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5"/>
  </p:notesMasterIdLst>
  <p:handoutMasterIdLst>
    <p:handoutMasterId r:id="rId46"/>
  </p:handoutMasterIdLst>
  <p:sldIdLst>
    <p:sldId id="256" r:id="rId2"/>
    <p:sldId id="286" r:id="rId3"/>
    <p:sldId id="338" r:id="rId4"/>
    <p:sldId id="355" r:id="rId5"/>
    <p:sldId id="298" r:id="rId6"/>
    <p:sldId id="291" r:id="rId7"/>
    <p:sldId id="271" r:id="rId8"/>
    <p:sldId id="259" r:id="rId9"/>
    <p:sldId id="285" r:id="rId10"/>
    <p:sldId id="261" r:id="rId11"/>
    <p:sldId id="356" r:id="rId12"/>
    <p:sldId id="357" r:id="rId13"/>
    <p:sldId id="377" r:id="rId14"/>
    <p:sldId id="358" r:id="rId15"/>
    <p:sldId id="359" r:id="rId16"/>
    <p:sldId id="348" r:id="rId17"/>
    <p:sldId id="378" r:id="rId18"/>
    <p:sldId id="379" r:id="rId19"/>
    <p:sldId id="345" r:id="rId20"/>
    <p:sldId id="347" r:id="rId21"/>
    <p:sldId id="354" r:id="rId22"/>
    <p:sldId id="351" r:id="rId23"/>
    <p:sldId id="350" r:id="rId24"/>
    <p:sldId id="352" r:id="rId25"/>
    <p:sldId id="376" r:id="rId26"/>
    <p:sldId id="310" r:id="rId27"/>
    <p:sldId id="313" r:id="rId28"/>
    <p:sldId id="314" r:id="rId29"/>
    <p:sldId id="326" r:id="rId30"/>
    <p:sldId id="318" r:id="rId31"/>
    <p:sldId id="327" r:id="rId32"/>
    <p:sldId id="331" r:id="rId33"/>
    <p:sldId id="330" r:id="rId34"/>
    <p:sldId id="333" r:id="rId35"/>
    <p:sldId id="332" r:id="rId36"/>
    <p:sldId id="334" r:id="rId37"/>
    <p:sldId id="335" r:id="rId38"/>
    <p:sldId id="315" r:id="rId39"/>
    <p:sldId id="385" r:id="rId40"/>
    <p:sldId id="386" r:id="rId41"/>
    <p:sldId id="283" r:id="rId42"/>
    <p:sldId id="320" r:id="rId43"/>
    <p:sldId id="26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4" autoAdjust="0"/>
    <p:restoredTop sz="86410" autoAdjust="0"/>
  </p:normalViewPr>
  <p:slideViewPr>
    <p:cSldViewPr snapToGrid="0">
      <p:cViewPr varScale="1">
        <p:scale>
          <a:sx n="57" d="100"/>
          <a:sy n="57" d="100"/>
        </p:scale>
        <p:origin x="118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3009BB-DAEB-418D-BD8C-88E42D34DA1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B04F9-D1D8-4FCE-A313-81F19503851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Extensive literature review </a:t>
          </a:r>
          <a:r>
            <a: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was </a:t>
          </a:r>
          <a:r>
            <a:rPr lang="en-US" sz="2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conducted for Phenylhydrazone and Pyrazoline derivatives</a:t>
          </a:r>
          <a:endParaRPr lang="en-US" sz="2400" b="1" dirty="0">
            <a:solidFill>
              <a:sysClr val="windowText" lastClr="000000"/>
            </a:solidFill>
          </a:endParaRPr>
        </a:p>
      </dgm:t>
    </dgm:pt>
    <dgm:pt modelId="{1878BC79-5D78-44D5-80CE-42C2EB3D7313}" type="parTrans" cxnId="{42B59501-093A-4E97-864C-E7D6D0196842}">
      <dgm:prSet/>
      <dgm:spPr/>
      <dgm:t>
        <a:bodyPr/>
        <a:lstStyle/>
        <a:p>
          <a:endParaRPr lang="en-US"/>
        </a:p>
      </dgm:t>
    </dgm:pt>
    <dgm:pt modelId="{95DDAAD5-BA9B-4074-9541-A00743E228E1}" type="sibTrans" cxnId="{42B59501-093A-4E97-864C-E7D6D0196842}">
      <dgm:prSet/>
      <dgm:spPr/>
      <dgm:t>
        <a:bodyPr/>
        <a:lstStyle/>
        <a:p>
          <a:endParaRPr lang="en-US"/>
        </a:p>
      </dgm:t>
    </dgm:pt>
    <dgm:pt modelId="{84DEEE4D-A13A-4595-8817-34F474B93EE6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Designed library of 33 Phenylhydrazone and Pyrazoline derivatives </a:t>
          </a:r>
        </a:p>
        <a:p>
          <a:r>
            <a:rPr lang="en-US" sz="2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400" b="1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using chem.-</a:t>
          </a:r>
          <a:r>
            <a:rPr lang="en-US" sz="2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draw)</a:t>
          </a:r>
          <a:endParaRPr lang="en-US" sz="2400" b="1" dirty="0">
            <a:solidFill>
              <a:sysClr val="windowText" lastClr="000000"/>
            </a:solidFill>
          </a:endParaRPr>
        </a:p>
      </dgm:t>
    </dgm:pt>
    <dgm:pt modelId="{5878320F-8F8F-420B-8076-C4FF52D647B6}" type="parTrans" cxnId="{51950B61-14C4-4DA6-9FED-B125F81DA2C7}">
      <dgm:prSet/>
      <dgm:spPr/>
      <dgm:t>
        <a:bodyPr/>
        <a:lstStyle/>
        <a:p>
          <a:endParaRPr lang="en-US"/>
        </a:p>
      </dgm:t>
    </dgm:pt>
    <dgm:pt modelId="{7DF1ACEA-1033-402D-9995-A778E36A4EBE}" type="sibTrans" cxnId="{51950B61-14C4-4DA6-9FED-B125F81DA2C7}">
      <dgm:prSet/>
      <dgm:spPr/>
      <dgm:t>
        <a:bodyPr/>
        <a:lstStyle/>
        <a:p>
          <a:endParaRPr lang="en-US"/>
        </a:p>
      </dgm:t>
    </dgm:pt>
    <dgm:pt modelId="{399898CD-107D-4662-B175-3A73F0E61E6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Literature data search designed library </a:t>
          </a:r>
        </a:p>
        <a:p>
          <a:pPr algn="ctr"/>
          <a:r>
            <a:rPr lang="en-US" sz="2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(using scifinder) </a:t>
          </a:r>
        </a:p>
        <a:p>
          <a:pPr algn="ctr"/>
          <a:r>
            <a:rPr lang="en-US" sz="2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10-compounds were found novels</a:t>
          </a:r>
          <a:endParaRPr lang="en-US" sz="2400" b="1" dirty="0">
            <a:solidFill>
              <a:sysClr val="windowText" lastClr="000000"/>
            </a:solidFill>
          </a:endParaRPr>
        </a:p>
      </dgm:t>
    </dgm:pt>
    <dgm:pt modelId="{73230B02-9A63-47D3-AED0-C71CAD0B14A8}" type="parTrans" cxnId="{09EBAB02-AD25-41B9-9949-F1292AA37982}">
      <dgm:prSet/>
      <dgm:spPr/>
      <dgm:t>
        <a:bodyPr/>
        <a:lstStyle/>
        <a:p>
          <a:endParaRPr lang="en-US"/>
        </a:p>
      </dgm:t>
    </dgm:pt>
    <dgm:pt modelId="{004580BD-C74A-4511-B580-BD64E4C346C1}" type="sibTrans" cxnId="{09EBAB02-AD25-41B9-9949-F1292AA37982}">
      <dgm:prSet/>
      <dgm:spPr/>
      <dgm:t>
        <a:bodyPr/>
        <a:lstStyle/>
        <a:p>
          <a:endParaRPr lang="en-US"/>
        </a:p>
      </dgm:t>
    </dgm:pt>
    <dgm:pt modelId="{C86B5240-6661-4E13-B2AA-21A0D3EBC5C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2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10 novels Hydrazone and Pyrazoline derivatives </a:t>
          </a:r>
          <a:r>
            <a: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were virtually </a:t>
          </a:r>
          <a:r>
            <a:rPr lang="en-US" sz="2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screened for their </a:t>
          </a:r>
          <a:r>
            <a:rPr lang="en-US" sz="2400" b="1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in-silico</a:t>
          </a:r>
          <a:r>
            <a:rPr lang="en-US" sz="2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ADMET</a:t>
          </a:r>
        </a:p>
        <a:p>
          <a:pPr algn="ctr"/>
          <a:endParaRPr lang="en-US" sz="2400" b="1" dirty="0">
            <a:solidFill>
              <a:sysClr val="windowText" lastClr="000000"/>
            </a:solidFill>
          </a:endParaRPr>
        </a:p>
      </dgm:t>
    </dgm:pt>
    <dgm:pt modelId="{04BE774D-AA1F-4F77-85FA-166DAA608B32}" type="parTrans" cxnId="{55F5EB3F-7BC5-4BBA-9D4B-8F000661F6E3}">
      <dgm:prSet/>
      <dgm:spPr/>
      <dgm:t>
        <a:bodyPr/>
        <a:lstStyle/>
        <a:p>
          <a:endParaRPr lang="en-US"/>
        </a:p>
      </dgm:t>
    </dgm:pt>
    <dgm:pt modelId="{1CBC05FF-027D-4E45-8E37-CF8012D4E8BA}" type="sibTrans" cxnId="{55F5EB3F-7BC5-4BBA-9D4B-8F000661F6E3}">
      <dgm:prSet/>
      <dgm:spPr/>
      <dgm:t>
        <a:bodyPr/>
        <a:lstStyle/>
        <a:p>
          <a:endParaRPr lang="en-US"/>
        </a:p>
      </dgm:t>
    </dgm:pt>
    <dgm:pt modelId="{1AFD52AD-9A4D-43CF-A80C-9274E7B02B1E}" type="pres">
      <dgm:prSet presAssocID="{953009BB-DAEB-418D-BD8C-88E42D34DA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5F3C98-35EE-4BAE-A65B-48C4A3D63B9C}" type="pres">
      <dgm:prSet presAssocID="{D7DB04F9-D1D8-4FCE-A313-81F19503851C}" presName="node" presStyleLbl="node1" presStyleIdx="0" presStyleCnt="4" custScaleX="157739" custScaleY="141924" custLinFactNeighborX="-81654" custLinFactNeighborY="-43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6AEE1-935F-4F0C-9B77-6D67696C356D}" type="pres">
      <dgm:prSet presAssocID="{95DDAAD5-BA9B-4074-9541-A00743E228E1}" presName="sibTrans" presStyleLbl="sibTrans2D1" presStyleIdx="0" presStyleCnt="3" custFlipHor="0" custScaleX="186044" custScaleY="83863" custLinFactNeighborX="11732" custLinFactNeighborY="-5171"/>
      <dgm:spPr/>
      <dgm:t>
        <a:bodyPr/>
        <a:lstStyle/>
        <a:p>
          <a:endParaRPr lang="en-US"/>
        </a:p>
      </dgm:t>
    </dgm:pt>
    <dgm:pt modelId="{86A4E81B-FFB8-4995-AF0B-DD9F2E98922E}" type="pres">
      <dgm:prSet presAssocID="{95DDAAD5-BA9B-4074-9541-A00743E228E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1EF129A-200A-4903-A2EB-A0BBC7D0F4B4}" type="pres">
      <dgm:prSet presAssocID="{84DEEE4D-A13A-4595-8817-34F474B93EE6}" presName="node" presStyleLbl="node1" presStyleIdx="1" presStyleCnt="4" custScaleX="198286" custScaleY="142853" custLinFactNeighborX="-29813" custLinFactNeighborY="-11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ABBE1-176F-436F-9B82-7806772872B6}" type="pres">
      <dgm:prSet presAssocID="{7DF1ACEA-1033-402D-9995-A778E36A4EBE}" presName="sibTrans" presStyleLbl="sibTrans2D1" presStyleIdx="1" presStyleCnt="3" custAng="341431" custFlipVert="0" custFlipHor="1" custScaleX="170860" custScaleY="94489" custLinFactNeighborY="5742"/>
      <dgm:spPr/>
      <dgm:t>
        <a:bodyPr/>
        <a:lstStyle/>
        <a:p>
          <a:endParaRPr lang="en-US"/>
        </a:p>
      </dgm:t>
    </dgm:pt>
    <dgm:pt modelId="{7ECD43C1-9BB3-4888-97E4-7EC4B4AE5285}" type="pres">
      <dgm:prSet presAssocID="{7DF1ACEA-1033-402D-9995-A778E36A4EB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5D47CF8-0ACD-48A7-9C20-291848229FA8}" type="pres">
      <dgm:prSet presAssocID="{399898CD-107D-4662-B175-3A73F0E61E64}" presName="node" presStyleLbl="node1" presStyleIdx="2" presStyleCnt="4" custScaleX="196968" custScaleY="132282" custLinFactNeighborX="-17797" custLinFactNeighborY="3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32495-A708-44C7-8CD3-090372A528E6}" type="pres">
      <dgm:prSet presAssocID="{004580BD-C74A-4511-B580-BD64E4C346C1}" presName="sibTrans" presStyleLbl="sibTrans2D1" presStyleIdx="2" presStyleCnt="3" custScaleX="185778" custScaleY="103105" custLinFactNeighborX="-29642"/>
      <dgm:spPr/>
      <dgm:t>
        <a:bodyPr/>
        <a:lstStyle/>
        <a:p>
          <a:endParaRPr lang="en-US"/>
        </a:p>
      </dgm:t>
    </dgm:pt>
    <dgm:pt modelId="{C133B7BD-97CF-4520-8C86-F59606BBE4E7}" type="pres">
      <dgm:prSet presAssocID="{004580BD-C74A-4511-B580-BD64E4C346C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13F3924-67D4-4EBB-B83C-0B0D6202AAD3}" type="pres">
      <dgm:prSet presAssocID="{C86B5240-6661-4E13-B2AA-21A0D3EBC5CA}" presName="node" presStyleLbl="node1" presStyleIdx="3" presStyleCnt="4" custScaleX="169641" custScaleY="124348" custLinFactNeighborX="-29468" custLinFactNeighborY="20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AF7FFA-8FFB-4A47-82ED-72C6C95A359D}" type="presOf" srcId="{004580BD-C74A-4511-B580-BD64E4C346C1}" destId="{C133B7BD-97CF-4520-8C86-F59606BBE4E7}" srcOrd="1" destOrd="0" presId="urn:microsoft.com/office/officeart/2005/8/layout/process5"/>
    <dgm:cxn modelId="{09EBAB02-AD25-41B9-9949-F1292AA37982}" srcId="{953009BB-DAEB-418D-BD8C-88E42D34DA1E}" destId="{399898CD-107D-4662-B175-3A73F0E61E64}" srcOrd="2" destOrd="0" parTransId="{73230B02-9A63-47D3-AED0-C71CAD0B14A8}" sibTransId="{004580BD-C74A-4511-B580-BD64E4C346C1}"/>
    <dgm:cxn modelId="{0399D064-DF92-4E8E-95FB-9FCBBCF06114}" type="presOf" srcId="{7DF1ACEA-1033-402D-9995-A778E36A4EBE}" destId="{EC5ABBE1-176F-436F-9B82-7806772872B6}" srcOrd="0" destOrd="0" presId="urn:microsoft.com/office/officeart/2005/8/layout/process5"/>
    <dgm:cxn modelId="{2270662A-5D8E-4BA2-A27B-2D34371460DC}" type="presOf" srcId="{004580BD-C74A-4511-B580-BD64E4C346C1}" destId="{27032495-A708-44C7-8CD3-090372A528E6}" srcOrd="0" destOrd="0" presId="urn:microsoft.com/office/officeart/2005/8/layout/process5"/>
    <dgm:cxn modelId="{56828BA0-69F7-4E4A-83D0-60C34BECCF4C}" type="presOf" srcId="{84DEEE4D-A13A-4595-8817-34F474B93EE6}" destId="{41EF129A-200A-4903-A2EB-A0BBC7D0F4B4}" srcOrd="0" destOrd="0" presId="urn:microsoft.com/office/officeart/2005/8/layout/process5"/>
    <dgm:cxn modelId="{8DC611AE-D9FA-42EF-95E3-25D677B190EE}" type="presOf" srcId="{399898CD-107D-4662-B175-3A73F0E61E64}" destId="{85D47CF8-0ACD-48A7-9C20-291848229FA8}" srcOrd="0" destOrd="0" presId="urn:microsoft.com/office/officeart/2005/8/layout/process5"/>
    <dgm:cxn modelId="{000D39FE-F8E2-4404-833B-7697A03E139C}" type="presOf" srcId="{953009BB-DAEB-418D-BD8C-88E42D34DA1E}" destId="{1AFD52AD-9A4D-43CF-A80C-9274E7B02B1E}" srcOrd="0" destOrd="0" presId="urn:microsoft.com/office/officeart/2005/8/layout/process5"/>
    <dgm:cxn modelId="{3A093629-B4A6-44EE-A50E-B160A7D9DA2A}" type="presOf" srcId="{C86B5240-6661-4E13-B2AA-21A0D3EBC5CA}" destId="{C13F3924-67D4-4EBB-B83C-0B0D6202AAD3}" srcOrd="0" destOrd="0" presId="urn:microsoft.com/office/officeart/2005/8/layout/process5"/>
    <dgm:cxn modelId="{55F5EB3F-7BC5-4BBA-9D4B-8F000661F6E3}" srcId="{953009BB-DAEB-418D-BD8C-88E42D34DA1E}" destId="{C86B5240-6661-4E13-B2AA-21A0D3EBC5CA}" srcOrd="3" destOrd="0" parTransId="{04BE774D-AA1F-4F77-85FA-166DAA608B32}" sibTransId="{1CBC05FF-027D-4E45-8E37-CF8012D4E8BA}"/>
    <dgm:cxn modelId="{51950B61-14C4-4DA6-9FED-B125F81DA2C7}" srcId="{953009BB-DAEB-418D-BD8C-88E42D34DA1E}" destId="{84DEEE4D-A13A-4595-8817-34F474B93EE6}" srcOrd="1" destOrd="0" parTransId="{5878320F-8F8F-420B-8076-C4FF52D647B6}" sibTransId="{7DF1ACEA-1033-402D-9995-A778E36A4EBE}"/>
    <dgm:cxn modelId="{F739466E-FE0C-4F70-86ED-EDB52FE53CBC}" type="presOf" srcId="{95DDAAD5-BA9B-4074-9541-A00743E228E1}" destId="{1726AEE1-935F-4F0C-9B77-6D67696C356D}" srcOrd="0" destOrd="0" presId="urn:microsoft.com/office/officeart/2005/8/layout/process5"/>
    <dgm:cxn modelId="{42B59501-093A-4E97-864C-E7D6D0196842}" srcId="{953009BB-DAEB-418D-BD8C-88E42D34DA1E}" destId="{D7DB04F9-D1D8-4FCE-A313-81F19503851C}" srcOrd="0" destOrd="0" parTransId="{1878BC79-5D78-44D5-80CE-42C2EB3D7313}" sibTransId="{95DDAAD5-BA9B-4074-9541-A00743E228E1}"/>
    <dgm:cxn modelId="{43A4EBD5-F385-4E6E-A76F-EA44730F50E3}" type="presOf" srcId="{95DDAAD5-BA9B-4074-9541-A00743E228E1}" destId="{86A4E81B-FFB8-4995-AF0B-DD9F2E98922E}" srcOrd="1" destOrd="0" presId="urn:microsoft.com/office/officeart/2005/8/layout/process5"/>
    <dgm:cxn modelId="{1E9B52A5-6F51-4597-9658-5083BDC323BE}" type="presOf" srcId="{7DF1ACEA-1033-402D-9995-A778E36A4EBE}" destId="{7ECD43C1-9BB3-4888-97E4-7EC4B4AE5285}" srcOrd="1" destOrd="0" presId="urn:microsoft.com/office/officeart/2005/8/layout/process5"/>
    <dgm:cxn modelId="{BAAEF49D-62A5-43F8-BAA2-18FA0001F74D}" type="presOf" srcId="{D7DB04F9-D1D8-4FCE-A313-81F19503851C}" destId="{6E5F3C98-35EE-4BAE-A65B-48C4A3D63B9C}" srcOrd="0" destOrd="0" presId="urn:microsoft.com/office/officeart/2005/8/layout/process5"/>
    <dgm:cxn modelId="{FD183CF0-E8F9-4BA1-8CA0-98F8214A0D68}" type="presParOf" srcId="{1AFD52AD-9A4D-43CF-A80C-9274E7B02B1E}" destId="{6E5F3C98-35EE-4BAE-A65B-48C4A3D63B9C}" srcOrd="0" destOrd="0" presId="urn:microsoft.com/office/officeart/2005/8/layout/process5"/>
    <dgm:cxn modelId="{1E80C877-B8E2-4173-B3EB-351CF072DF1C}" type="presParOf" srcId="{1AFD52AD-9A4D-43CF-A80C-9274E7B02B1E}" destId="{1726AEE1-935F-4F0C-9B77-6D67696C356D}" srcOrd="1" destOrd="0" presId="urn:microsoft.com/office/officeart/2005/8/layout/process5"/>
    <dgm:cxn modelId="{20BE8893-2C06-4173-A151-573F3B154050}" type="presParOf" srcId="{1726AEE1-935F-4F0C-9B77-6D67696C356D}" destId="{86A4E81B-FFB8-4995-AF0B-DD9F2E98922E}" srcOrd="0" destOrd="0" presId="urn:microsoft.com/office/officeart/2005/8/layout/process5"/>
    <dgm:cxn modelId="{52A6A2A0-7003-43B9-89EF-C01FB18C6778}" type="presParOf" srcId="{1AFD52AD-9A4D-43CF-A80C-9274E7B02B1E}" destId="{41EF129A-200A-4903-A2EB-A0BBC7D0F4B4}" srcOrd="2" destOrd="0" presId="urn:microsoft.com/office/officeart/2005/8/layout/process5"/>
    <dgm:cxn modelId="{2713AC36-8EB6-44DD-BC15-BA721B0279FD}" type="presParOf" srcId="{1AFD52AD-9A4D-43CF-A80C-9274E7B02B1E}" destId="{EC5ABBE1-176F-436F-9B82-7806772872B6}" srcOrd="3" destOrd="0" presId="urn:microsoft.com/office/officeart/2005/8/layout/process5"/>
    <dgm:cxn modelId="{8AD4E1BA-6959-4E12-AC3F-F38A90F44914}" type="presParOf" srcId="{EC5ABBE1-176F-436F-9B82-7806772872B6}" destId="{7ECD43C1-9BB3-4888-97E4-7EC4B4AE5285}" srcOrd="0" destOrd="0" presId="urn:microsoft.com/office/officeart/2005/8/layout/process5"/>
    <dgm:cxn modelId="{E0E9A3CA-5082-425F-AA97-05ABDC94F9BD}" type="presParOf" srcId="{1AFD52AD-9A4D-43CF-A80C-9274E7B02B1E}" destId="{85D47CF8-0ACD-48A7-9C20-291848229FA8}" srcOrd="4" destOrd="0" presId="urn:microsoft.com/office/officeart/2005/8/layout/process5"/>
    <dgm:cxn modelId="{1BF4426B-C213-44ED-8588-A4FA7CE21561}" type="presParOf" srcId="{1AFD52AD-9A4D-43CF-A80C-9274E7B02B1E}" destId="{27032495-A708-44C7-8CD3-090372A528E6}" srcOrd="5" destOrd="0" presId="urn:microsoft.com/office/officeart/2005/8/layout/process5"/>
    <dgm:cxn modelId="{169BA87E-41E5-4EA8-8B90-72157E9F4D33}" type="presParOf" srcId="{27032495-A708-44C7-8CD3-090372A528E6}" destId="{C133B7BD-97CF-4520-8C86-F59606BBE4E7}" srcOrd="0" destOrd="0" presId="urn:microsoft.com/office/officeart/2005/8/layout/process5"/>
    <dgm:cxn modelId="{700CF216-C80C-4726-B6E8-92F5BB7D5FE2}" type="presParOf" srcId="{1AFD52AD-9A4D-43CF-A80C-9274E7B02B1E}" destId="{C13F3924-67D4-4EBB-B83C-0B0D6202AAD3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F3C98-35EE-4BAE-A65B-48C4A3D63B9C}">
      <dsp:nvSpPr>
        <dsp:cNvPr id="0" name=""/>
        <dsp:cNvSpPr/>
      </dsp:nvSpPr>
      <dsp:spPr>
        <a:xfrm>
          <a:off x="0" y="0"/>
          <a:ext cx="4552874" cy="245784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Extensive literature review </a:t>
          </a:r>
          <a:r>
            <a:rPr lang="en-US" sz="2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was </a:t>
          </a:r>
          <a:r>
            <a:rPr lang="en-US" sz="24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conducted for Phenylhydrazone and Pyrazoline derivatives</a:t>
          </a:r>
          <a:endParaRPr lang="en-US" sz="2400" b="1" kern="1200" dirty="0">
            <a:solidFill>
              <a:sysClr val="windowText" lastClr="000000"/>
            </a:solidFill>
          </a:endParaRPr>
        </a:p>
      </dsp:txBody>
      <dsp:txXfrm>
        <a:off x="71988" y="71988"/>
        <a:ext cx="4408898" cy="2313864"/>
      </dsp:txXfrm>
    </dsp:sp>
    <dsp:sp modelId="{1726AEE1-935F-4F0C-9B77-6D67696C356D}">
      <dsp:nvSpPr>
        <dsp:cNvPr id="0" name=""/>
        <dsp:cNvSpPr/>
      </dsp:nvSpPr>
      <dsp:spPr>
        <a:xfrm rot="4818">
          <a:off x="4585458" y="895354"/>
          <a:ext cx="593192" cy="6003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585458" y="1015289"/>
        <a:ext cx="415234" cy="360180"/>
      </dsp:txXfrm>
    </dsp:sp>
    <dsp:sp modelId="{41EF129A-200A-4903-A2EB-A0BBC7D0F4B4}">
      <dsp:nvSpPr>
        <dsp:cNvPr id="0" name=""/>
        <dsp:cNvSpPr/>
      </dsp:nvSpPr>
      <dsp:spPr>
        <a:xfrm>
          <a:off x="5154469" y="0"/>
          <a:ext cx="5723196" cy="2473928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Designed library of 33 Phenylhydrazone and Pyrazoline derivatives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2400" b="1" kern="120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using chem.-</a:t>
          </a:r>
          <a:r>
            <a:rPr lang="en-US" sz="24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draw)</a:t>
          </a:r>
          <a:endParaRPr lang="en-US" sz="2400" b="1" kern="1200" dirty="0">
            <a:solidFill>
              <a:sysClr val="windowText" lastClr="000000"/>
            </a:solidFill>
          </a:endParaRPr>
        </a:p>
      </dsp:txBody>
      <dsp:txXfrm>
        <a:off x="5226928" y="72459"/>
        <a:ext cx="5578278" cy="2329010"/>
      </dsp:txXfrm>
    </dsp:sp>
    <dsp:sp modelId="{EC5ABBE1-176F-436F-9B82-7806772872B6}">
      <dsp:nvSpPr>
        <dsp:cNvPr id="0" name=""/>
        <dsp:cNvSpPr/>
      </dsp:nvSpPr>
      <dsp:spPr>
        <a:xfrm rot="16200000" flipH="1">
          <a:off x="7615088" y="2802027"/>
          <a:ext cx="1173069" cy="6763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/>
        </a:p>
      </dsp:txBody>
      <dsp:txXfrm rot="-5400000">
        <a:off x="7998714" y="2553674"/>
        <a:ext cx="405818" cy="970160"/>
      </dsp:txXfrm>
    </dsp:sp>
    <dsp:sp modelId="{85D47CF8-0ACD-48A7-9C20-291848229FA8}">
      <dsp:nvSpPr>
        <dsp:cNvPr id="0" name=""/>
        <dsp:cNvSpPr/>
      </dsp:nvSpPr>
      <dsp:spPr>
        <a:xfrm>
          <a:off x="5539333" y="3762955"/>
          <a:ext cx="5685154" cy="229086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Literature data search designed library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(using scifinder)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10-compounds were found novels</a:t>
          </a:r>
          <a:endParaRPr lang="en-US" sz="2400" b="1" kern="1200" dirty="0">
            <a:solidFill>
              <a:sysClr val="windowText" lastClr="000000"/>
            </a:solidFill>
          </a:endParaRPr>
        </a:p>
      </dsp:txBody>
      <dsp:txXfrm>
        <a:off x="5606430" y="3830052"/>
        <a:ext cx="5550960" cy="2156666"/>
      </dsp:txXfrm>
    </dsp:sp>
    <dsp:sp modelId="{27032495-A708-44C7-8CD3-090372A528E6}">
      <dsp:nvSpPr>
        <dsp:cNvPr id="0" name=""/>
        <dsp:cNvSpPr/>
      </dsp:nvSpPr>
      <dsp:spPr>
        <a:xfrm rot="10818842">
          <a:off x="4809981" y="4522077"/>
          <a:ext cx="633050" cy="7380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 rot="10800000">
        <a:off x="4999895" y="4670204"/>
        <a:ext cx="443135" cy="442822"/>
      </dsp:txXfrm>
    </dsp:sp>
    <dsp:sp modelId="{C13F3924-67D4-4EBB-B83C-0B0D6202AAD3}">
      <dsp:nvSpPr>
        <dsp:cNvPr id="0" name=""/>
        <dsp:cNvSpPr/>
      </dsp:nvSpPr>
      <dsp:spPr>
        <a:xfrm>
          <a:off x="0" y="3799132"/>
          <a:ext cx="4896406" cy="215345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10 novels Hydrazone and Pyrazoline derivatives </a:t>
          </a:r>
          <a:r>
            <a:rPr lang="en-US" sz="2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were virtually </a:t>
          </a:r>
          <a:r>
            <a:rPr lang="en-US" sz="2400" b="1" kern="120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screened for their </a:t>
          </a:r>
          <a:r>
            <a:rPr lang="en-US" sz="2400" b="1" i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in-silico</a:t>
          </a:r>
          <a:r>
            <a:rPr lang="en-US" sz="2400" b="1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ADMET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ysClr val="windowText" lastClr="000000"/>
            </a:solidFill>
          </a:endParaRPr>
        </a:p>
      </dsp:txBody>
      <dsp:txXfrm>
        <a:off x="63073" y="3862205"/>
        <a:ext cx="4770260" cy="2027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5FA44-F28E-4A39-947E-381281DD4F9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16393-694D-4623-83B3-80E111083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95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6F348-B345-4D0C-AFC3-0DF78FFF5917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58E81-0E01-4955-A447-973E9F509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8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8E81-0E01-4955-A447-973E9F509E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1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58E81-0E01-4955-A447-973E9F509E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68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BBAD-1CC2-4F11-A0BC-BAFE8FDB8F50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6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44D1-9FE6-4B61-AB00-F6134017CC41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8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3A61-3CA8-4EEE-B7DC-2423F25BA4EC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0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F69B-75AC-4734-8727-4561AB78C6E6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A6399-DE67-474B-8CF2-1DEC25019501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8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0E6F-8F7E-45AD-A30A-1A8F7BC5EC0F}" type="datetime1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DF51-7A4B-4FE7-863C-52ADFB95A58A}" type="datetime1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8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69E6-BA83-45FA-A994-18D3C5C852A9}" type="datetime1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A025-0C31-44A2-B043-F0B70098066F}" type="datetime1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0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88F7C-2A42-4965-94B4-2FF061BA83A3}" type="datetime1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13B8-11E3-4439-AF90-887AD1A5BB2F}" type="datetime1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1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ED349-62D7-4D8D-A2D3-5A0C20F721F8}" type="datetime1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01E35-D9B5-4236-8907-704789BF2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0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nar/gkz382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180" y="1508162"/>
            <a:ext cx="11777617" cy="4563123"/>
          </a:xfrm>
        </p:spPr>
        <p:txBody>
          <a:bodyPr>
            <a:noAutofit/>
          </a:bodyPr>
          <a:lstStyle/>
          <a:p>
            <a:pPr algn="ctr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SEMINAR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RABIU BAKO  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NOVEMBER,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  <a:p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577568" y="123167"/>
            <a:ext cx="110448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SYNTHESIS, CHARACTERIZATION, AND IN-SILICO ADMET STUDIES OF SOME NEW PHENYLHYDRAZONE DERIVATIVES AS POTENT FOR ANTIMICROBIAL ACTIVITIES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08406" y="6279077"/>
            <a:ext cx="682581" cy="365125"/>
          </a:xfrm>
        </p:spPr>
        <p:txBody>
          <a:bodyPr/>
          <a:lstStyle/>
          <a:p>
            <a:pPr algn="just"/>
            <a:fld id="{F2F01E35-D9B5-4236-8907-704789BF2DEB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just"/>
              <a:t>10</a:t>
            </a:fld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577" y="824721"/>
            <a:ext cx="10470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US" sz="2000" spc="-5" dirty="0">
              <a:solidFill>
                <a:srgbClr val="29292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004" y="1300439"/>
            <a:ext cx="11853949" cy="415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Null Hypothesis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sz="24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newly synthesized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Phenylhydrazone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pyrazoline derivatives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possess antimicrobial activity.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Hypothesis (Ha)</a:t>
            </a:r>
          </a:p>
          <a:p>
            <a:pPr algn="just"/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newly synthesized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Phenylhydrazone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pyrazoline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derivatives possesses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activity.</a:t>
            </a:r>
          </a:p>
          <a:p>
            <a:pPr algn="just"/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9029" y="532333"/>
            <a:ext cx="590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HYPOTHESIS</a:t>
            </a:r>
          </a:p>
        </p:txBody>
      </p:sp>
    </p:spTree>
    <p:extLst>
      <p:ext uri="{BB962C8B-B14F-4D97-AF65-F5344CB8AC3E}">
        <p14:creationId xmlns:p14="http://schemas.microsoft.com/office/powerpoint/2010/main" val="14687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41937" y="6182748"/>
            <a:ext cx="709983" cy="461892"/>
          </a:xfrm>
        </p:spPr>
        <p:txBody>
          <a:bodyPr/>
          <a:lstStyle/>
          <a:p>
            <a:fld id="{F2F01E35-D9B5-4236-8907-704789BF2DEB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252935"/>
              </p:ext>
            </p:extLst>
          </p:nvPr>
        </p:nvGraphicFramePr>
        <p:xfrm>
          <a:off x="33251" y="928579"/>
          <a:ext cx="11912006" cy="486156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56611"/>
                <a:gridCol w="3740727"/>
                <a:gridCol w="4114668"/>
              </a:tblGrid>
              <a:tr h="3306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EQUIPMENT / APPARATUS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en-US" sz="2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REAGENTS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2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SOFTWARE 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5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Analytical grade Weighing balance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</a:pPr>
                      <a:r>
                        <a:rPr lang="en-US" sz="2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4-bromoacetophenone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 Dock Vina version, 2011</a:t>
                      </a:r>
                      <a:endParaRPr lang="en-US" sz="2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130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Magnetic stirrer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</a:pPr>
                      <a:r>
                        <a:rPr lang="en-US" sz="2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4-nitrophenylhydrazine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 marR="0" lv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UCSF Chimera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</a:tr>
              <a:tr h="39130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Gallenkamp </a:t>
                      </a: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melting point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</a:pPr>
                      <a:r>
                        <a:rPr lang="en-US" sz="2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2,4-dinitrophenylhydrazine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 marR="0" lv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MGL tools</a:t>
                      </a:r>
                      <a:endParaRPr lang="en-US" sz="2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</a:tr>
              <a:tr h="41481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FTIR spectrometer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</a:pPr>
                      <a:r>
                        <a:rPr lang="en-US" sz="2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Phenyl-hydrazine &amp; n-hexane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</a:pPr>
                      <a:r>
                        <a:rPr lang="en-US" sz="2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Marvin JS Chem. Sketch)</a:t>
                      </a:r>
                      <a:endParaRPr lang="en-US" sz="2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</a:tr>
              <a:tr h="41481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NMR </a:t>
                      </a: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spectrometer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</a:pPr>
                      <a:r>
                        <a:rPr lang="en-US" sz="2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</a:t>
                      </a:r>
                      <a:r>
                        <a:rPr lang="en-US" sz="2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nitroacetophenone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</a:pPr>
                      <a:r>
                        <a:rPr lang="en-US" sz="2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Accelerys Discovery Studio, 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</a:tr>
              <a:tr h="134261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Oven &amp; </a:t>
                      </a:r>
                      <a:r>
                        <a:rPr lang="en-US" sz="2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incubation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Refrigerator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chloroform &amp;acetic acid</a:t>
                      </a:r>
                      <a:endParaRPr lang="en-US" sz="2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Absolute</a:t>
                      </a:r>
                      <a:r>
                        <a:rPr lang="en-US" sz="2200" b="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ethanol &amp; Ethyl acetate</a:t>
                      </a:r>
                      <a:r>
                        <a:rPr lang="en-US" sz="2200" b="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</a:pP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Swiss ADME, Spartan 14</a:t>
                      </a:r>
                      <a:endParaRPr lang="en-US" sz="2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58" marR="6705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54907" y="30777"/>
            <a:ext cx="66980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 AND REAGENTS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33019" y="395606"/>
            <a:ext cx="502920" cy="288290"/>
          </a:xfrm>
        </p:spPr>
        <p:txBody>
          <a:bodyPr/>
          <a:lstStyle/>
          <a:p>
            <a:fld id="{F2F01E35-D9B5-4236-8907-704789BF2DEB}" type="slidenum">
              <a:rPr lang="en-US" sz="2000" b="1" smtClean="0"/>
              <a:t>12</a:t>
            </a:fld>
            <a:endParaRPr lang="en-US" sz="20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564379" y="106046"/>
            <a:ext cx="2118360" cy="579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METHODs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5" t="8362" r="35088" b="11758"/>
          <a:stretch/>
        </p:blipFill>
        <p:spPr bwMode="auto">
          <a:xfrm>
            <a:off x="781396" y="850151"/>
            <a:ext cx="10374284" cy="5816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96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971" y="176440"/>
            <a:ext cx="5591629" cy="4912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z="1800" b="1" smtClean="0"/>
              <a:t>13</a:t>
            </a:fld>
            <a:endParaRPr lang="en-US" b="1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72854671"/>
              </p:ext>
            </p:extLst>
          </p:nvPr>
        </p:nvGraphicFramePr>
        <p:xfrm>
          <a:off x="451757" y="667658"/>
          <a:ext cx="11740243" cy="6053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78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71666" y="6339631"/>
            <a:ext cx="683339" cy="365125"/>
          </a:xfrm>
          <a:solidFill>
            <a:schemeClr val="bg1"/>
          </a:solidFill>
        </p:spPr>
        <p:txBody>
          <a:bodyPr/>
          <a:lstStyle/>
          <a:p>
            <a:fld id="{F2F01E35-D9B5-4236-8907-704789BF2DEB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7372" y="0"/>
            <a:ext cx="6438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METHOD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56084"/>
              </p:ext>
            </p:extLst>
          </p:nvPr>
        </p:nvGraphicFramePr>
        <p:xfrm>
          <a:off x="6809015" y="4099350"/>
          <a:ext cx="4000500" cy="2240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00500"/>
              </a:tblGrid>
              <a:tr h="3055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7715" algn="l"/>
                        </a:tabLs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Cpd     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            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47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HS1          H   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006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HS2          H   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   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006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HS3         NO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 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006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HS4         NO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 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  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600" baseline="-25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006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HS5         NO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      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139928"/>
            <a:ext cx="4671753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Scheme for Phenylhydrazone synthesis 1–5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633570"/>
              </p:ext>
            </p:extLst>
          </p:nvPr>
        </p:nvGraphicFramePr>
        <p:xfrm>
          <a:off x="-158750" y="620713"/>
          <a:ext cx="12304713" cy="323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6" name="CS ChemDraw Drawing" r:id="rId3" imgW="6348609" imgH="1370937" progId="ChemDraw.Document.6.0">
                  <p:embed/>
                </p:oleObj>
              </mc:Choice>
              <mc:Fallback>
                <p:oleObj name="CS ChemDraw Drawing" r:id="rId3" imgW="6348609" imgH="137093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58750" y="620713"/>
                        <a:ext cx="12304713" cy="323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188271"/>
              </p:ext>
            </p:extLst>
          </p:nvPr>
        </p:nvGraphicFramePr>
        <p:xfrm>
          <a:off x="328178" y="954106"/>
          <a:ext cx="11185157" cy="2901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37" name="CS ChemDraw Drawing" r:id="rId5" imgW="6348609" imgH="1349711" progId="ChemDraw.Document.6.0">
                  <p:embed/>
                </p:oleObj>
              </mc:Choice>
              <mc:Fallback>
                <p:oleObj name="CS ChemDraw Drawing" r:id="rId5" imgW="6348609" imgH="134971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178" y="954106"/>
                        <a:ext cx="11185157" cy="2901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5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95663" y="6163282"/>
            <a:ext cx="683339" cy="365125"/>
          </a:xfrm>
        </p:spPr>
        <p:txBody>
          <a:bodyPr/>
          <a:lstStyle/>
          <a:p>
            <a:fld id="{F2F01E35-D9B5-4236-8907-704789BF2DEB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813" y="5609284"/>
            <a:ext cx="581372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Fig; 3. Reaction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mechanism of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Phenylhydrazone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6174" y="178995"/>
            <a:ext cx="1818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4" y="1463041"/>
            <a:ext cx="11749016" cy="3674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7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655" y="424543"/>
            <a:ext cx="11094721" cy="39188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OBJECTIVE-1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</a:t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LIBRARY OF PHENYLHYDRAZONES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IN-SILICO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ADMET PARAMETERS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08806" y="6356351"/>
            <a:ext cx="453571" cy="363764"/>
          </a:xfrm>
        </p:spPr>
        <p:txBody>
          <a:bodyPr/>
          <a:lstStyle/>
          <a:p>
            <a:fld id="{F2F01E35-D9B5-4236-8907-704789BF2DEB}" type="slidenum">
              <a:rPr lang="en-US" sz="1600" b="1" smtClean="0"/>
              <a:t>16</a:t>
            </a:fld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825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85015" y="6218690"/>
            <a:ext cx="453571" cy="320221"/>
          </a:xfrm>
        </p:spPr>
        <p:txBody>
          <a:bodyPr/>
          <a:lstStyle/>
          <a:p>
            <a:fld id="{F2F01E35-D9B5-4236-8907-704789BF2DEB}" type="slidenum">
              <a:rPr lang="en-US" sz="1600" b="1" smtClean="0"/>
              <a:t>17</a:t>
            </a:fld>
            <a:endParaRPr lang="en-US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254105"/>
              </p:ext>
            </p:extLst>
          </p:nvPr>
        </p:nvGraphicFramePr>
        <p:xfrm>
          <a:off x="216131" y="872034"/>
          <a:ext cx="11068884" cy="5666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9" name="CS ChemDraw Drawing" r:id="rId3" imgW="6171975" imgH="3784953" progId="ChemDraw.Document.6.0">
                  <p:embed/>
                </p:oleObj>
              </mc:Choice>
              <mc:Fallback>
                <p:oleObj name="CS ChemDraw Drawing" r:id="rId3" imgW="6171975" imgH="378495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131" y="872034"/>
                        <a:ext cx="11068884" cy="5666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596243" y="130628"/>
            <a:ext cx="6939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Phenylhydrazones Derivatives 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29796" y="6447631"/>
            <a:ext cx="544917" cy="182562"/>
          </a:xfrm>
        </p:spPr>
        <p:txBody>
          <a:bodyPr/>
          <a:lstStyle/>
          <a:p>
            <a:fld id="{F2F01E35-D9B5-4236-8907-704789BF2DEB}" type="slidenum">
              <a:rPr lang="en-US" sz="1800" b="1" smtClean="0"/>
              <a:t>18</a:t>
            </a:fld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313162" y="195051"/>
            <a:ext cx="5747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PHENYLHYDRAZONE DERIVATIVES 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053929"/>
              </p:ext>
            </p:extLst>
          </p:nvPr>
        </p:nvGraphicFramePr>
        <p:xfrm>
          <a:off x="616540" y="996292"/>
          <a:ext cx="9866403" cy="5451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9" name="CS ChemDraw Drawing" r:id="rId3" imgW="6237409" imgH="4486151" progId="ChemDraw.Document.6.0">
                  <p:embed/>
                </p:oleObj>
              </mc:Choice>
              <mc:Fallback>
                <p:oleObj name="CS ChemDraw Drawing" r:id="rId3" imgW="6237409" imgH="448615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6540" y="996292"/>
                        <a:ext cx="9866403" cy="5451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232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36" y="212725"/>
            <a:ext cx="11088914" cy="5833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NEW PHENYLHYDRAZONES FILTERED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LIBRARY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34590" y="6428923"/>
            <a:ext cx="511629" cy="247650"/>
          </a:xfrm>
        </p:spPr>
        <p:txBody>
          <a:bodyPr/>
          <a:lstStyle/>
          <a:p>
            <a:fld id="{F2F01E35-D9B5-4236-8907-704789BF2DEB}" type="slidenum">
              <a:rPr lang="en-US" sz="1800" b="1" smtClean="0"/>
              <a:t>19</a:t>
            </a:fld>
            <a:endParaRPr lang="en-US" sz="18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061771"/>
              </p:ext>
            </p:extLst>
          </p:nvPr>
        </p:nvGraphicFramePr>
        <p:xfrm>
          <a:off x="655321" y="1034065"/>
          <a:ext cx="9326879" cy="515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8" name="CS ChemDraw Drawing" r:id="rId3" imgW="6060397" imgH="3350968" progId="ChemDraw.Document.6.0">
                  <p:embed/>
                </p:oleObj>
              </mc:Choice>
              <mc:Fallback>
                <p:oleObj name="CS ChemDraw Drawing" r:id="rId3" imgW="6060397" imgH="33509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5321" y="1034065"/>
                        <a:ext cx="9326879" cy="515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479176"/>
              </p:ext>
            </p:extLst>
          </p:nvPr>
        </p:nvGraphicFramePr>
        <p:xfrm>
          <a:off x="5318760" y="4701572"/>
          <a:ext cx="6115830" cy="1489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9" name="CS ChemDraw Drawing" r:id="rId5" imgW="4478635" imgH="1090837" progId="ChemDraw.Document.6.0">
                  <p:embed/>
                </p:oleObj>
              </mc:Choice>
              <mc:Fallback>
                <p:oleObj name="CS ChemDraw Drawing" r:id="rId5" imgW="4478635" imgH="109083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18760" y="4701572"/>
                        <a:ext cx="6115830" cy="1489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72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13360"/>
            <a:ext cx="10752282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 OUTLINE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822960"/>
            <a:ext cx="4526280" cy="428488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Research Problem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 of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Study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objectives of the Study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Hypothesis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Discussion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00463" y="6330922"/>
            <a:ext cx="683339" cy="365125"/>
          </a:xfrm>
        </p:spPr>
        <p:txBody>
          <a:bodyPr/>
          <a:lstStyle/>
          <a:p>
            <a:fld id="{F2F01E35-D9B5-4236-8907-704789BF2DEB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619186" y="6425111"/>
            <a:ext cx="475593" cy="391291"/>
          </a:xfrm>
        </p:spPr>
        <p:txBody>
          <a:bodyPr/>
          <a:lstStyle/>
          <a:p>
            <a:fld id="{F2F01E35-D9B5-4236-8907-704789BF2DEB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392910"/>
              </p:ext>
            </p:extLst>
          </p:nvPr>
        </p:nvGraphicFramePr>
        <p:xfrm>
          <a:off x="215417" y="867506"/>
          <a:ext cx="10726058" cy="5547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9162"/>
                <a:gridCol w="1311186"/>
                <a:gridCol w="1003546"/>
                <a:gridCol w="803255"/>
                <a:gridCol w="1044082"/>
                <a:gridCol w="1667947"/>
                <a:gridCol w="1075592"/>
                <a:gridCol w="1136228"/>
                <a:gridCol w="1185060"/>
              </a:tblGrid>
              <a:tr h="36170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Lipinski’s rule of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five</a:t>
                      </a:r>
                      <a:r>
                        <a:rPr lang="en-US" sz="2000" b="1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60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Mol.Wt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g/mol)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HbA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HbD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nRB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LogP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Lipinski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Score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344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379.17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5.22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6760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334.17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4.79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760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300.27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4.46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760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345.27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4.89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760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255.27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4.03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760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Cipro.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331.34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760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Terbinafine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291.43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4.88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14674" y="426720"/>
            <a:ext cx="91114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Table:2. 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Pharmacokinetics Properties </a:t>
            </a:r>
            <a:r>
              <a:rPr lang="en-US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Phenylhydrazone derivatives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417" y="6425111"/>
            <a:ext cx="7897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Mol.wt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Molecular weight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GIA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gastrointestinal absorption, BA;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bioavailability  </a:t>
            </a:r>
            <a:endParaRPr lang="en-US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9940" y="-34945"/>
            <a:ext cx="5426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20856" y="6140760"/>
            <a:ext cx="622663" cy="331805"/>
          </a:xfrm>
        </p:spPr>
        <p:txBody>
          <a:bodyPr/>
          <a:lstStyle/>
          <a:p>
            <a:fld id="{F2F01E35-D9B5-4236-8907-704789BF2DEB}" type="slidenum">
              <a:rPr lang="en-US" sz="2000" b="1" smtClean="0">
                <a:solidFill>
                  <a:schemeClr val="tx1"/>
                </a:solidFill>
              </a:rPr>
              <a:t>21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947" y="698387"/>
            <a:ext cx="7279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Table:6.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In-silico toxicity studies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Phenylhydrazone derivatives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340716"/>
              </p:ext>
            </p:extLst>
          </p:nvPr>
        </p:nvGraphicFramePr>
        <p:xfrm>
          <a:off x="113946" y="1098497"/>
          <a:ext cx="11324367" cy="4672931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706659"/>
                <a:gridCol w="1661968"/>
                <a:gridCol w="2333109"/>
                <a:gridCol w="1654763"/>
                <a:gridCol w="1431391"/>
                <a:gridCol w="1216684"/>
                <a:gridCol w="1319793"/>
              </a:tblGrid>
              <a:tr h="6523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PREDICTED COMPOUND OF ORGAN TOXICITY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555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LD50 </a:t>
                      </a:r>
                      <a:r>
                        <a:rPr lang="en-US" sz="1800" b="1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mg/kg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Toxicity Class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Cyto 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Carcino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Hepato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Immuno</a:t>
                      </a:r>
                      <a:endParaRPr lang="en-US" sz="1800" b="1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13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1900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(0.67)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(0.54)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(0.54)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(0.68)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13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HS2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(0.65)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(0.59)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(0.55)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(0.83)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13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HS3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(0.72)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(0.57)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(0.53)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(0.95)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13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HS4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(0.74)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(0.63)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(0.55)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(0.79)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1300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HS5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(0.69)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(0.68)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US" sz="2000" b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(0.57)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Inactive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(0.97)</a:t>
                      </a:r>
                      <a:endParaRPr lang="en-US" sz="2000" b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44801" y="205944"/>
            <a:ext cx="47606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947" y="5771428"/>
            <a:ext cx="11006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LD; Lethal Dosage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Cytotoxicity, carcinotoxicity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immunotoxicity &amp; Hepatoxicity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9944" y="190955"/>
            <a:ext cx="5907313" cy="72344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OBJECTIVE-2</a:t>
            </a:r>
            <a:b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13142" y="6356350"/>
            <a:ext cx="540657" cy="291193"/>
          </a:xfrm>
        </p:spPr>
        <p:txBody>
          <a:bodyPr/>
          <a:lstStyle/>
          <a:p>
            <a:fld id="{F2F01E35-D9B5-4236-8907-704789BF2DEB}" type="slidenum">
              <a:rPr lang="en-US" sz="1800" b="1" smtClean="0"/>
              <a:t>22</a:t>
            </a:fld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1226786" y="1940469"/>
            <a:ext cx="102614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PHYSICO-CHEMICAL PROPERTIES OF THE SYNTHESIZED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PHENYLHYDRAZONE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DERIVATIVES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556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6780" y="6085876"/>
            <a:ext cx="2743200" cy="365125"/>
          </a:xfrm>
        </p:spPr>
        <p:txBody>
          <a:bodyPr/>
          <a:lstStyle/>
          <a:p>
            <a:fld id="{F2F01E35-D9B5-4236-8907-704789BF2DEB}" type="slidenum">
              <a:rPr lang="en-US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8915716" y="1433840"/>
            <a:ext cx="2493737" cy="3478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0743" y="4939211"/>
            <a:ext cx="434542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H:E (7:3)                     DCM:E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(4:1)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1075" y="0"/>
            <a:ext cx="487019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AND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205" y="5327907"/>
            <a:ext cx="65445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Monitor TLC profile of 5 Phenylhydrazone derivatives</a:t>
            </a:r>
            <a:endParaRPr lang="en-US" sz="2000" b="1" i="1" dirty="0"/>
          </a:p>
        </p:txBody>
      </p:sp>
      <p:pic>
        <p:nvPicPr>
          <p:cNvPr id="11" name="Pictur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6" t="4666" r="2741" b="45256"/>
          <a:stretch/>
        </p:blipFill>
        <p:spPr bwMode="auto">
          <a:xfrm>
            <a:off x="276180" y="1433840"/>
            <a:ext cx="2223225" cy="3478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9" t="19015" r="22950" b="24769"/>
          <a:stretch/>
        </p:blipFill>
        <p:spPr bwMode="auto">
          <a:xfrm>
            <a:off x="2499405" y="1433840"/>
            <a:ext cx="2191657" cy="3452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t="28622" r="24028" b="10954"/>
          <a:stretch/>
        </p:blipFill>
        <p:spPr bwMode="auto">
          <a:xfrm>
            <a:off x="4691062" y="1433840"/>
            <a:ext cx="1648732" cy="3452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9063" r="9055" b="4375"/>
          <a:stretch/>
        </p:blipFill>
        <p:spPr bwMode="auto">
          <a:xfrm>
            <a:off x="6358254" y="1433840"/>
            <a:ext cx="2539002" cy="3448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11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35640" y="6339840"/>
            <a:ext cx="518160" cy="305435"/>
          </a:xfrm>
        </p:spPr>
        <p:txBody>
          <a:bodyPr/>
          <a:lstStyle/>
          <a:p>
            <a:fld id="{F2F01E35-D9B5-4236-8907-704789BF2DEB}" type="slidenum">
              <a:rPr lang="en-US" sz="2000" b="1" smtClean="0">
                <a:solidFill>
                  <a:schemeClr val="tx1"/>
                </a:solidFill>
              </a:rPr>
              <a:t>24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7239" y="682786"/>
            <a:ext cx="92645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Table:8 Yield and Physico chemical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of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five Phenylhydrazone 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derivatives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314646"/>
              </p:ext>
            </p:extLst>
          </p:nvPr>
        </p:nvGraphicFramePr>
        <p:xfrm>
          <a:off x="304797" y="1172774"/>
          <a:ext cx="11277603" cy="4496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1349"/>
                <a:gridCol w="1918822"/>
                <a:gridCol w="1929489"/>
                <a:gridCol w="1857829"/>
                <a:gridCol w="1567543"/>
                <a:gridCol w="1171458"/>
                <a:gridCol w="1441113"/>
              </a:tblGrid>
              <a:tr h="415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Mol. Formula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Mol. Wt. g/mol)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M.P. (</a:t>
                      </a:r>
                      <a:r>
                        <a:rPr lang="en-US" sz="20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Value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Yield (%)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918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BrN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379.17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Pink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213-215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8918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BrN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334.17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Brown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220-222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107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HS3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300.27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Sandy-brown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213-215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837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HS4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345.27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Yellow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210-212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026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255.27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Reddish Brown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110-112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81.00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005941" y="0"/>
            <a:ext cx="51214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6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z="1800" b="1" smtClean="0"/>
              <a:t>25</a:t>
            </a:fld>
            <a:endParaRPr lang="en-US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410095" y="1846502"/>
            <a:ext cx="1094370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SPECTRAL  </a:t>
            </a:r>
            <a:r>
              <a:rPr lang="en-US" sz="2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ANALYSIS;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FTIR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baseline="300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2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H-NMR, </a:t>
            </a:r>
            <a:r>
              <a:rPr lang="en-US" sz="2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AND </a:t>
            </a:r>
            <a:r>
              <a:rPr lang="en-US" sz="26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DEPTQ CONFIRMED THE STRUCTURE OF PHENYLHYDRAZONE DERIVATIVES</a:t>
            </a:r>
            <a:endParaRPr lang="en-US" sz="2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8472" y="219781"/>
            <a:ext cx="4976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863911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z="2000" b="1" smtClean="0"/>
              <a:t>26</a:t>
            </a:fld>
            <a:endParaRPr lang="en-US" sz="20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098648"/>
              </p:ext>
            </p:extLst>
          </p:nvPr>
        </p:nvGraphicFramePr>
        <p:xfrm>
          <a:off x="85157" y="315884"/>
          <a:ext cx="11868546" cy="556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4" name="CS ChemDraw Drawing" r:id="rId3" imgW="5455227" imgH="2620585" progId="ChemDraw.Document.6.0">
                  <p:embed/>
                </p:oleObj>
              </mc:Choice>
              <mc:Fallback>
                <p:oleObj name="CS ChemDraw Drawing" r:id="rId3" imgW="5455227" imgH="262058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157" y="315884"/>
                        <a:ext cx="11868546" cy="5569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89094" y="6352143"/>
            <a:ext cx="391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SPECTRUM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HS1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579471"/>
              </p:ext>
            </p:extLst>
          </p:nvPr>
        </p:nvGraphicFramePr>
        <p:xfrm>
          <a:off x="2441524" y="3615418"/>
          <a:ext cx="4157636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5" name="CS ChemDraw Drawing" r:id="rId5" imgW="2590127" imgH="932025" progId="ChemDraw.Document.6.0">
                  <p:embed/>
                </p:oleObj>
              </mc:Choice>
              <mc:Fallback>
                <p:oleObj name="CS ChemDraw Drawing" r:id="rId5" imgW="2590127" imgH="9320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41524" y="3615418"/>
                        <a:ext cx="4157636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36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683240" y="6356350"/>
            <a:ext cx="670560" cy="501649"/>
          </a:xfrm>
        </p:spPr>
        <p:txBody>
          <a:bodyPr/>
          <a:lstStyle/>
          <a:p>
            <a:fld id="{F2F01E35-D9B5-4236-8907-704789BF2DEB}" type="slidenum">
              <a:rPr lang="en-US" sz="2000" b="1" smtClean="0">
                <a:solidFill>
                  <a:schemeClr val="tx1"/>
                </a:solidFill>
              </a:rPr>
              <a:t>27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64" y="6422508"/>
            <a:ext cx="3409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Fig.6 </a:t>
            </a:r>
            <a:r>
              <a:rPr lang="en-US" b="1" baseline="30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HS1 </a:t>
            </a:r>
            <a:endParaRPr lang="en-US" dirty="0"/>
          </a:p>
        </p:txBody>
      </p:sp>
      <p:pic>
        <p:nvPicPr>
          <p:cNvPr id="12" name="Pictur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1" r="5382" b="4572"/>
          <a:stretch/>
        </p:blipFill>
        <p:spPr bwMode="auto">
          <a:xfrm>
            <a:off x="116378" y="116378"/>
            <a:ext cx="11910036" cy="60448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50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235" y="6331372"/>
            <a:ext cx="4733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7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DEPTQ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HS1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CDCl3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116378"/>
            <a:ext cx="11780519" cy="61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56686" y="6356351"/>
            <a:ext cx="497114" cy="363764"/>
          </a:xfrm>
        </p:spPr>
        <p:txBody>
          <a:bodyPr/>
          <a:lstStyle/>
          <a:p>
            <a:fld id="{F2F01E35-D9B5-4236-8907-704789BF2DEB}" type="slidenum">
              <a:rPr lang="en-US" sz="1800" b="1" smtClean="0"/>
              <a:t>29</a:t>
            </a:fld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27627" y="6183035"/>
            <a:ext cx="39697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8: Cosy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HS1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59" y="-1"/>
            <a:ext cx="11623546" cy="618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6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60716" y="6386830"/>
            <a:ext cx="384469" cy="303530"/>
          </a:xfrm>
        </p:spPr>
        <p:txBody>
          <a:bodyPr/>
          <a:lstStyle/>
          <a:p>
            <a:fld id="{F2F01E35-D9B5-4236-8907-704789BF2DEB}" type="slidenum">
              <a:rPr lang="en-US" sz="2000" b="1" smtClean="0">
                <a:solidFill>
                  <a:schemeClr val="tx1"/>
                </a:solidFill>
              </a:rPr>
              <a:t>3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0722" name="Picture 2" descr="https://d2jx2rerrg6sh3.cloudfront.net/image-handler/picture/2021/8/shutterstock_10069849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3" r="21621"/>
          <a:stretch/>
        </p:blipFill>
        <p:spPr bwMode="auto">
          <a:xfrm>
            <a:off x="106682" y="3352800"/>
            <a:ext cx="11248504" cy="321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1" y="584985"/>
            <a:ext cx="1166440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 diseases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pathogenic agents have been a major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 to humans and account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death of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millions of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annually worldwide (</a:t>
            </a:r>
            <a:r>
              <a:rPr lang="en-US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Reygaert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these diseases threaten the health of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especially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cure or vaccine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exists (Alberta 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2020)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Recently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infectious disease caused by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corona virus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(covid-19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became one of the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death across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globe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(WHO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3760" y="123319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9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 rot="21348196">
            <a:off x="11202631" y="6102191"/>
            <a:ext cx="868680" cy="436784"/>
          </a:xfrm>
        </p:spPr>
        <p:txBody>
          <a:bodyPr/>
          <a:lstStyle/>
          <a:p>
            <a:fld id="{F2F01E35-D9B5-4236-8907-704789BF2DEB}" type="slidenum">
              <a:rPr lang="en-US" sz="2000" b="1" smtClean="0">
                <a:solidFill>
                  <a:schemeClr val="tx1"/>
                </a:solidFill>
              </a:rPr>
              <a:t>30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" y="6399015"/>
            <a:ext cx="3876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9: HSQC Spectrum for HS1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535" y="88599"/>
            <a:ext cx="11963400" cy="6063734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807795"/>
              </p:ext>
            </p:extLst>
          </p:nvPr>
        </p:nvGraphicFramePr>
        <p:xfrm>
          <a:off x="5886165" y="2606040"/>
          <a:ext cx="5551455" cy="2103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4" name="CS ChemDraw Drawing" r:id="rId4" imgW="3615889" imgH="1369800" progId="ChemDraw.Document.6.0">
                  <p:embed/>
                </p:oleObj>
              </mc:Choice>
              <mc:Fallback>
                <p:oleObj name="CS ChemDraw Drawing" r:id="rId4" imgW="3615889" imgH="1369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86165" y="2606040"/>
                        <a:ext cx="5551455" cy="2103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372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30000" y="6310631"/>
            <a:ext cx="533400" cy="318770"/>
          </a:xfrm>
        </p:spPr>
        <p:txBody>
          <a:bodyPr/>
          <a:lstStyle/>
          <a:p>
            <a:fld id="{F2F01E35-D9B5-4236-8907-704789BF2DEB}" type="slidenum">
              <a:rPr lang="en-US" sz="2000" b="1" smtClean="0">
                <a:solidFill>
                  <a:schemeClr val="tx1"/>
                </a:solidFill>
              </a:rPr>
              <a:t>31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395594"/>
              </p:ext>
            </p:extLst>
          </p:nvPr>
        </p:nvGraphicFramePr>
        <p:xfrm>
          <a:off x="199505" y="216131"/>
          <a:ext cx="11763895" cy="5909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3" name="CS ChemDraw Drawing" r:id="rId3" imgW="5807360" imgH="2684640" progId="ChemDraw.Document.6.0">
                  <p:embed/>
                </p:oleObj>
              </mc:Choice>
              <mc:Fallback>
                <p:oleObj name="CS ChemDraw Drawing" r:id="rId3" imgW="5807360" imgH="26846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505" y="216131"/>
                        <a:ext cx="11763895" cy="5909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31087" y="6220462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SPECTRUM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HS2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463132"/>
              </p:ext>
            </p:extLst>
          </p:nvPr>
        </p:nvGraphicFramePr>
        <p:xfrm>
          <a:off x="2960976" y="3686926"/>
          <a:ext cx="4097503" cy="1407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4" name="CS ChemDraw Drawing" r:id="rId5" imgW="2578023" imgH="886542" progId="ChemDraw.Document.6.0">
                  <p:embed/>
                </p:oleObj>
              </mc:Choice>
              <mc:Fallback>
                <p:oleObj name="CS ChemDraw Drawing" r:id="rId5" imgW="2578023" imgH="88654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60976" y="3686926"/>
                        <a:ext cx="4097503" cy="1407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979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z="2000" b="1" smtClean="0">
                <a:solidFill>
                  <a:schemeClr val="tx1"/>
                </a:solidFill>
              </a:rPr>
              <a:t>32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921" t="11752" r="8642" b="9784"/>
          <a:stretch/>
        </p:blipFill>
        <p:spPr>
          <a:xfrm>
            <a:off x="182880" y="0"/>
            <a:ext cx="11621193" cy="61695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" y="6169580"/>
            <a:ext cx="3833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Proton Spectrum for HS2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90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09960" y="6310631"/>
            <a:ext cx="502920" cy="334010"/>
          </a:xfrm>
        </p:spPr>
        <p:txBody>
          <a:bodyPr/>
          <a:lstStyle/>
          <a:p>
            <a:fld id="{F2F01E35-D9B5-4236-8907-704789BF2DEB}" type="slidenum">
              <a:rPr lang="en-US" sz="2000" b="1" smtClean="0">
                <a:solidFill>
                  <a:schemeClr val="tx1"/>
                </a:solidFill>
              </a:rPr>
              <a:t>33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125" t="6480" r="10120" b="10620"/>
          <a:stretch/>
        </p:blipFill>
        <p:spPr>
          <a:xfrm>
            <a:off x="205740" y="133004"/>
            <a:ext cx="11407140" cy="6255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0956" y="6331739"/>
            <a:ext cx="4350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COSY SPECTRUM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97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z="1800" b="1" smtClean="0"/>
              <a:t>34</a:t>
            </a:fld>
            <a:endParaRPr lang="en-US" sz="1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03120" y="25755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128957"/>
              </p:ext>
            </p:extLst>
          </p:nvPr>
        </p:nvGraphicFramePr>
        <p:xfrm>
          <a:off x="259080" y="233237"/>
          <a:ext cx="11677996" cy="593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" name="CS ChemDraw Drawing" r:id="rId3" imgW="5809252" imgH="2683124" progId="ChemDraw.Document.6.0">
                  <p:embed/>
                </p:oleObj>
              </mc:Choice>
              <mc:Fallback>
                <p:oleObj name="CS ChemDraw Drawing" r:id="rId3" imgW="5809252" imgH="2683124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" y="233237"/>
                        <a:ext cx="11677996" cy="59363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59080" y="6169580"/>
            <a:ext cx="4143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FTIR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SPECTRUM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HS3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800727"/>
              </p:ext>
            </p:extLst>
          </p:nvPr>
        </p:nvGraphicFramePr>
        <p:xfrm>
          <a:off x="2694578" y="3498891"/>
          <a:ext cx="3241766" cy="1166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1" name="CS ChemDraw Drawing" r:id="rId5" imgW="2606012" imgH="938468" progId="ChemDraw.Document.6.0">
                  <p:embed/>
                </p:oleObj>
              </mc:Choice>
              <mc:Fallback>
                <p:oleObj name="CS ChemDraw Drawing" r:id="rId5" imgW="2606012" imgH="9384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4578" y="3498891"/>
                        <a:ext cx="3241766" cy="1166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7743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92840" y="209531"/>
            <a:ext cx="457200" cy="171470"/>
          </a:xfrm>
        </p:spPr>
        <p:txBody>
          <a:bodyPr/>
          <a:lstStyle/>
          <a:p>
            <a:fld id="{F2F01E35-D9B5-4236-8907-704789BF2DEB}" type="slidenum">
              <a:rPr lang="en-US" sz="1800" b="1" smtClean="0">
                <a:solidFill>
                  <a:schemeClr val="tx1"/>
                </a:solidFill>
              </a:rPr>
              <a:t>35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504" t="10702" r="5716" b="7592"/>
          <a:stretch/>
        </p:blipFill>
        <p:spPr>
          <a:xfrm>
            <a:off x="200297" y="0"/>
            <a:ext cx="11198914" cy="6255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422" y="6255657"/>
            <a:ext cx="384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Proton Spectrum for HS3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14698"/>
              </p:ext>
            </p:extLst>
          </p:nvPr>
        </p:nvGraphicFramePr>
        <p:xfrm>
          <a:off x="486954" y="2307055"/>
          <a:ext cx="3720011" cy="1338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9" name="CS ChemDraw Drawing" r:id="rId4" imgW="2606012" imgH="938468" progId="ChemDraw.Document.6.0">
                  <p:embed/>
                </p:oleObj>
              </mc:Choice>
              <mc:Fallback>
                <p:oleObj name="CS ChemDraw Drawing" r:id="rId4" imgW="2606012" imgH="9384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954" y="2307055"/>
                        <a:ext cx="3720011" cy="1338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6595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z="2000" b="1" smtClean="0">
                <a:solidFill>
                  <a:schemeClr val="tx1"/>
                </a:solidFill>
              </a:rPr>
              <a:t>36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t="5661" r="8036" b="10065"/>
          <a:stretch/>
        </p:blipFill>
        <p:spPr bwMode="auto">
          <a:xfrm>
            <a:off x="-1" y="1"/>
            <a:ext cx="11720945" cy="6356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4461" y="6169580"/>
            <a:ext cx="4350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COSY SPECTRUM FOR HS3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36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z="2000" b="1" smtClean="0">
                <a:solidFill>
                  <a:schemeClr val="tx1"/>
                </a:solidFill>
              </a:rPr>
              <a:t>37</a:t>
            </a:fld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717" t="11995" r="5286" b="4280"/>
          <a:stretch/>
        </p:blipFill>
        <p:spPr>
          <a:xfrm>
            <a:off x="276361" y="0"/>
            <a:ext cx="11577587" cy="608106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486985"/>
              </p:ext>
            </p:extLst>
          </p:nvPr>
        </p:nvGraphicFramePr>
        <p:xfrm>
          <a:off x="1877291" y="1485691"/>
          <a:ext cx="4319883" cy="1554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1" name="CS ChemDraw Drawing" r:id="rId5" imgW="2606012" imgH="938468" progId="ChemDraw.Document.6.0">
                  <p:embed/>
                </p:oleObj>
              </mc:Choice>
              <mc:Fallback>
                <p:oleObj name="CS ChemDraw Drawing" r:id="rId5" imgW="2606012" imgH="9384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7291" y="1485691"/>
                        <a:ext cx="4319883" cy="1554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33061" y="6175275"/>
            <a:ext cx="4269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HMBC SPECTRUM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025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960" y="181293"/>
            <a:ext cx="7772400" cy="64071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THE RESEARCH WORK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z="2000" b="1" smtClean="0">
                <a:solidFill>
                  <a:schemeClr val="tx1"/>
                </a:solidFill>
              </a:rPr>
              <a:t>38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012" y="1234688"/>
            <a:ext cx="113538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 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compounds were designed from 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 review of previous research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five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 of 33 compounds 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 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found to be </a:t>
            </a: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novels using 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scifinder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"/>
            </a:pPr>
            <a:r>
              <a:rPr lang="en-US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selected compound were evaluated for their 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ADMET using Insilico techniques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5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in-silico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ADMET parameters prediction revealed 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favorable for the 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drug </a:t>
            </a:r>
            <a:r>
              <a:rPr lang="en-US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candidates</a:t>
            </a:r>
            <a:endParaRPr lang="en-US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114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48802" y="132695"/>
            <a:ext cx="688769" cy="464045"/>
          </a:xfrm>
        </p:spPr>
        <p:txBody>
          <a:bodyPr/>
          <a:lstStyle/>
          <a:p>
            <a:fld id="{F2F01E35-D9B5-4236-8907-704789BF2DEB}" type="slidenum">
              <a:rPr lang="en-US" sz="2200" b="1" smtClean="0"/>
              <a:t>39</a:t>
            </a:fld>
            <a:endParaRPr lang="en-US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218529" y="495211"/>
            <a:ext cx="118349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series of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five (5) new Phenylhydrazone derivatives were obtained by 1-step condensation  reaction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excellent quantity of synthesized yield (40–89%) of P-hydrazone derivatives were obtained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synthesized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compounds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were structurally characterized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confirmed by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spectral </a:t>
            </a:r>
            <a:r>
              <a:rPr lang="en-US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analysis. 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5090" y="73520"/>
            <a:ext cx="6910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THE RESEARCH WORK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566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669" y="151621"/>
            <a:ext cx="7651403" cy="5639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cont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95314" y="6385379"/>
            <a:ext cx="279400" cy="334736"/>
          </a:xfrm>
        </p:spPr>
        <p:txBody>
          <a:bodyPr/>
          <a:lstStyle/>
          <a:p>
            <a:fld id="{F2F01E35-D9B5-4236-8907-704789BF2DEB}" type="slidenum">
              <a:rPr lang="en-US" sz="2000" b="1" smtClean="0"/>
              <a:t>4</a:t>
            </a:fld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174172" y="1262743"/>
            <a:ext cx="11746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resistance (AMR)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posses urgent public health problem and economic challenge across the world (WHO, 2023).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when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pathogens change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time and no longer respond to antimicrobial drugs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 the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hard to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 (WHO, 2023)</a:t>
            </a:r>
            <a:endParaRPr lang="en-US" sz="2600" dirty="0" smtClean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Misuse and overdose of antimicrobial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humans  result to antimicrobial drug resistance (Alberta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00" dirty="0"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mtClean="0"/>
              <a:t>40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9258" y="188412"/>
            <a:ext cx="1189274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91440" algn="ctr">
              <a:lnSpc>
                <a:spcPct val="200000"/>
              </a:lnSpc>
            </a:pPr>
            <a:r>
              <a:rPr lang="en-US" sz="2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CONCLUSION</a:t>
            </a:r>
          </a:p>
          <a:p>
            <a:pPr marL="91440" marR="91440" algn="ctr">
              <a:lnSpc>
                <a:spcPct val="200000"/>
              </a:lnSpc>
            </a:pPr>
            <a:endParaRPr lang="en-US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" marR="91440" algn="ctr">
              <a:lnSpc>
                <a:spcPct val="200000"/>
              </a:lnSpc>
            </a:pP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" marR="91440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Five (5) new compounds of (E)-Substituted-N-(phenylhydrazones) derivatives were synthesized and obtained by cyclization reaction with an excellent yield of (40–89%) and all compounds were structurally characterized and confirmed by spectral analysis.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96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5228" y="205468"/>
            <a:ext cx="2804886" cy="302532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809706"/>
            <a:ext cx="11756571" cy="543061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Amengor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D. K.,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Brobbey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Ayensu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I., Harley, B. K.,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Boakye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D. (2020).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and Antimicrobial Resistant Modulatory Activity of 2 , 4-Dinitrophenylhydrazone Derivatives as Agents against Some ESKAPE Human Pathogens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Agrawal, P., &amp; Jeyabalan, G. (2017).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Journal of Pharmaceutical and Biological Research ( IJPBR ) Synthesis and antimicrobial activity of some newer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semicarbazone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analogues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12–17.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otibi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Alkhudhair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K.,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Alharbi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I., Al-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askar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A.,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Aljowaie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M., &amp; Al-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shehri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(2021). The Antimicrobial Activities of Silver Nanoparticles from and Fungi.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(6081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Arshad, M.,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Shoeb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Shahab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Asghar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Dabeer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N. (2019).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Benzeneamine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, characterization , antibacterial , and MTT assessment.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 Applied Sciences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(6), 1–8. 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doi.org/10.1007/s42452-019-0571-8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39503" y="6144114"/>
            <a:ext cx="683339" cy="365125"/>
          </a:xfrm>
        </p:spPr>
        <p:txBody>
          <a:bodyPr/>
          <a:lstStyle/>
          <a:p>
            <a:fld id="{F2F01E35-D9B5-4236-8907-704789BF2DEB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fld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01E35-D9B5-4236-8907-704789BF2DEB}" type="slidenum">
              <a:rPr lang="en-US" sz="1600" b="1" smtClean="0">
                <a:solidFill>
                  <a:schemeClr val="tx1"/>
                </a:solidFill>
              </a:rPr>
              <a:t>42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" y="1290102"/>
            <a:ext cx="115976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(2017).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Hydrazide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hydrazones as potential antimicrobial agents : overview of the literature since 2010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287–301. https://doi.org/10.1007/s00044-016-1756-y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Brvar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Matjaz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Anderluh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Solmajer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(2012).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Structure-Based Discovery of Substituted 4 , 5 ′ -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Bithiazoles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Novel DNA Gyrase Inhibitors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Brvar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Matjaž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Perdih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Anderluh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G., Turk, D.,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Solmajer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(2012). Structure-Based discovery of substituted 4,5′-bithiazoles as novel DNA gyrase inhibitors.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Medicinal Chemistry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(14), 6413–6426. https://doi.org/10.1021/JM300395D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Michielin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O.,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Zoete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 (2019).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SwissTargetPrediction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updated data and new features for efficient prediction of protein targets of small molecules.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Nucleic Acids Research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(W1), W357–W3664.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doi.org/10.1093/nar/gkz382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74373" y="96917"/>
            <a:ext cx="2255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3737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5" y="365125"/>
            <a:ext cx="11186375" cy="59912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lgerian" panose="04020705040A02060702" pitchFamily="82" charset="0"/>
              </a:rPr>
              <a:t>THANK    YOU </a:t>
            </a:r>
            <a:br>
              <a:rPr lang="en-US" dirty="0" smtClean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en-US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lgerian" panose="04020705040A02060702" pitchFamily="82" charset="0"/>
              </a:rPr>
              <a:t>                                FOR </a:t>
            </a:r>
            <a:br>
              <a:rPr lang="en-US" dirty="0" smtClean="0">
                <a:solidFill>
                  <a:srgbClr val="0070C0"/>
                </a:solidFill>
                <a:latin typeface="Algerian" panose="04020705040A02060702" pitchFamily="82" charset="0"/>
              </a:rPr>
            </a:br>
            <a:r>
              <a:rPr lang="en-US" dirty="0">
                <a:solidFill>
                  <a:srgbClr val="0070C0"/>
                </a:solidFill>
                <a:latin typeface="Algerian" panose="04020705040A02060702" pitchFamily="82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Algerian" panose="04020705040A02060702" pitchFamily="82" charset="0"/>
              </a:rPr>
              <a:t>                                                    LISTENING</a:t>
            </a:r>
            <a:endParaRPr lang="en-US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70461" y="6173787"/>
            <a:ext cx="683339" cy="365125"/>
          </a:xfrm>
        </p:spPr>
        <p:txBody>
          <a:bodyPr/>
          <a:lstStyle/>
          <a:p>
            <a:fld id="{F2F01E35-D9B5-4236-8907-704789BF2DEB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fld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22383" y="6119417"/>
            <a:ext cx="683339" cy="365125"/>
          </a:xfrm>
        </p:spPr>
        <p:txBody>
          <a:bodyPr/>
          <a:lstStyle/>
          <a:p>
            <a:fld id="{F2F01E35-D9B5-4236-8907-704789BF2DEB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0" y="835666"/>
            <a:ext cx="120364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Hydrazone: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Hydrazone are class of organic compounds formed by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carbonyl compound to carbon nitrogen double (R-CH=N-)  (Ii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2021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Hydrazone and their derivatives posses wide spectrum of biological activities (Nester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2020).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56542" y="2196"/>
            <a:ext cx="5148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821381"/>
              </p:ext>
            </p:extLst>
          </p:nvPr>
        </p:nvGraphicFramePr>
        <p:xfrm>
          <a:off x="4063347" y="6339765"/>
          <a:ext cx="28749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6" name="CS ChemDraw Drawing" r:id="rId3" imgW="1401346" imgH="190271" progId="ChemDraw.Document.6.0">
                  <p:embed/>
                </p:oleObj>
              </mc:Choice>
              <mc:Fallback>
                <p:oleObj name="CS ChemDraw Drawing" r:id="rId3" imgW="1401346" imgH="190271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347" y="6339765"/>
                        <a:ext cx="2874962" cy="412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654206"/>
              </p:ext>
            </p:extLst>
          </p:nvPr>
        </p:nvGraphicFramePr>
        <p:xfrm>
          <a:off x="3951428" y="3731239"/>
          <a:ext cx="5973763" cy="224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7" name="CS ChemDraw Drawing" r:id="rId5" imgW="2456233" imgH="923307" progId="ChemDraw.Document.6.0">
                  <p:embed/>
                </p:oleObj>
              </mc:Choice>
              <mc:Fallback>
                <p:oleObj name="CS ChemDraw Drawing" r:id="rId5" imgW="2456233" imgH="92330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1428" y="3731239"/>
                        <a:ext cx="5973763" cy="2247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28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" y="151766"/>
            <a:ext cx="11451045" cy="78150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RESEARCH PROBLEM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00228" y="6356350"/>
            <a:ext cx="453571" cy="311229"/>
          </a:xfrm>
        </p:spPr>
        <p:txBody>
          <a:bodyPr/>
          <a:lstStyle/>
          <a:p>
            <a:fld id="{F2F01E35-D9B5-4236-8907-704789BF2DEB}" type="slidenum">
              <a:rPr lang="en-US" sz="1800" b="1" smtClean="0">
                <a:solidFill>
                  <a:schemeClr val="tx1"/>
                </a:solidFill>
              </a:rPr>
              <a:t>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39" y="933270"/>
            <a:ext cx="117863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estimated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700,000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deaths occur globally every year as a result of infections caused by antimicrobial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resistant pathogens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(AMR)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(WHO., 2022).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AMR remains one of the top global public health threats facing humanity and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nearly 5million people died from AMR-related illness across the globe in 2019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(Murray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a million people are dying yearly due to infections diseases such as lower respiratory, bloodstream, and intra-abdominal infections, because bacteria are resistant to treatment (WHO, 2022).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83343" y="6239482"/>
            <a:ext cx="683339" cy="365125"/>
          </a:xfrm>
        </p:spPr>
        <p:txBody>
          <a:bodyPr/>
          <a:lstStyle/>
          <a:p>
            <a:fld id="{F2F01E35-D9B5-4236-8907-704789BF2DEB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5144" y="701913"/>
            <a:ext cx="117565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Phenylhydrazone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promising synthetic compounds which have been reported to have exhibited antimicrobial activity ( Painuli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2023).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control this global challenges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drug resistance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search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with high efficacy and non-toxic effects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Ragab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2022).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58836" y="0"/>
            <a:ext cx="6666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JUSTIFICATION OF THE 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05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53486" y="6269962"/>
            <a:ext cx="683339" cy="365125"/>
          </a:xfrm>
        </p:spPr>
        <p:txBody>
          <a:bodyPr/>
          <a:lstStyle/>
          <a:p>
            <a:fld id="{F2F01E35-D9B5-4236-8907-704789BF2DEB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9385" y="0"/>
            <a:ext cx="4506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AIM OF THE STUDY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628" y="1555794"/>
            <a:ext cx="1167492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 of this research is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design, synthesize, characterize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 of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phenylhydrazone derivatives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in-vitro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computational studies.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829" y="427603"/>
            <a:ext cx="8378371" cy="361498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 OF THE STUDY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789101"/>
            <a:ext cx="11750502" cy="5031128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specific objectives of the research are: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esign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substituted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Phenylhydrazones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derivatives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previous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 and evaluate their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in-silico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ADMET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Synthesize new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Phenylhydrazones (condensation reaction)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compounds by spectroscopic techniques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Screen the synthesized compounds for antimicrobial activities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 vitro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 the molecular interaction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 against DNA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gyrase using computational model.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69983" y="6285202"/>
            <a:ext cx="683339" cy="365125"/>
          </a:xfrm>
        </p:spPr>
        <p:txBody>
          <a:bodyPr/>
          <a:lstStyle/>
          <a:p>
            <a:fld id="{F2F01E35-D9B5-4236-8907-704789BF2DEB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0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246430</TotalTime>
  <Words>1530</Words>
  <Application>Microsoft Office PowerPoint</Application>
  <PresentationFormat>Widescreen</PresentationFormat>
  <Paragraphs>395</Paragraphs>
  <Slides>43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Algerian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CS ChemDraw Drawing</vt:lpstr>
      <vt:lpstr>PowerPoint Presentation</vt:lpstr>
      <vt:lpstr>PRESENTATION OUTLINE </vt:lpstr>
      <vt:lpstr>PowerPoint Presentation</vt:lpstr>
      <vt:lpstr> INTRODUCTION cont.  </vt:lpstr>
      <vt:lpstr>PowerPoint Presentation</vt:lpstr>
      <vt:lpstr>STATEMENT OF RESEARCH PROBLEM</vt:lpstr>
      <vt:lpstr>PowerPoint Presentation</vt:lpstr>
      <vt:lpstr>PowerPoint Presentation</vt:lpstr>
      <vt:lpstr>OBJECTIVES OF THE STUDY </vt:lpstr>
      <vt:lpstr>PowerPoint Presentation</vt:lpstr>
      <vt:lpstr>PowerPoint Presentation</vt:lpstr>
      <vt:lpstr>PowerPoint Presentation</vt:lpstr>
      <vt:lpstr>METHODs</vt:lpstr>
      <vt:lpstr>PowerPoint Presentation</vt:lpstr>
      <vt:lpstr>PowerPoint Presentation</vt:lpstr>
      <vt:lpstr>OBJECTIVE-1  RESULT AND DISCUSSION   LIBRARY OF PHENYLHYDRAZONES AND THEIR IN-SILICO ADMET PARAMETERS</vt:lpstr>
      <vt:lpstr>PowerPoint Presentation</vt:lpstr>
      <vt:lpstr>PowerPoint Presentation</vt:lpstr>
      <vt:lpstr>RESULTS AND DISCUSSION FIVE NEW PHENYLHYDRAZONES FILTERED FROM THE LIBRARY</vt:lpstr>
      <vt:lpstr>PowerPoint Presentation</vt:lpstr>
      <vt:lpstr>PowerPoint Presentation</vt:lpstr>
      <vt:lpstr>OBJECTIVE-2 RESULTS AND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THE RESEARCH WORK</vt:lpstr>
      <vt:lpstr>PowerPoint Presentation</vt:lpstr>
      <vt:lpstr>PowerPoint Presentation</vt:lpstr>
      <vt:lpstr>REFERENCES</vt:lpstr>
      <vt:lpstr>PowerPoint Presentation</vt:lpstr>
      <vt:lpstr>THANK    YOU                                   FOR                                                      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AND HYBRIDS DRUG DESIGN OF SUBSTITUTED QUINOLINE-3-CARBOXALDEHYDE PRENYLATED CHALCONES FOR ANTIPLASMODIAL ACTIVITY</dc:title>
  <dc:creator>Microsoft account</dc:creator>
  <cp:lastModifiedBy>Microsoft account</cp:lastModifiedBy>
  <cp:revision>859</cp:revision>
  <cp:lastPrinted>2023-11-20T17:15:16Z</cp:lastPrinted>
  <dcterms:created xsi:type="dcterms:W3CDTF">2021-09-15T09:08:12Z</dcterms:created>
  <dcterms:modified xsi:type="dcterms:W3CDTF">2024-09-20T18:32:33Z</dcterms:modified>
</cp:coreProperties>
</file>