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96325" cy="3027521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7F"/>
    <a:srgbClr val="A4CFD0"/>
    <a:srgbClr val="692D1F"/>
    <a:srgbClr val="61271A"/>
    <a:srgbClr val="5DB068"/>
    <a:srgbClr val="005E2B"/>
    <a:srgbClr val="5F6E05"/>
    <a:srgbClr val="DF6359"/>
    <a:srgbClr val="A45049"/>
    <a:srgbClr val="A34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44" autoAdjust="0"/>
    <p:restoredTop sz="94622" autoAdjust="0"/>
  </p:normalViewPr>
  <p:slideViewPr>
    <p:cSldViewPr snapToGrid="0">
      <p:cViewPr>
        <p:scale>
          <a:sx n="50" d="100"/>
          <a:sy n="50" d="100"/>
        </p:scale>
        <p:origin x="922" y="72"/>
      </p:cViewPr>
      <p:guideLst>
        <p:guide orient="horz" pos="9536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/>
            </a:lvl1pPr>
          </a:lstStyle>
          <a:p>
            <a:fld id="{C81572B6-87AF-41E2-B737-980896F6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304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4941"/>
            <a:ext cx="18186876" cy="6489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5954"/>
            <a:ext cx="14977428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99460" y="5354227"/>
            <a:ext cx="11262788" cy="1140366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3671" y="5354227"/>
            <a:ext cx="33439187" cy="1140366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54634"/>
            <a:ext cx="18186876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31933"/>
            <a:ext cx="18186876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8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70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75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341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926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5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097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682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3667" y="31186275"/>
            <a:ext cx="22350989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11262" y="31186275"/>
            <a:ext cx="22350986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6" y="1212412"/>
            <a:ext cx="19256693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6884"/>
            <a:ext cx="9453759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853" indent="0">
              <a:buNone/>
              <a:defRPr sz="6500" b="1"/>
            </a:lvl2pPr>
            <a:lvl3pPr marL="2951706" indent="0">
              <a:buNone/>
              <a:defRPr sz="5800" b="1"/>
            </a:lvl3pPr>
            <a:lvl4pPr marL="4427560" indent="0">
              <a:buNone/>
              <a:defRPr sz="5200" b="1"/>
            </a:lvl4pPr>
            <a:lvl5pPr marL="5903413" indent="0">
              <a:buNone/>
              <a:defRPr sz="5200" b="1"/>
            </a:lvl5pPr>
            <a:lvl6pPr marL="7379269" indent="0">
              <a:buNone/>
              <a:defRPr sz="5200" b="1"/>
            </a:lvl6pPr>
            <a:lvl7pPr marL="8855122" indent="0">
              <a:buNone/>
              <a:defRPr sz="5200" b="1"/>
            </a:lvl7pPr>
            <a:lvl8pPr marL="10330976" indent="0">
              <a:buNone/>
              <a:defRPr sz="5200" b="1"/>
            </a:lvl8pPr>
            <a:lvl9pPr marL="11806829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601167"/>
            <a:ext cx="9453759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9" y="6776884"/>
            <a:ext cx="9457473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853" indent="0">
              <a:buNone/>
              <a:defRPr sz="6500" b="1"/>
            </a:lvl2pPr>
            <a:lvl3pPr marL="2951706" indent="0">
              <a:buNone/>
              <a:defRPr sz="5800" b="1"/>
            </a:lvl3pPr>
            <a:lvl4pPr marL="4427560" indent="0">
              <a:buNone/>
              <a:defRPr sz="5200" b="1"/>
            </a:lvl4pPr>
            <a:lvl5pPr marL="5903413" indent="0">
              <a:buNone/>
              <a:defRPr sz="5200" b="1"/>
            </a:lvl5pPr>
            <a:lvl6pPr marL="7379269" indent="0">
              <a:buNone/>
              <a:defRPr sz="5200" b="1"/>
            </a:lvl6pPr>
            <a:lvl7pPr marL="8855122" indent="0">
              <a:buNone/>
              <a:defRPr sz="5200" b="1"/>
            </a:lvl7pPr>
            <a:lvl8pPr marL="10330976" indent="0">
              <a:buNone/>
              <a:defRPr sz="5200" b="1"/>
            </a:lvl8pPr>
            <a:lvl9pPr marL="11806829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9" y="9601167"/>
            <a:ext cx="9457473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402"/>
            <a:ext cx="7039244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408"/>
            <a:ext cx="11961140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5375"/>
            <a:ext cx="7039244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5853" indent="0">
              <a:buNone/>
              <a:defRPr sz="3900"/>
            </a:lvl2pPr>
            <a:lvl3pPr marL="2951706" indent="0">
              <a:buNone/>
              <a:defRPr sz="3200"/>
            </a:lvl3pPr>
            <a:lvl4pPr marL="4427560" indent="0">
              <a:buNone/>
              <a:defRPr sz="2900"/>
            </a:lvl4pPr>
            <a:lvl5pPr marL="5903413" indent="0">
              <a:buNone/>
              <a:defRPr sz="2900"/>
            </a:lvl5pPr>
            <a:lvl6pPr marL="7379269" indent="0">
              <a:buNone/>
              <a:defRPr sz="2900"/>
            </a:lvl6pPr>
            <a:lvl7pPr marL="8855122" indent="0">
              <a:buNone/>
              <a:defRPr sz="2900"/>
            </a:lvl7pPr>
            <a:lvl8pPr marL="10330976" indent="0">
              <a:buNone/>
              <a:defRPr sz="2900"/>
            </a:lvl8pPr>
            <a:lvl9pPr marL="11806829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92649"/>
            <a:ext cx="12837795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5146"/>
            <a:ext cx="1283779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5853" indent="0">
              <a:buNone/>
              <a:defRPr sz="9000"/>
            </a:lvl2pPr>
            <a:lvl3pPr marL="2951706" indent="0">
              <a:buNone/>
              <a:defRPr sz="7700"/>
            </a:lvl3pPr>
            <a:lvl4pPr marL="4427560" indent="0">
              <a:buNone/>
              <a:defRPr sz="6500"/>
            </a:lvl4pPr>
            <a:lvl5pPr marL="5903413" indent="0">
              <a:buNone/>
              <a:defRPr sz="6500"/>
            </a:lvl5pPr>
            <a:lvl6pPr marL="7379269" indent="0">
              <a:buNone/>
              <a:defRPr sz="6500"/>
            </a:lvl6pPr>
            <a:lvl7pPr marL="8855122" indent="0">
              <a:buNone/>
              <a:defRPr sz="6500"/>
            </a:lvl7pPr>
            <a:lvl8pPr marL="10330976" indent="0">
              <a:buNone/>
              <a:defRPr sz="6500"/>
            </a:lvl8pPr>
            <a:lvl9pPr marL="11806829" indent="0">
              <a:buNone/>
              <a:defRPr sz="65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94561"/>
            <a:ext cx="12837795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5853" indent="0">
              <a:buNone/>
              <a:defRPr sz="3900"/>
            </a:lvl2pPr>
            <a:lvl3pPr marL="2951706" indent="0">
              <a:buNone/>
              <a:defRPr sz="3200"/>
            </a:lvl3pPr>
            <a:lvl4pPr marL="4427560" indent="0">
              <a:buNone/>
              <a:defRPr sz="2900"/>
            </a:lvl4pPr>
            <a:lvl5pPr marL="5903413" indent="0">
              <a:buNone/>
              <a:defRPr sz="2900"/>
            </a:lvl5pPr>
            <a:lvl6pPr marL="7379269" indent="0">
              <a:buNone/>
              <a:defRPr sz="2900"/>
            </a:lvl6pPr>
            <a:lvl7pPr marL="8855122" indent="0">
              <a:buNone/>
              <a:defRPr sz="2900"/>
            </a:lvl7pPr>
            <a:lvl8pPr marL="10330976" indent="0">
              <a:buNone/>
              <a:defRPr sz="2900"/>
            </a:lvl8pPr>
            <a:lvl9pPr marL="11806829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4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563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4375"/>
            <a:ext cx="19256375" cy="199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0650"/>
            <a:ext cx="4992688" cy="1611313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38" y="28060650"/>
            <a:ext cx="6775450" cy="1611313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3663" y="28060650"/>
            <a:ext cx="4992687" cy="1611313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125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4138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513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193" indent="-737927" algn="l" defTabSz="2951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3049" indent="-737927" algn="l" defTabSz="2951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8902" indent="-737927" algn="l" defTabSz="2951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4755" indent="-737927" algn="l" defTabSz="2951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853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706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560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413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269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122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0976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6829" algn="l" defTabSz="295170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30200" y="3669394"/>
            <a:ext cx="20294329" cy="3580415"/>
          </a:xfrm>
          <a:prstGeom prst="rect">
            <a:avLst/>
          </a:prstGeom>
          <a:noFill/>
          <a:ln>
            <a:noFill/>
          </a:ln>
        </p:spPr>
        <p:txBody>
          <a:bodyPr wrap="square" lIns="91384" tIns="45694" rIns="91384" bIns="45694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Kinetic study of acid-</a:t>
            </a:r>
            <a:r>
              <a:rPr lang="en-GB" alt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catalyzed</a:t>
            </a: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Knoevenagel condensation be-tween 5-methoxy-1-tetralone and glyoxylic acid 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SG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478"/>
                </a:solidFill>
                <a:latin typeface="Arial" panose="020B0604020202020204" pitchFamily="34" charset="0"/>
              </a:rPr>
              <a:t> Michelle E. Herrera </a:t>
            </a:r>
            <a:r>
              <a:rPr lang="en-US" altLang="en-US" sz="2400" b="1" baseline="30000" dirty="0">
                <a:solidFill>
                  <a:srgbClr val="003478"/>
                </a:solidFill>
                <a:latin typeface="Arial" panose="020B0604020202020204" pitchFamily="34" charset="0"/>
              </a:rPr>
              <a:t>1*</a:t>
            </a:r>
            <a:r>
              <a:rPr lang="en-US" altLang="en-US" sz="2400" b="1" dirty="0">
                <a:solidFill>
                  <a:srgbClr val="003478"/>
                </a:solidFill>
                <a:latin typeface="Arial" panose="020B0604020202020204" pitchFamily="34" charset="0"/>
              </a:rPr>
              <a:t>, Elvia V. Cabrera</a:t>
            </a:r>
            <a:r>
              <a:rPr lang="en-US" altLang="en-US" sz="2400" b="1" baseline="30000" dirty="0">
                <a:solidFill>
                  <a:srgbClr val="003478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b="1" dirty="0">
                <a:solidFill>
                  <a:srgbClr val="003478"/>
                </a:solidFill>
                <a:latin typeface="Arial" panose="020B0604020202020204" pitchFamily="34" charset="0"/>
              </a:rPr>
              <a:t>, Roger S. Guanoluisa</a:t>
            </a:r>
            <a:r>
              <a:rPr lang="en-US" altLang="en-US" sz="2400" b="1" baseline="30000" dirty="0">
                <a:solidFill>
                  <a:srgbClr val="00347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rgbClr val="003478"/>
                </a:solidFill>
                <a:latin typeface="Arial" panose="020B0604020202020204" pitchFamily="34" charset="0"/>
              </a:rPr>
              <a:t> and Ullrich Stahl</a:t>
            </a:r>
            <a:r>
              <a:rPr lang="en-US" altLang="en-US" sz="2400" b="1" baseline="30000" dirty="0">
                <a:solidFill>
                  <a:srgbClr val="003478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200" b="1" baseline="30000" dirty="0">
              <a:solidFill>
                <a:srgbClr val="003478"/>
              </a:solidFill>
              <a:latin typeface="Arial" panose="020B0604020202020204" pitchFamily="34" charset="0"/>
            </a:endParaRPr>
          </a:p>
          <a:p>
            <a:pPr marL="1781810" marR="0" indent="-125730" algn="just">
              <a:spcBef>
                <a:spcPts val="600"/>
              </a:spcBef>
              <a:spcAft>
                <a:spcPts val="0"/>
              </a:spcAft>
            </a:pPr>
            <a:r>
              <a:rPr lang="es-ES" sz="2800" kern="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Central del Ecuador,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Chemical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Com-pounds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Energy (ACMME), Ciudadela Universitaria, Quito, Ecuador; meherrerab@uce.edu.ec (M.E.H-B); evcabreram@uce.edu.ec (E.V-C) and ustahl@uce.edu.ec (U-S)</a:t>
            </a:r>
          </a:p>
          <a:p>
            <a:pPr marL="1781810" marR="0" indent="-125730" algn="just">
              <a:spcBef>
                <a:spcPts val="600"/>
              </a:spcBef>
              <a:spcAft>
                <a:spcPts val="0"/>
              </a:spcAft>
            </a:pPr>
            <a:r>
              <a:rPr lang="es-ES" sz="2800" kern="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Central del Ecuador,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Chemical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Ciudadela Universitaria, Quito, Ecuador. rsguanoluisa@uce.edu.ec (R.G.G-U)</a:t>
            </a: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0" y="29508439"/>
            <a:ext cx="21413788" cy="766774"/>
          </a:xfrm>
          <a:prstGeom prst="rect">
            <a:avLst/>
          </a:prstGeom>
          <a:solidFill>
            <a:srgbClr val="007C7F"/>
          </a:solidFill>
          <a:ln>
            <a:noFill/>
          </a:ln>
        </p:spPr>
        <p:txBody>
          <a:bodyPr wrap="square" lIns="210721" tIns="105359" rIns="210721" bIns="105359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https://sciforum.net/event/ecsoc-28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952499" y="7694861"/>
            <a:ext cx="19491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330200" y="8013890"/>
            <a:ext cx="10090150" cy="646331"/>
          </a:xfrm>
          <a:prstGeom prst="rect">
            <a:avLst/>
          </a:prstGeom>
          <a:solidFill>
            <a:srgbClr val="007C7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/>
              <a:t>INTRODUCTION  </a:t>
            </a:r>
            <a:endParaRPr lang="en-SG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0972800" y="7984148"/>
            <a:ext cx="10090150" cy="646331"/>
          </a:xfrm>
          <a:prstGeom prst="rect">
            <a:avLst/>
          </a:prstGeom>
          <a:solidFill>
            <a:srgbClr val="007C7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RESULTS &amp; DISCUSSION</a:t>
            </a:r>
            <a:endParaRPr lang="en-SG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72800" y="22547636"/>
            <a:ext cx="10090150" cy="646331"/>
          </a:xfrm>
          <a:prstGeom prst="rect">
            <a:avLst/>
          </a:prstGeom>
          <a:solidFill>
            <a:srgbClr val="007C7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CONCLUSION</a:t>
            </a:r>
            <a:endParaRPr lang="en-SG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92350" y="25010073"/>
            <a:ext cx="10235069" cy="646331"/>
          </a:xfrm>
          <a:prstGeom prst="rect">
            <a:avLst/>
          </a:prstGeom>
          <a:solidFill>
            <a:srgbClr val="007C7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/>
              <a:t>FUTURE WORK / </a:t>
            </a:r>
            <a:r>
              <a:rPr lang="en-US" altLang="zh-CN" sz="3600" dirty="0"/>
              <a:t>REFERENCES</a:t>
            </a:r>
            <a:endParaRPr lang="en-US" sz="3600" dirty="0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solidFill>
            <a:srgbClr val="5F6E05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190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551" y="14090224"/>
            <a:ext cx="10090150" cy="646331"/>
          </a:xfrm>
          <a:prstGeom prst="rect">
            <a:avLst/>
          </a:prstGeom>
          <a:solidFill>
            <a:srgbClr val="007C7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METHOD</a:t>
            </a:r>
            <a:endParaRPr lang="en-SG" sz="3600" dirty="0"/>
          </a:p>
        </p:txBody>
      </p:sp>
      <p:pic>
        <p:nvPicPr>
          <p:cNvPr id="3" name="Picture 2" descr="A green screen with white text&#10;&#10;Description automatically generated">
            <a:extLst>
              <a:ext uri="{FF2B5EF4-FFF2-40B4-BE49-F238E27FC236}">
                <a16:creationId xmlns:a16="http://schemas.microsoft.com/office/drawing/2014/main" id="{DB1A54F5-7A7C-0922-CCA7-A13BFF02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29"/>
            <a:ext cx="21413788" cy="3640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8365A-9FAC-4394-62FE-5FD3C2B801B1}"/>
              </a:ext>
            </a:extLst>
          </p:cNvPr>
          <p:cNvSpPr txBox="1"/>
          <p:nvPr/>
        </p:nvSpPr>
        <p:spPr>
          <a:xfrm>
            <a:off x="9310681" y="23799351"/>
            <a:ext cx="11693294" cy="395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marR="0" indent="269875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work, the kinetic study of the Knoevenagel condensation reaction between 5-methoxy-1-tetralone and glyoxylic acid,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catalyzed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sulfuric acid to produce (</a:t>
            </a:r>
            <a:r>
              <a:rPr lang="en-GB" sz="2400" b="1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was carried out. The ideal reaction parameters were 24 hr time, 400 rpm and 85 °C for 94.16% yield, which were followed by TLC and HPLC. A pseudo first order reaction, kinetic constant (k=0.0196 mL/(mmol*min)), pre-exponential factor (A=8.4608E+03 (mL/(mmol min)) and activation energy (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=43.1014 kJ/mol) were determined for the rate law by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nonlin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-ear regression method, which provided the best model fit and statistical parameters. By FTIR, GC-MS and 1H and 13C NMR the product obtained was clearly identified and the purity.</a:t>
            </a:r>
            <a:endParaRPr lang="en-US" sz="2400" kern="1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D642A-FFE8-85BC-E277-C5F3E784D6C9}"/>
              </a:ext>
            </a:extLst>
          </p:cNvPr>
          <p:cNvSpPr txBox="1"/>
          <p:nvPr/>
        </p:nvSpPr>
        <p:spPr>
          <a:xfrm>
            <a:off x="-1173956" y="9058078"/>
            <a:ext cx="115371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marR="0" indent="269875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1-Tetralones (3,4-dihydro-1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-naphthalene-1-ones), have been the subject of much interest in organic synthesis and natural products, as they possess a structure with the appropriate functional groups for building the skeletons of a wide range of products, making them a key starting material, particularly due to their potential as lead compounds in the pharmaceutical industry. Chemists worldwide have been interested in the isolation, synthesis and structural modification of 1-tetralone and its derivatives due to their importance in the synthesis of bioactive compounds such as steroids, prostaglandin analogues, dyes, heterocycles and pharmaceuticals and new drug candidates [1-7], as well as their use as fluorescent dyes or sensors [8]. </a:t>
            </a:r>
          </a:p>
          <a:p>
            <a:pPr marL="1656080" marR="0" indent="269875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study, we synthesized, characterized (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)-2-(5-methoxy-1-oxo-3,4-dihydronaphthalen-2(1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ylidene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)acetic acid by 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modi-fication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acid medium of the Knoevenagel condensation reaction</a:t>
            </a:r>
          </a:p>
          <a:p>
            <a:pPr marL="1656080" marR="0" indent="269875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2400" kern="1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B7620-652E-B7D1-BF09-19335C634CB8}"/>
              </a:ext>
            </a:extLst>
          </p:cNvPr>
          <p:cNvSpPr/>
          <p:nvPr/>
        </p:nvSpPr>
        <p:spPr>
          <a:xfrm>
            <a:off x="6734573" y="19454608"/>
            <a:ext cx="1253662" cy="35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EE876-E0A1-E3F9-83AB-E62AF704454D}"/>
              </a:ext>
            </a:extLst>
          </p:cNvPr>
          <p:cNvSpPr/>
          <p:nvPr/>
        </p:nvSpPr>
        <p:spPr>
          <a:xfrm>
            <a:off x="4933950" y="23291605"/>
            <a:ext cx="1044112" cy="35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C757E0-5515-718E-A728-278E9AD4458B}"/>
              </a:ext>
            </a:extLst>
          </p:cNvPr>
          <p:cNvSpPr txBox="1"/>
          <p:nvPr/>
        </p:nvSpPr>
        <p:spPr>
          <a:xfrm>
            <a:off x="2683626" y="14898158"/>
            <a:ext cx="57019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Synthesis and characterization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714C4F-E1A3-9044-5947-5F5173024A86}"/>
              </a:ext>
            </a:extLst>
          </p:cNvPr>
          <p:cNvSpPr txBox="1"/>
          <p:nvPr/>
        </p:nvSpPr>
        <p:spPr>
          <a:xfrm>
            <a:off x="14704719" y="8723779"/>
            <a:ext cx="1618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TLC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C17F0C-585D-561D-1833-8BBC7E51918F}"/>
              </a:ext>
            </a:extLst>
          </p:cNvPr>
          <p:cNvSpPr txBox="1"/>
          <p:nvPr/>
        </p:nvSpPr>
        <p:spPr>
          <a:xfrm>
            <a:off x="14854619" y="12187922"/>
            <a:ext cx="21714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HPLC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6958CF-F1B1-74F0-E345-A3C4D0CA906D}"/>
              </a:ext>
            </a:extLst>
          </p:cNvPr>
          <p:cNvSpPr txBox="1"/>
          <p:nvPr/>
        </p:nvSpPr>
        <p:spPr>
          <a:xfrm>
            <a:off x="13804477" y="16768441"/>
            <a:ext cx="442679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inetic parameters 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BC5D31-FD34-5F1D-228A-D2CBD3B49699}"/>
              </a:ext>
            </a:extLst>
          </p:cNvPr>
          <p:cNvSpPr txBox="1"/>
          <p:nvPr/>
        </p:nvSpPr>
        <p:spPr>
          <a:xfrm>
            <a:off x="-698046" y="18088675"/>
            <a:ext cx="10890163" cy="695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marR="0" indent="342900" algn="just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compound (1) (400 mg, 2.27 mmol mmol) was added to diglyme (8 mL) and water (0.22 mL) and left in agitation, the glyoxylic acid (0.4 mL, 9,94 mmol) and a catalytic amount of sulfuric acid (0.03 mL) were added. The reaction mixture was heated to temperatures of 75°C, 80°C and 85°C, with constant stirring at 400 rpm, for 24 hrs. For reaction monitoring, TLC and HPLC were performed at times ranging from the beginning at 0 </a:t>
            </a:r>
            <a:r>
              <a:rPr lang="en-US" sz="2400" i="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end at 24 hrs. </a:t>
            </a:r>
          </a:p>
          <a:p>
            <a:pPr marL="1657350" marR="0" indent="342900" algn="just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final product obtained (2) was recrystallized in ethanol yellow crystals, yield: 94 %, Rf (dichloromethane, methanol and glacial acetic acid; 4.5: 0.45: 0.05) = 0.62. 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UV-vis (Ethanol) [</a:t>
            </a:r>
            <a:r>
              <a:rPr lang="el-GR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(nm)]: 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260.1. 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(KBr) </a:t>
            </a:r>
            <a:r>
              <a:rPr lang="el-GR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(cm</a:t>
            </a:r>
            <a:r>
              <a:rPr lang="en-US" sz="2400" b="1" i="0" kern="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3460. 61 (O-H), 1696,8 (C=O), 1673.6 (C=O </a:t>
            </a:r>
            <a:r>
              <a:rPr lang="el-GR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α,β-</a:t>
            </a:r>
            <a:r>
              <a:rPr lang="en-US" sz="2400" i="0" kern="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insaturado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 (EI) m/z: 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214 [M-H2O]+, 186 [M-CO]+, 171 [M-CH2]+. 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1H-NMR (400 MHz, CDCl3, </a:t>
            </a:r>
            <a:r>
              <a:rPr lang="el-GR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δ/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7.51 (d, 1Haromatic, J = 7.85 Hz), 7.32 (t, 1Haromatic, J = 7.95 Hz), 7.06 (d, 1Haromatic, J = 8,01 Hz ), 6.86 (s,1H, =CH-), 3.87 (s, 3H, O-CH3 ), 3.39 (t, 2H, -CH2), 2.99 (t, 2H, -CH2) and 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13C-NMR (400 MHz, CDCl3, </a:t>
            </a:r>
            <a:r>
              <a:rPr lang="el-GR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δ/</a:t>
            </a:r>
            <a:r>
              <a:rPr lang="en-US" sz="2400" b="1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ppm):</a:t>
            </a:r>
            <a:r>
              <a:rPr lang="en-US" sz="2400" i="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21.59, 26.82, 55.79, 115.01, 119.96, 122.15, 127.57, 133.34, 144.61, 152.10, 156.50, 171.61, 187.09.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880B7-252C-D21F-0F9F-C63F3F48098D}"/>
              </a:ext>
            </a:extLst>
          </p:cNvPr>
          <p:cNvSpPr txBox="1"/>
          <p:nvPr/>
        </p:nvSpPr>
        <p:spPr>
          <a:xfrm>
            <a:off x="1807669" y="17282515"/>
            <a:ext cx="9436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endParaRPr lang="en-GB" sz="2000" dirty="0">
              <a:latin typeface="Palatino Linotype" panose="02040502050505030304" pitchFamily="18" charset="0"/>
            </a:endParaRPr>
          </a:p>
          <a:p>
            <a:r>
              <a:rPr lang="en-GB" sz="2000" dirty="0">
                <a:latin typeface="Palatino Linotype" panose="02040502050505030304" pitchFamily="18" charset="0"/>
              </a:rPr>
              <a:t>Figure 1. Scheme of the reaction scheme Synthesis of (3).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0CA368-CC7C-53C3-EDED-64D1E71CD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50" y="15504450"/>
            <a:ext cx="10252551" cy="1944449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AF259315-29A9-2DEB-564C-574F46B8D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39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1">
            <a:extLst>
              <a:ext uri="{FF2B5EF4-FFF2-40B4-BE49-F238E27FC236}">
                <a16:creationId xmlns:a16="http://schemas.microsoft.com/office/drawing/2014/main" id="{FC55FF18-72A7-AC6F-214D-9A8A29C1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794" y="9363749"/>
            <a:ext cx="6549390" cy="2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4F67A7A6-D9CA-BCD3-2505-9DD6F11EA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2522538"/>
            <a:ext cx="21396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Monitors the reaction using thin-layer chromatography (TLC).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89E222-1751-9C36-D7A8-C2E894059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487" y="12840302"/>
            <a:ext cx="6303212" cy="38297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46078E2-A36F-026A-159C-99AC803BB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62381"/>
              </p:ext>
            </p:extLst>
          </p:nvPr>
        </p:nvGraphicFramePr>
        <p:xfrm>
          <a:off x="11243857" y="17427152"/>
          <a:ext cx="9103089" cy="4966383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752903">
                  <a:extLst>
                    <a:ext uri="{9D8B030D-6E8A-4147-A177-3AD203B41FA5}">
                      <a16:colId xmlns:a16="http://schemas.microsoft.com/office/drawing/2014/main" val="888265238"/>
                    </a:ext>
                  </a:extLst>
                </a:gridCol>
                <a:gridCol w="2063781">
                  <a:extLst>
                    <a:ext uri="{9D8B030D-6E8A-4147-A177-3AD203B41FA5}">
                      <a16:colId xmlns:a16="http://schemas.microsoft.com/office/drawing/2014/main" val="3885715502"/>
                    </a:ext>
                  </a:extLst>
                </a:gridCol>
                <a:gridCol w="2142605">
                  <a:extLst>
                    <a:ext uri="{9D8B030D-6E8A-4147-A177-3AD203B41FA5}">
                      <a16:colId xmlns:a16="http://schemas.microsoft.com/office/drawing/2014/main" val="3308266633"/>
                    </a:ext>
                  </a:extLst>
                </a:gridCol>
                <a:gridCol w="2143800">
                  <a:extLst>
                    <a:ext uri="{9D8B030D-6E8A-4147-A177-3AD203B41FA5}">
                      <a16:colId xmlns:a16="http://schemas.microsoft.com/office/drawing/2014/main" val="4092637921"/>
                    </a:ext>
                  </a:extLst>
                </a:gridCol>
              </a:tblGrid>
              <a:tr h="515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041052"/>
                  </a:ext>
                </a:extLst>
              </a:tr>
              <a:tr h="6571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Temperature, [°C]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017899"/>
                  </a:ext>
                </a:extLst>
              </a:tr>
              <a:tr h="4999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Time, [h]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406972"/>
                  </a:ext>
                </a:extLst>
              </a:tr>
              <a:tr h="5154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Yield, [%]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90.30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94.16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368482"/>
                  </a:ext>
                </a:extLst>
              </a:tr>
              <a:tr h="6571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 Order (α)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316801"/>
                  </a:ext>
                </a:extLst>
              </a:tr>
              <a:tr h="9673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K, [(mL/mmol∗min)</a:t>
                      </a:r>
                      <a:r>
                        <a:rPr lang="en-US" sz="1800" kern="100" baseline="30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α−1</a:t>
                      </a: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0.0129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0.0161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0.0196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42559"/>
                  </a:ext>
                </a:extLst>
              </a:tr>
              <a:tr h="4999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Ea, [kJ/mol]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43.1014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27269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 [(mL/mmol∗min)</a:t>
                      </a:r>
                      <a:r>
                        <a:rPr lang="en-US" sz="1800" kern="100" baseline="30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α−1</a:t>
                      </a: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800" kern="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8.4608E+03</a:t>
                      </a:r>
                      <a:endParaRPr lang="en-US" sz="1800" kern="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341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353E081-5653-5603-6011-AD63E8095CC1}"/>
              </a:ext>
            </a:extLst>
          </p:cNvPr>
          <p:cNvSpPr txBox="1"/>
          <p:nvPr/>
        </p:nvSpPr>
        <p:spPr>
          <a:xfrm>
            <a:off x="245087" y="25734496"/>
            <a:ext cx="103186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Chumpradit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Kung, M. P.;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Vessotskie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Foulon, C.; Mu, M.; Kung, H.F. Iodinated 2-Aminotetralins and 3-Amino-1-benzopyrans: Ligands for Dopamine D2 and D3 Receptors,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Med. Chem.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1994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37, 4245-4250.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[2] Foulon, C.; Kung, M.P.; Kung, H.F. Synthesis of (R,S)-2’-trans-7-hydroxy-2- [N-n-propyl-N-(3’-iodo-2’-propenyl)-amino]tetralin(trans-7-OH-PIPAT): a new D3 dopamine receptor ligand,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Med. Chem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1993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36, 1499-1500.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[3] Meyer, J.H.; Bartlett, P.A. Macrocyclic Inhibitors of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Penicillopepsin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Design, Synthesis, and Evaluation of an Inhibitor Bridged between P1 and P3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 Am. Chem. Soc.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1998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120, 4600-4609.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[4] Matsumoto, T.;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Ohsaki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M.; Suzuki, M.; Kimura, Y.;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Terashima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 Synthesis of 4-demethoxyanthracyclines carrying a lipophilic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alkanoyl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group at the C9-position,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Chem. Pharm. Bull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(Tokyo).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1986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34, 4605-4612.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A84445-6E8C-5553-752A-CC192551CE02}"/>
              </a:ext>
            </a:extLst>
          </p:cNvPr>
          <p:cNvSpPr txBox="1"/>
          <p:nvPr/>
        </p:nvSpPr>
        <p:spPr>
          <a:xfrm>
            <a:off x="254714" y="27489320"/>
            <a:ext cx="97478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[5] Stout, D.M.;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Gorczynski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R.J. N-Aralkyl substitution of 2-amino-5,6- and -6,7-dihydroxy-1,2,3,4-tetrahydronaphthalenes. 2. Derivatives of a hypotensive-positive inotropic agent,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J. Med. Chem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1982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25 326-328.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[6]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Tagmatarchis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N.; Thermos, K.;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Katerinopoulos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H.E. N-(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Iodopropenyl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)-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octahydrobenzo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[f]-and -[g]quinolines: synthesis and adrenergic and dopaminergic activity studies,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Med. Chem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1998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41, 4165-4170.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[7] Sanchez, C.;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Reines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E.H.; Montgomery, S.A. A comparative review of escitalopram, paroxetine, and sertraline: Are they all alike?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 Clin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Psychopharm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29, 185-196.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[8] Sheng, K.; Song, Y.; Lei, F.; Zhao, W.; Fan, L.; Wu, L.; Liu, Y., Wu, S.; Zhang, Y. Research progress in pharmacological activities and structure-activity relationships of tetralone scaffolds as pharmacophore and fluorescent skeleton. </a:t>
            </a:r>
            <a:r>
              <a:rPr lang="en-US" sz="1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Eur. J. Med. Chem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227, 113964.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4970</TotalTime>
  <Words>1314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Palatino Linotype</vt:lpstr>
      <vt:lpstr>Office Theme</vt:lpstr>
      <vt:lpstr>CS ChemDraw Drawing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ELVIA VICTORIA CABRERA MALDONADO</cp:lastModifiedBy>
  <cp:revision>118</cp:revision>
  <dcterms:created xsi:type="dcterms:W3CDTF">2007-01-10T04:59:32Z</dcterms:created>
  <dcterms:modified xsi:type="dcterms:W3CDTF">2024-09-21T08:01:49Z</dcterms:modified>
</cp:coreProperties>
</file>