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2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9D30665-7234-4319-9F96-BFEDC7E01199}" type="datetimeFigureOut">
              <a:rPr lang="fr-FR"/>
              <a:t>19/09/2024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48E8CC6-9E30-4C03-9616-295A89A34343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580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D618F4A-26CC-73A3-026C-48B1A8AEE0E9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86C63B7-561B-770B-03B2-7872EE82E45A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6805F73-DEB6-FCFB-E1B6-ADDED4A6B7A3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0AD33E0-9D07-0612-CE5B-A603120EBE72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CFC75E7-1C2E-9E54-CE8D-C7251AB43A57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7E89F19-844C-DCD9-9DE5-C4F90A304111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0" y="-8467"/>
            <a:ext cx="12192000" cy="6866466"/>
            <a:chOff x="0" y="-8467"/>
            <a:chExt cx="12192000" cy="6866466"/>
          </a:xfrm>
        </p:grpSpPr>
        <p:cxnSp>
          <p:nvCxnSpPr>
            <p:cNvPr id="32" name="Straight Connector 31"/>
            <p:cNvCxnSpPr>
              <a:cxnSpLocks/>
            </p:cNvCxnSpPr>
            <p:nvPr/>
          </p:nvCxnSpPr>
          <p:spPr bwMode="auto"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 bwMode="auto"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 bwMode="auto">
            <a:xfrm>
              <a:off x="9181476" y="-8467"/>
              <a:ext cx="3007349" cy="6866466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 bwMode="auto">
            <a:xfrm>
              <a:off x="9603442" y="-8467"/>
              <a:ext cx="2588558" cy="6866466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 bwMode="auto">
            <a:xfrm>
              <a:off x="8932333" y="3048000"/>
              <a:ext cx="3259666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 bwMode="auto">
            <a:xfrm>
              <a:off x="9334500" y="-8467"/>
              <a:ext cx="2854326" cy="6866466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 bwMode="auto">
            <a:xfrm>
              <a:off x="10898730" y="-8467"/>
              <a:ext cx="1290094" cy="6866466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 bwMode="auto">
            <a:xfrm>
              <a:off x="10938999" y="-8467"/>
              <a:ext cx="1249825" cy="6866466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 bwMode="auto">
            <a:xfrm>
              <a:off x="10371666" y="3589867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 bwMode="auto"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54DA414-7EC4-4A34-852D-7DBB2FDC9907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et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AF7C66A-1C01-46FE-AAD2-620F1606E481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itation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F6D0D36-A042-43C2-92A2-E21EC414B3F9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 bwMode="auto">
          <a:xfrm>
            <a:off x="541870" y="790378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22" name="TextBox 21"/>
          <p:cNvSpPr txBox="1"/>
          <p:nvPr/>
        </p:nvSpPr>
        <p:spPr bwMode="auto"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arte no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F00C187-0110-44A3-959F-FCA60AA0A0BD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arte nom cita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EA8C01-B113-4784-8C78-253408B4E277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 bwMode="auto">
          <a:xfrm>
            <a:off x="541870" y="790378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25" name="TextBox 24"/>
          <p:cNvSpPr txBox="1"/>
          <p:nvPr/>
        </p:nvSpPr>
        <p:spPr bwMode="auto"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Vrai ou faux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23CEAB1-0DD8-453E-B814-DFA337E04FE3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A4813FB-C25A-40FE-92B6-03D131B56E2A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333C77-0158-454C-844F-B7AB9BD7DAD4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7967673" y="609599"/>
            <a:ext cx="1304743" cy="5251451"/>
          </a:xfrm>
        </p:spPr>
        <p:txBody>
          <a:bodyPr vert="eaVert" anchor="ctr"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77335" y="609600"/>
            <a:ext cx="7060150" cy="5251450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BC90C4-F478-4C62-AC3A-C64B8F1473E6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>
            <a:lvl1pPr>
              <a:defRPr sz="36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EA6F93-E9BA-4BFC-9CC4-99F888FC2F43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CB8CCCB-2278-4723-89F9-3191067AFE3C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77334" y="2160589"/>
            <a:ext cx="4184035" cy="3880772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089970" y="2160589"/>
            <a:ext cx="4184034" cy="3880773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AA432FA-B200-4E6C-A50A-66C89F7D6D6C}" type="datetime1">
              <a:rPr lang="en-US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FF9F0C5-380F-41C2-899A-BAC0F0927E16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3FBA45E-1DAB-4471-8946-AF4ADB077955}" type="datetime1">
              <a:rPr lang="en-US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609600"/>
            <a:ext cx="8596668" cy="1320800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362EBC8-B956-4303-9C10-650B82338A55}" type="datetime1">
              <a:rPr lang="en-US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2AE60CD-D3DD-44E5-BEDE-B2EF118CEA15}" type="datetime1">
              <a:rPr lang="en-US"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7AD517F-EF57-4687-96EA-E1E7947921BB}" type="datetime1">
              <a:rPr lang="en-US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9954A3-9DFD-4C44-94BA-B95130A3BA1C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4FE96EA-7DBD-489B-9589-FD96FE66D9C8}" type="datetime1">
              <a:rPr lang="en-US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0" y="-8467"/>
            <a:ext cx="12192000" cy="6866466"/>
            <a:chOff x="0" y="-8467"/>
            <a:chExt cx="12192000" cy="6866466"/>
          </a:xfrm>
        </p:grpSpPr>
        <p:cxnSp>
          <p:nvCxnSpPr>
            <p:cNvPr id="20" name="Straight Connector 19"/>
            <p:cNvCxnSpPr>
              <a:cxnSpLocks/>
            </p:cNvCxnSpPr>
            <p:nvPr/>
          </p:nvCxnSpPr>
          <p:spPr bwMode="auto"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 bwMode="auto"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 bwMode="auto">
            <a:xfrm>
              <a:off x="9181476" y="-8467"/>
              <a:ext cx="3007349" cy="6866466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 bwMode="auto">
            <a:xfrm>
              <a:off x="9603442" y="-8467"/>
              <a:ext cx="2588558" cy="6866466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 bwMode="auto">
            <a:xfrm>
              <a:off x="8932333" y="3048000"/>
              <a:ext cx="3259666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 bwMode="auto">
            <a:xfrm>
              <a:off x="9334500" y="-8467"/>
              <a:ext cx="2854326" cy="6866466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 bwMode="auto">
            <a:xfrm>
              <a:off x="10898730" y="-8467"/>
              <a:ext cx="1290094" cy="6866466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 bwMode="auto">
            <a:xfrm>
              <a:off x="10938999" y="-8467"/>
              <a:ext cx="1249825" cy="6866466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 bwMode="auto">
            <a:xfrm>
              <a:off x="10371666" y="3589867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 bwMode="auto"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258595-5AB3-4726-806B-1E17B9EF527C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677334" y="6041362"/>
            <a:ext cx="62976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l" defTabSz="457200">
        <a:spcBef>
          <a:spcPts val="0"/>
        </a:spcBef>
        <a:buNone/>
        <a:defRPr sz="3600">
          <a:solidFill>
            <a:schemeClr val="accent1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390/ecsoc-27-1615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s://doi.org/10.1039/B609181B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7.e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e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emf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S0040-4039(97)01049-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021/acsomega.2c06802?urlappend=?ref=PDF&amp;jav=VoR&amp;rel=cite-as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759416" y="609600"/>
            <a:ext cx="8514585" cy="205610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0000"/>
          </a:bodyPr>
          <a:lstStyle/>
          <a:p>
            <a:pPr>
              <a:defRPr/>
            </a:pPr>
            <a:r>
              <a:rPr sz="32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Double condensation of 3-coumaranone with aromatic carbonyl compounds catalyzed by  Brønsted hyperacids.</a:t>
            </a:r>
            <a:r>
              <a:rPr lang="fr-FR" sz="3200">
                <a:solidFill>
                  <a:schemeClr val="tx1"/>
                </a:solidFill>
                <a:latin typeface="Times New Roman"/>
              </a:rPr>
              <a:t/>
            </a:r>
            <a:br>
              <a:rPr lang="fr-FR" sz="3200">
                <a:solidFill>
                  <a:schemeClr val="tx1"/>
                </a:solidFill>
                <a:latin typeface="Times New Roman"/>
              </a:rPr>
            </a:br>
            <a:r>
              <a:rPr lang="fr-FR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fr-FR">
                <a:solidFill>
                  <a:schemeClr val="tx1"/>
                </a:solidFill>
                <a:latin typeface="Times New Roman"/>
                <a:cs typeface="Times New Roman"/>
              </a:rPr>
            </a:br>
            <a:endParaRPr lang="fr-FR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677334" y="3146156"/>
            <a:ext cx="8596668" cy="351811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sz="2400" b="1"/>
              <a:t>Karina Boussafi,</a:t>
            </a:r>
            <a:r>
              <a:rPr lang="fr-FR" sz="2400" b="1" baseline="30000"/>
              <a:t>a,b </a:t>
            </a:r>
            <a:r>
              <a:rPr lang="fr-FR" sz="2400" b="1"/>
              <a:t>Didier Villemin,</a:t>
            </a:r>
            <a:r>
              <a:rPr lang="fr-FR" sz="2400" b="1" baseline="30000"/>
              <a:t>a*</a:t>
            </a:r>
            <a:r>
              <a:rPr lang="fr-FR" sz="2400" b="1"/>
              <a:t>Nathalie Bar,</a:t>
            </a:r>
            <a:r>
              <a:rPr lang="fr-FR" sz="2400" b="1" baseline="30000"/>
              <a:t>a </a:t>
            </a:r>
            <a:endParaRPr lang="fr-FR" sz="2400"/>
          </a:p>
          <a:p>
            <a:pPr>
              <a:defRPr/>
            </a:pPr>
            <a:endParaRPr lang="fr-FR">
              <a:solidFill>
                <a:schemeClr val="tx1"/>
              </a:solidFill>
            </a:endParaRPr>
          </a:p>
          <a:p>
            <a:pPr>
              <a:defRPr/>
            </a:pPr>
            <a:r>
              <a:rPr lang="fr-FR" baseline="30000">
                <a:solidFill>
                  <a:schemeClr val="tx1"/>
                </a:solidFill>
                <a:latin typeface="Times New Roman"/>
                <a:cs typeface="Times New Roman"/>
              </a:rPr>
              <a:t>1 </a:t>
            </a:r>
            <a:r>
              <a:rPr lang="fr-FR">
                <a:solidFill>
                  <a:schemeClr val="tx1"/>
                </a:solidFill>
                <a:latin typeface="Times New Roman"/>
                <a:cs typeface="Times New Roman"/>
              </a:rPr>
              <a:t>Laboratoire de Chimie Moléculaire et Thioorganique, UMR CNRS 6507, INC3M, FR 3038, ENSICAEN et Université de Caen Normandie, 14050 Caen, France</a:t>
            </a:r>
            <a:endParaRPr/>
          </a:p>
          <a:p>
            <a:pPr>
              <a:defRPr/>
            </a:pPr>
            <a:r>
              <a:rPr lang="fr-FR" baseline="3000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r>
              <a:rPr lang="fr-FR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fr-FR">
                <a:solidFill>
                  <a:schemeClr val="tx1"/>
                </a:solidFill>
              </a:rPr>
              <a:t>b.    Department of Chemistry, Faculty of Sciences, University of Jijel, Algeria., Département de Chimie, Faculté des Sciences Exactes et Informatique, Université Mohamed Seddik Ben Yahia Jijel, Jijel 18000, Algerie</a:t>
            </a:r>
          </a:p>
          <a:p>
            <a:pPr>
              <a:defRPr/>
            </a:pPr>
            <a:r>
              <a:rPr lang="en-US">
                <a:solidFill>
                  <a:schemeClr val="accent5"/>
                </a:solidFill>
                <a:latin typeface="Times New Roman"/>
                <a:cs typeface="Times New Roman"/>
              </a:rPr>
              <a:t> </a:t>
            </a:r>
            <a:endParaRPr lang="fr-FR">
              <a:solidFill>
                <a:schemeClr val="accent5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>
                <a:latin typeface="Times New Roman"/>
                <a:cs typeface="Times New Roman"/>
              </a:rPr>
              <a:t>*  Correspondence: didier.villemin@ensicaen.fr</a:t>
            </a:r>
            <a:r>
              <a:rPr lang="en-US"/>
              <a:t> </a:t>
            </a:r>
            <a:endParaRPr lang="fr-FR"/>
          </a:p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2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46081" y="2030923"/>
            <a:ext cx="91489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</a:t>
            </a:r>
            <a:r>
              <a:rPr lang="fr-FR" dirty="0"/>
              <a:t>K. </a:t>
            </a:r>
            <a:r>
              <a:rPr lang="fr-FR" dirty="0" err="1"/>
              <a:t>Boussafi</a:t>
            </a:r>
            <a:r>
              <a:rPr lang="fr-FR" dirty="0"/>
              <a:t>, D. Villemin, N. Bar, M. </a:t>
            </a:r>
            <a:r>
              <a:rPr lang="fr-FR" dirty="0" err="1"/>
              <a:t>Belghosi</a:t>
            </a:r>
            <a:r>
              <a:rPr lang="fr-FR" dirty="0"/>
              <a:t>. </a:t>
            </a:r>
            <a:r>
              <a:rPr lang="en-GB" dirty="0"/>
              <a:t>Green Synthesis of </a:t>
            </a:r>
            <a:r>
              <a:rPr lang="en-GB" dirty="0" err="1"/>
              <a:t>Aurones</a:t>
            </a:r>
            <a:r>
              <a:rPr lang="en-GB" dirty="0"/>
              <a:t> and Related Compounds under Solvent-free Conditions., </a:t>
            </a:r>
            <a:r>
              <a:rPr lang="en-GB" i="1" dirty="0"/>
              <a:t>J. Chem. Res. </a:t>
            </a:r>
            <a:r>
              <a:rPr lang="en-GB" b="1" dirty="0"/>
              <a:t>2016 </a:t>
            </a:r>
            <a:r>
              <a:rPr lang="en-GB" i="1" dirty="0"/>
              <a:t>,40</a:t>
            </a:r>
            <a:r>
              <a:rPr lang="en-GB" dirty="0"/>
              <a:t>,</a:t>
            </a:r>
            <a:r>
              <a:rPr lang="en-GB" b="1" dirty="0"/>
              <a:t> </a:t>
            </a:r>
            <a:r>
              <a:rPr lang="en-GB" dirty="0"/>
              <a:t>557-569;</a:t>
            </a:r>
            <a:r>
              <a:rPr lang="en-GB" b="1" dirty="0"/>
              <a:t> doi:10.3184/ 174751916X14719593488659.</a:t>
            </a:r>
            <a:endParaRPr lang="fr-FR" dirty="0"/>
          </a:p>
          <a:p>
            <a:r>
              <a:rPr lang="en-US" dirty="0"/>
              <a:t> 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46082" y="510796"/>
            <a:ext cx="87457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acidic condensation of 3-coumaranone (benzofuran-2(3</a:t>
            </a:r>
            <a:r>
              <a:rPr lang="en-US" i="1" dirty="0"/>
              <a:t>H</a:t>
            </a:r>
            <a:r>
              <a:rPr lang="en-US" dirty="0"/>
              <a:t>)-one ) with aromatic carbonyl compounds (aldehydes, </a:t>
            </a:r>
            <a:r>
              <a:rPr lang="en-US" dirty="0" err="1"/>
              <a:t>diones</a:t>
            </a:r>
            <a:r>
              <a:rPr lang="en-US" dirty="0"/>
              <a:t>) conduct to different products depending of the acidity of the catalyst. With poorly </a:t>
            </a:r>
            <a:r>
              <a:rPr lang="en-US" dirty="0" err="1"/>
              <a:t>Bronsted</a:t>
            </a:r>
            <a:r>
              <a:rPr lang="en-US" dirty="0"/>
              <a:t> acid such as clay, </a:t>
            </a:r>
            <a:r>
              <a:rPr lang="en-US" dirty="0" err="1"/>
              <a:t>aurons</a:t>
            </a:r>
            <a:r>
              <a:rPr lang="en-US" dirty="0"/>
              <a:t> (3-benzylidenebenzofuran-2(3</a:t>
            </a:r>
            <a:r>
              <a:rPr lang="en-US" i="1" dirty="0"/>
              <a:t>H</a:t>
            </a:r>
            <a:r>
              <a:rPr lang="en-US" dirty="0"/>
              <a:t>)-one  and (or)  3-(hydroxyl(phenyl) methyl)benzofuran-2(3H)-on were formed according the microwave activation. 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46080" y="3119450"/>
            <a:ext cx="953210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2.] </a:t>
            </a:r>
            <a:r>
              <a:rPr lang="en-GB" dirty="0"/>
              <a:t>K. </a:t>
            </a:r>
            <a:r>
              <a:rPr lang="en-GB" dirty="0" err="1"/>
              <a:t>Boussafi,D</a:t>
            </a:r>
            <a:r>
              <a:rPr lang="en-GB" dirty="0"/>
              <a:t>. </a:t>
            </a:r>
            <a:r>
              <a:rPr lang="en-GB" dirty="0" err="1"/>
              <a:t>Villemin,N</a:t>
            </a:r>
            <a:r>
              <a:rPr lang="en-GB" dirty="0"/>
              <a:t>. Bar, , </a:t>
            </a:r>
            <a:r>
              <a:rPr lang="fr-FR" dirty="0"/>
              <a:t>The 27th International </a:t>
            </a:r>
            <a:r>
              <a:rPr lang="fr-FR" dirty="0" err="1"/>
              <a:t>Electronic</a:t>
            </a:r>
            <a:r>
              <a:rPr lang="fr-FR" dirty="0"/>
              <a:t> </a:t>
            </a:r>
            <a:r>
              <a:rPr lang="fr-FR" dirty="0" err="1"/>
              <a:t>Conference</a:t>
            </a:r>
            <a:r>
              <a:rPr lang="fr-FR" dirty="0"/>
              <a:t> on </a:t>
            </a:r>
            <a:r>
              <a:rPr lang="fr-FR" dirty="0" err="1"/>
              <a:t>Synthetic</a:t>
            </a:r>
            <a:r>
              <a:rPr lang="fr-FR" dirty="0"/>
              <a:t> </a:t>
            </a:r>
            <a:r>
              <a:rPr lang="fr-FR" dirty="0" err="1"/>
              <a:t>Organic</a:t>
            </a:r>
            <a:r>
              <a:rPr lang="fr-FR" dirty="0"/>
              <a:t> </a:t>
            </a:r>
            <a:r>
              <a:rPr lang="fr-FR" dirty="0" err="1"/>
              <a:t>Chemistry</a:t>
            </a:r>
            <a:r>
              <a:rPr lang="fr-FR" dirty="0"/>
              <a:t>, 15 -30 </a:t>
            </a:r>
            <a:r>
              <a:rPr lang="fr-FR" dirty="0" err="1"/>
              <a:t>November</a:t>
            </a:r>
            <a:r>
              <a:rPr lang="fr-FR" dirty="0"/>
              <a:t> 2023 by  </a:t>
            </a:r>
            <a:r>
              <a:rPr lang="fr-FR" dirty="0" err="1"/>
              <a:t>mdpi</a:t>
            </a:r>
            <a:endParaRPr lang="fr-FR" dirty="0"/>
          </a:p>
          <a:p>
            <a:r>
              <a:rPr lang="fr-FR" b="1" i="1" dirty="0" err="1"/>
              <a:t>Chem</a:t>
            </a:r>
            <a:r>
              <a:rPr lang="fr-FR" b="1" i="1" dirty="0"/>
              <a:t>. Proc</a:t>
            </a:r>
            <a:r>
              <a:rPr lang="fr-FR" b="1" dirty="0"/>
              <a:t>. 2023, </a:t>
            </a:r>
            <a:r>
              <a:rPr lang="fr-FR" b="1" i="1" dirty="0"/>
              <a:t>14,</a:t>
            </a:r>
            <a:r>
              <a:rPr lang="fr-FR" b="1" dirty="0"/>
              <a:t> 32. </a:t>
            </a:r>
            <a:r>
              <a:rPr lang="fr-FR" b="1" dirty="0">
                <a:hlinkClick r:id="rId3"/>
              </a:rPr>
              <a:t>doi:10.3390/ecsoc-27-16154</a:t>
            </a:r>
            <a:r>
              <a:rPr lang="fr-FR" b="1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reported herein that double condensation of 3-coumaranone with aromatic carbonyl compounds take place with  </a:t>
            </a:r>
            <a:r>
              <a:rPr lang="en-US" dirty="0" err="1"/>
              <a:t>Brønsted</a:t>
            </a:r>
            <a:r>
              <a:rPr lang="en-US" dirty="0"/>
              <a:t> </a:t>
            </a:r>
            <a:r>
              <a:rPr lang="en-US" dirty="0" err="1"/>
              <a:t>hyperacids</a:t>
            </a:r>
            <a:r>
              <a:rPr lang="fr-FR" dirty="0"/>
              <a:t>. The condensation of 3-coumaranone and 8-hydroxy-3-coumaranone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benzaldehydes</a:t>
            </a:r>
            <a:r>
              <a:rPr lang="fr-FR" dirty="0"/>
              <a:t> (</a:t>
            </a:r>
            <a:r>
              <a:rPr lang="fr-FR" dirty="0" err="1"/>
              <a:t>benzaldehyde</a:t>
            </a:r>
            <a:r>
              <a:rPr lang="fr-FR" dirty="0"/>
              <a:t>, </a:t>
            </a:r>
            <a:r>
              <a:rPr lang="fr-FR" dirty="0" err="1"/>
              <a:t>piperonal</a:t>
            </a:r>
            <a:r>
              <a:rPr lang="fr-FR" dirty="0"/>
              <a:t>) or </a:t>
            </a:r>
            <a:r>
              <a:rPr lang="fr-FR" dirty="0" err="1"/>
              <a:t>diones</a:t>
            </a:r>
            <a:r>
              <a:rPr lang="fr-FR" dirty="0"/>
              <a:t> (</a:t>
            </a:r>
            <a:r>
              <a:rPr lang="fr-FR" dirty="0" err="1"/>
              <a:t>benzil</a:t>
            </a:r>
            <a:r>
              <a:rPr lang="fr-FR" dirty="0"/>
              <a:t>, </a:t>
            </a:r>
            <a:r>
              <a:rPr lang="fr-FR" dirty="0" err="1"/>
              <a:t>phenanthraquinone</a:t>
            </a:r>
            <a:r>
              <a:rPr lang="fr-FR" dirty="0"/>
              <a:t>, </a:t>
            </a:r>
            <a:r>
              <a:rPr lang="fr-FR" dirty="0" err="1"/>
              <a:t>acenaphthoquinone</a:t>
            </a:r>
            <a:r>
              <a:rPr lang="fr-FR" dirty="0"/>
              <a:t>, </a:t>
            </a:r>
            <a:r>
              <a:rPr lang="fr-FR" dirty="0" err="1"/>
              <a:t>isatin</a:t>
            </a:r>
            <a:r>
              <a:rPr lang="fr-FR" dirty="0"/>
              <a:t>)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studied</a:t>
            </a:r>
            <a:r>
              <a:rPr lang="fr-FR" dirty="0"/>
              <a:t> in DMSO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pentafluorophenylammonium</a:t>
            </a:r>
            <a:r>
              <a:rPr lang="fr-FR" dirty="0"/>
              <a:t> </a:t>
            </a:r>
            <a:r>
              <a:rPr lang="fr-FR" dirty="0" err="1"/>
              <a:t>trifluoromethanesulfonate</a:t>
            </a:r>
            <a:r>
              <a:rPr lang="fr-FR" dirty="0"/>
              <a:t> (PFAT) (</a:t>
            </a:r>
            <a:r>
              <a:rPr lang="fr-FR" b="1" dirty="0"/>
              <a:t>Figure 1</a:t>
            </a:r>
            <a:r>
              <a:rPr lang="fr-FR" dirty="0"/>
              <a:t>) </a:t>
            </a:r>
            <a:r>
              <a:rPr lang="fr-FR" dirty="0" err="1"/>
              <a:t>under</a:t>
            </a:r>
            <a:r>
              <a:rPr lang="fr-FR" dirty="0"/>
              <a:t> </a:t>
            </a:r>
            <a:r>
              <a:rPr lang="fr-FR" dirty="0" err="1"/>
              <a:t>microwave</a:t>
            </a:r>
            <a:r>
              <a:rPr lang="fr-FR" dirty="0"/>
              <a:t> irradiation.</a:t>
            </a:r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3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 bwMode="auto">
          <a:xfrm>
            <a:off x="530942" y="6365077"/>
            <a:ext cx="93973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b="1" dirty="0" err="1"/>
              <a:t>Scheme</a:t>
            </a:r>
            <a:r>
              <a:rPr lang="fr-FR" b="1" dirty="0"/>
              <a:t> 1</a:t>
            </a:r>
            <a:r>
              <a:rPr lang="fr-FR" dirty="0"/>
              <a:t>: </a:t>
            </a:r>
            <a:r>
              <a:rPr lang="fr-FR" dirty="0" err="1" smtClean="0"/>
              <a:t>hyperacidic</a:t>
            </a:r>
            <a:r>
              <a:rPr lang="fr-FR" dirty="0" smtClean="0"/>
              <a:t> </a:t>
            </a:r>
            <a:r>
              <a:rPr lang="fr-FR" dirty="0" err="1"/>
              <a:t>catalysed</a:t>
            </a:r>
            <a:r>
              <a:rPr lang="fr-FR" dirty="0"/>
              <a:t> condensation of 3-coumaranone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 smtClean="0"/>
              <a:t>carbonyl</a:t>
            </a:r>
            <a:r>
              <a:rPr lang="fr-FR" dirty="0" smtClean="0"/>
              <a:t> </a:t>
            </a:r>
            <a:r>
              <a:rPr lang="fr-FR" dirty="0"/>
              <a:t>compounds.</a:t>
            </a:r>
          </a:p>
        </p:txBody>
      </p:sp>
      <p:graphicFrame>
        <p:nvGraphicFramePr>
          <p:cNvPr id="9" name="Obje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991449"/>
              </p:ext>
            </p:extLst>
          </p:nvPr>
        </p:nvGraphicFramePr>
        <p:xfrm>
          <a:off x="1351479" y="4105509"/>
          <a:ext cx="6927739" cy="2259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CS ChemDraw Drawing" r:id="rId4" imgW="4574705" imgH="1491467" progId="ChemDraw.Document.6.0">
                  <p:embed/>
                </p:oleObj>
              </mc:Choice>
              <mc:Fallback>
                <p:oleObj name="CS ChemDraw Drawing" r:id="rId4" imgW="4574705" imgH="149146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51479" y="4105509"/>
                        <a:ext cx="6927739" cy="2259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678427" y="1951984"/>
            <a:ext cx="88785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3. T. </a:t>
            </a:r>
            <a:r>
              <a:rPr lang="fr-FR" dirty="0" err="1"/>
              <a:t>Funatomi</a:t>
            </a:r>
            <a:r>
              <a:rPr lang="fr-FR" dirty="0"/>
              <a:t> ,K.  </a:t>
            </a:r>
            <a:r>
              <a:rPr lang="fr-FR" dirty="0" err="1"/>
              <a:t>Wakasugi</a:t>
            </a:r>
            <a:r>
              <a:rPr lang="fr-FR" dirty="0"/>
              <a:t> , T. </a:t>
            </a:r>
            <a:r>
              <a:rPr lang="fr-FR" dirty="0" err="1"/>
              <a:t>Misaki,Y</a:t>
            </a:r>
            <a:r>
              <a:rPr lang="fr-FR" dirty="0"/>
              <a:t>.  </a:t>
            </a:r>
            <a:r>
              <a:rPr lang="fr-FR" dirty="0" err="1"/>
              <a:t>Tanabe</a:t>
            </a:r>
            <a:r>
              <a:rPr lang="fr-FR" dirty="0"/>
              <a:t> Y. [</a:t>
            </a:r>
            <a:r>
              <a:rPr lang="fr-FR" dirty="0" err="1"/>
              <a:t>Pentafluorophenylammonium</a:t>
            </a:r>
            <a:r>
              <a:rPr lang="fr-FR" dirty="0"/>
              <a:t> </a:t>
            </a:r>
            <a:r>
              <a:rPr lang="fr-FR" dirty="0" err="1"/>
              <a:t>triflate</a:t>
            </a:r>
            <a:r>
              <a:rPr lang="fr-FR" dirty="0"/>
              <a:t> (PFPAT): an efficient, </a:t>
            </a:r>
            <a:r>
              <a:rPr lang="fr-FR" dirty="0" err="1"/>
              <a:t>practical</a:t>
            </a:r>
            <a:r>
              <a:rPr lang="fr-FR" dirty="0"/>
              <a:t>, and </a:t>
            </a:r>
            <a:r>
              <a:rPr lang="fr-FR" dirty="0" err="1"/>
              <a:t>cost</a:t>
            </a:r>
            <a:r>
              <a:rPr lang="fr-FR" dirty="0"/>
              <a:t>-effective </a:t>
            </a:r>
            <a:r>
              <a:rPr lang="fr-FR" dirty="0" err="1"/>
              <a:t>catalyst</a:t>
            </a:r>
            <a:r>
              <a:rPr lang="fr-FR" dirty="0"/>
              <a:t> for </a:t>
            </a:r>
            <a:r>
              <a:rPr lang="fr-FR" dirty="0" err="1"/>
              <a:t>esterification</a:t>
            </a:r>
            <a:r>
              <a:rPr lang="fr-FR" dirty="0"/>
              <a:t>, </a:t>
            </a:r>
            <a:r>
              <a:rPr lang="fr-FR" dirty="0" err="1"/>
              <a:t>thio</a:t>
            </a:r>
            <a:r>
              <a:rPr lang="fr-FR" dirty="0"/>
              <a:t> </a:t>
            </a:r>
            <a:r>
              <a:rPr lang="fr-FR" dirty="0" err="1"/>
              <a:t>esterification</a:t>
            </a:r>
            <a:r>
              <a:rPr lang="fr-FR" dirty="0"/>
              <a:t>, </a:t>
            </a:r>
            <a:r>
              <a:rPr lang="fr-FR" dirty="0" err="1"/>
              <a:t>trans</a:t>
            </a:r>
            <a:r>
              <a:rPr lang="fr-FR" dirty="0"/>
              <a:t> </a:t>
            </a:r>
            <a:r>
              <a:rPr lang="fr-FR" dirty="0" err="1"/>
              <a:t>esterification</a:t>
            </a:r>
            <a:r>
              <a:rPr lang="fr-FR" dirty="0"/>
              <a:t>, and </a:t>
            </a:r>
            <a:r>
              <a:rPr lang="fr-FR" dirty="0" err="1"/>
              <a:t>macrolactone</a:t>
            </a:r>
            <a:r>
              <a:rPr lang="fr-FR" dirty="0"/>
              <a:t> formation. , </a:t>
            </a:r>
            <a:r>
              <a:rPr lang="fr-FR" i="1" dirty="0"/>
              <a:t>Green </a:t>
            </a:r>
            <a:r>
              <a:rPr lang="fr-FR" i="1" dirty="0" err="1"/>
              <a:t>Chem</a:t>
            </a:r>
            <a:r>
              <a:rPr lang="fr-FR" i="1" dirty="0"/>
              <a:t>. </a:t>
            </a:r>
            <a:r>
              <a:rPr lang="fr-FR" dirty="0"/>
              <a:t>2006;8:1022–1027 ;</a:t>
            </a:r>
            <a:r>
              <a:rPr lang="fr-FR" b="1" dirty="0"/>
              <a:t> </a:t>
            </a:r>
            <a:r>
              <a:rPr lang="fr-FR" b="1" dirty="0" err="1"/>
              <a:t>doi</a:t>
            </a:r>
            <a:r>
              <a:rPr lang="fr-FR" b="1" dirty="0"/>
              <a:t> :</a:t>
            </a:r>
            <a:r>
              <a:rPr lang="fr-FR" b="1" dirty="0">
                <a:hlinkClick r:id="rId6" tooltip="Link to landing page via DOI"/>
              </a:rPr>
              <a:t>10.1039/B609181B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The </a:t>
            </a:r>
            <a:r>
              <a:rPr lang="en-US" dirty="0"/>
              <a:t>3,3’-(</a:t>
            </a:r>
            <a:r>
              <a:rPr lang="en-US" dirty="0" err="1"/>
              <a:t>phenylmethylene</a:t>
            </a:r>
            <a:r>
              <a:rPr lang="en-US" dirty="0"/>
              <a:t>)</a:t>
            </a:r>
            <a:r>
              <a:rPr lang="en-US" dirty="0" err="1"/>
              <a:t>bis</a:t>
            </a:r>
            <a:r>
              <a:rPr lang="en-US" dirty="0"/>
              <a:t>(benzofuran-2(3H)-ones (</a:t>
            </a:r>
            <a:r>
              <a:rPr lang="en-US" dirty="0" err="1"/>
              <a:t>bicoumaranones</a:t>
            </a:r>
            <a:r>
              <a:rPr lang="en-US" dirty="0"/>
              <a:t>) were obtained (</a:t>
            </a:r>
            <a:r>
              <a:rPr lang="en-US" b="1" dirty="0"/>
              <a:t>Figure 2</a:t>
            </a:r>
            <a:r>
              <a:rPr lang="en-US" dirty="0"/>
              <a:t> and </a:t>
            </a:r>
            <a:r>
              <a:rPr lang="en-US" b="1" dirty="0"/>
              <a:t>Table 1</a:t>
            </a:r>
            <a:r>
              <a:rPr lang="en-US" dirty="0"/>
              <a:t>) and were identified by NMR and mass spectrometry  (HPLC/MS). </a:t>
            </a:r>
            <a:endParaRPr lang="fr-FR" dirty="0"/>
          </a:p>
          <a:p>
            <a:endParaRPr lang="fr-FR" dirty="0"/>
          </a:p>
          <a:p>
            <a:r>
              <a:rPr lang="fr-FR" dirty="0"/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678428" y="1254034"/>
            <a:ext cx="8273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Figure 1:</a:t>
            </a:r>
            <a:r>
              <a:rPr lang="fr-FR" dirty="0"/>
              <a:t> PFAT=</a:t>
            </a:r>
            <a:r>
              <a:rPr lang="fr-FR" dirty="0" err="1"/>
              <a:t>pentafluorophenylammonium</a:t>
            </a:r>
            <a:r>
              <a:rPr lang="fr-FR" dirty="0"/>
              <a:t> </a:t>
            </a:r>
            <a:r>
              <a:rPr lang="fr-FR" dirty="0" err="1"/>
              <a:t>trifluoromethanesulfonate</a:t>
            </a:r>
            <a:r>
              <a:rPr lang="fr-FR" dirty="0"/>
              <a:t> (PFAT); CAS: 912823-79-1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503742" y="14600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739869"/>
              </p:ext>
            </p:extLst>
          </p:nvPr>
        </p:nvGraphicFramePr>
        <p:xfrm>
          <a:off x="3755565" y="487271"/>
          <a:ext cx="190817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CS ChemDraw Drawing" r:id="rId7" imgW="1907419" imgH="766390" progId="ChemDraw.Document.6.0">
                  <p:embed/>
                </p:oleObj>
              </mc:Choice>
              <mc:Fallback>
                <p:oleObj name="CS ChemDraw Drawing" r:id="rId7" imgW="1907419" imgH="76639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55565" y="487271"/>
                        <a:ext cx="1908175" cy="766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4</a:t>
            </a:fld>
            <a:endParaRPr lang="en-US"/>
          </a:p>
        </p:txBody>
      </p:sp>
      <p:sp>
        <p:nvSpPr>
          <p:cNvPr id="7" name="ZoneTexte 6"/>
          <p:cNvSpPr txBox="1"/>
          <p:nvPr/>
        </p:nvSpPr>
        <p:spPr bwMode="auto">
          <a:xfrm>
            <a:off x="768888" y="457200"/>
            <a:ext cx="43909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2000" b="1" dirty="0"/>
              <a:t>Table 1 : </a:t>
            </a:r>
            <a:r>
              <a:rPr lang="en-US" sz="2000" b="1" dirty="0"/>
              <a:t>Synthesis of </a:t>
            </a:r>
            <a:r>
              <a:rPr lang="fr-FR" sz="2000" b="1" dirty="0" err="1" smtClean="0"/>
              <a:t>bicoumaranones</a:t>
            </a:r>
            <a:endParaRPr lang="fr-FR" sz="2000" b="1" dirty="0"/>
          </a:p>
          <a:p>
            <a:pPr>
              <a:defRPr/>
            </a:pPr>
            <a:endParaRPr lang="fr-FR" sz="2000" b="1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5" name="Rectangle 19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fr-FR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ctangle 193"/>
          <p:cNvSpPr>
            <a:spLocks noChangeArrowheads="1"/>
          </p:cNvSpPr>
          <p:nvPr/>
        </p:nvSpPr>
        <p:spPr bwMode="auto">
          <a:xfrm>
            <a:off x="0" y="2819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 Liberation Serif"/>
                <a:ea typeface="Times New Roman"/>
                <a:cs typeface="Times New Roman"/>
              </a:rPr>
              <a:t> 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 Liberation Serif"/>
                <a:ea typeface="Times New Roman"/>
                <a:cs typeface="Times New Roman"/>
              </a:rPr>
              <a:t> 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 Liberation Serif"/>
                <a:ea typeface="Times New Roman"/>
                <a:cs typeface="Times New Roman"/>
              </a:rPr>
              <a:t> 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endParaRPr lang="fr-FR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2" name="Rectangle 194"/>
          <p:cNvSpPr>
            <a:spLocks noChangeArrowheads="1"/>
          </p:cNvSpPr>
          <p:nvPr/>
        </p:nvSpPr>
        <p:spPr bwMode="auto">
          <a:xfrm>
            <a:off x="0" y="40195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 Liberation Serif"/>
                <a:ea typeface="Times New Roman"/>
                <a:cs typeface="Times New Roman"/>
              </a:rPr>
              <a:t> 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 Liberation Serif"/>
                <a:ea typeface="Times New Roman"/>
                <a:cs typeface="Times New Roman"/>
              </a:rPr>
              <a:t> 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endParaRPr lang="fr-FR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3" name="Rectangle 195"/>
          <p:cNvSpPr>
            <a:spLocks noChangeArrowheads="1"/>
          </p:cNvSpPr>
          <p:nvPr/>
        </p:nvSpPr>
        <p:spPr bwMode="auto">
          <a:xfrm>
            <a:off x="0" y="52768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4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 Times New Roman"/>
              </a:rPr>
              <a:t> </a:t>
            </a:r>
            <a:endParaRPr lang="fr-FR" sz="11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4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 Times New Roman"/>
              </a:rPr>
              <a:t> </a:t>
            </a:r>
            <a:endParaRPr lang="fr-FR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5" name="Rectangle 197"/>
          <p:cNvSpPr>
            <a:spLocks noChangeArrowheads="1"/>
          </p:cNvSpPr>
          <p:nvPr/>
        </p:nvSpPr>
        <p:spPr bwMode="auto">
          <a:xfrm>
            <a:off x="0" y="78105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endParaRPr lang="fr-FR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6" name="Rectangle 205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fr-FR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7" name="Rectangle 206"/>
          <p:cNvSpPr>
            <a:spLocks noChangeArrowheads="1"/>
          </p:cNvSpPr>
          <p:nvPr/>
        </p:nvSpPr>
        <p:spPr bwMode="auto">
          <a:xfrm>
            <a:off x="152400" y="29718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 Liberation Serif"/>
                <a:ea typeface="Times New Roman"/>
                <a:cs typeface="Times New Roman"/>
              </a:rPr>
              <a:t> 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 Liberation Serif"/>
                <a:ea typeface="Times New Roman"/>
                <a:cs typeface="Times New Roman"/>
              </a:rPr>
              <a:t> 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 Liberation Serif"/>
                <a:ea typeface="Times New Roman"/>
                <a:cs typeface="Times New Roman"/>
              </a:rPr>
              <a:t> 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endParaRPr lang="fr-FR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8" name="Rectangle 207"/>
          <p:cNvSpPr>
            <a:spLocks noChangeArrowheads="1"/>
          </p:cNvSpPr>
          <p:nvPr/>
        </p:nvSpPr>
        <p:spPr bwMode="auto">
          <a:xfrm>
            <a:off x="152400" y="41719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 Liberation Serif"/>
                <a:ea typeface="Times New Roman"/>
                <a:cs typeface="Times New Roman"/>
              </a:rPr>
              <a:t> 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 Liberation Serif"/>
                <a:ea typeface="Times New Roman"/>
                <a:cs typeface="Times New Roman"/>
              </a:rPr>
              <a:t> </a:t>
            </a: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endParaRPr lang="fr-FR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9" name="Rectangle 208"/>
          <p:cNvSpPr>
            <a:spLocks noChangeArrowheads="1"/>
          </p:cNvSpPr>
          <p:nvPr/>
        </p:nvSpPr>
        <p:spPr bwMode="auto">
          <a:xfrm>
            <a:off x="0" y="536386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4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 Times New Roman"/>
              </a:rPr>
              <a:t> </a:t>
            </a:r>
            <a:endParaRPr lang="fr-FR" sz="11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4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 Times New Roman"/>
              </a:rPr>
              <a:t> </a:t>
            </a:r>
            <a:endParaRPr lang="fr-FR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" name="Rectangle 210"/>
          <p:cNvSpPr>
            <a:spLocks noChangeArrowheads="1"/>
          </p:cNvSpPr>
          <p:nvPr/>
        </p:nvSpPr>
        <p:spPr bwMode="auto">
          <a:xfrm>
            <a:off x="152400" y="79629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200" b="0" i="0" u="none" strike="noStrike" cap="none">
                <a:ln>
                  <a:noFill/>
                </a:ln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endParaRPr lang="fr-FR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676365"/>
              </p:ext>
            </p:extLst>
          </p:nvPr>
        </p:nvGraphicFramePr>
        <p:xfrm>
          <a:off x="1229392" y="5402354"/>
          <a:ext cx="1249916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CS ChemDraw Drawing" r:id="rId4" imgW="1035975" imgH="994943" progId="ChemDraw.Document.6.0">
                  <p:embed/>
                </p:oleObj>
              </mc:Choice>
              <mc:Fallback>
                <p:oleObj name="CS ChemDraw Drawing" r:id="rId4" imgW="1035975" imgH="99494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29392" y="5402354"/>
                        <a:ext cx="1249916" cy="1200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515208"/>
              </p:ext>
            </p:extLst>
          </p:nvPr>
        </p:nvGraphicFramePr>
        <p:xfrm>
          <a:off x="7548511" y="5550657"/>
          <a:ext cx="103505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CS ChemDraw Drawing" r:id="rId6" imgW="1034462" imgH="654957" progId="ChemDraw.Document.6.0">
                  <p:embed/>
                </p:oleObj>
              </mc:Choice>
              <mc:Fallback>
                <p:oleObj name="CS ChemDraw Drawing" r:id="rId6" imgW="1034462" imgH="65495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48511" y="5550657"/>
                        <a:ext cx="1035050" cy="655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860831"/>
              </p:ext>
            </p:extLst>
          </p:nvPr>
        </p:nvGraphicFramePr>
        <p:xfrm>
          <a:off x="1459051" y="1603862"/>
          <a:ext cx="5693918" cy="3351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3859"/>
                <a:gridCol w="1522510"/>
                <a:gridCol w="1146149"/>
                <a:gridCol w="1146149"/>
                <a:gridCol w="1145251"/>
              </a:tblGrid>
              <a:tr h="764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Entry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3-Coumaranone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Carbonyl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Product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Yield (%)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r>
                        <a:rPr lang="fr-FR" sz="1100" dirty="0" smtClean="0">
                          <a:effectLst/>
                        </a:rPr>
                        <a:t>70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2b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3b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r>
                        <a:rPr lang="fr-FR" sz="1100" dirty="0" smtClean="0">
                          <a:effectLst/>
                        </a:rPr>
                        <a:t>80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2c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3c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r>
                        <a:rPr lang="fr-FR" sz="1100" dirty="0" smtClean="0">
                          <a:effectLst/>
                        </a:rPr>
                        <a:t>78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4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2d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3d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r>
                        <a:rPr lang="fr-FR" sz="1100" dirty="0" smtClean="0">
                          <a:effectLst/>
                        </a:rPr>
                        <a:t>62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r>
                        <a:rPr lang="fr-FR" sz="1100" dirty="0" smtClean="0">
                          <a:effectLst/>
                        </a:rPr>
                        <a:t>78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6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1b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4a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r>
                        <a:rPr lang="fr-FR" sz="1100" dirty="0" smtClean="0">
                          <a:effectLst/>
                        </a:rPr>
                        <a:t>60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7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1b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2d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4d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r>
                        <a:rPr lang="fr-FR" sz="1100" dirty="0" smtClean="0">
                          <a:effectLst/>
                        </a:rPr>
                        <a:t>75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7360196" y="2485103"/>
            <a:ext cx="35381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Conditions: </a:t>
            </a:r>
            <a:r>
              <a:rPr lang="fr-FR" b="1" dirty="0"/>
              <a:t>a</a:t>
            </a:r>
            <a:r>
              <a:rPr lang="fr-FR" dirty="0"/>
              <a:t> or </a:t>
            </a:r>
            <a:r>
              <a:rPr lang="fr-FR" b="1" dirty="0"/>
              <a:t>b</a:t>
            </a:r>
            <a:r>
              <a:rPr lang="fr-FR" dirty="0"/>
              <a:t>/ </a:t>
            </a:r>
            <a:r>
              <a:rPr lang="fr-FR" dirty="0" err="1"/>
              <a:t>carbonyl</a:t>
            </a:r>
            <a:r>
              <a:rPr lang="fr-FR" dirty="0"/>
              <a:t>/ PFAT= 1/1/0.01 in DMSO </a:t>
            </a:r>
            <a:r>
              <a:rPr lang="fr-FR" dirty="0" err="1"/>
              <a:t>under</a:t>
            </a:r>
            <a:r>
              <a:rPr lang="fr-FR" dirty="0"/>
              <a:t> </a:t>
            </a:r>
            <a:r>
              <a:rPr lang="fr-FR" dirty="0" err="1"/>
              <a:t>microwave</a:t>
            </a:r>
            <a:r>
              <a:rPr lang="fr-FR" dirty="0"/>
              <a:t> </a:t>
            </a:r>
            <a:r>
              <a:rPr lang="fr-FR" dirty="0" err="1"/>
              <a:t>iriadiation</a:t>
            </a:r>
            <a:r>
              <a:rPr lang="fr-FR" dirty="0"/>
              <a:t> (160°C) for 10 min. Purification: </a:t>
            </a:r>
            <a:r>
              <a:rPr lang="fr-FR" dirty="0" err="1"/>
              <a:t>preparative</a:t>
            </a:r>
            <a:r>
              <a:rPr lang="fr-FR" dirty="0"/>
              <a:t> TLC (cyclohexane/</a:t>
            </a:r>
            <a:r>
              <a:rPr lang="fr-FR" dirty="0" err="1"/>
              <a:t>EtOAc</a:t>
            </a:r>
            <a:r>
              <a:rPr lang="fr-FR" dirty="0"/>
              <a:t>=2/1)</a:t>
            </a:r>
          </a:p>
          <a:p>
            <a:r>
              <a:rPr lang="fr-FR" dirty="0" err="1"/>
              <a:t>Analysis</a:t>
            </a:r>
            <a:r>
              <a:rPr lang="fr-FR" dirty="0"/>
              <a:t>: ESI +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Xevo</a:t>
            </a:r>
            <a:r>
              <a:rPr lang="fr-FR" dirty="0"/>
              <a:t> G2-XS </a:t>
            </a:r>
            <a:r>
              <a:rPr lang="fr-FR" dirty="0" err="1"/>
              <a:t>Qtof</a:t>
            </a:r>
            <a:r>
              <a:rPr lang="fr-FR" dirty="0"/>
              <a:t> Waters</a:t>
            </a:r>
          </a:p>
        </p:txBody>
      </p:sp>
      <p:graphicFrame>
        <p:nvGraphicFramePr>
          <p:cNvPr id="15" name="Obje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144722"/>
              </p:ext>
            </p:extLst>
          </p:nvPr>
        </p:nvGraphicFramePr>
        <p:xfrm>
          <a:off x="2780123" y="5402354"/>
          <a:ext cx="966787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CS ChemDraw Drawing" r:id="rId8" imgW="966002" imgH="871381" progId="ChemDraw.Document.6.0">
                  <p:embed/>
                </p:oleObj>
              </mc:Choice>
              <mc:Fallback>
                <p:oleObj name="CS ChemDraw Drawing" r:id="rId8" imgW="966002" imgH="87138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80123" y="5402354"/>
                        <a:ext cx="966787" cy="871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795001"/>
              </p:ext>
            </p:extLst>
          </p:nvPr>
        </p:nvGraphicFramePr>
        <p:xfrm>
          <a:off x="4359787" y="5363865"/>
          <a:ext cx="965200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CS ChemDraw Drawing" r:id="rId10" imgW="965624" imgH="909283" progId="ChemDraw.Document.6.0">
                  <p:embed/>
                </p:oleObj>
              </mc:Choice>
              <mc:Fallback>
                <p:oleObj name="CS ChemDraw Drawing" r:id="rId10" imgW="965624" imgH="90928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359787" y="5363865"/>
                        <a:ext cx="965200" cy="909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844716"/>
              </p:ext>
            </p:extLst>
          </p:nvPr>
        </p:nvGraphicFramePr>
        <p:xfrm>
          <a:off x="5642845" y="5370738"/>
          <a:ext cx="684213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CS ChemDraw Drawing" r:id="rId12" imgW="683842" imgH="944533" progId="ChemDraw.Document.6.0">
                  <p:embed/>
                </p:oleObj>
              </mc:Choice>
              <mc:Fallback>
                <p:oleObj name="CS ChemDraw Drawing" r:id="rId12" imgW="683842" imgH="94453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642845" y="5370738"/>
                        <a:ext cx="684213" cy="944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744671"/>
              </p:ext>
            </p:extLst>
          </p:nvPr>
        </p:nvGraphicFramePr>
        <p:xfrm>
          <a:off x="6641212" y="5363865"/>
          <a:ext cx="8763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CS ChemDraw Drawing" r:id="rId14" imgW="875983" imgH="880477" progId="ChemDraw.Document.6.0">
                  <p:embed/>
                </p:oleObj>
              </mc:Choice>
              <mc:Fallback>
                <p:oleObj name="CS ChemDraw Drawing" r:id="rId14" imgW="875983" imgH="88047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641212" y="5363865"/>
                        <a:ext cx="876300" cy="881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9987" y="710832"/>
            <a:ext cx="85884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Similar results can be obtained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trifluoromethanesulfonic</a:t>
            </a:r>
            <a:r>
              <a:rPr lang="fr-FR" dirty="0"/>
              <a:t> </a:t>
            </a:r>
            <a:r>
              <a:rPr lang="fr-FR" dirty="0" err="1"/>
              <a:t>acid</a:t>
            </a:r>
            <a:r>
              <a:rPr lang="fr-FR" dirty="0"/>
              <a:t> (</a:t>
            </a:r>
            <a:r>
              <a:rPr lang="fr-FR" dirty="0" err="1"/>
              <a:t>Triflic</a:t>
            </a:r>
            <a:r>
              <a:rPr lang="fr-FR" dirty="0"/>
              <a:t> </a:t>
            </a:r>
            <a:r>
              <a:rPr lang="fr-FR" dirty="0" err="1"/>
              <a:t>acid</a:t>
            </a:r>
            <a:r>
              <a:rPr lang="fr-FR" dirty="0"/>
              <a:t>)</a:t>
            </a:r>
            <a:r>
              <a:rPr lang="fr-FR" baseline="30000" dirty="0"/>
              <a:t>4</a:t>
            </a:r>
            <a:r>
              <a:rPr lang="fr-FR" dirty="0"/>
              <a:t>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solvent</a:t>
            </a:r>
            <a:r>
              <a:rPr lang="fr-FR" dirty="0"/>
              <a:t> as </a:t>
            </a:r>
            <a:r>
              <a:rPr lang="fr-FR" dirty="0" err="1"/>
              <a:t>catalyst</a:t>
            </a:r>
            <a:r>
              <a:rPr lang="fr-FR" dirty="0"/>
              <a:t> </a:t>
            </a:r>
            <a:r>
              <a:rPr lang="fr-FR" dirty="0" err="1"/>
              <a:t>under</a:t>
            </a:r>
            <a:r>
              <a:rPr lang="fr-FR" dirty="0"/>
              <a:t> </a:t>
            </a:r>
            <a:r>
              <a:rPr lang="fr-FR" dirty="0" err="1"/>
              <a:t>microwave</a:t>
            </a:r>
            <a:r>
              <a:rPr lang="fr-FR" dirty="0"/>
              <a:t> irradiation </a:t>
            </a:r>
            <a:r>
              <a:rPr lang="fr-FR" dirty="0" err="1"/>
              <a:t>with</a:t>
            </a:r>
            <a:r>
              <a:rPr lang="fr-FR" dirty="0"/>
              <a:t> a </a:t>
            </a:r>
            <a:r>
              <a:rPr lang="fr-FR" dirty="0" err="1"/>
              <a:t>slightly</a:t>
            </a:r>
            <a:r>
              <a:rPr lang="fr-FR" dirty="0"/>
              <a:t> </a:t>
            </a:r>
            <a:r>
              <a:rPr lang="fr-FR" dirty="0" err="1"/>
              <a:t>less</a:t>
            </a:r>
            <a:r>
              <a:rPr lang="fr-FR" dirty="0"/>
              <a:t> good </a:t>
            </a:r>
            <a:r>
              <a:rPr lang="fr-FR" dirty="0" err="1"/>
              <a:t>yield</a:t>
            </a:r>
            <a:r>
              <a:rPr lang="fr-FR" dirty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879986" y="1625232"/>
            <a:ext cx="81755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4. D. Villemin , M. </a:t>
            </a:r>
            <a:r>
              <a:rPr lang="en-GB" dirty="0" err="1"/>
              <a:t>Hammadi</a:t>
            </a:r>
            <a:r>
              <a:rPr lang="en-GB" dirty="0"/>
              <a:t> , N. Bar, </a:t>
            </a:r>
            <a:r>
              <a:rPr lang="en-GB" dirty="0" err="1"/>
              <a:t>Triflic</a:t>
            </a:r>
            <a:r>
              <a:rPr lang="en-GB" dirty="0"/>
              <a:t> Acid an Efficient Catalyst for the Thiele-Winter Reaction. </a:t>
            </a:r>
            <a:r>
              <a:rPr lang="en-GB" i="1" dirty="0"/>
              <a:t>Tetrahedron </a:t>
            </a:r>
            <a:r>
              <a:rPr lang="en-GB" i="1" dirty="0" err="1"/>
              <a:t>Lett</a:t>
            </a:r>
            <a:r>
              <a:rPr lang="en-GB" i="1" dirty="0"/>
              <a:t>.</a:t>
            </a:r>
            <a:r>
              <a:rPr lang="en-GB" dirty="0"/>
              <a:t>, </a:t>
            </a:r>
            <a:r>
              <a:rPr lang="en-GB" b="1" dirty="0"/>
              <a:t>38</a:t>
            </a:r>
            <a:r>
              <a:rPr lang="en-GB" dirty="0"/>
              <a:t>, 4777-4778 (1997); </a:t>
            </a:r>
            <a:r>
              <a:rPr lang="en-GB" b="1" dirty="0">
                <a:hlinkClick r:id="rId3" tooltip="Persistent link using digital object identifier"/>
              </a:rPr>
              <a:t>doi:10.1016/S0040-4039(97)01049-6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877526" y="2746420"/>
            <a:ext cx="85884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A </a:t>
            </a:r>
            <a:r>
              <a:rPr lang="fr-FR" dirty="0" err="1"/>
              <a:t>reaction</a:t>
            </a:r>
            <a:r>
              <a:rPr lang="fr-FR" dirty="0"/>
              <a:t> </a:t>
            </a:r>
            <a:r>
              <a:rPr lang="fr-FR" dirty="0" err="1"/>
              <a:t>mechanism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proposed</a:t>
            </a:r>
            <a:r>
              <a:rPr lang="fr-FR" dirty="0"/>
              <a:t> (</a:t>
            </a:r>
            <a:r>
              <a:rPr lang="fr-FR" b="1" dirty="0"/>
              <a:t>Figure 3</a:t>
            </a:r>
            <a:r>
              <a:rPr lang="fr-FR" dirty="0"/>
              <a:t>) </a:t>
            </a:r>
            <a:r>
              <a:rPr lang="fr-FR" dirty="0" err="1"/>
              <a:t>involving</a:t>
            </a:r>
            <a:r>
              <a:rPr lang="fr-FR" dirty="0"/>
              <a:t> the addition of a carbocation to an </a:t>
            </a:r>
            <a:r>
              <a:rPr lang="fr-FR" dirty="0" err="1"/>
              <a:t>enolic</a:t>
            </a:r>
            <a:r>
              <a:rPr lang="fr-FR" dirty="0"/>
              <a:t> </a:t>
            </a:r>
            <a:r>
              <a:rPr lang="fr-FR" dirty="0" err="1"/>
              <a:t>form</a:t>
            </a:r>
            <a:r>
              <a:rPr lang="fr-FR" dirty="0"/>
              <a:t>,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mechanism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very</a:t>
            </a:r>
            <a:r>
              <a:rPr lang="fr-FR" dirty="0"/>
              <a:t> close to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known</a:t>
            </a:r>
            <a:r>
              <a:rPr lang="fr-FR" dirty="0"/>
              <a:t> for the condensation of </a:t>
            </a:r>
            <a:r>
              <a:rPr lang="fr-FR" dirty="0" err="1"/>
              <a:t>aldehyde</a:t>
            </a:r>
            <a:r>
              <a:rPr lang="fr-FR" dirty="0"/>
              <a:t> </a:t>
            </a:r>
            <a:r>
              <a:rPr lang="fr-FR" dirty="0" err="1"/>
              <a:t>acids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molecules</a:t>
            </a:r>
            <a:r>
              <a:rPr lang="fr-FR" dirty="0"/>
              <a:t> of 4-hydroxycoumarone to </a:t>
            </a:r>
            <a:r>
              <a:rPr lang="fr-FR" dirty="0" err="1"/>
              <a:t>form</a:t>
            </a:r>
            <a:r>
              <a:rPr lang="fr-FR" dirty="0"/>
              <a:t> dicoumarols.</a:t>
            </a:r>
            <a:r>
              <a:rPr lang="fr-FR" baseline="30000" dirty="0"/>
              <a:t>5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879987" y="4293756"/>
            <a:ext cx="91194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5. </a:t>
            </a:r>
            <a:r>
              <a:rPr lang="fr-FR" dirty="0" err="1" smtClean="0"/>
              <a:t>A.Mnasri</a:t>
            </a:r>
            <a:r>
              <a:rPr lang="fr-FR" dirty="0" smtClean="0"/>
              <a:t>, N. </a:t>
            </a:r>
            <a:r>
              <a:rPr lang="fr-FR" dirty="0" err="1" smtClean="0"/>
              <a:t>Amri</a:t>
            </a:r>
            <a:r>
              <a:rPr lang="fr-FR" dirty="0" smtClean="0"/>
              <a:t>, H. </a:t>
            </a:r>
            <a:r>
              <a:rPr lang="fr-FR" dirty="0" err="1" smtClean="0"/>
              <a:t>Ghalla,R</a:t>
            </a:r>
            <a:r>
              <a:rPr lang="fr-FR" dirty="0" smtClean="0"/>
              <a:t>. </a:t>
            </a:r>
            <a:r>
              <a:rPr lang="fr-FR" dirty="0" err="1" smtClean="0"/>
              <a:t>Gatri</a:t>
            </a:r>
            <a:r>
              <a:rPr lang="fr-FR" dirty="0" smtClean="0"/>
              <a:t>, N. </a:t>
            </a:r>
            <a:r>
              <a:rPr lang="fr-FR" dirty="0" err="1" smtClean="0"/>
              <a:t>Hamdi</a:t>
            </a:r>
            <a:r>
              <a:rPr lang="fr-FR" dirty="0" smtClean="0"/>
              <a:t>. </a:t>
            </a:r>
            <a:r>
              <a:rPr lang="fr-FR" dirty="0"/>
              <a:t>Effective </a:t>
            </a:r>
            <a:r>
              <a:rPr lang="fr-FR" dirty="0" err="1"/>
              <a:t>Synthesis</a:t>
            </a:r>
            <a:r>
              <a:rPr lang="fr-FR" dirty="0"/>
              <a:t>  and  </a:t>
            </a:r>
            <a:r>
              <a:rPr lang="fr-FR" dirty="0" err="1"/>
              <a:t>Biological</a:t>
            </a:r>
            <a:r>
              <a:rPr lang="fr-FR" dirty="0"/>
              <a:t> Evaluation  of Dicoumarols: </a:t>
            </a:r>
            <a:r>
              <a:rPr lang="fr-FR" dirty="0" err="1"/>
              <a:t>Preparation</a:t>
            </a:r>
            <a:r>
              <a:rPr lang="fr-FR" dirty="0"/>
              <a:t>, </a:t>
            </a:r>
            <a:r>
              <a:rPr lang="fr-FR" dirty="0" err="1"/>
              <a:t>Characterization</a:t>
            </a:r>
            <a:r>
              <a:rPr lang="fr-FR" dirty="0"/>
              <a:t>, and  </a:t>
            </a:r>
            <a:r>
              <a:rPr lang="fr-FR" dirty="0" err="1"/>
              <a:t>Docking</a:t>
            </a:r>
            <a:r>
              <a:rPr lang="fr-FR" dirty="0"/>
              <a:t> </a:t>
            </a:r>
            <a:r>
              <a:rPr lang="fr-FR" dirty="0" err="1"/>
              <a:t>Studies</a:t>
            </a:r>
            <a:r>
              <a:rPr lang="fr-FR" dirty="0"/>
              <a:t> .</a:t>
            </a:r>
            <a:r>
              <a:rPr lang="fr-FR" i="1" dirty="0"/>
              <a:t>ACS Omega</a:t>
            </a:r>
            <a:r>
              <a:rPr lang="fr-FR" dirty="0"/>
              <a:t>, </a:t>
            </a:r>
            <a:r>
              <a:rPr lang="fr-FR" b="1" dirty="0"/>
              <a:t>2023</a:t>
            </a:r>
            <a:r>
              <a:rPr lang="fr-FR" dirty="0"/>
              <a:t>, </a:t>
            </a:r>
            <a:r>
              <a:rPr lang="fr-FR" i="1" dirty="0"/>
              <a:t>8</a:t>
            </a:r>
            <a:r>
              <a:rPr lang="fr-FR" dirty="0"/>
              <a:t>, 14926-14943 ; </a:t>
            </a:r>
            <a:r>
              <a:rPr lang="fr-FR" b="1" dirty="0" err="1">
                <a:hlinkClick r:id="rId4" tooltip="https://doi.org/10.1021/acsomega.2c06802?urlappend=%3Fref%3DPDF&amp;jav=VoR&amp;rel=cite-as"/>
              </a:rPr>
              <a:t>doi</a:t>
            </a:r>
            <a:r>
              <a:rPr lang="fr-FR" b="1" dirty="0">
                <a:hlinkClick r:id="rId4" tooltip="https://doi.org/10.1021/acsomega.2c06802?urlappend=%3Fref%3DPDF&amp;jav=VoR&amp;rel=cite-as"/>
              </a:rPr>
              <a:t> :10.1021/acsomega.2c06802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6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3685"/>
              </p:ext>
            </p:extLst>
          </p:nvPr>
        </p:nvGraphicFramePr>
        <p:xfrm>
          <a:off x="2389239" y="1076632"/>
          <a:ext cx="31718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CS ChemDraw Drawing" r:id="rId4" imgW="3168064" imgH="572708" progId="ChemDraw.Document.6.0">
                  <p:embed/>
                </p:oleObj>
              </mc:Choice>
              <mc:Fallback>
                <p:oleObj name="CS ChemDraw Drawing" r:id="rId4" imgW="3168064" imgH="572708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239" y="1076632"/>
                        <a:ext cx="317182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2" name="Obje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490953"/>
              </p:ext>
            </p:extLst>
          </p:nvPr>
        </p:nvGraphicFramePr>
        <p:xfrm>
          <a:off x="2050025" y="3392130"/>
          <a:ext cx="5562600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CS ChemDraw Drawing" r:id="rId6" imgW="5566805" imgH="2354130" progId="ChemDraw.Document.6.0">
                  <p:embed/>
                </p:oleObj>
              </mc:Choice>
              <mc:Fallback>
                <p:oleObj name="CS ChemDraw Drawing" r:id="rId6" imgW="5566805" imgH="2354130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0025" y="3392130"/>
                        <a:ext cx="5562600" cy="235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1371600" y="5864150"/>
            <a:ext cx="731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Figure 3</a:t>
            </a:r>
            <a:r>
              <a:rPr lang="fr-FR" dirty="0"/>
              <a:t> : </a:t>
            </a:r>
            <a:r>
              <a:rPr lang="fr-FR" dirty="0" err="1" smtClean="0"/>
              <a:t>Mecanism</a:t>
            </a:r>
            <a:r>
              <a:rPr lang="fr-FR" dirty="0" smtClean="0"/>
              <a:t> </a:t>
            </a:r>
            <a:r>
              <a:rPr lang="fr-FR" dirty="0" err="1"/>
              <a:t>proposed</a:t>
            </a:r>
            <a:r>
              <a:rPr lang="fr-FR" dirty="0"/>
              <a:t> for the formation of </a:t>
            </a:r>
            <a:r>
              <a:rPr lang="fr-FR" dirty="0" err="1" smtClean="0"/>
              <a:t>dicoumaranone</a:t>
            </a:r>
            <a:r>
              <a:rPr lang="fr-FR" dirty="0" smtClean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molecules</a:t>
            </a:r>
            <a:r>
              <a:rPr lang="fr-FR" dirty="0"/>
              <a:t> of </a:t>
            </a:r>
            <a:r>
              <a:rPr lang="fr-FR" dirty="0" smtClean="0"/>
              <a:t>3-coumaranone </a:t>
            </a:r>
            <a:r>
              <a:rPr lang="fr-FR" dirty="0"/>
              <a:t>and </a:t>
            </a:r>
            <a:r>
              <a:rPr lang="fr-FR" dirty="0" smtClean="0"/>
              <a:t>one </a:t>
            </a:r>
            <a:r>
              <a:rPr lang="fr-FR" dirty="0" err="1" smtClean="0"/>
              <a:t>molecule</a:t>
            </a:r>
            <a:r>
              <a:rPr lang="fr-FR" dirty="0" smtClean="0"/>
              <a:t> </a:t>
            </a:r>
            <a:r>
              <a:rPr lang="fr-FR" dirty="0" err="1"/>
              <a:t>carbonyl</a:t>
            </a:r>
            <a:r>
              <a:rPr lang="fr-FR" dirty="0"/>
              <a:t> </a:t>
            </a:r>
            <a:r>
              <a:rPr lang="fr-FR" dirty="0" err="1"/>
              <a:t>compond</a:t>
            </a:r>
            <a:r>
              <a:rPr lang="fr-FR" dirty="0"/>
              <a:t>.</a:t>
            </a:r>
          </a:p>
          <a:p>
            <a:r>
              <a:rPr lang="fr-FR" dirty="0"/>
              <a:t> </a:t>
            </a:r>
          </a:p>
        </p:txBody>
      </p:sp>
      <p:graphicFrame>
        <p:nvGraphicFramePr>
          <p:cNvPr id="14" name="Obje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396018"/>
              </p:ext>
            </p:extLst>
          </p:nvPr>
        </p:nvGraphicFramePr>
        <p:xfrm>
          <a:off x="1975260" y="2272685"/>
          <a:ext cx="53213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CS ChemDraw Drawing" r:id="rId8" imgW="5321712" imgH="747818" progId="ChemDraw.Document.6.0">
                  <p:embed/>
                </p:oleObj>
              </mc:Choice>
              <mc:Fallback>
                <p:oleObj name="CS ChemDraw Drawing" r:id="rId8" imgW="5321712" imgH="74781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75260" y="2272685"/>
                        <a:ext cx="5321300" cy="747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 Classique">
      <a:majorFont>
        <a:latin typeface="Arial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Facet"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</TotalTime>
  <Words>419</Words>
  <Application>Microsoft Office PowerPoint</Application>
  <DocSecurity>0</DocSecurity>
  <PresentationFormat>Personnalisé</PresentationFormat>
  <Paragraphs>92</Paragraphs>
  <Slides>6</Slides>
  <Notes>6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Facette</vt:lpstr>
      <vt:lpstr>CS ChemDraw Drawing</vt:lpstr>
      <vt:lpstr>Double condensation of 3-coumaranone with aromatic carbonyl compounds catalyzed by  Brønsted hyperacids. 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Activation aérobie et biomimétique de liaisons C-H des phénols catalysée par les complexes cuivre-amines</dc:title>
  <dc:subject/>
  <dc:creator>USER</dc:creator>
  <cp:keywords/>
  <dc:description/>
  <cp:lastModifiedBy>papou</cp:lastModifiedBy>
  <cp:revision>215</cp:revision>
  <dcterms:created xsi:type="dcterms:W3CDTF">2014-12-08T20:37:02Z</dcterms:created>
  <dcterms:modified xsi:type="dcterms:W3CDTF">2024-09-19T20:29:54Z</dcterms:modified>
  <cp:category/>
  <dc:identifier/>
  <cp:contentStatus/>
  <dc:language/>
  <cp:version/>
</cp:coreProperties>
</file>