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Arimo Italic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ango AC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84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hyperlink" Target="https://sciforum.net/event/ecsoc-29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audio" Target="../media/media13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microsoft.com/office/2007/relationships/media" Target="../media/media3.mp3"/><Relationship Id="rId21" Type="http://schemas.openxmlformats.org/officeDocument/2006/relationships/image" Target="../media/image14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sv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sv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microsoft.com/office/2007/relationships/media" Target="../media/media4.mp3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10" Type="http://schemas.openxmlformats.org/officeDocument/2006/relationships/image" Target="../media/image3.png"/><Relationship Id="rId19" Type="http://schemas.openxmlformats.org/officeDocument/2006/relationships/image" Target="../media/image12.svg"/><Relationship Id="rId31" Type="http://schemas.openxmlformats.org/officeDocument/2006/relationships/image" Target="../media/image24.svg"/><Relationship Id="rId4" Type="http://schemas.openxmlformats.org/officeDocument/2006/relationships/audio" Target="../media/media3.mp3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microsoft.com/office/2007/relationships/media" Target="../media/media6.mp3"/><Relationship Id="rId21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audio" Target="../media/media5.mp3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7.png"/><Relationship Id="rId4" Type="http://schemas.openxmlformats.org/officeDocument/2006/relationships/audio" Target="../media/media6.mp3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audio" Target="../media/media7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audio" Target="../media/media8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9.jpe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audio" Target="../media/media9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audio" Target="../media/media10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audio" Target="../media/media1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2" Type="http://schemas.openxmlformats.org/officeDocument/2006/relationships/audio" Target="../media/media12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470285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37413" y="3510809"/>
            <a:ext cx="16513775" cy="2212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4800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EVALUATION OF CHEMICAL COMPOSITION AND BIOLOGICAL ACTIVITY</a:t>
            </a:r>
          </a:p>
          <a:p>
            <a:pPr algn="ctr">
              <a:lnSpc>
                <a:spcPts val="4320"/>
              </a:lnSpc>
            </a:pPr>
            <a:r>
              <a:rPr lang="en-US" sz="4800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OF ESSENTIAL OIL OF ORIGANUM VULGARE L. SSP. GLANDULOSUM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8109" y="6474989"/>
            <a:ext cx="16943035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 b="1" dirty="0">
                <a:solidFill>
                  <a:srgbClr val="3A6C45"/>
                </a:solidFill>
                <a:latin typeface="Arimo Bold"/>
                <a:ea typeface="Arimo Bold"/>
                <a:cs typeface="Arimo Bold"/>
                <a:sym typeface="Arimo Bold"/>
              </a:rPr>
              <a:t>Author’s:</a:t>
            </a:r>
          </a:p>
          <a:p>
            <a:pPr algn="ctr">
              <a:lnSpc>
                <a:spcPts val="3300"/>
              </a:lnSpc>
            </a:pPr>
            <a:endParaRPr lang="en-US" sz="3300" b="1" dirty="0">
              <a:solidFill>
                <a:srgbClr val="3A6C45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3300"/>
              </a:lnSpc>
            </a:pPr>
            <a:r>
              <a:rPr lang="en-US" sz="3300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Amina Dridi¹*, Nabila Bouhaddouda², Youssouf Driouche¹, </a:t>
            </a:r>
            <a:r>
              <a:rPr lang="en-US" sz="3300" dirty="0" err="1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Meriem</a:t>
            </a:r>
            <a:r>
              <a:rPr lang="en-US" sz="3300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 Ferfar¹</a:t>
            </a:r>
          </a:p>
          <a:p>
            <a:pPr algn="ctr">
              <a:lnSpc>
                <a:spcPts val="3300"/>
              </a:lnSpc>
            </a:pPr>
            <a:r>
              <a:rPr lang="en-US" sz="3300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¹ Environmental Research Center (CRE), Annaba, Algeria</a:t>
            </a:r>
          </a:p>
          <a:p>
            <a:pPr algn="ctr">
              <a:lnSpc>
                <a:spcPts val="3300"/>
              </a:lnSpc>
            </a:pPr>
            <a:r>
              <a:rPr lang="en-US" sz="3300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² University 20 August 1955, </a:t>
            </a:r>
            <a:r>
              <a:rPr lang="en-US" sz="3300" dirty="0" err="1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Skikda</a:t>
            </a:r>
            <a:r>
              <a:rPr lang="en-US" sz="3300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, Algeria</a:t>
            </a:r>
          </a:p>
        </p:txBody>
      </p:sp>
      <p:sp>
        <p:nvSpPr>
          <p:cNvPr id="17" name="Freeform 17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187820" y="150754"/>
            <a:ext cx="11450561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69876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PEOPLE'S DEMOCRATIC REPUBLIC OF ALGERIA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69876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MINISTRY OF HIGHER EDUCATION AND SCIENTIFIC RESEARCH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69876F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ENVIRONMENTAL RESEARCH CENTRE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8109" y="1930538"/>
            <a:ext cx="1602423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u="sng" dirty="0">
                <a:solidFill>
                  <a:srgbClr val="69876F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  <a:hlinkClick r:id="rId28" tooltip="https://sciforum.net/event/ecsoc-29"/>
              </a:rPr>
              <a:t>THE 29TH INTERNATIONAL ELECTRONIC CONFERENCE ON SYNTHETIC ORGANIC CHEMISTRY</a:t>
            </a:r>
            <a:endParaRPr lang="en-US" sz="2999" b="1" u="sng" dirty="0">
              <a:solidFill>
                <a:srgbClr val="69876F"/>
              </a:solidFill>
              <a:latin typeface="Times New Roman" panose="02020603050405020304" pitchFamily="18" charset="0"/>
              <a:ea typeface="Arimo Bold"/>
              <a:cs typeface="Times New Roman" panose="02020603050405020304" pitchFamily="18" charset="0"/>
              <a:sym typeface="Arimo Bold"/>
              <a:hlinkClick r:id="rId28" tooltip="https://sciforum.net/event/ecsoc-29"/>
            </a:endParaRPr>
          </a:p>
        </p:txBody>
      </p:sp>
      <p:pic>
        <p:nvPicPr>
          <p:cNvPr id="22" name="17581974139428465o7w9rxll-voicemaker.in-speech">
            <a:hlinkClick r:id="" action="ppaction://media"/>
            <a:extLst>
              <a:ext uri="{FF2B5EF4-FFF2-40B4-BE49-F238E27FC236}">
                <a16:creationId xmlns:a16="http://schemas.microsoft.com/office/drawing/2014/main" id="{2D91D066-AA0E-14B6-FE29-2770F4AF79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752600" y="3380937"/>
            <a:ext cx="14271885" cy="5039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70"/>
              </a:lnSpc>
            </a:pPr>
            <a:r>
              <a:rPr lang="en-US" sz="14522" dirty="0">
                <a:solidFill>
                  <a:srgbClr val="3A6C45"/>
                </a:solidFill>
                <a:latin typeface="Mango AC"/>
                <a:ea typeface="Mango AC"/>
                <a:cs typeface="Mango AC"/>
                <a:sym typeface="Mango AC"/>
              </a:rPr>
              <a:t>Thank you for your attention.</a:t>
            </a:r>
          </a:p>
        </p:txBody>
      </p:sp>
      <p:sp>
        <p:nvSpPr>
          <p:cNvPr id="16" name="Freeform 16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9" name="1758199798802956373you99jw-voicemaker.in-speech">
            <a:hlinkClick r:id="" action="ppaction://media"/>
            <a:extLst>
              <a:ext uri="{FF2B5EF4-FFF2-40B4-BE49-F238E27FC236}">
                <a16:creationId xmlns:a16="http://schemas.microsoft.com/office/drawing/2014/main" id="{47C9FC51-A10B-D489-DA6F-D985E6F9C9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12138" y="1398666"/>
            <a:ext cx="8031087" cy="582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6"/>
              </a:lnSpc>
            </a:pPr>
            <a:r>
              <a:rPr lang="en-US" sz="4006" dirty="0">
                <a:solidFill>
                  <a:srgbClr val="3A6C45"/>
                </a:solidFill>
                <a:latin typeface="Mango AC"/>
                <a:ea typeface="Mango AC"/>
                <a:cs typeface="Mango AC"/>
                <a:sym typeface="Mango AC"/>
              </a:rPr>
              <a:t>INTRODUCTION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31" y="2964016"/>
            <a:ext cx="16116523" cy="598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5807" lvl="1" indent="-357904" algn="l">
              <a:lnSpc>
                <a:spcPts val="5934"/>
              </a:lnSpc>
              <a:buFont typeface="Arial"/>
              <a:buChar char="•"/>
            </a:pPr>
            <a:r>
              <a:rPr lang="en-US" sz="3315" i="1" dirty="0">
                <a:solidFill>
                  <a:srgbClr val="3A6C45"/>
                </a:solidFill>
                <a:latin typeface="Arimo Italics"/>
                <a:ea typeface="Arimo Italics"/>
                <a:cs typeface="Arimo Italics"/>
                <a:sym typeface="Arimo Italics"/>
              </a:rPr>
              <a:t>Origanum vulgare</a:t>
            </a:r>
            <a:r>
              <a:rPr lang="en-US" sz="3315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 L. ssp. </a:t>
            </a:r>
            <a:r>
              <a:rPr lang="en-US" sz="3315" dirty="0" err="1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glandulosum</a:t>
            </a:r>
            <a:r>
              <a:rPr lang="en-US" sz="3315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, an aromatic Mediterranean plant, produces essential oil rich in p-cymene, thymol, and carvacrol. These compounds confer strong antimicrobial activity, with large inhibition zones and low MIC values through mechanisms such as enzyme inhibition and membrane disruption. The oil and </a:t>
            </a:r>
            <a:r>
              <a:rPr lang="en-US" sz="3315" dirty="0" err="1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hydromethanolic</a:t>
            </a:r>
            <a:r>
              <a:rPr lang="en-US" sz="3315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 extracts also exhibit notable antioxidant activity, demonstrated by DPPH assays. The combined antimicrobial and antioxidant properties underline its value for pharmaceutical, food, and cosmetic applications</a:t>
            </a:r>
          </a:p>
          <a:p>
            <a:pPr algn="l">
              <a:lnSpc>
                <a:spcPts val="5934"/>
              </a:lnSpc>
            </a:pPr>
            <a:endParaRPr lang="en-US" sz="3315" dirty="0">
              <a:solidFill>
                <a:srgbClr val="3A6C45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0" name="1758197660270652231v9lu8mua-voicemaker.in-speech">
            <a:hlinkClick r:id="" action="ppaction://media"/>
            <a:extLst>
              <a:ext uri="{FF2B5EF4-FFF2-40B4-BE49-F238E27FC236}">
                <a16:creationId xmlns:a16="http://schemas.microsoft.com/office/drawing/2014/main" id="{BAEB73E6-5D7D-E0B2-6FBD-456C9985F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367167" y="3463184"/>
            <a:ext cx="406400" cy="406400"/>
          </a:xfrm>
          <a:prstGeom prst="rect">
            <a:avLst/>
          </a:prstGeom>
        </p:spPr>
      </p:pic>
      <p:pic>
        <p:nvPicPr>
          <p:cNvPr id="21" name="1758197726845972280ajdzb06l-voicemaker.in-speech">
            <a:hlinkClick r:id="" action="ppaction://media"/>
            <a:extLst>
              <a:ext uri="{FF2B5EF4-FFF2-40B4-BE49-F238E27FC236}">
                <a16:creationId xmlns:a16="http://schemas.microsoft.com/office/drawing/2014/main" id="{9DB25EB2-0A5F-74FF-C3CD-E07F027F19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  <p:pic>
        <p:nvPicPr>
          <p:cNvPr id="22" name="1758197778438952464uvzqoq3c-voicemaker.in-speech">
            <a:hlinkClick r:id="" action="ppaction://media"/>
            <a:extLst>
              <a:ext uri="{FF2B5EF4-FFF2-40B4-BE49-F238E27FC236}">
                <a16:creationId xmlns:a16="http://schemas.microsoft.com/office/drawing/2014/main" id="{4E8A70A3-FEED-EFF1-C054-C46E1C500E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29005" y="4156253"/>
            <a:ext cx="4244358" cy="5628349"/>
          </a:xfrm>
          <a:custGeom>
            <a:avLst/>
            <a:gdLst/>
            <a:ahLst/>
            <a:cxnLst/>
            <a:rect l="l" t="t" r="r" b="b"/>
            <a:pathLst>
              <a:path w="4244358" h="5628349">
                <a:moveTo>
                  <a:pt x="0" y="0"/>
                </a:moveTo>
                <a:lnTo>
                  <a:pt x="4244358" y="0"/>
                </a:lnTo>
                <a:lnTo>
                  <a:pt x="4244358" y="5628349"/>
                </a:lnTo>
                <a:lnTo>
                  <a:pt x="0" y="5628349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1616" r="-1616" b="-701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144000" y="4156253"/>
            <a:ext cx="6421252" cy="5687738"/>
          </a:xfrm>
          <a:custGeom>
            <a:avLst/>
            <a:gdLst/>
            <a:ahLst/>
            <a:cxnLst/>
            <a:rect l="l" t="t" r="r" b="b"/>
            <a:pathLst>
              <a:path w="6421252" h="5687738">
                <a:moveTo>
                  <a:pt x="0" y="0"/>
                </a:moveTo>
                <a:lnTo>
                  <a:pt x="6421252" y="0"/>
                </a:lnTo>
                <a:lnTo>
                  <a:pt x="6421252" y="5687739"/>
                </a:lnTo>
                <a:lnTo>
                  <a:pt x="0" y="5687739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677174" y="1066800"/>
            <a:ext cx="9379985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999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MATERIALS AND METHODS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2550" y="1914068"/>
            <a:ext cx="4924514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i="1" dirty="0">
                <a:solidFill>
                  <a:srgbClr val="3A6C45"/>
                </a:solidFill>
                <a:latin typeface="Times New Roman" panose="02020603050405020304" pitchFamily="18" charset="0"/>
                <a:ea typeface="Mango"/>
                <a:cs typeface="Times New Roman" panose="02020603050405020304" pitchFamily="18" charset="0"/>
                <a:sym typeface="Mango"/>
              </a:rPr>
              <a:t>Essential oil extraction by </a:t>
            </a:r>
            <a:r>
              <a:rPr lang="en-US" sz="3600" b="1" i="1" dirty="0" err="1">
                <a:solidFill>
                  <a:srgbClr val="3A6C45"/>
                </a:solidFill>
                <a:latin typeface="Times New Roman" panose="02020603050405020304" pitchFamily="18" charset="0"/>
                <a:ea typeface="Mango"/>
                <a:cs typeface="Times New Roman" panose="02020603050405020304" pitchFamily="18" charset="0"/>
                <a:sym typeface="Mango"/>
              </a:rPr>
              <a:t>hydrodistillation</a:t>
            </a:r>
            <a:r>
              <a:rPr lang="en-US" sz="3600" b="1" i="1" dirty="0">
                <a:solidFill>
                  <a:srgbClr val="3A6C45"/>
                </a:solidFill>
                <a:latin typeface="Times New Roman" panose="02020603050405020304" pitchFamily="18" charset="0"/>
                <a:ea typeface="Mango"/>
                <a:cs typeface="Times New Roman" panose="02020603050405020304" pitchFamily="18" charset="0"/>
                <a:sym typeface="Mango"/>
              </a:rPr>
              <a:t> (Clevenger)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59089" y="2232500"/>
            <a:ext cx="4296410" cy="58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 i="1" dirty="0">
                <a:solidFill>
                  <a:srgbClr val="3A6C45"/>
                </a:solidFill>
                <a:latin typeface="Times New Roman" panose="02020603050405020304" pitchFamily="18" charset="0"/>
                <a:ea typeface="Mango"/>
                <a:cs typeface="Times New Roman" panose="02020603050405020304" pitchFamily="18" charset="0"/>
                <a:sym typeface="Mango"/>
              </a:rPr>
              <a:t>Analysis   by   GC/MS</a:t>
            </a:r>
          </a:p>
        </p:txBody>
      </p:sp>
      <p:pic>
        <p:nvPicPr>
          <p:cNvPr id="23" name="175819826949353383f113a5ys-voicemaker.in-speech">
            <a:hlinkClick r:id="" action="ppaction://media"/>
            <a:extLst>
              <a:ext uri="{FF2B5EF4-FFF2-40B4-BE49-F238E27FC236}">
                <a16:creationId xmlns:a16="http://schemas.microsoft.com/office/drawing/2014/main" id="{E879DAA7-E0D6-16EC-E5D3-AC3634AB05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044321" y="4404141"/>
            <a:ext cx="406400" cy="406400"/>
          </a:xfrm>
          <a:prstGeom prst="rect">
            <a:avLst/>
          </a:prstGeom>
        </p:spPr>
      </p:pic>
      <p:pic>
        <p:nvPicPr>
          <p:cNvPr id="24" name="1758198426951464763jprtnx2-voicemaker.in-speech">
            <a:hlinkClick r:id="" action="ppaction://media"/>
            <a:extLst>
              <a:ext uri="{FF2B5EF4-FFF2-40B4-BE49-F238E27FC236}">
                <a16:creationId xmlns:a16="http://schemas.microsoft.com/office/drawing/2014/main" id="{450AFF7B-D9D7-7C6E-0904-008AC06BC7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0648116" y="459392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069771" y="3028888"/>
            <a:ext cx="11301259" cy="5820148"/>
          </a:xfrm>
          <a:custGeom>
            <a:avLst/>
            <a:gdLst/>
            <a:ahLst/>
            <a:cxnLst/>
            <a:rect l="l" t="t" r="r" b="b"/>
            <a:pathLst>
              <a:path w="11301259" h="5820148">
                <a:moveTo>
                  <a:pt x="0" y="0"/>
                </a:moveTo>
                <a:lnTo>
                  <a:pt x="11301259" y="0"/>
                </a:lnTo>
                <a:lnTo>
                  <a:pt x="11301259" y="5820148"/>
                </a:lnTo>
                <a:lnTo>
                  <a:pt x="0" y="582014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219955" y="1368935"/>
            <a:ext cx="11148691" cy="12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000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Antibacterial activity: </a:t>
            </a:r>
          </a:p>
          <a:p>
            <a:pPr algn="ctr">
              <a:lnSpc>
                <a:spcPts val="4899"/>
              </a:lnSpc>
            </a:pPr>
            <a:r>
              <a:rPr lang="en-US" sz="4000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Disc diffusion</a:t>
            </a:r>
          </a:p>
        </p:txBody>
      </p:sp>
      <p:pic>
        <p:nvPicPr>
          <p:cNvPr id="20" name="1758198906589233858s5t5tsy-voicemaker.in-speech">
            <a:hlinkClick r:id="" action="ppaction://media"/>
            <a:extLst>
              <a:ext uri="{FF2B5EF4-FFF2-40B4-BE49-F238E27FC236}">
                <a16:creationId xmlns:a16="http://schemas.microsoft.com/office/drawing/2014/main" id="{06BA31DC-BD14-83ED-8420-40BC23E80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635727" y="2391285"/>
            <a:ext cx="11182895" cy="7181340"/>
          </a:xfrm>
          <a:custGeom>
            <a:avLst/>
            <a:gdLst/>
            <a:ahLst/>
            <a:cxnLst/>
            <a:rect l="l" t="t" r="r" b="b"/>
            <a:pathLst>
              <a:path w="11182895" h="7181340">
                <a:moveTo>
                  <a:pt x="0" y="0"/>
                </a:moveTo>
                <a:lnTo>
                  <a:pt x="11182895" y="0"/>
                </a:lnTo>
                <a:lnTo>
                  <a:pt x="11182895" y="7181340"/>
                </a:lnTo>
                <a:lnTo>
                  <a:pt x="0" y="718134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5974" b="-7702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875656" y="1418768"/>
            <a:ext cx="10159217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999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DETERMINATION OF CMI</a:t>
            </a:r>
          </a:p>
        </p:txBody>
      </p:sp>
      <p:pic>
        <p:nvPicPr>
          <p:cNvPr id="20" name="17581990744487328s9em483m-voicemaker.in-speech">
            <a:hlinkClick r:id="" action="ppaction://media"/>
            <a:extLst>
              <a:ext uri="{FF2B5EF4-FFF2-40B4-BE49-F238E27FC236}">
                <a16:creationId xmlns:a16="http://schemas.microsoft.com/office/drawing/2014/main" id="{55B1F17D-A0E5-8F5D-146C-55565A63E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45525" y="1571563"/>
            <a:ext cx="10159217" cy="138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999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RESULT ET DISCUSSION </a:t>
            </a:r>
          </a:p>
          <a:p>
            <a:pPr algn="ctr">
              <a:lnSpc>
                <a:spcPts val="3599"/>
              </a:lnSpc>
            </a:pPr>
            <a:endParaRPr lang="en-US" sz="3999" b="1" dirty="0">
              <a:solidFill>
                <a:srgbClr val="3A6C45"/>
              </a:solidFill>
              <a:latin typeface="Times New Roman" panose="02020603050405020304" pitchFamily="18" charset="0"/>
              <a:ea typeface="Mango AC"/>
              <a:cs typeface="Times New Roman" panose="02020603050405020304" pitchFamily="18" charset="0"/>
              <a:sym typeface="Mango AC"/>
            </a:endParaRPr>
          </a:p>
          <a:p>
            <a:pPr algn="ctr">
              <a:lnSpc>
                <a:spcPts val="3599"/>
              </a:lnSpc>
            </a:pPr>
            <a:r>
              <a:rPr lang="en-US" sz="3999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    CHEMICAL COMPOSITION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01344" y="3386984"/>
            <a:ext cx="7914690" cy="605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428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n-US" sz="3428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43 compounds identified representing 98.55% of the oil.</a:t>
            </a:r>
          </a:p>
          <a:p>
            <a:pPr algn="l">
              <a:lnSpc>
                <a:spcPts val="4799"/>
              </a:lnSpc>
            </a:pPr>
            <a:r>
              <a:rPr lang="en-US" sz="3428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•• Major constituents:</a:t>
            </a:r>
          </a:p>
          <a:p>
            <a:pPr algn="l">
              <a:lnSpc>
                <a:spcPts val="4799"/>
              </a:lnSpc>
            </a:pPr>
            <a:r>
              <a:rPr lang="en-US" sz="3428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•- p-cymene (25.6%)</a:t>
            </a:r>
          </a:p>
          <a:p>
            <a:pPr algn="l">
              <a:lnSpc>
                <a:spcPts val="4799"/>
              </a:lnSpc>
            </a:pPr>
            <a:r>
              <a:rPr lang="en-US" sz="3428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•- thymol (23.1%)</a:t>
            </a:r>
          </a:p>
          <a:p>
            <a:pPr algn="l">
              <a:lnSpc>
                <a:spcPts val="4799"/>
              </a:lnSpc>
            </a:pPr>
            <a:r>
              <a:rPr lang="en-US" sz="3428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•- carvacrol (20.3%)</a:t>
            </a:r>
          </a:p>
          <a:p>
            <a:pPr algn="l">
              <a:lnSpc>
                <a:spcPts val="4799"/>
              </a:lnSpc>
            </a:pPr>
            <a:r>
              <a:rPr lang="en-US" sz="3428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•- γ-terpinene (16.6%)</a:t>
            </a:r>
          </a:p>
          <a:p>
            <a:pPr algn="l">
              <a:lnSpc>
                <a:spcPts val="4799"/>
              </a:lnSpc>
            </a:pPr>
            <a:r>
              <a:rPr lang="en-US" sz="3428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Thymol/carvacrol chemotype conferring strong bioactivity</a:t>
            </a:r>
            <a:r>
              <a:rPr lang="en-US" sz="3428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l">
              <a:lnSpc>
                <a:spcPts val="4799"/>
              </a:lnSpc>
            </a:pPr>
            <a:endParaRPr lang="en-US" sz="3428" dirty="0">
              <a:solidFill>
                <a:srgbClr val="3A6C45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0" name="1758199347693845223pzlbvqbf-voicemaker.in-speech(1)">
            <a:hlinkClick r:id="" action="ppaction://media"/>
            <a:extLst>
              <a:ext uri="{FF2B5EF4-FFF2-40B4-BE49-F238E27FC236}">
                <a16:creationId xmlns:a16="http://schemas.microsoft.com/office/drawing/2014/main" id="{DA327783-8EC2-2F14-FCED-88F3CABD3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875656" y="1418768"/>
            <a:ext cx="10159217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999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ANTIBACTERIAL ACTIVITY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3184" y="2744683"/>
            <a:ext cx="15542261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•</a:t>
            </a: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BROAD-SPECTRUM INHIBITION AGAINST: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 - ESCHERICHIA COLI (MIC = 0.78 MG/ML)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 - STAPHYLOCOCCUS AUREUS (MIC = 1.56 MG/ML)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 - ENTEROCOCCUS FAECALIS (MIC = 0.78 MG/ML)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•• INHIBITION ZONES: 49–52 MM.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•• ACTIVITY ATTRIBUTED TO PHENOLS (THYMOL, CARVACROL).</a:t>
            </a:r>
          </a:p>
        </p:txBody>
      </p:sp>
      <p:pic>
        <p:nvPicPr>
          <p:cNvPr id="20" name="175819952213825981ls4v4fm-voicemaker.in-speech">
            <a:hlinkClick r:id="" action="ppaction://media"/>
            <a:extLst>
              <a:ext uri="{FF2B5EF4-FFF2-40B4-BE49-F238E27FC236}">
                <a16:creationId xmlns:a16="http://schemas.microsoft.com/office/drawing/2014/main" id="{BB650622-025D-231B-CD84-17C895256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875656" y="1418768"/>
            <a:ext cx="10159217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999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ANTIOXYDANT ACTIVITY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8185" y="2744683"/>
            <a:ext cx="9154160" cy="281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IC₅₀ ESSENTIAL OIL = 461.62 ΜG/ML.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IC₅₀ VITAMIN C = 25.59 ΜG/ML.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 MODERATE ANTIOXIDANT ACTIVITY.</a:t>
            </a:r>
          </a:p>
        </p:txBody>
      </p:sp>
      <p:pic>
        <p:nvPicPr>
          <p:cNvPr id="20" name="1758199614182358206ngud9v8g-voicemaker.in-speech">
            <a:hlinkClick r:id="" action="ppaction://media"/>
            <a:extLst>
              <a:ext uri="{FF2B5EF4-FFF2-40B4-BE49-F238E27FC236}">
                <a16:creationId xmlns:a16="http://schemas.microsoft.com/office/drawing/2014/main" id="{32B62CDC-B98E-B78F-D9A1-DA67991A4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6006" flipH="1" flipV="1">
            <a:off x="14628122" y="1538300"/>
            <a:ext cx="6206045" cy="2981176"/>
          </a:xfrm>
          <a:custGeom>
            <a:avLst/>
            <a:gdLst/>
            <a:ahLst/>
            <a:cxnLst/>
            <a:rect l="l" t="t" r="r" b="b"/>
            <a:pathLst>
              <a:path w="6206045" h="2981176">
                <a:moveTo>
                  <a:pt x="6206045" y="2981176"/>
                </a:moveTo>
                <a:lnTo>
                  <a:pt x="0" y="2981176"/>
                </a:lnTo>
                <a:lnTo>
                  <a:pt x="0" y="0"/>
                </a:lnTo>
                <a:lnTo>
                  <a:pt x="6206045" y="0"/>
                </a:lnTo>
                <a:lnTo>
                  <a:pt x="6206045" y="2981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25">
            <a:off x="13735331" y="-2359404"/>
            <a:ext cx="5292525" cy="5134615"/>
          </a:xfrm>
          <a:custGeom>
            <a:avLst/>
            <a:gdLst/>
            <a:ahLst/>
            <a:cxnLst/>
            <a:rect l="l" t="t" r="r" b="b"/>
            <a:pathLst>
              <a:path w="5292525" h="5134615">
                <a:moveTo>
                  <a:pt x="0" y="0"/>
                </a:moveTo>
                <a:lnTo>
                  <a:pt x="5292525" y="0"/>
                </a:lnTo>
                <a:lnTo>
                  <a:pt x="5292525" y="5134615"/>
                </a:lnTo>
                <a:lnTo>
                  <a:pt x="0" y="5134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48165">
            <a:off x="-2534965" y="-78780"/>
            <a:ext cx="5198133" cy="3229812"/>
          </a:xfrm>
          <a:custGeom>
            <a:avLst/>
            <a:gdLst/>
            <a:ahLst/>
            <a:cxnLst/>
            <a:rect l="l" t="t" r="r" b="b"/>
            <a:pathLst>
              <a:path w="5198133" h="3229812">
                <a:moveTo>
                  <a:pt x="0" y="0"/>
                </a:moveTo>
                <a:lnTo>
                  <a:pt x="5198133" y="0"/>
                </a:lnTo>
                <a:lnTo>
                  <a:pt x="5198133" y="3229812"/>
                </a:lnTo>
                <a:lnTo>
                  <a:pt x="0" y="3229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9412">
            <a:off x="-2119415" y="-3601808"/>
            <a:ext cx="6114040" cy="5996281"/>
          </a:xfrm>
          <a:custGeom>
            <a:avLst/>
            <a:gdLst/>
            <a:ahLst/>
            <a:cxnLst/>
            <a:rect l="l" t="t" r="r" b="b"/>
            <a:pathLst>
              <a:path w="6114040" h="5996281">
                <a:moveTo>
                  <a:pt x="0" y="0"/>
                </a:moveTo>
                <a:lnTo>
                  <a:pt x="6114040" y="0"/>
                </a:lnTo>
                <a:lnTo>
                  <a:pt x="6114040" y="5996281"/>
                </a:lnTo>
                <a:lnTo>
                  <a:pt x="0" y="59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1594" y="1980743"/>
            <a:ext cx="3180283" cy="1976040"/>
          </a:xfrm>
          <a:custGeom>
            <a:avLst/>
            <a:gdLst/>
            <a:ahLst/>
            <a:cxnLst/>
            <a:rect l="l" t="t" r="r" b="b"/>
            <a:pathLst>
              <a:path w="3180283" h="1976040">
                <a:moveTo>
                  <a:pt x="0" y="0"/>
                </a:moveTo>
                <a:lnTo>
                  <a:pt x="3180282" y="0"/>
                </a:lnTo>
                <a:lnTo>
                  <a:pt x="3180282" y="1976040"/>
                </a:lnTo>
                <a:lnTo>
                  <a:pt x="0" y="1976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91932">
            <a:off x="2675313" y="-1722321"/>
            <a:ext cx="2325458" cy="2859024"/>
          </a:xfrm>
          <a:custGeom>
            <a:avLst/>
            <a:gdLst/>
            <a:ahLst/>
            <a:cxnLst/>
            <a:rect l="l" t="t" r="r" b="b"/>
            <a:pathLst>
              <a:path w="2325458" h="2859024">
                <a:moveTo>
                  <a:pt x="0" y="0"/>
                </a:moveTo>
                <a:lnTo>
                  <a:pt x="2325458" y="0"/>
                </a:lnTo>
                <a:lnTo>
                  <a:pt x="2325458" y="2859024"/>
                </a:lnTo>
                <a:lnTo>
                  <a:pt x="0" y="2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8622" y="8239058"/>
            <a:ext cx="3987437" cy="3091087"/>
          </a:xfrm>
          <a:custGeom>
            <a:avLst/>
            <a:gdLst/>
            <a:ahLst/>
            <a:cxnLst/>
            <a:rect l="l" t="t" r="r" b="b"/>
            <a:pathLst>
              <a:path w="3987437" h="3091087">
                <a:moveTo>
                  <a:pt x="0" y="0"/>
                </a:moveTo>
                <a:lnTo>
                  <a:pt x="3987437" y="0"/>
                </a:lnTo>
                <a:lnTo>
                  <a:pt x="3987437" y="3091088"/>
                </a:lnTo>
                <a:lnTo>
                  <a:pt x="0" y="3091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700000">
            <a:off x="-314954" y="5657769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0" y="0"/>
                </a:moveTo>
                <a:lnTo>
                  <a:pt x="2120958" y="0"/>
                </a:lnTo>
                <a:lnTo>
                  <a:pt x="2120958" y="3165530"/>
                </a:lnTo>
                <a:lnTo>
                  <a:pt x="0" y="316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700000" flipH="1" flipV="1">
            <a:off x="7733821" y="-1374861"/>
            <a:ext cx="2120958" cy="3165530"/>
          </a:xfrm>
          <a:custGeom>
            <a:avLst/>
            <a:gdLst/>
            <a:ahLst/>
            <a:cxnLst/>
            <a:rect l="l" t="t" r="r" b="b"/>
            <a:pathLst>
              <a:path w="2120958" h="3165530">
                <a:moveTo>
                  <a:pt x="2120958" y="3165530"/>
                </a:moveTo>
                <a:lnTo>
                  <a:pt x="0" y="3165530"/>
                </a:lnTo>
                <a:lnTo>
                  <a:pt x="0" y="0"/>
                </a:lnTo>
                <a:lnTo>
                  <a:pt x="2120958" y="0"/>
                </a:lnTo>
                <a:lnTo>
                  <a:pt x="2120958" y="316553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460413" y="539402"/>
            <a:ext cx="2489113" cy="2291006"/>
          </a:xfrm>
          <a:custGeom>
            <a:avLst/>
            <a:gdLst/>
            <a:ahLst/>
            <a:cxnLst/>
            <a:rect l="l" t="t" r="r" b="b"/>
            <a:pathLst>
              <a:path w="2489113" h="2291006">
                <a:moveTo>
                  <a:pt x="0" y="0"/>
                </a:moveTo>
                <a:lnTo>
                  <a:pt x="2489113" y="0"/>
                </a:lnTo>
                <a:lnTo>
                  <a:pt x="2489113" y="2291006"/>
                </a:lnTo>
                <a:lnTo>
                  <a:pt x="0" y="22910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48004" y="-1791585"/>
            <a:ext cx="2180755" cy="2665367"/>
          </a:xfrm>
          <a:custGeom>
            <a:avLst/>
            <a:gdLst/>
            <a:ahLst/>
            <a:cxnLst/>
            <a:rect l="l" t="t" r="r" b="b"/>
            <a:pathLst>
              <a:path w="2180755" h="2665367">
                <a:moveTo>
                  <a:pt x="0" y="0"/>
                </a:moveTo>
                <a:lnTo>
                  <a:pt x="2180754" y="0"/>
                </a:lnTo>
                <a:lnTo>
                  <a:pt x="2180754" y="2665367"/>
                </a:lnTo>
                <a:lnTo>
                  <a:pt x="0" y="26653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20036">
            <a:off x="11843301" y="8471739"/>
            <a:ext cx="2367928" cy="2625726"/>
          </a:xfrm>
          <a:custGeom>
            <a:avLst/>
            <a:gdLst/>
            <a:ahLst/>
            <a:cxnLst/>
            <a:rect l="l" t="t" r="r" b="b"/>
            <a:pathLst>
              <a:path w="2367928" h="2625726">
                <a:moveTo>
                  <a:pt x="0" y="0"/>
                </a:moveTo>
                <a:lnTo>
                  <a:pt x="2367927" y="0"/>
                </a:lnTo>
                <a:lnTo>
                  <a:pt x="2367927" y="2625726"/>
                </a:lnTo>
                <a:lnTo>
                  <a:pt x="0" y="26257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28172">
            <a:off x="16275069" y="-698252"/>
            <a:ext cx="2232277" cy="2475307"/>
          </a:xfrm>
          <a:custGeom>
            <a:avLst/>
            <a:gdLst/>
            <a:ahLst/>
            <a:cxnLst/>
            <a:rect l="l" t="t" r="r" b="b"/>
            <a:pathLst>
              <a:path w="2232277" h="2475307">
                <a:moveTo>
                  <a:pt x="0" y="0"/>
                </a:moveTo>
                <a:lnTo>
                  <a:pt x="2232276" y="0"/>
                </a:lnTo>
                <a:lnTo>
                  <a:pt x="2232276" y="2475307"/>
                </a:lnTo>
                <a:lnTo>
                  <a:pt x="0" y="2475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064391" y="2641610"/>
            <a:ext cx="10159217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999" b="1" dirty="0">
                <a:solidFill>
                  <a:srgbClr val="3A6C45"/>
                </a:solidFill>
                <a:latin typeface="Times New Roman" panose="02020603050405020304" pitchFamily="18" charset="0"/>
                <a:ea typeface="Mango AC"/>
                <a:cs typeface="Times New Roman" panose="02020603050405020304" pitchFamily="18" charset="0"/>
                <a:sym typeface="Mango AC"/>
              </a:rPr>
              <a:t>CONCLUSION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9655" y="3971915"/>
            <a:ext cx="11148691" cy="308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3A6C45"/>
                </a:solidFill>
                <a:latin typeface="Arimo"/>
                <a:ea typeface="Arimo"/>
                <a:cs typeface="Arimo"/>
                <a:sym typeface="Arimo"/>
              </a:rPr>
              <a:t>• </a:t>
            </a:r>
            <a:r>
              <a:rPr lang="en-US" sz="34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Essential oil rich in thymol and carvacrol.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Strong Antibacterial activity.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 Moderate antioxidant activity.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3A6C45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• Potential as a natural alternative to synthetic molecules.</a:t>
            </a: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3A6C45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215856" y="8707873"/>
            <a:ext cx="8621326" cy="5356783"/>
          </a:xfrm>
          <a:custGeom>
            <a:avLst/>
            <a:gdLst/>
            <a:ahLst/>
            <a:cxnLst/>
            <a:rect l="l" t="t" r="r" b="b"/>
            <a:pathLst>
              <a:path w="8621326" h="5356783">
                <a:moveTo>
                  <a:pt x="0" y="0"/>
                </a:moveTo>
                <a:lnTo>
                  <a:pt x="8621326" y="0"/>
                </a:lnTo>
                <a:lnTo>
                  <a:pt x="8621326" y="5356783"/>
                </a:lnTo>
                <a:lnTo>
                  <a:pt x="0" y="53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45525" y="9395318"/>
            <a:ext cx="1724322" cy="1783365"/>
          </a:xfrm>
          <a:custGeom>
            <a:avLst/>
            <a:gdLst/>
            <a:ahLst/>
            <a:cxnLst/>
            <a:rect l="l" t="t" r="r" b="b"/>
            <a:pathLst>
              <a:path w="1724322" h="1783365">
                <a:moveTo>
                  <a:pt x="0" y="0"/>
                </a:moveTo>
                <a:lnTo>
                  <a:pt x="1724322" y="0"/>
                </a:lnTo>
                <a:lnTo>
                  <a:pt x="1724322" y="1783364"/>
                </a:lnTo>
                <a:lnTo>
                  <a:pt x="0" y="17833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367167" y="9573441"/>
            <a:ext cx="2554134" cy="2350853"/>
          </a:xfrm>
          <a:custGeom>
            <a:avLst/>
            <a:gdLst/>
            <a:ahLst/>
            <a:cxnLst/>
            <a:rect l="l" t="t" r="r" b="b"/>
            <a:pathLst>
              <a:path w="2554134" h="2350853">
                <a:moveTo>
                  <a:pt x="0" y="0"/>
                </a:moveTo>
                <a:lnTo>
                  <a:pt x="2554135" y="0"/>
                </a:lnTo>
                <a:lnTo>
                  <a:pt x="2554135" y="2350852"/>
                </a:lnTo>
                <a:lnTo>
                  <a:pt x="0" y="23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0" name="1758199694899248913tt5mv8-voicemaker.in-speech">
            <a:hlinkClick r:id="" action="ppaction://media"/>
            <a:extLst>
              <a:ext uri="{FF2B5EF4-FFF2-40B4-BE49-F238E27FC236}">
                <a16:creationId xmlns:a16="http://schemas.microsoft.com/office/drawing/2014/main" id="{33C28E13-5E61-AD94-E020-207A772B4F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940800" y="4940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356</Words>
  <Application>Microsoft Office PowerPoint</Application>
  <PresentationFormat>Personnalisé</PresentationFormat>
  <Paragraphs>46</Paragraphs>
  <Slides>10</Slides>
  <Notes>0</Notes>
  <HiddenSlides>0</HiddenSlides>
  <MMClips>13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Times New Roman</vt:lpstr>
      <vt:lpstr>Calibri</vt:lpstr>
      <vt:lpstr>Arial</vt:lpstr>
      <vt:lpstr>Arimo Bold</vt:lpstr>
      <vt:lpstr>Mango AC</vt:lpstr>
      <vt:lpstr>Arimo Italics</vt:lpstr>
      <vt:lpstr>Arimo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Abstract Plant Organic Group Project Presentation</dc:title>
  <dc:creator>Administrator</dc:creator>
  <cp:lastModifiedBy>Amina</cp:lastModifiedBy>
  <cp:revision>3</cp:revision>
  <dcterms:created xsi:type="dcterms:W3CDTF">2006-08-16T00:00:00Z</dcterms:created>
  <dcterms:modified xsi:type="dcterms:W3CDTF">2025-09-18T13:03:43Z</dcterms:modified>
  <dc:identifier>DAGzOwbvOzU</dc:identifier>
</cp:coreProperties>
</file>