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75" r:id="rId3"/>
    <p:sldId id="276" r:id="rId4"/>
    <p:sldId id="277" r:id="rId5"/>
    <p:sldId id="279" r:id="rId6"/>
    <p:sldId id="280" r:id="rId7"/>
    <p:sldId id="292" r:id="rId8"/>
    <p:sldId id="281" r:id="rId9"/>
    <p:sldId id="282" r:id="rId10"/>
    <p:sldId id="283" r:id="rId11"/>
    <p:sldId id="285" r:id="rId12"/>
    <p:sldId id="286" r:id="rId13"/>
    <p:sldId id="287" r:id="rId14"/>
    <p:sldId id="288" r:id="rId15"/>
    <p:sldId id="290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6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90"/>
    <a:srgbClr val="FA4012"/>
    <a:srgbClr val="EE7D04"/>
    <a:srgbClr val="016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110"/>
  </p:normalViewPr>
  <p:slideViewPr>
    <p:cSldViewPr snapToGrid="0" snapToObjects="1" showGuides="1">
      <p:cViewPr varScale="1">
        <p:scale>
          <a:sx n="115" d="100"/>
          <a:sy n="115" d="100"/>
        </p:scale>
        <p:origin x="396" y="114"/>
      </p:cViewPr>
      <p:guideLst>
        <p:guide orient="horz" pos="4320"/>
        <p:guide pos="3840"/>
        <p:guide orient="horz" pos="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User\Desktop\orca\&#1043;&#1088;&#1072;&#1092;&#1080;&#1082;&#1080;,%20&#1080;&#1090;&#1086;&#1075;&#1080;\2%20&#1088;&#1077;&#1072;&#1082;&#1094;&#1080;&#110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User\Desktop\orca\&#1043;&#1088;&#1072;&#1092;&#1080;&#1082;&#1080;,%20&#1080;&#1090;&#1086;&#1075;&#1080;\3%20&#1088;&#1077;&#1072;&#1082;&#1094;&#1080;&#110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User\Desktop\orca\&#1043;&#1088;&#1072;&#1092;&#1080;&#1082;&#1080;,%20&#1080;&#1090;&#1086;&#1075;&#1080;\4%20&#1088;&#1077;&#1072;&#1082;&#1094;&#1080;&#1103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User\Desktop\orca\&#1043;&#1088;&#1072;&#1092;&#1080;&#1082;&#1080;,%20&#1080;&#1090;&#1086;&#1075;&#1080;\5%20&#1088;&#1077;&#1072;&#108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1 реакция </a:t>
            </a:r>
            <a:endParaRPr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57672857545084"/>
          <c:y val="0.126604866704228"/>
          <c:w val="0.924986915105202"/>
          <c:h val="0.7319754866618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[Книга1]Лист1!$B$2:$B$25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xVal>
          <c:yVal>
            <c:numRef>
              <c:f>[Книга1]Лист1!$C$2:$C$25</c:f>
              <c:numCache>
                <c:formatCode>General</c:formatCode>
                <c:ptCount val="24"/>
                <c:pt idx="0">
                  <c:v>-5.375815</c:v>
                </c:pt>
                <c:pt idx="1">
                  <c:v>-5.334334</c:v>
                </c:pt>
                <c:pt idx="2">
                  <c:v>-5.290964</c:v>
                </c:pt>
                <c:pt idx="3">
                  <c:v>-5.245969</c:v>
                </c:pt>
                <c:pt idx="4">
                  <c:v>-5.198989</c:v>
                </c:pt>
                <c:pt idx="5">
                  <c:v>-5.150308</c:v>
                </c:pt>
                <c:pt idx="6">
                  <c:v>-5.099527</c:v>
                </c:pt>
                <c:pt idx="7">
                  <c:v>-5.046962</c:v>
                </c:pt>
                <c:pt idx="8">
                  <c:v>-4.991844</c:v>
                </c:pt>
                <c:pt idx="9">
                  <c:v>-4.936603</c:v>
                </c:pt>
                <c:pt idx="10">
                  <c:v>-4.888656</c:v>
                </c:pt>
                <c:pt idx="11">
                  <c:v>-4.812608</c:v>
                </c:pt>
                <c:pt idx="12">
                  <c:v>-4.570802</c:v>
                </c:pt>
                <c:pt idx="13">
                  <c:v>-4.272565</c:v>
                </c:pt>
                <c:pt idx="14">
                  <c:v>-3.915425</c:v>
                </c:pt>
                <c:pt idx="15">
                  <c:v>-3.480971</c:v>
                </c:pt>
                <c:pt idx="16">
                  <c:v>-2.96711</c:v>
                </c:pt>
                <c:pt idx="17">
                  <c:v>-2.347344</c:v>
                </c:pt>
                <c:pt idx="18">
                  <c:v>-1.690959</c:v>
                </c:pt>
                <c:pt idx="19">
                  <c:v>-0.968573</c:v>
                </c:pt>
                <c:pt idx="20">
                  <c:v>1.13321</c:v>
                </c:pt>
                <c:pt idx="21">
                  <c:v>-0.405571</c:v>
                </c:pt>
                <c:pt idx="22">
                  <c:v>-0.463029</c:v>
                </c:pt>
                <c:pt idx="23">
                  <c:v>-0.48472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820707"/>
        <c:axId val="697179106"/>
      </c:scatterChart>
      <c:valAx>
        <c:axId val="1618207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97179106"/>
        <c:crosses val="autoZero"/>
        <c:crossBetween val="midCat"/>
      </c:valAx>
      <c:valAx>
        <c:axId val="69717910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1820707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e2f7a02-f90c-4f05-bd82-8190c2b0c83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2 реакция</a:t>
            </a:r>
          </a:p>
        </c:rich>
      </c:tx>
      <c:layout>
        <c:manualLayout>
          <c:xMode val="edge"/>
          <c:yMode val="edge"/>
          <c:x val="0.409719504240052"/>
          <c:y val="0.0081433224755700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71842105263158"/>
          <c:y val="0.121527777777778"/>
          <c:w val="0.904921052631579"/>
          <c:h val="0.6666666666666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'[2 реакция.xlsx]Лист1'!$C$4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'[2 реакция.xlsx]Лист1'!$B$5:$B$27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</c:numCache>
            </c:numRef>
          </c:xVal>
          <c:yVal>
            <c:numRef>
              <c:f>'[2 реакция.xlsx]Лист1'!$C$5:$C$27</c:f>
              <c:numCache>
                <c:formatCode>General</c:formatCode>
                <c:ptCount val="23"/>
                <c:pt idx="0">
                  <c:v>-19.311144</c:v>
                </c:pt>
                <c:pt idx="1">
                  <c:v>-19.245578</c:v>
                </c:pt>
                <c:pt idx="2">
                  <c:v>-19.161049</c:v>
                </c:pt>
                <c:pt idx="3">
                  <c:v>-19.041292</c:v>
                </c:pt>
                <c:pt idx="4">
                  <c:v>-18.903164</c:v>
                </c:pt>
                <c:pt idx="5">
                  <c:v>-18.765018</c:v>
                </c:pt>
                <c:pt idx="6">
                  <c:v>-18.623034</c:v>
                </c:pt>
                <c:pt idx="7">
                  <c:v>-17.629745</c:v>
                </c:pt>
                <c:pt idx="8">
                  <c:v>-15.749787</c:v>
                </c:pt>
                <c:pt idx="9">
                  <c:v>-12.869365</c:v>
                </c:pt>
                <c:pt idx="10">
                  <c:v>-9.72987</c:v>
                </c:pt>
                <c:pt idx="11">
                  <c:v>-6.61908</c:v>
                </c:pt>
                <c:pt idx="12">
                  <c:v>-3.63411</c:v>
                </c:pt>
                <c:pt idx="13">
                  <c:v>-0.150496</c:v>
                </c:pt>
                <c:pt idx="14">
                  <c:v>3.594121</c:v>
                </c:pt>
                <c:pt idx="15">
                  <c:v>0</c:v>
                </c:pt>
                <c:pt idx="16">
                  <c:v>-6.029098</c:v>
                </c:pt>
                <c:pt idx="17">
                  <c:v>-11.436924</c:v>
                </c:pt>
                <c:pt idx="18">
                  <c:v>-15.976642</c:v>
                </c:pt>
                <c:pt idx="19">
                  <c:v>-18.386471</c:v>
                </c:pt>
                <c:pt idx="20">
                  <c:v>-18.955873</c:v>
                </c:pt>
                <c:pt idx="21">
                  <c:v>-19.28084</c:v>
                </c:pt>
                <c:pt idx="22">
                  <c:v>-19.4275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696160"/>
        <c:axId val="830901091"/>
      </c:scatterChart>
      <c:valAx>
        <c:axId val="15369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30901091"/>
        <c:crosses val="autoZero"/>
        <c:crossBetween val="midCat"/>
      </c:valAx>
      <c:valAx>
        <c:axId val="8309010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3696160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673a040d-616d-43b9-bf18-690cbf9c059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3 реакция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95581283495946"/>
          <c:y val="0.0439969111991172"/>
          <c:w val="0.904921052631579"/>
          <c:h val="0.7719907407407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'[3 реакция.xlsx]Лист1'!$H$1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'[3 реакция.xlsx]Лист1'!$G$2:$G$39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xVal>
          <c:yVal>
            <c:numRef>
              <c:f>'[3 реакция.xlsx]Лист1'!$H$2:$H$39</c:f>
              <c:numCache>
                <c:formatCode>General</c:formatCode>
                <c:ptCount val="38"/>
                <c:pt idx="0">
                  <c:v>-11.947775</c:v>
                </c:pt>
                <c:pt idx="1">
                  <c:v>-11.872401</c:v>
                </c:pt>
                <c:pt idx="2">
                  <c:v>-11.790934</c:v>
                </c:pt>
                <c:pt idx="3">
                  <c:v>-11.703888</c:v>
                </c:pt>
                <c:pt idx="4">
                  <c:v>-11.610842</c:v>
                </c:pt>
                <c:pt idx="5">
                  <c:v>-11.510554</c:v>
                </c:pt>
                <c:pt idx="6">
                  <c:v>-11.405007</c:v>
                </c:pt>
                <c:pt idx="7">
                  <c:v>-11.28817</c:v>
                </c:pt>
                <c:pt idx="8">
                  <c:v>-11.174363</c:v>
                </c:pt>
                <c:pt idx="9">
                  <c:v>-11.100928</c:v>
                </c:pt>
                <c:pt idx="10">
                  <c:v>-11.024338</c:v>
                </c:pt>
                <c:pt idx="11">
                  <c:v>-10.403687</c:v>
                </c:pt>
                <c:pt idx="12">
                  <c:v>-9.455199</c:v>
                </c:pt>
                <c:pt idx="13">
                  <c:v>-7.95807</c:v>
                </c:pt>
                <c:pt idx="14">
                  <c:v>-5.86064</c:v>
                </c:pt>
                <c:pt idx="15">
                  <c:v>-3.288875</c:v>
                </c:pt>
                <c:pt idx="16">
                  <c:v>-1.468092</c:v>
                </c:pt>
                <c:pt idx="17">
                  <c:v>0</c:v>
                </c:pt>
                <c:pt idx="18">
                  <c:v>0.515274</c:v>
                </c:pt>
                <c:pt idx="19">
                  <c:v>-0.881304</c:v>
                </c:pt>
                <c:pt idx="20">
                  <c:v>-1.31415</c:v>
                </c:pt>
                <c:pt idx="21">
                  <c:v>-1.42485</c:v>
                </c:pt>
                <c:pt idx="22">
                  <c:v>-1.561295</c:v>
                </c:pt>
                <c:pt idx="23">
                  <c:v>-1.706478</c:v>
                </c:pt>
                <c:pt idx="24">
                  <c:v>-1.862289</c:v>
                </c:pt>
                <c:pt idx="25">
                  <c:v>-2.018137</c:v>
                </c:pt>
                <c:pt idx="26">
                  <c:v>-2.173717</c:v>
                </c:pt>
                <c:pt idx="27">
                  <c:v>-2.328803</c:v>
                </c:pt>
                <c:pt idx="28">
                  <c:v>-2.483069</c:v>
                </c:pt>
                <c:pt idx="29">
                  <c:v>-2.636603</c:v>
                </c:pt>
                <c:pt idx="30">
                  <c:v>-2.788775</c:v>
                </c:pt>
                <c:pt idx="31">
                  <c:v>-2.940105</c:v>
                </c:pt>
                <c:pt idx="32">
                  <c:v>-3.089738</c:v>
                </c:pt>
                <c:pt idx="33">
                  <c:v>-3.238321</c:v>
                </c:pt>
                <c:pt idx="34">
                  <c:v>-3.385183</c:v>
                </c:pt>
                <c:pt idx="35">
                  <c:v>-3.530729</c:v>
                </c:pt>
                <c:pt idx="36">
                  <c:v>-3.674417</c:v>
                </c:pt>
                <c:pt idx="37">
                  <c:v>-3.816694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3231066"/>
        <c:axId val="825864661"/>
      </c:scatterChart>
      <c:valAx>
        <c:axId val="97323106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25864661"/>
        <c:crosses val="autoZero"/>
        <c:crossBetween val="midCat"/>
      </c:valAx>
      <c:valAx>
        <c:axId val="82586466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3231066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17e9f7b-22e2-4eea-ac71-9b1b135f820b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4 реакция</a:t>
            </a:r>
          </a:p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9762118491921"/>
          <c:y val="0.119717095049163"/>
          <c:w val="0.918918312387792"/>
          <c:h val="0.77212351216146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'[4 реакция.xlsx]Лист1'!$D$12:$D$20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'[4 реакция.xlsx]Лист1'!$E$12:$E$20</c:f>
              <c:numCache>
                <c:formatCode>General</c:formatCode>
                <c:ptCount val="9"/>
                <c:pt idx="0">
                  <c:v>0</c:v>
                </c:pt>
                <c:pt idx="1">
                  <c:v>-3.31926442694385</c:v>
                </c:pt>
                <c:pt idx="2">
                  <c:v>-7.40355510357767</c:v>
                </c:pt>
                <c:pt idx="3">
                  <c:v>-8.85018049800419</c:v>
                </c:pt>
                <c:pt idx="4">
                  <c:v>-7.57556032761931</c:v>
                </c:pt>
                <c:pt idx="5">
                  <c:v>-8.72699997591553</c:v>
                </c:pt>
                <c:pt idx="6">
                  <c:v>-43.4005172881589</c:v>
                </c:pt>
                <c:pt idx="7">
                  <c:v>-42.6542901098728</c:v>
                </c:pt>
                <c:pt idx="8">
                  <c:v>-40.6754523064883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811085"/>
        <c:axId val="781532303"/>
      </c:scatterChart>
      <c:valAx>
        <c:axId val="86781108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81532303"/>
        <c:crosses val="autoZero"/>
        <c:crossBetween val="midCat"/>
      </c:valAx>
      <c:valAx>
        <c:axId val="78153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67811085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463513b-6c2e-48a8-a4b0-1d99ca858a6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ru-RU"/>
              <a:t>5 </a:t>
            </a:r>
            <a:r>
              <a:rPr altLang="en-US"/>
              <a:t>реакция</a:t>
            </a:r>
            <a:endParaRPr altLang="en-US"/>
          </a:p>
        </c:rich>
      </c:tx>
      <c:layout>
        <c:manualLayout>
          <c:xMode val="edge"/>
          <c:yMode val="edge"/>
          <c:x val="0.376315789473684"/>
          <c:y val="0.0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506187161639598"/>
          <c:y val="0.0927471116816431"/>
          <c:w val="0.902880897138438"/>
          <c:h val="0.77326700898587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'[5 реакция.xlsx]Лист1'!$F$13:$F$21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'[5 реакция.xlsx]Лист1'!$G$13:$G$21</c:f>
              <c:numCache>
                <c:formatCode>General</c:formatCode>
                <c:ptCount val="9"/>
                <c:pt idx="0">
                  <c:v>-6.98491930961609e-10</c:v>
                </c:pt>
                <c:pt idx="1">
                  <c:v>-16.3092075210589</c:v>
                </c:pt>
                <c:pt idx="2">
                  <c:v>-30.38013354133</c:v>
                </c:pt>
                <c:pt idx="3">
                  <c:v>-43.1208725534088</c:v>
                </c:pt>
                <c:pt idx="4">
                  <c:v>-54.2092711153091</c:v>
                </c:pt>
                <c:pt idx="5">
                  <c:v>-62.1284039270249</c:v>
                </c:pt>
                <c:pt idx="6">
                  <c:v>-64.9954257656937</c:v>
                </c:pt>
                <c:pt idx="7">
                  <c:v>-66.5853776237054</c:v>
                </c:pt>
                <c:pt idx="8">
                  <c:v>-67.9308814811811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7650098"/>
        <c:axId val="293870083"/>
      </c:scatterChart>
      <c:valAx>
        <c:axId val="75765009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3870083"/>
        <c:crosses val="autoZero"/>
        <c:crossBetween val="midCat"/>
      </c:valAx>
      <c:valAx>
        <c:axId val="2938700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57650098"/>
        <c:crosses val="autoZero"/>
        <c:crossBetween val="midCat"/>
      </c:valAx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1e3fc6a-8493-4d2a-8721-3619bb530068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1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1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dk1"/>
    </cs:fontRef>
    <cs:spPr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8054-2A81-F643-8DF3-484F1BCF7124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595E-CCE3-3147-8332-818853E6143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rcRect l="72" r="7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8809" y="626436"/>
            <a:ext cx="10794381" cy="1046247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21" y="893784"/>
            <a:ext cx="1810989" cy="5102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043555"/>
            <a:ext cx="12190730" cy="2799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OF THE REACTION SCHEME OF PHOTO-REDUCTION OF A NITRO COMPOUND IN THE PRESENCE OF A HYDROGEN DONOR</a:t>
            </a:r>
            <a:endParaRPr lang="en-US" alt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0" y="5843270"/>
            <a:ext cx="12189460" cy="10147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Sorokina T., Ovsyannikov D.</a:t>
            </a:r>
            <a:endParaRPr lang="en-US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National Research Center </a:t>
            </a:r>
            <a:endParaRPr lang="en-US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Nizhny Novgorod Lobachevsky State University, Nizhny Novgorod</a:t>
            </a:r>
            <a:endParaRPr lang="en-US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0747709" y="949505"/>
            <a:ext cx="10462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alt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11180435" y="5497727"/>
            <a:ext cx="110552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64620" y="6314440"/>
            <a:ext cx="3873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285" y="377190"/>
            <a:ext cx="3569335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the results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5285" y="992505"/>
            <a:ext cx="10273665" cy="807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Transition state for 2 reaction:</a:t>
            </a:r>
            <a:endParaRPr 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469900" y="1950085"/>
          <a:ext cx="5867400" cy="388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25" y="1808480"/>
            <a:ext cx="5058410" cy="442468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230505" y="5941060"/>
            <a:ext cx="102146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aseline="30000" dirty="0" smtClean="0">
                <a:sym typeface="+mn-ea"/>
              </a:rPr>
              <a:t>3</a:t>
            </a:r>
            <a:r>
              <a:rPr lang="en-US" sz="3200" dirty="0" smtClean="0">
                <a:sym typeface="+mn-ea"/>
              </a:rPr>
              <a:t>CH</a:t>
            </a:r>
            <a:r>
              <a:rPr lang="en-US" sz="3200" baseline="-25000" dirty="0" smtClean="0">
                <a:sym typeface="+mn-ea"/>
              </a:rPr>
              <a:t>3</a:t>
            </a:r>
            <a:r>
              <a:rPr lang="en-US" sz="3200" dirty="0" smtClean="0">
                <a:sym typeface="+mn-ea"/>
              </a:rPr>
              <a:t>NO</a:t>
            </a:r>
            <a:r>
              <a:rPr lang="en-US" sz="3200" baseline="-25000" dirty="0" smtClean="0">
                <a:sym typeface="+mn-ea"/>
              </a:rPr>
              <a:t>2</a:t>
            </a:r>
            <a:r>
              <a:rPr lang="en-US" sz="3200" dirty="0" smtClean="0">
                <a:sym typeface="+mn-ea"/>
              </a:rPr>
              <a:t> </a:t>
            </a:r>
            <a:r>
              <a:rPr lang="en-US" sz="3200" dirty="0">
                <a:sym typeface="+mn-ea"/>
              </a:rPr>
              <a:t>+ 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 ∙ → 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 + ∙ CH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endParaRPr lang="en-US" altLang="en-US" sz="3200" baseline="-25000" dirty="0"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 rot="10800000">
            <a:off x="10160" y="2992755"/>
            <a:ext cx="459740" cy="11468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ru-RU" altLang="ru-RU"/>
              <a:t>к</a:t>
            </a:r>
            <a:r>
              <a:rPr lang="en-US" altLang="ru-RU"/>
              <a:t>kcal/mol</a:t>
            </a:r>
            <a:endParaRPr lang="en-US" altLang="ru-RU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197100" y="5113655"/>
            <a:ext cx="2952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/>
              <a:t>Ea = 22,9 </a:t>
            </a:r>
            <a:r>
              <a:rPr lang="ru-RU" altLang="ru-RU" sz="2400"/>
              <a:t>ккал/моль</a:t>
            </a:r>
            <a:endParaRPr lang="ru-RU" altLang="ru-RU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10" y="2299970"/>
            <a:ext cx="5554980" cy="3463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1180435" y="5497727"/>
            <a:ext cx="110552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9225" y="6314440"/>
            <a:ext cx="431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285" y="377190"/>
            <a:ext cx="3569335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the results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5285" y="1123315"/>
            <a:ext cx="10273665" cy="807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Transition state for 3 reaction:</a:t>
            </a:r>
            <a:endParaRPr 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/>
        </p:nvGraphicFramePr>
        <p:xfrm>
          <a:off x="375285" y="1763395"/>
          <a:ext cx="6080125" cy="411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" name="Текстовое поле 3"/>
          <p:cNvSpPr txBox="1"/>
          <p:nvPr/>
        </p:nvSpPr>
        <p:spPr>
          <a:xfrm>
            <a:off x="375285" y="5949315"/>
            <a:ext cx="84518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smtClean="0">
                <a:sym typeface="+mn-ea"/>
              </a:rPr>
              <a:t>CH</a:t>
            </a:r>
            <a:r>
              <a:rPr lang="en-US" sz="3200" baseline="-25000" dirty="0" smtClean="0">
                <a:sym typeface="+mn-ea"/>
              </a:rPr>
              <a:t>3</a:t>
            </a:r>
            <a:r>
              <a:rPr lang="en-US" sz="3200" dirty="0" smtClean="0">
                <a:sym typeface="+mn-ea"/>
              </a:rPr>
              <a:t>NO</a:t>
            </a:r>
            <a:r>
              <a:rPr lang="en-US" sz="3200" baseline="-25000" dirty="0" smtClean="0">
                <a:sym typeface="+mn-ea"/>
              </a:rPr>
              <a:t>2</a:t>
            </a:r>
            <a:r>
              <a:rPr lang="en-US" sz="3200" dirty="0" smtClean="0">
                <a:sym typeface="+mn-ea"/>
              </a:rPr>
              <a:t>H</a:t>
            </a:r>
            <a:r>
              <a:rPr lang="en-US" sz="3200" baseline="-25000" dirty="0" smtClean="0">
                <a:sym typeface="+mn-ea"/>
              </a:rPr>
              <a:t>2</a:t>
            </a:r>
            <a:r>
              <a:rPr lang="en-US" sz="3200" dirty="0" smtClean="0">
                <a:sym typeface="+mn-ea"/>
              </a:rPr>
              <a:t> </a:t>
            </a:r>
            <a:r>
              <a:rPr lang="ru-RU" altLang="en-US" sz="3200" dirty="0" smtClean="0">
                <a:sym typeface="+mn-ea"/>
              </a:rPr>
              <a:t>+ </a:t>
            </a:r>
            <a:r>
              <a:rPr lang="en-US" sz="3200" baseline="30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→ ∙CH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 + 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H∙</a:t>
            </a:r>
            <a:endParaRPr lang="en-US" altLang="en-US" sz="3200" dirty="0"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 rot="16200000">
            <a:off x="-424180" y="3244850"/>
            <a:ext cx="12306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>
                <a:sym typeface="+mn-ea"/>
              </a:rPr>
              <a:t>kcal/mol</a:t>
            </a:r>
            <a:endParaRPr lang="en-US" altLang="ru-RU"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099310" y="5252720"/>
            <a:ext cx="3148330" cy="511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2400"/>
              <a:t>Еа = 11,94 ккал/моль</a:t>
            </a:r>
            <a:endParaRPr lang="ru-RU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675" y="801370"/>
            <a:ext cx="3409950" cy="28670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78260" y="6314440"/>
            <a:ext cx="6121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285" y="377190"/>
            <a:ext cx="3569335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the results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2595" y="1304925"/>
            <a:ext cx="10273665" cy="807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4 reactions:</a:t>
            </a:r>
            <a:endParaRPr lang="en-US" alt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280400" y="6240601"/>
            <a:ext cx="2730820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/>
        </p:nvGraphicFramePr>
        <p:xfrm>
          <a:off x="509905" y="2223135"/>
          <a:ext cx="5659120" cy="368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990" y="3463925"/>
            <a:ext cx="3635375" cy="2703195"/>
          </a:xfrm>
          <a:prstGeom prst="rect">
            <a:avLst/>
          </a:prstGeom>
        </p:spPr>
      </p:pic>
      <p:cxnSp>
        <p:nvCxnSpPr>
          <p:cNvPr id="6" name="Криволинейное соединение 5"/>
          <p:cNvCxnSpPr/>
          <p:nvPr/>
        </p:nvCxnSpPr>
        <p:spPr>
          <a:xfrm rot="5400000" flipV="1">
            <a:off x="7860665" y="3416935"/>
            <a:ext cx="1350645" cy="5105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Текстовое поле 7"/>
          <p:cNvSpPr txBox="1"/>
          <p:nvPr/>
        </p:nvSpPr>
        <p:spPr>
          <a:xfrm>
            <a:off x="711200" y="60147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buFont typeface="Wingdings" panose="05000000000000000000" charset="0"/>
              <a:buChar char="Ø"/>
            </a:pPr>
            <a:r>
              <a:rPr lang="en-US" sz="3200" dirty="0">
                <a:sym typeface="+mn-ea"/>
              </a:rPr>
              <a:t>∙CH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 </a:t>
            </a:r>
            <a:r>
              <a:rPr lang="en-US" sz="3200" dirty="0" smtClean="0">
                <a:sym typeface="+mn-ea"/>
              </a:rPr>
              <a:t> </a:t>
            </a:r>
            <a:r>
              <a:rPr lang="en-US" sz="3200" dirty="0">
                <a:sym typeface="+mn-ea"/>
              </a:rPr>
              <a:t>→ OHCH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NOH</a:t>
            </a:r>
            <a:endParaRPr lang="en-US" altLang="en-US" sz="3200" dirty="0"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 rot="16200000">
            <a:off x="-299085" y="3904615"/>
            <a:ext cx="1249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>
                <a:sym typeface="+mn-ea"/>
              </a:rPr>
              <a:t>kcal/mol</a:t>
            </a:r>
            <a:endParaRPr lang="en-US" altLang="ru-RU"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174720" y="5371997"/>
            <a:ext cx="110552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939925" y="5482590"/>
            <a:ext cx="2406650" cy="421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ru-RU" sz="2000"/>
              <a:t>Ea = </a:t>
            </a:r>
            <a:r>
              <a:rPr lang="ru-RU" altLang="ru-RU" sz="2000"/>
              <a:t>0 ккал/моль</a:t>
            </a:r>
            <a:endParaRPr lang="ru-RU" altLang="ru-RU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11180435" y="5497727"/>
            <a:ext cx="110552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en-US" alt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41430" y="6314440"/>
            <a:ext cx="445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285" y="377190"/>
            <a:ext cx="3569335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the results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5285" y="1492250"/>
            <a:ext cx="10273665" cy="807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5 reactions:</a:t>
            </a:r>
            <a:r>
              <a:rPr 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280400" y="6240601"/>
            <a:ext cx="2730820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884805" y="453009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 altLang="en-US" sz="3200" dirty="0">
              <a:sym typeface="+mn-ea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45135" y="2108200"/>
          <a:ext cx="6568440" cy="395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210" y="1347470"/>
            <a:ext cx="3829050" cy="4752975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567055" y="60147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sym typeface="+mn-ea"/>
              </a:rPr>
              <a:t>OHCH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NOH</a:t>
            </a:r>
            <a:r>
              <a:rPr lang="en-US" sz="3200" dirty="0" smtClean="0">
                <a:sym typeface="+mn-ea"/>
              </a:rPr>
              <a:t> </a:t>
            </a:r>
            <a:r>
              <a:rPr lang="en-US" sz="3200" dirty="0">
                <a:sym typeface="+mn-ea"/>
              </a:rPr>
              <a:t>→ 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 + ∙OH</a:t>
            </a:r>
            <a:endParaRPr lang="en-US" altLang="en-US" sz="3200" dirty="0"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 rot="16200000">
            <a:off x="-440055" y="3841115"/>
            <a:ext cx="1402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ru-RU">
                <a:sym typeface="+mn-ea"/>
              </a:rPr>
              <a:t>kcal/mol</a:t>
            </a:r>
            <a:endParaRPr lang="en-US" altLang="ru-RU"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2580005" y="5615305"/>
            <a:ext cx="2298700" cy="39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2000">
                <a:sym typeface="+mn-ea"/>
              </a:rPr>
              <a:t>Ea = </a:t>
            </a:r>
            <a:r>
              <a:rPr lang="ru-RU" altLang="ru-RU" sz="2000">
                <a:sym typeface="+mn-ea"/>
              </a:rPr>
              <a:t>0 ккал/моль</a:t>
            </a:r>
            <a:endParaRPr lang="ru-RU" altLang="ru-RU" sz="2000"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"/>
          <a:srcRect l="2183" t="1" r="8928" b="52334"/>
          <a:stretch>
            <a:fillRect/>
          </a:stretch>
        </p:blipFill>
        <p:spPr>
          <a:xfrm>
            <a:off x="-1" y="1156709"/>
            <a:ext cx="12202069" cy="570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1180435" y="5497727"/>
            <a:ext cx="110552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ru-RU" sz="1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88420" y="6314440"/>
            <a:ext cx="3841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495601" y="1635783"/>
            <a:ext cx="8999904" cy="46519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A4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Создание и описание 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56105" y="2967990"/>
            <a:ext cx="8489950" cy="2898775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has been done to prove a new mechanism for photochemical reduction of nitromethane in the presence of a hydrogen donor (dimethylamine), which will flow through α-hydrogen</a:t>
            </a:r>
            <a:endParaRPr lang="en-US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676" y="2021461"/>
            <a:ext cx="664522" cy="86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14043" y="2348138"/>
            <a:ext cx="257302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ru-RU" sz="4000" dirty="0">
                <a:solidFill>
                  <a:srgbClr val="FF0000"/>
                </a:solidFill>
              </a:rPr>
              <a:t>Conclusion:</a:t>
            </a:r>
            <a:endParaRPr lang="en-US" alt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63071" y="1016000"/>
            <a:ext cx="10865859" cy="49911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190" y="1396844"/>
            <a:ext cx="1607619" cy="45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4769" y="3136612"/>
            <a:ext cx="640246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32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the attention!</a:t>
            </a:r>
            <a:endParaRPr lang="en-US" altLang="ru-RU" sz="32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5018" y="5426539"/>
            <a:ext cx="8081961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11180435" y="5497727"/>
            <a:ext cx="1105523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09.2025</a:t>
            </a:r>
            <a:endParaRPr lang="en-US" altLang="ru-RU" sz="14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9307" y="6314419"/>
            <a:ext cx="307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5547" y="376993"/>
            <a:ext cx="22435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000" b="1" dirty="0" smtClean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preface</a:t>
            </a:r>
            <a:endParaRPr lang="en-US" altLang="ru-RU" sz="2000" b="1" dirty="0" smtClean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09942" y="982981"/>
            <a:ext cx="5441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Nitroalkanes</a:t>
            </a:r>
            <a:endParaRPr lang="en-US" alt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19315" y="1925955"/>
            <a:ext cx="478028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ru-RU" sz="2000" dirty="0"/>
              <a:t>colorless or yellowish liquids with high boiling points.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ru-RU" sz="2000" dirty="0"/>
              <a:t>The C—N—O angles are 120</a:t>
            </a:r>
            <a:r>
              <a:rPr lang="" altLang="en-US" sz="2000" dirty="0"/>
              <a:t>°</a:t>
            </a:r>
            <a:r>
              <a:rPr lang="en-US" altLang="ru-RU" sz="2000" dirty="0"/>
              <a:t> 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ru-RU" sz="2000" dirty="0"/>
              <a:t>The length of the N—O simple bond is 0.136 nm, and the length of the N=O double bond is 0.115 nm. 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ru-RU" sz="2000" dirty="0"/>
              <a:t>The lifetime of HC in excited singletons is 10-12 s</a:t>
            </a: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ru-RU" sz="2000" dirty="0"/>
              <a:t>the reaction is easier to carry out photochemically.</a:t>
            </a:r>
            <a:endParaRPr lang="en-US" alt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37" y="1708775"/>
            <a:ext cx="6773127" cy="3537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5762" y="401448"/>
            <a:ext cx="372765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the problem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1222355" y="5584825"/>
            <a:ext cx="1105535" cy="317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09.2025</a:t>
            </a:r>
            <a:endParaRPr lang="en-US" altLang="ru-RU" sz="14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 sz="14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2250" y="6314419"/>
            <a:ext cx="422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6383338" y="992362"/>
            <a:ext cx="0" cy="5244926"/>
          </a:xfrm>
          <a:prstGeom prst="line">
            <a:avLst/>
          </a:prstGeom>
          <a:ln w="3810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542163" y="1007011"/>
            <a:ext cx="4935894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ru-RU" dirty="0"/>
              <a:t>Of interest is the photo-reduction of aliphatic HC to an amine. </a:t>
            </a:r>
            <a:endParaRPr lang="en-US" alt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ru-RU" dirty="0"/>
              <a:t>An interesting fact has been established: the transfer of a hydrogen atom from a methyl group is less preferable than the transfer from an amino group.</a:t>
            </a:r>
            <a:endParaRPr lang="en-US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2162" y="3283022"/>
            <a:ext cx="4782329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ru-RU" dirty="0"/>
              <a:t>It is impossible to find a general reaction mechanism in the literature. </a:t>
            </a:r>
            <a:endParaRPr lang="en-US" alt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ru-RU" dirty="0"/>
              <a:t>This work is devoted to the study of the mechanism of interaction of triplet nitromethane with dimethylamine as the simplest representatives of their classes of compounds.</a:t>
            </a:r>
            <a:endParaRPr lang="en-US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7" y="1935642"/>
            <a:ext cx="5135792" cy="4143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08" y="1069935"/>
            <a:ext cx="670618" cy="86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11198860" y="5601335"/>
            <a:ext cx="1105535" cy="345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4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09.2025</a:t>
            </a:r>
            <a:endParaRPr lang="en-US" altLang="ru-RU" sz="14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 sz="14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6848" y="6314419"/>
            <a:ext cx="612693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0903" y="390160"/>
            <a:ext cx="41018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earlier: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646" y="1283056"/>
            <a:ext cx="118128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/>
              <a:t>In previous work, we assumed that the mechanism of photochemical reduction of nitromethane in the presence of dimethylamine would undergo the following transitions:</a:t>
            </a:r>
            <a:endParaRPr lang="en-US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5669" y="2221669"/>
            <a:ext cx="5253254" cy="373507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chemeClr val="bg1"/>
                </a:solidFill>
              </a:rPr>
              <a:t>The following proposed reactions are considered:</a:t>
            </a:r>
            <a:endParaRPr lang="en-US" alt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1. </a:t>
            </a:r>
            <a:r>
              <a:rPr lang="ru-RU" baseline="30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CH</a:t>
            </a:r>
            <a:r>
              <a:rPr lang="ru-RU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NO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+ 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HN(CH</a:t>
            </a:r>
            <a:r>
              <a:rPr lang="ru-RU" baseline="-25000" dirty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)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→ CH</a:t>
            </a:r>
            <a:r>
              <a:rPr lang="en-US" baseline="-25000" dirty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NO</a:t>
            </a:r>
            <a:r>
              <a:rPr lang="en-US" baseline="-25000" dirty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H∙ + HNCH</a:t>
            </a:r>
            <a:r>
              <a:rPr lang="en-US" baseline="-25000" dirty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CH</a:t>
            </a:r>
            <a:r>
              <a:rPr lang="en-US" baseline="-25000" dirty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sz="3200" baseline="30000" dirty="0">
                <a:solidFill>
                  <a:schemeClr val="accent6"/>
                </a:solidFill>
                <a:highlight>
                  <a:srgbClr val="FFFF00"/>
                </a:highlight>
              </a:rPr>
              <a:t>.</a:t>
            </a:r>
            <a:endParaRPr lang="en-US" baseline="30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+ HN(CH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→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H∙ + HNCH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∙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ru-RU" baseline="-25000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∙ + HN(CH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→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∙N(CH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4.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∙ + HN(CH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→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HNCH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∙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∙</a:t>
            </a:r>
            <a:r>
              <a:rPr lang="en-US" dirty="0">
                <a:solidFill>
                  <a:schemeClr val="bg1"/>
                </a:solidFill>
              </a:rPr>
              <a:t>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HN(CH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→ HN(CH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+ HNCH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∙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6.</a:t>
            </a:r>
            <a:r>
              <a:rPr lang="ru-RU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CH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NO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H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→ CH</a:t>
            </a:r>
            <a:r>
              <a:rPr lang="en-US" baseline="-25000" dirty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NO + H</a:t>
            </a:r>
            <a:r>
              <a:rPr lang="en-US" baseline="-25000" dirty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O</a:t>
            </a:r>
            <a:endParaRPr lang="en-US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7.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∙N(CH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→ 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N-N(CH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8.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HNCH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CH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∙ →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NHCH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NHCH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9.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∙ →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NO + OH∙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10.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NO </a:t>
            </a:r>
            <a:r>
              <a:rPr lang="en-US" dirty="0">
                <a:solidFill>
                  <a:schemeClr val="bg1"/>
                </a:solidFill>
              </a:rPr>
              <a:t>+ H</a:t>
            </a:r>
            <a:r>
              <a:rPr lang="en-US" baseline="-25000" dirty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→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NOH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∙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11.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NOH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∙ → CH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NH∙ + OH</a:t>
            </a:r>
            <a:r>
              <a:rPr lang="en-US" dirty="0" smtClean="0">
                <a:solidFill>
                  <a:schemeClr val="bg1"/>
                </a:solidFill>
              </a:rPr>
              <a:t>∙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12. </a:t>
            </a:r>
            <a:r>
              <a:rPr lang="en-US" baseline="30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CH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NO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 + CH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NO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H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∙ → CH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3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NO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H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 +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</a:rPr>
              <a:t>∙ 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CH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r>
              <a:rPr lang="en-US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NO</a:t>
            </a:r>
            <a:r>
              <a:rPr lang="en-US" baseline="-25000" dirty="0" smtClean="0">
                <a:solidFill>
                  <a:schemeClr val="accent6"/>
                </a:solidFill>
                <a:highlight>
                  <a:srgbClr val="FFFF00"/>
                </a:highlight>
              </a:rPr>
              <a:t>2</a:t>
            </a:r>
            <a:endParaRPr lang="en-US" baseline="-25000" dirty="0" smtClean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09120" y="2208497"/>
          <a:ext cx="4627658" cy="4037432"/>
        </p:xfrm>
        <a:graphic>
          <a:graphicData uri="http://schemas.openxmlformats.org/drawingml/2006/table">
            <a:tbl>
              <a:tblPr firstRow="1" firstCol="1" bandRow="1"/>
              <a:tblGrid>
                <a:gridCol w="1573898"/>
                <a:gridCol w="1585054"/>
                <a:gridCol w="1468706"/>
              </a:tblGrid>
              <a:tr h="57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Reaction</a:t>
                      </a:r>
                      <a:endParaRPr lang="en-US" alt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800" b="1" baseline="-250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°(298.15), </a:t>
                      </a:r>
                      <a:r>
                        <a:rPr lang="en-US" alt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kJ·mol-1</a:t>
                      </a:r>
                      <a:endParaRPr lang="en-US" alt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800" b="1" baseline="-25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G°(298.15), </a:t>
                      </a:r>
                      <a:r>
                        <a:rPr lang="en-US" altLang="ru-RU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kJ·mol-1</a:t>
                      </a:r>
                      <a:endParaRPr lang="en-US" altLang="ru-RU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-50.66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-54.37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-56.32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-59.03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+97.96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+95.95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+92.31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+91.28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-5.65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-4.66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-41.64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-89.50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-192.85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-126.54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-285.95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-226.67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+158.14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+114.20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-127.93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-90.96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+257.43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 panose="02020404030301010803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+210.75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88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-119.90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-116.10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637698" y="6238737"/>
            <a:ext cx="6096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sz="1200" dirty="0"/>
              <a:t>Table 1. Changes in the standard enthalpies and Gibbs energies of the studied reactions</a:t>
            </a:r>
            <a:endParaRPr lang="en-US" alt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"/>
          <a:srcRect l="2183" t="1" r="8928" b="52334"/>
          <a:stretch>
            <a:fillRect/>
          </a:stretch>
        </p:blipFill>
        <p:spPr>
          <a:xfrm>
            <a:off x="-1" y="1156709"/>
            <a:ext cx="12202069" cy="570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1146155" y="5565140"/>
            <a:ext cx="1081405" cy="417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09.2025</a:t>
            </a:r>
            <a:endParaRPr lang="en-US" alt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9307" y="6314419"/>
            <a:ext cx="3077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2702" y="390699"/>
            <a:ext cx="334557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task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495601" y="1635783"/>
            <a:ext cx="8999904" cy="46519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A4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Создание и описание </a:t>
            </a: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78380" y="3014345"/>
            <a:ext cx="7887970" cy="2566035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/>
          <a:p>
            <a:r>
              <a:rPr lang="en-US" alt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transition states to predict the mechanism of a chemical reaction</a:t>
            </a:r>
            <a:endParaRPr lang="en-US" alt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676" y="2021461"/>
            <a:ext cx="664522" cy="865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14043" y="2348138"/>
            <a:ext cx="131826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ru-RU" sz="4000" dirty="0">
                <a:solidFill>
                  <a:srgbClr val="FF0000"/>
                </a:solidFill>
              </a:rPr>
              <a:t>TASK:</a:t>
            </a:r>
            <a:endParaRPr lang="en-US" alt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11220450" y="5594985"/>
            <a:ext cx="1105535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en-US" alt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9307" y="6314419"/>
            <a:ext cx="3077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285" y="377190"/>
            <a:ext cx="3569335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a method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5285" y="1492250"/>
            <a:ext cx="10273665" cy="807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0" y="1143000"/>
            <a:ext cx="12335510" cy="62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sz="2400"/>
              <a:t>The calculations were performed in the Orca version 5.0.3 program using the revPBE/def2-SVP method</a:t>
            </a:r>
            <a:endParaRPr lang="en-US" altLang="ru-RU" sz="240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10" y="1609090"/>
            <a:ext cx="7126605" cy="5136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11180435" y="5497727"/>
            <a:ext cx="110552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9307" y="6314419"/>
            <a:ext cx="3077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285" y="377190"/>
            <a:ext cx="3569335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of work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5285" y="1492250"/>
            <a:ext cx="11115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 assumed key reactions:</a:t>
            </a:r>
            <a:endParaRPr lang="en-US" alt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280400" y="6240601"/>
            <a:ext cx="2730820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283335" y="2571750"/>
            <a:ext cx="9980930" cy="7099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aseline="30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+ HN(CH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)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→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H∙ + HNCH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altLang="ru-RU" sz="3200" dirty="0">
                <a:solidFill>
                  <a:schemeClr val="tx1"/>
                </a:solidFill>
                <a:sym typeface="+mn-ea"/>
              </a:rPr>
              <a:t>CH</a:t>
            </a:r>
            <a:r>
              <a:rPr lang="en-US" altLang="ru-RU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altLang="ru-RU" sz="4800" baseline="30000" dirty="0">
                <a:solidFill>
                  <a:schemeClr val="tx1"/>
                </a:solidFill>
                <a:sym typeface="+mn-ea"/>
              </a:rPr>
              <a:t>.</a:t>
            </a:r>
            <a:r>
              <a:rPr lang="en-US" sz="4800" baseline="-25000" dirty="0">
                <a:solidFill>
                  <a:schemeClr val="tx1"/>
                </a:solidFill>
                <a:sym typeface="+mn-ea"/>
              </a:rPr>
              <a:t>  </a:t>
            </a:r>
            <a:endParaRPr lang="en-US" altLang="en-US" sz="4800" baseline="-25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283335" y="3808730"/>
            <a:ext cx="9105900" cy="4546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aseline="30000" dirty="0" smtClean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CH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+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H ∙ →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+ ∙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endParaRPr lang="en-US" altLang="en-US" sz="3200" baseline="-25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283335" y="5099050"/>
            <a:ext cx="8698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aseline="30000" dirty="0" smtClean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CH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+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H ∙ →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+ ∙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endParaRPr lang="en-US" altLang="en-US" sz="3200" baseline="-250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11195040" y="5519317"/>
            <a:ext cx="110552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9307" y="6314419"/>
            <a:ext cx="3077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285" y="377190"/>
            <a:ext cx="3569335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of work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5285" y="1492250"/>
            <a:ext cx="7854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key reactions :</a:t>
            </a:r>
            <a:endParaRPr lang="en-US" alt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8280400" y="6240601"/>
            <a:ext cx="2730820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077595" y="2367915"/>
            <a:ext cx="9013190" cy="5543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aseline="30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 + HN(CH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)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 → 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H∙ + </a:t>
            </a:r>
            <a:r>
              <a:rPr lang="en-US" sz="3200" dirty="0">
                <a:sym typeface="+mn-ea"/>
              </a:rPr>
              <a:t>HNCH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altLang="ru-RU" sz="3200" dirty="0">
                <a:sym typeface="+mn-ea"/>
              </a:rPr>
              <a:t>CH</a:t>
            </a:r>
            <a:r>
              <a:rPr lang="en-US" altLang="ru-RU" sz="3200" baseline="-25000" dirty="0">
                <a:sym typeface="+mn-ea"/>
              </a:rPr>
              <a:t>2</a:t>
            </a:r>
            <a:r>
              <a:rPr lang="en-US" altLang="ru-RU" sz="3200" baseline="30000" dirty="0">
                <a:sym typeface="+mn-ea"/>
              </a:rPr>
              <a:t>.</a:t>
            </a:r>
            <a:r>
              <a:rPr lang="en-US" sz="3200" baseline="-25000" dirty="0">
                <a:sym typeface="+mn-ea"/>
              </a:rPr>
              <a:t> </a:t>
            </a:r>
            <a:endParaRPr lang="en-US" altLang="en-US" sz="3200" baseline="-25000" dirty="0">
              <a:sym typeface="+mn-ea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1078230" y="3152775"/>
            <a:ext cx="94043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aseline="30000" dirty="0" smtClean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CH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+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H ∙ →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+ ∙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endParaRPr lang="en-US" altLang="en-US" sz="3200" baseline="-250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1077595" y="3913505"/>
            <a:ext cx="98685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sym typeface="+mn-ea"/>
              </a:rPr>
              <a:t>CH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H</a:t>
            </a:r>
            <a:r>
              <a:rPr lang="en-US" sz="3200" baseline="-25000" dirty="0" smtClean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ru-RU" altLang="en-US" sz="3200" dirty="0" smtClean="0">
                <a:solidFill>
                  <a:schemeClr val="tx1"/>
                </a:solidFill>
                <a:sym typeface="+mn-ea"/>
              </a:rPr>
              <a:t>+ </a:t>
            </a:r>
            <a:r>
              <a:rPr lang="en-US" sz="3200" baseline="30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→ </a:t>
            </a:r>
            <a:r>
              <a:rPr lang="en-US" sz="3200" dirty="0">
                <a:sym typeface="+mn-ea"/>
              </a:rPr>
              <a:t>∙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 + </a:t>
            </a:r>
            <a:r>
              <a:rPr lang="en-US" sz="3200" dirty="0">
                <a:sym typeface="+mn-ea"/>
              </a:rPr>
              <a:t>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H∙</a:t>
            </a:r>
            <a:endParaRPr lang="en-US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1078230" y="475170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sym typeface="+mn-ea"/>
              </a:rPr>
              <a:t>∙CH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→ OHCH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2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NOH </a:t>
            </a:r>
            <a:endParaRPr lang="en-US" altLang="en-US" sz="32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078230" y="558990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sym typeface="+mn-ea"/>
              </a:rPr>
              <a:t>OHCH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NOH</a:t>
            </a:r>
            <a:r>
              <a:rPr lang="en-US" sz="3200" dirty="0" smtClean="0">
                <a:solidFill>
                  <a:schemeClr val="tx1"/>
                </a:solidFill>
                <a:sym typeface="+mn-ea"/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→ CH</a:t>
            </a:r>
            <a:r>
              <a:rPr lang="en-US" sz="3200" baseline="-25000" dirty="0">
                <a:solidFill>
                  <a:schemeClr val="tx1"/>
                </a:solidFill>
                <a:sym typeface="+mn-ea"/>
              </a:rPr>
              <a:t>3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NO + </a:t>
            </a:r>
            <a:r>
              <a:rPr lang="en-US" sz="3200" dirty="0">
                <a:sym typeface="+mn-ea"/>
              </a:rPr>
              <a:t>∙</a:t>
            </a:r>
            <a:r>
              <a:rPr lang="en-US" sz="3200" dirty="0">
                <a:solidFill>
                  <a:schemeClr val="tx1"/>
                </a:solidFill>
                <a:sym typeface="+mn-ea"/>
              </a:rPr>
              <a:t>OH</a:t>
            </a:r>
            <a:endParaRPr lang="en-US" altLang="en-US" sz="3200" dirty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rcRect r="12921"/>
          <a:stretch>
            <a:fillRect/>
          </a:stretch>
        </p:blipFill>
        <p:spPr>
          <a:xfrm>
            <a:off x="6099175" y="1644650"/>
            <a:ext cx="6092825" cy="42335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11220450" y="5594985"/>
            <a:ext cx="1105535" cy="388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0</a:t>
            </a:r>
            <a:r>
              <a:rPr lang="en-US" alt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</a:t>
            </a:r>
            <a:r>
              <a:rPr lang="ru-RU" sz="1600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.2025</a:t>
            </a:r>
            <a:endParaRPr lang="en-US" alt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ru-RU" sz="1600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79307" y="6314419"/>
            <a:ext cx="30777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1579307" y="6240601"/>
            <a:ext cx="288081" cy="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5285" y="377190"/>
            <a:ext cx="3569335" cy="597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2000" b="1" dirty="0">
                <a:solidFill>
                  <a:srgbClr val="173C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of the results</a:t>
            </a:r>
            <a:endParaRPr lang="en-US" altLang="ru-RU" sz="2000" b="1" dirty="0">
              <a:solidFill>
                <a:srgbClr val="173C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95669" y="225346"/>
            <a:ext cx="11600662" cy="767016"/>
          </a:xfrm>
          <a:prstGeom prst="roundRect">
            <a:avLst/>
          </a:prstGeom>
          <a:noFill/>
          <a:ln w="19050">
            <a:solidFill>
              <a:srgbClr val="17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295573" y="466412"/>
            <a:ext cx="0" cy="288000"/>
          </a:xfrm>
          <a:prstGeom prst="line">
            <a:avLst/>
          </a:prstGeom>
          <a:ln w="19050">
            <a:solidFill>
              <a:srgbClr val="173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079" y="389691"/>
            <a:ext cx="1607619" cy="45297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95885" y="6031230"/>
            <a:ext cx="9361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aseline="30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 + HN(CH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)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 → CH</a:t>
            </a:r>
            <a:r>
              <a:rPr lang="en-US" sz="3200" baseline="-25000" dirty="0">
                <a:sym typeface="+mn-ea"/>
              </a:rPr>
              <a:t>3</a:t>
            </a:r>
            <a:r>
              <a:rPr lang="en-US" sz="3200" dirty="0">
                <a:sym typeface="+mn-ea"/>
              </a:rPr>
              <a:t>NO</a:t>
            </a:r>
            <a:r>
              <a:rPr lang="en-US" sz="3200" baseline="-25000" dirty="0">
                <a:sym typeface="+mn-ea"/>
              </a:rPr>
              <a:t>2</a:t>
            </a:r>
            <a:r>
              <a:rPr lang="en-US" sz="3200" dirty="0">
                <a:sym typeface="+mn-ea"/>
              </a:rPr>
              <a:t>H∙ + HNCH2CH2</a:t>
            </a:r>
            <a:r>
              <a:rPr lang="en-US" sz="4400" baseline="30000" dirty="0">
                <a:sym typeface="+mn-ea"/>
              </a:rPr>
              <a:t>.</a:t>
            </a:r>
            <a:r>
              <a:rPr lang="en-US" sz="3200" dirty="0">
                <a:sym typeface="+mn-ea"/>
              </a:rPr>
              <a:t>    </a:t>
            </a:r>
            <a:endParaRPr lang="en-US" altLang="en-US" sz="3200" dirty="0">
              <a:sym typeface="+mn-ea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09550" y="1543685"/>
          <a:ext cx="6499860" cy="427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Текстовое поле 13"/>
          <p:cNvSpPr txBox="1"/>
          <p:nvPr/>
        </p:nvSpPr>
        <p:spPr>
          <a:xfrm>
            <a:off x="1794510" y="523684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/>
              <a:t>Ea = </a:t>
            </a:r>
            <a:r>
              <a:rPr lang="ru-RU" altLang="en-US" sz="2800"/>
              <a:t>6,5</a:t>
            </a:r>
            <a:r>
              <a:rPr lang="ru-RU" altLang="ru-RU" sz="2800"/>
              <a:t>ккал/моль</a:t>
            </a:r>
            <a:endParaRPr lang="ru-RU" altLang="ru-RU" sz="2800"/>
          </a:p>
        </p:txBody>
      </p:sp>
      <p:sp>
        <p:nvSpPr>
          <p:cNvPr id="15" name="Текстовое поле 14"/>
          <p:cNvSpPr txBox="1"/>
          <p:nvPr/>
        </p:nvSpPr>
        <p:spPr>
          <a:xfrm rot="16200000">
            <a:off x="-454025" y="3577590"/>
            <a:ext cx="1468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/>
              <a:t>kcal/mol</a:t>
            </a:r>
            <a:endParaRPr lang="en-US" altLang="ru-RU"/>
          </a:p>
        </p:txBody>
      </p:sp>
      <p:sp>
        <p:nvSpPr>
          <p:cNvPr id="2" name="TextBox 1"/>
          <p:cNvSpPr txBox="1"/>
          <p:nvPr/>
        </p:nvSpPr>
        <p:spPr>
          <a:xfrm>
            <a:off x="375285" y="917575"/>
            <a:ext cx="10273665" cy="807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ru-RU" sz="3600" b="1" dirty="0">
                <a:solidFill>
                  <a:srgbClr val="FA40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state for 1 reaction:</a:t>
            </a:r>
            <a:endParaRPr lang="en-US" altLang="ru-RU" sz="3600" b="1" dirty="0">
              <a:solidFill>
                <a:srgbClr val="FA40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000000"/>
      </a:dk1>
      <a:lt1>
        <a:srgbClr val="FFFFFF"/>
      </a:lt1>
      <a:dk2>
        <a:srgbClr val="173B90"/>
      </a:dk2>
      <a:lt2>
        <a:srgbClr val="E7E6E6"/>
      </a:lt2>
      <a:accent1>
        <a:srgbClr val="173B90"/>
      </a:accent1>
      <a:accent2>
        <a:srgbClr val="EF3B10"/>
      </a:accent2>
      <a:accent3>
        <a:srgbClr val="009C93"/>
      </a:accent3>
      <a:accent4>
        <a:srgbClr val="F5D40A"/>
      </a:accent4>
      <a:accent5>
        <a:srgbClr val="01ACDF"/>
      </a:accent5>
      <a:accent6>
        <a:srgbClr val="6C882C"/>
      </a:accent6>
      <a:hlink>
        <a:srgbClr val="ED7D04"/>
      </a:hlink>
      <a:folHlink>
        <a:srgbClr val="50246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3485</Words>
  <Application>WPS Presentation</Application>
  <PresentationFormat>Широкоэкранный</PresentationFormat>
  <Paragraphs>282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Garamond</vt:lpstr>
      <vt:lpstr>PMingLiU-ExtB</vt:lpstr>
      <vt:lpstr>Times New Roman</vt:lpstr>
      <vt:lpstr>Calibri</vt:lpstr>
      <vt:lpstr>Wingdings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Лелюк</dc:creator>
  <cp:lastModifiedBy>Татьяна Максимовна</cp:lastModifiedBy>
  <cp:revision>37</cp:revision>
  <dcterms:created xsi:type="dcterms:W3CDTF">2022-11-09T08:47:00Z</dcterms:created>
  <dcterms:modified xsi:type="dcterms:W3CDTF">2025-09-20T08:33:44Z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C70CC4E6E9DD43CBB0660529B46284C9_13</vt:lpwstr>
  </property>
  <property fmtid="{D5CDD505-2E9C-101B-9397-08002B2CF9AE}" pid="3" name="KSOProductBuildVer">
    <vt:lpwstr>1049-12.2.0.22549</vt:lpwstr>
  </property>
</Properties>
</file>