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70" r:id="rId3"/>
    <p:sldId id="266" r:id="rId4"/>
    <p:sldId id="267" r:id="rId5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53" autoAdjust="0"/>
    <p:restoredTop sz="94175" autoAdjust="0"/>
  </p:normalViewPr>
  <p:slideViewPr>
    <p:cSldViewPr>
      <p:cViewPr>
        <p:scale>
          <a:sx n="30" d="100"/>
          <a:sy n="30" d="100"/>
        </p:scale>
        <p:origin x="156" y="3252"/>
      </p:cViewPr>
      <p:guideLst>
        <p:guide orient="horz" pos="13486"/>
        <p:guide pos="9536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19/05/2018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pPr/>
              <a:t>19/05/2018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jpeg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/>
          <a:lstStyle/>
          <a:p>
            <a:r>
              <a:rPr lang="en-US" b="1" dirty="0" err="1" smtClean="0"/>
              <a:t>Quasicrystal</a:t>
            </a:r>
            <a:r>
              <a:rPr lang="en-US" b="1" dirty="0" smtClean="0"/>
              <a:t> model as framework for an order to disorder transitions in 2D systems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1" y="6546850"/>
            <a:ext cx="27416044" cy="3268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89450"/>
            <a:ext cx="27423189" cy="34163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/>
              <a:t>Nadezhda</a:t>
            </a:r>
            <a:r>
              <a:rPr lang="en-US" sz="5400" b="1" dirty="0" smtClean="0"/>
              <a:t> L. Cherkas</a:t>
            </a:r>
            <a:r>
              <a:rPr lang="en-US" sz="5400" b="1" baseline="30000" dirty="0" smtClean="0"/>
              <a:t>1</a:t>
            </a:r>
            <a:r>
              <a:rPr lang="en-US" sz="5400" b="1" dirty="0" smtClean="0"/>
              <a:t> and Sergey L. </a:t>
            </a:r>
            <a:r>
              <a:rPr lang="en-US" sz="5400" b="1" dirty="0" err="1" smtClean="0"/>
              <a:t>Cherkas</a:t>
            </a:r>
            <a:r>
              <a:rPr lang="en-US" sz="5400" b="1" dirty="0" smtClean="0"/>
              <a:t> </a:t>
            </a:r>
            <a:r>
              <a:rPr lang="en-US" sz="5400" b="1" baseline="30000" dirty="0" smtClean="0"/>
              <a:t>2,</a:t>
            </a:r>
            <a:r>
              <a:rPr lang="en-US" sz="5400" b="1" dirty="0" smtClean="0"/>
              <a:t>*</a:t>
            </a:r>
            <a:endParaRPr lang="ru-RU" sz="5400" b="1" dirty="0" smtClean="0"/>
          </a:p>
          <a:p>
            <a:endParaRPr lang="ru-RU" sz="5400" dirty="0" smtClean="0"/>
          </a:p>
          <a:p>
            <a:r>
              <a:rPr lang="en-US" sz="5400" baseline="30000" dirty="0" smtClean="0"/>
              <a:t>1</a:t>
            </a:r>
            <a:r>
              <a:rPr lang="en-US" sz="5400" dirty="0" smtClean="0"/>
              <a:t>	Military Academy of the Republic of Belarus; n_cherkas@mail.ru</a:t>
            </a:r>
            <a:endParaRPr lang="ru-RU" sz="5400" dirty="0" smtClean="0"/>
          </a:p>
          <a:p>
            <a:r>
              <a:rPr lang="en-US" sz="5400" baseline="30000" dirty="0" smtClean="0"/>
              <a:t>2	</a:t>
            </a:r>
            <a:r>
              <a:rPr lang="en-US" sz="5400" dirty="0" smtClean="0"/>
              <a:t>Institute for Nuclear Problems, Belarus State University; cherkas@inp.bsu.by</a:t>
            </a:r>
            <a:endParaRPr lang="ru-RU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61" y="39865907"/>
            <a:ext cx="27642312" cy="2813304"/>
          </a:xfrm>
          <a:prstGeom prst="rect">
            <a:avLst/>
          </a:prstGeom>
        </p:spPr>
      </p:pic>
      <p:sp>
        <p:nvSpPr>
          <p:cNvPr id="9" name="Содержимое 6"/>
          <p:cNvSpPr txBox="1">
            <a:spLocks/>
          </p:cNvSpPr>
          <p:nvPr/>
        </p:nvSpPr>
        <p:spPr>
          <a:xfrm>
            <a:off x="1960142" y="9020474"/>
            <a:ext cx="261389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4500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2D objects such as oxide films with cellular porous structure, honeycomb,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graphene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Bénard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cells in liquid and artificial systems consisting of colloid particles on a plane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Картинки по запросу oxide films with cellular porous 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454" y="9748069"/>
            <a:ext cx="22317075" cy="7553325"/>
          </a:xfrm>
          <a:prstGeom prst="rect">
            <a:avLst/>
          </a:prstGeom>
          <a:noFill/>
        </p:spPr>
      </p:pic>
      <p:pic>
        <p:nvPicPr>
          <p:cNvPr id="17" name="Рисунок 16" descr="j_corrrev-2017-0048_fig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0342" y="17157378"/>
            <a:ext cx="22682520" cy="6192688"/>
          </a:xfrm>
          <a:prstGeom prst="rect">
            <a:avLst/>
          </a:prstGeom>
        </p:spPr>
      </p:pic>
      <p:pic>
        <p:nvPicPr>
          <p:cNvPr id="18" name="Рисунок 1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6326" y="23648941"/>
            <a:ext cx="11233248" cy="8414093"/>
          </a:xfrm>
          <a:prstGeom prst="rect">
            <a:avLst/>
          </a:prstGeom>
        </p:spPr>
      </p:pic>
      <p:pic>
        <p:nvPicPr>
          <p:cNvPr id="19" name="Рисунок 18" descr="загруженное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74121" y="23422074"/>
            <a:ext cx="10936893" cy="7920880"/>
          </a:xfrm>
          <a:prstGeom prst="rect">
            <a:avLst/>
          </a:prstGeom>
        </p:spPr>
      </p:pic>
      <p:pic>
        <p:nvPicPr>
          <p:cNvPr id="20" name="Рисунок 19" descr="v9i1 bernard cell img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8334" y="31634892"/>
            <a:ext cx="10657184" cy="7968593"/>
          </a:xfrm>
          <a:prstGeom prst="rect">
            <a:avLst/>
          </a:prstGeom>
        </p:spPr>
      </p:pic>
      <p:pic>
        <p:nvPicPr>
          <p:cNvPr id="21" name="Рисунок 20" descr="05090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75052" y="31558978"/>
            <a:ext cx="11123994" cy="8064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845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61" y="39865907"/>
            <a:ext cx="27642312" cy="2813304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2752230" y="1936363"/>
            <a:ext cx="25418824" cy="38798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/>
              <a:t>Radial distribution function for porous aluminum oxide </a:t>
            </a:r>
            <a:r>
              <a:rPr lang="en-US" sz="3200" b="1" dirty="0" smtClean="0"/>
              <a:t>layer. </a:t>
            </a:r>
            <a:r>
              <a:rPr lang="en-US" sz="3200" dirty="0" smtClean="0"/>
              <a:t>A </a:t>
            </a:r>
            <a:r>
              <a:rPr lang="en-US" sz="3200" dirty="0" smtClean="0"/>
              <a:t>binary distribution function of the pore density distribution was calculated by the formula</a:t>
            </a:r>
          </a:p>
          <a:p>
            <a:pPr eaLnBrk="0" hangingPunct="0"/>
            <a:r>
              <a:rPr lang="en-US" sz="3200" dirty="0" smtClean="0"/>
              <a:t> </a:t>
            </a:r>
            <a:endParaRPr lang="en-US" sz="3200" dirty="0" smtClean="0"/>
          </a:p>
          <a:p>
            <a:pPr eaLnBrk="0" hangingPunct="0"/>
            <a:endParaRPr lang="ru-RU" sz="3200" dirty="0" smtClean="0"/>
          </a:p>
          <a:p>
            <a:pPr algn="just"/>
            <a:r>
              <a:rPr lang="en-US" sz="3200" dirty="0" smtClean="0"/>
              <a:t>where         is the number of pores in the region between the circles of radii      and            whereas </a:t>
            </a:r>
            <a:r>
              <a:rPr lang="en-US" sz="3200" i="1" dirty="0" smtClean="0"/>
              <a:t>       </a:t>
            </a:r>
            <a:r>
              <a:rPr lang="en-US" sz="3200" dirty="0" smtClean="0"/>
              <a:t>is the number of pores in the sample. The correction factor                          takes into account the fact that the selected pore cannot be situated within its environment. </a:t>
            </a:r>
          </a:p>
          <a:p>
            <a:pPr algn="just"/>
            <a:r>
              <a:rPr lang="en-US" sz="3200" dirty="0" smtClean="0"/>
              <a:t>Radial distribution function               related to the function               by the expression  </a:t>
            </a:r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is usually used, where  </a:t>
            </a:r>
            <a:r>
              <a:rPr lang="en-US" sz="3200" i="1" dirty="0" smtClean="0"/>
              <a:t>n</a:t>
            </a:r>
            <a:r>
              <a:rPr lang="en-US" sz="2600" baseline="-25000" dirty="0" smtClean="0"/>
              <a:t>0</a:t>
            </a:r>
            <a:r>
              <a:rPr lang="en-US" sz="3200" dirty="0" smtClean="0"/>
              <a:t>  is the average surface density of pores in the sample.</a:t>
            </a:r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r>
              <a:rPr lang="en-US" sz="3200" b="1" dirty="0" smtClean="0"/>
              <a:t>Figure 1.</a:t>
            </a:r>
            <a:r>
              <a:rPr lang="en-US" sz="3200" dirty="0" smtClean="0"/>
              <a:t> (</a:t>
            </a:r>
            <a:r>
              <a:rPr lang="en-US" sz="3200" b="1" dirty="0" smtClean="0"/>
              <a:t>a</a:t>
            </a:r>
            <a:r>
              <a:rPr lang="en-US" sz="3200" dirty="0" smtClean="0"/>
              <a:t>) Photograph of the sample of porous </a:t>
            </a:r>
            <a:r>
              <a:rPr lang="en-US" sz="3200" dirty="0" err="1" smtClean="0"/>
              <a:t>aluminumoxide</a:t>
            </a:r>
            <a:r>
              <a:rPr lang="en-US" sz="3200" dirty="0" smtClean="0"/>
              <a:t> layer. Circles around pore centers are plotted; </a:t>
            </a:r>
          </a:p>
          <a:p>
            <a:pPr algn="just"/>
            <a:r>
              <a:rPr lang="en-US" sz="3200" dirty="0" smtClean="0"/>
              <a:t>                 (</a:t>
            </a:r>
            <a:r>
              <a:rPr lang="en-US" sz="3200" b="1" dirty="0" smtClean="0"/>
              <a:t>b</a:t>
            </a:r>
            <a:r>
              <a:rPr lang="en-US" sz="3200" dirty="0" smtClean="0"/>
              <a:t>) Array of pore centers obtained by a parallel translation of the pore centers in the initial array along the coordinate axes and the diagonals of                 </a:t>
            </a:r>
          </a:p>
          <a:p>
            <a:pPr algn="just"/>
            <a:r>
              <a:rPr lang="en-US" sz="3200" dirty="0" smtClean="0"/>
              <a:t>                 the  sample. The region containing pore centers in the starting sample is selected by a rectangle.</a:t>
            </a:r>
          </a:p>
          <a:p>
            <a:pPr algn="just"/>
            <a:endParaRPr lang="en-US" sz="3200" dirty="0" smtClean="0"/>
          </a:p>
          <a:p>
            <a:pPr eaLnBrk="0" hangingPunct="0"/>
            <a:r>
              <a:rPr lang="en-US" sz="3200" dirty="0" smtClean="0"/>
              <a:t>	The two-particle distribution function g(r) is a sum of the Dirac delta-function terms:</a:t>
            </a:r>
            <a:endParaRPr lang="ru-RU" sz="3200" i="1" dirty="0" smtClean="0"/>
          </a:p>
          <a:p>
            <a:pPr eaLnBrk="0" hangingPunct="0"/>
            <a:endParaRPr lang="en-US" sz="3200" dirty="0" smtClean="0"/>
          </a:p>
          <a:p>
            <a:pPr eaLnBrk="0" hangingPunct="0"/>
            <a:endParaRPr lang="en-US" sz="3200" dirty="0" smtClean="0"/>
          </a:p>
          <a:p>
            <a:pPr eaLnBrk="0" hangingPunct="0"/>
            <a:r>
              <a:rPr lang="en-US" sz="3200" dirty="0" smtClean="0"/>
              <a:t>where                represents a two-dimensional delta-function by Dirac,      is position vectors of particles in an ideal lattice. The particles are situated in the nods of the crystalline lattice.</a:t>
            </a:r>
          </a:p>
          <a:p>
            <a:pPr eaLnBrk="0" hangingPunct="0"/>
            <a:endParaRPr lang="en-US" sz="3200" dirty="0" smtClean="0"/>
          </a:p>
          <a:p>
            <a:pPr eaLnBrk="0" hangingPunct="0"/>
            <a:endParaRPr lang="en-US" sz="3200" dirty="0" smtClean="0"/>
          </a:p>
          <a:p>
            <a:pPr eaLnBrk="0" hangingPunct="0"/>
            <a:endParaRPr lang="en-US" sz="3200" dirty="0" smtClean="0"/>
          </a:p>
          <a:p>
            <a:pPr eaLnBrk="0" hangingPunct="0"/>
            <a:endParaRPr lang="en-US" sz="3200" dirty="0" smtClean="0"/>
          </a:p>
          <a:p>
            <a:pPr eaLnBrk="0" hangingPunct="0"/>
            <a:endParaRPr lang="en-US" sz="3200" dirty="0" smtClean="0"/>
          </a:p>
          <a:p>
            <a:pPr eaLnBrk="0" hangingPunct="0"/>
            <a:endParaRPr lang="en-US" sz="3200" dirty="0" smtClean="0"/>
          </a:p>
          <a:p>
            <a:pPr eaLnBrk="0" hangingPunct="0"/>
            <a:endParaRPr lang="en-US" sz="3200" dirty="0" smtClean="0"/>
          </a:p>
          <a:p>
            <a:pPr eaLnBrk="0" hangingPunct="0"/>
            <a:endParaRPr lang="en-US" sz="3200" dirty="0" smtClean="0"/>
          </a:p>
          <a:p>
            <a:pPr eaLnBrk="0" hangingPunct="0"/>
            <a:r>
              <a:rPr lang="en-US" sz="3200" dirty="0" smtClean="0"/>
              <a:t> </a:t>
            </a:r>
            <a:endParaRPr lang="ru-RU" sz="3200" i="1" dirty="0" smtClean="0"/>
          </a:p>
          <a:p>
            <a:r>
              <a:rPr lang="en-US" sz="3200" dirty="0" smtClean="0"/>
              <a:t> </a:t>
            </a:r>
            <a:endParaRPr lang="ru-RU" sz="3200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			(a)                                          (b)                                                (c)</a:t>
            </a:r>
          </a:p>
          <a:p>
            <a:r>
              <a:rPr lang="en-US" sz="3200" b="1" dirty="0" smtClean="0"/>
              <a:t>Figure 2.</a:t>
            </a:r>
            <a:r>
              <a:rPr lang="en-US" sz="3200" dirty="0" smtClean="0"/>
              <a:t> The two-dimensional lattices: hexagonal (a), square (b), triangular (c).</a:t>
            </a:r>
            <a:r>
              <a:rPr lang="en-US" sz="3200" b="1" dirty="0" smtClean="0"/>
              <a:t> </a:t>
            </a:r>
          </a:p>
          <a:p>
            <a:endParaRPr lang="en-US" sz="3200" b="1" dirty="0" smtClean="0"/>
          </a:p>
          <a:p>
            <a:r>
              <a:rPr lang="en-US" sz="3200" dirty="0" smtClean="0"/>
              <a:t>	The radial distribution function</a:t>
            </a:r>
            <a:br>
              <a:rPr lang="en-US" sz="3200" dirty="0" smtClean="0"/>
            </a:b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where   summation is performed not over the nods, but over coordination circles on which the nodes are situated and,      N is the number of the nods laying on each  </a:t>
            </a:r>
            <a:r>
              <a:rPr lang="en-US" sz="3200" i="1" dirty="0" err="1" smtClean="0"/>
              <a:t>i</a:t>
            </a:r>
            <a:r>
              <a:rPr lang="en-US" sz="3200" dirty="0" err="1" smtClean="0"/>
              <a:t>-th</a:t>
            </a:r>
            <a:r>
              <a:rPr lang="en-US" sz="3200" dirty="0" smtClean="0"/>
              <a:t> coordination circle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b="1" dirty="0" smtClean="0"/>
              <a:t>Figure 3.</a:t>
            </a:r>
            <a:r>
              <a:rPr lang="en-US" sz="3200" dirty="0" smtClean="0"/>
              <a:t> Radial distribution function of pores in porous aluminum oxide: experimental sample </a:t>
            </a:r>
            <a:r>
              <a:rPr lang="en-US" sz="3200" dirty="0" smtClean="0"/>
              <a:t> </a:t>
            </a:r>
            <a:r>
              <a:rPr lang="en-US" sz="3200" dirty="0" smtClean="0"/>
              <a:t>(solid curve) and our calculation (dashed curve).</a:t>
            </a:r>
            <a:endParaRPr lang="ru-RU" sz="3200" dirty="0" smtClean="0"/>
          </a:p>
          <a:p>
            <a:pPr algn="just"/>
            <a:endParaRPr lang="ru-RU" sz="3200" dirty="0"/>
          </a:p>
        </p:txBody>
      </p:sp>
      <p:sp>
        <p:nvSpPr>
          <p:cNvPr id="2148" name="Rectangle 100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47" name="Object 99"/>
          <p:cNvGraphicFramePr>
            <a:graphicFrameLocks noChangeAspect="1"/>
          </p:cNvGraphicFramePr>
          <p:nvPr/>
        </p:nvGraphicFramePr>
        <p:xfrm>
          <a:off x="13193713" y="2611438"/>
          <a:ext cx="4792662" cy="1174750"/>
        </p:xfrm>
        <a:graphic>
          <a:graphicData uri="http://schemas.openxmlformats.org/presentationml/2006/ole">
            <p:oleObj spid="_x0000_s2147" name="Equation" r:id="rId4" imgW="1917700" imgH="469900" progId="Equation.DSMT4">
              <p:embed/>
            </p:oleObj>
          </a:graphicData>
        </a:graphic>
      </p:graphicFrame>
      <p:sp>
        <p:nvSpPr>
          <p:cNvPr id="2150" name="Rectangle 102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49" name="Object 101"/>
          <p:cNvGraphicFramePr>
            <a:graphicFrameLocks noChangeAspect="1"/>
          </p:cNvGraphicFramePr>
          <p:nvPr/>
        </p:nvGraphicFramePr>
        <p:xfrm>
          <a:off x="4235450" y="3979863"/>
          <a:ext cx="603250" cy="412750"/>
        </p:xfrm>
        <a:graphic>
          <a:graphicData uri="http://schemas.openxmlformats.org/presentationml/2006/ole">
            <p:oleObj spid="_x0000_s2149" name="Equation" r:id="rId5" imgW="241091" imgH="164957" progId="Equation.DSMT4">
              <p:embed/>
            </p:oleObj>
          </a:graphicData>
        </a:graphic>
      </p:graphicFrame>
      <p:sp>
        <p:nvSpPr>
          <p:cNvPr id="2152" name="Rectangle 104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1" name="Object 103"/>
          <p:cNvGraphicFramePr>
            <a:graphicFrameLocks noChangeAspect="1"/>
          </p:cNvGraphicFramePr>
          <p:nvPr/>
        </p:nvGraphicFramePr>
        <p:xfrm>
          <a:off x="16073438" y="3979863"/>
          <a:ext cx="349250" cy="412750"/>
        </p:xfrm>
        <a:graphic>
          <a:graphicData uri="http://schemas.openxmlformats.org/presentationml/2006/ole">
            <p:oleObj spid="_x0000_s2151" name="Equation" r:id="rId6" imgW="139579" imgH="164957" progId="Equation.DSMT4">
              <p:embed/>
            </p:oleObj>
          </a:graphicData>
        </a:graphic>
      </p:graphicFrame>
      <p:sp>
        <p:nvSpPr>
          <p:cNvPr id="2154" name="Rectangle 106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3" name="Object 105"/>
          <p:cNvGraphicFramePr>
            <a:graphicFrameLocks noChangeAspect="1"/>
          </p:cNvGraphicFramePr>
          <p:nvPr/>
        </p:nvGraphicFramePr>
        <p:xfrm>
          <a:off x="17370425" y="3908425"/>
          <a:ext cx="1204913" cy="476250"/>
        </p:xfrm>
        <a:graphic>
          <a:graphicData uri="http://schemas.openxmlformats.org/presentationml/2006/ole">
            <p:oleObj spid="_x0000_s2153" name="Equation" r:id="rId7" imgW="482391" imgH="190417" progId="Equation.DSMT4">
              <p:embed/>
            </p:oleObj>
          </a:graphicData>
        </a:graphic>
      </p:graphicFrame>
      <p:sp>
        <p:nvSpPr>
          <p:cNvPr id="2156" name="Rectangle 108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5" name="Object 107"/>
          <p:cNvGraphicFramePr>
            <a:graphicFrameLocks noChangeAspect="1"/>
          </p:cNvGraphicFramePr>
          <p:nvPr/>
        </p:nvGraphicFramePr>
        <p:xfrm>
          <a:off x="20343813" y="3946525"/>
          <a:ext cx="412750" cy="412750"/>
        </p:xfrm>
        <a:graphic>
          <a:graphicData uri="http://schemas.openxmlformats.org/presentationml/2006/ole">
            <p:oleObj spid="_x0000_s2155" name="Equation" r:id="rId8" imgW="164885" imgH="164885" progId="Equation.DSMT4">
              <p:embed/>
            </p:oleObj>
          </a:graphicData>
        </a:graphic>
      </p:graphicFrame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7" name="Object 109"/>
          <p:cNvGraphicFramePr>
            <a:graphicFrameLocks noChangeAspect="1"/>
          </p:cNvGraphicFramePr>
          <p:nvPr/>
        </p:nvGraphicFramePr>
        <p:xfrm>
          <a:off x="6064250" y="4411663"/>
          <a:ext cx="1522413" cy="476250"/>
        </p:xfrm>
        <a:graphic>
          <a:graphicData uri="http://schemas.openxmlformats.org/presentationml/2006/ole">
            <p:oleObj spid="_x0000_s2157" name="Equation" r:id="rId9" imgW="609336" imgH="190417" progId="Equation.DSMT4">
              <p:embed/>
            </p:oleObj>
          </a:graphicData>
        </a:graphic>
      </p:graphicFrame>
      <p:graphicFrame>
        <p:nvGraphicFramePr>
          <p:cNvPr id="2159" name="Object 111"/>
          <p:cNvGraphicFramePr>
            <a:graphicFrameLocks noChangeAspect="1"/>
          </p:cNvGraphicFramePr>
          <p:nvPr/>
        </p:nvGraphicFramePr>
        <p:xfrm>
          <a:off x="7540625" y="4916488"/>
          <a:ext cx="920750" cy="476250"/>
        </p:xfrm>
        <a:graphic>
          <a:graphicData uri="http://schemas.openxmlformats.org/presentationml/2006/ole">
            <p:oleObj spid="_x0000_s2159" name="Equation" r:id="rId10" imgW="368300" imgH="190500" progId="Equation.DSMT4">
              <p:embed/>
            </p:oleObj>
          </a:graphicData>
        </a:graphic>
      </p:graphicFrame>
      <p:sp>
        <p:nvSpPr>
          <p:cNvPr id="2162" name="Rectangle 114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61" name="Object 113"/>
          <p:cNvGraphicFramePr>
            <a:graphicFrameLocks noChangeAspect="1"/>
          </p:cNvGraphicFramePr>
          <p:nvPr/>
        </p:nvGraphicFramePr>
        <p:xfrm>
          <a:off x="12688888" y="4843463"/>
          <a:ext cx="825500" cy="476250"/>
        </p:xfrm>
        <a:graphic>
          <a:graphicData uri="http://schemas.openxmlformats.org/presentationml/2006/ole">
            <p:oleObj spid="_x0000_s2161" name="Equation" r:id="rId11" imgW="330057" imgH="190417" progId="Equation.DSMT4">
              <p:embed/>
            </p:oleObj>
          </a:graphicData>
        </a:graphic>
      </p:graphicFrame>
      <p:graphicFrame>
        <p:nvGraphicFramePr>
          <p:cNvPr id="2163" name="Object 115"/>
          <p:cNvGraphicFramePr>
            <a:graphicFrameLocks noChangeAspect="1"/>
          </p:cNvGraphicFramePr>
          <p:nvPr/>
        </p:nvGraphicFramePr>
        <p:xfrm>
          <a:off x="13912850" y="5492750"/>
          <a:ext cx="2443163" cy="508000"/>
        </p:xfrm>
        <a:graphic>
          <a:graphicData uri="http://schemas.openxmlformats.org/presentationml/2006/ole">
            <p:oleObj spid="_x0000_s2163" name="Equation" r:id="rId12" imgW="977476" imgH="203112" progId="Equation.DSMT4">
              <p:embed/>
            </p:oleObj>
          </a:graphicData>
        </a:graphic>
      </p:graphicFrame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67" name="Рисунок 51" descr="fig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2550" y="7652322"/>
            <a:ext cx="5723713" cy="5400600"/>
          </a:xfrm>
          <a:prstGeom prst="rect">
            <a:avLst/>
          </a:prstGeom>
          <a:noFill/>
        </p:spPr>
      </p:pic>
      <p:sp>
        <p:nvSpPr>
          <p:cNvPr id="135" name="Прямоугольник 134"/>
          <p:cNvSpPr/>
          <p:nvPr/>
        </p:nvSpPr>
        <p:spPr>
          <a:xfrm>
            <a:off x="8512870" y="13556978"/>
            <a:ext cx="12097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ea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  <a:ea typeface="Times New Roman" pitchFamily="18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ea typeface="Times New Roman" pitchFamily="18" charset="0"/>
              </a:rPr>
              <a:t>)</a:t>
            </a:r>
            <a:r>
              <a:rPr lang="ru-RU" sz="3200" dirty="0" smtClean="0"/>
              <a:t> </a:t>
            </a:r>
            <a:r>
              <a:rPr lang="en-US" sz="3200" dirty="0" smtClean="0"/>
              <a:t>                                                                                                           (b)</a:t>
            </a:r>
            <a:endParaRPr lang="ru-RU" sz="3200" dirty="0" smtClean="0"/>
          </a:p>
        </p:txBody>
      </p:sp>
      <p:pic>
        <p:nvPicPr>
          <p:cNvPr id="136" name="Рисунок 135" descr="fig2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569654" y="7508306"/>
            <a:ext cx="6984776" cy="5544616"/>
          </a:xfrm>
          <a:prstGeom prst="rect">
            <a:avLst/>
          </a:prstGeom>
        </p:spPr>
      </p:pic>
      <p:pic>
        <p:nvPicPr>
          <p:cNvPr id="2165" name="Picture 1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16926" y="19677658"/>
            <a:ext cx="14493516" cy="5040560"/>
          </a:xfrm>
          <a:prstGeom prst="rect">
            <a:avLst/>
          </a:prstGeom>
          <a:noFill/>
        </p:spPr>
      </p:pic>
      <p:sp>
        <p:nvSpPr>
          <p:cNvPr id="2" name="Rectangle 119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Object 118"/>
          <p:cNvGraphicFramePr>
            <a:graphicFrameLocks noChangeAspect="1"/>
          </p:cNvGraphicFramePr>
          <p:nvPr/>
        </p:nvGraphicFramePr>
        <p:xfrm>
          <a:off x="12401550" y="17876838"/>
          <a:ext cx="3425825" cy="857250"/>
        </p:xfrm>
        <a:graphic>
          <a:graphicData uri="http://schemas.openxmlformats.org/presentationml/2006/ole">
            <p:oleObj spid="_x0000_s2166" name="Equation" r:id="rId16" imgW="1371600" imgH="342900" progId="Equation.DSMT4">
              <p:embed/>
            </p:oleObj>
          </a:graphicData>
        </a:graphic>
      </p:graphicFrame>
      <p:sp>
        <p:nvSpPr>
          <p:cNvPr id="2169" name="Rectangle 121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4326360" y="18593594"/>
          <a:ext cx="946150" cy="508000"/>
        </p:xfrm>
        <a:graphic>
          <a:graphicData uri="http://schemas.openxmlformats.org/presentationml/2006/ole">
            <p:oleObj spid="_x0000_s2168" name="Equation" r:id="rId17" imgW="393529" imgH="203112" progId="Equation.DSMT4">
              <p:embed/>
            </p:oleObj>
          </a:graphicData>
        </a:graphic>
      </p:graphicFrame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70" name="Object 122"/>
          <p:cNvGraphicFramePr>
            <a:graphicFrameLocks noChangeAspect="1"/>
          </p:cNvGraphicFramePr>
          <p:nvPr/>
        </p:nvGraphicFramePr>
        <p:xfrm>
          <a:off x="14345518" y="18597538"/>
          <a:ext cx="355600" cy="474663"/>
        </p:xfrm>
        <a:graphic>
          <a:graphicData uri="http://schemas.openxmlformats.org/presentationml/2006/ole">
            <p:oleObj spid="_x0000_s2170" name="Equation" r:id="rId18" imgW="139639" imgH="190417" progId="Equation.DSMT4">
              <p:embed/>
            </p:oleObj>
          </a:graphicData>
        </a:graphic>
      </p:graphicFrame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72" name="Object 124"/>
          <p:cNvGraphicFramePr>
            <a:graphicFrameLocks noChangeAspect="1"/>
          </p:cNvGraphicFramePr>
          <p:nvPr/>
        </p:nvGraphicFramePr>
        <p:xfrm>
          <a:off x="7648774" y="26950466"/>
          <a:ext cx="12620625" cy="2259013"/>
        </p:xfrm>
        <a:graphic>
          <a:graphicData uri="http://schemas.openxmlformats.org/presentationml/2006/ole">
            <p:oleObj spid="_x0000_s2172" name="Equation" r:id="rId19" imgW="4991100" imgH="901700" progId="Equation.DSMT4">
              <p:embed/>
            </p:oleObj>
          </a:graphicData>
        </a:graphic>
      </p:graphicFrame>
      <p:pic>
        <p:nvPicPr>
          <p:cNvPr id="35" name="Рисунок 34" descr="fig1el.bmp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704558" y="30550866"/>
            <a:ext cx="15121680" cy="7488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845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61" y="39865907"/>
            <a:ext cx="27642312" cy="2813304"/>
          </a:xfrm>
          <a:prstGeom prst="rect">
            <a:avLst/>
          </a:prstGeom>
        </p:spPr>
      </p:pic>
      <p:sp>
        <p:nvSpPr>
          <p:cNvPr id="2054" name="AutoShape 6" descr="Картинки по запросу oxide films with cellular porou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oxide films with cellular porou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oxide films with cellular porou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513761" y="1603650"/>
            <a:ext cx="27247692" cy="37876207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b="1" dirty="0" smtClean="0"/>
              <a:t>Hard disks in a plane.</a:t>
            </a:r>
            <a:r>
              <a:rPr lang="en-US" dirty="0" smtClean="0"/>
              <a:t> </a:t>
            </a:r>
            <a:endParaRPr lang="ru-RU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Conclusions </a:t>
            </a:r>
            <a:endParaRPr lang="ru-RU" b="1" dirty="0" smtClean="0"/>
          </a:p>
          <a:p>
            <a:pPr>
              <a:buNone/>
            </a:pPr>
            <a:r>
              <a:rPr lang="en-US" dirty="0" smtClean="0"/>
              <a:t>	Radial </a:t>
            </a:r>
            <a:r>
              <a:rPr lang="en-US" dirty="0" smtClean="0"/>
              <a:t>distribution function parameterization, based on the </a:t>
            </a:r>
            <a:r>
              <a:rPr lang="en-US" dirty="0" err="1" smtClean="0"/>
              <a:t>quasicrystall</a:t>
            </a:r>
            <a:r>
              <a:rPr lang="en-US" dirty="0" smtClean="0"/>
              <a:t> model is presented. This parameterization describes on the same footing as porous aluminum oxide, so as 2-D hard disk fluid. The </a:t>
            </a:r>
            <a:r>
              <a:rPr lang="en-US" dirty="0" err="1" smtClean="0"/>
              <a:t>quasicrystall</a:t>
            </a:r>
            <a:r>
              <a:rPr lang="en-US" dirty="0" smtClean="0"/>
              <a:t> model is based on the two effects: the first one is the vacancy type defects formation and the second one is the destroying of the crystal lattice by the smearing. The successes of this </a:t>
            </a:r>
            <a:r>
              <a:rPr lang="en-US" dirty="0" err="1" smtClean="0"/>
              <a:t>paramerization</a:t>
            </a:r>
            <a:r>
              <a:rPr lang="en-US" dirty="0" smtClean="0"/>
              <a:t> shows that even liquid of the hard disks contain features of a crystal. The model will serve as a tool for the description of the phase transitions in the 2-D fluids. From the other hand, it could be base for </a:t>
            </a:r>
            <a:r>
              <a:rPr lang="en-US" dirty="0" err="1" smtClean="0"/>
              <a:t>variational</a:t>
            </a:r>
            <a:r>
              <a:rPr lang="en-US" dirty="0" smtClean="0"/>
              <a:t> methods, because the parameters describing spreading, defects probability and lattice constants could be found by minimization of </a:t>
            </a:r>
            <a:r>
              <a:rPr lang="en-US" smtClean="0"/>
              <a:t>some </a:t>
            </a:r>
            <a:r>
              <a:rPr lang="en-US" smtClean="0"/>
              <a:t>functional.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2110" y="2585024"/>
            <a:ext cx="25850872" cy="3415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233</Words>
  <Application>Microsoft Office PowerPoint</Application>
  <PresentationFormat>Произвольный</PresentationFormat>
  <Paragraphs>149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Office Theme</vt:lpstr>
      <vt:lpstr>Custom Design</vt:lpstr>
      <vt:lpstr>Equation</vt:lpstr>
      <vt:lpstr>Quasicrystal model as framework for an order to disorder transitions in 2D systems 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1</cp:lastModifiedBy>
  <cp:revision>86</cp:revision>
  <dcterms:created xsi:type="dcterms:W3CDTF">2015-04-04T09:45:50Z</dcterms:created>
  <dcterms:modified xsi:type="dcterms:W3CDTF">2018-05-19T09:14:44Z</dcterms:modified>
</cp:coreProperties>
</file>