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7" r:id="rId4"/>
    <p:sldId id="258" r:id="rId5"/>
    <p:sldId id="259" r:id="rId6"/>
    <p:sldId id="261" r:id="rId7"/>
    <p:sldId id="268" r:id="rId8"/>
    <p:sldId id="269" r:id="rId9"/>
    <p:sldId id="270" r:id="rId10"/>
    <p:sldId id="271" r:id="rId11"/>
    <p:sldId id="265" r:id="rId12"/>
    <p:sldId id="26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CEF"/>
    <a:srgbClr val="F6F60A"/>
    <a:srgbClr val="DFA6A5"/>
    <a:srgbClr val="F0D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23/08/2018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pPr/>
              <a:t>23/08/2018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pPr/>
              <a:t>23/08/2018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pPr/>
              <a:t>23/08/2018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pPr/>
              <a:t>23/08/2018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pPr/>
              <a:t>23/08/2018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pPr/>
              <a:t>23/08/2018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pPr/>
              <a:t>23/08/2018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pPr/>
              <a:t>23/08/2018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pPr/>
              <a:t>23/08/2018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pPr/>
              <a:t>23/08/2018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pPr/>
              <a:t>23/08/2018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pPr/>
              <a:t>23/08/2018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pPr/>
              <a:t>8/23/2018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soldatovic@np.ac.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9100" y="2355574"/>
            <a:ext cx="8305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Impact of Different Geometrical Structures of Copper(II) Complexes on Interactions with Bio-Relevant </a:t>
            </a:r>
            <a:r>
              <a:rPr lang="en-US" sz="2400" b="1" dirty="0" err="1"/>
              <a:t>Nucleophiles</a:t>
            </a:r>
            <a:r>
              <a:rPr lang="en-US" sz="2400" b="1" dirty="0"/>
              <a:t> under Physiological Conditions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err="1"/>
              <a:t>Enisa</a:t>
            </a:r>
            <a:r>
              <a:rPr lang="en-US" b="1" dirty="0"/>
              <a:t> Selimović</a:t>
            </a:r>
            <a:r>
              <a:rPr lang="en-US" b="1" baseline="30000" dirty="0"/>
              <a:t>1</a:t>
            </a:r>
            <a:r>
              <a:rPr lang="en-US" b="1" dirty="0"/>
              <a:t>, Andrei V. Komolkin</a:t>
            </a:r>
            <a:r>
              <a:rPr lang="en-US" b="1" baseline="30000" dirty="0"/>
              <a:t>2</a:t>
            </a:r>
            <a:r>
              <a:rPr lang="en-US" b="1" dirty="0"/>
              <a:t>, Andrei V. Egorov</a:t>
            </a:r>
            <a:r>
              <a:rPr lang="en-US" b="1" baseline="30000" dirty="0"/>
              <a:t>2</a:t>
            </a:r>
            <a:r>
              <a:rPr lang="en-US" b="1" dirty="0"/>
              <a:t>, and </a:t>
            </a:r>
            <a:r>
              <a:rPr lang="en-US" b="1" dirty="0" err="1"/>
              <a:t>Tanja</a:t>
            </a:r>
            <a:r>
              <a:rPr lang="en-US" b="1" dirty="0"/>
              <a:t> Soldatović</a:t>
            </a:r>
            <a:r>
              <a:rPr lang="en-US" b="1" baseline="30000" dirty="0"/>
              <a:t>1</a:t>
            </a:r>
            <a:r>
              <a:rPr lang="en-US" b="1" dirty="0"/>
              <a:t> * </a:t>
            </a:r>
          </a:p>
          <a:p>
            <a:pPr algn="just"/>
            <a:endParaRPr lang="fr-FR" dirty="0"/>
          </a:p>
          <a:p>
            <a:pPr algn="just"/>
            <a:r>
              <a:rPr lang="en-US" baseline="30000" dirty="0"/>
              <a:t>1</a:t>
            </a:r>
            <a:r>
              <a:rPr lang="en-US" dirty="0"/>
              <a:t>Department of Chemical-Technological Science, State University of Novi </a:t>
            </a:r>
            <a:r>
              <a:rPr lang="en-US" dirty="0" err="1"/>
              <a:t>Pazar</a:t>
            </a:r>
            <a:r>
              <a:rPr lang="en-US" dirty="0"/>
              <a:t>, </a:t>
            </a:r>
            <a:r>
              <a:rPr lang="en-US" dirty="0" err="1"/>
              <a:t>Vuka</a:t>
            </a:r>
            <a:r>
              <a:rPr lang="en-US" dirty="0"/>
              <a:t> </a:t>
            </a:r>
            <a:r>
              <a:rPr lang="en-US" dirty="0" err="1"/>
              <a:t>Karadžiča</a:t>
            </a:r>
            <a:r>
              <a:rPr lang="en-US" dirty="0"/>
              <a:t> bb, 36300 Novi </a:t>
            </a:r>
            <a:r>
              <a:rPr lang="en-US" dirty="0" err="1"/>
              <a:t>Pazar</a:t>
            </a:r>
            <a:r>
              <a:rPr lang="en-US" dirty="0"/>
              <a:t>, Serbia</a:t>
            </a:r>
          </a:p>
          <a:p>
            <a:pPr algn="just"/>
            <a:r>
              <a:rPr lang="en-US" baseline="30000" dirty="0"/>
              <a:t>2</a:t>
            </a:r>
            <a:r>
              <a:rPr lang="en-US" dirty="0"/>
              <a:t>St.Petersburg State University, 7/9 </a:t>
            </a:r>
            <a:r>
              <a:rPr lang="en-US" dirty="0" err="1"/>
              <a:t>Universitetskaya</a:t>
            </a:r>
            <a:r>
              <a:rPr lang="en-US" dirty="0"/>
              <a:t> nab., 199034, </a:t>
            </a:r>
            <a:r>
              <a:rPr lang="en-US" dirty="0" err="1"/>
              <a:t>St.Petersburg</a:t>
            </a:r>
            <a:r>
              <a:rPr lang="en-US" dirty="0"/>
              <a:t>, Russia</a:t>
            </a:r>
          </a:p>
          <a:p>
            <a:r>
              <a:rPr lang="en-US" sz="1400" dirty="0"/>
              <a:t>* Correspondence: </a:t>
            </a:r>
            <a:r>
              <a:rPr lang="en-US" sz="1400" dirty="0">
                <a:hlinkClick r:id="rId3"/>
              </a:rPr>
              <a:t>tsoldatovic@np.ac.rs</a:t>
            </a:r>
            <a:endParaRPr lang="en-US" sz="1400" dirty="0"/>
          </a:p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01502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867400"/>
            <a:ext cx="993913" cy="762000"/>
          </a:xfrm>
          <a:prstGeom prst="rect">
            <a:avLst/>
          </a:prstGeom>
          <a:solidFill>
            <a:srgbClr val="FFFFCC"/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914400"/>
            <a:ext cx="8001000" cy="48013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1700" dirty="0"/>
              <a:t> In the presence of an excess of chloride, the octahedral complex anion [</a:t>
            </a:r>
            <a:r>
              <a:rPr lang="en-GB" sz="1700" dirty="0"/>
              <a:t>Cu</a:t>
            </a:r>
            <a:r>
              <a:rPr lang="en-US" sz="1700" dirty="0"/>
              <a:t>Cl</a:t>
            </a:r>
            <a:r>
              <a:rPr lang="en-US" sz="1700" baseline="-25000" dirty="0"/>
              <a:t>4</a:t>
            </a:r>
            <a:r>
              <a:rPr lang="en-US" sz="1700" dirty="0"/>
              <a:t>(en)]</a:t>
            </a:r>
            <a:r>
              <a:rPr lang="en-US" sz="1700" baseline="30000" dirty="0"/>
              <a:t>2-</a:t>
            </a:r>
            <a:r>
              <a:rPr lang="en-US" sz="1700" dirty="0"/>
              <a:t> forms rapidly and all substitution processes of this complex species should be considered.</a:t>
            </a:r>
            <a:r>
              <a:rPr lang="en-GB" sz="1700" dirty="0"/>
              <a:t> </a:t>
            </a:r>
          </a:p>
          <a:p>
            <a:pPr algn="just">
              <a:buFont typeface="Wingdings" pitchFamily="2" charset="2"/>
              <a:buChar char="ü"/>
            </a:pPr>
            <a:endParaRPr lang="en-GB" sz="1700" dirty="0"/>
          </a:p>
          <a:p>
            <a:pPr algn="just">
              <a:buFont typeface="Wingdings" pitchFamily="2" charset="2"/>
              <a:buChar char="ü"/>
            </a:pPr>
            <a:r>
              <a:rPr lang="en-GB" sz="1700" dirty="0"/>
              <a:t> Different order of reactivity of bio-molecules toward </a:t>
            </a:r>
            <a:r>
              <a:rPr lang="en-US" sz="1700" dirty="0"/>
              <a:t>[CuCl</a:t>
            </a:r>
            <a:r>
              <a:rPr lang="en-US" sz="1700" baseline="-25000" dirty="0"/>
              <a:t>2</a:t>
            </a:r>
            <a:r>
              <a:rPr lang="en-US" sz="1700" dirty="0"/>
              <a:t>(en)] and [CuCl</a:t>
            </a:r>
            <a:r>
              <a:rPr lang="en-US" sz="1700" baseline="-25000" dirty="0"/>
              <a:t>2</a:t>
            </a:r>
            <a:r>
              <a:rPr lang="en-US" sz="1700" dirty="0"/>
              <a:t>(</a:t>
            </a:r>
            <a:r>
              <a:rPr lang="en-US" sz="1700" dirty="0" err="1"/>
              <a:t>terpy</a:t>
            </a:r>
            <a:r>
              <a:rPr lang="en-US" sz="1700" dirty="0"/>
              <a:t>)] complexes </a:t>
            </a:r>
            <a:r>
              <a:rPr lang="en-GB" sz="1700" dirty="0"/>
              <a:t>could be explained by different geometrical structures of complexes (octahedral and square-pyramidal, respectively) in the presence of chloride and their different preferences toward donor atoms of bio-molecules.</a:t>
            </a:r>
          </a:p>
          <a:p>
            <a:pPr algn="just">
              <a:buFont typeface="Wingdings" pitchFamily="2" charset="2"/>
              <a:buChar char="ü"/>
            </a:pPr>
            <a:endParaRPr lang="en-GB" sz="1700" dirty="0"/>
          </a:p>
          <a:p>
            <a:pPr algn="just">
              <a:buFont typeface="Wingdings" pitchFamily="2" charset="2"/>
              <a:buChar char="ü"/>
            </a:pPr>
            <a:r>
              <a:rPr lang="en-GB" sz="1700" dirty="0"/>
              <a:t> Mass spectra of [</a:t>
            </a:r>
            <a:r>
              <a:rPr lang="en-US" sz="1700" dirty="0"/>
              <a:t>CuCl</a:t>
            </a:r>
            <a:r>
              <a:rPr lang="en-US" sz="1700" baseline="-25000" dirty="0"/>
              <a:t>2</a:t>
            </a:r>
            <a:r>
              <a:rPr lang="en-US" sz="1700" dirty="0"/>
              <a:t>(</a:t>
            </a:r>
            <a:r>
              <a:rPr lang="en-US" sz="1700" dirty="0" err="1"/>
              <a:t>terpy</a:t>
            </a:r>
            <a:r>
              <a:rPr lang="en-US" sz="1700" dirty="0"/>
              <a:t>)]</a:t>
            </a:r>
            <a:r>
              <a:rPr lang="en-GB" sz="1700" dirty="0"/>
              <a:t> complex in </a:t>
            </a:r>
            <a:r>
              <a:rPr lang="en-GB" sz="1700" dirty="0" err="1"/>
              <a:t>Hepes</a:t>
            </a:r>
            <a:r>
              <a:rPr lang="en-GB" sz="1700" dirty="0"/>
              <a:t> buffer have shown</a:t>
            </a:r>
            <a:r>
              <a:rPr lang="en-US" sz="1700" dirty="0"/>
              <a:t> the presence of two new signals at </a:t>
            </a:r>
            <a:r>
              <a:rPr lang="en-US" sz="1700" i="1" dirty="0"/>
              <a:t>m/z </a:t>
            </a:r>
            <a:r>
              <a:rPr lang="en-US" sz="1700" dirty="0"/>
              <a:t>= 477.150 and </a:t>
            </a:r>
            <a:r>
              <a:rPr lang="en-US" sz="1700" i="1" dirty="0"/>
              <a:t>m/z </a:t>
            </a:r>
            <a:r>
              <a:rPr lang="en-US" sz="1700" dirty="0"/>
              <a:t>= 521.00 which represent the positive ions assigned to [</a:t>
            </a:r>
            <a:r>
              <a:rPr lang="en-US" sz="1700" dirty="0" err="1"/>
              <a:t>CuCl</a:t>
            </a:r>
            <a:r>
              <a:rPr lang="en-US" sz="1700" dirty="0"/>
              <a:t>(</a:t>
            </a:r>
            <a:r>
              <a:rPr lang="en-US" sz="1700" dirty="0" err="1"/>
              <a:t>terpy</a:t>
            </a:r>
            <a:r>
              <a:rPr lang="en-US" sz="1700" dirty="0"/>
              <a:t>)]</a:t>
            </a:r>
            <a:r>
              <a:rPr lang="en-US" sz="1700" baseline="30000" dirty="0"/>
              <a:t>+</a:t>
            </a:r>
            <a:r>
              <a:rPr lang="en-US" sz="1700" dirty="0"/>
              <a:t>-</a:t>
            </a:r>
            <a:r>
              <a:rPr lang="en-US" sz="1700" dirty="0" err="1"/>
              <a:t>Hepes</a:t>
            </a:r>
            <a:r>
              <a:rPr lang="en-US" sz="1700" dirty="0"/>
              <a:t> fragments</a:t>
            </a:r>
            <a:r>
              <a:rPr lang="en-GB" sz="1700" dirty="0"/>
              <a:t>, the </a:t>
            </a:r>
            <a:r>
              <a:rPr lang="en-US" sz="1700" i="1" dirty="0"/>
              <a:t>m/z </a:t>
            </a:r>
            <a:r>
              <a:rPr lang="en-US" sz="1700" dirty="0"/>
              <a:t>= 477.150 </a:t>
            </a:r>
            <a:r>
              <a:rPr lang="en-GB" sz="1700" dirty="0"/>
              <a:t>signal also appears in mass spectra of </a:t>
            </a:r>
            <a:r>
              <a:rPr lang="en-GB" sz="1700" dirty="0" err="1"/>
              <a:t>ligand</a:t>
            </a:r>
            <a:r>
              <a:rPr lang="en-GB" sz="1700" dirty="0"/>
              <a:t>-substitution </a:t>
            </a:r>
            <a:r>
              <a:rPr lang="en-US" sz="1700" dirty="0"/>
              <a:t>reaction between [CuCl</a:t>
            </a:r>
            <a:r>
              <a:rPr lang="en-US" sz="1700" baseline="-25000" dirty="0"/>
              <a:t>2</a:t>
            </a:r>
            <a:r>
              <a:rPr lang="en-US" sz="1700" dirty="0"/>
              <a:t>(</a:t>
            </a:r>
            <a:r>
              <a:rPr lang="en-US" sz="1700" dirty="0" err="1"/>
              <a:t>terpy</a:t>
            </a:r>
            <a:r>
              <a:rPr lang="en-US" sz="1700" dirty="0"/>
              <a:t>)] and bio-molecules in molar ratio 1:1, and 1:2 at pH 7.4 (0.025 M </a:t>
            </a:r>
            <a:r>
              <a:rPr lang="en-US" sz="1700" dirty="0" err="1"/>
              <a:t>Hepes</a:t>
            </a:r>
            <a:r>
              <a:rPr lang="en-US" sz="1700" dirty="0"/>
              <a:t> buffer).</a:t>
            </a:r>
          </a:p>
          <a:p>
            <a:pPr algn="just">
              <a:buFont typeface="Wingdings" pitchFamily="2" charset="2"/>
              <a:buChar char="ü"/>
            </a:pPr>
            <a:endParaRPr lang="en-US" sz="1700" dirty="0"/>
          </a:p>
          <a:p>
            <a:pPr algn="just">
              <a:buFont typeface="Wingdings" pitchFamily="2" charset="2"/>
              <a:buChar char="ü"/>
            </a:pPr>
            <a:r>
              <a:rPr lang="en-US" sz="1700" dirty="0"/>
              <a:t> According to EPR data L-Met forms a most stable complex with [CuCl</a:t>
            </a:r>
            <a:r>
              <a:rPr lang="en-US" sz="1700" baseline="-25000" dirty="0"/>
              <a:t>2</a:t>
            </a:r>
            <a:r>
              <a:rPr lang="en-US" sz="1700" dirty="0"/>
              <a:t>(en)] among the </a:t>
            </a:r>
            <a:r>
              <a:rPr lang="en-US" sz="1700" dirty="0" err="1"/>
              <a:t>ligands</a:t>
            </a:r>
            <a:r>
              <a:rPr lang="en-US" sz="1700" dirty="0"/>
              <a:t> considered while [CuCl</a:t>
            </a:r>
            <a:r>
              <a:rPr lang="en-US" sz="1700" baseline="-25000" dirty="0"/>
              <a:t>2</a:t>
            </a:r>
            <a:r>
              <a:rPr lang="en-US" sz="1700" dirty="0"/>
              <a:t>(</a:t>
            </a:r>
            <a:r>
              <a:rPr lang="en-US" sz="1700" dirty="0" err="1"/>
              <a:t>terpy</a:t>
            </a:r>
            <a:r>
              <a:rPr lang="en-US" sz="1700" dirty="0"/>
              <a:t>)] complex is very stable and there are no significant changes in its square-pyramidal geometry in the presence of buffer or </a:t>
            </a:r>
            <a:r>
              <a:rPr lang="en-US" sz="1700" dirty="0" err="1"/>
              <a:t>ligands</a:t>
            </a:r>
            <a:r>
              <a:rPr lang="en-US" sz="1700" dirty="0"/>
              <a:t> molecules.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Acknowledgments</a:t>
            </a:r>
            <a:endParaRPr lang="fr-FR" sz="2400" b="1" dirty="0"/>
          </a:p>
          <a:p>
            <a:pPr algn="just"/>
            <a:endParaRPr lang="fr-FR" sz="2400" b="1" dirty="0"/>
          </a:p>
          <a:p>
            <a:pPr algn="just"/>
            <a:r>
              <a:rPr lang="en-US" dirty="0"/>
              <a:t>EPR and mass spectrometry measurements were conducted in </a:t>
            </a:r>
            <a:r>
              <a:rPr lang="en-GB" dirty="0"/>
              <a:t>Magnetic Resonance Research and Chemical Analysis and Materials Research </a:t>
            </a:r>
            <a:r>
              <a:rPr lang="en-US" dirty="0"/>
              <a:t>Centers in the Research Park of Saint-Petersburg State University with the kind help from E. A. </a:t>
            </a:r>
            <a:r>
              <a:rPr lang="en-US" dirty="0" err="1"/>
              <a:t>Bessonova</a:t>
            </a:r>
            <a:r>
              <a:rPr lang="en-US" dirty="0"/>
              <a:t>, D. V. </a:t>
            </a:r>
            <a:r>
              <a:rPr lang="en-US" dirty="0" err="1"/>
              <a:t>Dzema</a:t>
            </a:r>
            <a:r>
              <a:rPr lang="en-US" dirty="0"/>
              <a:t>, and S. M. </a:t>
            </a:r>
            <a:r>
              <a:rPr lang="en-US" dirty="0" err="1"/>
              <a:t>Sukharzhevskii</a:t>
            </a:r>
            <a:r>
              <a:rPr lang="en-US" dirty="0"/>
              <a:t>. The authors also thank Dr. K. </a:t>
            </a:r>
            <a:r>
              <a:rPr lang="en-US" dirty="0" err="1"/>
              <a:t>Kämpf</a:t>
            </a:r>
            <a:r>
              <a:rPr lang="en-US" dirty="0"/>
              <a:t> (Laboratory of </a:t>
            </a:r>
            <a:r>
              <a:rPr lang="en-US" dirty="0" err="1"/>
              <a:t>Biomolecular</a:t>
            </a:r>
            <a:r>
              <a:rPr lang="en-US" dirty="0"/>
              <a:t> NMR, </a:t>
            </a:r>
            <a:r>
              <a:rPr lang="en-US" dirty="0" err="1"/>
              <a:t>St.Petersburg</a:t>
            </a:r>
            <a:r>
              <a:rPr lang="en-US" dirty="0"/>
              <a:t> State University) and Prof. </a:t>
            </a:r>
            <a:r>
              <a:rPr lang="en-US"/>
              <a:t>M. G</a:t>
            </a:r>
            <a:r>
              <a:rPr lang="en-US" dirty="0"/>
              <a:t>. </a:t>
            </a:r>
            <a:r>
              <a:rPr lang="en-US" dirty="0" err="1"/>
              <a:t>Shelyapina</a:t>
            </a:r>
            <a:r>
              <a:rPr lang="en-US" dirty="0"/>
              <a:t> (Faculty of Physics, </a:t>
            </a:r>
            <a:r>
              <a:rPr lang="en-US" dirty="0" err="1"/>
              <a:t>St.Petersburg</a:t>
            </a:r>
            <a:r>
              <a:rPr lang="en-US" dirty="0"/>
              <a:t> State University) for their valuable help. </a:t>
            </a:r>
            <a:r>
              <a:rPr lang="en-GB" dirty="0"/>
              <a:t>E. </a:t>
            </a:r>
            <a:r>
              <a:rPr lang="en-GB" dirty="0" err="1"/>
              <a:t>Selimović</a:t>
            </a:r>
            <a:r>
              <a:rPr lang="en-GB" dirty="0"/>
              <a:t> and T. </a:t>
            </a:r>
            <a:r>
              <a:rPr lang="en-GB" dirty="0" err="1"/>
              <a:t>Soldatović</a:t>
            </a:r>
            <a:r>
              <a:rPr lang="en-US" dirty="0"/>
              <a:t> gratefully acknowledge financial support from State University of Novi </a:t>
            </a:r>
            <a:r>
              <a:rPr lang="en-US" dirty="0" err="1"/>
              <a:t>Pazar</a:t>
            </a:r>
            <a:r>
              <a:rPr lang="en-US" dirty="0"/>
              <a:t>, Novi </a:t>
            </a:r>
            <a:r>
              <a:rPr lang="en-US" dirty="0" err="1"/>
              <a:t>Pazar</a:t>
            </a:r>
            <a:r>
              <a:rPr lang="en-US" dirty="0"/>
              <a:t>, Republic of Serbia.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5334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Impact of Different Geometrical Structures of Copper(II) Complexes on Interactions with Bio-Relevant </a:t>
            </a:r>
            <a:r>
              <a:rPr lang="en-US" sz="2400" b="1" dirty="0" err="1"/>
              <a:t>Nucleophiles</a:t>
            </a:r>
            <a:r>
              <a:rPr lang="en-US" sz="2400" b="1" dirty="0"/>
              <a:t> under Physiological Conditions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752601"/>
            <a:ext cx="62484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79248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Abstract: </a:t>
            </a:r>
            <a:r>
              <a:rPr lang="en-US" sz="1700" dirty="0"/>
              <a:t>Substitution reactions of square-planar [CuCl</a:t>
            </a:r>
            <a:r>
              <a:rPr lang="en-US" sz="1700" baseline="-25000" dirty="0"/>
              <a:t>2</a:t>
            </a:r>
            <a:r>
              <a:rPr lang="en-US" sz="1700" dirty="0"/>
              <a:t>(en)] and square-pyramidal [CuCl</a:t>
            </a:r>
            <a:r>
              <a:rPr lang="en-US" sz="1700" baseline="-25000" dirty="0"/>
              <a:t>2</a:t>
            </a:r>
            <a:r>
              <a:rPr lang="en-US" sz="1700" dirty="0"/>
              <a:t>(</a:t>
            </a:r>
            <a:r>
              <a:rPr lang="en-US" sz="1700" dirty="0" err="1"/>
              <a:t>terpy</a:t>
            </a:r>
            <a:r>
              <a:rPr lang="en-US" sz="1700" dirty="0"/>
              <a:t>)] complexes (where en= 1,2-diaminoethane and </a:t>
            </a:r>
            <a:r>
              <a:rPr lang="en-US" sz="1700" dirty="0" err="1"/>
              <a:t>terpy</a:t>
            </a:r>
            <a:r>
              <a:rPr lang="en-US" sz="1700" dirty="0"/>
              <a:t>= 2,2’:6’,2’’- </a:t>
            </a:r>
            <a:r>
              <a:rPr lang="en-US" sz="1700" dirty="0" err="1"/>
              <a:t>terpyridine</a:t>
            </a:r>
            <a:r>
              <a:rPr lang="en-US" sz="1700" dirty="0"/>
              <a:t>) with bio-relevant </a:t>
            </a:r>
            <a:r>
              <a:rPr lang="en-US" sz="1700" dirty="0" err="1"/>
              <a:t>nucleophiles</a:t>
            </a:r>
            <a:r>
              <a:rPr lang="en-US" sz="1700" dirty="0"/>
              <a:t> have been investigated at pH 7.4 in the presence of 0.010 M </a:t>
            </a:r>
            <a:r>
              <a:rPr lang="en-US" sz="1700" dirty="0" err="1"/>
              <a:t>NaCl</a:t>
            </a:r>
            <a:r>
              <a:rPr lang="en-US" sz="1700" dirty="0"/>
              <a:t>. Mechanism of substitution was probed via mole-ratio, kinetic, mass spectroscopy and EPR studies. In the presence of an excess of chloride, the octahedral complex anion [CuCl</a:t>
            </a:r>
            <a:r>
              <a:rPr lang="en-US" sz="1700" baseline="-25000" dirty="0"/>
              <a:t>4</a:t>
            </a:r>
            <a:r>
              <a:rPr lang="en-US" sz="1700" dirty="0"/>
              <a:t>(en)]</a:t>
            </a:r>
            <a:r>
              <a:rPr lang="en-US" sz="1700" baseline="30000" dirty="0"/>
              <a:t>2-</a:t>
            </a:r>
            <a:r>
              <a:rPr lang="en-US" sz="1700" dirty="0"/>
              <a:t> forms rapidly while equilibrium reaction was observed for [CuCl</a:t>
            </a:r>
            <a:r>
              <a:rPr lang="en-US" sz="1700" baseline="-25000" dirty="0"/>
              <a:t>2</a:t>
            </a:r>
            <a:r>
              <a:rPr lang="en-US" sz="1700" dirty="0"/>
              <a:t>(</a:t>
            </a:r>
            <a:r>
              <a:rPr lang="en-US" sz="1700" dirty="0" err="1"/>
              <a:t>terpy</a:t>
            </a:r>
            <a:r>
              <a:rPr lang="en-US" sz="1700" dirty="0"/>
              <a:t>)]. Different order of reactivity of selected bio-molecules toward Cu(II) complexes was observed. The nature of the buffer just affects the Cu(II) complexes conformational dynamics. According to EPR data L-</a:t>
            </a:r>
            <a:r>
              <a:rPr lang="en-US" sz="1700" dirty="0" err="1"/>
              <a:t>Methionine</a:t>
            </a:r>
            <a:r>
              <a:rPr lang="en-US" sz="1700" dirty="0"/>
              <a:t> forms a most stable complex with [CuCl</a:t>
            </a:r>
            <a:r>
              <a:rPr lang="en-US" sz="1700" baseline="-25000" dirty="0"/>
              <a:t>2</a:t>
            </a:r>
            <a:r>
              <a:rPr lang="en-US" sz="1700" dirty="0"/>
              <a:t>(en)] among the bio-</a:t>
            </a:r>
            <a:r>
              <a:rPr lang="en-US" sz="1700" dirty="0" err="1"/>
              <a:t>ligands</a:t>
            </a:r>
            <a:r>
              <a:rPr lang="en-US" sz="1700" dirty="0"/>
              <a:t> considered while [CuCl</a:t>
            </a:r>
            <a:r>
              <a:rPr lang="en-US" sz="1700" baseline="-25000" dirty="0"/>
              <a:t>2</a:t>
            </a:r>
            <a:r>
              <a:rPr lang="en-US" sz="1700" dirty="0"/>
              <a:t>(</a:t>
            </a:r>
            <a:r>
              <a:rPr lang="en-US" sz="1700" dirty="0" err="1"/>
              <a:t>terpy</a:t>
            </a:r>
            <a:r>
              <a:rPr lang="en-US" sz="1700" dirty="0"/>
              <a:t>)] complex is very stable and there are no significant changes in its square-pyramidal geometry in the presence of buffer or bio-</a:t>
            </a:r>
            <a:r>
              <a:rPr lang="en-US" sz="1700" dirty="0" err="1"/>
              <a:t>ligands</a:t>
            </a:r>
            <a:r>
              <a:rPr lang="en-US" sz="1700" dirty="0"/>
              <a:t>. The obtained results represent progress in investigation of the mechanism of substitution reactions between Cu(II) complexes and biological relevant </a:t>
            </a:r>
            <a:r>
              <a:rPr lang="en-US" sz="1700" dirty="0" err="1"/>
              <a:t>nuclepohiles</a:t>
            </a:r>
            <a:r>
              <a:rPr lang="en-US" sz="1700" dirty="0"/>
              <a:t>. Also, they provide very useful information for the future design of potential copper-based anticancer drugs (</a:t>
            </a:r>
            <a:r>
              <a:rPr lang="en-US" sz="1700" dirty="0" err="1"/>
              <a:t>Selimović</a:t>
            </a:r>
            <a:r>
              <a:rPr lang="en-US" sz="1700" dirty="0"/>
              <a:t>, E., et al. </a:t>
            </a:r>
            <a:r>
              <a:rPr lang="en-US" sz="1700" i="1" dirty="0"/>
              <a:t>J. </a:t>
            </a:r>
            <a:r>
              <a:rPr lang="en-US" sz="1700" i="1" dirty="0" err="1"/>
              <a:t>Coord</a:t>
            </a:r>
            <a:r>
              <a:rPr lang="en-US" sz="1700" i="1" dirty="0"/>
              <a:t>. Chem. </a:t>
            </a:r>
            <a:r>
              <a:rPr lang="en-US" sz="1700" b="1" dirty="0"/>
              <a:t>2018, </a:t>
            </a:r>
            <a:r>
              <a:rPr lang="en-US" sz="1700" dirty="0"/>
              <a:t>71(7), 1003-1019).</a:t>
            </a:r>
          </a:p>
          <a:p>
            <a:endParaRPr lang="en-US" dirty="0"/>
          </a:p>
          <a:p>
            <a:pPr algn="just"/>
            <a:r>
              <a:rPr lang="fr-FR" b="1" dirty="0"/>
              <a:t>Keywords: </a:t>
            </a:r>
            <a:r>
              <a:rPr lang="en-US" sz="1700" dirty="0"/>
              <a:t>Copper(II); bio-molecules; structure – reactivity correlation; kinetics; EPR studies</a:t>
            </a:r>
            <a:endParaRPr lang="fr-FR" sz="17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066800"/>
            <a:ext cx="8229600" cy="424731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/>
              <a:t>Over the past decades, transition metal complexes have attracted considerable attention in medicinal inorganic chemistry, especially as synthetic </a:t>
            </a:r>
            <a:r>
              <a:rPr lang="en-US" dirty="0" err="1"/>
              <a:t>metallonucleases</a:t>
            </a:r>
            <a:r>
              <a:rPr lang="en-US" dirty="0"/>
              <a:t> and metal-based anticancer drugs that are able to bind to DNA under physiological conditions [1].</a:t>
            </a:r>
            <a:endParaRPr lang="en-GB" dirty="0"/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/>
              <a:t>Copper(II) complexes offer various potential advantages as antimicrobial, antiviral, anti-inflammatory, antitumor agents, enzyme inhibitors, chemical nucleases, and they are also beneficial against several diseases like copper rheumatoid and gastric ulcers </a:t>
            </a:r>
            <a:r>
              <a:rPr lang="en-GB" dirty="0"/>
              <a:t>[2]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/>
              <a:t>Clear understanding of complex formation reactions of copper(II)-complexes with bio-relevant </a:t>
            </a:r>
            <a:r>
              <a:rPr lang="en-US" dirty="0" err="1"/>
              <a:t>nucleophiles</a:t>
            </a:r>
            <a:r>
              <a:rPr lang="en-US" dirty="0"/>
              <a:t> is still largely missing. </a:t>
            </a:r>
            <a:r>
              <a:rPr lang="ru-RU" dirty="0"/>
              <a:t>Substitution</a:t>
            </a:r>
            <a:r>
              <a:rPr lang="en-US" dirty="0"/>
              <a:t> behavior </a:t>
            </a:r>
            <a:r>
              <a:rPr lang="ru-RU" dirty="0"/>
              <a:t>of Cu-complexes</a:t>
            </a:r>
            <a:r>
              <a:rPr lang="en-US" dirty="0"/>
              <a:t> at physiological conditions (dilute aqueous solutions at or near room temperature, presence of physiological buffers</a:t>
            </a:r>
            <a:r>
              <a:rPr lang="ru-RU" dirty="0"/>
              <a:t>) is complex due to the </a:t>
            </a:r>
            <a:r>
              <a:rPr lang="en-US" dirty="0"/>
              <a:t>rather high molecular mobility </a:t>
            </a:r>
            <a:r>
              <a:rPr lang="ru-RU" dirty="0"/>
              <a:t>and </a:t>
            </a:r>
            <a:r>
              <a:rPr lang="en-US" dirty="0"/>
              <a:t>distortions of complex local symmetry. Because of many difficulties in interpretations of experimental studies, the available data are often incomplete or even contradictive.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57200" y="5408711"/>
            <a:ext cx="545021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[1] J.C. Pessoa, I. Santos, A. Paulo.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J. </a:t>
            </a:r>
            <a:r>
              <a:rPr kumimoji="0" 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Inorg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Biochem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.,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/>
              <a:t>2011</a:t>
            </a:r>
            <a:r>
              <a:rPr lang="en-US" sz="1400" dirty="0"/>
              <a:t>, 105, 637-644.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638800"/>
            <a:ext cx="38695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[2] S.P. </a:t>
            </a:r>
            <a:r>
              <a:rPr lang="en-US" sz="1400" dirty="0" err="1"/>
              <a:t>Fricker</a:t>
            </a:r>
            <a:r>
              <a:rPr lang="en-US" sz="1400" dirty="0"/>
              <a:t>, </a:t>
            </a:r>
            <a:r>
              <a:rPr lang="en-US" sz="1400" i="1" dirty="0"/>
              <a:t>Dalton Trans.</a:t>
            </a:r>
            <a:r>
              <a:rPr lang="en-US" sz="1400" dirty="0"/>
              <a:t>,</a:t>
            </a:r>
            <a:r>
              <a:rPr lang="en-US" sz="1400" i="1" dirty="0"/>
              <a:t> </a:t>
            </a:r>
            <a:r>
              <a:rPr lang="en-US" sz="1400" b="1" dirty="0"/>
              <a:t>2007</a:t>
            </a:r>
            <a:r>
              <a:rPr lang="en-US" sz="1400" dirty="0"/>
              <a:t>, 43, 4903-4917.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62200" y="1143000"/>
            <a:ext cx="4648200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Structures of the investigated complexes and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nucleophiles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3581400"/>
            <a:ext cx="3657600" cy="2308324"/>
          </a:xfrm>
          <a:prstGeom prst="rect">
            <a:avLst/>
          </a:prstGeom>
          <a:ln cap="rnd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GB" dirty="0"/>
              <a:t>       The main goals of these studies were: 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to investigate the </a:t>
            </a:r>
            <a:r>
              <a:rPr lang="en-US" dirty="0" err="1"/>
              <a:t>ligand</a:t>
            </a:r>
            <a:r>
              <a:rPr lang="en-US" dirty="0"/>
              <a:t>-substitution reactions between the </a:t>
            </a:r>
            <a:r>
              <a:rPr lang="en-GB" dirty="0"/>
              <a:t>copper</a:t>
            </a:r>
            <a:r>
              <a:rPr lang="en-US" dirty="0"/>
              <a:t>(II) complex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US" dirty="0"/>
              <a:t>and biologically important </a:t>
            </a:r>
            <a:r>
              <a:rPr lang="en-US" dirty="0" err="1"/>
              <a:t>nucleophiles</a:t>
            </a:r>
            <a:r>
              <a:rPr lang="en-US" dirty="0"/>
              <a:t> under physiological conditions</a:t>
            </a:r>
            <a:r>
              <a:rPr lang="en-GB" dirty="0"/>
              <a:t>; (ii) to investigate the changes </a:t>
            </a:r>
            <a:r>
              <a:rPr lang="ru-RU" dirty="0"/>
              <a:t>in the coordinative geometry around Cu(II)</a:t>
            </a:r>
            <a:r>
              <a:rPr lang="en-GB" dirty="0"/>
              <a:t>. 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3924300" cy="1295400"/>
          </a:xfrm>
          <a:prstGeom prst="rect">
            <a:avLst/>
          </a:prstGeom>
          <a:solidFill>
            <a:schemeClr val="accent4">
              <a:lumMod val="40000"/>
              <a:lumOff val="60000"/>
              <a:alpha val="52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4100195" cy="4191000"/>
          </a:xfrm>
          <a:prstGeom prst="rect">
            <a:avLst/>
          </a:prstGeom>
          <a:solidFill>
            <a:schemeClr val="accent4">
              <a:lumMod val="40000"/>
              <a:lumOff val="60000"/>
              <a:alpha val="41000"/>
            </a:schemeClr>
          </a:solidFill>
          <a:ln w="476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4400" y="4800600"/>
            <a:ext cx="7620000" cy="830997"/>
          </a:xfrm>
          <a:prstGeom prst="rect">
            <a:avLst/>
          </a:prstGeom>
          <a:ln cmpd="tri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Absorbance changes for the reactions between [CuCl</a:t>
            </a:r>
            <a:r>
              <a:rPr lang="en-US" sz="1600" i="1" baseline="-25000" dirty="0"/>
              <a:t>2</a:t>
            </a:r>
            <a:r>
              <a:rPr lang="en-US" sz="1600" i="1" dirty="0"/>
              <a:t>(en)] complex (0.0001 M) and chloride for different molar ratios at pH 7.4 (0.025 M </a:t>
            </a:r>
            <a:r>
              <a:rPr lang="en-US" sz="1600" i="1" dirty="0" err="1"/>
              <a:t>Hepes</a:t>
            </a:r>
            <a:r>
              <a:rPr lang="en-US" sz="1600" i="1" dirty="0"/>
              <a:t> buffer) and 295 K (left panel); </a:t>
            </a:r>
            <a:r>
              <a:rPr lang="en-US" sz="1600" i="1" dirty="0" err="1"/>
              <a:t>Stoichiometry</a:t>
            </a:r>
            <a:r>
              <a:rPr lang="en-US" sz="1600" i="1" dirty="0"/>
              <a:t> of chloride-[CuCl</a:t>
            </a:r>
            <a:r>
              <a:rPr lang="en-US" sz="1600" i="1" baseline="-25000" dirty="0"/>
              <a:t>2</a:t>
            </a:r>
            <a:r>
              <a:rPr lang="en-US" sz="1600" i="1" dirty="0"/>
              <a:t>(en)] complex by mole-ratio method (right panel).</a:t>
            </a:r>
            <a:endParaRPr lang="en-GB" sz="1600" i="1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1524000"/>
            <a:ext cx="4038599" cy="3124199"/>
          </a:xfrm>
          <a:prstGeom prst="rect">
            <a:avLst/>
          </a:prstGeom>
          <a:noFill/>
          <a:ln w="31750" cmpd="tri">
            <a:solidFill>
              <a:srgbClr val="DFA6A5"/>
            </a:solidFill>
            <a:miter lim="800000"/>
            <a:headEnd/>
            <a:tailEnd/>
          </a:ln>
          <a:effectLst/>
        </p:spPr>
      </p:pic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3987209" cy="3083441"/>
          </a:xfrm>
          <a:prstGeom prst="rect">
            <a:avLst/>
          </a:prstGeom>
          <a:noFill/>
          <a:ln w="31750" cmpd="tri">
            <a:solidFill>
              <a:srgbClr val="DFA6A5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762000" y="762000"/>
            <a:ext cx="7620000" cy="584775"/>
          </a:xfrm>
          <a:prstGeom prst="rect">
            <a:avLst/>
          </a:prstGeom>
          <a:ln cmpd="tri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In the presence of an excess of chloride, the octahedral complex anion [CuCl</a:t>
            </a:r>
            <a:r>
              <a:rPr lang="en-US" sz="1600" i="1" baseline="-25000" dirty="0"/>
              <a:t>4</a:t>
            </a:r>
            <a:r>
              <a:rPr lang="en-US" sz="1600" i="1" dirty="0"/>
              <a:t>(en)]</a:t>
            </a:r>
            <a:r>
              <a:rPr lang="en-US" sz="1600" i="1" baseline="30000" dirty="0"/>
              <a:t>2-</a:t>
            </a:r>
            <a:r>
              <a:rPr lang="en-US" sz="1600" i="1" dirty="0"/>
              <a:t> forms rapidly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5791200"/>
            <a:ext cx="7543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Selimović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A. V.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Komolkin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A. V.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Egorov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T. </a:t>
            </a:r>
            <a:r>
              <a:rPr kumimoji="0" lang="en-US" sz="12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Soldatović</a:t>
            </a:r>
            <a:r>
              <a:rPr kumimoji="0" lang="en-US" sz="12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Chem.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2018, </a:t>
            </a:r>
            <a:r>
              <a:rPr kumimoji="0" lang="en-US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71(7),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1003-1019.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4495800"/>
            <a:ext cx="7620000" cy="1077218"/>
          </a:xfrm>
          <a:prstGeom prst="rect">
            <a:avLst/>
          </a:prstGeom>
          <a:ln cmpd="tri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" i="1" dirty="0"/>
              <a:t>The different order of reactivity of bio-molecules toward </a:t>
            </a:r>
            <a:r>
              <a:rPr lang="en-US" sz="1600" i="1" dirty="0"/>
              <a:t>[CuCl</a:t>
            </a:r>
            <a:r>
              <a:rPr lang="en-US" sz="1600" i="1" baseline="-25000" dirty="0"/>
              <a:t>2</a:t>
            </a:r>
            <a:r>
              <a:rPr lang="en-US" sz="1600" i="1" dirty="0"/>
              <a:t>(en)] and [CuCl</a:t>
            </a:r>
            <a:r>
              <a:rPr lang="en-US" sz="1600" i="1" baseline="-25000" dirty="0"/>
              <a:t>2</a:t>
            </a:r>
            <a:r>
              <a:rPr lang="en-US" sz="1600" i="1" dirty="0"/>
              <a:t>(</a:t>
            </a:r>
            <a:r>
              <a:rPr lang="en-US" sz="1600" i="1" dirty="0" err="1"/>
              <a:t>terpy</a:t>
            </a:r>
            <a:r>
              <a:rPr lang="en-US" sz="1600" i="1" dirty="0"/>
              <a:t>)] complexes </a:t>
            </a:r>
            <a:r>
              <a:rPr lang="en-GB" sz="1600" i="1" dirty="0"/>
              <a:t>could be explained by different geometrical structures of complexes (octahedral in the case of the excess of chloride and square-pyramidal) and their different preferences toward donor atoms of bio-molecule, as well as, by presence of </a:t>
            </a:r>
            <a:r>
              <a:rPr lang="en-GB" sz="1600" i="1" dirty="0" err="1"/>
              <a:t>steric</a:t>
            </a:r>
            <a:r>
              <a:rPr lang="en-GB" sz="1600" i="1" dirty="0"/>
              <a:t> hindrances.</a:t>
            </a:r>
            <a:endParaRPr lang="en-GB" sz="1600" i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762000"/>
            <a:ext cx="7620000" cy="830997"/>
          </a:xfrm>
          <a:prstGeom prst="rect">
            <a:avLst/>
          </a:prstGeom>
          <a:ln cmpd="tri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" i="1" dirty="0"/>
              <a:t>Second-order rate constants for the reactions of the </a:t>
            </a:r>
            <a:r>
              <a:rPr lang="en-US" sz="1600" i="1" dirty="0"/>
              <a:t>[CuCl</a:t>
            </a:r>
            <a:r>
              <a:rPr lang="en-US" sz="1600" i="1" baseline="-25000" dirty="0"/>
              <a:t>2</a:t>
            </a:r>
            <a:r>
              <a:rPr lang="en-US" sz="1600" i="1" dirty="0"/>
              <a:t>(en)]</a:t>
            </a:r>
            <a:r>
              <a:rPr lang="en-US" sz="1600" b="1" i="1" dirty="0"/>
              <a:t> </a:t>
            </a:r>
            <a:r>
              <a:rPr lang="en-US" sz="1600" i="1" dirty="0"/>
              <a:t>and</a:t>
            </a:r>
            <a:r>
              <a:rPr lang="en-US" sz="1600" b="1" i="1" dirty="0"/>
              <a:t> </a:t>
            </a:r>
            <a:r>
              <a:rPr lang="en-US" sz="1600" i="1" dirty="0"/>
              <a:t>[CuCl</a:t>
            </a:r>
            <a:r>
              <a:rPr lang="en-US" sz="1600" i="1" baseline="-25000" dirty="0"/>
              <a:t>2</a:t>
            </a:r>
            <a:r>
              <a:rPr lang="en-US" sz="1600" i="1" dirty="0"/>
              <a:t>(</a:t>
            </a:r>
            <a:r>
              <a:rPr lang="en-US" sz="1600" i="1" dirty="0" err="1"/>
              <a:t>terpy</a:t>
            </a:r>
            <a:r>
              <a:rPr lang="en-US" sz="1600" i="1" dirty="0"/>
              <a:t>)]</a:t>
            </a:r>
            <a:r>
              <a:rPr lang="en-US" sz="1600" b="1" i="1" dirty="0"/>
              <a:t> </a:t>
            </a:r>
            <a:r>
              <a:rPr lang="en-GB" sz="1600" i="1" dirty="0"/>
              <a:t>complexes with bio-molecules: 5’-IMP, 5’-GMP, L-Met and DL-Asp at pH 7.4 (0.025 M </a:t>
            </a:r>
            <a:r>
              <a:rPr lang="en-GB" sz="1600" i="1" dirty="0" err="1"/>
              <a:t>Hepes</a:t>
            </a:r>
            <a:r>
              <a:rPr lang="en-GB" sz="1600" i="1" dirty="0"/>
              <a:t> buffer) in 0.010 M </a:t>
            </a:r>
            <a:r>
              <a:rPr lang="en-GB" sz="1600" i="1" dirty="0" err="1"/>
              <a:t>NaCl</a:t>
            </a:r>
            <a:r>
              <a:rPr lang="en-GB" sz="1600" i="1" dirty="0"/>
              <a:t> at 295 K.</a:t>
            </a:r>
            <a:endParaRPr lang="en-US" sz="1600" i="1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5791200"/>
            <a:ext cx="7543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Selimović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A. V.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Komolkin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A. V.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Egorov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T. </a:t>
            </a:r>
            <a:r>
              <a:rPr kumimoji="0" lang="en-US" sz="12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Soldatović</a:t>
            </a:r>
            <a:r>
              <a:rPr kumimoji="0" lang="en-US" sz="12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Chem.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2018, </a:t>
            </a:r>
            <a:r>
              <a:rPr kumimoji="0" lang="en-US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71(7),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1003-1019.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1752600"/>
          <a:ext cx="6172200" cy="251460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1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6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80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[CuCl</a:t>
                      </a:r>
                      <a:r>
                        <a:rPr lang="en-US" sz="1200" baseline="-25000" dirty="0"/>
                        <a:t>2</a:t>
                      </a:r>
                      <a:r>
                        <a:rPr lang="en-US" sz="1200" dirty="0"/>
                        <a:t>(en)]                        </a:t>
                      </a:r>
                      <a:r>
                        <a:rPr lang="en-US" sz="1200" baseline="0" dirty="0"/>
                        <a:t>  </a:t>
                      </a:r>
                      <a:r>
                        <a:rPr lang="en-GB" sz="1200" dirty="0"/>
                        <a:t>L-Met                DL-Asp             5’-IMP         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dirty="0"/>
                        <a:t>5’-GMP                     GSH             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k</a:t>
                      </a:r>
                      <a:r>
                        <a:rPr lang="en-US" sz="1100" baseline="-25000" dirty="0"/>
                        <a:t>1</a:t>
                      </a:r>
                      <a:r>
                        <a:rPr lang="en-US" sz="1100" baseline="30000" dirty="0"/>
                        <a:t>295</a:t>
                      </a:r>
                      <a:r>
                        <a:rPr lang="en-US" sz="1100" dirty="0"/>
                        <a:t>/M</a:t>
                      </a:r>
                      <a:r>
                        <a:rPr lang="en-US" sz="1100" baseline="30000" dirty="0"/>
                        <a:t>-1</a:t>
                      </a:r>
                      <a:r>
                        <a:rPr lang="en-US" sz="1100" dirty="0"/>
                        <a:t>s</a:t>
                      </a:r>
                      <a:r>
                        <a:rPr lang="en-US" sz="1100" baseline="30000" dirty="0"/>
                        <a:t>-1</a:t>
                      </a:r>
                      <a:r>
                        <a:rPr lang="en-US" sz="1100" dirty="0"/>
                        <a:t>                                        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/>
                        <a:t>10</a:t>
                      </a:r>
                      <a:r>
                        <a:rPr lang="en-GB" sz="1100" baseline="30000" dirty="0"/>
                        <a:t>2</a:t>
                      </a:r>
                      <a:r>
                        <a:rPr lang="en-GB" sz="1100" dirty="0"/>
                        <a:t> k-</a:t>
                      </a:r>
                      <a:r>
                        <a:rPr lang="en-GB" sz="1100" baseline="-25000" dirty="0"/>
                        <a:t>1</a:t>
                      </a:r>
                      <a:r>
                        <a:rPr lang="en-GB" sz="1100" baseline="30000" dirty="0"/>
                        <a:t>295</a:t>
                      </a:r>
                      <a:r>
                        <a:rPr lang="en-GB" sz="1100" dirty="0"/>
                        <a:t>[</a:t>
                      </a:r>
                      <a:r>
                        <a:rPr lang="en-GB" sz="1100" dirty="0" err="1"/>
                        <a:t>Cl</a:t>
                      </a:r>
                      <a:r>
                        <a:rPr lang="en-GB" sz="1100" baseline="30000" dirty="0"/>
                        <a:t>-</a:t>
                      </a:r>
                      <a:r>
                        <a:rPr lang="en-GB" sz="1100" dirty="0"/>
                        <a:t>]/M</a:t>
                      </a:r>
                      <a:r>
                        <a:rPr lang="en-GB" sz="1100" baseline="30000" dirty="0"/>
                        <a:t>-1</a:t>
                      </a:r>
                      <a:r>
                        <a:rPr lang="en-GB" sz="1100" dirty="0"/>
                        <a:t>s</a:t>
                      </a:r>
                      <a:r>
                        <a:rPr lang="en-GB" sz="1100" baseline="30000" dirty="0"/>
                        <a:t>-1</a:t>
                      </a:r>
                      <a:endParaRPr lang="en-US" sz="1100" dirty="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k</a:t>
                      </a:r>
                      <a:r>
                        <a:rPr lang="en-US" sz="1100" baseline="-25000" dirty="0"/>
                        <a:t>2</a:t>
                      </a:r>
                      <a:r>
                        <a:rPr lang="en-US" sz="1100" baseline="30000" dirty="0"/>
                        <a:t>295</a:t>
                      </a:r>
                      <a:r>
                        <a:rPr lang="en-US" sz="1100" dirty="0"/>
                        <a:t> /M</a:t>
                      </a:r>
                      <a:r>
                        <a:rPr lang="en-US" sz="1100" baseline="30000" dirty="0"/>
                        <a:t>-1</a:t>
                      </a:r>
                      <a:r>
                        <a:rPr lang="en-US" sz="1100" dirty="0"/>
                        <a:t>s</a:t>
                      </a:r>
                      <a:r>
                        <a:rPr lang="en-US" sz="1100" baseline="30000" dirty="0"/>
                        <a:t>-1</a:t>
                      </a:r>
                      <a:endParaRPr lang="en-US" sz="1100" dirty="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/>
                        <a:t>10</a:t>
                      </a:r>
                      <a:r>
                        <a:rPr lang="en-GB" sz="1100" baseline="30000" dirty="0"/>
                        <a:t>2</a:t>
                      </a:r>
                      <a:r>
                        <a:rPr lang="en-GB" sz="1100" dirty="0"/>
                        <a:t> k-</a:t>
                      </a:r>
                      <a:r>
                        <a:rPr lang="en-GB" sz="1100" baseline="-25000" dirty="0"/>
                        <a:t>2</a:t>
                      </a:r>
                      <a:r>
                        <a:rPr lang="en-GB" sz="1100" baseline="30000" dirty="0"/>
                        <a:t>295</a:t>
                      </a:r>
                      <a:r>
                        <a:rPr lang="en-GB" sz="1100" dirty="0"/>
                        <a:t>[</a:t>
                      </a:r>
                      <a:r>
                        <a:rPr lang="en-GB" sz="1100" dirty="0" err="1"/>
                        <a:t>Cl</a:t>
                      </a:r>
                      <a:r>
                        <a:rPr lang="en-GB" sz="1100" baseline="30000" dirty="0"/>
                        <a:t>-</a:t>
                      </a:r>
                      <a:r>
                        <a:rPr lang="en-GB" sz="1100" dirty="0"/>
                        <a:t>]/M</a:t>
                      </a:r>
                      <a:r>
                        <a:rPr lang="en-GB" sz="1100" baseline="30000" dirty="0"/>
                        <a:t>-1</a:t>
                      </a:r>
                      <a:r>
                        <a:rPr lang="en-GB" sz="1100" dirty="0"/>
                        <a:t>s</a:t>
                      </a:r>
                      <a:r>
                        <a:rPr lang="en-GB" sz="1100" baseline="30000" dirty="0"/>
                        <a:t>-1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5.1 ± 0.3</a:t>
                      </a:r>
                      <a:endParaRPr lang="en-US" sz="1100" dirty="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0.84 </a:t>
                      </a:r>
                      <a:r>
                        <a:rPr lang="ru-RU" sz="1100" dirty="0"/>
                        <a:t>± </a:t>
                      </a:r>
                      <a:r>
                        <a:rPr lang="en-US" sz="1100" dirty="0"/>
                        <a:t>0</a:t>
                      </a:r>
                      <a:r>
                        <a:rPr lang="ru-RU" sz="1100" dirty="0"/>
                        <a:t>.</a:t>
                      </a:r>
                      <a:r>
                        <a:rPr lang="en-US" sz="1100" dirty="0"/>
                        <a:t>09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3.0 ± 0.1</a:t>
                      </a:r>
                      <a:endParaRPr lang="en-US" sz="1100" dirty="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0</a:t>
                      </a:r>
                      <a:r>
                        <a:rPr lang="ru-RU" sz="1100" dirty="0"/>
                        <a:t>.</a:t>
                      </a:r>
                      <a:r>
                        <a:rPr lang="en-US" sz="1100" dirty="0"/>
                        <a:t>46 </a:t>
                      </a:r>
                      <a:r>
                        <a:rPr lang="ru-RU" sz="1100" dirty="0"/>
                        <a:t>± 0.</a:t>
                      </a:r>
                      <a:r>
                        <a:rPr lang="en-US" sz="1100" dirty="0"/>
                        <a:t>05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/>
                        <a:t>12.9 ± 0.8</a:t>
                      </a:r>
                      <a:endParaRPr lang="en-US" sz="110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9.2 </a:t>
                      </a:r>
                      <a:r>
                        <a:rPr lang="ru-RU" sz="1100"/>
                        <a:t>± </a:t>
                      </a:r>
                      <a:r>
                        <a:rPr lang="en-US" sz="1100"/>
                        <a:t>0</a:t>
                      </a:r>
                      <a:r>
                        <a:rPr lang="ru-RU" sz="1100"/>
                        <a:t>.</a:t>
                      </a:r>
                      <a:r>
                        <a:rPr lang="en-US" sz="1100"/>
                        <a:t>3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/>
                        <a:t>1.8 ± 0.2</a:t>
                      </a:r>
                      <a:endParaRPr lang="en-US" sz="110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0</a:t>
                      </a:r>
                      <a:r>
                        <a:rPr lang="ru-RU" sz="1100"/>
                        <a:t>.</a:t>
                      </a:r>
                      <a:r>
                        <a:rPr lang="en-US" sz="1100"/>
                        <a:t>96 </a:t>
                      </a:r>
                      <a:r>
                        <a:rPr lang="ru-RU" sz="1100"/>
                        <a:t>± 0.</a:t>
                      </a:r>
                      <a:r>
                        <a:rPr lang="en-US" sz="1100"/>
                        <a:t>05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16.7 ± 0.8       97.2 ± 5.8       </a:t>
                      </a:r>
                      <a:endParaRPr lang="en-US" sz="1100" dirty="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2</a:t>
                      </a:r>
                      <a:r>
                        <a:rPr lang="ru-RU" sz="1100" dirty="0"/>
                        <a:t>.</a:t>
                      </a:r>
                      <a:r>
                        <a:rPr lang="en-US" sz="1100" dirty="0"/>
                        <a:t>6</a:t>
                      </a:r>
                      <a:r>
                        <a:rPr lang="ru-RU" sz="1100" dirty="0"/>
                        <a:t> ± 0.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         </a:t>
                      </a:r>
                      <a:r>
                        <a:rPr lang="en-US" sz="1100" dirty="0"/>
                        <a:t>3</a:t>
                      </a:r>
                      <a:r>
                        <a:rPr lang="ru-RU" sz="1100" dirty="0"/>
                        <a:t>.</a:t>
                      </a:r>
                      <a:r>
                        <a:rPr lang="en-US" sz="1100" dirty="0"/>
                        <a:t>5</a:t>
                      </a:r>
                      <a:r>
                        <a:rPr lang="ru-RU" sz="1100" dirty="0"/>
                        <a:t> ± 0.</a:t>
                      </a:r>
                      <a:r>
                        <a:rPr lang="en-US" sz="1100" dirty="0"/>
                        <a:t>1</a:t>
                      </a:r>
                      <a:r>
                        <a:rPr lang="ru-RU" sz="1100" dirty="0"/>
                        <a:t>       </a:t>
                      </a:r>
                      <a:endParaRPr lang="en-US" sz="1100" dirty="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1.1 ± 0.1         10.5 ± 0.9 </a:t>
                      </a:r>
                      <a:endParaRPr lang="en-US" sz="1100" dirty="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0</a:t>
                      </a:r>
                      <a:r>
                        <a:rPr lang="ru-RU" sz="1100" dirty="0"/>
                        <a:t>.</a:t>
                      </a:r>
                      <a:r>
                        <a:rPr lang="en-US" sz="1100" dirty="0"/>
                        <a:t>56</a:t>
                      </a:r>
                      <a:r>
                        <a:rPr lang="ru-RU" sz="1100" dirty="0"/>
                        <a:t> ± 0.</a:t>
                      </a:r>
                      <a:r>
                        <a:rPr lang="en-US" sz="1100" dirty="0"/>
                        <a:t>04     3</a:t>
                      </a:r>
                      <a:r>
                        <a:rPr lang="ru-RU" sz="1100" dirty="0"/>
                        <a:t>.</a:t>
                      </a:r>
                      <a:r>
                        <a:rPr lang="en-US" sz="1100" dirty="0"/>
                        <a:t>6</a:t>
                      </a:r>
                      <a:r>
                        <a:rPr lang="ru-RU" sz="1100" dirty="0"/>
                        <a:t> ± 0.</a:t>
                      </a:r>
                      <a:r>
                        <a:rPr lang="en-US" sz="1100" dirty="0"/>
                        <a:t>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/>
                        <a:t>199.4 ± 2.7</a:t>
                      </a:r>
                      <a:endParaRPr lang="en-US" sz="110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19</a:t>
                      </a:r>
                      <a:r>
                        <a:rPr lang="ru-RU" sz="1100"/>
                        <a:t>.</a:t>
                      </a:r>
                      <a:r>
                        <a:rPr lang="en-US" sz="1100"/>
                        <a:t>7</a:t>
                      </a:r>
                      <a:r>
                        <a:rPr lang="ru-RU" sz="1100"/>
                        <a:t> ± 0.</a:t>
                      </a:r>
                      <a:r>
                        <a:rPr lang="en-US" sz="1100"/>
                        <a:t>9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/>
                        <a:t>25.0 ± 0.8</a:t>
                      </a:r>
                      <a:endParaRPr lang="en-US" sz="110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5</a:t>
                      </a:r>
                      <a:r>
                        <a:rPr lang="ru-RU" sz="1100"/>
                        <a:t>.</a:t>
                      </a:r>
                      <a:r>
                        <a:rPr lang="en-US" sz="1100"/>
                        <a:t>5</a:t>
                      </a:r>
                      <a:r>
                        <a:rPr lang="ru-RU" sz="1100"/>
                        <a:t> ± 0.</a:t>
                      </a:r>
                      <a:r>
                        <a:rPr lang="en-US" sz="1100"/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/>
                        <a:t>[CuCl</a:t>
                      </a:r>
                      <a:r>
                        <a:rPr lang="ru-RU" sz="1200" baseline="-25000"/>
                        <a:t>2</a:t>
                      </a:r>
                      <a:r>
                        <a:rPr lang="ru-RU" sz="1200"/>
                        <a:t>(terpy)]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/>
                        <a:t>  5 ’-IMP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/>
                        <a:t> 5’-GMP         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/>
                        <a:t> L-Met              GSH     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/>
                        <a:t>   DL-Asp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6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/>
                        <a:t>k</a:t>
                      </a:r>
                      <a:r>
                        <a:rPr lang="ru-RU" sz="1100" baseline="-25000"/>
                        <a:t>1</a:t>
                      </a:r>
                      <a:r>
                        <a:rPr lang="ru-RU" sz="1100" baseline="30000"/>
                        <a:t>295</a:t>
                      </a:r>
                      <a:r>
                        <a:rPr lang="ru-RU" sz="1100"/>
                        <a:t>/M</a:t>
                      </a:r>
                      <a:r>
                        <a:rPr lang="ru-RU" sz="1100" baseline="30000"/>
                        <a:t>-1</a:t>
                      </a:r>
                      <a:r>
                        <a:rPr lang="ru-RU" sz="1100"/>
                        <a:t>s</a:t>
                      </a:r>
                      <a:r>
                        <a:rPr lang="ru-RU" sz="1100" baseline="30000"/>
                        <a:t>-1</a:t>
                      </a:r>
                      <a:r>
                        <a:rPr lang="ru-RU" sz="1100"/>
                        <a:t>                                        </a:t>
                      </a:r>
                      <a:endParaRPr lang="en-US" sz="110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/>
                        <a:t>k</a:t>
                      </a:r>
                      <a:r>
                        <a:rPr lang="ru-RU" sz="1100" baseline="-25000"/>
                        <a:t>2</a:t>
                      </a:r>
                      <a:r>
                        <a:rPr lang="ru-RU" sz="1100" baseline="30000"/>
                        <a:t>295</a:t>
                      </a:r>
                      <a:r>
                        <a:rPr lang="ru-RU" sz="1100"/>
                        <a:t> /M</a:t>
                      </a:r>
                      <a:r>
                        <a:rPr lang="ru-RU" sz="1100" baseline="30000"/>
                        <a:t>-1</a:t>
                      </a:r>
                      <a:r>
                        <a:rPr lang="ru-RU" sz="1100"/>
                        <a:t>s</a:t>
                      </a:r>
                      <a:r>
                        <a:rPr lang="ru-RU" sz="1100" baseline="30000"/>
                        <a:t>-1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/>
                        <a:t>4.7 ± 0.1</a:t>
                      </a:r>
                      <a:endParaRPr lang="en-US" sz="110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/>
                        <a:t>0.60 ± 0.03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13.5 ± 0.6</a:t>
                      </a:r>
                      <a:endParaRPr lang="en-US" sz="1100" dirty="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2.5 ± 0.1         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40.9 ± 1.2       42.4 ± 2.2</a:t>
                      </a:r>
                      <a:endParaRPr lang="en-US" sz="1100" dirty="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4.97± 0.25      2.6 ± 0.1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98.7 ± 6.1</a:t>
                      </a:r>
                      <a:endParaRPr lang="en-US" sz="1100" dirty="0"/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/>
                        <a:t>1.61 ± 0.08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5254823"/>
            <a:ext cx="8839200" cy="307777"/>
          </a:xfrm>
          <a:prstGeom prst="rect">
            <a:avLst/>
          </a:prstGeom>
          <a:ln cmpd="tri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Mass spectra for the [CuCl</a:t>
            </a:r>
            <a:r>
              <a:rPr lang="en-US" sz="1400" i="1" baseline="-25000" dirty="0"/>
              <a:t>2</a:t>
            </a:r>
            <a:r>
              <a:rPr lang="en-US" sz="1400" i="1" dirty="0"/>
              <a:t>(</a:t>
            </a:r>
            <a:r>
              <a:rPr lang="en-US" sz="1400" i="1" dirty="0" err="1"/>
              <a:t>terpy</a:t>
            </a:r>
            <a:r>
              <a:rPr lang="en-US" sz="1400" i="1" dirty="0"/>
              <a:t>)] complex in 0.025 M </a:t>
            </a:r>
            <a:r>
              <a:rPr lang="en-US" sz="1400" i="1" dirty="0" err="1"/>
              <a:t>Hepes</a:t>
            </a:r>
            <a:r>
              <a:rPr lang="en-US" sz="1400" i="1" dirty="0"/>
              <a:t> buffer in the presence of 0.010 M </a:t>
            </a:r>
            <a:r>
              <a:rPr lang="en-US" sz="1400" i="1" dirty="0" err="1"/>
              <a:t>NaCl</a:t>
            </a:r>
            <a:r>
              <a:rPr lang="en-US" sz="1400" i="1" dirty="0"/>
              <a:t>.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5791200"/>
            <a:ext cx="7543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Selimović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A. V.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Komolkin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A. V.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Egorov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T. </a:t>
            </a:r>
            <a:r>
              <a:rPr kumimoji="0" lang="en-US" sz="12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Soldatović</a:t>
            </a:r>
            <a:r>
              <a:rPr kumimoji="0" lang="en-US" sz="12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Chem.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2018, </a:t>
            </a:r>
            <a:r>
              <a:rPr kumimoji="0" lang="en-US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71(7),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1003-1019.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85800"/>
            <a:ext cx="6858000" cy="4402037"/>
          </a:xfrm>
          <a:prstGeom prst="rect">
            <a:avLst/>
          </a:prstGeom>
          <a:solidFill>
            <a:srgbClr val="F6F60A">
              <a:alpha val="26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5638800" y="0"/>
            <a:ext cx="3505200" cy="1219200"/>
          </a:xfrm>
          <a:prstGeom prst="ellipse">
            <a:avLst/>
          </a:prstGeom>
          <a:solidFill>
            <a:srgbClr val="FA9CE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/>
              <a:t>Mass spectrum has shown</a:t>
            </a:r>
            <a:r>
              <a:rPr lang="en-US" sz="1300" b="1" dirty="0"/>
              <a:t> two new signals at </a:t>
            </a:r>
            <a:r>
              <a:rPr lang="en-US" sz="1300" b="1" i="1" dirty="0"/>
              <a:t>m/z </a:t>
            </a:r>
            <a:r>
              <a:rPr lang="en-US" sz="1300" b="1" dirty="0"/>
              <a:t>= 477.150 and </a:t>
            </a:r>
            <a:r>
              <a:rPr lang="en-US" sz="1300" b="1" i="1" dirty="0"/>
              <a:t>m/z </a:t>
            </a:r>
            <a:r>
              <a:rPr lang="en-US" sz="1300" b="1" dirty="0"/>
              <a:t>= 521.00, assigned to [</a:t>
            </a:r>
            <a:r>
              <a:rPr lang="en-US" sz="1300" b="1" dirty="0" err="1"/>
              <a:t>CuCl</a:t>
            </a:r>
            <a:r>
              <a:rPr lang="en-US" sz="1300" b="1" dirty="0"/>
              <a:t>(</a:t>
            </a:r>
            <a:r>
              <a:rPr lang="en-US" sz="1300" b="1" dirty="0" err="1"/>
              <a:t>terpy</a:t>
            </a:r>
            <a:r>
              <a:rPr lang="en-US" sz="1300" b="1" dirty="0"/>
              <a:t>)]</a:t>
            </a:r>
            <a:r>
              <a:rPr lang="en-US" sz="1300" b="1" baseline="30000" dirty="0"/>
              <a:t>+</a:t>
            </a:r>
            <a:r>
              <a:rPr lang="en-US" sz="1300" b="1" dirty="0"/>
              <a:t>−</a:t>
            </a:r>
            <a:r>
              <a:rPr lang="en-US" sz="1300" b="1" dirty="0" err="1"/>
              <a:t>Hepes</a:t>
            </a:r>
            <a:r>
              <a:rPr lang="en-US" sz="1300" b="1" dirty="0"/>
              <a:t> fragments </a:t>
            </a:r>
            <a:r>
              <a:rPr lang="en-GB" sz="1300" b="1" dirty="0"/>
              <a:t>of coordinated </a:t>
            </a:r>
            <a:r>
              <a:rPr lang="en-GB" sz="1300" b="1" dirty="0" err="1"/>
              <a:t>Hepes</a:t>
            </a:r>
            <a:r>
              <a:rPr lang="en-GB" sz="1300" b="1" dirty="0"/>
              <a:t> buffer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Results</a:t>
            </a:r>
            <a:r>
              <a:rPr lang="fr-FR" sz="2400" b="1" dirty="0"/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4724400"/>
            <a:ext cx="8839200" cy="738664"/>
          </a:xfrm>
          <a:prstGeom prst="rect">
            <a:avLst/>
          </a:prstGeom>
          <a:ln cmpd="tri">
            <a:solidFill>
              <a:schemeClr val="accent2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Left panel: EPR spectrum of 0.0001 M [CuCl</a:t>
            </a:r>
            <a:r>
              <a:rPr lang="en-US" sz="1400" i="1" baseline="-25000" dirty="0"/>
              <a:t>2</a:t>
            </a:r>
            <a:r>
              <a:rPr lang="en-US" sz="1400" i="1" dirty="0"/>
              <a:t>(en)] complex solution </a:t>
            </a:r>
            <a:r>
              <a:rPr lang="en-GB" sz="1400" i="1" dirty="0"/>
              <a:t>in </a:t>
            </a:r>
            <a:r>
              <a:rPr lang="en-US" sz="1400" i="1" dirty="0"/>
              <a:t>0.010 M </a:t>
            </a:r>
            <a:r>
              <a:rPr lang="en-US" sz="1400" i="1" dirty="0" err="1"/>
              <a:t>NaCl</a:t>
            </a:r>
            <a:r>
              <a:rPr lang="en-GB" sz="1400" i="1" dirty="0"/>
              <a:t> 0.025 M </a:t>
            </a:r>
            <a:r>
              <a:rPr lang="en-GB" sz="1400" i="1" dirty="0" err="1"/>
              <a:t>Hepes</a:t>
            </a:r>
            <a:r>
              <a:rPr lang="en-GB" sz="1400" i="1" dirty="0"/>
              <a:t> buffer, pH 7.4, at </a:t>
            </a:r>
            <a:r>
              <a:rPr lang="en-US" sz="1400" i="1" dirty="0"/>
              <a:t>300 K. Right panel: EPR spectrum of 0.0001 M </a:t>
            </a:r>
            <a:r>
              <a:rPr lang="en-US" sz="1400" i="1" dirty="0" err="1"/>
              <a:t>equimolar</a:t>
            </a:r>
            <a:r>
              <a:rPr lang="en-US" sz="1400" i="1" dirty="0"/>
              <a:t> [CuCl</a:t>
            </a:r>
            <a:r>
              <a:rPr lang="en-US" sz="1400" i="1" baseline="-25000" dirty="0"/>
              <a:t>2</a:t>
            </a:r>
            <a:r>
              <a:rPr lang="en-US" sz="1400" i="1" dirty="0"/>
              <a:t>(en)]−L-Met solution in </a:t>
            </a:r>
            <a:r>
              <a:rPr lang="en-GB" sz="1400" i="1" dirty="0"/>
              <a:t>0.0010 M </a:t>
            </a:r>
            <a:r>
              <a:rPr lang="en-GB" sz="1400" i="1" dirty="0" err="1"/>
              <a:t>NaCl</a:t>
            </a:r>
            <a:r>
              <a:rPr lang="en-GB" sz="1400" i="1" dirty="0"/>
              <a:t> 0.025 M </a:t>
            </a:r>
            <a:r>
              <a:rPr lang="en-GB" sz="1400" i="1" dirty="0" err="1"/>
              <a:t>Hepes</a:t>
            </a:r>
            <a:r>
              <a:rPr lang="en-GB" sz="1400" i="1" dirty="0"/>
              <a:t> buffer, pH 7.4, at </a:t>
            </a:r>
            <a:r>
              <a:rPr lang="en-US" sz="1400" i="1" dirty="0"/>
              <a:t>300 K.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5791200"/>
            <a:ext cx="7543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Selimović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A. V.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Komolkin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A. V.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Egorov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T. </a:t>
            </a:r>
            <a:r>
              <a:rPr kumimoji="0" lang="en-US" sz="120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Soldatović</a:t>
            </a:r>
            <a:r>
              <a:rPr kumimoji="0" lang="en-US" sz="12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Coord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Chem.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2018, </a:t>
            </a:r>
            <a:r>
              <a:rPr kumimoji="0" lang="en-US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71(7),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1003-1019.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29000" y="152400"/>
            <a:ext cx="5715000" cy="1295400"/>
          </a:xfrm>
          <a:prstGeom prst="ellipse">
            <a:avLst/>
          </a:prstGeom>
          <a:solidFill>
            <a:srgbClr val="FA9CE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L-Met forms the most stable complex with [CuCl</a:t>
            </a:r>
            <a:r>
              <a:rPr lang="en-US" sz="1400" b="1" baseline="-25000" dirty="0"/>
              <a:t>2</a:t>
            </a:r>
            <a:r>
              <a:rPr lang="en-US" sz="1400" b="1" dirty="0"/>
              <a:t>(en)] among the </a:t>
            </a:r>
            <a:r>
              <a:rPr lang="en-US" sz="1400" b="1" dirty="0" err="1"/>
              <a:t>ligands</a:t>
            </a:r>
            <a:r>
              <a:rPr lang="en-US" sz="1400" b="1" dirty="0"/>
              <a:t> considered, while [CuCl</a:t>
            </a:r>
            <a:r>
              <a:rPr lang="en-US" sz="1400" b="1" baseline="-25000" dirty="0"/>
              <a:t>2</a:t>
            </a:r>
            <a:r>
              <a:rPr lang="en-US" sz="1400" b="1" dirty="0"/>
              <a:t>(</a:t>
            </a:r>
            <a:r>
              <a:rPr lang="en-US" sz="1400" b="1" dirty="0" err="1"/>
              <a:t>terpy</a:t>
            </a:r>
            <a:r>
              <a:rPr lang="en-US" sz="1400" b="1" dirty="0"/>
              <a:t>)] complex </a:t>
            </a:r>
            <a:r>
              <a:rPr lang="ru-RU" sz="1400" b="1" dirty="0"/>
              <a:t>did not show </a:t>
            </a:r>
            <a:r>
              <a:rPr lang="en-US" sz="1400" b="1" dirty="0"/>
              <a:t>significant changes in its square-pyramidal geometry in the presence of the buffer or bio-</a:t>
            </a:r>
            <a:r>
              <a:rPr lang="en-US" sz="1400" b="1" dirty="0" err="1"/>
              <a:t>ligands</a:t>
            </a:r>
            <a:r>
              <a:rPr lang="en-US" sz="1400" b="1" dirty="0"/>
              <a:t>.</a:t>
            </a:r>
          </a:p>
        </p:txBody>
      </p:sp>
      <p:pic>
        <p:nvPicPr>
          <p:cNvPr id="9" name="Imag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352800" cy="2514600"/>
          </a:xfrm>
          <a:prstGeom prst="rect">
            <a:avLst/>
          </a:prstGeom>
          <a:solidFill>
            <a:srgbClr val="FA9CEF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3505200" cy="2514600"/>
          </a:xfrm>
          <a:prstGeom prst="rect">
            <a:avLst/>
          </a:prstGeom>
          <a:solidFill>
            <a:srgbClr val="FA9CEF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1600</Words>
  <Application>Microsoft Office PowerPoint</Application>
  <PresentationFormat>On-screen Show (4:3)</PresentationFormat>
  <Paragraphs>96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Jean-Jacques VANDEN EYNDE</cp:lastModifiedBy>
  <cp:revision>118</cp:revision>
  <dcterms:created xsi:type="dcterms:W3CDTF">2015-04-04T09:45:50Z</dcterms:created>
  <dcterms:modified xsi:type="dcterms:W3CDTF">2018-08-23T08:22:37Z</dcterms:modified>
</cp:coreProperties>
</file>