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67" r:id="rId4"/>
    <p:sldId id="258" r:id="rId5"/>
    <p:sldId id="284" r:id="rId6"/>
    <p:sldId id="268" r:id="rId7"/>
    <p:sldId id="269" r:id="rId8"/>
    <p:sldId id="270" r:id="rId9"/>
    <p:sldId id="271" r:id="rId10"/>
    <p:sldId id="277" r:id="rId11"/>
    <p:sldId id="278" r:id="rId12"/>
    <p:sldId id="273" r:id="rId13"/>
    <p:sldId id="275" r:id="rId14"/>
    <p:sldId id="279" r:id="rId15"/>
    <p:sldId id="283" r:id="rId16"/>
    <p:sldId id="282" r:id="rId17"/>
    <p:sldId id="281" r:id="rId18"/>
    <p:sldId id="265" r:id="rId19"/>
    <p:sldId id="26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  <p:cmAuthor id="2" name="FLORENCE COULY (Personnel)" initials="FC(" lastIdx="36" clrIdx="2">
    <p:extLst>
      <p:ext uri="{19B8F6BF-5375-455C-9EA6-DF929625EA0E}">
        <p15:presenceInfo xmlns:p15="http://schemas.microsoft.com/office/powerpoint/2012/main" userId="FLORENCE COULY (Personnel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26/09/2018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26/09/2018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26/09/2018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26/09/2018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3.emf"/><Relationship Id="rId3" Type="http://schemas.openxmlformats.org/officeDocument/2006/relationships/image" Target="../media/image9.jpeg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279571"/>
            <a:ext cx="8667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Conception </a:t>
            </a:r>
            <a:r>
              <a:rPr lang="en-US" sz="2400" b="1"/>
              <a:t>of </a:t>
            </a:r>
            <a:r>
              <a:rPr lang="en-US" sz="2400" b="1" smtClean="0"/>
              <a:t>DYRK1A </a:t>
            </a:r>
            <a:r>
              <a:rPr lang="en-US" sz="2400" b="1" dirty="0"/>
              <a:t>Kinase </a:t>
            </a:r>
            <a:r>
              <a:rPr lang="en-US" sz="2400" b="1" dirty="0" smtClean="0"/>
              <a:t>Inhibitors via Metal-Catalyzed </a:t>
            </a:r>
            <a:r>
              <a:rPr lang="en-US" sz="2400" b="1" dirty="0"/>
              <a:t>C–H </a:t>
            </a:r>
            <a:r>
              <a:rPr lang="en-US" sz="2400" b="1" dirty="0" err="1" smtClean="0"/>
              <a:t>Arylation</a:t>
            </a:r>
            <a:r>
              <a:rPr lang="en-US" sz="2400" b="1" dirty="0" smtClean="0"/>
              <a:t>, inspired by Fragment-Growing Studies.</a:t>
            </a:r>
          </a:p>
          <a:p>
            <a:pPr algn="ctr"/>
            <a:endParaRPr lang="fr-FR" dirty="0"/>
          </a:p>
          <a:p>
            <a:pPr algn="ctr"/>
            <a:r>
              <a:rPr lang="it-IT" b="1" dirty="0" smtClean="0"/>
              <a:t>Florence </a:t>
            </a:r>
            <a:r>
              <a:rPr lang="it-IT" b="1" dirty="0"/>
              <a:t>Couly </a:t>
            </a:r>
            <a:r>
              <a:rPr lang="it-IT" b="1" baseline="30000" dirty="0"/>
              <a:t>1</a:t>
            </a:r>
            <a:r>
              <a:rPr lang="it-IT" b="1" dirty="0"/>
              <a:t>, </a:t>
            </a:r>
            <a:r>
              <a:rPr lang="it-IT" b="1" dirty="0" smtClean="0"/>
              <a:t>Julien </a:t>
            </a:r>
            <a:r>
              <a:rPr lang="it-IT" b="1" dirty="0"/>
              <a:t>Diharce </a:t>
            </a:r>
            <a:r>
              <a:rPr lang="it-IT" b="1" baseline="30000" dirty="0" smtClean="0"/>
              <a:t>2</a:t>
            </a:r>
            <a:r>
              <a:rPr lang="it-IT" b="1" dirty="0" smtClean="0"/>
              <a:t>, </a:t>
            </a:r>
            <a:r>
              <a:rPr lang="it-IT" b="1" dirty="0"/>
              <a:t>Pascal Bonnet </a:t>
            </a:r>
            <a:r>
              <a:rPr lang="it-IT" b="1" baseline="30000" dirty="0"/>
              <a:t>2</a:t>
            </a:r>
            <a:r>
              <a:rPr lang="it-IT" b="1" dirty="0" smtClean="0"/>
              <a:t>, </a:t>
            </a:r>
            <a:r>
              <a:rPr lang="it-IT" b="1" dirty="0"/>
              <a:t>Laurent Meijer </a:t>
            </a:r>
            <a:r>
              <a:rPr lang="it-IT" b="1" baseline="30000" dirty="0" smtClean="0"/>
              <a:t>3</a:t>
            </a:r>
            <a:r>
              <a:rPr lang="it-IT" b="1" dirty="0" smtClean="0"/>
              <a:t>, </a:t>
            </a:r>
            <a:r>
              <a:rPr lang="it-IT" b="1" dirty="0"/>
              <a:t>Corinne Fruit</a:t>
            </a:r>
            <a:r>
              <a:rPr lang="it-IT" b="1" baseline="30000" dirty="0"/>
              <a:t>1,*</a:t>
            </a:r>
            <a:r>
              <a:rPr lang="it-IT" b="1" dirty="0"/>
              <a:t> and Thierry Besson</a:t>
            </a:r>
            <a:r>
              <a:rPr lang="it-IT" b="1" baseline="30000" dirty="0"/>
              <a:t>1,*</a:t>
            </a:r>
          </a:p>
          <a:p>
            <a:pPr algn="ctr"/>
            <a:r>
              <a:rPr lang="it-IT" b="1" dirty="0" smtClean="0"/>
              <a:t> </a:t>
            </a:r>
          </a:p>
          <a:p>
            <a:pPr algn="ctr"/>
            <a:endParaRPr lang="fr-FR" dirty="0"/>
          </a:p>
          <a:p>
            <a:r>
              <a:rPr lang="it-IT" baseline="30000" dirty="0"/>
              <a:t>1 </a:t>
            </a:r>
            <a:r>
              <a:rPr lang="en-US" dirty="0" err="1" smtClean="0"/>
              <a:t>Normandie</a:t>
            </a:r>
            <a:r>
              <a:rPr lang="en-US" dirty="0" smtClean="0"/>
              <a:t> </a:t>
            </a:r>
            <a:r>
              <a:rPr lang="en-US" dirty="0" err="1" smtClean="0"/>
              <a:t>Univ</a:t>
            </a:r>
            <a:r>
              <a:rPr lang="en-US" dirty="0" smtClean="0"/>
              <a:t>, </a:t>
            </a:r>
            <a:r>
              <a:rPr lang="en-US" dirty="0"/>
              <a:t>UNIROUEN, INSA Rouen, CNRS, COBRA UMR 6014, 76000 Rouen</a:t>
            </a:r>
            <a:r>
              <a:rPr lang="en-US" dirty="0" smtClean="0"/>
              <a:t>, France</a:t>
            </a:r>
          </a:p>
          <a:p>
            <a:r>
              <a:rPr lang="it-IT" b="1" baseline="30000" dirty="0" smtClean="0"/>
              <a:t>2 </a:t>
            </a:r>
            <a:r>
              <a:rPr lang="en-US" dirty="0" err="1" smtClean="0"/>
              <a:t>Université</a:t>
            </a:r>
            <a:r>
              <a:rPr lang="en-US" dirty="0" smtClean="0"/>
              <a:t> </a:t>
            </a:r>
            <a:r>
              <a:rPr lang="en-US" dirty="0" err="1"/>
              <a:t>d’Orléans</a:t>
            </a:r>
            <a:r>
              <a:rPr lang="en-US" dirty="0"/>
              <a:t>, ICOA, </a:t>
            </a:r>
            <a:r>
              <a:rPr lang="en-US" dirty="0" smtClean="0"/>
              <a:t>UMR CNRS 7311, </a:t>
            </a:r>
            <a:r>
              <a:rPr lang="en-US" dirty="0"/>
              <a:t>BP 6759, 45067 </a:t>
            </a:r>
            <a:r>
              <a:rPr lang="en-US" dirty="0" err="1"/>
              <a:t>Orléans</a:t>
            </a:r>
            <a:r>
              <a:rPr lang="en-US" dirty="0"/>
              <a:t> </a:t>
            </a:r>
            <a:r>
              <a:rPr lang="en-US" dirty="0" err="1"/>
              <a:t>Cedex</a:t>
            </a:r>
            <a:r>
              <a:rPr lang="en-US" dirty="0"/>
              <a:t> 2, </a:t>
            </a:r>
            <a:r>
              <a:rPr lang="en-US" dirty="0" smtClean="0"/>
              <a:t>France </a:t>
            </a:r>
          </a:p>
          <a:p>
            <a:r>
              <a:rPr lang="it-IT" b="1" baseline="30000" dirty="0" smtClean="0"/>
              <a:t>3 </a:t>
            </a:r>
            <a:r>
              <a:rPr lang="en-US" dirty="0" err="1" smtClean="0"/>
              <a:t>ManRos</a:t>
            </a:r>
            <a:r>
              <a:rPr lang="en-US" dirty="0" smtClean="0"/>
              <a:t> </a:t>
            </a:r>
            <a:r>
              <a:rPr lang="en-US" dirty="0"/>
              <a:t>Therapeutics, </a:t>
            </a:r>
            <a:r>
              <a:rPr lang="en-US" dirty="0" err="1"/>
              <a:t>Perharidy</a:t>
            </a:r>
            <a:r>
              <a:rPr lang="en-US" dirty="0"/>
              <a:t> Peninsula, 29680 </a:t>
            </a:r>
            <a:r>
              <a:rPr lang="en-US" dirty="0" err="1"/>
              <a:t>Roscoff</a:t>
            </a:r>
            <a:r>
              <a:rPr lang="en-US" dirty="0"/>
              <a:t>, </a:t>
            </a:r>
            <a:r>
              <a:rPr lang="en-US" dirty="0" smtClean="0"/>
              <a:t>France </a:t>
            </a:r>
            <a:endParaRPr lang="fr-FR" dirty="0"/>
          </a:p>
          <a:p>
            <a:endParaRPr lang="fr-FR" dirty="0"/>
          </a:p>
          <a:p>
            <a:r>
              <a:rPr lang="en-US" sz="1400" b="1" dirty="0" smtClean="0"/>
              <a:t>*</a:t>
            </a:r>
            <a:r>
              <a:rPr lang="en-US" sz="1400" dirty="0" smtClean="0"/>
              <a:t> </a:t>
            </a:r>
            <a:r>
              <a:rPr lang="en-US" sz="1400" dirty="0"/>
              <a:t>Corresponding authors: corinne.fruit@univ-rouen.fr; </a:t>
            </a:r>
            <a:r>
              <a:rPr lang="en-US" sz="1400" dirty="0" smtClean="0"/>
              <a:t>thierry.besson@univ-rouen.fr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01502"/>
          </a:xfrm>
          <a:prstGeom prst="rect">
            <a:avLst/>
          </a:prstGeom>
        </p:spPr>
      </p:pic>
      <p:pic>
        <p:nvPicPr>
          <p:cNvPr id="6" name="Picture 8" descr="http://cjc.jeunes-chercheurs.org/presentation/evenements/15ans/partners/mes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5" y="6161376"/>
            <a:ext cx="483195" cy="62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mep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80158"/>
            <a:ext cx="534063" cy="5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63" y="6189458"/>
            <a:ext cx="1957937" cy="52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80" y="6208668"/>
            <a:ext cx="1537720" cy="505553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80" y="6274333"/>
            <a:ext cx="862169" cy="50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59402"/>
            <a:ext cx="426369" cy="42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422928"/>
            <a:ext cx="111703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46760" y="5548142"/>
            <a:ext cx="7772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(13) </a:t>
            </a:r>
            <a:r>
              <a:rPr lang="fr-FR" sz="1050" dirty="0" err="1" smtClean="0"/>
              <a:t>Couly</a:t>
            </a:r>
            <a:r>
              <a:rPr lang="fr-FR" sz="1050" dirty="0"/>
              <a:t>, F.; Harari, M.; </a:t>
            </a:r>
            <a:r>
              <a:rPr lang="fr-FR" sz="1050" dirty="0" err="1"/>
              <a:t>Dubouilh-Benard</a:t>
            </a:r>
            <a:r>
              <a:rPr lang="fr-FR" sz="1050" dirty="0"/>
              <a:t>, C.; Bailly, L.; Petit, E.; </a:t>
            </a:r>
            <a:r>
              <a:rPr lang="fr-FR" sz="1050" dirty="0" err="1"/>
              <a:t>Diharce</a:t>
            </a:r>
            <a:r>
              <a:rPr lang="fr-FR" sz="1050" dirty="0"/>
              <a:t>, J.; Bonnet, P.; </a:t>
            </a:r>
            <a:r>
              <a:rPr lang="fr-FR" sz="1050" dirty="0" err="1"/>
              <a:t>Meijer</a:t>
            </a:r>
            <a:r>
              <a:rPr lang="fr-FR" sz="1050" dirty="0"/>
              <a:t>, L.; Fruit, C.; Besson, T. </a:t>
            </a:r>
            <a:r>
              <a:rPr lang="fr-FR" sz="1050" i="1" dirty="0" err="1" smtClean="0"/>
              <a:t>Molecules</a:t>
            </a:r>
            <a:r>
              <a:rPr lang="fr-FR" sz="1050" dirty="0" smtClean="0"/>
              <a:t> </a:t>
            </a:r>
            <a:r>
              <a:rPr lang="fr-FR" sz="1050" b="1" dirty="0"/>
              <a:t>2018</a:t>
            </a:r>
            <a:r>
              <a:rPr lang="fr-FR" sz="1050" dirty="0"/>
              <a:t>, </a:t>
            </a:r>
            <a:r>
              <a:rPr lang="fr-FR" sz="1050" b="1" dirty="0"/>
              <a:t>23</a:t>
            </a:r>
            <a:r>
              <a:rPr lang="fr-FR" sz="1050" dirty="0"/>
              <a:t>, 2181</a:t>
            </a:r>
            <a:r>
              <a:rPr lang="fr-FR" sz="1050" dirty="0" smtClean="0"/>
              <a:t>. DOI : </a:t>
            </a:r>
            <a:r>
              <a:rPr lang="fr-FR" sz="1050" dirty="0"/>
              <a:t>10.3390/molecules23092181</a:t>
            </a:r>
            <a:r>
              <a:rPr lang="fr-FR" sz="1050" dirty="0" smtClean="0"/>
              <a:t> </a:t>
            </a:r>
            <a:endParaRPr lang="fr-FR" sz="105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1" y="1295399"/>
            <a:ext cx="11176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995154"/>
              </p:ext>
            </p:extLst>
          </p:nvPr>
        </p:nvGraphicFramePr>
        <p:xfrm>
          <a:off x="762000" y="1524000"/>
          <a:ext cx="7848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CS ChemDraw Drawing" r:id="rId4" imgW="8431917" imgH="2220001" progId="ChemDraw.Document.6.0">
                  <p:embed/>
                </p:oleObj>
              </mc:Choice>
              <mc:Fallback>
                <p:oleObj name="CS ChemDraw Drawing" r:id="rId4" imgW="8431917" imgH="2220001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7848600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0" y="914400"/>
            <a:ext cx="6620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Retrosynthetic route of series </a:t>
            </a:r>
            <a:r>
              <a:rPr lang="en-US" sz="1600" b="1" dirty="0" smtClean="0"/>
              <a:t>C</a:t>
            </a:r>
            <a:r>
              <a:rPr lang="en-US" sz="1600" dirty="0" smtClean="0"/>
              <a:t> </a:t>
            </a:r>
            <a:r>
              <a:rPr lang="en-US" sz="1600" dirty="0"/>
              <a:t>products using compound </a:t>
            </a:r>
            <a:r>
              <a:rPr lang="en-US" sz="1600" b="1" dirty="0" smtClean="0"/>
              <a:t>1</a:t>
            </a:r>
            <a:r>
              <a:rPr lang="en-US" sz="1600" dirty="0" smtClean="0"/>
              <a:t> </a:t>
            </a:r>
            <a:r>
              <a:rPr lang="en-US" sz="1600" dirty="0"/>
              <a:t>as </a:t>
            </a:r>
            <a:r>
              <a:rPr lang="en-US" sz="1600" dirty="0" smtClean="0"/>
              <a:t>intermediate.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762000" y="3934361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The </a:t>
            </a:r>
            <a:r>
              <a:rPr lang="en-US" sz="1600" dirty="0"/>
              <a:t>target molecules (series </a:t>
            </a:r>
            <a:r>
              <a:rPr lang="en-US" sz="1600" b="1" dirty="0" smtClean="0"/>
              <a:t>C</a:t>
            </a:r>
            <a:r>
              <a:rPr lang="en-US" sz="1600" dirty="0" smtClean="0"/>
              <a:t>) </a:t>
            </a:r>
            <a:r>
              <a:rPr lang="en-US" sz="1600" dirty="0"/>
              <a:t>were synthesized via the </a:t>
            </a:r>
            <a:r>
              <a:rPr lang="en-US" sz="1600" dirty="0" err="1"/>
              <a:t>polyfunctionalized</a:t>
            </a:r>
            <a:r>
              <a:rPr lang="en-US" sz="1600" dirty="0"/>
              <a:t> methyl 6-amino-2-cyanobenzo[d]thiazole-7-carboxylate </a:t>
            </a:r>
            <a:r>
              <a:rPr lang="en-US" sz="1600" dirty="0" smtClean="0"/>
              <a:t>(</a:t>
            </a:r>
            <a:r>
              <a:rPr lang="en-US" sz="1600" b="1" dirty="0" smtClean="0"/>
              <a:t>1</a:t>
            </a:r>
            <a:r>
              <a:rPr lang="en-US" sz="1600" dirty="0" smtClean="0"/>
              <a:t>) [13]. </a:t>
            </a:r>
            <a:r>
              <a:rPr lang="en-US" sz="1600" dirty="0"/>
              <a:t>Here, again, the key step in the synthesis of </a:t>
            </a:r>
            <a:r>
              <a:rPr lang="en-US" sz="1600" b="1" dirty="0" smtClean="0"/>
              <a:t>1</a:t>
            </a:r>
            <a:r>
              <a:rPr lang="en-US" sz="1600" dirty="0" smtClean="0"/>
              <a:t> </a:t>
            </a:r>
            <a:r>
              <a:rPr lang="en-US" sz="1600" dirty="0"/>
              <a:t>involves the sulfur-rich Appel’s salt, and cyclization of the intermediate imino-1,2,3-dithiazole which was transformed into the target </a:t>
            </a:r>
            <a:r>
              <a:rPr lang="en-US" sz="1600" dirty="0" err="1" smtClean="0"/>
              <a:t>benzothiazole</a:t>
            </a:r>
            <a:r>
              <a:rPr lang="en-US" sz="1600" dirty="0" smtClean="0"/>
              <a:t>. In </a:t>
            </a:r>
            <a:r>
              <a:rPr lang="en-US" sz="1600" dirty="0"/>
              <a:t>this pathway, the </a:t>
            </a:r>
            <a:r>
              <a:rPr lang="en-US" sz="1600" dirty="0" err="1" smtClean="0"/>
              <a:t>pyrimidinone</a:t>
            </a:r>
            <a:r>
              <a:rPr lang="en-US" sz="1600" dirty="0" smtClean="0"/>
              <a:t> </a:t>
            </a:r>
            <a:r>
              <a:rPr lang="en-US" sz="1600" dirty="0"/>
              <a:t>part was formed at the last stage of the synthesis.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215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422928"/>
            <a:ext cx="111703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1999" y="1382660"/>
            <a:ext cx="97355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392910"/>
              </p:ext>
            </p:extLst>
          </p:nvPr>
        </p:nvGraphicFramePr>
        <p:xfrm>
          <a:off x="975360" y="872891"/>
          <a:ext cx="7298302" cy="333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CS ChemDraw Drawing" r:id="rId4" imgW="7636492" imgH="3501803" progId="ChemDraw.Document.6.0">
                  <p:embed/>
                </p:oleObj>
              </mc:Choice>
              <mc:Fallback>
                <p:oleObj name="CS ChemDraw Drawing" r:id="rId4" imgW="7636492" imgH="350180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" y="872891"/>
                        <a:ext cx="7298302" cy="333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9572" y="5558915"/>
            <a:ext cx="7772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(14) </a:t>
            </a:r>
            <a:r>
              <a:rPr lang="fr-FR" sz="1050" dirty="0" err="1" smtClean="0"/>
              <a:t>Couly</a:t>
            </a:r>
            <a:r>
              <a:rPr lang="fr-FR" sz="1050" dirty="0"/>
              <a:t>, F.; Harari, M.; </a:t>
            </a:r>
            <a:r>
              <a:rPr lang="fr-FR" sz="1050" dirty="0" err="1"/>
              <a:t>Dubouilh-Benard</a:t>
            </a:r>
            <a:r>
              <a:rPr lang="fr-FR" sz="1050" dirty="0"/>
              <a:t>, C.; Bailly, L.; Petit, E.; </a:t>
            </a:r>
            <a:r>
              <a:rPr lang="fr-FR" sz="1050" dirty="0" err="1"/>
              <a:t>Diharce</a:t>
            </a:r>
            <a:r>
              <a:rPr lang="fr-FR" sz="1050" dirty="0"/>
              <a:t>, J.; Bonnet, P.; </a:t>
            </a:r>
            <a:r>
              <a:rPr lang="fr-FR" sz="1050" dirty="0" err="1"/>
              <a:t>Meijer</a:t>
            </a:r>
            <a:r>
              <a:rPr lang="fr-FR" sz="1050" dirty="0"/>
              <a:t>, L.; Fruit, C.; Besson, T. </a:t>
            </a:r>
            <a:r>
              <a:rPr lang="fr-FR" sz="1050" i="1" dirty="0" err="1" smtClean="0"/>
              <a:t>Molecules</a:t>
            </a:r>
            <a:r>
              <a:rPr lang="fr-FR" sz="1050" i="1" dirty="0" smtClean="0"/>
              <a:t> </a:t>
            </a:r>
            <a:r>
              <a:rPr lang="fr-FR" sz="1050" b="1" dirty="0"/>
              <a:t>2018</a:t>
            </a:r>
            <a:r>
              <a:rPr lang="fr-FR" sz="1050" dirty="0"/>
              <a:t>, </a:t>
            </a:r>
            <a:r>
              <a:rPr lang="fr-FR" sz="1050" i="1" dirty="0"/>
              <a:t>23</a:t>
            </a:r>
            <a:r>
              <a:rPr lang="fr-FR" sz="1050" dirty="0"/>
              <a:t>, 2181</a:t>
            </a:r>
            <a:r>
              <a:rPr lang="fr-FR" sz="1050" dirty="0" smtClean="0"/>
              <a:t>. DOI : </a:t>
            </a:r>
            <a:r>
              <a:rPr lang="fr-FR" sz="1050" dirty="0"/>
              <a:t>10.3390/molecules23092181</a:t>
            </a:r>
            <a:r>
              <a:rPr lang="fr-FR" sz="1050" dirty="0" smtClean="0"/>
              <a:t> </a:t>
            </a:r>
            <a:endParaRPr lang="fr-FR" sz="1050" dirty="0"/>
          </a:p>
        </p:txBody>
      </p:sp>
      <p:sp>
        <p:nvSpPr>
          <p:cNvPr id="12" name="Rectangle 11"/>
          <p:cNvSpPr/>
          <p:nvPr/>
        </p:nvSpPr>
        <p:spPr>
          <a:xfrm>
            <a:off x="3733800" y="152400"/>
            <a:ext cx="3533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Synthesis of series 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3a</a:t>
            </a:r>
            <a:r>
              <a:rPr lang="en-GB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–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</a:t>
            </a:r>
            <a:r>
              <a:rPr lang="en-GB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4a</a:t>
            </a:r>
            <a:r>
              <a:rPr lang="en-GB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–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</a:t>
            </a:r>
            <a:r>
              <a:rPr lang="en-GB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and 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Ca</a:t>
            </a:r>
            <a:r>
              <a:rPr lang="en-GB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–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</a:t>
            </a:r>
            <a:r>
              <a:rPr lang="en-GB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fr-FR" sz="16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2500" y="4547392"/>
            <a:ext cx="7239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The second step consisted in substituting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2-(pyridin-3-yl)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thiazolo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[5,4-</a:t>
            </a:r>
            <a:r>
              <a:rPr lang="en-US" sz="14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]quinazolin-9(8</a:t>
            </a:r>
            <a:r>
              <a:rPr lang="en-US" sz="14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)-one with alkyl groups, such as methyl, </a:t>
            </a:r>
            <a:r>
              <a:rPr lang="en-US" sz="14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iso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-propyl, or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cycloakyl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containing at least 4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carbons. The last step concerns C2-H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arylation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of the tricyclic core.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88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95609"/>
              </p:ext>
            </p:extLst>
          </p:nvPr>
        </p:nvGraphicFramePr>
        <p:xfrm>
          <a:off x="3279648" y="1932320"/>
          <a:ext cx="5172075" cy="2576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385">
                  <a:extLst>
                    <a:ext uri="{9D8B030D-6E8A-4147-A177-3AD203B41FA5}">
                      <a16:colId xmlns:a16="http://schemas.microsoft.com/office/drawing/2014/main" val="408067431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88961476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81094513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181081264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1209826034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1937709107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3960346280"/>
                    </a:ext>
                  </a:extLst>
                </a:gridCol>
              </a:tblGrid>
              <a:tr h="27748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–R</a:t>
                      </a:r>
                      <a:r>
                        <a:rPr lang="en-US" sz="1000" baseline="30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Yield </a:t>
                      </a:r>
                      <a:r>
                        <a:rPr lang="en-US" sz="1000" baseline="30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 (%)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Yield </a:t>
                      </a:r>
                      <a:r>
                        <a:rPr lang="en-US" sz="1000" baseline="30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 (%)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Yield </a:t>
                      </a:r>
                      <a:r>
                        <a:rPr lang="en-US" sz="10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(%)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619444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3a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4a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98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Ca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21072707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3b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43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4b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99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effectLst/>
                        </a:rPr>
                        <a:t>Cb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48239412"/>
                  </a:ext>
                </a:extLst>
              </a:tr>
              <a:tr h="347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3c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86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4c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86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Cc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04491446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3d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4d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97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Cd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57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8185721"/>
                  </a:ext>
                </a:extLst>
              </a:tr>
              <a:tr h="411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3e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4e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98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Ce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0053984"/>
                  </a:ext>
                </a:extLst>
              </a:tr>
              <a:tr h="511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3f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4f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98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effectLst/>
                        </a:rPr>
                        <a:t>Cf</a:t>
                      </a:r>
                      <a:endParaRPr lang="fr-F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54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8355026"/>
                  </a:ext>
                </a:extLst>
              </a:tr>
            </a:tbl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304068"/>
              </p:ext>
            </p:extLst>
          </p:nvPr>
        </p:nvGraphicFramePr>
        <p:xfrm>
          <a:off x="3427284" y="2286000"/>
          <a:ext cx="2571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" name="CS ChemDraw Drawing" r:id="rId4" imgW="254147" imgH="153551" progId="ChemDraw.Document.6.0">
                  <p:embed/>
                </p:oleObj>
              </mc:Choice>
              <mc:Fallback>
                <p:oleObj name="CS ChemDraw Drawing" r:id="rId4" imgW="254147" imgH="153551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284" y="2286000"/>
                        <a:ext cx="257175" cy="152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61631"/>
              </p:ext>
            </p:extLst>
          </p:nvPr>
        </p:nvGraphicFramePr>
        <p:xfrm>
          <a:off x="3427285" y="2581275"/>
          <a:ext cx="2571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" name="CS ChemDraw Drawing" r:id="rId6" imgW="266516" imgH="235907" progId="ChemDraw.Document.6.0">
                  <p:embed/>
                </p:oleObj>
              </mc:Choice>
              <mc:Fallback>
                <p:oleObj name="CS ChemDraw Drawing" r:id="rId6" imgW="266516" imgH="235907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285" y="2581275"/>
                        <a:ext cx="257175" cy="23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962108"/>
              </p:ext>
            </p:extLst>
          </p:nvPr>
        </p:nvGraphicFramePr>
        <p:xfrm>
          <a:off x="3435765" y="2895600"/>
          <a:ext cx="2857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" name="CS ChemDraw Drawing" r:id="rId8" imgW="286247" imgH="225349" progId="ChemDraw.Document.6.0">
                  <p:embed/>
                </p:oleObj>
              </mc:Choice>
              <mc:Fallback>
                <p:oleObj name="CS ChemDraw Drawing" r:id="rId8" imgW="286247" imgH="225349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765" y="2895600"/>
                        <a:ext cx="285750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58522"/>
              </p:ext>
            </p:extLst>
          </p:nvPr>
        </p:nvGraphicFramePr>
        <p:xfrm>
          <a:off x="3370135" y="3276600"/>
          <a:ext cx="3143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" name="CS ChemDraw Drawing" r:id="rId10" imgW="313635" imgH="234097" progId="ChemDraw.Document.6.0">
                  <p:embed/>
                </p:oleObj>
              </mc:Choice>
              <mc:Fallback>
                <p:oleObj name="CS ChemDraw Drawing" r:id="rId10" imgW="313635" imgH="234097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135" y="3276600"/>
                        <a:ext cx="314325" cy="23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638426"/>
              </p:ext>
            </p:extLst>
          </p:nvPr>
        </p:nvGraphicFramePr>
        <p:xfrm>
          <a:off x="3374898" y="3657600"/>
          <a:ext cx="3619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" name="CS ChemDraw Drawing" r:id="rId12" imgW="359281" imgH="264566" progId="ChemDraw.Document.6.0">
                  <p:embed/>
                </p:oleObj>
              </mc:Choice>
              <mc:Fallback>
                <p:oleObj name="CS ChemDraw Drawing" r:id="rId12" imgW="359281" imgH="264566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898" y="3657600"/>
                        <a:ext cx="361950" cy="257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924195"/>
              </p:ext>
            </p:extLst>
          </p:nvPr>
        </p:nvGraphicFramePr>
        <p:xfrm>
          <a:off x="3375025" y="4114800"/>
          <a:ext cx="3635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" name="CS ChemDraw Drawing" r:id="rId14" imgW="379307" imgH="304387" progId="ChemDraw.Document.6.0">
                  <p:embed/>
                </p:oleObj>
              </mc:Choice>
              <mc:Fallback>
                <p:oleObj name="CS ChemDraw Drawing" r:id="rId14" imgW="379307" imgH="304387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4114800"/>
                        <a:ext cx="363538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276600" y="1326922"/>
            <a:ext cx="533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Table 2.</a:t>
            </a:r>
            <a:r>
              <a:rPr kumimoji="0" lang="en-GB" alt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Chemical structures (R</a:t>
            </a:r>
            <a:r>
              <a:rPr kumimoji="0" lang="en-GB" altLang="fr-FR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GB" alt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and yields obtained for the synthesis of series </a:t>
            </a:r>
            <a:r>
              <a:rPr kumimoji="0" lang="en-GB" alt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kumimoji="0" lang="en-GB" alt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GB" alt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GB" alt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GB" alt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kumimoji="0" lang="en-GB" alt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GB" alt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GB" alt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GB" altLang="fr-FR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GB" alt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GB" alt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GB" alt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GB" alt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879848" y="4409667"/>
            <a:ext cx="1752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Isolated yield.</a:t>
            </a:r>
            <a:endParaRPr kumimoji="0" lang="en-US" alt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00799"/>
              </p:ext>
            </p:extLst>
          </p:nvPr>
        </p:nvGraphicFramePr>
        <p:xfrm>
          <a:off x="914400" y="2371924"/>
          <a:ext cx="1687513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" name="CS ChemDraw Drawing" r:id="rId16" imgW="1688032" imgH="1737025" progId="ChemDraw.Document.6.0">
                  <p:embed/>
                </p:oleObj>
              </mc:Choice>
              <mc:Fallback>
                <p:oleObj name="CS ChemDraw Drawing" r:id="rId16" imgW="1688032" imgH="17370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14400" y="2371924"/>
                        <a:ext cx="1687513" cy="173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685800" y="5605826"/>
            <a:ext cx="7772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(14) </a:t>
            </a:r>
            <a:r>
              <a:rPr lang="fr-FR" sz="1050" dirty="0" err="1" smtClean="0"/>
              <a:t>Couly</a:t>
            </a:r>
            <a:r>
              <a:rPr lang="fr-FR" sz="1050" dirty="0"/>
              <a:t>, F.; Harari, M.; </a:t>
            </a:r>
            <a:r>
              <a:rPr lang="fr-FR" sz="1050" dirty="0" err="1"/>
              <a:t>Dubouilh-Benard</a:t>
            </a:r>
            <a:r>
              <a:rPr lang="fr-FR" sz="1050" dirty="0"/>
              <a:t>, C.; Bailly, L.; Petit, E.; </a:t>
            </a:r>
            <a:r>
              <a:rPr lang="fr-FR" sz="1050" dirty="0" err="1"/>
              <a:t>Diharce</a:t>
            </a:r>
            <a:r>
              <a:rPr lang="fr-FR" sz="1050" dirty="0"/>
              <a:t>, J.; Bonnet, P.; </a:t>
            </a:r>
            <a:r>
              <a:rPr lang="fr-FR" sz="1050" dirty="0" err="1"/>
              <a:t>Meijer</a:t>
            </a:r>
            <a:r>
              <a:rPr lang="fr-FR" sz="1050" dirty="0"/>
              <a:t>, L.; Fruit, C.; Besson, T. </a:t>
            </a:r>
            <a:r>
              <a:rPr lang="fr-FR" sz="1050" i="1" dirty="0" err="1" smtClean="0"/>
              <a:t>Molecules</a:t>
            </a:r>
            <a:r>
              <a:rPr lang="fr-FR" sz="1050" i="1" dirty="0" smtClean="0"/>
              <a:t> </a:t>
            </a:r>
            <a:r>
              <a:rPr lang="fr-FR" sz="1050" b="1" dirty="0"/>
              <a:t>2018</a:t>
            </a:r>
            <a:r>
              <a:rPr lang="fr-FR" sz="1050" dirty="0"/>
              <a:t>, </a:t>
            </a:r>
            <a:r>
              <a:rPr lang="fr-FR" sz="1050" i="1" dirty="0"/>
              <a:t>23</a:t>
            </a:r>
            <a:r>
              <a:rPr lang="fr-FR" sz="1050" dirty="0"/>
              <a:t>, 2181</a:t>
            </a:r>
            <a:r>
              <a:rPr lang="fr-FR" sz="1050" dirty="0" smtClean="0"/>
              <a:t>. DOI : </a:t>
            </a:r>
            <a:r>
              <a:rPr lang="fr-FR" sz="1050" dirty="0"/>
              <a:t>10.3390/molecules23092181</a:t>
            </a:r>
            <a:r>
              <a:rPr lang="fr-FR" sz="1050" dirty="0" smtClean="0"/>
              <a:t> 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6926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422928"/>
            <a:ext cx="111703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1" y="1295399"/>
            <a:ext cx="11176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534220"/>
            <a:ext cx="6734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Synthetic route to series </a:t>
            </a:r>
            <a:r>
              <a:rPr lang="en-US" altLang="fr-FR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altLang="fr-FR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fr-FR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fr-FR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and compound </a:t>
            </a:r>
            <a:r>
              <a:rPr lang="en-US" altLang="fr-FR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fr-FR" altLang="fr-FR" sz="1600" dirty="0" smtClean="0"/>
              <a:t>for</a:t>
            </a:r>
            <a:r>
              <a:rPr lang="fr-FR" sz="1600" dirty="0" smtClean="0"/>
              <a:t> </a:t>
            </a:r>
            <a:r>
              <a:rPr lang="fr-FR" sz="1600" dirty="0" err="1" smtClean="0"/>
              <a:t>completion</a:t>
            </a:r>
            <a:r>
              <a:rPr lang="fr-FR" sz="1600" dirty="0" smtClean="0"/>
              <a:t> of </a:t>
            </a:r>
            <a:r>
              <a:rPr lang="fr-FR" sz="1600" dirty="0"/>
              <a:t>SAR </a:t>
            </a:r>
            <a:r>
              <a:rPr lang="fr-FR" sz="1600" dirty="0" err="1"/>
              <a:t>studies</a:t>
            </a:r>
            <a:endParaRPr lang="fr-FR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latin typeface="+mj-lt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1902"/>
              </p:ext>
            </p:extLst>
          </p:nvPr>
        </p:nvGraphicFramePr>
        <p:xfrm>
          <a:off x="1981200" y="2841234"/>
          <a:ext cx="5298678" cy="2313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233">
                  <a:extLst>
                    <a:ext uri="{9D8B030D-6E8A-4147-A177-3AD203B41FA5}">
                      <a16:colId xmlns:a16="http://schemas.microsoft.com/office/drawing/2014/main" val="4103150984"/>
                    </a:ext>
                  </a:extLst>
                </a:gridCol>
                <a:gridCol w="888337">
                  <a:extLst>
                    <a:ext uri="{9D8B030D-6E8A-4147-A177-3AD203B41FA5}">
                      <a16:colId xmlns:a16="http://schemas.microsoft.com/office/drawing/2014/main" val="1591430037"/>
                    </a:ext>
                  </a:extLst>
                </a:gridCol>
                <a:gridCol w="761175">
                  <a:extLst>
                    <a:ext uri="{9D8B030D-6E8A-4147-A177-3AD203B41FA5}">
                      <a16:colId xmlns:a16="http://schemas.microsoft.com/office/drawing/2014/main" val="3083330484"/>
                    </a:ext>
                  </a:extLst>
                </a:gridCol>
                <a:gridCol w="761175">
                  <a:extLst>
                    <a:ext uri="{9D8B030D-6E8A-4147-A177-3AD203B41FA5}">
                      <a16:colId xmlns:a16="http://schemas.microsoft.com/office/drawing/2014/main" val="2141662331"/>
                    </a:ext>
                  </a:extLst>
                </a:gridCol>
                <a:gridCol w="888337">
                  <a:extLst>
                    <a:ext uri="{9D8B030D-6E8A-4147-A177-3AD203B41FA5}">
                      <a16:colId xmlns:a16="http://schemas.microsoft.com/office/drawing/2014/main" val="3467929079"/>
                    </a:ext>
                  </a:extLst>
                </a:gridCol>
                <a:gridCol w="1110421">
                  <a:extLst>
                    <a:ext uri="{9D8B030D-6E8A-4147-A177-3AD203B41FA5}">
                      <a16:colId xmlns:a16="http://schemas.microsoft.com/office/drawing/2014/main" val="1749746806"/>
                    </a:ext>
                  </a:extLst>
                </a:gridCol>
              </a:tblGrid>
              <a:tr h="231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Product D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9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9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9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-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X(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Ar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Yield </a:t>
                      </a:r>
                      <a:r>
                        <a:rPr lang="en-US" sz="900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(%)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544667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Br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58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6003307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Br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64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257943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MeO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76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493610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67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6434117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52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3306520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CN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</a:t>
                      </a:r>
                      <a:r>
                        <a:rPr lang="en-US" sz="900" baseline="30000" dirty="0">
                          <a:effectLst/>
                        </a:rPr>
                        <a:t>c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2544323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NMe</a:t>
                      </a:r>
                      <a:r>
                        <a:rPr lang="en-US" sz="900" baseline="-25000" dirty="0">
                          <a:effectLst/>
                        </a:rPr>
                        <a:t>2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Br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31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2992215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65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2486142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69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257848"/>
                  </a:ext>
                </a:extLst>
              </a:tr>
            </a:tbl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429000" y="149975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445780"/>
              </p:ext>
            </p:extLst>
          </p:nvPr>
        </p:nvGraphicFramePr>
        <p:xfrm>
          <a:off x="1787921" y="1125851"/>
          <a:ext cx="5527279" cy="154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CS ChemDraw Drawing" r:id="rId4" imgW="6980951" imgH="1986809" progId="ChemDraw.Document.6.0">
                  <p:embed/>
                </p:oleObj>
              </mc:Choice>
              <mc:Fallback>
                <p:oleObj name="CS ChemDraw Drawing" r:id="rId4" imgW="6980951" imgH="1986809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921" y="1125851"/>
                        <a:ext cx="5527279" cy="1541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904999" y="5244473"/>
            <a:ext cx="5181601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Chemical structures and yields obtained for the synthesis </a:t>
            </a:r>
            <a:r>
              <a:rPr kumimoji="0" lang="en-GB" altLang="fr-FR" sz="105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GB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series </a:t>
            </a:r>
            <a:r>
              <a:rPr lang="en-GB" altLang="fr-FR" sz="105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GB" altLang="fr-F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GB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GB" altLang="fr-F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kumimoji="0" lang="en-GB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kumimoji="0" lang="en-GB" altLang="fr-FR" sz="105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GB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kumimoji="0" lang="en-GB" altLang="fr-FR" sz="105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and R</a:t>
            </a:r>
            <a:r>
              <a:rPr kumimoji="0" lang="en-GB" altLang="fr-FR" sz="105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fr-FR" alt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5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Premixing</a:t>
            </a:r>
            <a:r>
              <a:rPr kumimoji="0" lang="en-US" altLang="fr-F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4c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DBU</a:t>
            </a:r>
            <a:r>
              <a:rPr kumimoji="0" lang="en-GB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n-US" altLang="fr-FR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CuI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10 min before adding </a:t>
            </a:r>
            <a:r>
              <a:rPr kumimoji="0" lang="en-US" altLang="fr-FR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ArI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kumimoji="0" lang="en-US" altLang="fr-FR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ArBr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fr-FR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fr-FR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OAc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fr-FR" sz="105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and stirring for 5 h; </a:t>
            </a:r>
            <a:r>
              <a:rPr kumimoji="0" lang="en-US" altLang="fr-FR" sz="105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Isolated yields; </a:t>
            </a:r>
            <a:r>
              <a:rPr kumimoji="0" lang="en-US" altLang="fr-FR" sz="105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altLang="fr-FR" sz="105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obtain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ed.</a:t>
            </a:r>
            <a:endParaRPr kumimoji="0" lang="en-US" alt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88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738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1244034"/>
            <a:ext cx="8534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Results demonstrate </a:t>
            </a:r>
            <a:r>
              <a:rPr lang="en-US" sz="1400" dirty="0"/>
              <a:t>that </a:t>
            </a:r>
            <a:r>
              <a:rPr lang="en-US" sz="1400" dirty="0" smtClean="0"/>
              <a:t>the </a:t>
            </a:r>
            <a:r>
              <a:rPr lang="en-US" sz="1400" dirty="0" err="1"/>
              <a:t>thiazolo</a:t>
            </a:r>
            <a:r>
              <a:rPr lang="en-US" sz="1400" dirty="0"/>
              <a:t>[5,4-</a:t>
            </a:r>
            <a:r>
              <a:rPr lang="en-US" sz="1400" i="1" dirty="0"/>
              <a:t>f</a:t>
            </a:r>
            <a:r>
              <a:rPr lang="en-US" sz="1400" dirty="0"/>
              <a:t>]quinazolin-9(8</a:t>
            </a:r>
            <a:r>
              <a:rPr lang="en-US" sz="1400" i="1" dirty="0"/>
              <a:t>H</a:t>
            </a:r>
            <a:r>
              <a:rPr lang="en-US" sz="1400" dirty="0"/>
              <a:t>)-</a:t>
            </a:r>
            <a:r>
              <a:rPr lang="en-US" sz="1400" dirty="0" smtClean="0"/>
              <a:t>one </a:t>
            </a:r>
            <a:r>
              <a:rPr lang="en-US" sz="1400" b="1" dirty="0" smtClean="0"/>
              <a:t>Cc</a:t>
            </a:r>
            <a:r>
              <a:rPr lang="en-US" sz="1400" dirty="0" smtClean="0"/>
              <a:t> also called </a:t>
            </a:r>
            <a:r>
              <a:rPr lang="en-US" sz="1400" b="1" dirty="0" smtClean="0"/>
              <a:t>FC162</a:t>
            </a:r>
            <a:r>
              <a:rPr lang="en-US" sz="1400" dirty="0" smtClean="0"/>
              <a:t>,  shows </a:t>
            </a:r>
            <a:r>
              <a:rPr lang="en-US" sz="1400" dirty="0"/>
              <a:t>significant inhibitory activity against </a:t>
            </a:r>
            <a:r>
              <a:rPr lang="en-US" sz="1400" dirty="0" smtClean="0"/>
              <a:t>a </a:t>
            </a:r>
            <a:r>
              <a:rPr lang="en-US" sz="1400" dirty="0"/>
              <a:t>set of five kinases.</a:t>
            </a:r>
            <a:endParaRPr lang="fr-FR" sz="1400" dirty="0"/>
          </a:p>
          <a:p>
            <a:r>
              <a:rPr lang="en-US" sz="1400" dirty="0"/>
              <a:t>  </a:t>
            </a:r>
            <a:endParaRPr lang="fr-FR" sz="1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1" y="1295399"/>
            <a:ext cx="11176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98956"/>
              </p:ext>
            </p:extLst>
          </p:nvPr>
        </p:nvGraphicFramePr>
        <p:xfrm>
          <a:off x="2012313" y="1994691"/>
          <a:ext cx="5988687" cy="1580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6263">
                  <a:extLst>
                    <a:ext uri="{9D8B030D-6E8A-4147-A177-3AD203B41FA5}">
                      <a16:colId xmlns:a16="http://schemas.microsoft.com/office/drawing/2014/main" val="3084593478"/>
                    </a:ext>
                  </a:extLst>
                </a:gridCol>
                <a:gridCol w="1201088">
                  <a:extLst>
                    <a:ext uri="{9D8B030D-6E8A-4147-A177-3AD203B41FA5}">
                      <a16:colId xmlns:a16="http://schemas.microsoft.com/office/drawing/2014/main" val="1796195526"/>
                    </a:ext>
                  </a:extLst>
                </a:gridCol>
                <a:gridCol w="863851">
                  <a:extLst>
                    <a:ext uri="{9D8B030D-6E8A-4147-A177-3AD203B41FA5}">
                      <a16:colId xmlns:a16="http://schemas.microsoft.com/office/drawing/2014/main" val="2872026660"/>
                    </a:ext>
                  </a:extLst>
                </a:gridCol>
                <a:gridCol w="721090">
                  <a:extLst>
                    <a:ext uri="{9D8B030D-6E8A-4147-A177-3AD203B41FA5}">
                      <a16:colId xmlns:a16="http://schemas.microsoft.com/office/drawing/2014/main" val="836695117"/>
                    </a:ext>
                  </a:extLst>
                </a:gridCol>
                <a:gridCol w="903911">
                  <a:extLst>
                    <a:ext uri="{9D8B030D-6E8A-4147-A177-3AD203B41FA5}">
                      <a16:colId xmlns:a16="http://schemas.microsoft.com/office/drawing/2014/main" val="1483951105"/>
                    </a:ext>
                  </a:extLst>
                </a:gridCol>
                <a:gridCol w="1162484">
                  <a:extLst>
                    <a:ext uri="{9D8B030D-6E8A-4147-A177-3AD203B41FA5}">
                      <a16:colId xmlns:a16="http://schemas.microsoft.com/office/drawing/2014/main" val="1672727784"/>
                    </a:ext>
                  </a:extLst>
                </a:gridCol>
              </a:tblGrid>
              <a:tr h="353540">
                <a:tc>
                  <a:txBody>
                    <a:bodyPr/>
                    <a:lstStyle/>
                    <a:p>
                      <a:pPr marL="111760" indent="269875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Compounds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1310" indent="-1333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CDK5/p25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245" indent="4318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CK1δ/ε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953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CLK1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" indent="4953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DYRK1A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398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GSK-3α/β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321075"/>
                  </a:ext>
                </a:extLst>
              </a:tr>
              <a:tr h="1769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667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2.0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953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 3.7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5741269"/>
                  </a:ext>
                </a:extLst>
              </a:tr>
              <a:tr h="1769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667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3.33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953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0.133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 6.0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7398809"/>
                  </a:ext>
                </a:extLst>
              </a:tr>
              <a:tr h="1769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Cc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(FC162)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n.t.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6.0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667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0.018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953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0.011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highlight>
                            <a:srgbClr val="FFFF00"/>
                          </a:highlight>
                        </a:rPr>
                        <a:t>  0.068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89826"/>
                  </a:ext>
                </a:extLst>
              </a:tr>
              <a:tr h="1769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Ca,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Cb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, C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d-f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n.t.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&gt;10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667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953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  &gt;</a:t>
                      </a:r>
                      <a:r>
                        <a:rPr lang="fr-FR" sz="1000" dirty="0">
                          <a:effectLst/>
                        </a:rPr>
                        <a:t>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0088882"/>
                  </a:ext>
                </a:extLst>
              </a:tr>
              <a:tr h="1769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Da–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&gt;10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667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953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   ≥</a:t>
                      </a:r>
                      <a:r>
                        <a:rPr lang="fr-FR" sz="1000" dirty="0">
                          <a:effectLst/>
                        </a:rPr>
                        <a:t>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793223"/>
                  </a:ext>
                </a:extLst>
              </a:tr>
              <a:tr h="17692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&gt;10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667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953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953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 ≥</a:t>
                      </a:r>
                      <a:r>
                        <a:rPr lang="fr-FR" sz="1000" dirty="0">
                          <a:effectLst/>
                        </a:rPr>
                        <a:t>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9246244"/>
                  </a:ext>
                </a:extLst>
              </a:tr>
              <a:tr h="15760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Harmine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1.5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667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0,026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953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0,029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9398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&gt;10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790255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54863" y="3734895"/>
            <a:ext cx="5988687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3663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36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r>
              <a:rPr kumimoji="0" lang="en-US" altLang="fr-FR" sz="105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IC</a:t>
            </a:r>
            <a:r>
              <a:rPr kumimoji="0" lang="en-US" altLang="fr-FR" sz="105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values are reported in </a:t>
            </a:r>
            <a:r>
              <a:rPr kumimoji="0" lang="en-US" altLang="fr-FR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The most significant results are presented in bold; </a:t>
            </a:r>
            <a:r>
              <a:rPr kumimoji="0" lang="en-US" altLang="fr-FR" sz="105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Kinase activities were assayed in triplicate; </a:t>
            </a:r>
            <a:r>
              <a:rPr kumimoji="0" lang="en-US" altLang="fr-FR" sz="105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Typically, the standard deviation of single data points was below 10%; </a:t>
            </a:r>
            <a:r>
              <a:rPr kumimoji="0" lang="en-US" altLang="fr-FR" sz="105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n.t., not tested.</a:t>
            </a:r>
          </a:p>
          <a:p>
            <a:pPr marL="0" marR="0" lvl="0" indent="936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endParaRPr kumimoji="0" lang="fr-FR" alt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algn="just"/>
            <a:r>
              <a:rPr lang="en-US" altLang="fr-FR" sz="1050" dirty="0">
                <a:latin typeface="+mj-lt"/>
              </a:rPr>
              <a:t>All compounds were first tested at a final concentration of 10 </a:t>
            </a:r>
            <a:r>
              <a:rPr lang="en-US" altLang="fr-FR" sz="1050" dirty="0" err="1">
                <a:latin typeface="+mj-lt"/>
              </a:rPr>
              <a:t>μM</a:t>
            </a:r>
            <a:r>
              <a:rPr lang="en-US" altLang="fr-FR" sz="1050" dirty="0">
                <a:latin typeface="+mj-lt"/>
              </a:rPr>
              <a:t>. Compounds showing less than 50% inhibition were considered as inactive (IC</a:t>
            </a:r>
            <a:r>
              <a:rPr lang="en-US" altLang="fr-FR" sz="1050" baseline="-25000" dirty="0">
                <a:latin typeface="+mj-lt"/>
              </a:rPr>
              <a:t>50</a:t>
            </a:r>
            <a:r>
              <a:rPr lang="en-US" altLang="fr-FR" sz="1050" dirty="0">
                <a:latin typeface="+mj-lt"/>
              </a:rPr>
              <a:t> &gt;10 </a:t>
            </a:r>
            <a:r>
              <a:rPr lang="en-US" altLang="fr-FR" sz="1050" dirty="0" err="1">
                <a:latin typeface="+mj-lt"/>
              </a:rPr>
              <a:t>μM</a:t>
            </a:r>
            <a:r>
              <a:rPr lang="en-US" altLang="fr-FR" sz="1050" dirty="0">
                <a:latin typeface="+mj-lt"/>
              </a:rPr>
              <a:t>). Compounds displaying more than 50% inhibition at 10 </a:t>
            </a:r>
            <a:r>
              <a:rPr lang="en-US" altLang="fr-FR" sz="1050" dirty="0" err="1">
                <a:latin typeface="+mj-lt"/>
              </a:rPr>
              <a:t>μM</a:t>
            </a:r>
            <a:r>
              <a:rPr lang="en-US" altLang="fr-FR" sz="1050" dirty="0">
                <a:latin typeface="+mj-lt"/>
              </a:rPr>
              <a:t> were next tested over a wide range of concentrations (usually from 0.01 to 10 </a:t>
            </a:r>
            <a:r>
              <a:rPr lang="en-US" altLang="fr-FR" sz="1050" dirty="0" err="1">
                <a:latin typeface="+mj-lt"/>
              </a:rPr>
              <a:t>μM</a:t>
            </a:r>
            <a:r>
              <a:rPr lang="en-US" altLang="fr-FR" sz="1050" dirty="0">
                <a:latin typeface="+mj-lt"/>
              </a:rPr>
              <a:t>), and IC</a:t>
            </a:r>
            <a:r>
              <a:rPr lang="en-US" altLang="fr-FR" sz="1050" baseline="-25000" dirty="0">
                <a:latin typeface="+mj-lt"/>
              </a:rPr>
              <a:t>50</a:t>
            </a:r>
            <a:r>
              <a:rPr lang="en-US" altLang="fr-FR" sz="1050" dirty="0">
                <a:latin typeface="+mj-lt"/>
              </a:rPr>
              <a:t> values were determined from the dose–response curves (Sigma-Plot). </a:t>
            </a:r>
            <a:r>
              <a:rPr lang="en-US" altLang="fr-FR" sz="1050" dirty="0" err="1" smtClean="0">
                <a:latin typeface="+mj-lt"/>
              </a:rPr>
              <a:t>Harmine</a:t>
            </a:r>
            <a:r>
              <a:rPr lang="en-US" altLang="fr-FR" sz="1050" dirty="0" smtClean="0">
                <a:latin typeface="+mj-lt"/>
              </a:rPr>
              <a:t>, </a:t>
            </a:r>
            <a:r>
              <a:rPr lang="en-US" altLang="fr-FR" sz="1050" dirty="0">
                <a:latin typeface="+mj-lt"/>
              </a:rPr>
              <a:t>a </a:t>
            </a:r>
            <a:r>
              <a:rPr lang="en-US" altLang="fr-FR" sz="1050" dirty="0">
                <a:latin typeface="Symbol" panose="05050102010706020507" pitchFamily="18" charset="2"/>
              </a:rPr>
              <a:t>b</a:t>
            </a:r>
            <a:r>
              <a:rPr lang="en-US" altLang="fr-FR" sz="1050" dirty="0">
                <a:latin typeface="+mj-lt"/>
              </a:rPr>
              <a:t>-</a:t>
            </a:r>
            <a:r>
              <a:rPr lang="en-US" altLang="fr-FR" sz="1050" dirty="0" err="1">
                <a:latin typeface="+mj-lt"/>
              </a:rPr>
              <a:t>carboline</a:t>
            </a:r>
            <a:r>
              <a:rPr lang="en-US" altLang="fr-FR" sz="1050" dirty="0">
                <a:latin typeface="+mj-lt"/>
              </a:rPr>
              <a:t> alkaloid known to inhibit DYRK1A ,  was used as a positive control</a:t>
            </a:r>
            <a:r>
              <a:rPr lang="en-US" altLang="fr-FR" sz="1050" dirty="0" smtClean="0">
                <a:latin typeface="+mj-lt"/>
              </a:rPr>
              <a:t>.</a:t>
            </a:r>
            <a:endParaRPr lang="en-US" altLang="fr-FR" sz="105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52185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3663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en-US" alt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Kinase inhibitory activity </a:t>
            </a:r>
            <a:r>
              <a:rPr lang="en-US" altLang="fr-FR" sz="1600" baseline="30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alt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GB" alt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fr-FR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thiazolo</a:t>
            </a:r>
            <a:r>
              <a:rPr lang="en-GB" alt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[5,4-</a:t>
            </a:r>
            <a:r>
              <a:rPr lang="en-GB" altLang="fr-FR" sz="16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GB" altLang="fr-FR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quinazoline</a:t>
            </a:r>
            <a:r>
              <a:rPr lang="en-GB" alt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derivatives  (</a:t>
            </a:r>
            <a:r>
              <a:rPr lang="en-US" altLang="fr-FR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fr-FR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fr-FR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Ca-j</a:t>
            </a:r>
            <a:r>
              <a:rPr lang="en-GB" altLang="fr-FR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fr-FR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Da-j</a:t>
            </a:r>
            <a:r>
              <a:rPr lang="en-US" altLang="fr-FR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fr-FR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fr-FR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alt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685800" y="5562600"/>
            <a:ext cx="7772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(13) </a:t>
            </a:r>
            <a:r>
              <a:rPr lang="fr-FR" sz="1050" dirty="0" err="1" smtClean="0"/>
              <a:t>Couly</a:t>
            </a:r>
            <a:r>
              <a:rPr lang="fr-FR" sz="1050" dirty="0"/>
              <a:t>, F.; Harari, M.; </a:t>
            </a:r>
            <a:r>
              <a:rPr lang="fr-FR" sz="1050" dirty="0" err="1"/>
              <a:t>Dubouilh-Benard</a:t>
            </a:r>
            <a:r>
              <a:rPr lang="fr-FR" sz="1050" dirty="0"/>
              <a:t>, C.; Bailly, L.; Petit, E.; </a:t>
            </a:r>
            <a:r>
              <a:rPr lang="fr-FR" sz="1050" dirty="0" err="1"/>
              <a:t>Diharce</a:t>
            </a:r>
            <a:r>
              <a:rPr lang="fr-FR" sz="1050" dirty="0"/>
              <a:t>, J.; Bonnet, P.; </a:t>
            </a:r>
            <a:r>
              <a:rPr lang="fr-FR" sz="1050" dirty="0" err="1"/>
              <a:t>Meijer</a:t>
            </a:r>
            <a:r>
              <a:rPr lang="fr-FR" sz="1050" dirty="0"/>
              <a:t>, L.; Fruit, C.; Besson, T. </a:t>
            </a:r>
            <a:r>
              <a:rPr lang="fr-FR" sz="1050" i="1" dirty="0" err="1" smtClean="0"/>
              <a:t>Molecules</a:t>
            </a:r>
            <a:r>
              <a:rPr lang="fr-FR" sz="1050" i="1" dirty="0" smtClean="0"/>
              <a:t> </a:t>
            </a:r>
            <a:r>
              <a:rPr lang="fr-FR" sz="1050" b="1" dirty="0"/>
              <a:t>2018</a:t>
            </a:r>
            <a:r>
              <a:rPr lang="fr-FR" sz="1050" dirty="0"/>
              <a:t>, </a:t>
            </a:r>
            <a:r>
              <a:rPr lang="fr-FR" sz="1050" i="1" dirty="0"/>
              <a:t>23</a:t>
            </a:r>
            <a:r>
              <a:rPr lang="fr-FR" sz="1050" dirty="0"/>
              <a:t>, 2181</a:t>
            </a:r>
            <a:r>
              <a:rPr lang="fr-FR" sz="1050" dirty="0" smtClean="0"/>
              <a:t>. DOI : </a:t>
            </a:r>
            <a:r>
              <a:rPr lang="fr-FR" sz="1050" dirty="0"/>
              <a:t>10.3390/molecules23092181</a:t>
            </a:r>
            <a:r>
              <a:rPr lang="fr-FR" sz="1050" dirty="0" smtClean="0"/>
              <a:t> 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1965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422928"/>
            <a:ext cx="111703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1" y="1295399"/>
            <a:ext cx="11176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62052" y="449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Image 15" descr="FC162_bindingmode_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t="23851" r="28368" b="22232"/>
          <a:stretch>
            <a:fillRect/>
          </a:stretch>
        </p:blipFill>
        <p:spPr bwMode="auto">
          <a:xfrm>
            <a:off x="609600" y="2659109"/>
            <a:ext cx="3460204" cy="244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FC162_bindingmode_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24413" r="27408" b="25859"/>
          <a:stretch>
            <a:fillRect/>
          </a:stretch>
        </p:blipFill>
        <p:spPr bwMode="auto">
          <a:xfrm>
            <a:off x="4828450" y="2849170"/>
            <a:ext cx="3553550" cy="22562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95300" y="685800"/>
            <a:ext cx="8039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/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Docking calculations were next performed in order to predict the molecular interactions of </a:t>
            </a:r>
            <a:r>
              <a:rPr lang="en-US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FC162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with DYRK1A. Two main binding modes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were obtained. </a:t>
            </a:r>
            <a:r>
              <a:rPr lang="en-US" altLang="fr-FR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alt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first predicted binding mode (green), with the same orientation of the skeleton, but slightly shifted. </a:t>
            </a:r>
            <a:r>
              <a:rPr lang="en-US" altLang="fr-FR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altLang="fr-FR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second predicted binding mode, in which the skeleton is flipped compared to its initial placement (in brown).</a:t>
            </a:r>
            <a:endParaRPr lang="en-US" altLang="fr-FR" sz="1600" dirty="0"/>
          </a:p>
          <a:p>
            <a:pPr indent="2698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docking score of the two poses was quite similar, thus, both binding modes are equally possible for this compound.</a:t>
            </a:r>
            <a:endParaRPr lang="fr-FR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5605826"/>
            <a:ext cx="7772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(13) </a:t>
            </a:r>
            <a:r>
              <a:rPr lang="fr-FR" sz="1050" dirty="0" err="1" smtClean="0"/>
              <a:t>Couly</a:t>
            </a:r>
            <a:r>
              <a:rPr lang="fr-FR" sz="1050" dirty="0"/>
              <a:t>, F.; Harari, M.; </a:t>
            </a:r>
            <a:r>
              <a:rPr lang="fr-FR" sz="1050" dirty="0" err="1"/>
              <a:t>Dubouilh-Benard</a:t>
            </a:r>
            <a:r>
              <a:rPr lang="fr-FR" sz="1050" dirty="0"/>
              <a:t>, C.; Bailly, L.; Petit, E.; </a:t>
            </a:r>
            <a:r>
              <a:rPr lang="fr-FR" sz="1050" dirty="0" err="1"/>
              <a:t>Diharce</a:t>
            </a:r>
            <a:r>
              <a:rPr lang="fr-FR" sz="1050" dirty="0"/>
              <a:t>, J.; Bonnet, P.; </a:t>
            </a:r>
            <a:r>
              <a:rPr lang="fr-FR" sz="1050" dirty="0" err="1"/>
              <a:t>Meijer</a:t>
            </a:r>
            <a:r>
              <a:rPr lang="fr-FR" sz="1050" dirty="0"/>
              <a:t>, L.; Fruit, C.; Besson, T. </a:t>
            </a:r>
            <a:r>
              <a:rPr lang="fr-FR" sz="1050" i="1" dirty="0" err="1" smtClean="0"/>
              <a:t>Molecules</a:t>
            </a:r>
            <a:r>
              <a:rPr lang="fr-FR" sz="1050" i="1" dirty="0" smtClean="0"/>
              <a:t> </a:t>
            </a:r>
            <a:r>
              <a:rPr lang="fr-FR" sz="1050" b="1" dirty="0"/>
              <a:t>2018</a:t>
            </a:r>
            <a:r>
              <a:rPr lang="fr-FR" sz="1050" dirty="0"/>
              <a:t>, </a:t>
            </a:r>
            <a:r>
              <a:rPr lang="fr-FR" sz="1050" i="1" dirty="0"/>
              <a:t>23</a:t>
            </a:r>
            <a:r>
              <a:rPr lang="fr-FR" sz="1050" dirty="0"/>
              <a:t>, 2181</a:t>
            </a:r>
            <a:r>
              <a:rPr lang="fr-FR" sz="1050" dirty="0" smtClean="0"/>
              <a:t>. DOI : </a:t>
            </a:r>
            <a:r>
              <a:rPr lang="fr-FR" sz="1050" dirty="0"/>
              <a:t>10.3390/molecules23092181</a:t>
            </a:r>
            <a:r>
              <a:rPr lang="fr-FR" sz="1050" dirty="0" smtClean="0"/>
              <a:t> 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4705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422928"/>
            <a:ext cx="111703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1" y="1295399"/>
            <a:ext cx="11176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00200" y="1417636"/>
            <a:ext cx="10374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450133"/>
              </p:ext>
            </p:extLst>
          </p:nvPr>
        </p:nvGraphicFramePr>
        <p:xfrm>
          <a:off x="1828800" y="1981200"/>
          <a:ext cx="635000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CS ChemDraw Drawing" r:id="rId4" imgW="7936580" imgH="4122040" progId="ChemDraw.Document.6.0">
                  <p:embed/>
                </p:oleObj>
              </mc:Choice>
              <mc:Fallback>
                <p:oleObj name="CS ChemDraw Drawing" r:id="rId4" imgW="7936580" imgH="412204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81200"/>
                        <a:ext cx="6350000" cy="329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66750" y="846021"/>
            <a:ext cx="7810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SAR study revealed that </a:t>
            </a:r>
            <a:r>
              <a:rPr lang="en-US" sz="1600" b="1" dirty="0" smtClean="0"/>
              <a:t>FC162</a:t>
            </a:r>
            <a:r>
              <a:rPr lang="en-US" sz="1600" dirty="0" smtClean="0"/>
              <a:t> with </a:t>
            </a:r>
            <a:r>
              <a:rPr lang="en-US" sz="1600" dirty="0"/>
              <a:t>a 3-pyridinyl group in position 2 had a higher activity than the series of </a:t>
            </a:r>
            <a:r>
              <a:rPr lang="en-US" sz="1600" dirty="0" err="1"/>
              <a:t>phenylated</a:t>
            </a:r>
            <a:r>
              <a:rPr lang="en-US" sz="1600" dirty="0"/>
              <a:t> derivatives </a:t>
            </a:r>
            <a:r>
              <a:rPr lang="en-US" sz="1600" b="1" dirty="0" smtClean="0"/>
              <a:t>A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b="1" dirty="0" smtClean="0"/>
              <a:t>B</a:t>
            </a:r>
            <a:r>
              <a:rPr lang="en-US" sz="1600" dirty="0" smtClean="0"/>
              <a:t>. </a:t>
            </a:r>
            <a:r>
              <a:rPr lang="en-US" sz="1600" dirty="0"/>
              <a:t>These results are notably in agreement with the fragment-growing experiments, which suggested replacement of the </a:t>
            </a:r>
            <a:r>
              <a:rPr lang="en-US" sz="1600" dirty="0" err="1"/>
              <a:t>imidate</a:t>
            </a:r>
            <a:r>
              <a:rPr lang="en-US" sz="1600" dirty="0"/>
              <a:t> group by a more stable </a:t>
            </a:r>
            <a:r>
              <a:rPr lang="en-US" sz="1600" dirty="0" err="1"/>
              <a:t>heteroaromatic</a:t>
            </a:r>
            <a:r>
              <a:rPr lang="en-US" sz="1600" dirty="0"/>
              <a:t> </a:t>
            </a:r>
            <a:r>
              <a:rPr lang="en-US" sz="1600" dirty="0" smtClean="0"/>
              <a:t>substituent. 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990600" y="5526269"/>
            <a:ext cx="79804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(14) </a:t>
            </a:r>
            <a:r>
              <a:rPr lang="fr-FR" sz="1050" dirty="0" err="1" smtClean="0"/>
              <a:t>Hédou</a:t>
            </a:r>
            <a:r>
              <a:rPr lang="fr-FR" sz="1050" dirty="0"/>
              <a:t>, D.; Godeau, J.; </a:t>
            </a:r>
            <a:r>
              <a:rPr lang="fr-FR" sz="1050" dirty="0" err="1"/>
              <a:t>Loaëc</a:t>
            </a:r>
            <a:r>
              <a:rPr lang="fr-FR" sz="1050" dirty="0"/>
              <a:t>, N.; </a:t>
            </a:r>
            <a:r>
              <a:rPr lang="fr-FR" sz="1050" dirty="0" err="1"/>
              <a:t>Meijer</a:t>
            </a:r>
            <a:r>
              <a:rPr lang="fr-FR" sz="1050" dirty="0"/>
              <a:t>, L.; Fruit, C.; Besson, T. </a:t>
            </a:r>
            <a:r>
              <a:rPr lang="fr-FR" sz="1050" i="1" dirty="0" err="1" smtClean="0"/>
              <a:t>Molecules</a:t>
            </a:r>
            <a:r>
              <a:rPr lang="fr-FR" sz="1050" dirty="0" smtClean="0"/>
              <a:t> </a:t>
            </a:r>
            <a:r>
              <a:rPr lang="fr-FR" sz="1050" b="1" dirty="0"/>
              <a:t>2016</a:t>
            </a:r>
            <a:r>
              <a:rPr lang="fr-FR" sz="1050" dirty="0"/>
              <a:t>, </a:t>
            </a:r>
            <a:r>
              <a:rPr lang="fr-FR" sz="1050" i="1" dirty="0"/>
              <a:t>21</a:t>
            </a:r>
            <a:r>
              <a:rPr lang="fr-FR" sz="1050" dirty="0"/>
              <a:t>, 578. doi:10.3390/molecules21050578.</a:t>
            </a:r>
          </a:p>
          <a:p>
            <a:r>
              <a:rPr lang="fr-FR" sz="1050" dirty="0" smtClean="0"/>
              <a:t>(15) </a:t>
            </a:r>
            <a:r>
              <a:rPr lang="fr-FR" sz="1050" dirty="0" err="1" smtClean="0"/>
              <a:t>Hédou</a:t>
            </a:r>
            <a:r>
              <a:rPr lang="fr-FR" sz="1050" dirty="0"/>
              <a:t>, D.; </a:t>
            </a:r>
            <a:r>
              <a:rPr lang="fr-FR" sz="1050" dirty="0" err="1"/>
              <a:t>Dubouilh-Benard</a:t>
            </a:r>
            <a:r>
              <a:rPr lang="fr-FR" sz="1050" dirty="0"/>
              <a:t>, C.; </a:t>
            </a:r>
            <a:r>
              <a:rPr lang="fr-FR" sz="1050" dirty="0" err="1"/>
              <a:t>Loaëc</a:t>
            </a:r>
            <a:r>
              <a:rPr lang="fr-FR" sz="1050" dirty="0"/>
              <a:t>, N.; </a:t>
            </a:r>
            <a:r>
              <a:rPr lang="fr-FR" sz="1050" dirty="0" err="1"/>
              <a:t>Meijer</a:t>
            </a:r>
            <a:r>
              <a:rPr lang="fr-FR" sz="1050" dirty="0"/>
              <a:t>, L.; Fruit, C.; Besson, T. </a:t>
            </a:r>
            <a:r>
              <a:rPr lang="fr-FR" sz="1050" i="1" dirty="0" err="1"/>
              <a:t>Molecules</a:t>
            </a:r>
            <a:r>
              <a:rPr lang="fr-FR" sz="1050" dirty="0"/>
              <a:t> </a:t>
            </a:r>
            <a:r>
              <a:rPr lang="fr-FR" sz="1050" b="1" dirty="0"/>
              <a:t>2016</a:t>
            </a:r>
            <a:r>
              <a:rPr lang="fr-FR" sz="1050" dirty="0"/>
              <a:t>, </a:t>
            </a:r>
            <a:r>
              <a:rPr lang="fr-FR" sz="1050" i="1" dirty="0"/>
              <a:t>21</a:t>
            </a:r>
            <a:r>
              <a:rPr lang="fr-FR" sz="1050" dirty="0"/>
              <a:t>, </a:t>
            </a:r>
            <a:r>
              <a:rPr lang="fr-FR" sz="1050" dirty="0" smtClean="0"/>
              <a:t>794</a:t>
            </a:r>
            <a:r>
              <a:rPr lang="fr-FR" sz="1050" dirty="0"/>
              <a:t>. doi:10.3390/molecules21060794.</a:t>
            </a:r>
          </a:p>
        </p:txBody>
      </p:sp>
    </p:spTree>
    <p:extLst>
      <p:ext uri="{BB962C8B-B14F-4D97-AF65-F5344CB8AC3E}">
        <p14:creationId xmlns:p14="http://schemas.microsoft.com/office/powerpoint/2010/main" val="31833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1720840"/>
            <a:ext cx="769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This work demonstrates the efficacy of synthetic methodologies, such as C–H </a:t>
            </a:r>
            <a:r>
              <a:rPr lang="en-US" dirty="0" err="1"/>
              <a:t>arylation</a:t>
            </a:r>
            <a:r>
              <a:rPr lang="en-US" dirty="0"/>
              <a:t> of </a:t>
            </a:r>
            <a:r>
              <a:rPr lang="en-US" dirty="0" err="1"/>
              <a:t>arenes</a:t>
            </a:r>
            <a:r>
              <a:rPr lang="en-US" dirty="0"/>
              <a:t> and hetero-</a:t>
            </a:r>
            <a:r>
              <a:rPr lang="en-US" dirty="0" err="1"/>
              <a:t>arenes</a:t>
            </a:r>
            <a:r>
              <a:rPr lang="en-US" dirty="0"/>
              <a:t> for SAR studies. The application of this powerful tool at the last stage of the synthesis of kinase inhibitors allowed the synthesis of arrays of molecules inspired by fragment-growing studies generated by molecular modeling calculations. Among the potential active compounds generated through this strategy, </a:t>
            </a:r>
            <a:r>
              <a:rPr lang="en-US" b="1" dirty="0"/>
              <a:t>FC162 </a:t>
            </a:r>
            <a:r>
              <a:rPr lang="en-US" dirty="0" smtClean="0"/>
              <a:t>(</a:t>
            </a:r>
            <a:r>
              <a:rPr lang="en-US" b="1" dirty="0" smtClean="0"/>
              <a:t>Cc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was found to be the best </a:t>
            </a:r>
            <a:r>
              <a:rPr lang="en-US" dirty="0" smtClean="0"/>
              <a:t>candidate </a:t>
            </a:r>
            <a:r>
              <a:rPr lang="en-US" dirty="0"/>
              <a:t>for development as a DYRK </a:t>
            </a:r>
            <a:r>
              <a:rPr lang="en-US" dirty="0" smtClean="0"/>
              <a:t>inhibitor.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914400" y="914400"/>
            <a:ext cx="73747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Acknowledgments</a:t>
            </a:r>
            <a:endParaRPr lang="fr-FR" sz="2400" b="1" dirty="0" smtClean="0"/>
          </a:p>
          <a:p>
            <a:endParaRPr lang="fr-FR" sz="2400" b="1" dirty="0" smtClean="0"/>
          </a:p>
          <a:p>
            <a:pPr algn="just"/>
            <a:r>
              <a:rPr lang="de-DE" sz="1600" dirty="0"/>
              <a:t>Financial </a:t>
            </a:r>
            <a:r>
              <a:rPr lang="de-DE" sz="1600" dirty="0" err="1"/>
              <a:t>support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MESR (French </a:t>
            </a:r>
            <a:r>
              <a:rPr lang="de-DE" sz="1600" i="1" dirty="0" err="1"/>
              <a:t>Ministère</a:t>
            </a:r>
            <a:r>
              <a:rPr lang="de-DE" sz="1600" i="1" dirty="0"/>
              <a:t> de </a:t>
            </a:r>
            <a:r>
              <a:rPr lang="de-DE" sz="1600" i="1" dirty="0" err="1"/>
              <a:t>l’Enseignement</a:t>
            </a:r>
            <a:r>
              <a:rPr lang="de-DE" sz="1600" i="1" dirty="0"/>
              <a:t> </a:t>
            </a:r>
            <a:r>
              <a:rPr lang="de-DE" sz="1600" i="1" dirty="0" err="1"/>
              <a:t>Supérieur</a:t>
            </a:r>
            <a:r>
              <a:rPr lang="de-DE" sz="1600" i="1" dirty="0"/>
              <a:t> &amp; de la Recherche</a:t>
            </a:r>
            <a:r>
              <a:rPr lang="de-DE" sz="1600" dirty="0"/>
              <a:t>)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gratefully</a:t>
            </a:r>
            <a:r>
              <a:rPr lang="de-DE" sz="1600" dirty="0"/>
              <a:t> </a:t>
            </a:r>
            <a:r>
              <a:rPr lang="de-DE" sz="1600" dirty="0" err="1"/>
              <a:t>acknowledged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doctoral</a:t>
            </a:r>
            <a:r>
              <a:rPr lang="de-DE" sz="1600" dirty="0"/>
              <a:t> </a:t>
            </a:r>
            <a:r>
              <a:rPr lang="de-DE" sz="1600" dirty="0" err="1"/>
              <a:t>fellowships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F.C</a:t>
            </a:r>
            <a:r>
              <a:rPr lang="de-DE" sz="1600" dirty="0" smtClean="0"/>
              <a:t>.. T.B</a:t>
            </a:r>
            <a:r>
              <a:rPr lang="de-DE" sz="1600" dirty="0"/>
              <a:t>.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his</a:t>
            </a:r>
            <a:r>
              <a:rPr lang="de-DE" sz="1600" dirty="0"/>
              <a:t> </a:t>
            </a:r>
            <a:r>
              <a:rPr lang="de-DE" sz="1600" dirty="0" err="1"/>
              <a:t>co-workers</a:t>
            </a:r>
            <a:r>
              <a:rPr lang="de-DE" sz="1600" dirty="0"/>
              <a:t> (F.C., </a:t>
            </a:r>
            <a:r>
              <a:rPr lang="de-DE" sz="1600" dirty="0" smtClean="0"/>
              <a:t>J.D., P.B</a:t>
            </a:r>
            <a:r>
              <a:rPr lang="de-DE" sz="1600" dirty="0"/>
              <a:t>. </a:t>
            </a:r>
            <a:r>
              <a:rPr lang="de-DE" sz="1600" dirty="0" err="1"/>
              <a:t>and</a:t>
            </a:r>
            <a:r>
              <a:rPr lang="de-DE" sz="1600" dirty="0"/>
              <a:t> C.F.) </a:t>
            </a:r>
            <a:r>
              <a:rPr lang="de-DE" sz="1600" dirty="0" err="1"/>
              <a:t>thank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LABEX </a:t>
            </a:r>
            <a:r>
              <a:rPr lang="de-DE" sz="1600" dirty="0" err="1"/>
              <a:t>SynOrg</a:t>
            </a:r>
            <a:r>
              <a:rPr lang="de-DE" sz="1600" dirty="0"/>
              <a:t> (ANR-11-LABX-0029)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financial</a:t>
            </a:r>
            <a:r>
              <a:rPr lang="de-DE" sz="1600" dirty="0"/>
              <a:t> </a:t>
            </a:r>
            <a:r>
              <a:rPr lang="de-DE" sz="1600" dirty="0" err="1"/>
              <a:t>support</a:t>
            </a:r>
            <a:r>
              <a:rPr lang="de-DE" sz="1600" dirty="0"/>
              <a:t>. </a:t>
            </a:r>
            <a:r>
              <a:rPr lang="en-US" sz="1600" dirty="0"/>
              <a:t>This research was supported by grants from the “</a:t>
            </a:r>
            <a:r>
              <a:rPr lang="en-US" sz="1600" dirty="0" err="1"/>
              <a:t>Fonds</a:t>
            </a:r>
            <a:r>
              <a:rPr lang="en-US" sz="1600" dirty="0"/>
              <a:t> Unique </a:t>
            </a:r>
            <a:r>
              <a:rPr lang="en-US" sz="1600" dirty="0" err="1"/>
              <a:t>Interministériel</a:t>
            </a:r>
            <a:r>
              <a:rPr lang="en-US" sz="1600" dirty="0"/>
              <a:t>” (FUI) TRIAD project and </a:t>
            </a:r>
            <a:r>
              <a:rPr lang="en-US" sz="1600" dirty="0" err="1"/>
              <a:t>Conseil</a:t>
            </a:r>
            <a:r>
              <a:rPr lang="en-US" sz="1600" dirty="0"/>
              <a:t> </a:t>
            </a:r>
            <a:r>
              <a:rPr lang="en-US" sz="1600" dirty="0" err="1"/>
              <a:t>Régional</a:t>
            </a:r>
            <a:r>
              <a:rPr lang="en-US" sz="1600" dirty="0"/>
              <a:t> de Bretagne (L.M.) and the “</a:t>
            </a:r>
            <a:r>
              <a:rPr lang="en-US" sz="1600" dirty="0" err="1"/>
              <a:t>Fondation</a:t>
            </a:r>
            <a:r>
              <a:rPr lang="en-US" sz="1600" dirty="0"/>
              <a:t> </a:t>
            </a:r>
            <a:r>
              <a:rPr lang="en-US" sz="1600" dirty="0" err="1"/>
              <a:t>Jérôme</a:t>
            </a:r>
            <a:r>
              <a:rPr lang="en-US" sz="1600" dirty="0"/>
              <a:t> Lejeune” (L.M.).</a:t>
            </a:r>
            <a:endParaRPr lang="fr-FR" sz="1600" dirty="0"/>
          </a:p>
          <a:p>
            <a:pPr algn="just"/>
            <a:endParaRPr lang="en-US" sz="1600" dirty="0" smtClean="0"/>
          </a:p>
          <a:p>
            <a:pPr algn="just"/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65" y="4705298"/>
            <a:ext cx="1785772" cy="587104"/>
          </a:xfrm>
          <a:prstGeom prst="rect">
            <a:avLst/>
          </a:prstGeom>
        </p:spPr>
      </p:pic>
      <p:pic>
        <p:nvPicPr>
          <p:cNvPr id="9" name="Picture 2" descr="Homep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06" y="4684641"/>
            <a:ext cx="636064" cy="6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cjc.jeunes-chercheurs.org/presentation/evenements/15ans/partners/mes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7" y="4453432"/>
            <a:ext cx="685800" cy="88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80" y="4679831"/>
            <a:ext cx="613723" cy="61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37" y="4705298"/>
            <a:ext cx="1017857" cy="59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Afficher l'image d'ori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37" y="4674720"/>
            <a:ext cx="2362200" cy="6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992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Graphical</a:t>
            </a:r>
            <a:r>
              <a:rPr lang="fr-FR" b="1" dirty="0"/>
              <a:t> </a:t>
            </a:r>
            <a:r>
              <a:rPr lang="fr-FR" b="1" dirty="0" smtClean="0"/>
              <a:t>Abstract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09600" y="685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Conception </a:t>
            </a:r>
            <a:r>
              <a:rPr lang="en-US" sz="2400" b="1" dirty="0"/>
              <a:t>of </a:t>
            </a:r>
            <a:r>
              <a:rPr lang="en-US" sz="2400" b="1" dirty="0" smtClean="0"/>
              <a:t>DYRK1A </a:t>
            </a:r>
            <a:r>
              <a:rPr lang="en-US" sz="2400" b="1" dirty="0"/>
              <a:t>Kinase Inhibitors via Metal-Catalyzed C–H </a:t>
            </a:r>
            <a:r>
              <a:rPr lang="en-US" sz="2400" b="1" dirty="0" err="1"/>
              <a:t>Arylation</a:t>
            </a:r>
            <a:r>
              <a:rPr lang="en-US" sz="2400" b="1" dirty="0"/>
              <a:t> inspired by Fragment-Growing </a:t>
            </a:r>
            <a:r>
              <a:rPr lang="en-US" sz="2400" b="1" dirty="0" smtClean="0"/>
              <a:t>Studies</a:t>
            </a:r>
            <a:endParaRPr lang="en-US" sz="24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77511"/>
              </p:ext>
            </p:extLst>
          </p:nvPr>
        </p:nvGraphicFramePr>
        <p:xfrm>
          <a:off x="309563" y="2919413"/>
          <a:ext cx="8523287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S ChemDraw Drawing" r:id="rId5" imgW="8506423" imgH="2361787" progId="ChemDraw.Document.6.0">
                  <p:embed/>
                </p:oleObj>
              </mc:Choice>
              <mc:Fallback>
                <p:oleObj name="CS ChemDraw Drawing" r:id="rId5" imgW="8506423" imgH="236178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2919413"/>
                        <a:ext cx="8523287" cy="236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Abstract: </a:t>
            </a:r>
            <a:endParaRPr lang="fr-FR" b="1" dirty="0" smtClean="0"/>
          </a:p>
          <a:p>
            <a:endParaRPr lang="fr-FR" b="1" dirty="0"/>
          </a:p>
          <a:p>
            <a:pPr algn="just"/>
            <a:r>
              <a:rPr lang="fr-FR" dirty="0" smtClean="0"/>
              <a:t>Efficient </a:t>
            </a:r>
            <a:r>
              <a:rPr lang="fr-FR" dirty="0" err="1"/>
              <a:t>metal</a:t>
            </a:r>
            <a:r>
              <a:rPr lang="fr-FR" dirty="0"/>
              <a:t> </a:t>
            </a:r>
            <a:r>
              <a:rPr lang="fr-FR" dirty="0" err="1"/>
              <a:t>catalyzed</a:t>
            </a:r>
            <a:r>
              <a:rPr lang="fr-FR" dirty="0"/>
              <a:t> C–H arylation of 8-alkyl-thiazolo[5,4-</a:t>
            </a:r>
            <a:r>
              <a:rPr lang="fr-FR" i="1" dirty="0"/>
              <a:t>f</a:t>
            </a:r>
            <a:r>
              <a:rPr lang="fr-FR" dirty="0"/>
              <a:t>]-quinazolin-9-ones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explored</a:t>
            </a:r>
            <a:r>
              <a:rPr lang="fr-FR" dirty="0"/>
              <a:t> for SAR </a:t>
            </a:r>
            <a:r>
              <a:rPr lang="fr-FR" dirty="0" err="1"/>
              <a:t>studies</a:t>
            </a:r>
            <a:r>
              <a:rPr lang="fr-FR" dirty="0"/>
              <a:t>. Application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powerful</a:t>
            </a:r>
            <a:r>
              <a:rPr lang="fr-FR" dirty="0"/>
              <a:t> </a:t>
            </a:r>
            <a:r>
              <a:rPr lang="fr-FR" dirty="0" err="1"/>
              <a:t>chemical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at the last stage of the </a:t>
            </a:r>
            <a:r>
              <a:rPr lang="fr-FR" dirty="0" err="1"/>
              <a:t>synthesis</a:t>
            </a:r>
            <a:r>
              <a:rPr lang="fr-FR" dirty="0"/>
              <a:t> of kinase </a:t>
            </a:r>
            <a:r>
              <a:rPr lang="fr-FR" dirty="0" err="1"/>
              <a:t>inhibitors</a:t>
            </a:r>
            <a:r>
              <a:rPr lang="fr-FR" dirty="0"/>
              <a:t> </a:t>
            </a:r>
            <a:r>
              <a:rPr lang="fr-FR" dirty="0" err="1"/>
              <a:t>allowed</a:t>
            </a:r>
            <a:r>
              <a:rPr lang="fr-FR" dirty="0"/>
              <a:t> the </a:t>
            </a:r>
            <a:r>
              <a:rPr lang="fr-FR" dirty="0" err="1"/>
              <a:t>synthesis</a:t>
            </a:r>
            <a:r>
              <a:rPr lang="fr-FR" dirty="0"/>
              <a:t> of </a:t>
            </a:r>
            <a:r>
              <a:rPr lang="fr-FR" dirty="0" err="1"/>
              <a:t>arrays</a:t>
            </a:r>
            <a:r>
              <a:rPr lang="fr-FR" dirty="0"/>
              <a:t> of </a:t>
            </a:r>
            <a:r>
              <a:rPr lang="fr-FR" dirty="0" err="1"/>
              <a:t>molecules</a:t>
            </a:r>
            <a:r>
              <a:rPr lang="fr-FR" dirty="0"/>
              <a:t> </a:t>
            </a:r>
            <a:r>
              <a:rPr lang="fr-FR" dirty="0" err="1"/>
              <a:t>inspired</a:t>
            </a:r>
            <a:r>
              <a:rPr lang="fr-FR" dirty="0"/>
              <a:t> by fragment-</a:t>
            </a:r>
            <a:r>
              <a:rPr lang="fr-FR" dirty="0" err="1"/>
              <a:t>growing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</a:t>
            </a:r>
            <a:r>
              <a:rPr lang="fr-FR" dirty="0" err="1"/>
              <a:t>generated</a:t>
            </a:r>
            <a:r>
              <a:rPr lang="fr-FR" dirty="0"/>
              <a:t> by </a:t>
            </a:r>
            <a:r>
              <a:rPr lang="fr-FR" dirty="0" err="1"/>
              <a:t>molecular</a:t>
            </a:r>
            <a:r>
              <a:rPr lang="fr-FR" dirty="0"/>
              <a:t> </a:t>
            </a:r>
            <a:r>
              <a:rPr lang="fr-FR" dirty="0" err="1"/>
              <a:t>modeling</a:t>
            </a:r>
            <a:r>
              <a:rPr lang="fr-FR" dirty="0"/>
              <a:t> </a:t>
            </a:r>
            <a:r>
              <a:rPr lang="fr-FR" dirty="0" err="1"/>
              <a:t>calculations</a:t>
            </a:r>
            <a:r>
              <a:rPr lang="fr-FR" dirty="0"/>
              <a:t>. </a:t>
            </a:r>
            <a:r>
              <a:rPr lang="fr-FR" dirty="0" err="1"/>
              <a:t>Among</a:t>
            </a:r>
            <a:r>
              <a:rPr lang="fr-FR" dirty="0"/>
              <a:t> the </a:t>
            </a:r>
            <a:r>
              <a:rPr lang="fr-FR" dirty="0" err="1"/>
              <a:t>potentially</a:t>
            </a:r>
            <a:r>
              <a:rPr lang="fr-FR" dirty="0"/>
              <a:t> active compounds </a:t>
            </a:r>
            <a:r>
              <a:rPr lang="fr-FR" dirty="0" err="1"/>
              <a:t>designed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strategy</a:t>
            </a:r>
            <a:r>
              <a:rPr lang="fr-FR" dirty="0"/>
              <a:t>, </a:t>
            </a:r>
            <a:r>
              <a:rPr lang="fr-FR" b="1" dirty="0"/>
              <a:t>FC162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b="1" dirty="0" smtClean="0"/>
              <a:t>Cc</a:t>
            </a:r>
            <a:r>
              <a:rPr lang="fr-FR" dirty="0"/>
              <a:t>) </a:t>
            </a:r>
            <a:r>
              <a:rPr lang="fr-FR" dirty="0" err="1"/>
              <a:t>exhibits</a:t>
            </a:r>
            <a:r>
              <a:rPr lang="fr-FR" dirty="0"/>
              <a:t> </a:t>
            </a:r>
            <a:r>
              <a:rPr lang="fr-FR" dirty="0" err="1"/>
              <a:t>nanomolar</a:t>
            </a:r>
            <a:r>
              <a:rPr lang="fr-FR" dirty="0"/>
              <a:t> IC</a:t>
            </a:r>
            <a:r>
              <a:rPr lang="fr-FR" baseline="-25000" dirty="0"/>
              <a:t>50</a:t>
            </a:r>
            <a:r>
              <a:rPr lang="fr-FR" dirty="0"/>
              <a:t> values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kinases, and </a:t>
            </a:r>
            <a:r>
              <a:rPr lang="fr-FR" dirty="0" err="1"/>
              <a:t>is</a:t>
            </a:r>
            <a:r>
              <a:rPr lang="fr-FR" dirty="0"/>
              <a:t> the best candidate for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/>
              <a:t>as a DYRK kinase </a:t>
            </a:r>
            <a:r>
              <a:rPr lang="fr-FR" dirty="0" err="1"/>
              <a:t>inhibitor</a:t>
            </a:r>
            <a:r>
              <a:rPr lang="fr-FR" dirty="0"/>
              <a:t>.</a:t>
            </a:r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Keywords</a:t>
            </a:r>
            <a:r>
              <a:rPr lang="fr-FR" b="1" dirty="0"/>
              <a:t>: </a:t>
            </a:r>
            <a:r>
              <a:rPr lang="fr-FR" dirty="0" err="1"/>
              <a:t>thiazolo</a:t>
            </a:r>
            <a:r>
              <a:rPr lang="fr-FR" dirty="0"/>
              <a:t>[5,4-</a:t>
            </a:r>
            <a:r>
              <a:rPr lang="fr-FR" i="1" dirty="0"/>
              <a:t>f</a:t>
            </a:r>
            <a:r>
              <a:rPr lang="fr-FR" dirty="0"/>
              <a:t>]quinazolin-9(8</a:t>
            </a:r>
            <a:r>
              <a:rPr lang="fr-FR" i="1" dirty="0"/>
              <a:t>H</a:t>
            </a:r>
            <a:r>
              <a:rPr lang="fr-FR" dirty="0"/>
              <a:t>)-</a:t>
            </a:r>
            <a:r>
              <a:rPr lang="fr-FR" dirty="0" err="1"/>
              <a:t>ones</a:t>
            </a:r>
            <a:r>
              <a:rPr lang="fr-FR" dirty="0"/>
              <a:t>; </a:t>
            </a:r>
            <a:r>
              <a:rPr lang="fr-FR" dirty="0" err="1"/>
              <a:t>microwave-assisted</a:t>
            </a:r>
            <a:r>
              <a:rPr lang="fr-FR" dirty="0"/>
              <a:t> </a:t>
            </a:r>
            <a:r>
              <a:rPr lang="fr-FR" dirty="0" err="1"/>
              <a:t>synthesis</a:t>
            </a:r>
            <a:r>
              <a:rPr lang="fr-FR" dirty="0"/>
              <a:t>; C–H arylation; </a:t>
            </a:r>
            <a:r>
              <a:rPr lang="fr-FR" dirty="0" err="1"/>
              <a:t>protein</a:t>
            </a:r>
            <a:r>
              <a:rPr lang="fr-FR" dirty="0"/>
              <a:t> kinases; DYRK1A; CDK5; GSK-3; CLK1; CK1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90600" y="2582113"/>
            <a:ext cx="105242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708764" y="1112219"/>
            <a:ext cx="822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Kinases </a:t>
            </a:r>
            <a:r>
              <a:rPr lang="en-US" dirty="0" err="1" smtClean="0"/>
              <a:t>catalyse</a:t>
            </a:r>
            <a:r>
              <a:rPr lang="en-US" dirty="0" smtClean="0"/>
              <a:t> </a:t>
            </a:r>
            <a:r>
              <a:rPr lang="en-US" dirty="0"/>
              <a:t>protein phosphorylation, a key cellular regulatory mechanism, which is frequently dysregulated in human diseases. </a:t>
            </a:r>
            <a:r>
              <a:rPr lang="en-US" dirty="0" smtClean="0"/>
              <a:t>Protein kinases </a:t>
            </a:r>
            <a:r>
              <a:rPr lang="en-US" dirty="0"/>
              <a:t>have consequently been linked to the progress of a variety of diseases including cancer and neurodegenerative disorders. Therefore, the search for therapeutic inhibitors of specific kinases has been developed in the last three decades as a major approach to discover new </a:t>
            </a:r>
            <a:r>
              <a:rPr lang="en-US" dirty="0" smtClean="0"/>
              <a:t>drugs [1,2].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Our group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 smtClean="0"/>
              <a:t>focused</a:t>
            </a:r>
            <a:r>
              <a:rPr lang="fr-FR" dirty="0" smtClean="0"/>
              <a:t> </a:t>
            </a:r>
            <a:r>
              <a:rPr lang="fr-FR" dirty="0"/>
              <a:t>on the </a:t>
            </a:r>
            <a:r>
              <a:rPr lang="fr-FR" dirty="0" err="1"/>
              <a:t>regulation</a:t>
            </a:r>
            <a:r>
              <a:rPr lang="fr-FR" dirty="0"/>
              <a:t> of dual-</a:t>
            </a:r>
            <a:r>
              <a:rPr lang="fr-FR" dirty="0" err="1"/>
              <a:t>specificity</a:t>
            </a:r>
            <a:r>
              <a:rPr lang="fr-FR" dirty="0"/>
              <a:t> tyrosine phosphorylation-</a:t>
            </a:r>
            <a:r>
              <a:rPr lang="fr-FR" dirty="0" err="1"/>
              <a:t>regulated</a:t>
            </a:r>
            <a:r>
              <a:rPr lang="fr-FR" dirty="0"/>
              <a:t> kinase 1A (</a:t>
            </a:r>
            <a:r>
              <a:rPr lang="fr-FR" b="1" dirty="0"/>
              <a:t>DYRK1A</a:t>
            </a:r>
            <a:r>
              <a:rPr lang="fr-FR" dirty="0"/>
              <a:t>), a </a:t>
            </a:r>
            <a:r>
              <a:rPr lang="fr-FR" dirty="0" err="1"/>
              <a:t>conserved</a:t>
            </a:r>
            <a:r>
              <a:rPr lang="fr-FR" dirty="0"/>
              <a:t> </a:t>
            </a:r>
            <a:r>
              <a:rPr lang="fr-FR" dirty="0" err="1"/>
              <a:t>eukaryotic</a:t>
            </a:r>
            <a:r>
              <a:rPr lang="fr-FR" dirty="0"/>
              <a:t> kinase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belongs</a:t>
            </a:r>
            <a:r>
              <a:rPr lang="fr-FR" dirty="0"/>
              <a:t> to the DYRK </a:t>
            </a:r>
            <a:r>
              <a:rPr lang="fr-FR" dirty="0" err="1" smtClean="0"/>
              <a:t>family</a:t>
            </a:r>
            <a:r>
              <a:rPr lang="fr-FR" dirty="0" smtClean="0"/>
              <a:t> and the </a:t>
            </a:r>
            <a:r>
              <a:rPr lang="fr-FR" dirty="0"/>
              <a:t>CMGC group,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includes</a:t>
            </a:r>
            <a:r>
              <a:rPr lang="fr-FR" dirty="0"/>
              <a:t> </a:t>
            </a:r>
            <a:r>
              <a:rPr lang="fr-FR" dirty="0" err="1"/>
              <a:t>cyclin-dependent</a:t>
            </a:r>
            <a:r>
              <a:rPr lang="fr-FR" dirty="0"/>
              <a:t> kinases (</a:t>
            </a:r>
            <a:r>
              <a:rPr lang="fr-FR" dirty="0" err="1"/>
              <a:t>CDKs</a:t>
            </a:r>
            <a:r>
              <a:rPr lang="fr-FR" dirty="0"/>
              <a:t>), </a:t>
            </a:r>
            <a:r>
              <a:rPr lang="fr-FR" dirty="0" err="1"/>
              <a:t>mitogen-activated</a:t>
            </a:r>
            <a:r>
              <a:rPr lang="fr-FR" dirty="0"/>
              <a:t> </a:t>
            </a:r>
            <a:r>
              <a:rPr lang="fr-FR" dirty="0" err="1"/>
              <a:t>protein</a:t>
            </a:r>
            <a:r>
              <a:rPr lang="fr-FR" dirty="0"/>
              <a:t> kinases (MAP kinases), </a:t>
            </a:r>
            <a:r>
              <a:rPr lang="fr-FR" dirty="0" err="1"/>
              <a:t>glycogen</a:t>
            </a:r>
            <a:r>
              <a:rPr lang="fr-FR" dirty="0"/>
              <a:t> synthase kinases (GSK), and Ccd2-like kinases (</a:t>
            </a:r>
            <a:r>
              <a:rPr lang="fr-FR" dirty="0" err="1"/>
              <a:t>CLKs</a:t>
            </a:r>
            <a:r>
              <a:rPr lang="fr-FR" dirty="0"/>
              <a:t>) </a:t>
            </a:r>
            <a:r>
              <a:rPr lang="fr-FR" dirty="0" smtClean="0"/>
              <a:t>[3]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2564" y="5146135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50" dirty="0" smtClean="0"/>
              <a:t>(1) Martin</a:t>
            </a:r>
            <a:r>
              <a:rPr lang="en-GB" sz="1050" dirty="0"/>
              <a:t>, L.; </a:t>
            </a:r>
            <a:r>
              <a:rPr lang="en-GB" sz="1050" dirty="0" err="1"/>
              <a:t>Latypova</a:t>
            </a:r>
            <a:r>
              <a:rPr lang="en-GB" sz="1050" dirty="0"/>
              <a:t>, X.; Wilson, C.M.; </a:t>
            </a:r>
            <a:r>
              <a:rPr lang="en-GB" sz="1050" dirty="0" err="1"/>
              <a:t>Magnaudeix</a:t>
            </a:r>
            <a:r>
              <a:rPr lang="en-GB" sz="1050" dirty="0"/>
              <a:t>, A.; Perrin, M.-L.; </a:t>
            </a:r>
            <a:r>
              <a:rPr lang="en-GB" sz="1050" dirty="0" err="1"/>
              <a:t>Terro</a:t>
            </a:r>
            <a:r>
              <a:rPr lang="en-GB" sz="1050" dirty="0"/>
              <a:t>, F. </a:t>
            </a:r>
            <a:r>
              <a:rPr lang="en-GB" sz="1050" i="1" dirty="0" smtClean="0"/>
              <a:t>Ageing </a:t>
            </a:r>
            <a:r>
              <a:rPr lang="en-GB" sz="1050" i="1" dirty="0"/>
              <a:t>Res. Rev.</a:t>
            </a:r>
            <a:r>
              <a:rPr lang="en-GB" sz="1050" dirty="0"/>
              <a:t> </a:t>
            </a:r>
            <a:r>
              <a:rPr lang="en-GB" sz="1050" b="1" dirty="0"/>
              <a:t>2013</a:t>
            </a:r>
            <a:r>
              <a:rPr lang="en-GB" sz="1050" dirty="0"/>
              <a:t>, </a:t>
            </a:r>
            <a:r>
              <a:rPr lang="en-GB" sz="1050" i="1" dirty="0"/>
              <a:t>12</a:t>
            </a:r>
            <a:r>
              <a:rPr lang="en-GB" sz="1050" dirty="0"/>
              <a:t>, 289–309. </a:t>
            </a:r>
            <a:r>
              <a:rPr lang="en-GB" sz="1050" dirty="0" err="1"/>
              <a:t>doi</a:t>
            </a:r>
            <a:r>
              <a:rPr lang="en-GB" sz="1050" dirty="0"/>
              <a:t>:</a:t>
            </a:r>
            <a:r>
              <a:rPr lang="fr-FR" sz="1050" dirty="0"/>
              <a:t>10.1016/j.arr.2012.06.003</a:t>
            </a:r>
            <a:r>
              <a:rPr lang="en-GB" sz="1050" dirty="0"/>
              <a:t>.</a:t>
            </a:r>
            <a:endParaRPr lang="fr-FR" sz="1050" dirty="0"/>
          </a:p>
          <a:p>
            <a:pPr lvl="0"/>
            <a:r>
              <a:rPr lang="en-GB" sz="1050" dirty="0" smtClean="0"/>
              <a:t>(2) </a:t>
            </a:r>
            <a:r>
              <a:rPr lang="en-GB" sz="1050" dirty="0" err="1" smtClean="0"/>
              <a:t>Weinmann</a:t>
            </a:r>
            <a:r>
              <a:rPr lang="en-GB" sz="1050" dirty="0"/>
              <a:t>, H.; Metternich, R. </a:t>
            </a:r>
            <a:r>
              <a:rPr lang="en-GB" sz="1050" i="1" dirty="0" err="1" smtClean="0"/>
              <a:t>Chembiochem</a:t>
            </a:r>
            <a:r>
              <a:rPr lang="en-GB" sz="1050" dirty="0" smtClean="0"/>
              <a:t> </a:t>
            </a:r>
            <a:r>
              <a:rPr lang="en-GB" sz="1050" b="1" dirty="0"/>
              <a:t>2005</a:t>
            </a:r>
            <a:r>
              <a:rPr lang="en-GB" sz="1050" dirty="0"/>
              <a:t>, </a:t>
            </a:r>
            <a:r>
              <a:rPr lang="en-GB" sz="1050" i="1" dirty="0"/>
              <a:t>6</a:t>
            </a:r>
            <a:r>
              <a:rPr lang="en-GB" sz="1050" dirty="0"/>
              <a:t>, 455–459. doi:10.1002/cbic.200500034.</a:t>
            </a:r>
            <a:endParaRPr lang="fr-FR" sz="1050" dirty="0"/>
          </a:p>
          <a:p>
            <a:r>
              <a:rPr lang="fr-FR" sz="1050" dirty="0" smtClean="0"/>
              <a:t>(3) </a:t>
            </a:r>
            <a:r>
              <a:rPr lang="fr-FR" sz="1050" dirty="0" err="1" smtClean="0"/>
              <a:t>Varjosalo</a:t>
            </a:r>
            <a:r>
              <a:rPr lang="fr-FR" sz="1050" dirty="0"/>
              <a:t>, M.; </a:t>
            </a:r>
            <a:r>
              <a:rPr lang="fr-FR" sz="1050" dirty="0" err="1"/>
              <a:t>Keskitalo</a:t>
            </a:r>
            <a:r>
              <a:rPr lang="fr-FR" sz="1050" dirty="0"/>
              <a:t>, S.; Van </a:t>
            </a:r>
            <a:r>
              <a:rPr lang="fr-FR" sz="1050" dirty="0" err="1"/>
              <a:t>Drogen</a:t>
            </a:r>
            <a:r>
              <a:rPr lang="fr-FR" sz="1050" dirty="0"/>
              <a:t>, A.; </a:t>
            </a:r>
            <a:r>
              <a:rPr lang="fr-FR" sz="1050" dirty="0" err="1"/>
              <a:t>Nurkkala</a:t>
            </a:r>
            <a:r>
              <a:rPr lang="fr-FR" sz="1050" dirty="0"/>
              <a:t>, H.; </a:t>
            </a:r>
            <a:r>
              <a:rPr lang="fr-FR" sz="1050" dirty="0" err="1" smtClean="0"/>
              <a:t>Vichalkovski</a:t>
            </a:r>
            <a:r>
              <a:rPr lang="fr-FR" sz="1050" dirty="0" smtClean="0"/>
              <a:t>, A.; </a:t>
            </a:r>
            <a:r>
              <a:rPr lang="fr-FR" sz="1050" dirty="0" err="1" smtClean="0"/>
              <a:t>Aebersold</a:t>
            </a:r>
            <a:r>
              <a:rPr lang="fr-FR" sz="1050" dirty="0" smtClean="0"/>
              <a:t>, R.; </a:t>
            </a:r>
            <a:r>
              <a:rPr lang="fr-FR" sz="1050" dirty="0" err="1" smtClean="0"/>
              <a:t>Gstaiger</a:t>
            </a:r>
            <a:r>
              <a:rPr lang="fr-FR" sz="1050" dirty="0" smtClean="0"/>
              <a:t>, M. </a:t>
            </a:r>
            <a:r>
              <a:rPr lang="fr-FR" sz="1050" i="1" dirty="0" err="1" smtClean="0"/>
              <a:t>Cell</a:t>
            </a:r>
            <a:r>
              <a:rPr lang="fr-FR" sz="1050" i="1" dirty="0" smtClean="0"/>
              <a:t> </a:t>
            </a:r>
            <a:r>
              <a:rPr lang="fr-FR" sz="1050" i="1" dirty="0" err="1" smtClean="0"/>
              <a:t>Rep</a:t>
            </a:r>
            <a:r>
              <a:rPr lang="fr-FR" sz="1050" i="1" dirty="0" smtClean="0"/>
              <a:t>. </a:t>
            </a:r>
            <a:r>
              <a:rPr lang="fr-FR" sz="1050" b="1" dirty="0" smtClean="0"/>
              <a:t>2013</a:t>
            </a:r>
            <a:r>
              <a:rPr lang="fr-FR" sz="1050" dirty="0" smtClean="0"/>
              <a:t>, </a:t>
            </a:r>
            <a:r>
              <a:rPr lang="fr-FR" sz="1050" i="1" dirty="0" smtClean="0"/>
              <a:t>3</a:t>
            </a:r>
            <a:r>
              <a:rPr lang="fr-FR" sz="1050" dirty="0" smtClean="0"/>
              <a:t>, </a:t>
            </a:r>
            <a:r>
              <a:rPr lang="fr-FR" sz="1050" dirty="0"/>
              <a:t>1306–1320. </a:t>
            </a:r>
            <a:endParaRPr lang="fr-FR" sz="1050" dirty="0" smtClean="0"/>
          </a:p>
          <a:p>
            <a:r>
              <a:rPr lang="fr-FR" sz="1050" dirty="0"/>
              <a:t> </a:t>
            </a:r>
            <a:r>
              <a:rPr lang="fr-FR" sz="1050" dirty="0" smtClean="0"/>
              <a:t>     </a:t>
            </a:r>
            <a:r>
              <a:rPr lang="fr-FR" sz="1050" dirty="0" err="1" smtClean="0"/>
              <a:t>doi</a:t>
            </a:r>
            <a:r>
              <a:rPr lang="fr-FR" sz="1050" dirty="0"/>
              <a:t>: 10.1016/j.celrep.2013.03.027</a:t>
            </a:r>
          </a:p>
        </p:txBody>
      </p:sp>
    </p:spTree>
    <p:extLst>
      <p:ext uri="{BB962C8B-B14F-4D97-AF65-F5344CB8AC3E}">
        <p14:creationId xmlns:p14="http://schemas.microsoft.com/office/powerpoint/2010/main" val="2739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" y="5276730"/>
            <a:ext cx="84582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(5) Leblond</a:t>
            </a:r>
            <a:r>
              <a:rPr lang="fr-FR" sz="1050" dirty="0"/>
              <a:t>, B.; </a:t>
            </a:r>
            <a:r>
              <a:rPr lang="fr-FR" sz="1050" dirty="0" err="1"/>
              <a:t>Casagrande</a:t>
            </a:r>
            <a:r>
              <a:rPr lang="fr-FR" sz="1050" dirty="0"/>
              <a:t>, A.-S.; Désiré, L.; </a:t>
            </a:r>
            <a:r>
              <a:rPr lang="fr-FR" sz="1050" dirty="0" err="1"/>
              <a:t>Foucourt</a:t>
            </a:r>
            <a:r>
              <a:rPr lang="fr-FR" sz="1050" dirty="0"/>
              <a:t> A.; Besson, T. DYRK1 </a:t>
            </a:r>
            <a:r>
              <a:rPr lang="fr-FR" sz="1050" dirty="0" err="1"/>
              <a:t>inhibitors</a:t>
            </a:r>
            <a:r>
              <a:rPr lang="fr-FR" sz="1050" dirty="0"/>
              <a:t> and uses </a:t>
            </a:r>
            <a:r>
              <a:rPr lang="fr-FR" sz="1050" dirty="0" err="1"/>
              <a:t>thereof</a:t>
            </a:r>
            <a:r>
              <a:rPr lang="fr-FR" sz="1050" dirty="0"/>
              <a:t> WO </a:t>
            </a:r>
            <a:r>
              <a:rPr lang="fr-FR" sz="1050" dirty="0" smtClean="0"/>
              <a:t>2013026806.</a:t>
            </a:r>
            <a:endParaRPr lang="fr-FR" sz="1050" dirty="0"/>
          </a:p>
          <a:p>
            <a:r>
              <a:rPr lang="fr-FR" sz="1050" dirty="0" smtClean="0"/>
              <a:t>(6</a:t>
            </a:r>
            <a:r>
              <a:rPr lang="fr-FR" sz="1050" dirty="0"/>
              <a:t>) </a:t>
            </a:r>
            <a:r>
              <a:rPr lang="fr-FR" sz="1050" dirty="0" err="1"/>
              <a:t>Coutadeur</a:t>
            </a:r>
            <a:r>
              <a:rPr lang="fr-FR" sz="1050" dirty="0"/>
              <a:t>, S.; </a:t>
            </a:r>
            <a:r>
              <a:rPr lang="fr-FR" sz="1050" dirty="0" err="1"/>
              <a:t>Benyamine</a:t>
            </a:r>
            <a:r>
              <a:rPr lang="fr-FR" sz="1050" dirty="0"/>
              <a:t>, H.; </a:t>
            </a:r>
            <a:r>
              <a:rPr lang="fr-FR" sz="1050" dirty="0" err="1"/>
              <a:t>Delalonde</a:t>
            </a:r>
            <a:r>
              <a:rPr lang="fr-FR" sz="1050" dirty="0"/>
              <a:t>, L.; de Oliveira, C.; Leblond, B.; </a:t>
            </a:r>
            <a:r>
              <a:rPr lang="fr-FR" sz="1050" dirty="0" err="1"/>
              <a:t>Foucourt</a:t>
            </a:r>
            <a:r>
              <a:rPr lang="fr-FR" sz="1050" dirty="0"/>
              <a:t>, A.; Besson, T. ; </a:t>
            </a:r>
            <a:r>
              <a:rPr lang="fr-FR" sz="1050" dirty="0" err="1"/>
              <a:t>Casagrande</a:t>
            </a:r>
            <a:r>
              <a:rPr lang="fr-FR" sz="1050" dirty="0"/>
              <a:t>, A.-S.; Taverne, T. ; Girard, A. ; Pando</a:t>
            </a:r>
            <a:r>
              <a:rPr lang="fr-FR" sz="1050" dirty="0" smtClean="0"/>
              <a:t>,</a:t>
            </a:r>
          </a:p>
          <a:p>
            <a:r>
              <a:rPr lang="fr-FR" sz="1050" dirty="0" smtClean="0"/>
              <a:t>      M.P</a:t>
            </a:r>
            <a:r>
              <a:rPr lang="fr-FR" sz="1050" dirty="0"/>
              <a:t>.; Désiré, L</a:t>
            </a:r>
            <a:r>
              <a:rPr lang="fr-FR" sz="1050" dirty="0" smtClean="0"/>
              <a:t>. </a:t>
            </a:r>
            <a:r>
              <a:rPr lang="fr-FR" sz="1050" i="1" dirty="0" smtClean="0"/>
              <a:t>J. </a:t>
            </a:r>
            <a:r>
              <a:rPr lang="fr-FR" sz="1050" i="1" dirty="0" err="1" smtClean="0"/>
              <a:t>Neurochem</a:t>
            </a:r>
            <a:r>
              <a:rPr lang="fr-FR" sz="1050" i="1" dirty="0"/>
              <a:t>. </a:t>
            </a:r>
            <a:r>
              <a:rPr lang="fr-FR" sz="1050" b="1" dirty="0"/>
              <a:t>2015</a:t>
            </a:r>
            <a:r>
              <a:rPr lang="fr-FR" sz="1050" dirty="0"/>
              <a:t>, </a:t>
            </a:r>
            <a:r>
              <a:rPr lang="fr-FR" sz="1050" i="1" dirty="0"/>
              <a:t>133</a:t>
            </a:r>
            <a:r>
              <a:rPr lang="fr-FR" sz="1050" dirty="0"/>
              <a:t>, 440–451. doi:10.1111/jnc.13018.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200428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/>
              <a:t>Five </a:t>
            </a:r>
            <a:r>
              <a:rPr lang="fr-FR" sz="1600" dirty="0" err="1" smtClean="0"/>
              <a:t>years</a:t>
            </a:r>
            <a:r>
              <a:rPr lang="fr-FR" sz="1600" dirty="0" smtClean="0"/>
              <a:t> </a:t>
            </a:r>
            <a:r>
              <a:rPr lang="fr-FR" sz="1600" dirty="0" err="1" smtClean="0"/>
              <a:t>ago</a:t>
            </a:r>
            <a:r>
              <a:rPr lang="fr-FR" sz="1600" dirty="0" smtClean="0"/>
              <a:t>, a </a:t>
            </a:r>
            <a:r>
              <a:rPr lang="fr-FR" sz="1600" dirty="0" err="1"/>
              <a:t>series</a:t>
            </a:r>
            <a:r>
              <a:rPr lang="fr-FR" sz="1600" dirty="0"/>
              <a:t> of </a:t>
            </a:r>
            <a:r>
              <a:rPr lang="fr-FR" sz="1600" dirty="0" err="1"/>
              <a:t>tricyclic</a:t>
            </a:r>
            <a:r>
              <a:rPr lang="fr-FR" sz="1600" dirty="0"/>
              <a:t> </a:t>
            </a:r>
            <a:r>
              <a:rPr lang="fr-FR" sz="1600" dirty="0" err="1"/>
              <a:t>aminopyrimidine</a:t>
            </a:r>
            <a:r>
              <a:rPr lang="fr-FR" sz="1600" dirty="0"/>
              <a:t> </a:t>
            </a:r>
            <a:r>
              <a:rPr lang="fr-FR" sz="1600" dirty="0" err="1"/>
              <a:t>derivatives</a:t>
            </a:r>
            <a:r>
              <a:rPr lang="fr-FR" sz="1600" dirty="0"/>
              <a:t> </a:t>
            </a:r>
            <a:r>
              <a:rPr lang="fr-FR" sz="1600" dirty="0" err="1"/>
              <a:t>was</a:t>
            </a:r>
            <a:r>
              <a:rPr lang="fr-FR" sz="1600" dirty="0"/>
              <a:t> </a:t>
            </a:r>
            <a:r>
              <a:rPr lang="fr-FR" sz="1600" dirty="0" err="1"/>
              <a:t>synthesized</a:t>
            </a:r>
            <a:r>
              <a:rPr lang="fr-FR" sz="1600" dirty="0"/>
              <a:t> and </a:t>
            </a:r>
            <a:r>
              <a:rPr lang="fr-FR" sz="1600" dirty="0" err="1"/>
              <a:t>evaluated</a:t>
            </a:r>
            <a:r>
              <a:rPr lang="fr-FR" sz="1600" dirty="0"/>
              <a:t> on DYRK1A and DYRK1B. Five </a:t>
            </a:r>
            <a:r>
              <a:rPr lang="fr-FR" sz="1600" dirty="0" err="1"/>
              <a:t>derivatives</a:t>
            </a:r>
            <a:r>
              <a:rPr lang="fr-FR" sz="1600" dirty="0"/>
              <a:t> (</a:t>
            </a:r>
            <a:r>
              <a:rPr lang="fr-FR" sz="1600" b="1" dirty="0"/>
              <a:t>EHT </a:t>
            </a:r>
            <a:r>
              <a:rPr lang="fr-FR" sz="1600" b="1" dirty="0" err="1"/>
              <a:t>series</a:t>
            </a:r>
            <a:r>
              <a:rPr lang="fr-FR" sz="1600" dirty="0"/>
              <a:t>) </a:t>
            </a:r>
            <a:r>
              <a:rPr lang="fr-FR" sz="1600" dirty="0" err="1"/>
              <a:t>displayed</a:t>
            </a:r>
            <a:r>
              <a:rPr lang="fr-FR" sz="1600" dirty="0"/>
              <a:t> single-digit </a:t>
            </a:r>
            <a:r>
              <a:rPr lang="fr-FR" sz="1600" dirty="0" err="1"/>
              <a:t>nanomolar</a:t>
            </a:r>
            <a:r>
              <a:rPr lang="fr-FR" sz="1600" dirty="0"/>
              <a:t> or </a:t>
            </a:r>
            <a:r>
              <a:rPr lang="fr-FR" sz="1600" dirty="0" err="1"/>
              <a:t>subnanomolar</a:t>
            </a:r>
            <a:r>
              <a:rPr lang="fr-FR" sz="1600" dirty="0"/>
              <a:t> IC</a:t>
            </a:r>
            <a:r>
              <a:rPr lang="fr-FR" sz="1600" baseline="-25000" dirty="0"/>
              <a:t>50</a:t>
            </a:r>
            <a:r>
              <a:rPr lang="fr-FR" sz="1600" dirty="0"/>
              <a:t> values, and </a:t>
            </a:r>
            <a:r>
              <a:rPr lang="fr-FR" sz="1600" dirty="0" err="1"/>
              <a:t>were</a:t>
            </a:r>
            <a:r>
              <a:rPr lang="fr-FR" sz="1600" dirty="0"/>
              <a:t> </a:t>
            </a:r>
            <a:r>
              <a:rPr lang="fr-FR" sz="1600" dirty="0" err="1"/>
              <a:t>quite</a:t>
            </a:r>
            <a:r>
              <a:rPr lang="fr-FR" sz="1600" dirty="0"/>
              <a:t> </a:t>
            </a:r>
            <a:r>
              <a:rPr lang="fr-FR" sz="1600" dirty="0" err="1"/>
              <a:t>specific</a:t>
            </a:r>
            <a:r>
              <a:rPr lang="fr-FR" sz="1600" dirty="0"/>
              <a:t> </a:t>
            </a:r>
            <a:r>
              <a:rPr lang="fr-FR" sz="1600" dirty="0" err="1" smtClean="0"/>
              <a:t>towards</a:t>
            </a:r>
            <a:r>
              <a:rPr lang="fr-FR" sz="1600" dirty="0"/>
              <a:t> </a:t>
            </a:r>
            <a:r>
              <a:rPr lang="fr-FR" sz="1600" dirty="0" smtClean="0"/>
              <a:t>the </a:t>
            </a:r>
            <a:r>
              <a:rPr lang="fr-FR" sz="1600" dirty="0"/>
              <a:t>CMGC group </a:t>
            </a:r>
            <a:r>
              <a:rPr lang="fr-FR" sz="1600" dirty="0" smtClean="0"/>
              <a:t>[5,6].</a:t>
            </a:r>
            <a:endParaRPr lang="fr-FR" sz="16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90600" y="2582113"/>
            <a:ext cx="105242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2667"/>
              </p:ext>
            </p:extLst>
          </p:nvPr>
        </p:nvGraphicFramePr>
        <p:xfrm>
          <a:off x="1754188" y="2643188"/>
          <a:ext cx="5954712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CS ChemDraw Drawing" r:id="rId4" imgW="5024341" imgH="1532491" progId="ChemDraw.Document.6.0">
                  <p:embed/>
                </p:oleObj>
              </mc:Choice>
              <mc:Fallback>
                <p:oleObj name="CS ChemDraw Drawing" r:id="rId4" imgW="5024341" imgH="153249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643188"/>
                        <a:ext cx="5954712" cy="181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2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5469301"/>
            <a:ext cx="8382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(7) </a:t>
            </a:r>
            <a:r>
              <a:rPr lang="fr-FR" sz="1050" dirty="0" err="1" smtClean="0"/>
              <a:t>Chaikuad</a:t>
            </a:r>
            <a:r>
              <a:rPr lang="fr-FR" sz="1050" dirty="0"/>
              <a:t>, A.; </a:t>
            </a:r>
            <a:r>
              <a:rPr lang="fr-FR" sz="1050" dirty="0" err="1"/>
              <a:t>Diharce</a:t>
            </a:r>
            <a:r>
              <a:rPr lang="fr-FR" sz="1050" dirty="0"/>
              <a:t>, J.; </a:t>
            </a:r>
            <a:r>
              <a:rPr lang="fr-FR" sz="1050" dirty="0" err="1"/>
              <a:t>Schröder</a:t>
            </a:r>
            <a:r>
              <a:rPr lang="fr-FR" sz="1050" dirty="0"/>
              <a:t>, M.; </a:t>
            </a:r>
            <a:r>
              <a:rPr lang="fr-FR" sz="1050" dirty="0" err="1"/>
              <a:t>Foucourt</a:t>
            </a:r>
            <a:r>
              <a:rPr lang="fr-FR" sz="1050" dirty="0"/>
              <a:t>, A.; Leblond, B.; </a:t>
            </a:r>
            <a:r>
              <a:rPr lang="fr-FR" sz="1050" dirty="0" err="1"/>
              <a:t>Casagrande</a:t>
            </a:r>
            <a:r>
              <a:rPr lang="fr-FR" sz="1050" dirty="0"/>
              <a:t>, A.-S.; </a:t>
            </a:r>
            <a:r>
              <a:rPr lang="fr-FR" sz="1050" dirty="0" err="1"/>
              <a:t>Désire</a:t>
            </a:r>
            <a:r>
              <a:rPr lang="fr-FR" sz="1050" dirty="0"/>
              <a:t>́, L.; Bonnet, P.; </a:t>
            </a:r>
            <a:r>
              <a:rPr lang="fr-FR" sz="1050" dirty="0" err="1"/>
              <a:t>Knapp</a:t>
            </a:r>
            <a:r>
              <a:rPr lang="fr-FR" sz="1050" dirty="0"/>
              <a:t>, S.; Besson, T. </a:t>
            </a:r>
            <a:r>
              <a:rPr lang="fr-FR" sz="1050" i="1" dirty="0" smtClean="0"/>
              <a:t>J</a:t>
            </a:r>
            <a:r>
              <a:rPr lang="fr-FR" sz="1050" i="1" dirty="0"/>
              <a:t>. Med. </a:t>
            </a:r>
            <a:r>
              <a:rPr lang="fr-FR" sz="1050" i="1" dirty="0" err="1"/>
              <a:t>Chem</a:t>
            </a:r>
            <a:r>
              <a:rPr lang="fr-FR" sz="1050" i="1" dirty="0"/>
              <a:t>. </a:t>
            </a:r>
            <a:r>
              <a:rPr lang="fr-FR" sz="1050" b="1" dirty="0"/>
              <a:t>2016</a:t>
            </a:r>
            <a:r>
              <a:rPr lang="fr-FR" sz="1050" dirty="0"/>
              <a:t>, </a:t>
            </a:r>
            <a:r>
              <a:rPr lang="fr-FR" sz="1050" i="1" dirty="0"/>
              <a:t>59</a:t>
            </a:r>
            <a:r>
              <a:rPr lang="fr-FR" sz="1050" dirty="0"/>
              <a:t>, 10315–10321. doi:10.1021/acs.jmedchem.6b01083.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898115"/>
            <a:ext cx="8191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Based on the results obtained with the crystal structure of DYRK2 in complex with </a:t>
            </a:r>
            <a:r>
              <a:rPr lang="en-US" sz="1600" b="1" dirty="0" smtClean="0"/>
              <a:t>EHT 5372 </a:t>
            </a:r>
            <a:r>
              <a:rPr lang="en-US" sz="1600" dirty="0" smtClean="0"/>
              <a:t>and</a:t>
            </a:r>
            <a:r>
              <a:rPr lang="en-US" sz="1600" b="1" dirty="0" smtClean="0"/>
              <a:t> EHT 1610 </a:t>
            </a:r>
            <a:r>
              <a:rPr lang="en-US" sz="1600" dirty="0" smtClean="0"/>
              <a:t>products, </a:t>
            </a:r>
            <a:r>
              <a:rPr lang="en-US" sz="1600" dirty="0"/>
              <a:t>docking experiments and calculations were performed, and resulting models </a:t>
            </a:r>
            <a:r>
              <a:rPr lang="en-US" sz="1600" dirty="0" smtClean="0"/>
              <a:t>suggested </a:t>
            </a:r>
            <a:r>
              <a:rPr lang="en-US" sz="1600" dirty="0"/>
              <a:t>that 9-oxo-inhibitors displayed binding modes identical to that of their </a:t>
            </a:r>
            <a:r>
              <a:rPr lang="en-US" sz="1600" dirty="0" smtClean="0"/>
              <a:t>9-amino-congeners. 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3D78E7-63A6-4AF1-A6B2-C89B4BF51C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00801"/>
            <a:ext cx="3429000" cy="2533039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62500" y="2367660"/>
            <a:ext cx="98023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255"/>
              </p:ext>
            </p:extLst>
          </p:nvPr>
        </p:nvGraphicFramePr>
        <p:xfrm>
          <a:off x="4762500" y="2367660"/>
          <a:ext cx="2705100" cy="264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CS ChemDraw Drawing" r:id="rId5" imgW="3677037" imgH="3576316" progId="ChemDraw.Document.6.0">
                  <p:embed/>
                </p:oleObj>
              </mc:Choice>
              <mc:Fallback>
                <p:oleObj name="CS ChemDraw Drawing" r:id="rId5" imgW="3677037" imgH="357631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2367660"/>
                        <a:ext cx="2705100" cy="2640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0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845" y="30964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845" y="886361"/>
            <a:ext cx="8115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A </a:t>
            </a:r>
            <a:r>
              <a:rPr lang="en-US" sz="1600" dirty="0"/>
              <a:t>fragment-growing approach was performed using a novel </a:t>
            </a:r>
            <a:r>
              <a:rPr lang="en-US" sz="1600" i="1" dirty="0"/>
              <a:t>in </a:t>
            </a:r>
            <a:r>
              <a:rPr lang="en-US" sz="1600" i="1" dirty="0" err="1"/>
              <a:t>silico</a:t>
            </a:r>
            <a:r>
              <a:rPr lang="en-US" sz="1600" i="1" dirty="0"/>
              <a:t> </a:t>
            </a:r>
            <a:r>
              <a:rPr lang="en-US" sz="1600" dirty="0"/>
              <a:t>tool that drills down through, to evaluate hundreds of thousands fragments extracted from co-crystallized kinase/inhibitor complexes. </a:t>
            </a:r>
            <a:r>
              <a:rPr lang="en-US" sz="1600" dirty="0" smtClean="0"/>
              <a:t>Addition </a:t>
            </a:r>
            <a:r>
              <a:rPr lang="en-US" sz="1600" dirty="0"/>
              <a:t>of aromatic fragments on C2 seemed to increase the interaction with the hinge </a:t>
            </a:r>
            <a:r>
              <a:rPr lang="en-US" sz="1600" dirty="0" smtClean="0"/>
              <a:t>region. A </a:t>
            </a:r>
            <a:r>
              <a:rPr lang="en-US" sz="1600" dirty="0"/>
              <a:t>library of novel C2-arylated N8-alkyl </a:t>
            </a:r>
            <a:r>
              <a:rPr lang="en-US" sz="1600" dirty="0" err="1"/>
              <a:t>thiazolo</a:t>
            </a:r>
            <a:r>
              <a:rPr lang="en-US" sz="1600" dirty="0"/>
              <a:t>[5,4-</a:t>
            </a:r>
            <a:r>
              <a:rPr lang="en-US" sz="1600" i="1" dirty="0"/>
              <a:t>f</a:t>
            </a:r>
            <a:r>
              <a:rPr lang="en-US" sz="1600" dirty="0"/>
              <a:t>]quinazolin-9(8</a:t>
            </a:r>
            <a:r>
              <a:rPr lang="en-US" sz="1600" i="1" dirty="0"/>
              <a:t>H</a:t>
            </a:r>
            <a:r>
              <a:rPr lang="en-US" sz="1600" dirty="0"/>
              <a:t>)-ones was envisioned by addition of (hetero)-aromatic </a:t>
            </a:r>
            <a:r>
              <a:rPr lang="en-US" sz="1600" dirty="0" smtClean="0"/>
              <a:t>fragments.</a:t>
            </a:r>
            <a:endParaRPr lang="fr-FR" sz="16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62500" y="2367660"/>
            <a:ext cx="98023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Image 10" descr="frag_grow_molecul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20073" r="31207" b="16817"/>
          <a:stretch>
            <a:fillRect/>
          </a:stretch>
        </p:blipFill>
        <p:spPr bwMode="auto">
          <a:xfrm>
            <a:off x="533400" y="2997962"/>
            <a:ext cx="2819400" cy="22835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03588"/>
              </p:ext>
            </p:extLst>
          </p:nvPr>
        </p:nvGraphicFramePr>
        <p:xfrm>
          <a:off x="5854551" y="2997962"/>
          <a:ext cx="2527449" cy="241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CS ChemDraw Drawing" r:id="rId5" imgW="2229310" imgH="2127086" progId="ChemDraw.Document.6.0">
                  <p:embed/>
                </p:oleObj>
              </mc:Choice>
              <mc:Fallback>
                <p:oleObj name="CS ChemDraw Drawing" r:id="rId5" imgW="2229310" imgH="21270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4551" y="2997962"/>
                        <a:ext cx="2527449" cy="241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516391" y="3244334"/>
            <a:ext cx="2122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i="1" dirty="0" smtClean="0"/>
              <a:t> </a:t>
            </a:r>
            <a:r>
              <a:rPr lang="en-US" dirty="0" smtClean="0"/>
              <a:t>fragment-growing calculations 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 flipV="1">
            <a:off x="3516391" y="4267199"/>
            <a:ext cx="2046209" cy="1789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2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9645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525" y="1025629"/>
            <a:ext cx="8003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As a result in our recent experience </a:t>
            </a:r>
            <a:r>
              <a:rPr lang="en-US" sz="1600" dirty="0"/>
              <a:t>in carbon–carbon bond formation </a:t>
            </a:r>
            <a:r>
              <a:rPr lang="en-US" sz="1600" dirty="0" smtClean="0"/>
              <a:t>[8-10], </a:t>
            </a:r>
            <a:r>
              <a:rPr lang="en-US" sz="1600" dirty="0"/>
              <a:t>a </a:t>
            </a:r>
            <a:r>
              <a:rPr lang="en-US" sz="1600" dirty="0" err="1"/>
              <a:t>regioselective</a:t>
            </a:r>
            <a:r>
              <a:rPr lang="en-US" sz="1600" dirty="0"/>
              <a:t> C–H bond activation was </a:t>
            </a:r>
            <a:r>
              <a:rPr lang="en-US" sz="1600" dirty="0" smtClean="0"/>
              <a:t>performed </a:t>
            </a:r>
            <a:r>
              <a:rPr lang="en-US" sz="1600" dirty="0"/>
              <a:t>to provide </a:t>
            </a:r>
            <a:r>
              <a:rPr lang="en-US" sz="1600" dirty="0" smtClean="0"/>
              <a:t>corresponding </a:t>
            </a:r>
            <a:r>
              <a:rPr lang="en-US" sz="1600" dirty="0"/>
              <a:t>C2-arylated valuable </a:t>
            </a:r>
            <a:r>
              <a:rPr lang="en-US" sz="1600" dirty="0" smtClean="0"/>
              <a:t>compounds. </a:t>
            </a:r>
            <a:r>
              <a:rPr lang="en-US" sz="1600" dirty="0"/>
              <a:t>Most of the syntheses </a:t>
            </a:r>
            <a:r>
              <a:rPr lang="en-US" sz="1600" dirty="0" smtClean="0"/>
              <a:t>were </a:t>
            </a:r>
            <a:r>
              <a:rPr lang="en-US" sz="1600" dirty="0"/>
              <a:t>achieved under microwave irradiation as a powerful alternative to traditional heating with economic and environmental </a:t>
            </a:r>
            <a:r>
              <a:rPr lang="en-US" sz="1600" dirty="0" smtClean="0"/>
              <a:t>benefits.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381000" y="5276730"/>
            <a:ext cx="65532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(8)   Harari</a:t>
            </a:r>
            <a:r>
              <a:rPr lang="fr-FR" sz="1050" dirty="0"/>
              <a:t>, M.; </a:t>
            </a:r>
            <a:r>
              <a:rPr lang="fr-FR" sz="1050" dirty="0" err="1"/>
              <a:t>Couly</a:t>
            </a:r>
            <a:r>
              <a:rPr lang="fr-FR" sz="1050" dirty="0"/>
              <a:t>, F.; Fruit, C.; Besson, </a:t>
            </a:r>
            <a:r>
              <a:rPr lang="fr-FR" sz="1050" dirty="0" smtClean="0"/>
              <a:t>T. </a:t>
            </a:r>
            <a:r>
              <a:rPr lang="fr-FR" sz="1050" i="1" dirty="0" err="1" smtClean="0"/>
              <a:t>Org</a:t>
            </a:r>
            <a:r>
              <a:rPr lang="fr-FR" sz="1050" i="1" dirty="0"/>
              <a:t>. </a:t>
            </a:r>
            <a:r>
              <a:rPr lang="fr-FR" sz="1050" i="1" dirty="0" err="1"/>
              <a:t>Lett</a:t>
            </a:r>
            <a:r>
              <a:rPr lang="fr-FR" sz="1050" i="1" dirty="0"/>
              <a:t>. </a:t>
            </a:r>
            <a:r>
              <a:rPr lang="fr-FR" sz="1050" b="1" dirty="0"/>
              <a:t>2016</a:t>
            </a:r>
            <a:r>
              <a:rPr lang="fr-FR" sz="1050" dirty="0"/>
              <a:t>, </a:t>
            </a:r>
            <a:r>
              <a:rPr lang="fr-FR" sz="1050" i="1" dirty="0"/>
              <a:t>18</a:t>
            </a:r>
            <a:r>
              <a:rPr lang="fr-FR" sz="1050" dirty="0"/>
              <a:t>, 3282–3285. doi:10.1021/acs.orglett.6b01552.</a:t>
            </a:r>
          </a:p>
          <a:p>
            <a:r>
              <a:rPr lang="fr-FR" sz="1050" dirty="0" smtClean="0"/>
              <a:t>(9)   </a:t>
            </a:r>
            <a:r>
              <a:rPr lang="fr-FR" sz="1050" dirty="0" err="1" smtClean="0"/>
              <a:t>Couly</a:t>
            </a:r>
            <a:r>
              <a:rPr lang="fr-FR" sz="1050" dirty="0"/>
              <a:t>, F.; </a:t>
            </a:r>
            <a:r>
              <a:rPr lang="fr-FR" sz="1050" dirty="0" err="1"/>
              <a:t>Dubouilh-Benard</a:t>
            </a:r>
            <a:r>
              <a:rPr lang="fr-FR" sz="1050" dirty="0"/>
              <a:t>, C.; Besson, T.; Fruit, </a:t>
            </a:r>
            <a:r>
              <a:rPr lang="fr-FR" sz="1050" dirty="0" smtClean="0"/>
              <a:t>C. </a:t>
            </a:r>
            <a:r>
              <a:rPr lang="fr-FR" sz="1050" i="1" dirty="0" err="1" smtClean="0"/>
              <a:t>Synthesis</a:t>
            </a:r>
            <a:r>
              <a:rPr lang="fr-FR" sz="1050" dirty="0" smtClean="0"/>
              <a:t> </a:t>
            </a:r>
            <a:r>
              <a:rPr lang="fr-FR" sz="1050" b="1" dirty="0"/>
              <a:t>2017</a:t>
            </a:r>
            <a:r>
              <a:rPr lang="fr-FR" sz="1050" dirty="0"/>
              <a:t>, </a:t>
            </a:r>
            <a:r>
              <a:rPr lang="fr-FR" sz="1050" i="1" dirty="0"/>
              <a:t>49</a:t>
            </a:r>
            <a:r>
              <a:rPr lang="fr-FR" sz="1050" dirty="0"/>
              <a:t>, 4615–4622. doi:10.1055/s-0036-1588434</a:t>
            </a:r>
            <a:r>
              <a:rPr lang="fr-FR" sz="1050" dirty="0" smtClean="0"/>
              <a:t>.</a:t>
            </a:r>
          </a:p>
          <a:p>
            <a:r>
              <a:rPr lang="fr-FR" sz="1050" dirty="0" smtClean="0"/>
              <a:t>(10) Besson</a:t>
            </a:r>
            <a:r>
              <a:rPr lang="fr-FR" sz="1050" dirty="0"/>
              <a:t>, T.; Fruit, </a:t>
            </a:r>
            <a:r>
              <a:rPr lang="fr-FR" sz="1050" dirty="0" smtClean="0"/>
              <a:t>C</a:t>
            </a:r>
            <a:r>
              <a:rPr lang="fr-FR" sz="1050" i="1" dirty="0" smtClean="0"/>
              <a:t>. </a:t>
            </a:r>
            <a:r>
              <a:rPr lang="fr-FR" sz="1050" i="1" dirty="0" err="1" smtClean="0"/>
              <a:t>Synthesis</a:t>
            </a:r>
            <a:r>
              <a:rPr lang="fr-FR" sz="1050" i="1" dirty="0" smtClean="0"/>
              <a:t> </a:t>
            </a:r>
            <a:r>
              <a:rPr lang="fr-FR" sz="1050" b="1" dirty="0"/>
              <a:t>2016</a:t>
            </a:r>
            <a:r>
              <a:rPr lang="fr-FR" sz="1050" dirty="0"/>
              <a:t>, </a:t>
            </a:r>
            <a:r>
              <a:rPr lang="fr-FR" sz="1050" i="1" dirty="0"/>
              <a:t>48</a:t>
            </a:r>
            <a:r>
              <a:rPr lang="fr-FR" sz="1050" dirty="0"/>
              <a:t>, 3879–3889. doi:10.1039/C6OB00227G.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922" y="4854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613289"/>
              </p:ext>
            </p:extLst>
          </p:nvPr>
        </p:nvGraphicFramePr>
        <p:xfrm>
          <a:off x="914400" y="2511425"/>
          <a:ext cx="7470775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S ChemDraw Drawing" r:id="rId4" imgW="7029837" imgH="1732500" progId="ChemDraw.Document.6.0">
                  <p:embed/>
                </p:oleObj>
              </mc:Choice>
              <mc:Fallback>
                <p:oleObj name="CS ChemDraw Drawing" r:id="rId4" imgW="7029837" imgH="17325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1425"/>
                        <a:ext cx="7470775" cy="1836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1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422928"/>
            <a:ext cx="111703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33400" y="5452368"/>
            <a:ext cx="7772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050" dirty="0" smtClean="0"/>
              <a:t>(11) </a:t>
            </a:r>
            <a:r>
              <a:rPr lang="en-US" sz="1050" dirty="0" err="1" smtClean="0"/>
              <a:t>Hédou</a:t>
            </a:r>
            <a:r>
              <a:rPr lang="en-US" sz="1050" dirty="0"/>
              <a:t>, D.; </a:t>
            </a:r>
            <a:r>
              <a:rPr lang="en-US" sz="1050" dirty="0" err="1"/>
              <a:t>Godeau</a:t>
            </a:r>
            <a:r>
              <a:rPr lang="en-US" sz="1050" dirty="0"/>
              <a:t>, J.; </a:t>
            </a:r>
            <a:r>
              <a:rPr lang="en-US" sz="1050" dirty="0" err="1"/>
              <a:t>Loaëc</a:t>
            </a:r>
            <a:r>
              <a:rPr lang="en-US" sz="1050" dirty="0"/>
              <a:t>, N.; Meijer, L.; Fruit, C.; </a:t>
            </a:r>
            <a:r>
              <a:rPr lang="en-US" sz="1050" dirty="0" err="1"/>
              <a:t>Besson</a:t>
            </a:r>
            <a:r>
              <a:rPr lang="en-US" sz="1050" dirty="0"/>
              <a:t>, T. </a:t>
            </a:r>
            <a:r>
              <a:rPr lang="en-US" sz="1050" i="1" dirty="0" smtClean="0"/>
              <a:t>Molecules</a:t>
            </a:r>
            <a:r>
              <a:rPr lang="en-US" sz="1050" dirty="0" smtClean="0"/>
              <a:t> </a:t>
            </a:r>
            <a:r>
              <a:rPr lang="en-US" sz="1050" b="1" dirty="0"/>
              <a:t>2016</a:t>
            </a:r>
            <a:r>
              <a:rPr lang="en-US" sz="1050" dirty="0"/>
              <a:t>, </a:t>
            </a:r>
            <a:r>
              <a:rPr lang="en-US" sz="1050" i="1" dirty="0"/>
              <a:t>21</a:t>
            </a:r>
            <a:r>
              <a:rPr lang="en-US" sz="1050" dirty="0"/>
              <a:t>, 578. </a:t>
            </a:r>
            <a:r>
              <a:rPr lang="en-US" sz="1050" dirty="0" err="1" smtClean="0"/>
              <a:t>doi</a:t>
            </a:r>
            <a:r>
              <a:rPr lang="en-US" sz="1050" dirty="0" smtClean="0"/>
              <a:t>:</a:t>
            </a:r>
            <a:r>
              <a:rPr lang="fr-FR" sz="1050" dirty="0" smtClean="0"/>
              <a:t>10.3390/molecules21050578</a:t>
            </a:r>
            <a:r>
              <a:rPr lang="en-US" sz="1050" dirty="0"/>
              <a:t>.</a:t>
            </a:r>
            <a:endParaRPr lang="fr-FR" sz="1050" dirty="0"/>
          </a:p>
          <a:p>
            <a:pPr lvl="0"/>
            <a:r>
              <a:rPr lang="en-US" sz="1050" dirty="0" smtClean="0"/>
              <a:t>(12) </a:t>
            </a:r>
            <a:r>
              <a:rPr lang="en-US" sz="1050" dirty="0" err="1" smtClean="0"/>
              <a:t>Hédou</a:t>
            </a:r>
            <a:r>
              <a:rPr lang="en-US" sz="1050" dirty="0"/>
              <a:t>, D.; </a:t>
            </a:r>
            <a:r>
              <a:rPr lang="en-US" sz="1050" dirty="0" err="1"/>
              <a:t>Dubouilh-Benard</a:t>
            </a:r>
            <a:r>
              <a:rPr lang="en-US" sz="1050" dirty="0"/>
              <a:t>, C.; </a:t>
            </a:r>
            <a:r>
              <a:rPr lang="en-US" sz="1050" dirty="0" err="1"/>
              <a:t>Loaëc</a:t>
            </a:r>
            <a:r>
              <a:rPr lang="en-US" sz="1050" dirty="0"/>
              <a:t>, N.; Meijer, L.; Fruit, C.; </a:t>
            </a:r>
            <a:r>
              <a:rPr lang="en-US" sz="1050" dirty="0" err="1"/>
              <a:t>Besson</a:t>
            </a:r>
            <a:r>
              <a:rPr lang="en-US" sz="1050" dirty="0"/>
              <a:t>, T. </a:t>
            </a:r>
            <a:r>
              <a:rPr lang="en-US" sz="1050" i="1" dirty="0" smtClean="0"/>
              <a:t>Molecules</a:t>
            </a:r>
            <a:r>
              <a:rPr lang="en-US" sz="1050" dirty="0" smtClean="0"/>
              <a:t> </a:t>
            </a:r>
            <a:r>
              <a:rPr lang="en-US" sz="1050" b="1" dirty="0"/>
              <a:t>2016</a:t>
            </a:r>
            <a:r>
              <a:rPr lang="en-US" sz="1050" dirty="0"/>
              <a:t>, </a:t>
            </a:r>
            <a:r>
              <a:rPr lang="en-US" sz="1050" i="1" dirty="0"/>
              <a:t>21</a:t>
            </a:r>
            <a:r>
              <a:rPr lang="en-US" sz="1050" dirty="0"/>
              <a:t>, 794. doi:10.3390/molecules21060794</a:t>
            </a:r>
            <a:r>
              <a:rPr lang="en-US" sz="1050" dirty="0" smtClean="0"/>
              <a:t>.</a:t>
            </a:r>
            <a:endParaRPr lang="fr-FR" sz="1050" dirty="0"/>
          </a:p>
        </p:txBody>
      </p:sp>
      <p:sp>
        <p:nvSpPr>
          <p:cNvPr id="5" name="Rectangle 4"/>
          <p:cNvSpPr/>
          <p:nvPr/>
        </p:nvSpPr>
        <p:spPr>
          <a:xfrm>
            <a:off x="301083" y="757297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inhibitory potency of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N8-benzylated </a:t>
            </a:r>
            <a:r>
              <a:rPr lang="en-CA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thiazolo</a:t>
            </a: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[5,4-</a:t>
            </a:r>
            <a:r>
              <a:rPr lang="en-CA" sz="16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]quinazolin-9(8</a:t>
            </a:r>
            <a:r>
              <a:rPr lang="en-CA" sz="16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)-ones </a:t>
            </a:r>
            <a:r>
              <a:rPr lang="en-CA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obtained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evaluated according to standard methods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[11,12]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 a panel of kinases (for details see kinase profiling paragraph). </a:t>
            </a:r>
          </a:p>
          <a:p>
            <a:pPr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tested molecules, </a:t>
            </a: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CA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two (</a:t>
            </a:r>
            <a:r>
              <a:rPr lang="en-CA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exhibited </a:t>
            </a:r>
            <a:r>
              <a:rPr lang="en-CA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micromolar</a:t>
            </a: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IC</a:t>
            </a:r>
            <a:r>
              <a:rPr lang="en-CA" sz="1600" baseline="-25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values against kinases CLK1 and GSK3, and </a:t>
            </a:r>
            <a:r>
              <a:rPr lang="en-CA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nanomolar</a:t>
            </a: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range inhibition against DYRK1A </a:t>
            </a:r>
            <a:r>
              <a:rPr lang="en-CA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Compound </a:t>
            </a:r>
            <a:r>
              <a:rPr lang="en-CA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was the most active.</a:t>
            </a:r>
            <a:r>
              <a:rPr lang="en-US" sz="1600" dirty="0" smtClean="0">
                <a:ea typeface="Times New Roman" panose="02020603050405020304" pitchFamily="18" charset="0"/>
              </a:rPr>
              <a:t>    </a:t>
            </a:r>
          </a:p>
          <a:p>
            <a:pPr algn="just"/>
            <a:r>
              <a:rPr lang="en-US" sz="1600" dirty="0" smtClean="0">
                <a:ea typeface="Times New Roman" panose="02020603050405020304" pitchFamily="18" charset="0"/>
              </a:rPr>
              <a:t>Taking </a:t>
            </a:r>
            <a:r>
              <a:rPr lang="en-US" sz="1600" dirty="0">
                <a:ea typeface="Times New Roman" panose="02020603050405020304" pitchFamily="18" charset="0"/>
              </a:rPr>
              <a:t>these preliminary results into account, </a:t>
            </a:r>
            <a:r>
              <a:rPr lang="en-US" sz="1600" dirty="0" smtClean="0">
                <a:ea typeface="Times New Roman" panose="02020603050405020304" pitchFamily="18" charset="0"/>
              </a:rPr>
              <a:t>a new series </a:t>
            </a:r>
            <a:r>
              <a:rPr lang="en-US" sz="1600" b="1" dirty="0" smtClean="0">
                <a:ea typeface="Times New Roman" panose="02020603050405020304" pitchFamily="18" charset="0"/>
              </a:rPr>
              <a:t>C</a:t>
            </a:r>
            <a:r>
              <a:rPr lang="en-US" sz="1600" dirty="0" smtClean="0">
                <a:ea typeface="Times New Roman" panose="02020603050405020304" pitchFamily="18" charset="0"/>
              </a:rPr>
              <a:t> was </a:t>
            </a:r>
            <a:r>
              <a:rPr lang="en-US" sz="1600" dirty="0">
                <a:ea typeface="Times New Roman" panose="02020603050405020304" pitchFamily="18" charset="0"/>
              </a:rPr>
              <a:t>designed by keeping the 3-pyridinyl moiety in position C2, and modifying the alkyl substituents in position N8 of the </a:t>
            </a:r>
            <a:r>
              <a:rPr lang="en-CA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thiazolo</a:t>
            </a: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[5,4-</a:t>
            </a:r>
            <a:r>
              <a:rPr lang="en-CA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f</a:t>
            </a: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]quinazolin-9(8</a:t>
            </a:r>
            <a:r>
              <a:rPr lang="en-CA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H</a:t>
            </a:r>
            <a:r>
              <a:rPr lang="en-CA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)-ones</a:t>
            </a:r>
            <a:r>
              <a:rPr lang="en-US" sz="1600" dirty="0">
                <a:ea typeface="Times New Roman" panose="02020603050405020304" pitchFamily="18" charset="0"/>
              </a:rPr>
              <a:t>. </a:t>
            </a:r>
            <a:r>
              <a:rPr lang="en-US" sz="1600" dirty="0" smtClean="0">
                <a:ea typeface="Times New Roman" panose="02020603050405020304" pitchFamily="18" charset="0"/>
              </a:rPr>
              <a:t> </a:t>
            </a:r>
            <a:endParaRPr lang="fr-FR" sz="16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47799" y="2646736"/>
            <a:ext cx="111862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111634"/>
              </p:ext>
            </p:extLst>
          </p:nvPr>
        </p:nvGraphicFramePr>
        <p:xfrm>
          <a:off x="1454150" y="3048000"/>
          <a:ext cx="6291263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CS ChemDraw Drawing" r:id="rId4" imgW="7244816" imgH="2567527" progId="ChemDraw.Document.6.0">
                  <p:embed/>
                </p:oleObj>
              </mc:Choice>
              <mc:Fallback>
                <p:oleObj name="CS ChemDraw Drawing" r:id="rId4" imgW="7244816" imgH="256752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048000"/>
                        <a:ext cx="6291263" cy="2201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6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2329</Words>
  <Application>Microsoft Office PowerPoint</Application>
  <PresentationFormat>Affichage à l'écran (4:3)</PresentationFormat>
  <Paragraphs>258</Paragraphs>
  <Slides>18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Palatino Linotype</vt:lpstr>
      <vt:lpstr>Symbol</vt:lpstr>
      <vt:lpstr>Times New Roman</vt:lpstr>
      <vt:lpstr>Office Theme</vt:lpstr>
      <vt:lpstr>Custom Design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THIERRY BESSON (Personnel)</cp:lastModifiedBy>
  <cp:revision>144</cp:revision>
  <dcterms:created xsi:type="dcterms:W3CDTF">2015-04-04T09:45:50Z</dcterms:created>
  <dcterms:modified xsi:type="dcterms:W3CDTF">2018-09-26T14:27:54Z</dcterms:modified>
</cp:coreProperties>
</file>