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67" r:id="rId4"/>
    <p:sldId id="258" r:id="rId5"/>
    <p:sldId id="259" r:id="rId6"/>
    <p:sldId id="268" r:id="rId7"/>
    <p:sldId id="272" r:id="rId8"/>
    <p:sldId id="261" r:id="rId9"/>
    <p:sldId id="269" r:id="rId10"/>
    <p:sldId id="277" r:id="rId11"/>
    <p:sldId id="270" r:id="rId12"/>
    <p:sldId id="271" r:id="rId13"/>
    <p:sldId id="273" r:id="rId14"/>
    <p:sldId id="278" r:id="rId15"/>
    <p:sldId id="279" r:id="rId16"/>
    <p:sldId id="275" r:id="rId17"/>
    <p:sldId id="274" r:id="rId18"/>
    <p:sldId id="276" r:id="rId19"/>
    <p:sldId id="265" r:id="rId20"/>
    <p:sldId id="26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  <p:cmAuthor id="2" name="Microsoft" initials="M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21/10/2018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3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4537CB-67C2-4565-B688-976D9E72B32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21/10/2018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21/10/2018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21/10/2018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21/10/2018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21/10/2018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21/10/2018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21/10/2018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21/10/2018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21/10/2018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21/10/2018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21/10/2018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21/10/2018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" y="2307530"/>
            <a:ext cx="8648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physicochemical and pharmacokinetic properties of flavonoids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Euterpe </a:t>
            </a:r>
            <a:r>
              <a:rPr lang="pt-B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oleracea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Martius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Nayana de Oliveira</a:t>
            </a:r>
            <a:r>
              <a:rPr lang="pt-B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Marcos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Almeida</a:t>
            </a:r>
            <a:r>
              <a:rPr lang="pt-B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Rodrigo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Cruz</a:t>
            </a:r>
            <a:r>
              <a:rPr lang="pt-B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Lorane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Hage-Melim</a:t>
            </a:r>
            <a:r>
              <a:rPr lang="pt-B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1,*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Medicinal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Chemistry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PharMedChem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Federal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Amapá,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Macapá, Amapá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68902-280,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Nanobiotechnology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Phytopharmaceutical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Federal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Amapá, Macapá, Amapá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68902-280,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Brasil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author: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loranehage@gmail.com</a:t>
            </a:r>
            <a:endParaRPr lang="fr-F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015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5" b="25111"/>
          <a:stretch/>
        </p:blipFill>
        <p:spPr>
          <a:xfrm>
            <a:off x="4591050" y="5640763"/>
            <a:ext cx="2857500" cy="1143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778"/>
          <a:stretch/>
        </p:blipFill>
        <p:spPr>
          <a:xfrm>
            <a:off x="3009900" y="5441950"/>
            <a:ext cx="13335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8334" t="35243" r="25833" b="41146"/>
          <a:stretch/>
        </p:blipFill>
        <p:spPr>
          <a:xfrm>
            <a:off x="304800" y="1981200"/>
            <a:ext cx="864393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28600" y="1720840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Rogez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(2013), in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oleracea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flavonoid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similar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pulps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phenolic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gallic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cyanidin-3-O-glucoside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cyanidin-3- O-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rutinoside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molecular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flavonoids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açaí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(Euterpe oleracea)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1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8333" t="29340" r="25000" b="29341"/>
          <a:stretch/>
        </p:blipFill>
        <p:spPr>
          <a:xfrm>
            <a:off x="914400" y="1698444"/>
            <a:ext cx="7543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2400" y="1482491"/>
            <a:ext cx="8610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1, 7, 8 and 9 showed high AOH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2, 3, 4, 5 and 6 had mean AOH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11 and 12 have low AOH, indicating that oral to the latter route would not be a good choice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study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açaí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pulp and clarified E. oleracea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that total anthocyanin levels reached maximum concentrations of 2321ng / L in time of 2.2 hours and 1138ng / L in 2.0 hours, respectively , and plasma antioxidant capacity increased significantly after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pulp ingestion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MERTENS-TALCOTT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2008).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66700" y="1093371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1, 2, 3, 4, 5, 6, 7, 8 and 9 presented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%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11 and 12 had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%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observed that compounds 10, 11 and 12 are weak candidates in this respect, presenting disadvantage in relation to the others in the pulp (MERTENS-TALCOTT et al., 2008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that act on the central nervous system, penetration into the blood-brain barrier (BBB) is essential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have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Cbrain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Cblood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 values are able to cross BHE and compounds with values below 1 do not act on the CNS (MA; CHEN; YANG, 2005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As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in Table 3, only compounds 4, 10 and 12 presented values that were not recommended. In contrast, most compounds are promising for CNS activity.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8334" t="54427" r="24167" b="20486"/>
          <a:stretch/>
        </p:blipFill>
        <p:spPr>
          <a:xfrm>
            <a:off x="297493" y="2029252"/>
            <a:ext cx="8549014" cy="254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04800" y="1674783"/>
            <a:ext cx="85344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Lipophilicity, measured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one of the physicochemical properties that most influence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molecule ability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move through biological compartments (CLEMENTE, 2011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found (Table 4) show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açaí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flavonoid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lipophilic than hydrophilic, meaning that the plasma proteins are more easily bound, facilitating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distribution by biological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85775" y="1460736"/>
            <a:ext cx="8305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acai oil has a high content of unsaturated fatty acids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to the food and beverage industries that seek alternatives to produce healthier products (HORNSTRA, 1999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oil contained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açaí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fruits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approximately 50% of the total dry matter of the pulp and presents a lipid profile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is a valuable byproduct because of its unique sensory properties and potential health benefits (BICHARA; ROGEZ, 2011).</a:t>
            </a:r>
          </a:p>
        </p:txBody>
      </p:sp>
    </p:spTree>
    <p:extLst>
      <p:ext uri="{BB962C8B-B14F-4D97-AF65-F5344CB8AC3E}">
        <p14:creationId xmlns:p14="http://schemas.microsoft.com/office/powerpoint/2010/main" val="17544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76262" y="1676400"/>
            <a:ext cx="8153400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Catechin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chrysoerythol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taxifolin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flavonoids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5" b="25111"/>
          <a:stretch/>
        </p:blipFill>
        <p:spPr>
          <a:xfrm>
            <a:off x="3886200" y="2022332"/>
            <a:ext cx="4271570" cy="17086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>
          <a:xfrm>
            <a:off x="1371600" y="1667857"/>
            <a:ext cx="2209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6300" y="363297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physicochemical and pharmacokinetic properties of flavonoids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Euterpe </a:t>
            </a:r>
            <a:r>
              <a:rPr lang="pt-B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oleracea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Martius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92" y="1492278"/>
            <a:ext cx="5677416" cy="43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8839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Neurodegenerative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disorders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expectancy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are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Oxidative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stress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defenses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imbalance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producing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radicals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brain-aging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progression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degenerative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Macromolecules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oxidative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progressive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decline in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Antioxidants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radicals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neutralizing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Euterpe </a:t>
            </a:r>
            <a:r>
              <a:rPr lang="pt-BR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oleracea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Martius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popularly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açaí,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α-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tocopherol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lipids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polyphenols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mineral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polyphenols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flavonoids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açaí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fruits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anti-inflammatory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immunomodulatory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antinociceptive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antioxidant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t-BR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silico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flavonoids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physicochemical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toxicological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Euterpe </a:t>
            </a:r>
            <a:r>
              <a:rPr lang="pt-BR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oleracea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Martius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Initially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Euterpe </a:t>
            </a:r>
            <a:r>
              <a:rPr lang="pt-BR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oleracea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Martius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açaí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pulp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physicochemical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flavonoids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QikProp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module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Schrödinger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toxicity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DEREK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physical-chemical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flavonoid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catechin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epicatechin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luteolin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chrisoeriol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taxifolin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apigenin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dihydrocaempferol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isovitexin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vitexin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bioavailability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catechin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epicatechin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isovitexin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luteolin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chrisoeriol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taxifolina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isorhamnetina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rutinosídeo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oral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toxicological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prediction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isorhamnetina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rutinoside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alert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mutagenicity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hydroxynaphthalene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derivative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pt-B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Catechin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chrysoerythol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taxifolin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flavonoids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biological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r>
              <a:rPr lang="fr-FR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Flavonoids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Acai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Euterpe </a:t>
            </a:r>
            <a:r>
              <a:rPr lang="pt-BR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oleracea</a:t>
            </a:r>
            <a:r>
              <a:rPr lang="pt-BR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Martius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Antioxidants</a:t>
            </a:r>
            <a:r>
              <a:rPr lang="pt-B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386" y="17861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5" name="Espaço Reservado para Conteúdo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" y="1497719"/>
            <a:ext cx="3992785" cy="400119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71450" y="5561102"/>
            <a:ext cx="5314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http://www.pronoticia.com</a:t>
            </a:r>
          </a:p>
        </p:txBody>
      </p:sp>
      <p:sp>
        <p:nvSpPr>
          <p:cNvPr id="10" name="Seta para a direita 9"/>
          <p:cNvSpPr/>
          <p:nvPr/>
        </p:nvSpPr>
        <p:spPr>
          <a:xfrm rot="20143254">
            <a:off x="4559214" y="1590731"/>
            <a:ext cx="427735" cy="375650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492715" y="1010875"/>
            <a:ext cx="3492569" cy="127512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country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has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 biodiversity on the planet, estimated at around 20% of the total of existing plant species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(NUNES &amp; MACIEL, 2016)</a:t>
            </a:r>
          </a:p>
        </p:txBody>
      </p:sp>
      <p:sp>
        <p:nvSpPr>
          <p:cNvPr id="12" name="Seta para a direita 11"/>
          <p:cNvSpPr/>
          <p:nvPr/>
        </p:nvSpPr>
        <p:spPr>
          <a:xfrm rot="21353150">
            <a:off x="4703951" y="3074766"/>
            <a:ext cx="427735" cy="375649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486400" y="2703751"/>
            <a:ext cx="3422684" cy="1182449"/>
          </a:xfrm>
          <a:prstGeom prst="roundRect">
            <a:avLst>
              <a:gd name="adj" fmla="val 18227"/>
            </a:avLst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Currently, more than 45% of pharmaceutical products come from natural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(NUNES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MACIEL, 2016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 rot="547407">
            <a:off x="4612405" y="4806201"/>
            <a:ext cx="427735" cy="375649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562601" y="4269677"/>
            <a:ext cx="3422684" cy="150479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Amapá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floodplain forest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occupies 4.8% of the State, this ecosystem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wealth of palm trees, emphasizing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Euterpe oleracea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açaí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(SILVA, 2002).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83386" y="762582"/>
            <a:ext cx="2848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Medicinal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Brazil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161" y="1479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3" y="1119516"/>
            <a:ext cx="2775481" cy="2888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eta para a direita 7"/>
          <p:cNvSpPr/>
          <p:nvPr/>
        </p:nvSpPr>
        <p:spPr>
          <a:xfrm rot="20273553">
            <a:off x="3713597" y="1972105"/>
            <a:ext cx="826477" cy="527538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9" name="Seta para a direita 8"/>
          <p:cNvSpPr/>
          <p:nvPr/>
        </p:nvSpPr>
        <p:spPr>
          <a:xfrm>
            <a:off x="3790141" y="3100546"/>
            <a:ext cx="826477" cy="527538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043635" y="1279122"/>
            <a:ext cx="3870248" cy="122980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Orientin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60213" y="3612361"/>
            <a:ext cx="2971800" cy="60747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Euterpe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Oleracea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Martius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 rot="5400000">
            <a:off x="1579380" y="4319719"/>
            <a:ext cx="350639" cy="381000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6200" y="4800600"/>
            <a:ext cx="3870755" cy="1138771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in bioactive polyphenols, especially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flavonoids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(YAMAGUSHI et al., 2015).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 rot="1806379">
            <a:off x="3753777" y="4095585"/>
            <a:ext cx="826477" cy="527538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029200" y="2753336"/>
            <a:ext cx="3920257" cy="141977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Isovitexin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072464" y="4413675"/>
            <a:ext cx="3870248" cy="1377525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Taxifolin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deoxyhexose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m 10" descr="Resultado de imagem para orient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57" y="1314166"/>
            <a:ext cx="18954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8" descr="Astilbin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46" y="4609177"/>
            <a:ext cx="19526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9" descr="Resultado de imagem para isovitexi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39" y="3093415"/>
            <a:ext cx="238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0486" y="666690"/>
            <a:ext cx="6157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Phytochemical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Euterpe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Oleracea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Martius</a:t>
            </a:r>
            <a:endParaRPr lang="pt-B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19087" y="838200"/>
            <a:ext cx="1322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Flavonoids</a:t>
            </a:r>
            <a:endParaRPr lang="pt-BR" sz="20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648200" y="752600"/>
            <a:ext cx="4204784" cy="100000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may be subdivided into flavones, flavanones,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flavanoids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isoflavones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anthocyanins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(LI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2009).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 rot="5400000">
            <a:off x="1202884" y="3861115"/>
            <a:ext cx="730445" cy="375184"/>
          </a:xfrm>
          <a:prstGeom prst="rightArrow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97392" y="4479504"/>
            <a:ext cx="3083417" cy="900442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flavonoid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(PANCHE et al., (2016)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557712" y="2212984"/>
            <a:ext cx="4158984" cy="1092333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antioxidant molecules, of vegetal origin that offer perspectives in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oxidative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(JIT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2016).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671100" y="3692042"/>
            <a:ext cx="4158984" cy="110377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açaí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pulp, the most abundant phenolic compounds are anthocyanins,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proanthocyanidins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other flavonoids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lignans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(KANG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2011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ector angulado 13"/>
          <p:cNvCxnSpPr/>
          <p:nvPr/>
        </p:nvCxnSpPr>
        <p:spPr>
          <a:xfrm flipV="1">
            <a:off x="3050145" y="1242551"/>
            <a:ext cx="1481071" cy="709352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do 14"/>
          <p:cNvCxnSpPr/>
          <p:nvPr/>
        </p:nvCxnSpPr>
        <p:spPr>
          <a:xfrm>
            <a:off x="3050145" y="2206286"/>
            <a:ext cx="1390919" cy="453955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/>
          <p:nvPr/>
        </p:nvCxnSpPr>
        <p:spPr>
          <a:xfrm>
            <a:off x="3050145" y="2930698"/>
            <a:ext cx="1602515" cy="1234374"/>
          </a:xfrm>
          <a:prstGeom prst="bentConnector3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188454"/>
              </p:ext>
            </p:extLst>
          </p:nvPr>
        </p:nvGraphicFramePr>
        <p:xfrm>
          <a:off x="331035" y="1805691"/>
          <a:ext cx="2602126" cy="187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emSketch" r:id="rId4" imgW="2909520" imgH="2095920" progId="ACD.ChemSketch.20">
                  <p:embed/>
                </p:oleObj>
              </mc:Choice>
              <mc:Fallback>
                <p:oleObj name="ChemSketch" r:id="rId4" imgW="2909520" imgH="20959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035" y="1805691"/>
                        <a:ext cx="2602126" cy="1873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7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-152400" y="1524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Physicochemical Properties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8334" t="47048" r="26666" b="13108"/>
          <a:stretch/>
        </p:blipFill>
        <p:spPr>
          <a:xfrm>
            <a:off x="1109662" y="2074799"/>
            <a:ext cx="762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49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81025" y="1276360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flavonoids did not violate Lipinski's Rule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compounds 9 and 11, present in the pulp of açaí,1 presented 3 violations not favoring the bioavailability in the organism.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showed 2 violations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1, 2, 5, 7, 8, 10, 12, and compounds 3 and 4 which have had a violation have physicochemical properties deemed necessary for a good bioavailability in the body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future drug candidate by oral route.</a:t>
            </a:r>
            <a:endParaRPr lang="pt-B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324"/>
            <a:ext cx="9144000" cy="83667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28600" y="1143000"/>
            <a:ext cx="8839200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Santos (2014) stated in his study that the phenolic compounds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luteolin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taxifolina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did not violate any parameter of the Lipinski rule, having a good oral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bioavailability.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weight,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Vetrova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(2017) disagree with the present results, stating in their studies that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antioxidant activity with broad potential for protection, low molecular weight and is widely distributed in vegetables and fruits.</a:t>
            </a:r>
          </a:p>
        </p:txBody>
      </p:sp>
    </p:spTree>
    <p:extLst>
      <p:ext uri="{BB962C8B-B14F-4D97-AF65-F5344CB8AC3E}">
        <p14:creationId xmlns:p14="http://schemas.microsoft.com/office/powerpoint/2010/main" val="19258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1350</Words>
  <Application>Microsoft Office PowerPoint</Application>
  <PresentationFormat>Apresentação na tela (4:3)</PresentationFormat>
  <Paragraphs>99</Paragraphs>
  <Slides>19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Custom Design</vt:lpstr>
      <vt:lpstr>ChemSketch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Nayana</cp:lastModifiedBy>
  <cp:revision>105</cp:revision>
  <dcterms:created xsi:type="dcterms:W3CDTF">2015-04-04T09:45:50Z</dcterms:created>
  <dcterms:modified xsi:type="dcterms:W3CDTF">2018-10-21T17:27:52Z</dcterms:modified>
</cp:coreProperties>
</file>