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
  </p:notesMasterIdLst>
  <p:sldIdLst>
    <p:sldId id="265" r:id="rId3"/>
  </p:sldIdLst>
  <p:sldSz cx="30275213" cy="42811700"/>
  <p:notesSz cx="6858000" cy="9144000"/>
  <p:defaultTextStyle>
    <a:defPPr>
      <a:defRPr lang="fr-FR"/>
    </a:defPPr>
    <a:lvl1pPr marL="0" algn="l" defTabSz="2925623" rtl="0" eaLnBrk="1" latinLnBrk="0" hangingPunct="1">
      <a:defRPr sz="5759" kern="1200">
        <a:solidFill>
          <a:schemeClr val="tx1"/>
        </a:solidFill>
        <a:latin typeface="+mn-lt"/>
        <a:ea typeface="+mn-ea"/>
        <a:cs typeface="+mn-cs"/>
      </a:defRPr>
    </a:lvl1pPr>
    <a:lvl2pPr marL="1462811" algn="l" defTabSz="2925623" rtl="0" eaLnBrk="1" latinLnBrk="0" hangingPunct="1">
      <a:defRPr sz="5759" kern="1200">
        <a:solidFill>
          <a:schemeClr val="tx1"/>
        </a:solidFill>
        <a:latin typeface="+mn-lt"/>
        <a:ea typeface="+mn-ea"/>
        <a:cs typeface="+mn-cs"/>
      </a:defRPr>
    </a:lvl2pPr>
    <a:lvl3pPr marL="2925623" algn="l" defTabSz="2925623" rtl="0" eaLnBrk="1" latinLnBrk="0" hangingPunct="1">
      <a:defRPr sz="5759" kern="1200">
        <a:solidFill>
          <a:schemeClr val="tx1"/>
        </a:solidFill>
        <a:latin typeface="+mn-lt"/>
        <a:ea typeface="+mn-ea"/>
        <a:cs typeface="+mn-cs"/>
      </a:defRPr>
    </a:lvl3pPr>
    <a:lvl4pPr marL="4388434" algn="l" defTabSz="2925623" rtl="0" eaLnBrk="1" latinLnBrk="0" hangingPunct="1">
      <a:defRPr sz="5759" kern="1200">
        <a:solidFill>
          <a:schemeClr val="tx1"/>
        </a:solidFill>
        <a:latin typeface="+mn-lt"/>
        <a:ea typeface="+mn-ea"/>
        <a:cs typeface="+mn-cs"/>
      </a:defRPr>
    </a:lvl4pPr>
    <a:lvl5pPr marL="5851246" algn="l" defTabSz="2925623" rtl="0" eaLnBrk="1" latinLnBrk="0" hangingPunct="1">
      <a:defRPr sz="5759" kern="1200">
        <a:solidFill>
          <a:schemeClr val="tx1"/>
        </a:solidFill>
        <a:latin typeface="+mn-lt"/>
        <a:ea typeface="+mn-ea"/>
        <a:cs typeface="+mn-cs"/>
      </a:defRPr>
    </a:lvl5pPr>
    <a:lvl6pPr marL="7314057" algn="l" defTabSz="2925623" rtl="0" eaLnBrk="1" latinLnBrk="0" hangingPunct="1">
      <a:defRPr sz="5759" kern="1200">
        <a:solidFill>
          <a:schemeClr val="tx1"/>
        </a:solidFill>
        <a:latin typeface="+mn-lt"/>
        <a:ea typeface="+mn-ea"/>
        <a:cs typeface="+mn-cs"/>
      </a:defRPr>
    </a:lvl6pPr>
    <a:lvl7pPr marL="8776868" algn="l" defTabSz="2925623" rtl="0" eaLnBrk="1" latinLnBrk="0" hangingPunct="1">
      <a:defRPr sz="5759" kern="1200">
        <a:solidFill>
          <a:schemeClr val="tx1"/>
        </a:solidFill>
        <a:latin typeface="+mn-lt"/>
        <a:ea typeface="+mn-ea"/>
        <a:cs typeface="+mn-cs"/>
      </a:defRPr>
    </a:lvl7pPr>
    <a:lvl8pPr marL="10239680" algn="l" defTabSz="2925623" rtl="0" eaLnBrk="1" latinLnBrk="0" hangingPunct="1">
      <a:defRPr sz="5759" kern="1200">
        <a:solidFill>
          <a:schemeClr val="tx1"/>
        </a:solidFill>
        <a:latin typeface="+mn-lt"/>
        <a:ea typeface="+mn-ea"/>
        <a:cs typeface="+mn-cs"/>
      </a:defRPr>
    </a:lvl8pPr>
    <a:lvl9pPr marL="11702491" algn="l" defTabSz="2925623" rtl="0" eaLnBrk="1" latinLnBrk="0" hangingPunct="1">
      <a:defRPr sz="5759"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3486" userDrawn="1">
          <p15:clr>
            <a:srgbClr val="A4A3A4"/>
          </p15:clr>
        </p15:guide>
        <p15:guide id="2" pos="9536" userDrawn="1">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a Schalnich" initials="MS" lastIdx="3" clrIdx="0"/>
  <p:cmAuthor id="1" name="Samanta" initials="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E4197"/>
    <a:srgbClr val="663399"/>
    <a:srgbClr val="6A4E9D"/>
    <a:srgbClr val="60326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5340" autoAdjust="0"/>
    <p:restoredTop sz="94660"/>
  </p:normalViewPr>
  <p:slideViewPr>
    <p:cSldViewPr>
      <p:cViewPr>
        <p:scale>
          <a:sx n="57" d="100"/>
          <a:sy n="57" d="100"/>
        </p:scale>
        <p:origin x="2508" y="1650"/>
      </p:cViewPr>
      <p:guideLst>
        <p:guide orient="horz" pos="13486"/>
        <p:guide pos="9536"/>
      </p:guideLst>
    </p:cSldViewPr>
  </p:slideViewPr>
  <p:notesTextViewPr>
    <p:cViewPr>
      <p:scale>
        <a:sx n="100" d="100"/>
        <a:sy n="100" d="100"/>
      </p:scale>
      <p:origin x="0" y="0"/>
    </p:cViewPr>
  </p:notesTextViewPr>
  <p:notesViewPr>
    <p:cSldViewPr>
      <p:cViewPr varScale="1">
        <p:scale>
          <a:sx n="88" d="100"/>
          <a:sy n="88" d="100"/>
        </p:scale>
        <p:origin x="3204" y="108"/>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CFBF3B-F983-4F41-9E6C-02008BB91DD1}" type="datetimeFigureOut">
              <a:rPr lang="fr-FR" smtClean="0"/>
              <a:pPr/>
              <a:t>16/10/2018</a:t>
            </a:fld>
            <a:endParaRPr lang="fr-FR"/>
          </a:p>
        </p:txBody>
      </p:sp>
      <p:sp>
        <p:nvSpPr>
          <p:cNvPr id="4" name="Slide Image Placeholder 3"/>
          <p:cNvSpPr>
            <a:spLocks noGrp="1" noRot="1" noChangeAspect="1"/>
          </p:cNvSpPr>
          <p:nvPr>
            <p:ph type="sldImg" idx="2"/>
          </p:nvPr>
        </p:nvSpPr>
        <p:spPr>
          <a:xfrm>
            <a:off x="2217738" y="685800"/>
            <a:ext cx="2422525"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8" name="Slide Number Placeholder 7"/>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269082-9D5D-43A3-B675-27AB9B8E552E}" type="slidenum">
              <a:rPr lang="en-US" smtClean="0"/>
              <a:pPr/>
              <a:t>‹#›</a:t>
            </a:fld>
            <a:endParaRPr lang="en-US" dirty="0"/>
          </a:p>
        </p:txBody>
      </p:sp>
    </p:spTree>
    <p:extLst>
      <p:ext uri="{BB962C8B-B14F-4D97-AF65-F5344CB8AC3E}">
        <p14:creationId xmlns:p14="http://schemas.microsoft.com/office/powerpoint/2010/main" xmlns="" val="1626096734"/>
      </p:ext>
    </p:extLst>
  </p:cSld>
  <p:clrMap bg1="lt1" tx1="dk1" bg2="lt2" tx2="dk2" accent1="accent1" accent2="accent2" accent3="accent3" accent4="accent4" accent5="accent5" accent6="accent6" hlink="hlink" folHlink="folHlink"/>
  <p:notesStyle>
    <a:lvl1pPr marL="0" algn="l" defTabSz="2925623" rtl="0" eaLnBrk="1" latinLnBrk="0" hangingPunct="1">
      <a:defRPr sz="3839" kern="1200">
        <a:solidFill>
          <a:schemeClr val="tx1"/>
        </a:solidFill>
        <a:latin typeface="+mn-lt"/>
        <a:ea typeface="+mn-ea"/>
        <a:cs typeface="+mn-cs"/>
      </a:defRPr>
    </a:lvl1pPr>
    <a:lvl2pPr marL="1462811" algn="l" defTabSz="2925623" rtl="0" eaLnBrk="1" latinLnBrk="0" hangingPunct="1">
      <a:defRPr sz="3839" kern="1200">
        <a:solidFill>
          <a:schemeClr val="tx1"/>
        </a:solidFill>
        <a:latin typeface="+mn-lt"/>
        <a:ea typeface="+mn-ea"/>
        <a:cs typeface="+mn-cs"/>
      </a:defRPr>
    </a:lvl2pPr>
    <a:lvl3pPr marL="2925623" algn="l" defTabSz="2925623" rtl="0" eaLnBrk="1" latinLnBrk="0" hangingPunct="1">
      <a:defRPr sz="3839" kern="1200">
        <a:solidFill>
          <a:schemeClr val="tx1"/>
        </a:solidFill>
        <a:latin typeface="+mn-lt"/>
        <a:ea typeface="+mn-ea"/>
        <a:cs typeface="+mn-cs"/>
      </a:defRPr>
    </a:lvl3pPr>
    <a:lvl4pPr marL="4388434" algn="l" defTabSz="2925623" rtl="0" eaLnBrk="1" latinLnBrk="0" hangingPunct="1">
      <a:defRPr sz="3839" kern="1200">
        <a:solidFill>
          <a:schemeClr val="tx1"/>
        </a:solidFill>
        <a:latin typeface="+mn-lt"/>
        <a:ea typeface="+mn-ea"/>
        <a:cs typeface="+mn-cs"/>
      </a:defRPr>
    </a:lvl4pPr>
    <a:lvl5pPr marL="5851246" algn="l" defTabSz="2925623" rtl="0" eaLnBrk="1" latinLnBrk="0" hangingPunct="1">
      <a:defRPr sz="3839" kern="1200">
        <a:solidFill>
          <a:schemeClr val="tx1"/>
        </a:solidFill>
        <a:latin typeface="+mn-lt"/>
        <a:ea typeface="+mn-ea"/>
        <a:cs typeface="+mn-cs"/>
      </a:defRPr>
    </a:lvl5pPr>
    <a:lvl6pPr marL="7314057" algn="l" defTabSz="2925623" rtl="0" eaLnBrk="1" latinLnBrk="0" hangingPunct="1">
      <a:defRPr sz="3839" kern="1200">
        <a:solidFill>
          <a:schemeClr val="tx1"/>
        </a:solidFill>
        <a:latin typeface="+mn-lt"/>
        <a:ea typeface="+mn-ea"/>
        <a:cs typeface="+mn-cs"/>
      </a:defRPr>
    </a:lvl6pPr>
    <a:lvl7pPr marL="8776868" algn="l" defTabSz="2925623" rtl="0" eaLnBrk="1" latinLnBrk="0" hangingPunct="1">
      <a:defRPr sz="3839" kern="1200">
        <a:solidFill>
          <a:schemeClr val="tx1"/>
        </a:solidFill>
        <a:latin typeface="+mn-lt"/>
        <a:ea typeface="+mn-ea"/>
        <a:cs typeface="+mn-cs"/>
      </a:defRPr>
    </a:lvl7pPr>
    <a:lvl8pPr marL="10239680" algn="l" defTabSz="2925623" rtl="0" eaLnBrk="1" latinLnBrk="0" hangingPunct="1">
      <a:defRPr sz="3839" kern="1200">
        <a:solidFill>
          <a:schemeClr val="tx1"/>
        </a:solidFill>
        <a:latin typeface="+mn-lt"/>
        <a:ea typeface="+mn-ea"/>
        <a:cs typeface="+mn-cs"/>
      </a:defRPr>
    </a:lvl8pPr>
    <a:lvl9pPr marL="11702491" algn="l" defTabSz="2925623" rtl="0" eaLnBrk="1" latinLnBrk="0" hangingPunct="1">
      <a:defRPr sz="383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13299391"/>
            <a:ext cx="25733931" cy="9176767"/>
          </a:xfrm>
        </p:spPr>
        <p:txBody>
          <a:bodyPr/>
          <a:lstStyle/>
          <a:p>
            <a:r>
              <a:rPr lang="en-US" smtClean="0"/>
              <a:t>Click to edit Master title style</a:t>
            </a:r>
            <a:endParaRPr lang="fr-FR"/>
          </a:p>
        </p:txBody>
      </p:sp>
      <p:sp>
        <p:nvSpPr>
          <p:cNvPr id="3" name="Subtitle 2"/>
          <p:cNvSpPr>
            <a:spLocks noGrp="1"/>
          </p:cNvSpPr>
          <p:nvPr>
            <p:ph type="subTitle" idx="1"/>
          </p:nvPr>
        </p:nvSpPr>
        <p:spPr>
          <a:xfrm>
            <a:off x="4541282" y="24259965"/>
            <a:ext cx="21192649" cy="1094076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2F621E2D-A50B-495F-9AA4-3F10866B781B}" type="datetime1">
              <a:rPr lang="fr-FR" smtClean="0"/>
              <a:pPr/>
              <a:t>16/10/2018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1AD6B278-45EA-45CC-9642-20CC60EAB0D1}" type="datetime1">
              <a:rPr lang="fr-FR" smtClean="0"/>
              <a:pPr/>
              <a:t>16/10/2018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49529" y="1714471"/>
            <a:ext cx="6811923" cy="36528688"/>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1513761" y="1714471"/>
            <a:ext cx="19931182" cy="365286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1AE16925-72EC-42D4-94D3-A1003B939FCE}" type="datetime1">
              <a:rPr lang="fr-FR" smtClean="0"/>
              <a:pPr/>
              <a:t>16/10/2018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it-IT" dirty="0" smtClean="0"/>
              <a:t>Click to </a:t>
            </a:r>
            <a:r>
              <a:rPr lang="it-IT" dirty="0" err="1" smtClean="0"/>
              <a:t>edit</a:t>
            </a:r>
            <a:r>
              <a:rPr lang="it-IT" dirty="0" smtClean="0"/>
              <a:t> </a:t>
            </a:r>
            <a:r>
              <a:rPr lang="it-IT" dirty="0" err="1" smtClean="0"/>
              <a:t>Paper</a:t>
            </a:r>
            <a:r>
              <a:rPr lang="it-IT" dirty="0" smtClean="0"/>
              <a:t> Title</a:t>
            </a:r>
            <a:endParaRPr lang="it-IT" dirty="0"/>
          </a:p>
        </p:txBody>
      </p:sp>
      <p:sp>
        <p:nvSpPr>
          <p:cNvPr id="3" name="Content Placeholder 2"/>
          <p:cNvSpPr>
            <a:spLocks noGrp="1"/>
          </p:cNvSpPr>
          <p:nvPr>
            <p:ph idx="1"/>
          </p:nvPr>
        </p:nvSpPr>
        <p:spPr/>
        <p:txBody>
          <a:bodyPr/>
          <a:lstStyle/>
          <a:p>
            <a:pPr lvl="0"/>
            <a:r>
              <a:rPr lang="it-IT" dirty="0" smtClean="0"/>
              <a:t>Click to </a:t>
            </a:r>
            <a:r>
              <a:rPr lang="it-IT" dirty="0" err="1" smtClean="0"/>
              <a:t>edit</a:t>
            </a:r>
            <a:r>
              <a:rPr lang="it-IT" dirty="0" smtClean="0"/>
              <a:t> Master text </a:t>
            </a:r>
            <a:r>
              <a:rPr lang="it-IT" dirty="0" err="1" smtClean="0"/>
              <a:t>styles</a:t>
            </a:r>
            <a:endParaRPr lang="it-IT" dirty="0" smtClean="0"/>
          </a:p>
          <a:p>
            <a:pPr lvl="1"/>
            <a:r>
              <a:rPr lang="it-IT" dirty="0" smtClean="0"/>
              <a:t>Second </a:t>
            </a:r>
            <a:r>
              <a:rPr lang="it-IT" dirty="0" err="1" smtClean="0"/>
              <a:t>level</a:t>
            </a:r>
            <a:endParaRPr lang="it-IT" dirty="0" smtClean="0"/>
          </a:p>
          <a:p>
            <a:pPr lvl="2"/>
            <a:r>
              <a:rPr lang="it-IT" dirty="0" smtClean="0"/>
              <a:t>Third </a:t>
            </a:r>
            <a:r>
              <a:rPr lang="it-IT" dirty="0" err="1" smtClean="0"/>
              <a:t>level</a:t>
            </a:r>
            <a:endParaRPr lang="it-IT" dirty="0" smtClean="0"/>
          </a:p>
          <a:p>
            <a:pPr lvl="3"/>
            <a:r>
              <a:rPr lang="it-IT" dirty="0" err="1" smtClean="0"/>
              <a:t>Fourth</a:t>
            </a:r>
            <a:r>
              <a:rPr lang="it-IT" dirty="0" smtClean="0"/>
              <a:t> </a:t>
            </a:r>
            <a:r>
              <a:rPr lang="it-IT" dirty="0" err="1" smtClean="0"/>
              <a:t>level</a:t>
            </a:r>
            <a:endParaRPr lang="it-IT" dirty="0" smtClean="0"/>
          </a:p>
          <a:p>
            <a:pPr lvl="4"/>
            <a:r>
              <a:rPr lang="it-IT" dirty="0" err="1" smtClean="0"/>
              <a:t>Fifth</a:t>
            </a:r>
            <a:r>
              <a:rPr lang="it-IT" dirty="0" smtClean="0"/>
              <a:t> </a:t>
            </a:r>
            <a:r>
              <a:rPr lang="it-IT" dirty="0" err="1" smtClean="0"/>
              <a:t>level</a:t>
            </a:r>
            <a:endParaRPr lang="it-IT" dirty="0"/>
          </a:p>
        </p:txBody>
      </p:sp>
      <p:sp>
        <p:nvSpPr>
          <p:cNvPr id="8" name="Text Placeholder 7"/>
          <p:cNvSpPr>
            <a:spLocks noGrp="1"/>
          </p:cNvSpPr>
          <p:nvPr>
            <p:ph type="body" sz="quarter" idx="10" hasCustomPrompt="1"/>
          </p:nvPr>
        </p:nvSpPr>
        <p:spPr>
          <a:xfrm>
            <a:off x="12774612" y="5479523"/>
            <a:ext cx="16453907" cy="1318062"/>
          </a:xfrm>
        </p:spPr>
        <p:txBody>
          <a:bodyPr>
            <a:normAutofit/>
          </a:bodyPr>
          <a:lstStyle>
            <a:lvl1pPr marL="0" indent="0" algn="r">
              <a:buNone/>
              <a:defRPr sz="5400">
                <a:solidFill>
                  <a:srgbClr val="FFFFFF"/>
                </a:solidFill>
              </a:defRPr>
            </a:lvl1pPr>
          </a:lstStyle>
          <a:p>
            <a:pPr lvl="0"/>
            <a:r>
              <a:rPr lang="it-IT" dirty="0" smtClean="0"/>
              <a:t>Click to </a:t>
            </a:r>
            <a:r>
              <a:rPr lang="it-IT" dirty="0" err="1" smtClean="0"/>
              <a:t>edit</a:t>
            </a:r>
            <a:r>
              <a:rPr lang="it-IT" dirty="0" smtClean="0"/>
              <a:t> </a:t>
            </a:r>
            <a:r>
              <a:rPr lang="it-IT" dirty="0" err="1" smtClean="0"/>
              <a:t>author’s</a:t>
            </a:r>
            <a:r>
              <a:rPr lang="it-IT" dirty="0" smtClean="0"/>
              <a:t> </a:t>
            </a:r>
            <a:r>
              <a:rPr lang="it-IT" dirty="0" err="1" smtClean="0"/>
              <a:t>name</a:t>
            </a:r>
            <a:r>
              <a:rPr lang="it-IT" dirty="0" smtClean="0"/>
              <a:t> and </a:t>
            </a:r>
            <a:r>
              <a:rPr lang="it-IT" dirty="0" err="1" smtClean="0"/>
              <a:t>affiliation</a:t>
            </a:r>
            <a:endParaRPr lang="it-IT" dirty="0"/>
          </a:p>
        </p:txBody>
      </p:sp>
    </p:spTree>
    <p:extLst>
      <p:ext uri="{BB962C8B-B14F-4D97-AF65-F5344CB8AC3E}">
        <p14:creationId xmlns:p14="http://schemas.microsoft.com/office/powerpoint/2010/main" xmlns="" val="33459452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84402" y="7006456"/>
            <a:ext cx="22706410" cy="14904815"/>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3784402" y="22486055"/>
            <a:ext cx="22706410" cy="1033624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A24ED9-1BAC-43CE-92AB-135E2507265C}" type="datetimeFigureOut">
              <a:rPr lang="en-US" smtClean="0"/>
              <a:pPr/>
              <a:t>10/16/2018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pPr/>
              <a:t>‹#›</a:t>
            </a:fld>
            <a:endParaRPr lang="en-US"/>
          </a:p>
        </p:txBody>
      </p:sp>
    </p:spTree>
    <p:extLst>
      <p:ext uri="{BB962C8B-B14F-4D97-AF65-F5344CB8AC3E}">
        <p14:creationId xmlns:p14="http://schemas.microsoft.com/office/powerpoint/2010/main" xmlns="" val="20738924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A24ED9-1BAC-43CE-92AB-135E2507265C}" type="datetimeFigureOut">
              <a:rPr lang="en-US" smtClean="0"/>
              <a:pPr/>
              <a:t>10/16/2018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pPr/>
              <a:t>‹#›</a:t>
            </a:fld>
            <a:endParaRPr lang="en-US"/>
          </a:p>
        </p:txBody>
      </p:sp>
    </p:spTree>
    <p:extLst>
      <p:ext uri="{BB962C8B-B14F-4D97-AF65-F5344CB8AC3E}">
        <p14:creationId xmlns:p14="http://schemas.microsoft.com/office/powerpoint/2010/main" xmlns="" val="13695894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3215"/>
            <a:ext cx="26112371" cy="17808474"/>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2065654" y="28650163"/>
            <a:ext cx="26112371" cy="9365056"/>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A24ED9-1BAC-43CE-92AB-135E2507265C}" type="datetimeFigureOut">
              <a:rPr lang="en-US" smtClean="0"/>
              <a:pPr/>
              <a:t>10/16/2018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pPr/>
              <a:t>‹#›</a:t>
            </a:fld>
            <a:endParaRPr lang="en-US"/>
          </a:p>
        </p:txBody>
      </p:sp>
    </p:spTree>
    <p:extLst>
      <p:ext uri="{BB962C8B-B14F-4D97-AF65-F5344CB8AC3E}">
        <p14:creationId xmlns:p14="http://schemas.microsoft.com/office/powerpoint/2010/main" xmlns="" val="21209364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81421" y="11396633"/>
            <a:ext cx="12803892" cy="2716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5389900" y="11396633"/>
            <a:ext cx="12803892" cy="2716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A24ED9-1BAC-43CE-92AB-135E2507265C}" type="datetimeFigureOut">
              <a:rPr lang="en-US" smtClean="0"/>
              <a:pPr/>
              <a:t>10/16/2018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pPr/>
              <a:t>‹#›</a:t>
            </a:fld>
            <a:endParaRPr lang="en-US"/>
          </a:p>
        </p:txBody>
      </p:sp>
    </p:spTree>
    <p:extLst>
      <p:ext uri="{BB962C8B-B14F-4D97-AF65-F5344CB8AC3E}">
        <p14:creationId xmlns:p14="http://schemas.microsoft.com/office/powerpoint/2010/main" xmlns="" val="663014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6679" y="2279343"/>
            <a:ext cx="26112371" cy="82749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2086687" y="10494814"/>
            <a:ext cx="12809147" cy="51433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086687" y="15638164"/>
            <a:ext cx="12809147" cy="230013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5326827" y="10494814"/>
            <a:ext cx="12872223" cy="51433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5326827" y="15638164"/>
            <a:ext cx="12872223" cy="230013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A24ED9-1BAC-43CE-92AB-135E2507265C}" type="datetimeFigureOut">
              <a:rPr lang="en-US" smtClean="0"/>
              <a:pPr/>
              <a:t>10/16/2018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F29872-1DA2-4001-977B-942AFF1DF91F}" type="slidenum">
              <a:rPr lang="en-US" smtClean="0"/>
              <a:pPr/>
              <a:t>‹#›</a:t>
            </a:fld>
            <a:endParaRPr lang="en-US"/>
          </a:p>
        </p:txBody>
      </p:sp>
    </p:spTree>
    <p:extLst>
      <p:ext uri="{BB962C8B-B14F-4D97-AF65-F5344CB8AC3E}">
        <p14:creationId xmlns:p14="http://schemas.microsoft.com/office/powerpoint/2010/main" xmlns="" val="37827512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A24ED9-1BAC-43CE-92AB-135E2507265C}" type="datetimeFigureOut">
              <a:rPr lang="en-US" smtClean="0"/>
              <a:pPr/>
              <a:t>10/16/2018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F29872-1DA2-4001-977B-942AFF1DF91F}" type="slidenum">
              <a:rPr lang="en-US" smtClean="0"/>
              <a:pPr/>
              <a:t>‹#›</a:t>
            </a:fld>
            <a:endParaRPr lang="en-US"/>
          </a:p>
        </p:txBody>
      </p:sp>
    </p:spTree>
    <p:extLst>
      <p:ext uri="{BB962C8B-B14F-4D97-AF65-F5344CB8AC3E}">
        <p14:creationId xmlns:p14="http://schemas.microsoft.com/office/powerpoint/2010/main" xmlns="" val="15838737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A24ED9-1BAC-43CE-92AB-135E2507265C}" type="datetimeFigureOut">
              <a:rPr lang="en-US" smtClean="0"/>
              <a:pPr/>
              <a:t>10/16/2018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F29872-1DA2-4001-977B-942AFF1DF91F}" type="slidenum">
              <a:rPr lang="en-US" smtClean="0"/>
              <a:pPr/>
              <a:t>‹#›</a:t>
            </a:fld>
            <a:endParaRPr lang="en-US"/>
          </a:p>
        </p:txBody>
      </p:sp>
    </p:spTree>
    <p:extLst>
      <p:ext uri="{BB962C8B-B14F-4D97-AF65-F5344CB8AC3E}">
        <p14:creationId xmlns:p14="http://schemas.microsoft.com/office/powerpoint/2010/main" xmlns="" val="2343812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83760309-1331-4F8F-AC1F-972AC9046391}" type="datetime1">
              <a:rPr lang="fr-FR" smtClean="0"/>
              <a:pPr/>
              <a:t>16/10/2018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6687" y="2854114"/>
            <a:ext cx="9765859" cy="9989398"/>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12872223" y="6164110"/>
            <a:ext cx="15326827" cy="304240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086687" y="12843511"/>
            <a:ext cx="9765859" cy="237941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A24ED9-1BAC-43CE-92AB-135E2507265C}" type="datetimeFigureOut">
              <a:rPr lang="en-US" smtClean="0"/>
              <a:pPr/>
              <a:t>10/16/2018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pPr/>
              <a:t>‹#›</a:t>
            </a:fld>
            <a:endParaRPr lang="en-US"/>
          </a:p>
        </p:txBody>
      </p:sp>
    </p:spTree>
    <p:extLst>
      <p:ext uri="{BB962C8B-B14F-4D97-AF65-F5344CB8AC3E}">
        <p14:creationId xmlns:p14="http://schemas.microsoft.com/office/powerpoint/2010/main" xmlns="" val="6868690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6687" y="2854114"/>
            <a:ext cx="9765859" cy="9989398"/>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12872223" y="6164110"/>
            <a:ext cx="15326827" cy="3042405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086687" y="12843511"/>
            <a:ext cx="9765859" cy="237941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A24ED9-1BAC-43CE-92AB-135E2507265C}" type="datetimeFigureOut">
              <a:rPr lang="en-US" smtClean="0"/>
              <a:pPr/>
              <a:t>10/16/2018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pPr/>
              <a:t>‹#›</a:t>
            </a:fld>
            <a:endParaRPr lang="en-US"/>
          </a:p>
        </p:txBody>
      </p:sp>
    </p:spTree>
    <p:extLst>
      <p:ext uri="{BB962C8B-B14F-4D97-AF65-F5344CB8AC3E}">
        <p14:creationId xmlns:p14="http://schemas.microsoft.com/office/powerpoint/2010/main" xmlns="" val="8113406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A24ED9-1BAC-43CE-92AB-135E2507265C}" type="datetimeFigureOut">
              <a:rPr lang="en-US" smtClean="0"/>
              <a:pPr/>
              <a:t>10/16/2018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pPr/>
              <a:t>‹#›</a:t>
            </a:fld>
            <a:endParaRPr lang="en-US"/>
          </a:p>
        </p:txBody>
      </p:sp>
    </p:spTree>
    <p:extLst>
      <p:ext uri="{BB962C8B-B14F-4D97-AF65-F5344CB8AC3E}">
        <p14:creationId xmlns:p14="http://schemas.microsoft.com/office/powerpoint/2010/main" xmlns="" val="22804872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4" y="2279325"/>
            <a:ext cx="6528093" cy="362809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081429" y="2279325"/>
            <a:ext cx="19079692" cy="362809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A24ED9-1BAC-43CE-92AB-135E2507265C}" type="datetimeFigureOut">
              <a:rPr lang="en-US" smtClean="0"/>
              <a:pPr/>
              <a:t>10/16/2018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pPr/>
              <a:t>‹#›</a:t>
            </a:fld>
            <a:endParaRPr lang="en-US"/>
          </a:p>
        </p:txBody>
      </p:sp>
    </p:spTree>
    <p:extLst>
      <p:ext uri="{BB962C8B-B14F-4D97-AF65-F5344CB8AC3E}">
        <p14:creationId xmlns:p14="http://schemas.microsoft.com/office/powerpoint/2010/main" xmlns="" val="2277337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533" y="27510497"/>
            <a:ext cx="25733931" cy="8502880"/>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2391533" y="18145428"/>
            <a:ext cx="25733931" cy="93650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B96765-7664-41F5-8267-06B87A0274DD}" type="datetime1">
              <a:rPr lang="fr-FR" smtClean="0"/>
              <a:pPr/>
              <a:t>16/10/2018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1513761" y="9989411"/>
            <a:ext cx="13371552" cy="282537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15389900" y="9989411"/>
            <a:ext cx="13371552" cy="282537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21FF9947-2A44-4499-8893-791A730D1CEB}" type="datetime1">
              <a:rPr lang="fr-FR" smtClean="0"/>
              <a:pPr/>
              <a:t>16/10/2018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1513761" y="9583086"/>
            <a:ext cx="13376810" cy="39937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13761" y="13576859"/>
            <a:ext cx="13376810" cy="246662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15379396" y="9583086"/>
            <a:ext cx="13382065" cy="39937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5379396" y="13576859"/>
            <a:ext cx="13382065" cy="246662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A2CD4740-CB78-4DA2-9449-5BA6BAB8E8B9}" type="datetime1">
              <a:rPr lang="fr-FR" smtClean="0"/>
              <a:pPr/>
              <a:t>16/10/2018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774D13E3-8353-4C2E-BE7C-26AE1B623ED5}" type="datetime1">
              <a:rPr lang="fr-FR" smtClean="0"/>
              <a:pPr/>
              <a:t>16/10/2018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413025-920A-462C-B19C-06B25E7A86DA}" type="datetime1">
              <a:rPr lang="fr-FR" smtClean="0"/>
              <a:pPr/>
              <a:t>16/10/2018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a:xfrm>
            <a:off x="22958703" y="39680118"/>
            <a:ext cx="7064216" cy="2279326"/>
          </a:xfrm>
        </p:spPr>
        <p:txBody>
          <a:bodyPr/>
          <a:lstStyle/>
          <a:p>
            <a:fld id="{FCAEAE96-855E-42B1-8DE9-9C9E68DE18C5}"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769" y="1704542"/>
            <a:ext cx="9960336" cy="7254204"/>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11836767" y="1704558"/>
            <a:ext cx="16924685" cy="3653860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1513769" y="8958760"/>
            <a:ext cx="9960336" cy="292843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14D6D2-AC3E-41CF-B9A3-5BCCE2F511AB}" type="datetime1">
              <a:rPr lang="fr-FR" smtClean="0"/>
              <a:pPr/>
              <a:t>16/10/2018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4154" y="29968193"/>
            <a:ext cx="18165128" cy="3537915"/>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5934154" y="3825307"/>
            <a:ext cx="18165128" cy="2568702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5934154" y="33506104"/>
            <a:ext cx="18165128" cy="502442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128312-C233-4B5A-993A-6F581BBA2EDC}" type="datetime1">
              <a:rPr lang="fr-FR" smtClean="0"/>
              <a:pPr/>
              <a:t>16/10/2018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761" y="1714454"/>
            <a:ext cx="27247692" cy="7135284"/>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1513761" y="9989411"/>
            <a:ext cx="27247692" cy="2825374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1513761" y="39680118"/>
            <a:ext cx="7064216" cy="2279326"/>
          </a:xfrm>
          <a:prstGeom prst="rect">
            <a:avLst/>
          </a:prstGeom>
        </p:spPr>
        <p:txBody>
          <a:bodyPr vert="horz" lIns="91440" tIns="45720" rIns="91440" bIns="45720" rtlCol="0" anchor="ctr"/>
          <a:lstStyle>
            <a:lvl1pPr algn="l">
              <a:defRPr sz="1200">
                <a:solidFill>
                  <a:schemeClr val="tx1">
                    <a:tint val="75000"/>
                  </a:schemeClr>
                </a:solidFill>
              </a:defRPr>
            </a:lvl1pPr>
          </a:lstStyle>
          <a:p>
            <a:fld id="{1CCFA5E1-D094-4A0B-B20B-B561C85E6A82}" type="datetime1">
              <a:rPr lang="fr-FR" smtClean="0"/>
              <a:pPr/>
              <a:t>16/10/2018</a:t>
            </a:fld>
            <a:endParaRPr lang="fr-FR"/>
          </a:p>
        </p:txBody>
      </p:sp>
      <p:sp>
        <p:nvSpPr>
          <p:cNvPr id="5" name="Footer Placeholder 4"/>
          <p:cNvSpPr>
            <a:spLocks noGrp="1"/>
          </p:cNvSpPr>
          <p:nvPr>
            <p:ph type="ftr" sz="quarter" idx="3"/>
          </p:nvPr>
        </p:nvSpPr>
        <p:spPr>
          <a:xfrm>
            <a:off x="10344031" y="39680118"/>
            <a:ext cx="9587151" cy="227932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21697236" y="39680118"/>
            <a:ext cx="7064216" cy="2279326"/>
          </a:xfrm>
          <a:prstGeom prst="rect">
            <a:avLst/>
          </a:prstGeom>
        </p:spPr>
        <p:txBody>
          <a:bodyPr vert="horz" lIns="91440" tIns="45720" rIns="91440" bIns="45720" rtlCol="0" anchor="ctr"/>
          <a:lstStyle>
            <a:lvl1pPr algn="r">
              <a:defRPr sz="1200">
                <a:solidFill>
                  <a:schemeClr val="tx1">
                    <a:tint val="75000"/>
                  </a:schemeClr>
                </a:solidFill>
              </a:defRPr>
            </a:lvl1pPr>
          </a:lstStyle>
          <a:p>
            <a:fld id="{FCAEAE96-855E-42B1-8DE9-9C9E68DE18C5}"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9343"/>
            <a:ext cx="26112371" cy="82749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081421" y="11396633"/>
            <a:ext cx="26112371" cy="2716363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081421" y="39680118"/>
            <a:ext cx="6811923" cy="2279326"/>
          </a:xfrm>
          <a:prstGeom prst="rect">
            <a:avLst/>
          </a:prstGeom>
        </p:spPr>
        <p:txBody>
          <a:bodyPr vert="horz" lIns="91440" tIns="45720" rIns="91440" bIns="45720" rtlCol="0" anchor="ctr"/>
          <a:lstStyle>
            <a:lvl1pPr algn="l">
              <a:defRPr sz="1200">
                <a:solidFill>
                  <a:schemeClr val="tx1">
                    <a:tint val="75000"/>
                  </a:schemeClr>
                </a:solidFill>
              </a:defRPr>
            </a:lvl1pPr>
          </a:lstStyle>
          <a:p>
            <a:fld id="{4FA24ED9-1BAC-43CE-92AB-135E2507265C}" type="datetimeFigureOut">
              <a:rPr lang="en-US" smtClean="0"/>
              <a:pPr/>
              <a:t>10/16/2018</a:t>
            </a:fld>
            <a:endParaRPr lang="en-US"/>
          </a:p>
        </p:txBody>
      </p:sp>
      <p:sp>
        <p:nvSpPr>
          <p:cNvPr id="5" name="Footer Placeholder 4"/>
          <p:cNvSpPr>
            <a:spLocks noGrp="1"/>
          </p:cNvSpPr>
          <p:nvPr>
            <p:ph type="ftr" sz="quarter" idx="3"/>
          </p:nvPr>
        </p:nvSpPr>
        <p:spPr>
          <a:xfrm>
            <a:off x="10028665" y="39680118"/>
            <a:ext cx="10217884" cy="227932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80118"/>
            <a:ext cx="6811923" cy="2279326"/>
          </a:xfrm>
          <a:prstGeom prst="rect">
            <a:avLst/>
          </a:prstGeom>
        </p:spPr>
        <p:txBody>
          <a:bodyPr vert="horz" lIns="91440" tIns="45720" rIns="91440" bIns="45720" rtlCol="0" anchor="ctr"/>
          <a:lstStyle>
            <a:lvl1pPr algn="r">
              <a:defRPr sz="1200">
                <a:solidFill>
                  <a:schemeClr val="tx1">
                    <a:tint val="75000"/>
                  </a:schemeClr>
                </a:solidFill>
              </a:defRPr>
            </a:lvl1pPr>
          </a:lstStyle>
          <a:p>
            <a:fld id="{24F29872-1DA2-4001-977B-942AFF1DF91F}" type="slidenum">
              <a:rPr lang="en-US" smtClean="0"/>
              <a:pPr/>
              <a:t>‹#›</a:t>
            </a:fld>
            <a:endParaRPr lang="en-US"/>
          </a:p>
        </p:txBody>
      </p:sp>
    </p:spTree>
    <p:extLst>
      <p:ext uri="{BB962C8B-B14F-4D97-AF65-F5344CB8AC3E}">
        <p14:creationId xmlns:p14="http://schemas.microsoft.com/office/powerpoint/2010/main" xmlns="" val="16640868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3761" y="1714454"/>
            <a:ext cx="27247692" cy="2089196"/>
          </a:xfrm>
        </p:spPr>
        <p:txBody>
          <a:bodyPr>
            <a:normAutofit fontScale="90000"/>
          </a:bodyPr>
          <a:lstStyle/>
          <a:p>
            <a:r>
              <a:rPr lang="en-US" b="1" dirty="0" smtClean="0"/>
              <a:t>A stability indicating RP-HPLC method development and validation for the estimation of combined tablet formulation of </a:t>
            </a:r>
            <a:r>
              <a:rPr lang="en-US" b="1" dirty="0" err="1" smtClean="0"/>
              <a:t>Amlodipine&amp;Candesartan</a:t>
            </a:r>
            <a:r>
              <a:rPr lang="en-US" b="1" dirty="0" smtClean="0"/>
              <a:t>. </a:t>
            </a:r>
            <a:r>
              <a:rPr lang="en-US" dirty="0" smtClean="0"/>
              <a:t/>
            </a:r>
            <a:br>
              <a:rPr lang="en-US" dirty="0" smtClean="0"/>
            </a:br>
            <a:endParaRPr lang="en-US" dirty="0"/>
          </a:p>
        </p:txBody>
      </p:sp>
      <p:sp>
        <p:nvSpPr>
          <p:cNvPr id="4" name="Text Placeholder 3"/>
          <p:cNvSpPr>
            <a:spLocks noGrp="1"/>
          </p:cNvSpPr>
          <p:nvPr>
            <p:ph type="body" sz="quarter" idx="10"/>
          </p:nvPr>
        </p:nvSpPr>
        <p:spPr>
          <a:xfrm>
            <a:off x="1513761" y="6546850"/>
            <a:ext cx="27416044" cy="32689800"/>
          </a:xfrm>
        </p:spPr>
        <p:txBody>
          <a:bodyPr/>
          <a:lstStyle/>
          <a:p>
            <a:pPr algn="ctr"/>
            <a:r>
              <a:rPr lang="en-US" dirty="0" smtClean="0">
                <a:solidFill>
                  <a:schemeClr val="tx1"/>
                </a:solidFill>
              </a:rPr>
              <a:t>Sushil D. Patil*, </a:t>
            </a:r>
            <a:r>
              <a:rPr lang="en-US" dirty="0" err="1" smtClean="0">
                <a:solidFill>
                  <a:schemeClr val="tx1"/>
                </a:solidFill>
              </a:rPr>
              <a:t>Dr.Sunil</a:t>
            </a:r>
            <a:r>
              <a:rPr lang="en-US" dirty="0" smtClean="0">
                <a:solidFill>
                  <a:schemeClr val="tx1"/>
                </a:solidFill>
              </a:rPr>
              <a:t> </a:t>
            </a:r>
            <a:r>
              <a:rPr lang="en-US" dirty="0" err="1" smtClean="0">
                <a:solidFill>
                  <a:schemeClr val="tx1"/>
                </a:solidFill>
              </a:rPr>
              <a:t>V.Amurutkar</a:t>
            </a:r>
            <a:r>
              <a:rPr lang="en-US" dirty="0" smtClean="0">
                <a:solidFill>
                  <a:schemeClr val="tx1"/>
                </a:solidFill>
              </a:rPr>
              <a:t> &amp; Dr. </a:t>
            </a:r>
            <a:r>
              <a:rPr lang="en-US" dirty="0" err="1" smtClean="0">
                <a:solidFill>
                  <a:schemeClr val="tx1"/>
                </a:solidFill>
              </a:rPr>
              <a:t>C.D.Upasani</a:t>
            </a:r>
            <a:endParaRPr lang="en-US" dirty="0" smtClean="0">
              <a:solidFill>
                <a:schemeClr val="tx1"/>
              </a:solidFill>
            </a:endParaRPr>
          </a:p>
          <a:p>
            <a:pPr algn="ctr"/>
            <a:r>
              <a:rPr lang="en-US" dirty="0" smtClean="0">
                <a:solidFill>
                  <a:schemeClr val="tx1"/>
                </a:solidFill>
              </a:rPr>
              <a:t>SNJB’s (Jain </a:t>
            </a:r>
            <a:r>
              <a:rPr lang="en-US" dirty="0" err="1" smtClean="0">
                <a:solidFill>
                  <a:schemeClr val="tx1"/>
                </a:solidFill>
              </a:rPr>
              <a:t>Gurukal</a:t>
            </a:r>
            <a:r>
              <a:rPr lang="en-US" dirty="0" smtClean="0">
                <a:solidFill>
                  <a:schemeClr val="tx1"/>
                </a:solidFill>
              </a:rPr>
              <a:t>) </a:t>
            </a:r>
            <a:r>
              <a:rPr lang="en-US" dirty="0" err="1" smtClean="0">
                <a:solidFill>
                  <a:schemeClr val="tx1"/>
                </a:solidFill>
              </a:rPr>
              <a:t>Shriman</a:t>
            </a:r>
            <a:r>
              <a:rPr lang="en-US" dirty="0" smtClean="0">
                <a:solidFill>
                  <a:schemeClr val="tx1"/>
                </a:solidFill>
              </a:rPr>
              <a:t> </a:t>
            </a:r>
            <a:r>
              <a:rPr lang="en-US" dirty="0" err="1" smtClean="0">
                <a:solidFill>
                  <a:schemeClr val="tx1"/>
                </a:solidFill>
              </a:rPr>
              <a:t>Sureshdada</a:t>
            </a:r>
            <a:r>
              <a:rPr lang="en-US" dirty="0" smtClean="0">
                <a:solidFill>
                  <a:schemeClr val="tx1"/>
                </a:solidFill>
              </a:rPr>
              <a:t> Jain College of Pharmacy, </a:t>
            </a:r>
            <a:r>
              <a:rPr lang="en-US" dirty="0" err="1" smtClean="0">
                <a:solidFill>
                  <a:schemeClr val="tx1"/>
                </a:solidFill>
              </a:rPr>
              <a:t>Neminagar</a:t>
            </a:r>
            <a:r>
              <a:rPr lang="en-US" dirty="0" smtClean="0">
                <a:solidFill>
                  <a:schemeClr val="tx1"/>
                </a:solidFill>
              </a:rPr>
              <a:t>, Chandwad-423101, </a:t>
            </a:r>
            <a:r>
              <a:rPr lang="en-US" dirty="0" err="1" smtClean="0">
                <a:solidFill>
                  <a:schemeClr val="tx1"/>
                </a:solidFill>
              </a:rPr>
              <a:t>Maharshtra,IndiaSavitribai</a:t>
            </a:r>
            <a:r>
              <a:rPr lang="en-US" dirty="0" smtClean="0">
                <a:solidFill>
                  <a:schemeClr val="tx1"/>
                </a:solidFill>
              </a:rPr>
              <a:t> Phule University </a:t>
            </a:r>
            <a:r>
              <a:rPr lang="en-US" dirty="0" err="1" smtClean="0">
                <a:solidFill>
                  <a:schemeClr val="tx1"/>
                </a:solidFill>
              </a:rPr>
              <a:t>Pune,Pune</a:t>
            </a:r>
            <a:r>
              <a:rPr lang="en-US" dirty="0" smtClean="0">
                <a:solidFill>
                  <a:schemeClr val="tx1"/>
                </a:solidFill>
              </a:rPr>
              <a:t> ,</a:t>
            </a:r>
            <a:r>
              <a:rPr lang="en-US" dirty="0" err="1" smtClean="0">
                <a:solidFill>
                  <a:schemeClr val="tx1"/>
                </a:solidFill>
              </a:rPr>
              <a:t>Maharshtra,India</a:t>
            </a:r>
            <a:endParaRPr lang="en-US" dirty="0" smtClean="0">
              <a:solidFill>
                <a:schemeClr val="tx1"/>
              </a:solidFill>
            </a:endParaRPr>
          </a:p>
          <a:p>
            <a:endParaRPr lang="en-US" dirty="0"/>
          </a:p>
        </p:txBody>
      </p:sp>
      <p:sp>
        <p:nvSpPr>
          <p:cNvPr id="8" name="TextBox 7"/>
          <p:cNvSpPr txBox="1"/>
          <p:nvPr/>
        </p:nvSpPr>
        <p:spPr>
          <a:xfrm>
            <a:off x="1506616" y="4489450"/>
            <a:ext cx="27423189" cy="1210011"/>
          </a:xfrm>
          <a:prstGeom prst="rect">
            <a:avLst/>
          </a:prstGeom>
          <a:solidFill>
            <a:srgbClr val="663399"/>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r">
              <a:lnSpc>
                <a:spcPct val="150000"/>
              </a:lnSpc>
            </a:pPr>
            <a:r>
              <a:rPr lang="en-US" sz="5400" dirty="0" smtClean="0">
                <a:solidFill>
                  <a:schemeClr val="bg1"/>
                </a:solidFill>
              </a:rPr>
              <a:t>Author names and affiliations</a:t>
            </a:r>
            <a:endParaRPr lang="en-US" sz="5400" dirty="0">
              <a:solidFill>
                <a:schemeClr val="bg1"/>
              </a:solidFill>
            </a:endParaRPr>
          </a:p>
        </p:txBody>
      </p:sp>
      <p:sp>
        <p:nvSpPr>
          <p:cNvPr id="6" name="Content Placeholder 5"/>
          <p:cNvSpPr>
            <a:spLocks noGrp="1"/>
          </p:cNvSpPr>
          <p:nvPr>
            <p:ph idx="1"/>
          </p:nvPr>
        </p:nvSpPr>
        <p:spPr>
          <a:solidFill>
            <a:schemeClr val="accent2">
              <a:lumMod val="20000"/>
              <a:lumOff val="80000"/>
            </a:schemeClr>
          </a:solidFill>
        </p:spPr>
        <p:txBody>
          <a:bodyPr numCol="3">
            <a:normAutofit/>
          </a:bodyPr>
          <a:lstStyle/>
          <a:p>
            <a:r>
              <a:rPr lang="en-US" b="1" i="1" dirty="0" smtClean="0"/>
              <a:t>INTRODUCTION</a:t>
            </a:r>
            <a:endParaRPr lang="en-US" dirty="0" smtClean="0"/>
          </a:p>
          <a:p>
            <a:r>
              <a:rPr lang="en-US" sz="2800" dirty="0" smtClean="0"/>
              <a:t>Hypertension is one more name for high blood pressure. The pressure depends on the work being done by the heart and the resistance of the blood vessels. Medical guidelines define hypertension as a blood pressure higher than 130 over 80 mm of Hg, according to guidelines issued by the American Heart Association (AHA) in November 2017. Around 85 million people in the United States have high blood pressure. Hypertension and heart disease is global health concerns. From the literature survey it is clear that UV, UPLC,HPLC&amp;HPTLC single drug as well as in combination of Amlodipine &amp; Candesartan Methods  are developed. So our aim was to develop a simple, precise, accurate, robust &amp; cost-effective stability indicating HPLC method which can be used in routine analysis.</a:t>
            </a:r>
            <a:r>
              <a:rPr lang="en-US" sz="2800" baseline="30000" dirty="0" smtClean="0"/>
              <a:t> [1-8, 11-18]</a:t>
            </a:r>
            <a:endParaRPr lang="en-US" sz="2800" dirty="0" smtClean="0"/>
          </a:p>
          <a:p>
            <a:r>
              <a:rPr lang="en-US" b="1" dirty="0" smtClean="0"/>
              <a:t>MATERIALS AND METHODS</a:t>
            </a:r>
            <a:endParaRPr lang="en-US" dirty="0" smtClean="0"/>
          </a:p>
          <a:p>
            <a:r>
              <a:rPr lang="en-US" sz="2800" dirty="0" smtClean="0"/>
              <a:t>1. Drug sample</a:t>
            </a:r>
          </a:p>
          <a:p>
            <a:r>
              <a:rPr lang="en-US" sz="2800" dirty="0" smtClean="0"/>
              <a:t>Amlodipine </a:t>
            </a:r>
            <a:r>
              <a:rPr lang="en-US" sz="2800" dirty="0" err="1" smtClean="0"/>
              <a:t>Besylate</a:t>
            </a:r>
            <a:r>
              <a:rPr lang="en-US" sz="2800" dirty="0" smtClean="0"/>
              <a:t>, and Candesartan </a:t>
            </a:r>
            <a:r>
              <a:rPr lang="en-US" sz="2800" dirty="0" err="1" smtClean="0"/>
              <a:t>Cilexetil</a:t>
            </a:r>
            <a:r>
              <a:rPr lang="en-US" sz="2800" dirty="0" smtClean="0"/>
              <a:t> was kindly supplied as gift samples by </a:t>
            </a:r>
            <a:r>
              <a:rPr lang="en-US" sz="2800" dirty="0" err="1" smtClean="0"/>
              <a:t>Glenmark</a:t>
            </a:r>
            <a:r>
              <a:rPr lang="en-US" sz="2800" dirty="0" smtClean="0"/>
              <a:t> Pharmaceuticals Ltd., Mumbai. </a:t>
            </a:r>
          </a:p>
          <a:p>
            <a:r>
              <a:rPr lang="en-US" sz="2800" dirty="0" smtClean="0"/>
              <a:t>2. Chemicals and Reagents </a:t>
            </a:r>
          </a:p>
          <a:p>
            <a:r>
              <a:rPr lang="en-US" sz="2800" dirty="0" smtClean="0"/>
              <a:t>All solvents used for chromatographic analysis was of HPLC grade purchased from S.D. Fine Chemicals, Mumbai. </a:t>
            </a:r>
          </a:p>
          <a:p>
            <a:r>
              <a:rPr lang="en-US" b="1" i="1" dirty="0" smtClean="0"/>
              <a:t>RESULTS AND DISCUSSION</a:t>
            </a:r>
            <a:endParaRPr lang="en-US" dirty="0" smtClean="0"/>
          </a:p>
          <a:p>
            <a:r>
              <a:rPr lang="en-US" b="1" i="1" dirty="0" smtClean="0"/>
              <a:t>Chromatographic Conditions:</a:t>
            </a:r>
            <a:endParaRPr lang="en-US" dirty="0" smtClean="0"/>
          </a:p>
          <a:p>
            <a:r>
              <a:rPr lang="en-US" sz="2800" dirty="0" smtClean="0"/>
              <a:t>Binary Gradient System HPLC on a Grace C18 (250mm x 4.6ID, Particle size: 5 micron) Software was HPLC Workstation utilizing a mobile phase consisting a Methanol: P. Buffer (pH-3, Adjusted with 0.1% OPA) 80:20 % v/v at a flow rate of 0.8ml/min with UV-3000-M at 244nm.</a:t>
            </a:r>
          </a:p>
          <a:p>
            <a:r>
              <a:rPr lang="en-US" b="1" i="1" dirty="0" smtClean="0"/>
              <a:t>METHOD VALIDATION:</a:t>
            </a:r>
            <a:endParaRPr lang="en-US" dirty="0" smtClean="0"/>
          </a:p>
          <a:p>
            <a:r>
              <a:rPr lang="en-US" sz="2800" dirty="0" smtClean="0"/>
              <a:t>The developed Method was validated for linearity, precision, accuracy, ruggedness and is applied for forced degradation studies as per the ICH guidelines.</a:t>
            </a:r>
            <a:r>
              <a:rPr lang="en-US" sz="2800" b="1" i="1" dirty="0" smtClean="0"/>
              <a:t> </a:t>
            </a:r>
            <a:r>
              <a:rPr lang="en-US" sz="2800" baseline="30000" dirty="0" smtClean="0"/>
              <a:t>[9-10]</a:t>
            </a:r>
            <a:endParaRPr lang="en-US" sz="2800" dirty="0" smtClean="0"/>
          </a:p>
          <a:p>
            <a:r>
              <a:rPr lang="en-US" b="1" i="1" dirty="0" smtClean="0"/>
              <a:t>Linearity:</a:t>
            </a:r>
            <a:endParaRPr lang="en-US" dirty="0" smtClean="0"/>
          </a:p>
          <a:p>
            <a:r>
              <a:rPr lang="en-US" sz="2800" dirty="0" smtClean="0"/>
              <a:t>Correlation coefficient was found to be 0.999&amp;0.999 for Amlodipine &amp; Candesartan respectively.</a:t>
            </a:r>
          </a:p>
          <a:p>
            <a:r>
              <a:rPr lang="en-US" b="1" i="1" dirty="0" smtClean="0"/>
              <a:t>Limit of Detection (LOD) and Limit of Quantification (LOQ):</a:t>
            </a:r>
            <a:endParaRPr lang="en-US" dirty="0" smtClean="0"/>
          </a:p>
          <a:p>
            <a:r>
              <a:rPr lang="en-US" sz="2800" dirty="0" smtClean="0"/>
              <a:t>As per references procedure mentioned LOD and LOQ was calculated.</a:t>
            </a:r>
          </a:p>
          <a:p>
            <a:r>
              <a:rPr lang="en-US" b="1" i="1" dirty="0" smtClean="0"/>
              <a:t>Precision:</a:t>
            </a:r>
            <a:endParaRPr lang="en-US" dirty="0" smtClean="0"/>
          </a:p>
          <a:p>
            <a:r>
              <a:rPr lang="en-US" sz="2800" dirty="0" smtClean="0"/>
              <a:t>The % RSD of Amlodipine and Candesartan was found to be 0.97 and 0.67 correspondingly.</a:t>
            </a:r>
          </a:p>
          <a:p>
            <a:r>
              <a:rPr lang="en-US" b="1" i="1" dirty="0" smtClean="0"/>
              <a:t>Intermediate Precision:</a:t>
            </a:r>
            <a:endParaRPr lang="en-US" dirty="0" smtClean="0"/>
          </a:p>
          <a:p>
            <a:r>
              <a:rPr lang="en-US" sz="2800" dirty="0" smtClean="0"/>
              <a:t>The mean % RSD of Amlodipine and Candesartan with 10μg/ml and 16μg/ml was found to be 0.54 and 0.60 correspondingly </a:t>
            </a:r>
          </a:p>
          <a:p>
            <a:r>
              <a:rPr lang="en-US" b="1" i="1" dirty="0" smtClean="0"/>
              <a:t>Accuracy:</a:t>
            </a:r>
            <a:endParaRPr lang="en-US" dirty="0" smtClean="0"/>
          </a:p>
          <a:p>
            <a:r>
              <a:rPr lang="en-US" sz="2800" dirty="0" smtClean="0"/>
              <a:t>The % mean recovery of Amlodipine (98.93-99%) &amp; Candesartan (99.75-99.87%) at each level was within the limit.</a:t>
            </a:r>
          </a:p>
          <a:p>
            <a:r>
              <a:rPr lang="en-US" sz="2800" dirty="0" smtClean="0"/>
              <a:t> </a:t>
            </a:r>
            <a:r>
              <a:rPr lang="en-US" sz="2800" b="1" i="1" dirty="0" smtClean="0"/>
              <a:t>Ruggedness:</a:t>
            </a:r>
            <a:endParaRPr lang="en-US" sz="2800" dirty="0" smtClean="0"/>
          </a:p>
          <a:p>
            <a:r>
              <a:rPr lang="en-US" sz="2800" dirty="0" smtClean="0"/>
              <a:t>The % RSD of ruggedness for Amlodipine was 0.79 with column-1 and 1.0 with column-2 and the % RSD of ruggedness for Candesartan was 0.34 with column-1 and 0.38with column-2 , which is within acceptance limits.</a:t>
            </a:r>
          </a:p>
          <a:p>
            <a:endParaRPr lang="en-US" sz="2800" dirty="0" smtClean="0"/>
          </a:p>
          <a:p>
            <a:r>
              <a:rPr lang="en-US" b="1" i="1" dirty="0" smtClean="0"/>
              <a:t>Results of Stress Degradation Studies:</a:t>
            </a:r>
            <a:endParaRPr lang="en-US" dirty="0" smtClean="0"/>
          </a:p>
          <a:p>
            <a:r>
              <a:rPr lang="en-US" sz="2800" dirty="0" smtClean="0"/>
              <a:t>Stress degradation studies were performed as per the ICH guidelinesQ1A (R2) Stability Testing of New Drug Substances and Products, using the proposed validated analytical method.</a:t>
            </a:r>
            <a:r>
              <a:rPr lang="en-US" sz="2800" baseline="30000" dirty="0" smtClean="0"/>
              <a:t> [9-10]</a:t>
            </a:r>
            <a:endParaRPr lang="en-US" sz="2800" dirty="0" smtClean="0"/>
          </a:p>
          <a:p>
            <a:r>
              <a:rPr lang="en-US" sz="3000" b="1" i="1" dirty="0" smtClean="0"/>
              <a:t>Acid Degradation studies:</a:t>
            </a:r>
            <a:endParaRPr lang="en-US" sz="3000" dirty="0" smtClean="0"/>
          </a:p>
          <a:p>
            <a:r>
              <a:rPr lang="en-US" sz="2800" dirty="0" smtClean="0"/>
              <a:t>Comparison of the peak area of Amlodipine and Candesartan in stressed condition with that of the zero time samples gave 14.92% &amp; 6.42%degradation respectively.</a:t>
            </a:r>
            <a:r>
              <a:rPr lang="en-US" sz="2800" baseline="30000" dirty="0" smtClean="0"/>
              <a:t>[9-10,14]</a:t>
            </a:r>
            <a:endParaRPr lang="en-US" sz="2800" dirty="0" smtClean="0"/>
          </a:p>
          <a:p>
            <a:r>
              <a:rPr lang="en-US" sz="3000" b="1" i="1" dirty="0" smtClean="0"/>
              <a:t>Alkali Degradation Studies:</a:t>
            </a:r>
            <a:endParaRPr lang="en-US" sz="3000" dirty="0" smtClean="0"/>
          </a:p>
          <a:p>
            <a:r>
              <a:rPr lang="en-US" dirty="0" smtClean="0"/>
              <a:t> </a:t>
            </a:r>
            <a:r>
              <a:rPr lang="en-US" sz="2800" dirty="0" smtClean="0"/>
              <a:t>The peak area of Amlodipine and Candesartan in stressed condition with that of the zero time samples gave 14.22% &amp; 8.90% degradation correspondingly.</a:t>
            </a:r>
          </a:p>
          <a:p>
            <a:r>
              <a:rPr lang="en-US" sz="3000" b="1" i="1" dirty="0" smtClean="0"/>
              <a:t>Oxidative Degradation:</a:t>
            </a:r>
            <a:endParaRPr lang="en-US" sz="3000" dirty="0" smtClean="0"/>
          </a:p>
          <a:p>
            <a:r>
              <a:rPr lang="en-US" sz="2800" dirty="0" smtClean="0"/>
              <a:t>The peak area of Amlodipine and Candesartan in stressed condition with that of the zero time samples gave 13.25% &amp; 8.70%degradation &amp; retention time 3.78min &amp; 5.01 min.respectively.</a:t>
            </a:r>
          </a:p>
          <a:p>
            <a:r>
              <a:rPr lang="en-US" sz="3000" b="1" i="1" dirty="0" smtClean="0"/>
              <a:t>Photo Stability Studies:</a:t>
            </a:r>
            <a:endParaRPr lang="en-US" sz="3000" dirty="0" smtClean="0"/>
          </a:p>
          <a:p>
            <a:r>
              <a:rPr lang="en-US" sz="2800" dirty="0" smtClean="0"/>
              <a:t>When stressed sample was analyzed, there was no additional peak found. There were no additional peaks at the same retention time when blank, zero and stressed blank samples analyzed and confirming the formation of no degradation product. </a:t>
            </a:r>
            <a:r>
              <a:rPr lang="en-US" sz="2800" baseline="30000" dirty="0" smtClean="0"/>
              <a:t>[9-10,14]</a:t>
            </a:r>
            <a:endParaRPr lang="en-US" sz="2800" dirty="0" smtClean="0"/>
          </a:p>
          <a:p>
            <a:r>
              <a:rPr lang="en-US" sz="3000" b="1" dirty="0" smtClean="0"/>
              <a:t>Wet heat degradation</a:t>
            </a:r>
            <a:endParaRPr lang="en-US" sz="3000" dirty="0" smtClean="0"/>
          </a:p>
          <a:p>
            <a:r>
              <a:rPr lang="en-US" sz="2800" dirty="0" smtClean="0"/>
              <a:t>When stressed sample was analyzed, there were two additional peaks at the retention time 2.492 min.&amp; 5.88min.The peak area of Amlodipine and Candesartan in stressed condition with that of the zero time samples gave 2.85% &amp;1.2%degradation respectively.</a:t>
            </a:r>
          </a:p>
          <a:p>
            <a:r>
              <a:rPr lang="en-US" sz="3000" b="1" dirty="0" smtClean="0"/>
              <a:t>Dry heat degradation </a:t>
            </a:r>
            <a:endParaRPr lang="en-US" sz="3000" dirty="0" smtClean="0"/>
          </a:p>
          <a:p>
            <a:r>
              <a:rPr lang="en-US" sz="2800" dirty="0" smtClean="0"/>
              <a:t>Comparison between the peak areas of stressed sample of Amlodipine and Candesartan with that of zero time sample showed no difference, indicating that there was no degradation. It is observed that wet heat degradation gives the 2.85% for Amlodipine &amp;1.2%for </a:t>
            </a:r>
            <a:r>
              <a:rPr lang="en-US" sz="2800" dirty="0" err="1" smtClean="0"/>
              <a:t>Candesartan</a:t>
            </a:r>
            <a:r>
              <a:rPr lang="en-US" sz="2800" dirty="0" smtClean="0"/>
              <a:t> where as no degradation in dry heat degradation.</a:t>
            </a:r>
          </a:p>
          <a:p>
            <a:r>
              <a:rPr lang="en-US" b="1" dirty="0" smtClean="0"/>
              <a:t>CONCLUSION</a:t>
            </a:r>
            <a:endParaRPr lang="en-US" dirty="0" smtClean="0"/>
          </a:p>
          <a:p>
            <a:r>
              <a:rPr lang="en-US" sz="2800" dirty="0" smtClean="0"/>
              <a:t>A simple, precise, accurate, robust &amp; cost-effective method was developed for the routine analysis. The method was successfully validated in terms of linearity, precision, accuracy as per ICH guidelines. The method provides a linear response across a wide range of concentrations. Present method is giving the future scope for researchers that to identified degradation to develop method for impurity profiling. Hence it can be concluded that the proposed method was a good approach for obtaining reliable results &amp; found to be suitable for the routine analysis and quality control and percentage degradation of pharmaceutical preparations containing these drugs either individually or in </a:t>
            </a:r>
            <a:r>
              <a:rPr lang="en-US" sz="2800" smtClean="0"/>
              <a:t>combination.</a:t>
            </a:r>
            <a:endParaRPr lang="en-US" sz="2800"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sz="1600" b="1" dirty="0" smtClean="0"/>
          </a:p>
          <a:p>
            <a:pPr algn="ctr">
              <a:buNone/>
            </a:pPr>
            <a:endParaRPr lang="en-US" sz="1600" b="1" dirty="0" smtClean="0"/>
          </a:p>
          <a:p>
            <a:pPr algn="ctr">
              <a:buNone/>
            </a:pPr>
            <a:endParaRPr lang="en-US" sz="1600" b="1" dirty="0" smtClean="0"/>
          </a:p>
          <a:p>
            <a:pPr algn="ctr">
              <a:buNone/>
            </a:pPr>
            <a:r>
              <a:rPr lang="en-US" sz="1600" b="1" dirty="0" smtClean="0"/>
              <a:t>Fig 1: Representative Chromatogram of Acid Degradation of Amlodipine and </a:t>
            </a:r>
            <a:r>
              <a:rPr lang="en-US" sz="1600" b="1" dirty="0" err="1" smtClean="0"/>
              <a:t>Candesartan</a:t>
            </a: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sz="1600" b="1" dirty="0" smtClean="0"/>
          </a:p>
          <a:p>
            <a:pPr algn="ctr">
              <a:buNone/>
            </a:pPr>
            <a:r>
              <a:rPr lang="en-US" sz="1600" b="1" dirty="0" smtClean="0"/>
              <a:t>Table 1. Results of stress degradation studies of Amlodipine </a:t>
            </a:r>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lgn="ctr">
              <a:buNone/>
            </a:pPr>
            <a:r>
              <a:rPr lang="en-US" sz="1600" b="1" dirty="0" smtClean="0"/>
              <a:t>Table 2. Results of stress degradation studies of Candesartan</a:t>
            </a:r>
            <a:r>
              <a:rPr lang="en-US" sz="1600" dirty="0" smtClean="0"/>
              <a:t> </a:t>
            </a:r>
          </a:p>
          <a:p>
            <a:pPr>
              <a:buNone/>
            </a:pPr>
            <a:r>
              <a:rPr lang="en-US" b="1" dirty="0" smtClean="0"/>
              <a:t>Reference:</a:t>
            </a:r>
          </a:p>
          <a:p>
            <a:pPr marL="457200" lvl="0" indent="-457200">
              <a:buFont typeface="+mj-lt"/>
              <a:buAutoNum type="arabicPeriod"/>
            </a:pPr>
            <a:r>
              <a:rPr lang="en-US" sz="1800" dirty="0" err="1" smtClean="0"/>
              <a:t>M.Bindu</a:t>
            </a:r>
            <a:r>
              <a:rPr lang="en-US" sz="1800" dirty="0" smtClean="0"/>
              <a:t> and </a:t>
            </a:r>
            <a:r>
              <a:rPr lang="en-US" sz="1800" dirty="0" err="1" smtClean="0"/>
              <a:t>G.Kumaraswamy</a:t>
            </a:r>
            <a:r>
              <a:rPr lang="en-US" sz="1800" dirty="0" smtClean="0"/>
              <a:t> Method Development and Validation of simultaneous estimation of Amlodipine and Candesartan by RP-HPLC in Tablet dosage </a:t>
            </a:r>
            <a:r>
              <a:rPr lang="en-US" sz="1800" dirty="0" err="1" smtClean="0"/>
              <a:t>forms.Indo</a:t>
            </a:r>
            <a:r>
              <a:rPr lang="en-US" sz="1800" dirty="0" smtClean="0"/>
              <a:t> American J </a:t>
            </a:r>
            <a:r>
              <a:rPr lang="en-US" sz="1800" dirty="0" err="1" smtClean="0"/>
              <a:t>Pharm</a:t>
            </a:r>
            <a:r>
              <a:rPr lang="en-US" sz="1800" dirty="0" smtClean="0"/>
              <a:t> Reach .2014:4(10):3922-3928</a:t>
            </a:r>
          </a:p>
          <a:p>
            <a:pPr marL="457200" lvl="0" indent="-457200">
              <a:buFont typeface="+mj-lt"/>
              <a:buAutoNum type="arabicPeriod"/>
            </a:pPr>
            <a:r>
              <a:rPr lang="en-US" sz="1800" dirty="0" smtClean="0"/>
              <a:t>Maria </a:t>
            </a:r>
            <a:r>
              <a:rPr lang="en-US" sz="1800" dirty="0" err="1" smtClean="0"/>
              <a:t>Totan</a:t>
            </a:r>
            <a:r>
              <a:rPr lang="en-US" sz="1800" dirty="0" smtClean="0"/>
              <a:t> et. al</a:t>
            </a:r>
            <a:r>
              <a:rPr lang="en-US" sz="1800" b="1" dirty="0" smtClean="0"/>
              <a:t> </a:t>
            </a:r>
            <a:r>
              <a:rPr lang="en-US" sz="1800" dirty="0" smtClean="0"/>
              <a:t>The simultaneous determination of </a:t>
            </a:r>
            <a:r>
              <a:rPr lang="en-US" sz="1800" dirty="0" err="1" smtClean="0"/>
              <a:t>candesartan</a:t>
            </a:r>
            <a:r>
              <a:rPr lang="en-US" sz="1800" dirty="0" smtClean="0"/>
              <a:t>, </a:t>
            </a:r>
            <a:r>
              <a:rPr lang="en-US" sz="1800" dirty="0" err="1" smtClean="0"/>
              <a:t>amlodipine</a:t>
            </a:r>
            <a:r>
              <a:rPr lang="en-US" sz="1800" dirty="0" smtClean="0"/>
              <a:t> and hydrochlorothiazide by high-performance liquid chromatography, from a mixture and pharmaceutical formulations.</a:t>
            </a:r>
            <a:r>
              <a:rPr lang="en-US" sz="1800" b="1" dirty="0" smtClean="0"/>
              <a:t> </a:t>
            </a:r>
            <a:r>
              <a:rPr lang="en-US" sz="1800" dirty="0" smtClean="0"/>
              <a:t>in </a:t>
            </a:r>
            <a:r>
              <a:rPr lang="en-US" sz="1800" dirty="0" err="1" smtClean="0"/>
              <a:t>Farmacia</a:t>
            </a:r>
            <a:r>
              <a:rPr lang="en-US" sz="1800" dirty="0" smtClean="0"/>
              <a:t>; 2016,64, 4; 612-618</a:t>
            </a:r>
          </a:p>
          <a:p>
            <a:pPr marL="457200" lvl="0" indent="-457200">
              <a:buFont typeface="+mj-lt"/>
              <a:buAutoNum type="arabicPeriod"/>
            </a:pPr>
            <a:r>
              <a:rPr lang="en-US" sz="1800" dirty="0" err="1" smtClean="0"/>
              <a:t>Syeda</a:t>
            </a:r>
            <a:r>
              <a:rPr lang="en-US" sz="1800" dirty="0" smtClean="0"/>
              <a:t> </a:t>
            </a:r>
            <a:r>
              <a:rPr lang="en-US" sz="1800" dirty="0" err="1" smtClean="0"/>
              <a:t>Kulsum</a:t>
            </a:r>
            <a:r>
              <a:rPr lang="en-US" sz="1800" dirty="0" smtClean="0"/>
              <a:t> et.al Development and validation of RP-HPLC method for Estimation of </a:t>
            </a:r>
            <a:r>
              <a:rPr lang="en-US" sz="1800" dirty="0" err="1" smtClean="0"/>
              <a:t>candesartan</a:t>
            </a:r>
            <a:r>
              <a:rPr lang="en-US" sz="1800" dirty="0" smtClean="0"/>
              <a:t> from tablet dosage form2014,3(4),781-786</a:t>
            </a:r>
          </a:p>
          <a:p>
            <a:pPr marL="457200" lvl="0" indent="-457200">
              <a:buFont typeface="+mj-lt"/>
              <a:buAutoNum type="arabicPeriod"/>
            </a:pPr>
            <a:r>
              <a:rPr lang="en-US" sz="1800" dirty="0" err="1" smtClean="0"/>
              <a:t>B.Kotecha</a:t>
            </a:r>
            <a:r>
              <a:rPr lang="en-US" sz="1800" dirty="0" smtClean="0"/>
              <a:t> and </a:t>
            </a:r>
            <a:r>
              <a:rPr lang="en-US" sz="1800" dirty="0" err="1" smtClean="0"/>
              <a:t>M.Pambhar</a:t>
            </a:r>
            <a:r>
              <a:rPr lang="en-US" sz="1800" dirty="0" smtClean="0"/>
              <a:t> Q-absorbance ratio spectrophotometer method for the </a:t>
            </a:r>
            <a:r>
              <a:rPr lang="en-US" sz="1800" dirty="0" err="1" smtClean="0"/>
              <a:t>Simulteneous</a:t>
            </a:r>
            <a:r>
              <a:rPr lang="en-US" sz="1800" dirty="0" smtClean="0"/>
              <a:t> estimation of Amlodipine </a:t>
            </a:r>
            <a:r>
              <a:rPr lang="en-US" sz="1800" dirty="0" err="1" smtClean="0"/>
              <a:t>Besylate</a:t>
            </a:r>
            <a:r>
              <a:rPr lang="en-US" sz="1800" dirty="0" smtClean="0"/>
              <a:t> and </a:t>
            </a:r>
            <a:r>
              <a:rPr lang="en-US" sz="1800" dirty="0" err="1" smtClean="0"/>
              <a:t>Candesartan</a:t>
            </a:r>
            <a:r>
              <a:rPr lang="en-US" sz="1800" dirty="0" smtClean="0"/>
              <a:t> </a:t>
            </a:r>
            <a:r>
              <a:rPr lang="en-US" sz="1800" dirty="0" err="1" smtClean="0"/>
              <a:t>Cilexetil</a:t>
            </a:r>
            <a:r>
              <a:rPr lang="en-US" sz="1800" dirty="0" smtClean="0"/>
              <a:t> in synthetic mixture. </a:t>
            </a:r>
            <a:r>
              <a:rPr lang="en-US" sz="1800" dirty="0" err="1" smtClean="0"/>
              <a:t>Pharmatutor</a:t>
            </a:r>
            <a:r>
              <a:rPr lang="en-US" sz="1800" dirty="0" smtClean="0"/>
              <a:t> Magazine, 2014;2(5);167-178</a:t>
            </a:r>
          </a:p>
          <a:p>
            <a:pPr marL="457200" lvl="0" indent="-457200">
              <a:buFont typeface="+mj-lt"/>
              <a:buAutoNum type="arabicPeriod"/>
            </a:pPr>
            <a:r>
              <a:rPr lang="en-US" sz="1800" dirty="0" err="1" smtClean="0"/>
              <a:t>R.Khaire</a:t>
            </a:r>
            <a:r>
              <a:rPr lang="en-US" sz="1800" dirty="0" smtClean="0"/>
              <a:t> and </a:t>
            </a:r>
            <a:r>
              <a:rPr lang="en-US" sz="1800" dirty="0" err="1" smtClean="0"/>
              <a:t>J.Landge.Method</a:t>
            </a:r>
            <a:r>
              <a:rPr lang="en-US" sz="1800" dirty="0" smtClean="0"/>
              <a:t> Development and Validation of </a:t>
            </a:r>
            <a:r>
              <a:rPr lang="en-US" sz="1800" dirty="0" err="1" smtClean="0"/>
              <a:t>Candesartan</a:t>
            </a:r>
            <a:r>
              <a:rPr lang="en-US" sz="1800" dirty="0" smtClean="0"/>
              <a:t> by RP-HPLC </a:t>
            </a:r>
            <a:r>
              <a:rPr lang="en-US" sz="1800" dirty="0" err="1" smtClean="0"/>
              <a:t>Int</a:t>
            </a:r>
            <a:r>
              <a:rPr lang="en-US" sz="1800" dirty="0" smtClean="0"/>
              <a:t> J </a:t>
            </a:r>
            <a:r>
              <a:rPr lang="en-US" sz="1800" dirty="0" err="1" smtClean="0"/>
              <a:t>Pharm</a:t>
            </a:r>
            <a:r>
              <a:rPr lang="en-US" sz="1800" dirty="0" smtClean="0"/>
              <a:t> </a:t>
            </a:r>
            <a:r>
              <a:rPr lang="en-US" sz="1800" dirty="0" err="1" smtClean="0"/>
              <a:t>P’ceutical</a:t>
            </a:r>
            <a:r>
              <a:rPr lang="en-US" sz="1800" dirty="0" smtClean="0"/>
              <a:t> Reach.2016:6(3):345-360</a:t>
            </a:r>
          </a:p>
          <a:p>
            <a:pPr marL="457200" lvl="0" indent="-457200">
              <a:buFont typeface="+mj-lt"/>
              <a:buAutoNum type="arabicPeriod"/>
            </a:pPr>
            <a:r>
              <a:rPr lang="en-US" sz="1800" dirty="0" err="1" smtClean="0"/>
              <a:t>Katiyar</a:t>
            </a:r>
            <a:r>
              <a:rPr lang="en-US" sz="1800" dirty="0" smtClean="0"/>
              <a:t> </a:t>
            </a:r>
            <a:r>
              <a:rPr lang="en-US" sz="1800" dirty="0" err="1" smtClean="0"/>
              <a:t>Manoj</a:t>
            </a:r>
            <a:r>
              <a:rPr lang="en-US" sz="1800" dirty="0" smtClean="0"/>
              <a:t> Kumar et.al Specific and Stability Indicating Assay Method of </a:t>
            </a:r>
            <a:r>
              <a:rPr lang="en-US" sz="1800" dirty="0" err="1" smtClean="0"/>
              <a:t>Cadesartan</a:t>
            </a:r>
            <a:r>
              <a:rPr lang="en-US" sz="1800" dirty="0" smtClean="0"/>
              <a:t> </a:t>
            </a:r>
            <a:r>
              <a:rPr lang="en-US" sz="1800" dirty="0" err="1" smtClean="0"/>
              <a:t>Cilexetil</a:t>
            </a:r>
            <a:r>
              <a:rPr lang="en-US" sz="1800" dirty="0" smtClean="0"/>
              <a:t> in Presence of Process and Degradation Impurities IJPI,2012,2(5),1-10</a:t>
            </a:r>
          </a:p>
          <a:p>
            <a:pPr marL="457200" lvl="0" indent="-457200">
              <a:buFont typeface="+mj-lt"/>
              <a:buAutoNum type="arabicPeriod"/>
            </a:pPr>
            <a:r>
              <a:rPr lang="en-US" sz="1800" dirty="0" smtClean="0"/>
              <a:t> Raja B, </a:t>
            </a:r>
            <a:r>
              <a:rPr lang="en-US" sz="1800" dirty="0" err="1" smtClean="0"/>
              <a:t>Lakshmana</a:t>
            </a:r>
            <a:r>
              <a:rPr lang="en-US" sz="1800" dirty="0" smtClean="0"/>
              <a:t> </a:t>
            </a:r>
            <a:r>
              <a:rPr lang="en-US" sz="1800" dirty="0" err="1" smtClean="0"/>
              <a:t>Rao</a:t>
            </a:r>
            <a:r>
              <a:rPr lang="en-US" sz="1800" dirty="0" smtClean="0"/>
              <a:t> A  RP-HPLC method for simultaneous estimation of </a:t>
            </a:r>
            <a:r>
              <a:rPr lang="en-US" sz="1800" dirty="0" err="1" smtClean="0"/>
              <a:t>Candesartan</a:t>
            </a:r>
            <a:r>
              <a:rPr lang="en-US" sz="1800" dirty="0" smtClean="0"/>
              <a:t> and Amlodipine in bulk and pharmaceutical dosage forms  IJRPB 2014,2(4),1240-1245  </a:t>
            </a:r>
          </a:p>
          <a:p>
            <a:pPr marL="457200" lvl="0" indent="-457200">
              <a:buFont typeface="+mj-lt"/>
              <a:buAutoNum type="arabicPeriod"/>
            </a:pPr>
            <a:r>
              <a:rPr lang="en-US" sz="1800" dirty="0" err="1" smtClean="0"/>
              <a:t>Kavitha</a:t>
            </a:r>
            <a:r>
              <a:rPr lang="en-US" sz="1800" dirty="0" smtClean="0"/>
              <a:t> </a:t>
            </a:r>
            <a:r>
              <a:rPr lang="en-US" sz="1800" dirty="0" err="1" smtClean="0"/>
              <a:t>Kotthireddy</a:t>
            </a:r>
            <a:r>
              <a:rPr lang="en-US" sz="1800" dirty="0" smtClean="0"/>
              <a:t> and B. Rama Devi Stability indicating RP-HPLC method development and validation for the simultaneous estimation of </a:t>
            </a:r>
            <a:r>
              <a:rPr lang="en-US" sz="1800" dirty="0" err="1" smtClean="0"/>
              <a:t>candesartan</a:t>
            </a:r>
            <a:r>
              <a:rPr lang="en-US" sz="1800" dirty="0" smtClean="0"/>
              <a:t> </a:t>
            </a:r>
            <a:r>
              <a:rPr lang="en-US" sz="1800" dirty="0" err="1" smtClean="0"/>
              <a:t>cilexetil</a:t>
            </a:r>
            <a:r>
              <a:rPr lang="en-US" sz="1800" dirty="0" smtClean="0"/>
              <a:t> and hydrochlorothiazide in bulk and tablet dosage form </a:t>
            </a:r>
            <a:r>
              <a:rPr lang="en-US" sz="1800" dirty="0" err="1" smtClean="0"/>
              <a:t>Der</a:t>
            </a:r>
            <a:r>
              <a:rPr lang="en-US" sz="1800" dirty="0" smtClean="0"/>
              <a:t> Pharmacia </a:t>
            </a:r>
            <a:r>
              <a:rPr lang="en-US" sz="1800" dirty="0" err="1" smtClean="0"/>
              <a:t>Lettre</a:t>
            </a:r>
            <a:r>
              <a:rPr lang="en-US" sz="1800" dirty="0" smtClean="0"/>
              <a:t>, 2015, 7 (12):114-121</a:t>
            </a:r>
          </a:p>
          <a:p>
            <a:pPr marL="457200" lvl="0" indent="-457200">
              <a:buFont typeface="+mj-lt"/>
              <a:buAutoNum type="arabicPeriod"/>
            </a:pPr>
            <a:r>
              <a:rPr lang="en-US" sz="1800" dirty="0" smtClean="0"/>
              <a:t>ICH Harmonized Triplicate Guidelines, “Validation of analytical procedures: text and methodology, Q2 (R1),” in International Conference on Harmonization of Technical Requirements for Registration of Pharmaceuticals for Human Use, 2005.</a:t>
            </a:r>
          </a:p>
          <a:p>
            <a:pPr marL="457200" lvl="0" indent="-457200">
              <a:buFont typeface="+mj-lt"/>
              <a:buAutoNum type="arabicPeriod"/>
            </a:pPr>
            <a:r>
              <a:rPr lang="en-US" sz="1800" dirty="0" smtClean="0"/>
              <a:t>International Conference of Harmonization (ICH) of Technical Requirements for the Registration of Pharmaceuticals for Human Use, Validation of Analytical Procedures: Methodology, Adopted in Geneva 1996. </a:t>
            </a:r>
          </a:p>
          <a:p>
            <a:pPr marL="457200" lvl="0" indent="-457200">
              <a:buFont typeface="+mj-lt"/>
              <a:buAutoNum type="arabicPeriod"/>
            </a:pPr>
            <a:r>
              <a:rPr lang="en-US" sz="1800" dirty="0" err="1" smtClean="0"/>
              <a:t>Bakshi</a:t>
            </a:r>
            <a:r>
              <a:rPr lang="en-US" sz="1800" dirty="0" smtClean="0"/>
              <a:t>, M., and Singh, S., Development of validated stability-indicating assay methods - critical review. Journal of Pharmaceutical and Biomedical Analysis, 2002, 28(6), pp.1011-1040. </a:t>
            </a:r>
          </a:p>
          <a:p>
            <a:pPr marL="457200" lvl="0" indent="-457200">
              <a:buFont typeface="+mj-lt"/>
              <a:buAutoNum type="arabicPeriod"/>
            </a:pPr>
            <a:r>
              <a:rPr lang="en-US" sz="1800" dirty="0" err="1" smtClean="0"/>
              <a:t>Klick</a:t>
            </a:r>
            <a:r>
              <a:rPr lang="en-US" sz="1800" dirty="0" smtClean="0"/>
              <a:t> S., et al., Toward a Generic Approach for Stress Testing of Drug Substances and Drug Products. Journal of Pharmaceutical and Biomedical Analysis, 2005, pp. 48-66. </a:t>
            </a:r>
          </a:p>
          <a:p>
            <a:pPr marL="457200" lvl="0" indent="-457200">
              <a:buFont typeface="+mj-lt"/>
              <a:buAutoNum type="arabicPeriod"/>
            </a:pPr>
            <a:r>
              <a:rPr lang="en-US" sz="1800" dirty="0" smtClean="0"/>
              <a:t>Reynolds, D.W., et al., Available Guidance and Best Practices for Conducting Forced Degradation Studies. Pharmaceutical Technology, 2002,  pp. 48- 56. </a:t>
            </a:r>
          </a:p>
          <a:p>
            <a:pPr marL="457200" lvl="0" indent="-457200">
              <a:buFont typeface="+mj-lt"/>
              <a:buAutoNum type="arabicPeriod"/>
            </a:pPr>
            <a:r>
              <a:rPr lang="en-US" sz="1800" dirty="0" err="1" smtClean="0"/>
              <a:t>Sethi</a:t>
            </a:r>
            <a:r>
              <a:rPr lang="en-US" sz="1800" dirty="0" smtClean="0"/>
              <a:t>, P.D., et al., High Performance Liquid Chromatography. New Delhi: CBS publisher and distributors, 2006, pp. 3-212. </a:t>
            </a:r>
          </a:p>
          <a:p>
            <a:pPr marL="457200" lvl="0" indent="-457200">
              <a:buFont typeface="+mj-lt"/>
              <a:buAutoNum type="arabicPeriod"/>
            </a:pPr>
            <a:r>
              <a:rPr lang="en-US" sz="1800" dirty="0" smtClean="0"/>
              <a:t>M. V. V. N. </a:t>
            </a:r>
            <a:r>
              <a:rPr lang="en-US" sz="1800" dirty="0" err="1" smtClean="0"/>
              <a:t>Murali</a:t>
            </a:r>
            <a:r>
              <a:rPr lang="en-US" sz="1800" dirty="0" smtClean="0"/>
              <a:t> Krishna et.al New Stability Indicating Method for the Simultaneous Determination of Impurities Present in </a:t>
            </a:r>
            <a:r>
              <a:rPr lang="en-US" sz="1800" dirty="0" err="1" smtClean="0"/>
              <a:t>Candesartan</a:t>
            </a:r>
            <a:r>
              <a:rPr lang="en-US" sz="1800" dirty="0" smtClean="0"/>
              <a:t> </a:t>
            </a:r>
            <a:r>
              <a:rPr lang="en-US" sz="1800" dirty="0" err="1" smtClean="0"/>
              <a:t>Cilexetil</a:t>
            </a:r>
            <a:r>
              <a:rPr lang="en-US" sz="1800" dirty="0" smtClean="0"/>
              <a:t> and Hydrochlorothiazide Tablets by Ultra Performance Liquid Chromatography with Photo Diode Array </a:t>
            </a:r>
            <a:r>
              <a:rPr lang="en-US" sz="1800" dirty="0" err="1" smtClean="0"/>
              <a:t>Detector.Eurasian</a:t>
            </a:r>
            <a:r>
              <a:rPr lang="en-US" sz="1800" dirty="0" smtClean="0"/>
              <a:t> J Anal </a:t>
            </a:r>
            <a:r>
              <a:rPr lang="en-US" sz="1800" dirty="0" err="1" smtClean="0"/>
              <a:t>Chem</a:t>
            </a:r>
            <a:r>
              <a:rPr lang="en-US" sz="1800" dirty="0" smtClean="0"/>
              <a:t> 2017;12(2):127–149</a:t>
            </a:r>
          </a:p>
          <a:p>
            <a:pPr marL="457200" lvl="0" indent="-457200">
              <a:buFont typeface="+mj-lt"/>
              <a:buAutoNum type="arabicPeriod"/>
            </a:pPr>
            <a:r>
              <a:rPr lang="en-US" sz="1800" dirty="0" err="1" smtClean="0"/>
              <a:t>Ambekar</a:t>
            </a:r>
            <a:r>
              <a:rPr lang="en-US" sz="1800" dirty="0" smtClean="0"/>
              <a:t> a. M &amp;, </a:t>
            </a:r>
            <a:r>
              <a:rPr lang="en-US" sz="1800" dirty="0" err="1" smtClean="0"/>
              <a:t>kuchekar</a:t>
            </a:r>
            <a:r>
              <a:rPr lang="en-US" sz="1800" dirty="0" smtClean="0"/>
              <a:t> B. S. Application of A Validated Stability-Indicating HPTLC Method for Simultaneous Quantitative Determination of </a:t>
            </a:r>
            <a:r>
              <a:rPr lang="en-US" sz="1800" dirty="0" err="1" smtClean="0"/>
              <a:t>Candesartan</a:t>
            </a:r>
            <a:r>
              <a:rPr lang="en-US" sz="1800" dirty="0" smtClean="0"/>
              <a:t> </a:t>
            </a:r>
            <a:r>
              <a:rPr lang="en-US" sz="1800" dirty="0" err="1" smtClean="0"/>
              <a:t>Cilexetil</a:t>
            </a:r>
            <a:r>
              <a:rPr lang="en-US" sz="1800" dirty="0" smtClean="0"/>
              <a:t> </a:t>
            </a:r>
            <a:r>
              <a:rPr lang="en-US" sz="1800" dirty="0" err="1" smtClean="0"/>
              <a:t>aAnd</a:t>
            </a:r>
            <a:r>
              <a:rPr lang="en-US" sz="1800" dirty="0" smtClean="0"/>
              <a:t> Hydrochlorothiazide In Pharmaceutical Dosage Form. </a:t>
            </a:r>
            <a:r>
              <a:rPr lang="en-US" sz="1800" dirty="0" err="1" smtClean="0"/>
              <a:t>Int</a:t>
            </a:r>
            <a:r>
              <a:rPr lang="en-US" sz="1800" dirty="0" smtClean="0"/>
              <a:t> J </a:t>
            </a:r>
            <a:r>
              <a:rPr lang="en-US" sz="1800" dirty="0" err="1" smtClean="0"/>
              <a:t>Pharm</a:t>
            </a:r>
            <a:r>
              <a:rPr lang="en-US" sz="1800" dirty="0" smtClean="0"/>
              <a:t> </a:t>
            </a:r>
            <a:r>
              <a:rPr lang="en-US" sz="1800" dirty="0" err="1" smtClean="0"/>
              <a:t>Pharm</a:t>
            </a:r>
            <a:r>
              <a:rPr lang="en-US" sz="1800" dirty="0" smtClean="0"/>
              <a:t> </a:t>
            </a:r>
            <a:r>
              <a:rPr lang="en-US" sz="1800" dirty="0" err="1" smtClean="0"/>
              <a:t>Sci</a:t>
            </a:r>
            <a:r>
              <a:rPr lang="en-US" sz="1800" dirty="0" smtClean="0"/>
              <a:t>, 2016, 8(5), 151-157</a:t>
            </a:r>
          </a:p>
          <a:p>
            <a:pPr marL="457200" lvl="0" indent="-457200">
              <a:buFont typeface="+mj-lt"/>
              <a:buAutoNum type="arabicPeriod"/>
            </a:pPr>
            <a:r>
              <a:rPr lang="en-US" sz="2000" dirty="0" smtClean="0"/>
              <a:t>Sushil </a:t>
            </a:r>
            <a:r>
              <a:rPr lang="en-US" sz="2000" dirty="0" err="1" smtClean="0"/>
              <a:t>D.Patil,Rohan</a:t>
            </a:r>
            <a:r>
              <a:rPr lang="en-US" sz="2000" dirty="0" smtClean="0"/>
              <a:t> </a:t>
            </a:r>
            <a:r>
              <a:rPr lang="en-US" sz="2000" dirty="0" err="1" smtClean="0"/>
              <a:t>Badhan</a:t>
            </a:r>
            <a:r>
              <a:rPr lang="en-US" sz="2000" dirty="0" smtClean="0"/>
              <a:t>, Sanjay </a:t>
            </a:r>
            <a:r>
              <a:rPr lang="en-US" sz="2000" dirty="0" err="1" smtClean="0"/>
              <a:t>Kshirsagar</a:t>
            </a:r>
            <a:r>
              <a:rPr lang="en-US" sz="2000" dirty="0" smtClean="0"/>
              <a:t> Development&amp; validation of Q-Absorbance UV-Spectrometric Method for </a:t>
            </a:r>
            <a:r>
              <a:rPr lang="en-US" sz="2000" dirty="0" err="1" smtClean="0"/>
              <a:t>Simulatenous</a:t>
            </a:r>
            <a:r>
              <a:rPr lang="en-US" sz="2000" dirty="0" smtClean="0"/>
              <a:t> estimation of Amlodipine </a:t>
            </a:r>
            <a:r>
              <a:rPr lang="en-US" sz="2000" dirty="0" err="1" smtClean="0"/>
              <a:t>Besylate</a:t>
            </a:r>
            <a:r>
              <a:rPr lang="en-US" sz="2000" dirty="0" smtClean="0"/>
              <a:t> &amp; </a:t>
            </a:r>
            <a:r>
              <a:rPr lang="en-US" sz="2000" dirty="0" err="1" smtClean="0"/>
              <a:t>Candesartan</a:t>
            </a:r>
            <a:r>
              <a:rPr lang="en-US" sz="2000" dirty="0" smtClean="0"/>
              <a:t> </a:t>
            </a:r>
            <a:r>
              <a:rPr lang="en-US" sz="2000" dirty="0" err="1" smtClean="0"/>
              <a:t>Cilexetil</a:t>
            </a:r>
            <a:r>
              <a:rPr lang="en-US" sz="2000" dirty="0" smtClean="0"/>
              <a:t> in bulk drugs. Asian Journal of Pharmaceutical Analysis 2018,8(1),53-57</a:t>
            </a:r>
          </a:p>
          <a:p>
            <a:pPr marL="457200" lvl="0" indent="-457200">
              <a:buFont typeface="+mj-lt"/>
              <a:buAutoNum type="arabicPeriod"/>
            </a:pPr>
            <a:r>
              <a:rPr lang="en-US" sz="2000" dirty="0" smtClean="0"/>
              <a:t>Sushil D Patil, Sunil V </a:t>
            </a:r>
            <a:r>
              <a:rPr lang="en-US" sz="2000" dirty="0" err="1" smtClean="0"/>
              <a:t>Amurutkar</a:t>
            </a:r>
            <a:r>
              <a:rPr lang="en-US" sz="2000" dirty="0" smtClean="0"/>
              <a:t>, C D </a:t>
            </a:r>
            <a:r>
              <a:rPr lang="en-US" sz="2000" dirty="0" err="1" smtClean="0"/>
              <a:t>Upasani</a:t>
            </a:r>
            <a:r>
              <a:rPr lang="en-US" sz="2000" b="1" dirty="0" smtClean="0"/>
              <a:t> </a:t>
            </a:r>
            <a:r>
              <a:rPr lang="en-US" sz="2000" dirty="0" smtClean="0"/>
              <a:t>Simultaneous Estimation of Amlodipine and </a:t>
            </a:r>
            <a:r>
              <a:rPr lang="en-US" sz="2000" dirty="0" err="1" smtClean="0"/>
              <a:t>Azilsartan</a:t>
            </a:r>
            <a:r>
              <a:rPr lang="en-US" sz="2000" dirty="0" smtClean="0"/>
              <a:t> in Human Plasma by Reverse Phase HPLC for </a:t>
            </a:r>
            <a:r>
              <a:rPr lang="en-US" sz="2000" dirty="0" err="1" smtClean="0"/>
              <a:t>Pharmokinetic</a:t>
            </a:r>
            <a:r>
              <a:rPr lang="en-US" sz="2000" dirty="0" smtClean="0"/>
              <a:t> Studies </a:t>
            </a:r>
            <a:r>
              <a:rPr lang="en-US" sz="2000" dirty="0" err="1" smtClean="0"/>
              <a:t>Inventi</a:t>
            </a:r>
            <a:r>
              <a:rPr lang="en-US" sz="2000" dirty="0" smtClean="0"/>
              <a:t> </a:t>
            </a:r>
            <a:r>
              <a:rPr lang="en-US" sz="2000" dirty="0" err="1" smtClean="0"/>
              <a:t>Rapid:Pharm.Analysis</a:t>
            </a:r>
            <a:r>
              <a:rPr lang="en-US" sz="2000" dirty="0" smtClean="0"/>
              <a:t> &amp; Quality Assurance 2018,(3),1-11</a:t>
            </a:r>
          </a:p>
          <a:p>
            <a:pPr>
              <a:buNone/>
            </a:pPr>
            <a:endParaRPr lang="en-US" sz="2000" b="1" dirty="0" smtClean="0"/>
          </a:p>
          <a:p>
            <a:pPr>
              <a:buNone/>
            </a:pPr>
            <a:endParaRPr lang="en-US" b="1" dirty="0" smtClean="0"/>
          </a:p>
        </p:txBody>
      </p:sp>
      <p:pic>
        <p:nvPicPr>
          <p:cNvPr id="10" name="Picture 9"/>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506615" y="39236650"/>
            <a:ext cx="27423189" cy="2509222"/>
          </a:xfrm>
          <a:prstGeom prst="rect">
            <a:avLst/>
          </a:prstGeom>
        </p:spPr>
      </p:pic>
      <p:pic>
        <p:nvPicPr>
          <p:cNvPr id="9" name="Picture 8"/>
          <p:cNvPicPr/>
          <p:nvPr/>
        </p:nvPicPr>
        <p:blipFill>
          <a:blip r:embed="rId3" cstate="print"/>
          <a:srcRect/>
          <a:stretch>
            <a:fillRect/>
          </a:stretch>
        </p:blipFill>
        <p:spPr bwMode="auto">
          <a:xfrm>
            <a:off x="10946606" y="34207450"/>
            <a:ext cx="8382000" cy="3352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026" name="AutoShape 2"/>
          <p:cNvSpPr>
            <a:spLocks noChangeArrowheads="1"/>
          </p:cNvSpPr>
          <p:nvPr/>
        </p:nvSpPr>
        <p:spPr bwMode="auto">
          <a:xfrm>
            <a:off x="11708606" y="34969450"/>
            <a:ext cx="381000" cy="1276350"/>
          </a:xfrm>
          <a:prstGeom prst="roundRect">
            <a:avLst>
              <a:gd name="adj" fmla="val 16667"/>
            </a:avLst>
          </a:prstGeom>
          <a:solidFill>
            <a:srgbClr val="FFFFFF"/>
          </a:solidFill>
          <a:ln w="9525">
            <a:solidFill>
              <a:srgbClr val="000000"/>
            </a:solidFill>
            <a:round/>
            <a:headEnd/>
            <a:tailEnd/>
          </a:ln>
        </p:spPr>
        <p:txBody>
          <a:bodyPr vert="vert270"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err="1" smtClean="0">
                <a:ln>
                  <a:noFill/>
                </a:ln>
                <a:solidFill>
                  <a:srgbClr val="000000"/>
                </a:solidFill>
                <a:effectLst/>
                <a:latin typeface="Times New Roman" pitchFamily="18" charset="0"/>
                <a:cs typeface="Times New Roman" pitchFamily="18" charset="0"/>
              </a:rPr>
              <a:t>Degradat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1400" b="1" i="0" u="none" strike="noStrike" cap="none" normalizeH="0" baseline="0" dirty="0" smtClean="0">
                <a:ln>
                  <a:noFill/>
                </a:ln>
                <a:solidFill>
                  <a:srgbClr val="000000"/>
                </a:solidFill>
                <a:effectLst/>
                <a:latin typeface="Times New Roman" pitchFamily="18" charset="0"/>
                <a:cs typeface="Times New Roman" pitchFamily="18" charset="0"/>
              </a:rPr>
              <a:t>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1" name="AutoShape 2"/>
          <p:cNvSpPr>
            <a:spLocks noChangeArrowheads="1"/>
          </p:cNvSpPr>
          <p:nvPr/>
        </p:nvSpPr>
        <p:spPr bwMode="auto">
          <a:xfrm>
            <a:off x="12242006" y="34740850"/>
            <a:ext cx="381000" cy="1276350"/>
          </a:xfrm>
          <a:prstGeom prst="roundRect">
            <a:avLst>
              <a:gd name="adj" fmla="val 16667"/>
            </a:avLst>
          </a:prstGeom>
          <a:solidFill>
            <a:srgbClr val="FFFFFF"/>
          </a:solidFill>
          <a:ln w="9525">
            <a:solidFill>
              <a:srgbClr val="000000"/>
            </a:solidFill>
            <a:round/>
            <a:headEnd/>
            <a:tailEnd/>
          </a:ln>
        </p:spPr>
        <p:txBody>
          <a:bodyPr vert="vert270"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err="1" smtClean="0">
                <a:ln>
                  <a:noFill/>
                </a:ln>
                <a:solidFill>
                  <a:srgbClr val="000000"/>
                </a:solidFill>
                <a:effectLst/>
                <a:latin typeface="Times New Roman" pitchFamily="18" charset="0"/>
                <a:cs typeface="Times New Roman" pitchFamily="18" charset="0"/>
              </a:rPr>
              <a:t>Degradat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1400" b="1" i="0" u="none" strike="noStrike" cap="none" normalizeH="0" baseline="0" dirty="0" smtClean="0">
                <a:ln>
                  <a:noFill/>
                </a:ln>
                <a:solidFill>
                  <a:srgbClr val="000000"/>
                </a:solidFill>
                <a:effectLst/>
                <a:latin typeface="Times New Roman" pitchFamily="18" charset="0"/>
                <a:cs typeface="Times New Roman" pitchFamily="18" charset="0"/>
              </a:rPr>
              <a:t>2</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12" name="Table 11"/>
          <p:cNvGraphicFramePr>
            <a:graphicFrameLocks noGrp="1"/>
          </p:cNvGraphicFramePr>
          <p:nvPr/>
        </p:nvGraphicFramePr>
        <p:xfrm>
          <a:off x="19709606" y="10128250"/>
          <a:ext cx="9101142" cy="4637534"/>
        </p:xfrm>
        <a:graphic>
          <a:graphicData uri="http://schemas.openxmlformats.org/drawingml/2006/table">
            <a:tbl>
              <a:tblPr firstRow="1" bandRow="1">
                <a:tableStyleId>{93296810-A885-4BE3-A3E7-6D5BEEA58F35}</a:tableStyleId>
              </a:tblPr>
              <a:tblGrid>
                <a:gridCol w="762000"/>
                <a:gridCol w="2271714"/>
                <a:gridCol w="1516857"/>
                <a:gridCol w="1516857"/>
                <a:gridCol w="1516857"/>
                <a:gridCol w="1516857"/>
              </a:tblGrid>
              <a:tr h="1317669">
                <a:tc>
                  <a:txBody>
                    <a:bodyPr/>
                    <a:lstStyle/>
                    <a:p>
                      <a:pPr marL="0" marR="0" algn="ctr">
                        <a:spcBef>
                          <a:spcPts val="0"/>
                        </a:spcBef>
                        <a:spcAft>
                          <a:spcPts val="0"/>
                        </a:spcAft>
                      </a:pPr>
                      <a:r>
                        <a:rPr lang="en-US" sz="1600" b="1" dirty="0" smtClean="0">
                          <a:solidFill>
                            <a:srgbClr val="000000"/>
                          </a:solidFill>
                          <a:latin typeface="Times New Roman"/>
                          <a:ea typeface="Calibri"/>
                          <a:cs typeface="Times New Roman"/>
                        </a:rPr>
                        <a:t>Sr.</a:t>
                      </a:r>
                      <a:endParaRPr lang="en-US" sz="1600" dirty="0" smtClean="0">
                        <a:latin typeface="Calibri"/>
                        <a:ea typeface="Calibri"/>
                        <a:cs typeface="Times New Roman"/>
                      </a:endParaRPr>
                    </a:p>
                    <a:p>
                      <a:pPr marL="0" marR="0" algn="ctr">
                        <a:spcBef>
                          <a:spcPts val="0"/>
                        </a:spcBef>
                        <a:spcAft>
                          <a:spcPts val="0"/>
                        </a:spcAft>
                      </a:pPr>
                      <a:r>
                        <a:rPr lang="en-US" sz="1600" b="1" dirty="0" smtClean="0">
                          <a:solidFill>
                            <a:srgbClr val="000000"/>
                          </a:solidFill>
                          <a:latin typeface="Times New Roman"/>
                          <a:ea typeface="Calibri"/>
                          <a:cs typeface="Times New Roman"/>
                        </a:rPr>
                        <a:t>No.</a:t>
                      </a:r>
                      <a:endParaRPr lang="en-US" sz="16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b="1" dirty="0">
                          <a:solidFill>
                            <a:srgbClr val="000000"/>
                          </a:solidFill>
                          <a:latin typeface="Times New Roman"/>
                          <a:ea typeface="Calibri"/>
                          <a:cs typeface="Times New Roman"/>
                        </a:rPr>
                        <a:t>Stress Condition</a:t>
                      </a:r>
                      <a:endParaRPr lang="en-US" sz="16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b="1" dirty="0">
                          <a:solidFill>
                            <a:srgbClr val="000000"/>
                          </a:solidFill>
                          <a:latin typeface="Times New Roman"/>
                          <a:ea typeface="Calibri"/>
                          <a:cs typeface="Times New Roman"/>
                        </a:rPr>
                        <a:t>Drug peak area at zero time sample</a:t>
                      </a:r>
                      <a:endParaRPr lang="en-US" sz="1600" dirty="0">
                        <a:latin typeface="Calibri"/>
                        <a:ea typeface="Calibri"/>
                        <a:cs typeface="Times New Roman"/>
                      </a:endParaRPr>
                    </a:p>
                    <a:p>
                      <a:pPr marL="0" marR="0" algn="ctr">
                        <a:spcBef>
                          <a:spcPts val="0"/>
                        </a:spcBef>
                        <a:spcAft>
                          <a:spcPts val="0"/>
                        </a:spcAft>
                      </a:pPr>
                      <a:r>
                        <a:rPr lang="en-US" sz="1600" b="1" dirty="0">
                          <a:solidFill>
                            <a:srgbClr val="000000"/>
                          </a:solidFill>
                          <a:latin typeface="Times New Roman"/>
                          <a:ea typeface="Calibri"/>
                          <a:cs typeface="Times New Roman"/>
                        </a:rPr>
                        <a:t>(mcV.sec)</a:t>
                      </a:r>
                      <a:endParaRPr lang="en-US" sz="16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b="1">
                          <a:solidFill>
                            <a:srgbClr val="000000"/>
                          </a:solidFill>
                          <a:latin typeface="Times New Roman"/>
                          <a:ea typeface="Calibri"/>
                          <a:cs typeface="Times New Roman"/>
                        </a:rPr>
                        <a:t>Drug peak area of stressed sample (mc.V.sec)</a:t>
                      </a:r>
                      <a:endParaRPr lang="en-US" sz="16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b="1">
                          <a:solidFill>
                            <a:srgbClr val="000000"/>
                          </a:solidFill>
                          <a:latin typeface="Times New Roman"/>
                          <a:ea typeface="Calibri"/>
                          <a:cs typeface="Times New Roman"/>
                        </a:rPr>
                        <a:t>Retention time(s) of degradation products (min)</a:t>
                      </a:r>
                      <a:endParaRPr lang="en-US" sz="16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b="1">
                          <a:solidFill>
                            <a:srgbClr val="000000"/>
                          </a:solidFill>
                          <a:latin typeface="Times New Roman"/>
                          <a:ea typeface="Calibri"/>
                          <a:cs typeface="Times New Roman"/>
                        </a:rPr>
                        <a:t>% Degradation</a:t>
                      </a:r>
                      <a:endParaRPr lang="en-US" sz="1600">
                        <a:latin typeface="Calibri"/>
                        <a:ea typeface="Calibri"/>
                        <a:cs typeface="Times New Roman"/>
                      </a:endParaRPr>
                    </a:p>
                  </a:txBody>
                  <a:tcPr marL="68580" marR="68580" marT="0" marB="0" anchor="ctr"/>
                </a:tc>
              </a:tr>
              <a:tr h="442393">
                <a:tc>
                  <a:txBody>
                    <a:bodyPr/>
                    <a:lstStyle/>
                    <a:p>
                      <a:pPr marL="0" marR="0" algn="ctr">
                        <a:spcBef>
                          <a:spcPts val="0"/>
                        </a:spcBef>
                        <a:spcAft>
                          <a:spcPts val="0"/>
                        </a:spcAft>
                      </a:pPr>
                      <a:r>
                        <a:rPr lang="en-US" sz="1600" b="1" dirty="0">
                          <a:solidFill>
                            <a:srgbClr val="000000"/>
                          </a:solidFill>
                          <a:latin typeface="Times New Roman"/>
                          <a:ea typeface="Calibri"/>
                          <a:cs typeface="Times New Roman"/>
                        </a:rPr>
                        <a:t>1</a:t>
                      </a:r>
                      <a:endParaRPr lang="en-US" sz="16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latin typeface="Times New Roman"/>
                          <a:ea typeface="Calibri"/>
                          <a:cs typeface="Times New Roman"/>
                        </a:rPr>
                        <a:t>Acid 0.1N HCL 60°C (Refluxed for 30 min)</a:t>
                      </a:r>
                      <a:endParaRPr lang="en-US" sz="16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zh-CN" sz="1600">
                          <a:solidFill>
                            <a:srgbClr val="000000"/>
                          </a:solidFill>
                          <a:latin typeface="Calibri"/>
                          <a:ea typeface="Times New Roman"/>
                          <a:cs typeface="Times New Roman"/>
                        </a:rPr>
                        <a:t>1</a:t>
                      </a:r>
                      <a:r>
                        <a:rPr lang="en-US" sz="1600">
                          <a:solidFill>
                            <a:srgbClr val="000000"/>
                          </a:solidFill>
                          <a:latin typeface="Times New Roman"/>
                          <a:ea typeface="Calibri"/>
                          <a:cs typeface="Times New Roman"/>
                        </a:rPr>
                        <a:t>3</a:t>
                      </a:r>
                      <a:r>
                        <a:rPr lang="zh-CN" sz="1600">
                          <a:solidFill>
                            <a:srgbClr val="000000"/>
                          </a:solidFill>
                          <a:latin typeface="Calibri"/>
                          <a:ea typeface="Times New Roman"/>
                          <a:cs typeface="Times New Roman"/>
                        </a:rPr>
                        <a:t>81133</a:t>
                      </a:r>
                      <a:endParaRPr lang="en-US" sz="16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zh-CN" sz="1600">
                          <a:solidFill>
                            <a:srgbClr val="000000"/>
                          </a:solidFill>
                          <a:latin typeface="Calibri"/>
                          <a:ea typeface="Times New Roman"/>
                          <a:cs typeface="Times New Roman"/>
                        </a:rPr>
                        <a:t>1</a:t>
                      </a:r>
                      <a:r>
                        <a:rPr lang="en-US" sz="1600">
                          <a:solidFill>
                            <a:srgbClr val="000000"/>
                          </a:solidFill>
                          <a:latin typeface="Times New Roman"/>
                          <a:ea typeface="Calibri"/>
                          <a:cs typeface="Times New Roman"/>
                        </a:rPr>
                        <a:t>1</a:t>
                      </a:r>
                      <a:r>
                        <a:rPr lang="zh-CN" sz="1600">
                          <a:solidFill>
                            <a:srgbClr val="000000"/>
                          </a:solidFill>
                          <a:latin typeface="Calibri"/>
                          <a:ea typeface="Times New Roman"/>
                          <a:cs typeface="Times New Roman"/>
                        </a:rPr>
                        <a:t>74963</a:t>
                      </a:r>
                      <a:endParaRPr lang="en-US" sz="16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a:solidFill>
                            <a:srgbClr val="000000"/>
                          </a:solidFill>
                          <a:latin typeface="Times New Roman"/>
                          <a:ea typeface="Calibri"/>
                          <a:cs typeface="Times New Roman"/>
                        </a:rPr>
                        <a:t>2.883</a:t>
                      </a:r>
                      <a:endParaRPr lang="en-US" sz="16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latin typeface="Times New Roman"/>
                          <a:ea typeface="Calibri"/>
                          <a:cs typeface="Times New Roman"/>
                        </a:rPr>
                        <a:t>14.92%</a:t>
                      </a:r>
                      <a:endParaRPr lang="en-US" sz="1600" dirty="0">
                        <a:latin typeface="Calibri"/>
                        <a:ea typeface="Calibri"/>
                        <a:cs typeface="Times New Roman"/>
                      </a:endParaRPr>
                    </a:p>
                  </a:txBody>
                  <a:tcPr marL="68580" marR="68580" marT="0" marB="0" anchor="ctr"/>
                </a:tc>
              </a:tr>
              <a:tr h="442393">
                <a:tc>
                  <a:txBody>
                    <a:bodyPr/>
                    <a:lstStyle/>
                    <a:p>
                      <a:pPr marL="0" marR="0" algn="ctr">
                        <a:spcBef>
                          <a:spcPts val="0"/>
                        </a:spcBef>
                        <a:spcAft>
                          <a:spcPts val="0"/>
                        </a:spcAft>
                      </a:pPr>
                      <a:r>
                        <a:rPr lang="en-US" sz="1600" b="1" dirty="0">
                          <a:solidFill>
                            <a:srgbClr val="000000"/>
                          </a:solidFill>
                          <a:latin typeface="Times New Roman"/>
                          <a:ea typeface="Calibri"/>
                          <a:cs typeface="Times New Roman"/>
                        </a:rPr>
                        <a:t>2</a:t>
                      </a:r>
                      <a:endParaRPr lang="en-US" sz="16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latin typeface="Times New Roman"/>
                          <a:ea typeface="Calibri"/>
                          <a:cs typeface="Times New Roman"/>
                        </a:rPr>
                        <a:t>Alkali 0.1N </a:t>
                      </a:r>
                      <a:r>
                        <a:rPr lang="en-US" sz="1600" dirty="0" err="1">
                          <a:solidFill>
                            <a:srgbClr val="000000"/>
                          </a:solidFill>
                          <a:latin typeface="Times New Roman"/>
                          <a:ea typeface="Calibri"/>
                          <a:cs typeface="Times New Roman"/>
                        </a:rPr>
                        <a:t>NaOH</a:t>
                      </a:r>
                      <a:r>
                        <a:rPr lang="en-US" sz="1600" dirty="0">
                          <a:solidFill>
                            <a:srgbClr val="000000"/>
                          </a:solidFill>
                          <a:latin typeface="Times New Roman"/>
                          <a:ea typeface="Calibri"/>
                          <a:cs typeface="Times New Roman"/>
                        </a:rPr>
                        <a:t> 60°C (Refluxed for 30 min)</a:t>
                      </a:r>
                      <a:endParaRPr lang="en-US" sz="16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a:solidFill>
                            <a:srgbClr val="000000"/>
                          </a:solidFill>
                          <a:latin typeface="Times New Roman"/>
                          <a:ea typeface="Calibri"/>
                          <a:cs typeface="Times New Roman"/>
                        </a:rPr>
                        <a:t>1198700</a:t>
                      </a:r>
                      <a:endParaRPr lang="en-US" sz="16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zh-CN" sz="1600" dirty="0">
                          <a:solidFill>
                            <a:srgbClr val="000000"/>
                          </a:solidFill>
                          <a:latin typeface="Calibri"/>
                          <a:ea typeface="Times New Roman"/>
                          <a:cs typeface="Times New Roman"/>
                        </a:rPr>
                        <a:t>1028215</a:t>
                      </a:r>
                      <a:endParaRPr lang="en-US" sz="16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a:solidFill>
                            <a:srgbClr val="000000"/>
                          </a:solidFill>
                          <a:latin typeface="Times New Roman"/>
                          <a:ea typeface="Calibri"/>
                          <a:cs typeface="Times New Roman"/>
                        </a:rPr>
                        <a:t>2.617,3.52</a:t>
                      </a:r>
                      <a:endParaRPr lang="en-US" sz="16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a:solidFill>
                            <a:srgbClr val="000000"/>
                          </a:solidFill>
                          <a:latin typeface="Times New Roman"/>
                          <a:ea typeface="Calibri"/>
                          <a:cs typeface="Times New Roman"/>
                        </a:rPr>
                        <a:t>14.22%</a:t>
                      </a:r>
                      <a:endParaRPr lang="en-US" sz="1600">
                        <a:latin typeface="Calibri"/>
                        <a:ea typeface="Calibri"/>
                        <a:cs typeface="Times New Roman"/>
                      </a:endParaRPr>
                    </a:p>
                  </a:txBody>
                  <a:tcPr marL="68580" marR="68580" marT="0" marB="0" anchor="ctr"/>
                </a:tc>
              </a:tr>
              <a:tr h="320633">
                <a:tc>
                  <a:txBody>
                    <a:bodyPr/>
                    <a:lstStyle/>
                    <a:p>
                      <a:pPr marL="0" marR="0" algn="ctr">
                        <a:spcBef>
                          <a:spcPts val="0"/>
                        </a:spcBef>
                        <a:spcAft>
                          <a:spcPts val="0"/>
                        </a:spcAft>
                      </a:pPr>
                      <a:r>
                        <a:rPr lang="en-US" sz="1600" b="1" dirty="0">
                          <a:solidFill>
                            <a:srgbClr val="000000"/>
                          </a:solidFill>
                          <a:latin typeface="Times New Roman"/>
                          <a:ea typeface="Calibri"/>
                          <a:cs typeface="Times New Roman"/>
                        </a:rPr>
                        <a:t>3</a:t>
                      </a:r>
                      <a:endParaRPr lang="en-US" sz="16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latin typeface="Times New Roman"/>
                          <a:ea typeface="Calibri"/>
                          <a:cs typeface="Times New Roman"/>
                        </a:rPr>
                        <a:t>Wet heat 80°C for 30min</a:t>
                      </a:r>
                      <a:endParaRPr lang="en-US" sz="16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a:solidFill>
                            <a:srgbClr val="000000"/>
                          </a:solidFill>
                          <a:latin typeface="Times New Roman"/>
                          <a:ea typeface="Calibri"/>
                          <a:cs typeface="Times New Roman"/>
                        </a:rPr>
                        <a:t>1198764</a:t>
                      </a:r>
                      <a:endParaRPr lang="en-US" sz="16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kern="1200">
                          <a:solidFill>
                            <a:srgbClr val="000000"/>
                          </a:solidFill>
                          <a:latin typeface="Times New Roman"/>
                          <a:ea typeface="Calibri"/>
                          <a:cs typeface="Times New Roman"/>
                        </a:rPr>
                        <a:t>1164511</a:t>
                      </a:r>
                      <a:endParaRPr lang="en-US" sz="16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a:solidFill>
                            <a:srgbClr val="000000"/>
                          </a:solidFill>
                          <a:latin typeface="Times New Roman"/>
                          <a:ea typeface="Calibri"/>
                          <a:cs typeface="Times New Roman"/>
                        </a:rPr>
                        <a:t>2.492</a:t>
                      </a:r>
                      <a:endParaRPr lang="en-US" sz="16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a:solidFill>
                            <a:srgbClr val="000000"/>
                          </a:solidFill>
                          <a:latin typeface="Times New Roman"/>
                          <a:ea typeface="Calibri"/>
                          <a:cs typeface="Times New Roman"/>
                        </a:rPr>
                        <a:t>2.85%</a:t>
                      </a:r>
                      <a:endParaRPr lang="en-US" sz="1600">
                        <a:latin typeface="Calibri"/>
                        <a:ea typeface="Calibri"/>
                        <a:cs typeface="Times New Roman"/>
                      </a:endParaRPr>
                    </a:p>
                  </a:txBody>
                  <a:tcPr marL="68580" marR="68580" marT="0" marB="0" anchor="ctr"/>
                </a:tc>
              </a:tr>
              <a:tr h="663590">
                <a:tc>
                  <a:txBody>
                    <a:bodyPr/>
                    <a:lstStyle/>
                    <a:p>
                      <a:pPr marL="0" marR="0" algn="ctr">
                        <a:spcBef>
                          <a:spcPts val="0"/>
                        </a:spcBef>
                        <a:spcAft>
                          <a:spcPts val="0"/>
                        </a:spcAft>
                      </a:pPr>
                      <a:r>
                        <a:rPr lang="en-US" sz="1600" b="1">
                          <a:solidFill>
                            <a:srgbClr val="000000"/>
                          </a:solidFill>
                          <a:latin typeface="Times New Roman"/>
                          <a:ea typeface="Calibri"/>
                          <a:cs typeface="Times New Roman"/>
                        </a:rPr>
                        <a:t>4</a:t>
                      </a:r>
                      <a:endParaRPr lang="en-US" sz="16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latin typeface="Times New Roman"/>
                          <a:ea typeface="Calibri"/>
                          <a:cs typeface="Times New Roman"/>
                        </a:rPr>
                        <a:t>Oxidative 3.0%v/v H</a:t>
                      </a:r>
                      <a:r>
                        <a:rPr lang="en-US" sz="1600" baseline="-25000" dirty="0">
                          <a:solidFill>
                            <a:srgbClr val="000000"/>
                          </a:solidFill>
                          <a:latin typeface="Times New Roman"/>
                          <a:ea typeface="Calibri"/>
                          <a:cs typeface="Times New Roman"/>
                        </a:rPr>
                        <a:t>2</a:t>
                      </a:r>
                      <a:r>
                        <a:rPr lang="en-US" sz="1600" dirty="0">
                          <a:solidFill>
                            <a:srgbClr val="000000"/>
                          </a:solidFill>
                          <a:latin typeface="Times New Roman"/>
                          <a:ea typeface="Calibri"/>
                          <a:cs typeface="Times New Roman"/>
                        </a:rPr>
                        <a:t>O</a:t>
                      </a:r>
                      <a:r>
                        <a:rPr lang="en-US" sz="1600" baseline="-25000" dirty="0">
                          <a:solidFill>
                            <a:srgbClr val="000000"/>
                          </a:solidFill>
                          <a:latin typeface="Times New Roman"/>
                          <a:ea typeface="Calibri"/>
                          <a:cs typeface="Times New Roman"/>
                        </a:rPr>
                        <a:t>2</a:t>
                      </a:r>
                      <a:r>
                        <a:rPr lang="en-US" sz="1600" dirty="0">
                          <a:solidFill>
                            <a:srgbClr val="000000"/>
                          </a:solidFill>
                          <a:latin typeface="Times New Roman"/>
                          <a:ea typeface="Calibri"/>
                          <a:cs typeface="Times New Roman"/>
                        </a:rPr>
                        <a:t>(room temperature for 24hrs</a:t>
                      </a:r>
                      <a:endParaRPr lang="en-US" sz="16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latin typeface="Times New Roman"/>
                          <a:ea typeface="Calibri"/>
                          <a:cs typeface="Times New Roman"/>
                        </a:rPr>
                        <a:t>1198623</a:t>
                      </a:r>
                      <a:endParaRPr lang="en-US" sz="16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zh-CN" sz="1600">
                          <a:solidFill>
                            <a:srgbClr val="000000"/>
                          </a:solidFill>
                          <a:latin typeface="Calibri"/>
                          <a:ea typeface="Times New Roman"/>
                          <a:cs typeface="Times New Roman"/>
                        </a:rPr>
                        <a:t>1039727</a:t>
                      </a:r>
                      <a:endParaRPr lang="en-US" sz="16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latin typeface="Times New Roman"/>
                          <a:ea typeface="Calibri"/>
                          <a:cs typeface="Times New Roman"/>
                        </a:rPr>
                        <a:t>3.78</a:t>
                      </a:r>
                      <a:endParaRPr lang="en-US" sz="16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a:solidFill>
                            <a:srgbClr val="000000"/>
                          </a:solidFill>
                          <a:latin typeface="Times New Roman"/>
                          <a:ea typeface="Calibri"/>
                          <a:cs typeface="Times New Roman"/>
                        </a:rPr>
                        <a:t>13.25%</a:t>
                      </a:r>
                      <a:endParaRPr lang="en-US" sz="1600">
                        <a:latin typeface="Calibri"/>
                        <a:ea typeface="Calibri"/>
                        <a:cs typeface="Times New Roman"/>
                      </a:endParaRPr>
                    </a:p>
                  </a:txBody>
                  <a:tcPr marL="68580" marR="68580" marT="0" marB="0" anchor="ctr"/>
                </a:tc>
              </a:tr>
              <a:tr h="442393">
                <a:tc>
                  <a:txBody>
                    <a:bodyPr/>
                    <a:lstStyle/>
                    <a:p>
                      <a:pPr marL="0" marR="0" algn="ctr">
                        <a:spcBef>
                          <a:spcPts val="0"/>
                        </a:spcBef>
                        <a:spcAft>
                          <a:spcPts val="0"/>
                        </a:spcAft>
                      </a:pPr>
                      <a:r>
                        <a:rPr lang="en-US" sz="1600" b="1">
                          <a:solidFill>
                            <a:srgbClr val="000000"/>
                          </a:solidFill>
                          <a:latin typeface="Times New Roman"/>
                          <a:ea typeface="Calibri"/>
                          <a:cs typeface="Times New Roman"/>
                        </a:rPr>
                        <a:t>5</a:t>
                      </a:r>
                      <a:endParaRPr lang="en-US" sz="16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latin typeface="Times New Roman"/>
                          <a:ea typeface="Calibri"/>
                          <a:cs typeface="Times New Roman"/>
                        </a:rPr>
                        <a:t>Dry heat 70°C(kept in oven for 30min)</a:t>
                      </a:r>
                      <a:endParaRPr lang="en-US" sz="16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zh-CN" sz="1600" dirty="0">
                          <a:solidFill>
                            <a:srgbClr val="000000"/>
                          </a:solidFill>
                          <a:latin typeface="Calibri"/>
                          <a:ea typeface="Times New Roman"/>
                          <a:cs typeface="Times New Roman"/>
                        </a:rPr>
                        <a:t>1</a:t>
                      </a:r>
                      <a:r>
                        <a:rPr lang="en-US" sz="1600" dirty="0">
                          <a:solidFill>
                            <a:srgbClr val="000000"/>
                          </a:solidFill>
                          <a:latin typeface="Times New Roman"/>
                          <a:ea typeface="Calibri"/>
                          <a:cs typeface="Times New Roman"/>
                        </a:rPr>
                        <a:t>3</a:t>
                      </a:r>
                      <a:r>
                        <a:rPr lang="zh-CN" sz="1600" dirty="0">
                          <a:solidFill>
                            <a:srgbClr val="000000"/>
                          </a:solidFill>
                          <a:latin typeface="Calibri"/>
                          <a:ea typeface="Times New Roman"/>
                          <a:cs typeface="Times New Roman"/>
                        </a:rPr>
                        <a:t>844</a:t>
                      </a:r>
                      <a:r>
                        <a:rPr lang="en-US" sz="1600" dirty="0">
                          <a:solidFill>
                            <a:srgbClr val="000000"/>
                          </a:solidFill>
                          <a:latin typeface="Times New Roman"/>
                          <a:ea typeface="Calibri"/>
                          <a:cs typeface="Times New Roman"/>
                        </a:rPr>
                        <a:t>11</a:t>
                      </a:r>
                      <a:endParaRPr lang="en-US" sz="16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zh-CN" sz="1600" dirty="0">
                          <a:solidFill>
                            <a:srgbClr val="000000"/>
                          </a:solidFill>
                          <a:latin typeface="Calibri"/>
                          <a:ea typeface="Times New Roman"/>
                          <a:cs typeface="Times New Roman"/>
                        </a:rPr>
                        <a:t>1</a:t>
                      </a:r>
                      <a:r>
                        <a:rPr lang="en-US" sz="1600" dirty="0">
                          <a:solidFill>
                            <a:srgbClr val="000000"/>
                          </a:solidFill>
                          <a:latin typeface="Times New Roman"/>
                          <a:ea typeface="Calibri"/>
                          <a:cs typeface="Times New Roman"/>
                        </a:rPr>
                        <a:t>3</a:t>
                      </a:r>
                      <a:r>
                        <a:rPr lang="zh-CN" sz="1600" dirty="0">
                          <a:solidFill>
                            <a:srgbClr val="000000"/>
                          </a:solidFill>
                          <a:latin typeface="Calibri"/>
                          <a:ea typeface="Times New Roman"/>
                          <a:cs typeface="Times New Roman"/>
                        </a:rPr>
                        <a:t>84423</a:t>
                      </a:r>
                      <a:endParaRPr lang="en-US" sz="16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a:solidFill>
                            <a:srgbClr val="000000"/>
                          </a:solidFill>
                          <a:latin typeface="Times New Roman"/>
                          <a:ea typeface="Calibri"/>
                          <a:cs typeface="Times New Roman"/>
                        </a:rPr>
                        <a:t>No Degradation</a:t>
                      </a:r>
                      <a:endParaRPr lang="en-US" sz="16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a:solidFill>
                            <a:srgbClr val="000000"/>
                          </a:solidFill>
                          <a:latin typeface="Times New Roman"/>
                          <a:ea typeface="Calibri"/>
                          <a:cs typeface="Times New Roman"/>
                        </a:rPr>
                        <a:t>No Degradation</a:t>
                      </a:r>
                      <a:endParaRPr lang="en-US" sz="1600">
                        <a:latin typeface="Calibri"/>
                        <a:ea typeface="Calibri"/>
                        <a:cs typeface="Times New Roman"/>
                      </a:endParaRPr>
                    </a:p>
                  </a:txBody>
                  <a:tcPr marL="68580" marR="68580" marT="0" marB="0" anchor="ctr"/>
                </a:tc>
              </a:tr>
              <a:tr h="713820">
                <a:tc>
                  <a:txBody>
                    <a:bodyPr/>
                    <a:lstStyle/>
                    <a:p>
                      <a:pPr marL="0" marR="0" algn="ctr">
                        <a:lnSpc>
                          <a:spcPct val="115000"/>
                        </a:lnSpc>
                        <a:spcBef>
                          <a:spcPts val="0"/>
                        </a:spcBef>
                        <a:spcAft>
                          <a:spcPts val="0"/>
                        </a:spcAft>
                      </a:pPr>
                      <a:r>
                        <a:rPr lang="en-US" sz="1600" b="1">
                          <a:solidFill>
                            <a:srgbClr val="000000"/>
                          </a:solidFill>
                          <a:latin typeface="Times New Roman"/>
                          <a:ea typeface="Calibri"/>
                          <a:cs typeface="Times New Roman"/>
                        </a:rPr>
                        <a:t>6</a:t>
                      </a:r>
                      <a:endParaRPr lang="en-US" sz="16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kern="1200">
                          <a:solidFill>
                            <a:srgbClr val="000000"/>
                          </a:solidFill>
                          <a:latin typeface="Times New Roman"/>
                          <a:ea typeface="Calibri"/>
                          <a:cs typeface="Times New Roman"/>
                        </a:rPr>
                        <a:t>Photolytic</a:t>
                      </a:r>
                      <a:endParaRPr lang="en-US" sz="1600">
                        <a:latin typeface="Calibri"/>
                        <a:ea typeface="Calibri"/>
                        <a:cs typeface="Times New Roman"/>
                      </a:endParaRPr>
                    </a:p>
                    <a:p>
                      <a:pPr marL="0" marR="0" algn="ctr">
                        <a:lnSpc>
                          <a:spcPct val="115000"/>
                        </a:lnSpc>
                        <a:spcBef>
                          <a:spcPts val="0"/>
                        </a:spcBef>
                        <a:spcAft>
                          <a:spcPts val="0"/>
                        </a:spcAft>
                      </a:pPr>
                      <a:r>
                        <a:rPr lang="en-US" sz="1600">
                          <a:solidFill>
                            <a:srgbClr val="000000"/>
                          </a:solidFill>
                          <a:latin typeface="Times New Roman"/>
                          <a:ea typeface="Calibri"/>
                          <a:cs typeface="Times New Roman"/>
                        </a:rPr>
                        <a:t>(exposed to sunlight for 24 hrs)</a:t>
                      </a:r>
                      <a:endParaRPr lang="en-US" sz="16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solidFill>
                            <a:srgbClr val="000000"/>
                          </a:solidFill>
                          <a:latin typeface="Times New Roman"/>
                          <a:ea typeface="Calibri"/>
                          <a:cs typeface="Times New Roman"/>
                        </a:rPr>
                        <a:t>1342256</a:t>
                      </a:r>
                      <a:endParaRPr lang="en-US" sz="16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zh-CN" sz="1600" dirty="0">
                          <a:solidFill>
                            <a:srgbClr val="000000"/>
                          </a:solidFill>
                          <a:latin typeface="Calibri"/>
                          <a:ea typeface="Times New Roman"/>
                          <a:cs typeface="Times New Roman"/>
                        </a:rPr>
                        <a:t>1</a:t>
                      </a:r>
                      <a:r>
                        <a:rPr lang="en-US" sz="1600" dirty="0">
                          <a:solidFill>
                            <a:srgbClr val="000000"/>
                          </a:solidFill>
                          <a:latin typeface="Times New Roman"/>
                          <a:ea typeface="Calibri"/>
                          <a:cs typeface="Times New Roman"/>
                        </a:rPr>
                        <a:t>3</a:t>
                      </a:r>
                      <a:r>
                        <a:rPr lang="zh-CN" sz="1600" dirty="0">
                          <a:solidFill>
                            <a:srgbClr val="000000"/>
                          </a:solidFill>
                          <a:latin typeface="Calibri"/>
                          <a:ea typeface="Times New Roman"/>
                          <a:cs typeface="Times New Roman"/>
                        </a:rPr>
                        <a:t>55155</a:t>
                      </a:r>
                      <a:endParaRPr lang="en-US" sz="16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solidFill>
                            <a:srgbClr val="000000"/>
                          </a:solidFill>
                          <a:latin typeface="Times New Roman"/>
                          <a:ea typeface="Calibri"/>
                          <a:cs typeface="Times New Roman"/>
                        </a:rPr>
                        <a:t>No Degradation</a:t>
                      </a:r>
                      <a:endParaRPr lang="en-US" sz="16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solidFill>
                            <a:srgbClr val="000000"/>
                          </a:solidFill>
                          <a:latin typeface="Times New Roman"/>
                          <a:ea typeface="Calibri"/>
                          <a:cs typeface="Times New Roman"/>
                        </a:rPr>
                        <a:t>No Degradation</a:t>
                      </a:r>
                      <a:endParaRPr lang="en-US" sz="1600" dirty="0">
                        <a:latin typeface="Calibri"/>
                        <a:ea typeface="Calibri"/>
                        <a:cs typeface="Times New Roman"/>
                      </a:endParaRPr>
                    </a:p>
                  </a:txBody>
                  <a:tcPr marL="68580" marR="68580" marT="0" marB="0" anchor="ctr"/>
                </a:tc>
              </a:tr>
            </a:tbl>
          </a:graphicData>
        </a:graphic>
      </p:graphicFrame>
      <p:graphicFrame>
        <p:nvGraphicFramePr>
          <p:cNvPr id="13" name="Table 12"/>
          <p:cNvGraphicFramePr>
            <a:graphicFrameLocks noGrp="1"/>
          </p:cNvGraphicFramePr>
          <p:nvPr/>
        </p:nvGraphicFramePr>
        <p:xfrm>
          <a:off x="19862006" y="15309850"/>
          <a:ext cx="8915400" cy="4432518"/>
        </p:xfrm>
        <a:graphic>
          <a:graphicData uri="http://schemas.openxmlformats.org/drawingml/2006/table">
            <a:tbl>
              <a:tblPr firstRow="1" bandRow="1">
                <a:tableStyleId>{93296810-A885-4BE3-A3E7-6D5BEEA58F35}</a:tableStyleId>
              </a:tblPr>
              <a:tblGrid>
                <a:gridCol w="685800"/>
                <a:gridCol w="2286000"/>
                <a:gridCol w="1485900"/>
                <a:gridCol w="1485900"/>
                <a:gridCol w="1485900"/>
                <a:gridCol w="1485900"/>
              </a:tblGrid>
              <a:tr h="457926">
                <a:tc>
                  <a:txBody>
                    <a:bodyPr/>
                    <a:lstStyle/>
                    <a:p>
                      <a:pPr marL="0" marR="0" algn="ctr">
                        <a:spcBef>
                          <a:spcPts val="0"/>
                        </a:spcBef>
                        <a:spcAft>
                          <a:spcPts val="0"/>
                        </a:spcAft>
                      </a:pPr>
                      <a:r>
                        <a:rPr lang="en-US" sz="1600" b="1" dirty="0">
                          <a:solidFill>
                            <a:srgbClr val="000000"/>
                          </a:solidFill>
                          <a:latin typeface="Times New Roman"/>
                          <a:ea typeface="Calibri"/>
                          <a:cs typeface="Times New Roman"/>
                        </a:rPr>
                        <a:t>Sr.</a:t>
                      </a:r>
                      <a:endParaRPr lang="en-US" sz="1600" dirty="0">
                        <a:latin typeface="Calibri"/>
                        <a:ea typeface="Calibri"/>
                        <a:cs typeface="Times New Roman"/>
                      </a:endParaRPr>
                    </a:p>
                    <a:p>
                      <a:pPr marL="0" marR="0" algn="ctr">
                        <a:spcBef>
                          <a:spcPts val="0"/>
                        </a:spcBef>
                        <a:spcAft>
                          <a:spcPts val="0"/>
                        </a:spcAft>
                      </a:pPr>
                      <a:r>
                        <a:rPr lang="en-US" sz="1600" b="1" dirty="0">
                          <a:solidFill>
                            <a:srgbClr val="000000"/>
                          </a:solidFill>
                          <a:latin typeface="Times New Roman"/>
                          <a:ea typeface="Calibri"/>
                          <a:cs typeface="Times New Roman"/>
                        </a:rPr>
                        <a:t>No.</a:t>
                      </a:r>
                      <a:endParaRPr lang="en-US" sz="16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b="1" dirty="0">
                          <a:solidFill>
                            <a:srgbClr val="000000"/>
                          </a:solidFill>
                          <a:latin typeface="Times New Roman"/>
                          <a:ea typeface="Calibri"/>
                          <a:cs typeface="Times New Roman"/>
                        </a:rPr>
                        <a:t>Stress Condition</a:t>
                      </a:r>
                      <a:endParaRPr lang="en-US" sz="16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b="1">
                          <a:solidFill>
                            <a:srgbClr val="000000"/>
                          </a:solidFill>
                          <a:latin typeface="Times New Roman"/>
                          <a:ea typeface="Calibri"/>
                          <a:cs typeface="Times New Roman"/>
                        </a:rPr>
                        <a:t>Drug peak area at zero time sample</a:t>
                      </a:r>
                      <a:endParaRPr lang="en-US" sz="1600">
                        <a:latin typeface="Calibri"/>
                        <a:ea typeface="Calibri"/>
                        <a:cs typeface="Times New Roman"/>
                      </a:endParaRPr>
                    </a:p>
                    <a:p>
                      <a:pPr marL="0" marR="0" algn="ctr">
                        <a:spcBef>
                          <a:spcPts val="0"/>
                        </a:spcBef>
                        <a:spcAft>
                          <a:spcPts val="0"/>
                        </a:spcAft>
                      </a:pPr>
                      <a:r>
                        <a:rPr lang="en-US" sz="1600" b="1">
                          <a:solidFill>
                            <a:srgbClr val="000000"/>
                          </a:solidFill>
                          <a:latin typeface="Times New Roman"/>
                          <a:ea typeface="Calibri"/>
                          <a:cs typeface="Times New Roman"/>
                        </a:rPr>
                        <a:t>(mcV.sec)</a:t>
                      </a:r>
                      <a:endParaRPr lang="en-US" sz="16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b="1">
                          <a:solidFill>
                            <a:srgbClr val="000000"/>
                          </a:solidFill>
                          <a:latin typeface="Times New Roman"/>
                          <a:ea typeface="Calibri"/>
                          <a:cs typeface="Times New Roman"/>
                        </a:rPr>
                        <a:t>Drug peak area of stressed sample (mc.V.sec)</a:t>
                      </a:r>
                      <a:endParaRPr lang="en-US" sz="16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b="1">
                          <a:solidFill>
                            <a:srgbClr val="000000"/>
                          </a:solidFill>
                          <a:latin typeface="Times New Roman"/>
                          <a:ea typeface="Calibri"/>
                          <a:cs typeface="Times New Roman"/>
                        </a:rPr>
                        <a:t>Retention time(s) of degradation products (min)</a:t>
                      </a:r>
                      <a:endParaRPr lang="en-US" sz="16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b="1">
                          <a:solidFill>
                            <a:srgbClr val="000000"/>
                          </a:solidFill>
                          <a:latin typeface="Times New Roman"/>
                          <a:ea typeface="Calibri"/>
                          <a:cs typeface="Times New Roman"/>
                        </a:rPr>
                        <a:t>% Degradation</a:t>
                      </a:r>
                      <a:endParaRPr lang="en-US" sz="1600">
                        <a:latin typeface="Calibri"/>
                        <a:ea typeface="Calibri"/>
                        <a:cs typeface="Times New Roman"/>
                      </a:endParaRPr>
                    </a:p>
                  </a:txBody>
                  <a:tcPr marL="68580" marR="68580" marT="0" marB="0" anchor="ctr"/>
                </a:tc>
              </a:tr>
              <a:tr h="457926">
                <a:tc>
                  <a:txBody>
                    <a:bodyPr/>
                    <a:lstStyle/>
                    <a:p>
                      <a:pPr marL="0" marR="0" algn="ctr">
                        <a:spcBef>
                          <a:spcPts val="0"/>
                        </a:spcBef>
                        <a:spcAft>
                          <a:spcPts val="0"/>
                        </a:spcAft>
                      </a:pPr>
                      <a:r>
                        <a:rPr lang="en-US" sz="1600" b="1">
                          <a:solidFill>
                            <a:srgbClr val="000000"/>
                          </a:solidFill>
                          <a:latin typeface="Times New Roman"/>
                          <a:ea typeface="Calibri"/>
                          <a:cs typeface="Times New Roman"/>
                        </a:rPr>
                        <a:t>1</a:t>
                      </a:r>
                      <a:endParaRPr lang="en-US" sz="16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a:solidFill>
                            <a:srgbClr val="000000"/>
                          </a:solidFill>
                          <a:latin typeface="Times New Roman"/>
                          <a:ea typeface="Calibri"/>
                          <a:cs typeface="Times New Roman"/>
                        </a:rPr>
                        <a:t>Acid 0.1N HCL 60°C (Refluxed for 30 min)</a:t>
                      </a:r>
                      <a:endParaRPr lang="en-US" sz="16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a:solidFill>
                            <a:srgbClr val="000000"/>
                          </a:solidFill>
                          <a:latin typeface="Times New Roman"/>
                          <a:ea typeface="Calibri"/>
                          <a:cs typeface="Times New Roman"/>
                        </a:rPr>
                        <a:t>243</a:t>
                      </a:r>
                      <a:r>
                        <a:rPr lang="zh-CN" sz="1600">
                          <a:solidFill>
                            <a:srgbClr val="000000"/>
                          </a:solidFill>
                          <a:latin typeface="Calibri"/>
                          <a:ea typeface="Times New Roman"/>
                          <a:cs typeface="Times New Roman"/>
                        </a:rPr>
                        <a:t>3541</a:t>
                      </a:r>
                      <a:endParaRPr lang="en-US" sz="16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zh-CN" sz="1600">
                          <a:solidFill>
                            <a:srgbClr val="000000"/>
                          </a:solidFill>
                          <a:latin typeface="Calibri"/>
                          <a:ea typeface="Times New Roman"/>
                          <a:cs typeface="Times New Roman"/>
                        </a:rPr>
                        <a:t>2277226</a:t>
                      </a:r>
                      <a:endParaRPr lang="en-US" sz="16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a:solidFill>
                            <a:srgbClr val="000000"/>
                          </a:solidFill>
                          <a:latin typeface="Times New Roman"/>
                          <a:ea typeface="Calibri"/>
                          <a:cs typeface="Times New Roman"/>
                        </a:rPr>
                        <a:t>3.87</a:t>
                      </a:r>
                      <a:endParaRPr lang="en-US" sz="16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a:solidFill>
                            <a:srgbClr val="000000"/>
                          </a:solidFill>
                          <a:latin typeface="Times New Roman"/>
                          <a:ea typeface="Calibri"/>
                          <a:cs typeface="Times New Roman"/>
                        </a:rPr>
                        <a:t>6.42 %</a:t>
                      </a:r>
                      <a:endParaRPr lang="en-US" sz="1600">
                        <a:latin typeface="Calibri"/>
                        <a:ea typeface="Calibri"/>
                        <a:cs typeface="Times New Roman"/>
                      </a:endParaRPr>
                    </a:p>
                  </a:txBody>
                  <a:tcPr marL="68580" marR="68580" marT="0" marB="0" anchor="ctr"/>
                </a:tc>
              </a:tr>
              <a:tr h="457926">
                <a:tc>
                  <a:txBody>
                    <a:bodyPr/>
                    <a:lstStyle/>
                    <a:p>
                      <a:pPr marL="0" marR="0" algn="ctr">
                        <a:spcBef>
                          <a:spcPts val="0"/>
                        </a:spcBef>
                        <a:spcAft>
                          <a:spcPts val="0"/>
                        </a:spcAft>
                      </a:pPr>
                      <a:r>
                        <a:rPr lang="en-US" sz="1600" b="1">
                          <a:solidFill>
                            <a:srgbClr val="000000"/>
                          </a:solidFill>
                          <a:latin typeface="Times New Roman"/>
                          <a:ea typeface="Calibri"/>
                          <a:cs typeface="Times New Roman"/>
                        </a:rPr>
                        <a:t>2</a:t>
                      </a:r>
                      <a:endParaRPr lang="en-US" sz="16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a:solidFill>
                            <a:srgbClr val="000000"/>
                          </a:solidFill>
                          <a:latin typeface="Times New Roman"/>
                          <a:ea typeface="Calibri"/>
                          <a:cs typeface="Times New Roman"/>
                        </a:rPr>
                        <a:t>Alkali 0.1N NaOH 60°C (Refluxed for 30 min)</a:t>
                      </a:r>
                      <a:endParaRPr lang="en-US" sz="16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a:solidFill>
                            <a:srgbClr val="000000"/>
                          </a:solidFill>
                          <a:latin typeface="Times New Roman"/>
                          <a:ea typeface="Calibri"/>
                          <a:cs typeface="Times New Roman"/>
                        </a:rPr>
                        <a:t>21884582</a:t>
                      </a:r>
                      <a:endParaRPr lang="en-US" sz="16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zh-CN" sz="1600">
                          <a:solidFill>
                            <a:srgbClr val="000000"/>
                          </a:solidFill>
                          <a:latin typeface="Calibri"/>
                          <a:ea typeface="Times New Roman"/>
                          <a:cs typeface="Times New Roman"/>
                        </a:rPr>
                        <a:t>1</a:t>
                      </a:r>
                      <a:r>
                        <a:rPr lang="en-US" sz="1600">
                          <a:solidFill>
                            <a:srgbClr val="000000"/>
                          </a:solidFill>
                          <a:latin typeface="Times New Roman"/>
                          <a:ea typeface="Calibri"/>
                          <a:cs typeface="Times New Roman"/>
                        </a:rPr>
                        <a:t>9</a:t>
                      </a:r>
                      <a:r>
                        <a:rPr lang="zh-CN" sz="1600">
                          <a:solidFill>
                            <a:srgbClr val="000000"/>
                          </a:solidFill>
                          <a:latin typeface="Calibri"/>
                          <a:ea typeface="Times New Roman"/>
                          <a:cs typeface="Times New Roman"/>
                        </a:rPr>
                        <a:t>48282</a:t>
                      </a:r>
                      <a:endParaRPr lang="en-US" sz="16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a:solidFill>
                            <a:srgbClr val="000000"/>
                          </a:solidFill>
                          <a:latin typeface="Times New Roman"/>
                          <a:ea typeface="Calibri"/>
                          <a:cs typeface="Times New Roman"/>
                        </a:rPr>
                        <a:t>3.24</a:t>
                      </a:r>
                      <a:endParaRPr lang="en-US" sz="16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a:solidFill>
                            <a:srgbClr val="000000"/>
                          </a:solidFill>
                          <a:latin typeface="Times New Roman"/>
                          <a:ea typeface="Calibri"/>
                          <a:cs typeface="Times New Roman"/>
                        </a:rPr>
                        <a:t>8.90%</a:t>
                      </a:r>
                      <a:endParaRPr lang="en-US" sz="1600">
                        <a:latin typeface="Calibri"/>
                        <a:ea typeface="Calibri"/>
                        <a:cs typeface="Times New Roman"/>
                      </a:endParaRPr>
                    </a:p>
                  </a:txBody>
                  <a:tcPr marL="68580" marR="68580" marT="0" marB="0" anchor="ctr"/>
                </a:tc>
              </a:tr>
              <a:tr h="457926">
                <a:tc>
                  <a:txBody>
                    <a:bodyPr/>
                    <a:lstStyle/>
                    <a:p>
                      <a:pPr marL="0" marR="0" algn="ctr">
                        <a:spcBef>
                          <a:spcPts val="0"/>
                        </a:spcBef>
                        <a:spcAft>
                          <a:spcPts val="0"/>
                        </a:spcAft>
                      </a:pPr>
                      <a:r>
                        <a:rPr lang="en-US" sz="1600" b="1">
                          <a:solidFill>
                            <a:srgbClr val="000000"/>
                          </a:solidFill>
                          <a:latin typeface="Times New Roman"/>
                          <a:ea typeface="Calibri"/>
                          <a:cs typeface="Times New Roman"/>
                        </a:rPr>
                        <a:t>3</a:t>
                      </a:r>
                      <a:endParaRPr lang="en-US" sz="16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a:solidFill>
                            <a:srgbClr val="000000"/>
                          </a:solidFill>
                          <a:latin typeface="Times New Roman"/>
                          <a:ea typeface="Calibri"/>
                          <a:cs typeface="Times New Roman"/>
                        </a:rPr>
                        <a:t>Wet heat 80°C for 30min</a:t>
                      </a:r>
                      <a:endParaRPr lang="en-US" sz="16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a:solidFill>
                            <a:srgbClr val="000000"/>
                          </a:solidFill>
                          <a:latin typeface="Times New Roman"/>
                          <a:ea typeface="Calibri"/>
                          <a:cs typeface="Times New Roman"/>
                        </a:rPr>
                        <a:t>21753542</a:t>
                      </a:r>
                      <a:endParaRPr lang="en-US" sz="16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kern="1200">
                          <a:solidFill>
                            <a:srgbClr val="000000"/>
                          </a:solidFill>
                          <a:latin typeface="Times New Roman"/>
                          <a:ea typeface="Calibri"/>
                          <a:cs typeface="Times New Roman"/>
                        </a:rPr>
                        <a:t>21</a:t>
                      </a:r>
                      <a:r>
                        <a:rPr lang="zh-CN" sz="1600" kern="1200">
                          <a:solidFill>
                            <a:srgbClr val="000000"/>
                          </a:solidFill>
                          <a:latin typeface="Calibri"/>
                          <a:ea typeface="Times New Roman"/>
                          <a:cs typeface="Times New Roman"/>
                        </a:rPr>
                        <a:t>48282</a:t>
                      </a:r>
                      <a:r>
                        <a:rPr lang="en-US" sz="1600" kern="1200">
                          <a:solidFill>
                            <a:srgbClr val="000000"/>
                          </a:solidFill>
                          <a:latin typeface="Times New Roman"/>
                          <a:ea typeface="Calibri"/>
                          <a:cs typeface="Times New Roman"/>
                        </a:rPr>
                        <a:t>2</a:t>
                      </a:r>
                      <a:endParaRPr lang="en-US" sz="16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a:solidFill>
                            <a:srgbClr val="000000"/>
                          </a:solidFill>
                          <a:latin typeface="Times New Roman"/>
                          <a:ea typeface="Calibri"/>
                          <a:cs typeface="Times New Roman"/>
                        </a:rPr>
                        <a:t>5.88</a:t>
                      </a:r>
                      <a:endParaRPr lang="en-US" sz="16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a:solidFill>
                            <a:srgbClr val="000000"/>
                          </a:solidFill>
                          <a:latin typeface="Times New Roman"/>
                          <a:ea typeface="Calibri"/>
                          <a:cs typeface="Times New Roman"/>
                        </a:rPr>
                        <a:t>1.2%</a:t>
                      </a:r>
                      <a:endParaRPr lang="en-US" sz="1600">
                        <a:latin typeface="Calibri"/>
                        <a:ea typeface="Calibri"/>
                        <a:cs typeface="Times New Roman"/>
                      </a:endParaRPr>
                    </a:p>
                  </a:txBody>
                  <a:tcPr marL="68580" marR="68580" marT="0" marB="0" anchor="ctr"/>
                </a:tc>
              </a:tr>
              <a:tr h="457926">
                <a:tc>
                  <a:txBody>
                    <a:bodyPr/>
                    <a:lstStyle/>
                    <a:p>
                      <a:pPr marL="0" marR="0" algn="ctr">
                        <a:spcBef>
                          <a:spcPts val="0"/>
                        </a:spcBef>
                        <a:spcAft>
                          <a:spcPts val="0"/>
                        </a:spcAft>
                      </a:pPr>
                      <a:r>
                        <a:rPr lang="en-US" sz="1600" b="1">
                          <a:solidFill>
                            <a:srgbClr val="000000"/>
                          </a:solidFill>
                          <a:latin typeface="Times New Roman"/>
                          <a:ea typeface="Calibri"/>
                          <a:cs typeface="Times New Roman"/>
                        </a:rPr>
                        <a:t>4</a:t>
                      </a:r>
                      <a:endParaRPr lang="en-US" sz="16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a:solidFill>
                            <a:srgbClr val="000000"/>
                          </a:solidFill>
                          <a:latin typeface="Times New Roman"/>
                          <a:ea typeface="Calibri"/>
                          <a:cs typeface="Times New Roman"/>
                        </a:rPr>
                        <a:t>Oxidative 3.0%v/v H</a:t>
                      </a:r>
                      <a:r>
                        <a:rPr lang="en-US" sz="1600" baseline="-25000">
                          <a:solidFill>
                            <a:srgbClr val="000000"/>
                          </a:solidFill>
                          <a:latin typeface="Times New Roman"/>
                          <a:ea typeface="Calibri"/>
                          <a:cs typeface="Times New Roman"/>
                        </a:rPr>
                        <a:t>2</a:t>
                      </a:r>
                      <a:r>
                        <a:rPr lang="en-US" sz="1600">
                          <a:solidFill>
                            <a:srgbClr val="000000"/>
                          </a:solidFill>
                          <a:latin typeface="Times New Roman"/>
                          <a:ea typeface="Calibri"/>
                          <a:cs typeface="Times New Roman"/>
                        </a:rPr>
                        <a:t>O</a:t>
                      </a:r>
                      <a:r>
                        <a:rPr lang="en-US" sz="1600" baseline="-25000">
                          <a:solidFill>
                            <a:srgbClr val="000000"/>
                          </a:solidFill>
                          <a:latin typeface="Times New Roman"/>
                          <a:ea typeface="Calibri"/>
                          <a:cs typeface="Times New Roman"/>
                        </a:rPr>
                        <a:t>2</a:t>
                      </a:r>
                      <a:r>
                        <a:rPr lang="en-US" sz="1600">
                          <a:solidFill>
                            <a:srgbClr val="000000"/>
                          </a:solidFill>
                          <a:latin typeface="Times New Roman"/>
                          <a:ea typeface="Calibri"/>
                          <a:cs typeface="Times New Roman"/>
                        </a:rPr>
                        <a:t>(room temperature for 24hrs</a:t>
                      </a:r>
                      <a:endParaRPr lang="en-US" sz="16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a:solidFill>
                            <a:srgbClr val="000000"/>
                          </a:solidFill>
                          <a:latin typeface="Times New Roman"/>
                          <a:ea typeface="Calibri"/>
                          <a:cs typeface="Times New Roman"/>
                        </a:rPr>
                        <a:t>21773471</a:t>
                      </a:r>
                      <a:endParaRPr lang="en-US" sz="16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zh-CN" sz="1600">
                          <a:solidFill>
                            <a:srgbClr val="000000"/>
                          </a:solidFill>
                          <a:latin typeface="Calibri"/>
                          <a:ea typeface="Times New Roman"/>
                          <a:cs typeface="Times New Roman"/>
                        </a:rPr>
                        <a:t>1</a:t>
                      </a:r>
                      <a:r>
                        <a:rPr lang="en-US" sz="1600">
                          <a:solidFill>
                            <a:srgbClr val="000000"/>
                          </a:solidFill>
                          <a:latin typeface="Times New Roman"/>
                          <a:ea typeface="Calibri"/>
                          <a:cs typeface="Times New Roman"/>
                        </a:rPr>
                        <a:t>89</a:t>
                      </a:r>
                      <a:r>
                        <a:rPr lang="zh-CN" sz="1600">
                          <a:solidFill>
                            <a:srgbClr val="000000"/>
                          </a:solidFill>
                          <a:latin typeface="Calibri"/>
                          <a:ea typeface="Times New Roman"/>
                          <a:cs typeface="Times New Roman"/>
                        </a:rPr>
                        <a:t>5025</a:t>
                      </a:r>
                      <a:endParaRPr lang="en-US" sz="16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dirty="0">
                          <a:solidFill>
                            <a:srgbClr val="000000"/>
                          </a:solidFill>
                          <a:latin typeface="Times New Roman"/>
                          <a:ea typeface="Calibri"/>
                          <a:cs typeface="Times New Roman"/>
                        </a:rPr>
                        <a:t>5.1</a:t>
                      </a:r>
                      <a:endParaRPr lang="en-US" sz="1600" dirty="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a:solidFill>
                            <a:srgbClr val="000000"/>
                          </a:solidFill>
                          <a:latin typeface="Times New Roman"/>
                          <a:ea typeface="Calibri"/>
                          <a:cs typeface="Times New Roman"/>
                        </a:rPr>
                        <a:t>8.70%</a:t>
                      </a:r>
                      <a:endParaRPr lang="en-US" sz="1600">
                        <a:latin typeface="Calibri"/>
                        <a:ea typeface="Calibri"/>
                        <a:cs typeface="Times New Roman"/>
                      </a:endParaRPr>
                    </a:p>
                  </a:txBody>
                  <a:tcPr marL="68580" marR="68580" marT="0" marB="0" anchor="ctr"/>
                </a:tc>
              </a:tr>
              <a:tr h="457926">
                <a:tc>
                  <a:txBody>
                    <a:bodyPr/>
                    <a:lstStyle/>
                    <a:p>
                      <a:pPr marL="0" marR="0" algn="ctr">
                        <a:spcBef>
                          <a:spcPts val="0"/>
                        </a:spcBef>
                        <a:spcAft>
                          <a:spcPts val="0"/>
                        </a:spcAft>
                      </a:pPr>
                      <a:r>
                        <a:rPr lang="en-US" sz="1600" b="1">
                          <a:solidFill>
                            <a:srgbClr val="000000"/>
                          </a:solidFill>
                          <a:latin typeface="Times New Roman"/>
                          <a:ea typeface="Calibri"/>
                          <a:cs typeface="Times New Roman"/>
                        </a:rPr>
                        <a:t>5</a:t>
                      </a:r>
                      <a:endParaRPr lang="en-US" sz="16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a:solidFill>
                            <a:srgbClr val="000000"/>
                          </a:solidFill>
                          <a:latin typeface="Times New Roman"/>
                          <a:ea typeface="Calibri"/>
                          <a:cs typeface="Times New Roman"/>
                        </a:rPr>
                        <a:t>Dry heat 70°C(kept in oven for 30min)</a:t>
                      </a:r>
                      <a:endParaRPr lang="en-US" sz="16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a:solidFill>
                            <a:srgbClr val="000000"/>
                          </a:solidFill>
                          <a:latin typeface="Times New Roman"/>
                          <a:ea typeface="Calibri"/>
                          <a:cs typeface="Times New Roman"/>
                        </a:rPr>
                        <a:t>23672453</a:t>
                      </a:r>
                      <a:endParaRPr lang="en-US" sz="16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a:solidFill>
                            <a:srgbClr val="000000"/>
                          </a:solidFill>
                          <a:latin typeface="Times New Roman"/>
                          <a:ea typeface="Calibri"/>
                          <a:cs typeface="Times New Roman"/>
                        </a:rPr>
                        <a:t>23753542</a:t>
                      </a:r>
                      <a:endParaRPr lang="en-US" sz="16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a:solidFill>
                            <a:srgbClr val="000000"/>
                          </a:solidFill>
                          <a:latin typeface="Times New Roman"/>
                          <a:ea typeface="Calibri"/>
                          <a:cs typeface="Times New Roman"/>
                        </a:rPr>
                        <a:t>No Degradation</a:t>
                      </a:r>
                      <a:endParaRPr lang="en-US" sz="16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a:solidFill>
                            <a:srgbClr val="000000"/>
                          </a:solidFill>
                          <a:latin typeface="Times New Roman"/>
                          <a:ea typeface="Calibri"/>
                          <a:cs typeface="Times New Roman"/>
                        </a:rPr>
                        <a:t>No Degradation</a:t>
                      </a:r>
                      <a:endParaRPr lang="en-US" sz="1600">
                        <a:latin typeface="Calibri"/>
                        <a:ea typeface="Calibri"/>
                        <a:cs typeface="Times New Roman"/>
                      </a:endParaRPr>
                    </a:p>
                  </a:txBody>
                  <a:tcPr marL="68580" marR="68580" marT="0" marB="0" anchor="ctr"/>
                </a:tc>
              </a:tr>
              <a:tr h="457926">
                <a:tc>
                  <a:txBody>
                    <a:bodyPr/>
                    <a:lstStyle/>
                    <a:p>
                      <a:pPr marL="0" marR="0" algn="ctr">
                        <a:lnSpc>
                          <a:spcPct val="115000"/>
                        </a:lnSpc>
                        <a:spcBef>
                          <a:spcPts val="0"/>
                        </a:spcBef>
                        <a:spcAft>
                          <a:spcPts val="0"/>
                        </a:spcAft>
                      </a:pPr>
                      <a:r>
                        <a:rPr lang="en-US" sz="1600" b="1">
                          <a:solidFill>
                            <a:srgbClr val="000000"/>
                          </a:solidFill>
                          <a:latin typeface="Times New Roman"/>
                          <a:ea typeface="Calibri"/>
                          <a:cs typeface="Times New Roman"/>
                        </a:rPr>
                        <a:t>6</a:t>
                      </a:r>
                      <a:endParaRPr lang="en-US" sz="1600">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US" sz="1600" kern="1200" dirty="0">
                          <a:solidFill>
                            <a:srgbClr val="000000"/>
                          </a:solidFill>
                          <a:latin typeface="Times New Roman"/>
                          <a:ea typeface="Calibri"/>
                          <a:cs typeface="Times New Roman"/>
                        </a:rPr>
                        <a:t>Photolytic</a:t>
                      </a:r>
                      <a:endParaRPr lang="en-US" sz="1600" dirty="0">
                        <a:latin typeface="Calibri"/>
                        <a:ea typeface="Calibri"/>
                        <a:cs typeface="Times New Roman"/>
                      </a:endParaRPr>
                    </a:p>
                    <a:p>
                      <a:pPr marL="0" marR="0" algn="ctr">
                        <a:lnSpc>
                          <a:spcPct val="115000"/>
                        </a:lnSpc>
                        <a:spcBef>
                          <a:spcPts val="0"/>
                        </a:spcBef>
                        <a:spcAft>
                          <a:spcPts val="0"/>
                        </a:spcAft>
                      </a:pPr>
                      <a:r>
                        <a:rPr lang="en-US" sz="1600" dirty="0">
                          <a:solidFill>
                            <a:srgbClr val="000000"/>
                          </a:solidFill>
                          <a:latin typeface="Times New Roman"/>
                          <a:ea typeface="Calibri"/>
                          <a:cs typeface="Times New Roman"/>
                        </a:rPr>
                        <a:t>(exposed to sunlight for 24 hrs)</a:t>
                      </a:r>
                      <a:endParaRPr lang="en-US" sz="16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solidFill>
                            <a:srgbClr val="000000"/>
                          </a:solidFill>
                          <a:latin typeface="Times New Roman"/>
                          <a:ea typeface="Calibri"/>
                          <a:cs typeface="Times New Roman"/>
                        </a:rPr>
                        <a:t>2363782</a:t>
                      </a:r>
                      <a:endParaRPr lang="en-US" sz="16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solidFill>
                            <a:srgbClr val="000000"/>
                          </a:solidFill>
                          <a:latin typeface="Times New Roman"/>
                          <a:ea typeface="Calibri"/>
                          <a:cs typeface="Times New Roman"/>
                        </a:rPr>
                        <a:t>237</a:t>
                      </a:r>
                      <a:r>
                        <a:rPr lang="zh-CN" sz="1600" dirty="0">
                          <a:solidFill>
                            <a:srgbClr val="000000"/>
                          </a:solidFill>
                          <a:latin typeface="Calibri"/>
                          <a:ea typeface="Times New Roman"/>
                          <a:cs typeface="Times New Roman"/>
                        </a:rPr>
                        <a:t>2793</a:t>
                      </a:r>
                      <a:endParaRPr lang="en-US" sz="16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a:solidFill>
                            <a:srgbClr val="000000"/>
                          </a:solidFill>
                          <a:latin typeface="Times New Roman"/>
                          <a:ea typeface="Calibri"/>
                          <a:cs typeface="Times New Roman"/>
                        </a:rPr>
                        <a:t>No Degradation</a:t>
                      </a:r>
                      <a:endParaRPr lang="en-US" sz="16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solidFill>
                            <a:srgbClr val="000000"/>
                          </a:solidFill>
                          <a:latin typeface="Times New Roman"/>
                          <a:ea typeface="Calibri"/>
                          <a:cs typeface="Times New Roman"/>
                        </a:rPr>
                        <a:t>No Degradation</a:t>
                      </a:r>
                      <a:endParaRPr lang="en-US" sz="1600" dirty="0">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xmlns="" val="10884540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TotalTime>
  <Words>1242</Words>
  <Application>Microsoft Office PowerPoint</Application>
  <PresentationFormat>Custom</PresentationFormat>
  <Paragraphs>184</Paragraphs>
  <Slides>1</Slides>
  <Notes>0</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Office Theme</vt:lpstr>
      <vt:lpstr>Custom Design</vt:lpstr>
      <vt:lpstr>A stability indicating RP-HPLC method development and validation for the estimation of combined tablet formulation of Amlodipine&amp;Candesartan.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Alltech</cp:lastModifiedBy>
  <cp:revision>78</cp:revision>
  <dcterms:created xsi:type="dcterms:W3CDTF">2015-04-04T09:45:50Z</dcterms:created>
  <dcterms:modified xsi:type="dcterms:W3CDTF">2018-10-16T03:41:18Z</dcterms:modified>
</cp:coreProperties>
</file>