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9593838" cy="36668075"/>
  <p:notesSz cx="6834188" cy="9979025"/>
  <p:defaultTextStyle>
    <a:defPPr>
      <a:defRPr lang="en-US"/>
    </a:defPPr>
    <a:lvl1pPr marL="0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6897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3794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0691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7588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4485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1382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98280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5177" algn="l" defTabSz="4113794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49">
          <p15:clr>
            <a:srgbClr val="A4A3A4"/>
          </p15:clr>
        </p15:guide>
        <p15:guide id="2" pos="124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CCFF"/>
    <a:srgbClr val="0099CC"/>
    <a:srgbClr val="9966FF"/>
    <a:srgbClr val="666633"/>
    <a:srgbClr val="CCFFFF"/>
    <a:srgbClr val="CC9900"/>
    <a:srgbClr val="CCCC00"/>
    <a:srgbClr val="FF99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9633" autoAdjust="0"/>
  </p:normalViewPr>
  <p:slideViewPr>
    <p:cSldViewPr>
      <p:cViewPr varScale="1">
        <p:scale>
          <a:sx n="14" d="100"/>
          <a:sy n="14" d="100"/>
        </p:scale>
        <p:origin x="2040" y="138"/>
      </p:cViewPr>
      <p:guideLst>
        <p:guide orient="horz" pos="11549"/>
        <p:guide pos="12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rshala\Desktop\received_files\Validation%20Calculation%20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rshala\Desktop\received_files\Validation%20Calculation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500"/>
            </a:pPr>
            <a:r>
              <a:rPr lang="en-US" sz="2500" dirty="0"/>
              <a:t>Gliclazide</a:t>
            </a:r>
          </a:p>
        </c:rich>
      </c:tx>
      <c:layout>
        <c:manualLayout>
          <c:xMode val="edge"/>
          <c:yMode val="edge"/>
          <c:x val="0.24684662073490812"/>
          <c:y val="3.5019351394634995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Linearity!$H$61</c:f>
              <c:strCache>
                <c:ptCount val="1"/>
                <c:pt idx="0">
                  <c:v>AVARAGE</c:v>
                </c:pt>
              </c:strCache>
            </c:strRef>
          </c:tx>
          <c:trendline>
            <c:trendlineType val="linear"/>
            <c:dispRSqr val="1"/>
            <c:dispEq val="1"/>
            <c:trendlineLbl>
              <c:layout>
                <c:manualLayout>
                  <c:x val="-4.6028871391076115E-2"/>
                  <c:y val="-0.10595333422305263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b="1" baseline="0"/>
                      <a:t>R²</a:t>
                    </a:r>
                    <a:r>
                      <a:rPr lang="en-US" sz="2000" baseline="0"/>
                      <a:t> = </a:t>
                    </a:r>
                    <a:r>
                      <a:rPr lang="en-US" sz="2000" b="1" baseline="0"/>
                      <a:t>0.999</a:t>
                    </a:r>
                    <a:endParaRPr lang="en-US" sz="2000" b="1"/>
                  </a:p>
                </c:rich>
              </c:tx>
              <c:numFmt formatCode="General" sourceLinked="0"/>
            </c:trendlineLbl>
          </c:trendline>
          <c:val>
            <c:numRef>
              <c:f>Linearity!$H$62:$H$67</c:f>
              <c:numCache>
                <c:formatCode>General</c:formatCode>
                <c:ptCount val="6"/>
                <c:pt idx="1">
                  <c:v>64081.5</c:v>
                </c:pt>
                <c:pt idx="2">
                  <c:v>129494.91666666637</c:v>
                </c:pt>
                <c:pt idx="3">
                  <c:v>196498.91666666666</c:v>
                </c:pt>
                <c:pt idx="4">
                  <c:v>260741.5</c:v>
                </c:pt>
                <c:pt idx="5">
                  <c:v>324746.58333333582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922432"/>
        <c:axId val="64922992"/>
      </c:lineChart>
      <c:catAx>
        <c:axId val="6492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Conc(</a:t>
                </a:r>
                <a:r>
                  <a:rPr lang="en-US" sz="1800">
                    <a:latin typeface="Times New Roman"/>
                    <a:cs typeface="Times New Roman"/>
                  </a:rPr>
                  <a:t>µg/ml)</a:t>
                </a:r>
                <a:endParaRPr lang="en-US" sz="1800"/>
              </a:p>
            </c:rich>
          </c:tx>
          <c:layout/>
          <c:overlay val="0"/>
        </c:title>
        <c:majorTickMark val="out"/>
        <c:minorTickMark val="none"/>
        <c:tickLblPos val="nextTo"/>
        <c:crossAx val="64922992"/>
        <c:crosses val="autoZero"/>
        <c:auto val="1"/>
        <c:lblAlgn val="ctr"/>
        <c:lblOffset val="100"/>
        <c:noMultiLvlLbl val="0"/>
      </c:catAx>
      <c:valAx>
        <c:axId val="64922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Area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4922432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Levofloxacin</a:t>
            </a:r>
          </a:p>
        </c:rich>
      </c:tx>
      <c:layout>
        <c:manualLayout>
          <c:xMode val="edge"/>
          <c:yMode val="edge"/>
          <c:x val="0.22276125206571401"/>
          <c:y val="5.45454545454545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319108259615697"/>
          <c:y val="0.16586832895888015"/>
          <c:w val="0.72232089044424985"/>
          <c:h val="0.73815534776902891"/>
        </c:manualLayout>
      </c:layout>
      <c:lineChart>
        <c:grouping val="standard"/>
        <c:varyColors val="0"/>
        <c:ser>
          <c:idx val="0"/>
          <c:order val="0"/>
          <c:tx>
            <c:strRef>
              <c:f>Linearity!$H$45</c:f>
              <c:strCache>
                <c:ptCount val="1"/>
                <c:pt idx="0">
                  <c:v>AVARAGE</c:v>
                </c:pt>
              </c:strCache>
            </c:strRef>
          </c:tx>
          <c:trendline>
            <c:trendlineType val="linear"/>
            <c:dispRSqr val="1"/>
            <c:dispEq val="1"/>
            <c:trendlineLbl>
              <c:layout>
                <c:manualLayout>
                  <c:x val="-2.2828813065033461E-2"/>
                  <c:y val="-0.111322834645669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R² = 0.999</a:t>
                    </a:r>
                  </a:p>
                </c:rich>
              </c:tx>
              <c:numFmt formatCode="General" sourceLinked="0"/>
            </c:trendlineLbl>
          </c:trendline>
          <c:val>
            <c:numRef>
              <c:f>Linearity!$H$46:$H$51</c:f>
              <c:numCache>
                <c:formatCode>General</c:formatCode>
                <c:ptCount val="6"/>
                <c:pt idx="1">
                  <c:v>349105.75</c:v>
                </c:pt>
                <c:pt idx="2">
                  <c:v>658390.25</c:v>
                </c:pt>
                <c:pt idx="3">
                  <c:v>996592.83666667249</c:v>
                </c:pt>
                <c:pt idx="4">
                  <c:v>1324753.017</c:v>
                </c:pt>
                <c:pt idx="5">
                  <c:v>1680850.6216666668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925232"/>
        <c:axId val="64925792"/>
      </c:lineChart>
      <c:catAx>
        <c:axId val="64925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Conc (µg/ml)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64925792"/>
        <c:crosses val="autoZero"/>
        <c:auto val="1"/>
        <c:lblAlgn val="ctr"/>
        <c:lblOffset val="100"/>
        <c:noMultiLvlLbl val="0"/>
      </c:catAx>
      <c:valAx>
        <c:axId val="64925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Area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925232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273D2-5CD8-4A2E-A8F2-5F6E50D62B21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747713"/>
            <a:ext cx="404336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9BBC3-1BB7-419A-B2DD-FA324074AE3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030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6897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3794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0691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7588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4485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1382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398280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5177" algn="l" defTabSz="4113794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9BBC3-1BB7-419A-B2DD-FA324074AE3C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736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538" y="11390873"/>
            <a:ext cx="33654762" cy="78598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9076" y="20778576"/>
            <a:ext cx="27715687" cy="93707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6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3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4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1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8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5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05532" y="1468425"/>
            <a:ext cx="8908614" cy="312866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93" y="1468425"/>
            <a:ext cx="26065943" cy="312866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641" y="23562636"/>
            <a:ext cx="33654762" cy="7282687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7641" y="15541498"/>
            <a:ext cx="33654762" cy="8021139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6897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379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069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758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448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138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82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517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92" y="8555887"/>
            <a:ext cx="17487278" cy="2419923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26868" y="8555887"/>
            <a:ext cx="17487278" cy="24199234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93" y="8207881"/>
            <a:ext cx="17494155" cy="3420653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897" indent="0">
              <a:buNone/>
              <a:defRPr sz="9000" b="1"/>
            </a:lvl2pPr>
            <a:lvl3pPr marL="4113794" indent="0">
              <a:buNone/>
              <a:defRPr sz="8100" b="1"/>
            </a:lvl3pPr>
            <a:lvl4pPr marL="6170691" indent="0">
              <a:buNone/>
              <a:defRPr sz="7200" b="1"/>
            </a:lvl4pPr>
            <a:lvl5pPr marL="8227588" indent="0">
              <a:buNone/>
              <a:defRPr sz="7200" b="1"/>
            </a:lvl5pPr>
            <a:lvl6pPr marL="10284485" indent="0">
              <a:buNone/>
              <a:defRPr sz="7200" b="1"/>
            </a:lvl6pPr>
            <a:lvl7pPr marL="12341382" indent="0">
              <a:buNone/>
              <a:defRPr sz="7200" b="1"/>
            </a:lvl7pPr>
            <a:lvl8pPr marL="14398280" indent="0">
              <a:buNone/>
              <a:defRPr sz="7200" b="1"/>
            </a:lvl8pPr>
            <a:lvl9pPr marL="16455177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9693" y="11628534"/>
            <a:ext cx="17494155" cy="2112658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113122" y="8207881"/>
            <a:ext cx="17501026" cy="3420653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6897" indent="0">
              <a:buNone/>
              <a:defRPr sz="9000" b="1"/>
            </a:lvl2pPr>
            <a:lvl3pPr marL="4113794" indent="0">
              <a:buNone/>
              <a:defRPr sz="8100" b="1"/>
            </a:lvl3pPr>
            <a:lvl4pPr marL="6170691" indent="0">
              <a:buNone/>
              <a:defRPr sz="7200" b="1"/>
            </a:lvl4pPr>
            <a:lvl5pPr marL="8227588" indent="0">
              <a:buNone/>
              <a:defRPr sz="7200" b="1"/>
            </a:lvl5pPr>
            <a:lvl6pPr marL="10284485" indent="0">
              <a:buNone/>
              <a:defRPr sz="7200" b="1"/>
            </a:lvl6pPr>
            <a:lvl7pPr marL="12341382" indent="0">
              <a:buNone/>
              <a:defRPr sz="7200" b="1"/>
            </a:lvl7pPr>
            <a:lvl8pPr marL="14398280" indent="0">
              <a:buNone/>
              <a:defRPr sz="7200" b="1"/>
            </a:lvl8pPr>
            <a:lvl9pPr marL="16455177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113122" y="11628534"/>
            <a:ext cx="17501026" cy="21126585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94" y="1459933"/>
            <a:ext cx="13026100" cy="621320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0092" y="1459936"/>
            <a:ext cx="22134055" cy="31295186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9694" y="7673138"/>
            <a:ext cx="13026100" cy="25081984"/>
          </a:xfrm>
        </p:spPr>
        <p:txBody>
          <a:bodyPr/>
          <a:lstStyle>
            <a:lvl1pPr marL="0" indent="0">
              <a:buNone/>
              <a:defRPr sz="6300"/>
            </a:lvl1pPr>
            <a:lvl2pPr marL="2056897" indent="0">
              <a:buNone/>
              <a:defRPr sz="5400"/>
            </a:lvl2pPr>
            <a:lvl3pPr marL="4113794" indent="0">
              <a:buNone/>
              <a:defRPr sz="4500"/>
            </a:lvl3pPr>
            <a:lvl4pPr marL="6170691" indent="0">
              <a:buNone/>
              <a:defRPr sz="4000"/>
            </a:lvl4pPr>
            <a:lvl5pPr marL="8227588" indent="0">
              <a:buNone/>
              <a:defRPr sz="4000"/>
            </a:lvl5pPr>
            <a:lvl6pPr marL="10284485" indent="0">
              <a:buNone/>
              <a:defRPr sz="4000"/>
            </a:lvl6pPr>
            <a:lvl7pPr marL="12341382" indent="0">
              <a:buNone/>
              <a:defRPr sz="4000"/>
            </a:lvl7pPr>
            <a:lvl8pPr marL="14398280" indent="0">
              <a:buNone/>
              <a:defRPr sz="4000"/>
            </a:lvl8pPr>
            <a:lvl9pPr marL="16455177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0670" y="25667653"/>
            <a:ext cx="23756303" cy="303021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60670" y="3276360"/>
            <a:ext cx="23756303" cy="22000845"/>
          </a:xfrm>
        </p:spPr>
        <p:txBody>
          <a:bodyPr/>
          <a:lstStyle>
            <a:lvl1pPr marL="0" indent="0">
              <a:buNone/>
              <a:defRPr sz="14400"/>
            </a:lvl1pPr>
            <a:lvl2pPr marL="2056897" indent="0">
              <a:buNone/>
              <a:defRPr sz="12600"/>
            </a:lvl2pPr>
            <a:lvl3pPr marL="4113794" indent="0">
              <a:buNone/>
              <a:defRPr sz="10800"/>
            </a:lvl3pPr>
            <a:lvl4pPr marL="6170691" indent="0">
              <a:buNone/>
              <a:defRPr sz="9000"/>
            </a:lvl4pPr>
            <a:lvl5pPr marL="8227588" indent="0">
              <a:buNone/>
              <a:defRPr sz="9000"/>
            </a:lvl5pPr>
            <a:lvl6pPr marL="10284485" indent="0">
              <a:buNone/>
              <a:defRPr sz="9000"/>
            </a:lvl6pPr>
            <a:lvl7pPr marL="12341382" indent="0">
              <a:buNone/>
              <a:defRPr sz="9000"/>
            </a:lvl7pPr>
            <a:lvl8pPr marL="14398280" indent="0">
              <a:buNone/>
              <a:defRPr sz="9000"/>
            </a:lvl8pPr>
            <a:lvl9pPr marL="16455177" indent="0">
              <a:buNone/>
              <a:defRPr sz="9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60670" y="28697864"/>
            <a:ext cx="23756303" cy="4303404"/>
          </a:xfrm>
        </p:spPr>
        <p:txBody>
          <a:bodyPr/>
          <a:lstStyle>
            <a:lvl1pPr marL="0" indent="0">
              <a:buNone/>
              <a:defRPr sz="6300"/>
            </a:lvl1pPr>
            <a:lvl2pPr marL="2056897" indent="0">
              <a:buNone/>
              <a:defRPr sz="5400"/>
            </a:lvl2pPr>
            <a:lvl3pPr marL="4113794" indent="0">
              <a:buNone/>
              <a:defRPr sz="4500"/>
            </a:lvl3pPr>
            <a:lvl4pPr marL="6170691" indent="0">
              <a:buNone/>
              <a:defRPr sz="4000"/>
            </a:lvl4pPr>
            <a:lvl5pPr marL="8227588" indent="0">
              <a:buNone/>
              <a:defRPr sz="4000"/>
            </a:lvl5pPr>
            <a:lvl6pPr marL="10284485" indent="0">
              <a:buNone/>
              <a:defRPr sz="4000"/>
            </a:lvl6pPr>
            <a:lvl7pPr marL="12341382" indent="0">
              <a:buNone/>
              <a:defRPr sz="4000"/>
            </a:lvl7pPr>
            <a:lvl8pPr marL="14398280" indent="0">
              <a:buNone/>
              <a:defRPr sz="4000"/>
            </a:lvl8pPr>
            <a:lvl9pPr marL="16455177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92" y="1468424"/>
            <a:ext cx="35634454" cy="6111346"/>
          </a:xfrm>
          <a:prstGeom prst="rect">
            <a:avLst/>
          </a:prstGeom>
        </p:spPr>
        <p:txBody>
          <a:bodyPr vert="horz" lIns="411379" tIns="205690" rIns="411379" bIns="2056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92" y="8555887"/>
            <a:ext cx="35634454" cy="24199234"/>
          </a:xfrm>
          <a:prstGeom prst="rect">
            <a:avLst/>
          </a:prstGeom>
        </p:spPr>
        <p:txBody>
          <a:bodyPr vert="horz" lIns="411379" tIns="205690" rIns="411379" bIns="2056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692" y="33985875"/>
            <a:ext cx="9238562" cy="1952236"/>
          </a:xfrm>
          <a:prstGeom prst="rect">
            <a:avLst/>
          </a:prstGeom>
        </p:spPr>
        <p:txBody>
          <a:bodyPr vert="horz" lIns="411379" tIns="205690" rIns="411379" bIns="20569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CB71-816C-44D4-A49F-122D6DCD0398}" type="datetimeFigureOut">
              <a:rPr lang="en-US" smtClean="0"/>
              <a:pPr/>
              <a:t>10/17/2018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27895" y="33985875"/>
            <a:ext cx="12538049" cy="1952236"/>
          </a:xfrm>
          <a:prstGeom prst="rect">
            <a:avLst/>
          </a:prstGeom>
        </p:spPr>
        <p:txBody>
          <a:bodyPr vert="horz" lIns="411379" tIns="205690" rIns="411379" bIns="20569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375584" y="33985875"/>
            <a:ext cx="9238562" cy="1952236"/>
          </a:xfrm>
          <a:prstGeom prst="rect">
            <a:avLst/>
          </a:prstGeom>
        </p:spPr>
        <p:txBody>
          <a:bodyPr vert="horz" lIns="411379" tIns="205690" rIns="411379" bIns="20569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96C8-145C-42EA-88F0-3C619DC95C4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3794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673" indent="-1542673" algn="l" defTabSz="4113794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2458" indent="-1285561" algn="l" defTabSz="4113794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243" indent="-1028449" algn="l" defTabSz="4113794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9140" indent="-1028449" algn="l" defTabSz="4113794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6037" indent="-1028449" algn="l" defTabSz="4113794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934" indent="-1028449" algn="l" defTabSz="41137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69831" indent="-1028449" algn="l" defTabSz="41137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6728" indent="-1028449" algn="l" defTabSz="41137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3625" indent="-1028449" algn="l" defTabSz="41137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6897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3794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0691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7588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4485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1382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8280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5177" algn="l" defTabSz="4113794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2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27188319" y="5913437"/>
            <a:ext cx="12192000" cy="4800600"/>
          </a:xfrm>
          <a:prstGeom prst="roundRect">
            <a:avLst/>
          </a:prstGeom>
          <a:solidFill>
            <a:srgbClr val="9966FF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4320" y="0"/>
            <a:ext cx="32994600" cy="5638800"/>
          </a:xfrm>
          <a:solidFill>
            <a:srgbClr val="FF6600">
              <a:alpha val="70000"/>
            </a:srgb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/>
              <a:t>In vitro Drug-Drug Interaction Studies of Gliclazide With Levofloxacin By Using HPLC: Guidelines for Co-prescription Drugs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5500" dirty="0" smtClean="0"/>
              <a:t>Santosh </a:t>
            </a:r>
            <a:r>
              <a:rPr lang="en-US" sz="5500" dirty="0"/>
              <a:t>S. </a:t>
            </a:r>
            <a:r>
              <a:rPr lang="en-US" sz="5500" dirty="0" err="1" smtClean="0"/>
              <a:t>Chhajed</a:t>
            </a:r>
            <a:r>
              <a:rPr lang="en-US" sz="5500" dirty="0" smtClean="0"/>
              <a:t>*, </a:t>
            </a:r>
            <a:r>
              <a:rPr lang="en-US" sz="5500" dirty="0" err="1"/>
              <a:t>Harshala</a:t>
            </a:r>
            <a:r>
              <a:rPr lang="en-US" sz="5500" dirty="0"/>
              <a:t> </a:t>
            </a:r>
            <a:r>
              <a:rPr lang="en-US" sz="5500" dirty="0" err="1" smtClean="0"/>
              <a:t>Chaudhari</a:t>
            </a:r>
            <a:r>
              <a:rPr lang="en-US" sz="5500" dirty="0" smtClean="0"/>
              <a:t>, </a:t>
            </a:r>
            <a:r>
              <a:rPr lang="en-US" sz="5500" dirty="0" err="1" smtClean="0"/>
              <a:t>Yatish</a:t>
            </a:r>
            <a:r>
              <a:rPr lang="en-US" sz="5500" dirty="0" smtClean="0"/>
              <a:t> </a:t>
            </a:r>
            <a:r>
              <a:rPr lang="en-US" sz="5500" dirty="0" err="1" smtClean="0"/>
              <a:t>Rajderkar</a:t>
            </a:r>
            <a:r>
              <a:rPr lang="en-US" sz="5500" dirty="0" smtClean="0"/>
              <a:t>, </a:t>
            </a:r>
            <a:r>
              <a:rPr lang="en-US" sz="5500" dirty="0" err="1"/>
              <a:t>A</a:t>
            </a:r>
            <a:r>
              <a:rPr lang="en-US" sz="5500" dirty="0" err="1" smtClean="0"/>
              <a:t>kshada</a:t>
            </a:r>
            <a:r>
              <a:rPr lang="en-US" sz="5500" dirty="0" smtClean="0"/>
              <a:t> </a:t>
            </a:r>
            <a:r>
              <a:rPr lang="en-US" sz="5500" dirty="0" err="1" smtClean="0"/>
              <a:t>Pingle</a:t>
            </a:r>
            <a:r>
              <a:rPr lang="en-US" sz="5500" dirty="0" smtClean="0"/>
              <a:t>, Sandeep </a:t>
            </a:r>
            <a:r>
              <a:rPr lang="en-US" sz="5500" dirty="0" err="1"/>
              <a:t>S</a:t>
            </a:r>
            <a:r>
              <a:rPr lang="en-US" sz="5500" dirty="0" err="1" smtClean="0"/>
              <a:t>onawane</a:t>
            </a:r>
            <a:r>
              <a:rPr lang="en-US" sz="5500" dirty="0" smtClean="0"/>
              <a:t>, </a:t>
            </a:r>
            <a:r>
              <a:rPr lang="en-US" sz="5500" dirty="0"/>
              <a:t>S</a:t>
            </a:r>
            <a:r>
              <a:rPr lang="en-US" sz="5500" dirty="0" smtClean="0"/>
              <a:t>anjay </a:t>
            </a:r>
            <a:r>
              <a:rPr lang="en-US" sz="5500" dirty="0" err="1" smtClean="0"/>
              <a:t>Kshirsagar</a:t>
            </a: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5100" dirty="0">
                <a:latin typeface="Bookman Old Style" pitchFamily="18" charset="0"/>
                <a:cs typeface="Times New Roman" pitchFamily="18" charset="0"/>
              </a:rPr>
              <a:t>Department of Pharmaceutical Chemistry MET, Institute of Pharmacy, Nashik-422003</a:t>
            </a:r>
            <a:br>
              <a:rPr lang="en-US" sz="5100" dirty="0">
                <a:latin typeface="Bookman Old Style" pitchFamily="18" charset="0"/>
                <a:cs typeface="Times New Roman" pitchFamily="18" charset="0"/>
              </a:rPr>
            </a:br>
            <a:endParaRPr lang="en-US" sz="5100" dirty="0"/>
          </a:p>
        </p:txBody>
      </p:sp>
      <p:pic>
        <p:nvPicPr>
          <p:cNvPr id="7" name="Picture 6" descr="C:\Users\santosh\Desktop\soma-prescripiton-U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5" y="17963"/>
            <a:ext cx="6581274" cy="57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137319" y="5989637"/>
            <a:ext cx="12725400" cy="11049000"/>
          </a:xfrm>
          <a:prstGeom prst="roundRect">
            <a:avLst/>
          </a:prstGeom>
          <a:solidFill>
            <a:srgbClr val="9966FF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600" b="1" dirty="0" smtClean="0">
              <a:solidFill>
                <a:schemeClr val="tx1"/>
              </a:solidFill>
            </a:endParaRPr>
          </a:p>
          <a:p>
            <a:pPr algn="just"/>
            <a:endParaRPr lang="en-US" sz="3600" b="1" dirty="0">
              <a:solidFill>
                <a:schemeClr val="tx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      </a:t>
            </a:r>
            <a:r>
              <a:rPr lang="en-US" sz="3600" b="1" u="sng" dirty="0" smtClean="0">
                <a:solidFill>
                  <a:schemeClr val="tx1"/>
                </a:solidFill>
              </a:rPr>
              <a:t>Abstract:</a:t>
            </a:r>
            <a:endParaRPr lang="en-US" sz="3600" u="sng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dirty="0">
                <a:solidFill>
                  <a:schemeClr val="tx1"/>
                </a:solidFill>
              </a:rPr>
              <a:t>simple, accurate reversed-phase high-performance liquid chromatography method was developed and validated for simultaneous determination of gliclazide (GLZ) and fluoroquinolone antibacterial levofloxacin (LVO). The method was developed by using a stainless steel analytical column , C18 (250,4.6 mm,5µm). The system was operated using a mobile phase consisting of methanol and phosphate buffer (pH 3.0) at a flow rate of 0.8mL minˉ</a:t>
            </a:r>
            <a:r>
              <a:rPr lang="en-US" sz="3600" baseline="30000" dirty="0">
                <a:solidFill>
                  <a:schemeClr val="tx1"/>
                </a:solidFill>
              </a:rPr>
              <a:t>1</a:t>
            </a:r>
            <a:r>
              <a:rPr lang="en-US" sz="3600" dirty="0">
                <a:solidFill>
                  <a:schemeClr val="tx1"/>
                </a:solidFill>
              </a:rPr>
              <a:t> with </a:t>
            </a:r>
            <a:r>
              <a:rPr lang="en-US" sz="3600" i="1" dirty="0">
                <a:solidFill>
                  <a:schemeClr val="tx1"/>
                </a:solidFill>
              </a:rPr>
              <a:t>ultraviolet</a:t>
            </a:r>
            <a:r>
              <a:rPr lang="en-US" sz="3600" dirty="0">
                <a:solidFill>
                  <a:schemeClr val="tx1"/>
                </a:solidFill>
              </a:rPr>
              <a:t> detection monitored at wavelength 228 nm. The above method was validated using </a:t>
            </a:r>
            <a:r>
              <a:rPr lang="en-US" sz="3600" i="1" dirty="0">
                <a:solidFill>
                  <a:schemeClr val="tx1"/>
                </a:solidFill>
              </a:rPr>
              <a:t>ICH </a:t>
            </a:r>
            <a:r>
              <a:rPr lang="en-US" sz="3600" dirty="0">
                <a:solidFill>
                  <a:schemeClr val="tx1"/>
                </a:solidFill>
              </a:rPr>
              <a:t>analytical method validation guidelines. Utilizing HPLC techniques, an assay was intended to determine in vitro effects of levofloxacin on sulphonyl urea an anti-diabetic gliclazide. Obtained results were further verified with UV spectrophotometric method. Availability of gliclazide was reduced in the presence of levofloxacin. This in vitro analyses confirms the co-</a:t>
            </a:r>
            <a:r>
              <a:rPr lang="en-US" sz="3600" dirty="0" err="1">
                <a:solidFill>
                  <a:schemeClr val="tx1"/>
                </a:solidFill>
              </a:rPr>
              <a:t>administartion</a:t>
            </a:r>
            <a:r>
              <a:rPr lang="en-US" sz="3600" dirty="0">
                <a:solidFill>
                  <a:schemeClr val="tx1"/>
                </a:solidFill>
              </a:rPr>
              <a:t> of gliclazide and levofloxacin and may serve the foundation for designing further in vivo studies.  </a:t>
            </a:r>
          </a:p>
          <a:p>
            <a:pPr algn="just"/>
            <a:endParaRPr lang="en-US" sz="3600" dirty="0">
              <a:solidFill>
                <a:schemeClr val="tx1"/>
              </a:solidFill>
            </a:endParaRPr>
          </a:p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639800" y="5913437"/>
            <a:ext cx="12862719" cy="11049000"/>
          </a:xfrm>
          <a:prstGeom prst="roundRect">
            <a:avLst/>
          </a:prstGeom>
          <a:solidFill>
            <a:srgbClr val="9966FF">
              <a:alpha val="31765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u="sng" dirty="0"/>
              <a:t>Introduction</a:t>
            </a:r>
            <a:endParaRPr lang="en-US" sz="3600" dirty="0"/>
          </a:p>
          <a:p>
            <a:pPr algn="just"/>
            <a:r>
              <a:rPr lang="en-US" sz="3600" dirty="0"/>
              <a:t>Diabetes mellitus (DM), a major lifestyle disease is undoubtedly the most challenging public health problem of 21st century. Diabetes is a chronic metabolic disease that occurs when the human body is not able to produce enough of the hormone insulin. </a:t>
            </a:r>
            <a:endParaRPr lang="en-US" sz="3600" dirty="0" smtClean="0"/>
          </a:p>
          <a:p>
            <a:pPr algn="just"/>
            <a:r>
              <a:rPr lang="en-US" sz="3600" b="1" dirty="0" smtClean="0"/>
              <a:t>Gliclazide </a:t>
            </a:r>
            <a:r>
              <a:rPr lang="en-US" sz="3600" dirty="0"/>
              <a:t>(GLZ) is a well-known antidiabetic agent prescribed frequently for treatment of DM. GLZ known to act by its selective binding with sulfonylurea receptors (</a:t>
            </a:r>
            <a:r>
              <a:rPr lang="en-US" sz="3600" i="1" dirty="0"/>
              <a:t>SUR-1</a:t>
            </a:r>
            <a:r>
              <a:rPr lang="en-US" sz="3600" dirty="0"/>
              <a:t>) on the surface of the pancreatic beta-cells which in turn leads to exocytosis of insulin vesicles leading to insulin </a:t>
            </a:r>
            <a:r>
              <a:rPr lang="en-US" sz="3600" dirty="0" smtClean="0"/>
              <a:t>release. </a:t>
            </a:r>
          </a:p>
          <a:p>
            <a:pPr algn="just"/>
            <a:r>
              <a:rPr lang="en-US" sz="3600" b="1" dirty="0" smtClean="0"/>
              <a:t>Levofloxacin</a:t>
            </a:r>
            <a:r>
              <a:rPr lang="en-US" sz="3600" dirty="0" smtClean="0"/>
              <a:t> </a:t>
            </a:r>
            <a:r>
              <a:rPr lang="en-US" sz="3600" dirty="0"/>
              <a:t>(LVO), is an fluoroquinolone class of antimicrobial agent use for the treatment of different infections. LVO is active against both Gram-positive and Gram-negative bacteria. It acts by inhibiting the two type enzymes, namely DNA gyrase and topoisomerase IV</a:t>
            </a:r>
            <a:r>
              <a:rPr lang="en-US" sz="3600" baseline="30000" dirty="0"/>
              <a:t>1</a:t>
            </a:r>
            <a:endParaRPr lang="en-US" sz="3600" dirty="0"/>
          </a:p>
          <a:p>
            <a:pPr algn="just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395938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-84954495" y="152400"/>
            <a:ext cx="245864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71" name="Picture 11" descr="Image result for gliclaz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119" y="6904037"/>
            <a:ext cx="6400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7645519" y="6065837"/>
            <a:ext cx="215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Structures</a:t>
            </a:r>
            <a:endParaRPr lang="en-US" sz="3600" b="1" u="sng" dirty="0"/>
          </a:p>
        </p:txBody>
      </p:sp>
      <p:pic>
        <p:nvPicPr>
          <p:cNvPr id="15373" name="Picture 13" descr="Image result for levofloxaci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519" y="6370637"/>
            <a:ext cx="5486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4960719" y="10028237"/>
            <a:ext cx="2954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b. Levofloxacin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8255119" y="9875837"/>
            <a:ext cx="2412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a. Gliclazide</a:t>
            </a:r>
            <a:endParaRPr lang="en-US" sz="3600" dirty="0"/>
          </a:p>
        </p:txBody>
      </p:sp>
      <p:sp>
        <p:nvSpPr>
          <p:cNvPr id="20" name="Rounded Rectangle 19"/>
          <p:cNvSpPr/>
          <p:nvPr/>
        </p:nvSpPr>
        <p:spPr>
          <a:xfrm>
            <a:off x="27188319" y="10866437"/>
            <a:ext cx="12253119" cy="5562600"/>
          </a:xfrm>
          <a:prstGeom prst="roundRect">
            <a:avLst/>
          </a:prstGeom>
          <a:solidFill>
            <a:srgbClr val="9966FF">
              <a:alpha val="32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264519" y="10790237"/>
            <a:ext cx="11963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algn="just">
              <a:lnSpc>
                <a:spcPct val="150000"/>
              </a:lnSpc>
            </a:pPr>
            <a:r>
              <a:rPr lang="en-US" sz="4000" b="1" u="sng" dirty="0" smtClean="0">
                <a:latin typeface="+mj-lt"/>
                <a:cs typeface="Times New Roman" pitchFamily="18" charset="0"/>
              </a:rPr>
              <a:t>Earlier work: Literature</a:t>
            </a:r>
          </a:p>
          <a:p>
            <a:pPr marL="731520" indent="-571500" algn="just">
              <a:buFont typeface="Wingdings" panose="05000000000000000000" pitchFamily="2" charset="2"/>
              <a:buChar char="q"/>
            </a:pPr>
            <a:r>
              <a:rPr lang="en-US" sz="3700" dirty="0"/>
              <a:t>Drug interaction occurs in between Levofloxacin and sulfonylurea class of anti-diabetic agents which leads to rare fatal side effects. </a:t>
            </a:r>
            <a:endParaRPr lang="en-US" sz="3700" dirty="0" smtClean="0"/>
          </a:p>
          <a:p>
            <a:pPr marL="731520" indent="-571500" algn="just">
              <a:buFont typeface="Wingdings" panose="05000000000000000000" pitchFamily="2" charset="2"/>
              <a:buChar char="q"/>
            </a:pPr>
            <a:r>
              <a:rPr lang="en-US" sz="3700" dirty="0"/>
              <a:t>Hence it is necessary to study absorption interactions occurring between these drugs. </a:t>
            </a:r>
            <a:endParaRPr lang="en-US" sz="3700" dirty="0" smtClean="0"/>
          </a:p>
          <a:p>
            <a:pPr marL="731520" indent="-571500" algn="just">
              <a:buFont typeface="Wingdings" panose="05000000000000000000" pitchFamily="2" charset="2"/>
              <a:buChar char="q"/>
            </a:pPr>
            <a:r>
              <a:rPr lang="en-US" sz="3700" dirty="0"/>
              <a:t>To the best of our knowledge, there is no analytical HPLC method reported for simultaneous estimation of these two </a:t>
            </a:r>
            <a:r>
              <a:rPr lang="en-US" sz="3700" i="1" dirty="0"/>
              <a:t>co-prescription</a:t>
            </a:r>
            <a:r>
              <a:rPr lang="en-US" sz="3700" dirty="0"/>
              <a:t> drugs.</a:t>
            </a:r>
            <a:endParaRPr lang="en-US" sz="3700" b="1" dirty="0" smtClean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9719" y="17724437"/>
            <a:ext cx="12420600" cy="6553200"/>
          </a:xfrm>
          <a:prstGeom prst="rect">
            <a:avLst/>
          </a:prstGeom>
          <a:solidFill>
            <a:srgbClr val="FFFF66">
              <a:alpha val="75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7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919" y="17800637"/>
            <a:ext cx="1173480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500" b="1" u="sng" dirty="0" smtClean="0"/>
              <a:t>Experimentals  </a:t>
            </a:r>
            <a:endParaRPr lang="en-US" sz="3500" b="1" u="sng" dirty="0"/>
          </a:p>
          <a:p>
            <a:pPr algn="just"/>
            <a:r>
              <a:rPr lang="en-US" sz="3500" dirty="0"/>
              <a:t>In the present investigation, an attempt has been made to develop a sensitive, simple, accurate, rapid and reproducible reverse-phase HPLC method for simultaneous determination of LVO and GLZ, an representative sulphonylurea class of drug followed by its validation, in accordance with the </a:t>
            </a:r>
            <a:r>
              <a:rPr lang="en-US" sz="3500" i="1" dirty="0"/>
              <a:t>ICH</a:t>
            </a:r>
            <a:r>
              <a:rPr lang="en-US" sz="3500" dirty="0"/>
              <a:t> guidelines. </a:t>
            </a:r>
          </a:p>
          <a:p>
            <a:pPr algn="just"/>
            <a:r>
              <a:rPr lang="en-US" sz="3500" b="1" u="sng" dirty="0" smtClean="0"/>
              <a:t> Optimized Chromatographic Conditions</a:t>
            </a:r>
          </a:p>
          <a:p>
            <a:pPr algn="just"/>
            <a:r>
              <a:rPr lang="en-US" sz="3600" dirty="0" smtClean="0"/>
              <a:t>Isocratic </a:t>
            </a:r>
            <a:r>
              <a:rPr lang="en-US" sz="3600" dirty="0"/>
              <a:t>elution with mobile phase methanol: phosphate buffer pH 3.0 (70:30) (</a:t>
            </a:r>
            <a:r>
              <a:rPr lang="en-US" sz="3600" i="1" dirty="0"/>
              <a:t>v/v</a:t>
            </a:r>
            <a:r>
              <a:rPr lang="en-US" sz="3600" dirty="0"/>
              <a:t>)  was carried out on </a:t>
            </a:r>
            <a:r>
              <a:rPr lang="en-US" sz="3600" dirty="0" err="1"/>
              <a:t>phenomenex</a:t>
            </a:r>
            <a:r>
              <a:rPr lang="en-US" sz="3600" dirty="0"/>
              <a:t> </a:t>
            </a:r>
            <a:r>
              <a:rPr lang="en-US" sz="3600" dirty="0" err="1"/>
              <a:t>kinetex</a:t>
            </a:r>
            <a:r>
              <a:rPr lang="en-US" sz="3600" dirty="0"/>
              <a:t> C18 column (250</a:t>
            </a:r>
            <a:r>
              <a:rPr lang="en-US" sz="3600" dirty="0">
                <a:sym typeface="Symbol" panose="05050102010706020507" pitchFamily="18" charset="2"/>
              </a:rPr>
              <a:t></a:t>
            </a:r>
            <a:r>
              <a:rPr lang="en-US" sz="3600" dirty="0"/>
              <a:t>4.6mm,5</a:t>
            </a:r>
            <a:r>
              <a:rPr lang="en-US" sz="3600" dirty="0">
                <a:sym typeface="Symbol" panose="05050102010706020507" pitchFamily="18" charset="2"/>
              </a:rPr>
              <a:t></a:t>
            </a:r>
            <a:r>
              <a:rPr lang="en-US" sz="3600" dirty="0"/>
              <a:t>m) at flow rate of 0.8mLmin</a:t>
            </a:r>
            <a:r>
              <a:rPr lang="en-US" sz="3600" baseline="30000" dirty="0"/>
              <a:t>-1</a:t>
            </a:r>
            <a:r>
              <a:rPr lang="en-US" sz="3600" dirty="0"/>
              <a:t> the wavelength was fixed at 228 nm.</a:t>
            </a:r>
          </a:p>
          <a:p>
            <a:pPr algn="just"/>
            <a:endParaRPr lang="en-US" sz="3500" b="1" u="sng" dirty="0" smtClean="0"/>
          </a:p>
          <a:p>
            <a:pPr algn="just"/>
            <a:endParaRPr lang="en-US" sz="3500" dirty="0"/>
          </a:p>
        </p:txBody>
      </p:sp>
      <p:sp>
        <p:nvSpPr>
          <p:cNvPr id="27" name="Rectangle 26"/>
          <p:cNvSpPr/>
          <p:nvPr/>
        </p:nvSpPr>
        <p:spPr>
          <a:xfrm>
            <a:off x="365919" y="25115837"/>
            <a:ext cx="12420600" cy="1082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61719" y="25268237"/>
            <a:ext cx="3694601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00" b="1" u="sng" dirty="0" smtClean="0"/>
              <a:t>Validation studies</a:t>
            </a:r>
            <a:endParaRPr lang="en-US" sz="3700" b="1" u="sng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3598"/>
              </p:ext>
            </p:extLst>
          </p:nvPr>
        </p:nvGraphicFramePr>
        <p:xfrm>
          <a:off x="1051719" y="26106437"/>
          <a:ext cx="11049000" cy="353568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759886"/>
                <a:gridCol w="2169759"/>
                <a:gridCol w="2318755"/>
                <a:gridCol w="2326478"/>
                <a:gridCol w="2474122"/>
              </a:tblGrid>
              <a:tr h="2121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Sample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Linear range        (µgmL</a:t>
                      </a:r>
                      <a:r>
                        <a:rPr lang="en-US" sz="3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Correlation coefficient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LOD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(µgmL</a:t>
                      </a:r>
                      <a:r>
                        <a:rPr lang="en-US" sz="3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LOQ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(µgmL</a:t>
                      </a:r>
                      <a:r>
                        <a:rPr lang="en-US" sz="3600" baseline="30000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effectLst/>
                        </a:rPr>
                        <a:t>LVO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>
                          <a:effectLst/>
                        </a:rPr>
                        <a:t>5-25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>
                          <a:effectLst/>
                        </a:rPr>
                        <a:t>0.999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0.050407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0.319787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>
                          <a:effectLst/>
                        </a:rPr>
                        <a:t>GLZ</a:t>
                      </a:r>
                      <a:endParaRPr lang="en-US" sz="3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effectLst/>
                        </a:rPr>
                        <a:t>1-5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285750" algn="l"/>
                        </a:tabLst>
                      </a:pPr>
                      <a:r>
                        <a:rPr lang="en-US" sz="3600" dirty="0">
                          <a:effectLst/>
                        </a:rPr>
                        <a:t>0.999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0.10553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0.152748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508919" y="29916437"/>
            <a:ext cx="10744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Table1: Results obtained from linearity, LOD, and LOQ</a:t>
            </a:r>
            <a:endParaRPr lang="en-US" sz="3600" dirty="0"/>
          </a:p>
          <a:p>
            <a:endParaRPr lang="en-US" sz="3500" dirty="0"/>
          </a:p>
        </p:txBody>
      </p:sp>
      <p:graphicFrame>
        <p:nvGraphicFramePr>
          <p:cNvPr id="35" name="Chart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472805"/>
              </p:ext>
            </p:extLst>
          </p:nvPr>
        </p:nvGraphicFramePr>
        <p:xfrm>
          <a:off x="442119" y="30830837"/>
          <a:ext cx="6096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086693"/>
              </p:ext>
            </p:extLst>
          </p:nvPr>
        </p:nvGraphicFramePr>
        <p:xfrm>
          <a:off x="6690519" y="30754637"/>
          <a:ext cx="6172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94519" y="35326637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Fig. 1: Linearity Curve Of Levofloxacin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681119" y="35250437"/>
            <a:ext cx="439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Fig.: </a:t>
            </a:r>
            <a:r>
              <a:rPr lang="en-US" sz="2800" b="1" dirty="0" smtClean="0"/>
              <a:t>2 Linearity Of Gliclazide</a:t>
            </a:r>
            <a:endParaRPr lang="en-US" sz="2800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4565"/>
              </p:ext>
            </p:extLst>
          </p:nvPr>
        </p:nvGraphicFramePr>
        <p:xfrm>
          <a:off x="13243719" y="17724435"/>
          <a:ext cx="13639799" cy="67421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97878"/>
                <a:gridCol w="1361711"/>
                <a:gridCol w="1361711"/>
                <a:gridCol w="1361711"/>
                <a:gridCol w="1475185"/>
                <a:gridCol w="1588662"/>
                <a:gridCol w="1588662"/>
                <a:gridCol w="1248236"/>
                <a:gridCol w="1248236"/>
                <a:gridCol w="907807"/>
              </a:tblGrid>
              <a:tr h="625612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Gliclazide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Levofloxacin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5612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Injection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Intraday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Interday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 Intraday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Interday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9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Area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RSD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(%)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Area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RSD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(%)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Injection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Area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RSD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(%)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Area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RSD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(%)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1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75040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75964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357142.75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352537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76511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76390.5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351285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358729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76337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0.75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75626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0.40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355478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1.32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359271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1.34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76578.3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76321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362371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359271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76329.8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76392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364444.5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358796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76231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76193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359141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367542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6596519" y="24506237"/>
            <a:ext cx="6287940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Table 2: Precision parameters of Drugs</a:t>
            </a:r>
            <a:endParaRPr lang="en-US" sz="3000" dirty="0"/>
          </a:p>
          <a:p>
            <a:endParaRPr lang="en-US" dirty="0"/>
          </a:p>
        </p:txBody>
      </p:sp>
      <p:pic>
        <p:nvPicPr>
          <p:cNvPr id="47" name="Picture 46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83719" y="16733837"/>
            <a:ext cx="9753600" cy="4724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3" name="TextBox 42"/>
          <p:cNvSpPr txBox="1"/>
          <p:nvPr/>
        </p:nvSpPr>
        <p:spPr>
          <a:xfrm>
            <a:off x="28102719" y="21534437"/>
            <a:ext cx="1090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Fig: 3 Representative chromatogram of levofloxacin (1) and gliclazide (2)</a:t>
            </a:r>
            <a:endParaRPr lang="en-US" sz="2800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87388"/>
              </p:ext>
            </p:extLst>
          </p:nvPr>
        </p:nvGraphicFramePr>
        <p:xfrm>
          <a:off x="13319919" y="25268237"/>
          <a:ext cx="6400800" cy="906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/>
                <a:gridCol w="2082800"/>
                <a:gridCol w="2286000"/>
              </a:tblGrid>
              <a:tr h="1575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Time (mins)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Gliclazide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(µgmL</a:t>
                      </a:r>
                      <a:r>
                        <a:rPr lang="en-US" sz="2800" b="1" baseline="30000" dirty="0">
                          <a:effectLst/>
                        </a:rPr>
                        <a:t>-1</a:t>
                      </a:r>
                      <a:r>
                        <a:rPr lang="en-US" sz="2800" b="1" dirty="0">
                          <a:effectLst/>
                        </a:rPr>
                        <a:t>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8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effectLst/>
                        </a:rPr>
                        <a:t>Levofloxacin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(µgmL</a:t>
                      </a:r>
                      <a:r>
                        <a:rPr lang="en-US" sz="2800" b="1" baseline="30000" dirty="0">
                          <a:effectLst/>
                        </a:rPr>
                        <a:t>-1</a:t>
                      </a:r>
                      <a:r>
                        <a:rPr lang="en-US" sz="2800" b="1" dirty="0">
                          <a:effectLst/>
                        </a:rPr>
                        <a:t>)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>
                        <a:alpha val="89000"/>
                      </a:srgbClr>
                    </a:solidFill>
                  </a:tcPr>
                </a:tc>
              </a:tr>
              <a:tr h="725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0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4.75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0.48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9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30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13.47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3.49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5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45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15.84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10.63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60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25.33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23.64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84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75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31.6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43.10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90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36.77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54.23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1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105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45.47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66.14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44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120</a:t>
                      </a:r>
                      <a:endParaRPr lang="en-US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51.50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83.49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624719" y="34488437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Table 3</a:t>
            </a:r>
            <a:r>
              <a:rPr lang="en-US" sz="2800" b="1" dirty="0" smtClean="0"/>
              <a:t>: </a:t>
            </a:r>
            <a:r>
              <a:rPr lang="en-US" sz="2800" b="1" dirty="0"/>
              <a:t>Percent availability of gliclazide </a:t>
            </a:r>
            <a:r>
              <a:rPr lang="en-US" sz="2800" b="1" dirty="0" smtClean="0"/>
              <a:t>          after </a:t>
            </a:r>
            <a:r>
              <a:rPr lang="en-US" sz="2800" b="1" dirty="0"/>
              <a:t>interaction with levofloxacin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992584"/>
              </p:ext>
            </p:extLst>
          </p:nvPr>
        </p:nvGraphicFramePr>
        <p:xfrm>
          <a:off x="20177919" y="25192037"/>
          <a:ext cx="6324600" cy="914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590"/>
                <a:gridCol w="1909475"/>
                <a:gridCol w="2199535"/>
              </a:tblGrid>
              <a:tr h="1681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Time (mins)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Gliclazide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 (µgmL</a:t>
                      </a:r>
                      <a:r>
                        <a:rPr lang="en-US" sz="28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-1</a:t>
                      </a: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Levofloxacin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(µgmL</a:t>
                      </a:r>
                      <a:r>
                        <a:rPr lang="en-US" sz="2800" baseline="30000" dirty="0">
                          <a:solidFill>
                            <a:sysClr val="windowText" lastClr="000000"/>
                          </a:solidFill>
                          <a:effectLst/>
                        </a:rPr>
                        <a:t>-1</a:t>
                      </a: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812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4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15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8.49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0.51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9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30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12.42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3.09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4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45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19.86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11.48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9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60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26.47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25.11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9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75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34.44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42.50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24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90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45.63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54.67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70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105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ysClr val="windowText" lastClr="000000"/>
                          </a:solidFill>
                          <a:effectLst/>
                        </a:rPr>
                        <a:t>52.55</a:t>
                      </a:r>
                      <a:endParaRPr lang="en-US" sz="28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65.97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91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120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62.94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ysClr val="windowText" lastClr="000000"/>
                          </a:solidFill>
                          <a:effectLst/>
                        </a:rPr>
                        <a:t>83.55</a:t>
                      </a:r>
                      <a:endParaRPr lang="en-US" sz="2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30319" y="34488437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Table 4: Percent </a:t>
            </a:r>
            <a:r>
              <a:rPr lang="en-US" sz="2800" b="1" dirty="0"/>
              <a:t>availability of Gliclazide and Levofloxacin in individual dosage form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8" name="Round Same Side Corner Rectangle 7"/>
          <p:cNvSpPr/>
          <p:nvPr/>
        </p:nvSpPr>
        <p:spPr>
          <a:xfrm>
            <a:off x="27188319" y="22220237"/>
            <a:ext cx="12115800" cy="5791200"/>
          </a:xfrm>
          <a:prstGeom prst="round2SameRect">
            <a:avLst/>
          </a:prstGeom>
          <a:solidFill>
            <a:srgbClr val="FFFF66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569319" y="22220237"/>
            <a:ext cx="11353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smtClean="0"/>
              <a:t>Results And Discussion</a:t>
            </a:r>
            <a:endParaRPr lang="en-US" sz="3600" u="sng" dirty="0" smtClean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400" dirty="0" smtClean="0"/>
              <a:t>Simple </a:t>
            </a:r>
            <a:r>
              <a:rPr lang="en-US" sz="3400" dirty="0"/>
              <a:t>and reliable HPLC method for simultaneous estimation of drugs GLZ and LVO in the active have been developed for </a:t>
            </a:r>
            <a:r>
              <a:rPr lang="en-US" sz="3400" b="1" i="1" dirty="0" smtClean="0"/>
              <a:t>co-prescription</a:t>
            </a:r>
            <a:r>
              <a:rPr lang="en-US" sz="3400" dirty="0" smtClean="0"/>
              <a:t> drugs.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400" dirty="0" smtClean="0"/>
              <a:t>It has been observed that absorption </a:t>
            </a:r>
            <a:r>
              <a:rPr lang="en-US" sz="3400" dirty="0" err="1" smtClean="0"/>
              <a:t>gliclazide</a:t>
            </a:r>
            <a:r>
              <a:rPr lang="en-US" sz="3400" dirty="0" smtClean="0"/>
              <a:t> was decreased significantly that is 0.28 percent when taken along with </a:t>
            </a:r>
            <a:r>
              <a:rPr lang="en-US" sz="3400" dirty="0" err="1" smtClean="0"/>
              <a:t>levofloxacine</a:t>
            </a:r>
            <a:r>
              <a:rPr lang="en-US" sz="3400" dirty="0" smtClean="0"/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400" dirty="0" smtClean="0"/>
              <a:t>The </a:t>
            </a:r>
            <a:r>
              <a:rPr lang="en-US" sz="3400" dirty="0"/>
              <a:t>outcome of the developed HPLC method demonstrates that simultaneous determination of gliclazide and levofloxacin is very useful for pharmaceutical manufacturers, physicians and clinicians</a:t>
            </a:r>
            <a:r>
              <a:rPr lang="en-US" sz="3600" dirty="0"/>
              <a:t>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3600" u="sng" dirty="0" smtClean="0"/>
          </a:p>
        </p:txBody>
      </p:sp>
      <p:sp>
        <p:nvSpPr>
          <p:cNvPr id="46" name="Round Same Side Corner Rectangle 45"/>
          <p:cNvSpPr/>
          <p:nvPr/>
        </p:nvSpPr>
        <p:spPr>
          <a:xfrm rot="10800000">
            <a:off x="27188319" y="28087637"/>
            <a:ext cx="12115800" cy="2895600"/>
          </a:xfrm>
          <a:prstGeom prst="round2SameRect">
            <a:avLst/>
          </a:prstGeom>
          <a:solidFill>
            <a:srgbClr val="FFFF66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340719" y="28087637"/>
            <a:ext cx="1188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u="sng" dirty="0" smtClean="0"/>
              <a:t>Conclusion</a:t>
            </a:r>
          </a:p>
          <a:p>
            <a:pPr algn="just"/>
            <a:r>
              <a:rPr lang="en-US" sz="3600" dirty="0" smtClean="0"/>
              <a:t>From the present study it is concluded that developed method </a:t>
            </a:r>
            <a:r>
              <a:rPr lang="en-US" sz="3600" dirty="0"/>
              <a:t>was used to understand interaction of </a:t>
            </a:r>
            <a:r>
              <a:rPr lang="en-US" sz="3600" dirty="0" err="1"/>
              <a:t>gliclazide</a:t>
            </a:r>
            <a:r>
              <a:rPr lang="en-US" sz="3600" dirty="0"/>
              <a:t> on </a:t>
            </a:r>
            <a:r>
              <a:rPr lang="en-US" sz="3600" dirty="0" smtClean="0"/>
              <a:t>fluoroquinolone </a:t>
            </a:r>
            <a:r>
              <a:rPr lang="en-US" sz="3600" dirty="0"/>
              <a:t>antibacterial levofloxacin with significant precision and robustness.</a:t>
            </a:r>
          </a:p>
        </p:txBody>
      </p:sp>
      <p:sp>
        <p:nvSpPr>
          <p:cNvPr id="14" name="Snip Same Side Corner Rectangle 13"/>
          <p:cNvSpPr/>
          <p:nvPr/>
        </p:nvSpPr>
        <p:spPr>
          <a:xfrm>
            <a:off x="26883519" y="31135637"/>
            <a:ext cx="12420601" cy="5334000"/>
          </a:xfrm>
          <a:prstGeom prst="snip2SameRect">
            <a:avLst/>
          </a:prstGeom>
          <a:solidFill>
            <a:srgbClr val="FFFF66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112119" y="31109860"/>
            <a:ext cx="12039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u="sng" dirty="0" smtClean="0"/>
              <a:t>Key References</a:t>
            </a:r>
            <a:endParaRPr lang="en-US" sz="3100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100" dirty="0" err="1" smtClean="0"/>
              <a:t>Geerlings</a:t>
            </a:r>
            <a:r>
              <a:rPr lang="en-US" sz="3100" dirty="0" smtClean="0"/>
              <a:t> </a:t>
            </a:r>
            <a:r>
              <a:rPr lang="en-US" sz="3100" dirty="0"/>
              <a:t>SE, </a:t>
            </a:r>
            <a:r>
              <a:rPr lang="en-US" sz="3100" dirty="0" err="1"/>
              <a:t>Hoepelman</a:t>
            </a:r>
            <a:r>
              <a:rPr lang="en-US" sz="3100" dirty="0"/>
              <a:t> AI. Immune dysfunction in patients with diabetes mellitus (DM) FEMS </a:t>
            </a:r>
            <a:r>
              <a:rPr lang="en-US" sz="3100" dirty="0" err="1"/>
              <a:t>Immunol</a:t>
            </a:r>
            <a:r>
              <a:rPr lang="en-US" sz="3100" dirty="0"/>
              <a:t> Med </a:t>
            </a:r>
            <a:r>
              <a:rPr lang="en-US" sz="3100" dirty="0" err="1"/>
              <a:t>Microbiol</a:t>
            </a:r>
            <a:r>
              <a:rPr lang="en-US" sz="3100" dirty="0"/>
              <a:t>. 1999;26:256–65. </a:t>
            </a:r>
            <a:endParaRPr lang="en-US" sz="3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100" dirty="0" smtClean="0"/>
              <a:t>Muller </a:t>
            </a:r>
            <a:r>
              <a:rPr lang="en-US" sz="3100" dirty="0"/>
              <a:t>LM, </a:t>
            </a:r>
            <a:r>
              <a:rPr lang="en-US" sz="3100" dirty="0" err="1"/>
              <a:t>Gorter</a:t>
            </a:r>
            <a:r>
              <a:rPr lang="en-US" sz="3100" dirty="0"/>
              <a:t> KJ, </a:t>
            </a:r>
            <a:r>
              <a:rPr lang="en-US" sz="3100" dirty="0" err="1"/>
              <a:t>Hak</a:t>
            </a:r>
            <a:r>
              <a:rPr lang="en-US" sz="3100" dirty="0"/>
              <a:t> E, </a:t>
            </a:r>
            <a:r>
              <a:rPr lang="en-US" sz="3100" dirty="0" err="1"/>
              <a:t>Goudzwaard</a:t>
            </a:r>
            <a:r>
              <a:rPr lang="en-US" sz="3100" dirty="0"/>
              <a:t> WL, </a:t>
            </a:r>
            <a:r>
              <a:rPr lang="en-US" sz="3100" dirty="0" err="1"/>
              <a:t>Schellevis</a:t>
            </a:r>
            <a:r>
              <a:rPr lang="en-US" sz="3100" dirty="0"/>
              <a:t> FG, </a:t>
            </a:r>
            <a:r>
              <a:rPr lang="en-US" sz="3100" dirty="0" err="1"/>
              <a:t>Hoepelman</a:t>
            </a:r>
            <a:r>
              <a:rPr lang="en-US" sz="3100" dirty="0"/>
              <a:t> AI, et al. Increased risk of common infections in patients with type 1 and type 2 diabetes mellitus. </a:t>
            </a:r>
            <a:r>
              <a:rPr lang="en-US" sz="3100" dirty="0" err="1"/>
              <a:t>Clin</a:t>
            </a:r>
            <a:r>
              <a:rPr lang="en-US" sz="3100" dirty="0"/>
              <a:t> Infect Dis. </a:t>
            </a:r>
            <a:r>
              <a:rPr lang="en-US" sz="3100" dirty="0" smtClean="0"/>
              <a:t>2005;41:281–8.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100" dirty="0" smtClean="0"/>
              <a:t>Peleg </a:t>
            </a:r>
            <a:r>
              <a:rPr lang="en-US" sz="3100" dirty="0"/>
              <a:t>AY, </a:t>
            </a:r>
            <a:r>
              <a:rPr lang="en-US" sz="3100" dirty="0" err="1"/>
              <a:t>Weerarathna</a:t>
            </a:r>
            <a:r>
              <a:rPr lang="en-US" sz="3100" dirty="0"/>
              <a:t> T, McCarthy JS, Davis TM. Common infections in diabetes: Pathogenesis, management and relationship to </a:t>
            </a:r>
            <a:r>
              <a:rPr lang="en-US" sz="3100" dirty="0" err="1"/>
              <a:t>glycaemic</a:t>
            </a:r>
            <a:r>
              <a:rPr lang="en-US" sz="3100" dirty="0"/>
              <a:t> control. Diabetes </a:t>
            </a:r>
            <a:r>
              <a:rPr lang="en-US" sz="3100" dirty="0" err="1"/>
              <a:t>Metab</a:t>
            </a:r>
            <a:r>
              <a:rPr lang="en-US" sz="3100" dirty="0"/>
              <a:t> Res Rev. 2007;23:3–13.)</a:t>
            </a:r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310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5473</TotalTime>
  <Words>836</Words>
  <Application>Microsoft Office PowerPoint</Application>
  <PresentationFormat>Custom</PresentationFormat>
  <Paragraphs>186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Bookman Old Style</vt:lpstr>
      <vt:lpstr>Calibri</vt:lpstr>
      <vt:lpstr>Symbol</vt:lpstr>
      <vt:lpstr>Times New Roman</vt:lpstr>
      <vt:lpstr>Wingdings</vt:lpstr>
      <vt:lpstr>Office Theme</vt:lpstr>
      <vt:lpstr>In vitro Drug-Drug Interaction Studies of Gliclazide With Levofloxacin By Using HPLC: Guidelines for Co-prescription Drugs Santosh S. Chhajed*, Harshala Chaudhari, Yatish Rajderkar, Akshada Pingle, Sandeep Sonawane, Sanjay Kshirsagar Department of Pharmaceutical Chemistry MET, Institute of Pharmacy, Nashik-422003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santosh</cp:lastModifiedBy>
  <cp:revision>755</cp:revision>
  <dcterms:created xsi:type="dcterms:W3CDTF">2012-09-24T09:48:56Z</dcterms:created>
  <dcterms:modified xsi:type="dcterms:W3CDTF">2018-10-17T10:25:43Z</dcterms:modified>
</cp:coreProperties>
</file>