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67" r:id="rId4"/>
    <p:sldId id="258" r:id="rId5"/>
    <p:sldId id="259" r:id="rId6"/>
    <p:sldId id="273" r:id="rId7"/>
    <p:sldId id="276" r:id="rId8"/>
    <p:sldId id="274" r:id="rId9"/>
    <p:sldId id="275" r:id="rId10"/>
    <p:sldId id="261" r:id="rId11"/>
    <p:sldId id="269" r:id="rId12"/>
    <p:sldId id="277" r:id="rId13"/>
    <p:sldId id="272" r:id="rId14"/>
    <p:sldId id="265" r:id="rId15"/>
    <p:sldId id="264"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 id="2" name="Uživatel systému Windows" initials="UsW"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3" d="100"/>
          <a:sy n="83" d="100"/>
        </p:scale>
        <p:origin x="1378"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396"/>
    </p:cViewPr>
  </p:sorterViewPr>
  <p:notesViewPr>
    <p:cSldViewPr>
      <p:cViewPr varScale="1">
        <p:scale>
          <a:sx n="88" d="100"/>
          <a:sy n="88" d="100"/>
        </p:scale>
        <p:origin x="32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28/10/2018</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28/10/2018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28/10/2018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28/10/2018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28/10/2018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28/10/2018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28/10/2018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28/10/2018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28/10/2018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28/10/2018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28/10/2018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28/10/2018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28/10/2018</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10/28/2018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http://www.us.edu.pl/uniwersytet/emblematy/herb_us.pn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4800" y="2355574"/>
            <a:ext cx="8534400" cy="3693319"/>
          </a:xfrm>
          <a:prstGeom prst="rect">
            <a:avLst/>
          </a:prstGeom>
          <a:noFill/>
        </p:spPr>
        <p:txBody>
          <a:bodyPr wrap="square" rtlCol="0">
            <a:spAutoFit/>
          </a:bodyPr>
          <a:lstStyle/>
          <a:p>
            <a:pPr algn="ctr"/>
            <a:r>
              <a:rPr lang="en-GB" sz="2400" b="1" dirty="0"/>
              <a:t>Antibacterial and Antifungal Activity of Selected </a:t>
            </a:r>
            <a:r>
              <a:rPr lang="en-GB" sz="2400" b="1" dirty="0" err="1"/>
              <a:t>Styrylquinoline</a:t>
            </a:r>
            <a:r>
              <a:rPr lang="en-GB" sz="2400" b="1" dirty="0"/>
              <a:t> Derivatives</a:t>
            </a:r>
            <a:endParaRPr lang="en-GB" b="1" dirty="0"/>
          </a:p>
          <a:p>
            <a:pPr algn="ctr"/>
            <a:endParaRPr lang="en-GB" sz="2000" dirty="0"/>
          </a:p>
          <a:p>
            <a:pPr algn="ctr"/>
            <a:r>
              <a:rPr lang="en-GB" b="1" dirty="0"/>
              <a:t>Hana Michnova</a:t>
            </a:r>
            <a:r>
              <a:rPr lang="en-GB" b="1" baseline="30000" dirty="0"/>
              <a:t>1,2,</a:t>
            </a:r>
            <a:r>
              <a:rPr lang="en-GB" b="1" dirty="0"/>
              <a:t>*, </a:t>
            </a:r>
            <a:r>
              <a:rPr lang="en-GB" b="1" dirty="0" err="1"/>
              <a:t>Sarka</a:t>
            </a:r>
            <a:r>
              <a:rPr lang="en-GB" b="1" dirty="0"/>
              <a:t> Pospisilova</a:t>
            </a:r>
            <a:r>
              <a:rPr lang="en-GB" b="1" baseline="30000" dirty="0"/>
              <a:t>1,2</a:t>
            </a:r>
            <a:r>
              <a:rPr lang="en-GB" b="1" dirty="0"/>
              <a:t>, </a:t>
            </a:r>
            <a:r>
              <a:rPr lang="en-GB" b="1" dirty="0" err="1"/>
              <a:t>Ewelina</a:t>
            </a:r>
            <a:r>
              <a:rPr lang="en-GB" b="1" dirty="0"/>
              <a:t> Spaczynska</a:t>
            </a:r>
            <a:r>
              <a:rPr lang="en-GB" b="1" baseline="30000" dirty="0"/>
              <a:t>3</a:t>
            </a:r>
            <a:r>
              <a:rPr lang="en-GB" b="1" dirty="0"/>
              <a:t>, </a:t>
            </a:r>
            <a:r>
              <a:rPr lang="en-GB" b="1" dirty="0" err="1"/>
              <a:t>Wioleta</a:t>
            </a:r>
            <a:r>
              <a:rPr lang="en-GB" b="1" dirty="0"/>
              <a:t> Cieslik</a:t>
            </a:r>
            <a:r>
              <a:rPr lang="en-GB" b="1" baseline="30000" dirty="0"/>
              <a:t>3</a:t>
            </a:r>
            <a:r>
              <a:rPr lang="en-GB" b="1" dirty="0"/>
              <a:t>,</a:t>
            </a:r>
          </a:p>
          <a:p>
            <a:pPr algn="ctr"/>
            <a:r>
              <a:rPr lang="en-GB" b="1" dirty="0" err="1"/>
              <a:t>Alois</a:t>
            </a:r>
            <a:r>
              <a:rPr lang="en-GB" b="1" dirty="0"/>
              <a:t> Cizek</a:t>
            </a:r>
            <a:r>
              <a:rPr lang="en-GB" b="1" baseline="30000" dirty="0"/>
              <a:t>2</a:t>
            </a:r>
            <a:r>
              <a:rPr lang="en-GB" b="1" dirty="0"/>
              <a:t>, Robert Musiol</a:t>
            </a:r>
            <a:r>
              <a:rPr lang="en-GB" b="1" baseline="30000" dirty="0"/>
              <a:t>3</a:t>
            </a:r>
            <a:r>
              <a:rPr lang="en-GB" b="1" dirty="0"/>
              <a:t> and Josef Jampilek</a:t>
            </a:r>
            <a:r>
              <a:rPr lang="en-GB" b="1" baseline="30000" dirty="0"/>
              <a:t>1</a:t>
            </a:r>
          </a:p>
          <a:p>
            <a:endParaRPr lang="en-GB" sz="1600" dirty="0"/>
          </a:p>
          <a:p>
            <a:pPr marL="88900" indent="-88900"/>
            <a:r>
              <a:rPr lang="en-GB" sz="1600" baseline="30000" dirty="0"/>
              <a:t>1</a:t>
            </a:r>
            <a:r>
              <a:rPr lang="en-GB" sz="1600" dirty="0"/>
              <a:t> Department of Pharmaceutical Chemistry, Faculty of Pharmacy, Comenius University, </a:t>
            </a:r>
            <a:r>
              <a:rPr lang="en-GB" sz="1600" dirty="0" err="1"/>
              <a:t>Odbojarov</a:t>
            </a:r>
            <a:r>
              <a:rPr lang="en-GB" sz="1600" dirty="0"/>
              <a:t> 10, 83232 Bratislava, Slovakia</a:t>
            </a:r>
          </a:p>
          <a:p>
            <a:pPr marL="88900" indent="-88900"/>
            <a:r>
              <a:rPr lang="en-GB" sz="1600" baseline="30000" dirty="0"/>
              <a:t>2</a:t>
            </a:r>
            <a:r>
              <a:rPr lang="en-GB" sz="1600" dirty="0"/>
              <a:t> Department of Infectious Diseases and Microbiology, Faculty of Veterinary Medicine, University of Veterinary and Pharmaceutical Sciences, </a:t>
            </a:r>
            <a:r>
              <a:rPr lang="en-GB" sz="1600" dirty="0" err="1"/>
              <a:t>Palackeho</a:t>
            </a:r>
            <a:r>
              <a:rPr lang="en-GB" sz="1600" dirty="0"/>
              <a:t> 1, 61242 Brno, Czech Republic</a:t>
            </a:r>
          </a:p>
          <a:p>
            <a:r>
              <a:rPr lang="en-GB" sz="1600" baseline="30000" dirty="0"/>
              <a:t>3</a:t>
            </a:r>
            <a:r>
              <a:rPr lang="en-GB" sz="1600" dirty="0"/>
              <a:t> Institute of Chemistry, University of Silesia, 75 </a:t>
            </a:r>
            <a:r>
              <a:rPr lang="en-GB" sz="1600" dirty="0" err="1"/>
              <a:t>Pulku</a:t>
            </a:r>
            <a:r>
              <a:rPr lang="en-GB" sz="1600" dirty="0"/>
              <a:t> </a:t>
            </a:r>
            <a:r>
              <a:rPr lang="en-GB" sz="1600" dirty="0" err="1"/>
              <a:t>Piechoty</a:t>
            </a:r>
            <a:r>
              <a:rPr lang="en-GB" sz="1600" dirty="0"/>
              <a:t> 1a, 41 500 Chorzow, Poland</a:t>
            </a:r>
          </a:p>
          <a:p>
            <a:endParaRPr lang="en-GB" sz="1200" dirty="0"/>
          </a:p>
          <a:p>
            <a:r>
              <a:rPr lang="en-GB" sz="1400" b="1" dirty="0"/>
              <a:t>*</a:t>
            </a:r>
            <a:r>
              <a:rPr lang="en-GB" sz="1400" dirty="0"/>
              <a:t> Corresponding author: michnova.hana@gmail.com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201502"/>
          </a:xfrm>
          <a:prstGeom prst="rect">
            <a:avLst/>
          </a:prstGeom>
        </p:spPr>
      </p:pic>
      <p:pic>
        <p:nvPicPr>
          <p:cNvPr id="9" name="Obrázek 8" descr="http://www.us.edu.pl/uniwersytet/emblematy/herb_us.png"/>
          <p:cNvPicPr>
            <a:picLocks noChangeAspect="1"/>
          </p:cNvPicPr>
          <p:nvPr/>
        </p:nvPicPr>
        <p:blipFill rotWithShape="1">
          <a:blip r:embed="rId4" r:link="rId5" cstate="print">
            <a:extLst>
              <a:ext uri="{28A0092B-C50C-407E-A947-70E740481C1C}">
                <a14:useLocalDpi xmlns:a14="http://schemas.microsoft.com/office/drawing/2010/main" val="0"/>
              </a:ext>
            </a:extLst>
          </a:blip>
          <a:srcRect t="2600"/>
          <a:stretch/>
        </p:blipFill>
        <p:spPr bwMode="auto">
          <a:xfrm>
            <a:off x="7927301" y="5425675"/>
            <a:ext cx="1103260" cy="1368000"/>
          </a:xfrm>
          <a:prstGeom prst="rect">
            <a:avLst/>
          </a:prstGeom>
          <a:noFill/>
          <a:ln>
            <a:noFill/>
          </a:ln>
          <a:extLst>
            <a:ext uri="{53640926-AAD7-44D8-BBD7-CCE9431645EC}">
              <a14:shadowObscured xmlns:a14="http://schemas.microsoft.com/office/drawing/2010/main"/>
            </a:ext>
          </a:extLst>
        </p:spPr>
      </p:pic>
      <p:pic>
        <p:nvPicPr>
          <p:cNvPr id="10" name="Picture 8" descr="VÃ½sledek obrÃ¡zku pro fakulta veterinÃ¡rnÃ­ho lÃ©kaÅstvÃ­"/>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788" t="4691" r="17542" b="9216"/>
          <a:stretch/>
        </p:blipFill>
        <p:spPr bwMode="auto">
          <a:xfrm>
            <a:off x="6629400" y="5553600"/>
            <a:ext cx="1205522" cy="115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p:cNvPicPr>
            <a:picLocks noChangeAspect="1"/>
          </p:cNvPicPr>
          <p:nvPr/>
        </p:nvPicPr>
        <p:blipFill>
          <a:blip r:embed="rId7" cstate="print">
            <a:extLst>
              <a:ext uri="{28A0092B-C50C-407E-A947-70E740481C1C}">
                <a14:useLocalDpi xmlns:a14="http://schemas.microsoft.com/office/drawing/2010/main" val="0"/>
              </a:ext>
            </a:extLst>
          </a:blip>
          <a:srcRect t="1971"/>
          <a:stretch>
            <a:fillRect/>
          </a:stretch>
        </p:blipFill>
        <p:spPr bwMode="auto">
          <a:xfrm>
            <a:off x="5334000" y="5553600"/>
            <a:ext cx="1135737" cy="115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 y="609600"/>
            <a:ext cx="8153400" cy="461665"/>
          </a:xfrm>
          <a:prstGeom prst="rect">
            <a:avLst/>
          </a:prstGeom>
          <a:noFill/>
        </p:spPr>
        <p:txBody>
          <a:bodyPr wrap="square" rtlCol="0">
            <a:spAutoFit/>
          </a:bodyPr>
          <a:lstStyle/>
          <a:p>
            <a:r>
              <a:rPr lang="en-GB" sz="2400" b="1" dirty="0"/>
              <a:t>Discussion – Antibacterial activity </a:t>
            </a:r>
          </a:p>
        </p:txBody>
      </p:sp>
      <p:sp>
        <p:nvSpPr>
          <p:cNvPr id="6" name="Slide Number Placeholder 5"/>
          <p:cNvSpPr>
            <a:spLocks noGrp="1"/>
          </p:cNvSpPr>
          <p:nvPr>
            <p:ph type="sldNum" sz="quarter" idx="12"/>
          </p:nvPr>
        </p:nvSpPr>
        <p:spPr/>
        <p:txBody>
          <a:bodyPr/>
          <a:lstStyle/>
          <a:p>
            <a:fld id="{FCAEAE96-855E-42B1-8DE9-9C9E68DE18C5}" type="slidenum">
              <a:rPr lang="en-GB" smtClean="0"/>
              <a:pPr/>
              <a:t>10</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 name="TextovéPole 1">
            <a:extLst>
              <a:ext uri="{FF2B5EF4-FFF2-40B4-BE49-F238E27FC236}">
                <a16:creationId xmlns:a16="http://schemas.microsoft.com/office/drawing/2014/main" id="{8E66C6A9-0E53-48F2-A3E0-C556948081D1}"/>
              </a:ext>
            </a:extLst>
          </p:cNvPr>
          <p:cNvSpPr txBox="1"/>
          <p:nvPr/>
        </p:nvSpPr>
        <p:spPr>
          <a:xfrm>
            <a:off x="492759" y="1143000"/>
            <a:ext cx="7909559" cy="4632037"/>
          </a:xfrm>
          <a:prstGeom prst="rect">
            <a:avLst/>
          </a:prstGeom>
          <a:noFill/>
        </p:spPr>
        <p:txBody>
          <a:bodyPr wrap="square" rtlCol="0">
            <a:spAutoFit/>
          </a:bodyPr>
          <a:lstStyle/>
          <a:p>
            <a:pPr algn="just">
              <a:spcBef>
                <a:spcPts val="1200"/>
              </a:spcBef>
            </a:pPr>
            <a:r>
              <a:rPr lang="en-US" dirty="0"/>
              <a:t>In general, the results of the screening with respect to the antibacterial activities (see Table 1) of novel </a:t>
            </a:r>
            <a:r>
              <a:rPr lang="en-US" dirty="0" err="1"/>
              <a:t>styrylquinoline</a:t>
            </a:r>
            <a:r>
              <a:rPr lang="en-US" dirty="0"/>
              <a:t> derivatives confirmed findings about structure-activity relationships of these structures from former studies. </a:t>
            </a:r>
          </a:p>
          <a:p>
            <a:pPr algn="just">
              <a:spcBef>
                <a:spcPts val="600"/>
              </a:spcBef>
            </a:pPr>
            <a:r>
              <a:rPr lang="en-US" dirty="0" err="1"/>
              <a:t>Antistaphyloccocal</a:t>
            </a:r>
            <a:r>
              <a:rPr lang="en-US" dirty="0"/>
              <a:t> activity depends on the hydroxyl moiety in position C</a:t>
            </a:r>
            <a:r>
              <a:rPr lang="en-US" baseline="-25000" dirty="0"/>
              <a:t>(8)</a:t>
            </a:r>
            <a:r>
              <a:rPr lang="en-US" dirty="0"/>
              <a:t>. The activity decreases in case of its acetylation.</a:t>
            </a:r>
          </a:p>
          <a:p>
            <a:pPr algn="just">
              <a:spcBef>
                <a:spcPts val="600"/>
              </a:spcBef>
            </a:pPr>
            <a:r>
              <a:rPr lang="en-US" dirty="0"/>
              <a:t>The importance of the substitution by chlorine in C</a:t>
            </a:r>
            <a:r>
              <a:rPr lang="en-US" baseline="-25000" dirty="0"/>
              <a:t>(5)</a:t>
            </a:r>
            <a:r>
              <a:rPr lang="en-US" dirty="0"/>
              <a:t>  and C</a:t>
            </a:r>
            <a:r>
              <a:rPr lang="en-US" baseline="-25000" dirty="0"/>
              <a:t>(7)</a:t>
            </a:r>
            <a:r>
              <a:rPr lang="en-US" dirty="0"/>
              <a:t> positions of the quinoline scaffold was confirmed.</a:t>
            </a:r>
          </a:p>
          <a:p>
            <a:pPr algn="just">
              <a:spcBef>
                <a:spcPts val="600"/>
              </a:spcBef>
            </a:pPr>
            <a:r>
              <a:rPr lang="en-US" dirty="0"/>
              <a:t>Structures differently substituted by NO</a:t>
            </a:r>
            <a:r>
              <a:rPr lang="en-US" baseline="-25000" dirty="0"/>
              <a:t>2</a:t>
            </a:r>
            <a:r>
              <a:rPr lang="en-US" dirty="0"/>
              <a:t> were investigated. Higher activity was observed for the </a:t>
            </a:r>
            <a:r>
              <a:rPr lang="en-US" dirty="0" err="1"/>
              <a:t>monosubstitution</a:t>
            </a:r>
            <a:r>
              <a:rPr lang="en-US" dirty="0"/>
              <a:t> of </a:t>
            </a:r>
            <a:r>
              <a:rPr lang="en-US" dirty="0" err="1"/>
              <a:t>styryl</a:t>
            </a:r>
            <a:r>
              <a:rPr lang="en-US" dirty="0"/>
              <a:t> in positions C</a:t>
            </a:r>
            <a:r>
              <a:rPr lang="en-US" baseline="-25000" dirty="0"/>
              <a:t>(2)</a:t>
            </a:r>
            <a:r>
              <a:rPr lang="en-US" dirty="0"/>
              <a:t>ˈ and C</a:t>
            </a:r>
            <a:r>
              <a:rPr lang="en-US" baseline="-25000" dirty="0"/>
              <a:t>(3)</a:t>
            </a:r>
            <a:r>
              <a:rPr lang="en-US" dirty="0"/>
              <a:t>ˈ than in C</a:t>
            </a:r>
            <a:r>
              <a:rPr lang="en-US" baseline="-25000" dirty="0"/>
              <a:t>(4)</a:t>
            </a:r>
            <a:r>
              <a:rPr lang="en-US" dirty="0"/>
              <a:t>ˈ. However, 5,7-dichloro-2-[(</a:t>
            </a:r>
            <a:r>
              <a:rPr lang="en-US" i="1" dirty="0"/>
              <a:t>E</a:t>
            </a:r>
            <a:r>
              <a:rPr lang="en-US" dirty="0"/>
              <a:t>)-2-(2,4-dinitrophenyl)</a:t>
            </a:r>
            <a:r>
              <a:rPr lang="en-US" dirty="0" err="1"/>
              <a:t>ethenyl</a:t>
            </a:r>
            <a:r>
              <a:rPr lang="en-US" dirty="0"/>
              <a:t>]quinolin-8-ol (</a:t>
            </a:r>
            <a:r>
              <a:rPr lang="en-US" b="1" dirty="0"/>
              <a:t>11</a:t>
            </a:r>
            <a:r>
              <a:rPr lang="en-US" dirty="0"/>
              <a:t>) showed high activity against all four staphylococci; thus, it seems that 2,4-NO</a:t>
            </a:r>
            <a:r>
              <a:rPr lang="en-US" baseline="-25000" dirty="0"/>
              <a:t>2</a:t>
            </a:r>
            <a:r>
              <a:rPr lang="en-US" dirty="0"/>
              <a:t> </a:t>
            </a:r>
            <a:r>
              <a:rPr lang="en-US" dirty="0" err="1"/>
              <a:t>disubstitution</a:t>
            </a:r>
            <a:r>
              <a:rPr lang="en-US" dirty="0"/>
              <a:t> of the </a:t>
            </a:r>
            <a:r>
              <a:rPr lang="en-US" dirty="0" err="1"/>
              <a:t>styryl</a:t>
            </a:r>
            <a:r>
              <a:rPr lang="en-US" dirty="0"/>
              <a:t> moiety significantly increases the activity.</a:t>
            </a:r>
          </a:p>
          <a:p>
            <a:pPr algn="just">
              <a:spcBef>
                <a:spcPts val="1200"/>
              </a:spcBef>
            </a:pPr>
            <a:r>
              <a:rPr lang="en-US" dirty="0"/>
              <a:t>The tested compounds showed only moderate activity or were completely inactive against enterococci. Nevertheless, a higher activity was observed for </a:t>
            </a:r>
            <a:br>
              <a:rPr lang="cs-CZ" dirty="0"/>
            </a:br>
            <a:r>
              <a:rPr lang="en-US" dirty="0"/>
              <a:t>5,7-dichloroquinoline-8-ol derivatives.  </a:t>
            </a:r>
          </a:p>
        </p:txBody>
      </p:sp>
    </p:spTree>
    <p:extLst>
      <p:ext uri="{BB962C8B-B14F-4D97-AF65-F5344CB8AC3E}">
        <p14:creationId xmlns:p14="http://schemas.microsoft.com/office/powerpoint/2010/main" val="2405997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153400" cy="461665"/>
          </a:xfrm>
          <a:prstGeom prst="rect">
            <a:avLst/>
          </a:prstGeom>
          <a:noFill/>
        </p:spPr>
        <p:txBody>
          <a:bodyPr wrap="square" rtlCol="0">
            <a:spAutoFit/>
          </a:bodyPr>
          <a:lstStyle/>
          <a:p>
            <a:r>
              <a:rPr lang="en-GB" sz="2400" b="1" dirty="0"/>
              <a:t>Results – Antifungal activity</a:t>
            </a:r>
          </a:p>
        </p:txBody>
      </p:sp>
      <p:sp>
        <p:nvSpPr>
          <p:cNvPr id="6" name="Slide Number Placeholder 5"/>
          <p:cNvSpPr>
            <a:spLocks noGrp="1"/>
          </p:cNvSpPr>
          <p:nvPr>
            <p:ph type="sldNum" sz="quarter" idx="12"/>
          </p:nvPr>
        </p:nvSpPr>
        <p:spPr/>
        <p:txBody>
          <a:bodyPr/>
          <a:lstStyle/>
          <a:p>
            <a:fld id="{FCAEAE96-855E-42B1-8DE9-9C9E68DE18C5}" type="slidenum">
              <a:rPr lang="en-GB" smtClean="0"/>
              <a:pPr/>
              <a:t>11</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0" name="TextovéPole 19">
            <a:extLst>
              <a:ext uri="{FF2B5EF4-FFF2-40B4-BE49-F238E27FC236}">
                <a16:creationId xmlns:a16="http://schemas.microsoft.com/office/drawing/2014/main" id="{A869238C-A75F-4C15-8F15-4ED73F347F76}"/>
              </a:ext>
            </a:extLst>
          </p:cNvPr>
          <p:cNvSpPr txBox="1"/>
          <p:nvPr/>
        </p:nvSpPr>
        <p:spPr>
          <a:xfrm>
            <a:off x="457200" y="829357"/>
            <a:ext cx="8077200" cy="584775"/>
          </a:xfrm>
          <a:prstGeom prst="rect">
            <a:avLst/>
          </a:prstGeom>
          <a:noFill/>
        </p:spPr>
        <p:txBody>
          <a:bodyPr wrap="square" rtlCol="0">
            <a:spAutoFit/>
          </a:bodyPr>
          <a:lstStyle/>
          <a:p>
            <a:pPr marL="628650" indent="-628650" algn="just"/>
            <a:r>
              <a:rPr lang="en-GB" sz="1600" b="1" spc="-20" dirty="0"/>
              <a:t>Table 2.</a:t>
            </a:r>
            <a:r>
              <a:rPr lang="en-GB" sz="1600" spc="-20" dirty="0"/>
              <a:t> Structure of ring-substituted </a:t>
            </a:r>
            <a:r>
              <a:rPr lang="en-GB" sz="1600" spc="-20" dirty="0" err="1"/>
              <a:t>styrylquinolines</a:t>
            </a:r>
            <a:r>
              <a:rPr lang="en-GB" sz="1600" spc="-20" dirty="0"/>
              <a:t> and </a:t>
            </a:r>
            <a:r>
              <a:rPr lang="en-GB" sz="1600" i="1" spc="-20" dirty="0"/>
              <a:t>in vitro</a:t>
            </a:r>
            <a:r>
              <a:rPr lang="en-GB" sz="1600" spc="-20" dirty="0"/>
              <a:t> antifungal activities (MIC [</a:t>
            </a:r>
            <a:r>
              <a:rPr lang="en-GB" sz="1600" spc="-20" dirty="0" err="1"/>
              <a:t>μM</a:t>
            </a:r>
            <a:r>
              <a:rPr lang="en-GB" sz="1600" spc="-20" dirty="0"/>
              <a:t>]) </a:t>
            </a:r>
            <a:r>
              <a:rPr lang="en-GB" sz="1600" dirty="0"/>
              <a:t>in comparison with standard amphotericin B (AMB).</a:t>
            </a:r>
          </a:p>
        </p:txBody>
      </p:sp>
      <p:graphicFrame>
        <p:nvGraphicFramePr>
          <p:cNvPr id="3" name="Tabulka 2">
            <a:extLst>
              <a:ext uri="{FF2B5EF4-FFF2-40B4-BE49-F238E27FC236}">
                <a16:creationId xmlns:a16="http://schemas.microsoft.com/office/drawing/2014/main" id="{5245C953-315C-4903-8768-30473A2D391B}"/>
              </a:ext>
            </a:extLst>
          </p:cNvPr>
          <p:cNvGraphicFramePr>
            <a:graphicFrameLocks noGrp="1"/>
          </p:cNvGraphicFramePr>
          <p:nvPr>
            <p:extLst>
              <p:ext uri="{D42A27DB-BD31-4B8C-83A1-F6EECF244321}">
                <p14:modId xmlns:p14="http://schemas.microsoft.com/office/powerpoint/2010/main" val="4094392276"/>
              </p:ext>
            </p:extLst>
          </p:nvPr>
        </p:nvGraphicFramePr>
        <p:xfrm>
          <a:off x="1524001" y="1433629"/>
          <a:ext cx="6019799" cy="4038600"/>
        </p:xfrm>
        <a:graphic>
          <a:graphicData uri="http://schemas.openxmlformats.org/drawingml/2006/table">
            <a:tbl>
              <a:tblPr/>
              <a:tblGrid>
                <a:gridCol w="685799">
                  <a:extLst>
                    <a:ext uri="{9D8B030D-6E8A-4147-A177-3AD203B41FA5}">
                      <a16:colId xmlns:a16="http://schemas.microsoft.com/office/drawing/2014/main" val="2884638625"/>
                    </a:ext>
                  </a:extLst>
                </a:gridCol>
                <a:gridCol w="1113106">
                  <a:extLst>
                    <a:ext uri="{9D8B030D-6E8A-4147-A177-3AD203B41FA5}">
                      <a16:colId xmlns:a16="http://schemas.microsoft.com/office/drawing/2014/main" val="1632303859"/>
                    </a:ext>
                  </a:extLst>
                </a:gridCol>
                <a:gridCol w="868094">
                  <a:extLst>
                    <a:ext uri="{9D8B030D-6E8A-4147-A177-3AD203B41FA5}">
                      <a16:colId xmlns:a16="http://schemas.microsoft.com/office/drawing/2014/main" val="4054189782"/>
                    </a:ext>
                  </a:extLst>
                </a:gridCol>
                <a:gridCol w="990600">
                  <a:extLst>
                    <a:ext uri="{9D8B030D-6E8A-4147-A177-3AD203B41FA5}">
                      <a16:colId xmlns:a16="http://schemas.microsoft.com/office/drawing/2014/main" val="3658130747"/>
                    </a:ext>
                  </a:extLst>
                </a:gridCol>
                <a:gridCol w="1066800">
                  <a:extLst>
                    <a:ext uri="{9D8B030D-6E8A-4147-A177-3AD203B41FA5}">
                      <a16:colId xmlns:a16="http://schemas.microsoft.com/office/drawing/2014/main" val="961361777"/>
                    </a:ext>
                  </a:extLst>
                </a:gridCol>
                <a:gridCol w="1295400">
                  <a:extLst>
                    <a:ext uri="{9D8B030D-6E8A-4147-A177-3AD203B41FA5}">
                      <a16:colId xmlns:a16="http://schemas.microsoft.com/office/drawing/2014/main" val="2506480978"/>
                    </a:ext>
                  </a:extLst>
                </a:gridCol>
              </a:tblGrid>
              <a:tr h="838200">
                <a:tc gridSpan="6">
                  <a:txBody>
                    <a:bodyPr/>
                    <a:lstStyle/>
                    <a:p>
                      <a:pPr algn="ctr" fontAlgn="ct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cs-CZ" sz="12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600">
                <a:tc rowSpan="2">
                  <a:txBody>
                    <a:bodyPr/>
                    <a:lstStyle/>
                    <a:p>
                      <a:pPr algn="ctr" fontAlgn="ctr"/>
                      <a:r>
                        <a:rPr lang="cs-CZ" sz="1400" b="1" i="0" u="none" strike="noStrike" dirty="0" err="1">
                          <a:solidFill>
                            <a:srgbClr val="000000"/>
                          </a:solidFill>
                          <a:effectLst/>
                          <a:latin typeface="Calibri" panose="020F0502020204030204" pitchFamily="34" charset="0"/>
                        </a:rPr>
                        <a:t>Comp</a:t>
                      </a:r>
                      <a:r>
                        <a:rPr lang="cs-CZ" sz="1400" b="1" i="0" u="none" strike="noStrike" dirty="0">
                          <a:solidFill>
                            <a:srgbClr val="000000"/>
                          </a:solidFill>
                          <a:effectLst/>
                          <a:latin typeface="Calibri" panose="020F0502020204030204" pitchFamily="34" charset="0"/>
                        </a:rPr>
                        <a:t>.</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cs-CZ" sz="1400" b="1" i="0" u="none" strike="noStrike" dirty="0">
                          <a:solidFill>
                            <a:srgbClr val="000000"/>
                          </a:solidFill>
                          <a:effectLst/>
                          <a:latin typeface="Calibri" panose="020F0502020204030204" pitchFamily="34" charset="0"/>
                        </a:rPr>
                        <a:t>R</a:t>
                      </a:r>
                      <a:r>
                        <a:rPr lang="cs-CZ" sz="1400" b="1" i="0" u="none" strike="noStrike" baseline="30000" dirty="0">
                          <a:solidFill>
                            <a:srgbClr val="000000"/>
                          </a:solidFill>
                          <a:effectLst/>
                          <a:latin typeface="Calibri" panose="020F0502020204030204" pitchFamily="34" charset="0"/>
                        </a:rPr>
                        <a:t>1</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cs-CZ" sz="1400" b="1" i="0" u="none" strike="noStrike" dirty="0">
                          <a:solidFill>
                            <a:srgbClr val="000000"/>
                          </a:solidFill>
                          <a:effectLst/>
                          <a:latin typeface="Calibri" panose="020F0502020204030204" pitchFamily="34" charset="0"/>
                        </a:rPr>
                        <a:t>R</a:t>
                      </a:r>
                      <a:r>
                        <a:rPr lang="cs-CZ" sz="1400" b="1" i="0" u="none" strike="noStrike" baseline="30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cs-CZ" sz="1400" b="1" i="0" u="none" strike="noStrike" dirty="0">
                          <a:solidFill>
                            <a:srgbClr val="000000"/>
                          </a:solidFill>
                          <a:effectLst/>
                          <a:latin typeface="Calibri" panose="020F0502020204030204" pitchFamily="34" charset="0"/>
                        </a:rPr>
                        <a:t>MIC [µM]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51187511"/>
                  </a:ext>
                </a:extLst>
              </a:tr>
              <a:tr h="228600">
                <a:tc v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i="1" dirty="0"/>
                        <a:t>C</a:t>
                      </a:r>
                      <a:r>
                        <a:rPr lang="en-GB" sz="1400" i="1" dirty="0"/>
                        <a:t>.</a:t>
                      </a:r>
                      <a:r>
                        <a:rPr lang="cs-CZ" sz="1400" i="1" dirty="0"/>
                        <a:t> </a:t>
                      </a:r>
                      <a:r>
                        <a:rPr lang="en-GB" sz="1400" i="1" dirty="0"/>
                        <a:t>a</a:t>
                      </a:r>
                      <a:r>
                        <a:rPr lang="cs-CZ" sz="1400" i="1" dirty="0" err="1"/>
                        <a:t>lbicans</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i="1" dirty="0"/>
                        <a:t>C. </a:t>
                      </a:r>
                      <a:r>
                        <a:rPr lang="cs-CZ" sz="1400" i="1" dirty="0" err="1"/>
                        <a:t>krusei</a:t>
                      </a:r>
                      <a:r>
                        <a:rPr lang="cs-CZ" sz="1400" i="1" dirty="0"/>
                        <a:t> </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i="1" dirty="0"/>
                        <a:t>C. </a:t>
                      </a:r>
                      <a:r>
                        <a:rPr lang="cs-CZ" sz="1400" i="1" dirty="0" err="1"/>
                        <a:t>parapsilosis</a:t>
                      </a:r>
                      <a:r>
                        <a:rPr lang="cs-CZ" sz="1400" i="1" dirty="0"/>
                        <a:t> </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994894"/>
                  </a:ext>
                </a:extLst>
              </a:tr>
              <a:tr h="228600">
                <a:tc>
                  <a:txBody>
                    <a:bodyPr/>
                    <a:lstStyle/>
                    <a:p>
                      <a:pPr algn="ctr" fontAlgn="ctr"/>
                      <a:r>
                        <a:rPr lang="cs-CZ" sz="1400" b="1"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8-OAc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2-NO</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12.0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Calibri" panose="020F0502020204030204" pitchFamily="34" charset="0"/>
                        </a:rPr>
                        <a:t>23.9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Calibri" panose="020F0502020204030204" pitchFamily="34" charset="0"/>
                        </a:rPr>
                        <a:t>47.9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65140490"/>
                  </a:ext>
                </a:extLst>
              </a:tr>
              <a:tr h="2286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2-NO</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438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219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228600">
                <a:tc>
                  <a:txBody>
                    <a:bodyPr/>
                    <a:lstStyle/>
                    <a:p>
                      <a:pPr algn="ctr" fontAlgn="ctr"/>
                      <a:r>
                        <a:rPr lang="cs-CZ" sz="1400" b="1" i="0" u="none" strike="noStrike" dirty="0">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8-OAc-5,7-Cl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&gt;317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546753"/>
                  </a:ext>
                </a:extLst>
              </a:tr>
              <a:tr h="228600">
                <a:tc>
                  <a:txBody>
                    <a:bodyPr/>
                    <a:lstStyle/>
                    <a:p>
                      <a:pPr algn="ctr" fontAlgn="ctr"/>
                      <a:r>
                        <a:rPr lang="cs-CZ" sz="1400" b="1" i="0" u="none" strike="noStrike" dirty="0">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8-OH-5,7-Cl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44.3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Calibri" panose="020F0502020204030204" pitchFamily="34" charset="0"/>
                        </a:rPr>
                        <a:t>44.3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Calibri" panose="020F0502020204030204" pitchFamily="34" charset="0"/>
                        </a:rPr>
                        <a:t>88.6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98118084"/>
                  </a:ext>
                </a:extLst>
              </a:tr>
              <a:tr h="228600">
                <a:tc>
                  <a:txBody>
                    <a:bodyPr/>
                    <a:lstStyle/>
                    <a:p>
                      <a:pPr algn="ctr" fontAlgn="ctr"/>
                      <a:r>
                        <a:rPr lang="cs-CZ" sz="1400" b="1" i="0" u="none" strike="noStrike" dirty="0">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8-OAc-5,7-Cl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3-NO</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79.4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159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461660"/>
                  </a:ext>
                </a:extLst>
              </a:tr>
              <a:tr h="228600">
                <a:tc>
                  <a:txBody>
                    <a:bodyPr/>
                    <a:lstStyle/>
                    <a:p>
                      <a:pPr algn="ctr" fontAlgn="ctr"/>
                      <a:r>
                        <a:rPr lang="cs-CZ" sz="1400" b="1" i="0" u="none" strike="noStrike" dirty="0">
                          <a:solidFill>
                            <a:srgbClr val="000000"/>
                          </a:solidFill>
                          <a:effectLst/>
                          <a:latin typeface="Calibri" panose="020F050202020403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8-OH-5,7-Cl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3-NO</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44.3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177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69604"/>
                  </a:ext>
                </a:extLst>
              </a:tr>
              <a:tr h="228600">
                <a:tc>
                  <a:txBody>
                    <a:bodyPr/>
                    <a:lstStyle/>
                    <a:p>
                      <a:pPr algn="ctr" fontAlgn="ctr"/>
                      <a:r>
                        <a:rPr lang="cs-CZ" sz="1400" b="1" i="0" u="none" strike="noStrike" dirty="0">
                          <a:solidFill>
                            <a:srgbClr val="000000"/>
                          </a:solidFill>
                          <a:effectLst/>
                          <a:latin typeface="Calibri" panose="020F050202020403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8-OAc-5,7-Cl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4-NO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650843"/>
                  </a:ext>
                </a:extLst>
              </a:tr>
              <a:tr h="228600">
                <a:tc>
                  <a:txBody>
                    <a:bodyPr/>
                    <a:lstStyle/>
                    <a:p>
                      <a:pPr algn="ctr" fontAlgn="ctr"/>
                      <a:r>
                        <a:rPr lang="cs-CZ" sz="1400" b="1" i="0" u="none" strike="noStrike" dirty="0">
                          <a:solidFill>
                            <a:srgbClr val="000000"/>
                          </a:solidFill>
                          <a:effectLst/>
                          <a:latin typeface="Calibri" panose="020F050202020403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8-OH-5,7-Cl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4-NO</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406439"/>
                  </a:ext>
                </a:extLst>
              </a:tr>
              <a:tr h="228600">
                <a:tc>
                  <a:txBody>
                    <a:bodyPr/>
                    <a:lstStyle/>
                    <a:p>
                      <a:pPr algn="ctr" fontAlgn="ctr"/>
                      <a:r>
                        <a:rPr lang="cs-CZ" sz="1400" b="1" i="0" u="none" strike="noStrike" dirty="0">
                          <a:solidFill>
                            <a:srgbClr val="000000"/>
                          </a:solidFill>
                          <a:effectLst/>
                          <a:latin typeface="Calibri" panose="020F050202020403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8-OAc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2,4-NO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120898"/>
                  </a:ext>
                </a:extLst>
              </a:tr>
              <a:tr h="228600">
                <a:tc>
                  <a:txBody>
                    <a:bodyPr/>
                    <a:lstStyle/>
                    <a:p>
                      <a:pPr algn="ctr" fontAlgn="ctr"/>
                      <a:r>
                        <a:rPr lang="cs-CZ" sz="1400" b="1" i="0" u="none" strike="noStrike" dirty="0">
                          <a:solidFill>
                            <a:srgbClr val="000000"/>
                          </a:solidFill>
                          <a:effectLst/>
                          <a:latin typeface="Calibri" panose="020F050202020403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8-OAc-5,7-Cl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2,4-NO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&gt;286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&gt;286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&gt;286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932941"/>
                  </a:ext>
                </a:extLst>
              </a:tr>
              <a:tr h="236220">
                <a:tc>
                  <a:txBody>
                    <a:bodyPr/>
                    <a:lstStyle/>
                    <a:p>
                      <a:pPr algn="ctr" fontAlgn="ctr"/>
                      <a:r>
                        <a:rPr lang="cs-CZ" sz="1400" b="1" i="0" u="none" strike="noStrike" dirty="0">
                          <a:solidFill>
                            <a:srgbClr val="000000"/>
                          </a:solidFill>
                          <a:effectLst/>
                          <a:latin typeface="Calibri" panose="020F050202020403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8-OH-5,7-Cl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2,4-NO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158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cs-CZ" sz="1400" b="0" i="0" u="none" strike="noStrike">
                          <a:solidFill>
                            <a:srgbClr val="000000"/>
                          </a:solidFill>
                          <a:effectLst/>
                          <a:latin typeface="Calibri" panose="020F0502020204030204" pitchFamily="34" charset="0"/>
                        </a:rPr>
                        <a:t>158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ctr"/>
                      <a:r>
                        <a:rPr lang="cs-CZ" sz="1400" b="0" i="0" u="none" strike="noStrike" dirty="0">
                          <a:solidFill>
                            <a:srgbClr val="000000"/>
                          </a:solidFill>
                          <a:effectLst/>
                          <a:latin typeface="Calibri" panose="020F0502020204030204" pitchFamily="34" charset="0"/>
                        </a:rPr>
                        <a:t>&gt;315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3573213479"/>
                  </a:ext>
                </a:extLst>
              </a:tr>
              <a:tr h="0">
                <a:tc>
                  <a:txBody>
                    <a:bodyPr/>
                    <a:lstStyle/>
                    <a:p>
                      <a:pPr algn="ctr" fontAlgn="ctr"/>
                      <a:r>
                        <a:rPr lang="cs-CZ" sz="1400" b="1" i="0" u="none" strike="noStrike" dirty="0">
                          <a:solidFill>
                            <a:srgbClr val="000000"/>
                          </a:solidFill>
                          <a:effectLst/>
                          <a:latin typeface="Calibri" panose="020F0502020204030204" pitchFamily="34" charset="0"/>
                        </a:rPr>
                        <a:t>AMB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dirty="0"/>
                        <a:t>–</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dirty="0"/>
                        <a:t>–</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4.33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4.33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143548"/>
                  </a:ext>
                </a:extLst>
              </a:tr>
            </a:tbl>
          </a:graphicData>
        </a:graphic>
      </p:graphicFrame>
      <p:sp>
        <p:nvSpPr>
          <p:cNvPr id="8" name="TextovéPole 7">
            <a:extLst>
              <a:ext uri="{FF2B5EF4-FFF2-40B4-BE49-F238E27FC236}">
                <a16:creationId xmlns:a16="http://schemas.microsoft.com/office/drawing/2014/main" id="{A869238C-A75F-4C15-8F15-4ED73F347F76}"/>
              </a:ext>
            </a:extLst>
          </p:cNvPr>
          <p:cNvSpPr txBox="1"/>
          <p:nvPr/>
        </p:nvSpPr>
        <p:spPr>
          <a:xfrm>
            <a:off x="420708" y="5509078"/>
            <a:ext cx="8418492" cy="477054"/>
          </a:xfrm>
          <a:prstGeom prst="rect">
            <a:avLst/>
          </a:prstGeom>
          <a:noFill/>
        </p:spPr>
        <p:txBody>
          <a:bodyPr wrap="square" rtlCol="0">
            <a:spAutoFit/>
          </a:bodyPr>
          <a:lstStyle/>
          <a:p>
            <a:pPr algn="just">
              <a:lnSpc>
                <a:spcPts val="1500"/>
              </a:lnSpc>
            </a:pPr>
            <a:r>
              <a:rPr lang="en-GB" sz="1400" i="1" dirty="0"/>
              <a:t>C. </a:t>
            </a:r>
            <a:r>
              <a:rPr lang="en-GB" sz="1400" i="1" dirty="0" err="1"/>
              <a:t>albicans</a:t>
            </a:r>
            <a:r>
              <a:rPr lang="en-GB" sz="1400" i="1" dirty="0"/>
              <a:t> – Candida </a:t>
            </a:r>
            <a:r>
              <a:rPr lang="en-GB" sz="1400" i="1" dirty="0" err="1"/>
              <a:t>albicans</a:t>
            </a:r>
            <a:r>
              <a:rPr lang="en-GB" sz="1400" i="1" dirty="0"/>
              <a:t> </a:t>
            </a:r>
            <a:r>
              <a:rPr lang="en-GB" sz="1400" dirty="0"/>
              <a:t>CCM 8261; </a:t>
            </a:r>
            <a:r>
              <a:rPr lang="en-GB" sz="1400" i="1" dirty="0"/>
              <a:t>C. </a:t>
            </a:r>
            <a:r>
              <a:rPr lang="en-GB" sz="1400" i="1" dirty="0" err="1"/>
              <a:t>krusei</a:t>
            </a:r>
            <a:r>
              <a:rPr lang="en-GB" sz="1400" i="1" dirty="0"/>
              <a:t> </a:t>
            </a:r>
            <a:r>
              <a:rPr lang="en-GB" sz="1400" dirty="0"/>
              <a:t>– </a:t>
            </a:r>
            <a:r>
              <a:rPr lang="en-GB" sz="1400" i="1" dirty="0"/>
              <a:t>Candida </a:t>
            </a:r>
            <a:r>
              <a:rPr lang="en-GB" sz="1400" i="1" dirty="0" err="1"/>
              <a:t>krusei</a:t>
            </a:r>
            <a:r>
              <a:rPr lang="en-GB" sz="1400" i="1" dirty="0"/>
              <a:t> </a:t>
            </a:r>
            <a:r>
              <a:rPr lang="en-GB" sz="1400" dirty="0"/>
              <a:t>CCM 8271; </a:t>
            </a:r>
            <a:r>
              <a:rPr lang="en-GB" sz="1400" i="1" dirty="0"/>
              <a:t>C. </a:t>
            </a:r>
            <a:r>
              <a:rPr lang="en-GB" sz="1400" i="1" dirty="0" err="1"/>
              <a:t>parapsilosis</a:t>
            </a:r>
            <a:r>
              <a:rPr lang="en-GB" sz="1400" i="1" dirty="0"/>
              <a:t> – Candida </a:t>
            </a:r>
            <a:r>
              <a:rPr lang="en-GB" sz="1400" i="1" dirty="0" err="1"/>
              <a:t>parapsilosis</a:t>
            </a:r>
            <a:r>
              <a:rPr lang="en-GB" sz="1400" i="1" dirty="0"/>
              <a:t> </a:t>
            </a:r>
            <a:r>
              <a:rPr lang="en-GB" sz="1400" dirty="0"/>
              <a:t>CCM 8260.</a:t>
            </a:r>
          </a:p>
        </p:txBody>
      </p:sp>
      <p:graphicFrame>
        <p:nvGraphicFramePr>
          <p:cNvPr id="2" name="Objekt 1"/>
          <p:cNvGraphicFramePr>
            <a:graphicFrameLocks noChangeAspect="1"/>
          </p:cNvGraphicFramePr>
          <p:nvPr>
            <p:extLst>
              <p:ext uri="{D42A27DB-BD31-4B8C-83A1-F6EECF244321}">
                <p14:modId xmlns:p14="http://schemas.microsoft.com/office/powerpoint/2010/main" val="845143206"/>
              </p:ext>
            </p:extLst>
          </p:nvPr>
        </p:nvGraphicFramePr>
        <p:xfrm>
          <a:off x="3531881" y="1488563"/>
          <a:ext cx="2106919" cy="760698"/>
        </p:xfrm>
        <a:graphic>
          <a:graphicData uri="http://schemas.openxmlformats.org/presentationml/2006/ole">
            <mc:AlternateContent xmlns:mc="http://schemas.openxmlformats.org/markup-compatibility/2006">
              <mc:Choice xmlns:v="urn:schemas-microsoft-com:vml" Requires="v">
                <p:oleObj spid="_x0000_s4143" name="CS ChemDraw Drawing" r:id="rId4" imgW="1915381" imgH="691544" progId="ChemDraw.Document.6.0">
                  <p:embed/>
                </p:oleObj>
              </mc:Choice>
              <mc:Fallback>
                <p:oleObj name="CS ChemDraw Drawing" r:id="rId4" imgW="1915381" imgH="691544" progId="ChemDraw.Document.6.0">
                  <p:embed/>
                  <p:pic>
                    <p:nvPicPr>
                      <p:cNvPr id="0" name=""/>
                      <p:cNvPicPr/>
                      <p:nvPr/>
                    </p:nvPicPr>
                    <p:blipFill>
                      <a:blip r:embed="rId5"/>
                      <a:stretch>
                        <a:fillRect/>
                      </a:stretch>
                    </p:blipFill>
                    <p:spPr>
                      <a:xfrm>
                        <a:off x="3531881" y="1488563"/>
                        <a:ext cx="2106919" cy="760698"/>
                      </a:xfrm>
                      <a:prstGeom prst="rect">
                        <a:avLst/>
                      </a:prstGeom>
                    </p:spPr>
                  </p:pic>
                </p:oleObj>
              </mc:Fallback>
            </mc:AlternateContent>
          </a:graphicData>
        </a:graphic>
      </p:graphicFrame>
    </p:spTree>
    <p:extLst>
      <p:ext uri="{BB962C8B-B14F-4D97-AF65-F5344CB8AC3E}">
        <p14:creationId xmlns:p14="http://schemas.microsoft.com/office/powerpoint/2010/main" val="326432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en-GB" sz="2400" b="1" dirty="0"/>
              <a:t>Discussion – Antifungal activity </a:t>
            </a:r>
          </a:p>
        </p:txBody>
      </p:sp>
      <p:sp>
        <p:nvSpPr>
          <p:cNvPr id="6" name="Slide Number Placeholder 5"/>
          <p:cNvSpPr>
            <a:spLocks noGrp="1"/>
          </p:cNvSpPr>
          <p:nvPr>
            <p:ph type="sldNum" sz="quarter" idx="12"/>
          </p:nvPr>
        </p:nvSpPr>
        <p:spPr/>
        <p:txBody>
          <a:bodyPr/>
          <a:lstStyle/>
          <a:p>
            <a:fld id="{FCAEAE96-855E-42B1-8DE9-9C9E68DE18C5}" type="slidenum">
              <a:rPr lang="en-GB" smtClean="0"/>
              <a:pPr/>
              <a:t>12</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 name="TextovéPole 1">
            <a:extLst>
              <a:ext uri="{FF2B5EF4-FFF2-40B4-BE49-F238E27FC236}">
                <a16:creationId xmlns:a16="http://schemas.microsoft.com/office/drawing/2014/main" id="{2A158ED9-7441-4492-A163-15BC610F23BB}"/>
              </a:ext>
            </a:extLst>
          </p:cNvPr>
          <p:cNvSpPr txBox="1"/>
          <p:nvPr/>
        </p:nvSpPr>
        <p:spPr>
          <a:xfrm>
            <a:off x="609601" y="1447800"/>
            <a:ext cx="8001000" cy="2339102"/>
          </a:xfrm>
          <a:prstGeom prst="rect">
            <a:avLst/>
          </a:prstGeom>
          <a:noFill/>
        </p:spPr>
        <p:txBody>
          <a:bodyPr wrap="square" rtlCol="0">
            <a:spAutoFit/>
          </a:bodyPr>
          <a:lstStyle/>
          <a:p>
            <a:pPr algn="just">
              <a:spcBef>
                <a:spcPts val="1200"/>
              </a:spcBef>
            </a:pPr>
            <a:r>
              <a:rPr lang="en-GB" dirty="0"/>
              <a:t>Chlorinated compounds showed only moderate antifungal activity against tested strains of </a:t>
            </a:r>
            <a:r>
              <a:rPr lang="en-GB" i="1" dirty="0"/>
              <a:t>Candida</a:t>
            </a:r>
            <a:r>
              <a:rPr lang="en-GB" dirty="0"/>
              <a:t>.</a:t>
            </a:r>
          </a:p>
          <a:p>
            <a:pPr algn="just">
              <a:spcBef>
                <a:spcPts val="1200"/>
              </a:spcBef>
            </a:pPr>
            <a:r>
              <a:rPr lang="en-GB" spc="-20" dirty="0"/>
              <a:t>Similarly as in case of antibacterial effect, the acetylation of 5,7-dichloroquinoline-8-ol </a:t>
            </a:r>
            <a:r>
              <a:rPr lang="en-GB" dirty="0"/>
              <a:t>derivatives decreased antifungal activity.</a:t>
            </a:r>
          </a:p>
          <a:p>
            <a:pPr algn="just">
              <a:spcBef>
                <a:spcPts val="1200"/>
              </a:spcBef>
            </a:pPr>
            <a:r>
              <a:rPr lang="en-GB" dirty="0"/>
              <a:t>2-[(</a:t>
            </a:r>
            <a:r>
              <a:rPr lang="en-GB" i="1" dirty="0"/>
              <a:t>E</a:t>
            </a:r>
            <a:r>
              <a:rPr lang="en-GB" dirty="0"/>
              <a:t>)-2-(2-nitrophenyl)</a:t>
            </a:r>
            <a:r>
              <a:rPr lang="en-GB" dirty="0" err="1"/>
              <a:t>ethenyl</a:t>
            </a:r>
            <a:r>
              <a:rPr lang="en-GB" dirty="0"/>
              <a:t>]quinolin-8-yl acetate</a:t>
            </a:r>
            <a:r>
              <a:rPr lang="cs-CZ" dirty="0"/>
              <a:t> </a:t>
            </a:r>
            <a:r>
              <a:rPr lang="en-GB" dirty="0"/>
              <a:t>(</a:t>
            </a:r>
            <a:r>
              <a:rPr lang="en-GB" b="1" dirty="0"/>
              <a:t>1</a:t>
            </a:r>
            <a:r>
              <a:rPr lang="en-GB" dirty="0"/>
              <a:t>) was the most potent against fungi, which is in contrast with observations and relationships for antibacterial activity. </a:t>
            </a:r>
          </a:p>
        </p:txBody>
      </p:sp>
    </p:spTree>
    <p:extLst>
      <p:ext uri="{BB962C8B-B14F-4D97-AF65-F5344CB8AC3E}">
        <p14:creationId xmlns:p14="http://schemas.microsoft.com/office/powerpoint/2010/main" val="697464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en-GB"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en-GB" smtClean="0"/>
              <a:pPr/>
              <a:t>13</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 name="TextovéPole 1">
            <a:extLst>
              <a:ext uri="{FF2B5EF4-FFF2-40B4-BE49-F238E27FC236}">
                <a16:creationId xmlns:a16="http://schemas.microsoft.com/office/drawing/2014/main" id="{2E258C5B-D303-48E1-9D48-939755B7801F}"/>
              </a:ext>
            </a:extLst>
          </p:cNvPr>
          <p:cNvSpPr txBox="1"/>
          <p:nvPr/>
        </p:nvSpPr>
        <p:spPr>
          <a:xfrm>
            <a:off x="647700" y="1295400"/>
            <a:ext cx="7848600" cy="4154984"/>
          </a:xfrm>
          <a:prstGeom prst="rect">
            <a:avLst/>
          </a:prstGeom>
          <a:noFill/>
        </p:spPr>
        <p:txBody>
          <a:bodyPr wrap="square" rtlCol="0">
            <a:spAutoFit/>
          </a:bodyPr>
          <a:lstStyle/>
          <a:p>
            <a:pPr algn="just">
              <a:spcBef>
                <a:spcPts val="1200"/>
              </a:spcBef>
            </a:pPr>
            <a:r>
              <a:rPr lang="en-GB" dirty="0"/>
              <a:t>New synthesized </a:t>
            </a:r>
            <a:r>
              <a:rPr lang="en-GB" dirty="0" err="1"/>
              <a:t>styrylquinoline</a:t>
            </a:r>
            <a:r>
              <a:rPr lang="en-GB" dirty="0"/>
              <a:t> derivatives were evaluated for their antibacterial and antifungal activity. Eleven of them were selected, and their results were presented in this contribution.</a:t>
            </a:r>
          </a:p>
          <a:p>
            <a:pPr algn="just">
              <a:spcBef>
                <a:spcPts val="1200"/>
              </a:spcBef>
            </a:pPr>
            <a:r>
              <a:rPr lang="en-GB" dirty="0"/>
              <a:t>The highest activity was observed against the tested strains of </a:t>
            </a:r>
            <a:r>
              <a:rPr lang="en-GB" i="1" dirty="0" err="1"/>
              <a:t>Staphyloccocus</a:t>
            </a:r>
            <a:r>
              <a:rPr lang="en-GB" i="1" dirty="0"/>
              <a:t> aureus </a:t>
            </a:r>
            <a:r>
              <a:rPr lang="en-GB" dirty="0"/>
              <a:t>including its </a:t>
            </a:r>
            <a:r>
              <a:rPr lang="en-GB" dirty="0" err="1"/>
              <a:t>methicilin</a:t>
            </a:r>
            <a:r>
              <a:rPr lang="en-GB" dirty="0"/>
              <a:t>-resistant isolates. 5,7-</a:t>
            </a:r>
            <a:r>
              <a:rPr lang="cs-CZ" dirty="0"/>
              <a:t>D</a:t>
            </a:r>
            <a:r>
              <a:rPr lang="en-GB" dirty="0"/>
              <a:t>ichloro-2-[(</a:t>
            </a:r>
            <a:r>
              <a:rPr lang="en-GB" i="1" dirty="0"/>
              <a:t>E</a:t>
            </a:r>
            <a:r>
              <a:rPr lang="en-GB" dirty="0"/>
              <a:t>)-2-(2,4-dinitrophenyl)</a:t>
            </a:r>
            <a:r>
              <a:rPr lang="en-GB" dirty="0" err="1"/>
              <a:t>ethenyl</a:t>
            </a:r>
            <a:r>
              <a:rPr lang="en-GB" dirty="0"/>
              <a:t>]quinolin-8-ol</a:t>
            </a:r>
            <a:r>
              <a:rPr lang="cs-CZ" dirty="0"/>
              <a:t> </a:t>
            </a:r>
            <a:r>
              <a:rPr lang="en-GB" dirty="0"/>
              <a:t>(</a:t>
            </a:r>
            <a:r>
              <a:rPr lang="en-GB" b="1" dirty="0"/>
              <a:t>11</a:t>
            </a:r>
            <a:r>
              <a:rPr lang="en-GB" dirty="0"/>
              <a:t>) expressed higher activity against MRSA than ciprofloxacin. 5,7-Dichloroquinoline-8-ol derivatives are assumed to be promising </a:t>
            </a:r>
            <a:r>
              <a:rPr lang="en-GB" dirty="0" err="1"/>
              <a:t>antistaphyloccocal</a:t>
            </a:r>
            <a:r>
              <a:rPr lang="en-GB" dirty="0"/>
              <a:t> agents.</a:t>
            </a:r>
          </a:p>
          <a:p>
            <a:pPr algn="just">
              <a:spcBef>
                <a:spcPts val="1200"/>
              </a:spcBef>
            </a:pPr>
            <a:r>
              <a:rPr lang="en-GB" dirty="0"/>
              <a:t>The tested compounds showed only moderate activity or were completely inactive against enterococci.</a:t>
            </a:r>
          </a:p>
          <a:p>
            <a:pPr algn="just">
              <a:spcBef>
                <a:spcPts val="1200"/>
              </a:spcBef>
            </a:pPr>
            <a:r>
              <a:rPr lang="en-GB" dirty="0"/>
              <a:t>Only moderate activity was observed against </a:t>
            </a:r>
            <a:r>
              <a:rPr lang="en-GB" i="1" dirty="0"/>
              <a:t>Candida </a:t>
            </a:r>
            <a:r>
              <a:rPr lang="en-GB" dirty="0"/>
              <a:t>sp. Contrary to antibacterial structure-activity relationships, 2-[(</a:t>
            </a:r>
            <a:r>
              <a:rPr lang="en-GB" i="1" dirty="0"/>
              <a:t>E</a:t>
            </a:r>
            <a:r>
              <a:rPr lang="en-GB" dirty="0"/>
              <a:t>)-2-(2-nitrophenyl)</a:t>
            </a:r>
            <a:r>
              <a:rPr lang="en-GB" dirty="0" err="1"/>
              <a:t>ethenyl</a:t>
            </a:r>
            <a:r>
              <a:rPr lang="en-GB" dirty="0"/>
              <a:t>]quinolin-8-yl acetate</a:t>
            </a:r>
            <a:r>
              <a:rPr lang="cs-CZ" dirty="0"/>
              <a:t> </a:t>
            </a:r>
            <a:r>
              <a:rPr lang="en-GB" dirty="0"/>
              <a:t>(</a:t>
            </a:r>
            <a:r>
              <a:rPr lang="cs-CZ" b="1" dirty="0"/>
              <a:t>1</a:t>
            </a:r>
            <a:r>
              <a:rPr lang="en-GB" dirty="0"/>
              <a:t>) showed the highest activity against all 3 tested </a:t>
            </a:r>
            <a:r>
              <a:rPr lang="en-GB" i="1" dirty="0"/>
              <a:t>Candida</a:t>
            </a:r>
            <a:r>
              <a:rPr lang="en-GB" dirty="0"/>
              <a:t> species.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3539430"/>
          </a:xfrm>
          <a:prstGeom prst="rect">
            <a:avLst/>
          </a:prstGeom>
          <a:noFill/>
        </p:spPr>
        <p:txBody>
          <a:bodyPr wrap="square" rtlCol="0">
            <a:spAutoFit/>
          </a:bodyPr>
          <a:lstStyle/>
          <a:p>
            <a:pPr algn="just">
              <a:spcAft>
                <a:spcPts val="600"/>
              </a:spcAft>
            </a:pPr>
            <a:r>
              <a:rPr lang="en-GB" sz="2400" b="1" dirty="0"/>
              <a:t>Acknowledgments</a:t>
            </a:r>
          </a:p>
          <a:p>
            <a:pPr algn="just"/>
            <a:r>
              <a:rPr lang="en-GB" i="1" dirty="0"/>
              <a:t>This contribution was supported by grant </a:t>
            </a:r>
            <a:r>
              <a:rPr lang="en-GB" i="1" dirty="0" err="1"/>
              <a:t>FaF</a:t>
            </a:r>
            <a:r>
              <a:rPr lang="en-GB" i="1" dirty="0"/>
              <a:t> UK/9/2018 of the Faculty of Pharmacy of the Comenius University, grant No. UK/229/2018 of the Comenius University, NCN grant Opus:DEC-2013/09/B/NZ7/00423 of the Polish National Centre for Science and partially by SANOFI-AVENTIS Pharma Slovakia, </a:t>
            </a:r>
            <a:r>
              <a:rPr lang="en-GB" i="1" dirty="0" err="1"/>
              <a:t>s.r.o</a:t>
            </a:r>
            <a:r>
              <a:rPr lang="en-GB" i="1" dirty="0"/>
              <a:t>.</a:t>
            </a:r>
            <a:endParaRPr lang="en-GB" dirty="0"/>
          </a:p>
          <a:p>
            <a:endParaRPr lang="cs-CZ" i="1" dirty="0"/>
          </a:p>
          <a:p>
            <a:endParaRPr lang="cs-CZ" i="1" dirty="0"/>
          </a:p>
          <a:p>
            <a:endParaRPr lang="cs-CZ" i="1" dirty="0"/>
          </a:p>
          <a:p>
            <a:endParaRPr lang="cs-CZ" i="1" dirty="0"/>
          </a:p>
          <a:p>
            <a:pPr algn="ctr"/>
            <a:endParaRPr lang="cs-CZ" b="1" dirty="0"/>
          </a:p>
          <a:p>
            <a:pPr algn="ctr"/>
            <a:r>
              <a:rPr lang="cs-CZ" sz="2800" b="1" dirty="0"/>
              <a:t>THANK YOU FOR YOUR ATTENTION</a:t>
            </a:r>
            <a:endParaRPr lang="fr-FR" sz="2800" b="1" dirty="0"/>
          </a:p>
        </p:txBody>
      </p:sp>
      <p:sp>
        <p:nvSpPr>
          <p:cNvPr id="6" name="Slide Number Placeholder 5"/>
          <p:cNvSpPr>
            <a:spLocks noGrp="1"/>
          </p:cNvSpPr>
          <p:nvPr>
            <p:ph type="sldNum" sz="quarter" idx="12"/>
          </p:nvPr>
        </p:nvSpPr>
        <p:spPr/>
        <p:txBody>
          <a:bodyPr/>
          <a:lstStyle/>
          <a:p>
            <a:fld id="{FCAEAE96-855E-42B1-8DE9-9C9E68DE18C5}" type="slidenum">
              <a:rPr lang="en-GB" smtClean="0"/>
              <a:pPr/>
              <a:t>14</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600200"/>
            <a:ext cx="7010400" cy="369332"/>
          </a:xfrm>
          <a:prstGeom prst="rect">
            <a:avLst/>
          </a:prstGeom>
          <a:noFill/>
        </p:spPr>
        <p:txBody>
          <a:bodyPr wrap="square" rtlCol="0">
            <a:spAutoFit/>
          </a:bodyPr>
          <a:lstStyle/>
          <a:p>
            <a:r>
              <a:rPr lang="en-GB" b="1" dirty="0"/>
              <a:t>Graphical Abstract</a:t>
            </a:r>
          </a:p>
        </p:txBody>
      </p:sp>
      <p:sp>
        <p:nvSpPr>
          <p:cNvPr id="5" name="Rectangle 4"/>
          <p:cNvSpPr/>
          <p:nvPr/>
        </p:nvSpPr>
        <p:spPr>
          <a:xfrm>
            <a:off x="1066800" y="533400"/>
            <a:ext cx="7010400" cy="830997"/>
          </a:xfrm>
          <a:prstGeom prst="rect">
            <a:avLst/>
          </a:prstGeom>
        </p:spPr>
        <p:txBody>
          <a:bodyPr wrap="square">
            <a:spAutoFit/>
          </a:bodyPr>
          <a:lstStyle/>
          <a:p>
            <a:pPr algn="ctr"/>
            <a:r>
              <a:rPr lang="en-GB" sz="2400" b="1" dirty="0"/>
              <a:t>Antibacterial and Antifungal Activity of Selected </a:t>
            </a:r>
            <a:r>
              <a:rPr lang="en-GB" sz="2400" b="1" dirty="0" err="1"/>
              <a:t>Styrylquinoline</a:t>
            </a:r>
            <a:r>
              <a:rPr lang="en-GB" sz="2400" b="1" dirty="0"/>
              <a:t> Derivatives</a:t>
            </a:r>
          </a:p>
        </p:txBody>
      </p:sp>
      <p:sp>
        <p:nvSpPr>
          <p:cNvPr id="12" name="Slide Number Placeholder 11"/>
          <p:cNvSpPr>
            <a:spLocks noGrp="1"/>
          </p:cNvSpPr>
          <p:nvPr>
            <p:ph type="sldNum" sz="quarter" idx="12"/>
          </p:nvPr>
        </p:nvSpPr>
        <p:spPr/>
        <p:txBody>
          <a:bodyPr/>
          <a:lstStyle/>
          <a:p>
            <a:fld id="{FCAEAE96-855E-42B1-8DE9-9C9E68DE18C5}" type="slidenum">
              <a:rPr lang="en-GB" smtClean="0">
                <a:latin typeface="Arial" panose="020B0604020202020204" pitchFamily="34" charset="0"/>
                <a:cs typeface="Arial" panose="020B0604020202020204" pitchFamily="34" charset="0"/>
              </a:rPr>
              <a:pPr/>
              <a:t>2</a:t>
            </a:fld>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graphicFrame>
        <p:nvGraphicFramePr>
          <p:cNvPr id="7" name="Objekt 6"/>
          <p:cNvGraphicFramePr>
            <a:graphicFrameLocks noChangeAspect="1"/>
          </p:cNvGraphicFramePr>
          <p:nvPr>
            <p:extLst>
              <p:ext uri="{D42A27DB-BD31-4B8C-83A1-F6EECF244321}">
                <p14:modId xmlns:p14="http://schemas.microsoft.com/office/powerpoint/2010/main" val="3706199433"/>
              </p:ext>
            </p:extLst>
          </p:nvPr>
        </p:nvGraphicFramePr>
        <p:xfrm>
          <a:off x="949581" y="2438424"/>
          <a:ext cx="7225085" cy="1981176"/>
        </p:xfrm>
        <a:graphic>
          <a:graphicData uri="http://schemas.openxmlformats.org/presentationml/2006/ole">
            <mc:AlternateContent xmlns:mc="http://schemas.openxmlformats.org/markup-compatibility/2006">
              <mc:Choice xmlns:v="urn:schemas-microsoft-com:vml" Requires="v">
                <p:oleObj spid="_x0000_s1104" name="CS ChemDraw Drawing" r:id="rId5" imgW="4816723" imgH="1320784" progId="ChemDraw.Document.6.0">
                  <p:embed/>
                </p:oleObj>
              </mc:Choice>
              <mc:Fallback>
                <p:oleObj name="CS ChemDraw Drawing" r:id="rId5" imgW="4816723" imgH="1320784" progId="ChemDraw.Document.6.0">
                  <p:embed/>
                  <p:pic>
                    <p:nvPicPr>
                      <p:cNvPr id="0" name=""/>
                      <p:cNvPicPr/>
                      <p:nvPr/>
                    </p:nvPicPr>
                    <p:blipFill>
                      <a:blip r:embed="rId6"/>
                      <a:stretch>
                        <a:fillRect/>
                      </a:stretch>
                    </p:blipFill>
                    <p:spPr>
                      <a:xfrm>
                        <a:off x="949581" y="2438424"/>
                        <a:ext cx="7225085" cy="1981176"/>
                      </a:xfrm>
                      <a:prstGeom prst="rect">
                        <a:avLst/>
                      </a:prstGeom>
                    </p:spPr>
                  </p:pic>
                </p:oleObj>
              </mc:Fallback>
            </mc:AlternateContent>
          </a:graphicData>
        </a:graphic>
      </p:graphicFrame>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04800"/>
            <a:ext cx="7924800" cy="5709255"/>
          </a:xfrm>
          <a:prstGeom prst="rect">
            <a:avLst/>
          </a:prstGeom>
          <a:noFill/>
        </p:spPr>
        <p:txBody>
          <a:bodyPr wrap="square" rtlCol="0">
            <a:spAutoFit/>
          </a:bodyPr>
          <a:lstStyle/>
          <a:p>
            <a:pPr algn="just"/>
            <a:r>
              <a:rPr lang="en-GB" b="1" dirty="0"/>
              <a:t>Abstract:</a:t>
            </a:r>
            <a:endParaRPr lang="en-GB" dirty="0"/>
          </a:p>
          <a:p>
            <a:pPr algn="just"/>
            <a:r>
              <a:rPr lang="en-GB" dirty="0"/>
              <a:t>Although bacterial resistance is commonly known, this problem is not related only to the domain of bacteria. The occurrence of resistant mutants of fungi is also observed. Another problem with some known antifungal drugs is only topical application due to their toxicity or limited bioavailability. Thus, this situation refers to the urgency to design and discover not only antibacterial but also antifungal drugs.</a:t>
            </a:r>
          </a:p>
          <a:p>
            <a:pPr algn="just"/>
            <a:r>
              <a:rPr lang="en-GB" dirty="0" err="1"/>
              <a:t>Styrylquinoline</a:t>
            </a:r>
            <a:r>
              <a:rPr lang="en-GB" dirty="0"/>
              <a:t> derivatives structurally related to </a:t>
            </a:r>
            <a:r>
              <a:rPr lang="en-GB" dirty="0" err="1"/>
              <a:t>dichloroquinoline</a:t>
            </a:r>
            <a:r>
              <a:rPr lang="en-GB" dirty="0"/>
              <a:t> (e.g., </a:t>
            </a:r>
            <a:r>
              <a:rPr lang="en-GB" dirty="0" err="1"/>
              <a:t>chloroxine</a:t>
            </a:r>
            <a:r>
              <a:rPr lang="en-GB" dirty="0"/>
              <a:t>) are potential antimicrobial compounds. These derivatives were studied by </a:t>
            </a:r>
            <a:r>
              <a:rPr lang="en-GB" dirty="0" err="1"/>
              <a:t>Cieslik</a:t>
            </a:r>
            <a:r>
              <a:rPr lang="en-GB" dirty="0"/>
              <a:t> </a:t>
            </a:r>
            <a:r>
              <a:rPr lang="en-GB" i="1" dirty="0"/>
              <a:t>et al</a:t>
            </a:r>
            <a:r>
              <a:rPr lang="en-GB" dirty="0"/>
              <a:t>. recently. Some of these structures expressed antifungal activity comparable with or higher than that of the standard fluconazole. Antibacterial effect, especially against </a:t>
            </a:r>
            <a:r>
              <a:rPr lang="en-GB" i="1" dirty="0"/>
              <a:t>Staphylococcus </a:t>
            </a:r>
            <a:r>
              <a:rPr lang="en-GB" dirty="0"/>
              <a:t>strains, was observed as well. Based on these results, new structures were synthesized and evaluated with respect to their activity, which is presented in this work. New compounds were tested against </a:t>
            </a:r>
            <a:r>
              <a:rPr lang="en-GB" i="1" dirty="0"/>
              <a:t>Candida </a:t>
            </a:r>
            <a:r>
              <a:rPr lang="en-GB" dirty="0"/>
              <a:t>strains for their antifungal effect and against </a:t>
            </a:r>
            <a:r>
              <a:rPr lang="en-GB" i="1" dirty="0"/>
              <a:t>Staphylococcus </a:t>
            </a:r>
            <a:r>
              <a:rPr lang="en-GB" dirty="0"/>
              <a:t>and </a:t>
            </a:r>
            <a:r>
              <a:rPr lang="en-GB" i="1" dirty="0" err="1"/>
              <a:t>Enteroccocus</a:t>
            </a:r>
            <a:r>
              <a:rPr lang="en-GB" i="1" dirty="0"/>
              <a:t> </a:t>
            </a:r>
            <a:r>
              <a:rPr lang="en-GB" dirty="0"/>
              <a:t>strains for their antibacterial activity. Antibacterial effects were tested also against methicillin-resistant staphylococci and vancomycin-resistant enterococci.</a:t>
            </a:r>
          </a:p>
          <a:p>
            <a:pPr algn="just">
              <a:spcBef>
                <a:spcPts val="600"/>
              </a:spcBef>
            </a:pPr>
            <a:r>
              <a:rPr lang="en-GB" b="1" dirty="0"/>
              <a:t>Keywords: </a:t>
            </a:r>
            <a:r>
              <a:rPr lang="en-GB" dirty="0"/>
              <a:t>antibacterial activity; antifungal activity; </a:t>
            </a:r>
            <a:r>
              <a:rPr lang="en-GB" dirty="0" err="1"/>
              <a:t>styrylquinoline</a:t>
            </a:r>
            <a:r>
              <a:rPr lang="en-GB" dirty="0"/>
              <a:t>; </a:t>
            </a:r>
            <a:r>
              <a:rPr lang="en-GB" i="1" dirty="0"/>
              <a:t>Candida</a:t>
            </a:r>
            <a:r>
              <a:rPr lang="en-GB" dirty="0"/>
              <a:t>; </a:t>
            </a:r>
            <a:r>
              <a:rPr lang="en-GB" i="1" dirty="0"/>
              <a:t>Staphylococcus</a:t>
            </a:r>
            <a:endParaRPr lang="en-GB" b="1" i="1" dirty="0"/>
          </a:p>
        </p:txBody>
      </p:sp>
      <p:sp>
        <p:nvSpPr>
          <p:cNvPr id="6" name="Slide Number Placeholder 5"/>
          <p:cNvSpPr>
            <a:spLocks noGrp="1"/>
          </p:cNvSpPr>
          <p:nvPr>
            <p:ph type="sldNum" sz="quarter" idx="12"/>
          </p:nvPr>
        </p:nvSpPr>
        <p:spPr/>
        <p:txBody>
          <a:bodyPr/>
          <a:lstStyle/>
          <a:p>
            <a:fld id="{FCAEAE96-855E-42B1-8DE9-9C9E68DE18C5}" type="slidenum">
              <a:rPr lang="en-GB" smtClean="0"/>
              <a:pPr/>
              <a:t>3</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92548"/>
            <a:ext cx="7848600" cy="461665"/>
          </a:xfrm>
          <a:prstGeom prst="rect">
            <a:avLst/>
          </a:prstGeom>
          <a:noFill/>
        </p:spPr>
        <p:txBody>
          <a:bodyPr wrap="square" rtlCol="0">
            <a:spAutoFit/>
          </a:bodyPr>
          <a:lstStyle/>
          <a:p>
            <a:r>
              <a:rPr lang="en-GB" sz="2400" b="1" dirty="0"/>
              <a:t>Introduction</a:t>
            </a:r>
          </a:p>
        </p:txBody>
      </p:sp>
      <p:sp>
        <p:nvSpPr>
          <p:cNvPr id="6" name="Slide Number Placeholder 5"/>
          <p:cNvSpPr>
            <a:spLocks noGrp="1"/>
          </p:cNvSpPr>
          <p:nvPr>
            <p:ph type="sldNum" sz="quarter" idx="12"/>
          </p:nvPr>
        </p:nvSpPr>
        <p:spPr/>
        <p:txBody>
          <a:bodyPr/>
          <a:lstStyle/>
          <a:p>
            <a:fld id="{FCAEAE96-855E-42B1-8DE9-9C9E68DE18C5}" type="slidenum">
              <a:rPr lang="en-GB" smtClean="0"/>
              <a:pPr/>
              <a:t>4</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4" name="TextovéPole 3">
            <a:extLst>
              <a:ext uri="{FF2B5EF4-FFF2-40B4-BE49-F238E27FC236}">
                <a16:creationId xmlns:a16="http://schemas.microsoft.com/office/drawing/2014/main" id="{623BCF26-E260-41BF-A93A-789E728AD137}"/>
              </a:ext>
            </a:extLst>
          </p:cNvPr>
          <p:cNvSpPr txBox="1"/>
          <p:nvPr/>
        </p:nvSpPr>
        <p:spPr>
          <a:xfrm>
            <a:off x="457200" y="843876"/>
            <a:ext cx="8229600" cy="5262979"/>
          </a:xfrm>
          <a:prstGeom prst="rect">
            <a:avLst/>
          </a:prstGeom>
          <a:noFill/>
        </p:spPr>
        <p:txBody>
          <a:bodyPr wrap="square" rtlCol="0">
            <a:spAutoFit/>
          </a:bodyPr>
          <a:lstStyle/>
          <a:p>
            <a:pPr algn="just"/>
            <a:r>
              <a:rPr lang="en-GB" dirty="0"/>
              <a:t>Antibacterial resistance is a serious problem which threaten the health of everyone in the world. Infections caused by resistant bacteria occurred formerly only in hospitals and are known as nosocomial infections. These infections are still really dangerous for immunocompromised patients (e.g. AIDS, transplantation, anticancer chemotherapy). Methicillin-resistant </a:t>
            </a:r>
            <a:r>
              <a:rPr lang="en-GB" i="1" dirty="0"/>
              <a:t>Staphylococcus aureus</a:t>
            </a:r>
            <a:r>
              <a:rPr lang="en-GB" dirty="0"/>
              <a:t> and vancomycin-resistant enter</a:t>
            </a:r>
            <a:r>
              <a:rPr lang="cs-CZ" dirty="0"/>
              <a:t>o</a:t>
            </a:r>
            <a:r>
              <a:rPr lang="en-GB" dirty="0"/>
              <a:t>cocci belong to the group of the most common causes of nosocomial infections. On the other hand, infections caused by resistant bacterial strains have become more frequent in community nowadays. Thus, the urgency of the problem is increasing</a:t>
            </a:r>
            <a:r>
              <a:rPr lang="en-GB" baseline="30000" dirty="0"/>
              <a:t>1</a:t>
            </a:r>
            <a:r>
              <a:rPr lang="en-GB" dirty="0"/>
              <a:t>.</a:t>
            </a:r>
          </a:p>
          <a:p>
            <a:pPr algn="just"/>
            <a:r>
              <a:rPr lang="en-GB" dirty="0"/>
              <a:t>Human fungal infections generally receive less attention than viral or bacterial diseases; however, mortality from invasive fungal infections is very high, often exceeding 50%</a:t>
            </a:r>
            <a:r>
              <a:rPr lang="en-GB" baseline="30000" dirty="0"/>
              <a:t> 2</a:t>
            </a:r>
            <a:r>
              <a:rPr lang="en-GB" dirty="0"/>
              <a:t>. </a:t>
            </a:r>
            <a:r>
              <a:rPr lang="en-GB" i="1" dirty="0"/>
              <a:t>Candida</a:t>
            </a:r>
            <a:r>
              <a:rPr lang="en-GB" dirty="0"/>
              <a:t> sp. is one of the most frequent causes of mycoses</a:t>
            </a:r>
            <a:r>
              <a:rPr lang="en-GB" baseline="30000" dirty="0"/>
              <a:t> 2</a:t>
            </a:r>
            <a:r>
              <a:rPr lang="en-GB" dirty="0"/>
              <a:t>. Fungi have adapted for commonly used antifungal drugs as well. The development of resistance, high toxicity and limited bioavailability cause a serious problem to find a suitable drug for treatment.</a:t>
            </a:r>
          </a:p>
          <a:p>
            <a:pPr algn="just"/>
            <a:endParaRPr lang="en-GB" sz="2800" dirty="0"/>
          </a:p>
          <a:p>
            <a:pPr marL="265113" indent="-265113" algn="just">
              <a:buFont typeface="+mj-lt"/>
              <a:buAutoNum type="arabicPeriod"/>
            </a:pPr>
            <a:r>
              <a:rPr lang="en-GB" sz="1400" dirty="0" err="1"/>
              <a:t>Jampilek</a:t>
            </a:r>
            <a:r>
              <a:rPr lang="en-GB" sz="1400" dirty="0"/>
              <a:t>, J. Design and Discovery of New Antibacterial Agents: Advances, Perspectives, Challenges. </a:t>
            </a:r>
            <a:r>
              <a:rPr lang="en-GB" sz="1400" i="1" dirty="0" err="1"/>
              <a:t>Curr</a:t>
            </a:r>
            <a:r>
              <a:rPr lang="en-GB" sz="1400" i="1" dirty="0"/>
              <a:t>. Med. Chem.</a:t>
            </a:r>
            <a:r>
              <a:rPr lang="en-GB" sz="1400" dirty="0"/>
              <a:t> </a:t>
            </a:r>
            <a:r>
              <a:rPr lang="en-GB" sz="1400" b="1" dirty="0"/>
              <a:t>2018</a:t>
            </a:r>
            <a:r>
              <a:rPr lang="en-GB" sz="1400" dirty="0"/>
              <a:t>, </a:t>
            </a:r>
            <a:r>
              <a:rPr lang="en-GB" sz="1400" i="1" dirty="0"/>
              <a:t>25</a:t>
            </a:r>
            <a:r>
              <a:rPr lang="en-GB" sz="1400" dirty="0"/>
              <a:t>, in press, </a:t>
            </a:r>
            <a:r>
              <a:rPr lang="en-GB" sz="1400" dirty="0" err="1"/>
              <a:t>doi</a:t>
            </a:r>
            <a:r>
              <a:rPr lang="en-GB" sz="1400" dirty="0"/>
              <a:t>: 10.2174/0929867324666170918122633.</a:t>
            </a:r>
          </a:p>
          <a:p>
            <a:pPr marL="265113" indent="-265113" algn="just">
              <a:buFont typeface="+mj-lt"/>
              <a:buAutoNum type="arabicPeriod"/>
              <a:tabLst>
                <a:tab pos="268288" algn="l"/>
              </a:tabLst>
            </a:pPr>
            <a:r>
              <a:rPr lang="en-GB" sz="1400" dirty="0" err="1"/>
              <a:t>Jampilek</a:t>
            </a:r>
            <a:r>
              <a:rPr lang="en-GB" sz="1400" dirty="0"/>
              <a:t>, J. How can we bolster the antifungal drug discovery pipeline? </a:t>
            </a:r>
            <a:r>
              <a:rPr lang="en-GB" sz="1400" i="1" dirty="0"/>
              <a:t>Future Med. Chem.</a:t>
            </a:r>
            <a:r>
              <a:rPr lang="en-GB" sz="1400" dirty="0"/>
              <a:t> </a:t>
            </a:r>
            <a:r>
              <a:rPr lang="en-GB" sz="1400" b="1" dirty="0"/>
              <a:t>2016</a:t>
            </a:r>
            <a:r>
              <a:rPr lang="en-GB" sz="1400" dirty="0"/>
              <a:t>, </a:t>
            </a:r>
            <a:r>
              <a:rPr lang="en-GB" sz="1400" i="1" dirty="0"/>
              <a:t>8</a:t>
            </a:r>
            <a:r>
              <a:rPr lang="en-GB" sz="1400" dirty="0"/>
              <a:t>, 1393-1397.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04800"/>
            <a:ext cx="7848600" cy="461665"/>
          </a:xfrm>
          <a:prstGeom prst="rect">
            <a:avLst/>
          </a:prstGeom>
          <a:noFill/>
        </p:spPr>
        <p:txBody>
          <a:bodyPr wrap="square" rtlCol="0">
            <a:spAutoFit/>
          </a:bodyPr>
          <a:lstStyle/>
          <a:p>
            <a:r>
              <a:rPr lang="en-GB" sz="2400" b="1" dirty="0" err="1"/>
              <a:t>Styrylquinoline</a:t>
            </a:r>
            <a:r>
              <a:rPr lang="en-GB" sz="2400" b="1" dirty="0"/>
              <a:t> derivatives</a:t>
            </a:r>
          </a:p>
        </p:txBody>
      </p:sp>
      <p:sp>
        <p:nvSpPr>
          <p:cNvPr id="6" name="Slide Number Placeholder 5"/>
          <p:cNvSpPr>
            <a:spLocks noGrp="1"/>
          </p:cNvSpPr>
          <p:nvPr>
            <p:ph type="sldNum" sz="quarter" idx="12"/>
          </p:nvPr>
        </p:nvSpPr>
        <p:spPr/>
        <p:txBody>
          <a:bodyPr/>
          <a:lstStyle/>
          <a:p>
            <a:fld id="{FCAEAE96-855E-42B1-8DE9-9C9E68DE18C5}" type="slidenum">
              <a:rPr lang="en-GB" smtClean="0"/>
              <a:pPr/>
              <a:t>5</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 name="TextovéPole 1">
            <a:extLst>
              <a:ext uri="{FF2B5EF4-FFF2-40B4-BE49-F238E27FC236}">
                <a16:creationId xmlns:a16="http://schemas.microsoft.com/office/drawing/2014/main" id="{8F504A41-E22E-4FE8-B023-04A8EE92F050}"/>
              </a:ext>
            </a:extLst>
          </p:cNvPr>
          <p:cNvSpPr txBox="1"/>
          <p:nvPr/>
        </p:nvSpPr>
        <p:spPr>
          <a:xfrm>
            <a:off x="533400" y="838200"/>
            <a:ext cx="8077200" cy="5186035"/>
          </a:xfrm>
          <a:prstGeom prst="rect">
            <a:avLst/>
          </a:prstGeom>
          <a:noFill/>
        </p:spPr>
        <p:txBody>
          <a:bodyPr wrap="square" rtlCol="0">
            <a:spAutoFit/>
          </a:bodyPr>
          <a:lstStyle/>
          <a:p>
            <a:pPr algn="just"/>
            <a:r>
              <a:rPr lang="en-GB" dirty="0"/>
              <a:t>Quinoline moiety seems to be really useful for the design and synthesis of novel antimicrobial agents</a:t>
            </a:r>
            <a:r>
              <a:rPr lang="en-GB" baseline="30000" dirty="0"/>
              <a:t>3–5</a:t>
            </a:r>
            <a:r>
              <a:rPr lang="en-GB" dirty="0"/>
              <a:t>. Researchers supposed that an aromatic </a:t>
            </a:r>
            <a:r>
              <a:rPr lang="en-GB" dirty="0" err="1"/>
              <a:t>quinoline</a:t>
            </a:r>
            <a:r>
              <a:rPr lang="en-GB" dirty="0"/>
              <a:t> moiety is important for antifungal activity, since its change for </a:t>
            </a:r>
            <a:r>
              <a:rPr lang="en-GB" dirty="0" err="1"/>
              <a:t>quinazoline</a:t>
            </a:r>
            <a:r>
              <a:rPr lang="en-GB" dirty="0"/>
              <a:t> or 2,4-dioxo-quinoline led to a decrease of activity or complete inactivation</a:t>
            </a:r>
            <a:r>
              <a:rPr lang="en-GB" baseline="30000" dirty="0"/>
              <a:t>4–6</a:t>
            </a:r>
            <a:r>
              <a:rPr lang="en-GB" dirty="0"/>
              <a:t>. </a:t>
            </a:r>
          </a:p>
          <a:p>
            <a:pPr algn="just">
              <a:spcAft>
                <a:spcPts val="1800"/>
              </a:spcAft>
            </a:pPr>
            <a:r>
              <a:rPr lang="en-GB" dirty="0"/>
              <a:t>Some </a:t>
            </a:r>
            <a:r>
              <a:rPr lang="en-GB" dirty="0" err="1"/>
              <a:t>styrylquinoline</a:t>
            </a:r>
            <a:r>
              <a:rPr lang="en-GB" dirty="0"/>
              <a:t> derivatives were tested by </a:t>
            </a:r>
            <a:r>
              <a:rPr lang="en-GB" dirty="0" err="1"/>
              <a:t>Cieslik</a:t>
            </a:r>
            <a:r>
              <a:rPr lang="en-GB" dirty="0"/>
              <a:t> </a:t>
            </a:r>
            <a:r>
              <a:rPr lang="en-GB" i="1" dirty="0"/>
              <a:t>et al</a:t>
            </a:r>
            <a:r>
              <a:rPr lang="en-GB" dirty="0"/>
              <a:t>. This study found that the presence of the hydroxyl moiety in position C</a:t>
            </a:r>
            <a:r>
              <a:rPr lang="en-GB" baseline="-25000" dirty="0"/>
              <a:t>(8)</a:t>
            </a:r>
            <a:r>
              <a:rPr lang="en-GB" dirty="0"/>
              <a:t> of the </a:t>
            </a:r>
            <a:r>
              <a:rPr lang="en-GB" dirty="0" err="1"/>
              <a:t>quinoline</a:t>
            </a:r>
            <a:r>
              <a:rPr lang="en-GB" dirty="0"/>
              <a:t> ring B significantly increased the antibacterial activity. Subsequent substitution by chlorine in positions C</a:t>
            </a:r>
            <a:r>
              <a:rPr lang="en-GB" baseline="-25000" dirty="0"/>
              <a:t>(5)</a:t>
            </a:r>
            <a:r>
              <a:rPr lang="en-GB" dirty="0"/>
              <a:t> and C</a:t>
            </a:r>
            <a:r>
              <a:rPr lang="en-GB" baseline="-25000" dirty="0"/>
              <a:t>(7)</a:t>
            </a:r>
            <a:r>
              <a:rPr lang="en-GB" dirty="0"/>
              <a:t> was very beneficial as well</a:t>
            </a:r>
            <a:r>
              <a:rPr lang="en-GB" baseline="30000" dirty="0"/>
              <a:t>7</a:t>
            </a:r>
            <a:r>
              <a:rPr lang="en-GB" dirty="0"/>
              <a:t>.</a:t>
            </a:r>
          </a:p>
          <a:p>
            <a:pPr marL="265113" indent="-265113" algn="just">
              <a:lnSpc>
                <a:spcPts val="1600"/>
              </a:lnSpc>
              <a:buFont typeface="+mj-lt"/>
              <a:buAutoNum type="arabicPeriod" startAt="3"/>
            </a:pPr>
            <a:r>
              <a:rPr lang="en-GB" sz="1400" dirty="0" err="1"/>
              <a:t>Jampilek</a:t>
            </a:r>
            <a:r>
              <a:rPr lang="en-GB" sz="1400" dirty="0"/>
              <a:t>, J.; </a:t>
            </a:r>
            <a:r>
              <a:rPr lang="en-GB" sz="1400" dirty="0" err="1"/>
              <a:t>Dolezal</a:t>
            </a:r>
            <a:r>
              <a:rPr lang="en-GB" sz="1400" dirty="0"/>
              <a:t>, M.; </a:t>
            </a:r>
            <a:r>
              <a:rPr lang="en-GB" sz="1400" dirty="0" err="1"/>
              <a:t>Kunes</a:t>
            </a:r>
            <a:r>
              <a:rPr lang="en-GB" sz="1400" dirty="0"/>
              <a:t>, J.; </a:t>
            </a:r>
            <a:r>
              <a:rPr lang="en-GB" sz="1400" dirty="0" err="1"/>
              <a:t>Buchta</a:t>
            </a:r>
            <a:r>
              <a:rPr lang="en-GB" sz="1400" dirty="0"/>
              <a:t>, V.; Silva, L.; </a:t>
            </a:r>
            <a:r>
              <a:rPr lang="en-GB" sz="1400" dirty="0" err="1"/>
              <a:t>Kralova</a:t>
            </a:r>
            <a:r>
              <a:rPr lang="en-GB" sz="1400" dirty="0"/>
              <a:t>, K. </a:t>
            </a:r>
            <a:r>
              <a:rPr lang="en-GB" sz="1400" dirty="0" err="1"/>
              <a:t>Quinaldine</a:t>
            </a:r>
            <a:r>
              <a:rPr lang="en-GB" sz="1400" dirty="0"/>
              <a:t> derivatives: Preparation and biological activity. </a:t>
            </a:r>
            <a:r>
              <a:rPr lang="en-GB" sz="1400" i="1" dirty="0"/>
              <a:t>Med. Chem.</a:t>
            </a:r>
            <a:r>
              <a:rPr lang="en-GB" sz="1400" dirty="0"/>
              <a:t> </a:t>
            </a:r>
            <a:r>
              <a:rPr lang="en-GB" sz="1400" b="1" dirty="0"/>
              <a:t>2005</a:t>
            </a:r>
            <a:r>
              <a:rPr lang="en-GB" sz="1400" dirty="0"/>
              <a:t>, </a:t>
            </a:r>
            <a:r>
              <a:rPr lang="en-GB" sz="1400" i="1" dirty="0"/>
              <a:t>1</a:t>
            </a:r>
            <a:r>
              <a:rPr lang="en-GB" sz="1400" dirty="0"/>
              <a:t>, 591-599.</a:t>
            </a:r>
          </a:p>
          <a:p>
            <a:pPr marL="265113" indent="-265113" algn="just">
              <a:lnSpc>
                <a:spcPts val="1600"/>
              </a:lnSpc>
              <a:buFont typeface="+mj-lt"/>
              <a:buAutoNum type="arabicPeriod" startAt="3"/>
            </a:pPr>
            <a:r>
              <a:rPr lang="en-GB" sz="1400" dirty="0" err="1"/>
              <a:t>Musiol</a:t>
            </a:r>
            <a:r>
              <a:rPr lang="en-GB" sz="1400" dirty="0"/>
              <a:t>, R.; </a:t>
            </a:r>
            <a:r>
              <a:rPr lang="en-GB" sz="1400" dirty="0" err="1"/>
              <a:t>Jampilek</a:t>
            </a:r>
            <a:r>
              <a:rPr lang="en-GB" sz="1400" dirty="0"/>
              <a:t>, J.; </a:t>
            </a:r>
            <a:r>
              <a:rPr lang="en-GB" sz="1400" dirty="0" err="1"/>
              <a:t>Nycz</a:t>
            </a:r>
            <a:r>
              <a:rPr lang="en-GB" sz="1400" dirty="0"/>
              <a:t>, J.E.; </a:t>
            </a:r>
            <a:r>
              <a:rPr lang="en-GB" sz="1400" dirty="0" err="1"/>
              <a:t>Peško</a:t>
            </a:r>
            <a:r>
              <a:rPr lang="en-GB" sz="1400" dirty="0"/>
              <a:t>, M.; Carroll, J.; </a:t>
            </a:r>
            <a:r>
              <a:rPr lang="en-GB" sz="1400" dirty="0" err="1"/>
              <a:t>Kralova</a:t>
            </a:r>
            <a:r>
              <a:rPr lang="en-GB" sz="1400" dirty="0"/>
              <a:t>, K.; </a:t>
            </a:r>
            <a:r>
              <a:rPr lang="en-GB" sz="1400" dirty="0" err="1"/>
              <a:t>Vejsova</a:t>
            </a:r>
            <a:r>
              <a:rPr lang="en-GB" sz="1400" dirty="0"/>
              <a:t>, M.; </a:t>
            </a:r>
            <a:r>
              <a:rPr lang="en-GB" sz="1400" dirty="0" err="1"/>
              <a:t>O‚Mahony</a:t>
            </a:r>
            <a:r>
              <a:rPr lang="en-GB" sz="1400" dirty="0"/>
              <a:t>, J.; Coffey, A.; </a:t>
            </a:r>
            <a:r>
              <a:rPr lang="en-GB" sz="1400" dirty="0" err="1"/>
              <a:t>Mrozek</a:t>
            </a:r>
            <a:r>
              <a:rPr lang="en-GB" sz="1400" dirty="0"/>
              <a:t>, A.; Polanski, J. Investigating the Activity Spectrum for Ring-Substituted 8-Hydroxyquinolines. </a:t>
            </a:r>
            <a:r>
              <a:rPr lang="en-GB" sz="1400" i="1" dirty="0"/>
              <a:t>Molecules</a:t>
            </a:r>
            <a:r>
              <a:rPr lang="en-GB" sz="1400" dirty="0"/>
              <a:t> </a:t>
            </a:r>
            <a:r>
              <a:rPr lang="en-GB" sz="1400" b="1" dirty="0"/>
              <a:t>2010</a:t>
            </a:r>
            <a:r>
              <a:rPr lang="en-GB" sz="1400" dirty="0"/>
              <a:t>, </a:t>
            </a:r>
            <a:r>
              <a:rPr lang="en-GB" sz="1400" i="1" dirty="0"/>
              <a:t>15</a:t>
            </a:r>
            <a:r>
              <a:rPr lang="en-GB" sz="1400" dirty="0"/>
              <a:t>, 288-304.</a:t>
            </a:r>
          </a:p>
          <a:p>
            <a:pPr marL="265113" indent="-265113" algn="just">
              <a:lnSpc>
                <a:spcPts val="1600"/>
              </a:lnSpc>
              <a:buFont typeface="+mj-lt"/>
              <a:buAutoNum type="arabicPeriod" startAt="3"/>
            </a:pPr>
            <a:r>
              <a:rPr lang="en-GB" sz="1400" dirty="0" err="1"/>
              <a:t>Jampilek</a:t>
            </a:r>
            <a:r>
              <a:rPr lang="en-GB" sz="1400" dirty="0"/>
              <a:t>, J.; </a:t>
            </a:r>
            <a:r>
              <a:rPr lang="en-GB" sz="1400" dirty="0" err="1"/>
              <a:t>Musiol</a:t>
            </a:r>
            <a:r>
              <a:rPr lang="en-GB" sz="1400" dirty="0"/>
              <a:t>, R.; </a:t>
            </a:r>
            <a:r>
              <a:rPr lang="en-GB" sz="1400" dirty="0" err="1"/>
              <a:t>Finster</a:t>
            </a:r>
            <a:r>
              <a:rPr lang="en-GB" sz="1400" dirty="0"/>
              <a:t>, J.; </a:t>
            </a:r>
            <a:r>
              <a:rPr lang="en-GB" sz="1400" dirty="0" err="1"/>
              <a:t>Pesko</a:t>
            </a:r>
            <a:r>
              <a:rPr lang="en-GB" sz="1400" dirty="0"/>
              <a:t>, M.; Carroll, J.; </a:t>
            </a:r>
            <a:r>
              <a:rPr lang="en-GB" sz="1400" dirty="0" err="1"/>
              <a:t>Kralova</a:t>
            </a:r>
            <a:r>
              <a:rPr lang="en-GB" sz="1400" dirty="0"/>
              <a:t>, K.; </a:t>
            </a:r>
            <a:r>
              <a:rPr lang="en-GB" sz="1400" dirty="0" err="1"/>
              <a:t>Vejsova</a:t>
            </a:r>
            <a:r>
              <a:rPr lang="en-GB" sz="1400" dirty="0"/>
              <a:t>, M.; </a:t>
            </a:r>
            <a:r>
              <a:rPr lang="en-GB" sz="1400" dirty="0" err="1"/>
              <a:t>O‚Mahony</a:t>
            </a:r>
            <a:r>
              <a:rPr lang="en-GB" sz="1400" dirty="0"/>
              <a:t>, J.; Coffey, A.; </a:t>
            </a:r>
            <a:r>
              <a:rPr lang="en-GB" sz="1400" dirty="0" err="1"/>
              <a:t>Dohnal</a:t>
            </a:r>
            <a:r>
              <a:rPr lang="en-GB" sz="1400" dirty="0"/>
              <a:t>, J.; Polanski, J. Investigating biological activity spectrum for novel </a:t>
            </a:r>
            <a:r>
              <a:rPr lang="en-GB" sz="1400" dirty="0" err="1"/>
              <a:t>styrylquinazoline</a:t>
            </a:r>
            <a:r>
              <a:rPr lang="en-GB" sz="1400" dirty="0"/>
              <a:t> analogues. </a:t>
            </a:r>
            <a:r>
              <a:rPr lang="en-GB" sz="1400" i="1" dirty="0"/>
              <a:t>Molecules </a:t>
            </a:r>
            <a:r>
              <a:rPr lang="en-GB" sz="1400" b="1" dirty="0"/>
              <a:t>2009</a:t>
            </a:r>
            <a:r>
              <a:rPr lang="en-GB" sz="1400" dirty="0"/>
              <a:t>, </a:t>
            </a:r>
            <a:r>
              <a:rPr lang="en-GB" sz="1400" i="1" dirty="0"/>
              <a:t>14</a:t>
            </a:r>
            <a:r>
              <a:rPr lang="en-GB" sz="1400" dirty="0"/>
              <a:t>, 4246-4265.</a:t>
            </a:r>
          </a:p>
          <a:p>
            <a:pPr marL="265113" indent="-265113" algn="just">
              <a:lnSpc>
                <a:spcPts val="1600"/>
              </a:lnSpc>
              <a:buFont typeface="+mj-lt"/>
              <a:buAutoNum type="arabicPeriod" startAt="3"/>
            </a:pPr>
            <a:r>
              <a:rPr lang="en-GB" sz="1400" dirty="0" err="1"/>
              <a:t>Musiol</a:t>
            </a:r>
            <a:r>
              <a:rPr lang="en-GB" sz="1400" dirty="0"/>
              <a:t>, R.; </a:t>
            </a:r>
            <a:r>
              <a:rPr lang="en-GB" sz="1400" dirty="0" err="1"/>
              <a:t>Jampilek</a:t>
            </a:r>
            <a:r>
              <a:rPr lang="en-GB" sz="1400" dirty="0"/>
              <a:t>, J.; </a:t>
            </a:r>
            <a:r>
              <a:rPr lang="en-GB" sz="1400" dirty="0" err="1"/>
              <a:t>Buchta</a:t>
            </a:r>
            <a:r>
              <a:rPr lang="en-GB" sz="1400" dirty="0"/>
              <a:t>, V.; Silva, L.; </a:t>
            </a:r>
            <a:r>
              <a:rPr lang="en-GB" sz="1400" dirty="0" err="1"/>
              <a:t>Niedbala</a:t>
            </a:r>
            <a:r>
              <a:rPr lang="en-GB" sz="1400" dirty="0"/>
              <a:t>, H.; </a:t>
            </a:r>
            <a:r>
              <a:rPr lang="en-GB" sz="1400" dirty="0" err="1"/>
              <a:t>Podeszwa</a:t>
            </a:r>
            <a:r>
              <a:rPr lang="en-GB" sz="1400" dirty="0"/>
              <a:t>, B.; </a:t>
            </a:r>
            <a:r>
              <a:rPr lang="en-GB" sz="1400" dirty="0" err="1"/>
              <a:t>Palka</a:t>
            </a:r>
            <a:r>
              <a:rPr lang="en-GB" sz="1400" dirty="0"/>
              <a:t>, A.; </a:t>
            </a:r>
            <a:r>
              <a:rPr lang="en-GB" sz="1400" dirty="0" err="1"/>
              <a:t>Majerz-Maniecka</a:t>
            </a:r>
            <a:r>
              <a:rPr lang="en-GB" sz="1400" dirty="0"/>
              <a:t>, K.; </a:t>
            </a:r>
            <a:r>
              <a:rPr lang="en-GB" sz="1400" dirty="0" err="1"/>
              <a:t>Oleksyn</a:t>
            </a:r>
            <a:r>
              <a:rPr lang="en-GB" sz="1400" dirty="0"/>
              <a:t>, B.; Polanski, J. Antifungal properties of new series of </a:t>
            </a:r>
            <a:r>
              <a:rPr lang="en-GB" sz="1400" dirty="0" err="1"/>
              <a:t>quinoline</a:t>
            </a:r>
            <a:r>
              <a:rPr lang="en-GB" sz="1400" dirty="0"/>
              <a:t> derivatives. </a:t>
            </a:r>
            <a:r>
              <a:rPr lang="en-GB" sz="1400" i="1" dirty="0" err="1"/>
              <a:t>Bioorg</a:t>
            </a:r>
            <a:r>
              <a:rPr lang="en-GB" sz="1400" i="1" dirty="0"/>
              <a:t>. Med. Chem.</a:t>
            </a:r>
            <a:r>
              <a:rPr lang="en-GB" sz="1400" dirty="0"/>
              <a:t> </a:t>
            </a:r>
            <a:r>
              <a:rPr lang="en-GB" sz="1400" b="1" dirty="0"/>
              <a:t>2006</a:t>
            </a:r>
            <a:r>
              <a:rPr lang="en-GB" sz="1400" dirty="0"/>
              <a:t>, </a:t>
            </a:r>
            <a:r>
              <a:rPr lang="en-GB" sz="1400" i="1" dirty="0"/>
              <a:t>14</a:t>
            </a:r>
            <a:r>
              <a:rPr lang="en-GB" sz="1400" dirty="0"/>
              <a:t>, 3592–3598. </a:t>
            </a:r>
          </a:p>
          <a:p>
            <a:pPr marL="265113" indent="-265113" algn="just">
              <a:lnSpc>
                <a:spcPts val="1600"/>
              </a:lnSpc>
              <a:buFont typeface="+mj-lt"/>
              <a:buAutoNum type="arabicPeriod" startAt="3"/>
            </a:pPr>
            <a:r>
              <a:rPr lang="en-GB" sz="1400" dirty="0" err="1"/>
              <a:t>Cieslik</a:t>
            </a:r>
            <a:r>
              <a:rPr lang="en-GB" sz="1400" dirty="0"/>
              <a:t>, W.; </a:t>
            </a:r>
            <a:r>
              <a:rPr lang="en-GB" sz="1400" dirty="0" err="1"/>
              <a:t>Musiol</a:t>
            </a:r>
            <a:r>
              <a:rPr lang="en-GB" sz="1400" dirty="0"/>
              <a:t>, R.; </a:t>
            </a:r>
            <a:r>
              <a:rPr lang="en-GB" sz="1400" dirty="0" err="1"/>
              <a:t>Nycz</a:t>
            </a:r>
            <a:r>
              <a:rPr lang="en-GB" sz="1400" dirty="0"/>
              <a:t>, J.; </a:t>
            </a:r>
            <a:r>
              <a:rPr lang="en-GB" sz="1400" dirty="0" err="1"/>
              <a:t>Jampilek</a:t>
            </a:r>
            <a:r>
              <a:rPr lang="en-GB" sz="1400" dirty="0"/>
              <a:t>, J.; </a:t>
            </a:r>
            <a:r>
              <a:rPr lang="en-GB" sz="1400" dirty="0" err="1"/>
              <a:t>Vejsova</a:t>
            </a:r>
            <a:r>
              <a:rPr lang="en-GB" sz="1400" dirty="0"/>
              <a:t>, M.; Wolff, M.; </a:t>
            </a:r>
            <a:r>
              <a:rPr lang="en-GB" sz="1400" dirty="0" err="1"/>
              <a:t>Machura</a:t>
            </a:r>
            <a:r>
              <a:rPr lang="en-GB" sz="1400" dirty="0"/>
              <a:t>, B.; Polanski, J. Contribution to investigation of antimicrobial activity of </a:t>
            </a:r>
            <a:r>
              <a:rPr lang="en-GB" sz="1400" dirty="0" err="1"/>
              <a:t>styrylquinolines</a:t>
            </a:r>
            <a:r>
              <a:rPr lang="en-GB" sz="1400" dirty="0"/>
              <a:t>. </a:t>
            </a:r>
            <a:r>
              <a:rPr lang="en-GB" sz="1400" i="1" dirty="0" err="1"/>
              <a:t>Bioorg</a:t>
            </a:r>
            <a:r>
              <a:rPr lang="en-GB" sz="1400" i="1" dirty="0"/>
              <a:t>. Med. Chem.</a:t>
            </a:r>
            <a:r>
              <a:rPr lang="en-GB" sz="1400" dirty="0"/>
              <a:t> </a:t>
            </a:r>
            <a:r>
              <a:rPr lang="en-GB" sz="1400" b="1" dirty="0"/>
              <a:t>2012</a:t>
            </a:r>
            <a:r>
              <a:rPr lang="en-GB" sz="1400" dirty="0"/>
              <a:t>, </a:t>
            </a:r>
            <a:r>
              <a:rPr lang="en-GB" sz="1400" i="1" dirty="0"/>
              <a:t>20</a:t>
            </a:r>
            <a:r>
              <a:rPr lang="en-GB" sz="1400" dirty="0"/>
              <a:t>, 6960-6968.</a:t>
            </a:r>
            <a:endParaRPr lang="en-GB" sz="1600" dirty="0"/>
          </a:p>
        </p:txBody>
      </p:sp>
    </p:spTree>
    <p:extLst>
      <p:ext uri="{BB962C8B-B14F-4D97-AF65-F5344CB8AC3E}">
        <p14:creationId xmlns:p14="http://schemas.microsoft.com/office/powerpoint/2010/main" val="951547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5928" y="299472"/>
            <a:ext cx="7848600" cy="461665"/>
          </a:xfrm>
          <a:prstGeom prst="rect">
            <a:avLst/>
          </a:prstGeom>
          <a:noFill/>
        </p:spPr>
        <p:txBody>
          <a:bodyPr wrap="square" rtlCol="0">
            <a:spAutoFit/>
          </a:bodyPr>
          <a:lstStyle/>
          <a:p>
            <a:r>
              <a:rPr lang="en-GB" sz="2400" b="1" dirty="0" err="1"/>
              <a:t>Styrylquinoline</a:t>
            </a:r>
            <a:r>
              <a:rPr lang="en-GB" sz="2400" b="1" dirty="0"/>
              <a:t> derivatives – Synthesis</a:t>
            </a:r>
          </a:p>
        </p:txBody>
      </p:sp>
      <p:sp>
        <p:nvSpPr>
          <p:cNvPr id="6" name="Slide Number Placeholder 5"/>
          <p:cNvSpPr>
            <a:spLocks noGrp="1"/>
          </p:cNvSpPr>
          <p:nvPr>
            <p:ph type="sldNum" sz="quarter" idx="12"/>
          </p:nvPr>
        </p:nvSpPr>
        <p:spPr/>
        <p:txBody>
          <a:bodyPr/>
          <a:lstStyle/>
          <a:p>
            <a:fld id="{FCAEAE96-855E-42B1-8DE9-9C9E68DE18C5}" type="slidenum">
              <a:rPr lang="en-GB" smtClean="0"/>
              <a:pPr/>
              <a:t>6</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 name="TextovéPole 1">
            <a:extLst>
              <a:ext uri="{FF2B5EF4-FFF2-40B4-BE49-F238E27FC236}">
                <a16:creationId xmlns:a16="http://schemas.microsoft.com/office/drawing/2014/main" id="{8F504A41-E22E-4FE8-B023-04A8EE92F050}"/>
              </a:ext>
            </a:extLst>
          </p:cNvPr>
          <p:cNvSpPr txBox="1"/>
          <p:nvPr/>
        </p:nvSpPr>
        <p:spPr>
          <a:xfrm>
            <a:off x="647700" y="914400"/>
            <a:ext cx="7848600" cy="646331"/>
          </a:xfrm>
          <a:prstGeom prst="rect">
            <a:avLst/>
          </a:prstGeom>
          <a:noFill/>
        </p:spPr>
        <p:txBody>
          <a:bodyPr wrap="square" rtlCol="0">
            <a:spAutoFit/>
          </a:bodyPr>
          <a:lstStyle/>
          <a:p>
            <a:pPr algn="just"/>
            <a:r>
              <a:rPr lang="en-GB" dirty="0"/>
              <a:t>Synthesis of the discussed </a:t>
            </a:r>
            <a:r>
              <a:rPr lang="en-GB" dirty="0" err="1"/>
              <a:t>styrylquinoline</a:t>
            </a:r>
            <a:r>
              <a:rPr lang="en-GB" dirty="0"/>
              <a:t> derivatives is illustrated in Scheme 1 and described by </a:t>
            </a:r>
            <a:r>
              <a:rPr lang="en-GB" dirty="0" err="1"/>
              <a:t>Musiol</a:t>
            </a:r>
            <a:r>
              <a:rPr lang="en-GB" dirty="0"/>
              <a:t> et al. </a:t>
            </a:r>
            <a:r>
              <a:rPr lang="en-GB" baseline="30000" dirty="0"/>
              <a:t>6,8,9</a:t>
            </a:r>
            <a:r>
              <a:rPr lang="en-GB" dirty="0"/>
              <a:t> </a:t>
            </a:r>
          </a:p>
        </p:txBody>
      </p:sp>
      <p:sp>
        <p:nvSpPr>
          <p:cNvPr id="8" name="TextovéPole 7">
            <a:extLst>
              <a:ext uri="{FF2B5EF4-FFF2-40B4-BE49-F238E27FC236}">
                <a16:creationId xmlns:a16="http://schemas.microsoft.com/office/drawing/2014/main" id="{8F504A41-E22E-4FE8-B023-04A8EE92F050}"/>
              </a:ext>
            </a:extLst>
          </p:cNvPr>
          <p:cNvSpPr txBox="1"/>
          <p:nvPr/>
        </p:nvSpPr>
        <p:spPr>
          <a:xfrm>
            <a:off x="455428" y="4285992"/>
            <a:ext cx="8229600" cy="1733808"/>
          </a:xfrm>
          <a:prstGeom prst="rect">
            <a:avLst/>
          </a:prstGeom>
          <a:noFill/>
        </p:spPr>
        <p:txBody>
          <a:bodyPr wrap="square" rtlCol="0">
            <a:spAutoFit/>
          </a:bodyPr>
          <a:lstStyle/>
          <a:p>
            <a:pPr marL="265113" indent="-265113" algn="just">
              <a:lnSpc>
                <a:spcPts val="1600"/>
              </a:lnSpc>
            </a:pPr>
            <a:r>
              <a:rPr lang="en-GB" sz="1400" dirty="0"/>
              <a:t>6.	</a:t>
            </a:r>
            <a:r>
              <a:rPr lang="en-GB" sz="1400" dirty="0" err="1"/>
              <a:t>Musiol</a:t>
            </a:r>
            <a:r>
              <a:rPr lang="en-GB" sz="1400" dirty="0"/>
              <a:t>, R.; </a:t>
            </a:r>
            <a:r>
              <a:rPr lang="en-GB" sz="1400" dirty="0" err="1"/>
              <a:t>Jampilek</a:t>
            </a:r>
            <a:r>
              <a:rPr lang="en-GB" sz="1400" dirty="0"/>
              <a:t>, J.; </a:t>
            </a:r>
            <a:r>
              <a:rPr lang="en-GB" sz="1400" dirty="0" err="1"/>
              <a:t>Buchta</a:t>
            </a:r>
            <a:r>
              <a:rPr lang="en-GB" sz="1400" dirty="0"/>
              <a:t>, V.; Silva, L.; </a:t>
            </a:r>
            <a:r>
              <a:rPr lang="en-GB" sz="1400" dirty="0" err="1"/>
              <a:t>Niedbala</a:t>
            </a:r>
            <a:r>
              <a:rPr lang="en-GB" sz="1400" dirty="0"/>
              <a:t>, H.; </a:t>
            </a:r>
            <a:r>
              <a:rPr lang="en-GB" sz="1400" dirty="0" err="1"/>
              <a:t>Podeszwa</a:t>
            </a:r>
            <a:r>
              <a:rPr lang="en-GB" sz="1400" dirty="0"/>
              <a:t>, B.; </a:t>
            </a:r>
            <a:r>
              <a:rPr lang="en-GB" sz="1400" dirty="0" err="1"/>
              <a:t>Palka</a:t>
            </a:r>
            <a:r>
              <a:rPr lang="en-GB" sz="1400" dirty="0"/>
              <a:t>, A.; </a:t>
            </a:r>
            <a:r>
              <a:rPr lang="en-GB" sz="1400" dirty="0" err="1"/>
              <a:t>Majerz</a:t>
            </a:r>
            <a:r>
              <a:rPr lang="en-GB" sz="1400" dirty="0"/>
              <a:t> </a:t>
            </a:r>
            <a:r>
              <a:rPr lang="en-GB" sz="1400" dirty="0" err="1"/>
              <a:t>Maniecka</a:t>
            </a:r>
            <a:r>
              <a:rPr lang="en-GB" sz="1400" dirty="0"/>
              <a:t>, K.; </a:t>
            </a:r>
            <a:r>
              <a:rPr lang="en-GB" sz="1400" dirty="0" err="1"/>
              <a:t>Oleksyn</a:t>
            </a:r>
            <a:r>
              <a:rPr lang="en-GB" sz="1400" dirty="0"/>
              <a:t>, B.; Polanski, J. Antifungal properties of new series of </a:t>
            </a:r>
            <a:r>
              <a:rPr lang="en-GB" sz="1400" dirty="0" err="1"/>
              <a:t>quinoline</a:t>
            </a:r>
            <a:r>
              <a:rPr lang="en-GB" sz="1400" dirty="0"/>
              <a:t> derivatives. </a:t>
            </a:r>
            <a:r>
              <a:rPr lang="en-GB" sz="1400" i="1" dirty="0" err="1"/>
              <a:t>Bioorg</a:t>
            </a:r>
            <a:r>
              <a:rPr lang="en-GB" sz="1400" i="1" dirty="0"/>
              <a:t>. Med. Chem.</a:t>
            </a:r>
            <a:r>
              <a:rPr lang="en-GB" sz="1400" dirty="0"/>
              <a:t> </a:t>
            </a:r>
            <a:r>
              <a:rPr lang="en-GB" sz="1400" b="1" dirty="0"/>
              <a:t>2006</a:t>
            </a:r>
            <a:r>
              <a:rPr lang="en-GB" sz="1400" dirty="0"/>
              <a:t>, </a:t>
            </a:r>
            <a:r>
              <a:rPr lang="en-GB" sz="1400" i="1" dirty="0"/>
              <a:t>14</a:t>
            </a:r>
            <a:r>
              <a:rPr lang="en-GB" sz="1400" dirty="0"/>
              <a:t>, 3592–3598. </a:t>
            </a:r>
          </a:p>
          <a:p>
            <a:pPr marL="265113" indent="-265113" algn="just">
              <a:lnSpc>
                <a:spcPts val="1600"/>
              </a:lnSpc>
              <a:buFont typeface="+mj-lt"/>
              <a:buAutoNum type="arabicPeriod" startAt="8"/>
            </a:pPr>
            <a:r>
              <a:rPr lang="en-GB" sz="1400" dirty="0" err="1"/>
              <a:t>Musiol</a:t>
            </a:r>
            <a:r>
              <a:rPr lang="en-GB" sz="1400" dirty="0"/>
              <a:t>, R.; </a:t>
            </a:r>
            <a:r>
              <a:rPr lang="en-GB" sz="1400" dirty="0" err="1"/>
              <a:t>Podeszwa</a:t>
            </a:r>
            <a:r>
              <a:rPr lang="en-GB" sz="1400" dirty="0"/>
              <a:t>, B.; </a:t>
            </a:r>
            <a:r>
              <a:rPr lang="en-GB" sz="1400" dirty="0" err="1"/>
              <a:t>Finster</a:t>
            </a:r>
            <a:r>
              <a:rPr lang="en-GB" sz="1400" dirty="0"/>
              <a:t>, J.; </a:t>
            </a:r>
            <a:r>
              <a:rPr lang="en-GB" sz="1400" dirty="0" err="1"/>
              <a:t>Niedbala</a:t>
            </a:r>
            <a:r>
              <a:rPr lang="en-GB" sz="1400" dirty="0"/>
              <a:t>, H.; Polanski, J. An efficient microwave-assisted synthesis of structurally diverse </a:t>
            </a:r>
            <a:r>
              <a:rPr lang="en-GB" sz="1400" dirty="0" err="1"/>
              <a:t>styrylquinolines</a:t>
            </a:r>
            <a:r>
              <a:rPr lang="en-GB" sz="1400" dirty="0"/>
              <a:t>. </a:t>
            </a:r>
            <a:r>
              <a:rPr lang="en-GB" sz="1400" i="1" dirty="0"/>
              <a:t>Chem. Mon.</a:t>
            </a:r>
            <a:r>
              <a:rPr lang="en-GB" sz="1400" dirty="0"/>
              <a:t> </a:t>
            </a:r>
            <a:r>
              <a:rPr lang="en-GB" sz="1400" b="1" dirty="0"/>
              <a:t>2006</a:t>
            </a:r>
            <a:r>
              <a:rPr lang="en-GB" sz="1400" dirty="0"/>
              <a:t>, </a:t>
            </a:r>
            <a:r>
              <a:rPr lang="en-GB" sz="1400" i="1" dirty="0"/>
              <a:t>137</a:t>
            </a:r>
            <a:r>
              <a:rPr lang="en-GB" sz="1400" dirty="0"/>
              <a:t>, 1211–1217.</a:t>
            </a:r>
          </a:p>
          <a:p>
            <a:pPr marL="265113" indent="-265113" algn="just">
              <a:lnSpc>
                <a:spcPts val="1600"/>
              </a:lnSpc>
              <a:buFont typeface="+mj-lt"/>
              <a:buAutoNum type="arabicPeriod" startAt="8"/>
            </a:pPr>
            <a:r>
              <a:rPr lang="en-GB" sz="1400" dirty="0" err="1"/>
              <a:t>Musiol</a:t>
            </a:r>
            <a:r>
              <a:rPr lang="en-GB" sz="1400" dirty="0"/>
              <a:t>, R.; </a:t>
            </a:r>
            <a:r>
              <a:rPr lang="en-GB" sz="1400" dirty="0" err="1"/>
              <a:t>Jampilek</a:t>
            </a:r>
            <a:r>
              <a:rPr lang="en-GB" sz="1400" dirty="0"/>
              <a:t>, J.; </a:t>
            </a:r>
            <a:r>
              <a:rPr lang="en-GB" sz="1400" dirty="0" err="1"/>
              <a:t>Kralova</a:t>
            </a:r>
            <a:r>
              <a:rPr lang="en-GB" sz="1400" dirty="0"/>
              <a:t>, K.; Richardson, D. R.; </a:t>
            </a:r>
            <a:r>
              <a:rPr lang="en-GB" sz="1400" dirty="0" err="1"/>
              <a:t>Kalinowski</a:t>
            </a:r>
            <a:r>
              <a:rPr lang="en-GB" sz="1400" dirty="0"/>
              <a:t>, D.; </a:t>
            </a:r>
            <a:r>
              <a:rPr lang="en-GB" sz="1400" dirty="0" err="1"/>
              <a:t>Podeszwa</a:t>
            </a:r>
            <a:r>
              <a:rPr lang="en-GB" sz="1400" dirty="0"/>
              <a:t>, B.; </a:t>
            </a:r>
            <a:r>
              <a:rPr lang="en-GB" sz="1400" dirty="0" err="1"/>
              <a:t>Finster</a:t>
            </a:r>
            <a:r>
              <a:rPr lang="en-GB" sz="1400" dirty="0"/>
              <a:t>, J.; </a:t>
            </a:r>
            <a:r>
              <a:rPr lang="en-GB" sz="1400" dirty="0" err="1"/>
              <a:t>Niedbala</a:t>
            </a:r>
            <a:r>
              <a:rPr lang="en-GB" sz="1400" dirty="0"/>
              <a:t>, H.; </a:t>
            </a:r>
            <a:r>
              <a:rPr lang="en-GB" sz="1400" dirty="0" err="1"/>
              <a:t>Palka</a:t>
            </a:r>
            <a:r>
              <a:rPr lang="en-GB" sz="1400" dirty="0"/>
              <a:t>, A.; Polanski, J. Investigating biological activity spectrum for novel </a:t>
            </a:r>
            <a:r>
              <a:rPr lang="en-GB" sz="1400" dirty="0" err="1"/>
              <a:t>quinoline</a:t>
            </a:r>
            <a:r>
              <a:rPr lang="en-GB" sz="1400" dirty="0"/>
              <a:t> analogues. </a:t>
            </a:r>
            <a:r>
              <a:rPr lang="en-GB" sz="1400" i="1" dirty="0" err="1"/>
              <a:t>Bioorg</a:t>
            </a:r>
            <a:r>
              <a:rPr lang="en-GB" sz="1400" i="1" dirty="0"/>
              <a:t>. Med. Chem.</a:t>
            </a:r>
            <a:r>
              <a:rPr lang="en-GB" sz="1400" dirty="0"/>
              <a:t> </a:t>
            </a:r>
            <a:r>
              <a:rPr lang="en-GB" sz="1400" b="1" dirty="0"/>
              <a:t>2007</a:t>
            </a:r>
            <a:r>
              <a:rPr lang="en-GB" sz="1400" dirty="0"/>
              <a:t>, </a:t>
            </a:r>
            <a:r>
              <a:rPr lang="en-GB" sz="1400" i="1" dirty="0"/>
              <a:t>15</a:t>
            </a:r>
            <a:r>
              <a:rPr lang="en-GB" sz="1400" dirty="0"/>
              <a:t>, 1280–1288. </a:t>
            </a:r>
          </a:p>
        </p:txBody>
      </p:sp>
      <p:graphicFrame>
        <p:nvGraphicFramePr>
          <p:cNvPr id="4" name="Objekt 3"/>
          <p:cNvGraphicFramePr>
            <a:graphicFrameLocks noChangeAspect="1"/>
          </p:cNvGraphicFramePr>
          <p:nvPr>
            <p:extLst>
              <p:ext uri="{D42A27DB-BD31-4B8C-83A1-F6EECF244321}">
                <p14:modId xmlns:p14="http://schemas.microsoft.com/office/powerpoint/2010/main" val="2795292826"/>
              </p:ext>
            </p:extLst>
          </p:nvPr>
        </p:nvGraphicFramePr>
        <p:xfrm>
          <a:off x="1295400" y="1711230"/>
          <a:ext cx="6482080" cy="1717770"/>
        </p:xfrm>
        <a:graphic>
          <a:graphicData uri="http://schemas.openxmlformats.org/presentationml/2006/ole">
            <mc:AlternateContent xmlns:mc="http://schemas.openxmlformats.org/markup-compatibility/2006">
              <mc:Choice xmlns:v="urn:schemas-microsoft-com:vml" Requires="v">
                <p:oleObj spid="_x0000_s2124" name="CS ChemDraw Drawing" r:id="rId4" imgW="5892800" imgH="1561609" progId="ChemDraw.Document.6.0">
                  <p:embed/>
                </p:oleObj>
              </mc:Choice>
              <mc:Fallback>
                <p:oleObj name="CS ChemDraw Drawing" r:id="rId4" imgW="5892800" imgH="1561609" progId="ChemDraw.Document.6.0">
                  <p:embed/>
                  <p:pic>
                    <p:nvPicPr>
                      <p:cNvPr id="0" name=""/>
                      <p:cNvPicPr/>
                      <p:nvPr/>
                    </p:nvPicPr>
                    <p:blipFill>
                      <a:blip r:embed="rId5"/>
                      <a:stretch>
                        <a:fillRect/>
                      </a:stretch>
                    </p:blipFill>
                    <p:spPr>
                      <a:xfrm>
                        <a:off x="1295400" y="1711230"/>
                        <a:ext cx="6482080" cy="1717770"/>
                      </a:xfrm>
                      <a:prstGeom prst="rect">
                        <a:avLst/>
                      </a:prstGeom>
                    </p:spPr>
                  </p:pic>
                </p:oleObj>
              </mc:Fallback>
            </mc:AlternateContent>
          </a:graphicData>
        </a:graphic>
      </p:graphicFrame>
      <p:sp>
        <p:nvSpPr>
          <p:cNvPr id="5" name="Obdélník 4"/>
          <p:cNvSpPr/>
          <p:nvPr/>
        </p:nvSpPr>
        <p:spPr>
          <a:xfrm>
            <a:off x="798328" y="3544669"/>
            <a:ext cx="6974072" cy="338554"/>
          </a:xfrm>
          <a:prstGeom prst="rect">
            <a:avLst/>
          </a:prstGeom>
        </p:spPr>
        <p:txBody>
          <a:bodyPr wrap="square">
            <a:spAutoFit/>
          </a:bodyPr>
          <a:lstStyle/>
          <a:p>
            <a:r>
              <a:rPr lang="en-GB" sz="1600" b="1" dirty="0"/>
              <a:t>Scheme 1.</a:t>
            </a:r>
            <a:r>
              <a:rPr lang="en-GB" sz="1600" dirty="0"/>
              <a:t> Synthesis of ring-substituted </a:t>
            </a:r>
            <a:r>
              <a:rPr lang="en-GB" sz="1600" dirty="0" err="1"/>
              <a:t>styrylquinolines</a:t>
            </a:r>
            <a:r>
              <a:rPr lang="en-GB" sz="1600" dirty="0"/>
              <a:t>.</a:t>
            </a:r>
          </a:p>
        </p:txBody>
      </p:sp>
    </p:spTree>
    <p:extLst>
      <p:ext uri="{BB962C8B-B14F-4D97-AF65-F5344CB8AC3E}">
        <p14:creationId xmlns:p14="http://schemas.microsoft.com/office/powerpoint/2010/main" val="2933609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609600"/>
            <a:ext cx="7924800" cy="461665"/>
          </a:xfrm>
          <a:prstGeom prst="rect">
            <a:avLst/>
          </a:prstGeom>
          <a:noFill/>
        </p:spPr>
        <p:txBody>
          <a:bodyPr wrap="square" rtlCol="0">
            <a:spAutoFit/>
          </a:bodyPr>
          <a:lstStyle/>
          <a:p>
            <a:r>
              <a:rPr lang="en-GB" sz="2400" b="1" dirty="0"/>
              <a:t>Experimental</a:t>
            </a:r>
            <a:r>
              <a:rPr lang="cs-CZ" sz="2400" b="1" dirty="0"/>
              <a:t> – </a:t>
            </a:r>
            <a:r>
              <a:rPr lang="en-GB" sz="2400" b="1" dirty="0"/>
              <a:t>Method</a:t>
            </a:r>
          </a:p>
        </p:txBody>
      </p:sp>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 name="TextovéPole 1">
            <a:extLst>
              <a:ext uri="{FF2B5EF4-FFF2-40B4-BE49-F238E27FC236}">
                <a16:creationId xmlns:a16="http://schemas.microsoft.com/office/drawing/2014/main" id="{30271CD6-9A06-4043-A7E7-8B69B230A808}"/>
              </a:ext>
            </a:extLst>
          </p:cNvPr>
          <p:cNvSpPr txBox="1"/>
          <p:nvPr/>
        </p:nvSpPr>
        <p:spPr>
          <a:xfrm>
            <a:off x="530942" y="1071265"/>
            <a:ext cx="8082116" cy="3416320"/>
          </a:xfrm>
          <a:prstGeom prst="rect">
            <a:avLst/>
          </a:prstGeom>
          <a:noFill/>
        </p:spPr>
        <p:txBody>
          <a:bodyPr wrap="square" rtlCol="0">
            <a:spAutoFit/>
          </a:bodyPr>
          <a:lstStyle/>
          <a:p>
            <a:pPr algn="just"/>
            <a:r>
              <a:rPr lang="en-GB" dirty="0"/>
              <a:t>The series of </a:t>
            </a:r>
            <a:r>
              <a:rPr lang="en-GB" dirty="0" err="1"/>
              <a:t>styrylquinoline</a:t>
            </a:r>
            <a:r>
              <a:rPr lang="en-GB" dirty="0"/>
              <a:t> derivatives were tested for antimicrobial activity against three MRSA isolates, three VRE isolates and against </a:t>
            </a:r>
            <a:r>
              <a:rPr lang="en-GB" i="1" dirty="0"/>
              <a:t>Staphylococcus aureus </a:t>
            </a:r>
            <a:r>
              <a:rPr lang="en-GB" dirty="0"/>
              <a:t>ATCC 29213 and </a:t>
            </a:r>
            <a:r>
              <a:rPr lang="en-GB" i="1" dirty="0"/>
              <a:t>Enterococcus faecalis</a:t>
            </a:r>
            <a:r>
              <a:rPr lang="en-GB" dirty="0"/>
              <a:t> ATCC 29212 as reference and quality control strains. The antifungal activity was evaluated against </a:t>
            </a:r>
            <a:r>
              <a:rPr lang="en-GB" i="1" dirty="0"/>
              <a:t>Candida albicans</a:t>
            </a:r>
            <a:r>
              <a:rPr lang="cs-CZ" i="1" dirty="0"/>
              <a:t> </a:t>
            </a:r>
            <a:r>
              <a:rPr lang="cs-CZ" dirty="0"/>
              <a:t>CCM 8261</a:t>
            </a:r>
            <a:r>
              <a:rPr lang="en-GB" i="1" dirty="0"/>
              <a:t>, C. </a:t>
            </a:r>
            <a:r>
              <a:rPr lang="en-GB" i="1" dirty="0" err="1"/>
              <a:t>krusei</a:t>
            </a:r>
            <a:r>
              <a:rPr lang="cs-CZ" i="1" dirty="0"/>
              <a:t> </a:t>
            </a:r>
            <a:r>
              <a:rPr lang="cs-CZ" dirty="0"/>
              <a:t>CCM 8271</a:t>
            </a:r>
            <a:r>
              <a:rPr lang="en-GB" dirty="0"/>
              <a:t> and </a:t>
            </a:r>
            <a:r>
              <a:rPr lang="en-GB" i="1" dirty="0"/>
              <a:t>C. </a:t>
            </a:r>
            <a:r>
              <a:rPr lang="en-GB" i="1" dirty="0" err="1"/>
              <a:t>parapsilosis</a:t>
            </a:r>
            <a:r>
              <a:rPr lang="cs-CZ" i="1" dirty="0"/>
              <a:t> </a:t>
            </a:r>
            <a:r>
              <a:rPr lang="cs-CZ" dirty="0"/>
              <a:t>CCM 8260. </a:t>
            </a:r>
            <a:r>
              <a:rPr lang="en-US" dirty="0"/>
              <a:t>Ciprofloxacin</a:t>
            </a:r>
            <a:r>
              <a:rPr lang="cs-CZ" dirty="0"/>
              <a:t> and </a:t>
            </a:r>
            <a:r>
              <a:rPr lang="cs-CZ" dirty="0" err="1"/>
              <a:t>amphotericin</a:t>
            </a:r>
            <a:r>
              <a:rPr lang="cs-CZ" dirty="0"/>
              <a:t> B</a:t>
            </a:r>
            <a:r>
              <a:rPr lang="en-US" dirty="0"/>
              <a:t> </a:t>
            </a:r>
            <a:r>
              <a:rPr lang="en-GB" dirty="0"/>
              <a:t>were</a:t>
            </a:r>
            <a:r>
              <a:rPr lang="en-US" dirty="0"/>
              <a:t> used as reference antibacterial agents. MICs were determined by the microdilution method. The tested compounds were diluted in microtiter plate to final concentrations from 256 µg/m</a:t>
            </a:r>
            <a:r>
              <a:rPr lang="cs-CZ" dirty="0"/>
              <a:t>L</a:t>
            </a:r>
            <a:r>
              <a:rPr lang="en-US" dirty="0"/>
              <a:t> to </a:t>
            </a:r>
            <a:r>
              <a:rPr lang="cs-CZ" dirty="0"/>
              <a:t>2</a:t>
            </a:r>
            <a:r>
              <a:rPr lang="en-US" dirty="0"/>
              <a:t> µg/m</a:t>
            </a:r>
            <a:r>
              <a:rPr lang="cs-CZ" dirty="0"/>
              <a:t>L </a:t>
            </a:r>
            <a:r>
              <a:rPr lang="en-GB" dirty="0"/>
              <a:t>for bacteria </a:t>
            </a:r>
            <a:r>
              <a:rPr lang="cs-CZ" dirty="0"/>
              <a:t>and </a:t>
            </a:r>
            <a:r>
              <a:rPr lang="en-GB" dirty="0"/>
              <a:t>from</a:t>
            </a:r>
            <a:r>
              <a:rPr lang="cs-CZ" dirty="0"/>
              <a:t> 128 </a:t>
            </a:r>
            <a:r>
              <a:rPr lang="en-US" dirty="0"/>
              <a:t>µg/m</a:t>
            </a:r>
            <a:r>
              <a:rPr lang="cs-CZ" dirty="0"/>
              <a:t>L to </a:t>
            </a:r>
            <a:br>
              <a:rPr lang="cs-CZ" dirty="0"/>
            </a:br>
            <a:r>
              <a:rPr lang="cs-CZ" dirty="0"/>
              <a:t>1 </a:t>
            </a:r>
            <a:r>
              <a:rPr lang="en-US" dirty="0"/>
              <a:t>µg/m</a:t>
            </a:r>
            <a:r>
              <a:rPr lang="cs-CZ" dirty="0"/>
              <a:t>L</a:t>
            </a:r>
            <a:r>
              <a:rPr lang="en-US" dirty="0"/>
              <a:t> </a:t>
            </a:r>
            <a:r>
              <a:rPr lang="cs-CZ" dirty="0"/>
              <a:t>f</a:t>
            </a:r>
            <a:r>
              <a:rPr lang="en-GB" dirty="0"/>
              <a:t>or </a:t>
            </a:r>
            <a:r>
              <a:rPr lang="en-GB" i="1" dirty="0"/>
              <a:t>Candida</a:t>
            </a:r>
            <a:r>
              <a:rPr lang="en-US" dirty="0"/>
              <a:t>. Plates were incubated at 37</a:t>
            </a:r>
            <a:r>
              <a:rPr lang="cs-CZ" dirty="0"/>
              <a:t> °C</a:t>
            </a:r>
            <a:r>
              <a:rPr lang="en-US" dirty="0"/>
              <a:t> for 24</a:t>
            </a:r>
            <a:r>
              <a:rPr lang="cs-CZ" dirty="0"/>
              <a:t> and 48</a:t>
            </a:r>
            <a:r>
              <a:rPr lang="en-US" dirty="0"/>
              <a:t> hours. The MIC was defined as the lowest concentration of the compound</a:t>
            </a:r>
            <a:r>
              <a:rPr lang="cs-CZ" dirty="0"/>
              <a:t>,</a:t>
            </a:r>
            <a:r>
              <a:rPr lang="en-US" dirty="0"/>
              <a:t> at which no visible bacterial growth was observed. At least </a:t>
            </a:r>
            <a:r>
              <a:rPr lang="cs-CZ" dirty="0"/>
              <a:t>3</a:t>
            </a:r>
            <a:r>
              <a:rPr lang="en-US" dirty="0"/>
              <a:t> independent measurements were made within the test, and the results were averaged.</a:t>
            </a:r>
            <a:endParaRPr lang="cs-CZ" dirty="0"/>
          </a:p>
        </p:txBody>
      </p:sp>
    </p:spTree>
    <p:extLst>
      <p:ext uri="{BB962C8B-B14F-4D97-AF65-F5344CB8AC3E}">
        <p14:creationId xmlns:p14="http://schemas.microsoft.com/office/powerpoint/2010/main" val="110785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pic>
        <p:nvPicPr>
          <p:cNvPr id="5" name="Obrázek 4">
            <a:extLst>
              <a:ext uri="{FF2B5EF4-FFF2-40B4-BE49-F238E27FC236}">
                <a16:creationId xmlns:a16="http://schemas.microsoft.com/office/drawing/2014/main" id="{3577D007-17CC-4E05-A301-866C21D1D3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50" r="26666"/>
          <a:stretch/>
        </p:blipFill>
        <p:spPr>
          <a:xfrm rot="5400000">
            <a:off x="622922" y="1244826"/>
            <a:ext cx="3105151" cy="3284196"/>
          </a:xfrm>
          <a:prstGeom prst="rect">
            <a:avLst/>
          </a:prstGeom>
        </p:spPr>
      </p:pic>
      <p:pic>
        <p:nvPicPr>
          <p:cNvPr id="4" name="Obrázek 3">
            <a:extLst>
              <a:ext uri="{FF2B5EF4-FFF2-40B4-BE49-F238E27FC236}">
                <a16:creationId xmlns:a16="http://schemas.microsoft.com/office/drawing/2014/main" id="{96FA1CCE-D534-4518-9393-AAF27E34D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9868" y="1197215"/>
            <a:ext cx="5027663" cy="3379419"/>
          </a:xfrm>
          <a:prstGeom prst="rect">
            <a:avLst/>
          </a:prstGeom>
        </p:spPr>
      </p:pic>
      <p:sp>
        <p:nvSpPr>
          <p:cNvPr id="8" name="TextovéPole 7">
            <a:extLst>
              <a:ext uri="{FF2B5EF4-FFF2-40B4-BE49-F238E27FC236}">
                <a16:creationId xmlns:a16="http://schemas.microsoft.com/office/drawing/2014/main" id="{F66BE55D-4A56-4D7A-B7E7-107266146281}"/>
              </a:ext>
            </a:extLst>
          </p:cNvPr>
          <p:cNvSpPr txBox="1"/>
          <p:nvPr/>
        </p:nvSpPr>
        <p:spPr>
          <a:xfrm>
            <a:off x="457200" y="4439500"/>
            <a:ext cx="3284196" cy="369332"/>
          </a:xfrm>
          <a:prstGeom prst="rect">
            <a:avLst/>
          </a:prstGeom>
          <a:noFill/>
        </p:spPr>
        <p:txBody>
          <a:bodyPr wrap="square" rtlCol="0">
            <a:spAutoFit/>
          </a:bodyPr>
          <a:lstStyle/>
          <a:p>
            <a:r>
              <a:rPr lang="en-GB" b="1" dirty="0"/>
              <a:t>Figure 1</a:t>
            </a:r>
            <a:r>
              <a:rPr lang="en-GB" dirty="0"/>
              <a:t>: MRSA 63718</a:t>
            </a:r>
          </a:p>
        </p:txBody>
      </p:sp>
      <p:sp>
        <p:nvSpPr>
          <p:cNvPr id="9" name="TextovéPole 8">
            <a:extLst>
              <a:ext uri="{FF2B5EF4-FFF2-40B4-BE49-F238E27FC236}">
                <a16:creationId xmlns:a16="http://schemas.microsoft.com/office/drawing/2014/main" id="{11882A11-ABE2-47D9-BEEC-35FA91D99D82}"/>
              </a:ext>
            </a:extLst>
          </p:cNvPr>
          <p:cNvSpPr txBox="1"/>
          <p:nvPr/>
        </p:nvSpPr>
        <p:spPr>
          <a:xfrm>
            <a:off x="3843668" y="4624166"/>
            <a:ext cx="5172467" cy="369332"/>
          </a:xfrm>
          <a:prstGeom prst="rect">
            <a:avLst/>
          </a:prstGeom>
          <a:noFill/>
        </p:spPr>
        <p:txBody>
          <a:bodyPr wrap="square" rtlCol="0">
            <a:spAutoFit/>
          </a:bodyPr>
          <a:lstStyle/>
          <a:p>
            <a:pPr marL="895350" indent="-895350"/>
            <a:r>
              <a:rPr lang="en-GB" b="1" dirty="0"/>
              <a:t>Figure 2</a:t>
            </a:r>
            <a:r>
              <a:rPr lang="en-GB" dirty="0"/>
              <a:t>: </a:t>
            </a:r>
            <a:r>
              <a:rPr lang="cs-CZ" dirty="0"/>
              <a:t>M</a:t>
            </a:r>
            <a:r>
              <a:rPr lang="en-GB" dirty="0" err="1"/>
              <a:t>icrotiter</a:t>
            </a:r>
            <a:r>
              <a:rPr lang="en-GB" dirty="0"/>
              <a:t> plate with highlighted MIC values</a:t>
            </a:r>
          </a:p>
        </p:txBody>
      </p:sp>
      <p:sp>
        <p:nvSpPr>
          <p:cNvPr id="10" name="TextBox 2"/>
          <p:cNvSpPr txBox="1"/>
          <p:nvPr/>
        </p:nvSpPr>
        <p:spPr>
          <a:xfrm>
            <a:off x="381000" y="609600"/>
            <a:ext cx="7924800" cy="461665"/>
          </a:xfrm>
          <a:prstGeom prst="rect">
            <a:avLst/>
          </a:prstGeom>
          <a:noFill/>
        </p:spPr>
        <p:txBody>
          <a:bodyPr wrap="square" rtlCol="0">
            <a:spAutoFit/>
          </a:bodyPr>
          <a:lstStyle/>
          <a:p>
            <a:r>
              <a:rPr lang="en-GB" sz="2400" b="1" dirty="0"/>
              <a:t>Experimental</a:t>
            </a:r>
            <a:r>
              <a:rPr lang="cs-CZ" sz="2400" b="1" dirty="0"/>
              <a:t> – </a:t>
            </a:r>
            <a:r>
              <a:rPr lang="en-GB" sz="2400" b="1" dirty="0"/>
              <a:t>Method</a:t>
            </a:r>
          </a:p>
        </p:txBody>
      </p:sp>
    </p:spTree>
    <p:extLst>
      <p:ext uri="{BB962C8B-B14F-4D97-AF65-F5344CB8AC3E}">
        <p14:creationId xmlns:p14="http://schemas.microsoft.com/office/powerpoint/2010/main" val="4184723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04800"/>
            <a:ext cx="8153400" cy="461665"/>
          </a:xfrm>
          <a:prstGeom prst="rect">
            <a:avLst/>
          </a:prstGeom>
          <a:noFill/>
        </p:spPr>
        <p:txBody>
          <a:bodyPr wrap="square" rtlCol="0">
            <a:spAutoFit/>
          </a:bodyPr>
          <a:lstStyle/>
          <a:p>
            <a:r>
              <a:rPr lang="en-GB" sz="2400" b="1" dirty="0"/>
              <a:t>Results – Antibacterial activity</a:t>
            </a:r>
          </a:p>
        </p:txBody>
      </p:sp>
      <p:sp>
        <p:nvSpPr>
          <p:cNvPr id="6" name="Slide Number Placeholder 5"/>
          <p:cNvSpPr>
            <a:spLocks noGrp="1"/>
          </p:cNvSpPr>
          <p:nvPr>
            <p:ph type="sldNum" sz="quarter" idx="12"/>
          </p:nvPr>
        </p:nvSpPr>
        <p:spPr/>
        <p:txBody>
          <a:bodyPr/>
          <a:lstStyle/>
          <a:p>
            <a:fld id="{FCAEAE96-855E-42B1-8DE9-9C9E68DE18C5}" type="slidenum">
              <a:rPr lang="en-GB" smtClean="0"/>
              <a:pPr/>
              <a:t>9</a:t>
            </a:fld>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21324"/>
            <a:ext cx="9144000" cy="836676"/>
          </a:xfrm>
          <a:prstGeom prst="rect">
            <a:avLst/>
          </a:prstGeom>
        </p:spPr>
      </p:pic>
      <p:sp>
        <p:nvSpPr>
          <p:cNvPr id="20" name="TextovéPole 19">
            <a:extLst>
              <a:ext uri="{FF2B5EF4-FFF2-40B4-BE49-F238E27FC236}">
                <a16:creationId xmlns:a16="http://schemas.microsoft.com/office/drawing/2014/main" id="{A869238C-A75F-4C15-8F15-4ED73F347F76}"/>
              </a:ext>
            </a:extLst>
          </p:cNvPr>
          <p:cNvSpPr txBox="1"/>
          <p:nvPr/>
        </p:nvSpPr>
        <p:spPr>
          <a:xfrm>
            <a:off x="457200" y="829357"/>
            <a:ext cx="8305800" cy="584775"/>
          </a:xfrm>
          <a:prstGeom prst="rect">
            <a:avLst/>
          </a:prstGeom>
          <a:noFill/>
        </p:spPr>
        <p:txBody>
          <a:bodyPr wrap="square" rtlCol="0">
            <a:spAutoFit/>
          </a:bodyPr>
          <a:lstStyle/>
          <a:p>
            <a:pPr marL="628650" indent="-628650" algn="just"/>
            <a:r>
              <a:rPr lang="en-GB" sz="1600" b="1" spc="-10" dirty="0"/>
              <a:t>Table 1.</a:t>
            </a:r>
            <a:r>
              <a:rPr lang="en-GB" sz="1600" spc="-10" dirty="0"/>
              <a:t> Structure of ring-substituted </a:t>
            </a:r>
            <a:r>
              <a:rPr lang="en-GB" sz="1600" spc="-10" dirty="0" err="1"/>
              <a:t>styrylquinolines</a:t>
            </a:r>
            <a:r>
              <a:rPr lang="en-GB" sz="1600" spc="-10" dirty="0"/>
              <a:t> and </a:t>
            </a:r>
            <a:r>
              <a:rPr lang="en-GB" sz="1600" i="1" spc="-10" dirty="0"/>
              <a:t>in vitro</a:t>
            </a:r>
            <a:r>
              <a:rPr lang="en-GB" sz="1600" spc="-10" dirty="0"/>
              <a:t> antibacterial activities (MIC [</a:t>
            </a:r>
            <a:r>
              <a:rPr lang="en-GB" sz="1600" spc="-10" dirty="0" err="1"/>
              <a:t>μM</a:t>
            </a:r>
            <a:r>
              <a:rPr lang="en-GB" sz="1600" spc="-10" dirty="0"/>
              <a:t>]) </a:t>
            </a:r>
            <a:r>
              <a:rPr lang="en-GB" sz="1600" dirty="0"/>
              <a:t>in comparison with standard ciprofloxacin (CPX).</a:t>
            </a:r>
          </a:p>
        </p:txBody>
      </p:sp>
      <p:graphicFrame>
        <p:nvGraphicFramePr>
          <p:cNvPr id="3" name="Tabulka 2">
            <a:extLst>
              <a:ext uri="{FF2B5EF4-FFF2-40B4-BE49-F238E27FC236}">
                <a16:creationId xmlns:a16="http://schemas.microsoft.com/office/drawing/2014/main" id="{5245C953-315C-4903-8768-30473A2D391B}"/>
              </a:ext>
            </a:extLst>
          </p:cNvPr>
          <p:cNvGraphicFramePr>
            <a:graphicFrameLocks noGrp="1"/>
          </p:cNvGraphicFramePr>
          <p:nvPr>
            <p:extLst>
              <p:ext uri="{D42A27DB-BD31-4B8C-83A1-F6EECF244321}">
                <p14:modId xmlns:p14="http://schemas.microsoft.com/office/powerpoint/2010/main" val="2875806947"/>
              </p:ext>
            </p:extLst>
          </p:nvPr>
        </p:nvGraphicFramePr>
        <p:xfrm>
          <a:off x="457201" y="1433629"/>
          <a:ext cx="8305799" cy="4038600"/>
        </p:xfrm>
        <a:graphic>
          <a:graphicData uri="http://schemas.openxmlformats.org/drawingml/2006/table">
            <a:tbl>
              <a:tblPr/>
              <a:tblGrid>
                <a:gridCol w="685799">
                  <a:extLst>
                    <a:ext uri="{9D8B030D-6E8A-4147-A177-3AD203B41FA5}">
                      <a16:colId xmlns:a16="http://schemas.microsoft.com/office/drawing/2014/main" val="2884638625"/>
                    </a:ext>
                  </a:extLst>
                </a:gridCol>
                <a:gridCol w="1113106">
                  <a:extLst>
                    <a:ext uri="{9D8B030D-6E8A-4147-A177-3AD203B41FA5}">
                      <a16:colId xmlns:a16="http://schemas.microsoft.com/office/drawing/2014/main" val="1632303859"/>
                    </a:ext>
                  </a:extLst>
                </a:gridCol>
                <a:gridCol w="868094">
                  <a:extLst>
                    <a:ext uri="{9D8B030D-6E8A-4147-A177-3AD203B41FA5}">
                      <a16:colId xmlns:a16="http://schemas.microsoft.com/office/drawing/2014/main" val="4054189782"/>
                    </a:ext>
                  </a:extLst>
                </a:gridCol>
                <a:gridCol w="609600">
                  <a:extLst>
                    <a:ext uri="{9D8B030D-6E8A-4147-A177-3AD203B41FA5}">
                      <a16:colId xmlns:a16="http://schemas.microsoft.com/office/drawing/2014/main" val="3658130747"/>
                    </a:ext>
                  </a:extLst>
                </a:gridCol>
                <a:gridCol w="685800">
                  <a:extLst>
                    <a:ext uri="{9D8B030D-6E8A-4147-A177-3AD203B41FA5}">
                      <a16:colId xmlns:a16="http://schemas.microsoft.com/office/drawing/2014/main" val="961361777"/>
                    </a:ext>
                  </a:extLst>
                </a:gridCol>
                <a:gridCol w="685800">
                  <a:extLst>
                    <a:ext uri="{9D8B030D-6E8A-4147-A177-3AD203B41FA5}">
                      <a16:colId xmlns:a16="http://schemas.microsoft.com/office/drawing/2014/main" val="28967262"/>
                    </a:ext>
                  </a:extLst>
                </a:gridCol>
                <a:gridCol w="753210">
                  <a:extLst>
                    <a:ext uri="{9D8B030D-6E8A-4147-A177-3AD203B41FA5}">
                      <a16:colId xmlns:a16="http://schemas.microsoft.com/office/drawing/2014/main" val="2506480978"/>
                    </a:ext>
                  </a:extLst>
                </a:gridCol>
                <a:gridCol w="651485">
                  <a:extLst>
                    <a:ext uri="{9D8B030D-6E8A-4147-A177-3AD203B41FA5}">
                      <a16:colId xmlns:a16="http://schemas.microsoft.com/office/drawing/2014/main" val="3116050577"/>
                    </a:ext>
                  </a:extLst>
                </a:gridCol>
                <a:gridCol w="728906">
                  <a:extLst>
                    <a:ext uri="{9D8B030D-6E8A-4147-A177-3AD203B41FA5}">
                      <a16:colId xmlns:a16="http://schemas.microsoft.com/office/drawing/2014/main" val="3793154199"/>
                    </a:ext>
                  </a:extLst>
                </a:gridCol>
                <a:gridCol w="685799">
                  <a:extLst>
                    <a:ext uri="{9D8B030D-6E8A-4147-A177-3AD203B41FA5}">
                      <a16:colId xmlns:a16="http://schemas.microsoft.com/office/drawing/2014/main" val="1094794053"/>
                    </a:ext>
                  </a:extLst>
                </a:gridCol>
                <a:gridCol w="838200">
                  <a:extLst>
                    <a:ext uri="{9D8B030D-6E8A-4147-A177-3AD203B41FA5}">
                      <a16:colId xmlns:a16="http://schemas.microsoft.com/office/drawing/2014/main" val="677049712"/>
                    </a:ext>
                  </a:extLst>
                </a:gridCol>
              </a:tblGrid>
              <a:tr h="838200">
                <a:tc gridSpan="11">
                  <a:txBody>
                    <a:bodyPr/>
                    <a:lstStyle/>
                    <a:p>
                      <a:pPr algn="ctr" fontAlgn="ct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cs-CZ" sz="12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228600">
                <a:tc rowSpan="2">
                  <a:txBody>
                    <a:bodyPr/>
                    <a:lstStyle/>
                    <a:p>
                      <a:pPr algn="ctr" fontAlgn="ctr"/>
                      <a:r>
                        <a:rPr lang="cs-CZ" sz="1400" b="1" i="0" u="none" strike="noStrike" dirty="0" err="1">
                          <a:solidFill>
                            <a:srgbClr val="000000"/>
                          </a:solidFill>
                          <a:effectLst/>
                          <a:latin typeface="Calibri" panose="020F0502020204030204" pitchFamily="34" charset="0"/>
                        </a:rPr>
                        <a:t>Comp</a:t>
                      </a:r>
                      <a:r>
                        <a:rPr lang="cs-CZ" sz="1400" b="1" i="0" u="none" strike="noStrike" dirty="0">
                          <a:solidFill>
                            <a:srgbClr val="000000"/>
                          </a:solidFill>
                          <a:effectLst/>
                          <a:latin typeface="Calibri" panose="020F0502020204030204" pitchFamily="34" charset="0"/>
                        </a:rPr>
                        <a:t>.</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cs-CZ" sz="1400" b="1" i="0" u="none" strike="noStrike" dirty="0">
                          <a:solidFill>
                            <a:srgbClr val="000000"/>
                          </a:solidFill>
                          <a:effectLst/>
                          <a:latin typeface="Calibri" panose="020F0502020204030204" pitchFamily="34" charset="0"/>
                        </a:rPr>
                        <a:t>R</a:t>
                      </a:r>
                      <a:r>
                        <a:rPr lang="cs-CZ" sz="1400" b="1" i="0" u="none" strike="noStrike" baseline="30000" dirty="0">
                          <a:solidFill>
                            <a:srgbClr val="000000"/>
                          </a:solidFill>
                          <a:effectLst/>
                          <a:latin typeface="Calibri" panose="020F0502020204030204" pitchFamily="34" charset="0"/>
                        </a:rPr>
                        <a:t>1</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cs-CZ" sz="1400" b="1" i="0" u="none" strike="noStrike" dirty="0">
                          <a:solidFill>
                            <a:srgbClr val="000000"/>
                          </a:solidFill>
                          <a:effectLst/>
                          <a:latin typeface="Calibri" panose="020F0502020204030204" pitchFamily="34" charset="0"/>
                        </a:rPr>
                        <a:t>R</a:t>
                      </a:r>
                      <a:r>
                        <a:rPr lang="cs-CZ" sz="1400" b="1" i="0" u="none" strike="noStrike" baseline="30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cs-CZ" sz="1400" b="1" i="0" u="none" strike="noStrike" dirty="0">
                          <a:solidFill>
                            <a:srgbClr val="000000"/>
                          </a:solidFill>
                          <a:effectLst/>
                          <a:latin typeface="Calibri" panose="020F0502020204030204" pitchFamily="34" charset="0"/>
                        </a:rPr>
                        <a:t>MIC [µM]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51187511"/>
                  </a:ext>
                </a:extLst>
              </a:tr>
              <a:tr h="228600">
                <a:tc v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ctr"/>
                      <a:endParaRPr lang="cs-CZ" sz="12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err="1">
                          <a:solidFill>
                            <a:srgbClr val="000000"/>
                          </a:solidFill>
                          <a:effectLst/>
                          <a:latin typeface="Calibri" panose="020F0502020204030204" pitchFamily="34" charset="0"/>
                        </a:rPr>
                        <a:t>S.a</a:t>
                      </a:r>
                      <a:r>
                        <a:rPr lang="cs-CZ" sz="1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MRSA</a:t>
                      </a:r>
                      <a:r>
                        <a:rPr lang="cs-CZ" sz="1400" b="0" i="0" u="none" strike="noStrike" baseline="-25000" dirty="0">
                          <a:solidFill>
                            <a:srgbClr val="000000"/>
                          </a:solidFill>
                          <a:effectLst/>
                          <a:latin typeface="Calibri" panose="020F0502020204030204" pitchFamily="34" charset="0"/>
                        </a:rPr>
                        <a:t>1</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MRSA</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MRSA</a:t>
                      </a:r>
                      <a:r>
                        <a:rPr lang="cs-CZ" sz="1400" b="0" i="0" u="none" strike="noStrike" baseline="-25000" dirty="0">
                          <a:solidFill>
                            <a:srgbClr val="000000"/>
                          </a:solidFill>
                          <a:effectLst/>
                          <a:latin typeface="Calibri" panose="020F0502020204030204" pitchFamily="34" charset="0"/>
                        </a:rPr>
                        <a:t>3</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err="1">
                          <a:solidFill>
                            <a:srgbClr val="000000"/>
                          </a:solidFill>
                          <a:effectLst/>
                          <a:latin typeface="Calibri" panose="020F0502020204030204" pitchFamily="34" charset="0"/>
                        </a:rPr>
                        <a:t>E.f</a:t>
                      </a:r>
                      <a:r>
                        <a:rPr lang="cs-CZ" sz="1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VRE</a:t>
                      </a:r>
                      <a:r>
                        <a:rPr lang="cs-CZ" sz="1400" b="0" i="0" u="none" strike="noStrike" baseline="-25000"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VRE</a:t>
                      </a:r>
                      <a:r>
                        <a:rPr lang="cs-CZ" sz="1400" b="0" i="0" u="none" strike="noStrike" baseline="-25000"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VRE</a:t>
                      </a:r>
                      <a:r>
                        <a:rPr lang="cs-CZ" sz="1400" b="0" i="0" u="none" strike="noStrike" baseline="-25000" dirty="0">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8994894"/>
                  </a:ext>
                </a:extLst>
              </a:tr>
              <a:tr h="228600">
                <a:tc>
                  <a:txBody>
                    <a:bodyPr/>
                    <a:lstStyle/>
                    <a:p>
                      <a:pPr algn="ctr" fontAlgn="ctr"/>
                      <a:r>
                        <a:rPr lang="cs-CZ" sz="1400" b="1"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8-OAc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2-NO</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&gt;765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5.98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&gt;765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&gt;765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&gt;766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&gt;766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&gt;766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&gt;766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140490"/>
                  </a:ext>
                </a:extLst>
              </a:tr>
              <a:tr h="2286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cs-CZ" sz="1400" b="1"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2-NO</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438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&gt;875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&gt;876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&gt;876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&gt;876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&gt;876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algn="ctr" fontAlgn="ctr"/>
                      <a:r>
                        <a:rPr lang="cs-CZ" sz="1400" b="1" i="0" u="none" strike="noStrike" dirty="0">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8-OAc-5,7-Cl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&gt;634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5.54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Calibri" panose="020F0502020204030204" pitchFamily="34" charset="0"/>
                        </a:rPr>
                        <a:t>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177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cs-CZ" sz="1400" b="0" i="0" u="none" strike="noStrike" dirty="0">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546753"/>
                  </a:ext>
                </a:extLst>
              </a:tr>
              <a:tr h="228600">
                <a:tc>
                  <a:txBody>
                    <a:bodyPr/>
                    <a:lstStyle/>
                    <a:p>
                      <a:pPr algn="ctr" fontAlgn="ctr"/>
                      <a:r>
                        <a:rPr lang="cs-CZ" sz="1400" b="1" i="0" u="none" strike="noStrike" dirty="0">
                          <a:solidFill>
                            <a:srgbClr val="000000"/>
                          </a:solidFill>
                          <a:effectLst/>
                          <a:latin typeface="Calibri" panose="020F050202020403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8-OH-5,7-Cl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2.48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Calibri" panose="020F0502020204030204" pitchFamily="34" charset="0"/>
                        </a:rPr>
                        <a:t>159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000000"/>
                          </a:solidFill>
                          <a:effectLst/>
                          <a:latin typeface="Calibri" panose="020F0502020204030204" pitchFamily="34" charset="0"/>
                        </a:rPr>
                        <a:t>19.8</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cs-CZ" sz="1400" b="0" i="0" u="none" strike="noStrike">
                          <a:solidFill>
                            <a:srgbClr val="000000"/>
                          </a:solidFill>
                          <a:effectLst/>
                          <a:latin typeface="Calibri" panose="020F0502020204030204" pitchFamily="34" charset="0"/>
                        </a:rPr>
                        <a:t>177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8118084"/>
                  </a:ext>
                </a:extLst>
              </a:tr>
              <a:tr h="228600">
                <a:tc>
                  <a:txBody>
                    <a:bodyPr/>
                    <a:lstStyle/>
                    <a:p>
                      <a:pPr algn="ctr" fontAlgn="ctr"/>
                      <a:r>
                        <a:rPr lang="cs-CZ" sz="1400" b="1" i="0" u="none" strike="noStrike" dirty="0">
                          <a:solidFill>
                            <a:srgbClr val="000000"/>
                          </a:solidFill>
                          <a:effectLst/>
                          <a:latin typeface="Calibri" panose="020F050202020403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8-OAc-5,7-Cl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3-NO</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8461660"/>
                  </a:ext>
                </a:extLst>
              </a:tr>
              <a:tr h="228600">
                <a:tc>
                  <a:txBody>
                    <a:bodyPr/>
                    <a:lstStyle/>
                    <a:p>
                      <a:pPr algn="ctr" fontAlgn="ctr"/>
                      <a:r>
                        <a:rPr lang="cs-CZ" sz="1400" b="1" i="0" u="none" strike="noStrike" dirty="0">
                          <a:solidFill>
                            <a:srgbClr val="000000"/>
                          </a:solidFill>
                          <a:effectLst/>
                          <a:latin typeface="Calibri" panose="020F0502020204030204" pitchFamily="34"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8-OH-5,7-Cl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3-NO</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177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69604"/>
                  </a:ext>
                </a:extLst>
              </a:tr>
              <a:tr h="228600">
                <a:tc>
                  <a:txBody>
                    <a:bodyPr/>
                    <a:lstStyle/>
                    <a:p>
                      <a:pPr algn="ctr" fontAlgn="ctr"/>
                      <a:r>
                        <a:rPr lang="cs-CZ" sz="1400" b="1" i="0" u="none" strike="noStrike" dirty="0">
                          <a:solidFill>
                            <a:srgbClr val="000000"/>
                          </a:solidFill>
                          <a:effectLst/>
                          <a:latin typeface="Calibri" panose="020F050202020403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8-OAc-5,7-Cl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4-NO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&gt;634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&gt;634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&gt;634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650843"/>
                  </a:ext>
                </a:extLst>
              </a:tr>
              <a:tr h="228600">
                <a:tc>
                  <a:txBody>
                    <a:bodyPr/>
                    <a:lstStyle/>
                    <a:p>
                      <a:pPr algn="ctr" fontAlgn="ctr"/>
                      <a:r>
                        <a:rPr lang="cs-CZ" sz="1400" b="1" i="0" u="none" strike="noStrike" dirty="0">
                          <a:solidFill>
                            <a:srgbClr val="000000"/>
                          </a:solidFill>
                          <a:effectLst/>
                          <a:latin typeface="Calibri" panose="020F050202020403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8-OH-5,7-Cl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4-NO</a:t>
                      </a:r>
                      <a:r>
                        <a:rPr lang="cs-CZ" sz="1400" b="0" i="0" u="none" strike="noStrike" baseline="-25000" dirty="0">
                          <a:solidFill>
                            <a:srgbClr val="000000"/>
                          </a:solidFill>
                          <a:effectLst/>
                          <a:latin typeface="Calibri" panose="020F0502020204030204" pitchFamily="34" charset="0"/>
                        </a:rPr>
                        <a:t>2</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354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&gt;709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1406439"/>
                  </a:ext>
                </a:extLst>
              </a:tr>
              <a:tr h="228600">
                <a:tc>
                  <a:txBody>
                    <a:bodyPr/>
                    <a:lstStyle/>
                    <a:p>
                      <a:pPr algn="ctr" fontAlgn="ctr"/>
                      <a:r>
                        <a:rPr lang="cs-CZ" sz="1400" b="1" i="0" u="none" strike="noStrike" dirty="0">
                          <a:solidFill>
                            <a:srgbClr val="000000"/>
                          </a:solidFill>
                          <a:effectLst/>
                          <a:latin typeface="Calibri" panose="020F050202020403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8-OAc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2,4-NO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&gt;674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&gt;674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&gt;674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&gt;674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675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675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675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&gt;675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2120898"/>
                  </a:ext>
                </a:extLst>
              </a:tr>
              <a:tr h="228600">
                <a:tc>
                  <a:txBody>
                    <a:bodyPr/>
                    <a:lstStyle/>
                    <a:p>
                      <a:pPr algn="ctr" fontAlgn="ctr"/>
                      <a:r>
                        <a:rPr lang="cs-CZ" sz="1400" b="1" i="0" u="none" strike="noStrike" dirty="0">
                          <a:solidFill>
                            <a:srgbClr val="000000"/>
                          </a:solidFill>
                          <a:effectLst/>
                          <a:latin typeface="Calibri" panose="020F050202020403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8-OAc-5,7-Cl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2,4-NO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&gt;571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932941"/>
                  </a:ext>
                </a:extLst>
              </a:tr>
              <a:tr h="236220">
                <a:tc>
                  <a:txBody>
                    <a:bodyPr/>
                    <a:lstStyle/>
                    <a:p>
                      <a:pPr algn="ctr" fontAlgn="ctr"/>
                      <a:r>
                        <a:rPr lang="cs-CZ" sz="1400" b="1" i="0" u="none" strike="noStrike" dirty="0">
                          <a:solidFill>
                            <a:srgbClr val="000000"/>
                          </a:solidFill>
                          <a:effectLst/>
                          <a:latin typeface="Calibri" panose="020F050202020403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8-OH-5,7-Cl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2,4-NO</a:t>
                      </a:r>
                      <a:r>
                        <a:rPr lang="cs-CZ" sz="1400" b="0" i="0" u="none" strike="noStrike" baseline="-25000">
                          <a:solidFill>
                            <a:srgbClr val="000000"/>
                          </a:solidFill>
                          <a:effectLst/>
                          <a:latin typeface="Calibri" panose="020F0502020204030204" pitchFamily="34" charset="0"/>
                        </a:rPr>
                        <a:t>2</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19.70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Calibri" panose="020F0502020204030204" pitchFamily="34" charset="0"/>
                        </a:rPr>
                        <a:t>9.85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Calibri" panose="020F0502020204030204" pitchFamily="34" charset="0"/>
                        </a:rPr>
                        <a:t>78.8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400" b="0" i="0" u="none" strike="noStrike" dirty="0">
                          <a:solidFill>
                            <a:srgbClr val="000000"/>
                          </a:solidFill>
                          <a:effectLst/>
                          <a:latin typeface="Calibri" panose="020F0502020204030204" pitchFamily="34" charset="0"/>
                        </a:rPr>
                        <a:t>39.4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b"/>
                      <a:r>
                        <a:rPr lang="cs-CZ" sz="1400" b="0" i="0" u="none" strike="noStrike">
                          <a:solidFill>
                            <a:srgbClr val="000000"/>
                          </a:solidFill>
                          <a:effectLst/>
                          <a:latin typeface="Calibri" panose="020F0502020204030204" pitchFamily="34" charset="0"/>
                        </a:rPr>
                        <a:t>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315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cs-CZ" sz="1400" b="0" i="0" u="none" strike="noStrike">
                          <a:solidFill>
                            <a:srgbClr val="000000"/>
                          </a:solidFill>
                          <a:effectLst/>
                          <a:latin typeface="Calibri" panose="020F0502020204030204" pitchFamily="34" charset="0"/>
                        </a:rPr>
                        <a:t>&gt;630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573213479"/>
                  </a:ext>
                </a:extLst>
              </a:tr>
              <a:tr h="0">
                <a:tc>
                  <a:txBody>
                    <a:bodyPr/>
                    <a:lstStyle/>
                    <a:p>
                      <a:pPr algn="ctr" fontAlgn="ctr"/>
                      <a:r>
                        <a:rPr lang="cs-CZ" sz="1400" b="1" i="0" u="none" strike="noStrike" dirty="0">
                          <a:solidFill>
                            <a:srgbClr val="000000"/>
                          </a:solidFill>
                          <a:effectLst/>
                          <a:latin typeface="Calibri" panose="020F0502020204030204" pitchFamily="34" charset="0"/>
                        </a:rPr>
                        <a:t>CPX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dirty="0"/>
                        <a:t>–</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dirty="0"/>
                        <a:t>–</a:t>
                      </a:r>
                      <a:endParaRPr lang="cs-CZ" sz="1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0.75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24.1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48.3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193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143548"/>
                  </a:ext>
                </a:extLst>
              </a:tr>
            </a:tbl>
          </a:graphicData>
        </a:graphic>
      </p:graphicFrame>
      <p:sp>
        <p:nvSpPr>
          <p:cNvPr id="8" name="TextovéPole 7">
            <a:extLst>
              <a:ext uri="{FF2B5EF4-FFF2-40B4-BE49-F238E27FC236}">
                <a16:creationId xmlns:a16="http://schemas.microsoft.com/office/drawing/2014/main" id="{A869238C-A75F-4C15-8F15-4ED73F347F76}"/>
              </a:ext>
            </a:extLst>
          </p:cNvPr>
          <p:cNvSpPr txBox="1"/>
          <p:nvPr/>
        </p:nvSpPr>
        <p:spPr>
          <a:xfrm>
            <a:off x="420708" y="5509078"/>
            <a:ext cx="8418492" cy="477054"/>
          </a:xfrm>
          <a:prstGeom prst="rect">
            <a:avLst/>
          </a:prstGeom>
          <a:noFill/>
        </p:spPr>
        <p:txBody>
          <a:bodyPr wrap="square" rtlCol="0">
            <a:spAutoFit/>
          </a:bodyPr>
          <a:lstStyle/>
          <a:p>
            <a:pPr algn="just">
              <a:lnSpc>
                <a:spcPts val="1500"/>
              </a:lnSpc>
            </a:pPr>
            <a:r>
              <a:rPr lang="en-GB" sz="1400" dirty="0" err="1"/>
              <a:t>S.a.</a:t>
            </a:r>
            <a:r>
              <a:rPr lang="en-GB" sz="1400" dirty="0"/>
              <a:t> – </a:t>
            </a:r>
            <a:r>
              <a:rPr lang="en-GB" sz="1400" i="1" dirty="0"/>
              <a:t>Staphylococcus aureus </a:t>
            </a:r>
            <a:r>
              <a:rPr lang="en-GB" sz="1400" dirty="0"/>
              <a:t>ATCC 29213; MRSA</a:t>
            </a:r>
            <a:r>
              <a:rPr lang="en-GB" sz="1400" baseline="-25000" dirty="0"/>
              <a:t>1</a:t>
            </a:r>
            <a:r>
              <a:rPr lang="en-GB" sz="1400" dirty="0"/>
              <a:t> – MRSA 63718; MRSA</a:t>
            </a:r>
            <a:r>
              <a:rPr lang="en-GB" sz="1400" baseline="-25000" dirty="0"/>
              <a:t>2</a:t>
            </a:r>
            <a:r>
              <a:rPr lang="en-GB" sz="1400" dirty="0"/>
              <a:t> – MRSA SA 630; MRSA</a:t>
            </a:r>
            <a:r>
              <a:rPr lang="en-GB" sz="1400" baseline="-25000" dirty="0"/>
              <a:t>3</a:t>
            </a:r>
            <a:r>
              <a:rPr lang="en-GB" sz="1400" dirty="0"/>
              <a:t> – MRSA SA 3202; </a:t>
            </a:r>
            <a:r>
              <a:rPr lang="en-GB" sz="1400" dirty="0" err="1"/>
              <a:t>E.f</a:t>
            </a:r>
            <a:r>
              <a:rPr lang="en-GB" sz="1400" dirty="0"/>
              <a:t>. – </a:t>
            </a:r>
            <a:r>
              <a:rPr lang="en-GB" sz="1400" i="1" dirty="0"/>
              <a:t>Enterococcus </a:t>
            </a:r>
            <a:r>
              <a:rPr lang="en-GB" sz="1400" i="1" dirty="0" err="1"/>
              <a:t>faecalis</a:t>
            </a:r>
            <a:r>
              <a:rPr lang="en-GB" sz="1400" i="1" dirty="0"/>
              <a:t> </a:t>
            </a:r>
            <a:r>
              <a:rPr lang="en-GB" sz="1400" dirty="0"/>
              <a:t>ATCC 29212</a:t>
            </a:r>
            <a:r>
              <a:rPr lang="cs-CZ" sz="1400" dirty="0"/>
              <a:t>; VRE</a:t>
            </a:r>
            <a:r>
              <a:rPr lang="en-GB" sz="1400" baseline="-25000" dirty="0"/>
              <a:t>1</a:t>
            </a:r>
            <a:r>
              <a:rPr lang="en-GB" sz="1400" dirty="0"/>
              <a:t> – VRE342B; </a:t>
            </a:r>
            <a:r>
              <a:rPr lang="cs-CZ" sz="1400" dirty="0"/>
              <a:t>VRE</a:t>
            </a:r>
            <a:r>
              <a:rPr lang="en-GB" sz="1400" baseline="-25000" dirty="0"/>
              <a:t>2</a:t>
            </a:r>
            <a:r>
              <a:rPr lang="en-GB" sz="1400" dirty="0"/>
              <a:t> – VRE368; </a:t>
            </a:r>
            <a:r>
              <a:rPr lang="cs-CZ" sz="1400" dirty="0"/>
              <a:t>VRE</a:t>
            </a:r>
            <a:r>
              <a:rPr lang="en-GB" sz="1400" baseline="-25000" dirty="0"/>
              <a:t>3</a:t>
            </a:r>
            <a:r>
              <a:rPr lang="en-GB" sz="1400" dirty="0"/>
              <a:t> – VRE725B</a:t>
            </a:r>
            <a:r>
              <a:rPr lang="cs-CZ" sz="1400" dirty="0"/>
              <a:t>.</a:t>
            </a:r>
            <a:endParaRPr lang="en-GB" sz="1400" dirty="0"/>
          </a:p>
        </p:txBody>
      </p:sp>
      <p:graphicFrame>
        <p:nvGraphicFramePr>
          <p:cNvPr id="2" name="Objekt 1"/>
          <p:cNvGraphicFramePr>
            <a:graphicFrameLocks noChangeAspect="1"/>
          </p:cNvGraphicFramePr>
          <p:nvPr>
            <p:extLst>
              <p:ext uri="{D42A27DB-BD31-4B8C-83A1-F6EECF244321}">
                <p14:modId xmlns:p14="http://schemas.microsoft.com/office/powerpoint/2010/main" val="99491013"/>
              </p:ext>
            </p:extLst>
          </p:nvPr>
        </p:nvGraphicFramePr>
        <p:xfrm>
          <a:off x="3505200" y="1488563"/>
          <a:ext cx="2106919" cy="760698"/>
        </p:xfrm>
        <a:graphic>
          <a:graphicData uri="http://schemas.openxmlformats.org/presentationml/2006/ole">
            <mc:AlternateContent xmlns:mc="http://schemas.openxmlformats.org/markup-compatibility/2006">
              <mc:Choice xmlns:v="urn:schemas-microsoft-com:vml" Requires="v">
                <p:oleObj spid="_x0000_s3127" name="CS ChemDraw Drawing" r:id="rId4" imgW="1915381" imgH="691544" progId="ChemDraw.Document.6.0">
                  <p:embed/>
                </p:oleObj>
              </mc:Choice>
              <mc:Fallback>
                <p:oleObj name="CS ChemDraw Drawing" r:id="rId4" imgW="1915381" imgH="691544" progId="ChemDraw.Document.6.0">
                  <p:embed/>
                  <p:pic>
                    <p:nvPicPr>
                      <p:cNvPr id="0" name=""/>
                      <p:cNvPicPr/>
                      <p:nvPr/>
                    </p:nvPicPr>
                    <p:blipFill>
                      <a:blip r:embed="rId5"/>
                      <a:stretch>
                        <a:fillRect/>
                      </a:stretch>
                    </p:blipFill>
                    <p:spPr>
                      <a:xfrm>
                        <a:off x="3505200" y="1488563"/>
                        <a:ext cx="2106919" cy="760698"/>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3182</TotalTime>
  <Words>2007</Words>
  <Application>Microsoft Office PowerPoint</Application>
  <PresentationFormat>Předvádění na obrazovce (4:3)</PresentationFormat>
  <Paragraphs>308</Paragraphs>
  <Slides>14</Slides>
  <Notes>2</Notes>
  <HiddenSlides>0</HiddenSlides>
  <MMClips>0</MMClips>
  <ScaleCrop>false</ScaleCrop>
  <HeadingPairs>
    <vt:vector size="8" baseType="variant">
      <vt:variant>
        <vt:lpstr>Použitá písma</vt:lpstr>
      </vt:variant>
      <vt:variant>
        <vt:i4>3</vt:i4>
      </vt:variant>
      <vt:variant>
        <vt:lpstr>Motiv</vt:lpstr>
      </vt:variant>
      <vt:variant>
        <vt:i4>2</vt:i4>
      </vt:variant>
      <vt:variant>
        <vt:lpstr>Vložené servery OLE</vt:lpstr>
      </vt:variant>
      <vt:variant>
        <vt:i4>1</vt:i4>
      </vt:variant>
      <vt:variant>
        <vt:lpstr>Nadpisy snímků</vt:lpstr>
      </vt:variant>
      <vt:variant>
        <vt:i4>14</vt:i4>
      </vt:variant>
    </vt:vector>
  </HeadingPairs>
  <TitlesOfParts>
    <vt:vector size="20" baseType="lpstr">
      <vt:lpstr>Arial</vt:lpstr>
      <vt:lpstr>Calibri</vt:lpstr>
      <vt:lpstr>Calibri Light</vt:lpstr>
      <vt:lpstr>Office Theme</vt:lpstr>
      <vt:lpstr>Custom Design</vt:lpstr>
      <vt:lpstr>CS ChemDraw Drawing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Uživatel</cp:lastModifiedBy>
  <cp:revision>211</cp:revision>
  <dcterms:created xsi:type="dcterms:W3CDTF">2015-04-04T09:45:50Z</dcterms:created>
  <dcterms:modified xsi:type="dcterms:W3CDTF">2018-10-28T19:16:04Z</dcterms:modified>
</cp:coreProperties>
</file>