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67" r:id="rId4"/>
    <p:sldId id="258" r:id="rId5"/>
    <p:sldId id="259" r:id="rId6"/>
    <p:sldId id="261" r:id="rId7"/>
    <p:sldId id="268" r:id="rId8"/>
    <p:sldId id="265"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20/10/2018</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a:xfrm>
            <a:off x="3886200" y="8685213"/>
            <a:ext cx="2971800" cy="457200"/>
          </a:xfrm>
          <a:prstGeom prst="rect">
            <a:avLst/>
          </a:prstGeom>
        </p:spPr>
        <p:txBody>
          <a:bodyPr/>
          <a:lstStyle/>
          <a:p>
            <a:fld id="{B34537CB-67C2-4565-B688-976D9E72B324}" type="slidenum">
              <a:rPr lang="fr-FR" smtClean="0"/>
              <a:pPr/>
              <a:t>1</a:t>
            </a:fld>
            <a:endParaRPr lang="fr-FR"/>
          </a:p>
        </p:txBody>
      </p:sp>
    </p:spTree>
    <p:extLst>
      <p:ext uri="{BB962C8B-B14F-4D97-AF65-F5344CB8AC3E}">
        <p14:creationId xmlns:p14="http://schemas.microsoft.com/office/powerpoint/2010/main" val="3498320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6200" y="8685213"/>
            <a:ext cx="2971800" cy="457200"/>
          </a:xfrm>
          <a:prstGeom prst="rect">
            <a:avLst/>
          </a:prstGeom>
        </p:spPr>
        <p:txBody>
          <a:bodyPr/>
          <a:lstStyle/>
          <a:p>
            <a:fld id="{B34537CB-67C2-4565-B688-976D9E72B324}" type="slidenum">
              <a:rPr lang="fr-FR" smtClean="0"/>
              <a:pPr/>
              <a:t>2</a:t>
            </a:fld>
            <a:endParaRPr lang="fr-FR"/>
          </a:p>
        </p:txBody>
      </p:sp>
    </p:spTree>
    <p:extLst>
      <p:ext uri="{BB962C8B-B14F-4D97-AF65-F5344CB8AC3E}">
        <p14:creationId xmlns:p14="http://schemas.microsoft.com/office/powerpoint/2010/main" val="222044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20/10/2018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20/10/2018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20/10/2018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20/10/2018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20/10/2018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20/10/2018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20/10/2018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20/10/2018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20/10/2018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6934200" y="6356350"/>
            <a:ext cx="2133600" cy="365125"/>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20/10/2018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20/10/2018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20/10/2018</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10/20/2018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rusike@wsu.ac.za"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9100" y="2355574"/>
            <a:ext cx="8305800" cy="3539430"/>
          </a:xfrm>
          <a:prstGeom prst="rect">
            <a:avLst/>
          </a:prstGeom>
          <a:noFill/>
        </p:spPr>
        <p:txBody>
          <a:bodyPr wrap="square" rtlCol="0">
            <a:spAutoFit/>
          </a:bodyPr>
          <a:lstStyle/>
          <a:p>
            <a:pPr algn="ctr"/>
            <a:r>
              <a:rPr lang="en-ZA" sz="2400" b="1" dirty="0">
                <a:cs typeface="Arial" pitchFamily="34" charset="0"/>
              </a:rPr>
              <a:t>Effect of </a:t>
            </a:r>
            <a:r>
              <a:rPr lang="en-ZA" sz="2400" b="1" i="1" dirty="0" err="1">
                <a:cs typeface="Arial" pitchFamily="34" charset="0"/>
              </a:rPr>
              <a:t>Senecio</a:t>
            </a:r>
            <a:r>
              <a:rPr lang="en-ZA" sz="2400" b="1" i="1" dirty="0">
                <a:cs typeface="Arial" pitchFamily="34" charset="0"/>
              </a:rPr>
              <a:t> </a:t>
            </a:r>
            <a:r>
              <a:rPr lang="en-ZA" sz="2400" b="1" i="1" dirty="0" err="1">
                <a:cs typeface="Arial" pitchFamily="34" charset="0"/>
              </a:rPr>
              <a:t>serratuloides</a:t>
            </a:r>
            <a:r>
              <a:rPr lang="en-ZA" sz="2400" b="1" dirty="0">
                <a:cs typeface="Arial" pitchFamily="34" charset="0"/>
              </a:rPr>
              <a:t> and its bioactive compound on </a:t>
            </a:r>
            <a:r>
              <a:rPr lang="en-ZA" sz="2400" b="1" dirty="0" smtClean="0">
                <a:cs typeface="Arial" pitchFamily="34" charset="0"/>
              </a:rPr>
              <a:t>hypertension</a:t>
            </a:r>
          </a:p>
          <a:p>
            <a:pPr algn="ctr"/>
            <a:endParaRPr lang="en-US" b="1" dirty="0"/>
          </a:p>
          <a:p>
            <a:pPr algn="ctr"/>
            <a:r>
              <a:rPr lang="en-ZA" b="1" dirty="0">
                <a:cs typeface="Arial" pitchFamily="34" charset="0"/>
              </a:rPr>
              <a:t>Charlotte </a:t>
            </a:r>
            <a:r>
              <a:rPr lang="en-ZA" b="1" dirty="0" err="1">
                <a:cs typeface="Arial" pitchFamily="34" charset="0"/>
              </a:rPr>
              <a:t>Mungho</a:t>
            </a:r>
            <a:r>
              <a:rPr lang="en-ZA" b="1" dirty="0">
                <a:cs typeface="Arial" pitchFamily="34" charset="0"/>
              </a:rPr>
              <a:t> </a:t>
            </a:r>
            <a:r>
              <a:rPr lang="en-ZA" b="1" dirty="0" smtClean="0">
                <a:cs typeface="Arial" pitchFamily="34" charset="0"/>
              </a:rPr>
              <a:t>Tata</a:t>
            </a:r>
            <a:r>
              <a:rPr lang="en-ZA" b="1" baseline="30000" dirty="0" smtClean="0">
                <a:cs typeface="Arial" pitchFamily="34" charset="0"/>
              </a:rPr>
              <a:t>1</a:t>
            </a:r>
            <a:r>
              <a:rPr lang="en-ZA" b="1" dirty="0" smtClean="0">
                <a:cs typeface="Arial" pitchFamily="34" charset="0"/>
              </a:rPr>
              <a:t>, </a:t>
            </a:r>
            <a:r>
              <a:rPr lang="en-ZA" b="1" dirty="0">
                <a:cs typeface="Arial" pitchFamily="34" charset="0"/>
              </a:rPr>
              <a:t>Derek </a:t>
            </a:r>
            <a:r>
              <a:rPr lang="en-ZA" b="1" dirty="0" smtClean="0">
                <a:cs typeface="Arial" pitchFamily="34" charset="0"/>
              </a:rPr>
              <a:t>Ndinteh</a:t>
            </a:r>
            <a:r>
              <a:rPr lang="en-ZA" b="1" baseline="30000" dirty="0" smtClean="0">
                <a:cs typeface="Arial" pitchFamily="34" charset="0"/>
              </a:rPr>
              <a:t>2</a:t>
            </a:r>
            <a:r>
              <a:rPr lang="en-ZA" b="1" dirty="0" smtClean="0">
                <a:cs typeface="Arial" pitchFamily="34" charset="0"/>
              </a:rPr>
              <a:t>, </a:t>
            </a:r>
            <a:r>
              <a:rPr lang="en-ZA" b="1" dirty="0" err="1">
                <a:cs typeface="Arial" pitchFamily="34" charset="0"/>
              </a:rPr>
              <a:t>Benedicta</a:t>
            </a:r>
            <a:r>
              <a:rPr lang="en-ZA" b="1" dirty="0">
                <a:cs typeface="Arial" pitchFamily="34" charset="0"/>
              </a:rPr>
              <a:t> </a:t>
            </a:r>
            <a:r>
              <a:rPr lang="en-ZA" b="1" dirty="0" err="1">
                <a:cs typeface="Arial" pitchFamily="34" charset="0"/>
              </a:rPr>
              <a:t>Ngwenchi</a:t>
            </a:r>
            <a:r>
              <a:rPr lang="en-ZA" b="1" dirty="0">
                <a:cs typeface="Arial" pitchFamily="34" charset="0"/>
              </a:rPr>
              <a:t> </a:t>
            </a:r>
            <a:r>
              <a:rPr lang="en-ZA" b="1" dirty="0" smtClean="0">
                <a:cs typeface="Arial" pitchFamily="34" charset="0"/>
              </a:rPr>
              <a:t>Nkeh-Chungag</a:t>
            </a:r>
            <a:r>
              <a:rPr lang="en-ZA" b="1" baseline="30000" dirty="0" smtClean="0">
                <a:cs typeface="Arial" pitchFamily="34" charset="0"/>
              </a:rPr>
              <a:t>3</a:t>
            </a:r>
            <a:r>
              <a:rPr lang="en-ZA" b="1" dirty="0" smtClean="0">
                <a:cs typeface="Arial" pitchFamily="34" charset="0"/>
              </a:rPr>
              <a:t>,</a:t>
            </a:r>
            <a:r>
              <a:rPr lang="en-ZA" b="1" baseline="30000" dirty="0" smtClean="0">
                <a:cs typeface="Arial" pitchFamily="34" charset="0"/>
              </a:rPr>
              <a:t>  </a:t>
            </a:r>
            <a:r>
              <a:rPr lang="en-ZA" b="1" dirty="0" err="1">
                <a:cs typeface="Arial" pitchFamily="34" charset="0"/>
              </a:rPr>
              <a:t>Opeopluwa</a:t>
            </a:r>
            <a:r>
              <a:rPr lang="en-ZA" b="1" dirty="0">
                <a:cs typeface="Arial" pitchFamily="34" charset="0"/>
              </a:rPr>
              <a:t> </a:t>
            </a:r>
            <a:r>
              <a:rPr lang="en-ZA" b="1" dirty="0" err="1">
                <a:cs typeface="Arial" pitchFamily="34" charset="0"/>
              </a:rPr>
              <a:t>Oyehan</a:t>
            </a:r>
            <a:r>
              <a:rPr lang="en-ZA" b="1" dirty="0">
                <a:cs typeface="Arial" pitchFamily="34" charset="0"/>
              </a:rPr>
              <a:t> </a:t>
            </a:r>
            <a:r>
              <a:rPr lang="en-ZA" b="1" dirty="0" smtClean="0">
                <a:cs typeface="Arial" pitchFamily="34" charset="0"/>
              </a:rPr>
              <a:t>Oyedeji</a:t>
            </a:r>
            <a:r>
              <a:rPr lang="en-ZA" b="1" baseline="30000" dirty="0" smtClean="0">
                <a:cs typeface="Arial" pitchFamily="34" charset="0"/>
              </a:rPr>
              <a:t>4</a:t>
            </a:r>
            <a:r>
              <a:rPr lang="en-ZA" b="1" dirty="0" smtClean="0">
                <a:cs typeface="Arial" pitchFamily="34" charset="0"/>
              </a:rPr>
              <a:t> </a:t>
            </a:r>
            <a:r>
              <a:rPr lang="en-ZA" b="1" dirty="0">
                <a:cs typeface="Arial" pitchFamily="34" charset="0"/>
              </a:rPr>
              <a:t>and Constance </a:t>
            </a:r>
            <a:r>
              <a:rPr lang="en-ZA" b="1" dirty="0" err="1">
                <a:cs typeface="Arial" pitchFamily="34" charset="0"/>
              </a:rPr>
              <a:t>Rufaro</a:t>
            </a:r>
            <a:r>
              <a:rPr lang="en-ZA" b="1" dirty="0">
                <a:cs typeface="Arial" pitchFamily="34" charset="0"/>
              </a:rPr>
              <a:t> </a:t>
            </a:r>
            <a:r>
              <a:rPr lang="en-ZA" b="1" dirty="0" smtClean="0">
                <a:cs typeface="Arial" pitchFamily="34" charset="0"/>
              </a:rPr>
              <a:t>Sewani-Rusike</a:t>
            </a:r>
            <a:r>
              <a:rPr lang="en-ZA" b="1" baseline="30000" dirty="0" smtClean="0">
                <a:cs typeface="Arial" pitchFamily="34" charset="0"/>
              </a:rPr>
              <a:t>1</a:t>
            </a:r>
            <a:endParaRPr lang="en-US" b="1" dirty="0">
              <a:cs typeface="Arial" pitchFamily="34" charset="0"/>
            </a:endParaRPr>
          </a:p>
          <a:p>
            <a:pPr algn="ctr"/>
            <a:endParaRPr lang="fr-FR" dirty="0"/>
          </a:p>
          <a:p>
            <a:r>
              <a:rPr lang="en-ZA" sz="1200" baseline="30000" dirty="0" smtClean="0">
                <a:cs typeface="Arial" pitchFamily="34" charset="0"/>
              </a:rPr>
              <a:t>1</a:t>
            </a:r>
            <a:r>
              <a:rPr lang="en-ZA" sz="1200" dirty="0" smtClean="0">
                <a:cs typeface="Arial" pitchFamily="34" charset="0"/>
              </a:rPr>
              <a:t>Department </a:t>
            </a:r>
            <a:r>
              <a:rPr lang="en-ZA" sz="1200" dirty="0">
                <a:cs typeface="Arial" pitchFamily="34" charset="0"/>
              </a:rPr>
              <a:t>of Human Biology, Faculty of Health Sciences, Walter </a:t>
            </a:r>
            <a:r>
              <a:rPr lang="en-ZA" sz="1200" dirty="0" err="1">
                <a:cs typeface="Arial" pitchFamily="34" charset="0"/>
              </a:rPr>
              <a:t>Sisulu</a:t>
            </a:r>
            <a:r>
              <a:rPr lang="en-ZA" sz="1200" dirty="0">
                <a:cs typeface="Arial" pitchFamily="34" charset="0"/>
              </a:rPr>
              <a:t> University, </a:t>
            </a:r>
            <a:r>
              <a:rPr lang="en-ZA" sz="1200" dirty="0" err="1">
                <a:cs typeface="Arial" pitchFamily="34" charset="0"/>
              </a:rPr>
              <a:t>Mthatha</a:t>
            </a:r>
            <a:r>
              <a:rPr lang="en-ZA" sz="1200" dirty="0">
                <a:cs typeface="Arial" pitchFamily="34" charset="0"/>
              </a:rPr>
              <a:t> 5117, South Africa.</a:t>
            </a:r>
            <a:endParaRPr lang="en-GB" sz="1200" dirty="0">
              <a:cs typeface="Arial" pitchFamily="34" charset="0"/>
            </a:endParaRPr>
          </a:p>
          <a:p>
            <a:r>
              <a:rPr lang="en-ZA" sz="1200" baseline="30000" dirty="0" smtClean="0">
                <a:cs typeface="Arial" pitchFamily="34" charset="0"/>
              </a:rPr>
              <a:t>2</a:t>
            </a:r>
            <a:r>
              <a:rPr lang="en-ZA" sz="1200" dirty="0" smtClean="0">
                <a:cs typeface="Arial" pitchFamily="34" charset="0"/>
              </a:rPr>
              <a:t>Department </a:t>
            </a:r>
            <a:r>
              <a:rPr lang="en-ZA" sz="1200" dirty="0">
                <a:cs typeface="Arial" pitchFamily="34" charset="0"/>
              </a:rPr>
              <a:t>of Applied Chemistry, Faculty of Science, University of Johannesburg, South Africa.</a:t>
            </a:r>
            <a:endParaRPr lang="en-GB" sz="1200" dirty="0">
              <a:cs typeface="Arial" pitchFamily="34" charset="0"/>
            </a:endParaRPr>
          </a:p>
          <a:p>
            <a:r>
              <a:rPr lang="en-ZA" sz="1200" baseline="30000" dirty="0" smtClean="0">
                <a:cs typeface="Arial" pitchFamily="34" charset="0"/>
              </a:rPr>
              <a:t>3</a:t>
            </a:r>
            <a:r>
              <a:rPr lang="en-ZA" sz="1200" dirty="0" smtClean="0">
                <a:cs typeface="Arial" pitchFamily="34" charset="0"/>
              </a:rPr>
              <a:t>Department </a:t>
            </a:r>
            <a:r>
              <a:rPr lang="en-ZA" sz="1200" dirty="0">
                <a:cs typeface="Arial" pitchFamily="34" charset="0"/>
              </a:rPr>
              <a:t>of Biological Sciences, Faculty of Natural Sciences, Walter </a:t>
            </a:r>
            <a:r>
              <a:rPr lang="en-ZA" sz="1200" dirty="0" err="1">
                <a:cs typeface="Arial" pitchFamily="34" charset="0"/>
              </a:rPr>
              <a:t>Sisulu</a:t>
            </a:r>
            <a:r>
              <a:rPr lang="en-ZA" sz="1200" dirty="0">
                <a:cs typeface="Arial" pitchFamily="34" charset="0"/>
              </a:rPr>
              <a:t> University, </a:t>
            </a:r>
            <a:endParaRPr lang="en-GB" sz="1200" dirty="0">
              <a:cs typeface="Arial" pitchFamily="34" charset="0"/>
            </a:endParaRPr>
          </a:p>
          <a:p>
            <a:r>
              <a:rPr lang="en-ZA" sz="1200" dirty="0" err="1">
                <a:cs typeface="Arial" pitchFamily="34" charset="0"/>
              </a:rPr>
              <a:t>Mthatha</a:t>
            </a:r>
            <a:r>
              <a:rPr lang="en-ZA" sz="1200" dirty="0">
                <a:cs typeface="Arial" pitchFamily="34" charset="0"/>
              </a:rPr>
              <a:t> 5117, South Africa</a:t>
            </a:r>
            <a:endParaRPr lang="en-GB" sz="1200" dirty="0">
              <a:cs typeface="Arial" pitchFamily="34" charset="0"/>
            </a:endParaRPr>
          </a:p>
          <a:p>
            <a:r>
              <a:rPr lang="en-ZA" sz="1200" baseline="30000" dirty="0" smtClean="0">
                <a:cs typeface="Arial" pitchFamily="34" charset="0"/>
              </a:rPr>
              <a:t>4</a:t>
            </a:r>
            <a:r>
              <a:rPr lang="en-ZA" sz="1200" dirty="0" smtClean="0">
                <a:cs typeface="Arial" pitchFamily="34" charset="0"/>
              </a:rPr>
              <a:t>Department </a:t>
            </a:r>
            <a:r>
              <a:rPr lang="en-ZA" sz="1200" dirty="0">
                <a:cs typeface="Arial" pitchFamily="34" charset="0"/>
              </a:rPr>
              <a:t>of Chemistry, Faculty of Science and Agriculture, University of Fort Hare, PBX1314 Alice, 5700 Eastern Cape Province, South Africa</a:t>
            </a:r>
            <a:r>
              <a:rPr lang="en-ZA" sz="1200" dirty="0" smtClean="0">
                <a:cs typeface="Arial" pitchFamily="34" charset="0"/>
              </a:rPr>
              <a:t>.</a:t>
            </a:r>
            <a:endParaRPr lang="en-GB" sz="1200" dirty="0">
              <a:cs typeface="Arial" pitchFamily="34" charset="0"/>
            </a:endParaRPr>
          </a:p>
          <a:p>
            <a:endParaRPr lang="fr-FR" dirty="0"/>
          </a:p>
          <a:p>
            <a:r>
              <a:rPr lang="en-US" sz="1400" b="1" dirty="0"/>
              <a:t>*</a:t>
            </a:r>
            <a:r>
              <a:rPr lang="en-US" sz="1400" dirty="0"/>
              <a:t> Corresponding author: </a:t>
            </a:r>
            <a:r>
              <a:rPr lang="en-US" sz="1400" u="sng" dirty="0">
                <a:hlinkClick r:id="rId3"/>
              </a:rPr>
              <a:t>crusike@wsu.ac.za</a:t>
            </a:r>
            <a:endParaRPr lang="fr-FR" sz="1400" dirty="0"/>
          </a:p>
        </p:txBody>
      </p:sp>
      <p:sp>
        <p:nvSpPr>
          <p:cNvPr id="9" name="TextBox 8"/>
          <p:cNvSpPr txBox="1"/>
          <p:nvPr/>
        </p:nvSpPr>
        <p:spPr>
          <a:xfrm flipH="1">
            <a:off x="8751025" y="5450757"/>
            <a:ext cx="45719" cy="369332"/>
          </a:xfrm>
          <a:prstGeom prst="rect">
            <a:avLst/>
          </a:prstGeom>
          <a:noFill/>
        </p:spPr>
        <p:txBody>
          <a:bodyPr wrap="square" rtlCol="0">
            <a:spAutoFit/>
          </a:bodyPr>
          <a:lstStyle/>
          <a:p>
            <a:endParaRPr lang="fr-FR" dirty="0"/>
          </a:p>
        </p:txBody>
      </p:sp>
      <p:sp>
        <p:nvSpPr>
          <p:cNvPr id="5" name="Slide Number Placeholder 4"/>
          <p:cNvSpPr>
            <a:spLocks noGrp="1"/>
          </p:cNvSpPr>
          <p:nvPr>
            <p:ph type="sldNum" sz="quarter" idx="12"/>
          </p:nvPr>
        </p:nvSpPr>
        <p:spPr/>
        <p:txBody>
          <a:bodyPr/>
          <a:lstStyle/>
          <a:p>
            <a:fld id="{FCAEAE96-855E-42B1-8DE9-9C9E68DE18C5}" type="slidenum">
              <a:rPr lang="fr-FR" smtClean="0"/>
              <a:pPr/>
              <a:t>1</a:t>
            </a:fld>
            <a:endParaRPr lang="fr-F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2201502"/>
          </a:xfrm>
          <a:prstGeom prst="rect">
            <a:avLst/>
          </a:prstGeom>
        </p:spPr>
      </p:pic>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5251020"/>
            <a:ext cx="2667000" cy="162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745" y="1777305"/>
            <a:ext cx="8897655" cy="2862322"/>
          </a:xfrm>
          <a:prstGeom prst="rect">
            <a:avLst/>
          </a:prstGeom>
          <a:noFill/>
        </p:spPr>
        <p:txBody>
          <a:bodyPr wrap="square" rtlCol="0">
            <a:spAutoFit/>
          </a:bodyPr>
          <a:lstStyle/>
          <a:p>
            <a:r>
              <a:rPr lang="fr-FR" b="1" dirty="0" smtClean="0"/>
              <a:t>     </a:t>
            </a:r>
            <a:r>
              <a:rPr lang="fr-FR" b="1" dirty="0" err="1" smtClean="0"/>
              <a:t>Graphical</a:t>
            </a:r>
            <a:r>
              <a:rPr lang="fr-FR" b="1" dirty="0" smtClean="0"/>
              <a:t> </a:t>
            </a:r>
            <a:r>
              <a:rPr lang="fr-FR" b="1" dirty="0"/>
              <a:t>Abstract</a:t>
            </a:r>
            <a:endParaRPr lang="fr-FR" dirty="0"/>
          </a:p>
          <a:p>
            <a:endParaRPr lang="fr-FR" b="1" i="1" dirty="0" smtClean="0"/>
          </a:p>
          <a:p>
            <a:endParaRPr lang="fr-FR" b="1" i="1" dirty="0"/>
          </a:p>
          <a:p>
            <a:endParaRPr lang="fr-FR" b="1" i="1" dirty="0" smtClean="0"/>
          </a:p>
          <a:p>
            <a:endParaRPr lang="fr-FR" b="1" i="1" dirty="0"/>
          </a:p>
          <a:p>
            <a:endParaRPr lang="fr-FR" b="1" i="1" dirty="0" smtClean="0"/>
          </a:p>
          <a:p>
            <a:endParaRPr lang="fr-FR" b="1" i="1" dirty="0"/>
          </a:p>
          <a:p>
            <a:endParaRPr lang="fr-FR" b="1" i="1" dirty="0" smtClean="0"/>
          </a:p>
          <a:p>
            <a:endParaRPr lang="fr-FR" b="1" i="1" dirty="0" smtClean="0"/>
          </a:p>
          <a:p>
            <a:r>
              <a:rPr lang="fr-FR" b="1" i="1" dirty="0" err="1" smtClean="0"/>
              <a:t>Senecio</a:t>
            </a:r>
            <a:r>
              <a:rPr lang="fr-FR" b="1" i="1" dirty="0" smtClean="0"/>
              <a:t> </a:t>
            </a:r>
            <a:r>
              <a:rPr lang="fr-FR" b="1" i="1" dirty="0" err="1" smtClean="0"/>
              <a:t>serratuloides</a:t>
            </a:r>
            <a:endParaRPr lang="fr-FR" b="1" i="1" dirty="0"/>
          </a:p>
        </p:txBody>
      </p:sp>
      <p:sp>
        <p:nvSpPr>
          <p:cNvPr id="5" name="Rectangle 4"/>
          <p:cNvSpPr/>
          <p:nvPr/>
        </p:nvSpPr>
        <p:spPr>
          <a:xfrm>
            <a:off x="0" y="685800"/>
            <a:ext cx="9144000" cy="830997"/>
          </a:xfrm>
          <a:prstGeom prst="rect">
            <a:avLst/>
          </a:prstGeom>
        </p:spPr>
        <p:txBody>
          <a:bodyPr wrap="square">
            <a:spAutoFit/>
          </a:bodyPr>
          <a:lstStyle/>
          <a:p>
            <a:pPr algn="ctr"/>
            <a:r>
              <a:rPr lang="en-ZA" sz="2400" b="1" dirty="0">
                <a:cs typeface="Arial" pitchFamily="34" charset="0"/>
              </a:rPr>
              <a:t>Effect of </a:t>
            </a:r>
            <a:r>
              <a:rPr lang="en-ZA" sz="2400" b="1" i="1" dirty="0" err="1">
                <a:cs typeface="Arial" pitchFamily="34" charset="0"/>
              </a:rPr>
              <a:t>Senecio</a:t>
            </a:r>
            <a:r>
              <a:rPr lang="en-ZA" sz="2400" b="1" i="1" dirty="0">
                <a:cs typeface="Arial" pitchFamily="34" charset="0"/>
              </a:rPr>
              <a:t> </a:t>
            </a:r>
            <a:r>
              <a:rPr lang="en-ZA" sz="2400" b="1" i="1" dirty="0" err="1">
                <a:cs typeface="Arial" pitchFamily="34" charset="0"/>
              </a:rPr>
              <a:t>serratuloides</a:t>
            </a:r>
            <a:r>
              <a:rPr lang="en-ZA" sz="2400" b="1" dirty="0">
                <a:cs typeface="Arial" pitchFamily="34" charset="0"/>
              </a:rPr>
              <a:t> and its bioactive compound on hypertension</a:t>
            </a:r>
          </a:p>
        </p:txBody>
      </p:sp>
      <p:sp>
        <p:nvSpPr>
          <p:cNvPr id="12" name="Slide Number Placeholder 11"/>
          <p:cNvSpPr>
            <a:spLocks noGrp="1"/>
          </p:cNvSpPr>
          <p:nvPr>
            <p:ph type="sldNum" sz="quarter" idx="12"/>
          </p:nvPr>
        </p:nvSpPr>
        <p:spPr/>
        <p:txBody>
          <a:bodyPr/>
          <a:lstStyle/>
          <a:p>
            <a:fld id="{FCAEAE96-855E-42B1-8DE9-9C9E68DE18C5}" type="slidenum">
              <a:rPr lang="fr-FR" smtClean="0">
                <a:latin typeface="Arial" panose="020B0604020202020204" pitchFamily="34" charset="0"/>
                <a:cs typeface="Arial" panose="020B0604020202020204" pitchFamily="34" charset="0"/>
              </a:rPr>
              <a:pPr/>
              <a:t>2</a:t>
            </a:fld>
            <a:endParaRPr lang="fr-FR"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021324"/>
            <a:ext cx="9144000" cy="836676"/>
          </a:xfrm>
          <a:prstGeom prst="rect">
            <a:avLst/>
          </a:prstGeom>
        </p:spPr>
      </p:pic>
      <p:pic>
        <p:nvPicPr>
          <p:cNvPr id="6" name="Picture 5" descr="C:\Users\hp\Documents\s-Senecio serratuloides_1.jpg"/>
          <p:cNvPicPr/>
          <p:nvPr/>
        </p:nvPicPr>
        <p:blipFill>
          <a:blip r:embed="rId4"/>
          <a:srcRect/>
          <a:stretch>
            <a:fillRect/>
          </a:stretch>
        </p:blipFill>
        <p:spPr bwMode="auto">
          <a:xfrm>
            <a:off x="17745" y="2890381"/>
            <a:ext cx="1582455" cy="1376819"/>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val="1655860076"/>
              </p:ext>
            </p:extLst>
          </p:nvPr>
        </p:nvGraphicFramePr>
        <p:xfrm>
          <a:off x="2691008" y="2331720"/>
          <a:ext cx="2971800" cy="365760"/>
        </p:xfrm>
        <a:graphic>
          <a:graphicData uri="http://schemas.openxmlformats.org/drawingml/2006/table">
            <a:tbl>
              <a:tblPr firstRow="1" bandRow="1">
                <a:tableStyleId>{073A0DAA-6AF3-43AB-8588-CEC1D06C72B9}</a:tableStyleId>
              </a:tblPr>
              <a:tblGrid>
                <a:gridCol w="2971800"/>
              </a:tblGrid>
              <a:tr h="0">
                <a:tc>
                  <a:txBody>
                    <a:bodyPr/>
                    <a:lstStyle/>
                    <a:p>
                      <a:r>
                        <a:rPr lang="en-GB" dirty="0" smtClean="0"/>
                        <a:t>Folk medicine-Hypertension  </a:t>
                      </a:r>
                      <a:endParaRPr lang="en-GB"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49496075"/>
              </p:ext>
            </p:extLst>
          </p:nvPr>
        </p:nvGraphicFramePr>
        <p:xfrm>
          <a:off x="2667000" y="3207950"/>
          <a:ext cx="914400" cy="370840"/>
        </p:xfrm>
        <a:graphic>
          <a:graphicData uri="http://schemas.openxmlformats.org/drawingml/2006/table">
            <a:tbl>
              <a:tblPr firstRow="1" bandRow="1">
                <a:tableStyleId>{073A0DAA-6AF3-43AB-8588-CEC1D06C72B9}</a:tableStyleId>
              </a:tblPr>
              <a:tblGrid>
                <a:gridCol w="914400"/>
              </a:tblGrid>
              <a:tr h="370840">
                <a:tc>
                  <a:txBody>
                    <a:bodyPr/>
                    <a:lstStyle/>
                    <a:p>
                      <a:r>
                        <a:rPr lang="en-GB" dirty="0" smtClean="0"/>
                        <a:t>Hexane</a:t>
                      </a:r>
                      <a:endParaRPr lang="en-GB"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55635747"/>
              </p:ext>
            </p:extLst>
          </p:nvPr>
        </p:nvGraphicFramePr>
        <p:xfrm>
          <a:off x="2612721" y="3896360"/>
          <a:ext cx="1981200" cy="370840"/>
        </p:xfrm>
        <a:graphic>
          <a:graphicData uri="http://schemas.openxmlformats.org/drawingml/2006/table">
            <a:tbl>
              <a:tblPr firstRow="1" bandRow="1">
                <a:tableStyleId>{073A0DAA-6AF3-43AB-8588-CEC1D06C72B9}</a:tableStyleId>
              </a:tblPr>
              <a:tblGrid>
                <a:gridCol w="1981200"/>
              </a:tblGrid>
              <a:tr h="370840">
                <a:tc>
                  <a:txBody>
                    <a:bodyPr/>
                    <a:lstStyle/>
                    <a:p>
                      <a:r>
                        <a:rPr lang="en-GB" dirty="0" smtClean="0"/>
                        <a:t>Dichloromethane</a:t>
                      </a:r>
                      <a:endParaRPr lang="en-GB"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50088184"/>
              </p:ext>
            </p:extLst>
          </p:nvPr>
        </p:nvGraphicFramePr>
        <p:xfrm>
          <a:off x="2667000" y="4639627"/>
          <a:ext cx="1447800" cy="370840"/>
        </p:xfrm>
        <a:graphic>
          <a:graphicData uri="http://schemas.openxmlformats.org/drawingml/2006/table">
            <a:tbl>
              <a:tblPr firstRow="1" bandRow="1">
                <a:tableStyleId>{073A0DAA-6AF3-43AB-8588-CEC1D06C72B9}</a:tableStyleId>
              </a:tblPr>
              <a:tblGrid>
                <a:gridCol w="1447800"/>
              </a:tblGrid>
              <a:tr h="370840">
                <a:tc>
                  <a:txBody>
                    <a:bodyPr/>
                    <a:lstStyle/>
                    <a:p>
                      <a:r>
                        <a:rPr lang="en-GB" dirty="0" smtClean="0"/>
                        <a:t>Ethyl acetate</a:t>
                      </a:r>
                      <a:endParaRPr lang="en-GB"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96976407"/>
              </p:ext>
            </p:extLst>
          </p:nvPr>
        </p:nvGraphicFramePr>
        <p:xfrm>
          <a:off x="2667000" y="5257800"/>
          <a:ext cx="1219200" cy="370840"/>
        </p:xfrm>
        <a:graphic>
          <a:graphicData uri="http://schemas.openxmlformats.org/drawingml/2006/table">
            <a:tbl>
              <a:tblPr firstRow="1" bandRow="1">
                <a:tableStyleId>{073A0DAA-6AF3-43AB-8588-CEC1D06C72B9}</a:tableStyleId>
              </a:tblPr>
              <a:tblGrid>
                <a:gridCol w="1219200"/>
              </a:tblGrid>
              <a:tr h="370840">
                <a:tc>
                  <a:txBody>
                    <a:bodyPr/>
                    <a:lstStyle/>
                    <a:p>
                      <a:r>
                        <a:rPr lang="en-GB" dirty="0" smtClean="0"/>
                        <a:t>Methanol</a:t>
                      </a:r>
                      <a:endParaRPr lang="en-GB"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097923264"/>
              </p:ext>
            </p:extLst>
          </p:nvPr>
        </p:nvGraphicFramePr>
        <p:xfrm>
          <a:off x="4546948" y="3198555"/>
          <a:ext cx="482252" cy="370840"/>
        </p:xfrm>
        <a:graphic>
          <a:graphicData uri="http://schemas.openxmlformats.org/drawingml/2006/table">
            <a:tbl>
              <a:tblPr firstRow="1" bandRow="1">
                <a:tableStyleId>{073A0DAA-6AF3-43AB-8588-CEC1D06C72B9}</a:tableStyleId>
              </a:tblPr>
              <a:tblGrid>
                <a:gridCol w="482252"/>
              </a:tblGrid>
              <a:tr h="370840">
                <a:tc>
                  <a:txBody>
                    <a:bodyPr/>
                    <a:lstStyle/>
                    <a:p>
                      <a:r>
                        <a:rPr lang="en-GB" dirty="0" smtClean="0"/>
                        <a:t>HE</a:t>
                      </a:r>
                      <a:endParaRPr lang="en-GB" dirty="0"/>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647771084"/>
              </p:ext>
            </p:extLst>
          </p:nvPr>
        </p:nvGraphicFramePr>
        <p:xfrm>
          <a:off x="4800600" y="3896360"/>
          <a:ext cx="457200" cy="370840"/>
        </p:xfrm>
        <a:graphic>
          <a:graphicData uri="http://schemas.openxmlformats.org/drawingml/2006/table">
            <a:tbl>
              <a:tblPr firstRow="1" bandRow="1">
                <a:tableStyleId>{073A0DAA-6AF3-43AB-8588-CEC1D06C72B9}</a:tableStyleId>
              </a:tblPr>
              <a:tblGrid>
                <a:gridCol w="457200"/>
              </a:tblGrid>
              <a:tr h="370840">
                <a:tc>
                  <a:txBody>
                    <a:bodyPr/>
                    <a:lstStyle/>
                    <a:p>
                      <a:r>
                        <a:rPr lang="en-GB" dirty="0" smtClean="0"/>
                        <a:t>DE</a:t>
                      </a:r>
                      <a:endParaRPr lang="en-GB" dirty="0"/>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392146662"/>
              </p:ext>
            </p:extLst>
          </p:nvPr>
        </p:nvGraphicFramePr>
        <p:xfrm>
          <a:off x="4579306" y="4639627"/>
          <a:ext cx="526093" cy="370840"/>
        </p:xfrm>
        <a:graphic>
          <a:graphicData uri="http://schemas.openxmlformats.org/drawingml/2006/table">
            <a:tbl>
              <a:tblPr firstRow="1" bandRow="1">
                <a:tableStyleId>{073A0DAA-6AF3-43AB-8588-CEC1D06C72B9}</a:tableStyleId>
              </a:tblPr>
              <a:tblGrid>
                <a:gridCol w="526093"/>
              </a:tblGrid>
              <a:tr h="370840">
                <a:tc>
                  <a:txBody>
                    <a:bodyPr/>
                    <a:lstStyle/>
                    <a:p>
                      <a:r>
                        <a:rPr lang="en-GB" dirty="0" smtClean="0"/>
                        <a:t>EE</a:t>
                      </a:r>
                      <a:endParaRPr lang="en-GB" dirty="0"/>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552781219"/>
              </p:ext>
            </p:extLst>
          </p:nvPr>
        </p:nvGraphicFramePr>
        <p:xfrm>
          <a:off x="4724400" y="5334000"/>
          <a:ext cx="609600" cy="370840"/>
        </p:xfrm>
        <a:graphic>
          <a:graphicData uri="http://schemas.openxmlformats.org/drawingml/2006/table">
            <a:tbl>
              <a:tblPr firstRow="1" bandRow="1">
                <a:tableStyleId>{073A0DAA-6AF3-43AB-8588-CEC1D06C72B9}</a:tableStyleId>
              </a:tblPr>
              <a:tblGrid>
                <a:gridCol w="609600"/>
              </a:tblGrid>
              <a:tr h="370840">
                <a:tc>
                  <a:txBody>
                    <a:bodyPr/>
                    <a:lstStyle/>
                    <a:p>
                      <a:r>
                        <a:rPr lang="en-GB" dirty="0" smtClean="0"/>
                        <a:t>ME</a:t>
                      </a:r>
                      <a:endParaRPr lang="en-GB" dirty="0"/>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621801065"/>
              </p:ext>
            </p:extLst>
          </p:nvPr>
        </p:nvGraphicFramePr>
        <p:xfrm>
          <a:off x="6553200" y="2649776"/>
          <a:ext cx="2286000" cy="914400"/>
        </p:xfrm>
        <a:graphic>
          <a:graphicData uri="http://schemas.openxmlformats.org/drawingml/2006/table">
            <a:tbl>
              <a:tblPr firstRow="1" bandRow="1">
                <a:tableStyleId>{073A0DAA-6AF3-43AB-8588-CEC1D06C72B9}</a:tableStyleId>
              </a:tblPr>
              <a:tblGrid>
                <a:gridCol w="2286000"/>
              </a:tblGrid>
              <a:tr h="911790">
                <a:tc>
                  <a:txBody>
                    <a:bodyPr/>
                    <a:lstStyle/>
                    <a:p>
                      <a:r>
                        <a:rPr lang="en-US" sz="1800" dirty="0" smtClean="0">
                          <a:latin typeface="Arial" pitchFamily="34" charset="0"/>
                          <a:cs typeface="Arial" pitchFamily="34" charset="0"/>
                        </a:rPr>
                        <a:t>Phytochemical</a:t>
                      </a:r>
                    </a:p>
                    <a:p>
                      <a:r>
                        <a:rPr lang="en-US" sz="1800" dirty="0" smtClean="0">
                          <a:latin typeface="Arial" pitchFamily="34" charset="0"/>
                          <a:cs typeface="Arial" pitchFamily="34" charset="0"/>
                        </a:rPr>
                        <a:t>Antioxidant</a:t>
                      </a:r>
                      <a:r>
                        <a:rPr lang="en-US" sz="1800" baseline="0" dirty="0" smtClean="0">
                          <a:latin typeface="Arial" pitchFamily="34" charset="0"/>
                          <a:cs typeface="Arial" pitchFamily="34" charset="0"/>
                        </a:rPr>
                        <a:t> </a:t>
                      </a:r>
                    </a:p>
                    <a:p>
                      <a:r>
                        <a:rPr lang="en-US" sz="1800" baseline="0" dirty="0" smtClean="0">
                          <a:latin typeface="Arial" pitchFamily="34" charset="0"/>
                          <a:cs typeface="Arial" pitchFamily="34" charset="0"/>
                        </a:rPr>
                        <a:t>Antihypertensive </a:t>
                      </a:r>
                      <a:endParaRPr lang="en-US" sz="1800" dirty="0" smtClean="0">
                        <a:latin typeface="Arial" pitchFamily="34" charset="0"/>
                        <a:cs typeface="Arial" pitchFamily="34" charset="0"/>
                      </a:endParaRPr>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991505861"/>
              </p:ext>
            </p:extLst>
          </p:nvPr>
        </p:nvGraphicFramePr>
        <p:xfrm>
          <a:off x="7031990" y="5204833"/>
          <a:ext cx="2112010" cy="370840"/>
        </p:xfrm>
        <a:graphic>
          <a:graphicData uri="http://schemas.openxmlformats.org/drawingml/2006/table">
            <a:tbl>
              <a:tblPr firstRow="1" bandRow="1">
                <a:tableStyleId>{073A0DAA-6AF3-43AB-8588-CEC1D06C72B9}</a:tableStyleId>
              </a:tblPr>
              <a:tblGrid>
                <a:gridCol w="211201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atin typeface="Arial" pitchFamily="34" charset="0"/>
                          <a:cs typeface="Arial" pitchFamily="34" charset="0"/>
                        </a:rPr>
                        <a:t>Antihypertensive </a:t>
                      </a:r>
                      <a:endParaRPr lang="en-US" sz="1800" dirty="0" smtClean="0">
                        <a:latin typeface="Arial" pitchFamily="34" charset="0"/>
                        <a:cs typeface="Arial" pitchFamily="34" charset="0"/>
                      </a:endParaRPr>
                    </a:p>
                  </a:txBody>
                  <a:tcPr/>
                </a:tc>
              </a:tr>
            </a:tbl>
          </a:graphicData>
        </a:graphic>
      </p:graphicFrame>
      <p:pic>
        <p:nvPicPr>
          <p:cNvPr id="19" name="Picture 18" descr="C:\Users\user\Pictures\CPD.png"/>
          <p:cNvPicPr/>
          <p:nvPr/>
        </p:nvPicPr>
        <p:blipFill>
          <a:blip r:embed="rId5"/>
          <a:srcRect/>
          <a:stretch>
            <a:fillRect/>
          </a:stretch>
        </p:blipFill>
        <p:spPr bwMode="auto">
          <a:xfrm>
            <a:off x="5600700" y="4856026"/>
            <a:ext cx="1431290" cy="1088390"/>
          </a:xfrm>
          <a:prstGeom prst="rect">
            <a:avLst/>
          </a:prstGeom>
          <a:noFill/>
          <a:ln w="9525">
            <a:noFill/>
            <a:miter lim="800000"/>
            <a:headEnd/>
            <a:tailEnd/>
          </a:ln>
        </p:spPr>
      </p:pic>
      <p:cxnSp>
        <p:nvCxnSpPr>
          <p:cNvPr id="21" name="Straight Arrow Connector 20"/>
          <p:cNvCxnSpPr>
            <a:endCxn id="2" idx="1"/>
          </p:cNvCxnSpPr>
          <p:nvPr/>
        </p:nvCxnSpPr>
        <p:spPr>
          <a:xfrm flipV="1">
            <a:off x="1600200" y="2514600"/>
            <a:ext cx="1090808" cy="6938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8" idx="1"/>
          </p:cNvCxnSpPr>
          <p:nvPr/>
        </p:nvCxnSpPr>
        <p:spPr>
          <a:xfrm flipV="1">
            <a:off x="1600200" y="3393370"/>
            <a:ext cx="1066800" cy="1854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124200" y="3578790"/>
            <a:ext cx="0" cy="30741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124200" y="4267200"/>
            <a:ext cx="0" cy="3724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124200" y="50292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8" idx="3"/>
            <a:endCxn id="13" idx="1"/>
          </p:cNvCxnSpPr>
          <p:nvPr/>
        </p:nvCxnSpPr>
        <p:spPr>
          <a:xfrm flipV="1">
            <a:off x="3581400" y="3383975"/>
            <a:ext cx="965548" cy="93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14" idx="1"/>
          </p:cNvCxnSpPr>
          <p:nvPr/>
        </p:nvCxnSpPr>
        <p:spPr>
          <a:xfrm flipV="1">
            <a:off x="4572000" y="4081780"/>
            <a:ext cx="228600" cy="330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5" idx="1"/>
          </p:cNvCxnSpPr>
          <p:nvPr/>
        </p:nvCxnSpPr>
        <p:spPr>
          <a:xfrm flipV="1">
            <a:off x="4064174" y="4825047"/>
            <a:ext cx="515132" cy="744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6" idx="1"/>
          </p:cNvCxnSpPr>
          <p:nvPr/>
        </p:nvCxnSpPr>
        <p:spPr>
          <a:xfrm>
            <a:off x="3886200" y="5443726"/>
            <a:ext cx="838200" cy="756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334000" y="5481573"/>
            <a:ext cx="533400" cy="378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6705599" y="5405879"/>
            <a:ext cx="258445" cy="378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5334000" y="3486080"/>
            <a:ext cx="1219200" cy="19576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5105400" y="3393370"/>
            <a:ext cx="1447800" cy="14316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181600" y="3383975"/>
            <a:ext cx="1295400" cy="6978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5029200" y="3208466"/>
            <a:ext cx="1524000" cy="1849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 50"/>
          <p:cNvGraphicFramePr>
            <a:graphicFrameLocks noGrp="1"/>
          </p:cNvGraphicFramePr>
          <p:nvPr>
            <p:extLst>
              <p:ext uri="{D42A27DB-BD31-4B8C-83A1-F6EECF244321}">
                <p14:modId xmlns:p14="http://schemas.microsoft.com/office/powerpoint/2010/main" val="3627014958"/>
              </p:ext>
            </p:extLst>
          </p:nvPr>
        </p:nvGraphicFramePr>
        <p:xfrm>
          <a:off x="17744" y="5718674"/>
          <a:ext cx="7373656" cy="304800"/>
        </p:xfrm>
        <a:graphic>
          <a:graphicData uri="http://schemas.openxmlformats.org/drawingml/2006/table">
            <a:tbl>
              <a:tblPr firstRow="1" bandRow="1">
                <a:tableStyleId>{073A0DAA-6AF3-43AB-8588-CEC1D06C72B9}</a:tableStyleId>
              </a:tblPr>
              <a:tblGrid>
                <a:gridCol w="7373656"/>
              </a:tblGrid>
              <a:tr h="293234">
                <a:tc>
                  <a:txBody>
                    <a:bodyPr/>
                    <a:lstStyle/>
                    <a:p>
                      <a:r>
                        <a:rPr lang="en-GB" sz="1400" dirty="0" smtClean="0"/>
                        <a:t>HE, DE, EE, ME –hexane, dichloromethane,</a:t>
                      </a:r>
                      <a:r>
                        <a:rPr lang="en-GB" sz="1400" baseline="0" dirty="0" smtClean="0"/>
                        <a:t> ethyl acetate and methanol </a:t>
                      </a:r>
                      <a:r>
                        <a:rPr lang="en-GB" sz="1400" dirty="0" smtClean="0"/>
                        <a:t>extracts respectively</a:t>
                      </a:r>
                      <a:endParaRPr lang="en-GB" sz="1400" dirty="0"/>
                    </a:p>
                  </a:txBody>
                  <a:tcPr/>
                </a:tc>
              </a:tr>
            </a:tbl>
          </a:graphicData>
        </a:graphic>
      </p:graphicFrame>
    </p:spTree>
    <p:extLst>
      <p:ext uri="{BB962C8B-B14F-4D97-AF65-F5344CB8AC3E}">
        <p14:creationId xmlns:p14="http://schemas.microsoft.com/office/powerpoint/2010/main" val="255861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573066"/>
            <a:ext cx="7924800" cy="4801314"/>
          </a:xfrm>
          <a:prstGeom prst="rect">
            <a:avLst/>
          </a:prstGeom>
          <a:noFill/>
        </p:spPr>
        <p:txBody>
          <a:bodyPr wrap="square" rtlCol="0">
            <a:spAutoFit/>
          </a:bodyPr>
          <a:lstStyle/>
          <a:p>
            <a:r>
              <a:rPr lang="fr-FR" b="1" dirty="0"/>
              <a:t>Abstract</a:t>
            </a:r>
            <a:r>
              <a:rPr lang="fr-FR" b="1" dirty="0" smtClean="0"/>
              <a:t>:</a:t>
            </a:r>
            <a:endParaRPr lang="fr-FR" dirty="0"/>
          </a:p>
          <a:p>
            <a:pPr algn="just"/>
            <a:r>
              <a:rPr lang="en-ZA" dirty="0" err="1"/>
              <a:t>Ethnopharmacological</a:t>
            </a:r>
            <a:r>
              <a:rPr lang="en-ZA" dirty="0"/>
              <a:t> knowledge provides useful information for experimental pharmacological studies. Based on this knowledge, this study was aimed at isolating the bioactive compound in </a:t>
            </a:r>
            <a:r>
              <a:rPr lang="en-ZA" i="1" dirty="0" err="1"/>
              <a:t>Senecio</a:t>
            </a:r>
            <a:r>
              <a:rPr lang="en-ZA" i="1" dirty="0"/>
              <a:t> </a:t>
            </a:r>
            <a:r>
              <a:rPr lang="en-ZA" i="1" dirty="0" err="1"/>
              <a:t>serratuloides</a:t>
            </a:r>
            <a:r>
              <a:rPr lang="en-ZA" dirty="0"/>
              <a:t> which is used in treating </a:t>
            </a:r>
            <a:r>
              <a:rPr lang="en-ZA" dirty="0" smtClean="0"/>
              <a:t>hypertension </a:t>
            </a:r>
            <a:r>
              <a:rPr lang="en-ZA" dirty="0"/>
              <a:t>in Eastern Cape Province of South Africa. </a:t>
            </a:r>
            <a:r>
              <a:rPr lang="en-ZA" i="1" dirty="0" err="1"/>
              <a:t>Senecio</a:t>
            </a:r>
            <a:r>
              <a:rPr lang="en-ZA" i="1" dirty="0"/>
              <a:t> </a:t>
            </a:r>
            <a:r>
              <a:rPr lang="en-ZA" i="1" dirty="0" err="1"/>
              <a:t>serratuloides</a:t>
            </a:r>
            <a:r>
              <a:rPr lang="en-ZA" dirty="0"/>
              <a:t> was serially extracted using hexane, dichloromethane, ethyl acetate and methanol. The fractions were tested for their phytochemical constituents, antioxidant capacity   and antihypertensive properties. Methanol fraction was subjected to thin layer and column chromatography for isolation of bioactive compound whose acute antihypertensive effects was determined. Ethyl acetate and methanol fractions had more phytochemicals, better antioxidant capacity and significantly (p&lt;0.001) prevented increase in systolic and diastolic blood pressure. The bioactive compound (Estran-3-one, 17-(</a:t>
            </a:r>
            <a:r>
              <a:rPr lang="en-ZA" dirty="0" err="1"/>
              <a:t>acetyloxy</a:t>
            </a:r>
            <a:r>
              <a:rPr lang="en-ZA" dirty="0"/>
              <a:t>)-2-methyl-, (2à,5à,17á)-) isolated from the methanol fraction significantly prevented increase in blood pressure from the first to the fourth hour after treatment. </a:t>
            </a:r>
            <a:r>
              <a:rPr lang="en-ZA" i="1" dirty="0" err="1"/>
              <a:t>Senecio</a:t>
            </a:r>
            <a:r>
              <a:rPr lang="en-ZA" i="1" dirty="0"/>
              <a:t> </a:t>
            </a:r>
            <a:r>
              <a:rPr lang="en-ZA" i="1" dirty="0" err="1"/>
              <a:t>serratuloides</a:t>
            </a:r>
            <a:r>
              <a:rPr lang="en-ZA" dirty="0"/>
              <a:t> is a potential source of lead compounds for treating hypertension. </a:t>
            </a:r>
            <a:endParaRPr lang="fr-FR" dirty="0"/>
          </a:p>
          <a:p>
            <a:r>
              <a:rPr lang="fr-FR" b="1" dirty="0" smtClean="0"/>
              <a:t>Keywords</a:t>
            </a:r>
            <a:r>
              <a:rPr lang="fr-FR" b="1" dirty="0"/>
              <a:t>: </a:t>
            </a:r>
            <a:r>
              <a:rPr lang="en-ZA" i="1" dirty="0" err="1"/>
              <a:t>Senecio</a:t>
            </a:r>
            <a:r>
              <a:rPr lang="en-ZA" i="1" dirty="0"/>
              <a:t> </a:t>
            </a:r>
            <a:r>
              <a:rPr lang="en-ZA" i="1" dirty="0" err="1"/>
              <a:t>serratuloides</a:t>
            </a:r>
            <a:r>
              <a:rPr lang="en-ZA" dirty="0"/>
              <a:t>; Hypertension; Bioactive compound</a:t>
            </a:r>
            <a:endParaRPr lang="fr-FR" b="1"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3</a:t>
            </a:fld>
            <a:endParaRPr lang="fr-F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21324"/>
            <a:ext cx="9144000" cy="83667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09600"/>
            <a:ext cx="8610600" cy="461665"/>
          </a:xfrm>
          <a:prstGeom prst="rect">
            <a:avLst/>
          </a:prstGeom>
          <a:noFill/>
        </p:spPr>
        <p:txBody>
          <a:bodyPr wrap="square" rtlCol="0">
            <a:spAutoFit/>
          </a:bodyPr>
          <a:lstStyle/>
          <a:p>
            <a:r>
              <a:rPr lang="fr-FR" sz="2400" b="1" dirty="0" smtClean="0"/>
              <a:t>Introduction</a:t>
            </a:r>
            <a:endParaRPr lang="fr-FR" sz="2400" b="1"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4</a:t>
            </a:fld>
            <a:endParaRPr lang="fr-F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21324"/>
            <a:ext cx="9144000" cy="836676"/>
          </a:xfrm>
          <a:prstGeom prst="rect">
            <a:avLst/>
          </a:prstGeom>
        </p:spPr>
      </p:pic>
      <p:sp>
        <p:nvSpPr>
          <p:cNvPr id="2" name="Rectangle 1"/>
          <p:cNvSpPr/>
          <p:nvPr/>
        </p:nvSpPr>
        <p:spPr>
          <a:xfrm>
            <a:off x="152400" y="1219200"/>
            <a:ext cx="8839200" cy="4801314"/>
          </a:xfrm>
          <a:prstGeom prst="rect">
            <a:avLst/>
          </a:prstGeom>
        </p:spPr>
        <p:txBody>
          <a:bodyPr wrap="square">
            <a:spAutoFit/>
          </a:bodyPr>
          <a:lstStyle/>
          <a:p>
            <a:pPr algn="just"/>
            <a:r>
              <a:rPr lang="en-GB" dirty="0" smtClean="0"/>
              <a:t>Hypertension (HTN) </a:t>
            </a:r>
            <a:r>
              <a:rPr lang="en-GB" dirty="0"/>
              <a:t>is the central pathophysiologic contributor to cardiovascular morbidity and mortality </a:t>
            </a:r>
            <a:r>
              <a:rPr lang="en-GB" dirty="0" smtClean="0"/>
              <a:t>[1].</a:t>
            </a:r>
            <a:endParaRPr lang="en-GB" dirty="0" smtClean="0"/>
          </a:p>
          <a:p>
            <a:pPr algn="just"/>
            <a:r>
              <a:rPr lang="en-GB" dirty="0"/>
              <a:t>Despite the availability of numerous medication classes that lower blood pressure, the global prevalence of HTN is on the increase due to several factors one of which is imperfect (or non-) adherence to prescribed </a:t>
            </a:r>
            <a:r>
              <a:rPr lang="en-GB" dirty="0" smtClean="0"/>
              <a:t>medication; </a:t>
            </a:r>
            <a:r>
              <a:rPr lang="en-GB" dirty="0"/>
              <a:t>as a result of many factors one being medication related </a:t>
            </a:r>
            <a:r>
              <a:rPr lang="en-GB" dirty="0" smtClean="0"/>
              <a:t>such as </a:t>
            </a:r>
            <a:r>
              <a:rPr lang="en-GB" dirty="0"/>
              <a:t>high dosing frequency, </a:t>
            </a:r>
            <a:r>
              <a:rPr lang="en-GB" dirty="0" err="1"/>
              <a:t>polypharmacy</a:t>
            </a:r>
            <a:r>
              <a:rPr lang="en-GB" dirty="0"/>
              <a:t> and adverse drug reactions </a:t>
            </a:r>
            <a:r>
              <a:rPr lang="en-GB" dirty="0" smtClean="0"/>
              <a:t>[2]. </a:t>
            </a:r>
            <a:endParaRPr lang="en-GB" dirty="0" smtClean="0"/>
          </a:p>
          <a:p>
            <a:pPr algn="just"/>
            <a:r>
              <a:rPr lang="en-GB" dirty="0" smtClean="0"/>
              <a:t>Therefore </a:t>
            </a:r>
            <a:r>
              <a:rPr lang="en-GB" dirty="0"/>
              <a:t>there is need for novel agents with better efficacy and little or no side </a:t>
            </a:r>
            <a:r>
              <a:rPr lang="en-GB" dirty="0" smtClean="0"/>
              <a:t>effects.</a:t>
            </a:r>
          </a:p>
          <a:p>
            <a:pPr algn="just"/>
            <a:r>
              <a:rPr lang="en-ZA" dirty="0" err="1" smtClean="0"/>
              <a:t>Ethnopharmacology</a:t>
            </a:r>
            <a:r>
              <a:rPr lang="en-ZA" dirty="0" smtClean="0"/>
              <a:t> is very important in </a:t>
            </a:r>
            <a:r>
              <a:rPr lang="en-ZA" dirty="0" smtClean="0"/>
              <a:t>the search for these novel agents for </a:t>
            </a:r>
            <a:r>
              <a:rPr lang="en-ZA" dirty="0" smtClean="0"/>
              <a:t>example, a</a:t>
            </a:r>
            <a:r>
              <a:rPr lang="en-GB" dirty="0" smtClean="0"/>
              <a:t>bout 74 % of the drugs from plants were discovered by chemists who were attempting to identify the chemical substances in plants that were responsible for their medical uses by humans </a:t>
            </a:r>
            <a:r>
              <a:rPr lang="en-ZA" dirty="0" smtClean="0"/>
              <a:t>[3].</a:t>
            </a:r>
            <a:endParaRPr lang="en-GB" dirty="0"/>
          </a:p>
          <a:p>
            <a:pPr algn="just"/>
            <a:r>
              <a:rPr lang="en-GB" dirty="0"/>
              <a:t>An example of a plant which is used in folk medicine for treating HTN in Eastern </a:t>
            </a:r>
            <a:r>
              <a:rPr lang="en-GB" dirty="0" smtClean="0"/>
              <a:t>Cape, South Africa </a:t>
            </a:r>
            <a:r>
              <a:rPr lang="en-GB" dirty="0"/>
              <a:t>and thus maybe a source antihypertensive agents is </a:t>
            </a:r>
            <a:r>
              <a:rPr lang="en-GB" i="1" dirty="0" err="1"/>
              <a:t>Senecio</a:t>
            </a:r>
            <a:r>
              <a:rPr lang="en-GB" i="1" dirty="0"/>
              <a:t> </a:t>
            </a:r>
            <a:r>
              <a:rPr lang="en-GB" i="1" dirty="0" err="1" smtClean="0"/>
              <a:t>serratuloides</a:t>
            </a:r>
            <a:r>
              <a:rPr lang="en-GB" dirty="0"/>
              <a:t> </a:t>
            </a:r>
            <a:r>
              <a:rPr lang="en-GB" dirty="0" smtClean="0"/>
              <a:t>(Personal communication, traditional healer). </a:t>
            </a:r>
            <a:r>
              <a:rPr lang="en-GB" dirty="0"/>
              <a:t>This study was aimed at serially fractionating </a:t>
            </a:r>
            <a:r>
              <a:rPr lang="en-GB" i="1" dirty="0"/>
              <a:t>S. </a:t>
            </a:r>
            <a:r>
              <a:rPr lang="en-GB" i="1" dirty="0" err="1"/>
              <a:t>serratuloides</a:t>
            </a:r>
            <a:r>
              <a:rPr lang="en-GB" dirty="0"/>
              <a:t> using solvents of varying polarities in order </a:t>
            </a:r>
            <a:r>
              <a:rPr lang="en-GB" dirty="0" smtClean="0"/>
              <a:t>isolate </a:t>
            </a:r>
            <a:r>
              <a:rPr lang="en-GB" dirty="0"/>
              <a:t>of bioactive </a:t>
            </a:r>
            <a:r>
              <a:rPr lang="en-GB" dirty="0" smtClean="0"/>
              <a:t>compound </a:t>
            </a:r>
            <a:r>
              <a:rPr lang="en-GB" dirty="0"/>
              <a:t>from </a:t>
            </a:r>
            <a:r>
              <a:rPr lang="en-GB" dirty="0" smtClean="0"/>
              <a:t>one of the </a:t>
            </a:r>
            <a:r>
              <a:rPr lang="en-GB" dirty="0" smtClean="0"/>
              <a:t>fractions. </a:t>
            </a: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790" y="314235"/>
            <a:ext cx="8153400" cy="461665"/>
          </a:xfrm>
          <a:prstGeom prst="rect">
            <a:avLst/>
          </a:prstGeom>
          <a:noFill/>
        </p:spPr>
        <p:txBody>
          <a:bodyPr wrap="square" rtlCol="0">
            <a:spAutoFit/>
          </a:bodyPr>
          <a:lstStyle/>
          <a:p>
            <a:r>
              <a:rPr lang="fr-FR" sz="2400" b="1" dirty="0" err="1"/>
              <a:t>Results</a:t>
            </a:r>
            <a:r>
              <a:rPr lang="fr-FR" sz="2400" b="1" dirty="0"/>
              <a:t> and discussion</a:t>
            </a:r>
          </a:p>
        </p:txBody>
      </p:sp>
      <p:sp>
        <p:nvSpPr>
          <p:cNvPr id="6" name="Slide Number Placeholder 5"/>
          <p:cNvSpPr>
            <a:spLocks noGrp="1"/>
          </p:cNvSpPr>
          <p:nvPr>
            <p:ph type="sldNum" sz="quarter" idx="12"/>
          </p:nvPr>
        </p:nvSpPr>
        <p:spPr/>
        <p:txBody>
          <a:bodyPr/>
          <a:lstStyle/>
          <a:p>
            <a:fld id="{FCAEAE96-855E-42B1-8DE9-9C9E68DE18C5}" type="slidenum">
              <a:rPr lang="fr-FR" smtClean="0"/>
              <a:pPr/>
              <a:t>5</a:t>
            </a:fld>
            <a:endParaRPr lang="fr-F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21324"/>
            <a:ext cx="9144000" cy="836676"/>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095282108"/>
              </p:ext>
            </p:extLst>
          </p:nvPr>
        </p:nvGraphicFramePr>
        <p:xfrm>
          <a:off x="102035" y="1189597"/>
          <a:ext cx="2628900" cy="1892808"/>
        </p:xfrm>
        <a:graphic>
          <a:graphicData uri="http://schemas.openxmlformats.org/drawingml/2006/table">
            <a:tbl>
              <a:tblPr firstRow="1" firstCol="1" bandRow="1">
                <a:tableStyleId>{073A0DAA-6AF3-43AB-8588-CEC1D06C72B9}</a:tableStyleId>
              </a:tblPr>
              <a:tblGrid>
                <a:gridCol w="1208135"/>
                <a:gridCol w="376937"/>
                <a:gridCol w="376937"/>
                <a:gridCol w="318948"/>
                <a:gridCol w="347943"/>
              </a:tblGrid>
              <a:tr h="178848">
                <a:tc>
                  <a:txBody>
                    <a:bodyPr/>
                    <a:lstStyle/>
                    <a:p>
                      <a:pPr>
                        <a:lnSpc>
                          <a:spcPct val="115000"/>
                        </a:lnSpc>
                        <a:spcAft>
                          <a:spcPts val="1000"/>
                        </a:spcAft>
                      </a:pPr>
                      <a:r>
                        <a:rPr lang="en-GB" sz="1200" dirty="0">
                          <a:effectLst/>
                        </a:rPr>
                        <a:t>Phytochemical</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smtClean="0">
                          <a:effectLst/>
                        </a:rPr>
                        <a:t>HE</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smtClean="0">
                          <a:effectLst/>
                        </a:rPr>
                        <a:t>DE</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smtClean="0">
                          <a:effectLst/>
                        </a:rPr>
                        <a:t>EE</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smtClean="0">
                          <a:effectLst/>
                        </a:rPr>
                        <a:t>ME</a:t>
                      </a:r>
                      <a:endParaRPr lang="en-GB" sz="1100" dirty="0">
                        <a:effectLst/>
                        <a:latin typeface="Calibri"/>
                        <a:ea typeface="Times New Roman"/>
                        <a:cs typeface="Times New Roman"/>
                      </a:endParaRPr>
                    </a:p>
                  </a:txBody>
                  <a:tcPr marL="68580" marR="68580" marT="0" marB="0"/>
                </a:tc>
              </a:tr>
              <a:tr h="178848">
                <a:tc>
                  <a:txBody>
                    <a:bodyPr/>
                    <a:lstStyle/>
                    <a:p>
                      <a:pPr>
                        <a:lnSpc>
                          <a:spcPct val="115000"/>
                        </a:lnSpc>
                        <a:spcAft>
                          <a:spcPts val="1000"/>
                        </a:spcAft>
                      </a:pPr>
                      <a:r>
                        <a:rPr lang="en-GB" sz="1200" dirty="0">
                          <a:effectLst/>
                        </a:rPr>
                        <a:t>Alkaloids</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_</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r>
              <a:tr h="178848">
                <a:tc>
                  <a:txBody>
                    <a:bodyPr/>
                    <a:lstStyle/>
                    <a:p>
                      <a:pPr>
                        <a:lnSpc>
                          <a:spcPct val="115000"/>
                        </a:lnSpc>
                        <a:spcAft>
                          <a:spcPts val="1000"/>
                        </a:spcAft>
                      </a:pPr>
                      <a:r>
                        <a:rPr lang="en-GB" sz="1200">
                          <a:effectLst/>
                        </a:rPr>
                        <a:t>Phenols</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_</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_</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r>
              <a:tr h="178848">
                <a:tc>
                  <a:txBody>
                    <a:bodyPr/>
                    <a:lstStyle/>
                    <a:p>
                      <a:pPr>
                        <a:lnSpc>
                          <a:spcPct val="115000"/>
                        </a:lnSpc>
                        <a:spcAft>
                          <a:spcPts val="1000"/>
                        </a:spcAft>
                      </a:pPr>
                      <a:r>
                        <a:rPr lang="en-GB" sz="1200">
                          <a:effectLst/>
                        </a:rPr>
                        <a:t>Steroids</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r>
              <a:tr h="178848">
                <a:tc>
                  <a:txBody>
                    <a:bodyPr/>
                    <a:lstStyle/>
                    <a:p>
                      <a:pPr>
                        <a:lnSpc>
                          <a:spcPct val="115000"/>
                        </a:lnSpc>
                        <a:spcAft>
                          <a:spcPts val="1000"/>
                        </a:spcAft>
                      </a:pPr>
                      <a:r>
                        <a:rPr lang="en-GB" sz="1200">
                          <a:effectLst/>
                        </a:rPr>
                        <a:t>Tannins</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_</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_</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r>
              <a:tr h="178848">
                <a:tc>
                  <a:txBody>
                    <a:bodyPr/>
                    <a:lstStyle/>
                    <a:p>
                      <a:pPr>
                        <a:lnSpc>
                          <a:spcPct val="115000"/>
                        </a:lnSpc>
                        <a:spcAft>
                          <a:spcPts val="1000"/>
                        </a:spcAft>
                      </a:pPr>
                      <a:r>
                        <a:rPr lang="en-GB" sz="1200">
                          <a:effectLst/>
                        </a:rPr>
                        <a:t>Saponins</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r>
              <a:tr h="178848">
                <a:tc>
                  <a:txBody>
                    <a:bodyPr/>
                    <a:lstStyle/>
                    <a:p>
                      <a:pPr>
                        <a:lnSpc>
                          <a:spcPct val="115000"/>
                        </a:lnSpc>
                        <a:spcAft>
                          <a:spcPts val="1000"/>
                        </a:spcAft>
                      </a:pPr>
                      <a:r>
                        <a:rPr lang="en-GB" sz="1200">
                          <a:effectLst/>
                        </a:rPr>
                        <a:t>Flavonoids</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_</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_</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r>
              <a:tr h="178848">
                <a:tc>
                  <a:txBody>
                    <a:bodyPr/>
                    <a:lstStyle/>
                    <a:p>
                      <a:pPr>
                        <a:lnSpc>
                          <a:spcPct val="115000"/>
                        </a:lnSpc>
                        <a:spcAft>
                          <a:spcPts val="1000"/>
                        </a:spcAft>
                      </a:pPr>
                      <a:r>
                        <a:rPr lang="en-GB" sz="1200">
                          <a:effectLst/>
                        </a:rPr>
                        <a:t>Terpenes</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_</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r>
              <a:tr h="178848">
                <a:tc>
                  <a:txBody>
                    <a:bodyPr/>
                    <a:lstStyle/>
                    <a:p>
                      <a:pPr>
                        <a:lnSpc>
                          <a:spcPct val="115000"/>
                        </a:lnSpc>
                        <a:spcAft>
                          <a:spcPts val="1000"/>
                        </a:spcAft>
                      </a:pPr>
                      <a:r>
                        <a:rPr lang="en-GB" sz="1200">
                          <a:effectLst/>
                        </a:rPr>
                        <a:t>Glycosides</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_</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r>
            </a:tbl>
          </a:graphicData>
        </a:graphic>
      </p:graphicFrame>
      <p:sp>
        <p:nvSpPr>
          <p:cNvPr id="3" name="Rectangle 1"/>
          <p:cNvSpPr>
            <a:spLocks noChangeArrowheads="1"/>
          </p:cNvSpPr>
          <p:nvPr/>
        </p:nvSpPr>
        <p:spPr bwMode="auto">
          <a:xfrm>
            <a:off x="114300" y="897209"/>
            <a:ext cx="285123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Table 1. Phytochemical constituents</a:t>
            </a: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57413" y="3095696"/>
            <a:ext cx="5334001" cy="276999"/>
          </a:xfrm>
          <a:prstGeom prst="rect">
            <a:avLst/>
          </a:prstGeom>
        </p:spPr>
        <p:txBody>
          <a:bodyPr wrap="square">
            <a:spAutoFit/>
          </a:bodyPr>
          <a:lstStyle/>
          <a:p>
            <a:r>
              <a:rPr lang="en-GB" sz="1200" dirty="0"/>
              <a:t>+ Phytochemical </a:t>
            </a:r>
            <a:r>
              <a:rPr lang="en-GB" sz="1200" dirty="0" smtClean="0"/>
              <a:t>present - </a:t>
            </a:r>
            <a:r>
              <a:rPr lang="en-GB" sz="1200" dirty="0"/>
              <a:t>Phytochemical absent</a:t>
            </a:r>
          </a:p>
        </p:txBody>
      </p:sp>
      <p:graphicFrame>
        <p:nvGraphicFramePr>
          <p:cNvPr id="8" name="Table 7"/>
          <p:cNvGraphicFramePr>
            <a:graphicFrameLocks noGrp="1"/>
          </p:cNvGraphicFramePr>
          <p:nvPr>
            <p:extLst>
              <p:ext uri="{D42A27DB-BD31-4B8C-83A1-F6EECF244321}">
                <p14:modId xmlns:p14="http://schemas.microsoft.com/office/powerpoint/2010/main" val="2532085658"/>
              </p:ext>
            </p:extLst>
          </p:nvPr>
        </p:nvGraphicFramePr>
        <p:xfrm>
          <a:off x="4109581" y="1444690"/>
          <a:ext cx="4112189" cy="1409954"/>
        </p:xfrm>
        <a:graphic>
          <a:graphicData uri="http://schemas.openxmlformats.org/drawingml/2006/table">
            <a:tbl>
              <a:tblPr>
                <a:tableStyleId>{073A0DAA-6AF3-43AB-8588-CEC1D06C72B9}</a:tableStyleId>
              </a:tblPr>
              <a:tblGrid>
                <a:gridCol w="1568063"/>
                <a:gridCol w="729924"/>
                <a:gridCol w="620648"/>
                <a:gridCol w="572906"/>
                <a:gridCol w="620648"/>
              </a:tblGrid>
              <a:tr h="285115">
                <a:tc>
                  <a:txBody>
                    <a:bodyPr/>
                    <a:lstStyle/>
                    <a:p>
                      <a:pPr algn="just">
                        <a:lnSpc>
                          <a:spcPct val="115000"/>
                        </a:lnSpc>
                        <a:spcAft>
                          <a:spcPts val="0"/>
                        </a:spcAft>
                      </a:pPr>
                      <a:r>
                        <a:rPr lang="en-GB" sz="1200" dirty="0">
                          <a:effectLst/>
                        </a:rPr>
                        <a:t> </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smtClean="0">
                          <a:effectLst/>
                        </a:rPr>
                        <a:t>HE</a:t>
                      </a:r>
                      <a:endParaRPr lang="en-GB" sz="11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GB" sz="1200" dirty="0" smtClean="0">
                          <a:effectLst/>
                        </a:rPr>
                        <a:t>DE</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smtClean="0">
                          <a:effectLst/>
                        </a:rPr>
                        <a:t>EE</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smtClean="0">
                          <a:effectLst/>
                        </a:rPr>
                        <a:t>ME</a:t>
                      </a:r>
                      <a:endParaRPr lang="en-GB" sz="1100" dirty="0">
                        <a:effectLst/>
                        <a:latin typeface="Calibri"/>
                        <a:ea typeface="Times New Roman"/>
                        <a:cs typeface="Times New Roman"/>
                      </a:endParaRPr>
                    </a:p>
                  </a:txBody>
                  <a:tcPr marL="68580" marR="68580" marT="0" marB="0"/>
                </a:tc>
              </a:tr>
              <a:tr h="347980">
                <a:tc>
                  <a:txBody>
                    <a:bodyPr/>
                    <a:lstStyle/>
                    <a:p>
                      <a:pPr algn="just">
                        <a:lnSpc>
                          <a:spcPct val="115000"/>
                        </a:lnSpc>
                        <a:spcAft>
                          <a:spcPts val="0"/>
                        </a:spcAft>
                      </a:pPr>
                      <a:r>
                        <a:rPr lang="en-GB" sz="1200" dirty="0">
                          <a:effectLst/>
                        </a:rPr>
                        <a:t>ABTS (IC50 mg/ml)</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11.79</a:t>
                      </a:r>
                      <a:endParaRPr lang="en-GB" sz="11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GB" sz="1200">
                          <a:effectLst/>
                        </a:rPr>
                        <a:t>2.38</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1.09</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0.41</a:t>
                      </a:r>
                      <a:endParaRPr lang="en-GB" sz="1100">
                        <a:effectLst/>
                        <a:latin typeface="Calibri"/>
                        <a:ea typeface="Times New Roman"/>
                        <a:cs typeface="Times New Roman"/>
                      </a:endParaRPr>
                    </a:p>
                  </a:txBody>
                  <a:tcPr marL="68580" marR="68580" marT="0" marB="0"/>
                </a:tc>
              </a:tr>
              <a:tr h="356235">
                <a:tc>
                  <a:txBody>
                    <a:bodyPr/>
                    <a:lstStyle/>
                    <a:p>
                      <a:pPr algn="just">
                        <a:lnSpc>
                          <a:spcPct val="115000"/>
                        </a:lnSpc>
                        <a:spcAft>
                          <a:spcPts val="0"/>
                        </a:spcAft>
                      </a:pPr>
                      <a:r>
                        <a:rPr lang="en-GB" sz="1200" dirty="0">
                          <a:effectLst/>
                        </a:rPr>
                        <a:t>DPPH (IC50 mg/ml)</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0.61</a:t>
                      </a:r>
                      <a:endParaRPr lang="en-GB" sz="110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0.18</a:t>
                      </a:r>
                      <a:endParaRPr lang="en-GB" sz="1100" dirty="0">
                        <a:effectLst/>
                        <a:latin typeface="Calibri"/>
                        <a:ea typeface="Times New Roman"/>
                        <a:cs typeface="Times New Roman"/>
                      </a:endParaRPr>
                    </a:p>
                  </a:txBody>
                  <a:tcPr marL="68580" marR="68580" marT="0" marB="0"/>
                </a:tc>
              </a:tr>
              <a:tr h="356235">
                <a:tc>
                  <a:txBody>
                    <a:bodyPr/>
                    <a:lstStyle/>
                    <a:p>
                      <a:pPr algn="just">
                        <a:lnSpc>
                          <a:spcPct val="115000"/>
                        </a:lnSpc>
                        <a:spcAft>
                          <a:spcPts val="0"/>
                        </a:spcAft>
                      </a:pPr>
                      <a:r>
                        <a:rPr lang="en-GB" sz="1200">
                          <a:effectLst/>
                        </a:rPr>
                        <a:t>FRAP (µgAAE/mg extract)</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37.8±2</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52.4±0.4</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a:effectLst/>
                        </a:rPr>
                        <a:t>61.1±1</a:t>
                      </a:r>
                      <a:endParaRPr lang="en-GB" sz="1100">
                        <a:effectLst/>
                        <a:latin typeface="Calibri"/>
                        <a:ea typeface="Times New Roman"/>
                        <a:cs typeface="Times New Roman"/>
                      </a:endParaRPr>
                    </a:p>
                  </a:txBody>
                  <a:tcPr marL="68580" marR="68580" marT="0" marB="0"/>
                </a:tc>
                <a:tc>
                  <a:txBody>
                    <a:bodyPr/>
                    <a:lstStyle/>
                    <a:p>
                      <a:pPr>
                        <a:lnSpc>
                          <a:spcPct val="115000"/>
                        </a:lnSpc>
                        <a:spcAft>
                          <a:spcPts val="1000"/>
                        </a:spcAft>
                      </a:pPr>
                      <a:r>
                        <a:rPr lang="en-GB" sz="1200" dirty="0">
                          <a:effectLst/>
                        </a:rPr>
                        <a:t>157.6±1</a:t>
                      </a:r>
                      <a:endParaRPr lang="en-GB" sz="1100" dirty="0">
                        <a:effectLst/>
                        <a:latin typeface="Calibri"/>
                        <a:ea typeface="Times New Roman"/>
                        <a:cs typeface="Times New Roman"/>
                      </a:endParaRPr>
                    </a:p>
                  </a:txBody>
                  <a:tcPr marL="68580" marR="68580" marT="0" marB="0"/>
                </a:tc>
              </a:tr>
            </a:tbl>
          </a:graphicData>
        </a:graphic>
      </p:graphicFrame>
      <p:sp>
        <p:nvSpPr>
          <p:cNvPr id="9" name="Rectangle 2"/>
          <p:cNvSpPr>
            <a:spLocks noChangeArrowheads="1"/>
          </p:cNvSpPr>
          <p:nvPr/>
        </p:nvSpPr>
        <p:spPr bwMode="auto">
          <a:xfrm>
            <a:off x="4114800" y="2842325"/>
            <a:ext cx="449319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ea typeface="Times New Roman" pitchFamily="18" charset="0"/>
                <a:cs typeface="Arial" pitchFamily="34" charset="0"/>
              </a:rPr>
              <a:t>AAE - ascorbic acid equivalent, # - very weak scavenging properties as percentage inhibition at the concentrations examined were far lower than the 50. </a:t>
            </a:r>
            <a:endParaRPr kumimoji="0" lang="en-GB" sz="1800" b="0" i="0" u="none" strike="noStrike" cap="none" normalizeH="0" baseline="0" dirty="0" smtClean="0">
              <a:ln>
                <a:noFill/>
              </a:ln>
              <a:solidFill>
                <a:schemeClr val="tx1"/>
              </a:solidFill>
              <a:effectLst/>
              <a:cs typeface="Arial" pitchFamily="34" charset="0"/>
            </a:endParaRPr>
          </a:p>
        </p:txBody>
      </p:sp>
      <p:sp>
        <p:nvSpPr>
          <p:cNvPr id="10" name="Rectangle 9"/>
          <p:cNvSpPr/>
          <p:nvPr/>
        </p:nvSpPr>
        <p:spPr>
          <a:xfrm>
            <a:off x="4114800" y="961990"/>
            <a:ext cx="5867400" cy="492443"/>
          </a:xfrm>
          <a:prstGeom prst="rect">
            <a:avLst/>
          </a:prstGeom>
        </p:spPr>
        <p:txBody>
          <a:bodyPr wrap="square">
            <a:spAutoFit/>
          </a:bodyPr>
          <a:lstStyle/>
          <a:p>
            <a:pPr fontAlgn="base">
              <a:spcBef>
                <a:spcPct val="0"/>
              </a:spcBef>
              <a:spcAft>
                <a:spcPct val="0"/>
              </a:spcAft>
            </a:pPr>
            <a:endParaRPr lang="en-GB" sz="1200" b="1" dirty="0" smtClean="0">
              <a:ea typeface="Times New Roman" pitchFamily="18" charset="0"/>
              <a:cs typeface="Times New Roman" pitchFamily="18" charset="0"/>
            </a:endParaRPr>
          </a:p>
          <a:p>
            <a:pPr fontAlgn="base">
              <a:spcBef>
                <a:spcPct val="0"/>
              </a:spcBef>
              <a:spcAft>
                <a:spcPct val="0"/>
              </a:spcAft>
            </a:pPr>
            <a:r>
              <a:rPr lang="en-GB" sz="1400" b="1" dirty="0" smtClean="0">
                <a:ea typeface="Times New Roman" pitchFamily="18" charset="0"/>
                <a:cs typeface="Times New Roman" pitchFamily="18" charset="0"/>
              </a:rPr>
              <a:t>Table 2. Total antioxidant capacity</a:t>
            </a:r>
            <a:r>
              <a:rPr lang="en-GB" sz="1400" b="1" dirty="0">
                <a:cs typeface="Arial" pitchFamily="34" charset="0"/>
              </a:rPr>
              <a:t> </a:t>
            </a:r>
            <a:r>
              <a:rPr lang="en-GB" sz="1400" b="1" dirty="0" smtClean="0">
                <a:cs typeface="Arial" pitchFamily="34" charset="0"/>
              </a:rPr>
              <a:t>and r</a:t>
            </a:r>
            <a:r>
              <a:rPr lang="en-GB" sz="1400" b="1" dirty="0" smtClean="0">
                <a:ea typeface="Times New Roman" pitchFamily="18" charset="0"/>
                <a:cs typeface="Times New Roman" pitchFamily="18" charset="0"/>
              </a:rPr>
              <a:t>adical Scavenging (IC</a:t>
            </a:r>
            <a:r>
              <a:rPr lang="en-GB" sz="1400" b="1" baseline="-30000" dirty="0" smtClean="0">
                <a:ea typeface="Times New Roman" pitchFamily="18" charset="0"/>
                <a:cs typeface="Times New Roman" pitchFamily="18" charset="0"/>
              </a:rPr>
              <a:t>50</a:t>
            </a:r>
            <a:r>
              <a:rPr lang="en-GB" sz="1400" b="1" dirty="0" smtClean="0">
                <a:ea typeface="Times New Roman" pitchFamily="18" charset="0"/>
                <a:cs typeface="Times New Roman" pitchFamily="18" charset="0"/>
              </a:rPr>
              <a:t>)</a:t>
            </a:r>
            <a:endParaRPr lang="en-GB" sz="1400" b="1" dirty="0">
              <a:cs typeface="Arial" pitchFamily="34" charset="0"/>
            </a:endParaRPr>
          </a:p>
        </p:txBody>
      </p:sp>
      <p:sp>
        <p:nvSpPr>
          <p:cNvPr id="12" name="Rectangle 3"/>
          <p:cNvSpPr>
            <a:spLocks noChangeArrowheads="1"/>
          </p:cNvSpPr>
          <p:nvPr/>
        </p:nvSpPr>
        <p:spPr bwMode="auto">
          <a:xfrm>
            <a:off x="4686300" y="5141838"/>
            <a:ext cx="42291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sz="1200" dirty="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sz="1200" dirty="0">
              <a:ea typeface="Calibri" pitchFamily="34" charset="0"/>
              <a:cs typeface="Times New Roman" pitchFamily="18"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852566116"/>
              </p:ext>
            </p:extLst>
          </p:nvPr>
        </p:nvGraphicFramePr>
        <p:xfrm>
          <a:off x="76722" y="3965127"/>
          <a:ext cx="6094956" cy="1536323"/>
        </p:xfrm>
        <a:graphic>
          <a:graphicData uri="http://schemas.openxmlformats.org/drawingml/2006/table">
            <a:tbl>
              <a:tblPr firstRow="1" bandRow="1">
                <a:tableStyleId>{073A0DAA-6AF3-43AB-8588-CEC1D06C72B9}</a:tableStyleId>
              </a:tblPr>
              <a:tblGrid>
                <a:gridCol w="582994"/>
                <a:gridCol w="529995"/>
                <a:gridCol w="635995"/>
                <a:gridCol w="741995"/>
                <a:gridCol w="900994"/>
                <a:gridCol w="961566"/>
                <a:gridCol w="734424"/>
                <a:gridCol w="1006993"/>
              </a:tblGrid>
              <a:tr h="295600">
                <a:tc>
                  <a:txBody>
                    <a:bodyPr/>
                    <a:lstStyle/>
                    <a:p>
                      <a:r>
                        <a:rPr lang="en-US" sz="1200" dirty="0" smtClean="0">
                          <a:latin typeface="+mn-lt"/>
                          <a:cs typeface="Arial" pitchFamily="34" charset="0"/>
                        </a:rPr>
                        <a:t>BP</a:t>
                      </a:r>
                      <a:endParaRPr lang="en-US" sz="1200" dirty="0">
                        <a:latin typeface="+mn-lt"/>
                        <a:cs typeface="Arial" pitchFamily="34" charset="0"/>
                      </a:endParaRPr>
                    </a:p>
                  </a:txBody>
                  <a:tcPr/>
                </a:tc>
                <a:tc>
                  <a:txBody>
                    <a:bodyPr/>
                    <a:lstStyle/>
                    <a:p>
                      <a:r>
                        <a:rPr lang="en-US" sz="1200" dirty="0" smtClean="0">
                          <a:latin typeface="+mn-lt"/>
                          <a:cs typeface="Arial" pitchFamily="34" charset="0"/>
                        </a:rPr>
                        <a:t>NT</a:t>
                      </a:r>
                      <a:endParaRPr lang="en-US" sz="1200" dirty="0">
                        <a:latin typeface="+mn-lt"/>
                        <a:cs typeface="Arial" pitchFamily="34" charset="0"/>
                      </a:endParaRPr>
                    </a:p>
                  </a:txBody>
                  <a:tcPr/>
                </a:tc>
                <a:tc>
                  <a:txBody>
                    <a:bodyPr/>
                    <a:lstStyle/>
                    <a:p>
                      <a:r>
                        <a:rPr lang="en-US" sz="1200" dirty="0" smtClean="0">
                          <a:latin typeface="+mn-lt"/>
                          <a:cs typeface="Arial" pitchFamily="34" charset="0"/>
                        </a:rPr>
                        <a:t>LN</a:t>
                      </a:r>
                      <a:endParaRPr lang="en-US" sz="1200" dirty="0">
                        <a:latin typeface="+mn-lt"/>
                        <a:cs typeface="Arial" pitchFamily="34" charset="0"/>
                      </a:endParaRPr>
                    </a:p>
                  </a:txBody>
                  <a:tcPr/>
                </a:tc>
                <a:tc>
                  <a:txBody>
                    <a:bodyPr/>
                    <a:lstStyle/>
                    <a:p>
                      <a:r>
                        <a:rPr lang="en-US" sz="1200" dirty="0" smtClean="0">
                          <a:latin typeface="+mn-lt"/>
                          <a:cs typeface="Arial" pitchFamily="34" charset="0"/>
                        </a:rPr>
                        <a:t>CPT</a:t>
                      </a:r>
                      <a:endParaRPr lang="en-US" sz="1200" dirty="0">
                        <a:latin typeface="+mn-lt"/>
                        <a:cs typeface="Arial" pitchFamily="34" charset="0"/>
                      </a:endParaRPr>
                    </a:p>
                  </a:txBody>
                  <a:tcPr/>
                </a:tc>
                <a:tc>
                  <a:txBody>
                    <a:bodyPr/>
                    <a:lstStyle/>
                    <a:p>
                      <a:r>
                        <a:rPr lang="en-US" sz="1200" dirty="0" smtClean="0">
                          <a:latin typeface="+mn-lt"/>
                          <a:cs typeface="Arial" pitchFamily="34" charset="0"/>
                        </a:rPr>
                        <a:t>HE</a:t>
                      </a:r>
                      <a:endParaRPr lang="en-US" sz="1200" dirty="0">
                        <a:latin typeface="+mn-lt"/>
                        <a:cs typeface="Arial" pitchFamily="34" charset="0"/>
                      </a:endParaRPr>
                    </a:p>
                  </a:txBody>
                  <a:tcPr/>
                </a:tc>
                <a:tc>
                  <a:txBody>
                    <a:bodyPr/>
                    <a:lstStyle/>
                    <a:p>
                      <a:r>
                        <a:rPr lang="en-US" sz="1200" dirty="0" smtClean="0">
                          <a:latin typeface="+mn-lt"/>
                          <a:cs typeface="Arial" pitchFamily="34" charset="0"/>
                        </a:rPr>
                        <a:t>DE</a:t>
                      </a:r>
                      <a:endParaRPr lang="en-US" sz="1200" dirty="0">
                        <a:latin typeface="+mn-lt"/>
                        <a:cs typeface="Arial" pitchFamily="34" charset="0"/>
                      </a:endParaRPr>
                    </a:p>
                  </a:txBody>
                  <a:tcPr/>
                </a:tc>
                <a:tc>
                  <a:txBody>
                    <a:bodyPr/>
                    <a:lstStyle/>
                    <a:p>
                      <a:r>
                        <a:rPr lang="en-US" sz="1200" dirty="0" smtClean="0">
                          <a:latin typeface="+mn-lt"/>
                          <a:cs typeface="Arial" pitchFamily="34" charset="0"/>
                        </a:rPr>
                        <a:t>EE</a:t>
                      </a:r>
                      <a:endParaRPr lang="en-US" sz="1200" dirty="0">
                        <a:latin typeface="+mn-lt"/>
                        <a:cs typeface="Arial" pitchFamily="34" charset="0"/>
                      </a:endParaRPr>
                    </a:p>
                  </a:txBody>
                  <a:tcPr/>
                </a:tc>
                <a:tc>
                  <a:txBody>
                    <a:bodyPr/>
                    <a:lstStyle/>
                    <a:p>
                      <a:r>
                        <a:rPr lang="en-US" sz="1200" dirty="0" smtClean="0">
                          <a:latin typeface="+mn-lt"/>
                          <a:cs typeface="Arial" pitchFamily="34" charset="0"/>
                        </a:rPr>
                        <a:t>ME</a:t>
                      </a:r>
                      <a:endParaRPr lang="en-US" sz="1200" dirty="0">
                        <a:latin typeface="+mn-lt"/>
                        <a:cs typeface="Arial" pitchFamily="34" charset="0"/>
                      </a:endParaRPr>
                    </a:p>
                  </a:txBody>
                  <a:tcPr/>
                </a:tc>
              </a:tr>
              <a:tr h="507569">
                <a:tc>
                  <a:txBody>
                    <a:bodyPr/>
                    <a:lstStyle/>
                    <a:p>
                      <a:r>
                        <a:rPr lang="en-US" sz="1200" dirty="0" smtClean="0">
                          <a:latin typeface="+mn-lt"/>
                          <a:cs typeface="Arial" pitchFamily="34" charset="0"/>
                        </a:rPr>
                        <a:t>SBP</a:t>
                      </a:r>
                      <a:endParaRPr lang="en-US" sz="1200" dirty="0">
                        <a:latin typeface="+mn-lt"/>
                        <a:cs typeface="Arial" pitchFamily="34" charset="0"/>
                      </a:endParaRPr>
                    </a:p>
                  </a:txBody>
                  <a:tcPr/>
                </a:tc>
                <a:tc>
                  <a:txBody>
                    <a:bodyPr/>
                    <a:lstStyle/>
                    <a:p>
                      <a:r>
                        <a:rPr lang="en-US" sz="1200" dirty="0" smtClean="0">
                          <a:latin typeface="+mn-lt"/>
                          <a:cs typeface="Arial" pitchFamily="34" charset="0"/>
                        </a:rPr>
                        <a:t>1±2</a:t>
                      </a:r>
                      <a:endParaRPr lang="en-US" sz="1200" dirty="0">
                        <a:latin typeface="+mn-lt"/>
                        <a:cs typeface="Arial" pitchFamily="34" charset="0"/>
                      </a:endParaRPr>
                    </a:p>
                  </a:txBody>
                  <a:tcPr/>
                </a:tc>
                <a:tc>
                  <a:txBody>
                    <a:bodyPr/>
                    <a:lstStyle/>
                    <a:p>
                      <a:r>
                        <a:rPr lang="en-US" sz="1200" dirty="0" smtClean="0">
                          <a:latin typeface="+mn-lt"/>
                          <a:cs typeface="Arial" pitchFamily="34" charset="0"/>
                        </a:rPr>
                        <a:t>23±3</a:t>
                      </a:r>
                    </a:p>
                  </a:txBody>
                  <a:tcPr/>
                </a:tc>
                <a:tc>
                  <a:txBody>
                    <a:bodyPr/>
                    <a:lstStyle/>
                    <a:p>
                      <a:r>
                        <a:rPr lang="en-US" sz="1200" dirty="0" smtClean="0">
                          <a:latin typeface="+mn-lt"/>
                          <a:cs typeface="Arial" pitchFamily="34" charset="0"/>
                        </a:rPr>
                        <a:t>13±1**</a:t>
                      </a:r>
                      <a:endParaRPr lang="en-US" sz="1200" dirty="0">
                        <a:latin typeface="+mn-lt"/>
                        <a:cs typeface="Arial" pitchFamily="34" charset="0"/>
                      </a:endParaRPr>
                    </a:p>
                  </a:txBody>
                  <a:tcPr/>
                </a:tc>
                <a:tc>
                  <a:txBody>
                    <a:bodyPr/>
                    <a:lstStyle/>
                    <a:p>
                      <a:r>
                        <a:rPr lang="en-US" sz="1200" dirty="0" smtClean="0">
                          <a:latin typeface="+mn-lt"/>
                          <a:cs typeface="Arial" pitchFamily="34" charset="0"/>
                        </a:rPr>
                        <a:t>22±1</a:t>
                      </a:r>
                    </a:p>
                  </a:txBody>
                  <a:tcPr/>
                </a:tc>
                <a:tc>
                  <a:txBody>
                    <a:bodyPr/>
                    <a:lstStyle/>
                    <a:p>
                      <a:r>
                        <a:rPr lang="en-US" sz="1200" dirty="0" smtClean="0">
                          <a:latin typeface="+mn-lt"/>
                          <a:cs typeface="Arial" pitchFamily="34" charset="0"/>
                        </a:rPr>
                        <a:t>19±2</a:t>
                      </a:r>
                    </a:p>
                    <a:p>
                      <a:endParaRPr lang="en-US" sz="1200" dirty="0">
                        <a:latin typeface="+mn-lt"/>
                        <a:cs typeface="Arial" pitchFamily="34" charset="0"/>
                      </a:endParaRPr>
                    </a:p>
                  </a:txBody>
                  <a:tcPr/>
                </a:tc>
                <a:tc>
                  <a:txBody>
                    <a:bodyPr/>
                    <a:lstStyle/>
                    <a:p>
                      <a:r>
                        <a:rPr lang="en-US" sz="1200" dirty="0" smtClean="0">
                          <a:solidFill>
                            <a:schemeClr val="tx1"/>
                          </a:solidFill>
                          <a:latin typeface="+mn-lt"/>
                          <a:cs typeface="Arial" pitchFamily="34" charset="0"/>
                        </a:rPr>
                        <a:t>11±1***</a:t>
                      </a:r>
                    </a:p>
                  </a:txBody>
                  <a:tcPr/>
                </a:tc>
                <a:tc>
                  <a:txBody>
                    <a:bodyPr/>
                    <a:lstStyle/>
                    <a:p>
                      <a:r>
                        <a:rPr lang="en-US" sz="1200" dirty="0" smtClean="0">
                          <a:solidFill>
                            <a:schemeClr val="tx1"/>
                          </a:solidFill>
                          <a:latin typeface="+mn-lt"/>
                          <a:cs typeface="Arial" pitchFamily="34" charset="0"/>
                        </a:rPr>
                        <a:t>13±0.1**</a:t>
                      </a:r>
                    </a:p>
                  </a:txBody>
                  <a:tcPr/>
                </a:tc>
              </a:tr>
              <a:tr h="733154">
                <a:tc>
                  <a:txBody>
                    <a:bodyPr/>
                    <a:lstStyle/>
                    <a:p>
                      <a:r>
                        <a:rPr lang="en-US" sz="1200" dirty="0" smtClean="0">
                          <a:latin typeface="+mn-lt"/>
                          <a:cs typeface="Arial" pitchFamily="34" charset="0"/>
                        </a:rPr>
                        <a:t>DBP</a:t>
                      </a:r>
                      <a:endParaRPr lang="en-US" sz="1200" dirty="0">
                        <a:latin typeface="+mn-lt"/>
                        <a:cs typeface="Arial" pitchFamily="34" charset="0"/>
                      </a:endParaRPr>
                    </a:p>
                  </a:txBody>
                  <a:tcPr/>
                </a:tc>
                <a:tc>
                  <a:txBody>
                    <a:bodyPr/>
                    <a:lstStyle/>
                    <a:p>
                      <a:r>
                        <a:rPr lang="en-US" sz="1200" dirty="0" smtClean="0">
                          <a:latin typeface="+mn-lt"/>
                          <a:cs typeface="Arial" pitchFamily="34" charset="0"/>
                        </a:rPr>
                        <a:t>3±2</a:t>
                      </a:r>
                    </a:p>
                    <a:p>
                      <a:endParaRPr lang="en-US" sz="1200" dirty="0">
                        <a:latin typeface="+mn-lt"/>
                        <a:cs typeface="Arial" pitchFamily="34" charset="0"/>
                      </a:endParaRPr>
                    </a:p>
                  </a:txBody>
                  <a:tcPr/>
                </a:tc>
                <a:tc>
                  <a:txBody>
                    <a:bodyPr/>
                    <a:lstStyle/>
                    <a:p>
                      <a:r>
                        <a:rPr lang="en-US" sz="1200" dirty="0" smtClean="0">
                          <a:latin typeface="+mn-lt"/>
                          <a:cs typeface="Arial" pitchFamily="34" charset="0"/>
                        </a:rPr>
                        <a:t>30±3</a:t>
                      </a:r>
                    </a:p>
                  </a:txBody>
                  <a:tcPr/>
                </a:tc>
                <a:tc>
                  <a:txBody>
                    <a:bodyPr/>
                    <a:lstStyle/>
                    <a:p>
                      <a:r>
                        <a:rPr lang="en-US" sz="1200" dirty="0" smtClean="0">
                          <a:latin typeface="+mn-lt"/>
                          <a:cs typeface="Arial" pitchFamily="34" charset="0"/>
                        </a:rPr>
                        <a:t>10±1**</a:t>
                      </a:r>
                    </a:p>
                    <a:p>
                      <a:endParaRPr lang="en-US" sz="1200" dirty="0">
                        <a:latin typeface="+mn-lt"/>
                        <a:cs typeface="Arial" pitchFamily="34" charset="0"/>
                      </a:endParaRPr>
                    </a:p>
                  </a:txBody>
                  <a:tcPr/>
                </a:tc>
                <a:tc>
                  <a:txBody>
                    <a:bodyPr/>
                    <a:lstStyle/>
                    <a:p>
                      <a:r>
                        <a:rPr lang="en-US" sz="1200" dirty="0" smtClean="0">
                          <a:latin typeface="+mn-lt"/>
                          <a:cs typeface="Arial" pitchFamily="34" charset="0"/>
                        </a:rPr>
                        <a:t>29±1</a:t>
                      </a:r>
                    </a:p>
                    <a:p>
                      <a:endParaRPr lang="en-US" sz="1200" dirty="0">
                        <a:latin typeface="+mn-lt"/>
                        <a:cs typeface="Arial" pitchFamily="34" charset="0"/>
                      </a:endParaRPr>
                    </a:p>
                  </a:txBody>
                  <a:tcPr/>
                </a:tc>
                <a:tc>
                  <a:txBody>
                    <a:bodyPr/>
                    <a:lstStyle/>
                    <a:p>
                      <a:r>
                        <a:rPr lang="en-US" sz="1200" dirty="0" smtClean="0">
                          <a:latin typeface="+mn-lt"/>
                          <a:cs typeface="Arial" pitchFamily="34" charset="0"/>
                        </a:rPr>
                        <a:t>6±2</a:t>
                      </a:r>
                      <a:r>
                        <a:rPr lang="en-US" sz="1200" dirty="0">
                          <a:latin typeface="+mn-lt"/>
                          <a:cs typeface="Arial" pitchFamily="34" charset="0"/>
                        </a:rPr>
                        <a:t>b</a:t>
                      </a:r>
                      <a:endParaRPr lang="en-US" sz="1200" dirty="0" smtClean="0">
                        <a:latin typeface="+mn-lt"/>
                        <a:cs typeface="Arial" pitchFamily="34" charset="0"/>
                      </a:endParaRPr>
                    </a:p>
                  </a:txBody>
                  <a:tcPr/>
                </a:tc>
                <a:tc>
                  <a:txBody>
                    <a:bodyPr/>
                    <a:lstStyle/>
                    <a:p>
                      <a:r>
                        <a:rPr lang="en-US" sz="1200" dirty="0" smtClean="0">
                          <a:solidFill>
                            <a:schemeClr val="tx1"/>
                          </a:solidFill>
                          <a:latin typeface="+mn-lt"/>
                          <a:cs typeface="Arial" pitchFamily="34" charset="0"/>
                        </a:rPr>
                        <a:t>5±1***</a:t>
                      </a:r>
                    </a:p>
                  </a:txBody>
                  <a:tcPr/>
                </a:tc>
                <a:tc>
                  <a:txBody>
                    <a:bodyPr/>
                    <a:lstStyle/>
                    <a:p>
                      <a:r>
                        <a:rPr lang="en-US" sz="1200" dirty="0" smtClean="0">
                          <a:solidFill>
                            <a:schemeClr val="tx1"/>
                          </a:solidFill>
                          <a:latin typeface="+mn-lt"/>
                          <a:cs typeface="Arial" pitchFamily="34" charset="0"/>
                        </a:rPr>
                        <a:t>-7±4***</a:t>
                      </a:r>
                    </a:p>
                  </a:txBody>
                  <a:tcPr/>
                </a:tc>
              </a:tr>
            </a:tbl>
          </a:graphicData>
        </a:graphic>
      </p:graphicFrame>
      <p:sp>
        <p:nvSpPr>
          <p:cNvPr id="18" name="Rectangle 17"/>
          <p:cNvSpPr/>
          <p:nvPr/>
        </p:nvSpPr>
        <p:spPr>
          <a:xfrm>
            <a:off x="0" y="3571638"/>
            <a:ext cx="5943600" cy="307777"/>
          </a:xfrm>
          <a:prstGeom prst="rect">
            <a:avLst/>
          </a:prstGeom>
        </p:spPr>
        <p:txBody>
          <a:bodyPr wrap="square">
            <a:spAutoFit/>
          </a:bodyPr>
          <a:lstStyle/>
          <a:p>
            <a:r>
              <a:rPr lang="en-US" sz="1400" b="1" dirty="0" smtClean="0">
                <a:cs typeface="Arial" pitchFamily="34" charset="0"/>
              </a:rPr>
              <a:t>Table 3. Effect of extracts on % increase in BP</a:t>
            </a:r>
            <a:endParaRPr lang="en-GB" sz="1400" dirty="0"/>
          </a:p>
        </p:txBody>
      </p:sp>
      <p:sp>
        <p:nvSpPr>
          <p:cNvPr id="19" name="Rectangle 18"/>
          <p:cNvSpPr/>
          <p:nvPr/>
        </p:nvSpPr>
        <p:spPr>
          <a:xfrm>
            <a:off x="133350" y="5555345"/>
            <a:ext cx="5676900" cy="276999"/>
          </a:xfrm>
          <a:prstGeom prst="rect">
            <a:avLst/>
          </a:prstGeom>
        </p:spPr>
        <p:txBody>
          <a:bodyPr wrap="square">
            <a:spAutoFit/>
          </a:bodyPr>
          <a:lstStyle/>
          <a:p>
            <a:r>
              <a:rPr lang="en-GB" sz="1200" dirty="0" smtClean="0">
                <a:cs typeface="Arial" pitchFamily="34" charset="0"/>
              </a:rPr>
              <a:t> </a:t>
            </a:r>
            <a:r>
              <a:rPr lang="en-GB" sz="1200" dirty="0">
                <a:cs typeface="Arial" pitchFamily="34" charset="0"/>
              </a:rPr>
              <a:t>**</a:t>
            </a:r>
            <a:r>
              <a:rPr lang="en-GB" sz="1200" dirty="0" smtClean="0">
                <a:cs typeface="Arial" pitchFamily="34" charset="0"/>
              </a:rPr>
              <a:t>p&lt;0.01</a:t>
            </a:r>
            <a:r>
              <a:rPr lang="en-GB" sz="1200" dirty="0">
                <a:cs typeface="Arial" pitchFamily="34" charset="0"/>
              </a:rPr>
              <a:t>, *** p ˂ 0.001 different from </a:t>
            </a:r>
            <a:r>
              <a:rPr lang="en-GB" sz="1200" dirty="0" smtClean="0">
                <a:cs typeface="Arial" pitchFamily="34" charset="0"/>
              </a:rPr>
              <a:t>L-NAME </a:t>
            </a:r>
            <a:r>
              <a:rPr lang="en-GB" sz="1200" dirty="0">
                <a:cs typeface="Arial" pitchFamily="34" charset="0"/>
              </a:rPr>
              <a:t>group</a:t>
            </a:r>
            <a:endParaRPr lang="en-US" sz="1200" dirty="0"/>
          </a:p>
        </p:txBody>
      </p:sp>
      <p:sp>
        <p:nvSpPr>
          <p:cNvPr id="11" name="Rectangle 10"/>
          <p:cNvSpPr/>
          <p:nvPr/>
        </p:nvSpPr>
        <p:spPr>
          <a:xfrm>
            <a:off x="6293546" y="3662519"/>
            <a:ext cx="3200400" cy="2031325"/>
          </a:xfrm>
          <a:prstGeom prst="rect">
            <a:avLst/>
          </a:prstGeom>
        </p:spPr>
        <p:txBody>
          <a:bodyPr wrap="square">
            <a:spAutoFit/>
          </a:bodyPr>
          <a:lstStyle/>
          <a:p>
            <a:r>
              <a:rPr lang="en-ZA" dirty="0"/>
              <a:t>Ethyl acetate and methanol extracts had more phytochemicals, better antioxidant capacity and significantly (p&lt;0.001) prevented increase in systolic and diastolic blood pressure. </a:t>
            </a:r>
            <a:endParaRPr lang="en-GB" dirty="0"/>
          </a:p>
        </p:txBody>
      </p:sp>
      <p:sp>
        <p:nvSpPr>
          <p:cNvPr id="13" name="Rectangle 12"/>
          <p:cNvSpPr/>
          <p:nvPr/>
        </p:nvSpPr>
        <p:spPr>
          <a:xfrm>
            <a:off x="-57413" y="5693844"/>
            <a:ext cx="9201414" cy="307777"/>
          </a:xfrm>
          <a:prstGeom prst="rect">
            <a:avLst/>
          </a:prstGeom>
        </p:spPr>
        <p:txBody>
          <a:bodyPr wrap="square">
            <a:spAutoFit/>
          </a:bodyPr>
          <a:lstStyle/>
          <a:p>
            <a:r>
              <a:rPr lang="en-GB" sz="1400" dirty="0"/>
              <a:t>HE, DE, EE, ME –hexane, dichloromethane, ethyl acetate and methanol extracts respectively</a:t>
            </a:r>
            <a:endParaRPr lang="en-GB"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CAEAE96-855E-42B1-8DE9-9C9E68DE18C5}" type="slidenum">
              <a:rPr lang="fr-FR" smtClean="0"/>
              <a:pPr/>
              <a:t>6</a:t>
            </a:fld>
            <a:endParaRPr lang="fr-FR"/>
          </a:p>
        </p:txBody>
      </p:sp>
      <p:graphicFrame>
        <p:nvGraphicFramePr>
          <p:cNvPr id="3" name="Table 2"/>
          <p:cNvGraphicFramePr>
            <a:graphicFrameLocks noGrp="1"/>
          </p:cNvGraphicFramePr>
          <p:nvPr>
            <p:extLst>
              <p:ext uri="{D42A27DB-BD31-4B8C-83A1-F6EECF244321}">
                <p14:modId xmlns:p14="http://schemas.microsoft.com/office/powerpoint/2010/main" val="798415610"/>
              </p:ext>
            </p:extLst>
          </p:nvPr>
        </p:nvGraphicFramePr>
        <p:xfrm>
          <a:off x="381000" y="1209020"/>
          <a:ext cx="3543301" cy="3739762"/>
        </p:xfrm>
        <a:graphic>
          <a:graphicData uri="http://schemas.openxmlformats.org/drawingml/2006/table">
            <a:tbl>
              <a:tblPr firstRow="1" firstCol="1" bandRow="1">
                <a:tableStyleId>{073A0DAA-6AF3-43AB-8588-CEC1D06C72B9}</a:tableStyleId>
              </a:tblPr>
              <a:tblGrid>
                <a:gridCol w="630999"/>
                <a:gridCol w="740601"/>
                <a:gridCol w="472858"/>
                <a:gridCol w="582460"/>
                <a:gridCol w="582460"/>
                <a:gridCol w="533923"/>
              </a:tblGrid>
              <a:tr h="303650">
                <a:tc>
                  <a:txBody>
                    <a:bodyPr/>
                    <a:lstStyle/>
                    <a:p>
                      <a:pPr>
                        <a:lnSpc>
                          <a:spcPct val="115000"/>
                        </a:lnSpc>
                      </a:pPr>
                      <a:endParaRPr lang="en-GB" sz="1100" dirty="0">
                        <a:effectLst/>
                        <a:latin typeface="Calibri"/>
                        <a:cs typeface="Times New Roman"/>
                      </a:endParaRPr>
                    </a:p>
                  </a:txBody>
                  <a:tcPr marL="68580" marR="68580" marT="8890" marB="0"/>
                </a:tc>
                <a:tc>
                  <a:txBody>
                    <a:bodyPr/>
                    <a:lstStyle/>
                    <a:p>
                      <a:pPr>
                        <a:lnSpc>
                          <a:spcPct val="115000"/>
                        </a:lnSpc>
                        <a:spcAft>
                          <a:spcPts val="1000"/>
                        </a:spcAft>
                      </a:pPr>
                      <a:r>
                        <a:rPr lang="en-GB" sz="1200" kern="1200" dirty="0">
                          <a:effectLst/>
                        </a:rPr>
                        <a:t>Time/</a:t>
                      </a:r>
                      <a:r>
                        <a:rPr lang="en-GB" sz="1200" kern="1200" dirty="0" err="1">
                          <a:effectLst/>
                        </a:rPr>
                        <a:t>hrs</a:t>
                      </a:r>
                      <a:r>
                        <a:rPr lang="en-GB" sz="1200" kern="1200" dirty="0">
                          <a:effectLst/>
                        </a:rPr>
                        <a:t>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NT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LN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CPT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BC</a:t>
                      </a:r>
                      <a:endParaRPr lang="en-GB" sz="1100">
                        <a:effectLst/>
                        <a:latin typeface="Calibri"/>
                        <a:ea typeface="Calibri"/>
                        <a:cs typeface="Times New Roman"/>
                      </a:endParaRPr>
                    </a:p>
                  </a:txBody>
                  <a:tcPr marL="68580" marR="68580" marT="8890" marB="0"/>
                </a:tc>
              </a:tr>
              <a:tr h="200146">
                <a:tc rowSpan="4">
                  <a:txBody>
                    <a:bodyPr/>
                    <a:lstStyle/>
                    <a:p>
                      <a:pPr>
                        <a:lnSpc>
                          <a:spcPct val="115000"/>
                        </a:lnSpc>
                        <a:spcAft>
                          <a:spcPts val="1000"/>
                        </a:spcAft>
                      </a:pPr>
                      <a:r>
                        <a:rPr lang="en-GB" sz="1200" kern="1200">
                          <a:effectLst/>
                        </a:rPr>
                        <a:t>SBP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0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146±3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146±1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147±1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147±2 </a:t>
                      </a:r>
                      <a:endParaRPr lang="en-GB" sz="1100">
                        <a:effectLst/>
                        <a:latin typeface="Calibri"/>
                        <a:ea typeface="Calibri"/>
                        <a:cs typeface="Times New Roman"/>
                      </a:endParaRPr>
                    </a:p>
                  </a:txBody>
                  <a:tcPr marL="68580" marR="68580" marT="8890" marB="0"/>
                </a:tc>
              </a:tr>
              <a:tr h="303650">
                <a:tc vMerge="1">
                  <a:txBody>
                    <a:bodyPr/>
                    <a:lstStyle/>
                    <a:p>
                      <a:endParaRPr lang="en-GB"/>
                    </a:p>
                  </a:txBody>
                  <a:tcPr/>
                </a:tc>
                <a:tc>
                  <a:txBody>
                    <a:bodyPr/>
                    <a:lstStyle/>
                    <a:p>
                      <a:pPr>
                        <a:lnSpc>
                          <a:spcPct val="115000"/>
                        </a:lnSpc>
                        <a:spcAft>
                          <a:spcPts val="1000"/>
                        </a:spcAft>
                      </a:pPr>
                      <a:r>
                        <a:rPr lang="en-GB" sz="1200" kern="1200">
                          <a:effectLst/>
                        </a:rPr>
                        <a:t>1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149±4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180±3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168±4*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153±1*** </a:t>
                      </a:r>
                      <a:endParaRPr lang="en-GB" sz="1100">
                        <a:effectLst/>
                        <a:latin typeface="Calibri"/>
                        <a:ea typeface="Calibri"/>
                        <a:cs typeface="Times New Roman"/>
                      </a:endParaRPr>
                    </a:p>
                  </a:txBody>
                  <a:tcPr marL="68580" marR="68580" marT="8890" marB="0"/>
                </a:tc>
              </a:tr>
              <a:tr h="303650">
                <a:tc vMerge="1">
                  <a:txBody>
                    <a:bodyPr/>
                    <a:lstStyle/>
                    <a:p>
                      <a:endParaRPr lang="en-GB"/>
                    </a:p>
                  </a:txBody>
                  <a:tcPr/>
                </a:tc>
                <a:tc>
                  <a:txBody>
                    <a:bodyPr/>
                    <a:lstStyle/>
                    <a:p>
                      <a:pPr>
                        <a:lnSpc>
                          <a:spcPct val="115000"/>
                        </a:lnSpc>
                        <a:spcAft>
                          <a:spcPts val="1000"/>
                        </a:spcAft>
                      </a:pPr>
                      <a:r>
                        <a:rPr lang="en-GB" sz="1200" kern="1200">
                          <a:effectLst/>
                        </a:rPr>
                        <a:t>2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smtClean="0">
                          <a:effectLst/>
                        </a:rPr>
                        <a:t>147±3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175±5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170±3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153±2*** </a:t>
                      </a:r>
                      <a:endParaRPr lang="en-GB" sz="1100">
                        <a:effectLst/>
                        <a:latin typeface="Calibri"/>
                        <a:ea typeface="Calibri"/>
                        <a:cs typeface="Times New Roman"/>
                      </a:endParaRPr>
                    </a:p>
                  </a:txBody>
                  <a:tcPr marL="68580" marR="68580" marT="8890" marB="0"/>
                </a:tc>
              </a:tr>
              <a:tr h="303650">
                <a:tc vMerge="1">
                  <a:txBody>
                    <a:bodyPr/>
                    <a:lstStyle/>
                    <a:p>
                      <a:endParaRPr lang="en-GB"/>
                    </a:p>
                  </a:txBody>
                  <a:tcPr/>
                </a:tc>
                <a:tc>
                  <a:txBody>
                    <a:bodyPr/>
                    <a:lstStyle/>
                    <a:p>
                      <a:pPr>
                        <a:lnSpc>
                          <a:spcPct val="115000"/>
                        </a:lnSpc>
                        <a:spcAft>
                          <a:spcPts val="1000"/>
                        </a:spcAft>
                      </a:pPr>
                      <a:r>
                        <a:rPr lang="en-GB" sz="1200" kern="1200">
                          <a:effectLst/>
                        </a:rPr>
                        <a:t>4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140±1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171±2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160±3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157±2** </a:t>
                      </a:r>
                      <a:endParaRPr lang="en-GB" sz="1100" dirty="0">
                        <a:effectLst/>
                        <a:latin typeface="Calibri"/>
                        <a:ea typeface="Calibri"/>
                        <a:cs typeface="Times New Roman"/>
                      </a:endParaRPr>
                    </a:p>
                  </a:txBody>
                  <a:tcPr marL="68580" marR="68580" marT="8890" marB="0"/>
                </a:tc>
              </a:tr>
              <a:tr h="200146">
                <a:tc rowSpan="4">
                  <a:txBody>
                    <a:bodyPr/>
                    <a:lstStyle/>
                    <a:p>
                      <a:pPr>
                        <a:lnSpc>
                          <a:spcPct val="115000"/>
                        </a:lnSpc>
                        <a:spcAft>
                          <a:spcPts val="1000"/>
                        </a:spcAft>
                      </a:pPr>
                      <a:r>
                        <a:rPr lang="en-GB" sz="1200" kern="1200">
                          <a:effectLst/>
                        </a:rPr>
                        <a:t>DBP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0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113±5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110±2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117±3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113±4 </a:t>
                      </a:r>
                      <a:endParaRPr lang="en-GB" sz="1100" dirty="0">
                        <a:effectLst/>
                        <a:latin typeface="Calibri"/>
                        <a:ea typeface="Calibri"/>
                        <a:cs typeface="Times New Roman"/>
                      </a:endParaRPr>
                    </a:p>
                  </a:txBody>
                  <a:tcPr marL="68580" marR="68580" marT="8890" marB="0"/>
                </a:tc>
              </a:tr>
              <a:tr h="303650">
                <a:tc vMerge="1">
                  <a:txBody>
                    <a:bodyPr/>
                    <a:lstStyle/>
                    <a:p>
                      <a:endParaRPr lang="en-GB"/>
                    </a:p>
                  </a:txBody>
                  <a:tcPr/>
                </a:tc>
                <a:tc>
                  <a:txBody>
                    <a:bodyPr/>
                    <a:lstStyle/>
                    <a:p>
                      <a:pPr>
                        <a:lnSpc>
                          <a:spcPct val="115000"/>
                        </a:lnSpc>
                        <a:spcAft>
                          <a:spcPts val="1000"/>
                        </a:spcAft>
                      </a:pPr>
                      <a:r>
                        <a:rPr lang="en-GB" sz="1200" kern="1200">
                          <a:effectLst/>
                        </a:rPr>
                        <a:t>1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112±2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152±4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141±5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108±3*** </a:t>
                      </a:r>
                      <a:endParaRPr lang="en-GB" sz="1100" dirty="0">
                        <a:effectLst/>
                        <a:latin typeface="Calibri"/>
                        <a:ea typeface="Calibri"/>
                        <a:cs typeface="Times New Roman"/>
                      </a:endParaRPr>
                    </a:p>
                  </a:txBody>
                  <a:tcPr marL="68580" marR="68580" marT="8890" marB="0"/>
                </a:tc>
              </a:tr>
              <a:tr h="303650">
                <a:tc vMerge="1">
                  <a:txBody>
                    <a:bodyPr/>
                    <a:lstStyle/>
                    <a:p>
                      <a:endParaRPr lang="en-GB"/>
                    </a:p>
                  </a:txBody>
                  <a:tcPr/>
                </a:tc>
                <a:tc>
                  <a:txBody>
                    <a:bodyPr/>
                    <a:lstStyle/>
                    <a:p>
                      <a:pPr>
                        <a:lnSpc>
                          <a:spcPct val="115000"/>
                        </a:lnSpc>
                        <a:spcAft>
                          <a:spcPts val="1000"/>
                        </a:spcAft>
                      </a:pPr>
                      <a:r>
                        <a:rPr lang="en-GB" sz="1200" kern="1200">
                          <a:effectLst/>
                        </a:rPr>
                        <a:t>2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117±2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142±6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140±4 </a:t>
                      </a:r>
                      <a:endParaRPr lang="en-GB" sz="1100" dirty="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115±3*** </a:t>
                      </a:r>
                      <a:endParaRPr lang="en-GB" sz="1100" dirty="0">
                        <a:effectLst/>
                        <a:latin typeface="Calibri"/>
                        <a:ea typeface="Calibri"/>
                        <a:cs typeface="Times New Roman"/>
                      </a:endParaRPr>
                    </a:p>
                  </a:txBody>
                  <a:tcPr marL="68580" marR="68580" marT="8890" marB="0"/>
                </a:tc>
              </a:tr>
              <a:tr h="192449">
                <a:tc vMerge="1">
                  <a:txBody>
                    <a:bodyPr/>
                    <a:lstStyle/>
                    <a:p>
                      <a:endParaRPr lang="en-GB"/>
                    </a:p>
                  </a:txBody>
                  <a:tcPr/>
                </a:tc>
                <a:tc>
                  <a:txBody>
                    <a:bodyPr/>
                    <a:lstStyle/>
                    <a:p>
                      <a:pPr>
                        <a:lnSpc>
                          <a:spcPct val="115000"/>
                        </a:lnSpc>
                        <a:spcAft>
                          <a:spcPts val="1000"/>
                        </a:spcAft>
                      </a:pPr>
                      <a:r>
                        <a:rPr lang="en-GB" sz="1200" kern="1200">
                          <a:effectLst/>
                        </a:rPr>
                        <a:t>4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112±1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129±2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a:effectLst/>
                        </a:rPr>
                        <a:t>128±5 </a:t>
                      </a:r>
                      <a:endParaRPr lang="en-GB" sz="1100">
                        <a:effectLst/>
                        <a:latin typeface="Calibri"/>
                        <a:ea typeface="Calibri"/>
                        <a:cs typeface="Times New Roman"/>
                      </a:endParaRPr>
                    </a:p>
                  </a:txBody>
                  <a:tcPr marL="68580" marR="68580" marT="8890" marB="0"/>
                </a:tc>
                <a:tc>
                  <a:txBody>
                    <a:bodyPr/>
                    <a:lstStyle/>
                    <a:p>
                      <a:pPr>
                        <a:lnSpc>
                          <a:spcPct val="115000"/>
                        </a:lnSpc>
                        <a:spcAft>
                          <a:spcPts val="1000"/>
                        </a:spcAft>
                      </a:pPr>
                      <a:r>
                        <a:rPr lang="en-GB" sz="1200" kern="1200" dirty="0">
                          <a:effectLst/>
                        </a:rPr>
                        <a:t>115±6 </a:t>
                      </a:r>
                      <a:endParaRPr lang="en-GB" sz="1100" dirty="0">
                        <a:effectLst/>
                        <a:latin typeface="Calibri"/>
                        <a:ea typeface="Calibri"/>
                        <a:cs typeface="Times New Roman"/>
                      </a:endParaRPr>
                    </a:p>
                  </a:txBody>
                  <a:tcPr marL="68580" marR="68580" marT="8890" marB="0"/>
                </a:tc>
              </a:tr>
            </a:tbl>
          </a:graphicData>
        </a:graphic>
      </p:graphicFrame>
      <p:sp>
        <p:nvSpPr>
          <p:cNvPr id="4" name="Rectangle 3"/>
          <p:cNvSpPr/>
          <p:nvPr/>
        </p:nvSpPr>
        <p:spPr>
          <a:xfrm>
            <a:off x="0" y="685800"/>
            <a:ext cx="5638800" cy="523220"/>
          </a:xfrm>
          <a:prstGeom prst="rect">
            <a:avLst/>
          </a:prstGeom>
        </p:spPr>
        <p:txBody>
          <a:bodyPr wrap="square">
            <a:spAutoFit/>
          </a:bodyPr>
          <a:lstStyle/>
          <a:p>
            <a:r>
              <a:rPr lang="en-GB" sz="1400" b="1" dirty="0"/>
              <a:t>Table </a:t>
            </a:r>
            <a:r>
              <a:rPr lang="en-GB" sz="1400" b="1" dirty="0" smtClean="0"/>
              <a:t>4. </a:t>
            </a:r>
            <a:r>
              <a:rPr lang="en-GB" sz="1400" b="1" dirty="0"/>
              <a:t>Effect of bioactive compound on systolic and diastolic blood pressure </a:t>
            </a:r>
          </a:p>
        </p:txBody>
      </p:sp>
      <p:sp>
        <p:nvSpPr>
          <p:cNvPr id="5" name="Rectangle 4"/>
          <p:cNvSpPr/>
          <p:nvPr/>
        </p:nvSpPr>
        <p:spPr>
          <a:xfrm>
            <a:off x="-28184" y="5029200"/>
            <a:ext cx="4572000" cy="830997"/>
          </a:xfrm>
          <a:prstGeom prst="rect">
            <a:avLst/>
          </a:prstGeom>
        </p:spPr>
        <p:txBody>
          <a:bodyPr>
            <a:spAutoFit/>
          </a:bodyPr>
          <a:lstStyle/>
          <a:p>
            <a:pPr lvl="0" algn="just" eaLnBrk="0" fontAlgn="base" hangingPunct="0">
              <a:spcBef>
                <a:spcPct val="0"/>
              </a:spcBef>
              <a:spcAft>
                <a:spcPct val="0"/>
              </a:spcAft>
            </a:pPr>
            <a:r>
              <a:rPr lang="en-GB" sz="1200" dirty="0">
                <a:ea typeface="Calibri" pitchFamily="34" charset="0"/>
                <a:cs typeface="Times New Roman" pitchFamily="18" charset="0"/>
              </a:rPr>
              <a:t>Values are expressed as </a:t>
            </a:r>
            <a:r>
              <a:rPr lang="en-GB" sz="1200" dirty="0" err="1">
                <a:ea typeface="Calibri" pitchFamily="34" charset="0"/>
                <a:cs typeface="Times New Roman" pitchFamily="18" charset="0"/>
              </a:rPr>
              <a:t>mean±SEM</a:t>
            </a:r>
            <a:r>
              <a:rPr lang="en-GB" sz="1200" dirty="0">
                <a:ea typeface="Calibri" pitchFamily="34" charset="0"/>
                <a:cs typeface="Times New Roman" pitchFamily="18" charset="0"/>
              </a:rPr>
              <a:t>. n- 6; NT-normotensive control; LN-L-NAME group; CPT-captopril; BC-bioactive </a:t>
            </a:r>
            <a:r>
              <a:rPr lang="en-GB" sz="1200" dirty="0" smtClean="0">
                <a:ea typeface="Calibri" pitchFamily="34" charset="0"/>
                <a:cs typeface="Times New Roman" pitchFamily="18" charset="0"/>
              </a:rPr>
              <a:t>compound; SBP-systolic blood pressure; DBP diastolic blood pressure. </a:t>
            </a:r>
            <a:r>
              <a:rPr lang="en-GB" sz="1200" dirty="0">
                <a:ea typeface="Calibri" pitchFamily="34" charset="0"/>
                <a:cs typeface="Times New Roman" pitchFamily="18" charset="0"/>
              </a:rPr>
              <a:t>* p&lt; 0.05, ** p ˂ 0.01, *** p˂ 0.001 compared to L-NAME group.</a:t>
            </a:r>
            <a:endParaRPr lang="en-GB" sz="1200" dirty="0">
              <a:cs typeface="Arial" pitchFamily="34" charset="0"/>
            </a:endParaRPr>
          </a:p>
        </p:txBody>
      </p:sp>
      <p:pic>
        <p:nvPicPr>
          <p:cNvPr id="6" name="Picture 5" descr="C:\Users\user\Pictures\CPD.png"/>
          <p:cNvPicPr/>
          <p:nvPr/>
        </p:nvPicPr>
        <p:blipFill>
          <a:blip r:embed="rId2"/>
          <a:srcRect/>
          <a:stretch>
            <a:fillRect/>
          </a:stretch>
        </p:blipFill>
        <p:spPr bwMode="auto">
          <a:xfrm>
            <a:off x="5791200" y="1025387"/>
            <a:ext cx="2133600" cy="1491445"/>
          </a:xfrm>
          <a:prstGeom prst="rect">
            <a:avLst/>
          </a:prstGeom>
          <a:noFill/>
          <a:ln w="9525">
            <a:noFill/>
            <a:miter lim="800000"/>
            <a:headEnd/>
            <a:tailEnd/>
          </a:ln>
        </p:spPr>
      </p:pic>
      <p:sp>
        <p:nvSpPr>
          <p:cNvPr id="7" name="Rectangle 6"/>
          <p:cNvSpPr/>
          <p:nvPr/>
        </p:nvSpPr>
        <p:spPr>
          <a:xfrm>
            <a:off x="4718137" y="2516832"/>
            <a:ext cx="4572000" cy="461665"/>
          </a:xfrm>
          <a:prstGeom prst="rect">
            <a:avLst/>
          </a:prstGeom>
        </p:spPr>
        <p:txBody>
          <a:bodyPr>
            <a:spAutoFit/>
          </a:bodyPr>
          <a:lstStyle/>
          <a:p>
            <a:r>
              <a:rPr lang="en-GB" sz="1200" b="1" dirty="0" smtClean="0"/>
              <a:t>Figure 1</a:t>
            </a:r>
            <a:r>
              <a:rPr lang="en-GB" sz="1200" dirty="0" smtClean="0"/>
              <a:t>. Bioactive </a:t>
            </a:r>
            <a:r>
              <a:rPr lang="en-GB" sz="1200" dirty="0"/>
              <a:t>compound (</a:t>
            </a:r>
            <a:r>
              <a:rPr lang="en-ZA" sz="1200" dirty="0"/>
              <a:t>Estran-3-one, 17-(</a:t>
            </a:r>
            <a:r>
              <a:rPr lang="en-ZA" sz="1200" dirty="0" err="1"/>
              <a:t>acetyloxy</a:t>
            </a:r>
            <a:r>
              <a:rPr lang="en-ZA" sz="1200" dirty="0"/>
              <a:t>)-2-methyl-, (2à,5à,17á)-</a:t>
            </a:r>
            <a:r>
              <a:rPr lang="en-GB" sz="1200" dirty="0"/>
              <a:t>) from methanol extract (</a:t>
            </a:r>
            <a:r>
              <a:rPr lang="en-GB" sz="1200" dirty="0" smtClean="0"/>
              <a:t>ME)</a:t>
            </a:r>
            <a:endParaRPr lang="en-GB" sz="1200" dirty="0"/>
          </a:p>
        </p:txBody>
      </p:sp>
      <p:sp>
        <p:nvSpPr>
          <p:cNvPr id="8" name="Rectangle 7"/>
          <p:cNvSpPr/>
          <p:nvPr/>
        </p:nvSpPr>
        <p:spPr>
          <a:xfrm>
            <a:off x="4718137" y="3690372"/>
            <a:ext cx="4572000" cy="1754326"/>
          </a:xfrm>
          <a:prstGeom prst="rect">
            <a:avLst/>
          </a:prstGeom>
        </p:spPr>
        <p:txBody>
          <a:bodyPr>
            <a:spAutoFit/>
          </a:bodyPr>
          <a:lstStyle/>
          <a:p>
            <a:r>
              <a:rPr lang="en-ZA" dirty="0" smtClean="0"/>
              <a:t>The </a:t>
            </a:r>
            <a:r>
              <a:rPr lang="en-ZA" dirty="0"/>
              <a:t>bioactive compound (Estran-3-one, 17-(</a:t>
            </a:r>
            <a:r>
              <a:rPr lang="en-ZA" dirty="0" err="1"/>
              <a:t>acetyloxy</a:t>
            </a:r>
            <a:r>
              <a:rPr lang="en-ZA" dirty="0"/>
              <a:t>)-2-methyl-, (2à,5à,17á)-) isolated from the methanol </a:t>
            </a:r>
            <a:r>
              <a:rPr lang="en-ZA" dirty="0" smtClean="0"/>
              <a:t>extract </a:t>
            </a:r>
            <a:r>
              <a:rPr lang="en-ZA" dirty="0"/>
              <a:t>significantly prevented increase in </a:t>
            </a:r>
            <a:r>
              <a:rPr lang="en-ZA" dirty="0" smtClean="0"/>
              <a:t>SBP </a:t>
            </a:r>
            <a:r>
              <a:rPr lang="en-ZA" dirty="0"/>
              <a:t>from the first to the fourth hour </a:t>
            </a:r>
            <a:r>
              <a:rPr lang="en-ZA" dirty="0"/>
              <a:t>and DBP from the first to the second hour after </a:t>
            </a:r>
            <a:r>
              <a:rPr lang="en-ZA" dirty="0" smtClean="0"/>
              <a:t>treatment</a:t>
            </a:r>
            <a:r>
              <a:rPr lang="en-ZA" dirty="0" smtClean="0"/>
              <a:t>.</a:t>
            </a:r>
            <a:endParaRPr lang="en-GB" dirty="0"/>
          </a:p>
        </p:txBody>
      </p:sp>
      <p:sp>
        <p:nvSpPr>
          <p:cNvPr id="9" name="Rectangle 8"/>
          <p:cNvSpPr/>
          <p:nvPr/>
        </p:nvSpPr>
        <p:spPr>
          <a:xfrm>
            <a:off x="0" y="5833811"/>
            <a:ext cx="4572000" cy="461665"/>
          </a:xfrm>
          <a:prstGeom prst="rect">
            <a:avLst/>
          </a:prstGeom>
        </p:spPr>
        <p:txBody>
          <a:bodyPr>
            <a:spAutoFit/>
          </a:bodyPr>
          <a:lstStyle/>
          <a:p>
            <a:r>
              <a:rPr lang="en-GB" sz="1200" dirty="0"/>
              <a:t>HE, DE, EE, ME –hexane, dichloromethane, ethyl acetate and methanol extracts respectively</a:t>
            </a:r>
            <a:endParaRPr lang="en-GB" sz="1200" dirty="0"/>
          </a:p>
        </p:txBody>
      </p:sp>
    </p:spTree>
    <p:extLst>
      <p:ext uri="{BB962C8B-B14F-4D97-AF65-F5344CB8AC3E}">
        <p14:creationId xmlns:p14="http://schemas.microsoft.com/office/powerpoint/2010/main" val="29405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461665"/>
          </a:xfrm>
          <a:prstGeom prst="rect">
            <a:avLst/>
          </a:prstGeom>
          <a:noFill/>
        </p:spPr>
        <p:txBody>
          <a:bodyPr wrap="square" rtlCol="0">
            <a:spAutoFit/>
          </a:bodyPr>
          <a:lstStyle/>
          <a:p>
            <a:r>
              <a:rPr lang="fr-FR" sz="2400" b="1" dirty="0" smtClean="0"/>
              <a:t>Conclusions</a:t>
            </a:r>
            <a:endParaRPr lang="fr-FR" sz="2400" b="1"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7</a:t>
            </a:fld>
            <a:endParaRPr lang="fr-F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21324"/>
            <a:ext cx="9144000" cy="836676"/>
          </a:xfrm>
          <a:prstGeom prst="rect">
            <a:avLst/>
          </a:prstGeom>
        </p:spPr>
      </p:pic>
      <p:sp>
        <p:nvSpPr>
          <p:cNvPr id="2" name="Rectangle 1"/>
          <p:cNvSpPr/>
          <p:nvPr/>
        </p:nvSpPr>
        <p:spPr>
          <a:xfrm>
            <a:off x="609600" y="1219200"/>
            <a:ext cx="8153400" cy="4616648"/>
          </a:xfrm>
          <a:prstGeom prst="rect">
            <a:avLst/>
          </a:prstGeom>
        </p:spPr>
        <p:txBody>
          <a:bodyPr wrap="square">
            <a:spAutoFit/>
          </a:bodyPr>
          <a:lstStyle/>
          <a:p>
            <a:pPr algn="just"/>
            <a:r>
              <a:rPr lang="en-ZA" i="1" dirty="0" err="1"/>
              <a:t>Senecio</a:t>
            </a:r>
            <a:r>
              <a:rPr lang="en-ZA" i="1" dirty="0"/>
              <a:t> </a:t>
            </a:r>
            <a:r>
              <a:rPr lang="en-ZA" i="1" dirty="0" err="1"/>
              <a:t>serratuloides</a:t>
            </a:r>
            <a:r>
              <a:rPr lang="en-ZA" dirty="0"/>
              <a:t> is a potential source of lead compounds for treating hypertension. </a:t>
            </a:r>
            <a:endParaRPr lang="en-ZA" dirty="0" smtClean="0"/>
          </a:p>
          <a:p>
            <a:pPr algn="just"/>
            <a:endParaRPr lang="en-ZA" dirty="0"/>
          </a:p>
          <a:p>
            <a:pPr algn="just"/>
            <a:endParaRPr lang="en-ZA" dirty="0" smtClean="0"/>
          </a:p>
          <a:p>
            <a:pPr algn="just"/>
            <a:r>
              <a:rPr lang="en-ZA" sz="2400" b="1" dirty="0" smtClean="0"/>
              <a:t>References</a:t>
            </a:r>
          </a:p>
          <a:p>
            <a:r>
              <a:rPr lang="en-GB" dirty="0" err="1"/>
              <a:t>Dharmashankar</a:t>
            </a:r>
            <a:r>
              <a:rPr lang="en-GB" dirty="0"/>
              <a:t>, K. and </a:t>
            </a:r>
            <a:r>
              <a:rPr lang="en-GB" dirty="0" err="1"/>
              <a:t>Widlansky</a:t>
            </a:r>
            <a:r>
              <a:rPr lang="en-GB" dirty="0"/>
              <a:t>, M. E. (2010) ‘Vascular endothelial function and hypertension: insights and directions.’, </a:t>
            </a:r>
            <a:r>
              <a:rPr lang="en-GB" i="1" dirty="0"/>
              <a:t>Current hypertension reports</a:t>
            </a:r>
            <a:r>
              <a:rPr lang="en-GB" dirty="0"/>
              <a:t>. United States, 12(6), pp. 448–455. </a:t>
            </a:r>
            <a:r>
              <a:rPr lang="en-GB" dirty="0" err="1"/>
              <a:t>doi</a:t>
            </a:r>
            <a:r>
              <a:rPr lang="en-GB" dirty="0"/>
              <a:t>: 10.1007/s11906-010-0150-2.</a:t>
            </a:r>
          </a:p>
          <a:p>
            <a:r>
              <a:rPr lang="en-GB" dirty="0"/>
              <a:t>Antoniou, S. </a:t>
            </a:r>
            <a:r>
              <a:rPr lang="en-GB" i="1" dirty="0"/>
              <a:t>et al.</a:t>
            </a:r>
            <a:r>
              <a:rPr lang="en-GB" dirty="0"/>
              <a:t> (2016) ‘Management of Hypertensive Patients With Multiple Drug Intolerances: A Single-</a:t>
            </a:r>
            <a:r>
              <a:rPr lang="en-GB" dirty="0" err="1"/>
              <a:t>Center</a:t>
            </a:r>
            <a:r>
              <a:rPr lang="en-GB" dirty="0"/>
              <a:t> Experience of a Novel Treatment Algorithm’, </a:t>
            </a:r>
            <a:r>
              <a:rPr lang="en-GB" i="1" dirty="0"/>
              <a:t>Journal of Clinical Hypertension</a:t>
            </a:r>
            <a:r>
              <a:rPr lang="en-GB" dirty="0"/>
              <a:t>, 18(2), pp. 129–138. </a:t>
            </a:r>
            <a:r>
              <a:rPr lang="en-GB" dirty="0" err="1"/>
              <a:t>doi</a:t>
            </a:r>
            <a:r>
              <a:rPr lang="en-GB" dirty="0"/>
              <a:t>: 10.1111/jch.12637.</a:t>
            </a:r>
          </a:p>
          <a:p>
            <a:r>
              <a:rPr lang="en-GB" dirty="0"/>
              <a:t>Farnsworth N.R. (2008). The role of </a:t>
            </a:r>
            <a:r>
              <a:rPr lang="en-GB" dirty="0" err="1"/>
              <a:t>ethnopharmacology</a:t>
            </a:r>
            <a:r>
              <a:rPr lang="en-GB" dirty="0"/>
              <a:t> in drug development. In: Chadwick D.J. and Marsh J. </a:t>
            </a:r>
            <a:r>
              <a:rPr lang="en-GB" i="1" dirty="0"/>
              <a:t>Bioactive compounds from plants</a:t>
            </a:r>
            <a:r>
              <a:rPr lang="en-GB" dirty="0"/>
              <a:t>. </a:t>
            </a:r>
            <a:r>
              <a:rPr lang="en-GB" dirty="0" err="1"/>
              <a:t>Norvatis</a:t>
            </a:r>
            <a:r>
              <a:rPr lang="en-GB" dirty="0"/>
              <a:t> foundation symposia: John Wiley and sons. 2-19. Available at: https://books.google.co.za/books?id=ikQIqadZlI0C.</a:t>
            </a:r>
          </a:p>
          <a:p>
            <a:pPr algn="just"/>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830997"/>
          </a:xfrm>
          <a:prstGeom prst="rect">
            <a:avLst/>
          </a:prstGeom>
          <a:noFill/>
        </p:spPr>
        <p:txBody>
          <a:bodyPr wrap="square" rtlCol="0">
            <a:spAutoFit/>
          </a:bodyPr>
          <a:lstStyle/>
          <a:p>
            <a:r>
              <a:rPr lang="fr-FR" sz="2400" b="1" dirty="0" err="1" smtClean="0"/>
              <a:t>Acknowledgments</a:t>
            </a:r>
            <a:endParaRPr lang="fr-FR" sz="2400" b="1" dirty="0" smtClean="0"/>
          </a:p>
          <a:p>
            <a:endParaRPr lang="fr-FR" sz="2400" b="1"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8</a:t>
            </a:fld>
            <a:endParaRPr lang="fr-F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21324"/>
            <a:ext cx="9144000" cy="836676"/>
          </a:xfrm>
          <a:prstGeom prst="rect">
            <a:avLst/>
          </a:prstGeom>
        </p:spPr>
      </p:pic>
      <p:pic>
        <p:nvPicPr>
          <p:cNvPr id="5" name="Picture 2" descr="C:\Users\hp\Documents\nrf_logo_new.jpg"/>
          <p:cNvPicPr>
            <a:picLocks noChangeAspect="1" noChangeArrowheads="1"/>
          </p:cNvPicPr>
          <p:nvPr/>
        </p:nvPicPr>
        <p:blipFill>
          <a:blip r:embed="rId3" cstate="print"/>
          <a:srcRect/>
          <a:stretch>
            <a:fillRect/>
          </a:stretch>
        </p:blipFill>
        <p:spPr bwMode="auto">
          <a:xfrm>
            <a:off x="0" y="1752600"/>
            <a:ext cx="3352800" cy="3124200"/>
          </a:xfrm>
          <a:prstGeom prst="rect">
            <a:avLst/>
          </a:prstGeom>
          <a:noFill/>
        </p:spPr>
      </p:pic>
      <p:pic>
        <p:nvPicPr>
          <p:cNvPr id="8" name="Picture 3" descr="C:\Users\hp\Documents\medical-research-LOGO.jpg"/>
          <p:cNvPicPr>
            <a:picLocks noChangeAspect="1" noChangeArrowheads="1"/>
          </p:cNvPicPr>
          <p:nvPr/>
        </p:nvPicPr>
        <p:blipFill>
          <a:blip r:embed="rId4"/>
          <a:srcRect/>
          <a:stretch>
            <a:fillRect/>
          </a:stretch>
        </p:blipFill>
        <p:spPr bwMode="auto">
          <a:xfrm>
            <a:off x="3657600" y="1905000"/>
            <a:ext cx="3200400" cy="2743200"/>
          </a:xfrm>
          <a:prstGeom prst="rect">
            <a:avLst/>
          </a:prstGeom>
          <a:noFill/>
        </p:spPr>
      </p:pic>
      <p:pic>
        <p:nvPicPr>
          <p:cNvPr id="9"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2057400"/>
            <a:ext cx="2286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1136</Words>
  <Application>Microsoft Office PowerPoint</Application>
  <PresentationFormat>On-screen Show (4:3)</PresentationFormat>
  <Paragraphs>217</Paragraphs>
  <Slides>8</Slides>
  <Notes>2</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ismail - [2010]</cp:lastModifiedBy>
  <cp:revision>95</cp:revision>
  <dcterms:created xsi:type="dcterms:W3CDTF">2015-04-04T09:45:50Z</dcterms:created>
  <dcterms:modified xsi:type="dcterms:W3CDTF">2018-10-20T11:54:32Z</dcterms:modified>
</cp:coreProperties>
</file>