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67" r:id="rId4"/>
    <p:sldId id="258" r:id="rId5"/>
    <p:sldId id="259" r:id="rId6"/>
    <p:sldId id="271" r:id="rId7"/>
    <p:sldId id="261" r:id="rId8"/>
    <p:sldId id="268" r:id="rId9"/>
    <p:sldId id="269" r:id="rId10"/>
    <p:sldId id="270" r:id="rId11"/>
    <p:sldId id="272" r:id="rId12"/>
    <p:sldId id="273" r:id="rId13"/>
    <p:sldId id="265" r:id="rId14"/>
    <p:sldId id="2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28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hD%20Work\naresh\Conference\Antioxida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hD%20Work\naresh\Conference\Antioxida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/>
            </a:pPr>
            <a:r>
              <a:rPr lang="en-IN" sz="1800" b="1" i="0" baseline="0"/>
              <a:t>α- Glucosidase Inhibition Assay</a:t>
            </a:r>
            <a:endParaRPr lang="en-US" sz="1800" b="1" i="0" baseline="0"/>
          </a:p>
        </c:rich>
      </c:tx>
      <c:layout>
        <c:manualLayout>
          <c:xMode val="edge"/>
          <c:yMode val="edge"/>
          <c:x val="0.174580204778157"/>
          <c:y val="3.3492822966507192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Sheet3!$N$11</c:f>
              <c:strCache>
                <c:ptCount val="1"/>
                <c:pt idx="0">
                  <c:v>Ascorbic Acid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Sheet3!$N$12:$N$16</c:f>
              <c:numCache>
                <c:formatCode>General</c:formatCode>
                <c:ptCount val="5"/>
                <c:pt idx="0">
                  <c:v>36.964000000000006</c:v>
                </c:pt>
                <c:pt idx="1">
                  <c:v>72.856999999999999</c:v>
                </c:pt>
                <c:pt idx="2">
                  <c:v>78.458000000000013</c:v>
                </c:pt>
                <c:pt idx="3">
                  <c:v>83.524999999999991</c:v>
                </c:pt>
                <c:pt idx="4">
                  <c:v>96.057000000000002</c:v>
                </c:pt>
              </c:numCache>
            </c:numRef>
          </c:yVal>
        </c:ser>
        <c:ser>
          <c:idx val="1"/>
          <c:order val="1"/>
          <c:tx>
            <c:strRef>
              <c:f>Sheet3!$O$11</c:f>
              <c:strCache>
                <c:ptCount val="1"/>
                <c:pt idx="0">
                  <c:v>Ethyl Acetate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Sheet3!$O$12:$O$16</c:f>
              <c:numCache>
                <c:formatCode>General</c:formatCode>
                <c:ptCount val="5"/>
                <c:pt idx="0">
                  <c:v>27.196999999999999</c:v>
                </c:pt>
                <c:pt idx="1">
                  <c:v>60.207000000000001</c:v>
                </c:pt>
                <c:pt idx="2">
                  <c:v>79.525999999999982</c:v>
                </c:pt>
                <c:pt idx="3">
                  <c:v>85.326999999999998</c:v>
                </c:pt>
                <c:pt idx="4">
                  <c:v>94.259</c:v>
                </c:pt>
              </c:numCache>
            </c:numRef>
          </c:yVal>
        </c:ser>
        <c:ser>
          <c:idx val="2"/>
          <c:order val="2"/>
          <c:tx>
            <c:strRef>
              <c:f>Sheet3!$P$11</c:f>
              <c:strCache>
                <c:ptCount val="1"/>
                <c:pt idx="0">
                  <c:v>Hexane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Sheet3!$P$12:$P$16</c:f>
              <c:numCache>
                <c:formatCode>General</c:formatCode>
                <c:ptCount val="5"/>
                <c:pt idx="0">
                  <c:v>24.317000000000011</c:v>
                </c:pt>
                <c:pt idx="1">
                  <c:v>47.682000000000002</c:v>
                </c:pt>
                <c:pt idx="2">
                  <c:v>62.683</c:v>
                </c:pt>
                <c:pt idx="3">
                  <c:v>73.35299999999998</c:v>
                </c:pt>
                <c:pt idx="4">
                  <c:v>79.120999999999981</c:v>
                </c:pt>
              </c:numCache>
            </c:numRef>
          </c:yVal>
        </c:ser>
        <c:ser>
          <c:idx val="3"/>
          <c:order val="3"/>
          <c:tx>
            <c:strRef>
              <c:f>Sheet3!$Q$11</c:f>
              <c:strCache>
                <c:ptCount val="1"/>
                <c:pt idx="0">
                  <c:v>Methanol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Sheet3!$Q$12:$Q$16</c:f>
              <c:numCache>
                <c:formatCode>General</c:formatCode>
                <c:ptCount val="5"/>
                <c:pt idx="0">
                  <c:v>30.54</c:v>
                </c:pt>
                <c:pt idx="1">
                  <c:v>66.546000000000006</c:v>
                </c:pt>
                <c:pt idx="2">
                  <c:v>82.384999999999991</c:v>
                </c:pt>
                <c:pt idx="3">
                  <c:v>90.415000000000006</c:v>
                </c:pt>
                <c:pt idx="4">
                  <c:v>93.233000000000004</c:v>
                </c:pt>
              </c:numCache>
            </c:numRef>
          </c:yVal>
        </c:ser>
        <c:ser>
          <c:idx val="4"/>
          <c:order val="4"/>
          <c:tx>
            <c:strRef>
              <c:f>Sheet3!$R$11</c:f>
              <c:strCache>
                <c:ptCount val="1"/>
                <c:pt idx="0">
                  <c:v>Acetone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Sheet3!$R$12:$R$16</c:f>
              <c:numCache>
                <c:formatCode>General</c:formatCode>
                <c:ptCount val="5"/>
                <c:pt idx="0">
                  <c:v>23.86</c:v>
                </c:pt>
                <c:pt idx="1">
                  <c:v>30.24499999999999</c:v>
                </c:pt>
                <c:pt idx="2">
                  <c:v>71.712999999999994</c:v>
                </c:pt>
                <c:pt idx="3">
                  <c:v>73.257000000000005</c:v>
                </c:pt>
                <c:pt idx="4">
                  <c:v>76.622999999999962</c:v>
                </c:pt>
              </c:numCache>
            </c:numRef>
          </c:yVal>
        </c:ser>
        <c:ser>
          <c:idx val="5"/>
          <c:order val="5"/>
          <c:tx>
            <c:strRef>
              <c:f>Sheet3!$S$11</c:f>
              <c:strCache>
                <c:ptCount val="1"/>
                <c:pt idx="0">
                  <c:v>Butanol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Sheet3!$S$12:$S$16</c:f>
              <c:numCache>
                <c:formatCode>General</c:formatCode>
                <c:ptCount val="5"/>
                <c:pt idx="0">
                  <c:v>36.943999999999996</c:v>
                </c:pt>
                <c:pt idx="1">
                  <c:v>65.465999999999994</c:v>
                </c:pt>
                <c:pt idx="2">
                  <c:v>77.516000000000005</c:v>
                </c:pt>
                <c:pt idx="3">
                  <c:v>90.430999999999997</c:v>
                </c:pt>
                <c:pt idx="4">
                  <c:v>93.260999999999996</c:v>
                </c:pt>
              </c:numCache>
            </c:numRef>
          </c:yVal>
        </c:ser>
        <c:ser>
          <c:idx val="6"/>
          <c:order val="6"/>
          <c:tx>
            <c:strRef>
              <c:f>Sheet3!$T$11</c:f>
              <c:strCache>
                <c:ptCount val="1"/>
                <c:pt idx="0">
                  <c:v>Chloroform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Sheet3!$T$12:$T$16</c:f>
              <c:numCache>
                <c:formatCode>General</c:formatCode>
                <c:ptCount val="5"/>
                <c:pt idx="0">
                  <c:v>20.213000000000001</c:v>
                </c:pt>
                <c:pt idx="1">
                  <c:v>41.643000000000001</c:v>
                </c:pt>
                <c:pt idx="2">
                  <c:v>57.333000000000006</c:v>
                </c:pt>
                <c:pt idx="3">
                  <c:v>62.843000000000004</c:v>
                </c:pt>
                <c:pt idx="4">
                  <c:v>69.176999999999978</c:v>
                </c:pt>
              </c:numCache>
            </c:numRef>
          </c:yVal>
        </c:ser>
        <c:axId val="112193920"/>
        <c:axId val="112195840"/>
      </c:scatterChart>
      <c:valAx>
        <c:axId val="112193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Concentration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2195840"/>
        <c:crosses val="autoZero"/>
        <c:crossBetween val="midCat"/>
      </c:valAx>
      <c:valAx>
        <c:axId val="1121958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Inhibition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219392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/>
            </a:pPr>
            <a:r>
              <a:rPr lang="en-IN" sz="1800" b="1" i="0" baseline="0"/>
              <a:t>α- Amylase Inhibition Assay</a:t>
            </a:r>
            <a:endParaRPr lang="en-US" sz="1800" b="1" i="0" baseline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Sheet3!$N$11</c:f>
              <c:strCache>
                <c:ptCount val="1"/>
                <c:pt idx="0">
                  <c:v>Acarbose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Sheet3!$N$12:$N$16</c:f>
              <c:numCache>
                <c:formatCode>General</c:formatCode>
                <c:ptCount val="5"/>
                <c:pt idx="0">
                  <c:v>24.963999999999984</c:v>
                </c:pt>
                <c:pt idx="1">
                  <c:v>62.856999999999999</c:v>
                </c:pt>
                <c:pt idx="2">
                  <c:v>70.458000000000013</c:v>
                </c:pt>
                <c:pt idx="3">
                  <c:v>83.524999999999991</c:v>
                </c:pt>
                <c:pt idx="4">
                  <c:v>91.057000000000002</c:v>
                </c:pt>
              </c:numCache>
            </c:numRef>
          </c:yVal>
        </c:ser>
        <c:ser>
          <c:idx val="1"/>
          <c:order val="1"/>
          <c:tx>
            <c:strRef>
              <c:f>Sheet3!$O$11</c:f>
              <c:strCache>
                <c:ptCount val="1"/>
                <c:pt idx="0">
                  <c:v>Ethyl acetate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Sheet3!$O$12:$O$16</c:f>
              <c:numCache>
                <c:formatCode>General</c:formatCode>
                <c:ptCount val="5"/>
                <c:pt idx="0">
                  <c:v>26.196999999999999</c:v>
                </c:pt>
                <c:pt idx="1">
                  <c:v>50.207000000000001</c:v>
                </c:pt>
                <c:pt idx="2">
                  <c:v>69.525999999999982</c:v>
                </c:pt>
                <c:pt idx="3">
                  <c:v>85.326999999999998</c:v>
                </c:pt>
                <c:pt idx="4">
                  <c:v>95.259</c:v>
                </c:pt>
              </c:numCache>
            </c:numRef>
          </c:yVal>
        </c:ser>
        <c:ser>
          <c:idx val="2"/>
          <c:order val="2"/>
          <c:tx>
            <c:strRef>
              <c:f>Sheet3!$P$11</c:f>
              <c:strCache>
                <c:ptCount val="1"/>
                <c:pt idx="0">
                  <c:v>Hexane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Sheet3!$P$12:$P$16</c:f>
              <c:numCache>
                <c:formatCode>General</c:formatCode>
                <c:ptCount val="5"/>
                <c:pt idx="0">
                  <c:v>25.317000000000011</c:v>
                </c:pt>
                <c:pt idx="1">
                  <c:v>43.682000000000002</c:v>
                </c:pt>
                <c:pt idx="2">
                  <c:v>62.68</c:v>
                </c:pt>
                <c:pt idx="3">
                  <c:v>79.356999999999999</c:v>
                </c:pt>
                <c:pt idx="4">
                  <c:v>79.120999999999981</c:v>
                </c:pt>
              </c:numCache>
            </c:numRef>
          </c:yVal>
        </c:ser>
        <c:ser>
          <c:idx val="3"/>
          <c:order val="3"/>
          <c:tx>
            <c:strRef>
              <c:f>Sheet3!$Q$11</c:f>
              <c:strCache>
                <c:ptCount val="1"/>
                <c:pt idx="0">
                  <c:v>Methanol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Sheet3!$Q$12:$Q$16</c:f>
              <c:numCache>
                <c:formatCode>General</c:formatCode>
                <c:ptCount val="5"/>
                <c:pt idx="0">
                  <c:v>30.54</c:v>
                </c:pt>
                <c:pt idx="1">
                  <c:v>63.546000000000006</c:v>
                </c:pt>
                <c:pt idx="2">
                  <c:v>92.384999999999991</c:v>
                </c:pt>
                <c:pt idx="3">
                  <c:v>92.414000000000044</c:v>
                </c:pt>
                <c:pt idx="4">
                  <c:v>94.332999999999998</c:v>
                </c:pt>
              </c:numCache>
            </c:numRef>
          </c:yVal>
        </c:ser>
        <c:ser>
          <c:idx val="4"/>
          <c:order val="4"/>
          <c:tx>
            <c:strRef>
              <c:f>Sheet3!$R$11</c:f>
              <c:strCache>
                <c:ptCount val="1"/>
                <c:pt idx="0">
                  <c:v>Acetone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Sheet3!$R$12:$R$16</c:f>
              <c:numCache>
                <c:formatCode>General</c:formatCode>
                <c:ptCount val="5"/>
                <c:pt idx="0">
                  <c:v>23.86</c:v>
                </c:pt>
                <c:pt idx="1">
                  <c:v>30.045000000000002</c:v>
                </c:pt>
                <c:pt idx="2">
                  <c:v>68.712999999999994</c:v>
                </c:pt>
                <c:pt idx="3">
                  <c:v>72.259</c:v>
                </c:pt>
                <c:pt idx="4">
                  <c:v>76.613</c:v>
                </c:pt>
              </c:numCache>
            </c:numRef>
          </c:yVal>
        </c:ser>
        <c:ser>
          <c:idx val="5"/>
          <c:order val="5"/>
          <c:tx>
            <c:strRef>
              <c:f>Sheet3!$S$11</c:f>
              <c:strCache>
                <c:ptCount val="1"/>
                <c:pt idx="0">
                  <c:v>Butanol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Sheet3!$S$12:$S$16</c:f>
              <c:numCache>
                <c:formatCode>General</c:formatCode>
                <c:ptCount val="5"/>
                <c:pt idx="0">
                  <c:v>39.953999999999994</c:v>
                </c:pt>
                <c:pt idx="1">
                  <c:v>64.266000000000005</c:v>
                </c:pt>
                <c:pt idx="2">
                  <c:v>77.516000000000005</c:v>
                </c:pt>
                <c:pt idx="3">
                  <c:v>91.411000000000044</c:v>
                </c:pt>
                <c:pt idx="4">
                  <c:v>92.290999999999997</c:v>
                </c:pt>
              </c:numCache>
            </c:numRef>
          </c:yVal>
        </c:ser>
        <c:ser>
          <c:idx val="6"/>
          <c:order val="6"/>
          <c:tx>
            <c:strRef>
              <c:f>Sheet3!$T$11</c:f>
              <c:strCache>
                <c:ptCount val="1"/>
                <c:pt idx="0">
                  <c:v>Chloroform</c:v>
                </c:pt>
              </c:strCache>
            </c:strRef>
          </c:tx>
          <c:xVal>
            <c:numRef>
              <c:f>Sheet3!$M$12:$M$16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Sheet3!$T$12:$T$16</c:f>
              <c:numCache>
                <c:formatCode>General</c:formatCode>
                <c:ptCount val="5"/>
                <c:pt idx="0">
                  <c:v>21.913</c:v>
                </c:pt>
                <c:pt idx="1">
                  <c:v>51.643000000000001</c:v>
                </c:pt>
                <c:pt idx="2">
                  <c:v>60.382999999999996</c:v>
                </c:pt>
                <c:pt idx="3">
                  <c:v>63.843000000000004</c:v>
                </c:pt>
                <c:pt idx="4">
                  <c:v>68.576999999999998</c:v>
                </c:pt>
              </c:numCache>
            </c:numRef>
          </c:yVal>
        </c:ser>
        <c:axId val="113115136"/>
        <c:axId val="113117056"/>
      </c:scatterChart>
      <c:valAx>
        <c:axId val="113115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Concentration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3117056"/>
        <c:crosses val="autoZero"/>
        <c:crossBetween val="midCat"/>
      </c:valAx>
      <c:valAx>
        <c:axId val="1131170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Inhibition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311513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1" dirty="0" smtClean="0"/>
              <a:t>In vitro</a:t>
            </a:r>
            <a:r>
              <a:rPr lang="en-IN" sz="2400" b="1" dirty="0" smtClean="0"/>
              <a:t> </a:t>
            </a:r>
            <a:r>
              <a:rPr lang="en-IN" sz="2400" b="1" dirty="0" err="1" smtClean="0"/>
              <a:t>antidiabetic</a:t>
            </a:r>
            <a:r>
              <a:rPr lang="en-IN" sz="2400" b="1" dirty="0" smtClean="0"/>
              <a:t> evaluation guided by GC-MS analysis of ethyl acetate leaves extract of </a:t>
            </a:r>
            <a:r>
              <a:rPr lang="en-IN" sz="2400" b="1" i="1" dirty="0" smtClean="0"/>
              <a:t>Acacia </a:t>
            </a:r>
            <a:r>
              <a:rPr lang="en-IN" sz="2400" b="1" i="1" dirty="0" err="1" smtClean="0"/>
              <a:t>auriculiformis</a:t>
            </a:r>
            <a:r>
              <a:rPr lang="en-IN" sz="2400" b="1" dirty="0" smtClean="0"/>
              <a:t> </a:t>
            </a:r>
            <a:r>
              <a:rPr lang="en-IN" sz="2400" b="1" dirty="0" err="1" smtClean="0"/>
              <a:t>Benth</a:t>
            </a:r>
            <a:r>
              <a:rPr lang="en-IN" sz="2400" b="1" dirty="0" smtClean="0"/>
              <a:t>.</a:t>
            </a:r>
            <a:endParaRPr lang="en-IN" sz="2400" dirty="0" smtClean="0"/>
          </a:p>
          <a:p>
            <a:pPr algn="ctr"/>
            <a:endParaRPr lang="en-US" b="1" dirty="0"/>
          </a:p>
          <a:p>
            <a:pPr algn="ctr"/>
            <a:endParaRPr lang="en-IN" b="1" dirty="0" smtClean="0"/>
          </a:p>
          <a:p>
            <a:pPr algn="ctr"/>
            <a:r>
              <a:rPr lang="en-IN" b="1" dirty="0" err="1" smtClean="0"/>
              <a:t>Naresh</a:t>
            </a:r>
            <a:r>
              <a:rPr lang="en-IN" b="1" dirty="0" smtClean="0"/>
              <a:t> Kumar </a:t>
            </a:r>
            <a:r>
              <a:rPr lang="en-IN" b="1" dirty="0" err="1" smtClean="0"/>
              <a:t>Rangra</a:t>
            </a:r>
            <a:r>
              <a:rPr lang="it-IT" b="1" baseline="30000" dirty="0" smtClean="0"/>
              <a:t>1,</a:t>
            </a:r>
            <a:r>
              <a:rPr lang="it-IT" b="1" dirty="0" smtClean="0"/>
              <a:t>*, </a:t>
            </a:r>
            <a:r>
              <a:rPr lang="en-IN" b="1" dirty="0" err="1" smtClean="0"/>
              <a:t>Subir</a:t>
            </a:r>
            <a:r>
              <a:rPr lang="en-IN" b="1" dirty="0" smtClean="0"/>
              <a:t> </a:t>
            </a:r>
            <a:r>
              <a:rPr lang="en-IN" b="1" dirty="0" err="1" smtClean="0"/>
              <a:t>Samanta</a:t>
            </a:r>
            <a:r>
              <a:rPr lang="it-IT" b="1" dirty="0" smtClean="0"/>
              <a:t>, </a:t>
            </a:r>
            <a:r>
              <a:rPr lang="it-IT" b="1" dirty="0"/>
              <a:t>and </a:t>
            </a:r>
            <a:r>
              <a:rPr lang="en-IN" b="1" dirty="0" err="1" smtClean="0"/>
              <a:t>Kishanta</a:t>
            </a:r>
            <a:r>
              <a:rPr lang="en-IN" b="1" dirty="0" smtClean="0"/>
              <a:t> Kumar </a:t>
            </a:r>
            <a:r>
              <a:rPr lang="en-IN" b="1" dirty="0" err="1" smtClean="0"/>
              <a:t>Pradhan</a:t>
            </a:r>
            <a:endParaRPr lang="it-IT" b="1" baseline="30000" dirty="0"/>
          </a:p>
          <a:p>
            <a:endParaRPr lang="it-IT" b="1" baseline="30000" dirty="0"/>
          </a:p>
          <a:p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IN" dirty="0" smtClean="0"/>
              <a:t>Department of Pharmaceutical Sciences &amp; Technology, Birla Institute of Technology,   </a:t>
            </a:r>
            <a:r>
              <a:rPr lang="en-IN" dirty="0" err="1" smtClean="0"/>
              <a:t>Mesra</a:t>
            </a:r>
            <a:r>
              <a:rPr lang="en-IN" dirty="0" smtClean="0"/>
              <a:t>, Ranchi, Jharkhand, India-835215</a:t>
            </a:r>
            <a:r>
              <a:rPr lang="en-US" dirty="0" smtClean="0"/>
              <a:t> </a:t>
            </a:r>
            <a:endParaRPr lang="fr-FR" dirty="0"/>
          </a:p>
          <a:p>
            <a:endParaRPr lang="en-US" dirty="0"/>
          </a:p>
          <a:p>
            <a:endParaRPr lang="fr-FR" dirty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*</a:t>
            </a:r>
            <a:r>
              <a:rPr lang="en-US" sz="1400" dirty="0" smtClean="0"/>
              <a:t> </a:t>
            </a:r>
            <a:r>
              <a:rPr lang="en-US" sz="1400" dirty="0"/>
              <a:t>Corresponding author: </a:t>
            </a:r>
            <a:r>
              <a:rPr lang="en-US" sz="1400" dirty="0" smtClean="0"/>
              <a:t>nareshrangra@gmail.com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01502"/>
          </a:xfrm>
          <a:prstGeom prst="rect">
            <a:avLst/>
          </a:prstGeom>
        </p:spPr>
      </p:pic>
      <p:pic>
        <p:nvPicPr>
          <p:cNvPr id="6" name="Picture 2" descr="C:\Users\dell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0"/>
            <a:ext cx="1361822" cy="1361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557243"/>
            <a:ext cx="77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The leaves plant extracts showed inhibitory action against α –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glucosidase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and α–amylase enzymes.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The ethyl acetate leaves extract showed highest % inhibition(94.259% and 95.259%) on α –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glucosidase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and α –amylase respectively at a concentration of 10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μg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/ml.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The carbohydrate metabolism involves α-amylase and α-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glucosidase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enzymes and therefore these enzymes are considered to be the effective target for in vitro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antidiabetic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evaluation.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The α-amylase and α-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glucosidase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inhibition results in prolonged carbohydrate digestion and glucose absorption.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Several drugs like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Acarbose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voglibose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metformin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miglitol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that inhibit the α-amylase and α-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glucosidase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enzymes are available in the market.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Acarbose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is the first dual enzyme inhibitor i.e. it inhibits both the enzymes.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But the notable side effects of the above enzyme inhibitors are flatulence, abdominal distention, and diarrhea, there is still a need to search the effective and safe inhibitor from natural sources.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609600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The 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ethyl acetate leaves extract of </a:t>
            </a:r>
            <a:r>
              <a:rPr lang="en-US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Acacia </a:t>
            </a:r>
            <a:r>
              <a:rPr lang="en-US" i="1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auriculiformis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Benth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inhibited effectively both the target enzymes which might be due to the presence of specific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phenolics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en-US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Further 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GC-MS analysis of bioactive ethyl acetate extract suggested the presence of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phenolic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compounds like Phenol, 2,4-bis(1,1-dimethylethyl) and esters like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Hexadecanoic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acid, methyl ester, 1,2-benzenedicarboxylic acid, butyl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octyl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ester,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Octadecanoic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acid, methyl ester,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Hexadecanoic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acid, 2,3-bis[(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trimethylsilyl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)oxy]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propyl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ester and various other compounds like (-)-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Loliolide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SS (-)-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Vincadifformine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3-Heptadecanol, Isopropyl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myristate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Hexahydrofarnesyl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acetone, 7,9-di-tert-butyl-1-oxaspiro(4,5)deca-6,9-diene-2,8-dione,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Docosane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Eicosane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1-Heptacosanol etc. </a:t>
            </a:r>
            <a:endParaRPr lang="en-US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From 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above-analyzed compounds by GC-MS analysis the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phenolic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compounds may be responsible for imparting the desired </a:t>
            </a:r>
            <a:r>
              <a:rPr lang="en-US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antidiabetic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activity.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3716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From the present findings, it is concluded that the ethyl acetate leaves extract of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Acacia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auriculiformis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Benth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 possess significant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antidiabetic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activity due to the presence of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phenolic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compounds.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The GC-MS analysis also revealed the various compounds including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phenolics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This confirmed the correlation of desired pharmacological activity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antidiabetic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activity) with the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phenolic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compounds.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Further, this bioactive extract is being explored for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in vivo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antidiabetic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studies and also the isolation of bioactive compounds from bioactive ethyl acetate leaves extract is in process.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5" name="Picture 2" descr="C:\Users\dell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2209800" cy="2209800"/>
          </a:xfrm>
          <a:prstGeom prst="rect">
            <a:avLst/>
          </a:prstGeom>
          <a:noFill/>
        </p:spPr>
      </p:pic>
      <p:pic>
        <p:nvPicPr>
          <p:cNvPr id="5121" name="Picture 1" descr="C:\Users\Acer\Desktop\Electronic MedChem Conference\ug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33600"/>
            <a:ext cx="2606566" cy="2133600"/>
          </a:xfrm>
          <a:prstGeom prst="rect">
            <a:avLst/>
          </a:prstGeom>
          <a:noFill/>
        </p:spPr>
      </p:pic>
      <p:pic>
        <p:nvPicPr>
          <p:cNvPr id="5122" name="Picture 2" descr="C:\Users\Acer\Desktop\Electronic MedChem Conference\kfri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240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95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Graphical</a:t>
            </a:r>
            <a:r>
              <a:rPr lang="fr-FR" b="1" dirty="0"/>
              <a:t> Abstract</a:t>
            </a:r>
            <a:endParaRPr lang="fr-FR" dirty="0"/>
          </a:p>
          <a:p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i="1" dirty="0" smtClean="0"/>
              <a:t>In vitro</a:t>
            </a:r>
            <a:r>
              <a:rPr lang="en-IN" sz="2400" b="1" dirty="0" smtClean="0"/>
              <a:t> </a:t>
            </a:r>
            <a:r>
              <a:rPr lang="en-IN" sz="2400" b="1" dirty="0" err="1" smtClean="0"/>
              <a:t>antidiabetic</a:t>
            </a:r>
            <a:r>
              <a:rPr lang="en-IN" sz="2400" b="1" dirty="0" smtClean="0"/>
              <a:t> evaluation guided by GC-MS analysis of ethyl acetate leaves extract of </a:t>
            </a:r>
            <a:r>
              <a:rPr lang="en-IN" sz="2400" b="1" i="1" dirty="0" smtClean="0"/>
              <a:t>Acacia </a:t>
            </a:r>
            <a:r>
              <a:rPr lang="en-IN" sz="2400" b="1" i="1" dirty="0" err="1" smtClean="0"/>
              <a:t>auriculiformis</a:t>
            </a:r>
            <a:r>
              <a:rPr lang="en-IN" sz="2400" b="1" dirty="0" smtClean="0"/>
              <a:t> </a:t>
            </a:r>
            <a:r>
              <a:rPr lang="en-IN" sz="2400" b="1" dirty="0" err="1" smtClean="0"/>
              <a:t>Benth</a:t>
            </a:r>
            <a:r>
              <a:rPr lang="en-IN" sz="2400" b="1" dirty="0" smtClean="0"/>
              <a:t>.</a:t>
            </a:r>
            <a:endParaRPr lang="en-IN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1027" name="Picture 3" descr="C:\Users\Acer\Desktop\Electronic MedChem Conference\Graphical abstra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00200"/>
            <a:ext cx="571500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92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Abstract</a:t>
            </a:r>
            <a:r>
              <a:rPr lang="fr-FR" b="1" dirty="0" smtClean="0"/>
              <a:t>:</a:t>
            </a:r>
            <a:endParaRPr lang="fr-FR" dirty="0"/>
          </a:p>
          <a:p>
            <a:pPr algn="just"/>
            <a:endParaRPr lang="en-IN" i="1" dirty="0" smtClean="0"/>
          </a:p>
          <a:p>
            <a:pPr algn="just"/>
            <a:r>
              <a:rPr lang="en-IN" i="1" dirty="0" smtClean="0"/>
              <a:t>Acacia </a:t>
            </a:r>
            <a:r>
              <a:rPr lang="en-IN" i="1" dirty="0" err="1" smtClean="0"/>
              <a:t>auriculiformis</a:t>
            </a:r>
            <a:r>
              <a:rPr lang="en-IN" dirty="0" smtClean="0"/>
              <a:t> </a:t>
            </a:r>
            <a:r>
              <a:rPr lang="en-IN" dirty="0" err="1" smtClean="0"/>
              <a:t>Benth</a:t>
            </a:r>
            <a:r>
              <a:rPr lang="en-IN" dirty="0" smtClean="0"/>
              <a:t>. is an evergreen shrub traditionally used as a remedy in the cure of itching, aches, allergy, rheumatism, and sore eyes. But recently, this shrub has been explored for </a:t>
            </a:r>
            <a:r>
              <a:rPr lang="en-IN" dirty="0" err="1" smtClean="0"/>
              <a:t>antidiabetic</a:t>
            </a:r>
            <a:r>
              <a:rPr lang="en-IN" dirty="0" smtClean="0"/>
              <a:t> activity. Here in this work, we have attempted to evaluate various leaves extracts of </a:t>
            </a:r>
            <a:r>
              <a:rPr lang="en-IN" i="1" dirty="0" smtClean="0"/>
              <a:t>Acacia </a:t>
            </a:r>
            <a:r>
              <a:rPr lang="en-IN" i="1" dirty="0" err="1" smtClean="0"/>
              <a:t>auriculiformis</a:t>
            </a:r>
            <a:r>
              <a:rPr lang="en-IN" dirty="0" smtClean="0"/>
              <a:t> </a:t>
            </a:r>
            <a:r>
              <a:rPr lang="en-IN" dirty="0" err="1" smtClean="0"/>
              <a:t>Benth</a:t>
            </a:r>
            <a:r>
              <a:rPr lang="en-IN" dirty="0" smtClean="0"/>
              <a:t>. for α-</a:t>
            </a:r>
            <a:r>
              <a:rPr lang="en-IN" dirty="0" err="1" smtClean="0"/>
              <a:t>glucosidase</a:t>
            </a:r>
            <a:r>
              <a:rPr lang="en-IN" dirty="0" smtClean="0"/>
              <a:t> assay and α-amylase assay and thereafter the bioactive ethyl acetate leaves extract was subjected to GC-MS analysis. The </a:t>
            </a:r>
            <a:r>
              <a:rPr lang="en-IN" i="1" dirty="0" smtClean="0"/>
              <a:t>in vitro</a:t>
            </a:r>
            <a:r>
              <a:rPr lang="en-IN" dirty="0" smtClean="0"/>
              <a:t> </a:t>
            </a:r>
            <a:r>
              <a:rPr lang="en-IN" dirty="0" err="1" smtClean="0"/>
              <a:t>antidiabetic</a:t>
            </a:r>
            <a:r>
              <a:rPr lang="en-IN" dirty="0" smtClean="0"/>
              <a:t> evaluation showed promising results. The % inhibition of ethyl acetate leaves extract in the α-</a:t>
            </a:r>
            <a:r>
              <a:rPr lang="en-IN" dirty="0" err="1" smtClean="0"/>
              <a:t>glucosidase</a:t>
            </a:r>
            <a:r>
              <a:rPr lang="en-IN" dirty="0" smtClean="0"/>
              <a:t> assay and the α-amylase assay was found be 94.259% and 95.259% respectively, at a concentration of 10 </a:t>
            </a:r>
            <a:r>
              <a:rPr lang="en-IN" dirty="0" err="1" smtClean="0"/>
              <a:t>μg</a:t>
            </a:r>
            <a:r>
              <a:rPr lang="en-IN" dirty="0" smtClean="0"/>
              <a:t>/ml. The LC-MS results revealed the presence of </a:t>
            </a:r>
            <a:r>
              <a:rPr lang="en-IN" dirty="0" err="1" smtClean="0"/>
              <a:t>phenolic</a:t>
            </a:r>
            <a:r>
              <a:rPr lang="en-IN" dirty="0" smtClean="0"/>
              <a:t> compounds (phenol, 2,4-bis(1,1-dimethylethyl); 2,4-Ditert-butylphenol) and various esters (</a:t>
            </a:r>
            <a:r>
              <a:rPr lang="en-IN" dirty="0" err="1" smtClean="0"/>
              <a:t>hexadecanoic</a:t>
            </a:r>
            <a:r>
              <a:rPr lang="en-IN" dirty="0" smtClean="0"/>
              <a:t> acid, methyl ester; 1,2-benzenedicarboxylic acid, butyl </a:t>
            </a:r>
            <a:r>
              <a:rPr lang="en-IN" dirty="0" err="1" smtClean="0"/>
              <a:t>octyl</a:t>
            </a:r>
            <a:r>
              <a:rPr lang="en-IN" dirty="0" smtClean="0"/>
              <a:t> ester; </a:t>
            </a:r>
            <a:r>
              <a:rPr lang="en-IN" dirty="0" err="1" smtClean="0"/>
              <a:t>hexadecanoic</a:t>
            </a:r>
            <a:r>
              <a:rPr lang="en-IN" dirty="0" smtClean="0"/>
              <a:t> acid, 2,3 </a:t>
            </a:r>
            <a:r>
              <a:rPr lang="en-IN" dirty="0" err="1" smtClean="0"/>
              <a:t>bis</a:t>
            </a:r>
            <a:r>
              <a:rPr lang="en-IN" dirty="0" smtClean="0"/>
              <a:t>[(</a:t>
            </a:r>
            <a:r>
              <a:rPr lang="en-IN" dirty="0" err="1" smtClean="0"/>
              <a:t>trimethylsilyl</a:t>
            </a:r>
            <a:r>
              <a:rPr lang="en-IN" dirty="0" smtClean="0"/>
              <a:t>)oxy]</a:t>
            </a:r>
            <a:r>
              <a:rPr lang="en-IN" dirty="0" err="1" smtClean="0"/>
              <a:t>propyl</a:t>
            </a:r>
            <a:r>
              <a:rPr lang="en-IN" dirty="0" smtClean="0"/>
              <a:t> ester). Those compounds could be responsible for the desired </a:t>
            </a:r>
            <a:r>
              <a:rPr lang="en-IN" dirty="0" err="1" smtClean="0"/>
              <a:t>antidiabetic</a:t>
            </a:r>
            <a:r>
              <a:rPr lang="en-IN" dirty="0" smtClean="0"/>
              <a:t> activity. </a:t>
            </a:r>
          </a:p>
          <a:p>
            <a:endParaRPr lang="en-US" dirty="0"/>
          </a:p>
          <a:p>
            <a:r>
              <a:rPr lang="fr-FR" b="1" dirty="0"/>
              <a:t>Keywords: </a:t>
            </a:r>
            <a:r>
              <a:rPr lang="en-IN" i="1" dirty="0" smtClean="0"/>
              <a:t>Acacia </a:t>
            </a:r>
            <a:r>
              <a:rPr lang="en-IN" i="1" dirty="0" err="1" smtClean="0"/>
              <a:t>auriculiformis</a:t>
            </a:r>
            <a:r>
              <a:rPr lang="en-IN" dirty="0" smtClean="0"/>
              <a:t> </a:t>
            </a:r>
            <a:r>
              <a:rPr lang="en-IN" dirty="0" err="1" smtClean="0"/>
              <a:t>Benth</a:t>
            </a:r>
            <a:r>
              <a:rPr lang="en-IN" dirty="0" smtClean="0"/>
              <a:t>.; </a:t>
            </a:r>
            <a:r>
              <a:rPr lang="en-IN" dirty="0" err="1" smtClean="0"/>
              <a:t>Antidiabetic</a:t>
            </a:r>
            <a:r>
              <a:rPr lang="en-IN" dirty="0" smtClean="0"/>
              <a:t> activity; α-</a:t>
            </a:r>
            <a:r>
              <a:rPr lang="en-IN" dirty="0" err="1" smtClean="0"/>
              <a:t>Glucosidase</a:t>
            </a:r>
            <a:r>
              <a:rPr lang="en-IN" dirty="0" smtClean="0"/>
              <a:t> Assay; α-Amylase Assay; GC-MS.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1143000"/>
            <a:ext cx="830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Diabetes mellitus (DM) is a complicated chronic systematic disorder usually assisted by basic metabolic disorders like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hyperglycaemia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hypertriglyceridemia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hyperinsulinemia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It has been estimated that by the end of 2035, the number of DM patients will be increased from 422 million to 592 million.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DM is mainly classified into two types: type1 diabetes mellitus and type 2 diabetes mellitus.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Type 1 diabetes mellitus is identified by deficiency in insulin because of the destruction of β-cells of pancreas and is a rare disease.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Whereas the type 2 diabetes mellitus is characterized by deficiency in insulin secretion and insulin resistance. 95% of the individuals are affected by type 2 diabetes.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From ancient time, natural products including herbal formulations, crude extracts and isolated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phytoconstituents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are being used in the treatment of various human ailments including diabetes mellitus.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04800" y="7620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i="1" dirty="0" smtClean="0">
                <a:ea typeface="Calibri" pitchFamily="34" charset="0"/>
                <a:cs typeface="Times New Roman" pitchFamily="18" charset="0"/>
              </a:rPr>
              <a:t> Acacia </a:t>
            </a:r>
            <a:r>
              <a:rPr lang="en-US" i="1" dirty="0" err="1" smtClean="0">
                <a:ea typeface="Calibri" pitchFamily="34" charset="0"/>
                <a:cs typeface="Times New Roman" pitchFamily="18" charset="0"/>
              </a:rPr>
              <a:t>auriculiformis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A.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Cunn.ex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Benth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. belonging to family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Mimosaceae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or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Fabaceae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, is an ornamental, evergreen shrub widely distributed in India  as well as in several parts of world.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 It was traditionally used as a medical ailment for aches, sore eyes, itching, allergy and rheumatism 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 The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phytochemical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investigations disclose the presence of tannins,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flavonoids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, and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triterpenoidal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saponin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glycoside in the plant extracts 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 The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phytochemical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extracts and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phytoconstituents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of 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Acacia </a:t>
            </a:r>
            <a:r>
              <a:rPr lang="en-US" i="1" dirty="0" err="1" smtClean="0">
                <a:ea typeface="Calibri" pitchFamily="34" charset="0"/>
                <a:cs typeface="Times New Roman" pitchFamily="18" charset="0"/>
              </a:rPr>
              <a:t>auriculiformis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has been evaluated for various pharmacological activities like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cestocidal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, anti-mutagenic,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antidiabetic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activity,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hepatoprotective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, antioxidant, spermicidal, wound healing, CNS depressant activity,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chemopreventive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, antimicrobial,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antimalarial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, and anti-filarial.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Here, in this work an attempt has been made to highlight the 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in vitro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antidiabetic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activity of leaves extracts of 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Acacia </a:t>
            </a:r>
            <a:r>
              <a:rPr lang="en-US" i="1" dirty="0" err="1" smtClean="0">
                <a:ea typeface="Calibri" pitchFamily="34" charset="0"/>
                <a:cs typeface="Times New Roman" pitchFamily="18" charset="0"/>
              </a:rPr>
              <a:t>auriculiformis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Benth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The gas chromatography-mass spectroscopy (GC-MS) analysis of the bioactive extract was performed to identify the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phytoconstituents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responsible for respective biological activity.</a:t>
            </a:r>
            <a:r>
              <a:rPr lang="en-US" dirty="0" smtClean="0">
                <a:cs typeface="Arial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3154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b="1" dirty="0" smtClean="0"/>
              <a:t>α- </a:t>
            </a:r>
            <a:r>
              <a:rPr lang="en-IN" b="1" dirty="0" err="1" smtClean="0"/>
              <a:t>Glucosidase</a:t>
            </a:r>
            <a:r>
              <a:rPr lang="en-IN" b="1" dirty="0" smtClean="0"/>
              <a:t> Inhibition Assay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09600" y="1447800"/>
            <a:ext cx="3242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In vitro</a:t>
            </a:r>
            <a:r>
              <a:rPr lang="en-US" sz="2000" b="1" dirty="0" smtClean="0"/>
              <a:t> Anti-diabetic Activity</a:t>
            </a:r>
            <a:endParaRPr lang="en-IN" sz="2000" b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828800" y="2895600"/>
          <a:ext cx="4651375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066800"/>
            <a:ext cx="282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b="1" dirty="0" smtClean="0"/>
              <a:t>α- Amylase Inhibition Assay</a:t>
            </a:r>
            <a:endParaRPr lang="en-US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676400" y="1905000"/>
          <a:ext cx="4651375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3073" name="Picture 1" descr="C:\Users\Acer\Desktop\Electronic MedChem Conference\EA_GCm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55884"/>
            <a:ext cx="9144001" cy="400671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609600"/>
            <a:ext cx="656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GC-MS Analysis of the Bioactive Ethyl acetate Leaves Extract</a:t>
            </a:r>
            <a:endParaRPr lang="en-IN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85" r="3910" b="1471"/>
          <a:stretch>
            <a:fillRect/>
          </a:stretch>
        </p:blipFill>
        <p:spPr bwMode="auto">
          <a:xfrm>
            <a:off x="152400" y="609600"/>
            <a:ext cx="882586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773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 smtClean="0"/>
              <a:t>Phytoconstituents</a:t>
            </a:r>
            <a:r>
              <a:rPr lang="en-IN" b="1" dirty="0" smtClean="0"/>
              <a:t> identified from GC-MS </a:t>
            </a:r>
            <a:r>
              <a:rPr lang="en-IN" b="1" dirty="0" err="1" smtClean="0"/>
              <a:t>analyis</a:t>
            </a:r>
            <a:r>
              <a:rPr lang="en-IN" b="1" dirty="0" smtClean="0"/>
              <a:t> of ethyl acetate leaves extract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785</Words>
  <Application>Microsoft Office PowerPoint</Application>
  <PresentationFormat>On-screen Show (4:3)</PresentationFormat>
  <Paragraphs>75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Acer</cp:lastModifiedBy>
  <cp:revision>84</cp:revision>
  <dcterms:created xsi:type="dcterms:W3CDTF">2015-04-04T09:45:50Z</dcterms:created>
  <dcterms:modified xsi:type="dcterms:W3CDTF">2018-10-19T12:41:41Z</dcterms:modified>
</cp:coreProperties>
</file>