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6"/>
  </p:notesMasterIdLst>
  <p:sldIdLst>
    <p:sldId id="256" r:id="rId3"/>
    <p:sldId id="267" r:id="rId4"/>
    <p:sldId id="258" r:id="rId5"/>
    <p:sldId id="259" r:id="rId6"/>
    <p:sldId id="275" r:id="rId7"/>
    <p:sldId id="261" r:id="rId8"/>
    <p:sldId id="268" r:id="rId9"/>
    <p:sldId id="269" r:id="rId10"/>
    <p:sldId id="270" r:id="rId11"/>
    <p:sldId id="274" r:id="rId12"/>
    <p:sldId id="272" r:id="rId13"/>
    <p:sldId id="265" r:id="rId14"/>
    <p:sldId id="264" r:id="rId1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aria Schalnich" initials="MS" lastIdx="3" clrIdx="0"/>
  <p:cmAuthor id="1" name="Samanta" initials="S" lastIdx="1" clrIdx="1"/>
  <p:cmAuthor id="2" name="Windows User" initials="WU" lastIdx="1" clrIdx="2"/>
  <p:cmAuthor id="3" name="LRSDIAS" initials="L" lastIdx="3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168" y="-3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8" d="100"/>
          <a:sy n="88" d="100"/>
        </p:scale>
        <p:origin x="3204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 /><Relationship Id="rId13" Type="http://schemas.openxmlformats.org/officeDocument/2006/relationships/slide" Target="slides/slide11.xml" /><Relationship Id="rId18" Type="http://schemas.openxmlformats.org/officeDocument/2006/relationships/presProps" Target="presProps.xml" /><Relationship Id="rId3" Type="http://schemas.openxmlformats.org/officeDocument/2006/relationships/slide" Target="slides/slide1.xml" /><Relationship Id="rId21" Type="http://schemas.openxmlformats.org/officeDocument/2006/relationships/tableStyles" Target="tableStyles.xml" /><Relationship Id="rId7" Type="http://schemas.openxmlformats.org/officeDocument/2006/relationships/slide" Target="slides/slide5.xml" /><Relationship Id="rId12" Type="http://schemas.openxmlformats.org/officeDocument/2006/relationships/slide" Target="slides/slide10.xml" /><Relationship Id="rId17" Type="http://schemas.openxmlformats.org/officeDocument/2006/relationships/commentAuthors" Target="commentAuthors.xml" /><Relationship Id="rId2" Type="http://schemas.openxmlformats.org/officeDocument/2006/relationships/slideMaster" Target="slideMasters/slideMaster2.xml" /><Relationship Id="rId16" Type="http://schemas.openxmlformats.org/officeDocument/2006/relationships/notesMaster" Target="notesMasters/notesMaster1.xml" /><Relationship Id="rId20" Type="http://schemas.openxmlformats.org/officeDocument/2006/relationships/theme" Target="theme/them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4.xml" /><Relationship Id="rId11" Type="http://schemas.openxmlformats.org/officeDocument/2006/relationships/slide" Target="slides/slide9.xml" /><Relationship Id="rId5" Type="http://schemas.openxmlformats.org/officeDocument/2006/relationships/slide" Target="slides/slide3.xml" /><Relationship Id="rId15" Type="http://schemas.openxmlformats.org/officeDocument/2006/relationships/slide" Target="slides/slide13.xml" /><Relationship Id="rId10" Type="http://schemas.openxmlformats.org/officeDocument/2006/relationships/slide" Target="slides/slide8.xml" /><Relationship Id="rId19" Type="http://schemas.openxmlformats.org/officeDocument/2006/relationships/viewProps" Target="viewProps.xml" /><Relationship Id="rId4" Type="http://schemas.openxmlformats.org/officeDocument/2006/relationships/slide" Target="slides/slide2.xml" /><Relationship Id="rId9" Type="http://schemas.openxmlformats.org/officeDocument/2006/relationships/slide" Target="slides/slide7.xml" /><Relationship Id="rId14" Type="http://schemas.openxmlformats.org/officeDocument/2006/relationships/slide" Target="slides/slide12.xml" 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F&#225;bio%20Alves\Dropbox\Projeto%20e%20Disserta&#231;&#227;o%20de%20Mestrado\Disserta&#231;&#227;o%20(Apresenta&#231;&#227;o)\grafico.xlsx" TargetMode="External" /><Relationship Id="rId2" Type="http://schemas.microsoft.com/office/2011/relationships/chartColorStyle" Target="colors1.xml" /><Relationship Id="rId1" Type="http://schemas.microsoft.com/office/2011/relationships/chartStyle" Target="style1.xml" 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F&#225;bio%20Alves\Dropbox\Doutorado\4th%20International%20Eletronic%20Conference%20on%20Medicinal%20Chemistry\grafico.xlsx" TargetMode="External" /><Relationship Id="rId2" Type="http://schemas.microsoft.com/office/2011/relationships/chartColorStyle" Target="colors2.xml" /><Relationship Id="rId1" Type="http://schemas.microsoft.com/office/2011/relationships/chartStyle" Target="style2.xml" 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Planilha1!$A$2:$A$12</c:f>
              <c:strCache>
                <c:ptCount val="11"/>
                <c:pt idx="0">
                  <c:v>LQMed 521</c:v>
                </c:pt>
                <c:pt idx="1">
                  <c:v>LQMed 522</c:v>
                </c:pt>
                <c:pt idx="2">
                  <c:v>LQMed 523</c:v>
                </c:pt>
                <c:pt idx="3">
                  <c:v>LQMed 524</c:v>
                </c:pt>
                <c:pt idx="4">
                  <c:v>LQMed 525</c:v>
                </c:pt>
                <c:pt idx="5">
                  <c:v>LQMed 526</c:v>
                </c:pt>
                <c:pt idx="6">
                  <c:v>LQMed 527</c:v>
                </c:pt>
                <c:pt idx="7">
                  <c:v>LQMed 528</c:v>
                </c:pt>
                <c:pt idx="8">
                  <c:v>LQMed 530</c:v>
                </c:pt>
                <c:pt idx="9">
                  <c:v>LQMed 531</c:v>
                </c:pt>
                <c:pt idx="10">
                  <c:v>BZD</c:v>
                </c:pt>
              </c:strCache>
            </c:strRef>
          </c:cat>
          <c:val>
            <c:numRef>
              <c:f>Planilha1!$B$2:$B$12</c:f>
              <c:numCache>
                <c:formatCode>General</c:formatCode>
                <c:ptCount val="11"/>
                <c:pt idx="0">
                  <c:v>23.18</c:v>
                </c:pt>
                <c:pt idx="1">
                  <c:v>22.89</c:v>
                </c:pt>
                <c:pt idx="2">
                  <c:v>20.98</c:v>
                </c:pt>
                <c:pt idx="3">
                  <c:v>0.85</c:v>
                </c:pt>
                <c:pt idx="4">
                  <c:v>22.64</c:v>
                </c:pt>
                <c:pt idx="5">
                  <c:v>16.260000000000002</c:v>
                </c:pt>
                <c:pt idx="6">
                  <c:v>1.1100000000000001</c:v>
                </c:pt>
                <c:pt idx="7">
                  <c:v>33.9</c:v>
                </c:pt>
                <c:pt idx="8">
                  <c:v>17.7</c:v>
                </c:pt>
                <c:pt idx="9">
                  <c:v>10.53</c:v>
                </c:pt>
                <c:pt idx="10">
                  <c:v>3.9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18C-4C7B-ACE3-F0CA917ED78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67"/>
        <c:overlap val="-43"/>
        <c:axId val="133621632"/>
        <c:axId val="133623168"/>
      </c:barChart>
      <c:catAx>
        <c:axId val="13362163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cap="none" spc="0" normalizeH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33623168"/>
        <c:crosses val="autoZero"/>
        <c:auto val="1"/>
        <c:lblAlgn val="ctr"/>
        <c:lblOffset val="100"/>
        <c:noMultiLvlLbl val="0"/>
      </c:catAx>
      <c:valAx>
        <c:axId val="133623168"/>
        <c:scaling>
          <c:orientation val="minMax"/>
          <c:max val="35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pt-BR" sz="1800" dirty="0">
                    <a:solidFill>
                      <a:schemeClr val="tx1"/>
                    </a:solidFill>
                  </a:rPr>
                  <a:t>IC</a:t>
                </a:r>
                <a:r>
                  <a:rPr lang="pt-BR" sz="1800" baseline="-25000" dirty="0">
                    <a:solidFill>
                      <a:schemeClr val="tx1"/>
                    </a:solidFill>
                  </a:rPr>
                  <a:t>50</a:t>
                </a:r>
                <a:r>
                  <a:rPr lang="pt-BR" sz="1800" dirty="0">
                    <a:solidFill>
                      <a:schemeClr val="tx1"/>
                    </a:solidFill>
                  </a:rPr>
                  <a:t> (µM)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800" b="1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33621632"/>
        <c:crosses val="autoZero"/>
        <c:crossBetween val="between"/>
      </c:valAx>
      <c:spPr>
        <a:pattFill prst="ltDnDiag">
          <a:fgClr>
            <a:schemeClr val="dk1">
              <a:lumMod val="15000"/>
              <a:lumOff val="85000"/>
            </a:schemeClr>
          </a:fgClr>
          <a:bgClr>
            <a:schemeClr val="lt1"/>
          </a:bgClr>
        </a:pattFill>
        <a:ln>
          <a:noFill/>
        </a:ln>
        <a:effectLst/>
      </c:spPr>
    </c:plotArea>
    <c:plotVisOnly val="1"/>
    <c:dispBlanksAs val="gap"/>
    <c:showDLblsOverMax val="0"/>
  </c:chart>
  <c:spPr>
    <a:solidFill>
      <a:schemeClr val="lt1"/>
    </a:soli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v>IC50 (µM)</c:v>
          </c:tx>
          <c:spPr>
            <a:solidFill>
              <a:srgbClr val="7030A0"/>
            </a:solidFill>
            <a:ln>
              <a:solidFill>
                <a:srgbClr val="7030A0"/>
              </a:solidFill>
            </a:ln>
            <a:effectLst/>
          </c:spPr>
          <c:invertIfNegative val="0"/>
          <c:cat>
            <c:strRef>
              <c:f>Planilha1!$A$2:$A$12</c:f>
              <c:strCache>
                <c:ptCount val="11"/>
                <c:pt idx="0">
                  <c:v>LQMed 521</c:v>
                </c:pt>
                <c:pt idx="1">
                  <c:v>LQMed 522</c:v>
                </c:pt>
                <c:pt idx="2">
                  <c:v>LQMed 523</c:v>
                </c:pt>
                <c:pt idx="3">
                  <c:v>LQMed 524</c:v>
                </c:pt>
                <c:pt idx="4">
                  <c:v>LQMed 525</c:v>
                </c:pt>
                <c:pt idx="5">
                  <c:v>LQMed 526</c:v>
                </c:pt>
                <c:pt idx="6">
                  <c:v>LQMed 527</c:v>
                </c:pt>
                <c:pt idx="7">
                  <c:v>LQMed 528</c:v>
                </c:pt>
                <c:pt idx="8">
                  <c:v>LQMed 530</c:v>
                </c:pt>
                <c:pt idx="9">
                  <c:v>LQMed 531</c:v>
                </c:pt>
                <c:pt idx="10">
                  <c:v>BZD</c:v>
                </c:pt>
              </c:strCache>
            </c:strRef>
          </c:cat>
          <c:val>
            <c:numRef>
              <c:f>Planilha1!$G$2:$G$12</c:f>
              <c:numCache>
                <c:formatCode>0.00</c:formatCode>
                <c:ptCount val="11"/>
                <c:pt idx="0">
                  <c:v>69.584999999999994</c:v>
                </c:pt>
                <c:pt idx="1">
                  <c:v>71.245000000000005</c:v>
                </c:pt>
                <c:pt idx="2">
                  <c:v>52.995000000000005</c:v>
                </c:pt>
                <c:pt idx="3">
                  <c:v>200</c:v>
                </c:pt>
                <c:pt idx="4">
                  <c:v>64.784999999999997</c:v>
                </c:pt>
                <c:pt idx="5">
                  <c:v>100</c:v>
                </c:pt>
                <c:pt idx="6">
                  <c:v>100</c:v>
                </c:pt>
                <c:pt idx="7">
                  <c:v>54.505000000000003</c:v>
                </c:pt>
                <c:pt idx="8">
                  <c:v>34.414999999999999</c:v>
                </c:pt>
                <c:pt idx="9">
                  <c:v>17.149999999999999</c:v>
                </c:pt>
                <c:pt idx="10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56F-4C01-9928-5874FB48C038}"/>
            </c:ext>
          </c:extLst>
        </c:ser>
        <c:ser>
          <c:idx val="1"/>
          <c:order val="1"/>
          <c:tx>
            <c:v>Selectivity Index (SI) = CC50/IC50</c:v>
          </c:tx>
          <c:spPr>
            <a:solidFill>
              <a:srgbClr val="00B0F0"/>
            </a:solidFill>
            <a:ln>
              <a:solidFill>
                <a:srgbClr val="00B0F0"/>
              </a:solidFill>
            </a:ln>
            <a:effectLst/>
          </c:spPr>
          <c:invertIfNegative val="0"/>
          <c:cat>
            <c:strRef>
              <c:f>Planilha1!$A$2:$A$12</c:f>
              <c:strCache>
                <c:ptCount val="11"/>
                <c:pt idx="0">
                  <c:v>LQMed 521</c:v>
                </c:pt>
                <c:pt idx="1">
                  <c:v>LQMed 522</c:v>
                </c:pt>
                <c:pt idx="2">
                  <c:v>LQMed 523</c:v>
                </c:pt>
                <c:pt idx="3">
                  <c:v>LQMed 524</c:v>
                </c:pt>
                <c:pt idx="4">
                  <c:v>LQMed 525</c:v>
                </c:pt>
                <c:pt idx="5">
                  <c:v>LQMed 526</c:v>
                </c:pt>
                <c:pt idx="6">
                  <c:v>LQMed 527</c:v>
                </c:pt>
                <c:pt idx="7">
                  <c:v>LQMed 528</c:v>
                </c:pt>
                <c:pt idx="8">
                  <c:v>LQMed 530</c:v>
                </c:pt>
                <c:pt idx="9">
                  <c:v>LQMed 531</c:v>
                </c:pt>
                <c:pt idx="10">
                  <c:v>BZD</c:v>
                </c:pt>
              </c:strCache>
            </c:strRef>
          </c:cat>
          <c:val>
            <c:numRef>
              <c:f>Planilha1!$H$2:$H$12</c:f>
              <c:numCache>
                <c:formatCode>0.00</c:formatCode>
                <c:ptCount val="11"/>
                <c:pt idx="0">
                  <c:v>3.001941328731665</c:v>
                </c:pt>
                <c:pt idx="1">
                  <c:v>3.1124945391000436</c:v>
                </c:pt>
                <c:pt idx="2">
                  <c:v>2.5265792610250299</c:v>
                </c:pt>
                <c:pt idx="3">
                  <c:v>234.87962419260131</c:v>
                </c:pt>
                <c:pt idx="4">
                  <c:v>2.8615282685512367</c:v>
                </c:pt>
                <c:pt idx="5">
                  <c:v>6.1519532451553376</c:v>
                </c:pt>
                <c:pt idx="6">
                  <c:v>89.806915132465193</c:v>
                </c:pt>
                <c:pt idx="7">
                  <c:v>1.607817109144543</c:v>
                </c:pt>
                <c:pt idx="8">
                  <c:v>1.9448996891777337</c:v>
                </c:pt>
                <c:pt idx="9">
                  <c:v>1.6294536817102137</c:v>
                </c:pt>
                <c:pt idx="10">
                  <c:v>25.097251850922326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56F-4C01-9928-5874FB48C03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67"/>
        <c:overlap val="-43"/>
        <c:axId val="133753088"/>
        <c:axId val="133767168"/>
      </c:barChart>
      <c:catAx>
        <c:axId val="13375308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cap="none" spc="0" normalizeH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33767168"/>
        <c:crosses val="autoZero"/>
        <c:auto val="1"/>
        <c:lblAlgn val="ctr"/>
        <c:lblOffset val="100"/>
        <c:noMultiLvlLbl val="0"/>
      </c:catAx>
      <c:valAx>
        <c:axId val="1337671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33753088"/>
        <c:crosses val="autoZero"/>
        <c:crossBetween val="between"/>
      </c:valAx>
      <c:spPr>
        <a:pattFill prst="ltDnDiag">
          <a:fgClr>
            <a:schemeClr val="dk1">
              <a:lumMod val="15000"/>
              <a:lumOff val="85000"/>
            </a:schemeClr>
          </a:fgClr>
          <a:bgClr>
            <a:schemeClr val="lt1"/>
          </a:bgClr>
        </a:pattFill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solidFill>
      <a:schemeClr val="lt1"/>
    </a:soli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8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 cap="none" spc="0" normalizeH="0" baseline="0"/>
  </cs:categoryAxis>
  <cs:chartArea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lt1"/>
      </a:solidFill>
      <a:ln w="1587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8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plotArea>
  <cs:plotArea3D>
    <cs:lnRef idx="0"/>
    <cs:fillRef idx="0"/>
    <cs:effectRef idx="0"/>
    <cs:fontRef idx="minor">
      <a:schemeClr val="dk1"/>
    </cs:fontRef>
    <cs:spPr>
      <a:solidFill>
        <a:schemeClr val="lt1"/>
      </a:solidFill>
    </cs:spPr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dk1">
        <a:lumMod val="50000"/>
        <a:lumOff val="50000"/>
      </a:schemeClr>
    </cs:fontRef>
    <cs:defRPr sz="1600" b="1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8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 cap="none" spc="0" normalizeH="0" baseline="0"/>
  </cs:categoryAxis>
  <cs:chartArea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lt1"/>
      </a:solidFill>
      <a:ln w="1587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8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plotArea>
  <cs:plotArea3D>
    <cs:lnRef idx="0"/>
    <cs:fillRef idx="0"/>
    <cs:effectRef idx="0"/>
    <cs:fontRef idx="minor">
      <a:schemeClr val="dk1"/>
    </cs:fontRef>
    <cs:spPr>
      <a:solidFill>
        <a:schemeClr val="lt1"/>
      </a:solidFill>
    </cs:spPr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dk1">
        <a:lumMod val="50000"/>
        <a:lumOff val="50000"/>
      </a:schemeClr>
    </cs:fontRef>
    <cs:defRPr sz="1600" b="1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 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 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 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 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CFBF3B-F983-4F41-9E6C-02008BB91DD1}" type="datetimeFigureOut">
              <a:rPr lang="fr-FR" smtClean="0"/>
              <a:pPr/>
              <a:t>30/10/2018</a:t>
            </a:fld>
            <a:endParaRPr lang="fr-F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269082-9D5D-43A3-B675-27AB9B8E552E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60967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 /><Relationship Id="rId1" Type="http://schemas.openxmlformats.org/officeDocument/2006/relationships/notesMaster" Target="../notesMasters/notesMaster1.xml" 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 /><Relationship Id="rId1" Type="http://schemas.openxmlformats.org/officeDocument/2006/relationships/notesMaster" Target="../notesMasters/notesMaster1.xml" 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 /><Relationship Id="rId1" Type="http://schemas.openxmlformats.org/officeDocument/2006/relationships/notesMaster" Target="../notesMasters/notesMaster1.xml" 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 /><Relationship Id="rId1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/>
          <a:lstStyle/>
          <a:p>
            <a:fld id="{B34537CB-67C2-4565-B688-976D9E72B324}" type="slidenum">
              <a:rPr lang="fr-FR" smtClean="0"/>
              <a:pPr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83208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Normatizar</a:t>
            </a:r>
            <a:r>
              <a:rPr lang="en-US" dirty="0"/>
              <a:t>: </a:t>
            </a:r>
            <a:r>
              <a:rPr lang="en-US" dirty="0" err="1"/>
              <a:t>OAc</a:t>
            </a:r>
            <a:r>
              <a:rPr lang="en-US" baseline="0" dirty="0"/>
              <a:t> </a:t>
            </a:r>
            <a:r>
              <a:rPr lang="en-US" baseline="0" dirty="0" err="1"/>
              <a:t>ou</a:t>
            </a:r>
            <a:r>
              <a:rPr lang="en-US" baseline="0" dirty="0"/>
              <a:t> -C=OCH3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/>
          <a:lstStyle/>
          <a:p>
            <a:fld id="{B34537CB-67C2-4565-B688-976D9E72B324}" type="slidenum">
              <a:rPr lang="fr-FR" smtClean="0"/>
              <a:pPr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204487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269082-9D5D-43A3-B675-27AB9B8E552E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90384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269082-9D5D-43A3-B675-27AB9B8E552E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90384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21E2D-A50B-495F-9AA4-3F10866B781B}" type="datetime1">
              <a:rPr lang="fr-FR" smtClean="0"/>
              <a:t>30/10/2018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AE96-855E-42B1-8DE9-9C9E68DE18C5}" type="slidenum">
              <a:rPr lang="fr-FR" smtClean="0"/>
              <a:pPr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6B278-45EA-45CC-9642-20CC60EAB0D1}" type="datetime1">
              <a:rPr lang="fr-FR" smtClean="0"/>
              <a:t>30/10/2018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AE96-855E-42B1-8DE9-9C9E68DE18C5}" type="slidenum">
              <a:rPr lang="fr-FR" smtClean="0"/>
              <a:pPr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16925-72EC-42D4-94D3-A1003B939FCE}" type="datetime1">
              <a:rPr lang="fr-FR" smtClean="0"/>
              <a:t>30/10/2018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AE96-855E-42B1-8DE9-9C9E68DE18C5}" type="slidenum">
              <a:rPr lang="fr-FR" smtClean="0"/>
              <a:pPr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24ED9-1BAC-43CE-92AB-135E2507265C}" type="datetimeFigureOut">
              <a:rPr lang="en-US" smtClean="0"/>
              <a:t>10/30/2018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29872-1DA2-4001-977B-942AFF1DF9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38924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24ED9-1BAC-43CE-92AB-135E2507265C}" type="datetimeFigureOut">
              <a:rPr lang="en-US" smtClean="0"/>
              <a:t>10/30/2018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29872-1DA2-4001-977B-942AFF1DF9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58946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24ED9-1BAC-43CE-92AB-135E2507265C}" type="datetimeFigureOut">
              <a:rPr lang="en-US" smtClean="0"/>
              <a:t>10/30/2018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29872-1DA2-4001-977B-942AFF1DF9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09364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24ED9-1BAC-43CE-92AB-135E2507265C}" type="datetimeFigureOut">
              <a:rPr lang="en-US" smtClean="0"/>
              <a:t>10/30/2018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29872-1DA2-4001-977B-942AFF1DF9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01490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24ED9-1BAC-43CE-92AB-135E2507265C}" type="datetimeFigureOut">
              <a:rPr lang="en-US" smtClean="0"/>
              <a:t>10/30/2018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29872-1DA2-4001-977B-942AFF1DF9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275120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24ED9-1BAC-43CE-92AB-135E2507265C}" type="datetimeFigureOut">
              <a:rPr lang="en-US" smtClean="0"/>
              <a:t>10/30/2018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29872-1DA2-4001-977B-942AFF1DF9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387370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24ED9-1BAC-43CE-92AB-135E2507265C}" type="datetimeFigureOut">
              <a:rPr lang="en-US" smtClean="0"/>
              <a:t>10/30/2018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29872-1DA2-4001-977B-942AFF1DF9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81206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24ED9-1BAC-43CE-92AB-135E2507265C}" type="datetimeFigureOut">
              <a:rPr lang="en-US" smtClean="0"/>
              <a:t>10/30/2018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29872-1DA2-4001-977B-942AFF1DF9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8690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60309-1331-4F8F-AC1F-972AC9046391}" type="datetime1">
              <a:rPr lang="fr-FR" smtClean="0"/>
              <a:t>30/10/2018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AE96-855E-42B1-8DE9-9C9E68DE18C5}" type="slidenum">
              <a:rPr lang="fr-FR" smtClean="0"/>
              <a:pPr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24ED9-1BAC-43CE-92AB-135E2507265C}" type="datetimeFigureOut">
              <a:rPr lang="en-US" smtClean="0"/>
              <a:t>10/30/2018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29872-1DA2-4001-977B-942AFF1DF9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134063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24ED9-1BAC-43CE-92AB-135E2507265C}" type="datetimeFigureOut">
              <a:rPr lang="en-US" smtClean="0"/>
              <a:t>10/30/2018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29872-1DA2-4001-977B-942AFF1DF9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48720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24ED9-1BAC-43CE-92AB-135E2507265C}" type="datetimeFigureOut">
              <a:rPr lang="en-US" smtClean="0"/>
              <a:t>10/30/2018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29872-1DA2-4001-977B-942AFF1DF9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3370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96765-7664-41F5-8267-06B87A0274DD}" type="datetime1">
              <a:rPr lang="fr-FR" smtClean="0"/>
              <a:t>30/10/2018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AE96-855E-42B1-8DE9-9C9E68DE18C5}" type="slidenum">
              <a:rPr lang="fr-FR" smtClean="0"/>
              <a:pPr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F9947-2A44-4499-8893-791A730D1CEB}" type="datetime1">
              <a:rPr lang="fr-FR" smtClean="0"/>
              <a:t>30/10/2018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AE96-855E-42B1-8DE9-9C9E68DE18C5}" type="slidenum">
              <a:rPr lang="fr-FR" smtClean="0"/>
              <a:pPr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D4740-CB78-4DA2-9449-5BA6BAB8E8B9}" type="datetime1">
              <a:rPr lang="fr-FR" smtClean="0"/>
              <a:t>30/10/2018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AE96-855E-42B1-8DE9-9C9E68DE18C5}" type="slidenum">
              <a:rPr lang="fr-FR" smtClean="0"/>
              <a:pPr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D13E3-8353-4C2E-BE7C-26AE1B623ED5}" type="datetime1">
              <a:rPr lang="fr-FR" smtClean="0"/>
              <a:t>30/10/2018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AE96-855E-42B1-8DE9-9C9E68DE18C5}" type="slidenum">
              <a:rPr lang="fr-FR" smtClean="0"/>
              <a:pPr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13025-920A-462C-B19C-06B25E7A86DA}" type="datetime1">
              <a:rPr lang="fr-FR" smtClean="0"/>
              <a:t>30/10/2018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934200" y="6356350"/>
            <a:ext cx="2133600" cy="365125"/>
          </a:xfrm>
        </p:spPr>
        <p:txBody>
          <a:bodyPr/>
          <a:lstStyle/>
          <a:p>
            <a:fld id="{FCAEAE96-855E-42B1-8DE9-9C9E68DE18C5}" type="slidenum">
              <a:rPr lang="fr-FR" smtClean="0"/>
              <a:pPr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4D6D2-AC3E-41CF-B9A3-5BCCE2F511AB}" type="datetime1">
              <a:rPr lang="fr-FR" smtClean="0"/>
              <a:t>30/10/2018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AE96-855E-42B1-8DE9-9C9E68DE18C5}" type="slidenum">
              <a:rPr lang="fr-FR" smtClean="0"/>
              <a:pPr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28312-C233-4B5A-993A-6F581BBA2EDC}" type="datetime1">
              <a:rPr lang="fr-FR" smtClean="0"/>
              <a:t>30/10/2018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AE96-855E-42B1-8DE9-9C9E68DE18C5}" type="slidenum">
              <a:rPr lang="fr-FR" smtClean="0"/>
              <a:pPr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 /><Relationship Id="rId3" Type="http://schemas.openxmlformats.org/officeDocument/2006/relationships/slideLayout" Target="../slideLayouts/slideLayout14.xml" /><Relationship Id="rId7" Type="http://schemas.openxmlformats.org/officeDocument/2006/relationships/slideLayout" Target="../slideLayouts/slideLayout18.xml" /><Relationship Id="rId12" Type="http://schemas.openxmlformats.org/officeDocument/2006/relationships/theme" Target="../theme/theme2.xml" /><Relationship Id="rId2" Type="http://schemas.openxmlformats.org/officeDocument/2006/relationships/slideLayout" Target="../slideLayouts/slideLayout13.xml" /><Relationship Id="rId1" Type="http://schemas.openxmlformats.org/officeDocument/2006/relationships/slideLayout" Target="../slideLayouts/slideLayout12.xml" /><Relationship Id="rId6" Type="http://schemas.openxmlformats.org/officeDocument/2006/relationships/slideLayout" Target="../slideLayouts/slideLayout17.xml" /><Relationship Id="rId11" Type="http://schemas.openxmlformats.org/officeDocument/2006/relationships/slideLayout" Target="../slideLayouts/slideLayout22.xml" /><Relationship Id="rId5" Type="http://schemas.openxmlformats.org/officeDocument/2006/relationships/slideLayout" Target="../slideLayouts/slideLayout16.xml" /><Relationship Id="rId10" Type="http://schemas.openxmlformats.org/officeDocument/2006/relationships/slideLayout" Target="../slideLayouts/slideLayout21.xml" /><Relationship Id="rId4" Type="http://schemas.openxmlformats.org/officeDocument/2006/relationships/slideLayout" Target="../slideLayouts/slideLayout15.xml" /><Relationship Id="rId9" Type="http://schemas.openxmlformats.org/officeDocument/2006/relationships/slideLayout" Target="../slideLayouts/slideLayout20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CFA5E1-D094-4A0B-B20B-B561C85E6A82}" type="datetime1">
              <a:rPr lang="fr-FR" smtClean="0"/>
              <a:t>30/10/2018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AEAE96-855E-42B1-8DE9-9C9E68DE18C5}" type="slidenum">
              <a:rPr lang="fr-FR" smtClean="0"/>
              <a:pPr/>
              <a:t>‹nº›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24ED9-1BAC-43CE-92AB-135E2507265C}" type="datetimeFigureOut">
              <a:rPr lang="en-US" smtClean="0"/>
              <a:t>10/30/2018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F29872-1DA2-4001-977B-942AFF1DF9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0868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juliovanelis@id.uff.br" TargetMode="External" /><Relationship Id="rId2" Type="http://schemas.openxmlformats.org/officeDocument/2006/relationships/notesSlide" Target="../notesSlides/notesSlide1.xml" /><Relationship Id="rId1" Type="http://schemas.openxmlformats.org/officeDocument/2006/relationships/slideLayout" Target="../slideLayouts/slideLayout7.xml" /><Relationship Id="rId4" Type="http://schemas.openxmlformats.org/officeDocument/2006/relationships/image" Target="../media/image1.jpg" 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 /><Relationship Id="rId2" Type="http://schemas.openxmlformats.org/officeDocument/2006/relationships/image" Target="../media/image3.jpeg" /><Relationship Id="rId1" Type="http://schemas.openxmlformats.org/officeDocument/2006/relationships/slideLayout" Target="../slideLayouts/slideLayout7.xml" 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 /><Relationship Id="rId2" Type="http://schemas.openxmlformats.org/officeDocument/2006/relationships/image" Target="../media/image3.jpeg" /><Relationship Id="rId1" Type="http://schemas.openxmlformats.org/officeDocument/2006/relationships/slideLayout" Target="../slideLayouts/slideLayout7.xml" 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 /><Relationship Id="rId1" Type="http://schemas.openxmlformats.org/officeDocument/2006/relationships/slideLayout" Target="../slideLayouts/slideLayout7.xml" 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 /><Relationship Id="rId2" Type="http://schemas.openxmlformats.org/officeDocument/2006/relationships/image" Target="../media/image3.jpeg" /><Relationship Id="rId1" Type="http://schemas.openxmlformats.org/officeDocument/2006/relationships/slideLayout" Target="../slideLayouts/slideLayout7.xml" 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 /><Relationship Id="rId2" Type="http://schemas.openxmlformats.org/officeDocument/2006/relationships/slideLayout" Target="../slideLayouts/slideLayout7.xml" /><Relationship Id="rId1" Type="http://schemas.openxmlformats.org/officeDocument/2006/relationships/vmlDrawing" Target="../drawings/vmlDrawing1.vml" /><Relationship Id="rId6" Type="http://schemas.openxmlformats.org/officeDocument/2006/relationships/image" Target="../media/image2.emf" /><Relationship Id="rId5" Type="http://schemas.openxmlformats.org/officeDocument/2006/relationships/oleObject" Target="../embeddings/oleObject1.bin" /><Relationship Id="rId4" Type="http://schemas.openxmlformats.org/officeDocument/2006/relationships/image" Target="../media/image3.jpeg" 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 /><Relationship Id="rId1" Type="http://schemas.openxmlformats.org/officeDocument/2006/relationships/slideLayout" Target="../slideLayouts/slideLayout7.xml" 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 /><Relationship Id="rId2" Type="http://schemas.openxmlformats.org/officeDocument/2006/relationships/notesSlide" Target="../notesSlides/notesSlide3.xml" /><Relationship Id="rId1" Type="http://schemas.openxmlformats.org/officeDocument/2006/relationships/slideLayout" Target="../slideLayouts/slideLayout7.xml" /><Relationship Id="rId4" Type="http://schemas.openxmlformats.org/officeDocument/2006/relationships/image" Target="../media/image4.png" 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 /><Relationship Id="rId2" Type="http://schemas.openxmlformats.org/officeDocument/2006/relationships/notesSlide" Target="../notesSlides/notesSlide4.xml" /><Relationship Id="rId1" Type="http://schemas.openxmlformats.org/officeDocument/2006/relationships/slideLayout" Target="../slideLayouts/slideLayout7.xml" /><Relationship Id="rId4" Type="http://schemas.openxmlformats.org/officeDocument/2006/relationships/image" Target="../media/image5.png" 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 /><Relationship Id="rId2" Type="http://schemas.openxmlformats.org/officeDocument/2006/relationships/slideLayout" Target="../slideLayouts/slideLayout7.xml" /><Relationship Id="rId1" Type="http://schemas.openxmlformats.org/officeDocument/2006/relationships/vmlDrawing" Target="../drawings/vmlDrawing2.vml" /><Relationship Id="rId5" Type="http://schemas.openxmlformats.org/officeDocument/2006/relationships/image" Target="../media/image6.emf" /><Relationship Id="rId4" Type="http://schemas.openxmlformats.org/officeDocument/2006/relationships/oleObject" Target="../embeddings/oleObject2.bin" 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 /><Relationship Id="rId2" Type="http://schemas.openxmlformats.org/officeDocument/2006/relationships/slideLayout" Target="../slideLayouts/slideLayout7.xml" /><Relationship Id="rId1" Type="http://schemas.openxmlformats.org/officeDocument/2006/relationships/vmlDrawing" Target="../drawings/vmlDrawing3.vml" /><Relationship Id="rId5" Type="http://schemas.openxmlformats.org/officeDocument/2006/relationships/image" Target="../media/image7.emf" /><Relationship Id="rId4" Type="http://schemas.openxmlformats.org/officeDocument/2006/relationships/oleObject" Target="../embeddings/oleObject3.bin" 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 /><Relationship Id="rId2" Type="http://schemas.openxmlformats.org/officeDocument/2006/relationships/slideLayout" Target="../slideLayouts/slideLayout7.xml" /><Relationship Id="rId1" Type="http://schemas.openxmlformats.org/officeDocument/2006/relationships/vmlDrawing" Target="../drawings/vmlDrawing4.vml" /><Relationship Id="rId5" Type="http://schemas.openxmlformats.org/officeDocument/2006/relationships/image" Target="../media/image8.emf" /><Relationship Id="rId4" Type="http://schemas.openxmlformats.org/officeDocument/2006/relationships/oleObject" Target="../embeddings/oleObject4.bin" 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 /><Relationship Id="rId2" Type="http://schemas.openxmlformats.org/officeDocument/2006/relationships/slideLayout" Target="../slideLayouts/slideLayout7.xml" /><Relationship Id="rId1" Type="http://schemas.openxmlformats.org/officeDocument/2006/relationships/vmlDrawing" Target="../drawings/vmlDrawing5.vml" /><Relationship Id="rId5" Type="http://schemas.openxmlformats.org/officeDocument/2006/relationships/image" Target="../media/image9.emf" /><Relationship Id="rId4" Type="http://schemas.openxmlformats.org/officeDocument/2006/relationships/oleObject" Target="../embeddings/oleObject5.bin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19100" y="2515612"/>
            <a:ext cx="83058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latin typeface="Calibri Light" panose="020F0302020204030204" pitchFamily="34" charset="0"/>
                <a:ea typeface="Calibri" panose="020F0502020204030204" pitchFamily="34" charset="0"/>
              </a:rPr>
              <a:t>New 1,6-diphenyl-1</a:t>
            </a:r>
            <a:r>
              <a:rPr lang="en-US" sz="2400" b="1" i="1" dirty="0">
                <a:latin typeface="Calibri Light" panose="020F0302020204030204" pitchFamily="34" charset="0"/>
                <a:ea typeface="Calibri" panose="020F0502020204030204" pitchFamily="34" charset="0"/>
              </a:rPr>
              <a:t>H</a:t>
            </a:r>
            <a:r>
              <a:rPr lang="en-US" sz="2400" b="1" dirty="0">
                <a:latin typeface="Calibri Light" panose="020F0302020204030204" pitchFamily="34" charset="0"/>
                <a:ea typeface="Calibri" panose="020F0502020204030204" pitchFamily="34" charset="0"/>
              </a:rPr>
              <a:t>-pyrazolo[3,4-</a:t>
            </a:r>
            <a:r>
              <a:rPr lang="en-US" sz="2400" b="1" i="1" dirty="0">
                <a:latin typeface="Calibri Light" panose="020F0302020204030204" pitchFamily="34" charset="0"/>
                <a:ea typeface="Calibri" panose="020F0502020204030204" pitchFamily="34" charset="0"/>
              </a:rPr>
              <a:t>b</a:t>
            </a:r>
            <a:r>
              <a:rPr lang="en-US" sz="2400" b="1" dirty="0">
                <a:latin typeface="Calibri Light" panose="020F0302020204030204" pitchFamily="34" charset="0"/>
                <a:ea typeface="Calibri" panose="020F0502020204030204" pitchFamily="34" charset="0"/>
              </a:rPr>
              <a:t>]pyridines Derivatives with Potent </a:t>
            </a:r>
            <a:r>
              <a:rPr lang="en-US" sz="2400" b="1" dirty="0" err="1">
                <a:latin typeface="Calibri Light" panose="020F0302020204030204" pitchFamily="34" charset="0"/>
                <a:ea typeface="Calibri" panose="020F0502020204030204" pitchFamily="34" charset="0"/>
              </a:rPr>
              <a:t>Antichagasic</a:t>
            </a:r>
            <a:r>
              <a:rPr lang="en-US" sz="2400" b="1" dirty="0">
                <a:latin typeface="Calibri Light" panose="020F0302020204030204" pitchFamily="34" charset="0"/>
                <a:ea typeface="Calibri" panose="020F0502020204030204" pitchFamily="34" charset="0"/>
              </a:rPr>
              <a:t> Activity</a:t>
            </a:r>
            <a:endParaRPr lang="en-US" b="1" dirty="0"/>
          </a:p>
          <a:p>
            <a:pPr algn="ctr"/>
            <a:endParaRPr lang="fr-FR" dirty="0"/>
          </a:p>
          <a:p>
            <a:pPr algn="ctr"/>
            <a:r>
              <a:rPr lang="it-IT" b="1" dirty="0"/>
              <a:t>Júlio César Soares </a:t>
            </a:r>
            <a:r>
              <a:rPr lang="it-IT" b="1" baseline="30000" dirty="0"/>
              <a:t>1,</a:t>
            </a:r>
            <a:r>
              <a:rPr lang="it-IT" b="1" dirty="0"/>
              <a:t>*, Joana Ribeiro </a:t>
            </a:r>
            <a:r>
              <a:rPr lang="it-IT" b="1" baseline="30000" dirty="0"/>
              <a:t>1</a:t>
            </a:r>
            <a:r>
              <a:rPr lang="it-IT" b="1" dirty="0"/>
              <a:t>, Camilo Henrique Lima </a:t>
            </a:r>
            <a:r>
              <a:rPr lang="it-IT" b="1" baseline="30000" dirty="0"/>
              <a:t>1</a:t>
            </a:r>
            <a:r>
              <a:rPr lang="it-IT" b="1" dirty="0"/>
              <a:t>,  Gisele Portapilla</a:t>
            </a:r>
            <a:r>
              <a:rPr lang="it-IT" b="1" baseline="30000" dirty="0"/>
              <a:t>2</a:t>
            </a:r>
            <a:r>
              <a:rPr lang="it-IT" b="1" dirty="0"/>
              <a:t>,  Sérgio de Albuquerque</a:t>
            </a:r>
            <a:r>
              <a:rPr lang="it-IT" b="1" baseline="30000" dirty="0"/>
              <a:t>2</a:t>
            </a:r>
            <a:r>
              <a:rPr lang="it-IT" b="1" dirty="0"/>
              <a:t> and  Luiza Dias</a:t>
            </a:r>
            <a:r>
              <a:rPr lang="it-IT" b="1" baseline="30000" dirty="0"/>
              <a:t>1</a:t>
            </a:r>
          </a:p>
          <a:p>
            <a:endParaRPr lang="it-IT" b="1" baseline="30000" dirty="0"/>
          </a:p>
          <a:p>
            <a:pPr marL="108000" algn="just"/>
            <a:r>
              <a:rPr lang="en-US" baseline="30000" dirty="0"/>
              <a:t>1</a:t>
            </a:r>
            <a:r>
              <a:rPr lang="pt-BR" sz="1600" dirty="0">
                <a:solidFill>
                  <a:srgbClr val="222222"/>
                </a:solidFill>
                <a:latin typeface="+mj-lt"/>
              </a:rPr>
              <a:t>Laboratório de Química Medicinal, Faculdade de Farmácia, Universidade Federal Fluminense, Niterói, RJ, </a:t>
            </a:r>
            <a:r>
              <a:rPr lang="pt-BR" sz="1600" dirty="0" err="1">
                <a:solidFill>
                  <a:srgbClr val="222222"/>
                </a:solidFill>
                <a:latin typeface="+mj-lt"/>
              </a:rPr>
              <a:t>Brazil</a:t>
            </a:r>
            <a:r>
              <a:rPr lang="en-US" sz="1600" dirty="0"/>
              <a:t>; </a:t>
            </a:r>
            <a:endParaRPr lang="fr-FR" sz="1600" dirty="0"/>
          </a:p>
          <a:p>
            <a:pPr marL="108000" algn="just"/>
            <a:r>
              <a:rPr lang="en-US" sz="1600" baseline="30000" dirty="0"/>
              <a:t>2</a:t>
            </a:r>
            <a:r>
              <a:rPr lang="pt-BR" sz="1600" dirty="0"/>
              <a:t>Departamento de Análises Clínicas, Toxicológicas e </a:t>
            </a:r>
            <a:r>
              <a:rPr lang="pt-BR" sz="1600" dirty="0" err="1"/>
              <a:t>Bromatológicas</a:t>
            </a:r>
            <a:r>
              <a:rPr lang="pt-BR" sz="1600" dirty="0"/>
              <a:t>, Universidade de São Paulo/USP, Faculdade de Ciências Farmacêuticas de Ribeirão Preto, Ribeirão Preto, SP, </a:t>
            </a:r>
            <a:r>
              <a:rPr lang="pt-BR" sz="1600" dirty="0" err="1"/>
              <a:t>Brazil</a:t>
            </a:r>
            <a:br>
              <a:rPr lang="pt-BR" dirty="0"/>
            </a:br>
            <a:r>
              <a:rPr lang="en-US" sz="1400" b="1" dirty="0"/>
              <a:t>*</a:t>
            </a:r>
            <a:r>
              <a:rPr lang="en-US" sz="1400" dirty="0"/>
              <a:t> Corresponding author: </a:t>
            </a:r>
            <a:r>
              <a:rPr lang="en-US" sz="1400" dirty="0">
                <a:hlinkClick r:id="rId3"/>
              </a:rPr>
              <a:t>juliovanelis@id.uff.br</a:t>
            </a:r>
            <a:r>
              <a:rPr lang="en-US" sz="1400" dirty="0"/>
              <a:t> </a:t>
            </a:r>
            <a:endParaRPr lang="fr-FR" sz="1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AE96-855E-42B1-8DE9-9C9E68DE18C5}" type="slidenum">
              <a:rPr lang="fr-FR" smtClean="0"/>
              <a:pPr/>
              <a:t>1</a:t>
            </a:fld>
            <a:endParaRPr lang="fr-FR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2201502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09600" y="451009"/>
            <a:ext cx="8153400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2400" b="1" dirty="0"/>
              <a:t>Results and discussion</a:t>
            </a:r>
          </a:p>
          <a:p>
            <a:pPr algn="just"/>
            <a:endParaRPr lang="fr-FR" sz="2000" dirty="0"/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fr-FR" dirty="0"/>
              <a:t>Trypanocidal activity evaluation against the amastigote form of </a:t>
            </a:r>
            <a:r>
              <a:rPr lang="fr-FR" i="1" dirty="0"/>
              <a:t>T. cruzi. </a:t>
            </a:r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AE96-855E-42B1-8DE9-9C9E68DE18C5}" type="slidenum">
              <a:rPr lang="fr-FR" smtClean="0"/>
              <a:pPr/>
              <a:t>10</a:t>
            </a:fld>
            <a:endParaRPr lang="fr-FR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21324"/>
            <a:ext cx="9144000" cy="836676"/>
          </a:xfrm>
          <a:prstGeom prst="rect">
            <a:avLst/>
          </a:prstGeom>
        </p:spPr>
      </p:pic>
      <p:graphicFrame>
        <p:nvGraphicFramePr>
          <p:cNvPr id="21" name="Gráfico 2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69763857"/>
              </p:ext>
            </p:extLst>
          </p:nvPr>
        </p:nvGraphicFramePr>
        <p:xfrm>
          <a:off x="634621" y="1600200"/>
          <a:ext cx="8153400" cy="360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Retângulo 1"/>
          <p:cNvSpPr/>
          <p:nvPr/>
        </p:nvSpPr>
        <p:spPr>
          <a:xfrm>
            <a:off x="586854" y="5257800"/>
            <a:ext cx="817614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2000" indent="-144000">
              <a:buFont typeface="Wingdings" panose="05000000000000000000" pitchFamily="2" charset="2"/>
              <a:buChar char="§"/>
            </a:pPr>
            <a:r>
              <a:rPr lang="fr-FR" sz="1600" dirty="0"/>
              <a:t>BZD = Benznidazole  drug</a:t>
            </a:r>
          </a:p>
          <a:p>
            <a:pPr marL="72000" indent="-144000" algn="just">
              <a:buFont typeface="Wingdings" panose="05000000000000000000" pitchFamily="2" charset="2"/>
              <a:buChar char="§"/>
            </a:pPr>
            <a:r>
              <a:rPr lang="fr-FR" sz="1600" dirty="0"/>
              <a:t>The low solubility of LQMed529 (R= 3-OAc-4-OCH</a:t>
            </a:r>
            <a:r>
              <a:rPr lang="fr-FR" sz="1600" baseline="-25000" dirty="0"/>
              <a:t>3</a:t>
            </a:r>
            <a:r>
              <a:rPr lang="fr-FR" sz="1600" dirty="0"/>
              <a:t>) in water and DMSO has prevented its evaluation. </a:t>
            </a:r>
          </a:p>
        </p:txBody>
      </p:sp>
    </p:spTree>
    <p:extLst>
      <p:ext uri="{BB962C8B-B14F-4D97-AF65-F5344CB8AC3E}">
        <p14:creationId xmlns:p14="http://schemas.microsoft.com/office/powerpoint/2010/main" val="14401135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09600" y="381000"/>
            <a:ext cx="8153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2400" b="1" dirty="0"/>
              <a:t>Results and discussion</a:t>
            </a:r>
          </a:p>
          <a:p>
            <a:pPr algn="just"/>
            <a:endParaRPr lang="fr-FR" dirty="0"/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fr-FR" dirty="0"/>
              <a:t>Cytotoxicity on LLCMK</a:t>
            </a:r>
            <a:r>
              <a:rPr lang="fr-FR" baseline="-25000" dirty="0"/>
              <a:t>2 </a:t>
            </a:r>
            <a:r>
              <a:rPr lang="fr-FR" dirty="0"/>
              <a:t>mammalian cells and Selectivity Index.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AE96-855E-42B1-8DE9-9C9E68DE18C5}" type="slidenum">
              <a:rPr lang="fr-FR" smtClean="0"/>
              <a:pPr/>
              <a:t>11</a:t>
            </a:fld>
            <a:endParaRPr lang="fr-FR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21324"/>
            <a:ext cx="9144000" cy="836676"/>
          </a:xfrm>
          <a:prstGeom prst="rect">
            <a:avLst/>
          </a:prstGeom>
        </p:spPr>
      </p:pic>
      <p:sp>
        <p:nvSpPr>
          <p:cNvPr id="11" name="Retângulo 10"/>
          <p:cNvSpPr/>
          <p:nvPr/>
        </p:nvSpPr>
        <p:spPr>
          <a:xfrm>
            <a:off x="685800" y="5681246"/>
            <a:ext cx="80772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2000" indent="-144000">
              <a:buFont typeface="Wingdings" panose="05000000000000000000" pitchFamily="2" charset="2"/>
              <a:buChar char="§"/>
            </a:pPr>
            <a:r>
              <a:rPr lang="fr-FR" sz="1600" dirty="0"/>
              <a:t>BZD = Benznidazole  drug</a:t>
            </a:r>
          </a:p>
        </p:txBody>
      </p:sp>
      <p:graphicFrame>
        <p:nvGraphicFramePr>
          <p:cNvPr id="8" name="Gráfico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10385164"/>
              </p:ext>
            </p:extLst>
          </p:nvPr>
        </p:nvGraphicFramePr>
        <p:xfrm>
          <a:off x="692727" y="1483550"/>
          <a:ext cx="8002800" cy="4136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284091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09600" y="449788"/>
            <a:ext cx="8153400" cy="52783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2400" b="1" dirty="0"/>
              <a:t>Conclusions:</a:t>
            </a:r>
          </a:p>
          <a:p>
            <a:pPr algn="just"/>
            <a:endParaRPr lang="fr-FR" sz="1600" b="1" dirty="0"/>
          </a:p>
          <a:p>
            <a:pPr marL="285750" indent="-285750" algn="just">
              <a:spcBef>
                <a:spcPts val="600"/>
              </a:spcBef>
              <a:buFont typeface="Wingdings" panose="05000000000000000000" pitchFamily="2" charset="2"/>
              <a:buChar char="v"/>
            </a:pPr>
            <a:r>
              <a:rPr lang="en-US" dirty="0"/>
              <a:t>The new 1,6-diphenyl-3-methyl-4-(substituted)-1</a:t>
            </a:r>
            <a:r>
              <a:rPr lang="en-US" i="1" dirty="0"/>
              <a:t>H</a:t>
            </a:r>
            <a:r>
              <a:rPr lang="en-US" dirty="0"/>
              <a:t>-pyrazolo[3,4-</a:t>
            </a:r>
            <a:r>
              <a:rPr lang="en-US" i="1" dirty="0"/>
              <a:t>b</a:t>
            </a:r>
            <a:r>
              <a:rPr lang="en-US" dirty="0"/>
              <a:t>]pyridine derivatives (LQMed521-531) were synthesized in good yields and were evaluated </a:t>
            </a:r>
            <a:r>
              <a:rPr lang="en-US" i="1" dirty="0"/>
              <a:t>in vitro</a:t>
            </a:r>
            <a:r>
              <a:rPr lang="en-US" dirty="0"/>
              <a:t> for </a:t>
            </a:r>
            <a:r>
              <a:rPr lang="en-US" dirty="0" err="1"/>
              <a:t>trypanocidal</a:t>
            </a:r>
            <a:r>
              <a:rPr lang="en-US" dirty="0"/>
              <a:t> activity and cytotoxicity profile;</a:t>
            </a:r>
          </a:p>
          <a:p>
            <a:pPr marL="285750" indent="-285750" algn="just">
              <a:spcBef>
                <a:spcPts val="1200"/>
              </a:spcBef>
              <a:buFont typeface="Wingdings" panose="05000000000000000000" pitchFamily="2" charset="2"/>
              <a:buChar char="v"/>
            </a:pPr>
            <a:r>
              <a:rPr lang="en-US" dirty="0"/>
              <a:t>Among the new compounds, the </a:t>
            </a:r>
            <a:r>
              <a:rPr lang="en-US" i="1" dirty="0"/>
              <a:t>N’</a:t>
            </a:r>
            <a:r>
              <a:rPr lang="en-US" dirty="0"/>
              <a:t>-2-hydroxybenzylidene-carbohydrazide derivative (LQMed524) and the 2-(</a:t>
            </a:r>
            <a:r>
              <a:rPr lang="en-US" i="1" dirty="0"/>
              <a:t>N’</a:t>
            </a:r>
            <a:r>
              <a:rPr lang="en-US" dirty="0"/>
              <a:t>-acetyl-1,3,4-oxadiazolin-2-yl)-phenyl acetate derivative (LQMed527) have </a:t>
            </a:r>
            <a:r>
              <a:rPr lang="pt-BR" dirty="0" err="1"/>
              <a:t>exhibited</a:t>
            </a:r>
            <a:r>
              <a:rPr lang="en-US" dirty="0"/>
              <a:t> higher activities against </a:t>
            </a:r>
            <a:r>
              <a:rPr lang="en-US" i="1" dirty="0"/>
              <a:t>T. </a:t>
            </a:r>
            <a:r>
              <a:rPr lang="en-US" i="1" dirty="0" err="1"/>
              <a:t>cruzi</a:t>
            </a:r>
            <a:r>
              <a:rPr lang="en-US" i="1" dirty="0"/>
              <a:t> </a:t>
            </a:r>
            <a:r>
              <a:rPr lang="en-US" dirty="0"/>
              <a:t>and low cytotoxicity profile in comparison with </a:t>
            </a:r>
            <a:r>
              <a:rPr lang="en-US" dirty="0" err="1"/>
              <a:t>benznidazole</a:t>
            </a:r>
            <a:r>
              <a:rPr lang="en-US" dirty="0"/>
              <a:t> drug;</a:t>
            </a:r>
          </a:p>
          <a:p>
            <a:pPr marL="285750" indent="-285750" algn="just">
              <a:spcBef>
                <a:spcPts val="1200"/>
              </a:spcBef>
              <a:buFont typeface="Wingdings" panose="05000000000000000000" pitchFamily="2" charset="2"/>
              <a:buChar char="v"/>
            </a:pPr>
            <a:r>
              <a:rPr lang="en-US" dirty="0"/>
              <a:t>The results showed that the 2-substituted position of phenyl group connected to the </a:t>
            </a:r>
            <a:r>
              <a:rPr lang="en-US" dirty="0" err="1"/>
              <a:t>carbohydrazide</a:t>
            </a:r>
            <a:r>
              <a:rPr lang="en-US" dirty="0"/>
              <a:t> or </a:t>
            </a:r>
            <a:r>
              <a:rPr lang="en-US" dirty="0" err="1"/>
              <a:t>oxadiazoline</a:t>
            </a:r>
            <a:r>
              <a:rPr lang="en-US" dirty="0"/>
              <a:t> moiety plays an important role for the </a:t>
            </a:r>
            <a:r>
              <a:rPr lang="en-US" dirty="0" err="1"/>
              <a:t>antichagasic</a:t>
            </a:r>
            <a:r>
              <a:rPr lang="en-US" dirty="0"/>
              <a:t> activity of this class of compounds; </a:t>
            </a:r>
          </a:p>
          <a:p>
            <a:pPr marL="285750" indent="-285750" algn="just">
              <a:spcBef>
                <a:spcPts val="1200"/>
              </a:spcBef>
              <a:buFont typeface="Wingdings" panose="05000000000000000000" pitchFamily="2" charset="2"/>
              <a:buChar char="v"/>
            </a:pPr>
            <a:r>
              <a:rPr lang="en-US" dirty="0"/>
              <a:t>Furthermore, these results indicate a </a:t>
            </a:r>
            <a:r>
              <a:rPr lang="en-US" dirty="0" err="1"/>
              <a:t>nonclassical</a:t>
            </a:r>
            <a:r>
              <a:rPr lang="en-US" dirty="0"/>
              <a:t> </a:t>
            </a:r>
            <a:r>
              <a:rPr lang="en-US" dirty="0" err="1"/>
              <a:t>bioisosteric</a:t>
            </a:r>
            <a:r>
              <a:rPr lang="en-US" dirty="0"/>
              <a:t> replacement of the </a:t>
            </a:r>
            <a:r>
              <a:rPr lang="en-US" dirty="0" err="1"/>
              <a:t>carbohydrazide</a:t>
            </a:r>
            <a:r>
              <a:rPr lang="en-US" dirty="0"/>
              <a:t> moiety by the 1,3,4-oxadiazoline ring;</a:t>
            </a:r>
          </a:p>
          <a:p>
            <a:pPr marL="285750" indent="-285750" algn="just">
              <a:spcBef>
                <a:spcPts val="1200"/>
              </a:spcBef>
              <a:buFont typeface="Wingdings" panose="05000000000000000000" pitchFamily="2" charset="2"/>
              <a:buChar char="v"/>
            </a:pPr>
            <a:r>
              <a:rPr lang="en-US" dirty="0"/>
              <a:t>The findings showed that LQMed524 and 527 are promising drug candidates for the </a:t>
            </a:r>
            <a:r>
              <a:rPr lang="fr-FR" dirty="0"/>
              <a:t>treatment of chronic phase of the Chagas disease.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AE96-855E-42B1-8DE9-9C9E68DE18C5}" type="slidenum">
              <a:rPr lang="fr-FR" smtClean="0"/>
              <a:pPr/>
              <a:t>12</a:t>
            </a:fld>
            <a:endParaRPr lang="fr-FR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21324"/>
            <a:ext cx="9144000" cy="836676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09600" y="609600"/>
            <a:ext cx="81534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err="1"/>
              <a:t>Acknowledgments</a:t>
            </a:r>
            <a:endParaRPr lang="fr-FR" sz="2400" b="1" dirty="0"/>
          </a:p>
          <a:p>
            <a:endParaRPr lang="fr-FR" sz="2400" b="1" dirty="0"/>
          </a:p>
          <a:p>
            <a:r>
              <a:rPr lang="pt-BR" dirty="0" err="1"/>
              <a:t>This</a:t>
            </a:r>
            <a:r>
              <a:rPr lang="pt-BR" dirty="0"/>
              <a:t> </a:t>
            </a:r>
            <a:r>
              <a:rPr lang="pt-BR" dirty="0" err="1"/>
              <a:t>study</a:t>
            </a:r>
            <a:r>
              <a:rPr lang="pt-BR" dirty="0"/>
              <a:t> </a:t>
            </a:r>
            <a:r>
              <a:rPr lang="pt-BR" dirty="0" err="1"/>
              <a:t>was</a:t>
            </a:r>
            <a:r>
              <a:rPr lang="pt-BR" dirty="0"/>
              <a:t> </a:t>
            </a:r>
            <a:r>
              <a:rPr lang="pt-BR" dirty="0" err="1"/>
              <a:t>financed</a:t>
            </a:r>
            <a:r>
              <a:rPr lang="pt-BR" dirty="0"/>
              <a:t> in </a:t>
            </a:r>
            <a:r>
              <a:rPr lang="pt-BR" dirty="0" err="1"/>
              <a:t>part</a:t>
            </a:r>
            <a:r>
              <a:rPr lang="pt-BR" dirty="0"/>
              <a:t> </a:t>
            </a:r>
            <a:r>
              <a:rPr lang="pt-BR" dirty="0" err="1"/>
              <a:t>by</a:t>
            </a:r>
            <a:r>
              <a:rPr lang="pt-BR" dirty="0"/>
              <a:t> </a:t>
            </a:r>
            <a:r>
              <a:rPr lang="pt-BR" dirty="0" err="1"/>
              <a:t>the</a:t>
            </a:r>
            <a:r>
              <a:rPr lang="pt-BR" dirty="0"/>
              <a:t> Coordenação de Aperfeiçoamento de Pessoal de Nível Superior - Brasil (CAPES)</a:t>
            </a:r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AE96-855E-42B1-8DE9-9C9E68DE18C5}" type="slidenum">
              <a:rPr lang="fr-FR" smtClean="0"/>
              <a:pPr/>
              <a:t>13</a:t>
            </a:fld>
            <a:endParaRPr lang="fr-FR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21324"/>
            <a:ext cx="9144000" cy="836676"/>
          </a:xfrm>
          <a:prstGeom prst="rect">
            <a:avLst/>
          </a:prstGeom>
        </p:spPr>
      </p:pic>
      <p:pic>
        <p:nvPicPr>
          <p:cNvPr id="3" name="Imagem 2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000" b="35555"/>
          <a:stretch/>
        </p:blipFill>
        <p:spPr>
          <a:xfrm>
            <a:off x="670560" y="2071567"/>
            <a:ext cx="3063240" cy="1052633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23510" y="1171794"/>
            <a:ext cx="7010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err="1"/>
              <a:t>Graphical</a:t>
            </a:r>
            <a:r>
              <a:rPr lang="fr-FR" b="1" dirty="0"/>
              <a:t> Abstract</a:t>
            </a:r>
            <a:endParaRPr lang="fr-FR" dirty="0"/>
          </a:p>
          <a:p>
            <a:endParaRPr lang="fr-FR" b="1" dirty="0"/>
          </a:p>
        </p:txBody>
      </p:sp>
      <p:sp>
        <p:nvSpPr>
          <p:cNvPr id="5" name="Rectangle 4"/>
          <p:cNvSpPr/>
          <p:nvPr/>
        </p:nvSpPr>
        <p:spPr>
          <a:xfrm>
            <a:off x="1638300" y="243364"/>
            <a:ext cx="58674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latin typeface="Calibri Light" panose="020F0302020204030204" pitchFamily="34" charset="0"/>
                <a:ea typeface="Calibri" panose="020F0502020204030204" pitchFamily="34" charset="0"/>
              </a:rPr>
              <a:t>New 1,6-diphenyl-1</a:t>
            </a:r>
            <a:r>
              <a:rPr lang="en-US" sz="2400" b="1" i="1" dirty="0">
                <a:latin typeface="Calibri Light" panose="020F0302020204030204" pitchFamily="34" charset="0"/>
                <a:ea typeface="Calibri" panose="020F0502020204030204" pitchFamily="34" charset="0"/>
              </a:rPr>
              <a:t>H</a:t>
            </a:r>
            <a:r>
              <a:rPr lang="en-US" sz="2400" b="1" dirty="0">
                <a:latin typeface="Calibri Light" panose="020F0302020204030204" pitchFamily="34" charset="0"/>
                <a:ea typeface="Calibri" panose="020F0502020204030204" pitchFamily="34" charset="0"/>
              </a:rPr>
              <a:t>-pyrazolo[3,4-</a:t>
            </a:r>
            <a:r>
              <a:rPr lang="en-US" sz="2400" b="1" i="1" dirty="0">
                <a:latin typeface="Calibri Light" panose="020F0302020204030204" pitchFamily="34" charset="0"/>
                <a:ea typeface="Calibri" panose="020F0502020204030204" pitchFamily="34" charset="0"/>
              </a:rPr>
              <a:t>b</a:t>
            </a:r>
            <a:r>
              <a:rPr lang="en-US" sz="2400" b="1" dirty="0">
                <a:latin typeface="Calibri Light" panose="020F0302020204030204" pitchFamily="34" charset="0"/>
                <a:ea typeface="Calibri" panose="020F0502020204030204" pitchFamily="34" charset="0"/>
              </a:rPr>
              <a:t>]pyridines Derivatives with Potent </a:t>
            </a:r>
            <a:r>
              <a:rPr lang="en-US" sz="2400" b="1" dirty="0" err="1">
                <a:latin typeface="Calibri Light" panose="020F0302020204030204" pitchFamily="34" charset="0"/>
                <a:ea typeface="Calibri" panose="020F0502020204030204" pitchFamily="34" charset="0"/>
              </a:rPr>
              <a:t>Antichagasic</a:t>
            </a:r>
            <a:r>
              <a:rPr lang="en-US" sz="2400" b="1" dirty="0">
                <a:latin typeface="Calibri Light" panose="020F0302020204030204" pitchFamily="34" charset="0"/>
                <a:ea typeface="Calibri" panose="020F0502020204030204" pitchFamily="34" charset="0"/>
              </a:rPr>
              <a:t> Activity</a:t>
            </a:r>
            <a:endParaRPr lang="en-US" sz="2400" b="1" dirty="0"/>
          </a:p>
          <a:p>
            <a:pPr algn="ctr"/>
            <a:endParaRPr lang="fr-FR" sz="2400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AE96-855E-42B1-8DE9-9C9E68DE18C5}" type="slidenum">
              <a:rPr lang="fr-FR" smtClean="0">
                <a:latin typeface="Arial" panose="020B0604020202020204" pitchFamily="34" charset="0"/>
                <a:cs typeface="Arial" panose="020B0604020202020204" pitchFamily="34" charset="0"/>
              </a:rPr>
              <a:pPr/>
              <a:t>2</a:t>
            </a:fld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21324"/>
            <a:ext cx="9144000" cy="836676"/>
          </a:xfrm>
          <a:prstGeom prst="rect">
            <a:avLst/>
          </a:prstGeom>
        </p:spPr>
      </p:pic>
      <p:graphicFrame>
        <p:nvGraphicFramePr>
          <p:cNvPr id="2" name="Objeto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31669938"/>
              </p:ext>
            </p:extLst>
          </p:nvPr>
        </p:nvGraphicFramePr>
        <p:xfrm>
          <a:off x="2590800" y="1404701"/>
          <a:ext cx="4262700" cy="40427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" name="CS ChemDraw Drawing" r:id="rId5" imgW="3969453" imgH="3763734" progId="ChemDraw.Document.6.0">
                  <p:embed/>
                </p:oleObj>
              </mc:Choice>
              <mc:Fallback>
                <p:oleObj name="CS ChemDraw Drawing" r:id="rId5" imgW="3969453" imgH="3763734" progId="ChemDraw.Document.6.0">
                  <p:embed/>
                  <p:pic>
                    <p:nvPicPr>
                      <p:cNvPr id="2" name="Objeto 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590800" y="1404701"/>
                        <a:ext cx="4262700" cy="404274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586196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09600" y="609600"/>
            <a:ext cx="79248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1600" b="1" dirty="0"/>
              <a:t>Abstract: </a:t>
            </a:r>
            <a:r>
              <a:rPr lang="en-US" sz="1600" dirty="0"/>
              <a:t>Chagas’ disease is an infection caused by the protozoan </a:t>
            </a:r>
            <a:r>
              <a:rPr lang="en-US" sz="1600" i="1" dirty="0" err="1"/>
              <a:t>Trypanosoma</a:t>
            </a:r>
            <a:r>
              <a:rPr lang="en-US" sz="1600" i="1" dirty="0"/>
              <a:t> </a:t>
            </a:r>
            <a:r>
              <a:rPr lang="en-US" sz="1600" i="1" dirty="0" err="1"/>
              <a:t>cruzi</a:t>
            </a:r>
            <a:r>
              <a:rPr lang="en-US" sz="1600" dirty="0"/>
              <a:t> that represents a major public health threat in Latin America. Previously we developed 4-carbohydrazide derivatives of 1</a:t>
            </a:r>
            <a:r>
              <a:rPr lang="en-US" sz="1600" i="1" dirty="0"/>
              <a:t>H</a:t>
            </a:r>
            <a:r>
              <a:rPr lang="en-US" sz="1600" dirty="0"/>
              <a:t>-pyrazolo[3,4-</a:t>
            </a:r>
            <a:r>
              <a:rPr lang="en-US" sz="1600" i="1" dirty="0"/>
              <a:t>b</a:t>
            </a:r>
            <a:r>
              <a:rPr lang="en-US" sz="1600" dirty="0"/>
              <a:t>]pyridine as </a:t>
            </a:r>
            <a:r>
              <a:rPr lang="en-US" sz="1600" dirty="0" err="1"/>
              <a:t>antichagasic</a:t>
            </a:r>
            <a:r>
              <a:rPr lang="en-US" sz="1600" dirty="0"/>
              <a:t> agents, which the hit compound was the </a:t>
            </a:r>
            <a:r>
              <a:rPr lang="en-US" sz="1600" i="1" dirty="0"/>
              <a:t>N’</a:t>
            </a:r>
            <a:r>
              <a:rPr lang="en-US" sz="1600" dirty="0"/>
              <a:t>-4-hydroxybenzylidene-carbohydrazide derivative. In order to verify the influence of the substituent position and the </a:t>
            </a:r>
            <a:r>
              <a:rPr lang="en-US" sz="1600" dirty="0" err="1"/>
              <a:t>carbohydrazide</a:t>
            </a:r>
            <a:r>
              <a:rPr lang="en-US" sz="1600" dirty="0"/>
              <a:t> moiety replacement for the 1,3,4-oxadiazoline moiety, herein we described the synthesis and </a:t>
            </a:r>
            <a:r>
              <a:rPr lang="en-US" sz="1600" i="1" dirty="0"/>
              <a:t>in vitro</a:t>
            </a:r>
            <a:r>
              <a:rPr lang="en-US" sz="1600" dirty="0"/>
              <a:t> evaluation of </a:t>
            </a:r>
            <a:r>
              <a:rPr lang="en-US" sz="1600" dirty="0" err="1"/>
              <a:t>trypanocidal</a:t>
            </a:r>
            <a:r>
              <a:rPr lang="en-US" sz="1600" dirty="0"/>
              <a:t> activity and cytotoxicity of eleven new 1,6-diphenyl-4-(substituted)-1</a:t>
            </a:r>
            <a:r>
              <a:rPr lang="en-US" sz="1600" i="1" dirty="0"/>
              <a:t>H</a:t>
            </a:r>
            <a:r>
              <a:rPr lang="en-US" sz="1600" dirty="0"/>
              <a:t>-pyrazolo[3,4-</a:t>
            </a:r>
            <a:r>
              <a:rPr lang="en-US" sz="1600" i="1" dirty="0"/>
              <a:t>b</a:t>
            </a:r>
            <a:r>
              <a:rPr lang="en-US" sz="1600" dirty="0"/>
              <a:t>]pyridine derivatives.</a:t>
            </a:r>
            <a:r>
              <a:rPr lang="en-US" sz="1600" b="1" dirty="0"/>
              <a:t> </a:t>
            </a:r>
            <a:r>
              <a:rPr lang="en-US" sz="1600" dirty="0"/>
              <a:t>All the new</a:t>
            </a:r>
            <a:r>
              <a:rPr lang="en-US" sz="1600" b="1" dirty="0"/>
              <a:t> </a:t>
            </a:r>
            <a:r>
              <a:rPr lang="en-US" sz="1600" dirty="0"/>
              <a:t>1,6-diphenyl-3-methyl-4-(substituted)-1</a:t>
            </a:r>
            <a:r>
              <a:rPr lang="en-US" sz="1600" i="1" dirty="0"/>
              <a:t>H</a:t>
            </a:r>
            <a:r>
              <a:rPr lang="en-US" sz="1600" dirty="0"/>
              <a:t>-pyrazolo[3,4-</a:t>
            </a:r>
            <a:r>
              <a:rPr lang="en-US" sz="1600" i="1" dirty="0"/>
              <a:t>b</a:t>
            </a:r>
            <a:r>
              <a:rPr lang="en-US" sz="1600" dirty="0"/>
              <a:t>]pyridine derivatives were obtained with yields ranging from 70 to 95% and had their structures elucidated by spectroscopic methods. These compounds were evaluated </a:t>
            </a:r>
            <a:r>
              <a:rPr lang="en-US" sz="1600" i="1" dirty="0"/>
              <a:t>in vitro</a:t>
            </a:r>
            <a:r>
              <a:rPr lang="en-US" sz="1600" dirty="0"/>
              <a:t> against intracellular amastigote form of </a:t>
            </a:r>
            <a:r>
              <a:rPr lang="en-US" sz="1600" i="1" dirty="0"/>
              <a:t>T. </a:t>
            </a:r>
            <a:r>
              <a:rPr lang="en-US" sz="1600" i="1" dirty="0" err="1"/>
              <a:t>cruzi</a:t>
            </a:r>
            <a:r>
              <a:rPr lang="en-US" sz="1600" dirty="0"/>
              <a:t>, using the </a:t>
            </a:r>
            <a:r>
              <a:rPr lang="en-US" sz="1600" dirty="0" err="1"/>
              <a:t>benznidazole</a:t>
            </a:r>
            <a:r>
              <a:rPr lang="en-US" sz="1600" dirty="0"/>
              <a:t> drug as the positive control and had their cytotoxicity profiles determined on LLCMK</a:t>
            </a:r>
            <a:r>
              <a:rPr lang="en-US" sz="1600" baseline="-25000" dirty="0"/>
              <a:t>2</a:t>
            </a:r>
            <a:r>
              <a:rPr lang="en-US" sz="1600" dirty="0"/>
              <a:t> mammalian cells. Among the new compounds, the </a:t>
            </a:r>
            <a:r>
              <a:rPr lang="en-US" sz="1600" i="1" dirty="0"/>
              <a:t>N’</a:t>
            </a:r>
            <a:r>
              <a:rPr lang="en-US" sz="1600" dirty="0"/>
              <a:t>-2-hydroxybenzylidene-carbohydrazide and 2-(</a:t>
            </a:r>
            <a:r>
              <a:rPr lang="en-US" sz="1600" i="1" dirty="0"/>
              <a:t>N’</a:t>
            </a:r>
            <a:r>
              <a:rPr lang="en-US" sz="1600" dirty="0"/>
              <a:t>-acetyl-1,3,4-oxadiazolin-2-yl)-phenyl acetate derivatives showed the most significant </a:t>
            </a:r>
            <a:r>
              <a:rPr lang="en-US" sz="1600" dirty="0" err="1"/>
              <a:t>antichagasic</a:t>
            </a:r>
            <a:r>
              <a:rPr lang="en-US" sz="1600" dirty="0"/>
              <a:t> activities and low cytotoxicity profile in comparison to </a:t>
            </a:r>
            <a:r>
              <a:rPr lang="en-US" sz="1600" dirty="0" err="1"/>
              <a:t>benznidazole</a:t>
            </a:r>
            <a:r>
              <a:rPr lang="en-US" sz="1600" dirty="0"/>
              <a:t> drug. The results suggest that the 2-substituted position of the phenyl group connected to the </a:t>
            </a:r>
            <a:r>
              <a:rPr lang="en-US" sz="1600" dirty="0" err="1"/>
              <a:t>carbohydrazide</a:t>
            </a:r>
            <a:r>
              <a:rPr lang="en-US" sz="1600" dirty="0"/>
              <a:t> or </a:t>
            </a:r>
            <a:r>
              <a:rPr lang="en-US" sz="1600" dirty="0" err="1"/>
              <a:t>oxadiazoline</a:t>
            </a:r>
            <a:r>
              <a:rPr lang="en-US" sz="1600" dirty="0"/>
              <a:t> moieties play an important role for the </a:t>
            </a:r>
            <a:r>
              <a:rPr lang="en-US" sz="1600" dirty="0" err="1"/>
              <a:t>antichagasic</a:t>
            </a:r>
            <a:r>
              <a:rPr lang="en-US" sz="1600" dirty="0"/>
              <a:t> activity of 1,6-diphenyl-4-(substituted)-1</a:t>
            </a:r>
            <a:r>
              <a:rPr lang="en-US" sz="1600" i="1" dirty="0"/>
              <a:t>H</a:t>
            </a:r>
            <a:r>
              <a:rPr lang="en-US" sz="1600" dirty="0"/>
              <a:t>-pyrazolo[3,4-</a:t>
            </a:r>
            <a:r>
              <a:rPr lang="en-US" sz="1600" i="1" dirty="0"/>
              <a:t>b</a:t>
            </a:r>
            <a:r>
              <a:rPr lang="en-US" sz="1600" dirty="0"/>
              <a:t>]pyridines compounds. Furthermore, our results indicate a </a:t>
            </a:r>
            <a:r>
              <a:rPr lang="pt-BR" sz="1600" dirty="0" err="1"/>
              <a:t>bioisosteric</a:t>
            </a:r>
            <a:r>
              <a:rPr lang="pt-BR" sz="1600" dirty="0"/>
              <a:t> </a:t>
            </a:r>
            <a:r>
              <a:rPr lang="pt-BR" sz="1600" dirty="0" err="1"/>
              <a:t>replacement</a:t>
            </a:r>
            <a:r>
              <a:rPr lang="pt-BR" sz="1600" dirty="0"/>
              <a:t> </a:t>
            </a:r>
            <a:r>
              <a:rPr lang="pt-BR" sz="1600" dirty="0" err="1"/>
              <a:t>of</a:t>
            </a:r>
            <a:r>
              <a:rPr lang="pt-BR" sz="1600" dirty="0"/>
              <a:t> </a:t>
            </a:r>
            <a:r>
              <a:rPr lang="en-US" sz="1600" dirty="0" err="1"/>
              <a:t>carbohydrazide</a:t>
            </a:r>
            <a:r>
              <a:rPr lang="en-US" sz="1600" dirty="0"/>
              <a:t> moiety by the 1,3,4-oxadiazoline ring.</a:t>
            </a:r>
            <a:endParaRPr lang="pt-BR" sz="1600" dirty="0"/>
          </a:p>
          <a:p>
            <a:pPr algn="just"/>
            <a:endParaRPr lang="en-US" sz="1600" dirty="0"/>
          </a:p>
          <a:p>
            <a:pPr algn="just"/>
            <a:r>
              <a:rPr lang="fr-FR" sz="1600" b="1" dirty="0"/>
              <a:t>Keywords: </a:t>
            </a:r>
            <a:r>
              <a:rPr lang="pt-BR" sz="1600" dirty="0">
                <a:latin typeface="Calibri Light" panose="020F0302020204030204" pitchFamily="34" charset="0"/>
                <a:ea typeface="Times New Roman" panose="02020603050405020304" pitchFamily="18" charset="0"/>
              </a:rPr>
              <a:t>Chagas </a:t>
            </a:r>
            <a:r>
              <a:rPr lang="pt-BR" sz="1600" dirty="0" err="1">
                <a:latin typeface="Calibri Light" panose="020F0302020204030204" pitchFamily="34" charset="0"/>
                <a:ea typeface="Times New Roman" panose="02020603050405020304" pitchFamily="18" charset="0"/>
              </a:rPr>
              <a:t>disease</a:t>
            </a:r>
            <a:r>
              <a:rPr lang="pt-BR" sz="1600" dirty="0">
                <a:latin typeface="Calibri Light" panose="020F0302020204030204" pitchFamily="34" charset="0"/>
                <a:ea typeface="Times New Roman" panose="02020603050405020304" pitchFamily="18" charset="0"/>
              </a:rPr>
              <a:t>; </a:t>
            </a:r>
            <a:r>
              <a:rPr lang="pt-BR" sz="1600" i="1" dirty="0">
                <a:latin typeface="Calibri Light" panose="020F0302020204030204" pitchFamily="34" charset="0"/>
                <a:ea typeface="Times New Roman" panose="02020603050405020304" pitchFamily="18" charset="0"/>
              </a:rPr>
              <a:t>Trypanosoma </a:t>
            </a:r>
            <a:r>
              <a:rPr lang="pt-BR" sz="1600" i="1" dirty="0" err="1">
                <a:latin typeface="Calibri Light" panose="020F0302020204030204" pitchFamily="34" charset="0"/>
                <a:ea typeface="Times New Roman" panose="02020603050405020304" pitchFamily="18" charset="0"/>
              </a:rPr>
              <a:t>cruzi</a:t>
            </a:r>
            <a:r>
              <a:rPr lang="pt-BR" sz="1600" dirty="0">
                <a:latin typeface="Calibri Light" panose="020F0302020204030204" pitchFamily="34" charset="0"/>
                <a:ea typeface="Times New Roman" panose="02020603050405020304" pitchFamily="18" charset="0"/>
              </a:rPr>
              <a:t>; </a:t>
            </a:r>
            <a:r>
              <a:rPr lang="en-US" sz="1600" dirty="0">
                <a:latin typeface="Calibri Light" panose="020F0302020204030204" pitchFamily="34" charset="0"/>
                <a:ea typeface="Times New Roman" panose="02020603050405020304" pitchFamily="18" charset="0"/>
              </a:rPr>
              <a:t>1</a:t>
            </a:r>
            <a:r>
              <a:rPr lang="en-US" sz="1600" i="1" dirty="0">
                <a:latin typeface="Calibri Light" panose="020F0302020204030204" pitchFamily="34" charset="0"/>
                <a:ea typeface="Times New Roman" panose="02020603050405020304" pitchFamily="18" charset="0"/>
              </a:rPr>
              <a:t>H</a:t>
            </a:r>
            <a:r>
              <a:rPr lang="en-US" sz="1600" dirty="0">
                <a:latin typeface="Calibri Light" panose="020F0302020204030204" pitchFamily="34" charset="0"/>
                <a:ea typeface="Times New Roman" panose="02020603050405020304" pitchFamily="18" charset="0"/>
              </a:rPr>
              <a:t>-pyrazolo[3,4-</a:t>
            </a:r>
            <a:r>
              <a:rPr lang="en-US" sz="1600" i="1" dirty="0">
                <a:latin typeface="Calibri Light" panose="020F0302020204030204" pitchFamily="34" charset="0"/>
                <a:ea typeface="Times New Roman" panose="02020603050405020304" pitchFamily="18" charset="0"/>
              </a:rPr>
              <a:t>b</a:t>
            </a:r>
            <a:r>
              <a:rPr lang="en-US" sz="1600" dirty="0">
                <a:latin typeface="Calibri Light" panose="020F0302020204030204" pitchFamily="34" charset="0"/>
                <a:ea typeface="Times New Roman" panose="02020603050405020304" pitchFamily="18" charset="0"/>
              </a:rPr>
              <a:t>]pyridine.</a:t>
            </a:r>
            <a:endParaRPr lang="fr-FR" sz="1600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AE96-855E-42B1-8DE9-9C9E68DE18C5}" type="slidenum">
              <a:rPr lang="fr-FR" smtClean="0"/>
              <a:pPr/>
              <a:t>3</a:t>
            </a:fld>
            <a:endParaRPr lang="fr-FR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21324"/>
            <a:ext cx="9144000" cy="836676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85800" y="344031"/>
            <a:ext cx="78486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2400" b="1" dirty="0"/>
              <a:t>Introduction</a:t>
            </a:r>
          </a:p>
          <a:p>
            <a:pPr marL="285750" indent="-285750" algn="just">
              <a:buFont typeface="Wingdings" panose="05000000000000000000" pitchFamily="2" charset="2"/>
              <a:buChar char="v"/>
            </a:pPr>
            <a:endParaRPr lang="fr-FR" sz="1600" dirty="0"/>
          </a:p>
          <a:p>
            <a:pPr marL="285750" indent="-285750" algn="just">
              <a:spcBef>
                <a:spcPts val="600"/>
              </a:spcBef>
              <a:buFont typeface="Wingdings" panose="05000000000000000000" pitchFamily="2" charset="2"/>
              <a:buChar char="v"/>
            </a:pPr>
            <a:r>
              <a:rPr lang="fr-FR" dirty="0"/>
              <a:t>Chagas disease, also known as american trypanosomiasis, is an infection caused by the protozoan </a:t>
            </a:r>
            <a:r>
              <a:rPr lang="fr-FR" i="1" dirty="0"/>
              <a:t>Trypanosoma cruzi </a:t>
            </a:r>
            <a:r>
              <a:rPr lang="fr-FR" dirty="0"/>
              <a:t> responsible for a burden of 6 million infections and 7 thousand death globally each year</a:t>
            </a:r>
            <a:r>
              <a:rPr lang="fr-FR" baseline="30000" dirty="0"/>
              <a:t>1</a:t>
            </a:r>
            <a:r>
              <a:rPr lang="fr-FR" dirty="0"/>
              <a:t>.</a:t>
            </a:r>
          </a:p>
          <a:p>
            <a:pPr marL="285750" indent="-285750" algn="just">
              <a:spcBef>
                <a:spcPts val="600"/>
              </a:spcBef>
              <a:buFont typeface="Wingdings" panose="05000000000000000000" pitchFamily="2" charset="2"/>
              <a:buChar char="v"/>
            </a:pPr>
            <a:r>
              <a:rPr lang="fr-FR" dirty="0"/>
              <a:t>Although it is endemic in 21 counstries across Latin America, on last decades Chagas disease has been spread to non-endemic areas due to migration</a:t>
            </a:r>
            <a:r>
              <a:rPr lang="fr-FR" baseline="30000" dirty="0"/>
              <a:t>2</a:t>
            </a:r>
            <a:r>
              <a:rPr lang="fr-FR" dirty="0"/>
              <a:t>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AE96-855E-42B1-8DE9-9C9E68DE18C5}" type="slidenum">
              <a:rPr lang="fr-FR" smtClean="0"/>
              <a:pPr/>
              <a:t>4</a:t>
            </a:fld>
            <a:endParaRPr lang="fr-FR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21324"/>
            <a:ext cx="9144000" cy="836676"/>
          </a:xfrm>
          <a:prstGeom prst="rect">
            <a:avLst/>
          </a:prstGeom>
        </p:spPr>
      </p:pic>
      <p:sp>
        <p:nvSpPr>
          <p:cNvPr id="2" name="Retângulo 1"/>
          <p:cNvSpPr/>
          <p:nvPr/>
        </p:nvSpPr>
        <p:spPr>
          <a:xfrm>
            <a:off x="598932" y="5374993"/>
            <a:ext cx="820140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200" b="1" baseline="30000" dirty="0"/>
              <a:t>1</a:t>
            </a:r>
            <a:r>
              <a:rPr lang="pt-BR" sz="1200" dirty="0"/>
              <a:t> WHO. </a:t>
            </a:r>
            <a:r>
              <a:rPr lang="pt-BR" sz="1200" b="1" dirty="0"/>
              <a:t>Chagas </a:t>
            </a:r>
            <a:r>
              <a:rPr lang="pt-BR" sz="1200" b="1" dirty="0" err="1"/>
              <a:t>disease</a:t>
            </a:r>
            <a:r>
              <a:rPr lang="pt-BR" sz="1200" b="1" dirty="0"/>
              <a:t> (American </a:t>
            </a:r>
            <a:r>
              <a:rPr lang="pt-BR" sz="1200" b="1" dirty="0" err="1"/>
              <a:t>trypanosomiasis</a:t>
            </a:r>
            <a:r>
              <a:rPr lang="pt-BR" sz="1200" b="1" dirty="0"/>
              <a:t>)</a:t>
            </a:r>
            <a:r>
              <a:rPr lang="pt-BR" sz="1200" dirty="0"/>
              <a:t>. </a:t>
            </a:r>
            <a:r>
              <a:rPr lang="pt-BR" sz="1200" dirty="0" err="1"/>
              <a:t>Available</a:t>
            </a:r>
            <a:r>
              <a:rPr lang="pt-BR" sz="1200" dirty="0"/>
              <a:t> in: &lt;http://www.who.int/mediacentre/factsheets/fs340/en/&gt;.  </a:t>
            </a:r>
            <a:r>
              <a:rPr lang="pt-BR" sz="1200" dirty="0" err="1"/>
              <a:t>Acess</a:t>
            </a:r>
            <a:r>
              <a:rPr lang="pt-BR" sz="1200" dirty="0"/>
              <a:t> in: 22 out. 2018.   </a:t>
            </a:r>
            <a:r>
              <a:rPr lang="pt-BR" sz="1200" b="1" baseline="30000" dirty="0"/>
              <a:t>2</a:t>
            </a:r>
            <a:r>
              <a:rPr lang="pt-BR" sz="1200" b="1" dirty="0"/>
              <a:t> </a:t>
            </a:r>
            <a:r>
              <a:rPr lang="pt-BR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CHATELAIN, E. </a:t>
            </a:r>
            <a:r>
              <a:rPr lang="pt-BR" sz="12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Comput. </a:t>
            </a:r>
            <a:r>
              <a:rPr lang="pt-BR" sz="1200" b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Struct</a:t>
            </a:r>
            <a:r>
              <a:rPr lang="pt-BR" sz="12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pt-BR" sz="1200" b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Biotechnol</a:t>
            </a:r>
            <a:r>
              <a:rPr lang="pt-BR" sz="12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J.</a:t>
            </a:r>
            <a:r>
              <a:rPr lang="pt-BR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15, 98–103, 2017.  </a:t>
            </a:r>
            <a:r>
              <a:rPr lang="pt-BR" sz="1200" b="1" baseline="30000" dirty="0"/>
              <a:t>3</a:t>
            </a:r>
            <a:r>
              <a:rPr lang="pt-BR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sz="1200" dirty="0"/>
              <a:t>COURA, J. R.; VIÑAS, P. A. </a:t>
            </a:r>
            <a:r>
              <a:rPr lang="pt-BR" sz="1200" b="1" dirty="0" err="1"/>
              <a:t>Nature</a:t>
            </a:r>
            <a:r>
              <a:rPr lang="pt-BR" sz="1200" dirty="0"/>
              <a:t>, 465, S6–S7, 2010.</a:t>
            </a:r>
            <a:endParaRPr lang="pt-BR" sz="1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8" name="Imagem 7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9566" y="2743200"/>
            <a:ext cx="5148834" cy="2537936"/>
          </a:xfrm>
          <a:prstGeom prst="rect">
            <a:avLst/>
          </a:prstGeom>
          <a:noFill/>
        </p:spPr>
      </p:pic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6324600" y="4303693"/>
            <a:ext cx="236220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pt-BR" altLang="pt-BR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  <a:t>Immigration</a:t>
            </a:r>
            <a:r>
              <a:rPr kumimoji="0" lang="pt-BR" altLang="pt-BR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  <a:t> </a:t>
            </a:r>
            <a:r>
              <a:rPr kumimoji="0" lang="pt-BR" altLang="pt-BR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  <a:t>Routes</a:t>
            </a:r>
            <a:r>
              <a:rPr kumimoji="0" lang="pt-BR" altLang="pt-BR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  <a:t> </a:t>
            </a:r>
            <a:r>
              <a:rPr kumimoji="0" lang="pt-BR" altLang="pt-BR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  <a:t>from</a:t>
            </a:r>
            <a:r>
              <a:rPr kumimoji="0" lang="pt-BR" altLang="pt-BR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  <a:t> </a:t>
            </a:r>
            <a:r>
              <a:rPr kumimoji="0" lang="pt-BR" altLang="pt-BR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  <a:t>Latin</a:t>
            </a:r>
            <a:r>
              <a:rPr kumimoji="0" lang="pt-BR" altLang="pt-BR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  <a:t> </a:t>
            </a:r>
            <a:r>
              <a:rPr kumimoji="0" lang="pt-BR" altLang="pt-BR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  <a:t>America</a:t>
            </a:r>
            <a:r>
              <a:rPr kumimoji="0" lang="pt-BR" altLang="pt-BR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  <a:t> </a:t>
            </a:r>
            <a:r>
              <a:rPr kumimoji="0" lang="pt-BR" altLang="pt-BR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  <a:t>and</a:t>
            </a:r>
            <a:r>
              <a:rPr kumimoji="0" lang="pt-BR" altLang="pt-BR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  <a:t> </a:t>
            </a:r>
            <a:r>
              <a:rPr kumimoji="0" lang="pt-BR" altLang="pt-BR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  <a:t>an</a:t>
            </a:r>
            <a:r>
              <a:rPr kumimoji="0" lang="pt-BR" altLang="pt-BR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  <a:t> </a:t>
            </a:r>
            <a:r>
              <a:rPr kumimoji="0" lang="pt-BR" altLang="pt-BR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  <a:t>estimate</a:t>
            </a:r>
            <a:r>
              <a:rPr kumimoji="0" lang="pt-BR" altLang="pt-BR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  <a:t> </a:t>
            </a:r>
            <a:r>
              <a:rPr kumimoji="0" lang="pt-BR" altLang="pt-BR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  <a:t>of</a:t>
            </a:r>
            <a:r>
              <a:rPr kumimoji="0" lang="pt-BR" altLang="pt-BR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  <a:t>  </a:t>
            </a:r>
            <a:r>
              <a:rPr kumimoji="0" lang="pt-BR" altLang="pt-BR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  <a:t>the</a:t>
            </a:r>
            <a:r>
              <a:rPr kumimoji="0" lang="pt-BR" altLang="pt-BR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  <a:t> </a:t>
            </a:r>
            <a:r>
              <a:rPr kumimoji="0" lang="pt-BR" altLang="pt-BR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  <a:t>number</a:t>
            </a:r>
            <a:r>
              <a:rPr kumimoji="0" lang="pt-BR" altLang="pt-BR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  <a:t> </a:t>
            </a:r>
            <a:r>
              <a:rPr kumimoji="0" lang="pt-BR" altLang="pt-BR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  <a:t>of</a:t>
            </a:r>
            <a:r>
              <a:rPr kumimoji="0" lang="pt-BR" altLang="pt-BR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  <a:t> </a:t>
            </a:r>
            <a:r>
              <a:rPr kumimoji="0" lang="pt-BR" altLang="pt-BR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  <a:t>infected</a:t>
            </a:r>
            <a:r>
              <a:rPr kumimoji="0" lang="pt-BR" altLang="pt-BR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  <a:t> </a:t>
            </a:r>
            <a:r>
              <a:rPr kumimoji="0" lang="pt-BR" altLang="pt-BR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  <a:t>people</a:t>
            </a:r>
            <a:r>
              <a:rPr kumimoji="0" lang="pt-BR" altLang="pt-BR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  <a:t>.</a:t>
            </a:r>
            <a:r>
              <a:rPr lang="fr-FR" sz="800" baseline="30000" dirty="0"/>
              <a:t> </a:t>
            </a:r>
            <a:r>
              <a:rPr lang="fr-FR" sz="1300" baseline="30000" dirty="0"/>
              <a:t>3</a:t>
            </a:r>
            <a:r>
              <a:rPr kumimoji="0" lang="pt-BR" altLang="pt-BR" sz="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pt-BR" altLang="pt-B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85800" y="609600"/>
            <a:ext cx="38100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2400" b="1" dirty="0"/>
              <a:t>Introduction</a:t>
            </a:r>
          </a:p>
          <a:p>
            <a:pPr marL="285750" indent="-285750" algn="just">
              <a:buFont typeface="Wingdings" panose="05000000000000000000" pitchFamily="2" charset="2"/>
              <a:buChar char="v"/>
            </a:pPr>
            <a:endParaRPr lang="fr-FR" sz="1600" dirty="0"/>
          </a:p>
          <a:p>
            <a:pPr marL="285750" indent="-285750" algn="just">
              <a:spcBef>
                <a:spcPts val="600"/>
              </a:spcBef>
              <a:buFont typeface="Wingdings" panose="05000000000000000000" pitchFamily="2" charset="2"/>
              <a:buChar char="v"/>
            </a:pPr>
            <a:r>
              <a:rPr lang="fr-FR" dirty="0"/>
              <a:t>Chagas disease is considered one of the main causes of heart failure in Brazil, that is highly associated with persistence of amastigote form of </a:t>
            </a:r>
            <a:r>
              <a:rPr lang="fr-FR" i="1" dirty="0"/>
              <a:t>T. cruzi  </a:t>
            </a:r>
            <a:r>
              <a:rPr lang="fr-FR" dirty="0"/>
              <a:t>in cardiac muscle of chronically infected patients</a:t>
            </a:r>
            <a:r>
              <a:rPr lang="fr-FR" baseline="30000" dirty="0"/>
              <a:t>4,5</a:t>
            </a:r>
            <a:r>
              <a:rPr lang="fr-FR" dirty="0"/>
              <a:t>. </a:t>
            </a:r>
          </a:p>
          <a:p>
            <a:pPr marL="285750" indent="-285750" algn="just">
              <a:spcBef>
                <a:spcPts val="1200"/>
              </a:spcBef>
              <a:buFont typeface="Wingdings" panose="05000000000000000000" pitchFamily="2" charset="2"/>
              <a:buChar char="v"/>
            </a:pPr>
            <a:r>
              <a:rPr lang="en-US" dirty="0"/>
              <a:t>The development of new drugs against </a:t>
            </a:r>
            <a:r>
              <a:rPr lang="en-US" i="1" dirty="0"/>
              <a:t>T. </a:t>
            </a:r>
            <a:r>
              <a:rPr lang="en-US" i="1" dirty="0" err="1"/>
              <a:t>cruzi</a:t>
            </a:r>
            <a:r>
              <a:rPr lang="en-US" dirty="0"/>
              <a:t> is still required since the only two drugs (</a:t>
            </a:r>
            <a:r>
              <a:rPr lang="en-US" dirty="0" err="1"/>
              <a:t>nifurtimox</a:t>
            </a:r>
            <a:r>
              <a:rPr lang="en-US" dirty="0"/>
              <a:t> and </a:t>
            </a:r>
            <a:r>
              <a:rPr lang="en-US" dirty="0" err="1"/>
              <a:t>benznidazole</a:t>
            </a:r>
            <a:r>
              <a:rPr lang="en-US" dirty="0"/>
              <a:t>) currently used cause severe side effects and are not effective in chronic infection</a:t>
            </a:r>
            <a:r>
              <a:rPr lang="en-US" baseline="30000" dirty="0"/>
              <a:t>5</a:t>
            </a:r>
            <a:r>
              <a:rPr lang="en-US" dirty="0"/>
              <a:t>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AE96-855E-42B1-8DE9-9C9E68DE18C5}" type="slidenum">
              <a:rPr lang="fr-FR" smtClean="0"/>
              <a:pPr/>
              <a:t>5</a:t>
            </a:fld>
            <a:endParaRPr lang="fr-FR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21324"/>
            <a:ext cx="9144000" cy="836676"/>
          </a:xfrm>
          <a:prstGeom prst="rect">
            <a:avLst/>
          </a:prstGeom>
        </p:spPr>
      </p:pic>
      <p:sp>
        <p:nvSpPr>
          <p:cNvPr id="2" name="Retângulo 1"/>
          <p:cNvSpPr/>
          <p:nvPr/>
        </p:nvSpPr>
        <p:spPr>
          <a:xfrm>
            <a:off x="762000" y="5638800"/>
            <a:ext cx="77724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1400" b="1" baseline="30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r>
              <a:rPr lang="pt-BR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CHATELAIN, E. </a:t>
            </a:r>
            <a:r>
              <a:rPr lang="pt-BR" sz="1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 </a:t>
            </a:r>
            <a:r>
              <a:rPr lang="pt-BR" sz="1200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Biomol</a:t>
            </a:r>
            <a:r>
              <a:rPr lang="pt-BR" sz="1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1200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Screen</a:t>
            </a:r>
            <a:r>
              <a:rPr lang="pt-BR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20 (1), 22–35, 2015. </a:t>
            </a:r>
            <a:r>
              <a:rPr lang="pt-BR" sz="1200" b="1" baseline="30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</a:t>
            </a:r>
            <a:r>
              <a:rPr lang="pt-BR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BERMUDEZ, J. et al. </a:t>
            </a:r>
            <a:r>
              <a:rPr lang="pt-BR" sz="12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Acta Trop.</a:t>
            </a:r>
            <a:r>
              <a:rPr lang="pt-BR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156, 1–16, 2016. </a:t>
            </a: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3314" y="1371600"/>
            <a:ext cx="4316361" cy="396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704029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457200"/>
            <a:ext cx="38862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2400" b="1" dirty="0"/>
              <a:t>Introduction</a:t>
            </a:r>
          </a:p>
          <a:p>
            <a:pPr algn="just"/>
            <a:endParaRPr lang="fr-FR" sz="1600" dirty="0"/>
          </a:p>
          <a:p>
            <a:pPr marL="285750" indent="-285750" algn="just">
              <a:spcBef>
                <a:spcPts val="600"/>
              </a:spcBef>
              <a:buFont typeface="Wingdings" panose="05000000000000000000" pitchFamily="2" charset="2"/>
              <a:buChar char="v"/>
            </a:pPr>
            <a:r>
              <a:rPr lang="en-US" dirty="0"/>
              <a:t>The hit compound from previous work was the </a:t>
            </a:r>
            <a:r>
              <a:rPr lang="en-US" i="1" dirty="0"/>
              <a:t>N’</a:t>
            </a:r>
            <a:r>
              <a:rPr lang="en-US" dirty="0"/>
              <a:t>-4-hydroxybenzylidene-carbohydrazide derivative</a:t>
            </a:r>
            <a:r>
              <a:rPr lang="en-US" baseline="30000" dirty="0"/>
              <a:t>6</a:t>
            </a:r>
            <a:r>
              <a:rPr lang="en-US" dirty="0"/>
              <a:t> (</a:t>
            </a:r>
            <a:r>
              <a:rPr lang="en-US" dirty="0" err="1"/>
              <a:t>LQMed</a:t>
            </a:r>
            <a:r>
              <a:rPr lang="en-US" dirty="0"/>
              <a:t> 41).</a:t>
            </a:r>
          </a:p>
          <a:p>
            <a:pPr marL="285750" indent="-285750" algn="just">
              <a:spcBef>
                <a:spcPts val="600"/>
              </a:spcBef>
              <a:buFont typeface="Wingdings" panose="05000000000000000000" pitchFamily="2" charset="2"/>
              <a:buChar char="v"/>
            </a:pPr>
            <a:r>
              <a:rPr lang="en-US" dirty="0"/>
              <a:t>In order to verify the influence of the substituent position and the replacement of </a:t>
            </a:r>
            <a:r>
              <a:rPr lang="en-US" dirty="0" err="1"/>
              <a:t>carbohydrazide</a:t>
            </a:r>
            <a:r>
              <a:rPr lang="en-US" dirty="0"/>
              <a:t> moiety for 1,3,4-oxadiazoline moiety, herein we described the synthesis and </a:t>
            </a:r>
            <a:r>
              <a:rPr lang="en-US" i="1" dirty="0"/>
              <a:t>in vitro</a:t>
            </a:r>
            <a:r>
              <a:rPr lang="en-US" dirty="0"/>
              <a:t> evaluation of </a:t>
            </a:r>
            <a:r>
              <a:rPr lang="en-US" dirty="0" err="1"/>
              <a:t>trypanocidal</a:t>
            </a:r>
            <a:r>
              <a:rPr lang="en-US" dirty="0"/>
              <a:t> activity and cytotoxicity of 11 new 1,6-diphenyl-4-(substituted)-1</a:t>
            </a:r>
            <a:r>
              <a:rPr lang="en-US" i="1" dirty="0"/>
              <a:t>H</a:t>
            </a:r>
            <a:r>
              <a:rPr lang="en-US" dirty="0"/>
              <a:t>-pyrazolo[3,4-</a:t>
            </a:r>
            <a:r>
              <a:rPr lang="en-US" i="1" dirty="0"/>
              <a:t>b</a:t>
            </a:r>
            <a:r>
              <a:rPr lang="en-US" dirty="0"/>
              <a:t>] pyridine derivatives.</a:t>
            </a:r>
            <a:endParaRPr lang="pt-BR" dirty="0"/>
          </a:p>
          <a:p>
            <a:pPr marL="285750" indent="-285750" algn="just">
              <a:buFont typeface="Wingdings" panose="05000000000000000000" pitchFamily="2" charset="2"/>
              <a:buChar char="v"/>
            </a:pPr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AE96-855E-42B1-8DE9-9C9E68DE18C5}" type="slidenum">
              <a:rPr lang="fr-FR" smtClean="0"/>
              <a:pPr/>
              <a:t>6</a:t>
            </a:fld>
            <a:endParaRPr lang="fr-FR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21324"/>
            <a:ext cx="9144000" cy="836676"/>
          </a:xfrm>
          <a:prstGeom prst="rect">
            <a:avLst/>
          </a:prstGeom>
        </p:spPr>
      </p:pic>
      <p:sp>
        <p:nvSpPr>
          <p:cNvPr id="2" name="Retângulo 1"/>
          <p:cNvSpPr/>
          <p:nvPr/>
        </p:nvSpPr>
        <p:spPr>
          <a:xfrm>
            <a:off x="609600" y="5712023"/>
            <a:ext cx="46482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sz="1400" b="1" baseline="30000" dirty="0"/>
              <a:t>6</a:t>
            </a:r>
            <a:r>
              <a:rPr lang="fr-FR" sz="1400" dirty="0"/>
              <a:t> </a:t>
            </a:r>
            <a:r>
              <a:rPr lang="fr-FR" sz="1200" dirty="0"/>
              <a:t>DIAS, L.R.S. et al. </a:t>
            </a:r>
            <a:r>
              <a:rPr lang="en-US" sz="1200" b="1" dirty="0" err="1"/>
              <a:t>Bioorg</a:t>
            </a:r>
            <a:r>
              <a:rPr lang="en-US" sz="1200" b="1" dirty="0"/>
              <a:t>. Med. Chem.</a:t>
            </a:r>
            <a:r>
              <a:rPr lang="en-US" sz="1200" dirty="0"/>
              <a:t>, 15(1),  211, 2007. </a:t>
            </a:r>
            <a:endParaRPr lang="pt-BR" sz="1200" dirty="0"/>
          </a:p>
        </p:txBody>
      </p:sp>
      <p:graphicFrame>
        <p:nvGraphicFramePr>
          <p:cNvPr id="3" name="Objeto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74674125"/>
              </p:ext>
            </p:extLst>
          </p:nvPr>
        </p:nvGraphicFramePr>
        <p:xfrm>
          <a:off x="4267200" y="1143000"/>
          <a:ext cx="4452938" cy="4294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" name="CS ChemDraw Drawing" r:id="rId4" imgW="4149224" imgH="3996876" progId="ChemDraw.Document.6.0">
                  <p:embed/>
                </p:oleObj>
              </mc:Choice>
              <mc:Fallback>
                <p:oleObj name="CS ChemDraw Drawing" r:id="rId4" imgW="4149224" imgH="3996876" progId="ChemDraw.Document.6.0">
                  <p:embed/>
                  <p:pic>
                    <p:nvPicPr>
                      <p:cNvPr id="3" name="Objeto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67200" y="1143000"/>
                        <a:ext cx="4452938" cy="4294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228600"/>
            <a:ext cx="8610600" cy="26007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2400" b="1" dirty="0"/>
              <a:t>Results and discussion</a:t>
            </a:r>
          </a:p>
          <a:p>
            <a:pPr algn="just"/>
            <a:endParaRPr lang="fr-FR" sz="1600" dirty="0"/>
          </a:p>
          <a:p>
            <a:pPr marL="285750" indent="-285750" algn="just">
              <a:spcBef>
                <a:spcPts val="600"/>
              </a:spcBef>
              <a:buFont typeface="Wingdings" panose="05000000000000000000" pitchFamily="2" charset="2"/>
              <a:buChar char="v"/>
            </a:pPr>
            <a:r>
              <a:rPr lang="fr-FR" dirty="0"/>
              <a:t>All new compounds were purified by recrystallization and their structures were elucidated by spectroscopic methods (IR, 1D and 2D NMR (</a:t>
            </a:r>
            <a:r>
              <a:rPr lang="fr-FR" baseline="30000" dirty="0"/>
              <a:t>1</a:t>
            </a:r>
            <a:r>
              <a:rPr lang="fr-FR" dirty="0"/>
              <a:t>H and </a:t>
            </a:r>
            <a:r>
              <a:rPr lang="fr-FR" baseline="30000" dirty="0"/>
              <a:t>13</a:t>
            </a:r>
            <a:r>
              <a:rPr lang="fr-FR" dirty="0"/>
              <a:t>C) and HRMS).</a:t>
            </a:r>
          </a:p>
          <a:p>
            <a:pPr marL="285750" indent="-285750" algn="just">
              <a:spcBef>
                <a:spcPts val="600"/>
              </a:spcBef>
              <a:buFont typeface="Wingdings" panose="05000000000000000000" pitchFamily="2" charset="2"/>
              <a:buChar char="v"/>
            </a:pPr>
            <a:r>
              <a:rPr lang="en-US" dirty="0"/>
              <a:t>The new compounds were synthesized using the 4-carbohydrazide-1,6-diphenyl-3-methyl-1</a:t>
            </a:r>
            <a:r>
              <a:rPr lang="en-US" i="1" dirty="0"/>
              <a:t>H</a:t>
            </a:r>
            <a:r>
              <a:rPr lang="en-US" dirty="0"/>
              <a:t>-pyrazolo[3,4-</a:t>
            </a:r>
            <a:r>
              <a:rPr lang="en-US" i="1" dirty="0"/>
              <a:t>b</a:t>
            </a:r>
            <a:r>
              <a:rPr lang="en-US" dirty="0"/>
              <a:t>]pyridine (1)</a:t>
            </a:r>
            <a:r>
              <a:rPr lang="en-US" baseline="30000" dirty="0"/>
              <a:t>6</a:t>
            </a:r>
            <a:r>
              <a:rPr lang="en-US" dirty="0"/>
              <a:t> as the key intermediate. </a:t>
            </a:r>
          </a:p>
          <a:p>
            <a:pPr marL="285750" indent="-285750" algn="just">
              <a:spcBef>
                <a:spcPts val="600"/>
              </a:spcBef>
              <a:buFont typeface="Wingdings" panose="05000000000000000000" pitchFamily="2" charset="2"/>
              <a:buChar char="v"/>
            </a:pPr>
            <a:r>
              <a:rPr lang="en-US" dirty="0"/>
              <a:t>The reaction between 1 and </a:t>
            </a:r>
            <a:r>
              <a:rPr lang="en-US" dirty="0" err="1"/>
              <a:t>hydroxybenzaldehydes</a:t>
            </a:r>
            <a:r>
              <a:rPr lang="en-US" dirty="0"/>
              <a:t> (2) in a green solvent medium (glycerol)</a:t>
            </a:r>
            <a:r>
              <a:rPr lang="en-US" baseline="30000" dirty="0"/>
              <a:t>7</a:t>
            </a:r>
            <a:r>
              <a:rPr lang="en-US" dirty="0"/>
              <a:t>  furnished the </a:t>
            </a:r>
            <a:r>
              <a:rPr lang="en-US" i="1" dirty="0"/>
              <a:t>N’</a:t>
            </a:r>
            <a:r>
              <a:rPr lang="en-US" dirty="0"/>
              <a:t>-</a:t>
            </a:r>
            <a:r>
              <a:rPr lang="en-US" dirty="0" err="1"/>
              <a:t>benzylidene</a:t>
            </a:r>
            <a:r>
              <a:rPr lang="en-US" dirty="0"/>
              <a:t>-</a:t>
            </a:r>
            <a:r>
              <a:rPr lang="en-US" dirty="0" err="1"/>
              <a:t>carbohydrazide</a:t>
            </a:r>
            <a:r>
              <a:rPr lang="en-US" dirty="0"/>
              <a:t> derivatives (</a:t>
            </a:r>
            <a:r>
              <a:rPr lang="en-US" dirty="0" err="1"/>
              <a:t>LQMed</a:t>
            </a:r>
            <a:r>
              <a:rPr lang="en-US" dirty="0"/>
              <a:t> 521-524 ).</a:t>
            </a:r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AE96-855E-42B1-8DE9-9C9E68DE18C5}" type="slidenum">
              <a:rPr lang="fr-FR" smtClean="0"/>
              <a:pPr/>
              <a:t>7</a:t>
            </a:fld>
            <a:endParaRPr lang="fr-FR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21324"/>
            <a:ext cx="9144000" cy="836676"/>
          </a:xfrm>
          <a:prstGeom prst="rect">
            <a:avLst/>
          </a:prstGeom>
        </p:spPr>
      </p:pic>
      <p:graphicFrame>
        <p:nvGraphicFramePr>
          <p:cNvPr id="9" name="Objeto 8">
            <a:extLst>
              <a:ext uri="{FF2B5EF4-FFF2-40B4-BE49-F238E27FC236}">
                <a16:creationId xmlns:a16="http://schemas.microsoft.com/office/drawing/2014/main" id="{C678BF29-F251-457F-A177-B1E31F56415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34251007"/>
              </p:ext>
            </p:extLst>
          </p:nvPr>
        </p:nvGraphicFramePr>
        <p:xfrm>
          <a:off x="2378863" y="3124200"/>
          <a:ext cx="4808543" cy="24354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3" name="CS ChemDraw Drawing" r:id="rId4" imgW="3995560" imgH="2026691" progId="ChemDraw.Document.6.0">
                  <p:embed/>
                </p:oleObj>
              </mc:Choice>
              <mc:Fallback>
                <p:oleObj name="CS ChemDraw Drawing" r:id="rId4" imgW="3995560" imgH="2026691" progId="ChemDraw.Document.6.0">
                  <p:embed/>
                  <p:pic>
                    <p:nvPicPr>
                      <p:cNvPr id="9" name="Objeto 8">
                        <a:extLst>
                          <a:ext uri="{FF2B5EF4-FFF2-40B4-BE49-F238E27FC236}">
                            <a16:creationId xmlns:a16="http://schemas.microsoft.com/office/drawing/2014/main" id="{C678BF29-F251-457F-A177-B1E31F56415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378863" y="3124200"/>
                        <a:ext cx="4808543" cy="2435459"/>
                      </a:xfrm>
                      <a:prstGeom prst="rect">
                        <a:avLst/>
                      </a:prstGeom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tângulo 1"/>
          <p:cNvSpPr/>
          <p:nvPr/>
        </p:nvSpPr>
        <p:spPr>
          <a:xfrm>
            <a:off x="609600" y="5559659"/>
            <a:ext cx="8001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sz="1400" b="1" baseline="30000" dirty="0"/>
              <a:t>6</a:t>
            </a:r>
            <a:r>
              <a:rPr lang="fr-FR" sz="1200" dirty="0"/>
              <a:t> DIAS, L.R.S. et al. </a:t>
            </a:r>
            <a:r>
              <a:rPr lang="en-US" sz="1200" b="1" dirty="0" err="1"/>
              <a:t>Bioorg</a:t>
            </a:r>
            <a:r>
              <a:rPr lang="en-US" sz="1200" b="1" dirty="0"/>
              <a:t>. Med. Chem.</a:t>
            </a:r>
            <a:r>
              <a:rPr lang="en-US" sz="1200" dirty="0"/>
              <a:t>, 15(1),  211, 2007. </a:t>
            </a:r>
            <a:r>
              <a:rPr lang="en-US" sz="1400" b="1" baseline="30000" dirty="0"/>
              <a:t>7</a:t>
            </a:r>
            <a:r>
              <a:rPr lang="en-US" sz="1200" b="1" baseline="30000" dirty="0"/>
              <a:t> </a:t>
            </a:r>
            <a:r>
              <a:rPr lang="pt-BR" sz="1200" dirty="0"/>
              <a:t>RIBEIRO, J. L. S. </a:t>
            </a:r>
            <a:r>
              <a:rPr lang="pt-BR" sz="1200" dirty="0" err="1"/>
              <a:t>Master’s</a:t>
            </a:r>
            <a:r>
              <a:rPr lang="pt-BR" sz="1200" dirty="0"/>
              <a:t> </a:t>
            </a:r>
            <a:r>
              <a:rPr lang="pt-BR" sz="1200" dirty="0" err="1"/>
              <a:t>Dissertation</a:t>
            </a:r>
            <a:r>
              <a:rPr lang="pt-BR" sz="1200" dirty="0"/>
              <a:t>. Universidade Federal Fluminense, 2017.</a:t>
            </a:r>
          </a:p>
        </p:txBody>
      </p:sp>
    </p:spTree>
    <p:extLst>
      <p:ext uri="{BB962C8B-B14F-4D97-AF65-F5344CB8AC3E}">
        <p14:creationId xmlns:p14="http://schemas.microsoft.com/office/powerpoint/2010/main" val="10059438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316974"/>
            <a:ext cx="8534400" cy="18928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2400" b="1" dirty="0"/>
              <a:t>Results and discussion</a:t>
            </a:r>
          </a:p>
          <a:p>
            <a:pPr algn="just"/>
            <a:endParaRPr lang="fr-FR" sz="1600" dirty="0"/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en-US" dirty="0"/>
              <a:t>The 1,3,4-oxadiazoline derivatives (LQMed525-529) were synthesized from </a:t>
            </a:r>
            <a:r>
              <a:rPr lang="en-US" i="1" dirty="0"/>
              <a:t>N’</a:t>
            </a:r>
            <a:r>
              <a:rPr lang="en-US" dirty="0"/>
              <a:t>-</a:t>
            </a:r>
            <a:r>
              <a:rPr lang="en-US" dirty="0" err="1"/>
              <a:t>benzylidene</a:t>
            </a:r>
            <a:r>
              <a:rPr lang="en-US" dirty="0"/>
              <a:t>-</a:t>
            </a:r>
            <a:r>
              <a:rPr lang="en-US" dirty="0" err="1"/>
              <a:t>carbohydrazides</a:t>
            </a:r>
            <a:r>
              <a:rPr lang="en-US" dirty="0"/>
              <a:t> (LQMed41, 521-524) by treatment with refluxing acetic anhydride.</a:t>
            </a:r>
            <a:r>
              <a:rPr lang="en-US" baseline="30000" dirty="0"/>
              <a:t> 8-10</a:t>
            </a:r>
          </a:p>
          <a:p>
            <a:pPr marL="285750" indent="-285750" algn="just">
              <a:spcBef>
                <a:spcPts val="600"/>
              </a:spcBef>
              <a:buFont typeface="Wingdings" panose="05000000000000000000" pitchFamily="2" charset="2"/>
              <a:buChar char="v"/>
            </a:pPr>
            <a:r>
              <a:rPr lang="en-US" dirty="0"/>
              <a:t>The LQMed525-529 compounds have the hydroxyl group replaced by the acetyl group.</a:t>
            </a:r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AE96-855E-42B1-8DE9-9C9E68DE18C5}" type="slidenum">
              <a:rPr lang="fr-FR" smtClean="0"/>
              <a:pPr/>
              <a:t>8</a:t>
            </a:fld>
            <a:endParaRPr lang="fr-FR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21324"/>
            <a:ext cx="9144000" cy="836676"/>
          </a:xfrm>
          <a:prstGeom prst="rect">
            <a:avLst/>
          </a:prstGeom>
        </p:spPr>
      </p:pic>
      <p:sp>
        <p:nvSpPr>
          <p:cNvPr id="2" name="Retângulo 1"/>
          <p:cNvSpPr/>
          <p:nvPr/>
        </p:nvSpPr>
        <p:spPr>
          <a:xfrm>
            <a:off x="533400" y="5558135"/>
            <a:ext cx="8153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400" b="1" baseline="30000" dirty="0"/>
              <a:t>8 </a:t>
            </a:r>
            <a:r>
              <a:rPr lang="en-US" sz="1200" dirty="0"/>
              <a:t>KOÇYIĞIT-KAYMAKÇIOĞLU, B. et al. </a:t>
            </a:r>
            <a:r>
              <a:rPr lang="en-US" sz="1200" b="1" dirty="0"/>
              <a:t>Med. Chem. Res.</a:t>
            </a:r>
            <a:r>
              <a:rPr lang="en-US" sz="1200" dirty="0"/>
              <a:t>, 21(11), 3499, 2012. </a:t>
            </a:r>
            <a:r>
              <a:rPr lang="en-US" sz="1400" b="1" baseline="30000" dirty="0"/>
              <a:t>9</a:t>
            </a:r>
            <a:r>
              <a:rPr lang="fr-FR" sz="1200" dirty="0"/>
              <a:t>MALLIKARJUNA, B.P. et al. </a:t>
            </a:r>
            <a:r>
              <a:rPr lang="en-US" sz="1200" b="1" dirty="0"/>
              <a:t>Eur. J. Med. Chem</a:t>
            </a:r>
            <a:r>
              <a:rPr lang="en-US" sz="1200" dirty="0"/>
              <a:t>., 44(11), 4739, 2009. </a:t>
            </a:r>
            <a:r>
              <a:rPr lang="en-US" sz="1400" b="1" baseline="30000" dirty="0"/>
              <a:t>10 </a:t>
            </a:r>
            <a:r>
              <a:rPr lang="pt-BR" sz="1200" dirty="0"/>
              <a:t>MOREIRA OSÓRIO, T. et al. </a:t>
            </a:r>
            <a:r>
              <a:rPr lang="en-US" sz="1200" b="1" dirty="0" err="1"/>
              <a:t>Bioorg</a:t>
            </a:r>
            <a:r>
              <a:rPr lang="en-US" sz="1200" b="1" dirty="0"/>
              <a:t>. Med. Chem. Lett.</a:t>
            </a:r>
            <a:r>
              <a:rPr lang="en-US" sz="1200" dirty="0"/>
              <a:t>, 22(1), 225,  2012.</a:t>
            </a:r>
            <a:endParaRPr lang="pt-BR" sz="1200" dirty="0"/>
          </a:p>
        </p:txBody>
      </p:sp>
      <p:graphicFrame>
        <p:nvGraphicFramePr>
          <p:cNvPr id="3" name="Objeto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06554477"/>
              </p:ext>
            </p:extLst>
          </p:nvPr>
        </p:nvGraphicFramePr>
        <p:xfrm>
          <a:off x="2393949" y="2209800"/>
          <a:ext cx="4815898" cy="3192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7" name="CS ChemDraw Drawing" r:id="rId4" imgW="4356847" imgH="2887529" progId="ChemDraw.Document.6.0">
                  <p:embed/>
                </p:oleObj>
              </mc:Choice>
              <mc:Fallback>
                <p:oleObj name="CS ChemDraw Drawing" r:id="rId4" imgW="4356847" imgH="2887529" progId="ChemDraw.Document.6.0">
                  <p:embed/>
                  <p:pic>
                    <p:nvPicPr>
                      <p:cNvPr id="3" name="Objeto 2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393949" y="2209800"/>
                        <a:ext cx="4815898" cy="31924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364596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09600" y="451009"/>
            <a:ext cx="8153400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2400" b="1" dirty="0"/>
              <a:t>Results and discussion</a:t>
            </a:r>
          </a:p>
          <a:p>
            <a:pPr algn="just"/>
            <a:endParaRPr lang="fr-FR" sz="1600" dirty="0"/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en-US" dirty="0"/>
              <a:t>Additional hydrolysis step was carried out in order to obtain two new hydroxylated 1,3,4-oxadiazoline derivatives (LQMed530 and 531) from the corresponding acetylated compounds (LQMed525 and 526). In this step, ultrasound was used for improving reaction time and yields</a:t>
            </a:r>
            <a:r>
              <a:rPr lang="en-US" baseline="30000" dirty="0"/>
              <a:t>11</a:t>
            </a:r>
            <a:r>
              <a:rPr lang="en-US" dirty="0"/>
              <a:t>.</a:t>
            </a:r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AE96-855E-42B1-8DE9-9C9E68DE18C5}" type="slidenum">
              <a:rPr lang="fr-FR" smtClean="0"/>
              <a:pPr/>
              <a:t>9</a:t>
            </a:fld>
            <a:endParaRPr lang="fr-FR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21324"/>
            <a:ext cx="9144000" cy="836676"/>
          </a:xfrm>
          <a:prstGeom prst="rect">
            <a:avLst/>
          </a:prstGeom>
        </p:spPr>
      </p:pic>
      <p:graphicFrame>
        <p:nvGraphicFramePr>
          <p:cNvPr id="9" name="Objeto 8">
            <a:extLst>
              <a:ext uri="{FF2B5EF4-FFF2-40B4-BE49-F238E27FC236}">
                <a16:creationId xmlns:a16="http://schemas.microsoft.com/office/drawing/2014/main" id="{C678BF29-F251-457F-A177-B1E31F56415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0589182"/>
              </p:ext>
            </p:extLst>
          </p:nvPr>
        </p:nvGraphicFramePr>
        <p:xfrm>
          <a:off x="2263775" y="2687638"/>
          <a:ext cx="4289425" cy="2671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1" name="CS ChemDraw Drawing" r:id="rId4" imgW="3899647" imgH="2431961" progId="ChemDraw.Document.6.0">
                  <p:embed/>
                </p:oleObj>
              </mc:Choice>
              <mc:Fallback>
                <p:oleObj name="CS ChemDraw Drawing" r:id="rId4" imgW="3899647" imgH="2431961" progId="ChemDraw.Document.6.0">
                  <p:embed/>
                  <p:pic>
                    <p:nvPicPr>
                      <p:cNvPr id="9" name="Objeto 8">
                        <a:extLst>
                          <a:ext uri="{FF2B5EF4-FFF2-40B4-BE49-F238E27FC236}">
                            <a16:creationId xmlns:a16="http://schemas.microsoft.com/office/drawing/2014/main" id="{C678BF29-F251-457F-A177-B1E31F56415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263775" y="2687638"/>
                        <a:ext cx="4289425" cy="2671762"/>
                      </a:xfrm>
                      <a:prstGeom prst="rect">
                        <a:avLst/>
                      </a:prstGeom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tângulo 1"/>
          <p:cNvSpPr/>
          <p:nvPr/>
        </p:nvSpPr>
        <p:spPr>
          <a:xfrm>
            <a:off x="609600" y="5698479"/>
            <a:ext cx="6324600" cy="3228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BR" sz="1400" b="1" baseline="30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11</a:t>
            </a:r>
            <a:r>
              <a:rPr lang="pt-BR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PACCOLA, C. E. T et al. </a:t>
            </a:r>
            <a:r>
              <a:rPr lang="pt-BR" sz="1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J. </a:t>
            </a:r>
            <a:r>
              <a:rPr lang="pt-BR" sz="1200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Phys</a:t>
            </a:r>
            <a:r>
              <a:rPr lang="pt-BR" sz="1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pt-BR" sz="1200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Chem</a:t>
            </a:r>
            <a:r>
              <a:rPr lang="pt-BR" sz="1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C</a:t>
            </a:r>
            <a:r>
              <a:rPr lang="pt-BR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119 (33), 19162–19170, 2015. </a:t>
            </a:r>
          </a:p>
        </p:txBody>
      </p:sp>
    </p:spTree>
    <p:extLst>
      <p:ext uri="{BB962C8B-B14F-4D97-AF65-F5344CB8AC3E}">
        <p14:creationId xmlns:p14="http://schemas.microsoft.com/office/powerpoint/2010/main" val="21808277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2232</TotalTime>
  <Words>1209</Words>
  <Application>Microsoft Office PowerPoint</Application>
  <PresentationFormat>Apresentação na tela (4:3)</PresentationFormat>
  <Paragraphs>80</Paragraphs>
  <Slides>13</Slides>
  <Notes>4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Títulos de slides</vt:lpstr>
      </vt:variant>
      <vt:variant>
        <vt:i4>13</vt:i4>
      </vt:variant>
    </vt:vector>
  </HeadingPairs>
  <TitlesOfParts>
    <vt:vector size="15" baseType="lpstr">
      <vt:lpstr>Office Theme</vt:lpstr>
      <vt:lpstr>Custom Design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Owner</dc:creator>
  <cp:lastModifiedBy>Júlio César de Araujo Vanelis Soares</cp:lastModifiedBy>
  <cp:revision>170</cp:revision>
  <dcterms:created xsi:type="dcterms:W3CDTF">2015-04-04T09:45:50Z</dcterms:created>
  <dcterms:modified xsi:type="dcterms:W3CDTF">2018-10-30T16:13:30Z</dcterms:modified>
</cp:coreProperties>
</file>