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58" r:id="rId4"/>
    <p:sldId id="259" r:id="rId5"/>
    <p:sldId id="261" r:id="rId6"/>
    <p:sldId id="274" r:id="rId7"/>
    <p:sldId id="268" r:id="rId8"/>
    <p:sldId id="269" r:id="rId9"/>
    <p:sldId id="275" r:id="rId10"/>
    <p:sldId id="272" r:id="rId11"/>
    <p:sldId id="273" r:id="rId12"/>
    <p:sldId id="276" r:id="rId13"/>
    <p:sldId id="281" r:id="rId14"/>
    <p:sldId id="278" r:id="rId15"/>
    <p:sldId id="265"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p:scale>
          <a:sx n="72" d="100"/>
          <a:sy n="72" d="100"/>
        </p:scale>
        <p:origin x="-1020" y="-78"/>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30/10/2018</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a:t>
            </a:fld>
            <a:endParaRPr lang="en-US" dirty="0"/>
          </a:p>
        </p:txBody>
      </p:sp>
    </p:spTree>
    <p:extLst>
      <p:ext uri="{BB962C8B-B14F-4D97-AF65-F5344CB8AC3E}">
        <p14:creationId xmlns:p14="http://schemas.microsoft.com/office/powerpoint/2010/main" xmlns=""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xmlns="" val="349832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30/10/2018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30/10/2018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30/10/2018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30/10/2018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30/10/2018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30/10/2018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30/10/2018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30/10/2018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30/10/2018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30/10/2018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30/10/2018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30/10/2018</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10/30/2018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a:t>
            </a:fld>
            <a:endParaRPr lang="en-US"/>
          </a:p>
        </p:txBody>
      </p:sp>
    </p:spTree>
    <p:extLst>
      <p:ext uri="{BB962C8B-B14F-4D97-AF65-F5344CB8AC3E}">
        <p14:creationId xmlns:p14="http://schemas.microsoft.com/office/powerpoint/2010/main" xmlns=""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ilyavskal@ukr.n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4.jpe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jpe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2355574"/>
            <a:ext cx="8610600" cy="3847207"/>
          </a:xfrm>
          <a:prstGeom prst="rect">
            <a:avLst/>
          </a:prstGeom>
          <a:noFill/>
        </p:spPr>
        <p:txBody>
          <a:bodyPr wrap="square" rtlCol="0">
            <a:spAutoFit/>
          </a:bodyPr>
          <a:lstStyle/>
          <a:p>
            <a:pPr algn="ctr"/>
            <a:r>
              <a:rPr lang="en-US" sz="2800" b="1" dirty="0">
                <a:cs typeface="Times New Roman" panose="02020603050405020304" pitchFamily="18" charset="0"/>
              </a:rPr>
              <a:t>Antiviral activity of the exopolysaccharides produced by </a:t>
            </a:r>
            <a:r>
              <a:rPr lang="en-US" sz="2800" b="1" i="1" dirty="0" err="1" smtClean="0">
                <a:cs typeface="Times New Roman" panose="02020603050405020304" pitchFamily="18" charset="0"/>
              </a:rPr>
              <a:t>Leuconostoc</a:t>
            </a:r>
            <a:r>
              <a:rPr lang="uk-UA" sz="2800" b="1" i="1" dirty="0" smtClean="0">
                <a:cs typeface="Times New Roman" panose="02020603050405020304" pitchFamily="18" charset="0"/>
              </a:rPr>
              <a:t> </a:t>
            </a:r>
            <a:r>
              <a:rPr lang="en-US" sz="2800" b="1" i="1" dirty="0" smtClean="0">
                <a:cs typeface="Times New Roman" panose="02020603050405020304" pitchFamily="18" charset="0"/>
              </a:rPr>
              <a:t>sp</a:t>
            </a:r>
            <a:r>
              <a:rPr lang="en-US" sz="2800" b="1" i="1" dirty="0">
                <a:cs typeface="Times New Roman" panose="02020603050405020304" pitchFamily="18" charset="0"/>
              </a:rPr>
              <a:t>.</a:t>
            </a:r>
            <a:r>
              <a:rPr lang="en-US" sz="2800" b="1" dirty="0">
                <a:cs typeface="Times New Roman" panose="02020603050405020304" pitchFamily="18" charset="0"/>
              </a:rPr>
              <a:t> against HSV-1</a:t>
            </a:r>
          </a:p>
          <a:p>
            <a:pPr algn="ctr"/>
            <a:endParaRPr lang="fr-FR" dirty="0">
              <a:cs typeface="Times New Roman" panose="02020603050405020304" pitchFamily="18" charset="0"/>
            </a:endParaRPr>
          </a:p>
          <a:p>
            <a:pPr algn="ctr"/>
            <a:r>
              <a:rPr lang="en-US" dirty="0" err="1">
                <a:cs typeface="Times New Roman" panose="02020603050405020304" pitchFamily="18" charset="0"/>
              </a:rPr>
              <a:t>Liubov</a:t>
            </a:r>
            <a:r>
              <a:rPr lang="en-US" dirty="0">
                <a:cs typeface="Times New Roman" panose="02020603050405020304" pitchFamily="18" charset="0"/>
              </a:rPr>
              <a:t> </a:t>
            </a:r>
            <a:r>
              <a:rPr lang="en-US" dirty="0" err="1">
                <a:cs typeface="Times New Roman" panose="02020603050405020304" pitchFamily="18" charset="0"/>
              </a:rPr>
              <a:t>Biliavska</a:t>
            </a:r>
            <a:r>
              <a:rPr lang="en-US" dirty="0">
                <a:cs typeface="Times New Roman" panose="02020603050405020304" pitchFamily="18" charset="0"/>
              </a:rPr>
              <a:t> *, </a:t>
            </a:r>
            <a:r>
              <a:rPr lang="en-US" dirty="0" err="1">
                <a:cs typeface="Times New Roman" panose="02020603050405020304" pitchFamily="18" charset="0"/>
              </a:rPr>
              <a:t>Yulia</a:t>
            </a:r>
            <a:r>
              <a:rPr lang="en-US" dirty="0">
                <a:cs typeface="Times New Roman" panose="02020603050405020304" pitchFamily="18" charset="0"/>
              </a:rPr>
              <a:t> </a:t>
            </a:r>
            <a:r>
              <a:rPr lang="en-US" dirty="0" err="1">
                <a:cs typeface="Times New Roman" panose="02020603050405020304" pitchFamily="18" charset="0"/>
              </a:rPr>
              <a:t>Pankivska</a:t>
            </a:r>
            <a:r>
              <a:rPr lang="en-US" dirty="0">
                <a:cs typeface="Times New Roman" panose="02020603050405020304" pitchFamily="18" charset="0"/>
              </a:rPr>
              <a:t>, Olga </a:t>
            </a:r>
            <a:r>
              <a:rPr lang="en-US" dirty="0" err="1">
                <a:cs typeface="Times New Roman" panose="02020603050405020304" pitchFamily="18" charset="0"/>
              </a:rPr>
              <a:t>Povnitsa</a:t>
            </a:r>
            <a:r>
              <a:rPr lang="en-US" dirty="0">
                <a:cs typeface="Times New Roman" panose="02020603050405020304" pitchFamily="18" charset="0"/>
              </a:rPr>
              <a:t>, Olga </a:t>
            </a:r>
            <a:r>
              <a:rPr lang="en-US" dirty="0" err="1">
                <a:cs typeface="Times New Roman" panose="02020603050405020304" pitchFamily="18" charset="0"/>
              </a:rPr>
              <a:t>Vasyliuk</a:t>
            </a:r>
            <a:r>
              <a:rPr lang="en-US" dirty="0">
                <a:cs typeface="Times New Roman" panose="02020603050405020304" pitchFamily="18" charset="0"/>
              </a:rPr>
              <a:t>, Krystyna </a:t>
            </a:r>
            <a:r>
              <a:rPr lang="en-US" dirty="0" err="1">
                <a:cs typeface="Times New Roman" panose="02020603050405020304" pitchFamily="18" charset="0"/>
              </a:rPr>
              <a:t>Naumenko</a:t>
            </a:r>
            <a:r>
              <a:rPr lang="en-US" dirty="0">
                <a:cs typeface="Times New Roman" panose="02020603050405020304" pitchFamily="18" charset="0"/>
              </a:rPr>
              <a:t>, </a:t>
            </a:r>
            <a:endParaRPr lang="en-US" dirty="0" smtClean="0">
              <a:cs typeface="Times New Roman" panose="02020603050405020304" pitchFamily="18" charset="0"/>
            </a:endParaRPr>
          </a:p>
          <a:p>
            <a:pPr algn="ctr"/>
            <a:r>
              <a:rPr lang="en-US" dirty="0" smtClean="0">
                <a:cs typeface="Times New Roman" panose="02020603050405020304" pitchFamily="18" charset="0"/>
              </a:rPr>
              <a:t>Inna </a:t>
            </a:r>
            <a:r>
              <a:rPr lang="en-US" dirty="0" err="1">
                <a:cs typeface="Times New Roman" panose="02020603050405020304" pitchFamily="18" charset="0"/>
              </a:rPr>
              <a:t>Garmasheva</a:t>
            </a:r>
            <a:r>
              <a:rPr lang="en-US" dirty="0">
                <a:cs typeface="Times New Roman" panose="02020603050405020304" pitchFamily="18" charset="0"/>
              </a:rPr>
              <a:t>, </a:t>
            </a:r>
            <a:r>
              <a:rPr lang="en-US" dirty="0" err="1">
                <a:cs typeface="Times New Roman" panose="02020603050405020304" pitchFamily="18" charset="0"/>
              </a:rPr>
              <a:t>Svitlana</a:t>
            </a:r>
            <a:r>
              <a:rPr lang="en-US" dirty="0">
                <a:cs typeface="Times New Roman" panose="02020603050405020304" pitchFamily="18" charset="0"/>
              </a:rPr>
              <a:t> </a:t>
            </a:r>
            <a:r>
              <a:rPr lang="en-US" dirty="0" err="1">
                <a:cs typeface="Times New Roman" panose="02020603050405020304" pitchFamily="18" charset="0"/>
              </a:rPr>
              <a:t>Zagorodnya</a:t>
            </a:r>
            <a:endParaRPr lang="it-IT" b="1" baseline="30000" dirty="0">
              <a:cs typeface="Times New Roman" panose="02020603050405020304" pitchFamily="18" charset="0"/>
            </a:endParaRPr>
          </a:p>
          <a:p>
            <a:endParaRPr lang="fr-FR" dirty="0">
              <a:cs typeface="Times New Roman" panose="02020603050405020304" pitchFamily="18" charset="0"/>
            </a:endParaRPr>
          </a:p>
          <a:p>
            <a:pPr algn="ctr"/>
            <a:r>
              <a:rPr lang="en-US" altLang="ru-RU" dirty="0" err="1">
                <a:cs typeface="Times New Roman" pitchFamily="18" charset="0"/>
              </a:rPr>
              <a:t>Zabolotny</a:t>
            </a:r>
            <a:r>
              <a:rPr lang="en-US" altLang="ru-RU" dirty="0">
                <a:cs typeface="Times New Roman" pitchFamily="18" charset="0"/>
              </a:rPr>
              <a:t> Institute of Microbiology and Virology, National Academy of Sciences of Ukraine, </a:t>
            </a:r>
            <a:r>
              <a:rPr lang="en-GB" altLang="ru-RU" dirty="0">
                <a:cs typeface="Times New Roman" pitchFamily="18" charset="0"/>
              </a:rPr>
              <a:t>154, </a:t>
            </a:r>
            <a:r>
              <a:rPr lang="en-US" altLang="ru-RU" dirty="0" err="1">
                <a:cs typeface="Times New Roman" pitchFamily="18" charset="0"/>
              </a:rPr>
              <a:t>Zabolotnogo</a:t>
            </a:r>
            <a:r>
              <a:rPr lang="en-US" altLang="ru-RU" dirty="0">
                <a:cs typeface="Times New Roman" pitchFamily="18" charset="0"/>
              </a:rPr>
              <a:t> str., Kyiv, Ukraine</a:t>
            </a:r>
            <a:r>
              <a:rPr lang="en-US" altLang="ru-RU" i="1" dirty="0">
                <a:cs typeface="Times New Roman" pitchFamily="18" charset="0"/>
              </a:rPr>
              <a:t>,</a:t>
            </a:r>
            <a:r>
              <a:rPr lang="en-US" altLang="ru-RU" dirty="0">
                <a:cs typeface="Times New Roman" pitchFamily="18" charset="0"/>
              </a:rPr>
              <a:t> 03143</a:t>
            </a:r>
            <a:endParaRPr lang="ru-RU" altLang="ru-RU" dirty="0">
              <a:cs typeface="Times New Roman" pitchFamily="18" charset="0"/>
            </a:endParaRPr>
          </a:p>
          <a:p>
            <a:endParaRPr lang="fr-FR" dirty="0">
              <a:cs typeface="Times New Roman" panose="02020603050405020304" pitchFamily="18" charset="0"/>
            </a:endParaRPr>
          </a:p>
          <a:p>
            <a:r>
              <a:rPr lang="en-US" dirty="0" smtClean="0">
                <a:cs typeface="Times New Roman" panose="02020603050405020304" pitchFamily="18" charset="0"/>
              </a:rPr>
              <a:t>	</a:t>
            </a:r>
          </a:p>
          <a:p>
            <a:r>
              <a:rPr lang="en-US" dirty="0">
                <a:cs typeface="Times New Roman" panose="02020603050405020304" pitchFamily="18" charset="0"/>
              </a:rPr>
              <a:t>*Corresponding author: </a:t>
            </a:r>
            <a:r>
              <a:rPr lang="en-US" dirty="0" smtClean="0">
                <a:cs typeface="Times New Roman" panose="02020603050405020304" pitchFamily="18" charset="0"/>
                <a:hlinkClick r:id="rId3"/>
              </a:rPr>
              <a:t>bilyavskal@ukr.net</a:t>
            </a:r>
            <a:endParaRPr lang="en-US" dirty="0" smtClean="0">
              <a:cs typeface="Times New Roman" panose="02020603050405020304" pitchFamily="18" charset="0"/>
            </a:endParaRPr>
          </a:p>
          <a:p>
            <a:pPr marL="285750" indent="-285750">
              <a:buFont typeface="Arial" charset="0"/>
              <a:buChar char="•"/>
            </a:pPr>
            <a:endParaRPr lang="en-US"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2201502"/>
          </a:xfrm>
          <a:prstGeom prst="rect">
            <a:avLst/>
          </a:prstGeom>
        </p:spPr>
      </p:pic>
      <p:pic>
        <p:nvPicPr>
          <p:cNvPr id="6" name="Рисунок 3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6436" y="5181599"/>
            <a:ext cx="1385363" cy="131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15200" y="5123040"/>
            <a:ext cx="1295400" cy="1435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10</a:t>
            </a:fld>
            <a:endParaRPr lang="fr-FR"/>
          </a:p>
        </p:txBody>
      </p:sp>
      <p:sp>
        <p:nvSpPr>
          <p:cNvPr id="5" name="Прямоугольник 4"/>
          <p:cNvSpPr/>
          <p:nvPr/>
        </p:nvSpPr>
        <p:spPr>
          <a:xfrm>
            <a:off x="762000" y="216066"/>
            <a:ext cx="8135178" cy="369332"/>
          </a:xfrm>
          <a:prstGeom prst="rect">
            <a:avLst/>
          </a:prstGeom>
        </p:spPr>
        <p:txBody>
          <a:bodyPr wrap="square">
            <a:spAutoFit/>
          </a:bodyPr>
          <a:lstStyle/>
          <a:p>
            <a:r>
              <a:rPr lang="en-US" altLang="ru-RU" b="1" dirty="0">
                <a:latin typeface="Times New Roman" pitchFamily="18" charset="0"/>
                <a:cs typeface="Times New Roman" pitchFamily="18" charset="0"/>
              </a:rPr>
              <a:t> </a:t>
            </a:r>
            <a:r>
              <a:rPr lang="en-US" altLang="ru-RU" b="1" dirty="0" smtClean="0">
                <a:latin typeface="Times New Roman" pitchFamily="18" charset="0"/>
                <a:cs typeface="Times New Roman" pitchFamily="18" charset="0"/>
              </a:rPr>
              <a:t>Influence </a:t>
            </a:r>
            <a:r>
              <a:rPr lang="en-US" altLang="ru-RU" b="1" dirty="0">
                <a:latin typeface="Times New Roman" pitchFamily="18" charset="0"/>
                <a:cs typeface="Times New Roman" pitchFamily="18" charset="0"/>
              </a:rPr>
              <a:t>of the EPSs on the cell cycle of </a:t>
            </a:r>
            <a:r>
              <a:rPr lang="en-US" altLang="ru-RU" b="1" dirty="0">
                <a:cs typeface="Times New Roman" pitchFamily="18" charset="0"/>
              </a:rPr>
              <a:t>infected </a:t>
            </a:r>
            <a:r>
              <a:rPr lang="en-US" altLang="ru-RU" b="1" dirty="0" smtClean="0">
                <a:cs typeface="Times New Roman" pitchFamily="18" charset="0"/>
              </a:rPr>
              <a:t>cells </a:t>
            </a:r>
            <a:r>
              <a:rPr lang="en-US" altLang="ru-RU" b="1" dirty="0">
                <a:cs typeface="Times New Roman" pitchFamily="18" charset="0"/>
              </a:rPr>
              <a:t>treated with the EPSs </a:t>
            </a:r>
            <a:endParaRPr lang="ru-RU" dirty="0"/>
          </a:p>
        </p:txBody>
      </p:sp>
      <p:sp>
        <p:nvSpPr>
          <p:cNvPr id="7" name="Прямоугольник 6"/>
          <p:cNvSpPr/>
          <p:nvPr/>
        </p:nvSpPr>
        <p:spPr>
          <a:xfrm>
            <a:off x="228600" y="5334000"/>
            <a:ext cx="8763000" cy="738664"/>
          </a:xfrm>
          <a:prstGeom prst="rect">
            <a:avLst/>
          </a:prstGeom>
        </p:spPr>
        <p:txBody>
          <a:bodyPr wrap="square">
            <a:spAutoFit/>
          </a:bodyPr>
          <a:lstStyle/>
          <a:p>
            <a:pPr algn="just"/>
            <a:r>
              <a:rPr lang="en-US" sz="1400" i="1" dirty="0"/>
              <a:t>Results corresponding to the percentage of cells in G1, S and G2/M phases of three independent experiments are presented as mean ± S.D. </a:t>
            </a:r>
            <a:r>
              <a:rPr lang="en-US" sz="1400" i="1" dirty="0" smtClean="0"/>
              <a:t>*</a:t>
            </a:r>
            <a:r>
              <a:rPr lang="en-US" sz="1400" i="1" dirty="0"/>
              <a:t>Significant difference between a test sample and control cells (P &lt; 0.05</a:t>
            </a:r>
            <a:r>
              <a:rPr lang="en-US" sz="1400" i="1" dirty="0" smtClean="0"/>
              <a:t>). **</a:t>
            </a:r>
            <a:r>
              <a:rPr lang="en-US" sz="1400" i="1" dirty="0"/>
              <a:t>Significant difference between test sample and control of infected cells (P &lt; 0.05</a:t>
            </a:r>
            <a:r>
              <a:rPr lang="en-US" sz="1400" i="1" dirty="0" smtClean="0"/>
              <a:t>). </a:t>
            </a:r>
            <a:endParaRPr lang="ru-RU" sz="1400" dirty="0"/>
          </a:p>
        </p:txBody>
      </p:sp>
      <p:pic>
        <p:nvPicPr>
          <p:cNvPr id="9"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21324"/>
            <a:ext cx="9144000" cy="836676"/>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900" y="555581"/>
            <a:ext cx="8712200" cy="2597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6050" y="3132094"/>
            <a:ext cx="8997950" cy="2292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0022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11</a:t>
            </a:fld>
            <a:endParaRPr lang="fr-FR"/>
          </a:p>
        </p:txBody>
      </p:sp>
      <p:sp>
        <p:nvSpPr>
          <p:cNvPr id="5" name="Rectangle 1"/>
          <p:cNvSpPr>
            <a:spLocks noChangeArrowheads="1"/>
          </p:cNvSpPr>
          <p:nvPr/>
        </p:nvSpPr>
        <p:spPr bwMode="auto">
          <a:xfrm>
            <a:off x="137490" y="18230"/>
            <a:ext cx="8849139" cy="297004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altLang="ru-RU" b="1" u="none" strike="noStrike" cap="none" normalizeH="0" baseline="0" dirty="0" smtClean="0">
                <a:ln>
                  <a:noFill/>
                </a:ln>
                <a:effectLst/>
                <a:latin typeface="+mn-lt"/>
                <a:ea typeface="Calibri" pitchFamily="34" charset="0"/>
                <a:cs typeface="Times New Roman" pitchFamily="18" charset="0"/>
              </a:rPr>
              <a:t>Antiviral Assay </a:t>
            </a:r>
            <a:endParaRPr lang="en-US" altLang="ru-RU" b="1" dirty="0">
              <a:latin typeface="+mn-lt"/>
            </a:endParaRPr>
          </a:p>
          <a:p>
            <a:pPr marR="0" lvl="0" indent="265113" algn="just" defTabSz="914400" rtl="0" eaLnBrk="1" fontAlgn="base" latinLnBrk="0" hangingPunct="1">
              <a:lnSpc>
                <a:spcPct val="100000"/>
              </a:lnSpc>
              <a:spcBef>
                <a:spcPct val="0"/>
              </a:spcBef>
              <a:spcAft>
                <a:spcPct val="0"/>
              </a:spcAft>
              <a:buClrTx/>
              <a:buSzTx/>
              <a:buFontTx/>
              <a:buNone/>
              <a:tabLst/>
            </a:pPr>
            <a:r>
              <a:rPr kumimoji="0" lang="en-US" altLang="ru-RU" sz="1700" b="0" i="0" u="none" strike="noStrike" cap="none" normalizeH="0" baseline="0" dirty="0" smtClean="0">
                <a:ln>
                  <a:noFill/>
                </a:ln>
                <a:effectLst/>
                <a:latin typeface="+mn-lt"/>
                <a:ea typeface="Times New Roman" pitchFamily="18" charset="0"/>
                <a:cs typeface="Times New Roman" pitchFamily="18" charset="0"/>
              </a:rPr>
              <a:t>We used a modification of an MTT-assay developed for screening of anti-HSV compounds</a:t>
            </a:r>
            <a:r>
              <a:rPr kumimoji="0" lang="en-US" altLang="ru-RU" sz="1700" b="0" i="1" u="none" strike="noStrike" cap="none" normalizeH="0" baseline="0" dirty="0" smtClean="0">
                <a:ln>
                  <a:noFill/>
                </a:ln>
                <a:effectLst/>
                <a:latin typeface="+mn-lt"/>
                <a:ea typeface="Calibri" pitchFamily="34" charset="0"/>
                <a:cs typeface="Times New Roman" pitchFamily="18" charset="0"/>
              </a:rPr>
              <a:t>.</a:t>
            </a:r>
            <a:r>
              <a:rPr kumimoji="0" lang="en-US" altLang="ru-RU" sz="1700" b="0" i="0" u="none" strike="noStrike" cap="none" normalizeH="0" baseline="0" dirty="0" smtClean="0">
                <a:ln>
                  <a:noFill/>
                </a:ln>
                <a:effectLst/>
                <a:latin typeface="+mn-lt"/>
                <a:ea typeface="Calibri" pitchFamily="34" charset="0"/>
                <a:cs typeface="Times New Roman" pitchFamily="18" charset="0"/>
              </a:rPr>
              <a:t> </a:t>
            </a:r>
            <a:r>
              <a:rPr kumimoji="0" lang="uk-UA" altLang="ru-RU" sz="1700" b="0" i="0" u="none" strike="noStrike" cap="none" normalizeH="0" baseline="0" dirty="0" smtClean="0">
                <a:ln>
                  <a:noFill/>
                </a:ln>
                <a:effectLst/>
                <a:latin typeface="+mn-lt"/>
                <a:ea typeface="Calibri" pitchFamily="34" charset="0"/>
                <a:cs typeface="Times New Roman" pitchFamily="18" charset="0"/>
              </a:rPr>
              <a:t>5</a:t>
            </a:r>
            <a:r>
              <a:rPr kumimoji="0" lang="en-US" altLang="ru-RU" sz="1700" b="0" i="0" u="none" strike="noStrike" cap="none" normalizeH="0" baseline="0" dirty="0" smtClean="0">
                <a:ln>
                  <a:noFill/>
                </a:ln>
                <a:effectLst/>
                <a:latin typeface="+mn-lt"/>
                <a:ea typeface="Calibri" pitchFamily="34" charset="0"/>
                <a:cs typeface="Times New Roman" pitchFamily="18" charset="0"/>
              </a:rPr>
              <a:t>0 µl of virus </a:t>
            </a:r>
            <a:r>
              <a:rPr kumimoji="0" lang="en-US" altLang="ru-RU" sz="1700" b="0" i="0" u="none" strike="noStrike" cap="none" normalizeH="0" baseline="0" dirty="0" smtClean="0">
                <a:ln>
                  <a:noFill/>
                </a:ln>
                <a:effectLst/>
                <a:latin typeface="+mn-lt"/>
                <a:ea typeface="Times New Roman" pitchFamily="18" charset="0"/>
                <a:cs typeface="Times New Roman" pitchFamily="18" charset="0"/>
              </a:rPr>
              <a:t>suspension</a:t>
            </a:r>
            <a:r>
              <a:rPr kumimoji="0" lang="en-US" altLang="ru-RU" sz="1700" b="0" i="0" u="none" strike="noStrike" cap="none" normalizeH="0" baseline="0" dirty="0" smtClean="0">
                <a:ln>
                  <a:noFill/>
                </a:ln>
                <a:effectLst/>
                <a:latin typeface="+mn-lt"/>
                <a:ea typeface="Calibri" pitchFamily="34" charset="0"/>
                <a:cs typeface="Times New Roman" pitchFamily="18" charset="0"/>
              </a:rPr>
              <a:t> (a multiplicity of infection (MOI) of 3,2) was added to BHK-21 cells After 2 hour, any unabsorbed virus was aspirated and 200 µl of </a:t>
            </a:r>
            <a:r>
              <a:rPr kumimoji="0" lang="en-US" altLang="ru-RU" sz="1700" b="0" i="0" u="none" strike="noStrike" cap="none" normalizeH="0" baseline="0" dirty="0" smtClean="0">
                <a:ln>
                  <a:noFill/>
                </a:ln>
                <a:effectLst/>
                <a:latin typeface="+mn-lt"/>
                <a:ea typeface="Times New Roman" pitchFamily="18" charset="0"/>
                <a:cs typeface="Times New Roman" pitchFamily="18" charset="0"/>
              </a:rPr>
              <a:t>serial two-fold EPSs-containing medium </a:t>
            </a:r>
            <a:r>
              <a:rPr kumimoji="0" lang="en-US" altLang="ru-RU" sz="1700" b="0" i="0" u="none" strike="noStrike" cap="none" normalizeH="0" baseline="0" dirty="0" smtClean="0">
                <a:ln>
                  <a:noFill/>
                </a:ln>
                <a:effectLst/>
                <a:latin typeface="+mn-lt"/>
                <a:ea typeface="Calibri" pitchFamily="34" charset="0"/>
                <a:cs typeface="Times New Roman" pitchFamily="18" charset="0"/>
              </a:rPr>
              <a:t>was added to each well, and incubated at 37˚C and 5% CO</a:t>
            </a:r>
            <a:r>
              <a:rPr kumimoji="0" lang="en-US" altLang="ru-RU" sz="1700" b="0" i="0" u="none" strike="noStrike" cap="none" normalizeH="0" baseline="-30000" dirty="0" smtClean="0">
                <a:ln>
                  <a:noFill/>
                </a:ln>
                <a:effectLst/>
                <a:latin typeface="+mn-lt"/>
                <a:ea typeface="Calibri" pitchFamily="34" charset="0"/>
                <a:cs typeface="Times New Roman" pitchFamily="18" charset="0"/>
              </a:rPr>
              <a:t>2</a:t>
            </a:r>
            <a:r>
              <a:rPr kumimoji="0" lang="en-US" altLang="ru-RU" sz="1700" b="0" i="0" u="none" strike="noStrike" cap="none" normalizeH="0" baseline="0" dirty="0" smtClean="0">
                <a:ln>
                  <a:noFill/>
                </a:ln>
                <a:effectLst/>
                <a:latin typeface="+mn-lt"/>
                <a:ea typeface="Calibri" pitchFamily="34" charset="0"/>
                <a:cs typeface="Times New Roman" pitchFamily="18" charset="0"/>
              </a:rPr>
              <a:t> for 2</a:t>
            </a:r>
            <a:r>
              <a:rPr kumimoji="0" lang="en-US" altLang="ru-RU" sz="1700" b="0" i="0" u="none" strike="noStrike" cap="none" normalizeH="0" baseline="0" dirty="0" smtClean="0">
                <a:ln>
                  <a:noFill/>
                </a:ln>
                <a:effectLst/>
                <a:latin typeface="+mn-lt"/>
                <a:ea typeface="Times New Roman" pitchFamily="18" charset="0"/>
                <a:cs typeface="Times New Roman" pitchFamily="18" charset="0"/>
              </a:rPr>
              <a:t> days. The % of protection and the </a:t>
            </a:r>
            <a:r>
              <a:rPr lang="en-US" altLang="ru-RU" sz="1700" dirty="0">
                <a:latin typeface="+mn-lt"/>
                <a:cs typeface="Times New Roman" pitchFamily="18" charset="0"/>
              </a:rPr>
              <a:t>concentrations of the </a:t>
            </a:r>
            <a:r>
              <a:rPr lang="en-US" altLang="ru-RU" sz="1700" dirty="0">
                <a:latin typeface="+mn-lt"/>
                <a:ea typeface="Times New Roman" pitchFamily="18" charset="0"/>
                <a:cs typeface="Times New Roman" pitchFamily="18" charset="0"/>
              </a:rPr>
              <a:t>EPSs </a:t>
            </a:r>
            <a:r>
              <a:rPr lang="en-US" altLang="ru-RU" sz="1700" dirty="0">
                <a:latin typeface="+mn-lt"/>
                <a:cs typeface="Times New Roman" pitchFamily="18" charset="0"/>
              </a:rPr>
              <a:t>that inhibit virus reproduction at 50% compared with virus control (IC</a:t>
            </a:r>
            <a:r>
              <a:rPr lang="en-US" altLang="ru-RU" sz="1700" baseline="-25000" dirty="0">
                <a:latin typeface="+mn-lt"/>
                <a:cs typeface="Times New Roman" pitchFamily="18" charset="0"/>
              </a:rPr>
              <a:t>50</a:t>
            </a:r>
            <a:r>
              <a:rPr lang="en-US" altLang="ru-RU" sz="1700" dirty="0">
                <a:latin typeface="+mn-lt"/>
                <a:cs typeface="Times New Roman" pitchFamily="18" charset="0"/>
              </a:rPr>
              <a:t>) were measured. </a:t>
            </a:r>
            <a:endParaRPr lang="en-US" altLang="ru-RU" sz="1700" dirty="0" smtClean="0">
              <a:latin typeface="+mn-lt"/>
              <a:cs typeface="Times New Roman" pitchFamily="18" charset="0"/>
            </a:endParaRPr>
          </a:p>
          <a:p>
            <a:pPr marR="0" lvl="0" indent="265113" algn="just" defTabSz="914400" rtl="0" eaLnBrk="1" fontAlgn="base" latinLnBrk="0" hangingPunct="1">
              <a:lnSpc>
                <a:spcPct val="100000"/>
              </a:lnSpc>
              <a:spcBef>
                <a:spcPct val="0"/>
              </a:spcBef>
              <a:spcAft>
                <a:spcPct val="0"/>
              </a:spcAft>
              <a:buClrTx/>
              <a:buSzTx/>
              <a:buFontTx/>
              <a:buNone/>
              <a:tabLst/>
            </a:pPr>
            <a:r>
              <a:rPr lang="en-US" sz="1700" dirty="0" smtClean="0">
                <a:latin typeface="+mn-lt"/>
              </a:rPr>
              <a:t>It </a:t>
            </a:r>
            <a:r>
              <a:rPr lang="en-US" sz="1700" dirty="0">
                <a:latin typeface="+mn-lt"/>
              </a:rPr>
              <a:t>was determined, that only EPSs 2t, 19s, and 6s significantly inhibited HSV-1 reproduction; their IC</a:t>
            </a:r>
            <a:r>
              <a:rPr lang="en-US" sz="1400" dirty="0">
                <a:latin typeface="+mn-lt"/>
              </a:rPr>
              <a:t>50</a:t>
            </a:r>
            <a:r>
              <a:rPr lang="en-US" sz="1700" dirty="0">
                <a:latin typeface="+mn-lt"/>
              </a:rPr>
              <a:t> value equal 512±24,  242±9,  360±13 µg/ml, and the selectivity index was 52, 49 and 39, respectively.</a:t>
            </a:r>
            <a:endParaRPr lang="ru-RU" sz="1700" dirty="0">
              <a:latin typeface="+mn-lt"/>
            </a:endParaRPr>
          </a:p>
          <a:p>
            <a:pPr algn="just" eaLnBrk="0" hangingPunct="0"/>
            <a:endParaRPr lang="ru-RU" sz="1600" dirty="0">
              <a:latin typeface="+mn-lt"/>
            </a:endParaRPr>
          </a:p>
        </p:txBody>
      </p:sp>
      <p:sp>
        <p:nvSpPr>
          <p:cNvPr id="12" name="Прямоугольник 11"/>
          <p:cNvSpPr/>
          <p:nvPr/>
        </p:nvSpPr>
        <p:spPr>
          <a:xfrm>
            <a:off x="5834269" y="3828077"/>
            <a:ext cx="2938670" cy="369332"/>
          </a:xfrm>
          <a:prstGeom prst="rect">
            <a:avLst/>
          </a:prstGeom>
        </p:spPr>
        <p:txBody>
          <a:bodyPr wrap="square">
            <a:spAutoFit/>
          </a:bodyPr>
          <a:lstStyle/>
          <a:p>
            <a:pPr algn="just"/>
            <a:r>
              <a:rPr lang="en-US" dirty="0" smtClean="0"/>
              <a:t>       </a:t>
            </a:r>
            <a:endParaRPr lang="ru-RU" dirty="0"/>
          </a:p>
        </p:txBody>
      </p:sp>
      <p:pic>
        <p:nvPicPr>
          <p:cNvPr id="13"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21324"/>
            <a:ext cx="9144000" cy="836676"/>
          </a:xfrm>
          <a:prstGeom prst="rect">
            <a:avLst/>
          </a:prstGeom>
        </p:spPr>
      </p:pic>
      <p:sp>
        <p:nvSpPr>
          <p:cNvPr id="3" name="Прямоугольник 2"/>
          <p:cNvSpPr/>
          <p:nvPr/>
        </p:nvSpPr>
        <p:spPr>
          <a:xfrm>
            <a:off x="147430" y="2712387"/>
            <a:ext cx="8849138" cy="3493264"/>
          </a:xfrm>
          <a:prstGeom prst="rect">
            <a:avLst/>
          </a:prstGeom>
        </p:spPr>
        <p:txBody>
          <a:bodyPr wrap="square">
            <a:spAutoFit/>
          </a:bodyPr>
          <a:lstStyle/>
          <a:p>
            <a:pPr algn="just"/>
            <a:r>
              <a:rPr lang="en-US" sz="1700" dirty="0" smtClean="0"/>
              <a:t>     Herpes </a:t>
            </a:r>
            <a:r>
              <a:rPr lang="en-US" sz="1700" dirty="0"/>
              <a:t>virus reproduction is characterized by a complex sequence of different steps with which antiviral agents might interfere. </a:t>
            </a:r>
            <a:r>
              <a:rPr lang="en-US" sz="1700" dirty="0" smtClean="0"/>
              <a:t>It </a:t>
            </a:r>
            <a:r>
              <a:rPr lang="en-US" sz="1700" dirty="0"/>
              <a:t>is known that a protein bound microbial polysaccharide showed potent ability to reduce the viral titer of </a:t>
            </a:r>
            <a:r>
              <a:rPr lang="en-US" sz="1700" dirty="0" smtClean="0"/>
              <a:t>HSV-1 </a:t>
            </a:r>
            <a:r>
              <a:rPr lang="en-US" sz="1700" dirty="0"/>
              <a:t>and </a:t>
            </a:r>
            <a:r>
              <a:rPr lang="en-US" sz="1700" dirty="0" smtClean="0"/>
              <a:t>HSV-2. The </a:t>
            </a:r>
            <a:r>
              <a:rPr lang="en-US" sz="1700" dirty="0"/>
              <a:t>significant antiviral activity against herpes simplex viruses might be attributed to the following reasons including disintegration of the entire herpes simplex virus particles, </a:t>
            </a:r>
            <a:r>
              <a:rPr lang="en-US" sz="1700" dirty="0" err="1"/>
              <a:t>solubilization</a:t>
            </a:r>
            <a:r>
              <a:rPr lang="en-US" sz="1700" dirty="0"/>
              <a:t> of the virus envelope, modification in chemical composition, protein degradation, or by covering the essential proteins of virus envelop. Some study revealed that protein bound polysaccharide may exert its partial antiviral mode of action </a:t>
            </a:r>
            <a:r>
              <a:rPr lang="en-US" sz="1700" dirty="0" smtClean="0"/>
              <a:t>against</a:t>
            </a:r>
            <a:r>
              <a:rPr lang="en-US" sz="1700" dirty="0"/>
              <a:t> HSV-2 </a:t>
            </a:r>
            <a:r>
              <a:rPr lang="en-US" sz="1700" dirty="0" smtClean="0"/>
              <a:t>via </a:t>
            </a:r>
            <a:r>
              <a:rPr lang="en-US" sz="1700" dirty="0"/>
              <a:t>binding the glycoproteins of HSV-2 </a:t>
            </a:r>
            <a:r>
              <a:rPr lang="en-US" sz="1700" dirty="0" smtClean="0"/>
              <a:t>to </a:t>
            </a:r>
            <a:r>
              <a:rPr lang="en-US" sz="1700" dirty="0"/>
              <a:t>protein bound polysaccharide which may interfere at the initial state of virus replication or release of any </a:t>
            </a:r>
            <a:r>
              <a:rPr lang="en-US" sz="1700" dirty="0" err="1"/>
              <a:t>virions</a:t>
            </a:r>
            <a:r>
              <a:rPr lang="en-US" sz="1700" dirty="0" smtClean="0"/>
              <a:t>.</a:t>
            </a:r>
          </a:p>
          <a:p>
            <a:pPr algn="just"/>
            <a:endParaRPr lang="en-US" sz="1700" dirty="0" smtClean="0"/>
          </a:p>
          <a:p>
            <a:pPr algn="just"/>
            <a:r>
              <a:rPr lang="en-US" sz="1700" dirty="0"/>
              <a:t> </a:t>
            </a:r>
            <a:r>
              <a:rPr lang="en-US" sz="1700" dirty="0" smtClean="0"/>
              <a:t>     To </a:t>
            </a:r>
            <a:r>
              <a:rPr lang="en-US" sz="1700" dirty="0"/>
              <a:t>determine the stage of HSV-1 infection that was inhibited by EPSs, </a:t>
            </a:r>
            <a:r>
              <a:rPr lang="en-US" sz="1700" dirty="0" smtClean="0"/>
              <a:t>virus </a:t>
            </a:r>
            <a:r>
              <a:rPr lang="en-US" sz="1700" dirty="0"/>
              <a:t>and cells were treated with EPSs at various times before and after HSV-1 infections.</a:t>
            </a:r>
          </a:p>
          <a:p>
            <a:pPr algn="just"/>
            <a:endParaRPr lang="en-US" sz="1700" dirty="0"/>
          </a:p>
        </p:txBody>
      </p:sp>
    </p:spTree>
    <p:extLst>
      <p:ext uri="{BB962C8B-B14F-4D97-AF65-F5344CB8AC3E}">
        <p14:creationId xmlns:p14="http://schemas.microsoft.com/office/powerpoint/2010/main" xmlns="" val="3361197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12</a:t>
            </a:fld>
            <a:endParaRPr lang="fr-FR"/>
          </a:p>
        </p:txBody>
      </p:sp>
      <p:sp>
        <p:nvSpPr>
          <p:cNvPr id="3" name="Rectangle 1"/>
          <p:cNvSpPr>
            <a:spLocks noChangeArrowheads="1"/>
          </p:cNvSpPr>
          <p:nvPr/>
        </p:nvSpPr>
        <p:spPr bwMode="auto">
          <a:xfrm>
            <a:off x="46383" y="14518"/>
            <a:ext cx="8988287" cy="5847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just"/>
            <a:r>
              <a:rPr lang="en-US" altLang="ru-RU" b="1" i="1" dirty="0" err="1">
                <a:latin typeface="+mn-lt"/>
                <a:ea typeface="Times New Roman" pitchFamily="18" charset="0"/>
                <a:cs typeface="Times New Roman" pitchFamily="18" charset="0"/>
              </a:rPr>
              <a:t>Virucidal</a:t>
            </a:r>
            <a:r>
              <a:rPr lang="en-US" altLang="ru-RU" b="1" i="1" dirty="0">
                <a:latin typeface="+mn-lt"/>
                <a:ea typeface="Times New Roman" pitchFamily="18" charset="0"/>
                <a:cs typeface="Times New Roman" pitchFamily="18" charset="0"/>
              </a:rPr>
              <a:t> assay</a:t>
            </a:r>
          </a:p>
          <a:p>
            <a:pPr lvl="0" algn="just"/>
            <a:r>
              <a:rPr lang="en-US" altLang="ru-RU" sz="1700" dirty="0">
                <a:latin typeface="+mn-lt"/>
                <a:ea typeface="Times New Roman" pitchFamily="18" charset="0"/>
                <a:cs typeface="Times New Roman" pitchFamily="18" charset="0"/>
              </a:rPr>
              <a:t>100 µL </a:t>
            </a:r>
            <a:r>
              <a:rPr lang="en-US" altLang="ru-RU" sz="1700">
                <a:latin typeface="+mn-lt"/>
                <a:ea typeface="Times New Roman" pitchFamily="18" charset="0"/>
                <a:cs typeface="Times New Roman" pitchFamily="18" charset="0"/>
              </a:rPr>
              <a:t>of </a:t>
            </a:r>
            <a:r>
              <a:rPr lang="en-US" altLang="ru-RU" sz="1700" smtClean="0">
                <a:latin typeface="+mn-lt"/>
                <a:ea typeface="Times New Roman" pitchFamily="18" charset="0"/>
                <a:cs typeface="Times New Roman" pitchFamily="18" charset="0"/>
              </a:rPr>
              <a:t>1.5 </a:t>
            </a:r>
            <a:r>
              <a:rPr lang="en-US" altLang="ru-RU" sz="1700" dirty="0">
                <a:latin typeface="+mn-lt"/>
                <a:ea typeface="Times New Roman" pitchFamily="18" charset="0"/>
                <a:cs typeface="Times New Roman" pitchFamily="18" charset="0"/>
              </a:rPr>
              <a:t>mg/ml of the EPSs were mixed with 100 µL of 2X HSV-1 in microfuge tubes and incubated at 37˚C for 3 hours. Then, the </a:t>
            </a:r>
            <a:r>
              <a:rPr lang="en-US" altLang="ru-RU" sz="1700" dirty="0" smtClean="0">
                <a:latin typeface="+mn-lt"/>
                <a:ea typeface="Times New Roman" pitchFamily="18" charset="0"/>
                <a:cs typeface="Times New Roman" pitchFamily="18" charset="0"/>
              </a:rPr>
              <a:t>BHK-21 </a:t>
            </a:r>
            <a:r>
              <a:rPr lang="en-US" altLang="ru-RU" sz="1700" dirty="0">
                <a:latin typeface="+mn-lt"/>
                <a:ea typeface="Times New Roman" pitchFamily="18" charset="0"/>
                <a:cs typeface="Times New Roman" pitchFamily="18" charset="0"/>
              </a:rPr>
              <a:t>cells were infected with 0.05 ml per well of ten-fold serial dilutions of the virus-containing suspension. The virus adsorption was carried out for 2 hours, then 0.15 ml of serum-free medium was added. After 3 days of incubation, virus titer (TCD</a:t>
            </a:r>
            <a:r>
              <a:rPr lang="en-US" altLang="ru-RU" sz="1400" dirty="0">
                <a:latin typeface="+mn-lt"/>
                <a:ea typeface="Times New Roman" pitchFamily="18" charset="0"/>
                <a:cs typeface="Times New Roman" pitchFamily="18" charset="0"/>
              </a:rPr>
              <a:t>50</a:t>
            </a:r>
            <a:r>
              <a:rPr lang="en-US" altLang="ru-RU" sz="1700" dirty="0">
                <a:latin typeface="+mn-lt"/>
                <a:ea typeface="Times New Roman" pitchFamily="18" charset="0"/>
                <a:cs typeface="Times New Roman" pitchFamily="18" charset="0"/>
              </a:rPr>
              <a:t>/ml) was calculated.</a:t>
            </a:r>
          </a:p>
          <a:p>
            <a:pPr lvl="0" algn="just"/>
            <a:r>
              <a:rPr lang="en-US" altLang="ru-RU" b="1" i="1" dirty="0">
                <a:latin typeface="+mn-lt"/>
                <a:ea typeface="Times New Roman" pitchFamily="18" charset="0"/>
                <a:cs typeface="Times New Roman" pitchFamily="18" charset="0"/>
              </a:rPr>
              <a:t>Attachment assay</a:t>
            </a:r>
          </a:p>
          <a:p>
            <a:pPr lvl="0" algn="just"/>
            <a:r>
              <a:rPr lang="en-US" altLang="ru-RU" sz="1700" dirty="0">
                <a:latin typeface="+mn-lt"/>
                <a:ea typeface="Times New Roman" pitchFamily="18" charset="0"/>
                <a:cs typeface="Times New Roman" pitchFamily="18" charset="0"/>
              </a:rPr>
              <a:t>The BHK cell monolayer was pre-chilled at 4°C for 1 h and then infected with 3,2 MOI HSV-1 in the absence or presence of serial dilutions of the EPSs. After 3 h of incubation at 4°C cell monolayer was washed with PBS three times and overlaid with medium containing 0.06% agarose. The infected cell monolayer was fixed and stained with 1% </a:t>
            </a:r>
            <a:r>
              <a:rPr lang="en-US" altLang="ru-RU" sz="1700" dirty="0" smtClean="0">
                <a:latin typeface="+mn-lt"/>
                <a:ea typeface="Times New Roman" pitchFamily="18" charset="0"/>
                <a:cs typeface="Times New Roman" pitchFamily="18" charset="0"/>
              </a:rPr>
              <a:t>crystal violet in </a:t>
            </a:r>
            <a:r>
              <a:rPr lang="en-US" altLang="ru-RU" sz="1700" dirty="0">
                <a:latin typeface="+mn-lt"/>
                <a:ea typeface="Times New Roman" pitchFamily="18" charset="0"/>
                <a:cs typeface="Times New Roman" pitchFamily="18" charset="0"/>
              </a:rPr>
              <a:t>20% ethanol. The antiviral activity of the EPSs</a:t>
            </a:r>
            <a:r>
              <a:rPr lang="en-US" altLang="ru-RU" sz="1700" dirty="0" smtClean="0">
                <a:latin typeface="+mn-lt"/>
                <a:ea typeface="Times New Roman" pitchFamily="18" charset="0"/>
                <a:cs typeface="Times New Roman" pitchFamily="18" charset="0"/>
              </a:rPr>
              <a:t> </a:t>
            </a:r>
            <a:r>
              <a:rPr lang="en-US" altLang="ru-RU" sz="1700" dirty="0">
                <a:latin typeface="+mn-lt"/>
                <a:ea typeface="Times New Roman" pitchFamily="18" charset="0"/>
                <a:cs typeface="Times New Roman" pitchFamily="18" charset="0"/>
              </a:rPr>
              <a:t>was determined by the following </a:t>
            </a:r>
            <a:r>
              <a:rPr lang="en-US" altLang="ru-RU" sz="1700" dirty="0" smtClean="0">
                <a:latin typeface="+mn-lt"/>
                <a:ea typeface="Times New Roman" pitchFamily="18" charset="0"/>
                <a:cs typeface="Times New Roman" pitchFamily="18" charset="0"/>
              </a:rPr>
              <a:t>formula:</a:t>
            </a:r>
            <a:endParaRPr lang="en-US" altLang="ru-RU" sz="1700" dirty="0">
              <a:latin typeface="+mn-lt"/>
              <a:ea typeface="Times New Roman" pitchFamily="18" charset="0"/>
              <a:cs typeface="Times New Roman" pitchFamily="18" charset="0"/>
            </a:endParaRPr>
          </a:p>
          <a:p>
            <a:pPr lvl="0" algn="just"/>
            <a:r>
              <a:rPr lang="en-US" altLang="ru-RU" sz="1700" dirty="0">
                <a:latin typeface="+mn-lt"/>
                <a:ea typeface="Times New Roman" pitchFamily="18" charset="0"/>
                <a:cs typeface="Times New Roman" pitchFamily="18" charset="0"/>
              </a:rPr>
              <a:t>% Percentage inhibition = (1- number of plaque (tested)/ number of plaque (control))*100%</a:t>
            </a:r>
          </a:p>
          <a:p>
            <a:pPr lvl="0" algn="just"/>
            <a:r>
              <a:rPr lang="en-US" altLang="ru-RU" b="1" i="1" dirty="0">
                <a:latin typeface="+mn-lt"/>
                <a:ea typeface="Times New Roman" pitchFamily="18" charset="0"/>
                <a:cs typeface="Times New Roman" pitchFamily="18" charset="0"/>
              </a:rPr>
              <a:t>Viral Penetration Assay</a:t>
            </a:r>
          </a:p>
          <a:p>
            <a:pPr lvl="0" algn="just"/>
            <a:r>
              <a:rPr lang="en-US" altLang="ru-RU" sz="1700" dirty="0">
                <a:latin typeface="+mn-lt"/>
                <a:ea typeface="Times New Roman" pitchFamily="18" charset="0"/>
                <a:cs typeface="Times New Roman" pitchFamily="18" charset="0"/>
              </a:rPr>
              <a:t>The </a:t>
            </a:r>
            <a:r>
              <a:rPr lang="en-US" altLang="ru-RU" sz="1700" dirty="0" smtClean="0">
                <a:latin typeface="+mn-lt"/>
                <a:ea typeface="Times New Roman" pitchFamily="18" charset="0"/>
                <a:cs typeface="Times New Roman" pitchFamily="18" charset="0"/>
              </a:rPr>
              <a:t>BHK-21 </a:t>
            </a:r>
            <a:r>
              <a:rPr lang="en-US" altLang="ru-RU" sz="1700" dirty="0">
                <a:latin typeface="+mn-lt"/>
                <a:ea typeface="Times New Roman" pitchFamily="18" charset="0"/>
                <a:cs typeface="Times New Roman" pitchFamily="18" charset="0"/>
              </a:rPr>
              <a:t>cell monolayer was pre-chilled at 4°C for 1 h, infected with 3,2 MOI HSV-1 and incubated at 4°C for a further 3 h to allow the attachment of HSV-1. After incubation, 50 µL of 2X concentration of compounds were added. The infected cell monolayer was then incubated at 37°C to maximize the penetration of </a:t>
            </a:r>
            <a:r>
              <a:rPr lang="en-US" altLang="ru-RU" sz="1700" dirty="0" smtClean="0">
                <a:latin typeface="+mn-lt"/>
                <a:ea typeface="Times New Roman" pitchFamily="18" charset="0"/>
                <a:cs typeface="Times New Roman" pitchFamily="18" charset="0"/>
              </a:rPr>
              <a:t>virus. </a:t>
            </a:r>
            <a:r>
              <a:rPr lang="en-US" altLang="ru-RU" sz="1700" dirty="0">
                <a:latin typeface="+mn-lt"/>
                <a:ea typeface="Times New Roman" pitchFamily="18" charset="0"/>
                <a:cs typeface="Times New Roman" pitchFamily="18" charset="0"/>
              </a:rPr>
              <a:t>At 45 min intervals, the infected cell monolayer was treated with PBS at pH 3 for 1 min to inactivate a non-penetrated virus. PBS at pH 11 was then immediately added to neutralize acidic PBS. The neutral PBS was removed and the cell monolayer was overlaid with overlay medium. After a further 48 h of incubation, the cell monolayer was fixed and stained. Plaques were counted as described above.</a:t>
            </a:r>
            <a:endParaRPr kumimoji="0" lang="en-US" altLang="ru-RU" sz="1700" u="none" strike="noStrike" cap="none" normalizeH="0" baseline="0" dirty="0" smtClean="0">
              <a:ln>
                <a:noFill/>
              </a:ln>
              <a:solidFill>
                <a:schemeClr val="tx1"/>
              </a:solidFill>
              <a:effectLst/>
              <a:latin typeface="+mn-lt"/>
            </a:endParaRPr>
          </a:p>
        </p:txBody>
      </p:sp>
      <p:pic>
        <p:nvPicPr>
          <p:cNvPr id="9"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57" y="6021324"/>
            <a:ext cx="9144000" cy="836676"/>
          </a:xfrm>
          <a:prstGeom prst="rect">
            <a:avLst/>
          </a:prstGeom>
        </p:spPr>
      </p:pic>
    </p:spTree>
    <p:extLst>
      <p:ext uri="{BB962C8B-B14F-4D97-AF65-F5344CB8AC3E}">
        <p14:creationId xmlns:p14="http://schemas.microsoft.com/office/powerpoint/2010/main" xmlns="" val="1286611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13</a:t>
            </a:fld>
            <a:endParaRPr lang="fr-FR"/>
          </a:p>
        </p:txBody>
      </p:sp>
      <p:sp>
        <p:nvSpPr>
          <p:cNvPr id="4" name="Rectangle 1"/>
          <p:cNvSpPr>
            <a:spLocks noChangeArrowheads="1"/>
          </p:cNvSpPr>
          <p:nvPr/>
        </p:nvSpPr>
        <p:spPr bwMode="auto">
          <a:xfrm>
            <a:off x="2377521" y="472469"/>
            <a:ext cx="438895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b="1" dirty="0"/>
              <a:t>Effect of </a:t>
            </a:r>
            <a:r>
              <a:rPr lang="en-US" b="1" dirty="0" smtClean="0"/>
              <a:t>EPSs on </a:t>
            </a:r>
            <a:r>
              <a:rPr lang="en-US" b="1" dirty="0"/>
              <a:t>infectivity of viral </a:t>
            </a:r>
            <a:r>
              <a:rPr lang="en-US" b="1" dirty="0" smtClean="0"/>
              <a:t>offspring</a:t>
            </a:r>
          </a:p>
        </p:txBody>
      </p:sp>
      <p:graphicFrame>
        <p:nvGraphicFramePr>
          <p:cNvPr id="6" name="Таблица 5"/>
          <p:cNvGraphicFramePr>
            <a:graphicFrameLocks noGrp="1"/>
          </p:cNvGraphicFramePr>
          <p:nvPr>
            <p:extLst>
              <p:ext uri="{D42A27DB-BD31-4B8C-83A1-F6EECF244321}">
                <p14:modId xmlns:p14="http://schemas.microsoft.com/office/powerpoint/2010/main" xmlns="" val="2400679579"/>
              </p:ext>
            </p:extLst>
          </p:nvPr>
        </p:nvGraphicFramePr>
        <p:xfrm>
          <a:off x="879615" y="990600"/>
          <a:ext cx="7049328" cy="4288332"/>
        </p:xfrm>
        <a:graphic>
          <a:graphicData uri="http://schemas.openxmlformats.org/drawingml/2006/table">
            <a:tbl>
              <a:tblPr firstRow="1" firstCol="1" bandRow="1">
                <a:tableStyleId>{69CF1AB2-1976-4502-BF36-3FF5EA218861}</a:tableStyleId>
              </a:tblPr>
              <a:tblGrid>
                <a:gridCol w="724728"/>
                <a:gridCol w="774163"/>
                <a:gridCol w="1557776"/>
                <a:gridCol w="1181548"/>
                <a:gridCol w="1515713"/>
                <a:gridCol w="1295400"/>
              </a:tblGrid>
              <a:tr h="123174">
                <a:tc rowSpan="3" gridSpan="2">
                  <a:txBody>
                    <a:bodyPr/>
                    <a:lstStyle/>
                    <a:p>
                      <a:pPr algn="ctr">
                        <a:lnSpc>
                          <a:spcPct val="100000"/>
                        </a:lnSpc>
                        <a:spcAft>
                          <a:spcPts val="0"/>
                        </a:spcAft>
                      </a:pPr>
                      <a:r>
                        <a:rPr lang="ru-RU" sz="1700" dirty="0">
                          <a:effectLst/>
                        </a:rPr>
                        <a:t> </a:t>
                      </a:r>
                    </a:p>
                    <a:p>
                      <a:pPr algn="ctr">
                        <a:lnSpc>
                          <a:spcPct val="100000"/>
                        </a:lnSpc>
                        <a:spcAft>
                          <a:spcPts val="0"/>
                        </a:spcAft>
                      </a:pPr>
                      <a:r>
                        <a:rPr lang="ru-RU" sz="1700" b="0" dirty="0" err="1">
                          <a:effectLst/>
                        </a:rPr>
                        <a:t>Concentration</a:t>
                      </a:r>
                      <a:endParaRPr lang="ru-RU" sz="1700" b="0" dirty="0">
                        <a:effectLst/>
                      </a:endParaRPr>
                    </a:p>
                    <a:p>
                      <a:pPr algn="ctr">
                        <a:lnSpc>
                          <a:spcPct val="100000"/>
                        </a:lnSpc>
                        <a:spcAft>
                          <a:spcPts val="0"/>
                        </a:spcAft>
                      </a:pPr>
                      <a:r>
                        <a:rPr lang="ru-RU" sz="1700" b="0" dirty="0">
                          <a:effectLst/>
                        </a:rPr>
                        <a:t>(</a:t>
                      </a:r>
                      <a:r>
                        <a:rPr lang="ru-RU" sz="1700" b="0" dirty="0" err="1" smtClean="0">
                          <a:effectLst/>
                        </a:rPr>
                        <a:t>μg</a:t>
                      </a:r>
                      <a:r>
                        <a:rPr lang="ru-RU" sz="1700" b="0" dirty="0" smtClean="0">
                          <a:effectLst/>
                        </a:rPr>
                        <a:t>/</a:t>
                      </a:r>
                      <a:r>
                        <a:rPr lang="ru-RU" sz="1700" b="0" dirty="0" err="1" smtClean="0">
                          <a:effectLst/>
                        </a:rPr>
                        <a:t>ml</a:t>
                      </a:r>
                      <a:r>
                        <a:rPr lang="ru-RU" sz="1700" b="0" dirty="0" smtClean="0">
                          <a:effectLst/>
                        </a:rPr>
                        <a:t>)</a:t>
                      </a:r>
                      <a:endParaRPr lang="ru-RU" sz="1700" b="0" dirty="0">
                        <a:solidFill>
                          <a:schemeClr val="tx1"/>
                        </a:solidFill>
                        <a:effectLst/>
                        <a:latin typeface="Calibri"/>
                        <a:ea typeface="Calibri"/>
                        <a:cs typeface="Times New Roman"/>
                      </a:endParaRPr>
                    </a:p>
                  </a:txBody>
                  <a:tcPr marL="53168" marR="53168" marT="7384" marB="0" anchor="ctr"/>
                </a:tc>
                <a:tc rowSpan="3" hMerge="1">
                  <a:txBody>
                    <a:bodyPr/>
                    <a:lstStyle/>
                    <a:p>
                      <a:endParaRPr lang="ru-RU"/>
                    </a:p>
                  </a:txBody>
                  <a:tcPr/>
                </a:tc>
                <a:tc gridSpan="4">
                  <a:txBody>
                    <a:bodyPr/>
                    <a:lstStyle/>
                    <a:p>
                      <a:pPr algn="ctr">
                        <a:lnSpc>
                          <a:spcPct val="100000"/>
                        </a:lnSpc>
                        <a:spcAft>
                          <a:spcPts val="0"/>
                        </a:spcAft>
                      </a:pPr>
                      <a:r>
                        <a:rPr lang="en-US" sz="1700" dirty="0" smtClean="0">
                          <a:effectLst/>
                        </a:rPr>
                        <a:t>EPS</a:t>
                      </a:r>
                      <a:r>
                        <a:rPr lang="ru-RU" sz="1700" dirty="0" smtClean="0">
                          <a:effectLst/>
                        </a:rPr>
                        <a:t>s </a:t>
                      </a:r>
                      <a:r>
                        <a:rPr lang="ru-RU" sz="1700" dirty="0" err="1">
                          <a:effectLst/>
                        </a:rPr>
                        <a:t>present</a:t>
                      </a:r>
                      <a:r>
                        <a:rPr lang="ru-RU" sz="1700" dirty="0">
                          <a:effectLst/>
                        </a:rPr>
                        <a:t>:</a:t>
                      </a:r>
                      <a:endParaRPr lang="ru-RU" sz="1700" dirty="0">
                        <a:solidFill>
                          <a:schemeClr val="tx1"/>
                        </a:solidFill>
                        <a:effectLst/>
                        <a:latin typeface="Calibri"/>
                        <a:ea typeface="Calibri"/>
                        <a:cs typeface="Times New Roman"/>
                      </a:endParaRPr>
                    </a:p>
                  </a:txBody>
                  <a:tcPr marL="53168" marR="53168" marT="7384" marB="0" anchor="ctr"/>
                </a:tc>
                <a:tc hMerge="1">
                  <a:txBody>
                    <a:bodyPr/>
                    <a:lstStyle/>
                    <a:p>
                      <a:endParaRPr lang="ru-RU"/>
                    </a:p>
                  </a:txBody>
                  <a:tcPr/>
                </a:tc>
                <a:tc hMerge="1">
                  <a:txBody>
                    <a:bodyPr/>
                    <a:lstStyle/>
                    <a:p>
                      <a:endParaRPr lang="ru-RU"/>
                    </a:p>
                  </a:txBody>
                  <a:tcPr/>
                </a:tc>
                <a:tc hMerge="1">
                  <a:txBody>
                    <a:bodyPr/>
                    <a:lstStyle/>
                    <a:p>
                      <a:endParaRPr lang="ru-RU"/>
                    </a:p>
                  </a:txBody>
                  <a:tcPr/>
                </a:tc>
              </a:tr>
              <a:tr h="410226">
                <a:tc gridSpan="2" vMerge="1">
                  <a:txBody>
                    <a:bodyPr/>
                    <a:lstStyle/>
                    <a:p>
                      <a:endParaRPr lang="ru-RU"/>
                    </a:p>
                  </a:txBody>
                  <a:tcPr/>
                </a:tc>
                <a:tc hMerge="1" vMerge="1">
                  <a:txBody>
                    <a:bodyPr/>
                    <a:lstStyle/>
                    <a:p>
                      <a:endParaRPr lang="ru-RU"/>
                    </a:p>
                  </a:txBody>
                  <a:tcPr/>
                </a:tc>
                <a:tc>
                  <a:txBody>
                    <a:bodyPr/>
                    <a:lstStyle/>
                    <a:p>
                      <a:pPr algn="ctr">
                        <a:lnSpc>
                          <a:spcPct val="100000"/>
                        </a:lnSpc>
                        <a:spcAft>
                          <a:spcPts val="0"/>
                        </a:spcAft>
                      </a:pPr>
                      <a:r>
                        <a:rPr lang="en-US" sz="1700" dirty="0">
                          <a:effectLst/>
                        </a:rPr>
                        <a:t>3 </a:t>
                      </a:r>
                      <a:r>
                        <a:rPr lang="en-US" sz="1700" dirty="0" smtClean="0">
                          <a:effectLst/>
                        </a:rPr>
                        <a:t>hour </a:t>
                      </a:r>
                      <a:r>
                        <a:rPr lang="ru-RU" sz="1700" dirty="0" err="1" smtClean="0">
                          <a:effectLst/>
                        </a:rPr>
                        <a:t>before</a:t>
                      </a:r>
                      <a:r>
                        <a:rPr lang="ru-RU" sz="1700" dirty="0" smtClean="0">
                          <a:effectLst/>
                        </a:rPr>
                        <a:t> </a:t>
                      </a:r>
                      <a:r>
                        <a:rPr lang="ru-RU" sz="1700" dirty="0" err="1">
                          <a:effectLst/>
                        </a:rPr>
                        <a:t>adsorption</a:t>
                      </a:r>
                      <a:endParaRPr lang="ru-RU" sz="1700" dirty="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ru-RU" sz="1700" dirty="0" err="1">
                          <a:effectLst/>
                        </a:rPr>
                        <a:t>During</a:t>
                      </a:r>
                      <a:r>
                        <a:rPr lang="ru-RU" sz="1700" dirty="0">
                          <a:effectLst/>
                        </a:rPr>
                        <a:t> </a:t>
                      </a:r>
                      <a:r>
                        <a:rPr lang="ru-RU" sz="1700" dirty="0" err="1">
                          <a:effectLst/>
                        </a:rPr>
                        <a:t>adsorption</a:t>
                      </a:r>
                      <a:endParaRPr lang="ru-RU" sz="1700" dirty="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ru-RU" sz="1700">
                          <a:effectLst/>
                        </a:rPr>
                        <a:t>During penetration</a:t>
                      </a:r>
                      <a:endParaRPr lang="ru-RU" sz="1700">
                        <a:solidFill>
                          <a:schemeClr val="tx1"/>
                        </a:solidFill>
                        <a:effectLst/>
                        <a:latin typeface="Calibri"/>
                        <a:ea typeface="Calibri"/>
                        <a:cs typeface="Times New Roman"/>
                      </a:endParaRPr>
                    </a:p>
                  </a:txBody>
                  <a:tcPr marL="53168" marR="53168" marT="7384" marB="0" anchor="ctr"/>
                </a:tc>
                <a:tc>
                  <a:txBody>
                    <a:bodyPr/>
                    <a:lstStyle/>
                    <a:p>
                      <a:pPr marL="111760" indent="-111760" algn="ctr">
                        <a:lnSpc>
                          <a:spcPct val="100000"/>
                        </a:lnSpc>
                        <a:spcAft>
                          <a:spcPts val="0"/>
                        </a:spcAft>
                      </a:pPr>
                      <a:r>
                        <a:rPr lang="en-US" sz="1700" dirty="0" smtClean="0">
                          <a:effectLst/>
                        </a:rPr>
                        <a:t>After</a:t>
                      </a:r>
                      <a:r>
                        <a:rPr lang="ru-RU" sz="1700" dirty="0" smtClean="0">
                          <a:effectLst/>
                        </a:rPr>
                        <a:t> </a:t>
                      </a:r>
                      <a:endParaRPr lang="en-US" sz="1700" dirty="0" smtClean="0">
                        <a:effectLst/>
                      </a:endParaRPr>
                    </a:p>
                    <a:p>
                      <a:pPr marL="111760" indent="-111760" algn="ctr">
                        <a:lnSpc>
                          <a:spcPct val="100000"/>
                        </a:lnSpc>
                        <a:spcAft>
                          <a:spcPts val="0"/>
                        </a:spcAft>
                      </a:pPr>
                      <a:r>
                        <a:rPr lang="ru-RU" sz="1700" dirty="0" err="1" smtClean="0">
                          <a:effectLst/>
                        </a:rPr>
                        <a:t>adsorption</a:t>
                      </a:r>
                      <a:endParaRPr lang="ru-RU" sz="1700" dirty="0">
                        <a:solidFill>
                          <a:schemeClr val="tx1"/>
                        </a:solidFill>
                        <a:effectLst/>
                        <a:latin typeface="Calibri"/>
                        <a:ea typeface="Calibri"/>
                        <a:cs typeface="Times New Roman"/>
                      </a:endParaRPr>
                    </a:p>
                  </a:txBody>
                  <a:tcPr marL="53168" marR="53168" marT="7384" marB="0" anchor="ctr"/>
                </a:tc>
              </a:tr>
              <a:tr h="268948">
                <a:tc gridSpan="2" vMerge="1">
                  <a:txBody>
                    <a:bodyPr/>
                    <a:lstStyle/>
                    <a:p>
                      <a:endParaRPr lang="ru-RU"/>
                    </a:p>
                  </a:txBody>
                  <a:tcPr/>
                </a:tc>
                <a:tc hMerge="1" vMerge="1">
                  <a:txBody>
                    <a:bodyPr/>
                    <a:lstStyle/>
                    <a:p>
                      <a:endParaRPr lang="ru-RU"/>
                    </a:p>
                  </a:txBody>
                  <a:tcPr/>
                </a:tc>
                <a:tc gridSpan="4">
                  <a:txBody>
                    <a:bodyPr/>
                    <a:lstStyle/>
                    <a:p>
                      <a:pPr algn="ctr">
                        <a:lnSpc>
                          <a:spcPct val="100000"/>
                        </a:lnSpc>
                        <a:spcAft>
                          <a:spcPts val="0"/>
                        </a:spcAft>
                      </a:pPr>
                      <a:r>
                        <a:rPr lang="ru-RU" sz="1700" dirty="0">
                          <a:effectLst/>
                        </a:rPr>
                        <a:t>%</a:t>
                      </a:r>
                      <a:r>
                        <a:rPr lang="en-US" sz="1700" dirty="0">
                          <a:effectLst/>
                        </a:rPr>
                        <a:t> </a:t>
                      </a:r>
                      <a:r>
                        <a:rPr lang="en-US" sz="1700" dirty="0" smtClean="0">
                          <a:effectLst/>
                        </a:rPr>
                        <a:t>inhibition of virus titer</a:t>
                      </a:r>
                      <a:endParaRPr lang="ru-RU" sz="1700" dirty="0">
                        <a:solidFill>
                          <a:schemeClr val="tx1"/>
                        </a:solidFill>
                        <a:effectLst/>
                        <a:latin typeface="Calibri"/>
                        <a:ea typeface="Calibri"/>
                        <a:cs typeface="Times New Roman"/>
                      </a:endParaRPr>
                    </a:p>
                  </a:txBody>
                  <a:tcPr marL="53168" marR="53168" marT="7384" marB="0" anchor="ctr"/>
                </a:tc>
                <a:tc hMerge="1">
                  <a:txBody>
                    <a:bodyPr/>
                    <a:lstStyle/>
                    <a:p>
                      <a:endParaRPr lang="ru-RU"/>
                    </a:p>
                  </a:txBody>
                  <a:tcPr/>
                </a:tc>
                <a:tc hMerge="1">
                  <a:txBody>
                    <a:bodyPr/>
                    <a:lstStyle/>
                    <a:p>
                      <a:endParaRPr lang="ru-RU"/>
                    </a:p>
                  </a:txBody>
                  <a:tcPr/>
                </a:tc>
                <a:tc hMerge="1">
                  <a:txBody>
                    <a:bodyPr/>
                    <a:lstStyle/>
                    <a:p>
                      <a:endParaRPr lang="ru-RU"/>
                    </a:p>
                  </a:txBody>
                  <a:tcPr/>
                </a:tc>
              </a:tr>
              <a:tr h="268948">
                <a:tc rowSpan="4">
                  <a:txBody>
                    <a:bodyPr/>
                    <a:lstStyle/>
                    <a:p>
                      <a:pPr algn="ctr">
                        <a:lnSpc>
                          <a:spcPct val="100000"/>
                        </a:lnSpc>
                        <a:spcAft>
                          <a:spcPts val="0"/>
                        </a:spcAft>
                      </a:pPr>
                      <a:r>
                        <a:rPr lang="en-US" sz="1700" dirty="0">
                          <a:effectLst/>
                        </a:rPr>
                        <a:t>2t</a:t>
                      </a:r>
                      <a:endParaRPr lang="ru-RU" sz="1700" dirty="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a:effectLst/>
                        </a:rPr>
                        <a:t>150</a:t>
                      </a:r>
                      <a:endParaRPr lang="ru-RU" sz="1700">
                        <a:solidFill>
                          <a:schemeClr val="tx1"/>
                        </a:solidFill>
                        <a:effectLst/>
                        <a:latin typeface="Calibri"/>
                        <a:ea typeface="Calibri"/>
                        <a:cs typeface="Times New Roman"/>
                      </a:endParaRPr>
                    </a:p>
                  </a:txBody>
                  <a:tcPr marL="53168" marR="53168" marT="7384" marB="0" anchor="ctr"/>
                </a:tc>
                <a:tc rowSpan="4">
                  <a:txBody>
                    <a:bodyPr/>
                    <a:lstStyle/>
                    <a:p>
                      <a:pPr algn="ctr">
                        <a:lnSpc>
                          <a:spcPct val="100000"/>
                        </a:lnSpc>
                        <a:spcAft>
                          <a:spcPts val="0"/>
                        </a:spcAft>
                      </a:pPr>
                      <a:r>
                        <a:rPr lang="ru-RU" sz="1700" dirty="0">
                          <a:effectLst/>
                        </a:rPr>
                        <a:t>91</a:t>
                      </a:r>
                      <a:r>
                        <a:rPr lang="en-US" sz="1700" dirty="0">
                          <a:effectLst/>
                        </a:rPr>
                        <a:t>.</a:t>
                      </a:r>
                      <a:r>
                        <a:rPr lang="ru-RU" sz="1700" dirty="0">
                          <a:effectLst/>
                        </a:rPr>
                        <a:t>3</a:t>
                      </a:r>
                      <a:r>
                        <a:rPr lang="en-US" sz="1700" dirty="0">
                          <a:effectLst/>
                        </a:rPr>
                        <a:t>4</a:t>
                      </a:r>
                      <a:endParaRPr lang="ru-RU" sz="1700" dirty="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96</a:t>
                      </a:r>
                      <a:r>
                        <a:rPr lang="en-US" sz="1700">
                          <a:effectLst/>
                        </a:rPr>
                        <a:t>.42</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91</a:t>
                      </a:r>
                      <a:r>
                        <a:rPr lang="en-US" sz="1700">
                          <a:effectLst/>
                        </a:rPr>
                        <a:t>.</a:t>
                      </a:r>
                      <a:r>
                        <a:rPr lang="ru-RU" sz="1700">
                          <a:effectLst/>
                        </a:rPr>
                        <a:t>11</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a:effectLst/>
                        </a:rPr>
                        <a:t>72.29</a:t>
                      </a:r>
                      <a:endParaRPr lang="ru-RU" sz="1700">
                        <a:solidFill>
                          <a:schemeClr val="tx1"/>
                        </a:solidFill>
                        <a:effectLst/>
                        <a:latin typeface="Calibri"/>
                        <a:ea typeface="Calibri"/>
                        <a:cs typeface="Times New Roman"/>
                      </a:endParaRPr>
                    </a:p>
                  </a:txBody>
                  <a:tcPr marL="53168" marR="53168" marT="7384" marB="0" anchor="ctr"/>
                </a:tc>
              </a:tr>
              <a:tr h="268948">
                <a:tc vMerge="1">
                  <a:txBody>
                    <a:bodyPr/>
                    <a:lstStyle/>
                    <a:p>
                      <a:endParaRPr lang="ru-RU"/>
                    </a:p>
                  </a:txBody>
                  <a:tcPr/>
                </a:tc>
                <a:tc>
                  <a:txBody>
                    <a:bodyPr/>
                    <a:lstStyle/>
                    <a:p>
                      <a:pPr algn="ctr">
                        <a:lnSpc>
                          <a:spcPct val="100000"/>
                        </a:lnSpc>
                        <a:spcAft>
                          <a:spcPts val="0"/>
                        </a:spcAft>
                      </a:pPr>
                      <a:r>
                        <a:rPr lang="en-US" sz="1700">
                          <a:effectLst/>
                        </a:rPr>
                        <a:t>75</a:t>
                      </a:r>
                      <a:endParaRPr lang="ru-RU" sz="1700">
                        <a:solidFill>
                          <a:schemeClr val="tx1"/>
                        </a:solidFill>
                        <a:effectLst/>
                        <a:latin typeface="Calibri"/>
                        <a:ea typeface="Calibri"/>
                        <a:cs typeface="Times New Roman"/>
                      </a:endParaRPr>
                    </a:p>
                  </a:txBody>
                  <a:tcPr marL="53168" marR="53168" marT="7384" marB="0" anchor="ctr"/>
                </a:tc>
                <a:tc vMerge="1">
                  <a:txBody>
                    <a:bodyPr/>
                    <a:lstStyle/>
                    <a:p>
                      <a:endParaRPr lang="ru-RU"/>
                    </a:p>
                  </a:txBody>
                  <a:tcPr/>
                </a:tc>
                <a:tc>
                  <a:txBody>
                    <a:bodyPr/>
                    <a:lstStyle/>
                    <a:p>
                      <a:pPr algn="ctr">
                        <a:lnSpc>
                          <a:spcPct val="100000"/>
                        </a:lnSpc>
                        <a:spcAft>
                          <a:spcPts val="1000"/>
                        </a:spcAft>
                      </a:pPr>
                      <a:r>
                        <a:rPr lang="ru-RU" sz="1700">
                          <a:effectLst/>
                        </a:rPr>
                        <a:t>95</a:t>
                      </a:r>
                      <a:r>
                        <a:rPr lang="en-US" sz="1700">
                          <a:effectLst/>
                        </a:rPr>
                        <a:t>.</a:t>
                      </a:r>
                      <a:r>
                        <a:rPr lang="ru-RU" sz="1700">
                          <a:effectLst/>
                        </a:rPr>
                        <a:t>26</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84</a:t>
                      </a:r>
                      <a:r>
                        <a:rPr lang="en-US" sz="1700">
                          <a:effectLst/>
                        </a:rPr>
                        <a:t>.</a:t>
                      </a:r>
                      <a:r>
                        <a:rPr lang="ru-RU" sz="1700">
                          <a:effectLst/>
                        </a:rPr>
                        <a:t>07</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a:effectLst/>
                        </a:rPr>
                        <a:t>58.44</a:t>
                      </a:r>
                      <a:endParaRPr lang="ru-RU" sz="1700">
                        <a:solidFill>
                          <a:schemeClr val="tx1"/>
                        </a:solidFill>
                        <a:effectLst/>
                        <a:latin typeface="Calibri"/>
                        <a:ea typeface="Calibri"/>
                        <a:cs typeface="Times New Roman"/>
                      </a:endParaRPr>
                    </a:p>
                  </a:txBody>
                  <a:tcPr marL="53168" marR="53168" marT="7384" marB="0" anchor="ctr"/>
                </a:tc>
              </a:tr>
              <a:tr h="268948">
                <a:tc vMerge="1">
                  <a:txBody>
                    <a:bodyPr/>
                    <a:lstStyle/>
                    <a:p>
                      <a:endParaRPr lang="ru-RU"/>
                    </a:p>
                  </a:txBody>
                  <a:tcPr/>
                </a:tc>
                <a:tc>
                  <a:txBody>
                    <a:bodyPr/>
                    <a:lstStyle/>
                    <a:p>
                      <a:pPr algn="ctr">
                        <a:lnSpc>
                          <a:spcPct val="100000"/>
                        </a:lnSpc>
                        <a:spcAft>
                          <a:spcPts val="0"/>
                        </a:spcAft>
                      </a:pPr>
                      <a:r>
                        <a:rPr lang="ru-RU" sz="1700" dirty="0">
                          <a:effectLst/>
                        </a:rPr>
                        <a:t>3</a:t>
                      </a:r>
                      <a:r>
                        <a:rPr lang="en-US" sz="1700" dirty="0">
                          <a:effectLst/>
                        </a:rPr>
                        <a:t>8</a:t>
                      </a:r>
                      <a:endParaRPr lang="ru-RU" sz="1700" dirty="0">
                        <a:solidFill>
                          <a:schemeClr val="tx1"/>
                        </a:solidFill>
                        <a:effectLst/>
                        <a:latin typeface="Calibri"/>
                        <a:ea typeface="Calibri"/>
                        <a:cs typeface="Times New Roman"/>
                      </a:endParaRPr>
                    </a:p>
                  </a:txBody>
                  <a:tcPr marL="53168" marR="53168" marT="7384" marB="0" anchor="ctr"/>
                </a:tc>
                <a:tc vMerge="1">
                  <a:txBody>
                    <a:bodyPr/>
                    <a:lstStyle/>
                    <a:p>
                      <a:endParaRPr lang="ru-RU"/>
                    </a:p>
                  </a:txBody>
                  <a:tcPr/>
                </a:tc>
                <a:tc>
                  <a:txBody>
                    <a:bodyPr/>
                    <a:lstStyle/>
                    <a:p>
                      <a:pPr algn="ctr">
                        <a:lnSpc>
                          <a:spcPct val="100000"/>
                        </a:lnSpc>
                        <a:spcAft>
                          <a:spcPts val="1000"/>
                        </a:spcAft>
                      </a:pPr>
                      <a:r>
                        <a:rPr lang="ru-RU" sz="1700">
                          <a:effectLst/>
                        </a:rPr>
                        <a:t>93</a:t>
                      </a:r>
                      <a:r>
                        <a:rPr lang="en-US" sz="1700">
                          <a:effectLst/>
                        </a:rPr>
                        <a:t>.47</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84</a:t>
                      </a:r>
                      <a:r>
                        <a:rPr lang="en-US" sz="1700">
                          <a:effectLst/>
                        </a:rPr>
                        <a:t>.81</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a:effectLst/>
                        </a:rPr>
                        <a:t>30.07</a:t>
                      </a:r>
                      <a:endParaRPr lang="ru-RU" sz="1700">
                        <a:solidFill>
                          <a:schemeClr val="tx1"/>
                        </a:solidFill>
                        <a:effectLst/>
                        <a:latin typeface="Calibri"/>
                        <a:ea typeface="Calibri"/>
                        <a:cs typeface="Times New Roman"/>
                      </a:endParaRPr>
                    </a:p>
                  </a:txBody>
                  <a:tcPr marL="53168" marR="53168" marT="7384" marB="0" anchor="ctr"/>
                </a:tc>
              </a:tr>
              <a:tr h="268948">
                <a:tc vMerge="1">
                  <a:txBody>
                    <a:bodyPr/>
                    <a:lstStyle/>
                    <a:p>
                      <a:endParaRPr lang="ru-RU"/>
                    </a:p>
                  </a:txBody>
                  <a:tcPr/>
                </a:tc>
                <a:tc>
                  <a:txBody>
                    <a:bodyPr/>
                    <a:lstStyle/>
                    <a:p>
                      <a:pPr algn="ctr">
                        <a:lnSpc>
                          <a:spcPct val="100000"/>
                        </a:lnSpc>
                        <a:spcAft>
                          <a:spcPts val="0"/>
                        </a:spcAft>
                      </a:pPr>
                      <a:r>
                        <a:rPr lang="en-US" sz="1700">
                          <a:effectLst/>
                        </a:rPr>
                        <a:t>19</a:t>
                      </a:r>
                      <a:endParaRPr lang="ru-RU" sz="1700">
                        <a:solidFill>
                          <a:schemeClr val="tx1"/>
                        </a:solidFill>
                        <a:effectLst/>
                        <a:latin typeface="Calibri"/>
                        <a:ea typeface="Calibri"/>
                        <a:cs typeface="Times New Roman"/>
                      </a:endParaRPr>
                    </a:p>
                  </a:txBody>
                  <a:tcPr marL="53168" marR="53168" marT="7384" marB="0" anchor="ctr"/>
                </a:tc>
                <a:tc vMerge="1">
                  <a:txBody>
                    <a:bodyPr/>
                    <a:lstStyle/>
                    <a:p>
                      <a:endParaRPr lang="ru-RU"/>
                    </a:p>
                  </a:txBody>
                  <a:tcPr/>
                </a:tc>
                <a:tc>
                  <a:txBody>
                    <a:bodyPr/>
                    <a:lstStyle/>
                    <a:p>
                      <a:pPr algn="ctr">
                        <a:lnSpc>
                          <a:spcPct val="100000"/>
                        </a:lnSpc>
                        <a:spcAft>
                          <a:spcPts val="1000"/>
                        </a:spcAft>
                      </a:pPr>
                      <a:r>
                        <a:rPr lang="ru-RU" sz="1700">
                          <a:effectLst/>
                        </a:rPr>
                        <a:t>89</a:t>
                      </a:r>
                      <a:r>
                        <a:rPr lang="en-US" sz="1700">
                          <a:effectLst/>
                        </a:rPr>
                        <a:t>.89</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83</a:t>
                      </a:r>
                      <a:r>
                        <a:rPr lang="en-US" sz="1700">
                          <a:effectLst/>
                        </a:rPr>
                        <a:t>.</a:t>
                      </a:r>
                      <a:r>
                        <a:rPr lang="ru-RU" sz="1700">
                          <a:effectLst/>
                        </a:rPr>
                        <a:t>33</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dirty="0">
                          <a:effectLst/>
                        </a:rPr>
                        <a:t>23.36</a:t>
                      </a:r>
                      <a:endParaRPr lang="ru-RU" sz="1700" dirty="0">
                        <a:solidFill>
                          <a:schemeClr val="tx1"/>
                        </a:solidFill>
                        <a:effectLst/>
                        <a:latin typeface="Calibri"/>
                        <a:ea typeface="Calibri"/>
                        <a:cs typeface="Times New Roman"/>
                      </a:endParaRPr>
                    </a:p>
                  </a:txBody>
                  <a:tcPr marL="53168" marR="53168" marT="7384" marB="0" anchor="ctr"/>
                </a:tc>
              </a:tr>
              <a:tr h="268948">
                <a:tc rowSpan="4">
                  <a:txBody>
                    <a:bodyPr/>
                    <a:lstStyle/>
                    <a:p>
                      <a:pPr algn="ctr">
                        <a:lnSpc>
                          <a:spcPct val="100000"/>
                        </a:lnSpc>
                        <a:spcAft>
                          <a:spcPts val="0"/>
                        </a:spcAft>
                      </a:pPr>
                      <a:r>
                        <a:rPr lang="en-US" sz="1700">
                          <a:effectLst/>
                        </a:rPr>
                        <a:t>19s</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a:effectLst/>
                        </a:rPr>
                        <a:t>150</a:t>
                      </a:r>
                      <a:endParaRPr lang="ru-RU" sz="1700">
                        <a:solidFill>
                          <a:schemeClr val="tx1"/>
                        </a:solidFill>
                        <a:effectLst/>
                        <a:latin typeface="Calibri"/>
                        <a:ea typeface="Calibri"/>
                        <a:cs typeface="Times New Roman"/>
                      </a:endParaRPr>
                    </a:p>
                  </a:txBody>
                  <a:tcPr marL="53168" marR="53168" marT="7384" marB="0" anchor="ctr"/>
                </a:tc>
                <a:tc rowSpan="4">
                  <a:txBody>
                    <a:bodyPr/>
                    <a:lstStyle/>
                    <a:p>
                      <a:pPr algn="ctr">
                        <a:lnSpc>
                          <a:spcPct val="100000"/>
                        </a:lnSpc>
                        <a:spcAft>
                          <a:spcPts val="0"/>
                        </a:spcAft>
                      </a:pPr>
                      <a:r>
                        <a:rPr lang="ru-RU" sz="1700" dirty="0">
                          <a:effectLst/>
                        </a:rPr>
                        <a:t>86</a:t>
                      </a:r>
                      <a:r>
                        <a:rPr lang="en-US" sz="1700" dirty="0">
                          <a:effectLst/>
                        </a:rPr>
                        <a:t>.73</a:t>
                      </a:r>
                      <a:endParaRPr lang="ru-RU" sz="1700" dirty="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87</a:t>
                      </a:r>
                      <a:r>
                        <a:rPr lang="en-US" sz="1700">
                          <a:effectLst/>
                        </a:rPr>
                        <a:t>.88</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97</a:t>
                      </a:r>
                      <a:r>
                        <a:rPr lang="en-US" sz="1700">
                          <a:effectLst/>
                        </a:rPr>
                        <a:t>.</a:t>
                      </a:r>
                      <a:r>
                        <a:rPr lang="ru-RU" sz="1700">
                          <a:effectLst/>
                        </a:rPr>
                        <a:t>48</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a:effectLst/>
                        </a:rPr>
                        <a:t>88.24</a:t>
                      </a:r>
                      <a:endParaRPr lang="ru-RU" sz="1700">
                        <a:solidFill>
                          <a:schemeClr val="tx1"/>
                        </a:solidFill>
                        <a:effectLst/>
                        <a:latin typeface="Calibri"/>
                        <a:ea typeface="Calibri"/>
                        <a:cs typeface="Times New Roman"/>
                      </a:endParaRPr>
                    </a:p>
                  </a:txBody>
                  <a:tcPr marL="53168" marR="53168" marT="7384" marB="0" anchor="ctr"/>
                </a:tc>
              </a:tr>
              <a:tr h="268948">
                <a:tc vMerge="1">
                  <a:txBody>
                    <a:bodyPr/>
                    <a:lstStyle/>
                    <a:p>
                      <a:endParaRPr lang="ru-RU"/>
                    </a:p>
                  </a:txBody>
                  <a:tcPr/>
                </a:tc>
                <a:tc>
                  <a:txBody>
                    <a:bodyPr/>
                    <a:lstStyle/>
                    <a:p>
                      <a:pPr algn="ctr">
                        <a:lnSpc>
                          <a:spcPct val="100000"/>
                        </a:lnSpc>
                        <a:spcAft>
                          <a:spcPts val="0"/>
                        </a:spcAft>
                      </a:pPr>
                      <a:r>
                        <a:rPr lang="en-US" sz="1700">
                          <a:effectLst/>
                        </a:rPr>
                        <a:t>75</a:t>
                      </a:r>
                      <a:endParaRPr lang="ru-RU" sz="1700">
                        <a:solidFill>
                          <a:schemeClr val="tx1"/>
                        </a:solidFill>
                        <a:effectLst/>
                        <a:latin typeface="Calibri"/>
                        <a:ea typeface="Calibri"/>
                        <a:cs typeface="Times New Roman"/>
                      </a:endParaRPr>
                    </a:p>
                  </a:txBody>
                  <a:tcPr marL="53168" marR="53168" marT="7384" marB="0" anchor="ctr"/>
                </a:tc>
                <a:tc vMerge="1">
                  <a:txBody>
                    <a:bodyPr/>
                    <a:lstStyle/>
                    <a:p>
                      <a:endParaRPr lang="ru-RU"/>
                    </a:p>
                  </a:txBody>
                  <a:tcPr/>
                </a:tc>
                <a:tc>
                  <a:txBody>
                    <a:bodyPr/>
                    <a:lstStyle/>
                    <a:p>
                      <a:pPr algn="ctr">
                        <a:lnSpc>
                          <a:spcPct val="100000"/>
                        </a:lnSpc>
                        <a:spcAft>
                          <a:spcPts val="1000"/>
                        </a:spcAft>
                      </a:pPr>
                      <a:r>
                        <a:rPr lang="ru-RU" sz="1700">
                          <a:effectLst/>
                        </a:rPr>
                        <a:t>99</a:t>
                      </a:r>
                      <a:r>
                        <a:rPr lang="en-US" sz="1700">
                          <a:effectLst/>
                        </a:rPr>
                        <a:t>.</a:t>
                      </a:r>
                      <a:r>
                        <a:rPr lang="ru-RU" sz="1700">
                          <a:effectLst/>
                        </a:rPr>
                        <a:t>7</a:t>
                      </a:r>
                      <a:r>
                        <a:rPr lang="en-US" sz="1700">
                          <a:effectLst/>
                        </a:rPr>
                        <a:t>3</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95</a:t>
                      </a:r>
                      <a:r>
                        <a:rPr lang="en-US" sz="1700">
                          <a:effectLst/>
                        </a:rPr>
                        <a:t>.</a:t>
                      </a:r>
                      <a:r>
                        <a:rPr lang="ru-RU" sz="1700">
                          <a:effectLst/>
                        </a:rPr>
                        <a:t>88</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a:effectLst/>
                        </a:rPr>
                        <a:t>62.31</a:t>
                      </a:r>
                      <a:endParaRPr lang="ru-RU" sz="1700">
                        <a:solidFill>
                          <a:schemeClr val="tx1"/>
                        </a:solidFill>
                        <a:effectLst/>
                        <a:latin typeface="Calibri"/>
                        <a:ea typeface="Calibri"/>
                        <a:cs typeface="Times New Roman"/>
                      </a:endParaRPr>
                    </a:p>
                  </a:txBody>
                  <a:tcPr marL="53168" marR="53168" marT="7384" marB="0" anchor="ctr"/>
                </a:tc>
              </a:tr>
              <a:tr h="268948">
                <a:tc vMerge="1">
                  <a:txBody>
                    <a:bodyPr/>
                    <a:lstStyle/>
                    <a:p>
                      <a:endParaRPr lang="ru-RU"/>
                    </a:p>
                  </a:txBody>
                  <a:tcPr/>
                </a:tc>
                <a:tc>
                  <a:txBody>
                    <a:bodyPr/>
                    <a:lstStyle/>
                    <a:p>
                      <a:pPr algn="ctr">
                        <a:lnSpc>
                          <a:spcPct val="100000"/>
                        </a:lnSpc>
                        <a:spcAft>
                          <a:spcPts val="0"/>
                        </a:spcAft>
                      </a:pPr>
                      <a:r>
                        <a:rPr lang="ru-RU" sz="1700">
                          <a:effectLst/>
                        </a:rPr>
                        <a:t>3</a:t>
                      </a:r>
                      <a:r>
                        <a:rPr lang="en-US" sz="1700">
                          <a:effectLst/>
                        </a:rPr>
                        <a:t>8</a:t>
                      </a:r>
                      <a:endParaRPr lang="ru-RU" sz="1700">
                        <a:solidFill>
                          <a:schemeClr val="tx1"/>
                        </a:solidFill>
                        <a:effectLst/>
                        <a:latin typeface="Calibri"/>
                        <a:ea typeface="Calibri"/>
                        <a:cs typeface="Times New Roman"/>
                      </a:endParaRPr>
                    </a:p>
                  </a:txBody>
                  <a:tcPr marL="53168" marR="53168" marT="7384" marB="0" anchor="ctr"/>
                </a:tc>
                <a:tc vMerge="1">
                  <a:txBody>
                    <a:bodyPr/>
                    <a:lstStyle/>
                    <a:p>
                      <a:endParaRPr lang="ru-RU"/>
                    </a:p>
                  </a:txBody>
                  <a:tcPr/>
                </a:tc>
                <a:tc>
                  <a:txBody>
                    <a:bodyPr/>
                    <a:lstStyle/>
                    <a:p>
                      <a:pPr algn="ctr">
                        <a:lnSpc>
                          <a:spcPct val="100000"/>
                        </a:lnSpc>
                        <a:spcAft>
                          <a:spcPts val="1000"/>
                        </a:spcAft>
                      </a:pPr>
                      <a:r>
                        <a:rPr lang="ru-RU" sz="1700">
                          <a:effectLst/>
                        </a:rPr>
                        <a:t>98</a:t>
                      </a:r>
                      <a:r>
                        <a:rPr lang="en-US" sz="1700">
                          <a:effectLst/>
                        </a:rPr>
                        <a:t>.77</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67</a:t>
                      </a:r>
                      <a:r>
                        <a:rPr lang="en-US" sz="1700">
                          <a:effectLst/>
                        </a:rPr>
                        <a:t>.41</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a:effectLst/>
                        </a:rPr>
                        <a:t>80.12</a:t>
                      </a:r>
                      <a:endParaRPr lang="ru-RU" sz="1700">
                        <a:solidFill>
                          <a:schemeClr val="tx1"/>
                        </a:solidFill>
                        <a:effectLst/>
                        <a:latin typeface="Calibri"/>
                        <a:ea typeface="Calibri"/>
                        <a:cs typeface="Times New Roman"/>
                      </a:endParaRPr>
                    </a:p>
                  </a:txBody>
                  <a:tcPr marL="53168" marR="53168" marT="7384" marB="0" anchor="ctr"/>
                </a:tc>
              </a:tr>
              <a:tr h="268948">
                <a:tc vMerge="1">
                  <a:txBody>
                    <a:bodyPr/>
                    <a:lstStyle/>
                    <a:p>
                      <a:endParaRPr lang="ru-RU"/>
                    </a:p>
                  </a:txBody>
                  <a:tcPr/>
                </a:tc>
                <a:tc>
                  <a:txBody>
                    <a:bodyPr/>
                    <a:lstStyle/>
                    <a:p>
                      <a:pPr algn="ctr">
                        <a:lnSpc>
                          <a:spcPct val="100000"/>
                        </a:lnSpc>
                        <a:spcAft>
                          <a:spcPts val="0"/>
                        </a:spcAft>
                      </a:pPr>
                      <a:r>
                        <a:rPr lang="en-US" sz="1700">
                          <a:effectLst/>
                        </a:rPr>
                        <a:t>19</a:t>
                      </a:r>
                      <a:endParaRPr lang="ru-RU" sz="1700">
                        <a:solidFill>
                          <a:schemeClr val="tx1"/>
                        </a:solidFill>
                        <a:effectLst/>
                        <a:latin typeface="Calibri"/>
                        <a:ea typeface="Calibri"/>
                        <a:cs typeface="Times New Roman"/>
                      </a:endParaRPr>
                    </a:p>
                  </a:txBody>
                  <a:tcPr marL="53168" marR="53168" marT="7384" marB="0" anchor="ctr"/>
                </a:tc>
                <a:tc vMerge="1">
                  <a:txBody>
                    <a:bodyPr/>
                    <a:lstStyle/>
                    <a:p>
                      <a:endParaRPr lang="ru-RU"/>
                    </a:p>
                  </a:txBody>
                  <a:tcPr/>
                </a:tc>
                <a:tc>
                  <a:txBody>
                    <a:bodyPr/>
                    <a:lstStyle/>
                    <a:p>
                      <a:pPr algn="ctr">
                        <a:lnSpc>
                          <a:spcPct val="100000"/>
                        </a:lnSpc>
                        <a:spcAft>
                          <a:spcPts val="1000"/>
                        </a:spcAft>
                      </a:pPr>
                      <a:r>
                        <a:rPr lang="ru-RU" sz="1700">
                          <a:effectLst/>
                        </a:rPr>
                        <a:t>98</a:t>
                      </a:r>
                      <a:r>
                        <a:rPr lang="en-US" sz="1700">
                          <a:effectLst/>
                        </a:rPr>
                        <a:t>.65</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51</a:t>
                      </a:r>
                      <a:r>
                        <a:rPr lang="en-US" sz="1700">
                          <a:effectLst/>
                        </a:rPr>
                        <a:t>.48</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dirty="0">
                          <a:effectLst/>
                        </a:rPr>
                        <a:t>74.56</a:t>
                      </a:r>
                      <a:endParaRPr lang="ru-RU" sz="1700" dirty="0">
                        <a:solidFill>
                          <a:schemeClr val="tx1"/>
                        </a:solidFill>
                        <a:effectLst/>
                        <a:latin typeface="Calibri"/>
                        <a:ea typeface="Calibri"/>
                        <a:cs typeface="Times New Roman"/>
                      </a:endParaRPr>
                    </a:p>
                  </a:txBody>
                  <a:tcPr marL="53168" marR="53168" marT="7384" marB="0" anchor="ctr"/>
                </a:tc>
              </a:tr>
              <a:tr h="268948">
                <a:tc rowSpan="4">
                  <a:txBody>
                    <a:bodyPr/>
                    <a:lstStyle/>
                    <a:p>
                      <a:pPr algn="ctr">
                        <a:lnSpc>
                          <a:spcPct val="100000"/>
                        </a:lnSpc>
                        <a:spcAft>
                          <a:spcPts val="0"/>
                        </a:spcAft>
                      </a:pPr>
                      <a:r>
                        <a:rPr lang="en-US" sz="1700">
                          <a:effectLst/>
                        </a:rPr>
                        <a:t>6s</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a:effectLst/>
                        </a:rPr>
                        <a:t>150</a:t>
                      </a:r>
                      <a:endParaRPr lang="ru-RU" sz="1700">
                        <a:solidFill>
                          <a:schemeClr val="tx1"/>
                        </a:solidFill>
                        <a:effectLst/>
                        <a:latin typeface="Calibri"/>
                        <a:ea typeface="Calibri"/>
                        <a:cs typeface="Times New Roman"/>
                      </a:endParaRPr>
                    </a:p>
                  </a:txBody>
                  <a:tcPr marL="53168" marR="53168" marT="7384" marB="0" anchor="ctr"/>
                </a:tc>
                <a:tc rowSpan="4">
                  <a:txBody>
                    <a:bodyPr/>
                    <a:lstStyle/>
                    <a:p>
                      <a:pPr algn="ctr">
                        <a:lnSpc>
                          <a:spcPct val="100000"/>
                        </a:lnSpc>
                        <a:spcAft>
                          <a:spcPts val="0"/>
                        </a:spcAft>
                      </a:pPr>
                      <a:r>
                        <a:rPr lang="ru-RU" sz="1700">
                          <a:effectLst/>
                        </a:rPr>
                        <a:t>97</a:t>
                      </a:r>
                      <a:r>
                        <a:rPr lang="en-US" sz="1700">
                          <a:effectLst/>
                        </a:rPr>
                        <a:t>.04</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99</a:t>
                      </a:r>
                      <a:r>
                        <a:rPr lang="en-US" sz="1700">
                          <a:effectLst/>
                        </a:rPr>
                        <a:t>.24</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96</a:t>
                      </a:r>
                      <a:r>
                        <a:rPr lang="en-US" sz="1700">
                          <a:effectLst/>
                        </a:rPr>
                        <a:t>.33</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a:effectLst/>
                        </a:rPr>
                        <a:t>99.82</a:t>
                      </a:r>
                      <a:endParaRPr lang="ru-RU" sz="1700">
                        <a:solidFill>
                          <a:schemeClr val="tx1"/>
                        </a:solidFill>
                        <a:effectLst/>
                        <a:latin typeface="Calibri"/>
                        <a:ea typeface="Calibri"/>
                        <a:cs typeface="Times New Roman"/>
                      </a:endParaRPr>
                    </a:p>
                  </a:txBody>
                  <a:tcPr marL="53168" marR="53168" marT="7384" marB="0" anchor="ctr"/>
                </a:tc>
              </a:tr>
              <a:tr h="268948">
                <a:tc vMerge="1">
                  <a:txBody>
                    <a:bodyPr/>
                    <a:lstStyle/>
                    <a:p>
                      <a:endParaRPr lang="ru-RU"/>
                    </a:p>
                  </a:txBody>
                  <a:tcPr/>
                </a:tc>
                <a:tc>
                  <a:txBody>
                    <a:bodyPr/>
                    <a:lstStyle/>
                    <a:p>
                      <a:pPr algn="ctr">
                        <a:lnSpc>
                          <a:spcPct val="100000"/>
                        </a:lnSpc>
                        <a:spcAft>
                          <a:spcPts val="0"/>
                        </a:spcAft>
                      </a:pPr>
                      <a:r>
                        <a:rPr lang="en-US" sz="1700">
                          <a:effectLst/>
                        </a:rPr>
                        <a:t>75</a:t>
                      </a:r>
                      <a:endParaRPr lang="ru-RU" sz="1700">
                        <a:solidFill>
                          <a:schemeClr val="tx1"/>
                        </a:solidFill>
                        <a:effectLst/>
                        <a:latin typeface="Calibri"/>
                        <a:ea typeface="Calibri"/>
                        <a:cs typeface="Times New Roman"/>
                      </a:endParaRPr>
                    </a:p>
                  </a:txBody>
                  <a:tcPr marL="53168" marR="53168" marT="7384" marB="0" anchor="ctr"/>
                </a:tc>
                <a:tc vMerge="1">
                  <a:txBody>
                    <a:bodyPr/>
                    <a:lstStyle/>
                    <a:p>
                      <a:endParaRPr lang="ru-RU"/>
                    </a:p>
                  </a:txBody>
                  <a:tcPr/>
                </a:tc>
                <a:tc>
                  <a:txBody>
                    <a:bodyPr/>
                    <a:lstStyle/>
                    <a:p>
                      <a:pPr algn="ctr">
                        <a:lnSpc>
                          <a:spcPct val="100000"/>
                        </a:lnSpc>
                        <a:spcAft>
                          <a:spcPts val="1000"/>
                        </a:spcAft>
                      </a:pPr>
                      <a:r>
                        <a:rPr lang="ru-RU" sz="1700">
                          <a:effectLst/>
                        </a:rPr>
                        <a:t>98</a:t>
                      </a:r>
                      <a:r>
                        <a:rPr lang="en-US" sz="1700">
                          <a:effectLst/>
                        </a:rPr>
                        <a:t>.92</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85</a:t>
                      </a:r>
                      <a:r>
                        <a:rPr lang="en-US" sz="1700">
                          <a:effectLst/>
                        </a:rPr>
                        <a:t>.55</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a:effectLst/>
                        </a:rPr>
                        <a:t>54.03</a:t>
                      </a:r>
                      <a:endParaRPr lang="ru-RU" sz="1700">
                        <a:solidFill>
                          <a:schemeClr val="tx1"/>
                        </a:solidFill>
                        <a:effectLst/>
                        <a:latin typeface="Calibri"/>
                        <a:ea typeface="Calibri"/>
                        <a:cs typeface="Times New Roman"/>
                      </a:endParaRPr>
                    </a:p>
                  </a:txBody>
                  <a:tcPr marL="53168" marR="53168" marT="7384" marB="0" anchor="ctr"/>
                </a:tc>
              </a:tr>
              <a:tr h="268948">
                <a:tc vMerge="1">
                  <a:txBody>
                    <a:bodyPr/>
                    <a:lstStyle/>
                    <a:p>
                      <a:endParaRPr lang="ru-RU"/>
                    </a:p>
                  </a:txBody>
                  <a:tcPr/>
                </a:tc>
                <a:tc>
                  <a:txBody>
                    <a:bodyPr/>
                    <a:lstStyle/>
                    <a:p>
                      <a:pPr algn="ctr">
                        <a:lnSpc>
                          <a:spcPct val="100000"/>
                        </a:lnSpc>
                        <a:spcAft>
                          <a:spcPts val="0"/>
                        </a:spcAft>
                      </a:pPr>
                      <a:r>
                        <a:rPr lang="ru-RU" sz="1700">
                          <a:effectLst/>
                        </a:rPr>
                        <a:t>3</a:t>
                      </a:r>
                      <a:r>
                        <a:rPr lang="en-US" sz="1700">
                          <a:effectLst/>
                        </a:rPr>
                        <a:t>8</a:t>
                      </a:r>
                      <a:endParaRPr lang="ru-RU" sz="1700">
                        <a:solidFill>
                          <a:schemeClr val="tx1"/>
                        </a:solidFill>
                        <a:effectLst/>
                        <a:latin typeface="Calibri"/>
                        <a:ea typeface="Calibri"/>
                        <a:cs typeface="Times New Roman"/>
                      </a:endParaRPr>
                    </a:p>
                  </a:txBody>
                  <a:tcPr marL="53168" marR="53168" marT="7384" marB="0" anchor="ctr"/>
                </a:tc>
                <a:tc vMerge="1">
                  <a:txBody>
                    <a:bodyPr/>
                    <a:lstStyle/>
                    <a:p>
                      <a:endParaRPr lang="ru-RU"/>
                    </a:p>
                  </a:txBody>
                  <a:tcPr/>
                </a:tc>
                <a:tc>
                  <a:txBody>
                    <a:bodyPr/>
                    <a:lstStyle/>
                    <a:p>
                      <a:pPr algn="ctr">
                        <a:lnSpc>
                          <a:spcPct val="100000"/>
                        </a:lnSpc>
                        <a:spcAft>
                          <a:spcPts val="1000"/>
                        </a:spcAft>
                      </a:pPr>
                      <a:r>
                        <a:rPr lang="ru-RU" sz="1700">
                          <a:effectLst/>
                        </a:rPr>
                        <a:t>97</a:t>
                      </a:r>
                      <a:r>
                        <a:rPr lang="en-US" sz="1700">
                          <a:effectLst/>
                        </a:rPr>
                        <a:t>.16</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74</a:t>
                      </a:r>
                      <a:r>
                        <a:rPr lang="en-US" sz="1700">
                          <a:effectLst/>
                        </a:rPr>
                        <a:t>.07</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a:effectLst/>
                        </a:rPr>
                        <a:t>50.56</a:t>
                      </a:r>
                      <a:endParaRPr lang="ru-RU" sz="1700">
                        <a:solidFill>
                          <a:schemeClr val="tx1"/>
                        </a:solidFill>
                        <a:effectLst/>
                        <a:latin typeface="Calibri"/>
                        <a:ea typeface="Calibri"/>
                        <a:cs typeface="Times New Roman"/>
                      </a:endParaRPr>
                    </a:p>
                  </a:txBody>
                  <a:tcPr marL="53168" marR="53168" marT="7384" marB="0" anchor="ctr"/>
                </a:tc>
              </a:tr>
              <a:tr h="268948">
                <a:tc vMerge="1">
                  <a:txBody>
                    <a:bodyPr/>
                    <a:lstStyle/>
                    <a:p>
                      <a:endParaRPr lang="ru-RU"/>
                    </a:p>
                  </a:txBody>
                  <a:tcPr/>
                </a:tc>
                <a:tc>
                  <a:txBody>
                    <a:bodyPr/>
                    <a:lstStyle/>
                    <a:p>
                      <a:pPr algn="ctr">
                        <a:lnSpc>
                          <a:spcPct val="100000"/>
                        </a:lnSpc>
                        <a:spcAft>
                          <a:spcPts val="0"/>
                        </a:spcAft>
                      </a:pPr>
                      <a:r>
                        <a:rPr lang="en-US" sz="1700">
                          <a:effectLst/>
                        </a:rPr>
                        <a:t>19</a:t>
                      </a:r>
                      <a:endParaRPr lang="ru-RU" sz="1700">
                        <a:solidFill>
                          <a:schemeClr val="tx1"/>
                        </a:solidFill>
                        <a:effectLst/>
                        <a:latin typeface="Calibri"/>
                        <a:ea typeface="Calibri"/>
                        <a:cs typeface="Times New Roman"/>
                      </a:endParaRPr>
                    </a:p>
                  </a:txBody>
                  <a:tcPr marL="53168" marR="53168" marT="7384" marB="0" anchor="ctr"/>
                </a:tc>
                <a:tc vMerge="1">
                  <a:txBody>
                    <a:bodyPr/>
                    <a:lstStyle/>
                    <a:p>
                      <a:endParaRPr lang="ru-RU"/>
                    </a:p>
                  </a:txBody>
                  <a:tcPr/>
                </a:tc>
                <a:tc>
                  <a:txBody>
                    <a:bodyPr/>
                    <a:lstStyle/>
                    <a:p>
                      <a:pPr algn="ctr">
                        <a:lnSpc>
                          <a:spcPct val="100000"/>
                        </a:lnSpc>
                        <a:spcAft>
                          <a:spcPts val="1000"/>
                        </a:spcAft>
                      </a:pPr>
                      <a:r>
                        <a:rPr lang="ru-RU" sz="1700">
                          <a:effectLst/>
                        </a:rPr>
                        <a:t>96</a:t>
                      </a:r>
                      <a:r>
                        <a:rPr lang="en-US" sz="1700">
                          <a:effectLst/>
                        </a:rPr>
                        <a:t>.02</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1000"/>
                        </a:spcAft>
                      </a:pPr>
                      <a:r>
                        <a:rPr lang="ru-RU" sz="1700">
                          <a:effectLst/>
                        </a:rPr>
                        <a:t>70</a:t>
                      </a:r>
                      <a:r>
                        <a:rPr lang="en-US" sz="1700">
                          <a:effectLst/>
                        </a:rPr>
                        <a:t>.85</a:t>
                      </a:r>
                      <a:endParaRPr lang="ru-RU" sz="1700">
                        <a:solidFill>
                          <a:schemeClr val="tx1"/>
                        </a:solidFill>
                        <a:effectLst/>
                        <a:latin typeface="Calibri"/>
                        <a:ea typeface="Calibri"/>
                        <a:cs typeface="Times New Roman"/>
                      </a:endParaRPr>
                    </a:p>
                  </a:txBody>
                  <a:tcPr marL="53168" marR="53168" marT="7384" marB="0" anchor="ctr"/>
                </a:tc>
                <a:tc>
                  <a:txBody>
                    <a:bodyPr/>
                    <a:lstStyle/>
                    <a:p>
                      <a:pPr algn="ctr">
                        <a:lnSpc>
                          <a:spcPct val="100000"/>
                        </a:lnSpc>
                        <a:spcAft>
                          <a:spcPts val="0"/>
                        </a:spcAft>
                      </a:pPr>
                      <a:r>
                        <a:rPr lang="en-US" sz="1700" dirty="0">
                          <a:effectLst/>
                        </a:rPr>
                        <a:t>37.66</a:t>
                      </a:r>
                      <a:endParaRPr lang="ru-RU" sz="1700" dirty="0">
                        <a:solidFill>
                          <a:schemeClr val="tx1"/>
                        </a:solidFill>
                        <a:effectLst/>
                        <a:latin typeface="Calibri"/>
                        <a:ea typeface="Calibri"/>
                        <a:cs typeface="Times New Roman"/>
                      </a:endParaRPr>
                    </a:p>
                  </a:txBody>
                  <a:tcPr marL="53168" marR="53168" marT="7384" marB="0" anchor="ct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21324"/>
            <a:ext cx="9144000" cy="836676"/>
          </a:xfrm>
          <a:prstGeom prst="rect">
            <a:avLst/>
          </a:prstGeom>
        </p:spPr>
      </p:pic>
    </p:spTree>
    <p:extLst>
      <p:ext uri="{BB962C8B-B14F-4D97-AF65-F5344CB8AC3E}">
        <p14:creationId xmlns:p14="http://schemas.microsoft.com/office/powerpoint/2010/main" xmlns="" val="524486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21324"/>
            <a:ext cx="9144000" cy="836676"/>
          </a:xfrm>
          <a:prstGeom prst="rect">
            <a:avLst/>
          </a:prstGeom>
        </p:spPr>
      </p:pic>
      <p:sp>
        <p:nvSpPr>
          <p:cNvPr id="2" name="Прямоугольник 1"/>
          <p:cNvSpPr/>
          <p:nvPr/>
        </p:nvSpPr>
        <p:spPr>
          <a:xfrm>
            <a:off x="228600" y="2152204"/>
            <a:ext cx="8686800" cy="3831818"/>
          </a:xfrm>
          <a:prstGeom prst="rect">
            <a:avLst/>
          </a:prstGeom>
        </p:spPr>
        <p:txBody>
          <a:bodyPr wrap="square">
            <a:spAutoFit/>
          </a:bodyPr>
          <a:lstStyle/>
          <a:p>
            <a:r>
              <a:rPr lang="en-US" b="1" i="1" dirty="0" smtClean="0"/>
              <a:t>        Conclusions:</a:t>
            </a:r>
            <a:r>
              <a:rPr lang="en-US" b="1" dirty="0"/>
              <a:t> </a:t>
            </a:r>
          </a:p>
          <a:p>
            <a:pPr algn="just"/>
            <a:r>
              <a:rPr lang="en-US" sz="1700" b="1" dirty="0" smtClean="0"/>
              <a:t>         </a:t>
            </a:r>
            <a:r>
              <a:rPr lang="en-US" sz="1700" dirty="0" smtClean="0"/>
              <a:t>Taken </a:t>
            </a:r>
            <a:r>
              <a:rPr lang="en-US" sz="1700" dirty="0"/>
              <a:t>together, our results showed that the EPSs 2t, 19s, and 6s, isolated from the genus </a:t>
            </a:r>
            <a:r>
              <a:rPr lang="en-US" sz="1700" i="1" dirty="0" err="1"/>
              <a:t>Leuconostoc</a:t>
            </a:r>
            <a:r>
              <a:rPr lang="en-US" sz="1700" i="1" dirty="0"/>
              <a:t> sp</a:t>
            </a:r>
            <a:r>
              <a:rPr lang="en-US" sz="1700" dirty="0"/>
              <a:t>., in non-toxic concentrations possess the anti-HSV activity, which is realized via multiple mechanisms. The EPS 6s showed significant </a:t>
            </a:r>
            <a:r>
              <a:rPr lang="en-US" sz="1700" dirty="0" err="1"/>
              <a:t>virucidal</a:t>
            </a:r>
            <a:r>
              <a:rPr lang="en-US" sz="1700" dirty="0"/>
              <a:t> activity and reduces the viral adsorption, penetration, and yield of virus particles by 97 - 99%. Whereas the EPSs 2t and 19s block the viral adsorption to the cells and inhibits infectivity of viral progeny. </a:t>
            </a:r>
            <a:r>
              <a:rPr lang="en-US" sz="1700" dirty="0" smtClean="0"/>
              <a:t>Moreover</a:t>
            </a:r>
            <a:r>
              <a:rPr lang="en-US" sz="1700" dirty="0"/>
              <a:t>, it was demonstrated </a:t>
            </a:r>
            <a:r>
              <a:rPr lang="en-US" sz="1700" dirty="0" smtClean="0"/>
              <a:t>that using </a:t>
            </a:r>
            <a:r>
              <a:rPr lang="en-US" sz="1700" dirty="0"/>
              <a:t>the EPSs leads to the normalization of a life cycle of cells infected with herpes virus to the level of non-infected cells. </a:t>
            </a:r>
            <a:r>
              <a:rPr lang="en-US" sz="1700" dirty="0" smtClean="0"/>
              <a:t>Taking </a:t>
            </a:r>
            <a:r>
              <a:rPr lang="en-US" sz="1700" dirty="0"/>
              <a:t>into account the promising </a:t>
            </a:r>
            <a:r>
              <a:rPr lang="en-US" sz="1700" dirty="0" smtClean="0"/>
              <a:t>anti-herpetic </a:t>
            </a:r>
            <a:r>
              <a:rPr lang="en-US" sz="1700" dirty="0"/>
              <a:t>activity of the </a:t>
            </a:r>
            <a:r>
              <a:rPr lang="en-US" sz="1700"/>
              <a:t>EPSs </a:t>
            </a:r>
            <a:r>
              <a:rPr lang="en-US" sz="1700" smtClean="0"/>
              <a:t>produced by </a:t>
            </a:r>
            <a:r>
              <a:rPr lang="en-US" sz="1700" i="1" dirty="0" err="1" smtClean="0"/>
              <a:t>Leuconostoc</a:t>
            </a:r>
            <a:r>
              <a:rPr lang="en-US" sz="1700" i="1" dirty="0" smtClean="0"/>
              <a:t> </a:t>
            </a:r>
            <a:r>
              <a:rPr lang="en-US" sz="1700" i="1" dirty="0"/>
              <a:t>sp. </a:t>
            </a:r>
            <a:r>
              <a:rPr lang="en-US" sz="1700" dirty="0"/>
              <a:t>herein reported further investigation is needed to explore the antiviral mechanism of these compounds in detail</a:t>
            </a:r>
            <a:r>
              <a:rPr lang="en-US" sz="1700" dirty="0" smtClean="0"/>
              <a:t>.</a:t>
            </a:r>
          </a:p>
          <a:p>
            <a:endParaRPr lang="en-US" sz="1700" dirty="0"/>
          </a:p>
          <a:p>
            <a:pPr algn="just"/>
            <a:r>
              <a:rPr lang="en-US" sz="1700" b="1" i="1" dirty="0" smtClean="0"/>
              <a:t>          </a:t>
            </a:r>
            <a:r>
              <a:rPr lang="en-US" b="1" i="1" dirty="0" smtClean="0"/>
              <a:t>Funding</a:t>
            </a:r>
            <a:r>
              <a:rPr lang="en-US" b="1" i="1" dirty="0"/>
              <a:t>:</a:t>
            </a:r>
            <a:r>
              <a:rPr lang="en-US" sz="1700" b="1" dirty="0"/>
              <a:t> </a:t>
            </a:r>
            <a:endParaRPr lang="en-US" sz="1700" b="1" dirty="0" smtClean="0"/>
          </a:p>
          <a:p>
            <a:pPr algn="just"/>
            <a:r>
              <a:rPr lang="en-US" sz="1700" dirty="0" smtClean="0"/>
              <a:t>         Publications </a:t>
            </a:r>
            <a:r>
              <a:rPr lang="en-US" sz="1700" dirty="0"/>
              <a:t>are based on the research provided by the grant support of the State Fund for Fundamental Research (project F83).</a:t>
            </a:r>
          </a:p>
        </p:txBody>
      </p:sp>
      <p:sp>
        <p:nvSpPr>
          <p:cNvPr id="7" name="Прямоугольник 6"/>
          <p:cNvSpPr/>
          <p:nvPr/>
        </p:nvSpPr>
        <p:spPr>
          <a:xfrm>
            <a:off x="228600" y="228600"/>
            <a:ext cx="8686800" cy="1923604"/>
          </a:xfrm>
          <a:prstGeom prst="rect">
            <a:avLst/>
          </a:prstGeom>
        </p:spPr>
        <p:txBody>
          <a:bodyPr wrap="square">
            <a:spAutoFit/>
          </a:bodyPr>
          <a:lstStyle/>
          <a:p>
            <a:pPr algn="just"/>
            <a:r>
              <a:rPr lang="en-US" sz="1700" dirty="0"/>
              <a:t> </a:t>
            </a:r>
            <a:r>
              <a:rPr lang="en-US" sz="1700" dirty="0" smtClean="0"/>
              <a:t>       A </a:t>
            </a:r>
            <a:r>
              <a:rPr lang="en-US" sz="1700" dirty="0"/>
              <a:t>various inhibitory effect of the EPSs was observed when there were added 3 h before adsorption, during virus adsorption and penetration, and after virus adsorption. </a:t>
            </a:r>
            <a:r>
              <a:rPr lang="en-US" sz="1700" dirty="0" smtClean="0"/>
              <a:t>The EPSs </a:t>
            </a:r>
            <a:r>
              <a:rPr lang="en-US" sz="1700" dirty="0"/>
              <a:t>2t, 19s, and 6s showed </a:t>
            </a:r>
            <a:r>
              <a:rPr lang="en-US" sz="1700" dirty="0" err="1"/>
              <a:t>virucidal</a:t>
            </a:r>
            <a:r>
              <a:rPr lang="en-US" sz="1700" dirty="0"/>
              <a:t> activity when were added to the virus before adsorption reduced HSV-1 infectivity by 86 – 97%. Our studies revealed that this EPSs were able to prevent the HSV-1 attachment to cells and penetration into cells in a different manner, reducing HSV-1 production by 70 – 99 %. It was shown that  all EPSs reduced the titer of the virus obtained </a:t>
            </a:r>
            <a:r>
              <a:rPr lang="en-US" sz="1700" i="1" dirty="0"/>
              <a:t>de novo </a:t>
            </a:r>
            <a:r>
              <a:rPr lang="en-US" sz="1700" dirty="0"/>
              <a:t>by 23-99%.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74897"/>
            <a:ext cx="7924800" cy="400110"/>
          </a:xfrm>
          <a:prstGeom prst="rect">
            <a:avLst/>
          </a:prstGeom>
          <a:noFill/>
        </p:spPr>
        <p:txBody>
          <a:bodyPr wrap="square" rtlCol="0">
            <a:spAutoFit/>
          </a:bodyPr>
          <a:lstStyle/>
          <a:p>
            <a:r>
              <a:rPr lang="fr-FR" sz="2000" b="1" dirty="0"/>
              <a:t>Abstract</a:t>
            </a:r>
            <a:r>
              <a:rPr lang="fr-FR" sz="2000" b="1" dirty="0" smtClean="0"/>
              <a:t>:</a:t>
            </a:r>
            <a:r>
              <a:rPr lang="fr-FR" sz="2000" dirty="0" smtClean="0"/>
              <a:t> </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a:t>
            </a:fld>
            <a:endParaRPr lang="fr-F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21324"/>
            <a:ext cx="9144000" cy="836676"/>
          </a:xfrm>
          <a:prstGeom prst="rect">
            <a:avLst/>
          </a:prstGeom>
        </p:spPr>
      </p:pic>
      <p:sp>
        <p:nvSpPr>
          <p:cNvPr id="8" name="Прямоугольник 7"/>
          <p:cNvSpPr/>
          <p:nvPr/>
        </p:nvSpPr>
        <p:spPr>
          <a:xfrm>
            <a:off x="228600" y="744229"/>
            <a:ext cx="8458200" cy="4031873"/>
          </a:xfrm>
          <a:prstGeom prst="rect">
            <a:avLst/>
          </a:prstGeom>
        </p:spPr>
        <p:txBody>
          <a:bodyPr wrap="square">
            <a:spAutoFit/>
          </a:bodyPr>
          <a:lstStyle/>
          <a:p>
            <a:pPr algn="just"/>
            <a:r>
              <a:rPr lang="en-US" dirty="0" smtClean="0"/>
              <a:t>       </a:t>
            </a:r>
            <a:r>
              <a:rPr lang="en-US" sz="1700" b="1" dirty="0" smtClean="0"/>
              <a:t>Herpes </a:t>
            </a:r>
            <a:r>
              <a:rPr lang="en-US" sz="1700" b="1" dirty="0"/>
              <a:t>viral infection is the most common human viral infection.</a:t>
            </a:r>
            <a:br>
              <a:rPr lang="en-US" sz="1700" b="1" dirty="0"/>
            </a:br>
            <a:r>
              <a:rPr lang="en-US" sz="1700" b="1" dirty="0"/>
              <a:t>According to the WHO data, about 80% of the world's population has the</a:t>
            </a:r>
            <a:br>
              <a:rPr lang="en-US" sz="1700" b="1" dirty="0"/>
            </a:br>
            <a:r>
              <a:rPr lang="en-US" sz="1700" b="1" dirty="0"/>
              <a:t>antibodies to herpes viruses. Modern chemotherapy of infectious diseases,</a:t>
            </a:r>
            <a:br>
              <a:rPr lang="en-US" sz="1700" b="1" dirty="0"/>
            </a:br>
            <a:r>
              <a:rPr lang="en-US" sz="1700" b="1" dirty="0"/>
              <a:t>caused by the herpes virus, is associated with the use of guanine-containing</a:t>
            </a:r>
            <a:br>
              <a:rPr lang="en-US" sz="1700" b="1" dirty="0"/>
            </a:br>
            <a:r>
              <a:rPr lang="en-US" sz="1700" b="1" dirty="0"/>
              <a:t>drugs, which are the modified acyclic nucleosides of acyclovir, </a:t>
            </a:r>
            <a:r>
              <a:rPr lang="en-US" sz="1700" b="1" dirty="0" err="1"/>
              <a:t>penciclovir</a:t>
            </a:r>
            <a:r>
              <a:rPr lang="en-US" sz="1700" b="1" dirty="0"/>
              <a:t>,</a:t>
            </a:r>
            <a:br>
              <a:rPr lang="en-US" sz="1700" b="1" dirty="0"/>
            </a:br>
            <a:r>
              <a:rPr lang="en-US" sz="1700" b="1" dirty="0" err="1"/>
              <a:t>cidofovir</a:t>
            </a:r>
            <a:r>
              <a:rPr lang="en-US" sz="1700" b="1" dirty="0"/>
              <a:t> and others. The main disadvantage of these drugs, despite their</a:t>
            </a:r>
            <a:br>
              <a:rPr lang="en-US" sz="1700" b="1" dirty="0"/>
            </a:br>
            <a:r>
              <a:rPr lang="en-US" sz="1700" b="1" dirty="0"/>
              <a:t>high antiviral activity, is their toxicity and formation of drug resistance.</a:t>
            </a:r>
            <a:br>
              <a:rPr lang="en-US" sz="1700" b="1" dirty="0"/>
            </a:br>
            <a:r>
              <a:rPr lang="en-US" sz="1700" b="1" dirty="0"/>
              <a:t>This leads to the necessity for comprehensive study and discovery of the</a:t>
            </a:r>
            <a:br>
              <a:rPr lang="en-US" sz="1700" b="1" dirty="0"/>
            </a:br>
            <a:r>
              <a:rPr lang="en-US" sz="1700" b="1" dirty="0"/>
              <a:t>alternative and safe remedies for the prevention and treatment of various</a:t>
            </a:r>
            <a:br>
              <a:rPr lang="en-US" sz="1700" b="1" dirty="0"/>
            </a:br>
            <a:r>
              <a:rPr lang="en-US" sz="1700" b="1" dirty="0"/>
              <a:t>forms of herpetic lesions. </a:t>
            </a:r>
            <a:r>
              <a:rPr lang="en-US" sz="1700" b="1" dirty="0" smtClean="0"/>
              <a:t>The attention of researchers is</a:t>
            </a:r>
            <a:br>
              <a:rPr lang="en-US" sz="1700" b="1" dirty="0" smtClean="0"/>
            </a:br>
            <a:r>
              <a:rPr lang="en-US" sz="1700" b="1" dirty="0" smtClean="0"/>
              <a:t>focused on the compounds derived </a:t>
            </a:r>
            <a:r>
              <a:rPr lang="en-US" sz="1700" b="1" dirty="0"/>
              <a:t>from natural sources. A promising</a:t>
            </a:r>
            <a:br>
              <a:rPr lang="en-US" sz="1700" b="1" dirty="0"/>
            </a:br>
            <a:r>
              <a:rPr lang="en-US" sz="1700" b="1" dirty="0"/>
              <a:t>approach for the treatment of diseases </a:t>
            </a:r>
            <a:r>
              <a:rPr lang="en-US" sz="1700" b="1" dirty="0" smtClean="0"/>
              <a:t>caused </a:t>
            </a:r>
            <a:r>
              <a:rPr lang="en-US" sz="1700" b="1" dirty="0"/>
              <a:t>by herpes simplex virus is the</a:t>
            </a:r>
            <a:br>
              <a:rPr lang="en-US" sz="1700" b="1" dirty="0"/>
            </a:br>
            <a:r>
              <a:rPr lang="en-US" sz="1700" b="1" dirty="0"/>
              <a:t>use of lactic acid bacteria (LAB) </a:t>
            </a:r>
            <a:r>
              <a:rPr lang="en-US" sz="1700" b="1" dirty="0" smtClean="0"/>
              <a:t>and </a:t>
            </a:r>
            <a:r>
              <a:rPr lang="en-US" sz="1700" b="1" dirty="0"/>
              <a:t>their metabolites</a:t>
            </a:r>
            <a:r>
              <a:rPr lang="en-US" sz="1700" b="1" dirty="0" smtClean="0"/>
              <a:t>.</a:t>
            </a:r>
            <a:r>
              <a:rPr lang="en-US" sz="1700" b="1" dirty="0"/>
              <a:t> </a:t>
            </a:r>
            <a:endParaRPr lang="en-US" sz="1700" b="1" dirty="0" smtClean="0"/>
          </a:p>
          <a:p>
            <a:pPr algn="just"/>
            <a:r>
              <a:rPr lang="en-US" altLang="ru-RU" sz="1700" b="1" dirty="0"/>
              <a:t> </a:t>
            </a:r>
            <a:r>
              <a:rPr lang="en-US" altLang="ru-RU" sz="1700" b="1" dirty="0" smtClean="0"/>
              <a:t>      Our </a:t>
            </a:r>
            <a:r>
              <a:rPr lang="en-US" altLang="ru-RU" sz="1700" b="1" dirty="0"/>
              <a:t>work is related to the </a:t>
            </a:r>
            <a:r>
              <a:rPr lang="en-US" sz="1700" b="1" dirty="0" smtClean="0"/>
              <a:t>study  of the </a:t>
            </a:r>
            <a:r>
              <a:rPr lang="en-US" sz="1700" b="1" dirty="0"/>
              <a:t>anti-herpetic activity of exopolysaccharides produced by </a:t>
            </a:r>
            <a:r>
              <a:rPr lang="en-US" sz="1700" b="1" i="1" dirty="0" err="1"/>
              <a:t>Leuconostoc</a:t>
            </a:r>
            <a:r>
              <a:rPr lang="en-US" sz="1700" b="1" i="1" dirty="0"/>
              <a:t> sp. </a:t>
            </a:r>
            <a:endParaRPr lang="ru-RU" sz="1700" b="1" i="1" dirty="0"/>
          </a:p>
        </p:txBody>
      </p:sp>
      <p:sp>
        <p:nvSpPr>
          <p:cNvPr id="2" name="Прямоугольник 1"/>
          <p:cNvSpPr/>
          <p:nvPr/>
        </p:nvSpPr>
        <p:spPr>
          <a:xfrm>
            <a:off x="245165" y="4776102"/>
            <a:ext cx="8441635" cy="646331"/>
          </a:xfrm>
          <a:prstGeom prst="rect">
            <a:avLst/>
          </a:prstGeom>
        </p:spPr>
        <p:txBody>
          <a:bodyPr wrap="square">
            <a:spAutoFit/>
          </a:bodyPr>
          <a:lstStyle/>
          <a:p>
            <a:pPr algn="just"/>
            <a:r>
              <a:rPr lang="fr-FR" b="1" dirty="0" smtClean="0"/>
              <a:t>       Keywords</a:t>
            </a:r>
            <a:r>
              <a:rPr lang="fr-FR" b="1" dirty="0"/>
              <a:t>: </a:t>
            </a:r>
            <a:r>
              <a:rPr lang="en-US" sz="1700" b="1" dirty="0"/>
              <a:t>exopolysaccharides of lactic acid bacteria, herpes simplex virus 1 type, antiviral activity, cell cycle</a:t>
            </a:r>
            <a:endParaRPr lang="fr-FR" sz="17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
            <a:ext cx="7848600" cy="1015663"/>
          </a:xfrm>
          <a:prstGeom prst="rect">
            <a:avLst/>
          </a:prstGeom>
          <a:noFill/>
        </p:spPr>
        <p:txBody>
          <a:bodyPr wrap="square" rtlCol="0">
            <a:spAutoFit/>
          </a:bodyPr>
          <a:lstStyle/>
          <a:p>
            <a:r>
              <a:rPr lang="fr-FR" sz="2000" b="1" dirty="0" smtClean="0"/>
              <a:t>Introduction:</a:t>
            </a:r>
          </a:p>
          <a:p>
            <a:endParaRPr lang="fr-FR" sz="2000" b="1" dirty="0"/>
          </a:p>
          <a:p>
            <a:endParaRPr lang="fr-FR" sz="20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21324"/>
            <a:ext cx="9144000" cy="836676"/>
          </a:xfrm>
          <a:prstGeom prst="rect">
            <a:avLst/>
          </a:prstGeom>
        </p:spPr>
      </p:pic>
      <p:sp>
        <p:nvSpPr>
          <p:cNvPr id="5" name="Прямоугольник 4"/>
          <p:cNvSpPr/>
          <p:nvPr/>
        </p:nvSpPr>
        <p:spPr>
          <a:xfrm>
            <a:off x="76200" y="381440"/>
            <a:ext cx="8915400" cy="5324535"/>
          </a:xfrm>
          <a:prstGeom prst="rect">
            <a:avLst/>
          </a:prstGeom>
        </p:spPr>
        <p:txBody>
          <a:bodyPr wrap="square">
            <a:spAutoFit/>
          </a:bodyPr>
          <a:lstStyle/>
          <a:p>
            <a:pPr algn="just"/>
            <a:r>
              <a:rPr lang="en-US" sz="1700" dirty="0" smtClean="0"/>
              <a:t>          </a:t>
            </a:r>
            <a:r>
              <a:rPr lang="en-US" sz="1700" dirty="0"/>
              <a:t>Lactic acid bacteria have shown great potential in the prevention of severe gastrointestinal disorders in human beings and </a:t>
            </a:r>
            <a:r>
              <a:rPr lang="en-US" sz="1700" dirty="0" smtClean="0"/>
              <a:t>animals. </a:t>
            </a:r>
            <a:r>
              <a:rPr lang="en-US" sz="1700" dirty="0"/>
              <a:t>Although the mode of antiviral action of lactic acid bacteria has not been elucidated in details, they have shown significant ability to inhibit viral infections and/or replication either directly or indirectly caused by respiratory, </a:t>
            </a:r>
            <a:r>
              <a:rPr lang="en-US" sz="1700" dirty="0" err="1"/>
              <a:t>gastroenteric</a:t>
            </a:r>
            <a:r>
              <a:rPr lang="en-US" sz="1700" dirty="0"/>
              <a:t>, murine, influenza, herpes and Newcastle disease </a:t>
            </a:r>
            <a:r>
              <a:rPr lang="en-US" sz="1700" dirty="0" smtClean="0"/>
              <a:t>viruses. </a:t>
            </a:r>
            <a:r>
              <a:rPr lang="en-US" sz="1700" dirty="0"/>
              <a:t>However, variations in the antiviral effect have been observed at species level based on the efficiency and biological properties of the test strain. </a:t>
            </a:r>
            <a:endParaRPr lang="en-US" sz="1700" dirty="0" smtClean="0"/>
          </a:p>
          <a:p>
            <a:pPr algn="just"/>
            <a:r>
              <a:rPr lang="en-US" sz="1700" dirty="0"/>
              <a:t> </a:t>
            </a:r>
            <a:r>
              <a:rPr lang="en-US" sz="1700" dirty="0" smtClean="0"/>
              <a:t>         Exopolysaccharides </a:t>
            </a:r>
            <a:r>
              <a:rPr lang="en-US" sz="1700" dirty="0"/>
              <a:t>are known as potentially useful and biologically active polymer substances for medicinal and pharmaceutical uses due to their versatile biological properties. Liu et al. reported that polysaccharide may prevent viral infection through blockage of virus adsorption onto the host cells by interacting either with virus particles or with the host cell. Some study confirmed that strong evidences on interaction of polysaccharide molecule and cell membrane should be occurred in order to confirm the proper blocking of receptor resulting in the adsorption of virus on the cell membrane. Inhibition of virus-cell adsorption onto the host cell is considered to be the first steps in viral infection process. It has been found that sulfated polysaccharides inhibit the virus-cell attachment and display antiviral effect against various types of viruses including hepatitis B virus, human cytomegalovirus, herpes simplex virus and influenza virus. </a:t>
            </a:r>
            <a:r>
              <a:rPr lang="en-US" sz="1700" dirty="0" smtClean="0"/>
              <a:t>                                                                                         </a:t>
            </a:r>
          </a:p>
          <a:p>
            <a:pPr algn="just"/>
            <a:r>
              <a:rPr lang="en-US" sz="1700" dirty="0"/>
              <a:t> </a:t>
            </a:r>
            <a:r>
              <a:rPr lang="en-US" sz="1700" dirty="0" smtClean="0"/>
              <a:t>         Hence</a:t>
            </a:r>
            <a:r>
              <a:rPr lang="en-US" sz="1700" dirty="0"/>
              <a:t>, in the current scenario of antiviral research, lactic acid bacteria and their derived polymers or polysaccharides are considered potential candidates in antiviral therapy to prevent or treat viral infections in both human and animals with remarkable efficacy and might have significant contribution in medicine and pharmaceutical industries in future.</a:t>
            </a:r>
            <a:endParaRPr lang="ru-RU" sz="1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153400" cy="400110"/>
          </a:xfrm>
          <a:prstGeom prst="rect">
            <a:avLst/>
          </a:prstGeom>
          <a:noFill/>
        </p:spPr>
        <p:txBody>
          <a:bodyPr wrap="square" rtlCol="0">
            <a:spAutoFit/>
          </a:bodyPr>
          <a:lstStyle/>
          <a:p>
            <a:r>
              <a:rPr lang="fr-FR" sz="2000" b="1" dirty="0" err="1"/>
              <a:t>Results</a:t>
            </a:r>
            <a:r>
              <a:rPr lang="fr-FR" sz="20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4</a:t>
            </a:fld>
            <a:endParaRPr lang="fr-F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21324"/>
            <a:ext cx="9144000" cy="836676"/>
          </a:xfrm>
          <a:prstGeom prst="rect">
            <a:avLst/>
          </a:prstGeom>
        </p:spPr>
      </p:pic>
      <p:sp>
        <p:nvSpPr>
          <p:cNvPr id="5" name="Прямоугольник 4"/>
          <p:cNvSpPr/>
          <p:nvPr/>
        </p:nvSpPr>
        <p:spPr>
          <a:xfrm>
            <a:off x="410817" y="1557138"/>
            <a:ext cx="4572000" cy="353943"/>
          </a:xfrm>
          <a:prstGeom prst="rect">
            <a:avLst/>
          </a:prstGeom>
        </p:spPr>
        <p:txBody>
          <a:bodyPr>
            <a:spAutoFit/>
          </a:bodyPr>
          <a:lstStyle/>
          <a:p>
            <a:r>
              <a:rPr lang="en-US" sz="1700" b="1" dirty="0" smtClean="0"/>
              <a:t>Source </a:t>
            </a:r>
            <a:r>
              <a:rPr lang="en-US" sz="1700" b="1" dirty="0"/>
              <a:t>of </a:t>
            </a:r>
            <a:r>
              <a:rPr lang="ru-RU" sz="1700" b="1" i="1" dirty="0" err="1"/>
              <a:t>Leuconostoc</a:t>
            </a:r>
            <a:r>
              <a:rPr lang="en-US" sz="1700" b="1" i="1" dirty="0"/>
              <a:t> </a:t>
            </a:r>
            <a:r>
              <a:rPr lang="en-US" sz="1700" b="1" i="1" dirty="0" smtClean="0"/>
              <a:t>sp</a:t>
            </a:r>
            <a:r>
              <a:rPr lang="en-US" sz="1700" b="1" i="1" dirty="0"/>
              <a:t>.</a:t>
            </a:r>
            <a:r>
              <a:rPr lang="en-US" sz="1700" b="1" dirty="0" smtClean="0"/>
              <a:t> isolation</a:t>
            </a:r>
          </a:p>
        </p:txBody>
      </p:sp>
      <p:graphicFrame>
        <p:nvGraphicFramePr>
          <p:cNvPr id="9" name="Таблица 8"/>
          <p:cNvGraphicFramePr>
            <a:graphicFrameLocks noGrp="1"/>
          </p:cNvGraphicFramePr>
          <p:nvPr>
            <p:extLst>
              <p:ext uri="{D42A27DB-BD31-4B8C-83A1-F6EECF244321}">
                <p14:modId xmlns:p14="http://schemas.microsoft.com/office/powerpoint/2010/main" xmlns="" val="3954819255"/>
              </p:ext>
            </p:extLst>
          </p:nvPr>
        </p:nvGraphicFramePr>
        <p:xfrm>
          <a:off x="361122" y="2133600"/>
          <a:ext cx="3654287" cy="2757678"/>
        </p:xfrm>
        <a:graphic>
          <a:graphicData uri="http://schemas.openxmlformats.org/drawingml/2006/table">
            <a:tbl>
              <a:tblPr firstRow="1" firstCol="1" bandRow="1">
                <a:tableStyleId>{22838BEF-8BB2-4498-84A7-C5851F593DF1}</a:tableStyleId>
              </a:tblPr>
              <a:tblGrid>
                <a:gridCol w="911088"/>
                <a:gridCol w="2743199"/>
              </a:tblGrid>
              <a:tr h="523240">
                <a:tc>
                  <a:txBody>
                    <a:bodyPr/>
                    <a:lstStyle/>
                    <a:p>
                      <a:pPr algn="ctr">
                        <a:lnSpc>
                          <a:spcPct val="115000"/>
                        </a:lnSpc>
                        <a:spcAft>
                          <a:spcPts val="1000"/>
                        </a:spcAft>
                      </a:pPr>
                      <a:r>
                        <a:rPr lang="en-US" sz="1700" dirty="0">
                          <a:effectLst/>
                        </a:rPr>
                        <a:t>code</a:t>
                      </a:r>
                      <a:endParaRPr lang="ru-RU" sz="1700" b="0" dirty="0">
                        <a:solidFill>
                          <a:schemeClr val="tx1"/>
                        </a:solidFill>
                        <a:effectLst/>
                        <a:latin typeface="Calibri"/>
                        <a:ea typeface="Times New Roman"/>
                        <a:cs typeface="Times New Roman"/>
                      </a:endParaRPr>
                    </a:p>
                  </a:txBody>
                  <a:tcPr marL="68580" marR="68580" marT="9525" marB="0" anchor="ctr"/>
                </a:tc>
                <a:tc>
                  <a:txBody>
                    <a:bodyPr/>
                    <a:lstStyle/>
                    <a:p>
                      <a:pPr algn="ctr">
                        <a:lnSpc>
                          <a:spcPct val="115000"/>
                        </a:lnSpc>
                        <a:spcAft>
                          <a:spcPts val="1000"/>
                        </a:spcAft>
                      </a:pPr>
                      <a:r>
                        <a:rPr lang="en-US" sz="1700" dirty="0">
                          <a:effectLst/>
                        </a:rPr>
                        <a:t>fermented homemade vegetables</a:t>
                      </a:r>
                      <a:endParaRPr lang="ru-RU" sz="1700" b="0" dirty="0">
                        <a:solidFill>
                          <a:schemeClr val="tx1"/>
                        </a:solidFill>
                        <a:effectLst/>
                        <a:latin typeface="Calibri"/>
                        <a:ea typeface="Times New Roman"/>
                        <a:cs typeface="Times New Roman"/>
                      </a:endParaRPr>
                    </a:p>
                  </a:txBody>
                  <a:tcPr marL="68580" marR="68580" marT="9525" marB="0" anchor="ctr"/>
                </a:tc>
              </a:tr>
              <a:tr h="0">
                <a:tc>
                  <a:txBody>
                    <a:bodyPr/>
                    <a:lstStyle/>
                    <a:p>
                      <a:pPr algn="ctr">
                        <a:lnSpc>
                          <a:spcPct val="115000"/>
                        </a:lnSpc>
                        <a:spcAft>
                          <a:spcPts val="1000"/>
                        </a:spcAft>
                      </a:pPr>
                      <a:r>
                        <a:rPr lang="en-US" sz="1700" dirty="0">
                          <a:effectLst/>
                        </a:rPr>
                        <a:t>15a</a:t>
                      </a:r>
                      <a:endParaRPr lang="ru-RU" sz="1700" b="0" dirty="0">
                        <a:solidFill>
                          <a:schemeClr val="tx1"/>
                        </a:solidFill>
                        <a:effectLst/>
                        <a:latin typeface="Calibri"/>
                        <a:ea typeface="Times New Roman"/>
                        <a:cs typeface="Times New Roman"/>
                      </a:endParaRPr>
                    </a:p>
                  </a:txBody>
                  <a:tcPr marL="68580" marR="68580" marT="9525" marB="0" anchor="ctr"/>
                </a:tc>
                <a:tc>
                  <a:txBody>
                    <a:bodyPr/>
                    <a:lstStyle/>
                    <a:p>
                      <a:pPr algn="ctr">
                        <a:lnSpc>
                          <a:spcPct val="115000"/>
                        </a:lnSpc>
                        <a:spcAft>
                          <a:spcPts val="1000"/>
                        </a:spcAft>
                      </a:pPr>
                      <a:r>
                        <a:rPr lang="en-US" sz="1700" dirty="0">
                          <a:effectLst/>
                        </a:rPr>
                        <a:t>pickled apples</a:t>
                      </a:r>
                      <a:endParaRPr lang="ru-RU" sz="1700" dirty="0">
                        <a:solidFill>
                          <a:schemeClr val="tx1"/>
                        </a:solidFill>
                        <a:effectLst/>
                        <a:latin typeface="Calibri"/>
                        <a:ea typeface="Times New Roman"/>
                        <a:cs typeface="Times New Roman"/>
                      </a:endParaRPr>
                    </a:p>
                  </a:txBody>
                  <a:tcPr marL="68580" marR="68580" marT="9525" marB="0" anchor="ctr"/>
                </a:tc>
              </a:tr>
              <a:tr h="0">
                <a:tc>
                  <a:txBody>
                    <a:bodyPr/>
                    <a:lstStyle/>
                    <a:p>
                      <a:pPr algn="ctr">
                        <a:lnSpc>
                          <a:spcPct val="115000"/>
                        </a:lnSpc>
                        <a:spcAft>
                          <a:spcPts val="1000"/>
                        </a:spcAft>
                      </a:pPr>
                      <a:r>
                        <a:rPr lang="en-US" sz="1700" dirty="0">
                          <a:effectLst/>
                        </a:rPr>
                        <a:t>48a</a:t>
                      </a:r>
                      <a:endParaRPr lang="ru-RU" sz="1700" b="0" dirty="0">
                        <a:solidFill>
                          <a:schemeClr val="tx1"/>
                        </a:solidFill>
                        <a:effectLst/>
                        <a:latin typeface="Calibri"/>
                        <a:ea typeface="Times New Roman"/>
                        <a:cs typeface="Times New Roman"/>
                      </a:endParaRPr>
                    </a:p>
                  </a:txBody>
                  <a:tcPr marL="68580" marR="68580" marT="9525" marB="0" anchor="ctr"/>
                </a:tc>
                <a:tc>
                  <a:txBody>
                    <a:bodyPr/>
                    <a:lstStyle/>
                    <a:p>
                      <a:pPr algn="ctr">
                        <a:lnSpc>
                          <a:spcPct val="115000"/>
                        </a:lnSpc>
                        <a:spcAft>
                          <a:spcPts val="1000"/>
                        </a:spcAft>
                      </a:pPr>
                      <a:r>
                        <a:rPr lang="en-US" sz="1700" dirty="0">
                          <a:effectLst/>
                        </a:rPr>
                        <a:t>pickled apples</a:t>
                      </a:r>
                      <a:endParaRPr lang="ru-RU" sz="1700" dirty="0">
                        <a:solidFill>
                          <a:schemeClr val="tx1"/>
                        </a:solidFill>
                        <a:effectLst/>
                        <a:latin typeface="Calibri"/>
                        <a:ea typeface="Times New Roman"/>
                        <a:cs typeface="Times New Roman"/>
                      </a:endParaRPr>
                    </a:p>
                  </a:txBody>
                  <a:tcPr marL="68580" marR="68580" marT="9525" marB="0" anchor="ctr"/>
                </a:tc>
              </a:tr>
              <a:tr h="64135">
                <a:tc>
                  <a:txBody>
                    <a:bodyPr/>
                    <a:lstStyle/>
                    <a:p>
                      <a:pPr algn="ctr">
                        <a:lnSpc>
                          <a:spcPct val="115000"/>
                        </a:lnSpc>
                        <a:spcAft>
                          <a:spcPts val="1000"/>
                        </a:spcAft>
                      </a:pPr>
                      <a:r>
                        <a:rPr lang="en-US" sz="1700" dirty="0">
                          <a:effectLst/>
                        </a:rPr>
                        <a:t>33a</a:t>
                      </a:r>
                      <a:endParaRPr lang="ru-RU" sz="1700" b="0" dirty="0">
                        <a:solidFill>
                          <a:schemeClr val="tx1"/>
                        </a:solidFill>
                        <a:effectLst/>
                        <a:latin typeface="Calibri"/>
                        <a:ea typeface="Times New Roman"/>
                        <a:cs typeface="Times New Roman"/>
                      </a:endParaRPr>
                    </a:p>
                  </a:txBody>
                  <a:tcPr marL="68580" marR="68580" marT="9525" marB="0" anchor="ctr"/>
                </a:tc>
                <a:tc>
                  <a:txBody>
                    <a:bodyPr/>
                    <a:lstStyle/>
                    <a:p>
                      <a:pPr algn="ctr">
                        <a:lnSpc>
                          <a:spcPct val="115000"/>
                        </a:lnSpc>
                        <a:spcAft>
                          <a:spcPts val="1000"/>
                        </a:spcAft>
                      </a:pPr>
                      <a:r>
                        <a:rPr lang="en-US" sz="1700" dirty="0">
                          <a:effectLst/>
                        </a:rPr>
                        <a:t>pickled apples</a:t>
                      </a:r>
                      <a:endParaRPr lang="ru-RU" sz="1700" dirty="0">
                        <a:solidFill>
                          <a:schemeClr val="tx1"/>
                        </a:solidFill>
                        <a:effectLst/>
                        <a:latin typeface="Calibri"/>
                        <a:ea typeface="Times New Roman"/>
                        <a:cs typeface="Times New Roman"/>
                      </a:endParaRPr>
                    </a:p>
                  </a:txBody>
                  <a:tcPr marL="68580" marR="68580" marT="9525" marB="0" anchor="ctr"/>
                </a:tc>
              </a:tr>
              <a:tr h="68781">
                <a:tc>
                  <a:txBody>
                    <a:bodyPr/>
                    <a:lstStyle/>
                    <a:p>
                      <a:pPr algn="ctr">
                        <a:lnSpc>
                          <a:spcPct val="115000"/>
                        </a:lnSpc>
                        <a:spcAft>
                          <a:spcPts val="1000"/>
                        </a:spcAft>
                      </a:pPr>
                      <a:r>
                        <a:rPr lang="en-US" sz="1700" dirty="0">
                          <a:effectLst/>
                        </a:rPr>
                        <a:t>2t</a:t>
                      </a:r>
                      <a:endParaRPr lang="ru-RU" sz="1700" b="0" dirty="0">
                        <a:solidFill>
                          <a:schemeClr val="tx1"/>
                        </a:solidFill>
                        <a:effectLst/>
                        <a:latin typeface="Calibri"/>
                        <a:ea typeface="Times New Roman"/>
                        <a:cs typeface="Times New Roman"/>
                      </a:endParaRPr>
                    </a:p>
                  </a:txBody>
                  <a:tcPr marL="68580" marR="68580" marT="9525" marB="0" anchor="ctr"/>
                </a:tc>
                <a:tc>
                  <a:txBody>
                    <a:bodyPr/>
                    <a:lstStyle/>
                    <a:p>
                      <a:pPr algn="ctr">
                        <a:lnSpc>
                          <a:spcPct val="115000"/>
                        </a:lnSpc>
                        <a:spcAft>
                          <a:spcPts val="1000"/>
                        </a:spcAft>
                      </a:pPr>
                      <a:r>
                        <a:rPr lang="en-US" sz="1700" dirty="0">
                          <a:effectLst/>
                        </a:rPr>
                        <a:t>pickled tomato juice</a:t>
                      </a:r>
                      <a:endParaRPr lang="ru-RU" sz="1700" dirty="0">
                        <a:solidFill>
                          <a:schemeClr val="tx1"/>
                        </a:solidFill>
                        <a:effectLst/>
                        <a:latin typeface="Calibri"/>
                        <a:ea typeface="Times New Roman"/>
                        <a:cs typeface="Times New Roman"/>
                      </a:endParaRPr>
                    </a:p>
                  </a:txBody>
                  <a:tcPr marL="68580" marR="68580" marT="9525" marB="0" anchor="ctr"/>
                </a:tc>
              </a:tr>
              <a:tr h="88900">
                <a:tc>
                  <a:txBody>
                    <a:bodyPr/>
                    <a:lstStyle/>
                    <a:p>
                      <a:pPr algn="ctr">
                        <a:lnSpc>
                          <a:spcPct val="115000"/>
                        </a:lnSpc>
                        <a:spcAft>
                          <a:spcPts val="1000"/>
                        </a:spcAft>
                      </a:pPr>
                      <a:r>
                        <a:rPr lang="uk-UA" sz="1700" dirty="0">
                          <a:effectLst/>
                        </a:rPr>
                        <a:t>43</a:t>
                      </a:r>
                      <a:r>
                        <a:rPr lang="en-US" sz="1700" dirty="0">
                          <a:effectLst/>
                        </a:rPr>
                        <a:t>a</a:t>
                      </a:r>
                      <a:endParaRPr lang="ru-RU" sz="1700" b="0" dirty="0">
                        <a:solidFill>
                          <a:schemeClr val="tx1"/>
                        </a:solidFill>
                        <a:effectLst/>
                        <a:latin typeface="Calibri"/>
                        <a:ea typeface="Times New Roman"/>
                        <a:cs typeface="Times New Roman"/>
                      </a:endParaRPr>
                    </a:p>
                  </a:txBody>
                  <a:tcPr marL="68580" marR="68580" marT="9525" marB="0" anchor="ctr"/>
                </a:tc>
                <a:tc>
                  <a:txBody>
                    <a:bodyPr/>
                    <a:lstStyle/>
                    <a:p>
                      <a:pPr algn="ctr">
                        <a:lnSpc>
                          <a:spcPct val="115000"/>
                        </a:lnSpc>
                        <a:spcAft>
                          <a:spcPts val="1000"/>
                        </a:spcAft>
                      </a:pPr>
                      <a:r>
                        <a:rPr lang="en-US" sz="1700">
                          <a:effectLst/>
                        </a:rPr>
                        <a:t>pickled apples</a:t>
                      </a:r>
                      <a:endParaRPr lang="ru-RU" sz="1700">
                        <a:solidFill>
                          <a:schemeClr val="tx1"/>
                        </a:solidFill>
                        <a:effectLst/>
                        <a:latin typeface="Calibri"/>
                        <a:ea typeface="Times New Roman"/>
                        <a:cs typeface="Times New Roman"/>
                      </a:endParaRPr>
                    </a:p>
                  </a:txBody>
                  <a:tcPr marL="68580" marR="68580" marT="9525" marB="0" anchor="ctr"/>
                </a:tc>
              </a:tr>
              <a:tr h="45031">
                <a:tc>
                  <a:txBody>
                    <a:bodyPr/>
                    <a:lstStyle/>
                    <a:p>
                      <a:pPr algn="ctr">
                        <a:lnSpc>
                          <a:spcPct val="115000"/>
                        </a:lnSpc>
                        <a:spcAft>
                          <a:spcPts val="1000"/>
                        </a:spcAft>
                      </a:pPr>
                      <a:r>
                        <a:rPr lang="en-US" sz="1700" dirty="0">
                          <a:effectLst/>
                        </a:rPr>
                        <a:t>19s </a:t>
                      </a:r>
                      <a:endParaRPr lang="ru-RU" sz="1700" b="0" dirty="0">
                        <a:solidFill>
                          <a:schemeClr val="tx1"/>
                        </a:solidFill>
                        <a:effectLst/>
                        <a:latin typeface="Calibri"/>
                        <a:ea typeface="Times New Roman"/>
                        <a:cs typeface="Times New Roman"/>
                      </a:endParaRPr>
                    </a:p>
                  </a:txBody>
                  <a:tcPr marL="68580" marR="68580" marT="9525" marB="0" anchor="ctr"/>
                </a:tc>
                <a:tc>
                  <a:txBody>
                    <a:bodyPr/>
                    <a:lstStyle/>
                    <a:p>
                      <a:pPr algn="ctr">
                        <a:lnSpc>
                          <a:spcPct val="115000"/>
                        </a:lnSpc>
                        <a:spcAft>
                          <a:spcPts val="1000"/>
                        </a:spcAft>
                      </a:pPr>
                      <a:r>
                        <a:rPr lang="en-US" sz="1700">
                          <a:effectLst/>
                        </a:rPr>
                        <a:t>sauerkraut</a:t>
                      </a:r>
                      <a:endParaRPr lang="ru-RU" sz="1700">
                        <a:solidFill>
                          <a:schemeClr val="tx1"/>
                        </a:solidFill>
                        <a:effectLst/>
                        <a:latin typeface="Calibri"/>
                        <a:ea typeface="Times New Roman"/>
                        <a:cs typeface="Times New Roman"/>
                      </a:endParaRPr>
                    </a:p>
                  </a:txBody>
                  <a:tcPr marL="68580" marR="68580" marT="9525" marB="0" anchor="ctr"/>
                </a:tc>
              </a:tr>
              <a:tr h="0">
                <a:tc>
                  <a:txBody>
                    <a:bodyPr/>
                    <a:lstStyle/>
                    <a:p>
                      <a:pPr algn="ctr">
                        <a:lnSpc>
                          <a:spcPct val="115000"/>
                        </a:lnSpc>
                        <a:spcAft>
                          <a:spcPts val="1000"/>
                        </a:spcAft>
                      </a:pPr>
                      <a:r>
                        <a:rPr lang="en-US" sz="1700" dirty="0">
                          <a:effectLst/>
                        </a:rPr>
                        <a:t>6s</a:t>
                      </a:r>
                      <a:endParaRPr lang="ru-RU" sz="1700" b="0" dirty="0">
                        <a:solidFill>
                          <a:schemeClr val="tx1"/>
                        </a:solidFill>
                        <a:effectLst/>
                        <a:latin typeface="Calibri"/>
                        <a:ea typeface="Times New Roman"/>
                        <a:cs typeface="Times New Roman"/>
                      </a:endParaRPr>
                    </a:p>
                  </a:txBody>
                  <a:tcPr marL="68580" marR="68580" marT="9525" marB="0" anchor="ctr"/>
                </a:tc>
                <a:tc>
                  <a:txBody>
                    <a:bodyPr/>
                    <a:lstStyle/>
                    <a:p>
                      <a:pPr algn="ctr">
                        <a:lnSpc>
                          <a:spcPct val="115000"/>
                        </a:lnSpc>
                        <a:spcAft>
                          <a:spcPts val="1000"/>
                        </a:spcAft>
                      </a:pPr>
                      <a:r>
                        <a:rPr lang="en-US" sz="1700" dirty="0">
                          <a:effectLst/>
                        </a:rPr>
                        <a:t>sauerkraut</a:t>
                      </a:r>
                      <a:endParaRPr lang="ru-RU" sz="1700" dirty="0">
                        <a:solidFill>
                          <a:schemeClr val="tx1"/>
                        </a:solidFill>
                        <a:effectLst/>
                        <a:latin typeface="Calibri"/>
                        <a:ea typeface="Times New Roman"/>
                        <a:cs typeface="Times New Roman"/>
                      </a:endParaRPr>
                    </a:p>
                  </a:txBody>
                  <a:tcPr marL="68580" marR="68580" marT="9525" marB="0" anchor="ctr"/>
                </a:tc>
              </a:tr>
            </a:tbl>
          </a:graphicData>
        </a:graphic>
      </p:graphicFrame>
      <p:sp>
        <p:nvSpPr>
          <p:cNvPr id="10" name="Прямоугольник 9"/>
          <p:cNvSpPr/>
          <p:nvPr/>
        </p:nvSpPr>
        <p:spPr>
          <a:xfrm>
            <a:off x="114299" y="412717"/>
            <a:ext cx="8915399" cy="1154162"/>
          </a:xfrm>
          <a:prstGeom prst="rect">
            <a:avLst/>
          </a:prstGeom>
        </p:spPr>
        <p:txBody>
          <a:bodyPr wrap="square">
            <a:spAutoFit/>
          </a:bodyPr>
          <a:lstStyle/>
          <a:p>
            <a:pPr algn="just"/>
            <a:r>
              <a:rPr lang="en-US" altLang="ru-RU" b="1" i="1" dirty="0"/>
              <a:t> </a:t>
            </a:r>
            <a:r>
              <a:rPr lang="en-US" altLang="ru-RU" b="1" i="1" dirty="0" smtClean="0"/>
              <a:t>     Objects:</a:t>
            </a:r>
            <a:r>
              <a:rPr lang="en-US" altLang="ru-RU" sz="1700" b="1" i="1" dirty="0" smtClean="0"/>
              <a:t> </a:t>
            </a:r>
            <a:r>
              <a:rPr lang="uk-UA" altLang="ru-RU" sz="1700" dirty="0" smtClean="0"/>
              <a:t>С</a:t>
            </a:r>
            <a:r>
              <a:rPr lang="en-US" altLang="ru-RU" sz="1700" dirty="0"/>
              <a:t>ell culture BHK-21 (kidney of Syrian hamster) </a:t>
            </a:r>
            <a:r>
              <a:rPr lang="en-US" altLang="ru-RU" sz="1700" dirty="0" smtClean="0"/>
              <a:t>and herpes </a:t>
            </a:r>
            <a:r>
              <a:rPr lang="en-US" altLang="ru-RU" sz="1700" dirty="0"/>
              <a:t>simplex virus 1 (</a:t>
            </a:r>
            <a:r>
              <a:rPr lang="en-US" altLang="ru-RU" sz="1700" dirty="0" smtClean="0"/>
              <a:t>HSV-1) </a:t>
            </a:r>
            <a:r>
              <a:rPr lang="en-US" altLang="ru-RU" sz="1700" dirty="0"/>
              <a:t>were used. </a:t>
            </a:r>
            <a:r>
              <a:rPr lang="en-US" sz="1700" dirty="0" smtClean="0"/>
              <a:t>The </a:t>
            </a:r>
            <a:r>
              <a:rPr lang="en-US" sz="1700" dirty="0"/>
              <a:t>strains of the </a:t>
            </a:r>
            <a:r>
              <a:rPr lang="ru-RU" sz="1700" i="1" dirty="0" err="1"/>
              <a:t>Leuconostoc</a:t>
            </a:r>
            <a:r>
              <a:rPr lang="en-US" sz="1700" i="1" dirty="0"/>
              <a:t> </a:t>
            </a:r>
            <a:r>
              <a:rPr lang="en-US" sz="1700" i="1" dirty="0" err="1"/>
              <a:t>sp</a:t>
            </a:r>
            <a:r>
              <a:rPr lang="en-US" sz="1700" dirty="0" smtClean="0"/>
              <a:t> </a:t>
            </a:r>
            <a:r>
              <a:rPr lang="en-US" sz="1700" dirty="0"/>
              <a:t>were isolated from fermented homemade vegetables: apples, tomato juice, and </a:t>
            </a:r>
            <a:r>
              <a:rPr lang="en-US" sz="1700" dirty="0" smtClean="0"/>
              <a:t>sauerkraut. </a:t>
            </a:r>
            <a:r>
              <a:rPr lang="en-US" sz="1700" dirty="0"/>
              <a:t>Exopolysaccharides (EPSs) were isolated from the culture fluid. </a:t>
            </a:r>
            <a:endParaRPr lang="uk-UA" altLang="ru-RU" sz="1700" dirty="0"/>
          </a:p>
        </p:txBody>
      </p:sp>
      <p:sp>
        <p:nvSpPr>
          <p:cNvPr id="2" name="Прямоугольник 1"/>
          <p:cNvSpPr/>
          <p:nvPr/>
        </p:nvSpPr>
        <p:spPr>
          <a:xfrm>
            <a:off x="4071731" y="1472500"/>
            <a:ext cx="4991099" cy="877163"/>
          </a:xfrm>
          <a:prstGeom prst="rect">
            <a:avLst/>
          </a:prstGeom>
        </p:spPr>
        <p:txBody>
          <a:bodyPr wrap="square">
            <a:spAutoFit/>
          </a:bodyPr>
          <a:lstStyle/>
          <a:p>
            <a:pPr algn="just"/>
            <a:r>
              <a:rPr lang="ru-RU" sz="1700" dirty="0" err="1"/>
              <a:t>The</a:t>
            </a:r>
            <a:r>
              <a:rPr lang="ru-RU" sz="1700" dirty="0"/>
              <a:t> </a:t>
            </a:r>
            <a:r>
              <a:rPr lang="ru-RU" sz="1700" dirty="0" err="1"/>
              <a:t>first</a:t>
            </a:r>
            <a:r>
              <a:rPr lang="ru-RU" sz="1700" dirty="0"/>
              <a:t> </a:t>
            </a:r>
            <a:r>
              <a:rPr lang="ru-RU" sz="1700" dirty="0" err="1"/>
              <a:t>stage</a:t>
            </a:r>
            <a:r>
              <a:rPr lang="ru-RU" sz="1700" dirty="0"/>
              <a:t> </a:t>
            </a:r>
            <a:r>
              <a:rPr lang="ru-RU" sz="1700" dirty="0" err="1"/>
              <a:t>of</a:t>
            </a:r>
            <a:r>
              <a:rPr lang="ru-RU" sz="1700" dirty="0"/>
              <a:t> </a:t>
            </a:r>
            <a:r>
              <a:rPr lang="ru-RU" sz="1700" dirty="0" err="1"/>
              <a:t>the</a:t>
            </a:r>
            <a:r>
              <a:rPr lang="ru-RU" sz="1700" dirty="0"/>
              <a:t> </a:t>
            </a:r>
            <a:r>
              <a:rPr lang="ru-RU" sz="1700" dirty="0" err="1"/>
              <a:t>antiviral</a:t>
            </a:r>
            <a:r>
              <a:rPr lang="ru-RU" sz="1700" dirty="0"/>
              <a:t> </a:t>
            </a:r>
            <a:r>
              <a:rPr lang="ru-RU" sz="1700" dirty="0" err="1"/>
              <a:t>assay</a:t>
            </a:r>
            <a:r>
              <a:rPr lang="ru-RU" sz="1700" dirty="0"/>
              <a:t> </a:t>
            </a:r>
            <a:r>
              <a:rPr lang="ru-RU" sz="1700" dirty="0" err="1"/>
              <a:t>is</a:t>
            </a:r>
            <a:r>
              <a:rPr lang="ru-RU" sz="1700" dirty="0"/>
              <a:t> </a:t>
            </a:r>
            <a:r>
              <a:rPr lang="ru-RU" sz="1700" dirty="0" err="1"/>
              <a:t>necessary</a:t>
            </a:r>
            <a:r>
              <a:rPr lang="ru-RU" sz="1700" dirty="0"/>
              <a:t> </a:t>
            </a:r>
            <a:r>
              <a:rPr lang="ru-RU" sz="1700" dirty="0" err="1"/>
              <a:t>to</a:t>
            </a:r>
            <a:r>
              <a:rPr lang="ru-RU" sz="1700" dirty="0"/>
              <a:t> </a:t>
            </a:r>
            <a:r>
              <a:rPr lang="ru-RU" sz="1700" dirty="0" err="1"/>
              <a:t>determine</a:t>
            </a:r>
            <a:r>
              <a:rPr lang="ru-RU" sz="1700" dirty="0"/>
              <a:t> </a:t>
            </a:r>
            <a:r>
              <a:rPr lang="ru-RU" sz="1700" dirty="0" err="1"/>
              <a:t>the</a:t>
            </a:r>
            <a:r>
              <a:rPr lang="ru-RU" sz="1700" dirty="0"/>
              <a:t> </a:t>
            </a:r>
            <a:r>
              <a:rPr lang="ru-RU" sz="1700" dirty="0" err="1"/>
              <a:t>concentration</a:t>
            </a:r>
            <a:r>
              <a:rPr lang="ru-RU" sz="1700" dirty="0"/>
              <a:t> </a:t>
            </a:r>
            <a:r>
              <a:rPr lang="ru-RU" sz="1700" dirty="0" err="1"/>
              <a:t>of</a:t>
            </a:r>
            <a:r>
              <a:rPr lang="ru-RU" sz="1700" dirty="0"/>
              <a:t> </a:t>
            </a:r>
            <a:r>
              <a:rPr lang="ru-RU" sz="1700" dirty="0" err="1"/>
              <a:t>the</a:t>
            </a:r>
            <a:r>
              <a:rPr lang="ru-RU" sz="1700" dirty="0"/>
              <a:t> </a:t>
            </a:r>
            <a:r>
              <a:rPr lang="ru-RU" sz="1700" dirty="0" err="1"/>
              <a:t>compounds</a:t>
            </a:r>
            <a:r>
              <a:rPr lang="ru-RU" sz="1700" dirty="0"/>
              <a:t> </a:t>
            </a:r>
            <a:r>
              <a:rPr lang="ru-RU" sz="1700" dirty="0" err="1"/>
              <a:t>that</a:t>
            </a:r>
            <a:r>
              <a:rPr lang="ru-RU" sz="1700" dirty="0"/>
              <a:t> </a:t>
            </a:r>
            <a:r>
              <a:rPr lang="ru-RU" sz="1700" dirty="0" err="1"/>
              <a:t>is</a:t>
            </a:r>
            <a:r>
              <a:rPr lang="ru-RU" sz="1700" dirty="0"/>
              <a:t> </a:t>
            </a:r>
            <a:r>
              <a:rPr lang="ru-RU" sz="1700" dirty="0" err="1"/>
              <a:t>not</a:t>
            </a:r>
            <a:r>
              <a:rPr lang="ru-RU" sz="1700" dirty="0"/>
              <a:t> </a:t>
            </a:r>
            <a:r>
              <a:rPr lang="ru-RU" sz="1700" dirty="0" err="1"/>
              <a:t>toxic</a:t>
            </a:r>
            <a:r>
              <a:rPr lang="ru-RU" sz="1700" dirty="0"/>
              <a:t> </a:t>
            </a:r>
            <a:r>
              <a:rPr lang="ru-RU" sz="1700" dirty="0" err="1"/>
              <a:t>to</a:t>
            </a:r>
            <a:r>
              <a:rPr lang="ru-RU" sz="1700" dirty="0"/>
              <a:t> </a:t>
            </a:r>
            <a:r>
              <a:rPr lang="ru-RU" sz="1700" dirty="0" err="1"/>
              <a:t>the</a:t>
            </a:r>
            <a:r>
              <a:rPr lang="ru-RU" sz="1700" dirty="0"/>
              <a:t> </a:t>
            </a:r>
            <a:r>
              <a:rPr lang="ru-RU" sz="1700" dirty="0" err="1"/>
              <a:t>cells</a:t>
            </a:r>
            <a:r>
              <a:rPr lang="ru-RU" sz="1700" dirty="0"/>
              <a:t>.</a:t>
            </a:r>
            <a:r>
              <a:rPr lang="en-US" sz="1700" dirty="0"/>
              <a:t> </a:t>
            </a:r>
            <a:endParaRPr lang="ru-RU" sz="1700" dirty="0"/>
          </a:p>
        </p:txBody>
      </p:sp>
      <p:sp>
        <p:nvSpPr>
          <p:cNvPr id="3" name="Прямоугольник 2"/>
          <p:cNvSpPr/>
          <p:nvPr/>
        </p:nvSpPr>
        <p:spPr>
          <a:xfrm>
            <a:off x="4071731" y="2362200"/>
            <a:ext cx="4957968" cy="2446824"/>
          </a:xfrm>
          <a:prstGeom prst="rect">
            <a:avLst/>
          </a:prstGeom>
        </p:spPr>
        <p:txBody>
          <a:bodyPr wrap="square">
            <a:spAutoFit/>
          </a:bodyPr>
          <a:lstStyle/>
          <a:p>
            <a:pPr lvl="0" indent="449263" fontAlgn="base">
              <a:spcBef>
                <a:spcPct val="0"/>
              </a:spcBef>
              <a:spcAft>
                <a:spcPct val="0"/>
              </a:spcAft>
            </a:pPr>
            <a:r>
              <a:rPr lang="en-US" altLang="ru-RU" sz="1700" b="1" i="1" dirty="0">
                <a:ea typeface="Calibri" pitchFamily="34" charset="0"/>
                <a:cs typeface="Times New Roman" pitchFamily="18" charset="0"/>
              </a:rPr>
              <a:t>Cellular </a:t>
            </a:r>
            <a:r>
              <a:rPr lang="en-US" altLang="ru-RU" sz="1700" b="1" i="1" dirty="0" smtClean="0">
                <a:ea typeface="Calibri" pitchFamily="34" charset="0"/>
                <a:cs typeface="Times New Roman" pitchFamily="18" charset="0"/>
              </a:rPr>
              <a:t>toxicity:</a:t>
            </a:r>
            <a:endParaRPr lang="ru-RU" altLang="ru-RU" sz="1700" b="1" i="1" dirty="0"/>
          </a:p>
          <a:p>
            <a:pPr lvl="0" algn="just" eaLnBrk="0" hangingPunct="0"/>
            <a:r>
              <a:rPr lang="en-US" altLang="ru-RU" sz="1700" dirty="0" smtClean="0">
                <a:ea typeface="Calibri" pitchFamily="34" charset="0"/>
                <a:cs typeface="Times New Roman" pitchFamily="18" charset="0"/>
              </a:rPr>
              <a:t>     Cellular </a:t>
            </a:r>
            <a:r>
              <a:rPr lang="en-US" altLang="ru-RU" sz="1700" dirty="0">
                <a:ea typeface="Calibri" pitchFamily="34" charset="0"/>
                <a:cs typeface="Times New Roman" pitchFamily="18" charset="0"/>
              </a:rPr>
              <a:t>toxicity</a:t>
            </a:r>
            <a:r>
              <a:rPr lang="en-US" altLang="ru-RU" sz="1700" i="1" dirty="0">
                <a:ea typeface="Calibri" pitchFamily="34" charset="0"/>
                <a:cs typeface="Times New Roman" pitchFamily="18" charset="0"/>
              </a:rPr>
              <a:t> </a:t>
            </a:r>
            <a:r>
              <a:rPr lang="en-US" altLang="ru-RU" sz="1700" dirty="0">
                <a:ea typeface="Times New Roman" pitchFamily="18" charset="0"/>
                <a:cs typeface="Times New Roman" pitchFamily="18" charset="0"/>
              </a:rPr>
              <a:t>of EPSs</a:t>
            </a:r>
            <a:r>
              <a:rPr lang="en-US" altLang="ru-RU" sz="1700" dirty="0">
                <a:ea typeface="Calibri" pitchFamily="34" charset="0"/>
                <a:cs typeface="Times New Roman" pitchFamily="18" charset="0"/>
              </a:rPr>
              <a:t> was tested </a:t>
            </a:r>
            <a:r>
              <a:rPr lang="en-US" altLang="ru-RU" sz="1700" i="1" dirty="0">
                <a:ea typeface="Calibri" pitchFamily="34" charset="0"/>
                <a:cs typeface="Times New Roman" pitchFamily="18" charset="0"/>
              </a:rPr>
              <a:t>in vitro </a:t>
            </a:r>
            <a:r>
              <a:rPr lang="en-US" altLang="ru-RU" sz="1700" dirty="0">
                <a:ea typeface="Calibri" pitchFamily="34" charset="0"/>
                <a:cs typeface="Times New Roman" pitchFamily="18" charset="0"/>
              </a:rPr>
              <a:t>according to a cell viability MTT-assay. Monolayers of </a:t>
            </a:r>
            <a:r>
              <a:rPr lang="en-US" altLang="ru-RU" sz="1700" dirty="0" smtClean="0"/>
              <a:t>BHK-21</a:t>
            </a:r>
            <a:r>
              <a:rPr lang="en-US" altLang="ru-RU" sz="1700" dirty="0" smtClean="0">
                <a:ea typeface="Calibri" pitchFamily="34" charset="0"/>
                <a:cs typeface="Times New Roman" pitchFamily="18" charset="0"/>
              </a:rPr>
              <a:t> </a:t>
            </a:r>
            <a:r>
              <a:rPr lang="en-US" altLang="ru-RU" sz="1700" dirty="0">
                <a:ea typeface="Calibri" pitchFamily="34" charset="0"/>
                <a:cs typeface="Times New Roman" pitchFamily="18" charset="0"/>
              </a:rPr>
              <a:t>cells in 96-multiwell plates were incubated with the</a:t>
            </a:r>
            <a:r>
              <a:rPr lang="en-US" altLang="ru-RU" sz="1700" dirty="0">
                <a:ea typeface="Times New Roman" pitchFamily="18" charset="0"/>
                <a:cs typeface="Times New Roman" pitchFamily="18" charset="0"/>
              </a:rPr>
              <a:t> compounds</a:t>
            </a:r>
            <a:r>
              <a:rPr lang="en-US" altLang="ru-RU" sz="1700" dirty="0">
                <a:ea typeface="Calibri" pitchFamily="34" charset="0"/>
                <a:cs typeface="Times New Roman" pitchFamily="18" charset="0"/>
              </a:rPr>
              <a:t> at concentration of 1500 – 370 </a:t>
            </a:r>
            <a:r>
              <a:rPr lang="ru-RU" altLang="ru-RU" sz="1700" dirty="0">
                <a:ea typeface="Calibri" pitchFamily="34" charset="0"/>
                <a:cs typeface="Times New Roman" pitchFamily="18" charset="0"/>
              </a:rPr>
              <a:t>μ</a:t>
            </a:r>
            <a:r>
              <a:rPr lang="en-US" altLang="ru-RU" sz="1700" dirty="0">
                <a:ea typeface="Calibri" pitchFamily="34" charset="0"/>
                <a:cs typeface="Times New Roman" pitchFamily="18" charset="0"/>
              </a:rPr>
              <a:t>g/ml for 72 h, </a:t>
            </a:r>
            <a:r>
              <a:rPr lang="ru-RU" altLang="ru-RU" sz="1700" dirty="0" err="1">
                <a:ea typeface="Calibri" pitchFamily="34" charset="0"/>
                <a:cs typeface="Times New Roman" pitchFamily="18" charset="0"/>
              </a:rPr>
              <a:t>then</a:t>
            </a:r>
            <a:r>
              <a:rPr lang="ru-RU" altLang="ru-RU" sz="1700" dirty="0">
                <a:ea typeface="Calibri" pitchFamily="34" charset="0"/>
                <a:cs typeface="Times New Roman" pitchFamily="18" charset="0"/>
              </a:rPr>
              <a:t> </a:t>
            </a:r>
            <a:r>
              <a:rPr lang="ru-RU" altLang="ru-RU" sz="1700" dirty="0" err="1">
                <a:ea typeface="Calibri" pitchFamily="34" charset="0"/>
                <a:cs typeface="Times New Roman" pitchFamily="18" charset="0"/>
              </a:rPr>
              <a:t>in</a:t>
            </a:r>
            <a:r>
              <a:rPr lang="ru-RU" altLang="ru-RU" sz="1700" dirty="0">
                <a:ea typeface="Calibri" pitchFamily="34" charset="0"/>
                <a:cs typeface="Times New Roman" pitchFamily="18" charset="0"/>
              </a:rPr>
              <a:t> a </a:t>
            </a:r>
            <a:r>
              <a:rPr lang="ru-RU" altLang="ru-RU" sz="1700" dirty="0" err="1">
                <a:ea typeface="Calibri" pitchFamily="34" charset="0"/>
                <a:cs typeface="Times New Roman" pitchFamily="18" charset="0"/>
              </a:rPr>
              <a:t>medium</a:t>
            </a:r>
            <a:r>
              <a:rPr lang="ru-RU" altLang="ru-RU" sz="1700" dirty="0">
                <a:ea typeface="Calibri" pitchFamily="34" charset="0"/>
                <a:cs typeface="Times New Roman" pitchFamily="18" charset="0"/>
              </a:rPr>
              <a:t> </a:t>
            </a:r>
            <a:r>
              <a:rPr lang="ru-RU" altLang="ru-RU" sz="1700" dirty="0" err="1">
                <a:ea typeface="Calibri" pitchFamily="34" charset="0"/>
                <a:cs typeface="Times New Roman" pitchFamily="18" charset="0"/>
              </a:rPr>
              <a:t>was</a:t>
            </a:r>
            <a:r>
              <a:rPr lang="ru-RU" altLang="ru-RU" sz="1700" dirty="0">
                <a:ea typeface="Calibri" pitchFamily="34" charset="0"/>
                <a:cs typeface="Times New Roman" pitchFamily="18" charset="0"/>
              </a:rPr>
              <a:t> </a:t>
            </a:r>
            <a:r>
              <a:rPr lang="ru-RU" altLang="ru-RU" sz="1700" dirty="0" err="1">
                <a:ea typeface="Calibri" pitchFamily="34" charset="0"/>
                <a:cs typeface="Times New Roman" pitchFamily="18" charset="0"/>
              </a:rPr>
              <a:t>added</a:t>
            </a:r>
            <a:r>
              <a:rPr lang="en-US" altLang="ru-RU" sz="1700" dirty="0">
                <a:ea typeface="Calibri" pitchFamily="34" charset="0"/>
                <a:cs typeface="Times New Roman" pitchFamily="18" charset="0"/>
              </a:rPr>
              <a:t> 20 </a:t>
            </a:r>
            <a:r>
              <a:rPr lang="ru-RU" altLang="ru-RU" sz="1700" dirty="0">
                <a:ea typeface="Calibri" pitchFamily="34" charset="0"/>
                <a:cs typeface="Times New Roman" pitchFamily="18" charset="0"/>
              </a:rPr>
              <a:t>μ</a:t>
            </a:r>
            <a:r>
              <a:rPr lang="en-US" altLang="ru-RU" sz="1700" dirty="0">
                <a:ea typeface="Calibri" pitchFamily="34" charset="0"/>
                <a:cs typeface="Times New Roman" pitchFamily="18" charset="0"/>
              </a:rPr>
              <a:t>l of a 5 mg/ml solution of MTT (</a:t>
            </a:r>
            <a:r>
              <a:rPr lang="en-US" altLang="ru-RU" sz="1700" dirty="0" smtClean="0">
                <a:ea typeface="Calibri" pitchFamily="34" charset="0"/>
                <a:cs typeface="Times New Roman" pitchFamily="18" charset="0"/>
              </a:rPr>
              <a:t>Sigma, USA). </a:t>
            </a:r>
            <a:r>
              <a:rPr lang="en-US" sz="1700" dirty="0"/>
              <a:t>The concentrations of EPSs</a:t>
            </a:r>
            <a:r>
              <a:rPr lang="en-US" sz="1700" dirty="0" smtClean="0"/>
              <a:t> </a:t>
            </a:r>
            <a:r>
              <a:rPr lang="en-US" sz="1700" dirty="0"/>
              <a:t>that inhibit 50% of cell viability compared to control cells (CC</a:t>
            </a:r>
            <a:r>
              <a:rPr lang="en-US" sz="1700" baseline="-25000" dirty="0"/>
              <a:t>50</a:t>
            </a:r>
            <a:r>
              <a:rPr lang="en-US" sz="1700" dirty="0"/>
              <a:t>) were </a:t>
            </a:r>
            <a:r>
              <a:rPr lang="en-US" sz="1700" dirty="0" smtClean="0"/>
              <a:t>measured. </a:t>
            </a:r>
            <a:endParaRPr lang="ru-RU" sz="1700" dirty="0"/>
          </a:p>
        </p:txBody>
      </p:sp>
      <p:sp>
        <p:nvSpPr>
          <p:cNvPr id="8" name="Прямоугольник 7"/>
          <p:cNvSpPr/>
          <p:nvPr/>
        </p:nvSpPr>
        <p:spPr>
          <a:xfrm>
            <a:off x="114300" y="4953000"/>
            <a:ext cx="8915398" cy="615553"/>
          </a:xfrm>
          <a:prstGeom prst="rect">
            <a:avLst/>
          </a:prstGeom>
        </p:spPr>
        <p:txBody>
          <a:bodyPr wrap="square">
            <a:spAutoFit/>
          </a:bodyPr>
          <a:lstStyle/>
          <a:p>
            <a:pPr algn="just"/>
            <a:r>
              <a:rPr lang="en-US" sz="1700" dirty="0" smtClean="0"/>
              <a:t>      All </a:t>
            </a:r>
            <a:r>
              <a:rPr lang="en-US" sz="1700" dirty="0"/>
              <a:t>EPSs at a concentration of 1500 µg/ml exhibited little cytotoxic effect, and </a:t>
            </a:r>
            <a:r>
              <a:rPr lang="en-US" sz="1700" dirty="0" smtClean="0"/>
              <a:t>∼ </a:t>
            </a:r>
            <a:r>
              <a:rPr lang="uk-UA" sz="1700" dirty="0" smtClean="0"/>
              <a:t>71 </a:t>
            </a:r>
            <a:r>
              <a:rPr lang="uk-UA" sz="1700" dirty="0"/>
              <a:t>- 100</a:t>
            </a:r>
            <a:r>
              <a:rPr lang="en-US" sz="1700" dirty="0"/>
              <a:t>% of cells survived (data not shown</a:t>
            </a:r>
            <a:r>
              <a:rPr lang="en-US" sz="1700" dirty="0" smtClean="0"/>
              <a:t>) and </a:t>
            </a:r>
            <a:r>
              <a:rPr lang="en-US" sz="1700" dirty="0"/>
              <a:t>their CC</a:t>
            </a:r>
            <a:r>
              <a:rPr lang="en-US" sz="1200" dirty="0"/>
              <a:t>50</a:t>
            </a:r>
            <a:r>
              <a:rPr lang="en-US" sz="1700" dirty="0"/>
              <a:t> values were &gt;3.5 </a:t>
            </a:r>
            <a:r>
              <a:rPr lang="en-US" sz="1700" dirty="0" smtClean="0"/>
              <a:t>mg/ml.</a:t>
            </a:r>
            <a:endParaRPr lang="ru-RU" sz="17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5</a:t>
            </a:fld>
            <a:endParaRPr lang="fr-FR"/>
          </a:p>
        </p:txBody>
      </p:sp>
      <p:sp>
        <p:nvSpPr>
          <p:cNvPr id="3" name="Прямоугольник 3"/>
          <p:cNvSpPr>
            <a:spLocks noChangeArrowheads="1"/>
          </p:cNvSpPr>
          <p:nvPr/>
        </p:nvSpPr>
        <p:spPr bwMode="auto">
          <a:xfrm>
            <a:off x="304800" y="304800"/>
            <a:ext cx="8534400" cy="5632311"/>
          </a:xfrm>
          <a:prstGeom prst="rect">
            <a:avLst/>
          </a:prstGeom>
          <a:noFill/>
          <a:ln w="9525">
            <a:noFill/>
            <a:miter lim="800000"/>
            <a:headEnd/>
            <a:tailEnd/>
          </a:ln>
        </p:spPr>
        <p:txBody>
          <a:bodyPr wrap="square">
            <a:spAutoFit/>
          </a:bodyPr>
          <a:lstStyle/>
          <a:p>
            <a:pPr algn="just"/>
            <a:r>
              <a:rPr lang="en-US" b="1" i="1" dirty="0" smtClean="0"/>
              <a:t>	Cell </a:t>
            </a:r>
            <a:r>
              <a:rPr lang="en-US" b="1" i="1" dirty="0"/>
              <a:t>Cycle </a:t>
            </a:r>
            <a:r>
              <a:rPr lang="en-US" b="1" i="1" dirty="0" smtClean="0"/>
              <a:t>Analysis</a:t>
            </a:r>
          </a:p>
          <a:p>
            <a:pPr algn="just"/>
            <a:endParaRPr lang="en-US" b="1" i="1" dirty="0"/>
          </a:p>
          <a:p>
            <a:pPr algn="just"/>
            <a:r>
              <a:rPr lang="en-US" dirty="0" smtClean="0">
                <a:solidFill>
                  <a:srgbClr val="00B050"/>
                </a:solidFill>
                <a:latin typeface="Calibri" pitchFamily="34" charset="0"/>
              </a:rPr>
              <a:t>     </a:t>
            </a:r>
            <a:r>
              <a:rPr lang="ru-RU" sz="1700" dirty="0" err="1" smtClean="0"/>
              <a:t>Suppressіоn</a:t>
            </a:r>
            <a:r>
              <a:rPr lang="ru-RU" sz="1700" dirty="0" smtClean="0"/>
              <a:t> </a:t>
            </a:r>
            <a:r>
              <a:rPr lang="ru-RU" sz="1700" dirty="0" err="1"/>
              <a:t>of</a:t>
            </a:r>
            <a:r>
              <a:rPr lang="ru-RU" sz="1700" dirty="0"/>
              <a:t> </a:t>
            </a:r>
            <a:r>
              <a:rPr lang="ru-RU" sz="1700" dirty="0" err="1" smtClean="0"/>
              <a:t>сеll</a:t>
            </a:r>
            <a:r>
              <a:rPr lang="ru-RU" sz="1700" dirty="0" smtClean="0"/>
              <a:t> </a:t>
            </a:r>
            <a:r>
              <a:rPr lang="ru-RU" sz="1700" dirty="0" err="1" smtClean="0"/>
              <a:t>grоwth</a:t>
            </a:r>
            <a:r>
              <a:rPr lang="ru-RU" sz="1700" dirty="0" smtClean="0"/>
              <a:t> </a:t>
            </a:r>
            <a:r>
              <a:rPr lang="ru-RU" sz="1700" dirty="0" err="1" smtClean="0"/>
              <a:t>аnd</a:t>
            </a:r>
            <a:r>
              <a:rPr lang="ru-RU" sz="1700" dirty="0" smtClean="0"/>
              <a:t> </a:t>
            </a:r>
            <a:r>
              <a:rPr lang="ru-RU" sz="1700" dirty="0" err="1" smtClean="0"/>
              <a:t>prоlіferation</a:t>
            </a:r>
            <a:r>
              <a:rPr lang="ru-RU" sz="1700" dirty="0" smtClean="0"/>
              <a:t> </a:t>
            </a:r>
            <a:r>
              <a:rPr lang="ru-RU" sz="1700" dirty="0" err="1" smtClean="0"/>
              <a:t>frеquently</a:t>
            </a:r>
            <a:r>
              <a:rPr lang="ru-RU" sz="1700" dirty="0" smtClean="0"/>
              <a:t> </a:t>
            </a:r>
            <a:r>
              <a:rPr lang="ru-RU" sz="1700" dirty="0" err="1" smtClean="0"/>
              <a:t>rерresents</a:t>
            </a:r>
            <a:r>
              <a:rPr lang="ru-RU" sz="1700" dirty="0" smtClean="0"/>
              <a:t> </a:t>
            </a:r>
            <a:r>
              <a:rPr lang="ru-RU" sz="1700" dirty="0" err="1" smtClean="0"/>
              <a:t>сеll</a:t>
            </a:r>
            <a:r>
              <a:rPr lang="ru-RU" sz="1700" dirty="0" smtClean="0"/>
              <a:t> </a:t>
            </a:r>
            <a:r>
              <a:rPr lang="ru-RU" sz="1700" dirty="0" err="1"/>
              <a:t>response</a:t>
            </a:r>
            <a:r>
              <a:rPr lang="ru-RU" sz="1700" dirty="0"/>
              <a:t> </a:t>
            </a:r>
            <a:r>
              <a:rPr lang="ru-RU" sz="1700" dirty="0" err="1"/>
              <a:t>to</a:t>
            </a:r>
            <a:r>
              <a:rPr lang="ru-RU" sz="1700" dirty="0"/>
              <a:t> </a:t>
            </a:r>
            <a:r>
              <a:rPr lang="ru-RU" sz="1700" dirty="0" err="1" smtClean="0"/>
              <a:t>comроund</a:t>
            </a:r>
            <a:r>
              <a:rPr lang="ru-RU" sz="1700" dirty="0" smtClean="0"/>
              <a:t> </a:t>
            </a:r>
            <a:r>
              <a:rPr lang="ru-RU" sz="1700" dirty="0" err="1"/>
              <a:t>cytotoxicity</a:t>
            </a:r>
            <a:r>
              <a:rPr lang="ru-RU" sz="1700" dirty="0"/>
              <a:t> </a:t>
            </a:r>
            <a:r>
              <a:rPr lang="ru-RU" sz="1700" dirty="0" err="1"/>
              <a:t>and</a:t>
            </a:r>
            <a:r>
              <a:rPr lang="ru-RU" sz="1700" dirty="0"/>
              <a:t> </a:t>
            </a:r>
            <a:r>
              <a:rPr lang="ru-RU" sz="1700" dirty="0" err="1"/>
              <a:t>virus</a:t>
            </a:r>
            <a:r>
              <a:rPr lang="ru-RU" sz="1700" dirty="0"/>
              <a:t> </a:t>
            </a:r>
            <a:r>
              <a:rPr lang="ru-RU" sz="1700" dirty="0" err="1"/>
              <a:t>infection</a:t>
            </a:r>
            <a:r>
              <a:rPr lang="ru-RU" sz="1700" dirty="0"/>
              <a:t>. </a:t>
            </a:r>
            <a:r>
              <a:rPr lang="ru-RU" sz="1700" dirty="0" err="1"/>
              <a:t>Therefore</a:t>
            </a:r>
            <a:r>
              <a:rPr lang="ru-RU" sz="1700" dirty="0"/>
              <a:t>, </a:t>
            </a:r>
            <a:r>
              <a:rPr lang="ru-RU" sz="1700" dirty="0" err="1"/>
              <a:t>the</a:t>
            </a:r>
            <a:r>
              <a:rPr lang="ru-RU" sz="1700" dirty="0"/>
              <a:t> </a:t>
            </a:r>
            <a:r>
              <a:rPr lang="ru-RU" sz="1700" dirty="0" err="1"/>
              <a:t>influence</a:t>
            </a:r>
            <a:r>
              <a:rPr lang="ru-RU" sz="1700" dirty="0"/>
              <a:t> </a:t>
            </a:r>
            <a:r>
              <a:rPr lang="ru-RU" sz="1700" dirty="0" err="1"/>
              <a:t>of</a:t>
            </a:r>
            <a:r>
              <a:rPr lang="ru-RU" sz="1700" dirty="0"/>
              <a:t> </a:t>
            </a:r>
            <a:r>
              <a:rPr lang="en-US" sz="1700" dirty="0" smtClean="0"/>
              <a:t>the EPSs</a:t>
            </a:r>
            <a:r>
              <a:rPr lang="ru-RU" sz="1700" dirty="0" smtClean="0"/>
              <a:t> </a:t>
            </a:r>
            <a:r>
              <a:rPr lang="ru-RU" sz="1700" dirty="0" err="1"/>
              <a:t>on</a:t>
            </a:r>
            <a:r>
              <a:rPr lang="ru-RU" sz="1700" dirty="0"/>
              <a:t> </a:t>
            </a:r>
            <a:r>
              <a:rPr lang="ru-RU" sz="1700" dirty="0" err="1"/>
              <a:t>the</a:t>
            </a:r>
            <a:r>
              <a:rPr lang="ru-RU" sz="1700" dirty="0"/>
              <a:t> </a:t>
            </a:r>
            <a:r>
              <a:rPr lang="ru-RU" sz="1700" dirty="0" err="1"/>
              <a:t>cell</a:t>
            </a:r>
            <a:r>
              <a:rPr lang="ru-RU" sz="1700" dirty="0"/>
              <a:t> </a:t>
            </a:r>
            <a:r>
              <a:rPr lang="ru-RU" sz="1700" dirty="0" err="1"/>
              <a:t>cycle</a:t>
            </a:r>
            <a:r>
              <a:rPr lang="ru-RU" sz="1700" dirty="0"/>
              <a:t> </a:t>
            </a:r>
            <a:r>
              <a:rPr lang="ru-RU" sz="1700" dirty="0" err="1" smtClean="0"/>
              <a:t>under</a:t>
            </a:r>
            <a:r>
              <a:rPr lang="ru-RU" sz="1700" dirty="0" smtClean="0"/>
              <a:t> </a:t>
            </a:r>
            <a:r>
              <a:rPr lang="ru-RU" sz="1700" dirty="0" err="1"/>
              <a:t>normal</a:t>
            </a:r>
            <a:r>
              <a:rPr lang="ru-RU" sz="1700" dirty="0"/>
              <a:t> </a:t>
            </a:r>
            <a:r>
              <a:rPr lang="en-US" sz="1700" dirty="0" smtClean="0"/>
              <a:t>co</a:t>
            </a:r>
            <a:r>
              <a:rPr lang="ru-RU" sz="1700" dirty="0" err="1" smtClean="0"/>
              <a:t>nditions</a:t>
            </a:r>
            <a:r>
              <a:rPr lang="ru-RU" sz="1700" dirty="0" smtClean="0"/>
              <a:t> </a:t>
            </a:r>
            <a:r>
              <a:rPr lang="ru-RU" sz="1700" dirty="0" err="1"/>
              <a:t>and</a:t>
            </a:r>
            <a:r>
              <a:rPr lang="ru-RU" sz="1700" dirty="0"/>
              <a:t> </a:t>
            </a:r>
            <a:r>
              <a:rPr lang="ru-RU" sz="1700" dirty="0" err="1"/>
              <a:t>the</a:t>
            </a:r>
            <a:r>
              <a:rPr lang="ru-RU" sz="1700" dirty="0"/>
              <a:t> </a:t>
            </a:r>
            <a:r>
              <a:rPr lang="ru-RU" sz="1700" dirty="0" err="1"/>
              <a:t>conditions</a:t>
            </a:r>
            <a:r>
              <a:rPr lang="ru-RU" sz="1700" dirty="0"/>
              <a:t> </a:t>
            </a:r>
            <a:r>
              <a:rPr lang="ru-RU" sz="1700" dirty="0" err="1"/>
              <a:t>of</a:t>
            </a:r>
            <a:r>
              <a:rPr lang="ru-RU" sz="1700" dirty="0"/>
              <a:t> </a:t>
            </a:r>
            <a:r>
              <a:rPr lang="en-US" sz="1700" dirty="0" smtClean="0"/>
              <a:t>herpetic</a:t>
            </a:r>
            <a:r>
              <a:rPr lang="ru-RU" sz="1700" dirty="0" smtClean="0"/>
              <a:t> </a:t>
            </a:r>
            <a:r>
              <a:rPr lang="ru-RU" sz="1700" dirty="0" err="1"/>
              <a:t>infection</a:t>
            </a:r>
            <a:r>
              <a:rPr lang="ru-RU" sz="1700" dirty="0"/>
              <a:t> </a:t>
            </a:r>
            <a:r>
              <a:rPr lang="ru-RU" sz="1700" dirty="0" err="1"/>
              <a:t>was</a:t>
            </a:r>
            <a:r>
              <a:rPr lang="ru-RU" sz="1700" dirty="0"/>
              <a:t> </a:t>
            </a:r>
            <a:r>
              <a:rPr lang="ru-RU" sz="1700" dirty="0" err="1"/>
              <a:t>analyzed</a:t>
            </a:r>
            <a:r>
              <a:rPr lang="ru-RU" sz="1700" dirty="0"/>
              <a:t>. </a:t>
            </a:r>
            <a:r>
              <a:rPr lang="ru-RU" sz="1700" dirty="0" err="1"/>
              <a:t>For</a:t>
            </a:r>
            <a:r>
              <a:rPr lang="ru-RU" sz="1700" dirty="0"/>
              <a:t> </a:t>
            </a:r>
            <a:r>
              <a:rPr lang="ru-RU" sz="1700" dirty="0" err="1"/>
              <a:t>the</a:t>
            </a:r>
            <a:r>
              <a:rPr lang="ru-RU" sz="1700" dirty="0"/>
              <a:t> </a:t>
            </a:r>
            <a:r>
              <a:rPr lang="ru-RU" sz="1700" dirty="0" err="1"/>
              <a:t>purpose</a:t>
            </a:r>
            <a:r>
              <a:rPr lang="ru-RU" sz="1700" dirty="0"/>
              <a:t> </a:t>
            </a:r>
            <a:r>
              <a:rPr lang="en-US" sz="1700" dirty="0" smtClean="0"/>
              <a:t>cells </a:t>
            </a:r>
            <a:r>
              <a:rPr lang="en-US" sz="1700" dirty="0"/>
              <a:t>(1×1</a:t>
            </a:r>
            <a:r>
              <a:rPr lang="ru-RU" sz="1700" dirty="0"/>
              <a:t>0</a:t>
            </a:r>
            <a:r>
              <a:rPr lang="en-US" sz="1700" baseline="30000" dirty="0"/>
              <a:t>6</a:t>
            </a:r>
            <a:r>
              <a:rPr lang="en-US" sz="1700" dirty="0"/>
              <a:t>) were harvested by centrifugation at 300 g (2000rpm) for 7 min, </a:t>
            </a:r>
            <a:r>
              <a:rPr lang="en-US" sz="1700" dirty="0" err="1"/>
              <a:t>resuspended</a:t>
            </a:r>
            <a:r>
              <a:rPr lang="en-US" sz="1700" dirty="0"/>
              <a:t> in 96% ice-cold ethanol, washed with PBS, </a:t>
            </a:r>
            <a:r>
              <a:rPr lang="en-US" sz="1700" dirty="0" err="1"/>
              <a:t>resuspended</a:t>
            </a:r>
            <a:r>
              <a:rPr lang="en-US" sz="1700" dirty="0"/>
              <a:t> in  500 </a:t>
            </a:r>
            <a:r>
              <a:rPr lang="en-US" sz="1700" i="1" dirty="0"/>
              <a:t>µl</a:t>
            </a:r>
            <a:r>
              <a:rPr lang="en-US" sz="1700" dirty="0"/>
              <a:t>  solution of PBS (Sigma) that contained </a:t>
            </a:r>
            <a:r>
              <a:rPr lang="en-US" sz="1700" dirty="0" err="1"/>
              <a:t>RNAse</a:t>
            </a:r>
            <a:r>
              <a:rPr lang="en-US" sz="1700" dirty="0"/>
              <a:t> (100</a:t>
            </a:r>
            <a:r>
              <a:rPr lang="en-US" sz="1700" i="1" dirty="0"/>
              <a:t> µ</a:t>
            </a:r>
            <a:r>
              <a:rPr lang="en-US" sz="1700" dirty="0"/>
              <a:t>g/ml) and </a:t>
            </a:r>
            <a:r>
              <a:rPr lang="ru-RU" sz="1700" dirty="0" err="1"/>
              <a:t>propidium</a:t>
            </a:r>
            <a:r>
              <a:rPr lang="ru-RU" sz="1700" dirty="0"/>
              <a:t> </a:t>
            </a:r>
            <a:r>
              <a:rPr lang="ru-RU" sz="1700" dirty="0" err="1"/>
              <a:t>iodide</a:t>
            </a:r>
            <a:r>
              <a:rPr lang="ru-RU" sz="1700" dirty="0"/>
              <a:t> (PI</a:t>
            </a:r>
            <a:r>
              <a:rPr lang="ru-RU" sz="1700" dirty="0" smtClean="0"/>
              <a:t>)</a:t>
            </a:r>
            <a:r>
              <a:rPr lang="en-US" sz="1700" dirty="0" smtClean="0"/>
              <a:t> </a:t>
            </a:r>
            <a:r>
              <a:rPr lang="en-US" sz="1700" dirty="0"/>
              <a:t>(50</a:t>
            </a:r>
            <a:r>
              <a:rPr lang="en-US" sz="1700" i="1" dirty="0"/>
              <a:t> µ</a:t>
            </a:r>
            <a:r>
              <a:rPr lang="en-US" sz="1700" dirty="0"/>
              <a:t>g/ml), and incubated at room temperature for 1 h. The cell fluorescence intensity was measured by an flow cytometer (Beckman Coulter Epics LX, USA) with laser wavelength 488 nm. Cell cycle profiles were analyzed with the program Flowing Software, version </a:t>
            </a:r>
            <a:r>
              <a:rPr lang="en-US" sz="1700" dirty="0" smtClean="0"/>
              <a:t>2.5</a:t>
            </a:r>
            <a:r>
              <a:rPr lang="ru-RU" sz="1700" dirty="0" smtClean="0"/>
              <a:t>. </a:t>
            </a:r>
            <a:r>
              <a:rPr lang="ru-RU" sz="1700" dirty="0" err="1"/>
              <a:t>As</a:t>
            </a:r>
            <a:r>
              <a:rPr lang="ru-RU" sz="1700" dirty="0"/>
              <a:t> </a:t>
            </a:r>
            <a:r>
              <a:rPr lang="ru-RU" sz="1700" dirty="0" err="1"/>
              <a:t>the</a:t>
            </a:r>
            <a:r>
              <a:rPr lang="ru-RU" sz="1700" dirty="0"/>
              <a:t> </a:t>
            </a:r>
            <a:r>
              <a:rPr lang="ru-RU" sz="1700" dirty="0" err="1"/>
              <a:t>intensity</a:t>
            </a:r>
            <a:r>
              <a:rPr lang="ru-RU" sz="1700" dirty="0"/>
              <a:t> </a:t>
            </a:r>
            <a:r>
              <a:rPr lang="ru-RU" sz="1700" dirty="0" err="1"/>
              <a:t>of</a:t>
            </a:r>
            <a:r>
              <a:rPr lang="ru-RU" sz="1700" dirty="0"/>
              <a:t> </a:t>
            </a:r>
            <a:r>
              <a:rPr lang="ru-RU" sz="1700" dirty="0" err="1"/>
              <a:t>the</a:t>
            </a:r>
            <a:r>
              <a:rPr lang="ru-RU" sz="1700" dirty="0"/>
              <a:t> PI </a:t>
            </a:r>
            <a:r>
              <a:rPr lang="ru-RU" sz="1700" dirty="0" err="1"/>
              <a:t>signal</a:t>
            </a:r>
            <a:r>
              <a:rPr lang="ru-RU" sz="1700" dirty="0"/>
              <a:t> </a:t>
            </a:r>
            <a:r>
              <a:rPr lang="ru-RU" sz="1700" dirty="0" err="1"/>
              <a:t>is</a:t>
            </a:r>
            <a:r>
              <a:rPr lang="ru-RU" sz="1700" dirty="0"/>
              <a:t> </a:t>
            </a:r>
            <a:r>
              <a:rPr lang="ru-RU" sz="1700" dirty="0" err="1"/>
              <a:t>directly</a:t>
            </a:r>
            <a:r>
              <a:rPr lang="ru-RU" sz="1700" dirty="0"/>
              <a:t> </a:t>
            </a:r>
            <a:r>
              <a:rPr lang="ru-RU" sz="1700" dirty="0" err="1"/>
              <a:t>associated</a:t>
            </a:r>
            <a:r>
              <a:rPr lang="ru-RU" sz="1700" dirty="0"/>
              <a:t> </a:t>
            </a:r>
            <a:r>
              <a:rPr lang="ru-RU" sz="1700" dirty="0" err="1"/>
              <a:t>with</a:t>
            </a:r>
            <a:r>
              <a:rPr lang="ru-RU" sz="1700" dirty="0"/>
              <a:t> DNA </a:t>
            </a:r>
            <a:r>
              <a:rPr lang="ru-RU" sz="1700" dirty="0" err="1"/>
              <a:t>content</a:t>
            </a:r>
            <a:r>
              <a:rPr lang="ru-RU" sz="1700" dirty="0"/>
              <a:t>, </a:t>
            </a:r>
            <a:r>
              <a:rPr lang="ru-RU" sz="1700" dirty="0" err="1"/>
              <a:t>the</a:t>
            </a:r>
            <a:r>
              <a:rPr lang="ru-RU" sz="1700" dirty="0"/>
              <a:t> </a:t>
            </a:r>
            <a:r>
              <a:rPr lang="ru-RU" sz="1700" dirty="0" err="1"/>
              <a:t>number</a:t>
            </a:r>
            <a:r>
              <a:rPr lang="ru-RU" sz="1700" dirty="0"/>
              <a:t> </a:t>
            </a:r>
            <a:r>
              <a:rPr lang="ru-RU" sz="1700" dirty="0" err="1"/>
              <a:t>of</a:t>
            </a:r>
            <a:r>
              <a:rPr lang="ru-RU" sz="1700" dirty="0"/>
              <a:t> </a:t>
            </a:r>
            <a:r>
              <a:rPr lang="ru-RU" sz="1700" dirty="0" err="1"/>
              <a:t>cells</a:t>
            </a:r>
            <a:r>
              <a:rPr lang="ru-RU" sz="1700" dirty="0"/>
              <a:t> </a:t>
            </a:r>
            <a:r>
              <a:rPr lang="ru-RU" sz="1700" dirty="0" err="1"/>
              <a:t>in</a:t>
            </a:r>
            <a:r>
              <a:rPr lang="ru-RU" sz="1700" dirty="0"/>
              <a:t> a </a:t>
            </a:r>
            <a:r>
              <a:rPr lang="ru-RU" sz="1700" dirty="0" err="1"/>
              <a:t>certain</a:t>
            </a:r>
            <a:r>
              <a:rPr lang="ru-RU" sz="1700" dirty="0"/>
              <a:t> </a:t>
            </a:r>
            <a:r>
              <a:rPr lang="ru-RU" sz="1700" dirty="0" err="1"/>
              <a:t>cell</a:t>
            </a:r>
            <a:r>
              <a:rPr lang="ru-RU" sz="1700" dirty="0"/>
              <a:t> </a:t>
            </a:r>
            <a:r>
              <a:rPr lang="ru-RU" sz="1700" dirty="0" err="1"/>
              <a:t>cycle</a:t>
            </a:r>
            <a:r>
              <a:rPr lang="ru-RU" sz="1700" dirty="0"/>
              <a:t> </a:t>
            </a:r>
            <a:r>
              <a:rPr lang="ru-RU" sz="1700" dirty="0" err="1"/>
              <a:t>phase</a:t>
            </a:r>
            <a:r>
              <a:rPr lang="ru-RU" sz="1700" dirty="0"/>
              <a:t> </a:t>
            </a:r>
            <a:r>
              <a:rPr lang="ru-RU" sz="1700" dirty="0" err="1"/>
              <a:t>and</a:t>
            </a:r>
            <a:r>
              <a:rPr lang="ru-RU" sz="1700" dirty="0"/>
              <a:t> </a:t>
            </a:r>
            <a:r>
              <a:rPr lang="ru-RU" sz="1700" dirty="0" err="1"/>
              <a:t>cells</a:t>
            </a:r>
            <a:r>
              <a:rPr lang="ru-RU" sz="1700" dirty="0"/>
              <a:t> </a:t>
            </a:r>
            <a:r>
              <a:rPr lang="ru-RU" sz="1700" dirty="0" err="1"/>
              <a:t>containing</a:t>
            </a:r>
            <a:r>
              <a:rPr lang="ru-RU" sz="1700" dirty="0"/>
              <a:t> </a:t>
            </a:r>
            <a:r>
              <a:rPr lang="ru-RU" sz="1700" dirty="0" err="1"/>
              <a:t>fragmented</a:t>
            </a:r>
            <a:r>
              <a:rPr lang="ru-RU" sz="1700" dirty="0"/>
              <a:t> DNA (</a:t>
            </a:r>
            <a:r>
              <a:rPr lang="ru-RU" sz="1700" dirty="0" err="1"/>
              <a:t>apoptotic</a:t>
            </a:r>
            <a:r>
              <a:rPr lang="ru-RU" sz="1700" dirty="0"/>
              <a:t> </a:t>
            </a:r>
            <a:r>
              <a:rPr lang="ru-RU" sz="1700" dirty="0" err="1"/>
              <a:t>cells</a:t>
            </a:r>
            <a:r>
              <a:rPr lang="ru-RU" sz="1700" dirty="0"/>
              <a:t>), </a:t>
            </a:r>
            <a:r>
              <a:rPr lang="ru-RU" sz="1700" dirty="0" err="1"/>
              <a:t>as</a:t>
            </a:r>
            <a:r>
              <a:rPr lang="ru-RU" sz="1700" dirty="0"/>
              <a:t> </a:t>
            </a:r>
            <a:r>
              <a:rPr lang="ru-RU" sz="1700" dirty="0" err="1"/>
              <a:t>well</a:t>
            </a:r>
            <a:r>
              <a:rPr lang="ru-RU" sz="1700" dirty="0"/>
              <a:t> </a:t>
            </a:r>
            <a:r>
              <a:rPr lang="ru-RU" sz="1700" dirty="0" err="1"/>
              <a:t>as</a:t>
            </a:r>
            <a:r>
              <a:rPr lang="ru-RU" sz="1700" dirty="0"/>
              <a:t> </a:t>
            </a:r>
            <a:r>
              <a:rPr lang="ru-RU" sz="1700" dirty="0" err="1"/>
              <a:t>cell</a:t>
            </a:r>
            <a:r>
              <a:rPr lang="ru-RU" sz="1700" dirty="0"/>
              <a:t> </a:t>
            </a:r>
            <a:r>
              <a:rPr lang="ru-RU" sz="1700" dirty="0" err="1"/>
              <a:t>structure</a:t>
            </a:r>
            <a:r>
              <a:rPr lang="ru-RU" sz="1700" dirty="0"/>
              <a:t>, </a:t>
            </a:r>
            <a:r>
              <a:rPr lang="ru-RU" sz="1700" dirty="0" err="1"/>
              <a:t>were</a:t>
            </a:r>
            <a:r>
              <a:rPr lang="ru-RU" sz="1700" dirty="0"/>
              <a:t> </a:t>
            </a:r>
            <a:r>
              <a:rPr lang="ru-RU" sz="1700" dirty="0" err="1"/>
              <a:t>estimated</a:t>
            </a:r>
            <a:r>
              <a:rPr lang="ru-RU" sz="1700" dirty="0"/>
              <a:t>. </a:t>
            </a:r>
            <a:endParaRPr lang="en-US" sz="1700" dirty="0" smtClean="0"/>
          </a:p>
          <a:p>
            <a:pPr algn="just"/>
            <a:endParaRPr lang="en-US" sz="1700" dirty="0" smtClean="0"/>
          </a:p>
          <a:p>
            <a:pPr algn="just"/>
            <a:r>
              <a:rPr lang="en-US" sz="1700" dirty="0" smtClean="0"/>
              <a:t>      </a:t>
            </a:r>
            <a:r>
              <a:rPr lang="ru-RU" sz="1700" dirty="0" err="1" smtClean="0"/>
              <a:t>The</a:t>
            </a:r>
            <a:r>
              <a:rPr lang="ru-RU" sz="1700" dirty="0" smtClean="0"/>
              <a:t> </a:t>
            </a:r>
            <a:r>
              <a:rPr lang="ru-RU" sz="1700" dirty="0" err="1"/>
              <a:t>effect</a:t>
            </a:r>
            <a:r>
              <a:rPr lang="ru-RU" sz="1700" dirty="0"/>
              <a:t> </a:t>
            </a:r>
            <a:r>
              <a:rPr lang="ru-RU" sz="1700" dirty="0" err="1"/>
              <a:t>of</a:t>
            </a:r>
            <a:r>
              <a:rPr lang="ru-RU" sz="1700" dirty="0"/>
              <a:t> </a:t>
            </a:r>
            <a:r>
              <a:rPr lang="ru-RU" sz="1700" dirty="0" err="1"/>
              <a:t>the</a:t>
            </a:r>
            <a:r>
              <a:rPr lang="ru-RU" sz="1700" dirty="0"/>
              <a:t> </a:t>
            </a:r>
            <a:r>
              <a:rPr lang="en-US" sz="1700" dirty="0" smtClean="0"/>
              <a:t>EPSs</a:t>
            </a:r>
            <a:r>
              <a:rPr lang="ru-RU" sz="1700" dirty="0" smtClean="0"/>
              <a:t> </a:t>
            </a:r>
            <a:r>
              <a:rPr lang="ru-RU" sz="1700" dirty="0" err="1" smtClean="0"/>
              <a:t>on</a:t>
            </a:r>
            <a:r>
              <a:rPr lang="ru-RU" sz="1700" dirty="0" smtClean="0"/>
              <a:t> </a:t>
            </a:r>
            <a:r>
              <a:rPr lang="en-US" sz="1700" dirty="0" smtClean="0"/>
              <a:t>BHK-21</a:t>
            </a:r>
            <a:r>
              <a:rPr lang="ru-RU" sz="1700" dirty="0" smtClean="0"/>
              <a:t> </a:t>
            </a:r>
            <a:r>
              <a:rPr lang="ru-RU" sz="1700" dirty="0" err="1"/>
              <a:t>cells</a:t>
            </a:r>
            <a:r>
              <a:rPr lang="ru-RU" sz="1700" dirty="0"/>
              <a:t> </a:t>
            </a:r>
            <a:r>
              <a:rPr lang="ru-RU" sz="1700" dirty="0" err="1"/>
              <a:t>population</a:t>
            </a:r>
            <a:r>
              <a:rPr lang="ru-RU" sz="1700" dirty="0"/>
              <a:t> </a:t>
            </a:r>
            <a:r>
              <a:rPr lang="ru-RU" sz="1700" dirty="0" err="1"/>
              <a:t>is</a:t>
            </a:r>
            <a:r>
              <a:rPr lang="ru-RU" sz="1700" dirty="0"/>
              <a:t> </a:t>
            </a:r>
            <a:r>
              <a:rPr lang="ru-RU" sz="1700" dirty="0" err="1"/>
              <a:t>demonstrated</a:t>
            </a:r>
            <a:r>
              <a:rPr lang="ru-RU" sz="1700" dirty="0"/>
              <a:t> </a:t>
            </a:r>
            <a:r>
              <a:rPr lang="ru-RU" sz="1700" dirty="0" err="1"/>
              <a:t>on</a:t>
            </a:r>
            <a:r>
              <a:rPr lang="ru-RU" sz="1700" dirty="0"/>
              <a:t> </a:t>
            </a:r>
            <a:r>
              <a:rPr lang="ru-RU" sz="1700" dirty="0" err="1"/>
              <a:t>the</a:t>
            </a:r>
            <a:r>
              <a:rPr lang="ru-RU" sz="1700" dirty="0"/>
              <a:t> </a:t>
            </a:r>
            <a:r>
              <a:rPr lang="ru-RU" sz="1700" dirty="0" err="1"/>
              <a:t>following</a:t>
            </a:r>
            <a:r>
              <a:rPr lang="ru-RU" sz="1700" dirty="0"/>
              <a:t> </a:t>
            </a:r>
            <a:r>
              <a:rPr lang="ru-RU" sz="1700" dirty="0" err="1" smtClean="0"/>
              <a:t>histogram</a:t>
            </a:r>
            <a:r>
              <a:rPr lang="en-US" sz="1700" dirty="0" smtClean="0"/>
              <a:t> and graphics</a:t>
            </a:r>
            <a:r>
              <a:rPr lang="ru-RU" sz="1700" dirty="0" smtClean="0"/>
              <a:t>. </a:t>
            </a:r>
            <a:r>
              <a:rPr lang="ru-RU" sz="1700" dirty="0" err="1" smtClean="0"/>
              <a:t>It</a:t>
            </a:r>
            <a:r>
              <a:rPr lang="ru-RU" sz="1700" dirty="0" smtClean="0"/>
              <a:t> </a:t>
            </a:r>
            <a:r>
              <a:rPr lang="ru-RU" sz="1700" dirty="0" err="1"/>
              <a:t>was</a:t>
            </a:r>
            <a:r>
              <a:rPr lang="ru-RU" sz="1700" dirty="0"/>
              <a:t> </a:t>
            </a:r>
            <a:r>
              <a:rPr lang="ru-RU" sz="1700" dirty="0" err="1"/>
              <a:t>revealed</a:t>
            </a:r>
            <a:r>
              <a:rPr lang="ru-RU" sz="1700" dirty="0"/>
              <a:t> </a:t>
            </a:r>
            <a:r>
              <a:rPr lang="ru-RU" sz="1700" dirty="0" err="1"/>
              <a:t>that</a:t>
            </a:r>
            <a:r>
              <a:rPr lang="ru-RU" sz="1700" dirty="0"/>
              <a:t> </a:t>
            </a:r>
            <a:r>
              <a:rPr lang="ru-RU" sz="1700" dirty="0" err="1"/>
              <a:t>after</a:t>
            </a:r>
            <a:r>
              <a:rPr lang="ru-RU" sz="1700" dirty="0"/>
              <a:t> 48 </a:t>
            </a:r>
            <a:r>
              <a:rPr lang="ru-RU" sz="1700" dirty="0" err="1"/>
              <a:t>hours</a:t>
            </a:r>
            <a:r>
              <a:rPr lang="ru-RU" sz="1700" dirty="0"/>
              <a:t> </a:t>
            </a:r>
            <a:r>
              <a:rPr lang="ru-RU" sz="1700" dirty="0" err="1"/>
              <a:t>of</a:t>
            </a:r>
            <a:r>
              <a:rPr lang="ru-RU" sz="1700" dirty="0"/>
              <a:t> </a:t>
            </a:r>
            <a:r>
              <a:rPr lang="ru-RU" sz="1700" dirty="0" err="1"/>
              <a:t>growth</a:t>
            </a:r>
            <a:r>
              <a:rPr lang="ru-RU" sz="1700" dirty="0"/>
              <a:t> </a:t>
            </a:r>
            <a:r>
              <a:rPr lang="en-US" sz="1700" dirty="0" smtClean="0"/>
              <a:t>38</a:t>
            </a:r>
            <a:r>
              <a:rPr lang="ru-RU" sz="1700" dirty="0" smtClean="0"/>
              <a:t>% </a:t>
            </a:r>
            <a:r>
              <a:rPr lang="ru-RU" sz="1700" dirty="0" err="1"/>
              <a:t>of</a:t>
            </a:r>
            <a:r>
              <a:rPr lang="ru-RU" sz="1700" dirty="0"/>
              <a:t> </a:t>
            </a:r>
            <a:r>
              <a:rPr lang="en-US" sz="1700" dirty="0" smtClean="0"/>
              <a:t>BHK-21</a:t>
            </a:r>
            <a:r>
              <a:rPr lang="ru-RU" sz="1700" dirty="0" smtClean="0"/>
              <a:t> </a:t>
            </a:r>
            <a:r>
              <a:rPr lang="ru-RU" sz="1700" dirty="0" err="1"/>
              <a:t>cells</a:t>
            </a:r>
            <a:r>
              <a:rPr lang="ru-RU" sz="1700" dirty="0"/>
              <a:t> </a:t>
            </a:r>
            <a:r>
              <a:rPr lang="ru-RU" sz="1700" dirty="0" err="1"/>
              <a:t>remained</a:t>
            </a:r>
            <a:r>
              <a:rPr lang="ru-RU" sz="1700" dirty="0"/>
              <a:t> </a:t>
            </a:r>
            <a:r>
              <a:rPr lang="ru-RU" sz="1700" dirty="0" err="1"/>
              <a:t>in</a:t>
            </a:r>
            <a:r>
              <a:rPr lang="ru-RU" sz="1700" dirty="0"/>
              <a:t> G1 </a:t>
            </a:r>
            <a:r>
              <a:rPr lang="ru-RU" sz="1700" dirty="0" err="1"/>
              <a:t>phase</a:t>
            </a:r>
            <a:r>
              <a:rPr lang="ru-RU" sz="1700" dirty="0"/>
              <a:t>, </a:t>
            </a:r>
            <a:r>
              <a:rPr lang="en-US" sz="1700" dirty="0" smtClean="0"/>
              <a:t>10</a:t>
            </a:r>
            <a:r>
              <a:rPr lang="ru-RU" sz="1700" dirty="0" smtClean="0"/>
              <a:t>% </a:t>
            </a:r>
            <a:r>
              <a:rPr lang="ru-RU" sz="1700" dirty="0" err="1"/>
              <a:t>were</a:t>
            </a:r>
            <a:r>
              <a:rPr lang="ru-RU" sz="1700" dirty="0"/>
              <a:t> </a:t>
            </a:r>
            <a:r>
              <a:rPr lang="ru-RU" sz="1700" dirty="0" err="1"/>
              <a:t>in</a:t>
            </a:r>
            <a:r>
              <a:rPr lang="ru-RU" sz="1700" dirty="0"/>
              <a:t> S </a:t>
            </a:r>
            <a:r>
              <a:rPr lang="ru-RU" sz="1700" dirty="0" err="1"/>
              <a:t>phase</a:t>
            </a:r>
            <a:r>
              <a:rPr lang="ru-RU" sz="1700" dirty="0"/>
              <a:t> </a:t>
            </a:r>
            <a:r>
              <a:rPr lang="ru-RU" sz="1700" dirty="0" err="1"/>
              <a:t>and</a:t>
            </a:r>
            <a:r>
              <a:rPr lang="ru-RU" sz="1700" dirty="0"/>
              <a:t> </a:t>
            </a:r>
            <a:r>
              <a:rPr lang="ru-RU" sz="1700" dirty="0" smtClean="0"/>
              <a:t>1</a:t>
            </a:r>
            <a:r>
              <a:rPr lang="en-US" sz="1700" dirty="0" smtClean="0"/>
              <a:t>6</a:t>
            </a:r>
            <a:r>
              <a:rPr lang="ru-RU" sz="1700" dirty="0" smtClean="0"/>
              <a:t>% </a:t>
            </a:r>
            <a:r>
              <a:rPr lang="ru-RU" sz="1700" dirty="0" err="1"/>
              <a:t>were</a:t>
            </a:r>
            <a:r>
              <a:rPr lang="ru-RU" sz="1700" dirty="0"/>
              <a:t> </a:t>
            </a:r>
            <a:r>
              <a:rPr lang="ru-RU" sz="1700" dirty="0" err="1"/>
              <a:t>in</a:t>
            </a:r>
            <a:r>
              <a:rPr lang="ru-RU" sz="1700" dirty="0"/>
              <a:t> G2/M </a:t>
            </a:r>
            <a:r>
              <a:rPr lang="ru-RU" sz="1700" dirty="0" err="1"/>
              <a:t>phase</a:t>
            </a:r>
            <a:r>
              <a:rPr lang="ru-RU" sz="1700" dirty="0"/>
              <a:t> </a:t>
            </a:r>
            <a:r>
              <a:rPr lang="ru-RU" sz="1700" dirty="0" err="1"/>
              <a:t>of</a:t>
            </a:r>
            <a:r>
              <a:rPr lang="ru-RU" sz="1700" dirty="0"/>
              <a:t> </a:t>
            </a:r>
            <a:r>
              <a:rPr lang="ru-RU" sz="1700" dirty="0" err="1"/>
              <a:t>cell</a:t>
            </a:r>
            <a:r>
              <a:rPr lang="ru-RU" sz="1700" dirty="0"/>
              <a:t> </a:t>
            </a:r>
            <a:r>
              <a:rPr lang="ru-RU" sz="1700" dirty="0" err="1" smtClean="0"/>
              <a:t>cycle</a:t>
            </a:r>
            <a:r>
              <a:rPr lang="ru-RU" sz="1700" dirty="0" smtClean="0"/>
              <a:t>. </a:t>
            </a:r>
            <a:r>
              <a:rPr lang="ru-RU" sz="1700" dirty="0" err="1"/>
              <a:t>Under</a:t>
            </a:r>
            <a:r>
              <a:rPr lang="ru-RU" sz="1700" dirty="0"/>
              <a:t> </a:t>
            </a:r>
            <a:r>
              <a:rPr lang="ru-RU" sz="1700" dirty="0" err="1"/>
              <a:t>the</a:t>
            </a:r>
            <a:r>
              <a:rPr lang="ru-RU" sz="1700" dirty="0"/>
              <a:t> </a:t>
            </a:r>
            <a:r>
              <a:rPr lang="ru-RU" sz="1700" dirty="0" err="1"/>
              <a:t>conditions</a:t>
            </a:r>
            <a:r>
              <a:rPr lang="ru-RU" sz="1700" dirty="0"/>
              <a:t> </a:t>
            </a:r>
            <a:r>
              <a:rPr lang="ru-RU" sz="1700" dirty="0" err="1"/>
              <a:t>of</a:t>
            </a:r>
            <a:r>
              <a:rPr lang="ru-RU" sz="1700" dirty="0"/>
              <a:t> </a:t>
            </a:r>
            <a:r>
              <a:rPr lang="ru-RU" sz="1700" dirty="0" err="1"/>
              <a:t>the</a:t>
            </a:r>
            <a:r>
              <a:rPr lang="ru-RU" sz="1700" dirty="0"/>
              <a:t> </a:t>
            </a:r>
            <a:r>
              <a:rPr lang="en-US" sz="1700" dirty="0"/>
              <a:t>EPSs</a:t>
            </a:r>
            <a:r>
              <a:rPr lang="ru-RU" sz="1700" dirty="0" smtClean="0"/>
              <a:t> </a:t>
            </a:r>
            <a:r>
              <a:rPr lang="ru-RU" sz="1700" dirty="0" err="1"/>
              <a:t>treatment</a:t>
            </a:r>
            <a:r>
              <a:rPr lang="ru-RU" sz="1700" dirty="0"/>
              <a:t>, </a:t>
            </a:r>
            <a:r>
              <a:rPr lang="ru-RU" sz="1700" dirty="0" err="1"/>
              <a:t>the</a:t>
            </a:r>
            <a:r>
              <a:rPr lang="ru-RU" sz="1700" dirty="0"/>
              <a:t> </a:t>
            </a:r>
            <a:r>
              <a:rPr lang="ru-RU" sz="1700" dirty="0" err="1"/>
              <a:t>distribution</a:t>
            </a:r>
            <a:r>
              <a:rPr lang="ru-RU" sz="1700" dirty="0"/>
              <a:t> </a:t>
            </a:r>
            <a:r>
              <a:rPr lang="ru-RU" sz="1700" dirty="0" err="1"/>
              <a:t>of</a:t>
            </a:r>
            <a:r>
              <a:rPr lang="ru-RU" sz="1700" dirty="0"/>
              <a:t> </a:t>
            </a:r>
            <a:r>
              <a:rPr lang="ru-RU" sz="1700" dirty="0" err="1"/>
              <a:t>cells</a:t>
            </a:r>
            <a:r>
              <a:rPr lang="ru-RU" sz="1700" dirty="0"/>
              <a:t> </a:t>
            </a:r>
            <a:r>
              <a:rPr lang="ru-RU" sz="1700" dirty="0" err="1"/>
              <a:t>according</a:t>
            </a:r>
            <a:r>
              <a:rPr lang="ru-RU" sz="1700" dirty="0"/>
              <a:t> </a:t>
            </a:r>
            <a:r>
              <a:rPr lang="ru-RU" sz="1700" dirty="0" err="1"/>
              <a:t>to</a:t>
            </a:r>
            <a:r>
              <a:rPr lang="ru-RU" sz="1700" dirty="0"/>
              <a:t> </a:t>
            </a:r>
            <a:r>
              <a:rPr lang="ru-RU" sz="1700" dirty="0" err="1"/>
              <a:t>the</a:t>
            </a:r>
            <a:r>
              <a:rPr lang="ru-RU" sz="1700" dirty="0"/>
              <a:t> </a:t>
            </a:r>
            <a:r>
              <a:rPr lang="ru-RU" sz="1700" dirty="0" err="1"/>
              <a:t>structure</a:t>
            </a:r>
            <a:r>
              <a:rPr lang="ru-RU" sz="1700" dirty="0"/>
              <a:t> </a:t>
            </a:r>
            <a:r>
              <a:rPr lang="ru-RU" sz="1700" dirty="0" err="1"/>
              <a:t>and</a:t>
            </a:r>
            <a:r>
              <a:rPr lang="ru-RU" sz="1700" dirty="0"/>
              <a:t> </a:t>
            </a:r>
            <a:r>
              <a:rPr lang="ru-RU" sz="1700" dirty="0" err="1"/>
              <a:t>cell</a:t>
            </a:r>
            <a:r>
              <a:rPr lang="ru-RU" sz="1700" dirty="0"/>
              <a:t> </a:t>
            </a:r>
            <a:r>
              <a:rPr lang="ru-RU" sz="1700" dirty="0" err="1"/>
              <a:t>cycle</a:t>
            </a:r>
            <a:r>
              <a:rPr lang="ru-RU" sz="1700" dirty="0"/>
              <a:t> </a:t>
            </a:r>
            <a:r>
              <a:rPr lang="ru-RU" sz="1700" dirty="0" err="1" smtClean="0"/>
              <a:t>phase</a:t>
            </a:r>
            <a:r>
              <a:rPr lang="en-US" sz="1700" dirty="0" smtClean="0"/>
              <a:t>s</a:t>
            </a:r>
            <a:r>
              <a:rPr lang="ru-RU" sz="1700" dirty="0" smtClean="0"/>
              <a:t> </a:t>
            </a:r>
            <a:r>
              <a:rPr lang="ru-RU" sz="1700" dirty="0" err="1"/>
              <a:t>was</a:t>
            </a:r>
            <a:r>
              <a:rPr lang="ru-RU" sz="1700" dirty="0"/>
              <a:t> </a:t>
            </a:r>
            <a:r>
              <a:rPr lang="ru-RU" sz="1700" dirty="0" err="1"/>
              <a:t>similar</a:t>
            </a:r>
            <a:r>
              <a:rPr lang="ru-RU" sz="1700" dirty="0"/>
              <a:t> </a:t>
            </a:r>
            <a:r>
              <a:rPr lang="ru-RU" sz="1700" dirty="0" err="1"/>
              <a:t>to</a:t>
            </a:r>
            <a:r>
              <a:rPr lang="ru-RU" sz="1700" dirty="0"/>
              <a:t> </a:t>
            </a:r>
            <a:r>
              <a:rPr lang="ru-RU" sz="1700" dirty="0" err="1"/>
              <a:t>control</a:t>
            </a:r>
            <a:r>
              <a:rPr lang="ru-RU" sz="1700" dirty="0"/>
              <a:t> </a:t>
            </a:r>
            <a:r>
              <a:rPr lang="ru-RU" sz="1700" dirty="0" err="1" smtClean="0"/>
              <a:t>cells</a:t>
            </a:r>
            <a:r>
              <a:rPr lang="ru-RU" sz="1600" dirty="0"/>
              <a:t> </a:t>
            </a:r>
            <a:r>
              <a:rPr lang="ru-RU" sz="1600" dirty="0" err="1"/>
              <a:t>but</a:t>
            </a:r>
            <a:r>
              <a:rPr lang="ru-RU" sz="1600" dirty="0"/>
              <a:t> </a:t>
            </a:r>
            <a:r>
              <a:rPr lang="ru-RU" sz="1600" dirty="0" err="1"/>
              <a:t>not</a:t>
            </a:r>
            <a:r>
              <a:rPr lang="ru-RU" sz="1600" dirty="0"/>
              <a:t> </a:t>
            </a:r>
            <a:r>
              <a:rPr lang="ru-RU" sz="1600" dirty="0" err="1"/>
              <a:t>identical</a:t>
            </a:r>
            <a:r>
              <a:rPr lang="ru-RU" sz="1600" dirty="0" smtClean="0"/>
              <a:t>.</a:t>
            </a:r>
            <a:r>
              <a:rPr lang="en-US" sz="1600" dirty="0"/>
              <a:t> </a:t>
            </a:r>
            <a:r>
              <a:rPr lang="en-US" sz="1600" dirty="0" smtClean="0"/>
              <a:t>Thus, </a:t>
            </a:r>
            <a:r>
              <a:rPr lang="en-US" sz="1600" dirty="0"/>
              <a:t>depending on </a:t>
            </a:r>
            <a:r>
              <a:rPr lang="en-US" sz="1600" dirty="0" smtClean="0"/>
              <a:t>the used </a:t>
            </a:r>
            <a:r>
              <a:rPr lang="en-US" sz="1600" dirty="0"/>
              <a:t>EPSs </a:t>
            </a:r>
            <a:r>
              <a:rPr lang="en-US" sz="1600" dirty="0" smtClean="0"/>
              <a:t>concentrations, 33 – 47% </a:t>
            </a:r>
            <a:r>
              <a:rPr lang="ru-RU" sz="1700" dirty="0" err="1"/>
              <a:t>of</a:t>
            </a:r>
            <a:r>
              <a:rPr lang="ru-RU" sz="1700" dirty="0"/>
              <a:t> </a:t>
            </a:r>
            <a:r>
              <a:rPr lang="ru-RU" sz="1700" dirty="0" err="1" smtClean="0"/>
              <a:t>cells</a:t>
            </a:r>
            <a:r>
              <a:rPr lang="ru-RU" sz="1700" dirty="0" smtClean="0"/>
              <a:t> </a:t>
            </a:r>
            <a:r>
              <a:rPr lang="ru-RU" sz="1700" dirty="0" err="1"/>
              <a:t>remained</a:t>
            </a:r>
            <a:r>
              <a:rPr lang="ru-RU" sz="1700" dirty="0"/>
              <a:t> </a:t>
            </a:r>
            <a:r>
              <a:rPr lang="ru-RU" sz="1700" dirty="0" err="1"/>
              <a:t>in</a:t>
            </a:r>
            <a:r>
              <a:rPr lang="ru-RU" sz="1700" dirty="0"/>
              <a:t> G1 </a:t>
            </a:r>
            <a:r>
              <a:rPr lang="ru-RU" sz="1700" dirty="0" err="1"/>
              <a:t>phase</a:t>
            </a:r>
            <a:r>
              <a:rPr lang="ru-RU" sz="1700" dirty="0"/>
              <a:t>, </a:t>
            </a:r>
            <a:r>
              <a:rPr lang="en-US" sz="1700" dirty="0" smtClean="0"/>
              <a:t>8 – 13</a:t>
            </a:r>
            <a:r>
              <a:rPr lang="ru-RU" sz="1700" dirty="0" smtClean="0"/>
              <a:t>% </a:t>
            </a:r>
            <a:r>
              <a:rPr lang="ru-RU" sz="1700" dirty="0" err="1"/>
              <a:t>were</a:t>
            </a:r>
            <a:r>
              <a:rPr lang="ru-RU" sz="1700" dirty="0"/>
              <a:t> </a:t>
            </a:r>
            <a:r>
              <a:rPr lang="ru-RU" sz="1700" dirty="0" err="1"/>
              <a:t>in</a:t>
            </a:r>
            <a:r>
              <a:rPr lang="ru-RU" sz="1700" dirty="0"/>
              <a:t> S </a:t>
            </a:r>
            <a:r>
              <a:rPr lang="ru-RU" sz="1700" dirty="0" err="1"/>
              <a:t>phase</a:t>
            </a:r>
            <a:r>
              <a:rPr lang="ru-RU" sz="1700" dirty="0"/>
              <a:t> </a:t>
            </a:r>
            <a:r>
              <a:rPr lang="ru-RU" sz="1700" dirty="0" err="1"/>
              <a:t>and</a:t>
            </a:r>
            <a:r>
              <a:rPr lang="ru-RU" sz="1700" dirty="0"/>
              <a:t> </a:t>
            </a:r>
            <a:r>
              <a:rPr lang="en-US" sz="1700" dirty="0" smtClean="0"/>
              <a:t>14 – 18</a:t>
            </a:r>
            <a:r>
              <a:rPr lang="ru-RU" sz="1700" dirty="0" smtClean="0"/>
              <a:t>% </a:t>
            </a:r>
            <a:r>
              <a:rPr lang="ru-RU" sz="1700" dirty="0" err="1"/>
              <a:t>were</a:t>
            </a:r>
            <a:r>
              <a:rPr lang="ru-RU" sz="1700" dirty="0"/>
              <a:t> </a:t>
            </a:r>
            <a:r>
              <a:rPr lang="ru-RU" sz="1700" dirty="0" err="1"/>
              <a:t>in</a:t>
            </a:r>
            <a:r>
              <a:rPr lang="ru-RU" sz="1700" dirty="0"/>
              <a:t> G2/M </a:t>
            </a:r>
            <a:r>
              <a:rPr lang="ru-RU" sz="1700" dirty="0" err="1"/>
              <a:t>phase</a:t>
            </a:r>
            <a:r>
              <a:rPr lang="ru-RU" sz="1700" dirty="0"/>
              <a:t> </a:t>
            </a:r>
            <a:r>
              <a:rPr lang="ru-RU" sz="1700" dirty="0" err="1"/>
              <a:t>of</a:t>
            </a:r>
            <a:r>
              <a:rPr lang="ru-RU" sz="1700" dirty="0"/>
              <a:t> </a:t>
            </a:r>
            <a:r>
              <a:rPr lang="ru-RU" sz="1700" dirty="0" err="1"/>
              <a:t>cell</a:t>
            </a:r>
            <a:r>
              <a:rPr lang="ru-RU" sz="1700" dirty="0"/>
              <a:t> </a:t>
            </a:r>
            <a:r>
              <a:rPr lang="ru-RU" sz="1700" dirty="0" err="1"/>
              <a:t>cycle</a:t>
            </a:r>
            <a:r>
              <a:rPr lang="ru-RU" sz="1700" dirty="0"/>
              <a:t>. </a:t>
            </a:r>
            <a:endParaRPr lang="en-US" sz="1700" dirty="0" smtClean="0"/>
          </a:p>
        </p:txBody>
      </p:sp>
      <p:pic>
        <p:nvPicPr>
          <p:cNvPr id="4"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21324"/>
            <a:ext cx="9144000" cy="836676"/>
          </a:xfrm>
          <a:prstGeom prst="rect">
            <a:avLst/>
          </a:prstGeom>
        </p:spPr>
      </p:pic>
    </p:spTree>
    <p:extLst>
      <p:ext uri="{BB962C8B-B14F-4D97-AF65-F5344CB8AC3E}">
        <p14:creationId xmlns:p14="http://schemas.microsoft.com/office/powerpoint/2010/main" xmlns="" val="2824237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824" y="455804"/>
            <a:ext cx="2758270" cy="14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447800" y="86472"/>
            <a:ext cx="6324600" cy="369332"/>
          </a:xfrm>
          <a:prstGeom prst="rect">
            <a:avLst/>
          </a:prstGeom>
        </p:spPr>
        <p:txBody>
          <a:bodyPr wrap="square">
            <a:spAutoFit/>
          </a:bodyPr>
          <a:lstStyle/>
          <a:p>
            <a:r>
              <a:rPr lang="en-US" altLang="ru-RU" b="1" dirty="0">
                <a:cs typeface="Times New Roman" pitchFamily="18" charset="0"/>
              </a:rPr>
              <a:t>Profiles of cellular </a:t>
            </a:r>
            <a:r>
              <a:rPr lang="en-US" altLang="ru-RU" b="1" dirty="0" smtClean="0">
                <a:cs typeface="Times New Roman" pitchFamily="18" charset="0"/>
              </a:rPr>
              <a:t>cycles of BHK-21 cells </a:t>
            </a:r>
            <a:r>
              <a:rPr lang="en-US" altLang="ru-RU" b="1" dirty="0">
                <a:cs typeface="Times New Roman" pitchFamily="18" charset="0"/>
              </a:rPr>
              <a:t>treated with the </a:t>
            </a:r>
            <a:r>
              <a:rPr lang="en-US" altLang="ru-RU" b="1" dirty="0" smtClean="0">
                <a:cs typeface="Times New Roman" pitchFamily="18" charset="0"/>
              </a:rPr>
              <a:t>EPSs  </a:t>
            </a:r>
            <a:endParaRPr lang="ru-RU" b="1" dirty="0"/>
          </a:p>
        </p:txBody>
      </p:sp>
      <p:sp>
        <p:nvSpPr>
          <p:cNvPr id="6" name="TextBox 5"/>
          <p:cNvSpPr txBox="1"/>
          <p:nvPr/>
        </p:nvSpPr>
        <p:spPr>
          <a:xfrm>
            <a:off x="835665" y="1905000"/>
            <a:ext cx="7869590" cy="353943"/>
          </a:xfrm>
          <a:prstGeom prst="rect">
            <a:avLst/>
          </a:prstGeom>
          <a:noFill/>
        </p:spPr>
        <p:txBody>
          <a:bodyPr wrap="none" rtlCol="0">
            <a:spAutoFit/>
          </a:bodyPr>
          <a:lstStyle/>
          <a:p>
            <a:r>
              <a:rPr lang="uk-UA" sz="1700" b="1" dirty="0" smtClean="0"/>
              <a:t>ВНК</a:t>
            </a:r>
            <a:r>
              <a:rPr lang="en-US" sz="1700" b="1" dirty="0" smtClean="0"/>
              <a:t>-21</a:t>
            </a:r>
            <a:r>
              <a:rPr lang="uk-UA" sz="1700" dirty="0" smtClean="0"/>
              <a:t> </a:t>
            </a:r>
            <a:r>
              <a:rPr lang="en-US" sz="1700" dirty="0" smtClean="0"/>
              <a:t>(</a:t>
            </a:r>
            <a:r>
              <a:rPr lang="ru-RU" sz="1700" dirty="0" err="1"/>
              <a:t>control</a:t>
            </a:r>
            <a:r>
              <a:rPr lang="ru-RU" sz="1700" dirty="0"/>
              <a:t> </a:t>
            </a:r>
            <a:r>
              <a:rPr lang="ru-RU" sz="1700" dirty="0" err="1"/>
              <a:t>cells</a:t>
            </a:r>
            <a:r>
              <a:rPr lang="en-US" sz="1700" dirty="0" smtClean="0"/>
              <a:t>)</a:t>
            </a:r>
            <a:r>
              <a:rPr lang="uk-UA" sz="1700" dirty="0" smtClean="0"/>
              <a:t>                        </a:t>
            </a:r>
            <a:r>
              <a:rPr lang="en-US" sz="1700" b="1" dirty="0" smtClean="0"/>
              <a:t>15a</a:t>
            </a:r>
            <a:r>
              <a:rPr lang="en-US" sz="1700" dirty="0" smtClean="0"/>
              <a:t> </a:t>
            </a:r>
            <a:r>
              <a:rPr lang="uk-UA" sz="1700" dirty="0" smtClean="0"/>
              <a:t>(</a:t>
            </a:r>
            <a:r>
              <a:rPr lang="en-US" sz="1700" dirty="0" smtClean="0"/>
              <a:t>1500 µg/ml</a:t>
            </a:r>
            <a:r>
              <a:rPr lang="uk-UA" sz="1700" dirty="0" smtClean="0"/>
              <a:t>)</a:t>
            </a:r>
            <a:r>
              <a:rPr lang="en-US" sz="1700" dirty="0" smtClean="0"/>
              <a:t> </a:t>
            </a:r>
            <a:r>
              <a:rPr lang="uk-UA" sz="1700" dirty="0" smtClean="0"/>
              <a:t>                            </a:t>
            </a:r>
            <a:r>
              <a:rPr lang="en-US" sz="1700" b="1" dirty="0" smtClean="0"/>
              <a:t>48a</a:t>
            </a:r>
            <a:r>
              <a:rPr lang="uk-UA" sz="1700" b="1" dirty="0" smtClean="0"/>
              <a:t> </a:t>
            </a:r>
            <a:r>
              <a:rPr lang="uk-UA" sz="1700" dirty="0" smtClean="0"/>
              <a:t>(</a:t>
            </a:r>
            <a:r>
              <a:rPr lang="en-US" sz="1700" dirty="0"/>
              <a:t>1500 µg/ml</a:t>
            </a:r>
            <a:r>
              <a:rPr lang="uk-UA" sz="1700" dirty="0"/>
              <a:t>)</a:t>
            </a:r>
            <a:r>
              <a:rPr lang="en-US" sz="1700" dirty="0"/>
              <a:t> </a:t>
            </a:r>
            <a:endParaRPr lang="ru-RU" sz="1700" dirty="0"/>
          </a:p>
        </p:txBody>
      </p:sp>
      <p:pic>
        <p:nvPicPr>
          <p:cNvPr id="8" name="Рисунок 7"/>
          <p:cNvPicPr/>
          <p:nvPr/>
        </p:nvPicPr>
        <p:blipFill rotWithShape="1">
          <a:blip r:embed="rId3" cstate="print"/>
          <a:srcRect l="2124" t="11642" r="67374" b="62937"/>
          <a:stretch/>
        </p:blipFill>
        <p:spPr bwMode="auto">
          <a:xfrm>
            <a:off x="3183260" y="439238"/>
            <a:ext cx="2785766" cy="1437241"/>
          </a:xfrm>
          <a:prstGeom prst="rect">
            <a:avLst/>
          </a:prstGeom>
          <a:ln>
            <a:noFill/>
          </a:ln>
          <a:extLst>
            <a:ext uri="{53640926-AAD7-44D8-BBD7-CCE9431645EC}">
              <a14:shadowObscured xmlns:a14="http://schemas.microsoft.com/office/drawing/2010/main" xmlns=""/>
            </a:ext>
          </a:extLst>
        </p:spPr>
      </p:pic>
      <p:pic>
        <p:nvPicPr>
          <p:cNvPr id="9" name="Рисунок 8"/>
          <p:cNvPicPr/>
          <p:nvPr/>
        </p:nvPicPr>
        <p:blipFill rotWithShape="1">
          <a:blip r:embed="rId4" cstate="print"/>
          <a:srcRect l="1737" t="13604" r="68340" b="62010"/>
          <a:stretch/>
        </p:blipFill>
        <p:spPr bwMode="auto">
          <a:xfrm>
            <a:off x="6040253" y="509172"/>
            <a:ext cx="2898913" cy="1370980"/>
          </a:xfrm>
          <a:prstGeom prst="rect">
            <a:avLst/>
          </a:prstGeom>
          <a:ln>
            <a:noFill/>
          </a:ln>
          <a:extLst>
            <a:ext uri="{53640926-AAD7-44D8-BBD7-CCE9431645EC}">
              <a14:shadowObscured xmlns:a14="http://schemas.microsoft.com/office/drawing/2010/main" xmlns=""/>
            </a:ext>
          </a:extLst>
        </p:spPr>
      </p:pic>
      <p:sp>
        <p:nvSpPr>
          <p:cNvPr id="10" name="TextBox 9"/>
          <p:cNvSpPr txBox="1"/>
          <p:nvPr/>
        </p:nvSpPr>
        <p:spPr>
          <a:xfrm>
            <a:off x="694118" y="3745468"/>
            <a:ext cx="7485832" cy="353943"/>
          </a:xfrm>
          <a:prstGeom prst="rect">
            <a:avLst/>
          </a:prstGeom>
          <a:noFill/>
        </p:spPr>
        <p:txBody>
          <a:bodyPr wrap="none" rtlCol="0">
            <a:spAutoFit/>
          </a:bodyPr>
          <a:lstStyle/>
          <a:p>
            <a:r>
              <a:rPr lang="uk-UA" sz="1700" b="1" dirty="0" smtClean="0"/>
              <a:t>33а</a:t>
            </a:r>
            <a:r>
              <a:rPr lang="uk-UA" sz="1700" dirty="0" smtClean="0"/>
              <a:t> </a:t>
            </a:r>
            <a:r>
              <a:rPr lang="uk-UA" sz="1700" dirty="0"/>
              <a:t>(</a:t>
            </a:r>
            <a:r>
              <a:rPr lang="en-US" sz="1700" dirty="0"/>
              <a:t>1500 µg/ml</a:t>
            </a:r>
            <a:r>
              <a:rPr lang="uk-UA" sz="1700" dirty="0"/>
              <a:t>)</a:t>
            </a:r>
            <a:r>
              <a:rPr lang="uk-UA" sz="1700" dirty="0" smtClean="0"/>
              <a:t> 		  </a:t>
            </a:r>
            <a:r>
              <a:rPr lang="en-US" sz="1700" b="1" dirty="0" smtClean="0"/>
              <a:t>2t</a:t>
            </a:r>
            <a:r>
              <a:rPr lang="en-US" sz="1700" dirty="0" smtClean="0"/>
              <a:t> </a:t>
            </a:r>
            <a:r>
              <a:rPr lang="uk-UA" sz="1700" dirty="0" smtClean="0"/>
              <a:t>(</a:t>
            </a:r>
            <a:r>
              <a:rPr lang="en-US" sz="1700" dirty="0" smtClean="0"/>
              <a:t>1500 µg/ml</a:t>
            </a:r>
            <a:r>
              <a:rPr lang="uk-UA" sz="1700" dirty="0" smtClean="0"/>
              <a:t>)</a:t>
            </a:r>
            <a:r>
              <a:rPr lang="en-US" sz="1700" dirty="0" smtClean="0"/>
              <a:t> </a:t>
            </a:r>
            <a:r>
              <a:rPr lang="uk-UA" sz="1700" dirty="0" smtClean="0"/>
              <a:t>                            </a:t>
            </a:r>
            <a:r>
              <a:rPr lang="en-US" sz="1700" b="1" dirty="0" smtClean="0"/>
              <a:t>4</a:t>
            </a:r>
            <a:r>
              <a:rPr lang="uk-UA" sz="1700" b="1" dirty="0" smtClean="0"/>
              <a:t>3</a:t>
            </a:r>
            <a:r>
              <a:rPr lang="en-US" sz="1700" b="1" dirty="0" smtClean="0"/>
              <a:t>a</a:t>
            </a:r>
            <a:r>
              <a:rPr lang="uk-UA" sz="1700" b="1" dirty="0" smtClean="0"/>
              <a:t> </a:t>
            </a:r>
            <a:r>
              <a:rPr lang="uk-UA" sz="1700" dirty="0" smtClean="0"/>
              <a:t>(</a:t>
            </a:r>
            <a:r>
              <a:rPr lang="en-US" sz="1700" dirty="0"/>
              <a:t>1500 µg/ml</a:t>
            </a:r>
            <a:r>
              <a:rPr lang="uk-UA" sz="1700" dirty="0"/>
              <a:t>)</a:t>
            </a:r>
            <a:r>
              <a:rPr lang="en-US" sz="1700" dirty="0"/>
              <a:t> </a:t>
            </a:r>
            <a:endParaRPr lang="ru-RU" sz="1700" dirty="0"/>
          </a:p>
        </p:txBody>
      </p:sp>
      <p:pic>
        <p:nvPicPr>
          <p:cNvPr id="12" name="Рисунок 11"/>
          <p:cNvPicPr/>
          <p:nvPr/>
        </p:nvPicPr>
        <p:blipFill rotWithShape="1">
          <a:blip r:embed="rId5" cstate="print"/>
          <a:srcRect l="964" t="11119" r="67182" b="62319"/>
          <a:stretch/>
        </p:blipFill>
        <p:spPr bwMode="auto">
          <a:xfrm>
            <a:off x="160187" y="2274332"/>
            <a:ext cx="2823210" cy="1485265"/>
          </a:xfrm>
          <a:prstGeom prst="rect">
            <a:avLst/>
          </a:prstGeom>
          <a:ln>
            <a:noFill/>
          </a:ln>
          <a:extLst>
            <a:ext uri="{53640926-AAD7-44D8-BBD7-CCE9431645EC}">
              <a14:shadowObscured xmlns:a14="http://schemas.microsoft.com/office/drawing/2010/main" xmlns=""/>
            </a:ext>
          </a:extLst>
        </p:spPr>
      </p:pic>
      <p:pic>
        <p:nvPicPr>
          <p:cNvPr id="3075" name="Рисунок 1"/>
          <p:cNvPicPr>
            <a:picLocks noChangeAspect="1" noChangeArrowheads="1"/>
          </p:cNvPicPr>
          <p:nvPr/>
        </p:nvPicPr>
        <p:blipFill>
          <a:blip r:embed="rId6" cstate="print">
            <a:extLst>
              <a:ext uri="{28A0092B-C50C-407E-A947-70E740481C1C}">
                <a14:useLocalDpi xmlns:a14="http://schemas.microsoft.com/office/drawing/2010/main" xmlns="" val="0"/>
              </a:ext>
            </a:extLst>
          </a:blip>
          <a:srcRect l="5418" t="18457" r="63004" b="51791"/>
          <a:stretch>
            <a:fillRect/>
          </a:stretch>
        </p:blipFill>
        <p:spPr bwMode="auto">
          <a:xfrm>
            <a:off x="3014094" y="2273380"/>
            <a:ext cx="2807298" cy="1486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p:nvPr/>
        </p:nvSpPr>
        <p:spPr>
          <a:xfrm>
            <a:off x="2209800" y="5766772"/>
            <a:ext cx="5905527" cy="353943"/>
          </a:xfrm>
          <a:prstGeom prst="rect">
            <a:avLst/>
          </a:prstGeom>
          <a:noFill/>
        </p:spPr>
        <p:txBody>
          <a:bodyPr wrap="none" rtlCol="0">
            <a:spAutoFit/>
          </a:bodyPr>
          <a:lstStyle/>
          <a:p>
            <a:r>
              <a:rPr lang="en-US" sz="1700" b="1" dirty="0"/>
              <a:t>19s</a:t>
            </a:r>
            <a:r>
              <a:rPr lang="en-US" sz="1700" dirty="0"/>
              <a:t> </a:t>
            </a:r>
            <a:r>
              <a:rPr lang="uk-UA" sz="1700" dirty="0" smtClean="0"/>
              <a:t> </a:t>
            </a:r>
            <a:r>
              <a:rPr lang="uk-UA" sz="1700" dirty="0"/>
              <a:t>(</a:t>
            </a:r>
            <a:r>
              <a:rPr lang="en-US" sz="1700" dirty="0"/>
              <a:t>1500 µg/ml</a:t>
            </a:r>
            <a:r>
              <a:rPr lang="uk-UA" sz="1700" dirty="0"/>
              <a:t>)</a:t>
            </a:r>
            <a:r>
              <a:rPr lang="uk-UA" sz="1700" dirty="0" smtClean="0"/>
              <a:t> 		  </a:t>
            </a:r>
            <a:r>
              <a:rPr lang="en-US" sz="1700" b="1" dirty="0"/>
              <a:t>6s</a:t>
            </a:r>
            <a:r>
              <a:rPr lang="en-US" sz="1700" dirty="0" smtClean="0"/>
              <a:t> </a:t>
            </a:r>
            <a:r>
              <a:rPr lang="uk-UA" sz="1700" dirty="0" smtClean="0"/>
              <a:t>(</a:t>
            </a:r>
            <a:r>
              <a:rPr lang="en-US" sz="1700" dirty="0" smtClean="0"/>
              <a:t>1500 µg/ml</a:t>
            </a:r>
            <a:r>
              <a:rPr lang="uk-UA" sz="1700" dirty="0" smtClean="0"/>
              <a:t>)</a:t>
            </a:r>
            <a:r>
              <a:rPr lang="en-US" sz="1700" dirty="0" smtClean="0"/>
              <a:t> </a:t>
            </a:r>
            <a:r>
              <a:rPr lang="uk-UA" sz="1700" dirty="0" smtClean="0"/>
              <a:t>                            </a:t>
            </a:r>
            <a:endParaRPr lang="ru-RU" sz="1700" dirty="0"/>
          </a:p>
        </p:txBody>
      </p:sp>
      <p:pic>
        <p:nvPicPr>
          <p:cNvPr id="15" name="Рисунок 14"/>
          <p:cNvPicPr/>
          <p:nvPr/>
        </p:nvPicPr>
        <p:blipFill rotWithShape="1">
          <a:blip r:embed="rId7" cstate="print"/>
          <a:srcRect l="1737" t="12355" r="67568" b="63555"/>
          <a:stretch/>
        </p:blipFill>
        <p:spPr bwMode="auto">
          <a:xfrm>
            <a:off x="5969026" y="2308770"/>
            <a:ext cx="2895600" cy="1469684"/>
          </a:xfrm>
          <a:prstGeom prst="rect">
            <a:avLst/>
          </a:prstGeom>
          <a:ln>
            <a:noFill/>
          </a:ln>
          <a:extLst>
            <a:ext uri="{53640926-AAD7-44D8-BBD7-CCE9431645EC}">
              <a14:shadowObscured xmlns:a14="http://schemas.microsoft.com/office/drawing/2010/main" xmlns=""/>
            </a:ext>
          </a:extLst>
        </p:spPr>
      </p:pic>
      <p:pic>
        <p:nvPicPr>
          <p:cNvPr id="3076" name="Рисунок 1"/>
          <p:cNvPicPr>
            <a:picLocks noChangeAspect="1" noChangeArrowheads="1"/>
          </p:cNvPicPr>
          <p:nvPr/>
        </p:nvPicPr>
        <p:blipFill>
          <a:blip r:embed="rId8" cstate="print">
            <a:extLst>
              <a:ext uri="{28A0092B-C50C-407E-A947-70E740481C1C}">
                <a14:useLocalDpi xmlns:a14="http://schemas.microsoft.com/office/drawing/2010/main" xmlns="" val="0"/>
              </a:ext>
            </a:extLst>
          </a:blip>
          <a:srcRect l="1857" t="26170" r="66873" b="44629"/>
          <a:stretch>
            <a:fillRect/>
          </a:stretch>
        </p:blipFill>
        <p:spPr bwMode="auto">
          <a:xfrm>
            <a:off x="1346548" y="4114800"/>
            <a:ext cx="3071195" cy="1601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Рисунок 1"/>
          <p:cNvPicPr>
            <a:picLocks noChangeAspect="1" noChangeArrowheads="1"/>
          </p:cNvPicPr>
          <p:nvPr/>
        </p:nvPicPr>
        <p:blipFill>
          <a:blip r:embed="rId9" cstate="print">
            <a:extLst>
              <a:ext uri="{28A0092B-C50C-407E-A947-70E740481C1C}">
                <a14:useLocalDpi xmlns:a14="http://schemas.microsoft.com/office/drawing/2010/main" xmlns="" val="0"/>
              </a:ext>
            </a:extLst>
          </a:blip>
          <a:srcRect l="1857" t="45731" r="65790" b="24701"/>
          <a:stretch>
            <a:fillRect/>
          </a:stretch>
        </p:blipFill>
        <p:spPr bwMode="auto">
          <a:xfrm>
            <a:off x="4610101" y="4124940"/>
            <a:ext cx="3009900" cy="1556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143" y="6120715"/>
            <a:ext cx="9144000" cy="836676"/>
          </a:xfrm>
          <a:prstGeom prst="rect">
            <a:avLst/>
          </a:prstGeom>
        </p:spPr>
      </p:pic>
    </p:spTree>
    <p:extLst>
      <p:ext uri="{BB962C8B-B14F-4D97-AF65-F5344CB8AC3E}">
        <p14:creationId xmlns:p14="http://schemas.microsoft.com/office/powerpoint/2010/main" xmlns="" val="978610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7</a:t>
            </a:fld>
            <a:endParaRPr lang="fr-FR"/>
          </a:p>
        </p:txBody>
      </p:sp>
      <p:sp>
        <p:nvSpPr>
          <p:cNvPr id="7" name="Прямоугольник 6"/>
          <p:cNvSpPr/>
          <p:nvPr/>
        </p:nvSpPr>
        <p:spPr>
          <a:xfrm>
            <a:off x="1524000" y="4826"/>
            <a:ext cx="5943600" cy="369332"/>
          </a:xfrm>
          <a:prstGeom prst="rect">
            <a:avLst/>
          </a:prstGeom>
        </p:spPr>
        <p:txBody>
          <a:bodyPr wrap="square">
            <a:spAutoFit/>
          </a:bodyPr>
          <a:lstStyle/>
          <a:p>
            <a:r>
              <a:rPr lang="en-US" altLang="ru-RU" b="1" dirty="0" smtClean="0">
                <a:latin typeface="Times New Roman" pitchFamily="18" charset="0"/>
                <a:cs typeface="Times New Roman" pitchFamily="18" charset="0"/>
              </a:rPr>
              <a:t> </a:t>
            </a:r>
            <a:r>
              <a:rPr lang="en-US" altLang="ru-RU" b="1" dirty="0" smtClean="0">
                <a:latin typeface="Times New Roman" pitchFamily="18" charset="0"/>
                <a:cs typeface="Times New Roman" pitchFamily="18" charset="0"/>
              </a:rPr>
              <a:t>Influence </a:t>
            </a:r>
            <a:r>
              <a:rPr lang="en-US" altLang="ru-RU" b="1" dirty="0">
                <a:latin typeface="Times New Roman" pitchFamily="18" charset="0"/>
                <a:cs typeface="Times New Roman" pitchFamily="18" charset="0"/>
              </a:rPr>
              <a:t>of the EPSs on the cell cycle of </a:t>
            </a:r>
            <a:r>
              <a:rPr lang="en-US" altLang="ru-RU" b="1" dirty="0" smtClean="0">
                <a:latin typeface="Times New Roman" pitchFamily="18" charset="0"/>
                <a:cs typeface="Times New Roman" pitchFamily="18" charset="0"/>
              </a:rPr>
              <a:t>BHK-21 cells </a:t>
            </a:r>
            <a:endParaRPr lang="ru-RU" dirty="0"/>
          </a:p>
        </p:txBody>
      </p:sp>
      <p:sp>
        <p:nvSpPr>
          <p:cNvPr id="8" name="Прямоугольник 7"/>
          <p:cNvSpPr/>
          <p:nvPr/>
        </p:nvSpPr>
        <p:spPr>
          <a:xfrm>
            <a:off x="414130" y="5410200"/>
            <a:ext cx="8229600" cy="523220"/>
          </a:xfrm>
          <a:prstGeom prst="rect">
            <a:avLst/>
          </a:prstGeom>
        </p:spPr>
        <p:txBody>
          <a:bodyPr wrap="square">
            <a:spAutoFit/>
          </a:bodyPr>
          <a:lstStyle/>
          <a:p>
            <a:pPr algn="just"/>
            <a:r>
              <a:rPr lang="ru-RU" sz="1400" i="1" dirty="0" err="1" smtClean="0"/>
              <a:t>Results</a:t>
            </a:r>
            <a:r>
              <a:rPr lang="ru-RU" sz="1400" i="1" dirty="0" smtClean="0"/>
              <a:t> </a:t>
            </a:r>
            <a:r>
              <a:rPr lang="ru-RU" sz="1400" i="1" dirty="0" err="1" smtClean="0"/>
              <a:t>corresponding</a:t>
            </a:r>
            <a:r>
              <a:rPr lang="ru-RU" sz="1400" i="1" dirty="0" smtClean="0"/>
              <a:t> </a:t>
            </a:r>
            <a:r>
              <a:rPr lang="ru-RU" sz="1400" i="1" dirty="0" err="1" smtClean="0"/>
              <a:t>to</a:t>
            </a:r>
            <a:r>
              <a:rPr lang="ru-RU" sz="1400" i="1" dirty="0" smtClean="0"/>
              <a:t> </a:t>
            </a:r>
            <a:r>
              <a:rPr lang="ru-RU" sz="1400" i="1" dirty="0" err="1" smtClean="0"/>
              <a:t>the</a:t>
            </a:r>
            <a:r>
              <a:rPr lang="ru-RU" sz="1400" i="1" dirty="0" smtClean="0"/>
              <a:t> </a:t>
            </a:r>
            <a:r>
              <a:rPr lang="ru-RU" sz="1400" i="1" dirty="0" err="1" smtClean="0"/>
              <a:t>percentage</a:t>
            </a:r>
            <a:r>
              <a:rPr lang="ru-RU" sz="1400" i="1" dirty="0" smtClean="0"/>
              <a:t> </a:t>
            </a:r>
            <a:r>
              <a:rPr lang="ru-RU" sz="1400" i="1" dirty="0" err="1" smtClean="0"/>
              <a:t>of</a:t>
            </a:r>
            <a:r>
              <a:rPr lang="ru-RU" sz="1400" i="1" dirty="0" smtClean="0"/>
              <a:t> </a:t>
            </a:r>
            <a:r>
              <a:rPr lang="ru-RU" sz="1400" i="1" dirty="0" err="1" smtClean="0"/>
              <a:t>cells</a:t>
            </a:r>
            <a:r>
              <a:rPr lang="ru-RU" sz="1400" i="1" dirty="0" smtClean="0"/>
              <a:t> </a:t>
            </a:r>
            <a:r>
              <a:rPr lang="ru-RU" sz="1400" i="1" dirty="0" err="1" smtClean="0"/>
              <a:t>in</a:t>
            </a:r>
            <a:r>
              <a:rPr lang="ru-RU" sz="1400" i="1" dirty="0" smtClean="0"/>
              <a:t> G1, S </a:t>
            </a:r>
            <a:r>
              <a:rPr lang="ru-RU" sz="1400" i="1" dirty="0" err="1" smtClean="0"/>
              <a:t>and</a:t>
            </a:r>
            <a:r>
              <a:rPr lang="ru-RU" sz="1400" i="1" dirty="0" smtClean="0"/>
              <a:t> G2/M </a:t>
            </a:r>
            <a:r>
              <a:rPr lang="ru-RU" sz="1400" i="1" dirty="0" err="1" smtClean="0"/>
              <a:t>phases</a:t>
            </a:r>
            <a:r>
              <a:rPr lang="ru-RU" sz="1400" i="1" dirty="0" smtClean="0"/>
              <a:t> </a:t>
            </a:r>
            <a:r>
              <a:rPr lang="ru-RU" sz="1400" i="1" dirty="0" err="1" smtClean="0"/>
              <a:t>of</a:t>
            </a:r>
            <a:r>
              <a:rPr lang="ru-RU" sz="1400" i="1" dirty="0" smtClean="0"/>
              <a:t> </a:t>
            </a:r>
            <a:r>
              <a:rPr lang="ru-RU" sz="1400" i="1" dirty="0" err="1" smtClean="0"/>
              <a:t>three</a:t>
            </a:r>
            <a:r>
              <a:rPr lang="ru-RU" sz="1400" i="1" dirty="0" smtClean="0"/>
              <a:t> </a:t>
            </a:r>
            <a:r>
              <a:rPr lang="ru-RU" sz="1400" i="1" dirty="0" err="1" smtClean="0"/>
              <a:t>independent</a:t>
            </a:r>
            <a:r>
              <a:rPr lang="ru-RU" sz="1400" i="1" dirty="0" smtClean="0"/>
              <a:t> </a:t>
            </a:r>
            <a:r>
              <a:rPr lang="ru-RU" sz="1400" i="1" dirty="0" err="1" smtClean="0"/>
              <a:t>experiments</a:t>
            </a:r>
            <a:r>
              <a:rPr lang="ru-RU" sz="1400" i="1" dirty="0" smtClean="0"/>
              <a:t> </a:t>
            </a:r>
            <a:r>
              <a:rPr lang="ru-RU" sz="1400" i="1" dirty="0" err="1" smtClean="0"/>
              <a:t>are</a:t>
            </a:r>
            <a:r>
              <a:rPr lang="ru-RU" sz="1400" i="1" dirty="0" smtClean="0"/>
              <a:t> </a:t>
            </a:r>
            <a:r>
              <a:rPr lang="ru-RU" sz="1400" i="1" dirty="0" err="1" smtClean="0"/>
              <a:t>presented</a:t>
            </a:r>
            <a:r>
              <a:rPr lang="ru-RU" sz="1400" i="1" dirty="0" smtClean="0"/>
              <a:t> </a:t>
            </a:r>
            <a:r>
              <a:rPr lang="ru-RU" sz="1400" i="1" dirty="0" err="1" smtClean="0"/>
              <a:t>as</a:t>
            </a:r>
            <a:r>
              <a:rPr lang="ru-RU" sz="1400" i="1" dirty="0" smtClean="0"/>
              <a:t> </a:t>
            </a:r>
            <a:r>
              <a:rPr lang="ru-RU" sz="1400" i="1" dirty="0" err="1" smtClean="0"/>
              <a:t>mean</a:t>
            </a:r>
            <a:r>
              <a:rPr lang="ru-RU" sz="1400" i="1" dirty="0" smtClean="0"/>
              <a:t> ± S.D. *</a:t>
            </a:r>
            <a:r>
              <a:rPr lang="ru-RU" sz="1400" i="1" dirty="0" err="1" smtClean="0"/>
              <a:t>Significant</a:t>
            </a:r>
            <a:r>
              <a:rPr lang="ru-RU" sz="1400" i="1" dirty="0" smtClean="0"/>
              <a:t> </a:t>
            </a:r>
            <a:r>
              <a:rPr lang="ru-RU" sz="1400" i="1" dirty="0" err="1" smtClean="0"/>
              <a:t>difference</a:t>
            </a:r>
            <a:r>
              <a:rPr lang="ru-RU" sz="1400" i="1" dirty="0" smtClean="0"/>
              <a:t> </a:t>
            </a:r>
            <a:r>
              <a:rPr lang="ru-RU" sz="1400" i="1" dirty="0" err="1" smtClean="0"/>
              <a:t>between</a:t>
            </a:r>
            <a:r>
              <a:rPr lang="ru-RU" sz="1400" i="1" dirty="0" smtClean="0"/>
              <a:t> </a:t>
            </a:r>
            <a:r>
              <a:rPr lang="en-US" sz="1400" i="1" dirty="0" smtClean="0"/>
              <a:t>control</a:t>
            </a:r>
            <a:r>
              <a:rPr lang="ru-RU" sz="1400" i="1" dirty="0" smtClean="0"/>
              <a:t> </a:t>
            </a:r>
            <a:r>
              <a:rPr lang="ru-RU" sz="1400" i="1" dirty="0" err="1" smtClean="0"/>
              <a:t>sample</a:t>
            </a:r>
            <a:r>
              <a:rPr lang="ru-RU" sz="1400" i="1" dirty="0" smtClean="0"/>
              <a:t> </a:t>
            </a:r>
            <a:r>
              <a:rPr lang="ru-RU" sz="1400" i="1" dirty="0" err="1" smtClean="0"/>
              <a:t>and</a:t>
            </a:r>
            <a:r>
              <a:rPr lang="ru-RU" sz="1400" i="1" dirty="0" smtClean="0"/>
              <a:t> </a:t>
            </a:r>
            <a:r>
              <a:rPr lang="en-US" sz="1400" i="1" dirty="0" smtClean="0"/>
              <a:t>treated </a:t>
            </a:r>
            <a:r>
              <a:rPr lang="ru-RU" sz="1400" i="1" dirty="0" err="1" smtClean="0"/>
              <a:t>cells</a:t>
            </a:r>
            <a:r>
              <a:rPr lang="ru-RU" sz="1400" i="1" dirty="0" smtClean="0"/>
              <a:t> (P &lt; 0.05). </a:t>
            </a:r>
            <a:endParaRPr lang="ru-RU" sz="1400" i="1" dirty="0"/>
          </a:p>
        </p:txBody>
      </p:sp>
      <p:pic>
        <p:nvPicPr>
          <p:cNvPr id="10"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21324"/>
            <a:ext cx="9144000" cy="83667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74158"/>
            <a:ext cx="8948530" cy="2597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2892425"/>
            <a:ext cx="7924800" cy="251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0597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8</a:t>
            </a:fld>
            <a:endParaRPr lang="fr-FR"/>
          </a:p>
        </p:txBody>
      </p:sp>
      <p:sp>
        <p:nvSpPr>
          <p:cNvPr id="4" name="Прямоугольник 3"/>
          <p:cNvSpPr/>
          <p:nvPr/>
        </p:nvSpPr>
        <p:spPr>
          <a:xfrm>
            <a:off x="192157" y="457200"/>
            <a:ext cx="8763000" cy="5139869"/>
          </a:xfrm>
          <a:prstGeom prst="rect">
            <a:avLst/>
          </a:prstGeom>
        </p:spPr>
        <p:txBody>
          <a:bodyPr wrap="square">
            <a:spAutoFit/>
          </a:bodyPr>
          <a:lstStyle/>
          <a:p>
            <a:pPr algn="just">
              <a:spcBef>
                <a:spcPct val="0"/>
              </a:spcBef>
            </a:pPr>
            <a:endParaRPr lang="en-US" altLang="ru-RU" dirty="0" smtClean="0">
              <a:cs typeface="Times New Roman" pitchFamily="18" charset="0"/>
            </a:endParaRPr>
          </a:p>
          <a:p>
            <a:pPr algn="just">
              <a:spcBef>
                <a:spcPct val="0"/>
              </a:spcBef>
            </a:pPr>
            <a:r>
              <a:rPr lang="en-US" altLang="ru-RU" dirty="0">
                <a:cs typeface="Times New Roman" pitchFamily="18" charset="0"/>
              </a:rPr>
              <a:t> </a:t>
            </a:r>
            <a:r>
              <a:rPr lang="en-US" altLang="ru-RU" dirty="0" smtClean="0">
                <a:cs typeface="Times New Roman" pitchFamily="18" charset="0"/>
              </a:rPr>
              <a:t>      </a:t>
            </a:r>
            <a:r>
              <a:rPr lang="en-US" altLang="ru-RU" sz="1700" dirty="0" smtClean="0">
                <a:cs typeface="Times New Roman" pitchFamily="18" charset="0"/>
              </a:rPr>
              <a:t>Virus infection frequently results in the disturbance of key cellular processes within the host cell. The subversion of cell cycle pathways is a well-established mechanism by which viruses create the most suitable environment for their replication. Notably, the induction of S-phase is either mandatory or at least advantageous for lytic replication of a number of viruses. </a:t>
            </a:r>
            <a:r>
              <a:rPr lang="en-US" sz="1700" dirty="0" smtClean="0"/>
              <a:t>The characteristic changes in DNA synthesis and content induced by HSV-1 infection allow the use of flow cytometry to detect not only an infection but also the potential antiviral activities. </a:t>
            </a:r>
          </a:p>
          <a:p>
            <a:pPr algn="just">
              <a:spcBef>
                <a:spcPct val="0"/>
              </a:spcBef>
            </a:pPr>
            <a:endParaRPr lang="en-US" dirty="0" smtClean="0"/>
          </a:p>
          <a:p>
            <a:pPr algn="just">
              <a:spcBef>
                <a:spcPct val="0"/>
              </a:spcBef>
            </a:pPr>
            <a:r>
              <a:rPr lang="en-US" dirty="0"/>
              <a:t> </a:t>
            </a:r>
            <a:r>
              <a:rPr lang="en-US" dirty="0" smtClean="0"/>
              <a:t>     </a:t>
            </a:r>
            <a:r>
              <a:rPr lang="en-US" sz="1700" dirty="0" smtClean="0"/>
              <a:t>The </a:t>
            </a:r>
            <a:r>
              <a:rPr lang="en-US" sz="1700" dirty="0"/>
              <a:t>influence of the EPSs on the cell cycle under a condition of herpesvirus infection was studied and the result demonstrated on the following histogram and graphics. </a:t>
            </a:r>
            <a:r>
              <a:rPr lang="en-US" sz="1700" dirty="0" smtClean="0"/>
              <a:t>There was a significant number of cells in the S (23%) and </a:t>
            </a:r>
            <a:r>
              <a:rPr lang="en-US" altLang="ru-RU" sz="1700" dirty="0" smtClean="0">
                <a:cs typeface="Times New Roman" pitchFamily="18" charset="0"/>
              </a:rPr>
              <a:t>G2/M </a:t>
            </a:r>
            <a:r>
              <a:rPr lang="en-US" sz="1700" dirty="0" smtClean="0"/>
              <a:t>(23%) phases of the cell cycle</a:t>
            </a:r>
            <a:r>
              <a:rPr lang="en-US" sz="1700" dirty="0">
                <a:cs typeface="Times New Roman" pitchFamily="18" charset="0"/>
              </a:rPr>
              <a:t> </a:t>
            </a:r>
            <a:r>
              <a:rPr lang="en-US" sz="1700" dirty="0" smtClean="0">
                <a:cs typeface="Times New Roman" pitchFamily="18" charset="0"/>
              </a:rPr>
              <a:t>under </a:t>
            </a:r>
            <a:r>
              <a:rPr lang="en-US" altLang="ru-RU" sz="1700" dirty="0" smtClean="0">
                <a:cs typeface="Times New Roman" pitchFamily="18" charset="0"/>
              </a:rPr>
              <a:t>herpetic infection.  At </a:t>
            </a:r>
            <a:r>
              <a:rPr lang="en-US" altLang="ru-RU" sz="1700" dirty="0">
                <a:cs typeface="Times New Roman" pitchFamily="18" charset="0"/>
              </a:rPr>
              <a:t>a point when infected cells move into the S and G2/M phase of the cell cycle, the cells are producing viral DNA, late protein, and </a:t>
            </a:r>
            <a:r>
              <a:rPr lang="en-US" altLang="ru-RU" sz="1700" dirty="0" err="1">
                <a:cs typeface="Times New Roman" pitchFamily="18" charset="0"/>
              </a:rPr>
              <a:t>virions</a:t>
            </a:r>
            <a:r>
              <a:rPr lang="en-US" altLang="ru-RU" sz="1700" dirty="0">
                <a:cs typeface="Times New Roman" pitchFamily="18" charset="0"/>
              </a:rPr>
              <a:t>. </a:t>
            </a:r>
            <a:endParaRPr lang="en-US" altLang="ru-RU" sz="1700" dirty="0" smtClean="0">
              <a:cs typeface="Times New Roman" pitchFamily="18" charset="0"/>
            </a:endParaRPr>
          </a:p>
          <a:p>
            <a:pPr algn="just">
              <a:spcBef>
                <a:spcPct val="0"/>
              </a:spcBef>
            </a:pPr>
            <a:endParaRPr lang="en-US" altLang="ru-RU" sz="1700" dirty="0">
              <a:cs typeface="Times New Roman" pitchFamily="18" charset="0"/>
            </a:endParaRPr>
          </a:p>
          <a:p>
            <a:pPr algn="just">
              <a:spcBef>
                <a:spcPct val="0"/>
              </a:spcBef>
            </a:pPr>
            <a:r>
              <a:rPr lang="en-US" sz="1700" dirty="0" smtClean="0">
                <a:cs typeface="Times New Roman" pitchFamily="18" charset="0"/>
              </a:rPr>
              <a:t>      </a:t>
            </a:r>
            <a:r>
              <a:rPr lang="en-US" sz="1700" dirty="0" smtClean="0"/>
              <a:t>The </a:t>
            </a:r>
            <a:r>
              <a:rPr lang="en-US" sz="1700" dirty="0"/>
              <a:t>normalization of the number of cells in all phases of the cell cycle compared with the profile of infected cells and the increasing number of cells in G1 phase </a:t>
            </a:r>
            <a:r>
              <a:rPr lang="en-US" sz="1700" dirty="0" smtClean="0"/>
              <a:t>by 17 - 79</a:t>
            </a:r>
            <a:r>
              <a:rPr lang="en-US" sz="1700" dirty="0"/>
              <a:t>% </a:t>
            </a:r>
            <a:r>
              <a:rPr lang="en-US" altLang="ru-RU" sz="1700" dirty="0">
                <a:cs typeface="Times New Roman" pitchFamily="18" charset="0"/>
              </a:rPr>
              <a:t>and the decreasing </a:t>
            </a:r>
            <a:r>
              <a:rPr lang="en-US" altLang="ru-RU" sz="1700" dirty="0" smtClean="0">
                <a:cs typeface="Times New Roman" pitchFamily="18" charset="0"/>
              </a:rPr>
              <a:t>number </a:t>
            </a:r>
            <a:r>
              <a:rPr lang="en-US" sz="1700" dirty="0"/>
              <a:t>of cells in </a:t>
            </a:r>
            <a:r>
              <a:rPr lang="en-US" altLang="ru-RU" sz="1700" dirty="0" smtClean="0">
                <a:cs typeface="Times New Roman" pitchFamily="18" charset="0"/>
              </a:rPr>
              <a:t>G2/M by 14 – 43% </a:t>
            </a:r>
            <a:r>
              <a:rPr lang="en-US" sz="1700" dirty="0" smtClean="0"/>
              <a:t>compared </a:t>
            </a:r>
            <a:r>
              <a:rPr lang="en-US" sz="1700" dirty="0"/>
              <a:t>with the control values of viral infections were determined after using of EPSs</a:t>
            </a:r>
            <a:r>
              <a:rPr lang="en-US" sz="1700" dirty="0" smtClean="0"/>
              <a:t>.</a:t>
            </a:r>
            <a:endParaRPr lang="ru-RU" altLang="ru-RU" dirty="0">
              <a:cs typeface="Times New Roman" pitchFamily="18" charset="0"/>
            </a:endParaRPr>
          </a:p>
          <a:p>
            <a:pPr algn="just">
              <a:spcBef>
                <a:spcPct val="0"/>
              </a:spcBef>
            </a:pPr>
            <a:endParaRPr lang="en-US" dirty="0" smtClean="0"/>
          </a:p>
        </p:txBody>
      </p:sp>
      <p:pic>
        <p:nvPicPr>
          <p:cNvPr id="5"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21324"/>
            <a:ext cx="9144000" cy="836676"/>
          </a:xfrm>
          <a:prstGeom prst="rect">
            <a:avLst/>
          </a:prstGeom>
        </p:spPr>
      </p:pic>
    </p:spTree>
    <p:extLst>
      <p:ext uri="{BB962C8B-B14F-4D97-AF65-F5344CB8AC3E}">
        <p14:creationId xmlns:p14="http://schemas.microsoft.com/office/powerpoint/2010/main" xmlns="" val="1557759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9</a:t>
            </a:fld>
            <a:endParaRPr lang="fr-FR"/>
          </a:p>
        </p:txBody>
      </p:sp>
      <p:sp>
        <p:nvSpPr>
          <p:cNvPr id="4" name="Прямоугольник 3"/>
          <p:cNvSpPr/>
          <p:nvPr/>
        </p:nvSpPr>
        <p:spPr>
          <a:xfrm>
            <a:off x="1447800" y="86472"/>
            <a:ext cx="7093216" cy="369332"/>
          </a:xfrm>
          <a:prstGeom prst="rect">
            <a:avLst/>
          </a:prstGeom>
        </p:spPr>
        <p:txBody>
          <a:bodyPr wrap="square">
            <a:spAutoFit/>
          </a:bodyPr>
          <a:lstStyle/>
          <a:p>
            <a:r>
              <a:rPr lang="en-US" altLang="ru-RU" b="1" dirty="0">
                <a:cs typeface="Times New Roman" pitchFamily="18" charset="0"/>
              </a:rPr>
              <a:t>Profiles of cellular </a:t>
            </a:r>
            <a:r>
              <a:rPr lang="en-US" altLang="ru-RU" b="1" dirty="0" smtClean="0">
                <a:cs typeface="Times New Roman" pitchFamily="18" charset="0"/>
              </a:rPr>
              <a:t>cycles of infected BHK cells </a:t>
            </a:r>
            <a:r>
              <a:rPr lang="en-US" altLang="ru-RU" b="1" dirty="0">
                <a:cs typeface="Times New Roman" pitchFamily="18" charset="0"/>
              </a:rPr>
              <a:t>treated with the </a:t>
            </a:r>
            <a:r>
              <a:rPr lang="en-US" altLang="ru-RU" b="1" dirty="0" smtClean="0">
                <a:cs typeface="Times New Roman" pitchFamily="18" charset="0"/>
              </a:rPr>
              <a:t>EPSs  </a:t>
            </a:r>
            <a:endParaRPr lang="ru-RU" b="1" dirty="0"/>
          </a:p>
        </p:txBody>
      </p:sp>
      <p:sp>
        <p:nvSpPr>
          <p:cNvPr id="6" name="TextBox 5"/>
          <p:cNvSpPr txBox="1"/>
          <p:nvPr/>
        </p:nvSpPr>
        <p:spPr>
          <a:xfrm>
            <a:off x="990600" y="1905000"/>
            <a:ext cx="7281140" cy="615553"/>
          </a:xfrm>
          <a:prstGeom prst="rect">
            <a:avLst/>
          </a:prstGeom>
          <a:noFill/>
        </p:spPr>
        <p:txBody>
          <a:bodyPr wrap="square" rtlCol="0">
            <a:spAutoFit/>
          </a:bodyPr>
          <a:lstStyle/>
          <a:p>
            <a:r>
              <a:rPr lang="uk-UA" sz="1700" b="1" dirty="0" smtClean="0"/>
              <a:t>ВНК</a:t>
            </a:r>
            <a:r>
              <a:rPr lang="en-US" sz="1700" b="1" dirty="0" smtClean="0"/>
              <a:t>-21</a:t>
            </a:r>
            <a:r>
              <a:rPr lang="uk-UA" sz="1700" b="1" dirty="0" smtClean="0"/>
              <a:t> </a:t>
            </a:r>
            <a:r>
              <a:rPr lang="en-US" sz="1700" b="1" dirty="0" smtClean="0"/>
              <a:t>                                        </a:t>
            </a:r>
            <a:r>
              <a:rPr lang="uk-UA" sz="1700" b="1" dirty="0" smtClean="0"/>
              <a:t>ВНК</a:t>
            </a:r>
            <a:r>
              <a:rPr lang="en-US" sz="1700" b="1" dirty="0" smtClean="0"/>
              <a:t>-21</a:t>
            </a:r>
            <a:r>
              <a:rPr lang="uk-UA" sz="1700" b="1" dirty="0" smtClean="0"/>
              <a:t> </a:t>
            </a:r>
            <a:r>
              <a:rPr lang="en-US" sz="1700" b="1" dirty="0" smtClean="0"/>
              <a:t>+ HSV-1</a:t>
            </a:r>
            <a:r>
              <a:rPr lang="uk-UA" sz="1700" dirty="0" smtClean="0"/>
              <a:t>                     </a:t>
            </a:r>
            <a:r>
              <a:rPr lang="en-US" sz="1700" dirty="0" smtClean="0"/>
              <a:t>     </a:t>
            </a:r>
            <a:r>
              <a:rPr lang="uk-UA" sz="1700" dirty="0" smtClean="0"/>
              <a:t> </a:t>
            </a:r>
            <a:r>
              <a:rPr lang="en-US" sz="1700" b="1" dirty="0" smtClean="0"/>
              <a:t>15a</a:t>
            </a:r>
            <a:r>
              <a:rPr lang="en-US" sz="1700" dirty="0" smtClean="0"/>
              <a:t> </a:t>
            </a:r>
            <a:r>
              <a:rPr lang="uk-UA" sz="1700" dirty="0" smtClean="0"/>
              <a:t>(</a:t>
            </a:r>
            <a:r>
              <a:rPr lang="en-US" sz="1700" dirty="0"/>
              <a:t>500 µg/ml</a:t>
            </a:r>
            <a:r>
              <a:rPr lang="uk-UA" sz="1700" dirty="0"/>
              <a:t>) </a:t>
            </a:r>
            <a:r>
              <a:rPr lang="en-US" sz="1700" dirty="0" smtClean="0"/>
              <a:t>µg/ml</a:t>
            </a:r>
            <a:r>
              <a:rPr lang="uk-UA" sz="1700" dirty="0" smtClean="0"/>
              <a:t>)</a:t>
            </a:r>
            <a:endParaRPr lang="ru-RU" sz="1700" dirty="0"/>
          </a:p>
        </p:txBody>
      </p:sp>
      <p:sp>
        <p:nvSpPr>
          <p:cNvPr id="10" name="TextBox 9"/>
          <p:cNvSpPr txBox="1"/>
          <p:nvPr/>
        </p:nvSpPr>
        <p:spPr>
          <a:xfrm>
            <a:off x="776967" y="3767870"/>
            <a:ext cx="7228004" cy="353943"/>
          </a:xfrm>
          <a:prstGeom prst="rect">
            <a:avLst/>
          </a:prstGeom>
          <a:noFill/>
        </p:spPr>
        <p:txBody>
          <a:bodyPr wrap="none" rtlCol="0">
            <a:spAutoFit/>
          </a:bodyPr>
          <a:lstStyle/>
          <a:p>
            <a:r>
              <a:rPr lang="en-US" sz="1700" b="1" dirty="0"/>
              <a:t>48a</a:t>
            </a:r>
            <a:r>
              <a:rPr lang="uk-UA" sz="1700" b="1" dirty="0"/>
              <a:t> </a:t>
            </a:r>
            <a:r>
              <a:rPr lang="uk-UA" sz="1700" dirty="0"/>
              <a:t>(</a:t>
            </a:r>
            <a:r>
              <a:rPr lang="en-US" sz="1700" dirty="0"/>
              <a:t>500 µg/ml</a:t>
            </a:r>
            <a:r>
              <a:rPr lang="uk-UA" sz="1700" dirty="0"/>
              <a:t>)</a:t>
            </a:r>
            <a:r>
              <a:rPr lang="en-US" sz="1700" dirty="0"/>
              <a:t> </a:t>
            </a:r>
            <a:r>
              <a:rPr lang="en-US" sz="1700" dirty="0" smtClean="0"/>
              <a:t>                      </a:t>
            </a:r>
            <a:r>
              <a:rPr lang="uk-UA" sz="1700" b="1" dirty="0" smtClean="0"/>
              <a:t>33а</a:t>
            </a:r>
            <a:r>
              <a:rPr lang="uk-UA" sz="1700" dirty="0" smtClean="0"/>
              <a:t> (</a:t>
            </a:r>
            <a:r>
              <a:rPr lang="en-US" sz="1700" dirty="0" smtClean="0"/>
              <a:t>500 </a:t>
            </a:r>
            <a:r>
              <a:rPr lang="en-US" sz="1700" dirty="0"/>
              <a:t>µg/ml</a:t>
            </a:r>
            <a:r>
              <a:rPr lang="uk-UA" sz="1700" dirty="0"/>
              <a:t>)</a:t>
            </a:r>
            <a:r>
              <a:rPr lang="uk-UA" sz="1700" dirty="0" smtClean="0"/>
              <a:t> 		  </a:t>
            </a:r>
            <a:r>
              <a:rPr lang="en-US" sz="1700" b="1" dirty="0" smtClean="0"/>
              <a:t>2t</a:t>
            </a:r>
            <a:r>
              <a:rPr lang="en-US" sz="1700" dirty="0" smtClean="0"/>
              <a:t> </a:t>
            </a:r>
            <a:r>
              <a:rPr lang="uk-UA" sz="1700" dirty="0" smtClean="0"/>
              <a:t>(</a:t>
            </a:r>
            <a:r>
              <a:rPr lang="en-US" sz="1700" dirty="0" smtClean="0"/>
              <a:t>500 µg/ml</a:t>
            </a:r>
            <a:r>
              <a:rPr lang="uk-UA" sz="1700" dirty="0" smtClean="0"/>
              <a:t>))</a:t>
            </a:r>
            <a:r>
              <a:rPr lang="en-US" sz="1700" dirty="0" smtClean="0"/>
              <a:t> </a:t>
            </a:r>
            <a:endParaRPr lang="ru-RU" sz="1700" dirty="0"/>
          </a:p>
        </p:txBody>
      </p:sp>
      <p:sp>
        <p:nvSpPr>
          <p:cNvPr id="14" name="TextBox 13"/>
          <p:cNvSpPr txBox="1"/>
          <p:nvPr/>
        </p:nvSpPr>
        <p:spPr>
          <a:xfrm>
            <a:off x="793532" y="5626489"/>
            <a:ext cx="8573735" cy="353943"/>
          </a:xfrm>
          <a:prstGeom prst="rect">
            <a:avLst/>
          </a:prstGeom>
          <a:noFill/>
        </p:spPr>
        <p:txBody>
          <a:bodyPr wrap="square" rtlCol="0">
            <a:spAutoFit/>
          </a:bodyPr>
          <a:lstStyle/>
          <a:p>
            <a:r>
              <a:rPr lang="en-US" sz="1700" b="1" dirty="0"/>
              <a:t>4</a:t>
            </a:r>
            <a:r>
              <a:rPr lang="uk-UA" sz="1700" b="1" dirty="0"/>
              <a:t>3</a:t>
            </a:r>
            <a:r>
              <a:rPr lang="en-US" sz="1700" b="1" dirty="0"/>
              <a:t>a</a:t>
            </a:r>
            <a:r>
              <a:rPr lang="uk-UA" sz="1700" b="1" dirty="0"/>
              <a:t> </a:t>
            </a:r>
            <a:r>
              <a:rPr lang="uk-UA" sz="1700" dirty="0"/>
              <a:t>(</a:t>
            </a:r>
            <a:r>
              <a:rPr lang="en-US" sz="1700" dirty="0"/>
              <a:t>500 </a:t>
            </a:r>
            <a:r>
              <a:rPr lang="en-US" sz="1700" dirty="0" smtClean="0"/>
              <a:t>µg/ml)                 </a:t>
            </a:r>
            <a:r>
              <a:rPr lang="en-US" sz="1700" b="1" dirty="0" smtClean="0"/>
              <a:t>19s</a:t>
            </a:r>
            <a:r>
              <a:rPr lang="en-US" sz="1700" dirty="0" smtClean="0"/>
              <a:t> </a:t>
            </a:r>
            <a:r>
              <a:rPr lang="uk-UA" sz="1700" dirty="0" smtClean="0"/>
              <a:t> (</a:t>
            </a:r>
            <a:r>
              <a:rPr lang="en-US" sz="1700" dirty="0" smtClean="0"/>
              <a:t>500 µg/ml</a:t>
            </a:r>
            <a:r>
              <a:rPr lang="uk-UA" sz="1700" dirty="0" smtClean="0"/>
              <a:t>)   </a:t>
            </a:r>
            <a:r>
              <a:rPr lang="en-US" sz="1700" dirty="0" smtClean="0"/>
              <a:t>                      </a:t>
            </a:r>
            <a:r>
              <a:rPr lang="en-US" sz="1700" b="1" dirty="0" smtClean="0"/>
              <a:t>6s</a:t>
            </a:r>
            <a:r>
              <a:rPr lang="en-US" sz="1700" dirty="0" smtClean="0"/>
              <a:t> </a:t>
            </a:r>
            <a:r>
              <a:rPr lang="uk-UA" sz="1700" dirty="0" smtClean="0"/>
              <a:t>(</a:t>
            </a:r>
            <a:r>
              <a:rPr lang="en-US" sz="1700" dirty="0" smtClean="0"/>
              <a:t>1500 µg/ml</a:t>
            </a:r>
            <a:r>
              <a:rPr lang="uk-UA" sz="1700" dirty="0" smtClean="0"/>
              <a:t>)</a:t>
            </a:r>
            <a:r>
              <a:rPr lang="en-US" sz="1700" dirty="0" smtClean="0"/>
              <a:t> </a:t>
            </a:r>
            <a:r>
              <a:rPr lang="uk-UA" sz="1700" dirty="0" smtClean="0"/>
              <a:t>                            </a:t>
            </a:r>
            <a:endParaRPr lang="ru-RU" sz="1700" dirty="0"/>
          </a:p>
        </p:txBody>
      </p:sp>
      <p:pic>
        <p:nvPicPr>
          <p:cNvPr id="4098" name="Рисунок 1"/>
          <p:cNvPicPr>
            <a:picLocks noChangeAspect="1" noChangeArrowheads="1"/>
          </p:cNvPicPr>
          <p:nvPr/>
        </p:nvPicPr>
        <p:blipFill>
          <a:blip r:embed="rId2" cstate="print">
            <a:extLst>
              <a:ext uri="{28A0092B-C50C-407E-A947-70E740481C1C}">
                <a14:useLocalDpi xmlns:a14="http://schemas.microsoft.com/office/drawing/2010/main" xmlns="" val="0"/>
              </a:ext>
            </a:extLst>
          </a:blip>
          <a:srcRect l="33591" t="52341" r="33592" b="17632"/>
          <a:stretch>
            <a:fillRect/>
          </a:stretch>
        </p:blipFill>
        <p:spPr bwMode="auto">
          <a:xfrm>
            <a:off x="3014094" y="398712"/>
            <a:ext cx="3045895" cy="1563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Рисунок 1"/>
          <p:cNvPicPr>
            <a:picLocks noChangeAspect="1" noChangeArrowheads="1"/>
          </p:cNvPicPr>
          <p:nvPr/>
        </p:nvPicPr>
        <p:blipFill>
          <a:blip r:embed="rId3" cstate="print">
            <a:extLst>
              <a:ext uri="{28A0092B-C50C-407E-A947-70E740481C1C}">
                <a14:useLocalDpi xmlns:a14="http://schemas.microsoft.com/office/drawing/2010/main" xmlns="" val="0"/>
              </a:ext>
            </a:extLst>
          </a:blip>
          <a:srcRect l="35139" t="14876" r="32973" b="56474"/>
          <a:stretch>
            <a:fillRect/>
          </a:stretch>
        </p:blipFill>
        <p:spPr bwMode="auto">
          <a:xfrm>
            <a:off x="2939539" y="4119303"/>
            <a:ext cx="2994680" cy="1505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Рисунок 1"/>
          <p:cNvPicPr>
            <a:picLocks noChangeAspect="1" noChangeArrowheads="1"/>
          </p:cNvPicPr>
          <p:nvPr/>
        </p:nvPicPr>
        <p:blipFill>
          <a:blip r:embed="rId4" cstate="print">
            <a:extLst>
              <a:ext uri="{28A0092B-C50C-407E-A947-70E740481C1C}">
                <a14:useLocalDpi xmlns:a14="http://schemas.microsoft.com/office/drawing/2010/main" xmlns="" val="0"/>
              </a:ext>
            </a:extLst>
          </a:blip>
          <a:srcRect l="34676" t="21764" r="33437" b="49586"/>
          <a:stretch>
            <a:fillRect/>
          </a:stretch>
        </p:blipFill>
        <p:spPr bwMode="auto">
          <a:xfrm>
            <a:off x="5791200" y="2133600"/>
            <a:ext cx="3137346" cy="1577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0450" y="455804"/>
            <a:ext cx="2813644" cy="144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Рисунок 1"/>
          <p:cNvPicPr>
            <a:picLocks noChangeAspect="1" noChangeArrowheads="1"/>
          </p:cNvPicPr>
          <p:nvPr/>
        </p:nvPicPr>
        <p:blipFill>
          <a:blip r:embed="rId6" cstate="print">
            <a:extLst>
              <a:ext uri="{28A0092B-C50C-407E-A947-70E740481C1C}">
                <a14:useLocalDpi xmlns:a14="http://schemas.microsoft.com/office/drawing/2010/main" xmlns="" val="0"/>
              </a:ext>
            </a:extLst>
          </a:blip>
          <a:srcRect l="35139" t="12126" r="32507" b="58568"/>
          <a:stretch>
            <a:fillRect/>
          </a:stretch>
        </p:blipFill>
        <p:spPr bwMode="auto">
          <a:xfrm>
            <a:off x="5944134" y="4158955"/>
            <a:ext cx="3029350" cy="1540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Рисунок 20"/>
          <p:cNvPicPr/>
          <p:nvPr/>
        </p:nvPicPr>
        <p:blipFill rotWithShape="1">
          <a:blip r:embed="rId7" cstate="print"/>
          <a:srcRect l="42664" t="12046" r="27027" b="63554"/>
          <a:stretch/>
        </p:blipFill>
        <p:spPr bwMode="auto">
          <a:xfrm>
            <a:off x="2971800" y="2209800"/>
            <a:ext cx="2881614" cy="1541404"/>
          </a:xfrm>
          <a:prstGeom prst="rect">
            <a:avLst/>
          </a:prstGeom>
          <a:ln>
            <a:noFill/>
          </a:ln>
          <a:extLst>
            <a:ext uri="{53640926-AAD7-44D8-BBD7-CCE9431645EC}">
              <a14:shadowObscured xmlns:a14="http://schemas.microsoft.com/office/drawing/2010/main" xmlns=""/>
            </a:ext>
          </a:extLst>
        </p:spPr>
      </p:pic>
      <p:pic>
        <p:nvPicPr>
          <p:cNvPr id="22" name="Рисунок 21"/>
          <p:cNvPicPr/>
          <p:nvPr/>
        </p:nvPicPr>
        <p:blipFill rotWithShape="1">
          <a:blip r:embed="rId8" cstate="print"/>
          <a:srcRect l="32239" t="11428" r="37066" b="63863"/>
          <a:stretch/>
        </p:blipFill>
        <p:spPr bwMode="auto">
          <a:xfrm>
            <a:off x="152400" y="2209800"/>
            <a:ext cx="2907801" cy="1551688"/>
          </a:xfrm>
          <a:prstGeom prst="rect">
            <a:avLst/>
          </a:prstGeom>
          <a:ln>
            <a:noFill/>
          </a:ln>
          <a:extLst>
            <a:ext uri="{53640926-AAD7-44D8-BBD7-CCE9431645EC}">
              <a14:shadowObscured xmlns:a14="http://schemas.microsoft.com/office/drawing/2010/main" xmlns=""/>
            </a:ext>
          </a:extLst>
        </p:spPr>
      </p:pic>
      <p:pic>
        <p:nvPicPr>
          <p:cNvPr id="23" name="Рисунок 22"/>
          <p:cNvPicPr/>
          <p:nvPr/>
        </p:nvPicPr>
        <p:blipFill rotWithShape="1">
          <a:blip r:embed="rId9" cstate="print"/>
          <a:srcRect l="33591" t="10810" r="36679" b="63246"/>
          <a:stretch/>
        </p:blipFill>
        <p:spPr bwMode="auto">
          <a:xfrm>
            <a:off x="6101508" y="455804"/>
            <a:ext cx="2871976" cy="1563380"/>
          </a:xfrm>
          <a:prstGeom prst="rect">
            <a:avLst/>
          </a:prstGeom>
          <a:ln>
            <a:noFill/>
          </a:ln>
          <a:extLst>
            <a:ext uri="{53640926-AAD7-44D8-BBD7-CCE9431645EC}">
              <a14:shadowObscured xmlns:a14="http://schemas.microsoft.com/office/drawing/2010/main" xmlns=""/>
            </a:ext>
          </a:extLst>
        </p:spPr>
      </p:pic>
      <p:pic>
        <p:nvPicPr>
          <p:cNvPr id="25" name="Рисунок 24"/>
          <p:cNvPicPr/>
          <p:nvPr/>
        </p:nvPicPr>
        <p:blipFill rotWithShape="1">
          <a:blip r:embed="rId10" cstate="print"/>
          <a:srcRect l="33011" t="11428" r="36487" b="63245"/>
          <a:stretch/>
        </p:blipFill>
        <p:spPr bwMode="auto">
          <a:xfrm>
            <a:off x="84589" y="4137202"/>
            <a:ext cx="2989915" cy="1507974"/>
          </a:xfrm>
          <a:prstGeom prst="rect">
            <a:avLst/>
          </a:prstGeom>
          <a:ln>
            <a:noFill/>
          </a:ln>
          <a:extLst>
            <a:ext uri="{53640926-AAD7-44D8-BBD7-CCE9431645EC}">
              <a14:shadowObscured xmlns:a14="http://schemas.microsoft.com/office/drawing/2010/main" xmlns=""/>
            </a:ext>
          </a:extLst>
        </p:spPr>
      </p:pic>
      <p:pic>
        <p:nvPicPr>
          <p:cNvPr id="16" name="Picture 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763" y="6021324"/>
            <a:ext cx="9144000" cy="836676"/>
          </a:xfrm>
          <a:prstGeom prst="rect">
            <a:avLst/>
          </a:prstGeom>
        </p:spPr>
      </p:pic>
    </p:spTree>
    <p:extLst>
      <p:ext uri="{BB962C8B-B14F-4D97-AF65-F5344CB8AC3E}">
        <p14:creationId xmlns:p14="http://schemas.microsoft.com/office/powerpoint/2010/main" xmlns="" val="3240575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1918</Words>
  <Application>Microsoft Office PowerPoint</Application>
  <PresentationFormat>Экран (4:3)</PresentationFormat>
  <Paragraphs>163</Paragraphs>
  <Slides>14</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Office Theme</vt:lpstr>
      <vt:lpstr>Custom Design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Admin</cp:lastModifiedBy>
  <cp:revision>174</cp:revision>
  <dcterms:created xsi:type="dcterms:W3CDTF">2015-04-04T09:45:50Z</dcterms:created>
  <dcterms:modified xsi:type="dcterms:W3CDTF">2018-10-30T13:37:37Z</dcterms:modified>
</cp:coreProperties>
</file>