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67" r:id="rId4"/>
    <p:sldId id="258" r:id="rId5"/>
    <p:sldId id="261" r:id="rId6"/>
    <p:sldId id="272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6" r:id="rId16"/>
    <p:sldId id="287" r:id="rId17"/>
    <p:sldId id="297" r:id="rId18"/>
    <p:sldId id="295" r:id="rId19"/>
    <p:sldId id="293" r:id="rId20"/>
    <p:sldId id="300" r:id="rId21"/>
    <p:sldId id="299" r:id="rId22"/>
    <p:sldId id="292" r:id="rId23"/>
    <p:sldId id="291" r:id="rId24"/>
    <p:sldId id="290" r:id="rId25"/>
    <p:sldId id="289" r:id="rId26"/>
    <p:sldId id="288" r:id="rId27"/>
    <p:sldId id="303" r:id="rId28"/>
    <p:sldId id="302" r:id="rId29"/>
    <p:sldId id="301" r:id="rId30"/>
    <p:sldId id="265" r:id="rId31"/>
    <p:sldId id="264" r:id="rId32"/>
  </p:sldIdLst>
  <p:sldSz cx="9144000" cy="6858000" type="screen4x3"/>
  <p:notesSz cx="7102475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9CFBF3B-F983-4F41-9E6C-02008BB91DD1}" type="datetimeFigureOut">
              <a:rPr lang="fr-FR" smtClean="0"/>
              <a:pPr/>
              <a:t>30/10/2018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46269082-9D5D-43A3-B675-27AB9B8E5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4736" y="9721106"/>
            <a:ext cx="3077739" cy="511731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4736" y="9721106"/>
            <a:ext cx="3077739" cy="511731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pPr/>
              <a:t>30/10/2018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4.jpeg"/><Relationship Id="rId7" Type="http://schemas.openxmlformats.org/officeDocument/2006/relationships/image" Target="../media/image59.png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jpe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57.png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285992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Z-</a:t>
            </a:r>
            <a:r>
              <a:rPr lang="en-US" sz="2400" b="1" dirty="0" err="1" smtClean="0"/>
              <a:t>Stereoselective</a:t>
            </a:r>
            <a:r>
              <a:rPr lang="en-US" sz="2400" b="1" dirty="0" smtClean="0"/>
              <a:t> Catalytic Synthesis of Natural Acids, Lembehynes, and </a:t>
            </a:r>
            <a:r>
              <a:rPr lang="en-US" sz="2400" b="1" dirty="0" err="1" smtClean="0"/>
              <a:t>Acetogenins</a:t>
            </a:r>
            <a:r>
              <a:rPr lang="en-US" sz="2400" b="1" dirty="0" smtClean="0"/>
              <a:t> - Modern Preparations for Medicine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it-IT" b="1" dirty="0" smtClean="0"/>
              <a:t>Vladimir A. D'yakonov </a:t>
            </a:r>
            <a:r>
              <a:rPr lang="it-IT" b="1" baseline="30000" dirty="0" smtClean="0"/>
              <a:t>1,</a:t>
            </a:r>
            <a:r>
              <a:rPr lang="it-IT" b="1" dirty="0" smtClean="0"/>
              <a:t>*, </a:t>
            </a:r>
            <a:r>
              <a:rPr lang="it-IT" b="1" dirty="0" smtClean="0"/>
              <a:t>Lilya U. Dzhemileva </a:t>
            </a:r>
            <a:r>
              <a:rPr lang="it-IT" b="1" baseline="30000" dirty="0" smtClean="0"/>
              <a:t>1</a:t>
            </a:r>
            <a:r>
              <a:rPr lang="it-IT" b="1" dirty="0" smtClean="0"/>
              <a:t>, Alexey </a:t>
            </a:r>
            <a:r>
              <a:rPr lang="it-IT" b="1" dirty="0" smtClean="0"/>
              <a:t>A. Makarov </a:t>
            </a:r>
            <a:r>
              <a:rPr lang="it-IT" b="1" baseline="30000" dirty="0" smtClean="0"/>
              <a:t>1</a:t>
            </a:r>
            <a:r>
              <a:rPr lang="it-IT" b="1" dirty="0" smtClean="0"/>
              <a:t>, </a:t>
            </a:r>
            <a:endParaRPr lang="it-IT" b="1" dirty="0" smtClean="0"/>
          </a:p>
          <a:p>
            <a:pPr algn="ctr"/>
            <a:r>
              <a:rPr lang="it-IT" b="1" dirty="0" smtClean="0"/>
              <a:t>Regina </a:t>
            </a:r>
            <a:r>
              <a:rPr lang="it-IT" b="1" dirty="0" smtClean="0"/>
              <a:t>A. Tuktarova </a:t>
            </a:r>
            <a:r>
              <a:rPr lang="it-IT" b="1" baseline="30000" dirty="0" smtClean="0"/>
              <a:t>1</a:t>
            </a:r>
            <a:r>
              <a:rPr lang="it-IT" b="1" dirty="0" smtClean="0"/>
              <a:t>, </a:t>
            </a:r>
            <a:r>
              <a:rPr lang="it-IT" b="1" dirty="0" smtClean="0"/>
              <a:t>Svetlana </a:t>
            </a:r>
            <a:r>
              <a:rPr lang="it-IT" b="1" dirty="0" smtClean="0"/>
              <a:t>R. Ishmukhametova</a:t>
            </a:r>
            <a:r>
              <a:rPr lang="it-IT" b="1" baseline="30000" dirty="0" smtClean="0"/>
              <a:t> 1</a:t>
            </a:r>
            <a:r>
              <a:rPr lang="it-IT" b="1" dirty="0" smtClean="0"/>
              <a:t>, Evgenii N. Andreev</a:t>
            </a:r>
            <a:r>
              <a:rPr lang="it-IT" b="1" baseline="30000" dirty="0" smtClean="0"/>
              <a:t> 1</a:t>
            </a:r>
            <a:r>
              <a:rPr lang="it-IT" b="1" dirty="0" smtClean="0"/>
              <a:t>, </a:t>
            </a:r>
            <a:r>
              <a:rPr lang="it-IT" b="1" dirty="0" smtClean="0"/>
              <a:t>and            Usein </a:t>
            </a:r>
            <a:r>
              <a:rPr lang="it-IT" b="1" dirty="0" smtClean="0"/>
              <a:t>M. Dzhemilev</a:t>
            </a:r>
            <a:r>
              <a:rPr lang="it-IT" b="1" baseline="30000" dirty="0" smtClean="0"/>
              <a:t> 1</a:t>
            </a:r>
            <a:endParaRPr lang="it-IT" b="1" baseline="30000" dirty="0"/>
          </a:p>
          <a:p>
            <a:endParaRPr lang="it-IT" b="1" baseline="30000" dirty="0"/>
          </a:p>
          <a:p>
            <a:r>
              <a:rPr lang="en-US" baseline="30000" dirty="0" smtClean="0"/>
              <a:t>1</a:t>
            </a:r>
            <a:r>
              <a:rPr lang="en-US" dirty="0" smtClean="0"/>
              <a:t> Institute of </a:t>
            </a:r>
            <a:r>
              <a:rPr lang="en-US" dirty="0" err="1" smtClean="0"/>
              <a:t>Petrochemistry</a:t>
            </a:r>
            <a:r>
              <a:rPr lang="en-US" dirty="0" smtClean="0"/>
              <a:t> and Catalysis, Russian Academy of Sciences, 141 </a:t>
            </a:r>
            <a:r>
              <a:rPr lang="en-US" dirty="0" err="1" smtClean="0"/>
              <a:t>Prospekt</a:t>
            </a:r>
            <a:r>
              <a:rPr lang="en-US" dirty="0" smtClean="0"/>
              <a:t> </a:t>
            </a:r>
            <a:r>
              <a:rPr lang="en-US" dirty="0" err="1" smtClean="0"/>
              <a:t>Oktyabrya</a:t>
            </a:r>
            <a:r>
              <a:rPr lang="en-US" dirty="0" smtClean="0"/>
              <a:t>, Ufa 450075, Russian Federation </a:t>
            </a:r>
            <a:endParaRPr lang="fr-FR" dirty="0"/>
          </a:p>
          <a:p>
            <a:endParaRPr lang="en-US" sz="1400" b="1" dirty="0" smtClean="0"/>
          </a:p>
          <a:p>
            <a:r>
              <a:rPr lang="en-US" sz="1400" b="1" dirty="0" smtClean="0"/>
              <a:t>*</a:t>
            </a:r>
            <a:r>
              <a:rPr lang="en-US" sz="1400" dirty="0" smtClean="0"/>
              <a:t> Corresponding </a:t>
            </a:r>
            <a:r>
              <a:rPr lang="en-US" sz="1400" dirty="0"/>
              <a:t>author: </a:t>
            </a:r>
            <a:r>
              <a:rPr lang="en-US" sz="1400" dirty="0" smtClean="0"/>
              <a:t>DyakonovVA@gmail.com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2015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538" y="5286388"/>
            <a:ext cx="2900362" cy="126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660400" y="95250"/>
            <a:ext cx="78676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E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ICOSA</a:t>
            </a:r>
            <a:r>
              <a:rPr lang="en-US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-</a:t>
            </a:r>
            <a:r>
              <a:rPr lang="ru-RU" altLang="ru-RU" sz="2000" b="1" dirty="0" smtClean="0">
                <a:latin typeface="Tahoma" panose="020B0604030504040204" pitchFamily="34" charset="0"/>
              </a:rPr>
              <a:t>5</a:t>
            </a:r>
            <a:r>
              <a:rPr lang="en-US" altLang="ru-RU" sz="2000" b="1" i="1" dirty="0" smtClean="0">
                <a:latin typeface="Tahoma" panose="020B0604030504040204" pitchFamily="34" charset="0"/>
              </a:rPr>
              <a:t>Z,</a:t>
            </a:r>
            <a:r>
              <a:rPr lang="en-US" altLang="ru-RU" sz="2000" b="1" dirty="0" smtClean="0">
                <a:latin typeface="Tahoma" panose="020B0604030504040204" pitchFamily="34" charset="0"/>
              </a:rPr>
              <a:t>9</a:t>
            </a:r>
            <a:r>
              <a:rPr lang="en-US" altLang="ru-RU" sz="2000" b="1" i="1" dirty="0" smtClean="0">
                <a:latin typeface="Tahoma" panose="020B0604030504040204" pitchFamily="34" charset="0"/>
              </a:rPr>
              <a:t>Z-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DIENOIC ACID</a:t>
            </a:r>
            <a:endParaRPr lang="ru-RU" altLang="ru-RU" sz="2000" b="1" i="1" dirty="0" smtClean="0">
              <a:latin typeface="Tahoma" panose="020B0604030504040204" pitchFamily="34" charset="0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369889" y="714168"/>
            <a:ext cx="8577263" cy="5215162"/>
            <a:chOff x="233" y="472"/>
            <a:chExt cx="5403" cy="332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49" y="3217"/>
              <a:ext cx="5376" cy="58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940" y="548"/>
              <a:ext cx="3696" cy="44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1969" y="595"/>
            <a:ext cx="3610" cy="381"/>
          </p:xfrm>
          <a:graphic>
            <a:graphicData uri="http://schemas.openxmlformats.org/presentationml/2006/ole">
              <p:oleObj spid="_x0000_s46082" name="ISIS/Draw Sketch" r:id="rId4" imgW="3864323" imgH="394422" progId="ISISServer">
                <p:embed/>
              </p:oleObj>
            </a:graphicData>
          </a:graphic>
        </p:graphicFrame>
        <p:sp>
          <p:nvSpPr>
            <p:cNvPr id="13" name="Прямоугольник 15"/>
            <p:cNvSpPr>
              <a:spLocks noChangeArrowheads="1"/>
            </p:cNvSpPr>
            <p:nvPr/>
          </p:nvSpPr>
          <p:spPr bwMode="auto">
            <a:xfrm>
              <a:off x="2112" y="1102"/>
              <a:ext cx="3395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en-US" altLang="ru-RU" sz="1400" b="1" dirty="0">
                  <a:latin typeface="Calibri" pitchFamily="34" charset="0"/>
                </a:rPr>
                <a:t>As a tumor model, malignant Lewis lung carcinoma  (LLC) was taken, growing as a solid node, metastasizing </a:t>
              </a:r>
              <a:r>
                <a:rPr lang="en-US" altLang="ru-RU" sz="1400" b="1" dirty="0" err="1">
                  <a:latin typeface="Calibri" pitchFamily="34" charset="0"/>
                </a:rPr>
                <a:t>hematogenically</a:t>
              </a:r>
              <a:r>
                <a:rPr lang="en-US" altLang="ru-RU" sz="1400" b="1" dirty="0">
                  <a:latin typeface="Calibri" pitchFamily="34" charset="0"/>
                </a:rPr>
                <a:t> into the lungs, Which is not subjected to spontaneous regression. In the experiments, 53 female C57Bl / 6j mice with  an average body weight of 20 g, were used.</a:t>
              </a:r>
              <a:endParaRPr lang="ru-RU" altLang="ru-RU" sz="1400" b="1" dirty="0">
                <a:latin typeface="Calibri" pitchFamily="34" charset="0"/>
              </a:endParaRPr>
            </a:p>
          </p:txBody>
        </p:sp>
        <p:sp>
          <p:nvSpPr>
            <p:cNvPr id="14" name="Прямоугольник 16"/>
            <p:cNvSpPr>
              <a:spLocks noChangeArrowheads="1"/>
            </p:cNvSpPr>
            <p:nvPr/>
          </p:nvSpPr>
          <p:spPr bwMode="auto">
            <a:xfrm>
              <a:off x="2129" y="1912"/>
              <a:ext cx="3387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ru-RU" altLang="ru-RU" sz="1200" b="1" dirty="0">
                  <a:latin typeface="Calibri" pitchFamily="34" charset="0"/>
                </a:rPr>
                <a:t>1) </a:t>
              </a:r>
              <a:r>
                <a:rPr lang="en-US" altLang="ru-RU" sz="1400" b="1" dirty="0">
                  <a:latin typeface="Calibri" pitchFamily="34" charset="0"/>
                </a:rPr>
                <a:t>Analysis of survival rates revealed a significant increase in the lifespan of mice under the influence of agent B-1 at a dose of 30 mg / kg relative to the control group and mice in the administration of </a:t>
              </a:r>
              <a:r>
                <a:rPr lang="en-US" altLang="ru-RU" sz="1400" b="1" dirty="0" err="1">
                  <a:latin typeface="Calibri" pitchFamily="34" charset="0"/>
                </a:rPr>
                <a:t>paclitaxel</a:t>
              </a:r>
              <a:r>
                <a:rPr lang="en-US" altLang="ru-RU" sz="1400" b="1" dirty="0">
                  <a:latin typeface="Calibri" pitchFamily="34" charset="0"/>
                </a:rPr>
                <a:t>.</a:t>
              </a:r>
              <a:endParaRPr lang="ru-RU" altLang="ru-RU" sz="1400" b="1" dirty="0">
                <a:latin typeface="Calibri" pitchFamily="34" charset="0"/>
              </a:endParaRPr>
            </a:p>
          </p:txBody>
        </p:sp>
        <p:sp>
          <p:nvSpPr>
            <p:cNvPr id="15" name="Прямоугольник 18"/>
            <p:cNvSpPr>
              <a:spLocks noChangeArrowheads="1"/>
            </p:cNvSpPr>
            <p:nvPr/>
          </p:nvSpPr>
          <p:spPr bwMode="auto">
            <a:xfrm>
              <a:off x="2147" y="2542"/>
              <a:ext cx="337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ru-RU" altLang="ru-RU" sz="1400" b="1" dirty="0">
                  <a:latin typeface="Calibri" pitchFamily="34" charset="0"/>
                </a:rPr>
                <a:t>2) </a:t>
              </a:r>
              <a:r>
                <a:rPr lang="en-US" altLang="ru-RU" sz="1400" b="1" dirty="0">
                  <a:latin typeface="Calibri" pitchFamily="34" charset="0"/>
                </a:rPr>
                <a:t>With </a:t>
              </a:r>
              <a:r>
                <a:rPr lang="en-US" altLang="ru-RU" sz="1400" b="1" dirty="0" err="1">
                  <a:latin typeface="Calibri" pitchFamily="34" charset="0"/>
                </a:rPr>
                <a:t>intraperitoneal</a:t>
              </a:r>
              <a:r>
                <a:rPr lang="en-US" altLang="ru-RU" sz="1400" b="1" dirty="0">
                  <a:latin typeface="Calibri" pitchFamily="34" charset="0"/>
                </a:rPr>
                <a:t> administration during the period of progressive growth of LLC, </a:t>
              </a:r>
              <a:r>
                <a:rPr lang="ru-RU" altLang="ru-RU" sz="1400" b="1" dirty="0" err="1">
                  <a:latin typeface="Calibri" pitchFamily="34" charset="0"/>
                </a:rPr>
                <a:t>t</a:t>
              </a:r>
              <a:r>
                <a:rPr lang="en-US" altLang="ru-RU" sz="1400" b="1" dirty="0">
                  <a:latin typeface="Calibri" pitchFamily="34" charset="0"/>
                </a:rPr>
                <a:t>he agent B-1 effectively retards the growth of the primary node by inhibiting tumor cell division</a:t>
              </a:r>
              <a:r>
                <a:rPr lang="ru-RU" altLang="ru-RU" sz="1400" b="1" dirty="0">
                  <a:latin typeface="Calibri" pitchFamily="34" charset="0"/>
                </a:rPr>
                <a:t>.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248" y="3262"/>
              <a:ext cx="534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449263">
                <a:spcBef>
                  <a:spcPct val="20000"/>
                </a:spcBef>
                <a:buFont typeface="Arial" charset="0"/>
                <a:buNone/>
              </a:pPr>
              <a:r>
                <a:rPr lang="en-US" altLang="ru-RU" sz="1600" b="1" u="sng" dirty="0">
                  <a:latin typeface="Calibri" pitchFamily="34" charset="0"/>
                  <a:ea typeface="Times New Roman" pitchFamily="18" charset="0"/>
                  <a:cs typeface="Arial" charset="0"/>
                </a:rPr>
                <a:t>Conclusion</a:t>
              </a:r>
              <a:r>
                <a:rPr lang="ru-RU" altLang="ru-RU" sz="1400" dirty="0">
                  <a:latin typeface="Calibri" pitchFamily="34" charset="0"/>
                  <a:ea typeface="Times New Roman" pitchFamily="18" charset="0"/>
                  <a:cs typeface="Arial" charset="0"/>
                </a:rPr>
                <a:t>: </a:t>
              </a:r>
              <a:r>
                <a:rPr lang="en-US" altLang="ru-RU" sz="1400" b="1" dirty="0">
                  <a:latin typeface="Calibri" pitchFamily="34" charset="0"/>
                  <a:ea typeface="Times New Roman" pitchFamily="18" charset="0"/>
                  <a:cs typeface="Arial" charset="0"/>
                </a:rPr>
                <a:t>The conducted studies reveal,  that  agent B-1 possesses antitumor properties.</a:t>
              </a:r>
              <a:r>
                <a:rPr lang="ru-RU" altLang="ru-RU" sz="1400" b="1" dirty="0">
                  <a:latin typeface="Calibri" pitchFamily="34" charset="0"/>
                  <a:ea typeface="Times New Roman" pitchFamily="18" charset="0"/>
                  <a:cs typeface="Arial" charset="0"/>
                </a:rPr>
                <a:t> </a:t>
              </a:r>
              <a:r>
                <a:rPr lang="en-US" altLang="ru-RU" sz="1400" b="1" dirty="0">
                  <a:latin typeface="Calibri" pitchFamily="34" charset="0"/>
                  <a:ea typeface="Times New Roman" pitchFamily="18" charset="0"/>
                  <a:cs typeface="Arial" charset="0"/>
                </a:rPr>
                <a:t>They are manifested, when  introduced into mice </a:t>
              </a:r>
              <a:r>
                <a:rPr lang="en-US" altLang="ru-RU" sz="1400" b="1" dirty="0" err="1">
                  <a:latin typeface="Calibri" pitchFamily="34" charset="0"/>
                  <a:ea typeface="Times New Roman" pitchFamily="18" charset="0"/>
                  <a:cs typeface="Arial" charset="0"/>
                </a:rPr>
                <a:t>intraperitoneally</a:t>
              </a:r>
              <a:r>
                <a:rPr lang="en-US" altLang="ru-RU" sz="1400" b="1" dirty="0">
                  <a:latin typeface="Calibri" pitchFamily="34" charset="0"/>
                  <a:ea typeface="Times New Roman" pitchFamily="18" charset="0"/>
                  <a:cs typeface="Arial" charset="0"/>
                </a:rPr>
                <a:t> during tumor progression.</a:t>
              </a:r>
              <a:r>
                <a:rPr lang="ru-RU" altLang="ru-RU" sz="1400" b="1" dirty="0">
                  <a:latin typeface="Calibri" pitchFamily="34" charset="0"/>
                  <a:ea typeface="Times New Roman" pitchFamily="18" charset="0"/>
                  <a:cs typeface="Arial" charset="0"/>
                </a:rPr>
                <a:t> </a:t>
              </a:r>
              <a:r>
                <a:rPr lang="en-US" altLang="ru-RU" sz="1400" b="1" dirty="0">
                  <a:latin typeface="Calibri" pitchFamily="34" charset="0"/>
                  <a:ea typeface="Times New Roman" pitchFamily="18" charset="0"/>
                  <a:cs typeface="Arial" charset="0"/>
                </a:rPr>
                <a:t>The tolerability of the agent B-1 in animals  upon course administration of up to 100 mg / kg is good.</a:t>
              </a:r>
              <a:endParaRPr lang="ru-RU" altLang="ru-RU" sz="1400" b="1" dirty="0">
                <a:latin typeface="Calibri" pitchFamily="34" charset="0"/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" y="472"/>
              <a:ext cx="1602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062038" y="-24"/>
            <a:ext cx="70199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b="1">
                <a:latin typeface="Tahoma" pitchFamily="34" charset="0"/>
              </a:rPr>
              <a:t>EFFECT OF THE POSITION OF THE 1</a:t>
            </a:r>
            <a:r>
              <a:rPr lang="en-US" altLang="ru-RU" b="1" i="1">
                <a:latin typeface="Tahoma" pitchFamily="34" charset="0"/>
              </a:rPr>
              <a:t>Z</a:t>
            </a:r>
            <a:r>
              <a:rPr lang="en-US" altLang="ru-RU" b="1">
                <a:latin typeface="Tahoma" pitchFamily="34" charset="0"/>
              </a:rPr>
              <a:t>,5</a:t>
            </a:r>
            <a:r>
              <a:rPr lang="en-US" altLang="ru-RU" b="1" i="1">
                <a:latin typeface="Tahoma" pitchFamily="34" charset="0"/>
              </a:rPr>
              <a:t>Z</a:t>
            </a:r>
            <a:r>
              <a:rPr lang="en-US" altLang="ru-RU" b="1">
                <a:latin typeface="Tahoma" pitchFamily="34" charset="0"/>
              </a:rPr>
              <a:t>-DIENE GROUP ON THE INHIBITORY ACTIVITY OF hTOPI AND hTOPII</a:t>
            </a:r>
            <a:endParaRPr lang="ru-RU" altLang="ru-RU" b="1">
              <a:latin typeface="Tahoma" pitchFamily="34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01613" y="763564"/>
            <a:ext cx="8726488" cy="5270500"/>
            <a:chOff x="99" y="627"/>
            <a:chExt cx="5497" cy="3320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424" y="1423"/>
              <a:ext cx="4144" cy="1596"/>
            </a:xfrm>
            <a:prstGeom prst="roundRect">
              <a:avLst>
                <a:gd name="adj" fmla="val 13949"/>
              </a:avLst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534" y="627"/>
              <a:ext cx="1608" cy="64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668" y="678"/>
            <a:ext cx="4321" cy="548"/>
          </p:xfrm>
          <a:graphic>
            <a:graphicData uri="http://schemas.openxmlformats.org/presentationml/2006/ole">
              <p:oleObj spid="_x0000_s47106" name="ISIS/Draw Sketch" r:id="rId4" imgW="4620193" imgH="569439" progId="ISISServer">
                <p:embed/>
              </p:oleObj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/>
          </p:nvGraphicFramePr>
          <p:xfrm>
            <a:off x="1530" y="1361"/>
            <a:ext cx="4010" cy="1593"/>
          </p:xfrm>
          <a:graphic>
            <a:graphicData uri="http://schemas.openxmlformats.org/presentationml/2006/ole">
              <p:oleObj spid="_x0000_s47107" name="ISIS/Draw Sketch" r:id="rId5" imgW="6085402" imgH="2421443" progId="ISISServer">
                <p:embed/>
              </p:oleObj>
            </a:graphicData>
          </a:graphic>
        </p:graphicFrame>
        <p:sp>
          <p:nvSpPr>
            <p:cNvPr id="12" name="Прямоугольник 10"/>
            <p:cNvSpPr>
              <a:spLocks noChangeArrowheads="1"/>
            </p:cNvSpPr>
            <p:nvPr/>
          </p:nvSpPr>
          <p:spPr bwMode="auto">
            <a:xfrm>
              <a:off x="108" y="3656"/>
              <a:ext cx="54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V.A. </a:t>
              </a:r>
              <a:r>
                <a:rPr lang="en-US" altLang="ru-RU" sz="1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D’yakonov</a:t>
              </a:r>
              <a:r>
                <a:rPr lang="en-US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, et al. Med</a:t>
              </a:r>
              <a:r>
                <a:rPr lang="ru-RU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.</a:t>
              </a:r>
              <a:r>
                <a:rPr lang="en-US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altLang="ru-RU" sz="1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Chem</a:t>
              </a:r>
              <a:r>
                <a:rPr lang="ru-RU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.</a:t>
              </a:r>
              <a:r>
                <a:rPr lang="en-US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Res</a:t>
              </a:r>
              <a:r>
                <a:rPr lang="ru-RU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.</a:t>
              </a:r>
              <a:r>
                <a:rPr lang="en-US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, 2016, 25(1), 30-39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V.A. </a:t>
              </a:r>
              <a:r>
                <a:rPr lang="en-US" altLang="ru-RU" sz="1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D’yakonov</a:t>
              </a:r>
              <a:r>
                <a:rPr lang="en-US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, et al. </a:t>
              </a:r>
              <a:r>
                <a:rPr lang="en-US" altLang="ru-RU" sz="1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Bioorg</a:t>
              </a:r>
              <a:r>
                <a:rPr lang="en-US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. and Med. Chem. </a:t>
              </a:r>
              <a:r>
                <a:rPr lang="en-US" altLang="ru-RU" sz="1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Lett</a:t>
              </a:r>
              <a:r>
                <a:rPr lang="en-US" alt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., 2015, 25(11), 2405–2408</a:t>
              </a:r>
              <a:endParaRPr lang="ru-RU" alt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3" name="Группа 31"/>
            <p:cNvGrpSpPr>
              <a:grpSpLocks/>
            </p:cNvGrpSpPr>
            <p:nvPr/>
          </p:nvGrpSpPr>
          <p:grpSpPr bwMode="auto">
            <a:xfrm>
              <a:off x="220" y="2981"/>
              <a:ext cx="5376" cy="644"/>
              <a:chOff x="349247" y="4846737"/>
              <a:chExt cx="8534400" cy="1022356"/>
            </a:xfrm>
          </p:grpSpPr>
          <p:pic>
            <p:nvPicPr>
              <p:cNvPr id="15" name="Picture 9" descr="C:\Users\DVA\Documents\Рабочий стол\Текущие статьи и обзоры, патенты, диссертации\BMC-2015\Fig. 1.tif"/>
              <p:cNvPicPr>
                <a:picLocks noChangeAspect="1" noChangeArrowheads="1"/>
              </p:cNvPicPr>
              <p:nvPr/>
            </p:nvPicPr>
            <p:blipFill>
              <a:blip r:embed="rId6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349247" y="4846737"/>
                <a:ext cx="3956051" cy="1022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0" descr="C:\Users\DVA\Documents\Рабочий стол\Текущие статьи и обзоры, патенты, диссертации\BMC-2015\Fig. 2.tif"/>
              <p:cNvPicPr>
                <a:picLocks noChangeAspect="1" noChangeArrowheads="1"/>
              </p:cNvPicPr>
              <p:nvPr/>
            </p:nvPicPr>
            <p:blipFill>
              <a:blip r:embed="rId7">
                <a:lum bright="-18000"/>
              </a:blip>
              <a:srcRect/>
              <a:stretch>
                <a:fillRect/>
              </a:stretch>
            </p:blipFill>
            <p:spPr bwMode="auto">
              <a:xfrm>
                <a:off x="4424359" y="4846768"/>
                <a:ext cx="4459288" cy="10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Левая фигурная скобка 16"/>
              <p:cNvSpPr>
                <a:spLocks/>
              </p:cNvSpPr>
              <p:nvPr/>
            </p:nvSpPr>
            <p:spPr bwMode="auto">
              <a:xfrm rot="5400000">
                <a:off x="1393825" y="5229225"/>
                <a:ext cx="177800" cy="577850"/>
              </a:xfrm>
              <a:prstGeom prst="leftBrace">
                <a:avLst>
                  <a:gd name="adj1" fmla="val 8336"/>
                  <a:gd name="adj2" fmla="val 50000"/>
                </a:avLst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Левая фигурная скобка 17"/>
              <p:cNvSpPr>
                <a:spLocks/>
              </p:cNvSpPr>
              <p:nvPr/>
            </p:nvSpPr>
            <p:spPr bwMode="auto">
              <a:xfrm rot="5400000">
                <a:off x="2016125" y="5229225"/>
                <a:ext cx="177800" cy="577850"/>
              </a:xfrm>
              <a:prstGeom prst="leftBrace">
                <a:avLst>
                  <a:gd name="adj1" fmla="val 8336"/>
                  <a:gd name="adj2" fmla="val 50000"/>
                </a:avLst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Левая фигурная скобка 18"/>
              <p:cNvSpPr>
                <a:spLocks/>
              </p:cNvSpPr>
              <p:nvPr/>
            </p:nvSpPr>
            <p:spPr bwMode="auto">
              <a:xfrm rot="5400000">
                <a:off x="2638425" y="5229225"/>
                <a:ext cx="177800" cy="577850"/>
              </a:xfrm>
              <a:prstGeom prst="leftBrace">
                <a:avLst>
                  <a:gd name="adj1" fmla="val 8336"/>
                  <a:gd name="adj2" fmla="val 50000"/>
                </a:avLst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Левая фигурная скобка 19"/>
              <p:cNvSpPr>
                <a:spLocks/>
              </p:cNvSpPr>
              <p:nvPr/>
            </p:nvSpPr>
            <p:spPr bwMode="auto">
              <a:xfrm rot="5400000">
                <a:off x="3260725" y="5229225"/>
                <a:ext cx="177800" cy="577850"/>
              </a:xfrm>
              <a:prstGeom prst="leftBrace">
                <a:avLst>
                  <a:gd name="adj1" fmla="val 8336"/>
                  <a:gd name="adj2" fmla="val 50000"/>
                </a:avLst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Левая фигурная скобка 20"/>
              <p:cNvSpPr>
                <a:spLocks/>
              </p:cNvSpPr>
              <p:nvPr/>
            </p:nvSpPr>
            <p:spPr bwMode="auto">
              <a:xfrm rot="5400000">
                <a:off x="3883025" y="5229225"/>
                <a:ext cx="177800" cy="577850"/>
              </a:xfrm>
              <a:prstGeom prst="leftBrace">
                <a:avLst>
                  <a:gd name="adj1" fmla="val 8336"/>
                  <a:gd name="adj2" fmla="val 50000"/>
                </a:avLst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" name="Левая фигурная скобка 21"/>
              <p:cNvSpPr>
                <a:spLocks/>
              </p:cNvSpPr>
              <p:nvPr/>
            </p:nvSpPr>
            <p:spPr bwMode="auto">
              <a:xfrm rot="5400000">
                <a:off x="5661025" y="5229225"/>
                <a:ext cx="177800" cy="577850"/>
              </a:xfrm>
              <a:prstGeom prst="leftBrace">
                <a:avLst>
                  <a:gd name="adj1" fmla="val 8336"/>
                  <a:gd name="adj2" fmla="val 50000"/>
                </a:avLst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Левая фигурная скобка 22"/>
              <p:cNvSpPr>
                <a:spLocks/>
              </p:cNvSpPr>
              <p:nvPr/>
            </p:nvSpPr>
            <p:spPr bwMode="auto">
              <a:xfrm rot="5400000">
                <a:off x="6327775" y="5229225"/>
                <a:ext cx="177800" cy="577850"/>
              </a:xfrm>
              <a:prstGeom prst="leftBrace">
                <a:avLst>
                  <a:gd name="adj1" fmla="val 8336"/>
                  <a:gd name="adj2" fmla="val 50000"/>
                </a:avLst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Левая фигурная скобка 23"/>
              <p:cNvSpPr>
                <a:spLocks/>
              </p:cNvSpPr>
              <p:nvPr/>
            </p:nvSpPr>
            <p:spPr bwMode="auto">
              <a:xfrm rot="5400000">
                <a:off x="7053263" y="5229225"/>
                <a:ext cx="177800" cy="577850"/>
              </a:xfrm>
              <a:prstGeom prst="leftBrace">
                <a:avLst>
                  <a:gd name="adj1" fmla="val 8336"/>
                  <a:gd name="adj2" fmla="val 50000"/>
                </a:avLst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Левая фигурная скобка 24"/>
              <p:cNvSpPr>
                <a:spLocks/>
              </p:cNvSpPr>
              <p:nvPr/>
            </p:nvSpPr>
            <p:spPr bwMode="auto">
              <a:xfrm rot="5400000">
                <a:off x="7740650" y="5229225"/>
                <a:ext cx="177800" cy="577850"/>
              </a:xfrm>
              <a:prstGeom prst="leftBrace">
                <a:avLst>
                  <a:gd name="adj1" fmla="val 8336"/>
                  <a:gd name="adj2" fmla="val 50000"/>
                </a:avLst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Левая фигурная скобка 25"/>
              <p:cNvSpPr>
                <a:spLocks/>
              </p:cNvSpPr>
              <p:nvPr/>
            </p:nvSpPr>
            <p:spPr bwMode="auto">
              <a:xfrm rot="5400000">
                <a:off x="8416925" y="5229225"/>
                <a:ext cx="177800" cy="577850"/>
              </a:xfrm>
              <a:prstGeom prst="leftBrace">
                <a:avLst>
                  <a:gd name="adj1" fmla="val 8336"/>
                  <a:gd name="adj2" fmla="val 50000"/>
                </a:avLst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TextBox 20"/>
              <p:cNvSpPr txBox="1">
                <a:spLocks noChangeArrowheads="1"/>
              </p:cNvSpPr>
              <p:nvPr/>
            </p:nvSpPr>
            <p:spPr bwMode="auto">
              <a:xfrm>
                <a:off x="1217613" y="5167313"/>
                <a:ext cx="549275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1100" b="1" dirty="0">
                    <a:solidFill>
                      <a:schemeClr val="bg1"/>
                    </a:solidFill>
                  </a:rPr>
                  <a:t>3Z,7Z</a:t>
                </a:r>
                <a:endParaRPr lang="ru-RU" altLang="ru-RU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1"/>
              <p:cNvSpPr txBox="1">
                <a:spLocks noChangeArrowheads="1"/>
              </p:cNvSpPr>
              <p:nvPr/>
            </p:nvSpPr>
            <p:spPr bwMode="auto">
              <a:xfrm>
                <a:off x="1839913" y="5162550"/>
                <a:ext cx="549275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1100" b="1">
                    <a:solidFill>
                      <a:schemeClr val="bg1"/>
                    </a:solidFill>
                  </a:rPr>
                  <a:t>5Z,9Z</a:t>
                </a:r>
                <a:endParaRPr lang="ru-RU" altLang="ru-RU" sz="11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2"/>
              <p:cNvSpPr txBox="1">
                <a:spLocks noChangeArrowheads="1"/>
              </p:cNvSpPr>
              <p:nvPr/>
            </p:nvSpPr>
            <p:spPr bwMode="auto">
              <a:xfrm>
                <a:off x="2438400" y="5162550"/>
                <a:ext cx="627063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1100" b="1">
                    <a:solidFill>
                      <a:schemeClr val="bg1"/>
                    </a:solidFill>
                  </a:rPr>
                  <a:t>6Z,10Z</a:t>
                </a:r>
                <a:endParaRPr lang="ru-RU" altLang="ru-RU" sz="11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3"/>
              <p:cNvSpPr txBox="1">
                <a:spLocks noChangeArrowheads="1"/>
              </p:cNvSpPr>
              <p:nvPr/>
            </p:nvSpPr>
            <p:spPr bwMode="auto">
              <a:xfrm>
                <a:off x="3084513" y="5162550"/>
                <a:ext cx="627062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1100" b="1">
                    <a:solidFill>
                      <a:schemeClr val="bg1"/>
                    </a:solidFill>
                  </a:rPr>
                  <a:t>7Z,11Z</a:t>
                </a:r>
                <a:endParaRPr lang="ru-RU" altLang="ru-RU" sz="11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24"/>
              <p:cNvSpPr txBox="1">
                <a:spLocks noChangeArrowheads="1"/>
              </p:cNvSpPr>
              <p:nvPr/>
            </p:nvSpPr>
            <p:spPr bwMode="auto">
              <a:xfrm>
                <a:off x="3638550" y="5162550"/>
                <a:ext cx="704850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1100" b="1">
                    <a:solidFill>
                      <a:schemeClr val="bg1"/>
                    </a:solidFill>
                  </a:rPr>
                  <a:t>11Z,15Z</a:t>
                </a:r>
                <a:endParaRPr lang="ru-RU" altLang="ru-RU" sz="11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25"/>
              <p:cNvSpPr txBox="1">
                <a:spLocks noChangeArrowheads="1"/>
              </p:cNvSpPr>
              <p:nvPr/>
            </p:nvSpPr>
            <p:spPr bwMode="auto">
              <a:xfrm>
                <a:off x="5484813" y="5167313"/>
                <a:ext cx="549275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1100" b="1">
                    <a:solidFill>
                      <a:schemeClr val="bg1"/>
                    </a:solidFill>
                  </a:rPr>
                  <a:t>3Z,7Z</a:t>
                </a:r>
                <a:endParaRPr lang="ru-RU" altLang="ru-RU" sz="11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26"/>
              <p:cNvSpPr txBox="1">
                <a:spLocks noChangeArrowheads="1"/>
              </p:cNvSpPr>
              <p:nvPr/>
            </p:nvSpPr>
            <p:spPr bwMode="auto">
              <a:xfrm>
                <a:off x="6127750" y="5162550"/>
                <a:ext cx="549275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1100" b="1">
                    <a:solidFill>
                      <a:schemeClr val="bg1"/>
                    </a:solidFill>
                  </a:rPr>
                  <a:t>5Z,9Z</a:t>
                </a:r>
                <a:endParaRPr lang="ru-RU" altLang="ru-RU" sz="11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27"/>
              <p:cNvSpPr txBox="1">
                <a:spLocks noChangeArrowheads="1"/>
              </p:cNvSpPr>
              <p:nvPr/>
            </p:nvSpPr>
            <p:spPr bwMode="auto">
              <a:xfrm>
                <a:off x="6829425" y="5162550"/>
                <a:ext cx="627063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1100" b="1">
                    <a:solidFill>
                      <a:schemeClr val="bg1"/>
                    </a:solidFill>
                  </a:rPr>
                  <a:t>6Z,10Z</a:t>
                </a:r>
                <a:endParaRPr lang="ru-RU" altLang="ru-RU" sz="11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28"/>
              <p:cNvSpPr txBox="1">
                <a:spLocks noChangeArrowheads="1"/>
              </p:cNvSpPr>
              <p:nvPr/>
            </p:nvSpPr>
            <p:spPr bwMode="auto">
              <a:xfrm>
                <a:off x="7540625" y="5162550"/>
                <a:ext cx="627063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1100" b="1">
                    <a:solidFill>
                      <a:schemeClr val="bg1"/>
                    </a:solidFill>
                  </a:rPr>
                  <a:t>7Z,11Z</a:t>
                </a:r>
                <a:endParaRPr lang="ru-RU" altLang="ru-RU" sz="11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29"/>
              <p:cNvSpPr txBox="1">
                <a:spLocks noChangeArrowheads="1"/>
              </p:cNvSpPr>
              <p:nvPr/>
            </p:nvSpPr>
            <p:spPr bwMode="auto">
              <a:xfrm>
                <a:off x="8148638" y="5162550"/>
                <a:ext cx="704850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1100" b="1">
                    <a:solidFill>
                      <a:schemeClr val="bg1"/>
                    </a:solidFill>
                  </a:rPr>
                  <a:t>11Z,15Z</a:t>
                </a:r>
                <a:endParaRPr lang="ru-RU" altLang="ru-RU" sz="1100" b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" name="Picture 3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9" y="1091"/>
              <a:ext cx="1254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4646" y="5570542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365275" y="112693"/>
            <a:ext cx="67786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SYNTHESIS OF STEROID 5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,9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-DIENOIC ACIDS</a:t>
            </a:r>
            <a:r>
              <a:rPr lang="ru-RU" altLang="ru-RU" dirty="0" smtClean="0"/>
              <a:t> 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28596" y="857232"/>
            <a:ext cx="8312150" cy="4979988"/>
            <a:chOff x="276" y="1097"/>
            <a:chExt cx="5236" cy="3137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276" y="1792"/>
              <a:ext cx="5236" cy="2044"/>
            </a:xfrm>
            <a:prstGeom prst="roundRect">
              <a:avLst>
                <a:gd name="adj" fmla="val 13949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1732" y="1097"/>
              <a:ext cx="2504" cy="47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graphicFrame>
          <p:nvGraphicFramePr>
            <p:cNvPr id="10" name="Object 1"/>
            <p:cNvGraphicFramePr>
              <a:graphicFrameLocks noChangeAspect="1"/>
            </p:cNvGraphicFramePr>
            <p:nvPr/>
          </p:nvGraphicFramePr>
          <p:xfrm>
            <a:off x="1859" y="1142"/>
            <a:ext cx="2296" cy="386"/>
          </p:xfrm>
          <a:graphic>
            <a:graphicData uri="http://schemas.openxmlformats.org/presentationml/2006/ole">
              <p:oleObj spid="_x0000_s48130" name="CS ChemDraw Drawing" r:id="rId4" imgW="2178985" imgH="369995" progId="ChemDraw.Document.6.0">
                <p:embed/>
              </p:oleObj>
            </a:graphicData>
          </a:graphic>
        </p:graphicFrame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718" y="1820"/>
            <a:ext cx="4542" cy="1728"/>
          </p:xfrm>
          <a:graphic>
            <a:graphicData uri="http://schemas.openxmlformats.org/presentationml/2006/ole">
              <p:oleObj spid="_x0000_s48131" name="CS ChemDraw Drawing" r:id="rId5" imgW="6597036" imgH="2511039" progId="ChemDraw.Document.6.0">
                <p:embed/>
              </p:oleObj>
            </a:graphicData>
          </a:graphic>
        </p:graphicFrame>
        <p:sp>
          <p:nvSpPr>
            <p:cNvPr id="13" name="Прямоугольник 9"/>
            <p:cNvSpPr>
              <a:spLocks noChangeArrowheads="1"/>
            </p:cNvSpPr>
            <p:nvPr/>
          </p:nvSpPr>
          <p:spPr bwMode="auto">
            <a:xfrm>
              <a:off x="356" y="3946"/>
              <a:ext cx="5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V.A.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D´yakonov, L.U.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Dzhemileva, A.A.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Makarov, A.R.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Mulyukova, R.A.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Tuktarova, I.I.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Islamov, U.M. Dzhemilev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Russ. Chem. Bull.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2015, 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64(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9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)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2135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-2140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</a:t>
              </a:r>
            </a:p>
          </p:txBody>
        </p:sp>
        <p:sp>
          <p:nvSpPr>
            <p:cNvPr id="15" name="Прямоугольник 11"/>
            <p:cNvSpPr>
              <a:spLocks noChangeArrowheads="1"/>
            </p:cNvSpPr>
            <p:nvPr/>
          </p:nvSpPr>
          <p:spPr bwMode="auto">
            <a:xfrm>
              <a:off x="432" y="3606"/>
              <a:ext cx="4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1000" b="1">
                  <a:latin typeface="Tahoma" pitchFamily="34" charset="0"/>
                </a:rPr>
                <a:t>(a): EtMgBr, Mg, Cp</a:t>
              </a:r>
              <a:r>
                <a:rPr lang="en-US" altLang="ru-RU" sz="1000" b="1" baseline="-25000">
                  <a:latin typeface="Tahoma" pitchFamily="34" charset="0"/>
                </a:rPr>
                <a:t>2</a:t>
              </a:r>
              <a:r>
                <a:rPr lang="en-US" altLang="ru-RU" sz="1000" b="1">
                  <a:latin typeface="Tahoma" pitchFamily="34" charset="0"/>
                </a:rPr>
                <a:t>TiCl</a:t>
              </a:r>
              <a:r>
                <a:rPr lang="en-US" altLang="ru-RU" sz="1000" b="1" baseline="-25000">
                  <a:latin typeface="Tahoma" pitchFamily="34" charset="0"/>
                </a:rPr>
                <a:t>2</a:t>
              </a:r>
              <a:r>
                <a:rPr lang="en-US" altLang="ru-RU" sz="1000" b="1">
                  <a:latin typeface="Tahoma" pitchFamily="34" charset="0"/>
                </a:rPr>
                <a:t> (10 mol%), diethyl ether;    (b): H</a:t>
              </a:r>
              <a:r>
                <a:rPr lang="en-US" altLang="ru-RU" sz="1000" b="1" baseline="-25000">
                  <a:latin typeface="Tahoma" pitchFamily="34" charset="0"/>
                </a:rPr>
                <a:t>3</a:t>
              </a:r>
              <a:r>
                <a:rPr lang="en-US" altLang="ru-RU" sz="1000" b="1">
                  <a:latin typeface="Tahoma" pitchFamily="34" charset="0"/>
                </a:rPr>
                <a:t>O</a:t>
              </a:r>
              <a:r>
                <a:rPr lang="en-US" altLang="ru-RU" sz="1000" b="1" baseline="30000">
                  <a:latin typeface="Tahoma" pitchFamily="34" charset="0"/>
                </a:rPr>
                <a:t>+</a:t>
              </a:r>
              <a:r>
                <a:rPr lang="en-US" altLang="ru-RU" sz="1000" b="1">
                  <a:latin typeface="Tahoma" pitchFamily="34" charset="0"/>
                </a:rPr>
                <a:t>;    (c):</a:t>
              </a:r>
              <a:r>
                <a:rPr lang="en-US" altLang="ru-RU" sz="1000" b="1" i="1">
                  <a:latin typeface="Tahoma" pitchFamily="34" charset="0"/>
                </a:rPr>
                <a:t> </a:t>
              </a:r>
              <a:r>
                <a:rPr lang="en-US" altLang="ru-RU" sz="1000" b="1">
                  <a:latin typeface="Tahoma" pitchFamily="34" charset="0"/>
                </a:rPr>
                <a:t>H</a:t>
              </a:r>
              <a:r>
                <a:rPr lang="en-US" altLang="ru-RU" sz="1000" b="1" baseline="-25000">
                  <a:latin typeface="Tahoma" pitchFamily="34" charset="0"/>
                </a:rPr>
                <a:t>2</a:t>
              </a:r>
              <a:r>
                <a:rPr lang="en-US" altLang="ru-RU" sz="1000" b="1">
                  <a:latin typeface="Tahoma" pitchFamily="34" charset="0"/>
                </a:rPr>
                <a:t>CrO</a:t>
              </a:r>
              <a:r>
                <a:rPr lang="en-US" altLang="ru-RU" sz="1000" b="1" baseline="-25000">
                  <a:latin typeface="Tahoma" pitchFamily="34" charset="0"/>
                </a:rPr>
                <a:t>4</a:t>
              </a:r>
              <a:r>
                <a:rPr lang="en-US" altLang="ru-RU" sz="1000" b="1">
                  <a:latin typeface="Tahoma" pitchFamily="34" charset="0"/>
                </a:rPr>
                <a:t>/H</a:t>
              </a:r>
              <a:r>
                <a:rPr lang="en-US" altLang="ru-RU" sz="1000" b="1" baseline="-25000">
                  <a:latin typeface="Tahoma" pitchFamily="34" charset="0"/>
                </a:rPr>
                <a:t>2</a:t>
              </a:r>
              <a:r>
                <a:rPr lang="en-US" altLang="ru-RU" sz="1000" b="1">
                  <a:latin typeface="Tahoma" pitchFamily="34" charset="0"/>
                </a:rPr>
                <a:t>SO</a:t>
              </a:r>
              <a:r>
                <a:rPr lang="en-US" altLang="ru-RU" sz="1000" b="1" baseline="-25000">
                  <a:latin typeface="Tahoma" pitchFamily="34" charset="0"/>
                </a:rPr>
                <a:t>4</a:t>
              </a:r>
              <a:r>
                <a:rPr lang="en-US" altLang="ru-RU" sz="1000" b="1">
                  <a:latin typeface="Tahoma" pitchFamily="34" charset="0"/>
                </a:rPr>
                <a:t>, acetone, CH</a:t>
              </a:r>
              <a:r>
                <a:rPr lang="en-US" altLang="ru-RU" sz="1000" b="1" baseline="-25000">
                  <a:latin typeface="Tahoma" pitchFamily="34" charset="0"/>
                </a:rPr>
                <a:t>2</a:t>
              </a:r>
              <a:r>
                <a:rPr lang="en-US" altLang="ru-RU" sz="1000" b="1">
                  <a:latin typeface="Tahoma" pitchFamily="34" charset="0"/>
                </a:rPr>
                <a:t>Cl</a:t>
              </a:r>
              <a:r>
                <a:rPr lang="en-US" altLang="ru-RU" sz="1000" b="1" baseline="-25000">
                  <a:latin typeface="Tahoma" pitchFamily="34" charset="0"/>
                </a:rPr>
                <a:t>2</a:t>
              </a:r>
              <a:r>
                <a:rPr lang="en-US" altLang="ru-RU" sz="1000" b="1">
                  <a:latin typeface="Tahoma" pitchFamily="34" charset="0"/>
                </a:rPr>
                <a:t>.</a:t>
              </a:r>
              <a:endParaRPr lang="ru-RU" altLang="ru-RU" sz="1000" b="1"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48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57158" y="292100"/>
            <a:ext cx="52006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n-US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FIRST SYNTHESIS OF </a:t>
            </a:r>
            <a:endParaRPr lang="ru-RU" altLang="ru-RU" sz="2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5</a:t>
            </a:r>
            <a:r>
              <a:rPr lang="en-US" altLang="ru-RU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,9</a:t>
            </a:r>
            <a:r>
              <a:rPr lang="en-US" altLang="ru-RU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,13</a:t>
            </a:r>
            <a:r>
              <a:rPr lang="en-US" altLang="ru-RU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-EICOSATRIENOIC ACID</a:t>
            </a:r>
            <a:endParaRPr lang="ru-RU" altLang="ru-RU" sz="2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04800" y="241300"/>
            <a:ext cx="8588375" cy="5044905"/>
            <a:chOff x="192" y="144"/>
            <a:chExt cx="5410" cy="3388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92" y="1469"/>
              <a:ext cx="5410" cy="2063"/>
            </a:xfrm>
            <a:prstGeom prst="roundRect">
              <a:avLst>
                <a:gd name="adj" fmla="val 6278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2880" y="2557"/>
              <a:ext cx="2604" cy="4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" name="Прямоугольник 6"/>
            <p:cNvSpPr>
              <a:spLocks noChangeArrowheads="1"/>
            </p:cNvSpPr>
            <p:nvPr/>
          </p:nvSpPr>
          <p:spPr bwMode="auto">
            <a:xfrm>
              <a:off x="357" y="3239"/>
              <a:ext cx="5075" cy="17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(a): </a:t>
              </a:r>
              <a:r>
                <a:rPr lang="en-US" altLang="ru-RU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EtMgBr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, Mg, Cp</a:t>
              </a:r>
              <a:r>
                <a:rPr lang="en-US" altLang="ru-RU" sz="12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2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TiCl</a:t>
              </a:r>
              <a:r>
                <a:rPr lang="en-US" altLang="ru-RU" sz="12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2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 (5 </a:t>
              </a:r>
              <a:r>
                <a:rPr lang="en-US" altLang="ru-RU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mol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%), diethyl ether;   (b):</a:t>
              </a:r>
              <a:r>
                <a:rPr lang="en-US" altLang="ru-RU" sz="1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H</a:t>
              </a:r>
              <a:r>
                <a:rPr lang="en-US" altLang="ru-RU" sz="12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3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O</a:t>
              </a:r>
              <a:r>
                <a:rPr lang="en-US" altLang="ru-RU" sz="12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+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;   (c):</a:t>
              </a:r>
              <a:r>
                <a:rPr lang="en-US" altLang="ru-RU" sz="1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Br(Ph</a:t>
              </a:r>
              <a:r>
                <a:rPr lang="en-US" altLang="ru-RU" sz="12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3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P(CH</a:t>
              </a:r>
              <a:r>
                <a:rPr lang="en-US" altLang="ru-RU" sz="12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2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)CO</a:t>
              </a:r>
              <a:r>
                <a:rPr lang="en-US" altLang="ru-RU" sz="12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2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H)-</a:t>
              </a:r>
              <a:r>
                <a:rPr lang="en-US" altLang="ru-RU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NaHMS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, THF</a:t>
              </a:r>
              <a:endParaRPr lang="ru-RU" alt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3600" y="3007"/>
              <a:ext cx="13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n = 4, m =1, q = 2  (</a:t>
              </a:r>
              <a:r>
                <a:rPr lang="en-US" altLang="ru-RU" sz="12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5</a:t>
              </a:r>
              <a:r>
                <a:rPr lang="ru-RU" altLang="ru-RU" sz="12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9%</a:t>
              </a:r>
              <a:r>
                <a:rPr lang="en-US" altLang="ru-RU" sz="1200" b="1" dirty="0" smtClean="0">
                  <a:latin typeface="Tahoma" panose="020B0604030504040204" pitchFamily="34" charset="0"/>
                </a:rPr>
                <a:t>)</a:t>
              </a:r>
              <a:endParaRPr lang="ru-RU" altLang="ru-RU" sz="1200" b="1" dirty="0" smtClean="0">
                <a:latin typeface="Tahoma" panose="020B0604030504040204" pitchFamily="34" charset="0"/>
              </a:endParaRPr>
            </a:p>
          </p:txBody>
        </p:sp>
        <p:pic>
          <p:nvPicPr>
            <p:cNvPr id="12" name="Picture 20" descr="http://www.habitas.org.uk/marinelife/porifera/sc0275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17" y="144"/>
              <a:ext cx="1839" cy="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625" y="1054"/>
              <a:ext cx="1310" cy="212"/>
            </a:xfrm>
            <a:prstGeom prst="rect">
              <a:avLst/>
            </a:prstGeom>
            <a:solidFill>
              <a:srgbClr val="004AB8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 b="1" i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anose="02040502050405020303" pitchFamily="18" charset="0"/>
                </a:rPr>
                <a:t>Haliclona cinerea</a:t>
              </a:r>
            </a:p>
          </p:txBody>
        </p:sp>
        <p:graphicFrame>
          <p:nvGraphicFramePr>
            <p:cNvPr id="14" name="Object 1"/>
            <p:cNvGraphicFramePr>
              <a:graphicFrameLocks noChangeAspect="1"/>
            </p:cNvGraphicFramePr>
            <p:nvPr/>
          </p:nvGraphicFramePr>
          <p:xfrm>
            <a:off x="272" y="1541"/>
            <a:ext cx="5183" cy="1376"/>
          </p:xfrm>
          <a:graphic>
            <a:graphicData uri="http://schemas.openxmlformats.org/presentationml/2006/ole">
              <p:oleObj spid="_x0000_s49154" name="CS ChemDraw Drawing" r:id="rId5" imgW="5723758" imgH="1523872" progId="ChemDraw.Document.6.0">
                <p:embed/>
              </p:oleObj>
            </a:graphicData>
          </a:graphic>
        </p:graphicFrame>
      </p:grp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304800" y="5395929"/>
            <a:ext cx="866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Tahoma" pitchFamily="34" charset="0"/>
                <a:cs typeface="Tahoma" pitchFamily="34" charset="0"/>
              </a:rPr>
              <a:t>V. 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А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. </a:t>
            </a:r>
            <a:r>
              <a:rPr lang="en-US" sz="1200" b="1" dirty="0" err="1">
                <a:latin typeface="Tahoma" pitchFamily="34" charset="0"/>
                <a:cs typeface="Tahoma" pitchFamily="34" charset="0"/>
              </a:rPr>
              <a:t>D'yakonov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, A. A. </a:t>
            </a:r>
            <a:r>
              <a:rPr lang="en-US" sz="1200" b="1" dirty="0" err="1">
                <a:latin typeface="Tahoma" pitchFamily="34" charset="0"/>
                <a:cs typeface="Tahoma" pitchFamily="34" charset="0"/>
              </a:rPr>
              <a:t>Makarov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, A. R. </a:t>
            </a:r>
            <a:r>
              <a:rPr lang="en-US" sz="1200" b="1" dirty="0" err="1">
                <a:latin typeface="Tahoma" pitchFamily="34" charset="0"/>
                <a:cs typeface="Tahoma" pitchFamily="34" charset="0"/>
              </a:rPr>
              <a:t>Salimova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, E. N. Andreev, U. 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М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. </a:t>
            </a:r>
            <a:r>
              <a:rPr lang="en-US" sz="1200" b="1" dirty="0" err="1">
                <a:latin typeface="Tahoma" pitchFamily="34" charset="0"/>
                <a:cs typeface="Tahoma" pitchFamily="34" charset="0"/>
              </a:rPr>
              <a:t>Dzhemilev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b="1" i="1" dirty="0">
                <a:latin typeface="Tahoma" pitchFamily="34" charset="0"/>
                <a:cs typeface="Tahoma" pitchFamily="34" charset="0"/>
              </a:rPr>
              <a:t>Mendeleev Communications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, 2017, </a:t>
            </a:r>
            <a:r>
              <a:rPr lang="en-US" sz="1200" b="1" i="1" dirty="0">
                <a:latin typeface="Tahoma" pitchFamily="34" charset="0"/>
                <a:cs typeface="Tahoma" pitchFamily="34" charset="0"/>
              </a:rPr>
              <a:t>27, 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234-236</a:t>
            </a:r>
            <a:endParaRPr lang="ru-RU" sz="1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792163" y="53975"/>
            <a:ext cx="72739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SYNTHESIS AND IN VITRO</a:t>
            </a:r>
            <a:r>
              <a:rPr lang="ru-RU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STUDY OF CYTOTOXIC ACTIVITY OF STEROID</a:t>
            </a:r>
            <a:r>
              <a:rPr lang="ru-RU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5</a:t>
            </a:r>
            <a:r>
              <a:rPr lang="en-US" alt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,9</a:t>
            </a:r>
            <a:r>
              <a:rPr lang="en-US" alt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-DIENOIC ACIDS</a:t>
            </a:r>
            <a:r>
              <a:rPr lang="ru-RU" altLang="ru-RU" sz="22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altLang="ru-RU" sz="22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lang="ru-RU" altLang="ru-RU" sz="22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142875" y="857232"/>
            <a:ext cx="8823325" cy="5526088"/>
            <a:chOff x="90" y="598"/>
            <a:chExt cx="5558" cy="3481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108" y="598"/>
              <a:ext cx="5540" cy="2880"/>
            </a:xfrm>
            <a:prstGeom prst="roundRect">
              <a:avLst>
                <a:gd name="adj" fmla="val 9287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" name="Прямоугольник 8"/>
            <p:cNvSpPr>
              <a:spLocks noChangeArrowheads="1"/>
            </p:cNvSpPr>
            <p:nvPr/>
          </p:nvSpPr>
          <p:spPr bwMode="auto">
            <a:xfrm>
              <a:off x="136" y="3924"/>
              <a:ext cx="54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defRPr/>
              </a:pPr>
              <a:endParaRPr lang="ru-RU" altLang="ru-RU" sz="10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5" y="660"/>
              <a:ext cx="2316" cy="2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284" y="615"/>
            <a:ext cx="2648" cy="2451"/>
          </p:xfrm>
          <a:graphic>
            <a:graphicData uri="http://schemas.openxmlformats.org/presentationml/2006/ole">
              <p:oleObj spid="_x0000_s52226" name="CS ChemDraw Drawing" r:id="rId5" imgW="5705389" imgH="5248078" progId="ChemDraw.Document.6.0">
                <p:embed/>
              </p:oleObj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960" y="2745"/>
            <a:ext cx="1868" cy="643"/>
          </p:xfrm>
          <a:graphic>
            <a:graphicData uri="http://schemas.openxmlformats.org/presentationml/2006/ole">
              <p:oleObj spid="_x0000_s52227" name="CS ChemDraw Drawing" r:id="rId6" imgW="3888803" imgH="1342147" progId="ChemDraw.Document.6.0">
                <p:embed/>
              </p:oleObj>
            </a:graphicData>
          </a:graphic>
        </p:graphicFrame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3151" y="1128"/>
              <a:ext cx="189" cy="1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900" b="1" dirty="0">
                  <a:latin typeface="Times New Roman" pitchFamily="18" charset="0"/>
                  <a:cs typeface="Times New Roman" pitchFamily="18" charset="0"/>
                </a:rPr>
                <a:t>1a</a:t>
              </a:r>
              <a:endParaRPr lang="ru-RU" altLang="ru-RU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3151" y="1308"/>
              <a:ext cx="193" cy="1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900" b="1">
                  <a:latin typeface="Times New Roman" pitchFamily="18" charset="0"/>
                  <a:cs typeface="Times New Roman" pitchFamily="18" charset="0"/>
                </a:rPr>
                <a:t>1b</a:t>
              </a:r>
              <a:endParaRPr lang="ru-RU" altLang="ru-RU" sz="9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3151" y="1488"/>
              <a:ext cx="185" cy="1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900" b="1" dirty="0">
                  <a:latin typeface="Times New Roman" pitchFamily="18" charset="0"/>
                  <a:cs typeface="Times New Roman" pitchFamily="18" charset="0"/>
                </a:rPr>
                <a:t>1c</a:t>
              </a:r>
              <a:endParaRPr lang="ru-RU" altLang="ru-RU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3151" y="1668"/>
              <a:ext cx="193" cy="1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900" b="1" dirty="0">
                  <a:latin typeface="Times New Roman" pitchFamily="18" charset="0"/>
                  <a:cs typeface="Times New Roman" pitchFamily="18" charset="0"/>
                </a:rPr>
                <a:t>1d</a:t>
              </a:r>
              <a:endParaRPr lang="ru-RU" altLang="ru-RU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3151" y="1848"/>
              <a:ext cx="185" cy="1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900" b="1">
                  <a:latin typeface="Times New Roman" pitchFamily="18" charset="0"/>
                  <a:cs typeface="Times New Roman" pitchFamily="18" charset="0"/>
                </a:rPr>
                <a:t>1e</a:t>
              </a:r>
              <a:endParaRPr lang="ru-RU" altLang="ru-RU" sz="9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3151" y="2028"/>
              <a:ext cx="177" cy="1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900" b="1" dirty="0">
                  <a:latin typeface="Times New Roman" pitchFamily="18" charset="0"/>
                  <a:cs typeface="Times New Roman" pitchFamily="18" charset="0"/>
                </a:rPr>
                <a:t>1f</a:t>
              </a:r>
              <a:endParaRPr lang="ru-RU" altLang="ru-RU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3151" y="2193"/>
              <a:ext cx="189" cy="1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900" b="1" dirty="0">
                  <a:latin typeface="Times New Roman" pitchFamily="18" charset="0"/>
                  <a:cs typeface="Times New Roman" pitchFamily="18" charset="0"/>
                </a:rPr>
                <a:t>1g</a:t>
              </a:r>
              <a:endParaRPr lang="ru-RU" altLang="ru-RU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0"/>
            <p:cNvSpPr txBox="1">
              <a:spLocks noChangeArrowheads="1"/>
            </p:cNvSpPr>
            <p:nvPr/>
          </p:nvSpPr>
          <p:spPr bwMode="auto">
            <a:xfrm>
              <a:off x="3151" y="2368"/>
              <a:ext cx="156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10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alt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8"/>
            <p:cNvSpPr>
              <a:spLocks noChangeArrowheads="1"/>
            </p:cNvSpPr>
            <p:nvPr/>
          </p:nvSpPr>
          <p:spPr bwMode="auto">
            <a:xfrm>
              <a:off x="90" y="3478"/>
              <a:ext cx="5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defRPr/>
              </a:pP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V.A.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D'yakonov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L.U.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Dzhemileva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R.A.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Tuktarova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A.A.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Makarov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I.I.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Islamov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A.R.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Mulyukova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U.M.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 </a:t>
              </a:r>
              <a:r>
                <a:rPr lang="en-US" altLang="ru-RU" sz="10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Steroids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2015, </a:t>
              </a:r>
              <a:r>
                <a:rPr lang="en-US" altLang="ru-RU" sz="10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102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110-117 ; V.A.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D'yakonov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R. A.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Tuktarova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L.U.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Dzhemileva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M.M.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Yunusbaeva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I.R.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Ramazanov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 U.M.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</a:t>
              </a:r>
              <a:r>
                <a:rPr lang="en-US" altLang="ru-RU" sz="1000" b="1" baseline="30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0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Anti-Cancer Agents in Medicinal Chemistry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2017, 17, 1126-1135</a:t>
              </a:r>
              <a:r>
                <a:rPr lang="en-US" altLang="ru-RU" sz="10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</a:t>
              </a:r>
              <a:r>
                <a:rPr lang="en-US" altLang="ru-RU" sz="1000" dirty="0" smtClean="0">
                  <a:solidFill>
                    <a:srgbClr val="FF0000"/>
                  </a:solidFill>
                </a:rPr>
                <a:t> </a:t>
              </a:r>
              <a:endParaRPr lang="ru-RU" altLang="ru-RU" sz="1000" dirty="0" smtClean="0">
                <a:solidFill>
                  <a:srgbClr val="FF0000"/>
                </a:solidFill>
              </a:endParaRPr>
            </a:p>
            <a:p>
              <a:pPr algn="just" eaLnBrk="1" hangingPunct="1">
                <a:defRPr/>
              </a:pPr>
              <a:endParaRPr lang="ru-RU" altLang="ru-RU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52467" y="50822"/>
            <a:ext cx="82629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altLang="ru-RU" sz="1800" dirty="0" smtClean="0">
                <a:latin typeface="Arial" panose="020B0604020202020204" pitchFamily="34" charset="0"/>
              </a:rPr>
              <a:t> </a:t>
            </a:r>
            <a:r>
              <a:rPr lang="en-US" alt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M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ECHANISM </a:t>
            </a:r>
            <a:r>
              <a:rPr lang="en-US" alt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OF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TOPOISOMERASE </a:t>
            </a:r>
            <a:r>
              <a:rPr lang="en-US" alt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I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INHIBIT</a:t>
            </a:r>
            <a:r>
              <a:rPr lang="en-US" alt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ION IN THE PRESENCE OF STEROID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5</a:t>
            </a:r>
            <a:r>
              <a:rPr lang="en-US" altLang="ru-RU" sz="1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,9</a:t>
            </a:r>
            <a:r>
              <a:rPr lang="en-US" altLang="ru-RU" sz="1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-DIENOIC ACIDS</a:t>
            </a:r>
            <a:r>
              <a:rPr lang="en-US" altLang="ru-RU" sz="22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lang="ru-RU" altLang="ru-RU" sz="22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71450" y="874730"/>
            <a:ext cx="8794750" cy="5126038"/>
            <a:chOff x="108" y="592"/>
            <a:chExt cx="5540" cy="3229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08" y="592"/>
              <a:ext cx="5540" cy="2825"/>
            </a:xfrm>
            <a:prstGeom prst="roundRect">
              <a:avLst>
                <a:gd name="adj" fmla="val 9591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136" y="3462"/>
              <a:ext cx="548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defRPr/>
              </a:pP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V.A.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D'yakonov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R.A.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Tuktarova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L.U.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Dzhemileva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M.M.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Yunusbaeva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I.R.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Ramazanov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 U.M.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</a:t>
              </a:r>
              <a:r>
                <a:rPr lang="en-US" altLang="ru-RU" sz="1000" b="1" baseline="30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Novel Hybrid Molecules on the Basis of Steroids and (5Z,9Z)-Tetradeca-5,9-dienoic Acid: Synthesis, Anti-Cancer Studies and Human Topoisomerase I Inhibitory Activity. </a:t>
              </a:r>
              <a:r>
                <a:rPr lang="en-US" altLang="ru-RU" sz="10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Anti-Cancer Agents in Medicinal Chemistry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2017, 17,  1126-1135</a:t>
              </a:r>
              <a:r>
                <a:rPr lang="en-US" altLang="ru-RU" sz="10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endParaRPr lang="ru-RU" altLang="ru-RU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pic>
          <p:nvPicPr>
            <p:cNvPr id="10" name="Рисунок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39" y="645"/>
              <a:ext cx="1930" cy="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untitled18-xp-1-2 - копия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" y="897"/>
              <a:ext cx="2793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285720" y="214290"/>
            <a:ext cx="8667750" cy="5662650"/>
            <a:chOff x="260350" y="347622"/>
            <a:chExt cx="8667751" cy="56626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350" y="1254125"/>
              <a:ext cx="8643938" cy="445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 bwMode="auto">
            <a:xfrm>
              <a:off x="5461001" y="4421188"/>
              <a:ext cx="3378200" cy="933450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476250" y="5705472"/>
              <a:ext cx="375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1400" b="1">
                  <a:solidFill>
                    <a:srgbClr val="800000"/>
                  </a:solidFill>
                  <a:latin typeface="Tahoma" pitchFamily="34" charset="0"/>
                </a:rPr>
                <a:t>Org. Lett., 2014, 16 (22), pp 5886–5889</a:t>
              </a:r>
              <a:endParaRPr lang="ru-RU" altLang="ru-RU" sz="1400" b="1">
                <a:solidFill>
                  <a:srgbClr val="800000"/>
                </a:solidFill>
                <a:latin typeface="Tahoma" pitchFamily="34" charset="0"/>
              </a:endParaRPr>
            </a:p>
          </p:txBody>
        </p:sp>
        <p:pic>
          <p:nvPicPr>
            <p:cNvPr id="10" name="Picture 6" descr="https://www.chemie.uni-hamburg.de/oc/stark/cbwstark/index_/christia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26313" y="347622"/>
              <a:ext cx="1601788" cy="213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5"/>
            <p:cNvSpPr>
              <a:spLocks noChangeArrowheads="1"/>
            </p:cNvSpPr>
            <p:nvPr/>
          </p:nvSpPr>
          <p:spPr bwMode="auto">
            <a:xfrm>
              <a:off x="5021264" y="471450"/>
              <a:ext cx="2522537" cy="3048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Prof. Christian B. W. Stark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-6350" y="76183"/>
            <a:ext cx="9150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ORIGINAL METHOD FOR THE SYNTHSIS OF MURICADIENIN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AND ITS ANALOGS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–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THE FOUNDATION FOR THE DEVELOPMENT MODERN ANTIBACTERIAL, ANTIVIRAL AND ANTITUMOR DRUGS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7000" y="1071546"/>
            <a:ext cx="8934450" cy="4500563"/>
            <a:chOff x="80" y="760"/>
            <a:chExt cx="5628" cy="2835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512" y="760"/>
              <a:ext cx="4196" cy="2835"/>
            </a:xfrm>
            <a:prstGeom prst="roundRect">
              <a:avLst>
                <a:gd name="adj" fmla="val 5667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80" y="760"/>
              <a:ext cx="1372" cy="2835"/>
            </a:xfrm>
            <a:prstGeom prst="roundRect">
              <a:avLst>
                <a:gd name="adj" fmla="val 9542"/>
              </a:avLst>
            </a:prstGeom>
            <a:solidFill>
              <a:srgbClr val="FFFFCC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80" y="2827"/>
              <a:ext cx="1400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12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Can be synthesized in 11 stages in 42% yield</a:t>
              </a:r>
              <a:endParaRPr lang="ru-RU" alt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  <a:p>
              <a:pPr eaLnBrk="1" hangingPunct="1">
                <a:defRPr/>
              </a:pPr>
              <a:endParaRPr lang="en-US" altLang="ru-RU" sz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  <a:p>
              <a:pPr algn="ctr" eaLnBrk="1" hangingPunct="1">
                <a:defRPr/>
              </a:pPr>
              <a:r>
                <a:rPr lang="en-US" altLang="ru-RU" sz="1200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Org. </a:t>
              </a:r>
              <a:r>
                <a:rPr lang="en-US" altLang="ru-RU" sz="1200" b="1" dirty="0" err="1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Lett</a:t>
              </a:r>
              <a:r>
                <a:rPr lang="en-US" altLang="ru-RU" sz="1200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., 2014, 16 (22), pp 5886–5889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304" y="2096"/>
              <a:ext cx="924" cy="1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</a:rPr>
                <a:t>Muricadienin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155" y="2352"/>
              <a:ext cx="124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ru-RU" sz="1300" dirty="0">
                  <a:latin typeface="Tahoma" pitchFamily="34" charset="0"/>
                  <a:cs typeface="Tahoma" pitchFamily="34" charset="0"/>
                </a:rPr>
                <a:t>Isolated from the roots of the plant </a:t>
              </a:r>
              <a:r>
                <a:rPr lang="en-US" altLang="ru-RU" sz="1300" i="1" dirty="0" err="1">
                  <a:latin typeface="Georgia" pitchFamily="18" charset="0"/>
                  <a:cs typeface="Tahoma" pitchFamily="34" charset="0"/>
                </a:rPr>
                <a:t>Annona</a:t>
              </a:r>
              <a:r>
                <a:rPr lang="en-US" altLang="ru-RU" sz="1300" i="1" dirty="0">
                  <a:latin typeface="Georgia" pitchFamily="18" charset="0"/>
                  <a:cs typeface="Tahoma" pitchFamily="34" charset="0"/>
                </a:rPr>
                <a:t> </a:t>
              </a:r>
              <a:r>
                <a:rPr lang="en-US" altLang="ru-RU" sz="1300" i="1" dirty="0" err="1">
                  <a:latin typeface="Georgia" pitchFamily="18" charset="0"/>
                  <a:cs typeface="Tahoma" pitchFamily="34" charset="0"/>
                </a:rPr>
                <a:t>muricata</a:t>
              </a:r>
              <a:endParaRPr lang="ru-RU" altLang="ru-RU" sz="1300" i="1" dirty="0">
                <a:latin typeface="Georgia" pitchFamily="18" charset="0"/>
                <a:cs typeface="Tahoma" pitchFamily="34" charset="0"/>
              </a:endParaRPr>
            </a:p>
          </p:txBody>
        </p:sp>
        <p:graphicFrame>
          <p:nvGraphicFramePr>
            <p:cNvPr id="13" name="Object 28"/>
            <p:cNvGraphicFramePr>
              <a:graphicFrameLocks noChangeAspect="1"/>
            </p:cNvGraphicFramePr>
            <p:nvPr/>
          </p:nvGraphicFramePr>
          <p:xfrm>
            <a:off x="108" y="1570"/>
            <a:ext cx="1304" cy="509"/>
          </p:xfrm>
          <a:graphic>
            <a:graphicData uri="http://schemas.openxmlformats.org/presentationml/2006/ole">
              <p:oleObj spid="_x0000_s54274" name="ISIS/Draw Sketch" r:id="rId4" imgW="2628582" imgH="1030292" progId="ISISServer">
                <p:embed/>
              </p:oleObj>
            </a:graphicData>
          </a:graphic>
        </p:graphicFrame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1480" y="928"/>
            <a:ext cx="3956" cy="1761"/>
          </p:xfrm>
          <a:graphic>
            <a:graphicData uri="http://schemas.openxmlformats.org/presentationml/2006/ole">
              <p:oleObj spid="_x0000_s54275" name="ISIS/Draw Sketch" r:id="rId5" imgW="6325870" imgH="2821940" progId="ISISServer">
                <p:embed/>
              </p:oleObj>
            </a:graphicData>
          </a:graphic>
        </p:graphicFrame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236" y="1209"/>
              <a:ext cx="31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4708" y="1796"/>
              <a:ext cx="82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5156" y="1210"/>
              <a:ext cx="46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100%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944" y="1348"/>
              <a:ext cx="39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89</a:t>
              </a:r>
              <a:r>
                <a:rPr lang="ru-RU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%</a:t>
              </a: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866" y="1201"/>
              <a:ext cx="62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932" y="1819"/>
              <a:ext cx="39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7</a:t>
              </a:r>
              <a:r>
                <a:rPr lang="en-US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5</a:t>
              </a: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%</a:t>
              </a: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2082" y="1843"/>
              <a:ext cx="45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308" y="2440"/>
              <a:ext cx="397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1732" y="3049"/>
              <a:ext cx="397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1823" y="3106"/>
              <a:ext cx="397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265" y="2440"/>
              <a:ext cx="4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&gt;98</a:t>
              </a: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%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2712" y="3310"/>
              <a:ext cx="868" cy="19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/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Muricadienin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5421" y="2468"/>
              <a:ext cx="239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2378" y="2656"/>
            <a:ext cx="1836" cy="708"/>
          </p:xfrm>
          <a:graphic>
            <a:graphicData uri="http://schemas.openxmlformats.org/presentationml/2006/ole">
              <p:oleObj spid="_x0000_s54276" name="ISIS/Draw Sketch" r:id="rId6" imgW="2912110" imgH="1127760" progId="ISISServer">
                <p:embed/>
              </p:oleObj>
            </a:graphicData>
          </a:graphic>
        </p:graphicFrame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745" y="3118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~</a:t>
              </a:r>
              <a:r>
                <a:rPr lang="en-US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87</a:t>
              </a: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%</a:t>
              </a: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2112" y="1083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ru-RU" sz="14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32" name="Picture 39" descr="Картинки по запросу Annona muricat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" y="844"/>
              <a:ext cx="90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8"/>
            <p:cNvSpPr txBox="1">
              <a:spLocks noChangeArrowheads="1"/>
            </p:cNvSpPr>
            <p:nvPr/>
          </p:nvSpPr>
          <p:spPr bwMode="auto">
            <a:xfrm>
              <a:off x="4601" y="3010"/>
              <a:ext cx="982" cy="31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3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US" altLang="ru-RU" sz="13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 stages</a:t>
              </a:r>
              <a:r>
                <a:rPr lang="ru-RU" altLang="ru-RU" sz="13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, </a:t>
              </a:r>
              <a:endParaRPr lang="en-US" altLang="ru-RU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3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Total yield </a:t>
              </a:r>
              <a:r>
                <a:rPr lang="ru-RU" altLang="ru-RU" sz="13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65%</a:t>
              </a:r>
              <a:r>
                <a:rPr lang="ru-RU" altLang="ru-RU" sz="13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42844" y="5572140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ru-RU" sz="1200" b="1" dirty="0" err="1" smtClean="0">
                <a:solidFill>
                  <a:srgbClr val="C00000"/>
                </a:solidFill>
              </a:rPr>
              <a:t>Usein</a:t>
            </a:r>
            <a:r>
              <a:rPr lang="en-GB" altLang="ru-RU" sz="1200" b="1" dirty="0" smtClean="0">
                <a:solidFill>
                  <a:srgbClr val="C00000"/>
                </a:solidFill>
              </a:rPr>
              <a:t> M. </a:t>
            </a:r>
            <a:r>
              <a:rPr lang="en-GB" altLang="ru-RU" sz="1200" b="1" dirty="0" err="1" smtClean="0">
                <a:solidFill>
                  <a:srgbClr val="C00000"/>
                </a:solidFill>
              </a:rPr>
              <a:t>Dzhemilev</a:t>
            </a:r>
            <a:r>
              <a:rPr lang="en-GB" altLang="ru-RU" sz="1200" b="1" dirty="0" smtClean="0">
                <a:solidFill>
                  <a:srgbClr val="C00000"/>
                </a:solidFill>
              </a:rPr>
              <a:t>; Vladimir A. </a:t>
            </a:r>
            <a:r>
              <a:rPr lang="en-GB" altLang="ru-RU" sz="1200" b="1" dirty="0" err="1" smtClean="0">
                <a:solidFill>
                  <a:srgbClr val="C00000"/>
                </a:solidFill>
              </a:rPr>
              <a:t>D’yakonov</a:t>
            </a:r>
            <a:r>
              <a:rPr lang="en-GB" altLang="ru-RU" sz="1200" b="1" dirty="0" smtClean="0">
                <a:solidFill>
                  <a:srgbClr val="C00000"/>
                </a:solidFill>
              </a:rPr>
              <a:t>; Regina A. </a:t>
            </a:r>
            <a:r>
              <a:rPr lang="en-GB" altLang="ru-RU" sz="1200" b="1" dirty="0" err="1" smtClean="0">
                <a:solidFill>
                  <a:srgbClr val="C00000"/>
                </a:solidFill>
              </a:rPr>
              <a:t>Tuktarova</a:t>
            </a:r>
            <a:r>
              <a:rPr lang="en-GB" altLang="ru-RU" sz="1200" b="1" dirty="0" smtClean="0">
                <a:solidFill>
                  <a:srgbClr val="C00000"/>
                </a:solidFill>
              </a:rPr>
              <a:t>; </a:t>
            </a:r>
            <a:r>
              <a:rPr lang="en-GB" altLang="ru-RU" sz="1200" b="1" dirty="0" err="1" smtClean="0">
                <a:solidFill>
                  <a:srgbClr val="C00000"/>
                </a:solidFill>
              </a:rPr>
              <a:t>Lilya</a:t>
            </a:r>
            <a:r>
              <a:rPr lang="en-GB" altLang="ru-RU" sz="1200" b="1" dirty="0" smtClean="0">
                <a:solidFill>
                  <a:srgbClr val="C00000"/>
                </a:solidFill>
              </a:rPr>
              <a:t> U. </a:t>
            </a:r>
            <a:r>
              <a:rPr lang="en-GB" altLang="ru-RU" sz="1200" b="1" dirty="0" err="1" smtClean="0">
                <a:solidFill>
                  <a:srgbClr val="C00000"/>
                </a:solidFill>
              </a:rPr>
              <a:t>Dzhemileva</a:t>
            </a:r>
            <a:r>
              <a:rPr lang="en-GB" altLang="ru-RU" sz="1200" b="1" dirty="0" smtClean="0">
                <a:solidFill>
                  <a:srgbClr val="C00000"/>
                </a:solidFill>
              </a:rPr>
              <a:t>; Svetlana R. </a:t>
            </a:r>
            <a:r>
              <a:rPr lang="en-GB" altLang="ru-RU" sz="1200" b="1" dirty="0" err="1" smtClean="0">
                <a:solidFill>
                  <a:srgbClr val="C00000"/>
                </a:solidFill>
              </a:rPr>
              <a:t>Ishmukhametova</a:t>
            </a:r>
            <a:r>
              <a:rPr lang="en-GB" altLang="ru-RU" sz="1200" b="1" dirty="0" smtClean="0">
                <a:solidFill>
                  <a:srgbClr val="C00000"/>
                </a:solidFill>
              </a:rPr>
              <a:t>; </a:t>
            </a:r>
            <a:r>
              <a:rPr lang="en-GB" altLang="ru-RU" sz="1200" b="1" dirty="0" err="1" smtClean="0">
                <a:solidFill>
                  <a:srgbClr val="C00000"/>
                </a:solidFill>
              </a:rPr>
              <a:t>Milyausha</a:t>
            </a:r>
            <a:r>
              <a:rPr lang="en-GB" altLang="ru-RU" sz="1200" b="1" dirty="0" smtClean="0">
                <a:solidFill>
                  <a:srgbClr val="C00000"/>
                </a:solidFill>
              </a:rPr>
              <a:t> M. </a:t>
            </a:r>
            <a:r>
              <a:rPr lang="en-GB" altLang="ru-RU" sz="1200" b="1" dirty="0" err="1" smtClean="0">
                <a:solidFill>
                  <a:srgbClr val="C00000"/>
                </a:solidFill>
              </a:rPr>
              <a:t>Yunusbaeva</a:t>
            </a:r>
            <a:r>
              <a:rPr lang="en-GB" altLang="ru-RU" sz="1200" b="1" dirty="0" smtClean="0">
                <a:solidFill>
                  <a:srgbClr val="C00000"/>
                </a:solidFill>
              </a:rPr>
              <a:t>; Armin de Meijere; </a:t>
            </a:r>
            <a:r>
              <a:rPr lang="en-GB" altLang="ru-RU" sz="1200" b="1" i="1" dirty="0" smtClean="0">
                <a:solidFill>
                  <a:srgbClr val="C00000"/>
                </a:solidFill>
              </a:rPr>
              <a:t>J. Nat. Prod.</a:t>
            </a:r>
            <a:r>
              <a:rPr lang="en-GB" altLang="ru-RU" sz="1200" b="1" dirty="0" smtClean="0">
                <a:solidFill>
                  <a:srgbClr val="C00000"/>
                </a:solidFill>
              </a:rPr>
              <a:t>  </a:t>
            </a:r>
            <a:r>
              <a:rPr lang="en-US" altLang="ru-RU" sz="1200" b="1" dirty="0" smtClean="0">
                <a:solidFill>
                  <a:srgbClr val="C00000"/>
                </a:solidFill>
              </a:rPr>
              <a:t>August 17, 2016 (Article) pp 2039–2044</a:t>
            </a:r>
            <a:endParaRPr lang="ru-RU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260350" y="-24"/>
            <a:ext cx="85788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ru-RU" sz="2000" b="1">
                <a:latin typeface="Tahoma" pitchFamily="34" charset="0"/>
                <a:cs typeface="Tahoma" pitchFamily="34" charset="0"/>
              </a:rPr>
              <a:t>BRAIN DISEASES - THE EPIDEMIC OF THE XXI CENTURY</a:t>
            </a:r>
            <a:endParaRPr lang="ru-RU" altLang="ru-RU" sz="2000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715979"/>
            <a:ext cx="9144000" cy="5141913"/>
            <a:chOff x="0" y="590"/>
            <a:chExt cx="5760" cy="3239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689" y="2704"/>
              <a:ext cx="2126" cy="24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ru-RU" sz="1800" b="1" smtClean="0">
                  <a:latin typeface="Tahoma" panose="020B0604030504040204" pitchFamily="34" charset="0"/>
                </a:rPr>
                <a:t>Russia</a:t>
              </a:r>
              <a:r>
                <a:rPr lang="ru-RU" altLang="ru-RU" sz="1800" b="1" smtClean="0">
                  <a:latin typeface="Tahoma" panose="020B0604030504040204" pitchFamily="34" charset="0"/>
                </a:rPr>
                <a:t>:</a:t>
              </a:r>
              <a:r>
                <a:rPr lang="ru-RU" altLang="ru-RU" sz="1800" b="1" smtClean="0">
                  <a:latin typeface="Arial" panose="020B0604020202020204" pitchFamily="34" charset="0"/>
                </a:rPr>
                <a:t> </a:t>
              </a:r>
              <a:r>
                <a:rPr lang="ru-RU" altLang="ru-RU" sz="14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1.4 - 1.8 million people</a:t>
              </a:r>
            </a:p>
          </p:txBody>
        </p:sp>
        <p:sp>
          <p:nvSpPr>
            <p:cNvPr id="9" name="Rectangle 3"/>
            <p:cNvSpPr txBox="1">
              <a:spLocks/>
            </p:cNvSpPr>
            <p:nvPr/>
          </p:nvSpPr>
          <p:spPr bwMode="auto">
            <a:xfrm>
              <a:off x="360" y="601"/>
              <a:ext cx="2365" cy="11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endParaRPr lang="en-US" altLang="ru-RU" b="1">
                <a:latin typeface="Tahoma" pitchFamily="34" charset="0"/>
              </a:endParaRP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altLang="ru-RU" b="1">
                  <a:latin typeface="Tahoma" pitchFamily="34" charset="0"/>
                </a:rPr>
                <a:t>     Prevalence of socially significant diseases:</a:t>
              </a:r>
              <a:endParaRPr lang="ru-RU" altLang="ru-RU" sz="1600" b="1" i="1">
                <a:solidFill>
                  <a:srgbClr val="800000"/>
                </a:solidFill>
              </a:endParaRP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altLang="ru-RU">
                  <a:latin typeface="Tahoma" pitchFamily="34" charset="0"/>
                </a:rPr>
                <a:t>Neurological / Mental</a:t>
              </a:r>
              <a:endParaRPr lang="ru-RU" altLang="ru-RU" sz="1600">
                <a:solidFill>
                  <a:srgbClr val="800000"/>
                </a:solidFill>
                <a:latin typeface="Tahoma" pitchFamily="34" charset="0"/>
              </a:endParaRP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altLang="ru-RU">
                  <a:latin typeface="Tahoma" pitchFamily="34" charset="0"/>
                </a:rPr>
                <a:t>Cardiovascular</a:t>
              </a:r>
              <a:r>
                <a:rPr lang="ru-RU" altLang="ru-RU" sz="1600">
                  <a:solidFill>
                    <a:srgbClr val="800000"/>
                  </a:solidFill>
                  <a:latin typeface="Tahoma" pitchFamily="34" charset="0"/>
                </a:rPr>
                <a:t> </a:t>
              </a: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altLang="ru-RU">
                  <a:latin typeface="Tahoma" pitchFamily="34" charset="0"/>
                </a:rPr>
                <a:t>Oncological</a:t>
              </a:r>
              <a:endParaRPr lang="ru-RU" altLang="ru-RU" sz="1600">
                <a:solidFill>
                  <a:srgbClr val="800000"/>
                </a:solidFill>
                <a:latin typeface="Tahoma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9" y="590"/>
              <a:ext cx="2101" cy="1161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800" smtClean="0">
                  <a:solidFill>
                    <a:srgbClr val="800000"/>
                  </a:solidFill>
                  <a:latin typeface="Arial" panose="020B0604020202020204" pitchFamily="34" charset="0"/>
                </a:rPr>
                <a:t>	</a:t>
              </a:r>
              <a:r>
                <a:rPr lang="en-US" altLang="ru-RU" sz="1800" b="1" u="sng" smtClean="0">
                  <a:solidFill>
                    <a:srgbClr val="800000"/>
                  </a:solidFill>
                  <a:latin typeface="Tahoma" panose="020B0604030504040204" pitchFamily="34" charset="0"/>
                </a:rPr>
                <a:t>PROGNOSES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600" b="1" u="sng" smtClean="0">
                <a:solidFill>
                  <a:srgbClr val="800000"/>
                </a:solidFill>
                <a:latin typeface="Tahoma" panose="020B060403050404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600" b="1" smtClean="0">
                  <a:latin typeface="Tahoma" panose="020B0604030504040204" pitchFamily="34" charset="0"/>
                </a:rPr>
                <a:t>Disease</a:t>
              </a:r>
              <a:r>
                <a:rPr lang="en-US" altLang="ru-RU" sz="1600" b="1" smtClean="0">
                  <a:latin typeface="Arial" panose="020B0604020202020204" pitchFamily="34" charset="0"/>
                </a:rPr>
                <a:t> </a:t>
              </a:r>
              <a:r>
                <a:rPr lang="ru-RU" altLang="ru-RU" sz="1600" b="1" smtClean="0">
                  <a:latin typeface="Arial" panose="020B0604020202020204" pitchFamily="34" charset="0"/>
                </a:rPr>
                <a:t> </a:t>
              </a:r>
              <a:r>
                <a:rPr lang="ru-RU" altLang="ru-RU" sz="1600" b="1" smtClean="0">
                  <a:solidFill>
                    <a:srgbClr val="800000"/>
                  </a:solidFill>
                  <a:latin typeface="Arial" panose="020B0604020202020204" pitchFamily="34" charset="0"/>
                </a:rPr>
                <a:t>         </a:t>
              </a:r>
              <a:r>
                <a:rPr lang="en-US" altLang="ru-RU" sz="1600" b="1" smtClean="0">
                  <a:solidFill>
                    <a:srgbClr val="800000"/>
                  </a:solidFill>
                  <a:latin typeface="Arial" panose="020B0604020202020204" pitchFamily="34" charset="0"/>
                </a:rPr>
                <a:t>   </a:t>
              </a:r>
              <a:r>
                <a:rPr lang="ru-RU" altLang="ru-RU" sz="1600" b="1" smtClean="0">
                  <a:solidFill>
                    <a:srgbClr val="800000"/>
                  </a:solidFill>
                  <a:latin typeface="Arial" panose="020B0604020202020204" pitchFamily="34" charset="0"/>
                </a:rPr>
                <a:t> </a:t>
              </a:r>
              <a:r>
                <a:rPr lang="ru-RU" altLang="ru-RU" sz="1600" b="1" smtClean="0">
                  <a:solidFill>
                    <a:srgbClr val="800000"/>
                  </a:solidFill>
                  <a:latin typeface="Tahoma" panose="020B0604030504040204" pitchFamily="34" charset="0"/>
                </a:rPr>
                <a:t>2009    2040</a:t>
              </a:r>
              <a:r>
                <a:rPr lang="ru-RU" altLang="ru-RU" sz="1600" b="1" smtClean="0">
                  <a:solidFill>
                    <a:srgbClr val="800000"/>
                  </a:solidFill>
                  <a:latin typeface="Arial" panose="020B0604020202020204" pitchFamily="34" charset="0"/>
                </a:rPr>
                <a:t>    	</a:t>
              </a:r>
              <a:r>
                <a:rPr lang="en-US" altLang="ru-RU" sz="1600" b="1" smtClean="0">
                  <a:solidFill>
                    <a:srgbClr val="800000"/>
                  </a:solidFill>
                  <a:latin typeface="Arial" panose="020B0604020202020204" pitchFamily="34" charset="0"/>
                </a:rPr>
                <a:t>                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million people</a:t>
              </a:r>
              <a:r>
                <a:rPr lang="ru-RU" altLang="ru-RU" sz="1600" b="1" smtClean="0">
                  <a:solidFill>
                    <a:srgbClr val="800000"/>
                  </a:solidFill>
                  <a:latin typeface="Arial" panose="020B0604020202020204" pitchFamily="34" charset="0"/>
                </a:rPr>
                <a:t> </a:t>
              </a:r>
              <a:r>
                <a:rPr lang="ru-RU" altLang="ru-RU" sz="14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Parkinson's Disease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 </a:t>
              </a:r>
              <a:r>
                <a:rPr lang="ru-RU" altLang="ru-RU" sz="1400" b="1" smtClean="0">
                  <a:solidFill>
                    <a:srgbClr val="800000"/>
                  </a:solidFill>
                  <a:latin typeface="Tahoma" panose="020B0604030504040204" pitchFamily="34" charset="0"/>
                </a:rPr>
                <a:t>16        </a:t>
              </a:r>
              <a:r>
                <a:rPr lang="en-US" altLang="ru-RU" sz="1400" b="1" smtClean="0">
                  <a:solidFill>
                    <a:srgbClr val="800000"/>
                  </a:solidFill>
                  <a:latin typeface="Tahoma" panose="020B0604030504040204" pitchFamily="34" charset="0"/>
                </a:rPr>
                <a:t>   </a:t>
              </a:r>
              <a:r>
                <a:rPr lang="ru-RU" altLang="ru-RU" sz="1400" b="1" smtClean="0">
                  <a:solidFill>
                    <a:srgbClr val="800000"/>
                  </a:solidFill>
                  <a:latin typeface="Tahoma" panose="020B0604030504040204" pitchFamily="34" charset="0"/>
                </a:rPr>
                <a:t>32</a:t>
              </a:r>
              <a:r>
                <a:rPr lang="ru-RU" altLang="ru-RU" sz="1600" smtClean="0">
                  <a:solidFill>
                    <a:srgbClr val="800000"/>
                  </a:solidFill>
                  <a:latin typeface="Arial" panose="020B0604020202020204" pitchFamily="34" charset="0"/>
                </a:rPr>
                <a:t> </a:t>
              </a:r>
              <a:endParaRPr lang="en-US" altLang="ru-RU" sz="1600" smtClean="0">
                <a:solidFill>
                  <a:srgbClr val="8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4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Alzheimer's Disease</a:t>
              </a:r>
              <a:r>
                <a:rPr lang="en-US" altLang="ru-RU" sz="14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 </a:t>
              </a:r>
              <a:r>
                <a:rPr lang="ru-RU" altLang="ru-RU" sz="1400" b="1" smtClean="0">
                  <a:solidFill>
                    <a:srgbClr val="800000"/>
                  </a:solidFill>
                  <a:latin typeface="Tahoma" panose="020B0604030504040204" pitchFamily="34" charset="0"/>
                </a:rPr>
                <a:t>25      </a:t>
              </a:r>
              <a:r>
                <a:rPr lang="en-US" altLang="ru-RU" sz="1400" b="1" smtClean="0">
                  <a:solidFill>
                    <a:srgbClr val="800000"/>
                  </a:solidFill>
                  <a:latin typeface="Tahoma" panose="020B0604030504040204" pitchFamily="34" charset="0"/>
                </a:rPr>
                <a:t> </a:t>
              </a:r>
              <a:r>
                <a:rPr lang="ru-RU" altLang="ru-RU" sz="1400" b="1" smtClean="0">
                  <a:solidFill>
                    <a:srgbClr val="800000"/>
                  </a:solidFill>
                  <a:latin typeface="Tahoma" panose="020B0604030504040204" pitchFamily="34" charset="0"/>
                </a:rPr>
                <a:t>  </a:t>
              </a:r>
              <a:r>
                <a:rPr lang="en-US" altLang="ru-RU" sz="1400" b="1" smtClean="0">
                  <a:solidFill>
                    <a:srgbClr val="800000"/>
                  </a:solidFill>
                  <a:latin typeface="Tahoma" panose="020B0604030504040204" pitchFamily="34" charset="0"/>
                </a:rPr>
                <a:t> </a:t>
              </a:r>
              <a:r>
                <a:rPr lang="ru-RU" altLang="ru-RU" sz="1400" b="1" smtClean="0">
                  <a:solidFill>
                    <a:srgbClr val="800000"/>
                  </a:solidFill>
                  <a:latin typeface="Tahoma" panose="020B0604030504040204" pitchFamily="34" charset="0"/>
                </a:rPr>
                <a:t>75</a:t>
              </a:r>
              <a:r>
                <a:rPr lang="ru-RU" altLang="ru-RU" sz="1600" smtClean="0">
                  <a:solidFill>
                    <a:srgbClr val="800000"/>
                  </a:solidFill>
                  <a:latin typeface="Arial" panose="020B0604020202020204" pitchFamily="34" charset="0"/>
                </a:rPr>
                <a:t> </a:t>
              </a:r>
              <a:endParaRPr lang="en-US" altLang="ru-RU" sz="1600" smtClean="0">
                <a:solidFill>
                  <a:srgbClr val="8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600" smtClean="0">
                <a:solidFill>
                  <a:srgbClr val="8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2762" y="1082"/>
              <a:ext cx="482" cy="340"/>
            </a:xfrm>
            <a:prstGeom prst="rightArrow">
              <a:avLst>
                <a:gd name="adj1" fmla="val 50000"/>
                <a:gd name="adj2" fmla="val 35441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87" y="1850"/>
              <a:ext cx="5386" cy="2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500" b="1" smtClean="0">
                  <a:latin typeface="Tahoma" panose="020B0604030504040204" pitchFamily="34" charset="0"/>
                </a:rPr>
                <a:t>In the world</a:t>
              </a:r>
              <a:r>
                <a:rPr lang="ru-RU" altLang="ru-RU" sz="1500" b="1" smtClean="0">
                  <a:latin typeface="Tahoma" panose="020B0604030504040204" pitchFamily="34" charset="0"/>
                </a:rPr>
                <a:t>: </a:t>
              </a:r>
              <a:r>
                <a:rPr lang="ru-RU" altLang="ru-RU" sz="15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2013 - 44.5 million</a:t>
              </a:r>
              <a:r>
                <a:rPr lang="en-US" altLang="ru-RU" sz="15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</a:t>
              </a:r>
              <a:r>
                <a:rPr lang="ru-RU" altLang="ru-RU" sz="15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 2030 - 75.5 million; 2050 - 135.5 million people</a:t>
              </a: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rot="16200000">
              <a:off x="2602" y="2038"/>
              <a:ext cx="209" cy="284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0" y="3019"/>
              <a:ext cx="576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Extract from G8 Science Ministers and  Presidents of Science Academies protocol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(London UK, 12 June 2013)</a:t>
              </a:r>
              <a:r>
                <a:rPr lang="en-US" altLang="ru-RU" sz="1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endParaRPr lang="ru-RU" alt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228" y="2255"/>
              <a:ext cx="1020" cy="243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ru-RU" sz="1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DEMENTIA</a:t>
              </a:r>
              <a:endParaRPr lang="ru-RU" alt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142" y="3334"/>
              <a:ext cx="5573" cy="495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50000">
                  <a:srgbClr val="C6C69E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ru-RU" altLang="ru-RU" sz="15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«…</a:t>
              </a:r>
              <a:r>
                <a:rPr lang="en-US" altLang="ru-RU" sz="15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Cooperation in the field of </a:t>
              </a:r>
              <a:r>
                <a:rPr lang="en-US" altLang="ru-RU" sz="1500" b="1" u="sng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neurodegenerative diseases</a:t>
              </a:r>
              <a:r>
                <a:rPr lang="en-US" altLang="ru-RU" sz="15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is considered as </a:t>
              </a:r>
              <a:r>
                <a:rPr lang="en-US" altLang="ru-RU" sz="1500" b="1" u="sng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an example of global challenges involving the creation of a global research infrastructure</a:t>
              </a:r>
              <a:r>
                <a:rPr lang="en-US" altLang="ru-RU" sz="15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, which is confirmed by </a:t>
              </a:r>
              <a:r>
                <a:rPr lang="en-US" altLang="ru-RU" sz="1500" b="1" u="sng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increased funding</a:t>
              </a:r>
              <a:r>
                <a:rPr lang="en-US" altLang="ru-RU" sz="15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for this in the US and Canada, as well as </a:t>
              </a:r>
              <a:r>
                <a:rPr lang="en-US" altLang="ru-RU" sz="1500" b="1" u="sng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by organizing relevant research centers</a:t>
              </a:r>
              <a:r>
                <a:rPr lang="en-US" altLang="ru-RU" sz="15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in  Paris and Bonn.</a:t>
              </a:r>
              <a:r>
                <a:rPr lang="ru-RU" altLang="ru-RU" sz="15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»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 rot="5400000">
              <a:off x="2611" y="2464"/>
              <a:ext cx="198" cy="284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71450" y="6326"/>
            <a:ext cx="88011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CURRENT </a:t>
            </a:r>
            <a:r>
              <a:rPr lang="ru-RU" altLang="ru-RU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CONCEPTS OF PATHOGENESIS, DIAGNOSIS, </a:t>
            </a:r>
          </a:p>
          <a:p>
            <a:pPr algn="ctr" eaLnBrk="1" hangingPunct="1">
              <a:defRPr/>
            </a:pPr>
            <a:r>
              <a:rPr lang="ru-RU" altLang="ru-RU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AND TREATMENT OF NEURODEGENERATIVE DISEASES 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85763" y="928670"/>
            <a:ext cx="8428037" cy="5057775"/>
            <a:chOff x="243" y="771"/>
            <a:chExt cx="5309" cy="3186"/>
          </a:xfrm>
        </p:grpSpPr>
        <p:sp>
          <p:nvSpPr>
            <p:cNvPr id="8" name="AutoShape 22"/>
            <p:cNvSpPr>
              <a:spLocks noChangeArrowheads="1"/>
            </p:cNvSpPr>
            <p:nvPr/>
          </p:nvSpPr>
          <p:spPr bwMode="auto">
            <a:xfrm>
              <a:off x="2223" y="2690"/>
              <a:ext cx="1049" cy="369"/>
            </a:xfrm>
            <a:prstGeom prst="downArrow">
              <a:avLst>
                <a:gd name="adj1" fmla="val 38352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pic>
          <p:nvPicPr>
            <p:cNvPr id="9" name="Picture 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" y="3181"/>
              <a:ext cx="944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7" y="3192"/>
              <a:ext cx="992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5" descr="C:\Users\Georg\Desktop\картинки для презентации\56_500x375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2973"/>
              <a:ext cx="1311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 стрелкой 11"/>
            <p:cNvCxnSpPr/>
            <p:nvPr/>
          </p:nvCxnSpPr>
          <p:spPr>
            <a:xfrm>
              <a:off x="1187" y="3535"/>
              <a:ext cx="1041" cy="0"/>
            </a:xfrm>
            <a:prstGeom prst="straightConnector1">
              <a:avLst/>
            </a:prstGeom>
            <a:ln w="603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1187" y="3303"/>
              <a:ext cx="9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b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Neuronal death</a:t>
              </a:r>
            </a:p>
          </p:txBody>
        </p:sp>
        <p:pic>
          <p:nvPicPr>
            <p:cNvPr id="14" name="Picture 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57" y="3391"/>
              <a:ext cx="113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3277" y="2929"/>
              <a:ext cx="86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Enhancement of interneural connections at the site of neuron death</a:t>
              </a:r>
              <a:endParaRPr lang="ru-RU" altLang="ru-RU" sz="1200" b="1" smtClean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858" y="3192"/>
              <a:ext cx="395" cy="391"/>
            </a:xfrm>
            <a:custGeom>
              <a:avLst/>
              <a:gdLst>
                <a:gd name="connsiteX0" fmla="*/ 182880 w 627017"/>
                <a:gd name="connsiteY0" fmla="*/ 0 h 620143"/>
                <a:gd name="connsiteX1" fmla="*/ 182880 w 627017"/>
                <a:gd name="connsiteY1" fmla="*/ 0 h 620143"/>
                <a:gd name="connsiteX2" fmla="*/ 8708 w 627017"/>
                <a:gd name="connsiteY2" fmla="*/ 191589 h 620143"/>
                <a:gd name="connsiteX3" fmla="*/ 0 w 627017"/>
                <a:gd name="connsiteY3" fmla="*/ 278674 h 620143"/>
                <a:gd name="connsiteX4" fmla="*/ 8708 w 627017"/>
                <a:gd name="connsiteY4" fmla="*/ 365760 h 620143"/>
                <a:gd name="connsiteX5" fmla="*/ 43543 w 627017"/>
                <a:gd name="connsiteY5" fmla="*/ 409303 h 620143"/>
                <a:gd name="connsiteX6" fmla="*/ 87085 w 627017"/>
                <a:gd name="connsiteY6" fmla="*/ 452846 h 620143"/>
                <a:gd name="connsiteX7" fmla="*/ 130628 w 627017"/>
                <a:gd name="connsiteY7" fmla="*/ 496389 h 620143"/>
                <a:gd name="connsiteX8" fmla="*/ 174171 w 627017"/>
                <a:gd name="connsiteY8" fmla="*/ 539932 h 620143"/>
                <a:gd name="connsiteX9" fmla="*/ 209005 w 627017"/>
                <a:gd name="connsiteY9" fmla="*/ 566057 h 620143"/>
                <a:gd name="connsiteX10" fmla="*/ 226423 w 627017"/>
                <a:gd name="connsiteY10" fmla="*/ 583474 h 620143"/>
                <a:gd name="connsiteX11" fmla="*/ 252548 w 627017"/>
                <a:gd name="connsiteY11" fmla="*/ 592183 h 620143"/>
                <a:gd name="connsiteX12" fmla="*/ 304800 w 627017"/>
                <a:gd name="connsiteY12" fmla="*/ 618309 h 620143"/>
                <a:gd name="connsiteX13" fmla="*/ 478971 w 627017"/>
                <a:gd name="connsiteY13" fmla="*/ 592183 h 620143"/>
                <a:gd name="connsiteX14" fmla="*/ 574765 w 627017"/>
                <a:gd name="connsiteY14" fmla="*/ 496389 h 620143"/>
                <a:gd name="connsiteX15" fmla="*/ 600891 w 627017"/>
                <a:gd name="connsiteY15" fmla="*/ 470263 h 620143"/>
                <a:gd name="connsiteX16" fmla="*/ 609600 w 627017"/>
                <a:gd name="connsiteY16" fmla="*/ 435429 h 620143"/>
                <a:gd name="connsiteX17" fmla="*/ 618308 w 627017"/>
                <a:gd name="connsiteY17" fmla="*/ 391886 h 620143"/>
                <a:gd name="connsiteX18" fmla="*/ 627017 w 627017"/>
                <a:gd name="connsiteY18" fmla="*/ 365760 h 620143"/>
                <a:gd name="connsiteX19" fmla="*/ 618308 w 627017"/>
                <a:gd name="connsiteY19" fmla="*/ 200297 h 620143"/>
                <a:gd name="connsiteX20" fmla="*/ 592183 w 627017"/>
                <a:gd name="connsiteY20" fmla="*/ 156754 h 620143"/>
                <a:gd name="connsiteX21" fmla="*/ 548640 w 627017"/>
                <a:gd name="connsiteY21" fmla="*/ 104503 h 620143"/>
                <a:gd name="connsiteX22" fmla="*/ 470263 w 627017"/>
                <a:gd name="connsiteY22" fmla="*/ 60960 h 620143"/>
                <a:gd name="connsiteX23" fmla="*/ 348343 w 627017"/>
                <a:gd name="connsiteY23" fmla="*/ 52252 h 620143"/>
                <a:gd name="connsiteX24" fmla="*/ 261257 w 627017"/>
                <a:gd name="connsiteY24" fmla="*/ 43543 h 620143"/>
                <a:gd name="connsiteX25" fmla="*/ 174171 w 627017"/>
                <a:gd name="connsiteY25" fmla="*/ 52252 h 620143"/>
                <a:gd name="connsiteX26" fmla="*/ 17417 w 627017"/>
                <a:gd name="connsiteY26" fmla="*/ 174172 h 620143"/>
                <a:gd name="connsiteX27" fmla="*/ 26125 w 627017"/>
                <a:gd name="connsiteY27" fmla="*/ 182880 h 62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7017" h="620143">
                  <a:moveTo>
                    <a:pt x="182880" y="0"/>
                  </a:moveTo>
                  <a:lnTo>
                    <a:pt x="182880" y="0"/>
                  </a:lnTo>
                  <a:cubicBezTo>
                    <a:pt x="94108" y="84099"/>
                    <a:pt x="22393" y="95790"/>
                    <a:pt x="8708" y="191589"/>
                  </a:cubicBezTo>
                  <a:cubicBezTo>
                    <a:pt x="4582" y="220469"/>
                    <a:pt x="2903" y="249646"/>
                    <a:pt x="0" y="278674"/>
                  </a:cubicBezTo>
                  <a:cubicBezTo>
                    <a:pt x="2903" y="307703"/>
                    <a:pt x="2148" y="337334"/>
                    <a:pt x="8708" y="365760"/>
                  </a:cubicBezTo>
                  <a:cubicBezTo>
                    <a:pt x="13055" y="384598"/>
                    <a:pt x="32550" y="395562"/>
                    <a:pt x="43543" y="409303"/>
                  </a:cubicBezTo>
                  <a:cubicBezTo>
                    <a:pt x="76721" y="450774"/>
                    <a:pt x="42297" y="422987"/>
                    <a:pt x="87085" y="452846"/>
                  </a:cubicBezTo>
                  <a:cubicBezTo>
                    <a:pt x="121921" y="505099"/>
                    <a:pt x="84182" y="455749"/>
                    <a:pt x="130628" y="496389"/>
                  </a:cubicBezTo>
                  <a:cubicBezTo>
                    <a:pt x="146076" y="509906"/>
                    <a:pt x="157750" y="527616"/>
                    <a:pt x="174171" y="539932"/>
                  </a:cubicBezTo>
                  <a:cubicBezTo>
                    <a:pt x="185782" y="548640"/>
                    <a:pt x="197855" y="556765"/>
                    <a:pt x="209005" y="566057"/>
                  </a:cubicBezTo>
                  <a:cubicBezTo>
                    <a:pt x="215313" y="571313"/>
                    <a:pt x="219382" y="579250"/>
                    <a:pt x="226423" y="583474"/>
                  </a:cubicBezTo>
                  <a:cubicBezTo>
                    <a:pt x="234294" y="588197"/>
                    <a:pt x="244338" y="588078"/>
                    <a:pt x="252548" y="592183"/>
                  </a:cubicBezTo>
                  <a:cubicBezTo>
                    <a:pt x="320072" y="625946"/>
                    <a:pt x="239135" y="596420"/>
                    <a:pt x="304800" y="618309"/>
                  </a:cubicBezTo>
                  <a:cubicBezTo>
                    <a:pt x="375174" y="614169"/>
                    <a:pt x="430371" y="635923"/>
                    <a:pt x="478971" y="592183"/>
                  </a:cubicBezTo>
                  <a:lnTo>
                    <a:pt x="574765" y="496389"/>
                  </a:lnTo>
                  <a:lnTo>
                    <a:pt x="600891" y="470263"/>
                  </a:lnTo>
                  <a:cubicBezTo>
                    <a:pt x="603794" y="458652"/>
                    <a:pt x="607004" y="447113"/>
                    <a:pt x="609600" y="435429"/>
                  </a:cubicBezTo>
                  <a:cubicBezTo>
                    <a:pt x="612811" y="420980"/>
                    <a:pt x="614718" y="406246"/>
                    <a:pt x="618308" y="391886"/>
                  </a:cubicBezTo>
                  <a:cubicBezTo>
                    <a:pt x="620534" y="382980"/>
                    <a:pt x="624114" y="374469"/>
                    <a:pt x="627017" y="365760"/>
                  </a:cubicBezTo>
                  <a:cubicBezTo>
                    <a:pt x="624114" y="310606"/>
                    <a:pt x="623308" y="255301"/>
                    <a:pt x="618308" y="200297"/>
                  </a:cubicBezTo>
                  <a:cubicBezTo>
                    <a:pt x="615594" y="170440"/>
                    <a:pt x="608407" y="177034"/>
                    <a:pt x="592183" y="156754"/>
                  </a:cubicBezTo>
                  <a:cubicBezTo>
                    <a:pt x="568510" y="127163"/>
                    <a:pt x="581487" y="130051"/>
                    <a:pt x="548640" y="104503"/>
                  </a:cubicBezTo>
                  <a:cubicBezTo>
                    <a:pt x="533098" y="92414"/>
                    <a:pt x="496799" y="64082"/>
                    <a:pt x="470263" y="60960"/>
                  </a:cubicBezTo>
                  <a:cubicBezTo>
                    <a:pt x="429799" y="56199"/>
                    <a:pt x="388946" y="55636"/>
                    <a:pt x="348343" y="52252"/>
                  </a:cubicBezTo>
                  <a:cubicBezTo>
                    <a:pt x="319270" y="49829"/>
                    <a:pt x="290286" y="46446"/>
                    <a:pt x="261257" y="43543"/>
                  </a:cubicBezTo>
                  <a:cubicBezTo>
                    <a:pt x="179995" y="52573"/>
                    <a:pt x="209166" y="52252"/>
                    <a:pt x="174171" y="52252"/>
                  </a:cubicBezTo>
                  <a:lnTo>
                    <a:pt x="17417" y="174172"/>
                  </a:lnTo>
                  <a:lnTo>
                    <a:pt x="26125" y="18288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17" name="Picture 2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36" y="3050"/>
              <a:ext cx="437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844" y="1124"/>
              <a:ext cx="1644" cy="1088"/>
            </a:xfrm>
            <a:prstGeom prst="rect">
              <a:avLst/>
            </a:prstGeom>
            <a:solidFill>
              <a:srgbClr val="DDFF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altLang="ru-RU" b="1">
                  <a:solidFill>
                    <a:srgbClr val="973735"/>
                  </a:solidFill>
                  <a:latin typeface="Calibri" panose="020F0502020204030204" pitchFamily="34" charset="0"/>
                </a:rPr>
                <a:t>Nonspecific neuronal cell death mechanisms</a:t>
              </a:r>
            </a:p>
            <a:p>
              <a:pPr>
                <a:lnSpc>
                  <a:spcPct val="80000"/>
                </a:lnSpc>
                <a:defRPr/>
              </a:pPr>
              <a:endParaRPr lang="en-US" altLang="ru-RU" b="1" i="1">
                <a:solidFill>
                  <a:srgbClr val="973735"/>
                </a:solidFill>
                <a:latin typeface="Calibri" panose="020F0502020204030204" pitchFamily="34" charset="0"/>
              </a:endParaRPr>
            </a:p>
            <a:p>
              <a:pPr>
                <a:buClr>
                  <a:srgbClr val="FF0000"/>
                </a:buClr>
                <a:buFont typeface="Wingdings" panose="05000000000000000000" pitchFamily="2" charset="2"/>
                <a:buChar char="ü"/>
                <a:defRPr/>
              </a:pPr>
              <a:r>
                <a:rPr lang="ru-RU" altLang="ru-RU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Increased secretion of</a:t>
              </a:r>
            </a:p>
            <a:p>
              <a:pPr>
                <a:buClr>
                  <a:srgbClr val="FF0000"/>
                </a:buClr>
                <a:buFont typeface="Wingdings" panose="05000000000000000000" pitchFamily="2" charset="2"/>
                <a:buNone/>
                <a:defRPr/>
              </a:pPr>
              <a:r>
                <a:rPr lang="ru-RU" altLang="ru-RU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    growth factors </a:t>
              </a:r>
              <a:endParaRPr lang="en-US" alt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endParaRPr>
            </a:p>
            <a:p>
              <a:pPr>
                <a:buClr>
                  <a:srgbClr val="FF0000"/>
                </a:buClr>
                <a:buFont typeface="Wingdings" panose="05000000000000000000" pitchFamily="2" charset="2"/>
                <a:buChar char="ü"/>
                <a:defRPr/>
              </a:pPr>
              <a:r>
                <a:rPr lang="ru-RU" altLang="ru-RU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Activation of antioxidant</a:t>
              </a:r>
            </a:p>
            <a:p>
              <a:pPr>
                <a:buClr>
                  <a:srgbClr val="FF0000"/>
                </a:buClr>
                <a:buFont typeface="Wingdings" panose="05000000000000000000" pitchFamily="2" charset="2"/>
                <a:buNone/>
                <a:defRPr/>
              </a:pPr>
              <a:r>
                <a:rPr lang="ru-RU" altLang="ru-RU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   systems</a:t>
              </a:r>
              <a:r>
                <a:rPr lang="ru-RU" altLang="ru-RU" sz="1400" b="1">
                  <a:latin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243" y="771"/>
              <a:ext cx="3232" cy="1835"/>
              <a:chOff x="243" y="771"/>
              <a:chExt cx="3232" cy="1835"/>
            </a:xfrm>
          </p:grpSpPr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43" y="771"/>
                <a:ext cx="3232" cy="1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1" name="Object 28"/>
              <p:cNvGraphicFramePr>
                <a:graphicFrameLocks noChangeAspect="1"/>
              </p:cNvGraphicFramePr>
              <p:nvPr/>
            </p:nvGraphicFramePr>
            <p:xfrm>
              <a:off x="617" y="1735"/>
              <a:ext cx="1044" cy="192"/>
            </p:xfrm>
            <a:graphic>
              <a:graphicData uri="http://schemas.openxmlformats.org/presentationml/2006/ole">
                <p:oleObj spid="_x0000_s55298" name="ISIS/Draw Sketch" r:id="rId10" imgW="1659655" imgH="302680" progId="ISISServer">
                  <p:embed/>
                </p:oleObj>
              </a:graphicData>
            </a:graphic>
          </p:graphicFrame>
          <p:graphicFrame>
            <p:nvGraphicFramePr>
              <p:cNvPr id="22" name="Object 29"/>
              <p:cNvGraphicFramePr>
                <a:graphicFrameLocks noChangeAspect="1"/>
              </p:cNvGraphicFramePr>
              <p:nvPr/>
            </p:nvGraphicFramePr>
            <p:xfrm>
              <a:off x="612" y="1407"/>
              <a:ext cx="978" cy="138"/>
            </p:xfrm>
            <a:graphic>
              <a:graphicData uri="http://schemas.openxmlformats.org/presentationml/2006/ole">
                <p:oleObj spid="_x0000_s55299" name="ISIS/Draw Sketch" r:id="rId11" imgW="1551056" imgH="219405" progId="ISISServer">
                  <p:embed/>
                </p:oleObj>
              </a:graphicData>
            </a:graphic>
          </p:graphicFrame>
          <p:graphicFrame>
            <p:nvGraphicFramePr>
              <p:cNvPr id="23" name="Object 30"/>
              <p:cNvGraphicFramePr>
                <a:graphicFrameLocks noChangeAspect="1"/>
              </p:cNvGraphicFramePr>
              <p:nvPr/>
            </p:nvGraphicFramePr>
            <p:xfrm>
              <a:off x="2126" y="1395"/>
              <a:ext cx="726" cy="192"/>
            </p:xfrm>
            <a:graphic>
              <a:graphicData uri="http://schemas.openxmlformats.org/presentationml/2006/ole">
                <p:oleObj spid="_x0000_s55300" name="ISIS/Draw Sketch" r:id="rId12" imgW="1154430" imgH="302260" progId="ISISServer">
                  <p:embed/>
                </p:oleObj>
              </a:graphicData>
            </a:graphic>
          </p:graphicFrame>
          <p:graphicFrame>
            <p:nvGraphicFramePr>
              <p:cNvPr id="24" name="Object 31"/>
              <p:cNvGraphicFramePr>
                <a:graphicFrameLocks noChangeAspect="1"/>
              </p:cNvGraphicFramePr>
              <p:nvPr/>
            </p:nvGraphicFramePr>
            <p:xfrm>
              <a:off x="2086" y="1209"/>
              <a:ext cx="1122" cy="168"/>
            </p:xfrm>
            <a:graphic>
              <a:graphicData uri="http://schemas.openxmlformats.org/presentationml/2006/ole">
                <p:oleObj spid="_x0000_s55301" name="ISIS/Draw Sketch" r:id="rId13" imgW="1780674" imgH="265961" progId="ISISServer">
                  <p:embed/>
                </p:oleObj>
              </a:graphicData>
            </a:graphic>
          </p:graphicFrame>
          <p:graphicFrame>
            <p:nvGraphicFramePr>
              <p:cNvPr id="25" name="Object 32"/>
              <p:cNvGraphicFramePr>
                <a:graphicFrameLocks noChangeAspect="1"/>
              </p:cNvGraphicFramePr>
              <p:nvPr/>
            </p:nvGraphicFramePr>
            <p:xfrm>
              <a:off x="2540" y="2428"/>
              <a:ext cx="702" cy="168"/>
            </p:xfrm>
            <a:graphic>
              <a:graphicData uri="http://schemas.openxmlformats.org/presentationml/2006/ole">
                <p:oleObj spid="_x0000_s55302" name="ISIS/Draw Sketch" r:id="rId14" imgW="1114067" imgH="267071" progId="ISISServer">
                  <p:embed/>
                </p:oleObj>
              </a:graphicData>
            </a:graphic>
          </p:graphicFrame>
          <p:graphicFrame>
            <p:nvGraphicFramePr>
              <p:cNvPr id="26" name="Object 33"/>
              <p:cNvGraphicFramePr>
                <a:graphicFrameLocks noChangeAspect="1"/>
              </p:cNvGraphicFramePr>
              <p:nvPr/>
            </p:nvGraphicFramePr>
            <p:xfrm>
              <a:off x="527" y="954"/>
              <a:ext cx="576" cy="132"/>
            </p:xfrm>
            <a:graphic>
              <a:graphicData uri="http://schemas.openxmlformats.org/presentationml/2006/ole">
                <p:oleObj spid="_x0000_s55303" name="ISIS/Draw Sketch" r:id="rId15" imgW="914400" imgH="209550" progId="ISISServer">
                  <p:embed/>
                </p:oleObj>
              </a:graphicData>
            </a:graphic>
          </p:graphicFrame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416594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Graphical </a:t>
            </a:r>
            <a:r>
              <a:rPr lang="fr-FR" b="1" dirty="0" smtClean="0"/>
              <a:t>Abstract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500034" y="28572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Z-</a:t>
            </a:r>
            <a:r>
              <a:rPr lang="en-US" sz="2400" b="1" dirty="0" err="1" smtClean="0"/>
              <a:t>Stereoselective</a:t>
            </a:r>
            <a:r>
              <a:rPr lang="en-US" sz="2400" b="1" dirty="0" smtClean="0"/>
              <a:t> Catalytic Synthesis of Natural Acids, Lembehynes, and </a:t>
            </a:r>
            <a:r>
              <a:rPr lang="en-US" sz="2400" b="1" dirty="0" err="1" smtClean="0"/>
              <a:t>Acetogenins</a:t>
            </a:r>
            <a:r>
              <a:rPr lang="en-US" sz="2400" b="1" dirty="0" smtClean="0"/>
              <a:t> - Modern Preparations for Medicine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64616" y="1785926"/>
          <a:ext cx="7907912" cy="4000528"/>
        </p:xfrm>
        <a:graphic>
          <a:graphicData uri="http://schemas.openxmlformats.org/presentationml/2006/ole">
            <p:oleObj spid="_x0000_s2050" name="CS ChemDraw Drawing" r:id="rId5" imgW="6127560" imgH="314640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861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93700" y="6326"/>
            <a:ext cx="85788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ru-RU" b="1" dirty="0">
                <a:latin typeface="Tahoma" pitchFamily="34" charset="0"/>
              </a:rPr>
              <a:t>BASIC CONCEPT IN THE TREATMENT OF NEURODEGENERATIVE DISEASES (NDD</a:t>
            </a:r>
            <a:r>
              <a:rPr lang="ru-RU" altLang="ru-RU" b="1" dirty="0">
                <a:latin typeface="Tahoma" pitchFamily="34" charset="0"/>
              </a:rPr>
              <a:t>)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04788" y="730226"/>
            <a:ext cx="8713787" cy="5219700"/>
            <a:chOff x="129" y="516"/>
            <a:chExt cx="5489" cy="3288"/>
          </a:xfrm>
        </p:grpSpPr>
        <p:pic>
          <p:nvPicPr>
            <p:cNvPr id="8" name="Picture 4" descr="Картинки по запросу neuritogenic activit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6" y="1721"/>
              <a:ext cx="2267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57" y="516"/>
              <a:ext cx="370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altLang="ru-RU" sz="2000" b="1" i="1" u="sng">
                  <a:solidFill>
                    <a:srgbClr val="FF3300"/>
                  </a:solidFill>
                  <a:latin typeface="Calibri" pitchFamily="34" charset="0"/>
                </a:rPr>
                <a:t>Most NDD causes changes in the chemical communication system in the neural tissue</a:t>
              </a:r>
              <a:endParaRPr lang="ru-RU" altLang="ru-RU" sz="2000" b="1" i="1" u="sng">
                <a:solidFill>
                  <a:srgbClr val="FF3300"/>
                </a:solidFill>
                <a:latin typeface="Calibri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27" y="1242"/>
              <a:ext cx="2789" cy="48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altLang="ru-RU" sz="2000" b="1" i="1">
                  <a:latin typeface="Calibri" pitchFamily="34" charset="0"/>
                </a:rPr>
                <a:t>Oxidative stress</a:t>
              </a: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altLang="ru-RU" sz="2000" b="1" i="1">
                  <a:latin typeface="Calibri" pitchFamily="34" charset="0"/>
                </a:rPr>
                <a:t>because of the mitochondria destruction</a:t>
              </a:r>
              <a:endParaRPr lang="ru-RU" altLang="ru-RU" sz="3200" b="1" i="1">
                <a:latin typeface="Calibri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792" y="1242"/>
              <a:ext cx="1377" cy="40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altLang="ru-RU" b="1" i="1">
                  <a:latin typeface="Calibri" pitchFamily="34" charset="0"/>
                </a:rPr>
                <a:t>Apoptosis of neurons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altLang="ru-RU" b="1" i="1">
                  <a:latin typeface="Calibri" pitchFamily="34" charset="0"/>
                </a:rPr>
                <a:t>  and microglia</a:t>
              </a:r>
              <a:endParaRPr lang="ru-RU" altLang="ru-RU" b="1" i="1">
                <a:latin typeface="Calibri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1127" y="902"/>
              <a:ext cx="255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274" y="902"/>
              <a:ext cx="340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80" y="2891"/>
              <a:ext cx="711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015" y="3386"/>
              <a:ext cx="1843" cy="4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b="1" i="1">
                  <a:solidFill>
                    <a:srgbClr val="FF0000"/>
                  </a:solidFill>
                  <a:latin typeface="Calibri" pitchFamily="34" charset="0"/>
                </a:rPr>
                <a:t>EXPENSIVE!</a:t>
              </a:r>
              <a:r>
                <a:rPr lang="ru-RU" altLang="ru-RU" sz="1600" b="1" i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ru-RU" altLang="ru-RU" b="1" i="1">
                  <a:solidFill>
                    <a:srgbClr val="FF0000"/>
                  </a:solidFill>
                  <a:latin typeface="Calibri" pitchFamily="34" charset="0"/>
                </a:rPr>
                <a:t>And not always effective! Quickly destroyed!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87" y="3296"/>
              <a:ext cx="1644" cy="44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2000" b="1" i="1" dirty="0" err="1">
                  <a:solidFill>
                    <a:srgbClr val="FF0000"/>
                  </a:solidFill>
                  <a:latin typeface="Calibri" pitchFamily="34" charset="0"/>
                </a:rPr>
                <a:t>Problem</a:t>
              </a:r>
              <a:r>
                <a:rPr lang="ru-RU" altLang="ru-RU" sz="2000" b="1" i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ru-RU" altLang="ru-RU" sz="2000" b="1" i="1" dirty="0" err="1">
                  <a:solidFill>
                    <a:srgbClr val="FF0000"/>
                  </a:solidFill>
                  <a:latin typeface="Calibri" pitchFamily="34" charset="0"/>
                </a:rPr>
                <a:t>with</a:t>
              </a:r>
              <a:r>
                <a:rPr lang="ru-RU" altLang="ru-RU" sz="2000" b="1" i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ru-RU" altLang="ru-RU" sz="2000" b="1" i="1" dirty="0" err="1">
                  <a:solidFill>
                    <a:srgbClr val="FF0000"/>
                  </a:solidFill>
                  <a:latin typeface="Calibri" pitchFamily="34" charset="0"/>
                </a:rPr>
                <a:t>addressable</a:t>
              </a:r>
              <a:r>
                <a:rPr lang="ru-RU" altLang="ru-RU" sz="2000" b="1" i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ru-RU" altLang="ru-RU" sz="2000" b="1" i="1" dirty="0" err="1">
                  <a:solidFill>
                    <a:srgbClr val="FF0000"/>
                  </a:solidFill>
                  <a:latin typeface="Calibri" pitchFamily="34" charset="0"/>
                </a:rPr>
                <a:t>delivery</a:t>
              </a:r>
              <a:r>
                <a:rPr lang="en-US" altLang="ru-RU" sz="2000" b="1" i="1" dirty="0">
                  <a:solidFill>
                    <a:srgbClr val="FF0000"/>
                  </a:solidFill>
                  <a:latin typeface="Calibri" pitchFamily="34" charset="0"/>
                </a:rPr>
                <a:t>!</a:t>
              </a:r>
              <a:endParaRPr lang="ru-RU" altLang="ru-RU" sz="2000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896" y="2441"/>
              <a:ext cx="36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altLang="ru-RU" sz="2000" b="1" u="sng" dirty="0" err="1">
                  <a:latin typeface="Calibri" pitchFamily="34" charset="0"/>
                </a:rPr>
                <a:t>Neurotrophic</a:t>
              </a:r>
              <a:r>
                <a:rPr lang="en-US" altLang="ru-RU" sz="2000" b="1" u="sng" dirty="0">
                  <a:latin typeface="Calibri" pitchFamily="34" charset="0"/>
                </a:rPr>
                <a:t> factors as </a:t>
              </a:r>
              <a:r>
                <a:rPr lang="en-US" altLang="ru-RU" sz="2000" b="1" u="sng" dirty="0" err="1">
                  <a:latin typeface="Calibri" pitchFamily="34" charset="0"/>
                </a:rPr>
                <a:t>neuroprotectors</a:t>
              </a:r>
              <a:r>
                <a:rPr lang="en-US" altLang="ru-RU" sz="2000" b="1" u="sng" dirty="0">
                  <a:latin typeface="Calibri" pitchFamily="34" charset="0"/>
                </a:rPr>
                <a:t> upon  neurodegenerative diseases</a:t>
              </a:r>
              <a:endParaRPr lang="ru-RU" altLang="ru-RU" sz="2000" b="1" u="sng" dirty="0">
                <a:latin typeface="Calibri" pitchFamily="34" charset="0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29" y="2360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/>
            </a:p>
          </p:txBody>
        </p:sp>
        <p:graphicFrame>
          <p:nvGraphicFramePr>
            <p:cNvPr id="19" name="Object 29"/>
            <p:cNvGraphicFramePr>
              <a:graphicFrameLocks noChangeAspect="1"/>
            </p:cNvGraphicFramePr>
            <p:nvPr/>
          </p:nvGraphicFramePr>
          <p:xfrm>
            <a:off x="272" y="2981"/>
            <a:ext cx="1530" cy="318"/>
          </p:xfrm>
          <a:graphic>
            <a:graphicData uri="http://schemas.openxmlformats.org/presentationml/2006/ole">
              <p:oleObj spid="_x0000_s56322" name="ISIS/Draw Sketch" r:id="rId6" imgW="2429510" imgH="505460" progId="ISISServer">
                <p:embed/>
              </p:oleObj>
            </a:graphicData>
          </a:graphic>
        </p:graphicFrame>
        <p:graphicFrame>
          <p:nvGraphicFramePr>
            <p:cNvPr id="20" name="Object 32"/>
            <p:cNvGraphicFramePr>
              <a:graphicFrameLocks noChangeAspect="1"/>
            </p:cNvGraphicFramePr>
            <p:nvPr/>
          </p:nvGraphicFramePr>
          <p:xfrm>
            <a:off x="2954" y="2933"/>
            <a:ext cx="2118" cy="498"/>
          </p:xfrm>
          <a:graphic>
            <a:graphicData uri="http://schemas.openxmlformats.org/presentationml/2006/ole">
              <p:oleObj spid="_x0000_s56323" name="ISIS/Draw Sketch" r:id="rId7" imgW="3361690" imgH="791210" progId="ISISServer">
                <p:embed/>
              </p:oleObj>
            </a:graphicData>
          </a:graphic>
        </p:graphicFrame>
        <p:pic>
          <p:nvPicPr>
            <p:cNvPr id="21" name="Picture 1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78" y="2858"/>
              <a:ext cx="640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2424113" y="219052"/>
            <a:ext cx="6223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LEMBEHYNES - EFFICIENT  NEURITOGENIC COMPOUNDS</a:t>
            </a:r>
            <a:endParaRPr lang="ru-RU" sz="20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96863" y="142852"/>
            <a:ext cx="8499475" cy="6053138"/>
            <a:chOff x="187" y="176"/>
            <a:chExt cx="5354" cy="3813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197" y="1630"/>
            <a:ext cx="2825" cy="2056"/>
          </p:xfrm>
          <a:graphic>
            <a:graphicData uri="http://schemas.openxmlformats.org/presentationml/2006/ole">
              <p:oleObj spid="_x0000_s57346" name="CS ChemDraw Drawing" r:id="rId4" imgW="3570030" imgH="2543380" progId="ChemDraw.Document.6.0">
                <p:embed/>
              </p:oleObj>
            </a:graphicData>
          </a:graphic>
        </p:graphicFrame>
        <p:pic>
          <p:nvPicPr>
            <p:cNvPr id="9" name="Picture 5" descr="写真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7" y="176"/>
              <a:ext cx="1062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4"/>
            <p:cNvSpPr>
              <a:spLocks noChangeArrowheads="1"/>
            </p:cNvSpPr>
            <p:nvPr/>
          </p:nvSpPr>
          <p:spPr bwMode="auto">
            <a:xfrm>
              <a:off x="1236" y="1083"/>
              <a:ext cx="1616" cy="33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Prof. Motomasa Kobayashi</a:t>
              </a:r>
            </a:p>
            <a:p>
              <a:pPr algn="ct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Osaka University</a:t>
              </a:r>
              <a:endParaRPr lang="ru-RU" altLang="ru-RU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6" descr="C:\Users\DVA\Desktop\Статьи по лембехинам2\CC-2016\FANb-168 Haliclona sp, spong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65" y="900"/>
              <a:ext cx="2076" cy="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7"/>
            <p:cNvSpPr>
              <a:spLocks noChangeArrowheads="1"/>
            </p:cNvSpPr>
            <p:nvPr/>
          </p:nvSpPr>
          <p:spPr bwMode="auto">
            <a:xfrm>
              <a:off x="4448" y="3756"/>
              <a:ext cx="10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b="1" i="1">
                  <a:solidFill>
                    <a:schemeClr val="bg1"/>
                  </a:solidFill>
                </a:rPr>
                <a:t>Haliclona sp.</a:t>
              </a:r>
              <a:endParaRPr lang="ru-RU" altLang="ru-RU" b="1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104900" y="20618"/>
            <a:ext cx="6934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SYNTHESIS OF LEMBEHYNE A</a:t>
            </a:r>
            <a:endParaRPr lang="ru-RU" sz="20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04850" y="636565"/>
            <a:ext cx="7734300" cy="5292725"/>
            <a:chOff x="444" y="517"/>
            <a:chExt cx="4872" cy="3334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444" y="517"/>
              <a:ext cx="4816" cy="2299"/>
            </a:xfrm>
            <a:prstGeom prst="roundRect">
              <a:avLst>
                <a:gd name="adj" fmla="val 8148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566"/>
              <a:ext cx="4592" cy="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976" y="566"/>
              <a:ext cx="3696" cy="72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 rot="5400000">
              <a:off x="2404" y="939"/>
              <a:ext cx="952" cy="4872"/>
            </a:xfrm>
            <a:prstGeom prst="roundRect">
              <a:avLst>
                <a:gd name="adj" fmla="val 13949"/>
              </a:avLst>
            </a:prstGeom>
            <a:solidFill>
              <a:srgbClr val="FFFF99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pic>
          <p:nvPicPr>
            <p:cNvPr id="12" name="Picture 11" descr="C:\Documents and Settings\Администратор\Рабочий стол\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08" y="2996"/>
              <a:ext cx="1144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C:\Documents and Settings\Администратор\Рабочий стол\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32" y="2996"/>
              <a:ext cx="1176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Documents and Settings\Администратор\Рабочий стол\3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" y="2996"/>
              <a:ext cx="115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C:\Users\DVA\Documents\Work (INK RAS)\Монографии, Обзоры и Статьи\Макаров А.А\Статьи по лембехинам\OBC-2016\11360159 Haliclona sp - Sponge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56" y="2996"/>
              <a:ext cx="1148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731866" y="-24"/>
            <a:ext cx="79121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ru-RU" sz="2000" b="1" dirty="0">
                <a:latin typeface="Tahoma" pitchFamily="34" charset="0"/>
                <a:cs typeface="Tahoma" pitchFamily="34" charset="0"/>
              </a:rPr>
              <a:t>PREPARATION OF THE KEY MONOMER IN THE SYNTHESIS OF LEMBEHYNE</a:t>
            </a:r>
            <a:r>
              <a:rPr lang="ru-RU" altLang="ru-RU" sz="2000" b="1" dirty="0">
                <a:latin typeface="Tahoma" pitchFamily="34" charset="0"/>
                <a:cs typeface="Tahoma" pitchFamily="34" charset="0"/>
              </a:rPr>
              <a:t> А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3350" y="1071546"/>
            <a:ext cx="8883650" cy="4643529"/>
            <a:chOff x="84" y="1134"/>
            <a:chExt cx="5596" cy="2936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84" y="1134"/>
              <a:ext cx="5596" cy="2168"/>
            </a:xfrm>
            <a:prstGeom prst="roundRect">
              <a:avLst>
                <a:gd name="adj" fmla="val 10463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96" y="1378"/>
            <a:ext cx="5327" cy="1784"/>
          </p:xfrm>
          <a:graphic>
            <a:graphicData uri="http://schemas.openxmlformats.org/presentationml/2006/ole">
              <p:oleObj spid="_x0000_s58370" name="CS ChemDraw Drawing" r:id="rId4" imgW="6677781" imgH="2230751" progId="ChemDraw.Document.6.0">
                <p:embed/>
              </p:oleObj>
            </a:graphicData>
          </a:graphic>
        </p:graphicFrame>
        <p:sp>
          <p:nvSpPr>
            <p:cNvPr id="10" name="Скругленный прямоугольник 9"/>
            <p:cNvSpPr/>
            <p:nvPr/>
          </p:nvSpPr>
          <p:spPr>
            <a:xfrm>
              <a:off x="3608" y="2466"/>
              <a:ext cx="1960" cy="42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6"/>
            <p:cNvSpPr>
              <a:spLocks noChangeArrowheads="1"/>
            </p:cNvSpPr>
            <p:nvPr/>
          </p:nvSpPr>
          <p:spPr bwMode="auto">
            <a:xfrm>
              <a:off x="108" y="3500"/>
              <a:ext cx="5544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10000"/>
                </a:lnSpc>
              </a:pP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V.A. </a:t>
              </a:r>
              <a:r>
                <a:rPr lang="en-US" altLang="ru-RU" sz="1200" b="1" dirty="0" err="1">
                  <a:latin typeface="Tahoma" pitchFamily="34" charset="0"/>
                  <a:cs typeface="Tahoma" pitchFamily="34" charset="0"/>
                </a:rPr>
                <a:t>D’yakonov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, L.U. </a:t>
              </a:r>
              <a:r>
                <a:rPr lang="en-US" altLang="ru-RU" sz="1200" b="1" dirty="0" err="1">
                  <a:latin typeface="Tahoma" pitchFamily="34" charset="0"/>
                  <a:cs typeface="Tahoma" pitchFamily="34" charset="0"/>
                </a:rPr>
                <a:t>Dzhemileva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, A.A. </a:t>
              </a:r>
              <a:r>
                <a:rPr lang="en-US" altLang="ru-RU" sz="1200" b="1" dirty="0" err="1">
                  <a:latin typeface="Tahoma" pitchFamily="34" charset="0"/>
                  <a:cs typeface="Tahoma" pitchFamily="34" charset="0"/>
                </a:rPr>
                <a:t>Makarov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, E.N. Andreev, U.M. </a:t>
              </a:r>
              <a:r>
                <a:rPr lang="en-US" altLang="ru-RU" sz="1200" b="1" dirty="0" err="1">
                  <a:latin typeface="Tahoma" pitchFamily="34" charset="0"/>
                  <a:cs typeface="Tahoma" pitchFamily="34" charset="0"/>
                </a:rPr>
                <a:t>Dzhemilev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, Russ. J. Org. Chem., 2016, V. 52(12), 1844–1846;</a:t>
              </a:r>
            </a:p>
            <a:p>
              <a:pPr algn="just" eaLnBrk="1" hangingPunct="1">
                <a:lnSpc>
                  <a:spcPct val="110000"/>
                </a:lnSpc>
              </a:pP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V.</a:t>
              </a:r>
              <a:r>
                <a:rPr lang="ru-RU" altLang="ru-RU" sz="1200" b="1" dirty="0">
                  <a:latin typeface="Tahoma" pitchFamily="34" charset="0"/>
                  <a:cs typeface="Tahoma" pitchFamily="34" charset="0"/>
                </a:rPr>
                <a:t>А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. </a:t>
              </a:r>
              <a:r>
                <a:rPr lang="en-US" altLang="ru-RU" sz="1200" b="1" dirty="0" err="1">
                  <a:latin typeface="Tahoma" pitchFamily="34" charset="0"/>
                  <a:cs typeface="Tahoma" pitchFamily="34" charset="0"/>
                </a:rPr>
                <a:t>D'yakonov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, A.A. </a:t>
              </a:r>
              <a:r>
                <a:rPr lang="en-US" altLang="ru-RU" sz="1200" b="1" dirty="0" err="1">
                  <a:latin typeface="Tahoma" pitchFamily="34" charset="0"/>
                  <a:cs typeface="Tahoma" pitchFamily="34" charset="0"/>
                </a:rPr>
                <a:t>Makarov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, L.U. </a:t>
              </a:r>
              <a:r>
                <a:rPr lang="en-US" altLang="ru-RU" sz="1200" b="1" dirty="0" err="1">
                  <a:latin typeface="Tahoma" pitchFamily="34" charset="0"/>
                  <a:cs typeface="Tahoma" pitchFamily="34" charset="0"/>
                </a:rPr>
                <a:t>Dzhemileva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, E.N. Andreev, U.</a:t>
              </a:r>
              <a:r>
                <a:rPr lang="ru-RU" altLang="ru-RU" sz="1200" b="1" dirty="0">
                  <a:latin typeface="Tahoma" pitchFamily="34" charset="0"/>
                  <a:cs typeface="Tahoma" pitchFamily="34" charset="0"/>
                </a:rPr>
                <a:t>М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. </a:t>
              </a:r>
              <a:r>
                <a:rPr lang="en-US" altLang="ru-RU" sz="1200" b="1" dirty="0" err="1">
                  <a:latin typeface="Tahoma" pitchFamily="34" charset="0"/>
                  <a:cs typeface="Tahoma" pitchFamily="34" charset="0"/>
                </a:rPr>
                <a:t>Dzhemilev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. Total Synthesis of </a:t>
              </a:r>
              <a:r>
                <a:rPr lang="en-US" altLang="ru-RU" sz="1200" b="1" dirty="0" err="1">
                  <a:latin typeface="Tahoma" pitchFamily="34" charset="0"/>
                  <a:cs typeface="Tahoma" pitchFamily="34" charset="0"/>
                </a:rPr>
                <a:t>Neuritogenic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 Alkynes: Lembehyne B and Key Intermediate of Lembehyne A. </a:t>
              </a:r>
              <a:r>
                <a:rPr lang="en-US" altLang="ru-RU" sz="1200" b="1" i="1" dirty="0" err="1">
                  <a:latin typeface="Tahoma" pitchFamily="34" charset="0"/>
                  <a:cs typeface="Tahoma" pitchFamily="34" charset="0"/>
                </a:rPr>
                <a:t>ChemistrySelect</a:t>
              </a:r>
              <a:r>
                <a:rPr lang="en-US" altLang="ru-RU" sz="1200" b="1" dirty="0">
                  <a:latin typeface="Tahoma" pitchFamily="34" charset="0"/>
                  <a:cs typeface="Tahoma" pitchFamily="34" charset="0"/>
                </a:rPr>
                <a:t>, 2017, </a:t>
              </a:r>
              <a:r>
                <a:rPr lang="ru-RU" altLang="ru-RU" sz="1200" b="1" i="1" dirty="0">
                  <a:latin typeface="Tahoma" pitchFamily="34" charset="0"/>
                  <a:cs typeface="Tahoma" pitchFamily="34" charset="0"/>
                </a:rPr>
                <a:t>2, </a:t>
              </a:r>
              <a:r>
                <a:rPr lang="ru-RU" altLang="ru-RU" sz="1200" b="1" dirty="0">
                  <a:latin typeface="Tahoma" pitchFamily="34" charset="0"/>
                  <a:cs typeface="Tahoma" pitchFamily="34" charset="0"/>
                </a:rPr>
                <a:t>1211</a:t>
              </a:r>
              <a:r>
                <a:rPr lang="en-US" altLang="ru-RU" sz="1200" i="1" dirty="0">
                  <a:solidFill>
                    <a:srgbClr val="800000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ru-RU" altLang="ru-RU" sz="1200" i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500034" y="-24"/>
            <a:ext cx="821537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CROSS-CYCLOMAGNESIATION FOR THE SYNTHESIS OF NEIRITOGENIC ALKYNE</a:t>
            </a:r>
            <a:r>
              <a:rPr lang="ru-RU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LEMBEHYNE B</a:t>
            </a:r>
            <a:endParaRPr lang="ru-RU" sz="20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13"/>
          <p:cNvGrpSpPr>
            <a:grpSpLocks/>
          </p:cNvGrpSpPr>
          <p:nvPr/>
        </p:nvGrpSpPr>
        <p:grpSpPr bwMode="auto">
          <a:xfrm>
            <a:off x="214282" y="817585"/>
            <a:ext cx="8802718" cy="5183183"/>
            <a:chOff x="214282" y="895350"/>
            <a:chExt cx="8802718" cy="5183827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214282" y="895350"/>
              <a:ext cx="8667750" cy="4540806"/>
            </a:xfrm>
            <a:prstGeom prst="roundRect">
              <a:avLst>
                <a:gd name="adj" fmla="val 8755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>
              <a:off x="2219330" y="4154883"/>
              <a:ext cx="3067050" cy="1066933"/>
            </a:xfrm>
            <a:prstGeom prst="roundRect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1000125" y="1077896"/>
            <a:ext cx="7286625" cy="4126425"/>
          </p:xfrm>
          <a:graphic>
            <a:graphicData uri="http://schemas.openxmlformats.org/presentationml/2006/ole">
              <p:oleObj spid="_x0000_s59394" name="CS ChemDraw Drawing" r:id="rId4" imgW="6897440" imgH="3907087" progId="ChemDraw.Document.6.0">
                <p:embed/>
              </p:oleObj>
            </a:graphicData>
          </a:graphic>
        </p:graphicFrame>
        <p:pic>
          <p:nvPicPr>
            <p:cNvPr id="12" name="Picture 13" descr="C:\Users\DVA\Desktop\CoverIssue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175430">
              <a:off x="5988960" y="3844454"/>
              <a:ext cx="978473" cy="141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Mendeleev Communication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111753">
              <a:off x="6993093" y="3837399"/>
              <a:ext cx="953811" cy="1373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42888" y="5432766"/>
              <a:ext cx="8774112" cy="646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V. </a:t>
              </a:r>
              <a:r>
                <a:rPr lang="ru-RU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А. </a:t>
              </a:r>
              <a:r>
                <a:rPr lang="en-US" altLang="ru-RU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D'yakonov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A. A. </a:t>
              </a:r>
              <a:r>
                <a:rPr lang="en-US" altLang="ru-RU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Makarov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L. U. </a:t>
              </a:r>
              <a:r>
                <a:rPr lang="en-US" altLang="ru-RU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Dzhemileva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E. N. Andreev, U. </a:t>
              </a:r>
              <a:r>
                <a:rPr lang="ru-RU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М. </a:t>
              </a:r>
              <a:r>
                <a:rPr lang="en-US" altLang="ru-RU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Mendeleev Communications, 2017, 27, </a:t>
              </a:r>
              <a:r>
                <a:rPr lang="en-US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122-124; L.U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 </a:t>
              </a:r>
              <a:r>
                <a:rPr lang="en-US" altLang="ru-RU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Dzhemileva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V.A. </a:t>
              </a:r>
              <a:r>
                <a:rPr lang="en-US" altLang="ru-RU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D’yakonov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A.A. </a:t>
              </a:r>
              <a:r>
                <a:rPr lang="en-US" altLang="ru-RU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Makarov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E.N. Andreev, M.M. </a:t>
              </a:r>
              <a:r>
                <a:rPr lang="en-US" altLang="ru-RU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Yunusbaeva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U.M. </a:t>
              </a:r>
              <a:r>
                <a:rPr lang="en-US" altLang="ru-RU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</a:t>
              </a:r>
              <a:r>
                <a:rPr lang="en-US" altLang="ru-RU" sz="12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Org. </a:t>
              </a:r>
              <a:r>
                <a:rPr lang="en-US" altLang="ru-RU" sz="1200" b="1" i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Biomol</a:t>
              </a:r>
              <a:r>
                <a:rPr lang="en-US" altLang="ru-RU" sz="12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 Chem.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2017, </a:t>
              </a:r>
              <a:r>
                <a:rPr lang="en-US" altLang="ru-RU" sz="12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15</a:t>
              </a:r>
              <a:r>
                <a:rPr lang="en-US" alt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470</a:t>
              </a:r>
              <a:r>
                <a:rPr lang="en-US" altLang="ru-RU" sz="12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</a:t>
              </a:r>
              <a:endParaRPr lang="ru-RU" altLang="ru-RU" sz="1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215900" y="19070"/>
            <a:ext cx="8623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ru-RU" b="1">
                <a:latin typeface="Tahoma" pitchFamily="34" charset="0"/>
                <a:cs typeface="Tahoma" pitchFamily="34" charset="0"/>
              </a:rPr>
              <a:t>PREPARATION OF NATURAL LEMBEHYNE </a:t>
            </a:r>
            <a:r>
              <a:rPr lang="ru-RU" altLang="ru-RU" b="1">
                <a:latin typeface="Tahoma" pitchFamily="34" charset="0"/>
                <a:cs typeface="Tahoma" pitchFamily="34" charset="0"/>
              </a:rPr>
              <a:t>В </a:t>
            </a:r>
            <a:r>
              <a:rPr lang="en-US" altLang="ru-RU" b="1">
                <a:latin typeface="Tahoma" pitchFamily="34" charset="0"/>
                <a:cs typeface="Tahoma" pitchFamily="34" charset="0"/>
              </a:rPr>
              <a:t>AND ITS SYNTHETIC ANALOGS INVOLVING THE WEINREB AMID</a:t>
            </a:r>
            <a:endParaRPr lang="ru-RU" altLang="ru-RU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60350" y="928670"/>
            <a:ext cx="8667750" cy="5022850"/>
            <a:chOff x="164" y="928"/>
            <a:chExt cx="5460" cy="3164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64" y="928"/>
              <a:ext cx="5460" cy="3164"/>
            </a:xfrm>
            <a:prstGeom prst="roundRect">
              <a:avLst>
                <a:gd name="adj" fmla="val 7606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048" y="2664"/>
              <a:ext cx="1792" cy="448"/>
            </a:xfrm>
            <a:prstGeom prst="roundRect">
              <a:avLst/>
            </a:prstGeom>
            <a:solidFill>
              <a:srgbClr val="66FFCC"/>
            </a:solidFill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471" y="1122"/>
            <a:ext cx="4763" cy="2796"/>
          </p:xfrm>
          <a:graphic>
            <a:graphicData uri="http://schemas.openxmlformats.org/presentationml/2006/ole">
              <p:oleObj spid="_x0000_s60418" name="CS ChemDraw Drawing" r:id="rId4" imgW="7750819" imgH="4526184" progId="ChemDraw.Document.6.0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5918206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48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0" y="-24"/>
            <a:ext cx="9144000" cy="1035050"/>
          </a:xfrm>
          <a:prstGeom prst="rect">
            <a:avLst/>
          </a:prstGeom>
          <a:extLst>
            <a:ext uri="{909E8E84-426E-40DD-AFC4-6F175D3DCCD1}"/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IN VITRO ANALYSIS OF CELL CYCLE OF LEMBEHYNE B  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/>
            </a:r>
            <a:b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</a:b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ON THE LEUKEMIA CELL LINES AND NEUROBLASTOMA CELLS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j-ea"/>
              <a:cs typeface="+mj-cs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33403" y="714356"/>
            <a:ext cx="8453439" cy="5289550"/>
            <a:chOff x="210" y="827"/>
            <a:chExt cx="5325" cy="3332"/>
          </a:xfrm>
        </p:grpSpPr>
        <p:pic>
          <p:nvPicPr>
            <p:cNvPr id="8" name="Рисунок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0" y="2639"/>
              <a:ext cx="1522" cy="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13" y="2627"/>
              <a:ext cx="1522" cy="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385" y="2357"/>
              <a:ext cx="11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ru-RU" sz="1200" b="1" dirty="0">
                  <a:latin typeface="Tahoma" pitchFamily="34" charset="0"/>
                </a:rPr>
                <a:t>C</a:t>
              </a:r>
              <a:r>
                <a:rPr lang="ru-RU" altLang="ru-RU" sz="1200" b="1" dirty="0" err="1">
                  <a:latin typeface="Tahoma" pitchFamily="34" charset="0"/>
                </a:rPr>
                <a:t>ell</a:t>
              </a:r>
              <a:r>
                <a:rPr lang="ru-RU" altLang="ru-RU" sz="1200" b="1" dirty="0">
                  <a:latin typeface="Tahoma" pitchFamily="34" charset="0"/>
                </a:rPr>
                <a:t> </a:t>
              </a:r>
              <a:r>
                <a:rPr lang="ru-RU" altLang="ru-RU" sz="1200" b="1" dirty="0" err="1">
                  <a:latin typeface="Tahoma" pitchFamily="34" charset="0"/>
                </a:rPr>
                <a:t>cycle</a:t>
              </a:r>
              <a:r>
                <a:rPr lang="ru-RU" altLang="ru-RU" sz="1200" b="1" dirty="0">
                  <a:latin typeface="Tahoma" pitchFamily="34" charset="0"/>
                </a:rPr>
                <a:t> </a:t>
              </a:r>
              <a:r>
                <a:rPr lang="ru-RU" altLang="ru-RU" sz="1200" b="1" dirty="0" err="1">
                  <a:latin typeface="Tahoma" pitchFamily="34" charset="0"/>
                </a:rPr>
                <a:t>progression</a:t>
              </a:r>
              <a:r>
                <a:rPr lang="ru-RU" altLang="ru-RU" sz="1200" b="1" dirty="0">
                  <a:latin typeface="Tahoma" pitchFamily="34" charset="0"/>
                </a:rPr>
                <a:t> </a:t>
              </a:r>
              <a:r>
                <a:rPr lang="ru-RU" altLang="ru-RU" sz="1200" b="1" dirty="0" err="1">
                  <a:latin typeface="Tahoma" pitchFamily="34" charset="0"/>
                </a:rPr>
                <a:t>in</a:t>
              </a:r>
              <a:r>
                <a:rPr lang="ru-RU" altLang="ru-RU" sz="1200" b="1" dirty="0">
                  <a:latin typeface="Tahoma" pitchFamily="34" charset="0"/>
                </a:rPr>
                <a:t>  Jurkat </a:t>
              </a:r>
              <a:r>
                <a:rPr lang="ru-RU" altLang="ru-RU" sz="1200" b="1" dirty="0" err="1">
                  <a:latin typeface="Tahoma" pitchFamily="34" charset="0"/>
                </a:rPr>
                <a:t>cells</a:t>
              </a:r>
              <a:endParaRPr lang="ru-RU" altLang="ru-RU" sz="1200" b="1" dirty="0">
                <a:latin typeface="Tahoma" pitchFamily="34" charset="0"/>
              </a:endParaRPr>
            </a:p>
          </p:txBody>
        </p:sp>
        <p:pic>
          <p:nvPicPr>
            <p:cNvPr id="11" name="Рисунок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53" y="2717"/>
              <a:ext cx="1315" cy="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1888" y="2357"/>
              <a:ext cx="192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altLang="ru-RU" sz="1200" b="1" dirty="0">
                  <a:latin typeface="Tahoma" pitchFamily="34" charset="0"/>
                </a:rPr>
                <a:t>The cell cycle in Jurkat cells </a:t>
              </a: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altLang="ru-RU" sz="1200" b="1" dirty="0">
                  <a:latin typeface="Tahoma" pitchFamily="34" charset="0"/>
                </a:rPr>
                <a:t>without treatment with Lembehyne B</a:t>
              </a:r>
              <a:endParaRPr lang="ru-RU" altLang="ru-RU" sz="1200" b="1" dirty="0">
                <a:latin typeface="Tahoma" pitchFamily="34" charset="0"/>
              </a:endParaRPr>
            </a:p>
          </p:txBody>
        </p:sp>
        <p:pic>
          <p:nvPicPr>
            <p:cNvPr id="13" name="Рисунок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" y="1007"/>
              <a:ext cx="1832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 descr="Картинки по запросу клеточный цикл и его периоды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6" y="827"/>
              <a:ext cx="1591" cy="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4184" y="2357"/>
              <a:ext cx="11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ru-RU" sz="1200" b="1" dirty="0">
                  <a:latin typeface="Tahoma" pitchFamily="34" charset="0"/>
                </a:rPr>
                <a:t>C</a:t>
              </a:r>
              <a:r>
                <a:rPr lang="ru-RU" altLang="ru-RU" sz="1200" b="1" dirty="0" err="1">
                  <a:latin typeface="Tahoma" pitchFamily="34" charset="0"/>
                </a:rPr>
                <a:t>ell</a:t>
              </a:r>
              <a:r>
                <a:rPr lang="ru-RU" altLang="ru-RU" sz="1200" b="1" dirty="0">
                  <a:latin typeface="Tahoma" pitchFamily="34" charset="0"/>
                </a:rPr>
                <a:t> </a:t>
              </a:r>
              <a:r>
                <a:rPr lang="ru-RU" altLang="ru-RU" sz="1200" b="1" dirty="0" err="1">
                  <a:latin typeface="Tahoma" pitchFamily="34" charset="0"/>
                </a:rPr>
                <a:t>cycle</a:t>
              </a:r>
              <a:r>
                <a:rPr lang="ru-RU" altLang="ru-RU" sz="1200" b="1" dirty="0">
                  <a:latin typeface="Tahoma" pitchFamily="34" charset="0"/>
                </a:rPr>
                <a:t> </a:t>
              </a:r>
              <a:r>
                <a:rPr lang="ru-RU" altLang="ru-RU" sz="1200" b="1" dirty="0" err="1">
                  <a:latin typeface="Tahoma" pitchFamily="34" charset="0"/>
                </a:rPr>
                <a:t>progression</a:t>
              </a:r>
              <a:r>
                <a:rPr lang="ru-RU" altLang="ru-RU" sz="1200" b="1" dirty="0">
                  <a:latin typeface="Tahoma" pitchFamily="34" charset="0"/>
                </a:rPr>
                <a:t> </a:t>
              </a:r>
              <a:r>
                <a:rPr lang="ru-RU" altLang="ru-RU" sz="1200" b="1" dirty="0" err="1">
                  <a:latin typeface="Tahoma" pitchFamily="34" charset="0"/>
                </a:rPr>
                <a:t>in</a:t>
              </a:r>
              <a:r>
                <a:rPr lang="ru-RU" altLang="ru-RU" sz="1200" b="1" dirty="0">
                  <a:latin typeface="Tahoma" pitchFamily="34" charset="0"/>
                </a:rPr>
                <a:t>  </a:t>
              </a:r>
              <a:r>
                <a:rPr lang="en-US" altLang="ru-RU" sz="1200" b="1" dirty="0">
                  <a:latin typeface="Tahoma" pitchFamily="34" charset="0"/>
                </a:rPr>
                <a:t>Neuro2A</a:t>
              </a:r>
              <a:r>
                <a:rPr lang="ru-RU" altLang="ru-RU" sz="1200" b="1" dirty="0">
                  <a:latin typeface="Tahoma" pitchFamily="34" charset="0"/>
                </a:rPr>
                <a:t> </a:t>
              </a:r>
              <a:r>
                <a:rPr lang="ru-RU" altLang="ru-RU" sz="1200" b="1" dirty="0" err="1">
                  <a:latin typeface="Tahoma" pitchFamily="34" charset="0"/>
                </a:rPr>
                <a:t>cells</a:t>
              </a:r>
              <a:endParaRPr lang="ru-RU" altLang="ru-RU" sz="1200" b="1" dirty="0"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0" y="-14306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STUDY OF  NEURITOGENIC ACTIVITY OF LEMBEHYNE</a:t>
            </a:r>
          </a:p>
          <a:p>
            <a:pPr algn="ctr"/>
            <a:r>
              <a:rPr lang="en-US" altLang="ru-RU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ON NEURO2A CELLS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50825" y="690584"/>
            <a:ext cx="8035926" cy="5268913"/>
            <a:chOff x="158" y="572"/>
            <a:chExt cx="5062" cy="3319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58" y="572"/>
              <a:ext cx="218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1500" b="1" dirty="0">
                  <a:solidFill>
                    <a:srgbClr val="973735"/>
                  </a:solidFill>
                  <a:latin typeface="Tahoma" pitchFamily="34" charset="0"/>
                </a:rPr>
                <a:t>Control</a:t>
              </a:r>
              <a:r>
                <a:rPr lang="ru-RU" altLang="ru-RU" sz="1500" b="1" dirty="0">
                  <a:solidFill>
                    <a:schemeClr val="accent2"/>
                  </a:solidFill>
                </a:rPr>
                <a:t> </a:t>
              </a:r>
              <a:r>
                <a:rPr lang="en-US" altLang="ru-RU" sz="1500" b="1" dirty="0">
                  <a:latin typeface="Tahoma" pitchFamily="34" charset="0"/>
                </a:rPr>
                <a:t>– </a:t>
              </a:r>
              <a:r>
                <a:rPr lang="en-US" altLang="ru-RU" sz="1500" b="1" dirty="0">
                  <a:solidFill>
                    <a:srgbClr val="973735"/>
                  </a:solidFill>
                  <a:latin typeface="Tahoma" pitchFamily="34" charset="0"/>
                </a:rPr>
                <a:t>after incubation for </a:t>
              </a:r>
              <a:r>
                <a:rPr lang="ru-RU" altLang="ru-RU" sz="1500" b="1" dirty="0">
                  <a:solidFill>
                    <a:srgbClr val="973735"/>
                  </a:solidFill>
                  <a:latin typeface="Tahoma" pitchFamily="34" charset="0"/>
                </a:rPr>
                <a:t>72 </a:t>
              </a:r>
              <a:r>
                <a:rPr lang="en-US" altLang="ru-RU" sz="1500" b="1" dirty="0">
                  <a:solidFill>
                    <a:srgbClr val="973735"/>
                  </a:solidFill>
                  <a:latin typeface="Tahoma" pitchFamily="34" charset="0"/>
                </a:rPr>
                <a:t>h</a:t>
              </a:r>
              <a:endParaRPr lang="ru-RU" altLang="ru-RU" sz="1500" b="1" dirty="0">
                <a:solidFill>
                  <a:srgbClr val="973735"/>
                </a:solidFill>
                <a:latin typeface="Tahoma" pitchFamily="34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447" y="572"/>
              <a:ext cx="13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1600" b="1" dirty="0">
                  <a:latin typeface="Tahoma" pitchFamily="34" charset="0"/>
                </a:rPr>
                <a:t>Incubation for 24 h</a:t>
              </a:r>
              <a:endParaRPr lang="ru-RU" altLang="ru-RU" sz="1600" b="1" dirty="0">
                <a:latin typeface="Tahoma" pitchFamily="34" charset="0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035" y="2207"/>
              <a:ext cx="65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1600" b="1" dirty="0">
                  <a:latin typeface="Tahoma" pitchFamily="34" charset="0"/>
                </a:rPr>
                <a:t>For 48 h</a:t>
              </a:r>
              <a:endParaRPr lang="ru-RU" altLang="ru-RU" sz="1600" b="1" dirty="0">
                <a:latin typeface="Tahoma" pitchFamily="34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465" y="2207"/>
              <a:ext cx="65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1600" b="1" dirty="0">
                  <a:latin typeface="Tahoma" pitchFamily="34" charset="0"/>
                </a:rPr>
                <a:t>For </a:t>
              </a:r>
              <a:r>
                <a:rPr lang="ru-RU" altLang="ru-RU" sz="1600" b="1" dirty="0">
                  <a:latin typeface="Tahoma" pitchFamily="34" charset="0"/>
                </a:rPr>
                <a:t>72 </a:t>
              </a:r>
              <a:r>
                <a:rPr lang="en-US" altLang="ru-RU" sz="1600" b="1" dirty="0">
                  <a:latin typeface="Tahoma" pitchFamily="34" charset="0"/>
                </a:rPr>
                <a:t>h</a:t>
              </a:r>
              <a:endParaRPr lang="ru-RU" altLang="ru-RU" sz="1600" b="1" dirty="0">
                <a:latin typeface="Tahoma" pitchFamily="34" charset="0"/>
              </a:endParaRPr>
            </a:p>
          </p:txBody>
        </p:sp>
        <p:pic>
          <p:nvPicPr>
            <p:cNvPr id="12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45" y="797"/>
              <a:ext cx="1839" cy="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0" y="790"/>
              <a:ext cx="1853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51" y="2477"/>
              <a:ext cx="1884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30" y="2477"/>
              <a:ext cx="1890" cy="1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1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1" y="-4765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ru-R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OF  NEURITOGENIC ACTIVITY OF LEMBEHYNE B </a:t>
            </a:r>
          </a:p>
          <a:p>
            <a:pPr algn="ctr">
              <a:defRPr/>
            </a:pPr>
            <a:r>
              <a:rPr lang="en-US" altLang="ru-R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NEURO2A CELLS</a:t>
            </a:r>
          </a:p>
          <a:p>
            <a:pPr algn="ctr">
              <a:defRPr/>
            </a:pPr>
            <a:r>
              <a:rPr lang="en-US" altLang="ru-R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COMPARISON WITH  NERVE GROWTH FACTOR</a:t>
            </a:r>
            <a:endParaRPr lang="ru-RU" b="1" i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522288" y="1214422"/>
            <a:ext cx="8324850" cy="4614862"/>
            <a:chOff x="329" y="963"/>
            <a:chExt cx="5244" cy="2907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" y="1331"/>
              <a:ext cx="2434" cy="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8" y="1331"/>
              <a:ext cx="2435" cy="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584" y="963"/>
              <a:ext cx="10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b="1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rPr>
                <a:t>Lembehynes</a:t>
              </a:r>
              <a:endParaRPr lang="ru-RU" altLang="ru-RU" b="1">
                <a:solidFill>
                  <a:srgbClr val="C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3249" y="998"/>
              <a:ext cx="42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NGF</a:t>
              </a:r>
              <a:endParaRPr lang="ru-RU" alt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/>
          </p:nvSpPr>
          <p:spPr bwMode="auto">
            <a:xfrm>
              <a:off x="329" y="3313"/>
              <a:ext cx="5244" cy="557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ru-RU" sz="14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Differentiation of Neuro2A cells during incubation for 48-72 hours  with the addition  to the cultivation medium only of lembehyne B (left) and only of NGF (nerve growth factor) (right).</a:t>
              </a:r>
              <a:r>
                <a:rPr lang="en-US" altLang="ru-RU" sz="1400" b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altLang="ru-RU" sz="14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Staining with</a:t>
              </a:r>
              <a:r>
                <a:rPr lang="ru-RU" altLang="ru-RU" sz="14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DAPI </a:t>
              </a:r>
              <a:r>
                <a:rPr lang="en-US" altLang="ru-RU" sz="14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and</a:t>
              </a:r>
              <a:r>
                <a:rPr lang="ru-RU" altLang="ru-RU" sz="14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ActinRedTM 555 ReadyProbesTM Reagent (InvitrogenTM).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1357298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Reactions of catalytic homo- and cross-cyclomagnesiation of aliphatic and functionally substituted </a:t>
            </a:r>
            <a:r>
              <a:rPr lang="en-US" sz="2000" dirty="0" err="1" smtClean="0"/>
              <a:t>allenes</a:t>
            </a:r>
            <a:r>
              <a:rPr lang="en-US" sz="2000" dirty="0" smtClean="0"/>
              <a:t> using available Grignard reagents are efficient tools for the design and </a:t>
            </a:r>
            <a:r>
              <a:rPr lang="en-US" sz="2000" dirty="0" err="1" smtClean="0"/>
              <a:t>stereoselective</a:t>
            </a:r>
            <a:r>
              <a:rPr lang="en-US" sz="2000" dirty="0" smtClean="0"/>
              <a:t> synthesis of natural functionally substituted </a:t>
            </a:r>
            <a:r>
              <a:rPr lang="en-US" sz="2000" dirty="0" err="1" smtClean="0"/>
              <a:t>bis</a:t>
            </a:r>
            <a:r>
              <a:rPr lang="en-US" sz="2000" dirty="0" smtClean="0"/>
              <a:t>-</a:t>
            </a:r>
            <a:r>
              <a:rPr lang="en-US" sz="2000" dirty="0" err="1" smtClean="0"/>
              <a:t>methylene</a:t>
            </a:r>
            <a:r>
              <a:rPr lang="en-US" sz="2000" dirty="0" smtClean="0"/>
              <a:t>-separated Z-</a:t>
            </a:r>
            <a:r>
              <a:rPr lang="en-US" sz="2000" dirty="0" err="1" smtClean="0"/>
              <a:t>dienes</a:t>
            </a:r>
            <a:r>
              <a:rPr lang="en-US" sz="2000" dirty="0" smtClean="0"/>
              <a:t>, fatty acids, </a:t>
            </a:r>
            <a:r>
              <a:rPr lang="en-US" sz="2000" dirty="0" err="1" smtClean="0"/>
              <a:t>acetogenins</a:t>
            </a:r>
            <a:r>
              <a:rPr lang="en-US" sz="2000" dirty="0" smtClean="0"/>
              <a:t> and lembehynes, exhibiting a broad spectrum of biological activities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Abstract</a:t>
            </a:r>
            <a:r>
              <a:rPr lang="fr-FR" b="1" dirty="0" smtClean="0"/>
              <a:t>:</a:t>
            </a:r>
            <a:endParaRPr lang="fr-FR" dirty="0"/>
          </a:p>
          <a:p>
            <a:pPr algn="just"/>
            <a:r>
              <a:rPr lang="en-US" dirty="0" smtClean="0"/>
              <a:t>The report discusses the latest achievements of the authors in developing original methods for </a:t>
            </a:r>
            <a:r>
              <a:rPr lang="en-US" dirty="0" err="1" smtClean="0"/>
              <a:t>stereoselective</a:t>
            </a:r>
            <a:r>
              <a:rPr lang="en-US" dirty="0" smtClean="0"/>
              <a:t> synthesis of natural </a:t>
            </a:r>
            <a:r>
              <a:rPr lang="en-US" dirty="0" err="1" smtClean="0"/>
              <a:t>acetogenins</a:t>
            </a:r>
            <a:r>
              <a:rPr lang="en-US" dirty="0" smtClean="0"/>
              <a:t>, higher </a:t>
            </a:r>
            <a:r>
              <a:rPr lang="en-US" dirty="0" err="1" smtClean="0"/>
              <a:t>bis</a:t>
            </a:r>
            <a:r>
              <a:rPr lang="en-US" dirty="0" smtClean="0"/>
              <a:t>-</a:t>
            </a:r>
            <a:r>
              <a:rPr lang="en-US" dirty="0" err="1" smtClean="0"/>
              <a:t>methylene</a:t>
            </a:r>
            <a:r>
              <a:rPr lang="en-US" dirty="0" smtClean="0"/>
              <a:t>-separated </a:t>
            </a:r>
            <a:r>
              <a:rPr lang="en-US" dirty="0" err="1" smtClean="0"/>
              <a:t>di</a:t>
            </a:r>
            <a:r>
              <a:rPr lang="en-US" dirty="0" smtClean="0"/>
              <a:t>- and </a:t>
            </a:r>
            <a:r>
              <a:rPr lang="en-US" dirty="0" err="1" smtClean="0"/>
              <a:t>trienoic</a:t>
            </a:r>
            <a:r>
              <a:rPr lang="en-US" dirty="0" smtClean="0"/>
              <a:t> acids, lembehynes that are of exceptional interest as low-toxic target antitumor drugs, as well as compounds with </a:t>
            </a:r>
            <a:r>
              <a:rPr lang="en-US" dirty="0" err="1" smtClean="0"/>
              <a:t>neritogenic</a:t>
            </a:r>
            <a:r>
              <a:rPr lang="en-US" dirty="0" smtClean="0"/>
              <a:t> activity for treating neurodegenerative diseases.</a:t>
            </a:r>
            <a:endParaRPr lang="ru-RU" dirty="0" smtClean="0"/>
          </a:p>
          <a:p>
            <a:pPr algn="just"/>
            <a:r>
              <a:rPr lang="en-US" dirty="0" smtClean="0"/>
              <a:t>The synthetic approaches to the above listed natural compounds are based on the use at the key stage of the synthesis, of new </a:t>
            </a:r>
            <a:r>
              <a:rPr lang="en-US" dirty="0" err="1" smtClean="0"/>
              <a:t>organometallic</a:t>
            </a:r>
            <a:r>
              <a:rPr lang="en-US" dirty="0" smtClean="0"/>
              <a:t> reactions, such as Ti-catalyzed homo- and cross-cyclomagnesiation of 1,2-dienes, involving available Grignard reagents.</a:t>
            </a:r>
            <a:endParaRPr lang="en-US" dirty="0"/>
          </a:p>
          <a:p>
            <a:pPr algn="just"/>
            <a:r>
              <a:rPr lang="en-US" dirty="0" smtClean="0"/>
              <a:t>The studies of the synthesized compounds for their antitumor and antibacterial activities </a:t>
            </a:r>
            <a:r>
              <a:rPr lang="en-US" i="1" dirty="0" smtClean="0"/>
              <a:t>in vitro </a:t>
            </a:r>
            <a:r>
              <a:rPr lang="en-US" dirty="0" smtClean="0"/>
              <a:t>were performed </a:t>
            </a:r>
            <a:r>
              <a:rPr lang="en-US" dirty="0" smtClean="0"/>
              <a:t>with the </a:t>
            </a:r>
            <a:r>
              <a:rPr lang="en-US" dirty="0" smtClean="0"/>
              <a:t>use of unique equipment in “Centre for Molecular Design and Biological Screening of Candidate Substances for the Pharmaceutical Industry” at the Institute of </a:t>
            </a:r>
            <a:r>
              <a:rPr lang="en-US" dirty="0" err="1" smtClean="0"/>
              <a:t>Petrochemistry</a:t>
            </a:r>
            <a:r>
              <a:rPr lang="en-US" dirty="0" smtClean="0"/>
              <a:t> and Catalysis of RAS using modern methods such as flow </a:t>
            </a:r>
            <a:r>
              <a:rPr lang="en-US" dirty="0" err="1" smtClean="0"/>
              <a:t>cytofluorometry</a:t>
            </a:r>
            <a:r>
              <a:rPr lang="en-US" dirty="0" smtClean="0"/>
              <a:t>, fluorescence microscopy and Western blotting.</a:t>
            </a:r>
            <a:endParaRPr lang="ru-RU" dirty="0" smtClean="0"/>
          </a:p>
          <a:p>
            <a:r>
              <a:rPr lang="en-US" dirty="0" smtClean="0"/>
              <a:t>For compounds that showed the greatest activity, in vivo tests were performed for linear mice with grafted malignant Lewis carcinoma.</a:t>
            </a:r>
            <a:endParaRPr lang="en-US" dirty="0"/>
          </a:p>
          <a:p>
            <a:r>
              <a:rPr lang="fr-FR" b="1" dirty="0" smtClean="0"/>
              <a:t>Key words</a:t>
            </a:r>
            <a:r>
              <a:rPr lang="fr-FR" b="1" dirty="0"/>
              <a:t>: </a:t>
            </a:r>
            <a:r>
              <a:rPr lang="en-US" dirty="0" smtClean="0"/>
              <a:t>Natural </a:t>
            </a:r>
            <a:r>
              <a:rPr lang="en-US" dirty="0" err="1" smtClean="0"/>
              <a:t>acetogenins</a:t>
            </a:r>
            <a:r>
              <a:rPr lang="en-US" dirty="0" smtClean="0"/>
              <a:t>; Higher </a:t>
            </a:r>
            <a:r>
              <a:rPr lang="en-US" dirty="0" err="1" smtClean="0"/>
              <a:t>bis</a:t>
            </a:r>
            <a:r>
              <a:rPr lang="en-US" dirty="0" smtClean="0"/>
              <a:t>-</a:t>
            </a:r>
            <a:r>
              <a:rPr lang="en-US" dirty="0" err="1" smtClean="0"/>
              <a:t>methylene</a:t>
            </a:r>
            <a:r>
              <a:rPr lang="en-US" dirty="0" smtClean="0"/>
              <a:t>-separated(interrupted) </a:t>
            </a:r>
            <a:r>
              <a:rPr lang="en-US" dirty="0" err="1" smtClean="0"/>
              <a:t>di</a:t>
            </a:r>
            <a:r>
              <a:rPr lang="en-US" dirty="0" smtClean="0"/>
              <a:t>- and </a:t>
            </a:r>
            <a:r>
              <a:rPr lang="en-US" dirty="0" err="1" smtClean="0"/>
              <a:t>trienoic</a:t>
            </a:r>
            <a:r>
              <a:rPr lang="en-US" dirty="0" smtClean="0"/>
              <a:t> acids; Lembehynes; Antitumor drugs; </a:t>
            </a:r>
            <a:r>
              <a:rPr lang="en-US" dirty="0" err="1" smtClean="0"/>
              <a:t>Neritogenic</a:t>
            </a:r>
            <a:r>
              <a:rPr lang="en-US" dirty="0" smtClean="0"/>
              <a:t> </a:t>
            </a:r>
            <a:r>
              <a:rPr lang="en-US" dirty="0" smtClean="0"/>
              <a:t>activity</a:t>
            </a:r>
            <a:r>
              <a:rPr lang="en-US" dirty="0" smtClean="0"/>
              <a:t>.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endParaRPr lang="fr-FR" sz="2400" b="1" dirty="0"/>
          </a:p>
          <a:p>
            <a:pPr algn="just"/>
            <a:r>
              <a:rPr lang="da-DK" i="1" dirty="0" smtClean="0"/>
              <a:t>This work was financially supported by the Russian Science Fundation</a:t>
            </a:r>
            <a:r>
              <a:rPr lang="en-US" i="1" dirty="0" smtClean="0"/>
              <a:t>(Grants 14-13-00263, 16-13-10172, 18-73-10030), Russian Foundation for Basic Research (Grants16-03-00543, 17-43-020502, 18-29-09068) and Grant of the RF President for the support of leading scientific schools(NS-5240.2018.3).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496"/>
            <a:ext cx="2714644" cy="1357322"/>
          </a:xfrm>
          <a:prstGeom prst="rect">
            <a:avLst/>
          </a:prstGeom>
          <a:noFill/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4554"/>
            <a:ext cx="3429024" cy="2568459"/>
          </a:xfrm>
          <a:prstGeom prst="rect">
            <a:avLst/>
          </a:prstGeom>
          <a:noFill/>
        </p:spPr>
      </p:pic>
      <p:sp>
        <p:nvSpPr>
          <p:cNvPr id="3078" name="AutoShape 6" descr="ÐÐ°ÑÑÐ¸Ð½ÐºÐ¸ Ð¿Ð¾ Ð·Ð°Ð¿ÑÐ¾ÑÑ ministry of science and education of RF pres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ÐÐ°ÑÑÐ¸Ð½ÐºÐ¸ Ð¿Ð¾ Ð·Ð°Ð¿ÑÐ¾ÑÑ ministry of science and education of RF pres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MES emble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894645"/>
            <a:ext cx="1857388" cy="2034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571472" y="233363"/>
            <a:ext cx="7997837" cy="7191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1,2-</a:t>
            </a:r>
            <a:r>
              <a:rPr kumimoji="0" lang="en-US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DIENES IN STEREOSELECTIVE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 </a:t>
            </a:r>
            <a:r>
              <a:rPr kumimoji="0" lang="en-US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SYNTHESIS OF ALKENES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+mj-ea"/>
              <a:cs typeface="+mj-cs"/>
            </a:endParaRP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82616" y="857232"/>
            <a:ext cx="8132788" cy="4885881"/>
            <a:chOff x="439" y="930"/>
            <a:chExt cx="5269" cy="3252"/>
          </a:xfrm>
        </p:grpSpPr>
        <p:sp>
          <p:nvSpPr>
            <p:cNvPr id="11" name="AutoShape 24"/>
            <p:cNvSpPr>
              <a:spLocks noChangeArrowheads="1"/>
            </p:cNvSpPr>
            <p:nvPr/>
          </p:nvSpPr>
          <p:spPr bwMode="auto">
            <a:xfrm>
              <a:off x="440" y="2066"/>
              <a:ext cx="5238" cy="990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>
              <a:off x="439" y="1060"/>
              <a:ext cx="5238" cy="848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591" y="930"/>
              <a:ext cx="1836" cy="192"/>
            </a:xfrm>
            <a:prstGeom prst="rect">
              <a:avLst/>
            </a:pr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Hydrometalation</a:t>
              </a:r>
              <a:r>
                <a:rPr lang="en-US" alt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of</a:t>
              </a:r>
              <a:r>
                <a:rPr lang="ru-RU" alt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1,2-</a:t>
              </a:r>
              <a:r>
                <a:rPr lang="en-US" altLang="ru-RU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dienes</a:t>
              </a:r>
              <a:endParaRPr lang="ru-RU" alt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629" y="1968"/>
              <a:ext cx="1863" cy="192"/>
            </a:xfrm>
            <a:prstGeom prst="rect">
              <a:avLst/>
            </a:pr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Cycloalumination of</a:t>
              </a:r>
              <a:r>
                <a:rPr lang="ru-RU" altLang="ru-RU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1,2-</a:t>
              </a:r>
              <a:r>
                <a:rPr lang="en-US" altLang="ru-RU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dienes</a:t>
              </a:r>
              <a:endParaRPr lang="ru-RU" altLang="ru-RU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2764" y="1268"/>
              <a:ext cx="899" cy="458"/>
            </a:xfrm>
            <a:prstGeom prst="star24">
              <a:avLst>
                <a:gd name="adj" fmla="val 14292"/>
              </a:avLst>
            </a:prstGeom>
            <a:solidFill>
              <a:srgbClr val="FFFF00"/>
            </a:solidFill>
            <a:ln w="9525">
              <a:solidFill>
                <a:srgbClr val="FFFF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6" name="AutoShape 28"/>
            <p:cNvSpPr>
              <a:spLocks noChangeArrowheads="1"/>
            </p:cNvSpPr>
            <p:nvPr/>
          </p:nvSpPr>
          <p:spPr bwMode="auto">
            <a:xfrm>
              <a:off x="3670" y="1276"/>
              <a:ext cx="899" cy="458"/>
            </a:xfrm>
            <a:prstGeom prst="star24">
              <a:avLst>
                <a:gd name="adj" fmla="val 14292"/>
              </a:avLst>
            </a:prstGeom>
            <a:solidFill>
              <a:srgbClr val="FFFF00"/>
            </a:solidFill>
            <a:ln w="9525">
              <a:solidFill>
                <a:srgbClr val="FFFF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7" name="AutoShape 29"/>
            <p:cNvSpPr>
              <a:spLocks noChangeArrowheads="1"/>
            </p:cNvSpPr>
            <p:nvPr/>
          </p:nvSpPr>
          <p:spPr bwMode="auto">
            <a:xfrm>
              <a:off x="4635" y="1277"/>
              <a:ext cx="899" cy="458"/>
            </a:xfrm>
            <a:prstGeom prst="star24">
              <a:avLst>
                <a:gd name="adj" fmla="val 14292"/>
              </a:avLst>
            </a:prstGeom>
            <a:solidFill>
              <a:srgbClr val="FFFF00"/>
            </a:solidFill>
            <a:ln w="9525">
              <a:solidFill>
                <a:srgbClr val="FFFF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8" name="AutoShape 30"/>
            <p:cNvSpPr>
              <a:spLocks noChangeArrowheads="1"/>
            </p:cNvSpPr>
            <p:nvPr/>
          </p:nvSpPr>
          <p:spPr bwMode="auto">
            <a:xfrm>
              <a:off x="3766" y="2261"/>
              <a:ext cx="899" cy="458"/>
            </a:xfrm>
            <a:prstGeom prst="star24">
              <a:avLst>
                <a:gd name="adj" fmla="val 14292"/>
              </a:avLst>
            </a:prstGeom>
            <a:solidFill>
              <a:srgbClr val="FFFF00"/>
            </a:solidFill>
            <a:ln w="9525">
              <a:solidFill>
                <a:srgbClr val="FFFF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graphicFrame>
          <p:nvGraphicFramePr>
            <p:cNvPr id="19" name="Object 12"/>
            <p:cNvGraphicFramePr>
              <a:graphicFrameLocks noChangeAspect="1"/>
            </p:cNvGraphicFramePr>
            <p:nvPr/>
          </p:nvGraphicFramePr>
          <p:xfrm>
            <a:off x="603" y="2238"/>
            <a:ext cx="3980" cy="688"/>
          </p:xfrm>
          <a:graphic>
            <a:graphicData uri="http://schemas.openxmlformats.org/presentationml/2006/ole">
              <p:oleObj spid="_x0000_s5121" name="ISIS/Draw Sketch" r:id="rId4" imgW="4849631" imgH="832894" progId="ISISServer">
                <p:embed/>
              </p:oleObj>
            </a:graphicData>
          </a:graphic>
        </p:graphicFrame>
        <p:graphicFrame>
          <p:nvGraphicFramePr>
            <p:cNvPr id="20" name="Object 4"/>
            <p:cNvGraphicFramePr>
              <a:graphicFrameLocks noChangeAspect="1"/>
            </p:cNvGraphicFramePr>
            <p:nvPr/>
          </p:nvGraphicFramePr>
          <p:xfrm>
            <a:off x="593" y="1287"/>
            <a:ext cx="4668" cy="414"/>
          </p:xfrm>
          <a:graphic>
            <a:graphicData uri="http://schemas.openxmlformats.org/presentationml/2006/ole">
              <p:oleObj spid="_x0000_s5122" name="ISIS/Draw Sketch" r:id="rId5" imgW="5678437" imgH="509978" progId="ISISServer">
                <p:embed/>
              </p:oleObj>
            </a:graphicData>
          </a:graphic>
        </p:graphicFrame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529" y="2905"/>
              <a:ext cx="328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U.M. Dzhemilev et al. Russ. Chem. Bull. 20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02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, 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51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, 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2255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.</a:t>
              </a:r>
              <a:r>
                <a:rPr lang="en-US" altLang="ru-RU" sz="1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 </a:t>
              </a:r>
              <a:endParaRPr lang="ru-RU" altLang="ru-RU" sz="1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540" y="1735"/>
              <a:ext cx="262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S. Nagahara et el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. 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Bull. Chem. Soc. Jpn.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,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 1993, 66, 3783.</a:t>
              </a:r>
              <a:r>
                <a:rPr lang="en-US" altLang="ru-RU" sz="1200" b="1" smtClean="0">
                  <a:latin typeface="Tahoma" panose="020B0604030504040204" pitchFamily="34" charset="0"/>
                </a:rPr>
                <a:t> </a:t>
              </a:r>
              <a:endParaRPr lang="ru-RU" altLang="ru-RU" sz="1200" b="1" smtClean="0">
                <a:latin typeface="Tahoma" panose="020B0604030504040204" pitchFamily="34" charset="0"/>
              </a:endParaRPr>
            </a:p>
          </p:txBody>
        </p:sp>
        <p:sp>
          <p:nvSpPr>
            <p:cNvPr id="23" name="AutoShape 25"/>
            <p:cNvSpPr>
              <a:spLocks noChangeArrowheads="1"/>
            </p:cNvSpPr>
            <p:nvPr/>
          </p:nvSpPr>
          <p:spPr bwMode="auto">
            <a:xfrm>
              <a:off x="445" y="3202"/>
              <a:ext cx="5238" cy="974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3650" y="3115"/>
              <a:ext cx="1952" cy="192"/>
            </a:xfrm>
            <a:prstGeom prst="rect">
              <a:avLst/>
            </a:pr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Cyclomagnesiation of </a:t>
              </a:r>
              <a:r>
                <a:rPr lang="ru-RU" altLang="ru-RU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1,2-</a:t>
              </a:r>
              <a:r>
                <a:rPr lang="en-US" altLang="ru-RU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dienes</a:t>
              </a:r>
              <a:endParaRPr lang="ru-RU" altLang="ru-RU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4143" y="3472"/>
              <a:ext cx="899" cy="458"/>
            </a:xfrm>
            <a:prstGeom prst="star24">
              <a:avLst>
                <a:gd name="adj" fmla="val 14292"/>
              </a:avLst>
            </a:prstGeom>
            <a:solidFill>
              <a:srgbClr val="FFFF00"/>
            </a:solidFill>
            <a:ln w="9525">
              <a:solidFill>
                <a:srgbClr val="FFFF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6" name="AutoShape 32"/>
            <p:cNvSpPr>
              <a:spLocks noChangeArrowheads="1"/>
            </p:cNvSpPr>
            <p:nvPr/>
          </p:nvSpPr>
          <p:spPr bwMode="auto">
            <a:xfrm>
              <a:off x="4809" y="3367"/>
              <a:ext cx="899" cy="458"/>
            </a:xfrm>
            <a:prstGeom prst="star24">
              <a:avLst>
                <a:gd name="adj" fmla="val 14292"/>
              </a:avLst>
            </a:prstGeom>
            <a:solidFill>
              <a:srgbClr val="FFFF00"/>
            </a:solidFill>
            <a:ln w="9525">
              <a:solidFill>
                <a:srgbClr val="FFFF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graphicFrame>
          <p:nvGraphicFramePr>
            <p:cNvPr id="27" name="Object 13"/>
            <p:cNvGraphicFramePr>
              <a:graphicFrameLocks noChangeAspect="1"/>
            </p:cNvGraphicFramePr>
            <p:nvPr/>
          </p:nvGraphicFramePr>
          <p:xfrm>
            <a:off x="540" y="3471"/>
            <a:ext cx="5035" cy="532"/>
          </p:xfrm>
          <a:graphic>
            <a:graphicData uri="http://schemas.openxmlformats.org/presentationml/2006/ole">
              <p:oleObj spid="_x0000_s5123" name="ISIS/Draw Sketch" r:id="rId6" imgW="6133729" imgH="648601" progId="ISISServer">
                <p:embed/>
              </p:oleObj>
            </a:graphicData>
          </a:graphic>
        </p:graphicFrame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513" y="4020"/>
              <a:ext cx="253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U.M. Dzhemilev et al.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Tetrahedron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.,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 20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04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, 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60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, 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1287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</a:rPr>
                <a:t>.</a:t>
              </a:r>
              <a:r>
                <a:rPr lang="en-US" altLang="ru-RU" sz="1200" smtClean="0">
                  <a:latin typeface="Tahoma" panose="020B0604030504040204" pitchFamily="34" charset="0"/>
                </a:rPr>
                <a:t> </a:t>
              </a:r>
              <a:endParaRPr lang="ru-RU" altLang="ru-RU" sz="1200" smtClean="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7"/>
          <p:cNvSpPr txBox="1">
            <a:spLocks/>
          </p:cNvSpPr>
          <p:nvPr/>
        </p:nvSpPr>
        <p:spPr>
          <a:xfrm>
            <a:off x="785786" y="71414"/>
            <a:ext cx="7472362" cy="6794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INTERMOLECULAR CYCLOMAGNESIATION OF ALKYL(ARYL)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 </a:t>
            </a:r>
            <a:b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</a:b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ALLENES AND N,O-CONTAINING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 1,2-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DIENES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+mj-ea"/>
              <a:cs typeface="+mj-cs"/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87338" y="714356"/>
            <a:ext cx="8642380" cy="5000660"/>
            <a:chOff x="-1" y="698"/>
            <a:chExt cx="5506" cy="3188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2772" y="3233"/>
              <a:ext cx="899" cy="458"/>
            </a:xfrm>
            <a:prstGeom prst="star24">
              <a:avLst>
                <a:gd name="adj" fmla="val 8509"/>
              </a:avLst>
            </a:prstGeom>
            <a:solidFill>
              <a:srgbClr val="FFFF00"/>
            </a:solidFill>
            <a:ln w="9525">
              <a:solidFill>
                <a:srgbClr val="FFFF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0" name="AutoShape 31"/>
            <p:cNvSpPr>
              <a:spLocks noChangeArrowheads="1"/>
            </p:cNvSpPr>
            <p:nvPr/>
          </p:nvSpPr>
          <p:spPr bwMode="auto">
            <a:xfrm>
              <a:off x="2764" y="2508"/>
              <a:ext cx="899" cy="458"/>
            </a:xfrm>
            <a:prstGeom prst="star24">
              <a:avLst>
                <a:gd name="adj" fmla="val 8509"/>
              </a:avLst>
            </a:prstGeom>
            <a:solidFill>
              <a:srgbClr val="FFFF00"/>
            </a:solidFill>
            <a:ln w="9525">
              <a:solidFill>
                <a:srgbClr val="FFFF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1" name="AutoShape 30"/>
            <p:cNvSpPr>
              <a:spLocks noChangeArrowheads="1"/>
            </p:cNvSpPr>
            <p:nvPr/>
          </p:nvSpPr>
          <p:spPr bwMode="auto">
            <a:xfrm>
              <a:off x="2690" y="1422"/>
              <a:ext cx="899" cy="458"/>
            </a:xfrm>
            <a:prstGeom prst="star24">
              <a:avLst>
                <a:gd name="adj" fmla="val 8509"/>
              </a:avLst>
            </a:prstGeom>
            <a:solidFill>
              <a:srgbClr val="FFFF00"/>
            </a:solidFill>
            <a:ln w="9525">
              <a:solidFill>
                <a:srgbClr val="FFFF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" name="AutoShape 29"/>
            <p:cNvSpPr>
              <a:spLocks noChangeArrowheads="1"/>
            </p:cNvSpPr>
            <p:nvPr/>
          </p:nvSpPr>
          <p:spPr bwMode="auto">
            <a:xfrm>
              <a:off x="2702" y="698"/>
              <a:ext cx="899" cy="458"/>
            </a:xfrm>
            <a:prstGeom prst="star24">
              <a:avLst>
                <a:gd name="adj" fmla="val 8509"/>
              </a:avLst>
            </a:prstGeom>
            <a:solidFill>
              <a:srgbClr val="FFFF00"/>
            </a:solidFill>
            <a:ln w="9525">
              <a:solidFill>
                <a:srgbClr val="FFFF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97" y="751"/>
            <a:ext cx="5408" cy="2918"/>
          </p:xfrm>
          <a:graphic>
            <a:graphicData uri="http://schemas.openxmlformats.org/presentationml/2006/ole">
              <p:oleObj spid="_x0000_s39938" name="ISIS/Draw Sketch" r:id="rId4" imgW="8145780" imgH="4403090" progId="ISISServer">
                <p:embed/>
              </p:oleObj>
            </a:graphicData>
          </a:graphic>
        </p:graphicFrame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-1" y="3713"/>
              <a:ext cx="4438" cy="173"/>
            </a:xfrm>
            <a:prstGeom prst="rect">
              <a:avLst/>
            </a:pr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O-containing 1,2-diene:cyclo-1,2-diene:EtMgBr:Mg:[Ti]=  10:11:24:20:0.5; Et</a:t>
              </a:r>
              <a:r>
                <a:rPr lang="en-US" altLang="ru-RU" sz="1200" b="1" baseline="-25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2</a:t>
              </a:r>
              <a:r>
                <a:rPr lang="en-US" altLang="ru-RU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O, 6 h, r. t. </a:t>
              </a:r>
              <a:endParaRPr lang="ru-RU" altLang="ru-RU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0" y="2210"/>
              <a:ext cx="4403" cy="173"/>
            </a:xfrm>
            <a:prstGeom prst="rect">
              <a:avLst/>
            </a:pr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N-containing 1,2-diene:cyclo-1,2-diene:EtMgBr:Mg:[Ti]=  10:12:26:20:1; Et</a:t>
              </a:r>
              <a:r>
                <a:rPr lang="en-US" altLang="ru-RU" sz="12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2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O, 6 h, r. t.   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699" y="1030"/>
              <a:ext cx="5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70-85</a:t>
              </a:r>
              <a:r>
                <a:rPr lang="ru-RU" altLang="ru-RU" sz="1200" b="1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%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716" y="1733"/>
              <a:ext cx="5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80-85</a:t>
              </a:r>
              <a:r>
                <a:rPr lang="ru-RU" altLang="ru-RU" sz="1200" b="1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%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700" y="2833"/>
              <a:ext cx="5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80-95</a:t>
              </a:r>
              <a:r>
                <a:rPr lang="ru-RU" altLang="ru-RU" sz="1200" b="1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%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717" y="3536"/>
              <a:ext cx="5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85-90</a:t>
              </a:r>
              <a:r>
                <a:rPr lang="ru-RU" altLang="ru-RU" sz="1200" b="1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%</a:t>
              </a:r>
            </a:p>
          </p:txBody>
        </p:sp>
      </p:grp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171450" y="5715016"/>
            <a:ext cx="8756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>
                <a:latin typeface="Tahoma" pitchFamily="34" charset="0"/>
                <a:cs typeface="Tahoma" pitchFamily="34" charset="0"/>
              </a:rPr>
              <a:t>V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.</a:t>
            </a:r>
            <a:r>
              <a:rPr lang="pt-BR" sz="1200" b="1" dirty="0">
                <a:latin typeface="Tahoma" pitchFamily="34" charset="0"/>
                <a:cs typeface="Tahoma" pitchFamily="34" charset="0"/>
              </a:rPr>
              <a:t>A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. </a:t>
            </a:r>
            <a:r>
              <a:rPr lang="pt-BR" sz="1200" b="1" dirty="0">
                <a:latin typeface="Tahoma" pitchFamily="34" charset="0"/>
                <a:cs typeface="Tahoma" pitchFamily="34" charset="0"/>
              </a:rPr>
              <a:t>D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’</a:t>
            </a:r>
            <a:r>
              <a:rPr lang="pt-BR" sz="1200" b="1" dirty="0">
                <a:latin typeface="Tahoma" pitchFamily="34" charset="0"/>
                <a:cs typeface="Tahoma" pitchFamily="34" charset="0"/>
              </a:rPr>
              <a:t>yakonov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pt-BR" sz="1200" b="1" dirty="0">
                <a:latin typeface="Tahoma" pitchFamily="34" charset="0"/>
                <a:cs typeface="Tahoma" pitchFamily="34" charset="0"/>
              </a:rPr>
              <a:t>A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.</a:t>
            </a:r>
            <a:r>
              <a:rPr lang="pt-BR" sz="1200" b="1" dirty="0">
                <a:latin typeface="Tahoma" pitchFamily="34" charset="0"/>
                <a:cs typeface="Tahoma" pitchFamily="34" charset="0"/>
              </a:rPr>
              <a:t>A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. </a:t>
            </a:r>
            <a:r>
              <a:rPr lang="pt-BR" sz="1200" b="1" dirty="0">
                <a:latin typeface="Tahoma" pitchFamily="34" charset="0"/>
                <a:cs typeface="Tahoma" pitchFamily="34" charset="0"/>
              </a:rPr>
              <a:t>Makarov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pt-BR" sz="1200" b="1" dirty="0">
                <a:latin typeface="Tahoma" pitchFamily="34" charset="0"/>
                <a:cs typeface="Tahoma" pitchFamily="34" charset="0"/>
              </a:rPr>
              <a:t>E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.</a:t>
            </a:r>
            <a:r>
              <a:rPr lang="pt-BR" sz="1200" b="1" dirty="0">
                <a:latin typeface="Tahoma" pitchFamily="34" charset="0"/>
                <a:cs typeface="Tahoma" pitchFamily="34" charset="0"/>
              </a:rPr>
              <a:t>Kh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. </a:t>
            </a:r>
            <a:r>
              <a:rPr lang="ru-RU" sz="1200" b="1" dirty="0" err="1">
                <a:latin typeface="Tahoma" pitchFamily="34" charset="0"/>
                <a:cs typeface="Tahoma" pitchFamily="34" charset="0"/>
              </a:rPr>
              <a:t>Makarova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, U.M. </a:t>
            </a:r>
            <a:r>
              <a:rPr lang="ru-RU" sz="1200" b="1" dirty="0" err="1">
                <a:latin typeface="Tahoma" pitchFamily="34" charset="0"/>
                <a:cs typeface="Tahoma" pitchFamily="34" charset="0"/>
              </a:rPr>
              <a:t>Dzhemilev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b="1" i="1" dirty="0">
                <a:latin typeface="Tahoma" pitchFamily="34" charset="0"/>
                <a:cs typeface="Tahoma" pitchFamily="34" charset="0"/>
              </a:rPr>
              <a:t>Tetrahedron.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2013, 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V. 69, P. 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8516-8526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42876" y="676251"/>
            <a:ext cx="9001125" cy="5270500"/>
            <a:chOff x="90" y="531"/>
            <a:chExt cx="5670" cy="332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56" y="531"/>
              <a:ext cx="1349" cy="2949"/>
            </a:xfrm>
            <a:prstGeom prst="roundRect">
              <a:avLst>
                <a:gd name="adj" fmla="val 13949"/>
              </a:avLst>
            </a:prstGeom>
            <a:gradFill rotWithShape="1">
              <a:gsLst>
                <a:gs pos="0">
                  <a:srgbClr val="DBDBAF"/>
                </a:gs>
                <a:gs pos="50000">
                  <a:srgbClr val="FFFFCC"/>
                </a:gs>
                <a:gs pos="100000">
                  <a:srgbClr val="DBDBAF"/>
                </a:gs>
              </a:gsLst>
              <a:lin ang="18900000" scaled="1"/>
            </a:gra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54" y="555"/>
              <a:ext cx="95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Natural</a:t>
              </a:r>
              <a:r>
                <a:rPr lang="ru-RU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ru-RU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5</a:t>
              </a:r>
              <a:r>
                <a:rPr lang="en-US" altLang="ru-RU" sz="12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Z</a:t>
              </a:r>
              <a:r>
                <a:rPr lang="en-US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,9</a:t>
              </a:r>
              <a:r>
                <a:rPr lang="en-US" altLang="ru-RU" sz="12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Z</a:t>
              </a:r>
              <a:r>
                <a:rPr lang="en-US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-dienoic acids</a:t>
              </a:r>
              <a:endParaRPr lang="ru-RU" alt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44" y="2265"/>
              <a:ext cx="1333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Isolated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from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the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marine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sponges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(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Aplysina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fistularis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Axinella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verrucosa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) 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and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seeds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(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Pinus</a:t>
              </a:r>
              <a:r>
                <a:rPr lang="ru-RU" altLang="ru-RU" sz="13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3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tabulaeformis</a:t>
              </a:r>
              <a:r>
                <a:rPr lang="ru-RU" altLang="ru-RU" sz="1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)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00" y="2985"/>
              <a:ext cx="117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11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Carballeira</a:t>
              </a:r>
              <a:r>
                <a:rPr lang="en-US" altLang="ru-RU" sz="11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N.M., et al.  J. Nat. Prod., 2002, 64, 1715</a:t>
              </a:r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201" y="960"/>
            <a:ext cx="1258" cy="1276"/>
          </p:xfrm>
          <a:graphic>
            <a:graphicData uri="http://schemas.openxmlformats.org/presentationml/2006/ole">
              <p:oleObj spid="_x0000_s41986" name="ISIS/Draw Sketch" r:id="rId4" imgW="1979077" imgH="2010916" progId="ISISServer">
                <p:embed/>
              </p:oleObj>
            </a:graphicData>
          </a:graphic>
        </p:graphicFrame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270" y="1275"/>
              <a:ext cx="832" cy="443"/>
              <a:chOff x="199" y="1600"/>
              <a:chExt cx="832" cy="443"/>
            </a:xfrm>
          </p:grpSpPr>
          <p:sp>
            <p:nvSpPr>
              <p:cNvPr id="32" name="AutoShape 10"/>
              <p:cNvSpPr>
                <a:spLocks noChangeArrowheads="1"/>
              </p:cNvSpPr>
              <p:nvPr/>
            </p:nvSpPr>
            <p:spPr bwMode="auto">
              <a:xfrm>
                <a:off x="379" y="1600"/>
                <a:ext cx="652" cy="226"/>
              </a:xfrm>
              <a:prstGeom prst="downArrow">
                <a:avLst>
                  <a:gd name="adj1" fmla="val 40185"/>
                  <a:gd name="adj2" fmla="val 41116"/>
                </a:avLst>
              </a:prstGeom>
              <a:solidFill>
                <a:srgbClr val="FFD5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auto">
              <a:xfrm>
                <a:off x="199" y="1870"/>
                <a:ext cx="185" cy="173"/>
              </a:xfrm>
              <a:prstGeom prst="rect">
                <a:avLst/>
              </a:prstGeom>
              <a:solidFill>
                <a:srgbClr val="FFD52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R</a:t>
                </a:r>
                <a:endPara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pic>
          <p:nvPicPr>
            <p:cNvPr id="14" name="Picture 15" descr="C:\Users\Администратор\Desktop\рисунки к отчету\Pinus tabulaeformis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03" y="1590"/>
              <a:ext cx="1163" cy="8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5" name="Picture 17" descr="C:\Users\Администратор\Desktop\рисунки к отчету\Pinus koraiensis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50" y="690"/>
              <a:ext cx="1001" cy="1327"/>
            </a:xfrm>
            <a:prstGeom prst="rect">
              <a:avLst/>
            </a:prstGeom>
            <a:noFill/>
            <a:ln w="38100">
              <a:solidFill>
                <a:srgbClr val="0087E2"/>
              </a:solidFill>
              <a:miter lim="800000"/>
              <a:headEnd/>
              <a:tailEnd/>
            </a:ln>
          </p:spPr>
        </p:pic>
        <p:pic>
          <p:nvPicPr>
            <p:cNvPr id="16" name="Picture 11" descr="C:\Users\Администратор\Desktop\рисунки к отчету\Axinella verrucosa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7" y="2601"/>
              <a:ext cx="1163" cy="8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410" y="3217"/>
              <a:ext cx="1004" cy="1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Axinella</a:t>
              </a:r>
              <a:r>
                <a:rPr lang="en-US" altLang="ru-R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2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verrucosa</a:t>
              </a:r>
              <a:endParaRPr lang="ru-RU" alt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pic>
          <p:nvPicPr>
            <p:cNvPr id="18" name="Picture 14" descr="C:\Users\Администратор\Desktop\рисунки к отчету\Microciona prolifer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06" y="2580"/>
              <a:ext cx="1219" cy="899"/>
            </a:xfrm>
            <a:prstGeom prst="rect">
              <a:avLst/>
            </a:prstGeom>
            <a:noFill/>
            <a:ln w="38100">
              <a:solidFill>
                <a:srgbClr val="0087E2"/>
              </a:solidFill>
              <a:miter lim="800000"/>
              <a:headEnd/>
              <a:tailEnd/>
            </a:ln>
          </p:spPr>
        </p:pic>
        <p:pic>
          <p:nvPicPr>
            <p:cNvPr id="19" name="Picture 12" descr="C:\Users\Администратор\Desktop\рисунки к отчету\Chondrilla nucula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25" y="1590"/>
              <a:ext cx="1105" cy="856"/>
            </a:xfrm>
            <a:prstGeom prst="rect">
              <a:avLst/>
            </a:prstGeom>
            <a:noFill/>
            <a:ln w="38100">
              <a:solidFill>
                <a:srgbClr val="0087E2"/>
              </a:solidFill>
              <a:miter lim="800000"/>
              <a:headEnd/>
              <a:tailEnd/>
            </a:ln>
          </p:spPr>
        </p:pic>
        <p:pic>
          <p:nvPicPr>
            <p:cNvPr id="20" name="Picture 13" descr="C:\Users\Администратор\Desktop\рисунки к отчету\Erylusformosus 1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68" y="591"/>
              <a:ext cx="1163" cy="837"/>
            </a:xfrm>
            <a:prstGeom prst="rect">
              <a:avLst/>
            </a:prstGeom>
            <a:noFill/>
            <a:ln w="38100">
              <a:solidFill>
                <a:srgbClr val="0087E2"/>
              </a:solidFill>
              <a:miter lim="800000"/>
              <a:headEnd/>
              <a:tailEnd/>
            </a:ln>
          </p:spPr>
        </p:pic>
        <p:pic>
          <p:nvPicPr>
            <p:cNvPr id="21" name="Picture 18" descr="C:\Users\Администратор\Desktop\рисунки к отчету\dictyostelium discoideum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105" y="2580"/>
              <a:ext cx="1170" cy="900"/>
            </a:xfrm>
            <a:prstGeom prst="rect">
              <a:avLst/>
            </a:prstGeom>
            <a:noFill/>
            <a:ln w="38100">
              <a:solidFill>
                <a:srgbClr val="0087E2"/>
              </a:solidFill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710" y="3300"/>
              <a:ext cx="1023" cy="1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Microciona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prolifer</a:t>
              </a:r>
              <a:endParaRPr lang="ru-RU" alt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68" y="2220"/>
              <a:ext cx="955" cy="1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Chondrilla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nucula</a:t>
              </a:r>
              <a:endParaRPr lang="ru-RU" alt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05" y="3165"/>
              <a:ext cx="808" cy="2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Dictyostelium</a:t>
              </a:r>
              <a:r>
                <a:rPr lang="en-US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US" altLang="ru-RU" sz="12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discoideum</a:t>
              </a:r>
              <a:endParaRPr lang="ru-RU" alt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83" y="1278"/>
              <a:ext cx="915" cy="1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Erylus formosus </a:t>
              </a:r>
              <a:endParaRPr lang="ru-RU" altLang="ru-RU" sz="1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50" y="1777"/>
              <a:ext cx="897" cy="1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Pinus</a:t>
              </a:r>
              <a:r>
                <a:rPr lang="en-US" altLang="ru-RU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2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koraiensis</a:t>
              </a:r>
              <a:endParaRPr lang="ru-RU" alt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11" y="2227"/>
              <a:ext cx="1077" cy="1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Pinus</a:t>
              </a:r>
              <a:r>
                <a:rPr lang="en-US" altLang="ru-RU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2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tabulaeformis</a:t>
              </a:r>
              <a:endParaRPr lang="ru-RU" alt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pic>
          <p:nvPicPr>
            <p:cNvPr id="29" name="Picture 10" descr="C:\Users\Администратор\Desktop\рисунки к отчету\Aplysina fistularis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03" y="559"/>
              <a:ext cx="1118" cy="8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732" y="531"/>
              <a:ext cx="972" cy="1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Aplysina fistularis</a:t>
              </a:r>
              <a:endParaRPr lang="ru-RU" altLang="ru-RU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90" y="3525"/>
              <a:ext cx="56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Efficient inhibitors of</a:t>
              </a:r>
              <a:r>
                <a:rPr lang="ru-RU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4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topoisomerases</a:t>
              </a:r>
              <a:r>
                <a:rPr lang="en-US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I and</a:t>
              </a:r>
              <a:r>
                <a:rPr lang="ru-RU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II</a:t>
              </a:r>
              <a:r>
                <a:rPr lang="ru-RU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;</a:t>
              </a:r>
              <a:r>
                <a:rPr lang="en-US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simultaneously exhibit antitumor,</a:t>
              </a:r>
              <a:r>
                <a:rPr lang="ru-RU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antiviral</a:t>
              </a:r>
              <a:r>
                <a:rPr lang="ru-RU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</a:t>
              </a:r>
              <a:r>
                <a:rPr lang="ru-RU" altLang="ru-RU" sz="14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antiparasitic</a:t>
              </a:r>
              <a:r>
                <a:rPr lang="ru-RU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4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and</a:t>
              </a:r>
              <a:r>
                <a:rPr lang="ru-RU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ru-RU" altLang="ru-RU" sz="14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antibacterial</a:t>
              </a:r>
              <a:r>
                <a:rPr lang="ru-RU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activities</a:t>
              </a:r>
              <a:endParaRPr lang="ru-RU" alt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</p:grpSp>
      <p:sp>
        <p:nvSpPr>
          <p:cNvPr id="34" name="Rectangle 2"/>
          <p:cNvSpPr txBox="1">
            <a:spLocks/>
          </p:cNvSpPr>
          <p:nvPr/>
        </p:nvSpPr>
        <p:spPr bwMode="auto">
          <a:xfrm>
            <a:off x="704850" y="-6374"/>
            <a:ext cx="80010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NATURAL SOURCES OF 5</a:t>
            </a:r>
            <a:r>
              <a:rPr lang="en-US" alt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,9</a:t>
            </a:r>
            <a:r>
              <a:rPr lang="en-US" alt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-DIENOIC ACIDS</a:t>
            </a:r>
            <a:endParaRPr lang="ru-RU" altLang="ru-RU" b="1" smtClean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215900" y="71414"/>
            <a:ext cx="8780463" cy="5857916"/>
            <a:chOff x="215900" y="-33341"/>
            <a:chExt cx="8780463" cy="5857916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273050" y="3384588"/>
              <a:ext cx="6432550" cy="2051050"/>
            </a:xfrm>
            <a:prstGeom prst="roundRect">
              <a:avLst>
                <a:gd name="adj" fmla="val 13949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8" name="Rectangle 2"/>
            <p:cNvSpPr txBox="1">
              <a:spLocks/>
            </p:cNvSpPr>
            <p:nvPr/>
          </p:nvSpPr>
          <p:spPr bwMode="auto">
            <a:xfrm>
              <a:off x="403254" y="-33341"/>
              <a:ext cx="8312150" cy="55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KNOWN</a:t>
              </a:r>
              <a:r>
                <a:rPr lang="ru-RU" alt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METHODS FOR THE SYNTHESIS OF</a:t>
              </a:r>
              <a:r>
                <a:rPr lang="ru-RU" alt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5</a:t>
              </a:r>
              <a:r>
                <a:rPr lang="en-US" altLang="ru-RU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Z</a:t>
              </a:r>
              <a:r>
                <a:rPr lang="en-US" alt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,9</a:t>
              </a:r>
              <a:r>
                <a:rPr lang="en-US" altLang="ru-RU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Z</a:t>
              </a:r>
              <a:r>
                <a:rPr lang="en-US" alt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-DIENOIC ACIDS</a:t>
              </a:r>
              <a:endParaRPr lang="ru-RU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15900" y="628650"/>
              <a:ext cx="6445250" cy="1955800"/>
            </a:xfrm>
            <a:prstGeom prst="roundRect">
              <a:avLst>
                <a:gd name="adj" fmla="val 13949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339725" y="628650"/>
            <a:ext cx="6099175" cy="1852613"/>
          </p:xfrm>
          <a:graphic>
            <a:graphicData uri="http://schemas.openxmlformats.org/presentationml/2006/ole">
              <p:oleObj spid="_x0000_s43010" name="ISIS/Draw Sketch" r:id="rId4" imgW="8029440" imgH="2495520" progId="ISISServer">
                <p:embed/>
              </p:oleObj>
            </a:graphicData>
          </a:graphic>
        </p:graphicFrame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28628" y="2684459"/>
              <a:ext cx="6457950" cy="244475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  <a:defRPr/>
              </a:pPr>
              <a:r>
                <a:rPr lang="pt-BR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N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.</a:t>
              </a:r>
              <a:r>
                <a:rPr lang="pt-BR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M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. </a:t>
              </a:r>
              <a:r>
                <a:rPr lang="pt-BR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Carballeira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, </a:t>
              </a:r>
              <a:r>
                <a:rPr lang="pt-BR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J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.</a:t>
              </a:r>
              <a:r>
                <a:rPr lang="pt-BR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E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. </a:t>
              </a:r>
              <a:r>
                <a:rPr lang="pt-BR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Betancourt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, </a:t>
              </a:r>
              <a:r>
                <a:rPr lang="pt-BR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E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.</a:t>
              </a:r>
              <a:r>
                <a:rPr lang="pt-BR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A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. </a:t>
              </a:r>
              <a:r>
                <a:rPr lang="pt-BR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Orellano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, </a:t>
              </a:r>
              <a:r>
                <a:rPr lang="pt-BR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F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.A.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Gonzalez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. </a:t>
              </a:r>
              <a:r>
                <a:rPr lang="en-US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J. Nat.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Prod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, 65, (2002), 1715-1718</a:t>
              </a:r>
              <a:r>
                <a:rPr lang="ru-RU" altLang="ru-RU" sz="1000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4800" y="2451100"/>
              <a:ext cx="5345113" cy="244475"/>
            </a:xfrm>
            <a:prstGeom prst="rect">
              <a:avLst/>
            </a:prstGeom>
            <a:gradFill rotWithShape="1">
              <a:gsLst>
                <a:gs pos="0">
                  <a:srgbClr val="9E3A38"/>
                </a:gs>
                <a:gs pos="100000">
                  <a:srgbClr val="491B1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altLang="ru-RU" sz="1000" b="1">
                  <a:solidFill>
                    <a:schemeClr val="bg1"/>
                  </a:solidFill>
                  <a:latin typeface="Tahoma" pitchFamily="34" charset="0"/>
                </a:rPr>
                <a:t>N.M. Carballeira, A. Emiliano, A. Guzman. </a:t>
              </a:r>
              <a:r>
                <a:rPr lang="en-US" altLang="ru-RU" sz="1000" b="1">
                  <a:solidFill>
                    <a:schemeClr val="bg1"/>
                  </a:solidFill>
                  <a:latin typeface="Tahoma" pitchFamily="34" charset="0"/>
                </a:rPr>
                <a:t>Chem</a:t>
              </a:r>
              <a:r>
                <a:rPr lang="ru-RU" altLang="ru-RU" sz="1000" b="1">
                  <a:solidFill>
                    <a:schemeClr val="bg1"/>
                  </a:solidFill>
                  <a:latin typeface="Tahoma" pitchFamily="34" charset="0"/>
                </a:rPr>
                <a:t>. </a:t>
              </a:r>
              <a:r>
                <a:rPr lang="en-US" altLang="ru-RU" sz="1000" b="1">
                  <a:solidFill>
                    <a:schemeClr val="bg1"/>
                  </a:solidFill>
                  <a:latin typeface="Tahoma" pitchFamily="34" charset="0"/>
                </a:rPr>
                <a:t>Phys</a:t>
              </a:r>
              <a:r>
                <a:rPr lang="ru-RU" altLang="ru-RU" sz="1000" b="1">
                  <a:solidFill>
                    <a:schemeClr val="bg1"/>
                  </a:solidFill>
                  <a:latin typeface="Tahoma" pitchFamily="34" charset="0"/>
                </a:rPr>
                <a:t>. </a:t>
              </a:r>
              <a:r>
                <a:rPr lang="en-US" altLang="ru-RU" sz="1000" b="1">
                  <a:solidFill>
                    <a:schemeClr val="bg1"/>
                  </a:solidFill>
                  <a:latin typeface="Tahoma" pitchFamily="34" charset="0"/>
                </a:rPr>
                <a:t>Lipids</a:t>
              </a:r>
              <a:r>
                <a:rPr lang="ru-RU" altLang="ru-RU" sz="1000" b="1">
                  <a:solidFill>
                    <a:schemeClr val="bg1"/>
                  </a:solidFill>
                  <a:latin typeface="Tahoma" pitchFamily="34" charset="0"/>
                </a:rPr>
                <a:t>, 100, (1999), 33-40 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403725" y="1651000"/>
              <a:ext cx="1768475" cy="447675"/>
            </a:xfrm>
            <a:prstGeom prst="rect">
              <a:avLst/>
            </a:prstGeom>
            <a:noFill/>
            <a:ln w="19050">
              <a:solidFill>
                <a:srgbClr val="9E3A38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  <a:defRPr/>
              </a:pPr>
              <a:r>
                <a:rPr lang="ru-RU" altLang="ru-RU" sz="11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4 стадии, выход 12%</a:t>
              </a:r>
            </a:p>
            <a:p>
              <a:pPr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  <a:defRPr/>
              </a:pPr>
              <a:r>
                <a:rPr lang="ru-RU" altLang="ru-RU" sz="11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2 изомера</a:t>
              </a:r>
            </a:p>
          </p:txBody>
        </p:sp>
        <p:pic>
          <p:nvPicPr>
            <p:cNvPr id="17" name="Picture 13" descr="Nestor Carballeira's pictur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05650" y="696893"/>
              <a:ext cx="1466850" cy="168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1"/>
            <p:cNvSpPr>
              <a:spLocks noChangeArrowheads="1"/>
            </p:cNvSpPr>
            <p:nvPr/>
          </p:nvSpPr>
          <p:spPr bwMode="auto">
            <a:xfrm>
              <a:off x="6794500" y="2433638"/>
              <a:ext cx="2095500" cy="46196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Prof. Nestor </a:t>
              </a:r>
              <a:r>
                <a:rPr lang="en-US" altLang="ru-RU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Carballeira</a:t>
              </a:r>
              <a:endParaRPr lang="en-US" alt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University of Puerto Rico</a:t>
              </a:r>
            </a:p>
          </p:txBody>
        </p:sp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500" y="3425562"/>
              <a:ext cx="5794375" cy="193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4573600" y="4673635"/>
              <a:ext cx="1855788" cy="261937"/>
            </a:xfrm>
            <a:prstGeom prst="rect">
              <a:avLst/>
            </a:prstGeom>
            <a:noFill/>
            <a:ln w="19050">
              <a:solidFill>
                <a:srgbClr val="9E3A38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  <a:defRPr/>
              </a:pPr>
              <a:r>
                <a:rPr lang="en-US" altLang="ru-RU" sz="11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13</a:t>
              </a:r>
              <a:r>
                <a:rPr lang="ru-RU" altLang="ru-RU" sz="11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стадий, выход </a:t>
              </a:r>
              <a:r>
                <a:rPr lang="en-US" altLang="ru-RU" sz="11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12</a:t>
              </a:r>
              <a:r>
                <a:rPr lang="ru-RU" altLang="ru-RU" sz="11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%</a:t>
              </a: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357158" y="5403890"/>
              <a:ext cx="4513263" cy="24606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J. Adrian , C. B. W. Stark, Eur. J. Org. </a:t>
              </a:r>
              <a:r>
                <a:rPr lang="en-US" altLang="ru-RU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Chem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, </a:t>
              </a:r>
              <a:r>
                <a:rPr lang="en-US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27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, (20</a:t>
              </a:r>
              <a:r>
                <a:rPr lang="en-US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16</a:t>
              </a:r>
              <a:r>
                <a:rPr lang="ru-RU" alt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), 4607-4610</a:t>
              </a:r>
              <a:r>
                <a:rPr lang="ru-RU" altLang="ru-RU" sz="1000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</a:p>
          </p:txBody>
        </p:sp>
        <p:pic>
          <p:nvPicPr>
            <p:cNvPr id="23" name="Picture 6" descr="https://www.chemie.uni-hamburg.de/oc/stark/cbwstark/index_/christian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50100" y="3435374"/>
              <a:ext cx="146685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5"/>
            <p:cNvSpPr>
              <a:spLocks noChangeArrowheads="1"/>
            </p:cNvSpPr>
            <p:nvPr/>
          </p:nvSpPr>
          <p:spPr bwMode="auto">
            <a:xfrm>
              <a:off x="6794500" y="5364200"/>
              <a:ext cx="2201863" cy="46037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Prof. Christian B. W. Stark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ru-RU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Universität</a:t>
              </a:r>
              <a:r>
                <a:rPr lang="en-US" alt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Hamburg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38150" y="85705"/>
            <a:ext cx="83121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EFFICIENT SYNTHESIS OF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5</a:t>
            </a:r>
            <a:r>
              <a:rPr lang="en-US" alt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,9</a:t>
            </a:r>
            <a:r>
              <a:rPr lang="en-US" alt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-DIENOIC ACIDS</a:t>
            </a:r>
            <a:endParaRPr lang="ru-RU" altLang="ru-RU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27001" y="798530"/>
            <a:ext cx="9080500" cy="5130800"/>
            <a:chOff x="80" y="572"/>
            <a:chExt cx="5720" cy="3232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1610" y="572"/>
              <a:ext cx="4014" cy="1049"/>
            </a:xfrm>
            <a:prstGeom prst="roundRect">
              <a:avLst>
                <a:gd name="adj" fmla="val 13949"/>
              </a:avLst>
            </a:prstGeom>
            <a:solidFill>
              <a:srgbClr val="FFFF99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610" y="1768"/>
              <a:ext cx="1221" cy="192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NEW METHOD</a:t>
              </a:r>
              <a:r>
                <a:rPr lang="ru-RU" altLang="ru-RU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: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113" y="765"/>
              <a:ext cx="1349" cy="3039"/>
            </a:xfrm>
            <a:prstGeom prst="roundRect">
              <a:avLst>
                <a:gd name="adj" fmla="val 13949"/>
              </a:avLst>
            </a:prstGeom>
            <a:solidFill>
              <a:srgbClr val="FFFF99"/>
            </a:soli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03" y="3251"/>
              <a:ext cx="1163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11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Carballeira N.M., et al.  J. Nat. Prod., 2002, 64, 1715</a:t>
              </a: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201" y="1618"/>
            <a:ext cx="1228" cy="750"/>
          </p:xfrm>
          <a:graphic>
            <a:graphicData uri="http://schemas.openxmlformats.org/presentationml/2006/ole">
              <p:oleObj spid="_x0000_s44034" name="ISIS/Draw Sketch" r:id="rId4" imgW="1938172" imgH="1177656" progId="ISISServer">
                <p:embed/>
              </p:oleObj>
            </a:graphicData>
          </a:graphic>
        </p:graphicFrame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261" y="1371"/>
              <a:ext cx="25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0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Dzhemilev U.M., et al.  Tetrahedron, 2004, 60, 1287</a:t>
              </a:r>
            </a:p>
            <a:p>
              <a:pPr eaLnBrk="1" hangingPunct="1">
                <a:defRPr/>
              </a:pPr>
              <a:r>
                <a:rPr lang="en-US" altLang="ru-RU" sz="10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D’yakonov V.A., et al.  Tetrahedron, 2008, 64, 10188</a:t>
              </a:r>
              <a:endParaRPr lang="ru-RU" altLang="ru-RU" sz="1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1927" y="884"/>
            <a:ext cx="3322" cy="371"/>
          </p:xfrm>
          <a:graphic>
            <a:graphicData uri="http://schemas.openxmlformats.org/presentationml/2006/ole">
              <p:oleObj spid="_x0000_s44035" name="ISIS/Draw Sketch" r:id="rId5" imgW="5449519" imgH="606633" progId="ISISServer">
                <p:embed/>
              </p:oleObj>
            </a:graphicData>
          </a:graphic>
        </p:graphicFrame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0" y="711"/>
              <a:ext cx="850" cy="19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Known</a:t>
              </a:r>
              <a:endParaRPr lang="ru-RU" altLang="ru-RU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1755" y="2389"/>
            <a:ext cx="3648" cy="986"/>
          </p:xfrm>
          <a:graphic>
            <a:graphicData uri="http://schemas.openxmlformats.org/presentationml/2006/ole">
              <p:oleObj spid="_x0000_s44036" name="ISIS/Draw Sketch" r:id="rId6" imgW="5524553" imgH="1499413" progId="ISISServer">
                <p:embed/>
              </p:oleObj>
            </a:graphicData>
          </a:graphic>
        </p:graphicFrame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768" y="3465"/>
              <a:ext cx="3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Russ.Chem.Bull</a:t>
              </a:r>
              <a:r>
                <a:rPr lang="ru-RU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., 2012, 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61(1),15</a:t>
              </a:r>
              <a:r>
                <a:rPr lang="ru-RU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8;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Russ.J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Org.Chem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</a:t>
              </a:r>
              <a:r>
                <a:rPr lang="ru-RU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2012, 48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(3)</a:t>
              </a:r>
              <a:r>
                <a:rPr lang="ru-RU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 3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49</a:t>
              </a:r>
              <a:r>
                <a:rPr lang="ru-RU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; </a:t>
              </a:r>
            </a:p>
            <a:p>
              <a:pPr algn="r" eaLnBrk="1" hangingPunct="1">
                <a:defRPr/>
              </a:pP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Tetrahedron, 2013, 69, 8516</a:t>
              </a:r>
              <a:r>
                <a:rPr lang="ru-RU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; </a:t>
              </a:r>
              <a:r>
                <a:rPr lang="en-US" altLang="ru-RU" sz="1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Chem.Commun</a:t>
              </a:r>
              <a:r>
                <a:rPr lang="en-US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., 2013, 49, 8401</a:t>
              </a:r>
              <a:r>
                <a:rPr lang="ru-RU" altLang="ru-RU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.</a:t>
              </a:r>
              <a:endParaRPr lang="en-US" altLang="ru-RU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718" y="601"/>
              <a:ext cx="37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10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The cyclomagnesiation reaction of allenes to give </a:t>
              </a:r>
              <a:r>
                <a:rPr lang="ru-RU" altLang="ru-RU" sz="10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2,5-</a:t>
              </a:r>
              <a:r>
                <a:rPr lang="en-US" altLang="ru-RU" sz="10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dialkylidenemagnesacyclopentanes</a:t>
              </a:r>
              <a:endParaRPr lang="ru-RU" altLang="ru-RU" sz="1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725" y="1980"/>
              <a:ext cx="3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12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Stereoselective</a:t>
              </a:r>
              <a:r>
                <a:rPr lang="en-US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synthesis of practically important </a:t>
              </a:r>
              <a:r>
                <a:rPr lang="ru-RU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5</a:t>
              </a:r>
              <a:r>
                <a:rPr lang="en-US" altLang="ru-RU" sz="12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Z</a:t>
              </a:r>
              <a:r>
                <a:rPr lang="en-US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,9</a:t>
              </a:r>
              <a:r>
                <a:rPr lang="en-US" altLang="ru-RU" sz="12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Z</a:t>
              </a:r>
              <a:r>
                <a:rPr lang="en-US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-dienoic acids</a:t>
              </a:r>
              <a:r>
                <a:rPr lang="en-US" altLang="ru-RU" sz="12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is based on the new reaction.</a:t>
              </a:r>
              <a:r>
                <a:rPr lang="en-US" altLang="ru-RU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endParaRPr lang="ru-RU" alt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329" y="998"/>
              <a:ext cx="95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Natural</a:t>
              </a: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ru-RU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5</a:t>
              </a:r>
              <a:r>
                <a:rPr lang="en-US" altLang="ru-RU" sz="1200" b="1" i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Z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,9</a:t>
              </a:r>
              <a:r>
                <a:rPr lang="en-US" altLang="ru-RU" sz="1200" b="1" i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Z</a:t>
              </a:r>
              <a:r>
                <a:rPr lang="en-US" altLang="ru-RU" sz="12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-dienoic acids</a:t>
              </a:r>
              <a:endParaRPr lang="ru-RU" altLang="ru-RU" sz="1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44" y="2430"/>
              <a:ext cx="1333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30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Isolated from the marine sponges (Aplysina fistularis, Axinella verrucosa) and seeds (Pinus tabulaeformis</a:t>
              </a:r>
              <a:r>
                <a:rPr lang="ru-RU" altLang="ru-RU" sz="140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)</a:t>
              </a:r>
            </a:p>
          </p:txBody>
        </p:sp>
        <p:sp>
          <p:nvSpPr>
            <p:cNvPr id="22" name="AutoShape 2"/>
            <p:cNvSpPr>
              <a:spLocks noChangeArrowheads="1"/>
            </p:cNvSpPr>
            <p:nvPr/>
          </p:nvSpPr>
          <p:spPr bwMode="auto">
            <a:xfrm>
              <a:off x="1604" y="2295"/>
              <a:ext cx="4014" cy="1446"/>
            </a:xfrm>
            <a:prstGeom prst="roundRect">
              <a:avLst>
                <a:gd name="adj" fmla="val 13949"/>
              </a:avLst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285720" y="28596"/>
            <a:ext cx="86233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sz="17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IN VITRO STUDY ON TOPOISOMERASE I INHIBITORY ACTIVITY OF THE SYNTHESIZED </a:t>
            </a:r>
            <a:r>
              <a:rPr lang="ru-RU" altLang="ru-RU" sz="17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5</a:t>
            </a:r>
            <a:r>
              <a:rPr lang="en-US" altLang="ru-RU" sz="17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sz="17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,9</a:t>
            </a:r>
            <a:r>
              <a:rPr lang="en-US" altLang="ru-RU" sz="17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Z</a:t>
            </a:r>
            <a:r>
              <a:rPr lang="en-US" altLang="ru-RU" sz="17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-DIENOIC ACIDS</a:t>
            </a:r>
            <a:endParaRPr lang="ru-RU" altLang="ru-RU" sz="17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82597" y="765196"/>
            <a:ext cx="8077200" cy="5238750"/>
            <a:chOff x="400" y="645"/>
            <a:chExt cx="5088" cy="3300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0" y="973"/>
              <a:ext cx="1920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93" y="1906"/>
              <a:ext cx="213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3538"/>
              <a:ext cx="23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ru-RU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V. A. </a:t>
              </a:r>
              <a:r>
                <a:rPr lang="en-US" altLang="ru-RU" sz="12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D’yakonov</a:t>
              </a:r>
              <a:r>
                <a:rPr lang="en-US" altLang="ru-RU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, A. A. </a:t>
              </a:r>
              <a:r>
                <a:rPr lang="en-US" altLang="ru-RU" sz="12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Makarov</a:t>
              </a:r>
              <a:r>
                <a:rPr lang="en-US" altLang="ru-RU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, L. U. </a:t>
              </a:r>
              <a:r>
                <a:rPr lang="en-US" altLang="ru-RU" sz="12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Dzhemileva</a:t>
              </a:r>
              <a:r>
                <a:rPr lang="en-US" altLang="ru-RU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,</a:t>
              </a:r>
            </a:p>
            <a:p>
              <a:pPr eaLnBrk="1" hangingPunct="1">
                <a:defRPr/>
              </a:pPr>
              <a:r>
                <a:rPr lang="en-US" altLang="ru-RU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E. H. </a:t>
              </a:r>
              <a:r>
                <a:rPr lang="en-US" altLang="ru-RU" sz="12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Makarova</a:t>
              </a:r>
              <a:r>
                <a:rPr lang="en-US" altLang="ru-RU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, U. M. </a:t>
              </a:r>
              <a:r>
                <a:rPr lang="en-US" altLang="ru-RU" sz="12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Dzhemilev</a:t>
              </a:r>
              <a:r>
                <a:rPr lang="en-US" altLang="ru-RU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, </a:t>
              </a:r>
              <a:r>
                <a:rPr lang="en-US" altLang="ru-RU" sz="12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Chem. </a:t>
              </a:r>
              <a:r>
                <a:rPr lang="en-US" altLang="ru-RU" sz="1200" i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Commun</a:t>
              </a:r>
              <a:r>
                <a:rPr lang="en-US" altLang="ru-RU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.,</a:t>
              </a:r>
            </a:p>
            <a:p>
              <a:pPr eaLnBrk="1" hangingPunct="1">
                <a:defRPr/>
              </a:pPr>
              <a:r>
                <a:rPr lang="en-US" altLang="ru-RU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2013, 49, 8401</a:t>
              </a:r>
              <a:endParaRPr lang="ru-RU" alt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pic>
          <p:nvPicPr>
            <p:cNvPr id="11" name="Picture 9" descr="H:\Oblojki\ChemComm-2013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" y="645"/>
              <a:ext cx="2205" cy="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Овал 11"/>
            <p:cNvSpPr/>
            <p:nvPr/>
          </p:nvSpPr>
          <p:spPr>
            <a:xfrm>
              <a:off x="3244" y="1317"/>
              <a:ext cx="2044" cy="196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3390" y="657"/>
            <a:ext cx="1735" cy="323"/>
          </p:xfrm>
          <a:graphic>
            <a:graphicData uri="http://schemas.openxmlformats.org/presentationml/2006/ole">
              <p:oleObj spid="_x0000_s45058" name="ISIS/Draw Sketch" r:id="rId7" imgW="2304389" imgH="428665" progId="ISISServer">
                <p:embed/>
              </p:oleObj>
            </a:graphicData>
          </a:graphic>
        </p:graphicFrame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050" y="2825"/>
              <a:ext cx="2438" cy="1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just"/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Fig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.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Electrophoregram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of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the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products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of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relaxation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of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supercoiled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plasmid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DNA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in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vitro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induced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by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topoisomerase I (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Topogen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, USA)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in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the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presence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of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(5Z,9Z)-5,9-eicosadienoic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acid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. </a:t>
              </a:r>
              <a:r>
                <a:rPr lang="ru-RU" altLang="ru-RU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.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Supercoiled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plasmid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DNA (pHOT1). </a:t>
              </a:r>
              <a:r>
                <a:rPr lang="ru-RU" altLang="ru-RU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2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.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Relaxed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DNA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form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(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visualization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of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the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set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of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topoisomers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). </a:t>
              </a:r>
              <a:r>
                <a:rPr lang="ru-RU" altLang="ru-RU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3.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Negative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control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with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DMSO (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concentration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3%). </a:t>
              </a:r>
              <a:r>
                <a:rPr lang="ru-RU" altLang="ru-RU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4.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Relaxation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reaction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of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plasmid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DNA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in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the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presence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of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camptothecin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(10 </a:t>
              </a:r>
              <a:r>
                <a:rPr lang="el-GR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ea typeface="Calibri" pitchFamily="34" charset="0"/>
                  <a:cs typeface="Calibri" pitchFamily="34" charset="0"/>
                </a:rPr>
                <a:t>μ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M). </a:t>
              </a:r>
              <a:r>
                <a:rPr lang="ru-RU" altLang="ru-RU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5–9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.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Effect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of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different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concentrations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of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(5Z,9Z)-5,9-eicosadienoic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acid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the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relaxation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of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altLang="ru-RU" sz="11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plasmid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DNA (</a:t>
              </a:r>
              <a:r>
                <a:rPr lang="ru-RU" altLang="ru-RU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5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– 0.75, </a:t>
              </a:r>
              <a:r>
                <a:rPr lang="ru-RU" altLang="ru-RU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6 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– 0.5, </a:t>
              </a:r>
              <a:r>
                <a:rPr lang="ru-RU" altLang="ru-RU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7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– 0.25, </a:t>
              </a:r>
              <a:r>
                <a:rPr lang="ru-RU" altLang="ru-RU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– 0.1, </a:t>
              </a:r>
              <a:r>
                <a:rPr lang="ru-RU" altLang="ru-RU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9 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– 0.01</a:t>
              </a:r>
              <a:r>
                <a:rPr lang="en-US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el-GR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ea typeface="Calibri" pitchFamily="34" charset="0"/>
                  <a:cs typeface="Calibri" pitchFamily="34" charset="0"/>
                </a:rPr>
                <a:t>μ</a:t>
              </a:r>
              <a:r>
                <a:rPr lang="ru-RU" alt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M).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2243</Words>
  <Application>Microsoft Office PowerPoint</Application>
  <PresentationFormat>Экран (4:3)</PresentationFormat>
  <Paragraphs>232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Office Theme</vt:lpstr>
      <vt:lpstr>Custom Design</vt:lpstr>
      <vt:lpstr>CS ChemDraw Drawing</vt:lpstr>
      <vt:lpstr>ISIS/Draw Sketch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DVA</cp:lastModifiedBy>
  <cp:revision>93</cp:revision>
  <dcterms:created xsi:type="dcterms:W3CDTF">2015-04-04T09:45:50Z</dcterms:created>
  <dcterms:modified xsi:type="dcterms:W3CDTF">2018-10-30T08:51:10Z</dcterms:modified>
</cp:coreProperties>
</file>