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7" r:id="rId4"/>
    <p:sldId id="258" r:id="rId5"/>
    <p:sldId id="259" r:id="rId6"/>
    <p:sldId id="268" r:id="rId7"/>
    <p:sldId id="269" r:id="rId8"/>
    <p:sldId id="270" r:id="rId9"/>
    <p:sldId id="271" r:id="rId10"/>
    <p:sldId id="261" r:id="rId11"/>
    <p:sldId id="272" r:id="rId12"/>
    <p:sldId id="273" r:id="rId13"/>
    <p:sldId id="274" r:id="rId14"/>
    <p:sldId id="275" r:id="rId15"/>
    <p:sldId id="276" r:id="rId16"/>
    <p:sldId id="277" r:id="rId17"/>
    <p:sldId id="287" r:id="rId18"/>
    <p:sldId id="278" r:id="rId19"/>
    <p:sldId id="279" r:id="rId20"/>
    <p:sldId id="280" r:id="rId21"/>
    <p:sldId id="281" r:id="rId22"/>
    <p:sldId id="288" r:id="rId23"/>
    <p:sldId id="282" r:id="rId24"/>
    <p:sldId id="289" r:id="rId25"/>
    <p:sldId id="284" r:id="rId26"/>
    <p:sldId id="285" r:id="rId27"/>
    <p:sldId id="265" r:id="rId28"/>
    <p:sldId id="264" r:id="rId29"/>
    <p:sldId id="286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20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21/10/2018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21/10/2018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21/10/2018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21/10/2018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21/10/2018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21/10/2018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21/10/2018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21/10/2018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" y="2355574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An Introduction to the Synthesis of </a:t>
            </a:r>
            <a:endParaRPr lang="en-US" altLang="ja-JP" sz="2400" b="1" dirty="0" smtClean="0"/>
          </a:p>
          <a:p>
            <a:pPr algn="ctr"/>
            <a:r>
              <a:rPr lang="en-US" altLang="ja-JP" sz="2400" b="1" dirty="0" err="1" smtClean="0"/>
              <a:t>Nitroanilines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and </a:t>
            </a:r>
            <a:r>
              <a:rPr lang="en-US" altLang="ja-JP" sz="2400" b="1" dirty="0" err="1"/>
              <a:t>Nitropyridines</a:t>
            </a:r>
            <a:r>
              <a:rPr lang="en-US" altLang="ja-JP" sz="2400" b="1" dirty="0"/>
              <a:t> </a:t>
            </a:r>
            <a:endParaRPr lang="en-US" altLang="ja-JP" sz="2400" b="1" dirty="0" smtClean="0"/>
          </a:p>
          <a:p>
            <a:pPr algn="ctr"/>
            <a:r>
              <a:rPr lang="en-US" altLang="ja-JP" sz="2400" b="1" i="1" dirty="0" smtClean="0"/>
              <a:t>via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Three Component Ring </a:t>
            </a:r>
            <a:r>
              <a:rPr lang="en-US" altLang="ja-JP" sz="2400" b="1" dirty="0" smtClean="0"/>
              <a:t>Transformation</a:t>
            </a:r>
            <a:endParaRPr lang="en-US" b="1" dirty="0" smtClean="0"/>
          </a:p>
          <a:p>
            <a:pPr algn="ctr"/>
            <a:endParaRPr lang="fr-FR" dirty="0"/>
          </a:p>
          <a:p>
            <a:pPr algn="ctr"/>
            <a:r>
              <a:rPr lang="it-IT" b="1" dirty="0" smtClean="0"/>
              <a:t>Le </a:t>
            </a:r>
            <a:r>
              <a:rPr lang="it-IT" b="1" dirty="0" err="1" smtClean="0"/>
              <a:t>Thi</a:t>
            </a:r>
            <a:r>
              <a:rPr lang="it-IT" b="1" dirty="0" smtClean="0"/>
              <a:t> Song </a:t>
            </a:r>
            <a:r>
              <a:rPr lang="it-IT" b="1" dirty="0"/>
              <a:t>and </a:t>
            </a:r>
            <a:r>
              <a:rPr lang="it-IT" b="1" dirty="0" smtClean="0"/>
              <a:t>Nagatoshi Nishiwaki*</a:t>
            </a:r>
            <a:endParaRPr lang="it-IT" b="1" baseline="30000" dirty="0"/>
          </a:p>
          <a:p>
            <a:endParaRPr lang="it-IT" b="1" baseline="30000" dirty="0"/>
          </a:p>
          <a:p>
            <a:endParaRPr lang="fr-FR" dirty="0"/>
          </a:p>
          <a:p>
            <a:pPr algn="ctr"/>
            <a:r>
              <a:rPr lang="en-US" dirty="0" smtClean="0"/>
              <a:t>School of Environmental Science and Engineering, </a:t>
            </a:r>
          </a:p>
          <a:p>
            <a:pPr algn="ctr"/>
            <a:r>
              <a:rPr lang="en-US" dirty="0" smtClean="0"/>
              <a:t>Kochi University of Technology</a:t>
            </a:r>
          </a:p>
          <a:p>
            <a:pPr algn="ctr"/>
            <a:r>
              <a:rPr lang="en-US" dirty="0" smtClean="0"/>
              <a:t>Tosayamada, Kami, Kochi 782-8502, Japan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en-US" sz="1400" b="1" dirty="0"/>
              <a:t>*</a:t>
            </a:r>
            <a:r>
              <a:rPr lang="en-US" sz="1400" dirty="0"/>
              <a:t> Corresponding author: </a:t>
            </a:r>
            <a:r>
              <a:rPr lang="en-US" sz="1400" dirty="0" err="1" smtClean="0"/>
              <a:t>nishiwaki.nagatoshi@kochi-tech.ac.jp</a:t>
            </a:r>
            <a:endParaRPr lang="fr-FR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150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831054"/>
            <a:ext cx="4114800" cy="4935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Effect of Amount of NH</a:t>
            </a:r>
            <a:r>
              <a:rPr lang="en-US" altLang="ja-JP" sz="2400" b="1" baseline="-25000" dirty="0" smtClean="0">
                <a:latin typeface="Comic Sans MS" charset="0"/>
                <a:ea typeface="Comic Sans MS" charset="0"/>
                <a:cs typeface="Comic Sans MS" charset="0"/>
              </a:rPr>
              <a:t>4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OAc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26185"/>
            <a:ext cx="6604000" cy="50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2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A Plausible Mechanism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74987"/>
            <a:ext cx="8256372" cy="47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58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with Other Aromatic Ketones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67818"/>
            <a:ext cx="7010657" cy="50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with Hetero Aromatic Ketones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762000"/>
            <a:ext cx="6908800" cy="50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3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TriSubstituted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 Pyridines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76425" cy="42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7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Pd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 Catalyzed C-C Bond Formation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80" y="937364"/>
            <a:ext cx="6956839" cy="49149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838200" y="4191000"/>
            <a:ext cx="69342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04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with Unsaturated Ketones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4435"/>
            <a:ext cx="7484524" cy="47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3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with Aldehydes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80627"/>
            <a:ext cx="6765772" cy="50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Mechanism Using </a:t>
            </a:r>
            <a:r>
              <a:rPr lang="en-US" altLang="ja-JP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Aromatic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 Ketones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5" y="1371600"/>
            <a:ext cx="7880350" cy="41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3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Reaction Mechanism Using </a:t>
            </a:r>
            <a:r>
              <a:rPr lang="en-US" altLang="ja-JP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Aliphatic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 Ketones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" y="1110931"/>
            <a:ext cx="7298635" cy="45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600" y="6858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/>
              <a:t>An Introduction to the Synthesis of </a:t>
            </a:r>
          </a:p>
          <a:p>
            <a:pPr algn="ctr"/>
            <a:r>
              <a:rPr lang="en-US" altLang="ja-JP" sz="2400" b="1" dirty="0" err="1"/>
              <a:t>Nitroanilines</a:t>
            </a:r>
            <a:r>
              <a:rPr lang="en-US" altLang="ja-JP" sz="2400" b="1" dirty="0"/>
              <a:t> and </a:t>
            </a:r>
            <a:r>
              <a:rPr lang="en-US" altLang="ja-JP" sz="2400" b="1" dirty="0" err="1"/>
              <a:t>Nitropyridines</a:t>
            </a:r>
            <a:r>
              <a:rPr lang="en-US" altLang="ja-JP" sz="2400" b="1" dirty="0"/>
              <a:t> </a:t>
            </a:r>
          </a:p>
          <a:p>
            <a:pPr algn="ctr"/>
            <a:r>
              <a:rPr lang="en-US" altLang="ja-JP" sz="2400" b="1" i="1" dirty="0"/>
              <a:t>via</a:t>
            </a:r>
            <a:r>
              <a:rPr lang="en-US" altLang="ja-JP" sz="2400" b="1" dirty="0"/>
              <a:t> Three Component Ring Transformation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17420"/>
            <a:ext cx="5044758" cy="334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CycloAlka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[</a:t>
            </a:r>
            <a:r>
              <a:rPr lang="en-US" altLang="ja-JP" sz="2400" b="1" i="1" dirty="0" smtClean="0"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]Pyridines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61248"/>
            <a:ext cx="7143750" cy="49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Friedel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-Crafts Alkylation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1066800"/>
            <a:ext cx="3340100" cy="2032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47876" y="3540870"/>
            <a:ext cx="74286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Limitations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000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PolyAlkylation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may Occur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Rearrangement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Proceeds to Afford Branched Alkyl Group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000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Arylation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cannot be Achieved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Electron-Withdrawing Group 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Prevents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Amino Group 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also Prevents</a:t>
            </a:r>
          </a:p>
          <a:p>
            <a:pPr marL="342900" indent="-342900">
              <a:buFont typeface="Arial" charset="0"/>
              <a:buChar char="•"/>
            </a:pPr>
            <a:endParaRPr kumimoji="1" lang="ja-JP" altLang="en-US" sz="20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15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NitroAnilines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7101875" cy="48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NitroAnilines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7101875" cy="49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i="1" dirty="0" smtClean="0"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-Modified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NitroAnilines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6749"/>
            <a:ext cx="6586151" cy="48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83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Synthesis of </a:t>
            </a:r>
            <a:r>
              <a:rPr lang="en-US" altLang="ja-JP" sz="2400" b="1" i="1" dirty="0" smtClean="0">
                <a:latin typeface="Comic Sans MS" charset="0"/>
                <a:ea typeface="Comic Sans MS" charset="0"/>
                <a:cs typeface="Comic Sans MS" charset="0"/>
              </a:rPr>
              <a:t>N,N,2,6</a:t>
            </a:r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-Modified </a:t>
            </a:r>
            <a:r>
              <a:rPr lang="en-US" altLang="ja-JP" sz="2400" b="1" dirty="0" err="1" smtClean="0">
                <a:latin typeface="Comic Sans MS" charset="0"/>
                <a:ea typeface="Comic Sans MS" charset="0"/>
                <a:cs typeface="Comic Sans MS" charset="0"/>
              </a:rPr>
              <a:t>NitroAnilines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6423455" cy="48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810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mic Sans MS" charset="0"/>
                <a:ea typeface="Comic Sans MS" charset="0"/>
                <a:cs typeface="Comic Sans MS" charset="0"/>
              </a:rPr>
              <a:t>Conclusions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5" y="990600"/>
            <a:ext cx="7066349" cy="462341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81000" y="1371600"/>
            <a:ext cx="2316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Metal-Free</a:t>
            </a:r>
          </a:p>
          <a:p>
            <a:r>
              <a:rPr kumimoji="1" lang="en-US" altLang="ja-JP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Simple Manipulation</a:t>
            </a:r>
          </a:p>
          <a:p>
            <a:r>
              <a:rPr kumimoji="1" lang="en-US" altLang="ja-JP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Easy Modification</a:t>
            </a:r>
            <a:endParaRPr kumimoji="1" lang="ja-JP" altLang="en-US" i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381000" y="1371600"/>
            <a:ext cx="2286000" cy="914400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81000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omic Sans MS" charset="0"/>
                <a:ea typeface="Comic Sans MS" charset="0"/>
                <a:cs typeface="Comic Sans MS" charset="0"/>
              </a:rPr>
              <a:t>Acknowledgments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Professors</a:t>
            </a:r>
          </a:p>
          <a:p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Prof. Kazuhiko </a:t>
            </a:r>
            <a:r>
              <a:rPr lang="en-US" altLang="ja-JP" sz="2000" dirty="0" err="1">
                <a:solidFill>
                  <a:srgbClr val="000090"/>
                </a:solidFill>
                <a:latin typeface="Comic Sans MS" charset="0"/>
              </a:rPr>
              <a:t>Saigo</a:t>
            </a:r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 (Kochi Univ. Tech.)</a:t>
            </a:r>
          </a:p>
          <a:p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Prof. Kazuya </a:t>
            </a:r>
            <a:r>
              <a:rPr lang="en-US" altLang="ja-JP" sz="2000" dirty="0" err="1">
                <a:solidFill>
                  <a:srgbClr val="000090"/>
                </a:solidFill>
                <a:latin typeface="Comic Sans MS" charset="0"/>
              </a:rPr>
              <a:t>Kobiro</a:t>
            </a:r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 (Kochi Univ. Tech.)</a:t>
            </a:r>
          </a:p>
          <a:p>
            <a:r>
              <a:rPr lang="en-US" altLang="ja-JP" sz="2000" dirty="0">
                <a:solidFill>
                  <a:srgbClr val="000090"/>
                </a:solidFill>
                <a:latin typeface="Comic Sans MS" charset="0"/>
              </a:rPr>
              <a:t>Dr.    Haruyasu Asahara (Kochi Univ. Tech.)</a:t>
            </a:r>
            <a:endParaRPr lang="en-US" altLang="ja-JP" sz="2000" dirty="0">
              <a:solidFill>
                <a:srgbClr val="000090"/>
              </a:solidFill>
              <a:latin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87527"/>
            <a:ext cx="2147560" cy="196749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058535"/>
            <a:ext cx="4572000" cy="255927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6227685" y="4714495"/>
            <a:ext cx="2161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smtClean="0">
                <a:solidFill>
                  <a:srgbClr val="009051"/>
                </a:solidFill>
                <a:latin typeface="Comic Sans MS" charset="0"/>
              </a:rPr>
              <a:t>Members </a:t>
            </a:r>
            <a:r>
              <a:rPr lang="en-US" altLang="ja-JP" sz="2000" dirty="0" smtClean="0">
                <a:solidFill>
                  <a:srgbClr val="009051"/>
                </a:solidFill>
                <a:latin typeface="Comic Sans MS" charset="0"/>
              </a:rPr>
              <a:t>of </a:t>
            </a:r>
          </a:p>
          <a:p>
            <a:r>
              <a:rPr lang="en-US" altLang="ja-JP" sz="2000" dirty="0" smtClean="0">
                <a:solidFill>
                  <a:srgbClr val="009051"/>
                </a:solidFill>
                <a:latin typeface="Comic Sans MS" charset="0"/>
              </a:rPr>
              <a:t>Nishiwaki Lab.</a:t>
            </a:r>
            <a:endParaRPr lang="en-US" altLang="ja-JP" sz="2000" dirty="0">
              <a:solidFill>
                <a:srgbClr val="009051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Special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Scholarship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Program (SSP) of 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Kochi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Univ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Tech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9" name="正方形/長方形 9"/>
          <p:cNvSpPr>
            <a:spLocks noChangeArrowheads="1"/>
          </p:cNvSpPr>
          <p:nvPr/>
        </p:nvSpPr>
        <p:spPr bwMode="auto">
          <a:xfrm>
            <a:off x="685800" y="1143000"/>
            <a:ext cx="3608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8000"/>
                </a:solidFill>
                <a:latin typeface="Chalkboard" charset="0"/>
              </a:rPr>
              <a:t>3-Year Doctoral Program</a:t>
            </a:r>
            <a:endParaRPr lang="ja-JP" altLang="en-US" dirty="0">
              <a:solidFill>
                <a:srgbClr val="008000"/>
              </a:solidFill>
              <a:latin typeface="Chalkboard" charset="0"/>
            </a:endParaRPr>
          </a:p>
        </p:txBody>
      </p:sp>
      <p:sp>
        <p:nvSpPr>
          <p:cNvPr id="10" name="正方形/長方形 11"/>
          <p:cNvSpPr>
            <a:spLocks noChangeArrowheads="1"/>
          </p:cNvSpPr>
          <p:nvPr/>
        </p:nvSpPr>
        <p:spPr bwMode="auto">
          <a:xfrm>
            <a:off x="1905000" y="1447800"/>
            <a:ext cx="2084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8000"/>
                </a:solidFill>
                <a:latin typeface="Chalkboard" charset="0"/>
              </a:rPr>
              <a:t>Project-based</a:t>
            </a:r>
            <a:endParaRPr lang="ja-JP" altLang="en-US" dirty="0">
              <a:solidFill>
                <a:srgbClr val="008000"/>
              </a:solidFill>
              <a:latin typeface="Chalkboard" charset="0"/>
            </a:endParaRPr>
          </a:p>
        </p:txBody>
      </p:sp>
      <p:sp>
        <p:nvSpPr>
          <p:cNvPr id="11" name="正方形/長方形 12"/>
          <p:cNvSpPr>
            <a:spLocks noChangeArrowheads="1"/>
          </p:cNvSpPr>
          <p:nvPr/>
        </p:nvSpPr>
        <p:spPr bwMode="auto">
          <a:xfrm>
            <a:off x="1905000" y="1752600"/>
            <a:ext cx="387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8000"/>
                </a:solidFill>
                <a:latin typeface="Chalkboard" charset="0"/>
              </a:rPr>
              <a:t>English-medium instruction</a:t>
            </a:r>
            <a:endParaRPr lang="ja-JP" altLang="en-US" dirty="0">
              <a:solidFill>
                <a:srgbClr val="008000"/>
              </a:solidFill>
              <a:latin typeface="Chalkboard" charset="0"/>
            </a:endParaRPr>
          </a:p>
        </p:txBody>
      </p:sp>
      <p:sp>
        <p:nvSpPr>
          <p:cNvPr id="12" name="正方形/長方形 13"/>
          <p:cNvSpPr>
            <a:spLocks noChangeArrowheads="1"/>
          </p:cNvSpPr>
          <p:nvPr/>
        </p:nvSpPr>
        <p:spPr bwMode="auto">
          <a:xfrm>
            <a:off x="1219200" y="3733800"/>
            <a:ext cx="670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800000"/>
                </a:solidFill>
                <a:latin typeface="Chalkboard" charset="0"/>
              </a:rPr>
              <a:t>Bangladesh, Cambodia, China, Czech Republic, Egypt, Germany ,Ghana, India, Indonesia, Jordan, Latvia, Mongolia, Myanmar, Nepal, Niger, Pakistan, Poland, Spain, Sri Lanka, Thailand, Uzbekistan, </a:t>
            </a:r>
            <a:r>
              <a:rPr lang="en-US" altLang="ja-JP" sz="2000" dirty="0" smtClean="0">
                <a:solidFill>
                  <a:srgbClr val="800000"/>
                </a:solidFill>
                <a:latin typeface="Chalkboard" charset="0"/>
              </a:rPr>
              <a:t>Vietnam </a:t>
            </a:r>
            <a:r>
              <a:rPr lang="en-US" altLang="ja-JP" sz="2000" i="1" dirty="0">
                <a:solidFill>
                  <a:srgbClr val="800000"/>
                </a:solidFill>
                <a:latin typeface="Chalkboard" charset="0"/>
              </a:rPr>
              <a:t>etc.</a:t>
            </a:r>
            <a:endParaRPr lang="ja-JP" altLang="en-US" sz="2000" i="1" dirty="0">
              <a:solidFill>
                <a:srgbClr val="800000"/>
              </a:solidFill>
              <a:latin typeface="Chalkboard" charset="0"/>
            </a:endParaRPr>
          </a:p>
        </p:txBody>
      </p:sp>
      <p:sp>
        <p:nvSpPr>
          <p:cNvPr id="13" name="正方形/長方形 14"/>
          <p:cNvSpPr>
            <a:spLocks noChangeArrowheads="1"/>
          </p:cNvSpPr>
          <p:nvPr/>
        </p:nvSpPr>
        <p:spPr bwMode="auto">
          <a:xfrm>
            <a:off x="457200" y="2362200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90"/>
                </a:solidFill>
                <a:latin typeface="Chalkboard" charset="0"/>
              </a:rPr>
              <a:t>To support living expenses, </a:t>
            </a:r>
          </a:p>
          <a:p>
            <a:pPr eaLnBrk="1" hangingPunct="1"/>
            <a:r>
              <a:rPr lang="en-US" altLang="ja-JP" dirty="0">
                <a:solidFill>
                  <a:srgbClr val="000090"/>
                </a:solidFill>
                <a:latin typeface="Chalkboard" charset="0"/>
              </a:rPr>
              <a:t>150,000 yen/month is paid for research project work.</a:t>
            </a:r>
            <a:endParaRPr lang="ja-JP" altLang="en-US" dirty="0">
              <a:solidFill>
                <a:srgbClr val="000090"/>
              </a:solidFill>
              <a:latin typeface="Chalkboard" charset="0"/>
            </a:endParaRPr>
          </a:p>
        </p:txBody>
      </p:sp>
      <p:sp>
        <p:nvSpPr>
          <p:cNvPr id="14" name="正方形/長方形 15"/>
          <p:cNvSpPr>
            <a:spLocks noChangeArrowheads="1"/>
          </p:cNvSpPr>
          <p:nvPr/>
        </p:nvSpPr>
        <p:spPr bwMode="auto">
          <a:xfrm>
            <a:off x="685800" y="3276600"/>
            <a:ext cx="312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800000"/>
                </a:solidFill>
                <a:latin typeface="Chalkboard" charset="0"/>
              </a:rPr>
              <a:t>From Many </a:t>
            </a:r>
            <a:r>
              <a:rPr lang="en-US" altLang="ja-JP" dirty="0" err="1">
                <a:solidFill>
                  <a:srgbClr val="800000"/>
                </a:solidFill>
                <a:latin typeface="Chalkboard" charset="0"/>
              </a:rPr>
              <a:t>Coutnries</a:t>
            </a:r>
            <a:endParaRPr lang="ja-JP" altLang="en-US" dirty="0">
              <a:solidFill>
                <a:srgbClr val="800000"/>
              </a:solidFill>
              <a:latin typeface="Chalkboard" charset="0"/>
            </a:endParaRPr>
          </a:p>
        </p:txBody>
      </p:sp>
      <p:sp>
        <p:nvSpPr>
          <p:cNvPr id="15" name="正方形/長方形 16"/>
          <p:cNvSpPr>
            <a:spLocks noChangeArrowheads="1"/>
          </p:cNvSpPr>
          <p:nvPr/>
        </p:nvSpPr>
        <p:spPr bwMode="auto">
          <a:xfrm>
            <a:off x="762000" y="5334000"/>
            <a:ext cx="749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i="1">
                <a:solidFill>
                  <a:srgbClr val="FF0000"/>
                </a:solidFill>
                <a:latin typeface="Chalkboard" charset="0"/>
              </a:rPr>
              <a:t>If you are interested, please apply to this program.</a:t>
            </a:r>
            <a:endParaRPr lang="ja-JP" altLang="en-US" i="1" dirty="0">
              <a:solidFill>
                <a:srgbClr val="FF0000"/>
              </a:solidFill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9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09600"/>
            <a:ext cx="7924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Abstract: </a:t>
            </a:r>
            <a:endParaRPr lang="fr-FR" b="1" dirty="0" smtClean="0"/>
          </a:p>
          <a:p>
            <a:pPr algn="just"/>
            <a:r>
              <a:rPr lang="fr-FR" b="1" dirty="0"/>
              <a:t> </a:t>
            </a:r>
            <a:r>
              <a:rPr lang="fr-FR" b="1" dirty="0" smtClean="0"/>
              <a:t>    </a:t>
            </a:r>
            <a:r>
              <a:rPr lang="fr-FR" dirty="0" smtClean="0"/>
              <a:t>A file </a:t>
            </a:r>
            <a:r>
              <a:rPr lang="fr-FR" dirty="0" err="1" smtClean="0"/>
              <a:t>syntheis</a:t>
            </a:r>
            <a:r>
              <a:rPr lang="fr-FR" dirty="0" smtClean="0"/>
              <a:t> of </a:t>
            </a:r>
            <a:r>
              <a:rPr lang="en-US" dirty="0" err="1"/>
              <a:t>n</a:t>
            </a:r>
            <a:r>
              <a:rPr lang="en-US" altLang="ja-JP" dirty="0" err="1" smtClean="0"/>
              <a:t>itropyridines</a:t>
            </a:r>
            <a:r>
              <a:rPr lang="en-US" altLang="ja-JP" dirty="0" smtClean="0"/>
              <a:t> </a:t>
            </a:r>
            <a:r>
              <a:rPr lang="en-US" altLang="ja-JP" dirty="0"/>
              <a:t>and </a:t>
            </a:r>
            <a:r>
              <a:rPr lang="en-US" altLang="ja-JP" dirty="0" err="1"/>
              <a:t>nitroanilines</a:t>
            </a:r>
            <a:r>
              <a:rPr lang="en-US" altLang="ja-JP" dirty="0"/>
              <a:t> are </a:t>
            </a:r>
            <a:r>
              <a:rPr lang="en-US" altLang="ja-JP" dirty="0" smtClean="0"/>
              <a:t>achieved </a:t>
            </a:r>
            <a:r>
              <a:rPr lang="en-US" altLang="ja-JP" dirty="0"/>
              <a:t>by using a </a:t>
            </a:r>
            <a:r>
              <a:rPr lang="en-US" altLang="ja-JP" dirty="0">
                <a:solidFill>
                  <a:srgbClr val="C00000"/>
                </a:solidFill>
              </a:rPr>
              <a:t>three component ring </a:t>
            </a:r>
            <a:r>
              <a:rPr lang="en-US" altLang="ja-JP" dirty="0" smtClean="0">
                <a:solidFill>
                  <a:srgbClr val="C00000"/>
                </a:solidFill>
              </a:rPr>
              <a:t>transformation</a:t>
            </a:r>
            <a:r>
              <a:rPr lang="en-US" altLang="ja-JP" dirty="0" smtClean="0"/>
              <a:t> </a:t>
            </a:r>
            <a:r>
              <a:rPr lang="en-US" altLang="ja-JP" dirty="0"/>
              <a:t>of </a:t>
            </a:r>
            <a:r>
              <a:rPr lang="en-US" altLang="ja-JP" dirty="0" err="1" smtClean="0"/>
              <a:t>dinitropyridone</a:t>
            </a:r>
            <a:r>
              <a:rPr lang="en-US" altLang="ja-JP" b="1" dirty="0" smtClean="0"/>
              <a:t> 1 </a:t>
            </a:r>
            <a:r>
              <a:rPr lang="en-US" altLang="ja-JP" dirty="0" smtClean="0"/>
              <a:t>with </a:t>
            </a:r>
            <a:r>
              <a:rPr lang="en-US" altLang="ja-JP" dirty="0"/>
              <a:t>ketones in the presence of less nucleophilic ammonium acetate (NH</a:t>
            </a:r>
            <a:r>
              <a:rPr lang="en-US" altLang="ja-JP" baseline="-25000" dirty="0"/>
              <a:t>4</a:t>
            </a:r>
            <a:r>
              <a:rPr lang="en-US" altLang="ja-JP" dirty="0"/>
              <a:t>OAc) as nitrogen source. </a:t>
            </a:r>
            <a:endParaRPr lang="en-US" altLang="ja-JP" dirty="0" smtClean="0"/>
          </a:p>
          <a:p>
            <a:pPr algn="just"/>
            <a:r>
              <a:rPr lang="en-US" altLang="ja-JP" dirty="0" smtClean="0"/>
              <a:t>     When </a:t>
            </a:r>
            <a:r>
              <a:rPr lang="en-US" altLang="ja-JP" dirty="0" err="1" smtClean="0"/>
              <a:t>pyridone</a:t>
            </a:r>
            <a:r>
              <a:rPr lang="en-US" altLang="ja-JP" dirty="0" smtClean="0"/>
              <a:t> </a:t>
            </a:r>
            <a:r>
              <a:rPr lang="en-US" altLang="ja-JP" b="1" dirty="0" smtClean="0"/>
              <a:t>1</a:t>
            </a:r>
            <a:r>
              <a:rPr lang="en-US" altLang="ja-JP" dirty="0" smtClean="0"/>
              <a:t> was </a:t>
            </a:r>
            <a:r>
              <a:rPr lang="en-US" altLang="ja-JP" dirty="0"/>
              <a:t>reacted with aromatic ketone in the presence of ammonium acetate, 6-arylated 3-nitropyriines </a:t>
            </a:r>
            <a:r>
              <a:rPr lang="en-US" altLang="ja-JP" b="1" dirty="0"/>
              <a:t>2</a:t>
            </a:r>
            <a:r>
              <a:rPr lang="en-US" altLang="ja-JP" dirty="0"/>
              <a:t> were formed besides </a:t>
            </a:r>
            <a:r>
              <a:rPr lang="en-US" altLang="ja-JP" dirty="0" err="1"/>
              <a:t>diazabicyclo</a:t>
            </a:r>
            <a:r>
              <a:rPr lang="en-US" altLang="ja-JP" dirty="0"/>
              <a:t> compounds </a:t>
            </a:r>
            <a:r>
              <a:rPr lang="en-US" altLang="ja-JP" b="1" dirty="0"/>
              <a:t>3</a:t>
            </a:r>
            <a:r>
              <a:rPr lang="en-US" altLang="ja-JP" dirty="0"/>
              <a:t>. This method was also applicable to </a:t>
            </a:r>
            <a:r>
              <a:rPr lang="en-US" altLang="ja-JP" dirty="0" err="1"/>
              <a:t>cycloalkanones</a:t>
            </a:r>
            <a:r>
              <a:rPr lang="en-US" altLang="ja-JP" dirty="0"/>
              <a:t> and α,β-unsaturated ketones to afford </a:t>
            </a:r>
            <a:r>
              <a:rPr lang="en-US" altLang="ja-JP" dirty="0" err="1"/>
              <a:t>cycloalka</a:t>
            </a:r>
            <a:r>
              <a:rPr lang="en-US" altLang="ja-JP" dirty="0"/>
              <a:t>[</a:t>
            </a:r>
            <a:r>
              <a:rPr lang="en-US" altLang="ja-JP" i="1" dirty="0"/>
              <a:t>b</a:t>
            </a:r>
            <a:r>
              <a:rPr lang="en-US" altLang="ja-JP" dirty="0"/>
              <a:t>]pyridines </a:t>
            </a:r>
            <a:r>
              <a:rPr lang="en-US" altLang="ja-JP" b="1" dirty="0"/>
              <a:t>4</a:t>
            </a:r>
            <a:r>
              <a:rPr lang="en-US" altLang="ja-JP" dirty="0"/>
              <a:t> and 6-alkynylated/</a:t>
            </a:r>
            <a:r>
              <a:rPr lang="en-US" altLang="ja-JP" dirty="0" err="1"/>
              <a:t>alkenylated</a:t>
            </a:r>
            <a:r>
              <a:rPr lang="en-US" altLang="ja-JP" dirty="0"/>
              <a:t> pyridines </a:t>
            </a:r>
            <a:r>
              <a:rPr lang="en-US" altLang="ja-JP" b="1" dirty="0"/>
              <a:t>5</a:t>
            </a:r>
            <a:r>
              <a:rPr lang="en-US" altLang="ja-JP" dirty="0"/>
              <a:t>, respectively. It was found to be possible to use aldehydes as the substrate, which leading to 3,5-disubstituted pyridines </a:t>
            </a:r>
            <a:r>
              <a:rPr lang="en-US" altLang="ja-JP" b="1" dirty="0" smtClean="0"/>
              <a:t>6</a:t>
            </a:r>
            <a:r>
              <a:rPr lang="en-US" altLang="ja-JP" dirty="0" smtClean="0"/>
              <a:t>.</a:t>
            </a:r>
            <a:r>
              <a:rPr lang="en-US" altLang="ja-JP" dirty="0"/>
              <a:t> </a:t>
            </a:r>
            <a:endParaRPr lang="en-US" altLang="ja-JP" dirty="0" smtClean="0"/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  On </a:t>
            </a:r>
            <a:r>
              <a:rPr lang="en-US" altLang="ja-JP" dirty="0"/>
              <a:t>the other hand, when aliphatic ketones were employed as the substrate, two kinds of ring transformation proceeded. Namely, 2,6-disubstituted 4-nitroanilines </a:t>
            </a:r>
            <a:r>
              <a:rPr lang="en-US" altLang="ja-JP" b="1" dirty="0"/>
              <a:t>8</a:t>
            </a:r>
            <a:r>
              <a:rPr lang="en-US" altLang="ja-JP" dirty="0"/>
              <a:t> were formed in addition to </a:t>
            </a:r>
            <a:r>
              <a:rPr lang="en-US" altLang="ja-JP" dirty="0" err="1"/>
              <a:t>nitropyridines</a:t>
            </a:r>
            <a:r>
              <a:rPr lang="en-US" altLang="ja-JP" dirty="0"/>
              <a:t> </a:t>
            </a:r>
            <a:r>
              <a:rPr lang="en-US" altLang="ja-JP" b="1" dirty="0"/>
              <a:t>7</a:t>
            </a:r>
            <a:r>
              <a:rPr lang="en-US" altLang="ja-JP" dirty="0"/>
              <a:t>. It was successful to apply this protocol to synthesis of </a:t>
            </a:r>
            <a:r>
              <a:rPr lang="en-US" altLang="ja-JP" i="1" dirty="0"/>
              <a:t>N</a:t>
            </a:r>
            <a:r>
              <a:rPr lang="en-US" altLang="ja-JP" dirty="0"/>
              <a:t>,</a:t>
            </a:r>
            <a:r>
              <a:rPr lang="en-US" altLang="ja-JP" i="1" dirty="0"/>
              <a:t>N</a:t>
            </a:r>
            <a:r>
              <a:rPr lang="en-US" altLang="ja-JP" dirty="0"/>
              <a:t>,2,6-tetrasubstituted </a:t>
            </a:r>
            <a:r>
              <a:rPr lang="en-US" altLang="ja-JP" dirty="0" err="1"/>
              <a:t>nitroanilines</a:t>
            </a:r>
            <a:r>
              <a:rPr lang="en-US" altLang="ja-JP" dirty="0"/>
              <a:t> </a:t>
            </a:r>
            <a:r>
              <a:rPr lang="en-US" altLang="ja-JP" b="1" dirty="0"/>
              <a:t>9</a:t>
            </a:r>
            <a:r>
              <a:rPr lang="en-US" altLang="ja-JP" dirty="0"/>
              <a:t> upon treatment of </a:t>
            </a:r>
            <a:r>
              <a:rPr lang="en-US" altLang="ja-JP" dirty="0" err="1"/>
              <a:t>dinitropyridone</a:t>
            </a:r>
            <a:r>
              <a:rPr lang="en-US" altLang="ja-JP" dirty="0"/>
              <a:t> </a:t>
            </a:r>
            <a:r>
              <a:rPr lang="en-US" altLang="ja-JP" b="1" dirty="0"/>
              <a:t>1</a:t>
            </a:r>
            <a:r>
              <a:rPr lang="en-US" altLang="ja-JP" dirty="0"/>
              <a:t> with ketone and amine in the presence of acetic acid. </a:t>
            </a:r>
            <a:endParaRPr lang="ja-JP" altLang="ja-JP" dirty="0"/>
          </a:p>
          <a:p>
            <a:endParaRPr lang="en-US" dirty="0"/>
          </a:p>
          <a:p>
            <a:r>
              <a:rPr lang="fr-FR" b="1" dirty="0"/>
              <a:t>Keywords: </a:t>
            </a:r>
            <a:r>
              <a:rPr lang="fr-FR" dirty="0" smtClean="0"/>
              <a:t>Ring Transformation; </a:t>
            </a:r>
            <a:r>
              <a:rPr lang="fr-FR" dirty="0" err="1" smtClean="0"/>
              <a:t>Dinitropyridone</a:t>
            </a:r>
            <a:r>
              <a:rPr lang="fr-FR" dirty="0" smtClean="0"/>
              <a:t>; </a:t>
            </a:r>
            <a:r>
              <a:rPr lang="fr-FR" dirty="0" err="1" smtClean="0"/>
              <a:t>Nitropyridine</a:t>
            </a:r>
            <a:r>
              <a:rPr lang="fr-FR" dirty="0" smtClean="0"/>
              <a:t>; Nitroaniline;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</a:t>
            </a:r>
            <a:r>
              <a:rPr lang="fr-FR" dirty="0" smtClean="0"/>
              <a:t> Multi Component </a:t>
            </a:r>
            <a:r>
              <a:rPr lang="fr-FR" dirty="0" err="1" smtClean="0"/>
              <a:t>Reaction</a:t>
            </a:r>
            <a:endParaRPr lang="fr-FR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mic Sans MS" charset="0"/>
                <a:ea typeface="Comic Sans MS" charset="0"/>
                <a:cs typeface="Comic Sans MS" charset="0"/>
              </a:rPr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04800" y="1143000"/>
            <a:ext cx="839364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Functionalized Heterocyclic Compounds are Useful for</a:t>
            </a:r>
          </a:p>
          <a:p>
            <a:r>
              <a:rPr kumimoji="1" lang="en-US" altLang="ja-JP" sz="22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kumimoji="1" lang="en-US" altLang="ja-JP" sz="22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en-US" altLang="ja-JP" sz="22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Medicines, Agricultural Chemicals, Dyes, </a:t>
            </a:r>
            <a:endParaRPr lang="en-US" altLang="ja-JP" sz="2200" dirty="0" smtClean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ja-JP" sz="22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ja-JP" sz="22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Organic </a:t>
            </a:r>
            <a:r>
              <a:rPr lang="en-US" altLang="ja-JP" sz="22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Electroluminescence </a:t>
            </a:r>
            <a:r>
              <a:rPr lang="en-US" altLang="ja-JP" sz="2200" i="1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etc</a:t>
            </a:r>
            <a:r>
              <a:rPr lang="en-US" altLang="ja-JP" sz="2200" i="1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lang="en-US" altLang="ja-JP" sz="2200" dirty="0" smtClean="0">
              <a:solidFill>
                <a:srgbClr val="00009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altLang="ja-JP" sz="2200" dirty="0" smtClean="0">
              <a:solidFill>
                <a:srgbClr val="00009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However,</a:t>
            </a:r>
          </a:p>
          <a:p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   It is not Easy to Functionalize the Heterocyclic Framework.</a:t>
            </a:r>
          </a:p>
          <a:p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Hence,</a:t>
            </a:r>
          </a:p>
          <a:p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   Efficient </a:t>
            </a:r>
            <a:r>
              <a:rPr lang="en-US" altLang="ja-JP" sz="2200" dirty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Functionalization </a:t>
            </a:r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Method should </a:t>
            </a:r>
            <a:r>
              <a:rPr lang="en-US" altLang="ja-JP" sz="2200" dirty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be Developed</a:t>
            </a:r>
            <a:r>
              <a:rPr lang="en-US" altLang="ja-JP" sz="2200" dirty="0" smtClean="0">
                <a:solidFill>
                  <a:srgbClr val="00905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lang="en-US" altLang="ja-JP" sz="2200" dirty="0" smtClean="0">
              <a:solidFill>
                <a:srgbClr val="00009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altLang="ja-JP" sz="2200" dirty="0">
              <a:solidFill>
                <a:srgbClr val="00009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ja-JP" sz="220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Ring Transformation </a:t>
            </a:r>
            <a:r>
              <a:rPr lang="en-US" altLang="ja-JP" sz="2200" i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is One of the Solution for This Problem !!</a:t>
            </a:r>
            <a:endParaRPr lang="en-US" altLang="ja-JP" sz="2200" i="1" dirty="0">
              <a:solidFill>
                <a:srgbClr val="00009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What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is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the Ring Transformation?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810000" y="1876184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Scrap </a:t>
            </a:r>
            <a:r>
              <a:rPr lang="en-US" altLang="ja-JP" sz="1600" i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&amp; Built</a:t>
            </a:r>
            <a:endParaRPr lang="en-US" altLang="ja-JP" sz="1600" i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95400"/>
            <a:ext cx="7162800" cy="138786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186112"/>
            <a:ext cx="4622648" cy="146208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648200"/>
            <a:ext cx="4927600" cy="125948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084870" y="4906972"/>
            <a:ext cx="243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0" lang="en-US" altLang="ja-JP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Degenerate Type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3239917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0" lang="en-US" altLang="ja-JP" sz="2000" dirty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Diels-Alder Type</a:t>
            </a:r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381000" y="2952025"/>
            <a:ext cx="8001000" cy="626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0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NewType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Ring Transformation (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Nucleophilic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Type)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79308" y="2674448"/>
            <a:ext cx="383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Electron-Deficiency 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          </a:t>
            </a:r>
            <a:r>
              <a:rPr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  <a:endParaRPr lang="en-US" altLang="ja-JP" sz="20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Good </a:t>
            </a:r>
            <a:r>
              <a:rPr lang="en-US" altLang="ja-JP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Leaving Group</a:t>
            </a:r>
            <a:endParaRPr lang="en-US" altLang="ja-JP" sz="20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339208" y="2685616"/>
            <a:ext cx="525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0" lang="en-US" altLang="ja-JP" sz="22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Substrate </a:t>
            </a:r>
            <a:r>
              <a:rPr kumimoji="0" lang="en-US" altLang="ja-JP" sz="220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Should Have</a:t>
            </a:r>
            <a:endParaRPr kumimoji="0" lang="en-US" altLang="ja-JP" sz="22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261234"/>
            <a:ext cx="7188200" cy="132775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860800"/>
            <a:ext cx="6515100" cy="2082800"/>
          </a:xfrm>
          <a:prstGeom prst="rect">
            <a:avLst/>
          </a:prstGeom>
        </p:spPr>
      </p:pic>
      <p:sp>
        <p:nvSpPr>
          <p:cNvPr id="13" name="角丸四角形 12"/>
          <p:cNvSpPr/>
          <p:nvPr/>
        </p:nvSpPr>
        <p:spPr>
          <a:xfrm>
            <a:off x="1219200" y="2588991"/>
            <a:ext cx="6324600" cy="1198453"/>
          </a:xfrm>
          <a:prstGeom prst="roundRect">
            <a:avLst/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34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Preparation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of 1  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685800" y="298747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Reaction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 1,3-Dicarbonyl Compounds 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143000"/>
            <a:ext cx="8890000" cy="1524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53328"/>
            <a:ext cx="7162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Comic Sans MS" charset="0"/>
                <a:ea typeface="Comic Sans MS" charset="0"/>
                <a:cs typeface="Comic Sans MS" charset="0"/>
              </a:rPr>
              <a:t>Problem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647700" y="2831565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latin typeface="Comic Sans MS" charset="0"/>
                <a:ea typeface="Comic Sans MS" charset="0"/>
                <a:cs typeface="Comic Sans MS" charset="0"/>
              </a:rPr>
              <a:t>Solution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38200" y="868363"/>
            <a:ext cx="76482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1,3-Dicarbonyl Compounds are</a:t>
            </a:r>
            <a:r>
              <a:rPr kumimoji="1" lang="ja-JP" altLang="en-US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Useful </a:t>
            </a:r>
            <a:r>
              <a:rPr kumimoji="1" lang="en-US" altLang="ja-JP" sz="2000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Dinucleophilic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Reagents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However, the Commercially Available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Versatility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is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Low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endParaRPr kumimoji="1" lang="en-US" altLang="ja-JP" sz="20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If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Simple Ketones 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can be Used, Synthetic Utility of </a:t>
            </a:r>
          </a:p>
          <a:p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This Method will be</a:t>
            </a:r>
            <a:r>
              <a:rPr kumimoji="1" lang="ja-JP" altLang="en-US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kumimoji="1" lang="en-US" altLang="ja-JP" sz="20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Considerably Improved.</a:t>
            </a:r>
            <a:endParaRPr kumimoji="1" lang="ja-JP" altLang="en-US" sz="20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18359"/>
            <a:ext cx="5785944" cy="241173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93741" y="5034676"/>
            <a:ext cx="288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Three Component </a:t>
            </a:r>
          </a:p>
          <a:p>
            <a:r>
              <a:rPr kumimoji="1" lang="en-US" altLang="ja-JP" sz="220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Ring Transformation</a:t>
            </a:r>
            <a:endParaRPr kumimoji="1" lang="ja-JP" altLang="en-US" sz="2200" i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410200" y="4953000"/>
            <a:ext cx="2971800" cy="877091"/>
          </a:xfrm>
          <a:prstGeom prst="roundRect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44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omic Sans MS" charset="0"/>
                <a:ea typeface="Comic Sans MS" charset="0"/>
                <a:cs typeface="Comic Sans MS" charset="0"/>
              </a:rPr>
              <a:t>Results</a:t>
            </a:r>
            <a:r>
              <a:rPr lang="fr-FR" sz="2400" b="1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Discussion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324"/>
            <a:ext cx="9144000" cy="836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199"/>
            <a:ext cx="7391400" cy="49656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1" y="2526090"/>
            <a:ext cx="3494298" cy="27364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625</Words>
  <Application>Microsoft Macintosh PowerPoint</Application>
  <PresentationFormat>画面に合わせる (4:3)</PresentationFormat>
  <Paragraphs>129</Paragraphs>
  <Slides>28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Calibri</vt:lpstr>
      <vt:lpstr>Calibri Light</vt:lpstr>
      <vt:lpstr>Chalkboard</vt:lpstr>
      <vt:lpstr>Comic Sans MS</vt:lpstr>
      <vt:lpstr>ＭＳ Ｐゴシック</vt:lpstr>
      <vt:lpstr>Arial</vt:lpstr>
      <vt:lpstr>Office Theme</vt:lpstr>
      <vt:lpstr>Custom Design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西脇永敏</cp:lastModifiedBy>
  <cp:revision>84</cp:revision>
  <dcterms:created xsi:type="dcterms:W3CDTF">2015-04-04T09:45:50Z</dcterms:created>
  <dcterms:modified xsi:type="dcterms:W3CDTF">2018-10-21T00:05:31Z</dcterms:modified>
</cp:coreProperties>
</file>