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67" r:id="rId4"/>
    <p:sldId id="258" r:id="rId5"/>
    <p:sldId id="259" r:id="rId6"/>
    <p:sldId id="268" r:id="rId7"/>
    <p:sldId id="269" r:id="rId8"/>
    <p:sldId id="261" r:id="rId9"/>
    <p:sldId id="271" r:id="rId10"/>
    <p:sldId id="273" r:id="rId11"/>
    <p:sldId id="274" r:id="rId12"/>
    <p:sldId id="265"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8" d="100"/>
          <a:sy n="88" d="100"/>
        </p:scale>
        <p:origin x="130" y="82"/>
      </p:cViewPr>
      <p:guideLst>
        <p:guide orient="horz" pos="2160"/>
        <p:guide pos="2880"/>
      </p:guideLst>
    </p:cSldViewPr>
  </p:slideViewPr>
  <p:notesTextViewPr>
    <p:cViewPr>
      <p:scale>
        <a:sx n="100" d="100"/>
        <a:sy n="100" d="100"/>
      </p:scale>
      <p:origin x="0" y="0"/>
    </p:cViewPr>
  </p:notesTextViewPr>
  <p:notesViewPr>
    <p:cSldViewPr snapToGrid="0">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01/11/2018</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01/11/2018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01/11/2018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01/11/2018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01/11/2018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01/11/2018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01/11/2018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01/11/2018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01/11/2018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01/11/2018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01/11/2018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01/11/2018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01/11/2018</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11/1/2018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2604468"/>
            <a:ext cx="8686800" cy="4031873"/>
          </a:xfrm>
          <a:prstGeom prst="rect">
            <a:avLst/>
          </a:prstGeom>
          <a:noFill/>
        </p:spPr>
        <p:txBody>
          <a:bodyPr wrap="square" rtlCol="0">
            <a:spAutoFit/>
          </a:bodyPr>
          <a:lstStyle/>
          <a:p>
            <a:pPr algn="ctr"/>
            <a:r>
              <a:rPr lang="en-US" sz="2400" b="1" dirty="0"/>
              <a:t>Hepatoprotective and antioxidant effects of </a:t>
            </a:r>
            <a:r>
              <a:rPr lang="en-US" sz="2400" b="1" dirty="0" err="1"/>
              <a:t>oligoribonucleotides</a:t>
            </a:r>
            <a:r>
              <a:rPr lang="en-US" sz="2400" b="1" dirty="0"/>
              <a:t>-D-mannitol complexes against thioacetamide-induced liver fibrosis</a:t>
            </a:r>
          </a:p>
          <a:p>
            <a:pPr algn="ctr"/>
            <a:endParaRPr lang="en-US" b="1" dirty="0"/>
          </a:p>
          <a:p>
            <a:pPr algn="ctr"/>
            <a:endParaRPr lang="en-US" b="1" dirty="0"/>
          </a:p>
          <a:p>
            <a:pPr algn="ctr"/>
            <a:endParaRPr lang="fr-FR" dirty="0"/>
          </a:p>
          <a:p>
            <a:pPr algn="ctr"/>
            <a:r>
              <a:rPr lang="it-IT" b="1" dirty="0"/>
              <a:t>Tetiana Marchyshak</a:t>
            </a:r>
            <a:r>
              <a:rPr lang="it-IT" b="1" baseline="30000" dirty="0"/>
              <a:t>1</a:t>
            </a:r>
            <a:r>
              <a:rPr lang="it-IT" b="1" dirty="0"/>
              <a:t>, Larisa Semernikova</a:t>
            </a:r>
            <a:r>
              <a:rPr lang="it-IT" b="1" baseline="30000" dirty="0"/>
              <a:t>1</a:t>
            </a:r>
            <a:r>
              <a:rPr lang="en-US" b="1" dirty="0"/>
              <a:t>,</a:t>
            </a:r>
            <a:r>
              <a:rPr lang="zh-CN" altLang="en-US" b="1" dirty="0"/>
              <a:t> </a:t>
            </a:r>
            <a:r>
              <a:rPr lang="it-IT" b="1" dirty="0"/>
              <a:t>Tetiana Yakovenko</a:t>
            </a:r>
            <a:r>
              <a:rPr lang="uk-UA" b="1" baseline="30000" dirty="0"/>
              <a:t>1</a:t>
            </a:r>
            <a:r>
              <a:rPr lang="it-IT" b="1" dirty="0"/>
              <a:t> and Zenoviy Tkachuk</a:t>
            </a:r>
            <a:r>
              <a:rPr lang="it-IT" b="1" baseline="30000" dirty="0"/>
              <a:t>1,</a:t>
            </a:r>
            <a:r>
              <a:rPr lang="it-IT" b="1" dirty="0"/>
              <a:t>*</a:t>
            </a:r>
            <a:endParaRPr lang="it-IT" b="1" baseline="30000" dirty="0"/>
          </a:p>
          <a:p>
            <a:endParaRPr lang="fr-FR" dirty="0"/>
          </a:p>
          <a:p>
            <a:r>
              <a:rPr lang="en-US" baseline="30000" dirty="0"/>
              <a:t>1</a:t>
            </a:r>
            <a:r>
              <a:rPr lang="en-US" dirty="0"/>
              <a:t> Institute of Molecular Biology and Genetics, National Academy of Sciences of Ukraine 150, </a:t>
            </a:r>
            <a:r>
              <a:rPr lang="en-US" dirty="0" err="1"/>
              <a:t>Zabolotnogo</a:t>
            </a:r>
            <a:r>
              <a:rPr lang="en-US" dirty="0"/>
              <a:t> Str., Kyiv, Ukraine, 03680.</a:t>
            </a:r>
          </a:p>
          <a:p>
            <a:endParaRPr lang="fr-FR" dirty="0"/>
          </a:p>
          <a:p>
            <a:endParaRPr lang="en-US" dirty="0"/>
          </a:p>
          <a:p>
            <a:endParaRPr lang="fr-FR" dirty="0"/>
          </a:p>
          <a:p>
            <a:r>
              <a:rPr lang="en-US" sz="1400" b="1" dirty="0"/>
              <a:t>*</a:t>
            </a:r>
            <a:r>
              <a:rPr lang="en-US" sz="1400" dirty="0"/>
              <a:t> Corresponding author: ztkachuk47@gmail.com</a:t>
            </a:r>
          </a:p>
          <a:p>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2015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val="0"/>
              </a:ext>
            </a:extLst>
          </a:blip>
          <a:srcRect l="3938" t="5137" r="1797" b="4485"/>
          <a:stretch/>
        </p:blipFill>
        <p:spPr>
          <a:xfrm>
            <a:off x="5981223" y="825474"/>
            <a:ext cx="3120785" cy="2458800"/>
          </a:xfrm>
          <a:prstGeom prst="rect">
            <a:avLst/>
          </a:prstGeom>
        </p:spPr>
      </p:pic>
      <p:sp>
        <p:nvSpPr>
          <p:cNvPr id="4" name="TextBox 3"/>
          <p:cNvSpPr txBox="1"/>
          <p:nvPr/>
        </p:nvSpPr>
        <p:spPr>
          <a:xfrm>
            <a:off x="3064427" y="232255"/>
            <a:ext cx="351202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a:xfrm>
            <a:off x="6946075" y="7046181"/>
            <a:ext cx="2133600" cy="365125"/>
          </a:xfrm>
        </p:spPr>
        <p:txBody>
          <a:bodyPr/>
          <a:lstStyle/>
          <a:p>
            <a:fld id="{FCAEAE96-855E-42B1-8DE9-9C9E68DE18C5}" type="slidenum">
              <a:rPr lang="fr-FR" smtClean="0"/>
              <a:pPr/>
              <a:t>10</a:t>
            </a:fld>
            <a:endParaRPr lang="fr-F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1" y="6015579"/>
            <a:ext cx="9144000" cy="836676"/>
          </a:xfrm>
          <a:prstGeom prst="rect">
            <a:avLst/>
          </a:prstGeom>
        </p:spPr>
      </p:pic>
      <p:sp>
        <p:nvSpPr>
          <p:cNvPr id="9" name="TextBox 8"/>
          <p:cNvSpPr txBox="1"/>
          <p:nvPr/>
        </p:nvSpPr>
        <p:spPr>
          <a:xfrm>
            <a:off x="34208" y="3473465"/>
            <a:ext cx="9067800" cy="1815882"/>
          </a:xfrm>
          <a:prstGeom prst="rect">
            <a:avLst/>
          </a:prstGeom>
          <a:noFill/>
        </p:spPr>
        <p:txBody>
          <a:bodyPr wrap="square" rtlCol="0">
            <a:spAutoFit/>
          </a:bodyPr>
          <a:lstStyle/>
          <a:p>
            <a:pPr algn="just"/>
            <a:r>
              <a:rPr lang="en-US" sz="1600" dirty="0"/>
              <a:t>HSC activation is a central event in the development of hepatic fibrosis. Activated stellate cells are characterized by a high level of proliferation, migration and contractility. Activated hepatic stellate cells (α-SMA positive) are capable for ECM overproduction, including collagen I and III. ORNs-D-M therapy remarkably diminished TAA-induced </a:t>
            </a:r>
            <a:r>
              <a:rPr lang="en-US" sz="1600" dirty="0" err="1"/>
              <a:t>fibrogenesis</a:t>
            </a:r>
            <a:r>
              <a:rPr lang="en-US" sz="1600" dirty="0"/>
              <a:t>, which is associated with decrease in TGF-β1 and COL1A1 mRNAs that play a crucial role in the development of fibrosis. In addition, the level of α-SMA (a representative molecule of activated stellate liver cells) was substantially decreased in the group of mice treated with ORNs-D-M. </a:t>
            </a:r>
            <a:endParaRPr lang="ru-RU" sz="1600" dirty="0"/>
          </a:p>
        </p:txBody>
      </p:sp>
      <p:pic>
        <p:nvPicPr>
          <p:cNvPr id="13" name="Рисунок 12"/>
          <p:cNvPicPr>
            <a:picLocks noChangeAspect="1"/>
          </p:cNvPicPr>
          <p:nvPr/>
        </p:nvPicPr>
        <p:blipFill rotWithShape="1">
          <a:blip r:embed="rId4" cstate="print">
            <a:extLst>
              <a:ext uri="{28A0092B-C50C-407E-A947-70E740481C1C}">
                <a14:useLocalDpi xmlns:a14="http://schemas.microsoft.com/office/drawing/2010/main" val="0"/>
              </a:ext>
            </a:extLst>
          </a:blip>
          <a:srcRect l="4046" t="5269" r="1730" b="5040"/>
          <a:stretch/>
        </p:blipFill>
        <p:spPr>
          <a:xfrm>
            <a:off x="34209" y="885348"/>
            <a:ext cx="2967062" cy="2371218"/>
          </a:xfrm>
          <a:prstGeom prst="rect">
            <a:avLst/>
          </a:prstGeom>
        </p:spPr>
      </p:pic>
      <p:pic>
        <p:nvPicPr>
          <p:cNvPr id="14" name="Рисунок 13"/>
          <p:cNvPicPr>
            <a:picLocks noChangeAspect="1"/>
          </p:cNvPicPr>
          <p:nvPr/>
        </p:nvPicPr>
        <p:blipFill rotWithShape="1">
          <a:blip r:embed="rId5" cstate="print">
            <a:extLst>
              <a:ext uri="{28A0092B-C50C-407E-A947-70E740481C1C}">
                <a14:useLocalDpi xmlns:a14="http://schemas.microsoft.com/office/drawing/2010/main" val="0"/>
              </a:ext>
            </a:extLst>
          </a:blip>
          <a:srcRect l="3512" t="5095" r="1710" b="5742"/>
          <a:stretch/>
        </p:blipFill>
        <p:spPr>
          <a:xfrm>
            <a:off x="2946678" y="843652"/>
            <a:ext cx="3043111" cy="2395148"/>
          </a:xfrm>
          <a:prstGeom prst="rect">
            <a:avLst/>
          </a:prstGeom>
        </p:spPr>
      </p:pic>
    </p:spTree>
    <p:extLst>
      <p:ext uri="{BB962C8B-B14F-4D97-AF65-F5344CB8AC3E}">
        <p14:creationId xmlns:p14="http://schemas.microsoft.com/office/powerpoint/2010/main" val="211726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213815"/>
            <a:ext cx="8153400" cy="461665"/>
          </a:xfrm>
          <a:prstGeom prst="rect">
            <a:avLst/>
          </a:prstGeom>
          <a:noFill/>
        </p:spPr>
        <p:txBody>
          <a:bodyPr wrap="square" rtlCol="0">
            <a:spAutoFit/>
          </a:bodyPr>
          <a:lstStyle/>
          <a:p>
            <a:pPr algn="ctr"/>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2" name="TextBox 1"/>
          <p:cNvSpPr txBox="1"/>
          <p:nvPr/>
        </p:nvSpPr>
        <p:spPr>
          <a:xfrm>
            <a:off x="1" y="1010506"/>
            <a:ext cx="91440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The ORNs-D-M treatment has a protective effect in the model of TAA-induced chronic toxic liver damage.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ORNs-D-mannitol attenuated thioacetamide-induced free radical damage of hepatic biopolymers that is expressed in reduction of TBARS, carbonyl derivatives and in recovery of protein </a:t>
            </a:r>
            <a:r>
              <a:rPr lang="en-US" dirty="0" err="1"/>
              <a:t>thiol</a:t>
            </a:r>
            <a:r>
              <a:rPr lang="en-US" dirty="0"/>
              <a:t> groups, reduced glutathione.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ORNs-D-M complexes modulate the expression of </a:t>
            </a:r>
            <a:r>
              <a:rPr lang="en-US" dirty="0" err="1"/>
              <a:t>proinflammatory</a:t>
            </a:r>
            <a:r>
              <a:rPr lang="en-US" dirty="0"/>
              <a:t> and profibrotic genes that are involved in the development of liver fibrosis.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assume that the mechanisms by which the complexes protect the liver from chronic toxic damage are associated with their anti-inflammatory properties and the ability to modulate some signaling pathways (including NF-</a:t>
            </a:r>
            <a:r>
              <a:rPr lang="en-US" dirty="0" err="1"/>
              <a:t>κB</a:t>
            </a:r>
            <a:r>
              <a:rPr lang="en-US" dirty="0"/>
              <a:t> signaling). </a:t>
            </a:r>
          </a:p>
          <a:p>
            <a:pPr marL="285750" indent="-285750">
              <a:buFont typeface="Arial" panose="020B0604020202020204" pitchFamily="34" charset="0"/>
              <a:buChar cha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72" y="37531"/>
            <a:ext cx="9067800" cy="830997"/>
          </a:xfrm>
          <a:prstGeom prst="rect">
            <a:avLst/>
          </a:prstGeom>
        </p:spPr>
        <p:txBody>
          <a:bodyPr wrap="square">
            <a:spAutoFit/>
          </a:bodyPr>
          <a:lstStyle/>
          <a:p>
            <a:pPr algn="ctr"/>
            <a:r>
              <a:rPr lang="en-US" sz="2400" b="1" dirty="0"/>
              <a:t>Hepatoprotective and antioxidant effects of </a:t>
            </a:r>
            <a:r>
              <a:rPr lang="en-US" sz="2400" b="1" dirty="0" err="1"/>
              <a:t>oligoribonucleotides</a:t>
            </a:r>
            <a:r>
              <a:rPr lang="en-US" sz="2400" b="1" dirty="0"/>
              <a:t>-D-mannitol complexes against thioacetamide-induced liver fibrosis</a:t>
            </a:r>
          </a:p>
        </p:txBody>
      </p:sp>
      <p:sp>
        <p:nvSpPr>
          <p:cNvPr id="12" name="Slide Number Placeholder 11"/>
          <p:cNvSpPr>
            <a:spLocks noGrp="1"/>
          </p:cNvSpPr>
          <p:nvPr>
            <p:ph type="sldNum" sz="quarter" idx="12"/>
          </p:nvPr>
        </p:nvSpPr>
        <p:spPr>
          <a:xfrm>
            <a:off x="6934200" y="6030584"/>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14818"/>
            <a:ext cx="9144000" cy="836676"/>
          </a:xfrm>
          <a:prstGeom prst="rect">
            <a:avLst/>
          </a:prstGeom>
        </p:spPr>
      </p:pic>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80210"/>
            <a:ext cx="9144000" cy="4697579"/>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 y="0"/>
            <a:ext cx="9067800" cy="5909310"/>
          </a:xfrm>
          <a:prstGeom prst="rect">
            <a:avLst/>
          </a:prstGeom>
          <a:noFill/>
        </p:spPr>
        <p:txBody>
          <a:bodyPr wrap="square" rtlCol="0">
            <a:spAutoFit/>
          </a:bodyPr>
          <a:lstStyle/>
          <a:p>
            <a:pPr algn="just"/>
            <a:r>
              <a:rPr lang="fr-FR" b="1" dirty="0"/>
              <a:t>Abstract: </a:t>
            </a:r>
            <a:r>
              <a:rPr lang="en-US" dirty="0"/>
              <a:t>Hepatic fibrosis is a reversible wound-healing response of the liver to a variety of etiological factors. The cascade of reactions that leads to liver fibrosis includes inflammation, oxidative stress, and activation of hepatic stellate cell. Activated stellate cells overexpress the components of the extracellular matrix, including fibril-forming type I and III collagens, elastin, and glycoproteins.  This overexpression leads to the deposition of collagen contributing to the development of liver fibrosis. </a:t>
            </a:r>
            <a:r>
              <a:rPr lang="en-US" dirty="0" err="1"/>
              <a:t>Oligoribonucleotides</a:t>
            </a:r>
            <a:r>
              <a:rPr lang="en-US" dirty="0"/>
              <a:t>-D-mannitol complexes (ORNs-D-M) display a vast spectrum of biological effects, ORNs-D-M has been previously reported to exhibit anti-inflammatory, membrane-stabilizing and antioxidant activities under acute hepatotoxicity. However, there is no previous study investigated the efficacy of ORNs-D-M on hepatic fibrosis. Therefore, the aim of this study was to investigate the protective effect of the ORNs-D-mannitol on liver fibrosis. </a:t>
            </a:r>
          </a:p>
          <a:p>
            <a:pPr algn="just"/>
            <a:r>
              <a:rPr lang="en-US" dirty="0"/>
              <a:t>The results of the research showed that treatment with the ORNs-D-mannitol attenuated TAA-induced liver fibrosis that is expressed in reduction of TBA-reactive substances (TBARS), carbonyl derivatives, myeloperoxidase (MPO) activity and in recovery of protein </a:t>
            </a:r>
            <a:r>
              <a:rPr lang="en-US" dirty="0" err="1"/>
              <a:t>thiol</a:t>
            </a:r>
            <a:r>
              <a:rPr lang="en-US" dirty="0"/>
              <a:t> groups, reduced glutathione, glutathione-S-</a:t>
            </a:r>
            <a:r>
              <a:rPr lang="en-US" dirty="0" err="1"/>
              <a:t>transferase</a:t>
            </a:r>
            <a:r>
              <a:rPr lang="en-US" dirty="0"/>
              <a:t> (GST) and glutathione peroxidase (GPx) activities. During TAA-induced liver fibrosis was investigated that the ORNs-D-mannitol reduced the expression mRNA level of pro-inflammatory genes. Furthermore, the ORNs-D-mannitol suppress the HSCs/</a:t>
            </a:r>
            <a:r>
              <a:rPr lang="en-US" dirty="0" err="1"/>
              <a:t>myofibroblasts</a:t>
            </a:r>
            <a:r>
              <a:rPr lang="en-US" dirty="0"/>
              <a:t> activation by reduced expression of α-SMA, COL-1, and TGF-β1</a:t>
            </a:r>
            <a:r>
              <a:rPr lang="ru-RU" dirty="0"/>
              <a:t> </a:t>
            </a:r>
            <a:r>
              <a:rPr lang="en-US" dirty="0"/>
              <a:t>markers in the liver.</a:t>
            </a:r>
          </a:p>
          <a:p>
            <a:pPr algn="just"/>
            <a:endParaRPr lang="en-US" dirty="0"/>
          </a:p>
          <a:p>
            <a:pPr algn="just"/>
            <a:r>
              <a:rPr lang="fr-FR" b="1" dirty="0"/>
              <a:t>Keywords: </a:t>
            </a:r>
            <a:r>
              <a:rPr lang="fr-FR" dirty="0"/>
              <a:t>Oligoribonucleotides-D-mannitol complexes; liver fibrosis; thioacetamide.</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00" y="0"/>
            <a:ext cx="7848600" cy="461665"/>
          </a:xfrm>
          <a:prstGeom prst="rect">
            <a:avLst/>
          </a:prstGeom>
          <a:noFill/>
        </p:spPr>
        <p:txBody>
          <a:bodyPr wrap="square" rtlCol="0">
            <a:spAutoFit/>
          </a:bodyPr>
          <a:lstStyle/>
          <a:p>
            <a:pPr algn="ctr"/>
            <a:r>
              <a:rPr lang="fr-FR" sz="2400" b="1" dirty="0"/>
              <a:t>Introduction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4</a:t>
            </a:fld>
            <a:endParaRPr lang="fr-F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91" y="2708655"/>
            <a:ext cx="7908309" cy="2930145"/>
          </a:xfrm>
          <a:prstGeom prst="rect">
            <a:avLst/>
          </a:prstGeom>
        </p:spPr>
      </p:pic>
      <p:sp>
        <p:nvSpPr>
          <p:cNvPr id="11" name="TextBox 10"/>
          <p:cNvSpPr txBox="1"/>
          <p:nvPr/>
        </p:nvSpPr>
        <p:spPr>
          <a:xfrm>
            <a:off x="647700" y="5618225"/>
            <a:ext cx="10264461" cy="369332"/>
          </a:xfrm>
          <a:prstGeom prst="rect">
            <a:avLst/>
          </a:prstGeom>
          <a:noFill/>
        </p:spPr>
        <p:txBody>
          <a:bodyPr wrap="square" rtlCol="0">
            <a:spAutoFit/>
          </a:bodyPr>
          <a:lstStyle/>
          <a:p>
            <a:r>
              <a:rPr lang="en-US" dirty="0">
                <a:cs typeface="Arial" panose="020B0604020202020204" pitchFamily="34" charset="0"/>
              </a:rPr>
              <a:t>* Adapted to – </a:t>
            </a:r>
            <a:r>
              <a:rPr lang="de-DE" dirty="0">
                <a:cs typeface="Arial" panose="020B0604020202020204" pitchFamily="34" charset="0"/>
              </a:rPr>
              <a:t>R. </a:t>
            </a:r>
            <a:r>
              <a:rPr lang="de-DE" dirty="0" err="1">
                <a:cs typeface="Arial" panose="020B0604020202020204" pitchFamily="34" charset="0"/>
              </a:rPr>
              <a:t>Bataller</a:t>
            </a:r>
            <a:r>
              <a:rPr lang="ru-RU" dirty="0">
                <a:cs typeface="Arial" panose="020B0604020202020204" pitchFamily="34" charset="0"/>
              </a:rPr>
              <a:t> </a:t>
            </a:r>
            <a:r>
              <a:rPr lang="uk-UA" dirty="0">
                <a:cs typeface="Arial" panose="020B0604020202020204" pitchFamily="34" charset="0"/>
              </a:rPr>
              <a:t>/ </a:t>
            </a:r>
            <a:r>
              <a:rPr lang="en-US" dirty="0"/>
              <a:t>Journal of Clinical Investigation</a:t>
            </a:r>
            <a:r>
              <a:rPr lang="ru-RU" dirty="0"/>
              <a:t> </a:t>
            </a:r>
            <a:r>
              <a:rPr lang="uk-UA" dirty="0">
                <a:cs typeface="Arial" panose="020B0604020202020204" pitchFamily="34" charset="0"/>
              </a:rPr>
              <a:t>(</a:t>
            </a:r>
            <a:r>
              <a:rPr lang="de-DE" dirty="0">
                <a:cs typeface="Arial" panose="020B0604020202020204" pitchFamily="34" charset="0"/>
              </a:rPr>
              <a:t>200</a:t>
            </a:r>
            <a:r>
              <a:rPr lang="ru-RU" dirty="0">
                <a:cs typeface="Arial" panose="020B0604020202020204" pitchFamily="34" charset="0"/>
              </a:rPr>
              <a:t>5</a:t>
            </a:r>
            <a:r>
              <a:rPr lang="uk-UA" dirty="0">
                <a:cs typeface="Arial" panose="020B0604020202020204" pitchFamily="34" charset="0"/>
              </a:rPr>
              <a:t>) </a:t>
            </a:r>
            <a:endParaRPr lang="ru-RU" dirty="0">
              <a:cs typeface="Arial" panose="020B0604020202020204" pitchFamily="34" charset="0"/>
            </a:endParaRPr>
          </a:p>
        </p:txBody>
      </p:sp>
      <p:sp>
        <p:nvSpPr>
          <p:cNvPr id="12" name="TextBox 11"/>
          <p:cNvSpPr txBox="1"/>
          <p:nvPr/>
        </p:nvSpPr>
        <p:spPr>
          <a:xfrm>
            <a:off x="0" y="509474"/>
            <a:ext cx="9144000" cy="2031325"/>
          </a:xfrm>
          <a:prstGeom prst="rect">
            <a:avLst/>
          </a:prstGeom>
          <a:noFill/>
        </p:spPr>
        <p:txBody>
          <a:bodyPr wrap="square" rtlCol="0">
            <a:spAutoFit/>
          </a:bodyPr>
          <a:lstStyle/>
          <a:p>
            <a:pPr algn="just"/>
            <a:r>
              <a:rPr lang="en-US" dirty="0"/>
              <a:t>Liver fibrosis results from chronic damage to the liver in which damaged regions are encapsulated by proteins of the extracellular matrix. The main pathogenic mechanisms, which are responsible for the development of liver fibrosis, are inflammation, oxidative stress, massive necrosis of hepatocytes, infiltration of parenchyma by lymphocytes and activation of hepatic stellate cells. Activated stellate cells are characterized by high level of proliferation, migration and contractility. These cells migrate and accumulate at the regions of tissue repair, secrete large amounts of the components of the extracellular matrix.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00" y="300335"/>
            <a:ext cx="7848600" cy="461665"/>
          </a:xfrm>
          <a:prstGeom prst="rect">
            <a:avLst/>
          </a:prstGeom>
          <a:noFill/>
        </p:spPr>
        <p:txBody>
          <a:bodyPr wrap="square" rtlCol="0">
            <a:spAutoFit/>
          </a:bodyPr>
          <a:lstStyle/>
          <a:p>
            <a:pPr algn="ctr"/>
            <a:r>
              <a:rPr lang="fr-FR" sz="2400" b="1" dirty="0"/>
              <a:t>Introduction (Cont.)</a:t>
            </a:r>
          </a:p>
        </p:txBody>
      </p:sp>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12" name="TextBox 11"/>
          <p:cNvSpPr txBox="1"/>
          <p:nvPr/>
        </p:nvSpPr>
        <p:spPr>
          <a:xfrm>
            <a:off x="0" y="1164142"/>
            <a:ext cx="9067800" cy="3831818"/>
          </a:xfrm>
          <a:prstGeom prst="rect">
            <a:avLst/>
          </a:prstGeom>
          <a:noFill/>
        </p:spPr>
        <p:txBody>
          <a:bodyPr wrap="square" rtlCol="0">
            <a:spAutoFit/>
          </a:bodyPr>
          <a:lstStyle/>
          <a:p>
            <a:pPr algn="just">
              <a:lnSpc>
                <a:spcPct val="150000"/>
              </a:lnSpc>
            </a:pPr>
            <a:r>
              <a:rPr lang="en-US" dirty="0"/>
              <a:t>Natural </a:t>
            </a:r>
            <a:r>
              <a:rPr lang="en-US" dirty="0" err="1"/>
              <a:t>oligoribonucleotides</a:t>
            </a:r>
            <a:r>
              <a:rPr lang="en-US" dirty="0"/>
              <a:t> (ORNs) and the </a:t>
            </a:r>
            <a:r>
              <a:rPr lang="en-US" dirty="0" err="1"/>
              <a:t>oligoribonucleotides</a:t>
            </a:r>
            <a:r>
              <a:rPr lang="en-US" dirty="0"/>
              <a:t>-D-mannitol complexes (ORNs-D-M)  display a vast spectrum of biological effects, including:</a:t>
            </a:r>
          </a:p>
          <a:p>
            <a:pPr marL="285750" indent="-285750" algn="just">
              <a:lnSpc>
                <a:spcPct val="150000"/>
              </a:lnSpc>
              <a:buFont typeface="Arial" panose="020B0604020202020204" pitchFamily="34" charset="0"/>
              <a:buChar char="•"/>
            </a:pPr>
            <a:r>
              <a:rPr lang="en-US" dirty="0"/>
              <a:t>cellular metabolism stimulation with activation of endogenous synthesis of nucleic acids, regulatory proteins and enzymes;</a:t>
            </a:r>
          </a:p>
          <a:p>
            <a:pPr marL="285750" indent="-285750" algn="just">
              <a:lnSpc>
                <a:spcPct val="150000"/>
              </a:lnSpc>
              <a:buFont typeface="Arial" panose="020B0604020202020204" pitchFamily="34" charset="0"/>
              <a:buChar char="•"/>
            </a:pPr>
            <a:r>
              <a:rPr lang="en-US" dirty="0"/>
              <a:t>increase in cellular mitotic activity;</a:t>
            </a:r>
          </a:p>
          <a:p>
            <a:pPr marL="285750" indent="-285750" algn="just">
              <a:lnSpc>
                <a:spcPct val="150000"/>
              </a:lnSpc>
              <a:buFont typeface="Arial" panose="020B0604020202020204" pitchFamily="34" charset="0"/>
              <a:buChar char="•"/>
            </a:pPr>
            <a:r>
              <a:rPr lang="en-US" dirty="0"/>
              <a:t>stimulation of reparation processes;</a:t>
            </a:r>
          </a:p>
          <a:p>
            <a:pPr marL="285750" indent="-285750" algn="just">
              <a:lnSpc>
                <a:spcPct val="150000"/>
              </a:lnSpc>
              <a:buFont typeface="Arial" panose="020B0604020202020204" pitchFamily="34" charset="0"/>
              <a:buChar char="•"/>
            </a:pPr>
            <a:r>
              <a:rPr lang="en-US" dirty="0"/>
              <a:t>stimulation of ATP synthesis; </a:t>
            </a:r>
          </a:p>
          <a:p>
            <a:pPr marL="285750" indent="-285750" algn="just">
              <a:lnSpc>
                <a:spcPct val="150000"/>
              </a:lnSpc>
              <a:buFont typeface="Arial" panose="020B0604020202020204" pitchFamily="34" charset="0"/>
              <a:buChar char="•"/>
            </a:pPr>
            <a:r>
              <a:rPr lang="en-US" dirty="0"/>
              <a:t>membrane stabilizing effect;</a:t>
            </a:r>
          </a:p>
          <a:p>
            <a:pPr marL="285750" indent="-285750" algn="just">
              <a:lnSpc>
                <a:spcPct val="150000"/>
              </a:lnSpc>
              <a:buFont typeface="Arial" panose="020B0604020202020204" pitchFamily="34" charset="0"/>
              <a:buChar char="•"/>
            </a:pPr>
            <a:r>
              <a:rPr lang="en-US" dirty="0"/>
              <a:t>anti-inflammatory effect.</a:t>
            </a:r>
          </a:p>
        </p:txBody>
      </p:sp>
    </p:spTree>
    <p:extLst>
      <p:ext uri="{BB962C8B-B14F-4D97-AF65-F5344CB8AC3E}">
        <p14:creationId xmlns:p14="http://schemas.microsoft.com/office/powerpoint/2010/main" val="326856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16073"/>
          <a:stretch/>
        </p:blipFill>
        <p:spPr>
          <a:xfrm>
            <a:off x="450376" y="287583"/>
            <a:ext cx="7847463" cy="2360451"/>
          </a:xfrm>
          <a:prstGeom prst="rect">
            <a:avLst/>
          </a:prstGeom>
        </p:spPr>
      </p:pic>
      <p:sp>
        <p:nvSpPr>
          <p:cNvPr id="3" name="TextBox 2"/>
          <p:cNvSpPr txBox="1"/>
          <p:nvPr/>
        </p:nvSpPr>
        <p:spPr>
          <a:xfrm>
            <a:off x="647700" y="125450"/>
            <a:ext cx="7848600" cy="461665"/>
          </a:xfrm>
          <a:prstGeom prst="rect">
            <a:avLst/>
          </a:prstGeom>
          <a:noFill/>
        </p:spPr>
        <p:txBody>
          <a:bodyPr wrap="square" rtlCol="0">
            <a:spAutoFit/>
          </a:bodyPr>
          <a:lstStyle/>
          <a:p>
            <a:pPr algn="ctr"/>
            <a:r>
              <a:rPr lang="fr-FR" sz="2400" b="1" dirty="0"/>
              <a:t>Introduction (Cont.)</a:t>
            </a:r>
          </a:p>
        </p:txBody>
      </p:sp>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10" name="Скругленный прямоугольник 9"/>
          <p:cNvSpPr/>
          <p:nvPr/>
        </p:nvSpPr>
        <p:spPr>
          <a:xfrm>
            <a:off x="2579429" y="2784141"/>
            <a:ext cx="4231939" cy="720000"/>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Indicators of inflammation and liver damage</a:t>
            </a:r>
            <a:endParaRPr lang="ru-RU" dirty="0">
              <a:solidFill>
                <a:schemeClr val="tx1"/>
              </a:solidFill>
            </a:endParaRPr>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1240" y="1785717"/>
            <a:ext cx="2333772" cy="1457461"/>
          </a:xfrm>
          <a:prstGeom prst="rect">
            <a:avLst/>
          </a:prstGeom>
        </p:spPr>
      </p:pic>
      <p:sp>
        <p:nvSpPr>
          <p:cNvPr id="14" name="Скругленный прямоугольник 13"/>
          <p:cNvSpPr/>
          <p:nvPr/>
        </p:nvSpPr>
        <p:spPr>
          <a:xfrm>
            <a:off x="2579429" y="3556708"/>
            <a:ext cx="4231939" cy="720000"/>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Indicators of oxidative stress </a:t>
            </a:r>
            <a:endParaRPr lang="ru-RU" dirty="0">
              <a:solidFill>
                <a:schemeClr val="tx1"/>
              </a:solidFill>
            </a:endParaRPr>
          </a:p>
        </p:txBody>
      </p:sp>
      <p:sp>
        <p:nvSpPr>
          <p:cNvPr id="15" name="Скругленный прямоугольник 14"/>
          <p:cNvSpPr/>
          <p:nvPr/>
        </p:nvSpPr>
        <p:spPr>
          <a:xfrm>
            <a:off x="2579429" y="4333163"/>
            <a:ext cx="4231939" cy="720000"/>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Glutathione-related antioxidant defense system</a:t>
            </a:r>
            <a:endParaRPr lang="ru-RU" dirty="0">
              <a:solidFill>
                <a:schemeClr val="tx1"/>
              </a:solidFill>
            </a:endParaRPr>
          </a:p>
        </p:txBody>
      </p:sp>
      <p:sp>
        <p:nvSpPr>
          <p:cNvPr id="16" name="Скругленный прямоугольник 15"/>
          <p:cNvSpPr/>
          <p:nvPr/>
        </p:nvSpPr>
        <p:spPr>
          <a:xfrm>
            <a:off x="2579428" y="5109618"/>
            <a:ext cx="4231939" cy="720000"/>
          </a:xfrm>
          <a:prstGeom prst="round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solidFill>
                  <a:schemeClr val="tx1"/>
                </a:solidFill>
              </a:rPr>
              <a:t>Expression of </a:t>
            </a:r>
            <a:r>
              <a:rPr lang="it-IT" dirty="0">
                <a:solidFill>
                  <a:schemeClr val="tx1"/>
                </a:solidFill>
              </a:rPr>
              <a:t>Il-6, Tnf-α, Tgf-β1, Col1A1, </a:t>
            </a:r>
          </a:p>
          <a:p>
            <a:pPr algn="ctr">
              <a:lnSpc>
                <a:spcPct val="150000"/>
              </a:lnSpc>
            </a:pPr>
            <a:r>
              <a:rPr lang="it-IT" dirty="0">
                <a:solidFill>
                  <a:schemeClr val="tx1"/>
                </a:solidFill>
              </a:rPr>
              <a:t>α-Sma, Nfkb1, Nfkbi</a:t>
            </a:r>
            <a:r>
              <a:rPr lang="el-GR" dirty="0">
                <a:solidFill>
                  <a:schemeClr val="tx1"/>
                </a:solidFill>
              </a:rPr>
              <a:t>α</a:t>
            </a:r>
            <a:r>
              <a:rPr lang="en-US" dirty="0">
                <a:solidFill>
                  <a:schemeClr val="tx1"/>
                </a:solidFill>
              </a:rPr>
              <a:t> </a:t>
            </a:r>
            <a:endParaRPr lang="ru-RU" dirty="0">
              <a:solidFill>
                <a:schemeClr val="tx1"/>
              </a:solidFill>
            </a:endParaRPr>
          </a:p>
        </p:txBody>
      </p:sp>
    </p:spTree>
    <p:extLst>
      <p:ext uri="{BB962C8B-B14F-4D97-AF65-F5344CB8AC3E}">
        <p14:creationId xmlns:p14="http://schemas.microsoft.com/office/powerpoint/2010/main" val="317054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2540" y="217287"/>
            <a:ext cx="351202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a:xfrm>
            <a:off x="6946075" y="6855109"/>
            <a:ext cx="2133600" cy="365125"/>
          </a:xfrm>
        </p:spPr>
        <p:txBody>
          <a:bodyPr/>
          <a:lstStyle/>
          <a:p>
            <a:fld id="{FCAEAE96-855E-42B1-8DE9-9C9E68DE18C5}" type="slidenum">
              <a:rPr lang="fr-FR" smtClean="0"/>
              <a:pPr/>
              <a:t>7</a:t>
            </a:fld>
            <a:endParaRPr lang="fr-F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1" y="6015571"/>
            <a:ext cx="9144000" cy="836676"/>
          </a:xfrm>
          <a:prstGeom prst="rect">
            <a:avLst/>
          </a:prstGeom>
        </p:spPr>
      </p:pic>
      <p:sp>
        <p:nvSpPr>
          <p:cNvPr id="9" name="TextBox 8"/>
          <p:cNvSpPr txBox="1"/>
          <p:nvPr/>
        </p:nvSpPr>
        <p:spPr>
          <a:xfrm>
            <a:off x="11875" y="3199038"/>
            <a:ext cx="9067800" cy="2554545"/>
          </a:xfrm>
          <a:prstGeom prst="rect">
            <a:avLst/>
          </a:prstGeom>
          <a:noFill/>
        </p:spPr>
        <p:txBody>
          <a:bodyPr wrap="square" rtlCol="0">
            <a:spAutoFit/>
          </a:bodyPr>
          <a:lstStyle/>
          <a:p>
            <a:pPr algn="just"/>
            <a:r>
              <a:rPr lang="en-US" sz="1600" dirty="0"/>
              <a:t>The chronic toxic liver injury was characterized by an increase in the level of aminotransferase (ALT) and γ-</a:t>
            </a:r>
            <a:r>
              <a:rPr lang="en-US" sz="1600" dirty="0" err="1"/>
              <a:t>glutamyl</a:t>
            </a:r>
            <a:r>
              <a:rPr lang="en-US" sz="1600" dirty="0"/>
              <a:t> </a:t>
            </a:r>
            <a:r>
              <a:rPr lang="en-US" sz="1600" dirty="0" err="1"/>
              <a:t>transpeptidase</a:t>
            </a:r>
            <a:r>
              <a:rPr lang="en-US" sz="1600" dirty="0"/>
              <a:t> (GGT)</a:t>
            </a:r>
            <a:r>
              <a:rPr lang="ru-RU" sz="1600" dirty="0"/>
              <a:t> </a:t>
            </a:r>
            <a:r>
              <a:rPr lang="en-US" sz="1600" dirty="0"/>
              <a:t>by </a:t>
            </a:r>
            <a:r>
              <a:rPr lang="ru-RU" sz="1600" dirty="0"/>
              <a:t>5.1</a:t>
            </a:r>
            <a:r>
              <a:rPr lang="en-US" sz="1600" dirty="0"/>
              <a:t> and 5 times, respectively, compared with the control group. Administration of ORNs-D-M exerted a </a:t>
            </a:r>
            <a:r>
              <a:rPr lang="en-US" sz="1600" dirty="0" err="1"/>
              <a:t>cytoprotective</a:t>
            </a:r>
            <a:r>
              <a:rPr lang="en-US" sz="1600" dirty="0"/>
              <a:t> effect on hepatocytes and decreased the ALT and GGT levels. Previously, it was shown that ORNs-D-M have membrane-stabilizing properties. Therefore, we assume that ORNs-D-M can stabilize the structural integrity of the membrane of hepatocytes at the chronic toxic liver injury. </a:t>
            </a:r>
          </a:p>
          <a:p>
            <a:pPr algn="just"/>
            <a:r>
              <a:rPr lang="en-US" sz="1600" dirty="0"/>
              <a:t>MPO is an enzyme stored in </a:t>
            </a:r>
            <a:r>
              <a:rPr lang="en-US" sz="1600" dirty="0" err="1"/>
              <a:t>azurophilic</a:t>
            </a:r>
            <a:r>
              <a:rPr lang="en-US" sz="1600" dirty="0"/>
              <a:t> granules of neutrophils and macrophages and released into extracellular space in the inflammation foci. It has been found that treatment with ORNs-D-M significantly reduced MPO activity, compared to the group of mice receiving TAA. The results showed that the ORNs-D-M application mitigated inflammatory infiltration of parenchyma by neutrophils and lymphocytes.</a:t>
            </a:r>
            <a:endParaRPr lang="ru-RU" sz="1600" dirty="0"/>
          </a:p>
        </p:txBody>
      </p:sp>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3924" t="29067" r="1955" b="3530"/>
          <a:stretch/>
        </p:blipFill>
        <p:spPr>
          <a:xfrm>
            <a:off x="11875" y="813194"/>
            <a:ext cx="3031200" cy="2460473"/>
          </a:xfrm>
          <a:prstGeom prst="rect">
            <a:avLst/>
          </a:prstGeom>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3797" t="5247" r="2191" b="5952"/>
          <a:stretch/>
        </p:blipFill>
        <p:spPr>
          <a:xfrm>
            <a:off x="2941595" y="867111"/>
            <a:ext cx="2913293" cy="2353043"/>
          </a:xfrm>
          <a:prstGeom prst="rect">
            <a:avLst/>
          </a:prstGeom>
        </p:spPr>
      </p:pic>
      <p:pic>
        <p:nvPicPr>
          <p:cNvPr id="11" name="Рисунок 10"/>
          <p:cNvPicPr>
            <a:picLocks noChangeAspect="1"/>
          </p:cNvPicPr>
          <p:nvPr/>
        </p:nvPicPr>
        <p:blipFill rotWithShape="1">
          <a:blip r:embed="rId5" cstate="print">
            <a:extLst>
              <a:ext uri="{28A0092B-C50C-407E-A947-70E740481C1C}">
                <a14:useLocalDpi xmlns:a14="http://schemas.microsoft.com/office/drawing/2010/main" val="0"/>
              </a:ext>
            </a:extLst>
          </a:blip>
          <a:srcRect l="3687" t="6188" r="573" b="6422"/>
          <a:stretch/>
        </p:blipFill>
        <p:spPr>
          <a:xfrm>
            <a:off x="5895832" y="825528"/>
            <a:ext cx="3183843" cy="24072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2540" y="217287"/>
            <a:ext cx="351202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a:xfrm>
            <a:off x="6946075" y="6855109"/>
            <a:ext cx="2133600" cy="365125"/>
          </a:xfrm>
        </p:spPr>
        <p:txBody>
          <a:bodyPr/>
          <a:lstStyle/>
          <a:p>
            <a:fld id="{FCAEAE96-855E-42B1-8DE9-9C9E68DE18C5}" type="slidenum">
              <a:rPr lang="fr-FR" smtClean="0"/>
              <a:pPr/>
              <a:t>8</a:t>
            </a:fld>
            <a:endParaRPr lang="fr-F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1" y="6015579"/>
            <a:ext cx="9144000" cy="836676"/>
          </a:xfrm>
          <a:prstGeom prst="rect">
            <a:avLst/>
          </a:prstGeom>
        </p:spPr>
      </p:pic>
      <p:sp>
        <p:nvSpPr>
          <p:cNvPr id="9" name="TextBox 8"/>
          <p:cNvSpPr txBox="1"/>
          <p:nvPr/>
        </p:nvSpPr>
        <p:spPr>
          <a:xfrm>
            <a:off x="0" y="4195342"/>
            <a:ext cx="9067800" cy="2062103"/>
          </a:xfrm>
          <a:prstGeom prst="rect">
            <a:avLst/>
          </a:prstGeom>
          <a:noFill/>
        </p:spPr>
        <p:txBody>
          <a:bodyPr wrap="square" rtlCol="0">
            <a:spAutoFit/>
          </a:bodyPr>
          <a:lstStyle/>
          <a:p>
            <a:pPr algn="just"/>
            <a:r>
              <a:rPr lang="en-US" sz="1600" dirty="0"/>
              <a:t>It was demonstrated that the TAA intoxication exerted considerable oxidative stress in the liver. The chronic toxic liver injury was characterized by an increase in the level of TBARS and protein carbonyl derivatives and decrease in the level of protein </a:t>
            </a:r>
            <a:r>
              <a:rPr lang="en-US" sz="1600" dirty="0" err="1"/>
              <a:t>thiol</a:t>
            </a:r>
            <a:r>
              <a:rPr lang="en-US" sz="1600" dirty="0"/>
              <a:t> groups, reduced glutathione, GST and GPx. The ORNs-D-M application attenuates thioacetamide-induced free radical damage of hepatic biopolymers and increases the activity of glutathione-dependent enzymes. But how ORNs-D-M ameliorate oxidative stress remained unclear. We assume, that the ORNs-D-M probably acted by increasing the level of reduced glutathione and thereby increase the GPx and GST activities, that neutralize ROS.</a:t>
            </a:r>
          </a:p>
          <a:p>
            <a:pPr algn="just"/>
            <a:endParaRPr lang="ru-RU" sz="1600" dirty="0"/>
          </a:p>
        </p:txBody>
      </p:sp>
      <p:graphicFrame>
        <p:nvGraphicFramePr>
          <p:cNvPr id="2" name="Таблица 1"/>
          <p:cNvGraphicFramePr>
            <a:graphicFrameLocks noGrp="1"/>
          </p:cNvGraphicFramePr>
          <p:nvPr>
            <p:extLst>
              <p:ext uri="{D42A27DB-BD31-4B8C-83A1-F6EECF244321}">
                <p14:modId xmlns:p14="http://schemas.microsoft.com/office/powerpoint/2010/main" val="453264336"/>
              </p:ext>
            </p:extLst>
          </p:nvPr>
        </p:nvGraphicFramePr>
        <p:xfrm>
          <a:off x="11874" y="818864"/>
          <a:ext cx="9132123" cy="3301344"/>
        </p:xfrm>
        <a:graphic>
          <a:graphicData uri="http://schemas.openxmlformats.org/drawingml/2006/table">
            <a:tbl>
              <a:tblPr firstRow="1" bandRow="1">
                <a:tableStyleId>{00A15C55-8517-42AA-B614-E9B94910E393}</a:tableStyleId>
              </a:tblPr>
              <a:tblGrid>
                <a:gridCol w="1380198">
                  <a:extLst>
                    <a:ext uri="{9D8B030D-6E8A-4147-A177-3AD203B41FA5}">
                      <a16:colId xmlns:a16="http://schemas.microsoft.com/office/drawing/2014/main" val="20000"/>
                    </a:ext>
                  </a:extLst>
                </a:gridCol>
                <a:gridCol w="1269241">
                  <a:extLst>
                    <a:ext uri="{9D8B030D-6E8A-4147-A177-3AD203B41FA5}">
                      <a16:colId xmlns:a16="http://schemas.microsoft.com/office/drawing/2014/main" val="20001"/>
                    </a:ext>
                  </a:extLst>
                </a:gridCol>
                <a:gridCol w="1264328">
                  <a:extLst>
                    <a:ext uri="{9D8B030D-6E8A-4147-A177-3AD203B41FA5}">
                      <a16:colId xmlns:a16="http://schemas.microsoft.com/office/drawing/2014/main" val="20002"/>
                    </a:ext>
                  </a:extLst>
                </a:gridCol>
                <a:gridCol w="1304589">
                  <a:extLst>
                    <a:ext uri="{9D8B030D-6E8A-4147-A177-3AD203B41FA5}">
                      <a16:colId xmlns:a16="http://schemas.microsoft.com/office/drawing/2014/main" val="20003"/>
                    </a:ext>
                  </a:extLst>
                </a:gridCol>
                <a:gridCol w="1304589">
                  <a:extLst>
                    <a:ext uri="{9D8B030D-6E8A-4147-A177-3AD203B41FA5}">
                      <a16:colId xmlns:a16="http://schemas.microsoft.com/office/drawing/2014/main" val="20004"/>
                    </a:ext>
                  </a:extLst>
                </a:gridCol>
                <a:gridCol w="1304589">
                  <a:extLst>
                    <a:ext uri="{9D8B030D-6E8A-4147-A177-3AD203B41FA5}">
                      <a16:colId xmlns:a16="http://schemas.microsoft.com/office/drawing/2014/main" val="20005"/>
                    </a:ext>
                  </a:extLst>
                </a:gridCol>
                <a:gridCol w="1304589">
                  <a:extLst>
                    <a:ext uri="{9D8B030D-6E8A-4147-A177-3AD203B41FA5}">
                      <a16:colId xmlns:a16="http://schemas.microsoft.com/office/drawing/2014/main" val="20006"/>
                    </a:ext>
                  </a:extLst>
                </a:gridCol>
              </a:tblGrid>
              <a:tr h="1214652">
                <a:tc>
                  <a:txBody>
                    <a:bodyPr/>
                    <a:lstStyle/>
                    <a:p>
                      <a:pPr algn="ctr"/>
                      <a:endParaRPr lang="ru-RU" dirty="0"/>
                    </a:p>
                  </a:txBody>
                  <a:tcPr anchor="ctr"/>
                </a:tc>
                <a:tc>
                  <a:txBody>
                    <a:bodyPr/>
                    <a:lstStyle/>
                    <a:p>
                      <a:pPr algn="ctr"/>
                      <a:r>
                        <a:rPr lang="en-US" sz="1400" dirty="0">
                          <a:latin typeface="+mn-lt"/>
                          <a:cs typeface="Arial" pitchFamily="34" charset="0"/>
                        </a:rPr>
                        <a:t>Liver TBARS </a:t>
                      </a:r>
                    </a:p>
                    <a:p>
                      <a:pPr algn="ctr"/>
                      <a:r>
                        <a:rPr lang="en-US" sz="1400" dirty="0">
                          <a:latin typeface="+mn-lt"/>
                          <a:cs typeface="Arial" pitchFamily="34" charset="0"/>
                        </a:rPr>
                        <a:t>(</a:t>
                      </a:r>
                      <a:r>
                        <a:rPr lang="en-US" sz="1400" dirty="0" err="1">
                          <a:latin typeface="+mn-lt"/>
                          <a:cs typeface="Arial" pitchFamily="34" charset="0"/>
                        </a:rPr>
                        <a:t>nmol</a:t>
                      </a:r>
                      <a:r>
                        <a:rPr lang="en-US" sz="1400" dirty="0">
                          <a:latin typeface="+mn-lt"/>
                          <a:cs typeface="Arial" pitchFamily="34" charset="0"/>
                        </a:rPr>
                        <a:t>/mg of</a:t>
                      </a:r>
                      <a:r>
                        <a:rPr lang="en-US" sz="1400" baseline="0" dirty="0">
                          <a:latin typeface="+mn-lt"/>
                          <a:cs typeface="Arial" pitchFamily="34" charset="0"/>
                        </a:rPr>
                        <a:t> </a:t>
                      </a:r>
                      <a:r>
                        <a:rPr lang="en-US" sz="1400" dirty="0">
                          <a:latin typeface="+mn-lt"/>
                          <a:cs typeface="Arial" pitchFamily="34" charset="0"/>
                        </a:rPr>
                        <a:t>protein)</a:t>
                      </a:r>
                      <a:endParaRPr lang="ru-RU" sz="1400" dirty="0">
                        <a:latin typeface="+mn-lt"/>
                        <a:cs typeface="Arial" pitchFamily="34" charset="0"/>
                      </a:endParaRPr>
                    </a:p>
                  </a:txBody>
                  <a:tcPr anchor="ctr"/>
                </a:tc>
                <a:tc>
                  <a:txBody>
                    <a:bodyPr/>
                    <a:lstStyle/>
                    <a:p>
                      <a:pPr algn="ctr"/>
                      <a:r>
                        <a:rPr lang="en-US" sz="1400" dirty="0">
                          <a:latin typeface="+mn-lt"/>
                          <a:cs typeface="Arial" pitchFamily="34" charset="0"/>
                        </a:rPr>
                        <a:t>Protein carbonyl derivatives in liver</a:t>
                      </a:r>
                    </a:p>
                    <a:p>
                      <a:pPr algn="ctr"/>
                      <a:r>
                        <a:rPr lang="en-US" sz="1400" baseline="0" dirty="0">
                          <a:latin typeface="+mn-lt"/>
                          <a:cs typeface="Arial" pitchFamily="34" charset="0"/>
                        </a:rPr>
                        <a:t>(</a:t>
                      </a:r>
                      <a:r>
                        <a:rPr lang="en-US" sz="1400" dirty="0" err="1">
                          <a:latin typeface="+mn-lt"/>
                          <a:cs typeface="Arial" pitchFamily="34" charset="0"/>
                        </a:rPr>
                        <a:t>nmol</a:t>
                      </a:r>
                      <a:r>
                        <a:rPr lang="en-US" sz="1400" dirty="0">
                          <a:latin typeface="+mn-lt"/>
                          <a:cs typeface="Arial" pitchFamily="34" charset="0"/>
                        </a:rPr>
                        <a:t>/mg of</a:t>
                      </a:r>
                      <a:r>
                        <a:rPr lang="en-US" sz="1400" baseline="0" dirty="0">
                          <a:latin typeface="+mn-lt"/>
                          <a:cs typeface="Arial" pitchFamily="34" charset="0"/>
                        </a:rPr>
                        <a:t> </a:t>
                      </a:r>
                      <a:r>
                        <a:rPr lang="en-US" sz="1400" dirty="0">
                          <a:latin typeface="+mn-lt"/>
                          <a:cs typeface="Arial" pitchFamily="34" charset="0"/>
                        </a:rPr>
                        <a:t>protein)</a:t>
                      </a:r>
                      <a:endParaRPr lang="ru-RU" sz="1400" dirty="0">
                        <a:latin typeface="+mn-lt"/>
                        <a:cs typeface="Arial" pitchFamily="34" charset="0"/>
                      </a:endParaRPr>
                    </a:p>
                  </a:txBody>
                  <a:tcPr anchor="ctr"/>
                </a:tc>
                <a:tc>
                  <a:txBody>
                    <a:bodyPr/>
                    <a:lstStyle/>
                    <a:p>
                      <a:pPr algn="ctr"/>
                      <a:r>
                        <a:rPr lang="en-US" sz="1400" dirty="0">
                          <a:latin typeface="+mn-lt"/>
                          <a:cs typeface="Arial" pitchFamily="34" charset="0"/>
                        </a:rPr>
                        <a:t>Protein </a:t>
                      </a:r>
                      <a:r>
                        <a:rPr lang="en-US" sz="1400" dirty="0" err="1">
                          <a:latin typeface="+mn-lt"/>
                          <a:cs typeface="Arial" pitchFamily="34" charset="0"/>
                        </a:rPr>
                        <a:t>thiol</a:t>
                      </a:r>
                      <a:r>
                        <a:rPr lang="en-US" sz="1400" dirty="0">
                          <a:latin typeface="+mn-lt"/>
                          <a:cs typeface="Arial" pitchFamily="34" charset="0"/>
                        </a:rPr>
                        <a:t> groups in liver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itchFamily="34" charset="0"/>
                        </a:rPr>
                        <a:t>(</a:t>
                      </a:r>
                      <a:r>
                        <a:rPr lang="en-US" sz="1400" dirty="0" err="1">
                          <a:latin typeface="+mn-lt"/>
                          <a:cs typeface="Arial" pitchFamily="34" charset="0"/>
                        </a:rPr>
                        <a:t>nmol</a:t>
                      </a:r>
                      <a:r>
                        <a:rPr lang="en-US" sz="1400" dirty="0">
                          <a:latin typeface="+mn-lt"/>
                          <a:cs typeface="Arial" pitchFamily="34" charset="0"/>
                        </a:rPr>
                        <a:t>/mg of</a:t>
                      </a:r>
                      <a:r>
                        <a:rPr lang="en-US" sz="1400" baseline="0" dirty="0">
                          <a:latin typeface="+mn-lt"/>
                          <a:cs typeface="Arial" pitchFamily="34" charset="0"/>
                        </a:rPr>
                        <a:t> </a:t>
                      </a:r>
                      <a:r>
                        <a:rPr lang="en-US" sz="1400" dirty="0">
                          <a:latin typeface="+mn-lt"/>
                          <a:cs typeface="Arial" pitchFamily="34" charset="0"/>
                        </a:rPr>
                        <a:t>protein)</a:t>
                      </a:r>
                      <a:endParaRPr lang="ru-RU" sz="1400" dirty="0">
                        <a:latin typeface="+mn-lt"/>
                        <a:cs typeface="Arial" pitchFamily="34" charset="0"/>
                      </a:endParaRPr>
                    </a:p>
                  </a:txBody>
                  <a:tcPr anchor="ctr"/>
                </a:tc>
                <a:tc>
                  <a:txBody>
                    <a:bodyPr/>
                    <a:lstStyle/>
                    <a:p>
                      <a:pPr algn="ctr"/>
                      <a:r>
                        <a:rPr lang="en-US" sz="1400" dirty="0">
                          <a:latin typeface="+mn-lt"/>
                          <a:cs typeface="Arial" pitchFamily="34" charset="0"/>
                        </a:rPr>
                        <a:t>Reduced glutathione in liver</a:t>
                      </a:r>
                    </a:p>
                    <a:p>
                      <a:pPr algn="ctr"/>
                      <a:r>
                        <a:rPr lang="en-US" sz="1400" dirty="0">
                          <a:latin typeface="+mn-lt"/>
                          <a:cs typeface="Arial" pitchFamily="34" charset="0"/>
                        </a:rPr>
                        <a:t>(</a:t>
                      </a:r>
                      <a:r>
                        <a:rPr lang="en-US" sz="1400" dirty="0" err="1">
                          <a:latin typeface="+mn-lt"/>
                          <a:cs typeface="Arial" pitchFamily="34" charset="0"/>
                        </a:rPr>
                        <a:t>μmol</a:t>
                      </a:r>
                      <a:r>
                        <a:rPr lang="en-US" sz="1400" dirty="0">
                          <a:latin typeface="+mn-lt"/>
                          <a:cs typeface="Arial" pitchFamily="34" charset="0"/>
                        </a:rPr>
                        <a:t>/mg</a:t>
                      </a:r>
                      <a:r>
                        <a:rPr lang="en-US" sz="1400" baseline="0" dirty="0">
                          <a:latin typeface="+mn-lt"/>
                          <a:cs typeface="Arial" pitchFamily="34" charset="0"/>
                        </a:rPr>
                        <a:t> of protein)</a:t>
                      </a:r>
                      <a:endParaRPr lang="ru-RU" sz="1400" dirty="0">
                        <a:latin typeface="+mn-lt"/>
                        <a:cs typeface="Arial" pitchFamily="34" charset="0"/>
                      </a:endParaRPr>
                    </a:p>
                  </a:txBody>
                  <a:tcPr anchor="ctr"/>
                </a:tc>
                <a:tc>
                  <a:txBody>
                    <a:bodyPr/>
                    <a:lstStyle/>
                    <a:p>
                      <a:pPr algn="ctr"/>
                      <a:r>
                        <a:rPr lang="en-US" sz="1400" b="1" kern="1200" dirty="0">
                          <a:solidFill>
                            <a:schemeClr val="lt1"/>
                          </a:solidFill>
                          <a:effectLst/>
                          <a:latin typeface="+mn-lt"/>
                          <a:ea typeface="+mn-ea"/>
                          <a:cs typeface="+mn-cs"/>
                        </a:rPr>
                        <a:t>GST activity in liver, </a:t>
                      </a:r>
                      <a:br>
                        <a:rPr lang="en-US" sz="1400" b="1" kern="1200" dirty="0">
                          <a:solidFill>
                            <a:schemeClr val="lt1"/>
                          </a:solidFill>
                          <a:effectLst/>
                          <a:latin typeface="+mn-lt"/>
                          <a:ea typeface="+mn-ea"/>
                          <a:cs typeface="+mn-cs"/>
                        </a:rPr>
                      </a:br>
                      <a:r>
                        <a:rPr lang="en-US" sz="1400" b="1" kern="1200" dirty="0" err="1">
                          <a:solidFill>
                            <a:schemeClr val="lt1"/>
                          </a:solidFill>
                          <a:effectLst/>
                          <a:latin typeface="+mn-lt"/>
                          <a:ea typeface="+mn-ea"/>
                          <a:cs typeface="+mn-cs"/>
                        </a:rPr>
                        <a:t>μmol</a:t>
                      </a:r>
                      <a:r>
                        <a:rPr lang="en-US" sz="1400" b="1" kern="1200" dirty="0">
                          <a:solidFill>
                            <a:schemeClr val="lt1"/>
                          </a:solidFill>
                          <a:effectLst/>
                          <a:latin typeface="+mn-lt"/>
                          <a:ea typeface="+mn-ea"/>
                          <a:cs typeface="+mn-cs"/>
                        </a:rPr>
                        <a:t>/min/mg of protein</a:t>
                      </a:r>
                      <a:endParaRPr lang="ru-RU" sz="1400" b="1" dirty="0"/>
                    </a:p>
                  </a:txBody>
                  <a:tcPr anchor="ctr"/>
                </a:tc>
                <a:tc>
                  <a:txBody>
                    <a:bodyPr/>
                    <a:lstStyle/>
                    <a:p>
                      <a:pPr algn="ctr"/>
                      <a:endParaRPr lang="en-US" sz="1400" dirty="0"/>
                    </a:p>
                    <a:p>
                      <a:pPr algn="ctr"/>
                      <a:r>
                        <a:rPr lang="en-US" sz="1400" dirty="0"/>
                        <a:t>GPx activity in liver,</a:t>
                      </a:r>
                    </a:p>
                    <a:p>
                      <a:pPr algn="ctr"/>
                      <a:r>
                        <a:rPr lang="en-US" sz="1400" dirty="0" err="1"/>
                        <a:t>nmol</a:t>
                      </a:r>
                      <a:r>
                        <a:rPr lang="en-US" sz="1400" dirty="0"/>
                        <a:t>/min/mg of protein</a:t>
                      </a:r>
                    </a:p>
                    <a:p>
                      <a:pPr algn="ctr"/>
                      <a:endParaRPr lang="ru-RU" dirty="0"/>
                    </a:p>
                  </a:txBody>
                  <a:tcPr anchor="ctr"/>
                </a:tc>
                <a:extLst>
                  <a:ext uri="{0D108BD9-81ED-4DB2-BD59-A6C34878D82A}">
                    <a16:rowId xmlns:a16="http://schemas.microsoft.com/office/drawing/2014/main" val="10000"/>
                  </a:ext>
                </a:extLst>
              </a:tr>
              <a:tr h="467196">
                <a:tc>
                  <a:txBody>
                    <a:bodyPr/>
                    <a:lstStyle/>
                    <a:p>
                      <a:pPr algn="ctr"/>
                      <a:r>
                        <a:rPr lang="en-US" sz="1400" dirty="0"/>
                        <a:t>Control</a:t>
                      </a:r>
                      <a:endParaRPr lang="ru-RU" sz="1400" dirty="0"/>
                    </a:p>
                  </a:txBody>
                  <a:tcPr anchor="ctr"/>
                </a:tc>
                <a:tc>
                  <a:txBody>
                    <a:bodyPr/>
                    <a:lstStyle/>
                    <a:p>
                      <a:pPr algn="ctr"/>
                      <a:r>
                        <a:rPr lang="ru-RU" sz="1400" dirty="0"/>
                        <a:t>495.</a:t>
                      </a:r>
                      <a:r>
                        <a:rPr lang="en-US" sz="1400" dirty="0"/>
                        <a:t>2</a:t>
                      </a:r>
                      <a:r>
                        <a:rPr lang="en-US" sz="1400" dirty="0">
                          <a:latin typeface="Calibri" panose="020F0502020204030204" pitchFamily="34" charset="0"/>
                        </a:rPr>
                        <a:t>±61.9</a:t>
                      </a:r>
                      <a:endParaRPr lang="ru-RU" dirty="0"/>
                    </a:p>
                  </a:txBody>
                  <a:tcPr anchor="ctr"/>
                </a:tc>
                <a:tc>
                  <a:txBody>
                    <a:bodyPr/>
                    <a:lstStyle/>
                    <a:p>
                      <a:pPr algn="ctr"/>
                      <a:r>
                        <a:rPr lang="en-US" sz="1400" dirty="0"/>
                        <a:t>393.7</a:t>
                      </a:r>
                      <a:r>
                        <a:rPr lang="en-US" sz="1400" dirty="0">
                          <a:latin typeface="Calibri" panose="020F0502020204030204" pitchFamily="34" charset="0"/>
                        </a:rPr>
                        <a:t>±57.2</a:t>
                      </a:r>
                      <a:endParaRPr lang="ru-RU" sz="1400" dirty="0"/>
                    </a:p>
                  </a:txBody>
                  <a:tcPr anchor="ctr"/>
                </a:tc>
                <a:tc>
                  <a:txBody>
                    <a:bodyPr/>
                    <a:lstStyle/>
                    <a:p>
                      <a:pPr algn="ctr"/>
                      <a:r>
                        <a:rPr lang="en-US" sz="1400" dirty="0"/>
                        <a:t>9282.6</a:t>
                      </a:r>
                      <a:r>
                        <a:rPr lang="en-US" sz="1400" dirty="0">
                          <a:latin typeface="Calibri" panose="020F0502020204030204" pitchFamily="34" charset="0"/>
                        </a:rPr>
                        <a:t>±302.7</a:t>
                      </a:r>
                      <a:endParaRPr lang="ru-RU" sz="1400" dirty="0"/>
                    </a:p>
                  </a:txBody>
                  <a:tcPr anchor="ctr"/>
                </a:tc>
                <a:tc>
                  <a:txBody>
                    <a:bodyPr/>
                    <a:lstStyle/>
                    <a:p>
                      <a:pPr algn="ctr"/>
                      <a:r>
                        <a:rPr lang="en-US" sz="1400" dirty="0">
                          <a:latin typeface="+mn-lt"/>
                        </a:rPr>
                        <a:t>109.82±7.9</a:t>
                      </a:r>
                      <a:endParaRPr lang="ru-RU" sz="1400" dirty="0">
                        <a:latin typeface="+mn-lt"/>
                      </a:endParaRPr>
                    </a:p>
                  </a:txBody>
                  <a:tcPr anchor="ctr"/>
                </a:tc>
                <a:tc>
                  <a:txBody>
                    <a:bodyPr/>
                    <a:lstStyle/>
                    <a:p>
                      <a:pPr algn="ctr"/>
                      <a:r>
                        <a:rPr lang="en-US" sz="1400" dirty="0">
                          <a:latin typeface="+mn-lt"/>
                        </a:rPr>
                        <a:t>1.37±0.15</a:t>
                      </a:r>
                      <a:endParaRPr lang="ru-RU" sz="1400" dirty="0">
                        <a:latin typeface="+mn-lt"/>
                      </a:endParaRPr>
                    </a:p>
                  </a:txBody>
                  <a:tcPr anchor="ctr"/>
                </a:tc>
                <a:tc>
                  <a:txBody>
                    <a:bodyPr/>
                    <a:lstStyle/>
                    <a:p>
                      <a:pPr algn="ctr"/>
                      <a:r>
                        <a:rPr lang="en-US" sz="1400" dirty="0">
                          <a:latin typeface="+mn-lt"/>
                        </a:rPr>
                        <a:t>305.11</a:t>
                      </a:r>
                      <a:r>
                        <a:rPr lang="en-US" sz="1400" dirty="0">
                          <a:latin typeface="Calibri" panose="020F0502020204030204" pitchFamily="34" charset="0"/>
                        </a:rPr>
                        <a:t>±22.3</a:t>
                      </a:r>
                      <a:endParaRPr lang="ru-RU" sz="1400" dirty="0">
                        <a:latin typeface="+mn-lt"/>
                      </a:endParaRPr>
                    </a:p>
                  </a:txBody>
                  <a:tcPr anchor="ctr"/>
                </a:tc>
                <a:extLst>
                  <a:ext uri="{0D108BD9-81ED-4DB2-BD59-A6C34878D82A}">
                    <a16:rowId xmlns:a16="http://schemas.microsoft.com/office/drawing/2014/main" val="10001"/>
                  </a:ext>
                </a:extLst>
              </a:tr>
              <a:tr h="467196">
                <a:tc>
                  <a:txBody>
                    <a:bodyPr/>
                    <a:lstStyle/>
                    <a:p>
                      <a:pPr algn="ctr"/>
                      <a:r>
                        <a:rPr lang="en-US" sz="1400" dirty="0"/>
                        <a:t>TAA</a:t>
                      </a:r>
                    </a:p>
                  </a:txBody>
                  <a:tcPr anchor="ctr"/>
                </a:tc>
                <a:tc>
                  <a:txBody>
                    <a:bodyPr/>
                    <a:lstStyle/>
                    <a:p>
                      <a:pPr algn="ctr"/>
                      <a:r>
                        <a:rPr lang="en-US" sz="1400" dirty="0">
                          <a:latin typeface="+mn-lt"/>
                        </a:rPr>
                        <a:t>2755.2±92.1</a:t>
                      </a:r>
                      <a:endParaRPr lang="ru-RU" sz="1400" dirty="0">
                        <a:latin typeface="+mn-lt"/>
                      </a:endParaRPr>
                    </a:p>
                  </a:txBody>
                  <a:tcPr anchor="ctr"/>
                </a:tc>
                <a:tc>
                  <a:txBody>
                    <a:bodyPr/>
                    <a:lstStyle/>
                    <a:p>
                      <a:pPr algn="ctr"/>
                      <a:r>
                        <a:rPr lang="en-US" sz="1400" dirty="0"/>
                        <a:t>1400.1</a:t>
                      </a:r>
                      <a:r>
                        <a:rPr lang="en-US" sz="1400" dirty="0">
                          <a:latin typeface="Calibri" panose="020F0502020204030204" pitchFamily="34" charset="0"/>
                        </a:rPr>
                        <a:t>±34.5</a:t>
                      </a:r>
                      <a:endParaRPr lang="ru-RU" sz="1400" dirty="0"/>
                    </a:p>
                  </a:txBody>
                  <a:tcPr anchor="ctr"/>
                </a:tc>
                <a:tc>
                  <a:txBody>
                    <a:bodyPr/>
                    <a:lstStyle/>
                    <a:p>
                      <a:pPr algn="ctr"/>
                      <a:r>
                        <a:rPr lang="en-US" sz="1400" dirty="0"/>
                        <a:t>2192.0</a:t>
                      </a:r>
                      <a:r>
                        <a:rPr lang="en-US" sz="1400" dirty="0">
                          <a:latin typeface="Calibri" panose="020F0502020204030204" pitchFamily="34" charset="0"/>
                        </a:rPr>
                        <a:t>±161.2</a:t>
                      </a:r>
                      <a:endParaRPr lang="ru-RU" sz="1400" dirty="0"/>
                    </a:p>
                  </a:txBody>
                  <a:tcPr anchor="ctr"/>
                </a:tc>
                <a:tc>
                  <a:txBody>
                    <a:bodyPr/>
                    <a:lstStyle/>
                    <a:p>
                      <a:pPr algn="ctr"/>
                      <a:r>
                        <a:rPr lang="en-US" sz="1400" dirty="0"/>
                        <a:t>19.85</a:t>
                      </a:r>
                      <a:r>
                        <a:rPr lang="en-US" sz="1400" dirty="0">
                          <a:latin typeface="Calibri" panose="020F0502020204030204" pitchFamily="34" charset="0"/>
                        </a:rPr>
                        <a:t>±1.2</a:t>
                      </a:r>
                      <a:endParaRPr lang="ru-RU" sz="1400" dirty="0"/>
                    </a:p>
                  </a:txBody>
                  <a:tcPr anchor="ctr"/>
                </a:tc>
                <a:tc>
                  <a:txBody>
                    <a:bodyPr/>
                    <a:lstStyle/>
                    <a:p>
                      <a:pPr algn="ctr"/>
                      <a:r>
                        <a:rPr lang="en-US" sz="1400" dirty="0">
                          <a:latin typeface="+mn-lt"/>
                        </a:rPr>
                        <a:t>0.52</a:t>
                      </a:r>
                      <a:r>
                        <a:rPr lang="en-US" sz="1400" dirty="0">
                          <a:latin typeface="Calibri" panose="020F0502020204030204" pitchFamily="34" charset="0"/>
                        </a:rPr>
                        <a:t>±0,10</a:t>
                      </a:r>
                      <a:endParaRPr lang="ru-RU" sz="1400" dirty="0">
                        <a:latin typeface="+mn-lt"/>
                      </a:endParaRPr>
                    </a:p>
                  </a:txBody>
                  <a:tcPr anchor="ctr"/>
                </a:tc>
                <a:tc>
                  <a:txBody>
                    <a:bodyPr/>
                    <a:lstStyle/>
                    <a:p>
                      <a:pPr algn="ctr"/>
                      <a:r>
                        <a:rPr lang="en-US" sz="1400" dirty="0">
                          <a:latin typeface="+mn-lt"/>
                        </a:rPr>
                        <a:t>97.12</a:t>
                      </a:r>
                      <a:r>
                        <a:rPr lang="en-US" sz="1400" dirty="0">
                          <a:latin typeface="Calibri" panose="020F0502020204030204" pitchFamily="34" charset="0"/>
                        </a:rPr>
                        <a:t>±8.6</a:t>
                      </a:r>
                      <a:endParaRPr lang="ru-RU" sz="1400" dirty="0">
                        <a:latin typeface="+mn-lt"/>
                      </a:endParaRPr>
                    </a:p>
                  </a:txBody>
                  <a:tcPr anchor="ctr"/>
                </a:tc>
                <a:extLst>
                  <a:ext uri="{0D108BD9-81ED-4DB2-BD59-A6C34878D82A}">
                    <a16:rowId xmlns:a16="http://schemas.microsoft.com/office/drawing/2014/main" val="10002"/>
                  </a:ext>
                </a:extLst>
              </a:tr>
              <a:tr h="467196">
                <a:tc>
                  <a:txBody>
                    <a:bodyPr/>
                    <a:lstStyle/>
                    <a:p>
                      <a:pPr algn="ctr"/>
                      <a:r>
                        <a:rPr lang="en-US" sz="1400" dirty="0"/>
                        <a:t>TAA+ORNs-D-M</a:t>
                      </a:r>
                      <a:endParaRPr lang="ru-RU" sz="1400" dirty="0"/>
                    </a:p>
                  </a:txBody>
                  <a:tcPr anchor="ctr"/>
                </a:tc>
                <a:tc>
                  <a:txBody>
                    <a:bodyPr/>
                    <a:lstStyle/>
                    <a:p>
                      <a:pPr algn="ctr"/>
                      <a:r>
                        <a:rPr lang="en-US" sz="1400" dirty="0"/>
                        <a:t>1083.8</a:t>
                      </a:r>
                      <a:r>
                        <a:rPr lang="en-US" sz="1400" dirty="0">
                          <a:latin typeface="Calibri" panose="020F0502020204030204" pitchFamily="34" charset="0"/>
                        </a:rPr>
                        <a:t>±51.1</a:t>
                      </a:r>
                      <a:endParaRPr lang="ru-RU" sz="1400" dirty="0"/>
                    </a:p>
                  </a:txBody>
                  <a:tcPr anchor="ctr"/>
                </a:tc>
                <a:tc>
                  <a:txBody>
                    <a:bodyPr/>
                    <a:lstStyle/>
                    <a:p>
                      <a:pPr algn="ctr"/>
                      <a:r>
                        <a:rPr lang="en-US" sz="1400" dirty="0"/>
                        <a:t>911.1</a:t>
                      </a:r>
                      <a:r>
                        <a:rPr lang="en-US" sz="1400" dirty="0">
                          <a:latin typeface="Calibri" panose="020F0502020204030204" pitchFamily="34" charset="0"/>
                        </a:rPr>
                        <a:t>±68.8</a:t>
                      </a:r>
                    </a:p>
                  </a:txBody>
                  <a:tcPr anchor="ctr"/>
                </a:tc>
                <a:tc>
                  <a:txBody>
                    <a:bodyPr/>
                    <a:lstStyle/>
                    <a:p>
                      <a:pPr algn="ctr"/>
                      <a:r>
                        <a:rPr lang="en-US" sz="1400" dirty="0"/>
                        <a:t>5445.5</a:t>
                      </a:r>
                      <a:r>
                        <a:rPr lang="en-US" sz="1400" dirty="0">
                          <a:latin typeface="Calibri" panose="020F0502020204030204" pitchFamily="34" charset="0"/>
                        </a:rPr>
                        <a:t>±469.8</a:t>
                      </a:r>
                      <a:endParaRPr lang="ru-RU" sz="1400" dirty="0"/>
                    </a:p>
                  </a:txBody>
                  <a:tcPr anchor="ctr"/>
                </a:tc>
                <a:tc>
                  <a:txBody>
                    <a:bodyPr/>
                    <a:lstStyle/>
                    <a:p>
                      <a:pPr algn="ctr"/>
                      <a:r>
                        <a:rPr lang="en-US" sz="1400" dirty="0"/>
                        <a:t>56.81</a:t>
                      </a:r>
                      <a:r>
                        <a:rPr lang="en-US" sz="1400" dirty="0">
                          <a:latin typeface="Calibri" panose="020F0502020204030204" pitchFamily="34" charset="0"/>
                        </a:rPr>
                        <a:t>±6.9</a:t>
                      </a:r>
                      <a:endParaRPr lang="ru-RU" sz="1400" dirty="0"/>
                    </a:p>
                  </a:txBody>
                  <a:tcPr anchor="ctr"/>
                </a:tc>
                <a:tc>
                  <a:txBody>
                    <a:bodyPr/>
                    <a:lstStyle/>
                    <a:p>
                      <a:pPr algn="ctr"/>
                      <a:r>
                        <a:rPr lang="en-US" sz="1400" dirty="0">
                          <a:latin typeface="+mn-lt"/>
                        </a:rPr>
                        <a:t>1.05</a:t>
                      </a:r>
                      <a:r>
                        <a:rPr lang="en-US" sz="1400" dirty="0">
                          <a:latin typeface="Calibri" panose="020F0502020204030204" pitchFamily="34" charset="0"/>
                        </a:rPr>
                        <a:t>±0.12</a:t>
                      </a:r>
                      <a:endParaRPr lang="ru-RU" sz="1400" dirty="0">
                        <a:latin typeface="+mn-lt"/>
                      </a:endParaRPr>
                    </a:p>
                  </a:txBody>
                  <a:tcPr anchor="ctr"/>
                </a:tc>
                <a:tc>
                  <a:txBody>
                    <a:bodyPr/>
                    <a:lstStyle/>
                    <a:p>
                      <a:pPr algn="ctr"/>
                      <a:r>
                        <a:rPr lang="en-US" sz="1400" dirty="0">
                          <a:latin typeface="+mn-lt"/>
                        </a:rPr>
                        <a:t>225.36</a:t>
                      </a:r>
                      <a:r>
                        <a:rPr lang="en-US" sz="1400" dirty="0">
                          <a:latin typeface="Calibri" panose="020F0502020204030204" pitchFamily="34" charset="0"/>
                        </a:rPr>
                        <a:t>±13.0</a:t>
                      </a:r>
                      <a:endParaRPr lang="ru-RU" sz="1400" dirty="0">
                        <a:latin typeface="+mn-lt"/>
                      </a:endParaRPr>
                    </a:p>
                  </a:txBody>
                  <a:tcPr anchor="ctr"/>
                </a:tc>
                <a:extLst>
                  <a:ext uri="{0D108BD9-81ED-4DB2-BD59-A6C34878D82A}">
                    <a16:rowId xmlns:a16="http://schemas.microsoft.com/office/drawing/2014/main" val="10003"/>
                  </a:ext>
                </a:extLst>
              </a:tr>
              <a:tr h="467196">
                <a:tc>
                  <a:txBody>
                    <a:bodyPr/>
                    <a:lstStyle/>
                    <a:p>
                      <a:pPr algn="ctr"/>
                      <a:r>
                        <a:rPr lang="en-US" sz="1400" dirty="0"/>
                        <a:t>ORNs-D-M</a:t>
                      </a:r>
                      <a:endParaRPr lang="ru-RU" sz="1400" dirty="0"/>
                    </a:p>
                  </a:txBody>
                  <a:tcPr anchor="ctr"/>
                </a:tc>
                <a:tc>
                  <a:txBody>
                    <a:bodyPr/>
                    <a:lstStyle/>
                    <a:p>
                      <a:pPr algn="ctr"/>
                      <a:r>
                        <a:rPr lang="en-US" sz="1400" dirty="0">
                          <a:latin typeface="+mn-lt"/>
                        </a:rPr>
                        <a:t>434.3±75.4</a:t>
                      </a:r>
                      <a:endParaRPr lang="ru-RU" sz="1400" dirty="0">
                        <a:latin typeface="+mn-lt"/>
                      </a:endParaRPr>
                    </a:p>
                  </a:txBody>
                  <a:tcPr anchor="ctr"/>
                </a:tc>
                <a:tc>
                  <a:txBody>
                    <a:bodyPr/>
                    <a:lstStyle/>
                    <a:p>
                      <a:pPr algn="ctr"/>
                      <a:r>
                        <a:rPr lang="en-US" sz="1400" dirty="0"/>
                        <a:t>410.9</a:t>
                      </a:r>
                      <a:r>
                        <a:rPr lang="en-US" sz="1400" dirty="0">
                          <a:latin typeface="Calibri" panose="020F0502020204030204" pitchFamily="34" charset="0"/>
                        </a:rPr>
                        <a:t>±60.3</a:t>
                      </a:r>
                      <a:endParaRPr lang="ru-RU" sz="1400" dirty="0"/>
                    </a:p>
                  </a:txBody>
                  <a:tcPr anchor="ctr"/>
                </a:tc>
                <a:tc>
                  <a:txBody>
                    <a:bodyPr/>
                    <a:lstStyle/>
                    <a:p>
                      <a:pPr algn="ctr"/>
                      <a:r>
                        <a:rPr lang="en-US" sz="1400" dirty="0"/>
                        <a:t>9517.5</a:t>
                      </a:r>
                      <a:r>
                        <a:rPr lang="en-US" sz="1400" dirty="0">
                          <a:latin typeface="Calibri" panose="020F0502020204030204" pitchFamily="34" charset="0"/>
                        </a:rPr>
                        <a:t>±411.0</a:t>
                      </a:r>
                      <a:endParaRPr lang="ru-RU" sz="1400" dirty="0"/>
                    </a:p>
                  </a:txBody>
                  <a:tcPr anchor="ctr"/>
                </a:tc>
                <a:tc>
                  <a:txBody>
                    <a:bodyPr/>
                    <a:lstStyle/>
                    <a:p>
                      <a:pPr algn="ctr"/>
                      <a:r>
                        <a:rPr lang="en-US" sz="1400" dirty="0"/>
                        <a:t>106.11</a:t>
                      </a:r>
                      <a:r>
                        <a:rPr lang="en-US" sz="1400" dirty="0">
                          <a:latin typeface="Calibri" panose="020F0502020204030204" pitchFamily="34" charset="0"/>
                        </a:rPr>
                        <a:t>±5.5</a:t>
                      </a:r>
                      <a:endParaRPr lang="ru-RU" sz="1400" dirty="0"/>
                    </a:p>
                  </a:txBody>
                  <a:tcPr anchor="ctr"/>
                </a:tc>
                <a:tc>
                  <a:txBody>
                    <a:bodyPr/>
                    <a:lstStyle/>
                    <a:p>
                      <a:pPr algn="ctr"/>
                      <a:r>
                        <a:rPr lang="en-US" sz="1400" dirty="0">
                          <a:latin typeface="+mn-lt"/>
                        </a:rPr>
                        <a:t>1.45</a:t>
                      </a:r>
                      <a:r>
                        <a:rPr lang="en-US" sz="1400" dirty="0">
                          <a:latin typeface="Calibri" panose="020F0502020204030204" pitchFamily="34" charset="0"/>
                        </a:rPr>
                        <a:t>±0.18</a:t>
                      </a:r>
                      <a:endParaRPr lang="ru-RU" sz="1400" dirty="0">
                        <a:latin typeface="+mn-lt"/>
                      </a:endParaRPr>
                    </a:p>
                  </a:txBody>
                  <a:tcPr anchor="ctr"/>
                </a:tc>
                <a:tc>
                  <a:txBody>
                    <a:bodyPr/>
                    <a:lstStyle/>
                    <a:p>
                      <a:pPr algn="ctr"/>
                      <a:r>
                        <a:rPr lang="en-US" sz="1400" dirty="0">
                          <a:latin typeface="+mn-lt"/>
                        </a:rPr>
                        <a:t>299.83</a:t>
                      </a:r>
                      <a:r>
                        <a:rPr lang="en-US" sz="1400" dirty="0">
                          <a:latin typeface="Calibri" panose="020F0502020204030204" pitchFamily="34" charset="0"/>
                        </a:rPr>
                        <a:t>±25.7</a:t>
                      </a:r>
                      <a:endParaRPr lang="ru-RU" sz="1400" dirty="0">
                        <a:latin typeface="+mn-lt"/>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47577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2540" y="217287"/>
            <a:ext cx="351202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a:xfrm>
            <a:off x="6946075" y="6855109"/>
            <a:ext cx="2133600" cy="365125"/>
          </a:xfrm>
        </p:spPr>
        <p:txBody>
          <a:bodyPr/>
          <a:lstStyle/>
          <a:p>
            <a:fld id="{FCAEAE96-855E-42B1-8DE9-9C9E68DE18C5}" type="slidenum">
              <a:rPr lang="fr-FR" smtClean="0"/>
              <a:pPr/>
              <a:t>9</a:t>
            </a:fld>
            <a:endParaRPr lang="fr-F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1" y="6015579"/>
            <a:ext cx="9144000" cy="836676"/>
          </a:xfrm>
          <a:prstGeom prst="rect">
            <a:avLst/>
          </a:prstGeom>
        </p:spPr>
      </p:pic>
      <p:sp>
        <p:nvSpPr>
          <p:cNvPr id="9" name="TextBox 8"/>
          <p:cNvSpPr txBox="1"/>
          <p:nvPr/>
        </p:nvSpPr>
        <p:spPr>
          <a:xfrm>
            <a:off x="34209" y="3459827"/>
            <a:ext cx="9067800" cy="2062103"/>
          </a:xfrm>
          <a:prstGeom prst="rect">
            <a:avLst/>
          </a:prstGeom>
          <a:noFill/>
        </p:spPr>
        <p:txBody>
          <a:bodyPr wrap="square" rtlCol="0">
            <a:spAutoFit/>
          </a:bodyPr>
          <a:lstStyle/>
          <a:p>
            <a:pPr algn="just"/>
            <a:r>
              <a:rPr lang="en-US" sz="1600" dirty="0"/>
              <a:t>Cytokines IL-6 and TNF-α are produced by inflammatory cells, and their levels are regulated by </a:t>
            </a:r>
            <a:r>
              <a:rPr lang="en-US" sz="1600" dirty="0" err="1"/>
              <a:t>proinflammatory</a:t>
            </a:r>
            <a:r>
              <a:rPr lang="en-US" sz="1600" dirty="0"/>
              <a:t> and anti-inflammatory responses.</a:t>
            </a:r>
            <a:r>
              <a:rPr lang="ru-RU" sz="1600" dirty="0"/>
              <a:t> </a:t>
            </a:r>
            <a:r>
              <a:rPr lang="en-US" sz="1600" dirty="0"/>
              <a:t>In this case, NF-</a:t>
            </a:r>
            <a:r>
              <a:rPr lang="en-US" sz="1600" dirty="0" err="1"/>
              <a:t>κB</a:t>
            </a:r>
            <a:r>
              <a:rPr lang="en-US" sz="1600" dirty="0"/>
              <a:t> plays a crucial role in the regulation of inflammatory responses.</a:t>
            </a:r>
            <a:r>
              <a:rPr lang="ru-RU" sz="1600" dirty="0"/>
              <a:t> </a:t>
            </a:r>
            <a:r>
              <a:rPr lang="en-US" sz="1600" dirty="0"/>
              <a:t>NF-</a:t>
            </a:r>
            <a:r>
              <a:rPr lang="en-US" sz="1600" dirty="0" err="1"/>
              <a:t>κB</a:t>
            </a:r>
            <a:r>
              <a:rPr lang="en-US" sz="1600" dirty="0"/>
              <a:t> is important transcription factor that is able to modulate the expression of </a:t>
            </a:r>
            <a:r>
              <a:rPr lang="en-US" sz="1600" dirty="0" err="1"/>
              <a:t>proinflammatory</a:t>
            </a:r>
            <a:r>
              <a:rPr lang="en-US" sz="1600" dirty="0"/>
              <a:t> cytokines, such as IL-6 and TNF-α, and the profibrogenic factors including TGF-β1, which can enhance the survival and proliferation of activated stellate cells.</a:t>
            </a:r>
            <a:r>
              <a:rPr lang="ru-RU" sz="1600" dirty="0"/>
              <a:t> </a:t>
            </a:r>
            <a:r>
              <a:rPr lang="en-US" sz="1600" dirty="0"/>
              <a:t>In this study, treatment with ORNs-D-M, reduced the increased expression of the IL-6, TNF-α and NF-</a:t>
            </a:r>
            <a:r>
              <a:rPr lang="en-US" sz="1600" dirty="0" err="1"/>
              <a:t>κB</a:t>
            </a:r>
            <a:r>
              <a:rPr lang="en-US" sz="1600" dirty="0"/>
              <a:t> mRNA in comparison with the TAA-treated group. We assume that complexes may suppress NF-</a:t>
            </a:r>
            <a:r>
              <a:rPr lang="en-US" sz="1600" dirty="0" err="1"/>
              <a:t>κB</a:t>
            </a:r>
            <a:r>
              <a:rPr lang="en-US" sz="1600" dirty="0"/>
              <a:t> activation, which leads to reducing TNF-α and IL-6 mRNA expression. </a:t>
            </a:r>
            <a:endParaRPr lang="ru-RU" sz="1600" dirty="0"/>
          </a:p>
        </p:txBody>
      </p:sp>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2527" t="5111" r="2527" b="6242"/>
          <a:stretch/>
        </p:blipFill>
        <p:spPr>
          <a:xfrm>
            <a:off x="34209" y="887392"/>
            <a:ext cx="2984400" cy="2215692"/>
          </a:xfrm>
          <a:prstGeom prst="rect">
            <a:avLst/>
          </a:prstGeom>
        </p:spPr>
      </p:pic>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val="0"/>
              </a:ext>
            </a:extLst>
          </a:blip>
          <a:srcRect l="3757" t="5920" r="1502" b="5695"/>
          <a:stretch/>
        </p:blipFill>
        <p:spPr>
          <a:xfrm>
            <a:off x="2938908" y="879622"/>
            <a:ext cx="2977200" cy="2327414"/>
          </a:xfrm>
          <a:prstGeom prst="rect">
            <a:avLst/>
          </a:prstGeom>
        </p:spPr>
      </p:pic>
      <p:pic>
        <p:nvPicPr>
          <p:cNvPr id="12" name="Рисунок 11"/>
          <p:cNvPicPr>
            <a:picLocks noChangeAspect="1"/>
          </p:cNvPicPr>
          <p:nvPr/>
        </p:nvPicPr>
        <p:blipFill rotWithShape="1">
          <a:blip r:embed="rId5" cstate="print">
            <a:extLst>
              <a:ext uri="{28A0092B-C50C-407E-A947-70E740481C1C}">
                <a14:useLocalDpi xmlns:a14="http://schemas.microsoft.com/office/drawing/2010/main" val="0"/>
              </a:ext>
            </a:extLst>
          </a:blip>
          <a:srcRect l="4246" t="5111" r="2032" b="5337"/>
          <a:stretch/>
        </p:blipFill>
        <p:spPr>
          <a:xfrm>
            <a:off x="5916108" y="747192"/>
            <a:ext cx="3127011" cy="2437592"/>
          </a:xfrm>
          <a:prstGeom prst="rect">
            <a:avLst/>
          </a:prstGeom>
        </p:spPr>
      </p:pic>
    </p:spTree>
    <p:extLst>
      <p:ext uri="{BB962C8B-B14F-4D97-AF65-F5344CB8AC3E}">
        <p14:creationId xmlns:p14="http://schemas.microsoft.com/office/powerpoint/2010/main" val="4097912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TotalTime>
  <Words>1249</Words>
  <Application>Microsoft Office PowerPoint</Application>
  <PresentationFormat>On-screen Show (4:3)</PresentationFormat>
  <Paragraphs>103</Paragraphs>
  <Slides>11</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宋体</vt:lpstr>
      <vt:lpstr>Arial</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MDPI</cp:lastModifiedBy>
  <cp:revision>169</cp:revision>
  <cp:lastPrinted>2018-11-01T09:40:13Z</cp:lastPrinted>
  <dcterms:created xsi:type="dcterms:W3CDTF">2015-04-04T09:45:50Z</dcterms:created>
  <dcterms:modified xsi:type="dcterms:W3CDTF">2018-11-01T09:40:14Z</dcterms:modified>
</cp:coreProperties>
</file>