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67" r:id="rId4"/>
    <p:sldId id="258" r:id="rId5"/>
    <p:sldId id="259" r:id="rId6"/>
    <p:sldId id="268" r:id="rId7"/>
    <p:sldId id="270" r:id="rId8"/>
    <p:sldId id="272" r:id="rId9"/>
    <p:sldId id="269" r:id="rId10"/>
    <p:sldId id="273" r:id="rId11"/>
    <p:sldId id="271" r:id="rId12"/>
    <p:sldId id="275" r:id="rId13"/>
    <p:sldId id="261" r:id="rId14"/>
    <p:sldId id="274" r:id="rId15"/>
    <p:sldId id="277" r:id="rId16"/>
    <p:sldId id="276" r:id="rId17"/>
    <p:sldId id="278" r:id="rId18"/>
    <p:sldId id="279" r:id="rId19"/>
    <p:sldId id="280" r:id="rId20"/>
    <p:sldId id="281" r:id="rId21"/>
    <p:sldId id="282" r:id="rId22"/>
    <p:sldId id="265" r:id="rId23"/>
    <p:sldId id="264"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4FF"/>
    <a:srgbClr val="417B2D"/>
    <a:srgbClr val="D6EFFE"/>
    <a:srgbClr val="3216DA"/>
    <a:srgbClr val="A3E670"/>
    <a:srgbClr val="87F36D"/>
    <a:srgbClr val="F56F6F"/>
    <a:srgbClr val="FED6CA"/>
    <a:srgbClr val="FBD4CD"/>
    <a:srgbClr val="FCD5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20" d="100"/>
          <a:sy n="120" d="100"/>
        </p:scale>
        <p:origin x="84" y="-300"/>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ighe\Desktop\4_cell_lines_oxazoloisoindolinon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ighe\Desktop\PhD_VALENTINA\2018\IST\STABILITY_STUDIES\BUFFER_2018\ESPERIMENTO_2\STABILITY_BUFFER_ME85_ME62_VB13_2018_CAFFEIN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ighe\Desktop\PhD_VALENTINA\2018\IST\STABILITY_STUDIES\BUFFER_2018\ESPERIMENTO_2\STABILITY_BUFFER_ME85_ME62_VB13_2018_CAFFEIN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Sheet1!$P$1</c:f>
              <c:strCache>
                <c:ptCount val="1"/>
                <c:pt idx="0">
                  <c:v>HCT116+/+</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Sheet1!$P$3:$P$16</c:f>
              <c:numCache>
                <c:formatCode>General</c:formatCode>
                <c:ptCount val="14"/>
                <c:pt idx="0">
                  <c:v>9.6999999999999993</c:v>
                </c:pt>
                <c:pt idx="1">
                  <c:v>14.8</c:v>
                </c:pt>
                <c:pt idx="2">
                  <c:v>9.5</c:v>
                </c:pt>
                <c:pt idx="3">
                  <c:v>5.7</c:v>
                </c:pt>
                <c:pt idx="4">
                  <c:v>20</c:v>
                </c:pt>
                <c:pt idx="5">
                  <c:v>50</c:v>
                </c:pt>
                <c:pt idx="6">
                  <c:v>4.75</c:v>
                </c:pt>
                <c:pt idx="7">
                  <c:v>6.35</c:v>
                </c:pt>
                <c:pt idx="8">
                  <c:v>4.55</c:v>
                </c:pt>
                <c:pt idx="9">
                  <c:v>6.7</c:v>
                </c:pt>
                <c:pt idx="10">
                  <c:v>6.5</c:v>
                </c:pt>
                <c:pt idx="11">
                  <c:v>9.1999999999999993</c:v>
                </c:pt>
                <c:pt idx="12">
                  <c:v>5.0999999999999996</c:v>
                </c:pt>
                <c:pt idx="13">
                  <c:v>8</c:v>
                </c:pt>
              </c:numCache>
            </c:numRef>
          </c:val>
          <c:extLst>
            <c:ext xmlns:c16="http://schemas.microsoft.com/office/drawing/2014/chart" uri="{C3380CC4-5D6E-409C-BE32-E72D297353CC}">
              <c16:uniqueId val="{00000000-F6ED-4EBB-9D74-A954E32E58CF}"/>
            </c:ext>
          </c:extLst>
        </c:ser>
        <c:ser>
          <c:idx val="1"/>
          <c:order val="1"/>
          <c:tx>
            <c:strRef>
              <c:f>Sheet1!$Q$1</c:f>
              <c:strCache>
                <c:ptCount val="1"/>
                <c:pt idx="0">
                  <c:v>H460</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Sheet1!$Q$3:$Q$16</c:f>
              <c:numCache>
                <c:formatCode>General</c:formatCode>
                <c:ptCount val="14"/>
                <c:pt idx="0">
                  <c:v>17.5</c:v>
                </c:pt>
                <c:pt idx="1">
                  <c:v>50</c:v>
                </c:pt>
                <c:pt idx="2">
                  <c:v>16</c:v>
                </c:pt>
                <c:pt idx="3">
                  <c:v>28.5</c:v>
                </c:pt>
                <c:pt idx="4">
                  <c:v>15.9</c:v>
                </c:pt>
                <c:pt idx="5">
                  <c:v>50</c:v>
                </c:pt>
                <c:pt idx="6">
                  <c:v>22.5</c:v>
                </c:pt>
                <c:pt idx="7">
                  <c:v>13</c:v>
                </c:pt>
                <c:pt idx="8">
                  <c:v>50</c:v>
                </c:pt>
                <c:pt idx="9">
                  <c:v>16.399999999999999</c:v>
                </c:pt>
                <c:pt idx="10">
                  <c:v>18</c:v>
                </c:pt>
                <c:pt idx="11">
                  <c:v>25</c:v>
                </c:pt>
                <c:pt idx="12">
                  <c:v>43</c:v>
                </c:pt>
                <c:pt idx="13">
                  <c:v>16</c:v>
                </c:pt>
              </c:numCache>
            </c:numRef>
          </c:val>
          <c:extLst>
            <c:ext xmlns:c16="http://schemas.microsoft.com/office/drawing/2014/chart" uri="{C3380CC4-5D6E-409C-BE32-E72D297353CC}">
              <c16:uniqueId val="{00000001-F6ED-4EBB-9D74-A954E32E58CF}"/>
            </c:ext>
          </c:extLst>
        </c:ser>
        <c:ser>
          <c:idx val="2"/>
          <c:order val="2"/>
          <c:tx>
            <c:strRef>
              <c:f>Sheet1!$R$1</c:f>
              <c:strCache>
                <c:ptCount val="1"/>
                <c:pt idx="0">
                  <c:v>A375</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Sheet1!$R$3:$R$16</c:f>
              <c:numCache>
                <c:formatCode>General</c:formatCode>
                <c:ptCount val="14"/>
                <c:pt idx="0">
                  <c:v>4</c:v>
                </c:pt>
                <c:pt idx="1">
                  <c:v>3.3</c:v>
                </c:pt>
                <c:pt idx="2">
                  <c:v>6.8</c:v>
                </c:pt>
                <c:pt idx="3">
                  <c:v>12</c:v>
                </c:pt>
                <c:pt idx="4">
                  <c:v>4.3</c:v>
                </c:pt>
                <c:pt idx="5">
                  <c:v>33.5</c:v>
                </c:pt>
                <c:pt idx="6">
                  <c:v>4.5</c:v>
                </c:pt>
                <c:pt idx="7">
                  <c:v>6.2</c:v>
                </c:pt>
                <c:pt idx="8">
                  <c:v>6.4</c:v>
                </c:pt>
                <c:pt idx="9">
                  <c:v>4.4000000000000004</c:v>
                </c:pt>
                <c:pt idx="10">
                  <c:v>5.9</c:v>
                </c:pt>
                <c:pt idx="11">
                  <c:v>11</c:v>
                </c:pt>
                <c:pt idx="12">
                  <c:v>5.4</c:v>
                </c:pt>
                <c:pt idx="13">
                  <c:v>9.1</c:v>
                </c:pt>
              </c:numCache>
            </c:numRef>
          </c:val>
          <c:extLst>
            <c:ext xmlns:c16="http://schemas.microsoft.com/office/drawing/2014/chart" uri="{C3380CC4-5D6E-409C-BE32-E72D297353CC}">
              <c16:uniqueId val="{00000002-F6ED-4EBB-9D74-A954E32E58CF}"/>
            </c:ext>
          </c:extLst>
        </c:ser>
        <c:ser>
          <c:idx val="3"/>
          <c:order val="3"/>
          <c:tx>
            <c:strRef>
              <c:f>Sheet1!$S$1</c:f>
              <c:strCache>
                <c:ptCount val="1"/>
                <c:pt idx="0">
                  <c:v>MCF-7</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Sheet1!$S$3:$S$16</c:f>
              <c:numCache>
                <c:formatCode>General</c:formatCode>
                <c:ptCount val="14"/>
                <c:pt idx="0">
                  <c:v>5.7</c:v>
                </c:pt>
                <c:pt idx="1">
                  <c:v>27</c:v>
                </c:pt>
                <c:pt idx="2">
                  <c:v>14.7</c:v>
                </c:pt>
                <c:pt idx="3">
                  <c:v>14.5</c:v>
                </c:pt>
                <c:pt idx="4">
                  <c:v>4</c:v>
                </c:pt>
                <c:pt idx="5">
                  <c:v>36.5</c:v>
                </c:pt>
                <c:pt idx="6">
                  <c:v>23.5</c:v>
                </c:pt>
                <c:pt idx="7">
                  <c:v>20.5</c:v>
                </c:pt>
                <c:pt idx="8">
                  <c:v>50</c:v>
                </c:pt>
                <c:pt idx="9">
                  <c:v>14.8</c:v>
                </c:pt>
                <c:pt idx="10">
                  <c:v>12.2</c:v>
                </c:pt>
                <c:pt idx="11">
                  <c:v>26.5</c:v>
                </c:pt>
                <c:pt idx="12">
                  <c:v>25.5</c:v>
                </c:pt>
                <c:pt idx="13">
                  <c:v>12.5</c:v>
                </c:pt>
              </c:numCache>
            </c:numRef>
          </c:val>
          <c:extLst>
            <c:ext xmlns:c16="http://schemas.microsoft.com/office/drawing/2014/chart" uri="{C3380CC4-5D6E-409C-BE32-E72D297353CC}">
              <c16:uniqueId val="{00000003-F6ED-4EBB-9D74-A954E32E58CF}"/>
            </c:ext>
          </c:extLst>
        </c:ser>
        <c:dLbls>
          <c:showLegendKey val="0"/>
          <c:showVal val="0"/>
          <c:showCatName val="0"/>
          <c:showSerName val="0"/>
          <c:showPercent val="0"/>
          <c:showBubbleSize val="0"/>
        </c:dLbls>
        <c:gapWidth val="100"/>
        <c:overlap val="-24"/>
        <c:axId val="380114240"/>
        <c:axId val="380117520"/>
      </c:barChart>
      <c:catAx>
        <c:axId val="380114240"/>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117520"/>
        <c:crosses val="autoZero"/>
        <c:auto val="1"/>
        <c:lblAlgn val="ctr"/>
        <c:lblOffset val="100"/>
        <c:noMultiLvlLbl val="0"/>
      </c:catAx>
      <c:valAx>
        <c:axId val="380117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GB" dirty="0"/>
                  <a:t>GI</a:t>
                </a:r>
                <a:r>
                  <a:rPr lang="en-GB" baseline="-25000" dirty="0"/>
                  <a:t>50</a:t>
                </a:r>
                <a:r>
                  <a:rPr lang="en-GB" baseline="0" dirty="0"/>
                  <a:t> (</a:t>
                </a:r>
                <a:r>
                  <a:rPr lang="en-GB" sz="1197" b="0" i="0" u="none" strike="noStrike" baseline="0" dirty="0">
                    <a:effectLst/>
                  </a:rPr>
                  <a:t>µM)</a:t>
                </a:r>
                <a:endParaRPr lang="en-GB" dirty="0"/>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114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b="1">
                <a:solidFill>
                  <a:srgbClr val="C00000"/>
                </a:solidFill>
              </a:rPr>
              <a:t>SLMP53-1</a:t>
            </a:r>
          </a:p>
        </c:rich>
      </c:tx>
      <c:layout>
        <c:manualLayout>
          <c:xMode val="edge"/>
          <c:yMode val="edge"/>
          <c:x val="0.39874300087489067"/>
          <c:y val="5.55555555555555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19050" cap="rnd">
              <a:solidFill>
                <a:schemeClr val="tx2">
                  <a:lumMod val="75000"/>
                </a:schemeClr>
              </a:solidFill>
              <a:round/>
            </a:ln>
            <a:effectLst/>
          </c:spPr>
          <c:marker>
            <c:symbol val="circle"/>
            <c:size val="5"/>
            <c:spPr>
              <a:solidFill>
                <a:schemeClr val="accent1"/>
              </a:solidFill>
              <a:ln w="9525">
                <a:solidFill>
                  <a:schemeClr val="tx2">
                    <a:lumMod val="75000"/>
                  </a:schemeClr>
                </a:solidFill>
              </a:ln>
              <a:effectLst/>
            </c:spPr>
          </c:marker>
          <c:xVal>
            <c:numRef>
              <c:f>'VB13'!$N$2:$N$6</c:f>
              <c:numCache>
                <c:formatCode>General</c:formatCode>
                <c:ptCount val="5"/>
                <c:pt idx="0">
                  <c:v>0</c:v>
                </c:pt>
                <c:pt idx="1">
                  <c:v>30</c:v>
                </c:pt>
                <c:pt idx="2">
                  <c:v>60</c:v>
                </c:pt>
                <c:pt idx="3">
                  <c:v>120</c:v>
                </c:pt>
                <c:pt idx="4">
                  <c:v>180</c:v>
                </c:pt>
              </c:numCache>
            </c:numRef>
          </c:xVal>
          <c:yVal>
            <c:numRef>
              <c:f>'VB13'!$O$2:$O$6</c:f>
              <c:numCache>
                <c:formatCode>General</c:formatCode>
                <c:ptCount val="5"/>
                <c:pt idx="0">
                  <c:v>100</c:v>
                </c:pt>
                <c:pt idx="1">
                  <c:v>78.468029999999999</c:v>
                </c:pt>
                <c:pt idx="2">
                  <c:v>68.347350000000006</c:v>
                </c:pt>
                <c:pt idx="3">
                  <c:v>61.662280000000003</c:v>
                </c:pt>
                <c:pt idx="4">
                  <c:v>61.534410000000001</c:v>
                </c:pt>
              </c:numCache>
            </c:numRef>
          </c:yVal>
          <c:smooth val="0"/>
          <c:extLst>
            <c:ext xmlns:c16="http://schemas.microsoft.com/office/drawing/2014/chart" uri="{C3380CC4-5D6E-409C-BE32-E72D297353CC}">
              <c16:uniqueId val="{00000000-A53F-4A0A-BFC3-916C900D36DF}"/>
            </c:ext>
          </c:extLst>
        </c:ser>
        <c:dLbls>
          <c:showLegendKey val="0"/>
          <c:showVal val="0"/>
          <c:showCatName val="0"/>
          <c:showSerName val="0"/>
          <c:showPercent val="0"/>
          <c:showBubbleSize val="0"/>
        </c:dLbls>
        <c:axId val="524523408"/>
        <c:axId val="524521768"/>
      </c:scatterChart>
      <c:valAx>
        <c:axId val="52452340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TIME (minutes)</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24521768"/>
        <c:crosses val="autoZero"/>
        <c:crossBetween val="midCat"/>
      </c:valAx>
      <c:valAx>
        <c:axId val="524521768"/>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900" dirty="0"/>
                  <a:t>SLMP53-1/ Caffeine %</a:t>
                </a:r>
              </a:p>
            </c:rich>
          </c:tx>
          <c:layout>
            <c:manualLayout>
              <c:xMode val="edge"/>
              <c:yMode val="edge"/>
              <c:x val="3.125E-2"/>
              <c:y val="0.1107471264367816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24523408"/>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C00000"/>
                </a:solidFill>
                <a:latin typeface="Arial" panose="020B0604020202020204" pitchFamily="34" charset="0"/>
                <a:ea typeface="+mn-ea"/>
                <a:cs typeface="Arial" panose="020B0604020202020204" pitchFamily="34" charset="0"/>
              </a:defRPr>
            </a:pPr>
            <a:r>
              <a:rPr lang="en-GB" b="1">
                <a:solidFill>
                  <a:srgbClr val="C00000"/>
                </a:solidFill>
              </a:rPr>
              <a:t>DIMP53-1</a:t>
            </a:r>
          </a:p>
        </c:rich>
      </c:tx>
      <c:layout>
        <c:manualLayout>
          <c:xMode val="edge"/>
          <c:yMode val="edge"/>
          <c:x val="0.40795986439195103"/>
          <c:y val="0.1182795698924731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C00000"/>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19050" cap="rnd">
              <a:solidFill>
                <a:schemeClr val="accent1">
                  <a:lumMod val="50000"/>
                </a:schemeClr>
              </a:solidFill>
              <a:round/>
            </a:ln>
            <a:effectLst/>
          </c:spPr>
          <c:marker>
            <c:symbol val="circle"/>
            <c:size val="5"/>
            <c:spPr>
              <a:solidFill>
                <a:schemeClr val="accent1"/>
              </a:solidFill>
              <a:ln w="9525">
                <a:solidFill>
                  <a:schemeClr val="accent1">
                    <a:lumMod val="50000"/>
                  </a:schemeClr>
                </a:solidFill>
              </a:ln>
              <a:effectLst/>
            </c:spPr>
          </c:marker>
          <c:xVal>
            <c:numRef>
              <c:f>'ME62'!$R$2:$R$6</c:f>
              <c:numCache>
                <c:formatCode>General</c:formatCode>
                <c:ptCount val="5"/>
                <c:pt idx="0">
                  <c:v>0</c:v>
                </c:pt>
                <c:pt idx="1">
                  <c:v>30</c:v>
                </c:pt>
                <c:pt idx="2">
                  <c:v>60</c:v>
                </c:pt>
                <c:pt idx="3">
                  <c:v>120</c:v>
                </c:pt>
                <c:pt idx="4">
                  <c:v>180</c:v>
                </c:pt>
              </c:numCache>
            </c:numRef>
          </c:xVal>
          <c:yVal>
            <c:numRef>
              <c:f>'ME62'!$S$2:$S$6</c:f>
              <c:numCache>
                <c:formatCode>General</c:formatCode>
                <c:ptCount val="5"/>
                <c:pt idx="0">
                  <c:v>100</c:v>
                </c:pt>
                <c:pt idx="1">
                  <c:v>79.665030000000002</c:v>
                </c:pt>
                <c:pt idx="2">
                  <c:v>56.785640000000001</c:v>
                </c:pt>
                <c:pt idx="3">
                  <c:v>36.70825</c:v>
                </c:pt>
                <c:pt idx="4">
                  <c:v>39.39143</c:v>
                </c:pt>
              </c:numCache>
            </c:numRef>
          </c:yVal>
          <c:smooth val="0"/>
          <c:extLst>
            <c:ext xmlns:c16="http://schemas.microsoft.com/office/drawing/2014/chart" uri="{C3380CC4-5D6E-409C-BE32-E72D297353CC}">
              <c16:uniqueId val="{00000000-8815-4072-BC30-917AE69B9E60}"/>
            </c:ext>
          </c:extLst>
        </c:ser>
        <c:dLbls>
          <c:showLegendKey val="0"/>
          <c:showVal val="0"/>
          <c:showCatName val="0"/>
          <c:showSerName val="0"/>
          <c:showPercent val="0"/>
          <c:showBubbleSize val="0"/>
        </c:dLbls>
        <c:axId val="659821840"/>
        <c:axId val="659822168"/>
      </c:scatterChart>
      <c:valAx>
        <c:axId val="659821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GB" dirty="0"/>
                  <a:t>TIME (minutes)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9822168"/>
        <c:crosses val="autoZero"/>
        <c:crossBetween val="midCat"/>
      </c:valAx>
      <c:valAx>
        <c:axId val="659822168"/>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dirty="0"/>
                  <a:t>DIMP53-1/</a:t>
                </a:r>
                <a:r>
                  <a:rPr lang="en-US" sz="900" baseline="0" dirty="0"/>
                  <a:t> Caffeine </a:t>
                </a:r>
                <a:r>
                  <a:rPr lang="en-US" sz="900" dirty="0"/>
                  <a:t>%</a:t>
                </a:r>
              </a:p>
            </c:rich>
          </c:tx>
          <c:layout>
            <c:manualLayout>
              <c:xMode val="edge"/>
              <c:yMode val="edge"/>
              <c:x val="3.125E-2"/>
              <c:y val="0.16130894928456521"/>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982184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5B0544-606D-4F01-B761-12CDF5E63155}" type="doc">
      <dgm:prSet loTypeId="urn:microsoft.com/office/officeart/2005/8/layout/chevron1" loCatId="process" qsTypeId="urn:microsoft.com/office/officeart/2005/8/quickstyle/simple1" qsCatId="simple" csTypeId="urn:microsoft.com/office/officeart/2005/8/colors/accent1_2" csCatId="accent1" phldr="1"/>
      <dgm:spPr/>
    </dgm:pt>
    <dgm:pt modelId="{0A46BB9F-E887-4FE1-85B6-6AE1186B50CC}">
      <dgm:prSet phldrT="[Text]" custT="1"/>
      <dgm:spPr>
        <a:solidFill>
          <a:schemeClr val="accent1">
            <a:lumMod val="75000"/>
          </a:schemeClr>
        </a:solidFill>
        <a:ln>
          <a:solidFill>
            <a:schemeClr val="accent1">
              <a:lumMod val="75000"/>
            </a:schemeClr>
          </a:solidFill>
        </a:ln>
      </dgm:spPr>
      <dgm:t>
        <a:bodyPr/>
        <a:lstStyle/>
        <a:p>
          <a:pPr algn="ctr">
            <a:lnSpc>
              <a:spcPct val="100000"/>
            </a:lnSpc>
            <a:spcAft>
              <a:spcPts val="588"/>
            </a:spcAft>
          </a:pPr>
          <a:r>
            <a:rPr lang="en-US" sz="1800" b="1" dirty="0"/>
            <a:t>Hit Identification</a:t>
          </a:r>
        </a:p>
      </dgm:t>
    </dgm:pt>
    <dgm:pt modelId="{5A60AD50-7CAD-43B2-A14E-08BBAE259FA4}" type="parTrans" cxnId="{79E0C18A-C959-4A1A-ABC2-61F6AE41ED30}">
      <dgm:prSet/>
      <dgm:spPr/>
      <dgm:t>
        <a:bodyPr/>
        <a:lstStyle/>
        <a:p>
          <a:endParaRPr lang="en-US"/>
        </a:p>
      </dgm:t>
    </dgm:pt>
    <dgm:pt modelId="{B1DACF45-C181-4C1D-8F06-17747C3A449B}" type="sibTrans" cxnId="{79E0C18A-C959-4A1A-ABC2-61F6AE41ED30}">
      <dgm:prSet/>
      <dgm:spPr/>
      <dgm:t>
        <a:bodyPr/>
        <a:lstStyle/>
        <a:p>
          <a:endParaRPr lang="en-US"/>
        </a:p>
      </dgm:t>
    </dgm:pt>
    <dgm:pt modelId="{D0142608-63F4-4507-86A2-B63E9D7FDB2F}">
      <dgm:prSet phldrT="[Text]" custT="1"/>
      <dgm:spPr>
        <a:solidFill>
          <a:srgbClr val="66BECA"/>
        </a:solidFill>
        <a:ln>
          <a:solidFill>
            <a:srgbClr val="66BECA"/>
          </a:solidFill>
        </a:ln>
      </dgm:spPr>
      <dgm:t>
        <a:bodyPr/>
        <a:lstStyle/>
        <a:p>
          <a:r>
            <a:rPr lang="en-US" sz="1800" b="1" dirty="0"/>
            <a:t>Lead Optimization </a:t>
          </a:r>
        </a:p>
      </dgm:t>
    </dgm:pt>
    <dgm:pt modelId="{B35B7510-C13A-4F36-8B5F-A8ED3799A15A}" type="parTrans" cxnId="{14C1392D-BC04-4E53-8A55-4A396B072187}">
      <dgm:prSet/>
      <dgm:spPr/>
      <dgm:t>
        <a:bodyPr/>
        <a:lstStyle/>
        <a:p>
          <a:endParaRPr lang="en-US"/>
        </a:p>
      </dgm:t>
    </dgm:pt>
    <dgm:pt modelId="{7ABA623C-6F61-4EEA-9C0E-FEE80D999E73}" type="sibTrans" cxnId="{14C1392D-BC04-4E53-8A55-4A396B072187}">
      <dgm:prSet/>
      <dgm:spPr/>
      <dgm:t>
        <a:bodyPr/>
        <a:lstStyle/>
        <a:p>
          <a:endParaRPr lang="en-US"/>
        </a:p>
      </dgm:t>
    </dgm:pt>
    <dgm:pt modelId="{D4940AC8-08C4-4F2B-93A0-D3280C5427EA}" type="pres">
      <dgm:prSet presAssocID="{AB5B0544-606D-4F01-B761-12CDF5E63155}" presName="Name0" presStyleCnt="0">
        <dgm:presLayoutVars>
          <dgm:dir/>
          <dgm:animLvl val="lvl"/>
          <dgm:resizeHandles val="exact"/>
        </dgm:presLayoutVars>
      </dgm:prSet>
      <dgm:spPr/>
    </dgm:pt>
    <dgm:pt modelId="{33E1CB2C-9D79-46CB-AFC3-13ED29019389}" type="pres">
      <dgm:prSet presAssocID="{0A46BB9F-E887-4FE1-85B6-6AE1186B50CC}" presName="parTxOnly" presStyleLbl="node1" presStyleIdx="0" presStyleCnt="2" custScaleX="78426">
        <dgm:presLayoutVars>
          <dgm:chMax val="0"/>
          <dgm:chPref val="0"/>
          <dgm:bulletEnabled val="1"/>
        </dgm:presLayoutVars>
      </dgm:prSet>
      <dgm:spPr/>
    </dgm:pt>
    <dgm:pt modelId="{2F3D88FD-1F27-4656-A979-5A92E484AA80}" type="pres">
      <dgm:prSet presAssocID="{B1DACF45-C181-4C1D-8F06-17747C3A449B}" presName="parTxOnlySpace" presStyleCnt="0"/>
      <dgm:spPr/>
    </dgm:pt>
    <dgm:pt modelId="{0F5397F0-8AFF-4358-8A52-ACD49F8C78DE}" type="pres">
      <dgm:prSet presAssocID="{D0142608-63F4-4507-86A2-B63E9D7FDB2F}" presName="parTxOnly" presStyleLbl="node1" presStyleIdx="1" presStyleCnt="2" custScaleX="107148">
        <dgm:presLayoutVars>
          <dgm:chMax val="0"/>
          <dgm:chPref val="0"/>
          <dgm:bulletEnabled val="1"/>
        </dgm:presLayoutVars>
      </dgm:prSet>
      <dgm:spPr/>
    </dgm:pt>
  </dgm:ptLst>
  <dgm:cxnLst>
    <dgm:cxn modelId="{14C1392D-BC04-4E53-8A55-4A396B072187}" srcId="{AB5B0544-606D-4F01-B761-12CDF5E63155}" destId="{D0142608-63F4-4507-86A2-B63E9D7FDB2F}" srcOrd="1" destOrd="0" parTransId="{B35B7510-C13A-4F36-8B5F-A8ED3799A15A}" sibTransId="{7ABA623C-6F61-4EEA-9C0E-FEE80D999E73}"/>
    <dgm:cxn modelId="{F57BAE30-EB13-4723-BC31-E9C002C02689}" type="presOf" srcId="{D0142608-63F4-4507-86A2-B63E9D7FDB2F}" destId="{0F5397F0-8AFF-4358-8A52-ACD49F8C78DE}" srcOrd="0" destOrd="0" presId="urn:microsoft.com/office/officeart/2005/8/layout/chevron1"/>
    <dgm:cxn modelId="{19870F50-99BB-4363-9C98-FD16AB692FF2}" type="presOf" srcId="{0A46BB9F-E887-4FE1-85B6-6AE1186B50CC}" destId="{33E1CB2C-9D79-46CB-AFC3-13ED29019389}" srcOrd="0" destOrd="0" presId="urn:microsoft.com/office/officeart/2005/8/layout/chevron1"/>
    <dgm:cxn modelId="{EBA7EE85-CE90-40DB-9A1D-5F17E3D0C094}" type="presOf" srcId="{AB5B0544-606D-4F01-B761-12CDF5E63155}" destId="{D4940AC8-08C4-4F2B-93A0-D3280C5427EA}" srcOrd="0" destOrd="0" presId="urn:microsoft.com/office/officeart/2005/8/layout/chevron1"/>
    <dgm:cxn modelId="{79E0C18A-C959-4A1A-ABC2-61F6AE41ED30}" srcId="{AB5B0544-606D-4F01-B761-12CDF5E63155}" destId="{0A46BB9F-E887-4FE1-85B6-6AE1186B50CC}" srcOrd="0" destOrd="0" parTransId="{5A60AD50-7CAD-43B2-A14E-08BBAE259FA4}" sibTransId="{B1DACF45-C181-4C1D-8F06-17747C3A449B}"/>
    <dgm:cxn modelId="{18FB409C-12F9-4E85-8BD5-BC82508B98ED}" type="presParOf" srcId="{D4940AC8-08C4-4F2B-93A0-D3280C5427EA}" destId="{33E1CB2C-9D79-46CB-AFC3-13ED29019389}" srcOrd="0" destOrd="0" presId="urn:microsoft.com/office/officeart/2005/8/layout/chevron1"/>
    <dgm:cxn modelId="{A2FE5F89-C8FD-4127-93A9-CB5066D55566}" type="presParOf" srcId="{D4940AC8-08C4-4F2B-93A0-D3280C5427EA}" destId="{2F3D88FD-1F27-4656-A979-5A92E484AA80}" srcOrd="1" destOrd="0" presId="urn:microsoft.com/office/officeart/2005/8/layout/chevron1"/>
    <dgm:cxn modelId="{D140D7D3-1839-4792-A389-2B21447AABF5}" type="presParOf" srcId="{D4940AC8-08C4-4F2B-93A0-D3280C5427EA}" destId="{0F5397F0-8AFF-4358-8A52-ACD49F8C78DE}"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1CB2C-9D79-46CB-AFC3-13ED29019389}">
      <dsp:nvSpPr>
        <dsp:cNvPr id="0" name=""/>
        <dsp:cNvSpPr/>
      </dsp:nvSpPr>
      <dsp:spPr>
        <a:xfrm>
          <a:off x="1486" y="0"/>
          <a:ext cx="3368362" cy="429836"/>
        </a:xfrm>
        <a:prstGeom prst="chevron">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100000"/>
            </a:lnSpc>
            <a:spcBef>
              <a:spcPct val="0"/>
            </a:spcBef>
            <a:spcAft>
              <a:spcPts val="588"/>
            </a:spcAft>
            <a:buNone/>
          </a:pPr>
          <a:r>
            <a:rPr lang="en-US" sz="1800" b="1" kern="1200" dirty="0"/>
            <a:t>Hit Identification</a:t>
          </a:r>
        </a:p>
      </dsp:txBody>
      <dsp:txXfrm>
        <a:off x="216404" y="0"/>
        <a:ext cx="2938526" cy="429836"/>
      </dsp:txXfrm>
    </dsp:sp>
    <dsp:sp modelId="{0F5397F0-8AFF-4358-8A52-ACD49F8C78DE}">
      <dsp:nvSpPr>
        <dsp:cNvPr id="0" name=""/>
        <dsp:cNvSpPr/>
      </dsp:nvSpPr>
      <dsp:spPr>
        <a:xfrm>
          <a:off x="2940353" y="0"/>
          <a:ext cx="4601959" cy="429836"/>
        </a:xfrm>
        <a:prstGeom prst="chevron">
          <a:avLst/>
        </a:prstGeom>
        <a:solidFill>
          <a:srgbClr val="66BECA"/>
        </a:solidFill>
        <a:ln w="25400" cap="flat" cmpd="sng" algn="ctr">
          <a:solidFill>
            <a:srgbClr val="66BEC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Lead Optimization </a:t>
          </a:r>
        </a:p>
      </dsp:txBody>
      <dsp:txXfrm>
        <a:off x="3155271" y="0"/>
        <a:ext cx="4172123" cy="4298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31/10/2018</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dirty="0"/>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dirty="0"/>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31/10/2018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31/10/2018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31/10/2018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31/10/2018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31/10/2018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31/10/2018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31/10/2018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31/10/2018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31/10/2018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31/10/2018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31/10/2018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31/10/2018</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10/31/2018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6.jpeg"/><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6.emf"/><Relationship Id="rId5" Type="http://schemas.openxmlformats.org/officeDocument/2006/relationships/oleObject" Target="../embeddings/oleObject2.bin"/><Relationship Id="rId10" Type="http://schemas.openxmlformats.org/officeDocument/2006/relationships/image" Target="../media/image28.emf"/><Relationship Id="rId4" Type="http://schemas.openxmlformats.org/officeDocument/2006/relationships/image" Target="../media/image29.png"/><Relationship Id="rId9"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0.emf"/><Relationship Id="rId4" Type="http://schemas.openxmlformats.org/officeDocument/2006/relationships/diagramData" Target="../diagrams/data1.xml"/><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2.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31.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6.jpeg"/><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3.emf"/><Relationship Id="rId5" Type="http://schemas.openxmlformats.org/officeDocument/2006/relationships/oleObject" Target="../embeddings/oleObject8.bin"/><Relationship Id="rId4" Type="http://schemas.openxmlformats.org/officeDocument/2006/relationships/image" Target="../media/image35.emf"/><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7.emf"/><Relationship Id="rId5" Type="http://schemas.openxmlformats.org/officeDocument/2006/relationships/oleObject" Target="../embeddings/oleObject10.bin"/><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8.e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13" Type="http://schemas.openxmlformats.org/officeDocument/2006/relationships/oleObject" Target="../embeddings/oleObject13.bin"/><Relationship Id="rId3" Type="http://schemas.openxmlformats.org/officeDocument/2006/relationships/image" Target="../media/image6.jpeg"/><Relationship Id="rId12" Type="http://schemas.openxmlformats.org/officeDocument/2006/relationships/image" Target="../media/image39.emf"/><Relationship Id="rId2" Type="http://schemas.openxmlformats.org/officeDocument/2006/relationships/slideLayout" Target="../slideLayouts/slideLayout7.xml"/><Relationship Id="rId1" Type="http://schemas.openxmlformats.org/officeDocument/2006/relationships/vmlDrawing" Target="../drawings/vmlDrawing8.vml"/><Relationship Id="rId11" Type="http://schemas.openxmlformats.org/officeDocument/2006/relationships/oleObject" Target="../embeddings/oleObject12.bin"/><Relationship Id="rId10"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10.png"/><Relationship Id="rId14" Type="http://schemas.openxmlformats.org/officeDocument/2006/relationships/image" Target="../media/image40.emf"/></Relationships>
</file>

<file path=ppt/slides/_rels/slide18.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6.jpeg"/><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2.emf"/><Relationship Id="rId5" Type="http://schemas.openxmlformats.org/officeDocument/2006/relationships/oleObject" Target="../embeddings/oleObject14.bin"/><Relationship Id="rId10" Type="http://schemas.openxmlformats.org/officeDocument/2006/relationships/image" Target="../media/image44.emf"/><Relationship Id="rId4" Type="http://schemas.openxmlformats.org/officeDocument/2006/relationships/image" Target="../media/image45.png"/><Relationship Id="rId9"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9.png"/><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6.emf"/><Relationship Id="rId5" Type="http://schemas.openxmlformats.org/officeDocument/2006/relationships/oleObject" Target="../embeddings/oleObject17.bin"/><Relationship Id="rId10" Type="http://schemas.openxmlformats.org/officeDocument/2006/relationships/image" Target="../media/image48.emf"/><Relationship Id="rId4" Type="http://schemas.openxmlformats.org/officeDocument/2006/relationships/image" Target="../media/image6.jpeg"/><Relationship Id="rId9"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jpeg"/><Relationship Id="rId7" Type="http://schemas.openxmlformats.org/officeDocument/2006/relationships/image" Target="../media/image50.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chart" Target="../charts/chart3.xml"/><Relationship Id="rId10" Type="http://schemas.openxmlformats.org/officeDocument/2006/relationships/image" Target="../media/image51.emf"/><Relationship Id="rId4" Type="http://schemas.openxmlformats.org/officeDocument/2006/relationships/chart" Target="../charts/chart2.xml"/><Relationship Id="rId9"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7.emf"/><Relationship Id="rId4"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3.png"/><Relationship Id="rId3" Type="http://schemas.openxmlformats.org/officeDocument/2006/relationships/image" Target="../media/image53.jpg"/><Relationship Id="rId7" Type="http://schemas.openxmlformats.org/officeDocument/2006/relationships/hyperlink" Target="http://www.google.pt/url?sa=i&amp;rct=j&amp;q=&amp;esrc=s&amp;source=images&amp;cd=&amp;cad=rja&amp;uact=8&amp;ved=2ahUKEwiAuKqO3tDcAhUMUhoKHWobAakQjRx6BAgBEAU&amp;url=http://www.requimte.pt/&amp;psig=AOvVaw2Mk4M7LOAQDLTB5uvMRJDZ&amp;ust=1533380626719953" TargetMode="External"/><Relationship Id="rId12"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image" Target="../media/image55.jpeg"/><Relationship Id="rId10" Type="http://schemas.openxmlformats.org/officeDocument/2006/relationships/hyperlink" Target="http://www.google.pt/url?sa=i&amp;rct=j&amp;q=&amp;esrc=s&amp;source=images&amp;cd=&amp;cad=rja&amp;uact=8&amp;ved=2ahUKEwiGhOSF39DcAhXFxoUKHXA8BU0QjRx6BAgBEAU&amp;url=http://gecea.ist.utl.pt/contactos.html&amp;psig=AOvVaw31MsHKKVlq7OehESTgSeI0&amp;ust=1533380848449141" TargetMode="External"/><Relationship Id="rId4" Type="http://schemas.openxmlformats.org/officeDocument/2006/relationships/image" Target="../media/image54.jpg"/><Relationship Id="rId9" Type="http://schemas.openxmlformats.org/officeDocument/2006/relationships/image" Target="../media/image58.jpeg"/><Relationship Id="rId1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microsoft.com/office/2007/relationships/hdphoto" Target="../media/hdphoto1.wdp"/><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4093428"/>
          </a:xfrm>
          <a:prstGeom prst="rect">
            <a:avLst/>
          </a:prstGeom>
          <a:noFill/>
        </p:spPr>
        <p:txBody>
          <a:bodyPr wrap="square" rtlCol="0">
            <a:spAutoFit/>
          </a:bodyPr>
          <a:lstStyle/>
          <a:p>
            <a:pPr algn="ctr"/>
            <a:r>
              <a:rPr lang="en-GB" sz="2400" b="1" dirty="0"/>
              <a:t>Enantiopure Oxazoloisoindolinones: Promising Small Molecules for p53-based Therapy with Potential Anticancer Properties</a:t>
            </a:r>
            <a:endParaRPr lang="en-US" sz="2400" b="1" dirty="0"/>
          </a:p>
          <a:p>
            <a:pPr algn="ctr"/>
            <a:endParaRPr lang="fr-FR" dirty="0"/>
          </a:p>
          <a:p>
            <a:pPr algn="ctr"/>
            <a:r>
              <a:rPr lang="it-IT" b="1" dirty="0"/>
              <a:t>Valentina Barcherini </a:t>
            </a:r>
            <a:r>
              <a:rPr lang="it-IT" b="1" baseline="30000" dirty="0"/>
              <a:t>1,</a:t>
            </a:r>
            <a:r>
              <a:rPr lang="it-IT" b="1" dirty="0"/>
              <a:t>*, Margarida Espadinha </a:t>
            </a:r>
            <a:r>
              <a:rPr lang="it-IT" b="1" baseline="30000" dirty="0"/>
              <a:t>1</a:t>
            </a:r>
            <a:r>
              <a:rPr lang="it-IT" b="1" dirty="0"/>
              <a:t>, Joana Soares </a:t>
            </a:r>
            <a:r>
              <a:rPr lang="it-IT" b="1" baseline="30000" dirty="0"/>
              <a:t>2</a:t>
            </a:r>
            <a:r>
              <a:rPr lang="it-IT" b="1" dirty="0"/>
              <a:t>, Sara Gomes </a:t>
            </a:r>
            <a:r>
              <a:rPr lang="it-IT" b="1" baseline="30000" dirty="0"/>
              <a:t>2</a:t>
            </a:r>
            <a:r>
              <a:rPr lang="it-IT" b="1" dirty="0"/>
              <a:t>, Alexandra Antunes </a:t>
            </a:r>
            <a:r>
              <a:rPr lang="it-IT" b="1" baseline="30000" dirty="0"/>
              <a:t>3</a:t>
            </a:r>
            <a:r>
              <a:rPr lang="it-IT" b="1" dirty="0"/>
              <a:t>, </a:t>
            </a:r>
            <a:r>
              <a:rPr lang="pt-PT" b="1" dirty="0"/>
              <a:t>Lucília Saraiva </a:t>
            </a:r>
            <a:r>
              <a:rPr lang="pt-PT" b="1" baseline="30000" dirty="0"/>
              <a:t>2</a:t>
            </a:r>
            <a:r>
              <a:rPr lang="pt-PT" b="1" dirty="0"/>
              <a:t>, Maria M. M. Santos </a:t>
            </a:r>
            <a:r>
              <a:rPr lang="pt-PT" b="1" baseline="30000" dirty="0"/>
              <a:t>1</a:t>
            </a:r>
            <a:endParaRPr lang="it-IT" b="1" baseline="30000" dirty="0"/>
          </a:p>
          <a:p>
            <a:endParaRPr lang="fr-FR" dirty="0"/>
          </a:p>
          <a:p>
            <a:r>
              <a:rPr lang="en-US" baseline="30000" dirty="0"/>
              <a:t>1</a:t>
            </a:r>
            <a:r>
              <a:rPr lang="en-GB" dirty="0"/>
              <a:t>Research Institute for Medicines (iMed.ULisboa), Faculty of Pharmacy, University of       Lisbon, Av. </a:t>
            </a:r>
            <a:r>
              <a:rPr lang="pt-PT" dirty="0"/>
              <a:t>Prof. Gama Pinto, 1649-003, Lisbon, Portugal</a:t>
            </a:r>
            <a:r>
              <a:rPr lang="en-US" dirty="0"/>
              <a:t>; </a:t>
            </a:r>
            <a:endParaRPr lang="fr-FR" dirty="0"/>
          </a:p>
          <a:p>
            <a:r>
              <a:rPr lang="en-US" baseline="30000" dirty="0"/>
              <a:t>2</a:t>
            </a:r>
            <a:r>
              <a:rPr lang="pt-PT" dirty="0"/>
              <a:t>UCIBIO/REQUIMTE, Faculty of Pharmacy, University of Porto, </a:t>
            </a:r>
            <a:r>
              <a:rPr lang="el-GR" dirty="0"/>
              <a:t>R. Jorge de Viterbo Ferreira 228, 4050-313</a:t>
            </a:r>
            <a:r>
              <a:rPr lang="en-GB" dirty="0"/>
              <a:t>, </a:t>
            </a:r>
            <a:r>
              <a:rPr lang="pt-PT" dirty="0"/>
              <a:t>Porto, Portugal</a:t>
            </a:r>
            <a:r>
              <a:rPr lang="en-US" dirty="0"/>
              <a:t>;</a:t>
            </a:r>
          </a:p>
          <a:p>
            <a:r>
              <a:rPr lang="en-US" baseline="30000" dirty="0"/>
              <a:t>3</a:t>
            </a:r>
            <a:r>
              <a:rPr lang="pt-PT" dirty="0"/>
              <a:t>Centro de Química Estrutural, Instituto Superior Técnico, University of Lisbon, Av. Rovisco Pais, 1049-001, Lisbon, Portugal.</a:t>
            </a:r>
            <a:endParaRPr lang="en-GB" dirty="0"/>
          </a:p>
          <a:p>
            <a:endParaRPr lang="fr-FR" dirty="0"/>
          </a:p>
          <a:p>
            <a:r>
              <a:rPr lang="en-US" sz="1400" b="1" dirty="0"/>
              <a:t>*</a:t>
            </a:r>
            <a:r>
              <a:rPr lang="en-US" sz="1400" dirty="0"/>
              <a:t> Corresponding author: vbarcherini@ff.ulisboa.pt</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201502"/>
          </a:xfrm>
          <a:prstGeom prst="rect">
            <a:avLst/>
          </a:prstGeom>
        </p:spPr>
      </p:pic>
      <p:pic>
        <p:nvPicPr>
          <p:cNvPr id="4" name="Picture 3" descr="A screenshot of a cell phone&#10;&#10;Description generated with high confidence">
            <a:extLst>
              <a:ext uri="{FF2B5EF4-FFF2-40B4-BE49-F238E27FC236}">
                <a16:creationId xmlns:a16="http://schemas.microsoft.com/office/drawing/2014/main" id="{C2B6E193-8885-47C4-8E54-025FEF16EE67}"/>
              </a:ext>
            </a:extLst>
          </p:cNvPr>
          <p:cNvPicPr>
            <a:picLocks noChangeAspect="1"/>
          </p:cNvPicPr>
          <p:nvPr/>
        </p:nvPicPr>
        <p:blipFill rotWithShape="1">
          <a:blip r:embed="rId4">
            <a:extLst>
              <a:ext uri="{28A0092B-C50C-407E-A947-70E740481C1C}">
                <a14:useLocalDpi xmlns:a14="http://schemas.microsoft.com/office/drawing/2010/main" val="0"/>
              </a:ext>
            </a:extLst>
          </a:blip>
          <a:srcRect t="17935" b="14278"/>
          <a:stretch/>
        </p:blipFill>
        <p:spPr>
          <a:xfrm>
            <a:off x="6866101" y="5972164"/>
            <a:ext cx="1618621" cy="730151"/>
          </a:xfrm>
          <a:prstGeom prst="rect">
            <a:avLst/>
          </a:prstGeom>
        </p:spPr>
      </p:pic>
      <p:pic>
        <p:nvPicPr>
          <p:cNvPr id="7" name="Picture 6">
            <a:extLst>
              <a:ext uri="{FF2B5EF4-FFF2-40B4-BE49-F238E27FC236}">
                <a16:creationId xmlns:a16="http://schemas.microsoft.com/office/drawing/2014/main" id="{A5123E94-7B3D-4720-B656-EFFE7D5DD8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0275" y="5991324"/>
            <a:ext cx="689876" cy="730151"/>
          </a:xfrm>
          <a:prstGeom prst="rect">
            <a:avLst/>
          </a:prstGeom>
        </p:spPr>
      </p:pic>
      <p:pic>
        <p:nvPicPr>
          <p:cNvPr id="6" name="Picture 5">
            <a:extLst>
              <a:ext uri="{FF2B5EF4-FFF2-40B4-BE49-F238E27FC236}">
                <a16:creationId xmlns:a16="http://schemas.microsoft.com/office/drawing/2014/main" id="{219C6C77-BDD5-4BAF-925F-8007F1446E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9978" y="5904679"/>
            <a:ext cx="940297" cy="9033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Rounded Corners 48">
            <a:extLst>
              <a:ext uri="{FF2B5EF4-FFF2-40B4-BE49-F238E27FC236}">
                <a16:creationId xmlns:a16="http://schemas.microsoft.com/office/drawing/2014/main" id="{CAEE5B30-E918-47A3-846E-A29AB5230300}"/>
              </a:ext>
            </a:extLst>
          </p:cNvPr>
          <p:cNvSpPr/>
          <p:nvPr/>
        </p:nvSpPr>
        <p:spPr>
          <a:xfrm>
            <a:off x="4997524" y="1446071"/>
            <a:ext cx="3460676" cy="1247722"/>
          </a:xfrm>
          <a:prstGeom prst="roundRect">
            <a:avLst/>
          </a:prstGeom>
          <a:solidFill>
            <a:schemeClr val="accent1">
              <a:lumMod val="50000"/>
            </a:schemeClr>
          </a:solidFill>
          <a:ln>
            <a:solidFill>
              <a:schemeClr val="tx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 - </a:t>
            </a:r>
            <a:r>
              <a:rPr lang="en-GB" sz="2400" b="1" dirty="0">
                <a:solidFill>
                  <a:srgbClr val="7030A0"/>
                </a:solidFill>
              </a:rPr>
              <a:t>Reactivation</a:t>
            </a:r>
            <a:r>
              <a:rPr lang="fr-FR" sz="2400" b="1" dirty="0">
                <a:solidFill>
                  <a:srgbClr val="7030A0"/>
                </a:solidFill>
              </a:rPr>
              <a:t> of mut p53</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32" name="Slide Number Placeholder 1">
            <a:extLst>
              <a:ext uri="{FF2B5EF4-FFF2-40B4-BE49-F238E27FC236}">
                <a16:creationId xmlns:a16="http://schemas.microsoft.com/office/drawing/2014/main" id="{95B38258-BCE0-4504-AC9D-E2AEFC4BC695}"/>
              </a:ext>
            </a:extLst>
          </p:cNvPr>
          <p:cNvSpPr txBox="1">
            <a:spLocks/>
          </p:cNvSpPr>
          <p:nvPr/>
        </p:nvSpPr>
        <p:spPr>
          <a:xfrm>
            <a:off x="6581643" y="6163792"/>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3EEF5-39CE-5C47-9C79-94AA8B5F4208}" type="slidenum">
              <a:rPr lang="en-US" smtClean="0"/>
              <a:pPr/>
              <a:t>10</a:t>
            </a:fld>
            <a:endParaRPr lang="en-US" dirty="0"/>
          </a:p>
        </p:txBody>
      </p:sp>
      <p:pic>
        <p:nvPicPr>
          <p:cNvPr id="33" name="Picture 32">
            <a:extLst>
              <a:ext uri="{FF2B5EF4-FFF2-40B4-BE49-F238E27FC236}">
                <a16:creationId xmlns:a16="http://schemas.microsoft.com/office/drawing/2014/main" id="{DCCE36F8-C41A-49E6-88D1-9211A8E3AB6C}"/>
              </a:ext>
            </a:extLst>
          </p:cNvPr>
          <p:cNvPicPr>
            <a:picLocks noChangeAspect="1"/>
          </p:cNvPicPr>
          <p:nvPr/>
        </p:nvPicPr>
        <p:blipFill rotWithShape="1">
          <a:blip r:embed="rId3"/>
          <a:srcRect r="21337" b="10379"/>
          <a:stretch/>
        </p:blipFill>
        <p:spPr>
          <a:xfrm>
            <a:off x="6647791" y="2886351"/>
            <a:ext cx="1401866" cy="1707546"/>
          </a:xfrm>
          <a:prstGeom prst="rect">
            <a:avLst/>
          </a:prstGeom>
        </p:spPr>
      </p:pic>
      <p:pic>
        <p:nvPicPr>
          <p:cNvPr id="34" name="Picture 33">
            <a:extLst>
              <a:ext uri="{FF2B5EF4-FFF2-40B4-BE49-F238E27FC236}">
                <a16:creationId xmlns:a16="http://schemas.microsoft.com/office/drawing/2014/main" id="{F9EA2BF1-5CA4-4759-AB86-BD76F0936C55}"/>
              </a:ext>
            </a:extLst>
          </p:cNvPr>
          <p:cNvPicPr>
            <a:picLocks noChangeAspect="1"/>
          </p:cNvPicPr>
          <p:nvPr/>
        </p:nvPicPr>
        <p:blipFill>
          <a:blip r:embed="rId4"/>
          <a:stretch>
            <a:fillRect/>
          </a:stretch>
        </p:blipFill>
        <p:spPr>
          <a:xfrm>
            <a:off x="312941" y="5148818"/>
            <a:ext cx="7185834" cy="657428"/>
          </a:xfrm>
          <a:prstGeom prst="rect">
            <a:avLst/>
          </a:prstGeom>
        </p:spPr>
      </p:pic>
      <p:sp>
        <p:nvSpPr>
          <p:cNvPr id="35" name="Flowchart: Display 34">
            <a:extLst>
              <a:ext uri="{FF2B5EF4-FFF2-40B4-BE49-F238E27FC236}">
                <a16:creationId xmlns:a16="http://schemas.microsoft.com/office/drawing/2014/main" id="{C8B3AD31-4443-4815-BD9C-51362B689948}"/>
              </a:ext>
            </a:extLst>
          </p:cNvPr>
          <p:cNvSpPr/>
          <p:nvPr/>
        </p:nvSpPr>
        <p:spPr>
          <a:xfrm rot="16200000">
            <a:off x="2015703" y="1227161"/>
            <a:ext cx="497671" cy="583811"/>
          </a:xfrm>
          <a:prstGeom prst="flowChartDisplay">
            <a:avLst/>
          </a:prstGeom>
          <a:solidFill>
            <a:srgbClr val="FF0000"/>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99B49553-4655-4C3B-B5A6-2E72268D0366}"/>
              </a:ext>
            </a:extLst>
          </p:cNvPr>
          <p:cNvSpPr txBox="1"/>
          <p:nvPr/>
        </p:nvSpPr>
        <p:spPr>
          <a:xfrm>
            <a:off x="288227" y="1326449"/>
            <a:ext cx="1786597" cy="369332"/>
          </a:xfrm>
          <a:prstGeom prst="rect">
            <a:avLst/>
          </a:prstGeom>
          <a:noFill/>
        </p:spPr>
        <p:txBody>
          <a:bodyPr wrap="square" rtlCol="0">
            <a:spAutoFit/>
          </a:bodyPr>
          <a:lstStyle/>
          <a:p>
            <a:r>
              <a:rPr lang="en-GB" b="1" dirty="0">
                <a:solidFill>
                  <a:srgbClr val="C00000"/>
                </a:solidFill>
              </a:rPr>
              <a:t>p53 reactivators</a:t>
            </a:r>
          </a:p>
        </p:txBody>
      </p:sp>
      <p:sp>
        <p:nvSpPr>
          <p:cNvPr id="37" name="TextBox 36">
            <a:extLst>
              <a:ext uri="{FF2B5EF4-FFF2-40B4-BE49-F238E27FC236}">
                <a16:creationId xmlns:a16="http://schemas.microsoft.com/office/drawing/2014/main" id="{2DE119EF-1C42-4612-AB26-687DCB9881C6}"/>
              </a:ext>
            </a:extLst>
          </p:cNvPr>
          <p:cNvSpPr txBox="1"/>
          <p:nvPr/>
        </p:nvSpPr>
        <p:spPr>
          <a:xfrm>
            <a:off x="2753384" y="1328230"/>
            <a:ext cx="323557" cy="369332"/>
          </a:xfrm>
          <a:prstGeom prst="rect">
            <a:avLst/>
          </a:prstGeom>
          <a:noFill/>
        </p:spPr>
        <p:txBody>
          <a:bodyPr wrap="square" rtlCol="0">
            <a:spAutoFit/>
          </a:bodyPr>
          <a:lstStyle/>
          <a:p>
            <a:r>
              <a:rPr lang="en-GB" dirty="0"/>
              <a:t>+</a:t>
            </a:r>
          </a:p>
        </p:txBody>
      </p:sp>
      <p:grpSp>
        <p:nvGrpSpPr>
          <p:cNvPr id="38" name="Group 37">
            <a:extLst>
              <a:ext uri="{FF2B5EF4-FFF2-40B4-BE49-F238E27FC236}">
                <a16:creationId xmlns:a16="http://schemas.microsoft.com/office/drawing/2014/main" id="{2C8EAAB2-FF4F-4C36-A42B-4C53981F13B1}"/>
              </a:ext>
            </a:extLst>
          </p:cNvPr>
          <p:cNvGrpSpPr/>
          <p:nvPr/>
        </p:nvGrpSpPr>
        <p:grpSpPr>
          <a:xfrm>
            <a:off x="3076941" y="1121723"/>
            <a:ext cx="1495058" cy="658006"/>
            <a:chOff x="3207423" y="1524046"/>
            <a:chExt cx="1722768" cy="899433"/>
          </a:xfrm>
        </p:grpSpPr>
        <p:sp>
          <p:nvSpPr>
            <p:cNvPr id="39" name="Star: 7 Points 38">
              <a:extLst>
                <a:ext uri="{FF2B5EF4-FFF2-40B4-BE49-F238E27FC236}">
                  <a16:creationId xmlns:a16="http://schemas.microsoft.com/office/drawing/2014/main" id="{A26F8D19-84B6-4262-B020-5423E233FF70}"/>
                </a:ext>
              </a:extLst>
            </p:cNvPr>
            <p:cNvSpPr/>
            <p:nvPr/>
          </p:nvSpPr>
          <p:spPr>
            <a:xfrm>
              <a:off x="3207423" y="1524046"/>
              <a:ext cx="1722768" cy="899433"/>
            </a:xfrm>
            <a:prstGeom prst="star7">
              <a:avLst/>
            </a:prstGeom>
            <a:solidFill>
              <a:schemeClr val="accent6">
                <a:lumMod val="60000"/>
                <a:lumOff val="40000"/>
              </a:schemeClr>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C1D24E3E-B97D-4B2E-82F4-7DE4DBD866EC}"/>
                </a:ext>
              </a:extLst>
            </p:cNvPr>
            <p:cNvSpPr txBox="1"/>
            <p:nvPr/>
          </p:nvSpPr>
          <p:spPr>
            <a:xfrm>
              <a:off x="3459202" y="1804050"/>
              <a:ext cx="1406776" cy="420703"/>
            </a:xfrm>
            <a:prstGeom prst="rect">
              <a:avLst/>
            </a:prstGeom>
            <a:noFill/>
          </p:spPr>
          <p:txBody>
            <a:bodyPr wrap="square" rtlCol="0">
              <a:spAutoFit/>
            </a:bodyPr>
            <a:lstStyle/>
            <a:p>
              <a:r>
                <a:rPr lang="en-GB" sz="1400" b="1" dirty="0"/>
                <a:t>mutant p53</a:t>
              </a:r>
            </a:p>
          </p:txBody>
        </p:sp>
      </p:grpSp>
      <p:sp>
        <p:nvSpPr>
          <p:cNvPr id="41" name="Arrow: Down 40">
            <a:extLst>
              <a:ext uri="{FF2B5EF4-FFF2-40B4-BE49-F238E27FC236}">
                <a16:creationId xmlns:a16="http://schemas.microsoft.com/office/drawing/2014/main" id="{D2FA5A64-FD5D-46E0-8166-B578335531A6}"/>
              </a:ext>
            </a:extLst>
          </p:cNvPr>
          <p:cNvSpPr/>
          <p:nvPr/>
        </p:nvSpPr>
        <p:spPr>
          <a:xfrm>
            <a:off x="2834272" y="1941987"/>
            <a:ext cx="178707" cy="59475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F9784339-BDEA-41AF-8599-774F0EFA4318}"/>
              </a:ext>
            </a:extLst>
          </p:cNvPr>
          <p:cNvSpPr txBox="1"/>
          <p:nvPr/>
        </p:nvSpPr>
        <p:spPr>
          <a:xfrm>
            <a:off x="913689" y="1927888"/>
            <a:ext cx="1929035" cy="615553"/>
          </a:xfrm>
          <a:prstGeom prst="rect">
            <a:avLst/>
          </a:prstGeom>
          <a:noFill/>
        </p:spPr>
        <p:txBody>
          <a:bodyPr wrap="square" rtlCol="0">
            <a:spAutoFit/>
          </a:bodyPr>
          <a:lstStyle/>
          <a:p>
            <a:pPr algn="ctr"/>
            <a:r>
              <a:rPr lang="en-GB" sz="1700" b="1" dirty="0">
                <a:solidFill>
                  <a:srgbClr val="3216DA"/>
                </a:solidFill>
              </a:rPr>
              <a:t>Restoration of p53 conformation</a:t>
            </a:r>
          </a:p>
        </p:txBody>
      </p:sp>
      <p:grpSp>
        <p:nvGrpSpPr>
          <p:cNvPr id="43" name="Group 42">
            <a:extLst>
              <a:ext uri="{FF2B5EF4-FFF2-40B4-BE49-F238E27FC236}">
                <a16:creationId xmlns:a16="http://schemas.microsoft.com/office/drawing/2014/main" id="{C7E32291-2F76-48F2-9834-4E923DF5110B}"/>
              </a:ext>
            </a:extLst>
          </p:cNvPr>
          <p:cNvGrpSpPr/>
          <p:nvPr/>
        </p:nvGrpSpPr>
        <p:grpSpPr>
          <a:xfrm>
            <a:off x="2268048" y="2587197"/>
            <a:ext cx="1353986" cy="601615"/>
            <a:chOff x="2057404" y="3843988"/>
            <a:chExt cx="1563700" cy="1042771"/>
          </a:xfrm>
        </p:grpSpPr>
        <p:sp>
          <p:nvSpPr>
            <p:cNvPr id="44" name="Oval 43">
              <a:extLst>
                <a:ext uri="{FF2B5EF4-FFF2-40B4-BE49-F238E27FC236}">
                  <a16:creationId xmlns:a16="http://schemas.microsoft.com/office/drawing/2014/main" id="{FDA1152C-5D29-49B2-9A08-73F806E58126}"/>
                </a:ext>
              </a:extLst>
            </p:cNvPr>
            <p:cNvSpPr/>
            <p:nvPr/>
          </p:nvSpPr>
          <p:spPr>
            <a:xfrm>
              <a:off x="2057404" y="3843988"/>
              <a:ext cx="1466545" cy="1042771"/>
            </a:xfrm>
            <a:prstGeom prst="ellipse">
              <a:avLst/>
            </a:prstGeom>
            <a:solidFill>
              <a:schemeClr val="accent6">
                <a:lumMod val="60000"/>
                <a:lumOff val="40000"/>
              </a:schemeClr>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sp>
          <p:nvSpPr>
            <p:cNvPr id="45" name="Flowchart: Display 44">
              <a:extLst>
                <a:ext uri="{FF2B5EF4-FFF2-40B4-BE49-F238E27FC236}">
                  <a16:creationId xmlns:a16="http://schemas.microsoft.com/office/drawing/2014/main" id="{8C8A2DF2-BE01-4FB9-9FD6-224164E322DB}"/>
                </a:ext>
              </a:extLst>
            </p:cNvPr>
            <p:cNvSpPr/>
            <p:nvPr/>
          </p:nvSpPr>
          <p:spPr>
            <a:xfrm rot="16200000">
              <a:off x="2523944" y="3818818"/>
              <a:ext cx="533467" cy="583811"/>
            </a:xfrm>
            <a:prstGeom prst="flowChartDisplay">
              <a:avLst/>
            </a:prstGeom>
            <a:solidFill>
              <a:srgbClr val="FF0000"/>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sp>
          <p:nvSpPr>
            <p:cNvPr id="46" name="TextBox 45">
              <a:extLst>
                <a:ext uri="{FF2B5EF4-FFF2-40B4-BE49-F238E27FC236}">
                  <a16:creationId xmlns:a16="http://schemas.microsoft.com/office/drawing/2014/main" id="{B03E5628-986D-4544-A908-32B238D353D1}"/>
                </a:ext>
              </a:extLst>
            </p:cNvPr>
            <p:cNvSpPr txBox="1"/>
            <p:nvPr/>
          </p:nvSpPr>
          <p:spPr>
            <a:xfrm>
              <a:off x="2214328" y="4283536"/>
              <a:ext cx="1406776" cy="533466"/>
            </a:xfrm>
            <a:prstGeom prst="rect">
              <a:avLst/>
            </a:prstGeom>
            <a:noFill/>
          </p:spPr>
          <p:txBody>
            <a:bodyPr wrap="square" rtlCol="0">
              <a:spAutoFit/>
            </a:bodyPr>
            <a:lstStyle/>
            <a:p>
              <a:r>
                <a:rPr lang="en-GB" sz="1400" b="1" dirty="0"/>
                <a:t>Mutant p53</a:t>
              </a:r>
            </a:p>
          </p:txBody>
        </p:sp>
      </p:grpSp>
      <p:sp>
        <p:nvSpPr>
          <p:cNvPr id="63" name="Arrow: Down 62">
            <a:extLst>
              <a:ext uri="{FF2B5EF4-FFF2-40B4-BE49-F238E27FC236}">
                <a16:creationId xmlns:a16="http://schemas.microsoft.com/office/drawing/2014/main" id="{2EABF699-A097-463B-AA8A-42C146B71297}"/>
              </a:ext>
            </a:extLst>
          </p:cNvPr>
          <p:cNvSpPr/>
          <p:nvPr/>
        </p:nvSpPr>
        <p:spPr>
          <a:xfrm>
            <a:off x="2842724" y="3403408"/>
            <a:ext cx="178707" cy="59475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86040C0E-3977-4EF4-895E-9FE0F134CDEB}"/>
              </a:ext>
            </a:extLst>
          </p:cNvPr>
          <p:cNvSpPr/>
          <p:nvPr/>
        </p:nvSpPr>
        <p:spPr>
          <a:xfrm>
            <a:off x="3306494" y="5155909"/>
            <a:ext cx="2419559" cy="708301"/>
          </a:xfrm>
          <a:prstGeom prst="rect">
            <a:avLst/>
          </a:prstGeom>
          <a:solidFill>
            <a:srgbClr val="92D050"/>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50" b="1" dirty="0">
                <a:solidFill>
                  <a:schemeClr val="tx1"/>
                </a:solidFill>
              </a:rPr>
              <a:t>p53 targets genes responsible for the tumor suppressor activity</a:t>
            </a:r>
          </a:p>
        </p:txBody>
      </p:sp>
      <p:sp>
        <p:nvSpPr>
          <p:cNvPr id="65" name="TextBox 64">
            <a:extLst>
              <a:ext uri="{FF2B5EF4-FFF2-40B4-BE49-F238E27FC236}">
                <a16:creationId xmlns:a16="http://schemas.microsoft.com/office/drawing/2014/main" id="{2EAFD7FD-61A3-45B7-AFF0-A517EDAA7B8A}"/>
              </a:ext>
            </a:extLst>
          </p:cNvPr>
          <p:cNvSpPr txBox="1"/>
          <p:nvPr/>
        </p:nvSpPr>
        <p:spPr>
          <a:xfrm>
            <a:off x="3867821" y="3098695"/>
            <a:ext cx="2797947" cy="1446550"/>
          </a:xfrm>
          <a:prstGeom prst="rect">
            <a:avLst/>
          </a:prstGeom>
          <a:noFill/>
        </p:spPr>
        <p:txBody>
          <a:bodyPr wrap="square" rtlCol="0">
            <a:spAutoFit/>
          </a:bodyPr>
          <a:lstStyle/>
          <a:p>
            <a:pPr algn="ctr"/>
            <a:r>
              <a:rPr lang="en-GB" sz="2200" b="1" dirty="0">
                <a:effectLst>
                  <a:outerShdw blurRad="38100" dist="38100" dir="2700000" algn="tl">
                    <a:srgbClr val="000000">
                      <a:alpha val="43137"/>
                    </a:srgbClr>
                  </a:outerShdw>
                </a:effectLst>
              </a:rPr>
              <a:t>mut p53 reactivators </a:t>
            </a:r>
          </a:p>
          <a:p>
            <a:pPr algn="ctr"/>
            <a:r>
              <a:rPr lang="en-GB" sz="2200" b="1" dirty="0">
                <a:effectLst>
                  <a:outerShdw blurRad="38100" dist="38100" dir="2700000" algn="tl">
                    <a:srgbClr val="000000">
                      <a:alpha val="43137"/>
                    </a:srgbClr>
                  </a:outerShdw>
                </a:effectLst>
              </a:rPr>
              <a:t>act as </a:t>
            </a:r>
          </a:p>
          <a:p>
            <a:pPr algn="ctr"/>
            <a:r>
              <a:rPr lang="en-GB" sz="2200" b="1" dirty="0">
                <a:effectLst>
                  <a:outerShdw blurRad="38100" dist="38100" dir="2700000" algn="tl">
                    <a:srgbClr val="000000">
                      <a:alpha val="43137"/>
                    </a:srgbClr>
                  </a:outerShdw>
                </a:effectLst>
              </a:rPr>
              <a:t>MOLECULAR CHAPERONES </a:t>
            </a:r>
          </a:p>
        </p:txBody>
      </p:sp>
      <p:grpSp>
        <p:nvGrpSpPr>
          <p:cNvPr id="66" name="Group 65">
            <a:extLst>
              <a:ext uri="{FF2B5EF4-FFF2-40B4-BE49-F238E27FC236}">
                <a16:creationId xmlns:a16="http://schemas.microsoft.com/office/drawing/2014/main" id="{9D95B8F3-D87A-4986-91BD-728B1DDE721A}"/>
              </a:ext>
            </a:extLst>
          </p:cNvPr>
          <p:cNvGrpSpPr/>
          <p:nvPr/>
        </p:nvGrpSpPr>
        <p:grpSpPr>
          <a:xfrm>
            <a:off x="1413102" y="4013939"/>
            <a:ext cx="1313353" cy="601615"/>
            <a:chOff x="2057404" y="3843988"/>
            <a:chExt cx="1516774" cy="1042771"/>
          </a:xfrm>
        </p:grpSpPr>
        <p:sp>
          <p:nvSpPr>
            <p:cNvPr id="67" name="Oval 66">
              <a:extLst>
                <a:ext uri="{FF2B5EF4-FFF2-40B4-BE49-F238E27FC236}">
                  <a16:creationId xmlns:a16="http://schemas.microsoft.com/office/drawing/2014/main" id="{6FE33342-FD9E-4EC7-B1DB-3BB0B2C8181A}"/>
                </a:ext>
              </a:extLst>
            </p:cNvPr>
            <p:cNvSpPr/>
            <p:nvPr/>
          </p:nvSpPr>
          <p:spPr>
            <a:xfrm>
              <a:off x="2057404" y="3843988"/>
              <a:ext cx="1466545" cy="1042771"/>
            </a:xfrm>
            <a:prstGeom prst="ellipse">
              <a:avLst/>
            </a:prstGeom>
            <a:solidFill>
              <a:schemeClr val="accent6">
                <a:lumMod val="60000"/>
                <a:lumOff val="40000"/>
              </a:schemeClr>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sp>
          <p:nvSpPr>
            <p:cNvPr id="68" name="Flowchart: Display 67">
              <a:extLst>
                <a:ext uri="{FF2B5EF4-FFF2-40B4-BE49-F238E27FC236}">
                  <a16:creationId xmlns:a16="http://schemas.microsoft.com/office/drawing/2014/main" id="{E89A299A-550D-4424-A276-6466617E6902}"/>
                </a:ext>
              </a:extLst>
            </p:cNvPr>
            <p:cNvSpPr/>
            <p:nvPr/>
          </p:nvSpPr>
          <p:spPr>
            <a:xfrm rot="16200000">
              <a:off x="2523944" y="3818818"/>
              <a:ext cx="533467" cy="583811"/>
            </a:xfrm>
            <a:prstGeom prst="flowChartDisplay">
              <a:avLst/>
            </a:prstGeom>
            <a:solidFill>
              <a:srgbClr val="FF0000"/>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sp>
          <p:nvSpPr>
            <p:cNvPr id="69" name="TextBox 68">
              <a:extLst>
                <a:ext uri="{FF2B5EF4-FFF2-40B4-BE49-F238E27FC236}">
                  <a16:creationId xmlns:a16="http://schemas.microsoft.com/office/drawing/2014/main" id="{CDD043AA-B18A-4EB6-9104-F373C01DEB8E}"/>
                </a:ext>
              </a:extLst>
            </p:cNvPr>
            <p:cNvSpPr txBox="1"/>
            <p:nvPr/>
          </p:nvSpPr>
          <p:spPr>
            <a:xfrm>
              <a:off x="2167402" y="4282962"/>
              <a:ext cx="1406776" cy="533466"/>
            </a:xfrm>
            <a:prstGeom prst="rect">
              <a:avLst/>
            </a:prstGeom>
            <a:noFill/>
          </p:spPr>
          <p:txBody>
            <a:bodyPr wrap="square" rtlCol="0">
              <a:spAutoFit/>
            </a:bodyPr>
            <a:lstStyle/>
            <a:p>
              <a:r>
                <a:rPr lang="en-GB" sz="1400" b="1" dirty="0"/>
                <a:t>Mutant p53</a:t>
              </a:r>
            </a:p>
          </p:txBody>
        </p:sp>
      </p:grpSp>
      <p:grpSp>
        <p:nvGrpSpPr>
          <p:cNvPr id="70" name="Group 69">
            <a:extLst>
              <a:ext uri="{FF2B5EF4-FFF2-40B4-BE49-F238E27FC236}">
                <a16:creationId xmlns:a16="http://schemas.microsoft.com/office/drawing/2014/main" id="{C9B340C0-4C9A-4FE3-8AC4-E601E86A5B53}"/>
              </a:ext>
            </a:extLst>
          </p:cNvPr>
          <p:cNvGrpSpPr/>
          <p:nvPr/>
        </p:nvGrpSpPr>
        <p:grpSpPr>
          <a:xfrm>
            <a:off x="2496648" y="4017044"/>
            <a:ext cx="1312260" cy="601615"/>
            <a:chOff x="2057404" y="3843988"/>
            <a:chExt cx="1515511" cy="1042771"/>
          </a:xfrm>
        </p:grpSpPr>
        <p:sp>
          <p:nvSpPr>
            <p:cNvPr id="71" name="Oval 70">
              <a:extLst>
                <a:ext uri="{FF2B5EF4-FFF2-40B4-BE49-F238E27FC236}">
                  <a16:creationId xmlns:a16="http://schemas.microsoft.com/office/drawing/2014/main" id="{503F7E17-8507-4164-9A85-D18BBED1C423}"/>
                </a:ext>
              </a:extLst>
            </p:cNvPr>
            <p:cNvSpPr/>
            <p:nvPr/>
          </p:nvSpPr>
          <p:spPr>
            <a:xfrm>
              <a:off x="2057404" y="3843988"/>
              <a:ext cx="1466545" cy="1042771"/>
            </a:xfrm>
            <a:prstGeom prst="ellipse">
              <a:avLst/>
            </a:prstGeom>
            <a:solidFill>
              <a:schemeClr val="accent6">
                <a:lumMod val="60000"/>
                <a:lumOff val="40000"/>
              </a:schemeClr>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sp>
          <p:nvSpPr>
            <p:cNvPr id="72" name="Flowchart: Display 71">
              <a:extLst>
                <a:ext uri="{FF2B5EF4-FFF2-40B4-BE49-F238E27FC236}">
                  <a16:creationId xmlns:a16="http://schemas.microsoft.com/office/drawing/2014/main" id="{C8D5FA03-CB19-4FE4-97FD-98DD074FB47F}"/>
                </a:ext>
              </a:extLst>
            </p:cNvPr>
            <p:cNvSpPr/>
            <p:nvPr/>
          </p:nvSpPr>
          <p:spPr>
            <a:xfrm rot="16200000">
              <a:off x="2523944" y="3818818"/>
              <a:ext cx="533467" cy="583811"/>
            </a:xfrm>
            <a:prstGeom prst="flowChartDisplay">
              <a:avLst/>
            </a:prstGeom>
            <a:solidFill>
              <a:srgbClr val="FF0000"/>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sp>
          <p:nvSpPr>
            <p:cNvPr id="73" name="TextBox 72">
              <a:extLst>
                <a:ext uri="{FF2B5EF4-FFF2-40B4-BE49-F238E27FC236}">
                  <a16:creationId xmlns:a16="http://schemas.microsoft.com/office/drawing/2014/main" id="{B89150E3-73FF-475A-9013-97095C49F500}"/>
                </a:ext>
              </a:extLst>
            </p:cNvPr>
            <p:cNvSpPr txBox="1"/>
            <p:nvPr/>
          </p:nvSpPr>
          <p:spPr>
            <a:xfrm>
              <a:off x="2166139" y="4277580"/>
              <a:ext cx="1406776" cy="533466"/>
            </a:xfrm>
            <a:prstGeom prst="rect">
              <a:avLst/>
            </a:prstGeom>
            <a:noFill/>
          </p:spPr>
          <p:txBody>
            <a:bodyPr wrap="square" rtlCol="0">
              <a:spAutoFit/>
            </a:bodyPr>
            <a:lstStyle/>
            <a:p>
              <a:r>
                <a:rPr lang="en-GB" sz="1400" b="1" dirty="0"/>
                <a:t>Mutant p53</a:t>
              </a:r>
            </a:p>
          </p:txBody>
        </p:sp>
      </p:grpSp>
      <p:grpSp>
        <p:nvGrpSpPr>
          <p:cNvPr id="74" name="Group 73">
            <a:extLst>
              <a:ext uri="{FF2B5EF4-FFF2-40B4-BE49-F238E27FC236}">
                <a16:creationId xmlns:a16="http://schemas.microsoft.com/office/drawing/2014/main" id="{AD8C3CB3-9349-4E30-A9A4-B6D99D1EBD21}"/>
              </a:ext>
            </a:extLst>
          </p:cNvPr>
          <p:cNvGrpSpPr/>
          <p:nvPr/>
        </p:nvGrpSpPr>
        <p:grpSpPr>
          <a:xfrm>
            <a:off x="1440033" y="4537027"/>
            <a:ext cx="1302076" cy="601615"/>
            <a:chOff x="2057404" y="3843988"/>
            <a:chExt cx="1503749" cy="1042771"/>
          </a:xfrm>
        </p:grpSpPr>
        <p:sp>
          <p:nvSpPr>
            <p:cNvPr id="75" name="Oval 74">
              <a:extLst>
                <a:ext uri="{FF2B5EF4-FFF2-40B4-BE49-F238E27FC236}">
                  <a16:creationId xmlns:a16="http://schemas.microsoft.com/office/drawing/2014/main" id="{465B8DE3-92DD-4602-8DD4-8F8D55302747}"/>
                </a:ext>
              </a:extLst>
            </p:cNvPr>
            <p:cNvSpPr/>
            <p:nvPr/>
          </p:nvSpPr>
          <p:spPr>
            <a:xfrm>
              <a:off x="2057404" y="3843988"/>
              <a:ext cx="1466545" cy="1042771"/>
            </a:xfrm>
            <a:prstGeom prst="ellipse">
              <a:avLst/>
            </a:prstGeom>
            <a:solidFill>
              <a:schemeClr val="accent6">
                <a:lumMod val="60000"/>
                <a:lumOff val="40000"/>
              </a:schemeClr>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sp>
          <p:nvSpPr>
            <p:cNvPr id="76" name="Flowchart: Display 75">
              <a:extLst>
                <a:ext uri="{FF2B5EF4-FFF2-40B4-BE49-F238E27FC236}">
                  <a16:creationId xmlns:a16="http://schemas.microsoft.com/office/drawing/2014/main" id="{6ACB9F25-5FAF-49EE-9B0C-580FA7CFA304}"/>
                </a:ext>
              </a:extLst>
            </p:cNvPr>
            <p:cNvSpPr/>
            <p:nvPr/>
          </p:nvSpPr>
          <p:spPr>
            <a:xfrm rot="16200000">
              <a:off x="2523944" y="3818818"/>
              <a:ext cx="533467" cy="583811"/>
            </a:xfrm>
            <a:prstGeom prst="flowChartDisplay">
              <a:avLst/>
            </a:prstGeom>
            <a:solidFill>
              <a:srgbClr val="FF0000"/>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sp>
          <p:nvSpPr>
            <p:cNvPr id="77" name="TextBox 76">
              <a:extLst>
                <a:ext uri="{FF2B5EF4-FFF2-40B4-BE49-F238E27FC236}">
                  <a16:creationId xmlns:a16="http://schemas.microsoft.com/office/drawing/2014/main" id="{1A2E1F14-523B-4E13-9A77-310F1972442B}"/>
                </a:ext>
              </a:extLst>
            </p:cNvPr>
            <p:cNvSpPr txBox="1"/>
            <p:nvPr/>
          </p:nvSpPr>
          <p:spPr>
            <a:xfrm>
              <a:off x="2154377" y="4300835"/>
              <a:ext cx="1406776" cy="533466"/>
            </a:xfrm>
            <a:prstGeom prst="rect">
              <a:avLst/>
            </a:prstGeom>
            <a:noFill/>
          </p:spPr>
          <p:txBody>
            <a:bodyPr wrap="square" rtlCol="0">
              <a:spAutoFit/>
            </a:bodyPr>
            <a:lstStyle/>
            <a:p>
              <a:r>
                <a:rPr lang="en-GB" sz="1400" b="1" dirty="0"/>
                <a:t>Mutant p53</a:t>
              </a:r>
            </a:p>
          </p:txBody>
        </p:sp>
      </p:grpSp>
      <p:grpSp>
        <p:nvGrpSpPr>
          <p:cNvPr id="78" name="Group 77">
            <a:extLst>
              <a:ext uri="{FF2B5EF4-FFF2-40B4-BE49-F238E27FC236}">
                <a16:creationId xmlns:a16="http://schemas.microsoft.com/office/drawing/2014/main" id="{85B20634-5CB6-4975-BFDA-8AFBA932A0B4}"/>
              </a:ext>
            </a:extLst>
          </p:cNvPr>
          <p:cNvGrpSpPr/>
          <p:nvPr/>
        </p:nvGrpSpPr>
        <p:grpSpPr>
          <a:xfrm>
            <a:off x="2554594" y="4554295"/>
            <a:ext cx="1351264" cy="601615"/>
            <a:chOff x="2057404" y="3843988"/>
            <a:chExt cx="1560557" cy="1042771"/>
          </a:xfrm>
        </p:grpSpPr>
        <p:sp>
          <p:nvSpPr>
            <p:cNvPr id="79" name="Oval 78">
              <a:extLst>
                <a:ext uri="{FF2B5EF4-FFF2-40B4-BE49-F238E27FC236}">
                  <a16:creationId xmlns:a16="http://schemas.microsoft.com/office/drawing/2014/main" id="{1456DA8F-CEB9-4231-B327-D116F2BA8A23}"/>
                </a:ext>
              </a:extLst>
            </p:cNvPr>
            <p:cNvSpPr/>
            <p:nvPr/>
          </p:nvSpPr>
          <p:spPr>
            <a:xfrm>
              <a:off x="2057404" y="3843988"/>
              <a:ext cx="1466545" cy="1042771"/>
            </a:xfrm>
            <a:prstGeom prst="ellipse">
              <a:avLst/>
            </a:prstGeom>
            <a:solidFill>
              <a:schemeClr val="accent6">
                <a:lumMod val="60000"/>
                <a:lumOff val="40000"/>
              </a:schemeClr>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sp>
          <p:nvSpPr>
            <p:cNvPr id="80" name="Flowchart: Display 79">
              <a:extLst>
                <a:ext uri="{FF2B5EF4-FFF2-40B4-BE49-F238E27FC236}">
                  <a16:creationId xmlns:a16="http://schemas.microsoft.com/office/drawing/2014/main" id="{52E0EDA6-09F2-4858-A31A-F0CA7A3C6C34}"/>
                </a:ext>
              </a:extLst>
            </p:cNvPr>
            <p:cNvSpPr/>
            <p:nvPr/>
          </p:nvSpPr>
          <p:spPr>
            <a:xfrm rot="16200000">
              <a:off x="2523944" y="3818818"/>
              <a:ext cx="533467" cy="583811"/>
            </a:xfrm>
            <a:prstGeom prst="flowChartDisplay">
              <a:avLst/>
            </a:prstGeom>
            <a:solidFill>
              <a:srgbClr val="FF0000"/>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sp>
          <p:nvSpPr>
            <p:cNvPr id="81" name="TextBox 80">
              <a:extLst>
                <a:ext uri="{FF2B5EF4-FFF2-40B4-BE49-F238E27FC236}">
                  <a16:creationId xmlns:a16="http://schemas.microsoft.com/office/drawing/2014/main" id="{7170E4E5-AD2A-429F-B00E-AD74BDBD9B1A}"/>
                </a:ext>
              </a:extLst>
            </p:cNvPr>
            <p:cNvSpPr txBox="1"/>
            <p:nvPr/>
          </p:nvSpPr>
          <p:spPr>
            <a:xfrm>
              <a:off x="2211185" y="4288543"/>
              <a:ext cx="1406776" cy="533466"/>
            </a:xfrm>
            <a:prstGeom prst="rect">
              <a:avLst/>
            </a:prstGeom>
            <a:noFill/>
          </p:spPr>
          <p:txBody>
            <a:bodyPr wrap="square" rtlCol="0">
              <a:spAutoFit/>
            </a:bodyPr>
            <a:lstStyle/>
            <a:p>
              <a:r>
                <a:rPr lang="en-GB" sz="1400" b="1" dirty="0"/>
                <a:t>Mutant p53</a:t>
              </a:r>
            </a:p>
          </p:txBody>
        </p:sp>
      </p:grpSp>
      <p:sp>
        <p:nvSpPr>
          <p:cNvPr id="2" name="Rectangle 1">
            <a:extLst>
              <a:ext uri="{FF2B5EF4-FFF2-40B4-BE49-F238E27FC236}">
                <a16:creationId xmlns:a16="http://schemas.microsoft.com/office/drawing/2014/main" id="{4D85DEDB-8A34-4F59-863F-5A66BE3CB1F3}"/>
              </a:ext>
            </a:extLst>
          </p:cNvPr>
          <p:cNvSpPr/>
          <p:nvPr/>
        </p:nvSpPr>
        <p:spPr>
          <a:xfrm>
            <a:off x="5005847" y="1568901"/>
            <a:ext cx="3441904" cy="1015663"/>
          </a:xfrm>
          <a:prstGeom prst="rect">
            <a:avLst/>
          </a:prstGeom>
        </p:spPr>
        <p:txBody>
          <a:bodyPr wrap="square">
            <a:spAutoFit/>
          </a:bodyPr>
          <a:lstStyle/>
          <a:p>
            <a:pPr algn="ctr">
              <a:spcAft>
                <a:spcPts val="0"/>
              </a:spcAft>
              <a:tabLst>
                <a:tab pos="180340" algn="l"/>
              </a:tabLst>
            </a:pPr>
            <a:r>
              <a:rPr lang="en-GB" sz="1200" dirty="0">
                <a:solidFill>
                  <a:schemeClr val="bg1"/>
                </a:solidFill>
                <a:latin typeface="Arial" panose="020B0604020202020204" pitchFamily="34" charset="0"/>
                <a:ea typeface="Times" panose="02020603050405020304" pitchFamily="18" charset="0"/>
                <a:cs typeface="Arial" panose="020B0604020202020204" pitchFamily="34" charset="0"/>
              </a:rPr>
              <a:t>The p53 activity can be restored by targeted reactivation of the mutant p53, restoring the wt conformation and transcriptional activity, </a:t>
            </a:r>
            <a:r>
              <a:rPr lang="en-GB" sz="1200" dirty="0">
                <a:solidFill>
                  <a:schemeClr val="bg1"/>
                </a:solidFill>
                <a:latin typeface="Arial" panose="020B0604020202020204" pitchFamily="34" charset="0"/>
                <a:ea typeface="Times New Roman" panose="02020603050405020304" pitchFamily="18" charset="0"/>
                <a:cs typeface="Arial" panose="020B0604020202020204" pitchFamily="34" charset="0"/>
              </a:rPr>
              <a:t>inducing depletion, inhibiting downstream pathways, and inducing synthetic lethality</a:t>
            </a:r>
            <a:r>
              <a:rPr lang="en-GB" sz="1200" dirty="0">
                <a:solidFill>
                  <a:schemeClr val="bg1"/>
                </a:solidFill>
                <a:latin typeface="Arial Rounded MT Bold" panose="020F0704030504030204" pitchFamily="34" charset="0"/>
                <a:ea typeface="Times New Roman" panose="02020603050405020304" pitchFamily="18" charset="0"/>
              </a:rPr>
              <a:t>.</a:t>
            </a:r>
            <a:endParaRPr lang="en-GB" sz="1200" dirty="0">
              <a:solidFill>
                <a:schemeClr val="bg1"/>
              </a:solidFill>
              <a:latin typeface="Arial Rounded MT Bold" panose="020F0704030504030204" pitchFamily="34" charset="0"/>
              <a:ea typeface="Times" panose="02020603050405020304" pitchFamily="18" charset="0"/>
            </a:endParaRPr>
          </a:p>
        </p:txBody>
      </p:sp>
      <p:sp>
        <p:nvSpPr>
          <p:cNvPr id="4" name="TextBox 3">
            <a:extLst>
              <a:ext uri="{FF2B5EF4-FFF2-40B4-BE49-F238E27FC236}">
                <a16:creationId xmlns:a16="http://schemas.microsoft.com/office/drawing/2014/main" id="{88BA55C9-69FC-434E-9F67-65EC26835854}"/>
              </a:ext>
            </a:extLst>
          </p:cNvPr>
          <p:cNvSpPr txBox="1"/>
          <p:nvPr/>
        </p:nvSpPr>
        <p:spPr>
          <a:xfrm>
            <a:off x="1953584" y="1331119"/>
            <a:ext cx="637216" cy="338554"/>
          </a:xfrm>
          <a:prstGeom prst="rect">
            <a:avLst/>
          </a:prstGeom>
          <a:noFill/>
        </p:spPr>
        <p:txBody>
          <a:bodyPr wrap="square" rtlCol="0">
            <a:spAutoFit/>
          </a:bodyPr>
          <a:lstStyle/>
          <a:p>
            <a:r>
              <a:rPr lang="en-GB" sz="800" b="1" dirty="0">
                <a:solidFill>
                  <a:schemeClr val="bg1"/>
                </a:solidFill>
              </a:rPr>
              <a:t>Small molecules</a:t>
            </a:r>
          </a:p>
        </p:txBody>
      </p:sp>
    </p:spTree>
    <p:extLst>
      <p:ext uri="{BB962C8B-B14F-4D97-AF65-F5344CB8AC3E}">
        <p14:creationId xmlns:p14="http://schemas.microsoft.com/office/powerpoint/2010/main" val="2397357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 - </a:t>
            </a:r>
            <a:r>
              <a:rPr lang="fr-FR" sz="2400" b="1" dirty="0">
                <a:solidFill>
                  <a:srgbClr val="7030A0"/>
                </a:solidFill>
              </a:rPr>
              <a:t>Hit compounds </a:t>
            </a:r>
            <a:r>
              <a:rPr lang="en-GB" sz="2400" b="1" dirty="0">
                <a:solidFill>
                  <a:srgbClr val="7030A0"/>
                </a:solidFill>
              </a:rPr>
              <a:t>developed</a:t>
            </a:r>
            <a:r>
              <a:rPr lang="fr-FR" sz="2400" b="1" dirty="0">
                <a:solidFill>
                  <a:srgbClr val="7030A0"/>
                </a:solidFill>
              </a:rPr>
              <a:t> by </a:t>
            </a:r>
            <a:r>
              <a:rPr lang="en-GB" sz="2400" b="1" dirty="0">
                <a:solidFill>
                  <a:srgbClr val="7030A0"/>
                </a:solidFill>
              </a:rPr>
              <a:t>Santos’s</a:t>
            </a:r>
            <a:r>
              <a:rPr lang="fr-FR" sz="2400" b="1" dirty="0">
                <a:solidFill>
                  <a:srgbClr val="7030A0"/>
                </a:solidFill>
              </a:rPr>
              <a:t> team</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32" name="Slide Number Placeholder 1">
            <a:extLst>
              <a:ext uri="{FF2B5EF4-FFF2-40B4-BE49-F238E27FC236}">
                <a16:creationId xmlns:a16="http://schemas.microsoft.com/office/drawing/2014/main" id="{95B38258-BCE0-4504-AC9D-E2AEFC4BC695}"/>
              </a:ext>
            </a:extLst>
          </p:cNvPr>
          <p:cNvSpPr txBox="1">
            <a:spLocks/>
          </p:cNvSpPr>
          <p:nvPr/>
        </p:nvSpPr>
        <p:spPr>
          <a:xfrm>
            <a:off x="6581643" y="6163792"/>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3EEF5-39CE-5C47-9C79-94AA8B5F4208}" type="slidenum">
              <a:rPr lang="en-US" smtClean="0"/>
              <a:pPr/>
              <a:t>11</a:t>
            </a:fld>
            <a:endParaRPr lang="en-US" dirty="0"/>
          </a:p>
        </p:txBody>
      </p:sp>
      <p:grpSp>
        <p:nvGrpSpPr>
          <p:cNvPr id="47" name="Group 46">
            <a:extLst>
              <a:ext uri="{FF2B5EF4-FFF2-40B4-BE49-F238E27FC236}">
                <a16:creationId xmlns:a16="http://schemas.microsoft.com/office/drawing/2014/main" id="{D06E5C05-ADD3-4D47-83B5-7967C1ADB1E7}"/>
              </a:ext>
            </a:extLst>
          </p:cNvPr>
          <p:cNvGrpSpPr/>
          <p:nvPr/>
        </p:nvGrpSpPr>
        <p:grpSpPr>
          <a:xfrm>
            <a:off x="1567390" y="4337451"/>
            <a:ext cx="2805276" cy="1240360"/>
            <a:chOff x="5378236" y="872211"/>
            <a:chExt cx="2805276" cy="1240360"/>
          </a:xfrm>
        </p:grpSpPr>
        <p:pic>
          <p:nvPicPr>
            <p:cNvPr id="48" name="Picture 47">
              <a:extLst>
                <a:ext uri="{FF2B5EF4-FFF2-40B4-BE49-F238E27FC236}">
                  <a16:creationId xmlns:a16="http://schemas.microsoft.com/office/drawing/2014/main" id="{F30CB412-2FA1-4EC5-9F93-0E5D7A8975BC}"/>
                </a:ext>
              </a:extLst>
            </p:cNvPr>
            <p:cNvPicPr>
              <a:picLocks noChangeAspect="1"/>
            </p:cNvPicPr>
            <p:nvPr/>
          </p:nvPicPr>
          <p:blipFill rotWithShape="1">
            <a:blip r:embed="rId4">
              <a:extLst>
                <a:ext uri="{28A0092B-C50C-407E-A947-70E740481C1C}">
                  <a14:useLocalDpi xmlns:a14="http://schemas.microsoft.com/office/drawing/2010/main" val="0"/>
                </a:ext>
              </a:extLst>
            </a:blip>
            <a:srcRect t="3851" b="82822"/>
            <a:stretch/>
          </p:blipFill>
          <p:spPr>
            <a:xfrm>
              <a:off x="5455263" y="1129562"/>
              <a:ext cx="1276977" cy="806517"/>
            </a:xfrm>
            <a:prstGeom prst="rect">
              <a:avLst/>
            </a:prstGeom>
          </p:spPr>
        </p:pic>
        <p:pic>
          <p:nvPicPr>
            <p:cNvPr id="49" name="Picture 48">
              <a:extLst>
                <a:ext uri="{FF2B5EF4-FFF2-40B4-BE49-F238E27FC236}">
                  <a16:creationId xmlns:a16="http://schemas.microsoft.com/office/drawing/2014/main" id="{B1EDC19F-64E5-4F76-9A5E-6F88A3CE89CA}"/>
                </a:ext>
              </a:extLst>
            </p:cNvPr>
            <p:cNvPicPr>
              <a:picLocks noChangeAspect="1"/>
            </p:cNvPicPr>
            <p:nvPr/>
          </p:nvPicPr>
          <p:blipFill rotWithShape="1">
            <a:blip r:embed="rId4">
              <a:extLst>
                <a:ext uri="{28A0092B-C50C-407E-A947-70E740481C1C}">
                  <a14:useLocalDpi xmlns:a14="http://schemas.microsoft.com/office/drawing/2010/main" val="0"/>
                </a:ext>
              </a:extLst>
            </a:blip>
            <a:srcRect t="43916" b="39830"/>
            <a:stretch/>
          </p:blipFill>
          <p:spPr>
            <a:xfrm>
              <a:off x="6838752" y="1129561"/>
              <a:ext cx="1276157" cy="983010"/>
            </a:xfrm>
            <a:prstGeom prst="rect">
              <a:avLst/>
            </a:prstGeom>
          </p:spPr>
        </p:pic>
        <p:sp>
          <p:nvSpPr>
            <p:cNvPr id="50" name="TextBox 49">
              <a:extLst>
                <a:ext uri="{FF2B5EF4-FFF2-40B4-BE49-F238E27FC236}">
                  <a16:creationId xmlns:a16="http://schemas.microsoft.com/office/drawing/2014/main" id="{8CAB192F-C93C-486E-B4A1-EBB8CCF7A5DF}"/>
                </a:ext>
              </a:extLst>
            </p:cNvPr>
            <p:cNvSpPr txBox="1"/>
            <p:nvPr/>
          </p:nvSpPr>
          <p:spPr>
            <a:xfrm>
              <a:off x="5517643" y="872211"/>
              <a:ext cx="1259493"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HCT116p53</a:t>
              </a:r>
              <a:r>
                <a:rPr lang="en-GB" sz="1200" b="1" baseline="30000" dirty="0">
                  <a:latin typeface="Arial" panose="020B0604020202020204" pitchFamily="34" charset="0"/>
                  <a:cs typeface="Arial" panose="020B0604020202020204" pitchFamily="34" charset="0"/>
                </a:rPr>
                <a:t>+/+</a:t>
              </a:r>
            </a:p>
          </p:txBody>
        </p:sp>
        <p:sp>
          <p:nvSpPr>
            <p:cNvPr id="51" name="TextBox 50">
              <a:extLst>
                <a:ext uri="{FF2B5EF4-FFF2-40B4-BE49-F238E27FC236}">
                  <a16:creationId xmlns:a16="http://schemas.microsoft.com/office/drawing/2014/main" id="{FCBCA527-FC0A-4F58-8438-3ED56359819D}"/>
                </a:ext>
              </a:extLst>
            </p:cNvPr>
            <p:cNvSpPr txBox="1"/>
            <p:nvPr/>
          </p:nvSpPr>
          <p:spPr>
            <a:xfrm>
              <a:off x="6906964" y="883728"/>
              <a:ext cx="1139732"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HCT116p53</a:t>
              </a:r>
              <a:r>
                <a:rPr lang="en-GB" sz="1200" b="1" baseline="30000" dirty="0">
                  <a:latin typeface="Arial" panose="020B0604020202020204" pitchFamily="34" charset="0"/>
                  <a:cs typeface="Arial" panose="020B0604020202020204" pitchFamily="34" charset="0"/>
                </a:rPr>
                <a:t>-/-</a:t>
              </a:r>
            </a:p>
          </p:txBody>
        </p:sp>
        <p:grpSp>
          <p:nvGrpSpPr>
            <p:cNvPr id="52" name="Group 51">
              <a:extLst>
                <a:ext uri="{FF2B5EF4-FFF2-40B4-BE49-F238E27FC236}">
                  <a16:creationId xmlns:a16="http://schemas.microsoft.com/office/drawing/2014/main" id="{9B1269EF-CEAB-46E4-97E1-4F9AAE4288FB}"/>
                </a:ext>
              </a:extLst>
            </p:cNvPr>
            <p:cNvGrpSpPr/>
            <p:nvPr/>
          </p:nvGrpSpPr>
          <p:grpSpPr>
            <a:xfrm>
              <a:off x="5378236" y="1785512"/>
              <a:ext cx="1443796" cy="252212"/>
              <a:chOff x="5758942" y="1924711"/>
              <a:chExt cx="1443796" cy="252212"/>
            </a:xfrm>
          </p:grpSpPr>
          <p:sp>
            <p:nvSpPr>
              <p:cNvPr id="57" name="Rectangle 56">
                <a:extLst>
                  <a:ext uri="{FF2B5EF4-FFF2-40B4-BE49-F238E27FC236}">
                    <a16:creationId xmlns:a16="http://schemas.microsoft.com/office/drawing/2014/main" id="{9B8A4F30-EE24-46CA-B4A4-E5A196507071}"/>
                  </a:ext>
                </a:extLst>
              </p:cNvPr>
              <p:cNvSpPr/>
              <p:nvPr/>
            </p:nvSpPr>
            <p:spPr>
              <a:xfrm>
                <a:off x="5758942" y="1988840"/>
                <a:ext cx="1233882" cy="86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03DA5D29-8E02-4F1A-80F6-AC6B8FD525EB}"/>
                  </a:ext>
                </a:extLst>
              </p:cNvPr>
              <p:cNvSpPr txBox="1"/>
              <p:nvPr/>
            </p:nvSpPr>
            <p:spPr>
              <a:xfrm>
                <a:off x="5852254" y="1924711"/>
                <a:ext cx="675841" cy="246221"/>
              </a:xfrm>
              <a:prstGeom prst="rect">
                <a:avLst/>
              </a:prstGeom>
              <a:noFill/>
            </p:spPr>
            <p:txBody>
              <a:bodyPr wrap="square" rtlCol="0">
                <a:spAutoFit/>
              </a:bodyPr>
              <a:lstStyle/>
              <a:p>
                <a:r>
                  <a:rPr lang="en-GB" sz="1000" b="1" dirty="0">
                    <a:latin typeface="Arial" panose="020B0604020202020204" pitchFamily="34" charset="0"/>
                    <a:cs typeface="Arial" panose="020B0604020202020204" pitchFamily="34" charset="0"/>
                  </a:rPr>
                  <a:t>Control</a:t>
                </a:r>
                <a:endParaRPr lang="en-GB" sz="1000" b="1" baseline="30000"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64DF8107-CF0B-48D4-8312-E677A7E9A0FD}"/>
                  </a:ext>
                </a:extLst>
              </p:cNvPr>
              <p:cNvSpPr txBox="1"/>
              <p:nvPr/>
            </p:nvSpPr>
            <p:spPr>
              <a:xfrm>
                <a:off x="6383202" y="1946091"/>
                <a:ext cx="819536" cy="230832"/>
              </a:xfrm>
              <a:prstGeom prst="rect">
                <a:avLst/>
              </a:prstGeom>
              <a:noFill/>
            </p:spPr>
            <p:txBody>
              <a:bodyPr wrap="square" rtlCol="0">
                <a:spAutoFit/>
              </a:bodyPr>
              <a:lstStyle/>
              <a:p>
                <a:r>
                  <a:rPr lang="en-GB" sz="900" b="1" dirty="0">
                    <a:latin typeface="Arial" panose="020B0604020202020204" pitchFamily="34" charset="0"/>
                    <a:cs typeface="Arial" panose="020B0604020202020204" pitchFamily="34" charset="0"/>
                  </a:rPr>
                  <a:t>SLMP53-1</a:t>
                </a:r>
                <a:endParaRPr lang="en-GB" sz="900" b="1" baseline="30000" dirty="0">
                  <a:latin typeface="Arial" panose="020B0604020202020204" pitchFamily="34" charset="0"/>
                  <a:cs typeface="Arial" panose="020B0604020202020204" pitchFamily="34" charset="0"/>
                </a:endParaRPr>
              </a:p>
            </p:txBody>
          </p:sp>
        </p:grpSp>
        <p:grpSp>
          <p:nvGrpSpPr>
            <p:cNvPr id="53" name="Group 52">
              <a:extLst>
                <a:ext uri="{FF2B5EF4-FFF2-40B4-BE49-F238E27FC236}">
                  <a16:creationId xmlns:a16="http://schemas.microsoft.com/office/drawing/2014/main" id="{5CDBD83D-2EF7-43D0-BB99-835AB97FB53E}"/>
                </a:ext>
              </a:extLst>
            </p:cNvPr>
            <p:cNvGrpSpPr/>
            <p:nvPr/>
          </p:nvGrpSpPr>
          <p:grpSpPr>
            <a:xfrm>
              <a:off x="6872484" y="1811251"/>
              <a:ext cx="1311028" cy="251794"/>
              <a:chOff x="5690203" y="1912135"/>
              <a:chExt cx="1311028" cy="251794"/>
            </a:xfrm>
          </p:grpSpPr>
          <p:sp>
            <p:nvSpPr>
              <p:cNvPr id="54" name="Rectangle 53">
                <a:extLst>
                  <a:ext uri="{FF2B5EF4-FFF2-40B4-BE49-F238E27FC236}">
                    <a16:creationId xmlns:a16="http://schemas.microsoft.com/office/drawing/2014/main" id="{2FF35317-8763-4846-A91B-9ADC81673133}"/>
                  </a:ext>
                </a:extLst>
              </p:cNvPr>
              <p:cNvSpPr/>
              <p:nvPr/>
            </p:nvSpPr>
            <p:spPr>
              <a:xfrm>
                <a:off x="5758942" y="1988840"/>
                <a:ext cx="1233882" cy="86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600A1E67-C07A-469A-8B2D-669ABCEF835B}"/>
                  </a:ext>
                </a:extLst>
              </p:cNvPr>
              <p:cNvSpPr txBox="1"/>
              <p:nvPr/>
            </p:nvSpPr>
            <p:spPr>
              <a:xfrm>
                <a:off x="5690203" y="1912135"/>
                <a:ext cx="675841" cy="246221"/>
              </a:xfrm>
              <a:prstGeom prst="rect">
                <a:avLst/>
              </a:prstGeom>
              <a:noFill/>
            </p:spPr>
            <p:txBody>
              <a:bodyPr wrap="square" rtlCol="0">
                <a:spAutoFit/>
              </a:bodyPr>
              <a:lstStyle/>
              <a:p>
                <a:r>
                  <a:rPr lang="en-GB" sz="1000" b="1" dirty="0">
                    <a:latin typeface="Arial" panose="020B0604020202020204" pitchFamily="34" charset="0"/>
                    <a:cs typeface="Arial" panose="020B0604020202020204" pitchFamily="34" charset="0"/>
                  </a:rPr>
                  <a:t>Control</a:t>
                </a:r>
                <a:endParaRPr lang="en-GB" sz="1000" b="1" baseline="30000"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3F5310CF-7549-45C6-A9BC-2C028CEFB8AE}"/>
                  </a:ext>
                </a:extLst>
              </p:cNvPr>
              <p:cNvSpPr txBox="1"/>
              <p:nvPr/>
            </p:nvSpPr>
            <p:spPr>
              <a:xfrm>
                <a:off x="6181695" y="1933097"/>
                <a:ext cx="819536" cy="230832"/>
              </a:xfrm>
              <a:prstGeom prst="rect">
                <a:avLst/>
              </a:prstGeom>
              <a:noFill/>
            </p:spPr>
            <p:txBody>
              <a:bodyPr wrap="square" rtlCol="0">
                <a:spAutoFit/>
              </a:bodyPr>
              <a:lstStyle/>
              <a:p>
                <a:r>
                  <a:rPr lang="en-GB" sz="900" b="1" dirty="0">
                    <a:latin typeface="Arial" panose="020B0604020202020204" pitchFamily="34" charset="0"/>
                    <a:cs typeface="Arial" panose="020B0604020202020204" pitchFamily="34" charset="0"/>
                  </a:rPr>
                  <a:t>SLMP53-1</a:t>
                </a:r>
                <a:endParaRPr lang="en-GB" sz="900" b="1" baseline="30000" dirty="0">
                  <a:latin typeface="Arial" panose="020B0604020202020204" pitchFamily="34" charset="0"/>
                  <a:cs typeface="Arial" panose="020B0604020202020204" pitchFamily="34" charset="0"/>
                </a:endParaRPr>
              </a:p>
            </p:txBody>
          </p:sp>
        </p:grpSp>
      </p:grpSp>
      <p:sp>
        <p:nvSpPr>
          <p:cNvPr id="60" name="CaixaDeTexto 43">
            <a:extLst>
              <a:ext uri="{FF2B5EF4-FFF2-40B4-BE49-F238E27FC236}">
                <a16:creationId xmlns:a16="http://schemas.microsoft.com/office/drawing/2014/main" id="{065CC8F5-279C-42DE-9E5F-9D16417F72BD}"/>
              </a:ext>
            </a:extLst>
          </p:cNvPr>
          <p:cNvSpPr txBox="1"/>
          <p:nvPr/>
        </p:nvSpPr>
        <p:spPr>
          <a:xfrm>
            <a:off x="4423967" y="4681435"/>
            <a:ext cx="3223814" cy="600164"/>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US" sz="1100" dirty="0">
                <a:solidFill>
                  <a:schemeClr val="bg1"/>
                </a:solidFill>
                <a:latin typeface="Arial" panose="020B0604020202020204" pitchFamily="34" charset="0"/>
                <a:cs typeface="Arial" panose="020B0604020202020204" pitchFamily="34" charset="0"/>
              </a:rPr>
              <a:t>SLMP53-1 potently suppresses the growth of </a:t>
            </a:r>
            <a:r>
              <a:rPr lang="en-US" sz="1100" i="1" dirty="0">
                <a:solidFill>
                  <a:schemeClr val="bg1"/>
                </a:solidFill>
                <a:latin typeface="Arial" panose="020B0604020202020204" pitchFamily="34" charset="0"/>
                <a:cs typeface="Arial" panose="020B0604020202020204" pitchFamily="34" charset="0"/>
              </a:rPr>
              <a:t>wt/mut </a:t>
            </a:r>
            <a:r>
              <a:rPr lang="en-US" sz="1100" dirty="0">
                <a:solidFill>
                  <a:schemeClr val="bg1"/>
                </a:solidFill>
                <a:latin typeface="Arial" panose="020B0604020202020204" pitchFamily="34" charset="0"/>
                <a:cs typeface="Arial" panose="020B0604020202020204" pitchFamily="34" charset="0"/>
              </a:rPr>
              <a:t>p53-expressing tumors, but not of p53-null tumors, in xenograft mice models</a:t>
            </a:r>
            <a:r>
              <a:rPr lang="pt-PT" sz="1100" dirty="0">
                <a:solidFill>
                  <a:schemeClr val="bg1"/>
                </a:solidFill>
                <a:latin typeface="Arial" panose="020B0604020202020204" pitchFamily="34" charset="0"/>
                <a:cs typeface="Arial" panose="020B0604020202020204" pitchFamily="34" charset="0"/>
              </a:rPr>
              <a:t> </a:t>
            </a:r>
          </a:p>
        </p:txBody>
      </p:sp>
      <p:grpSp>
        <p:nvGrpSpPr>
          <p:cNvPr id="61" name="Group 60">
            <a:extLst>
              <a:ext uri="{FF2B5EF4-FFF2-40B4-BE49-F238E27FC236}">
                <a16:creationId xmlns:a16="http://schemas.microsoft.com/office/drawing/2014/main" id="{B9D4B974-C775-460B-B6FF-7219857B0682}"/>
              </a:ext>
            </a:extLst>
          </p:cNvPr>
          <p:cNvGrpSpPr/>
          <p:nvPr/>
        </p:nvGrpSpPr>
        <p:grpSpPr>
          <a:xfrm>
            <a:off x="5912737" y="1470612"/>
            <a:ext cx="2777792" cy="2847436"/>
            <a:chOff x="5946084" y="1012830"/>
            <a:chExt cx="2777792" cy="2847436"/>
          </a:xfrm>
        </p:grpSpPr>
        <p:grpSp>
          <p:nvGrpSpPr>
            <p:cNvPr id="62" name="Group 61">
              <a:extLst>
                <a:ext uri="{FF2B5EF4-FFF2-40B4-BE49-F238E27FC236}">
                  <a16:creationId xmlns:a16="http://schemas.microsoft.com/office/drawing/2014/main" id="{6657EC68-D809-4EFB-864C-FDD47E0DAD03}"/>
                </a:ext>
              </a:extLst>
            </p:cNvPr>
            <p:cNvGrpSpPr/>
            <p:nvPr/>
          </p:nvGrpSpPr>
          <p:grpSpPr>
            <a:xfrm>
              <a:off x="5946084" y="1012830"/>
              <a:ext cx="2777792" cy="2561721"/>
              <a:chOff x="5719568" y="870596"/>
              <a:chExt cx="2302796" cy="2220127"/>
            </a:xfrm>
          </p:grpSpPr>
          <p:sp>
            <p:nvSpPr>
              <p:cNvPr id="83" name="TextBox 82">
                <a:extLst>
                  <a:ext uri="{FF2B5EF4-FFF2-40B4-BE49-F238E27FC236}">
                    <a16:creationId xmlns:a16="http://schemas.microsoft.com/office/drawing/2014/main" id="{43C7A794-57A0-4133-B943-37BCE52CB378}"/>
                  </a:ext>
                </a:extLst>
              </p:cNvPr>
              <p:cNvSpPr txBox="1"/>
              <p:nvPr/>
            </p:nvSpPr>
            <p:spPr>
              <a:xfrm>
                <a:off x="6175736" y="2850661"/>
                <a:ext cx="1846628" cy="240062"/>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p53-MDM2/X dual inhibitor</a:t>
                </a:r>
              </a:p>
            </p:txBody>
          </p:sp>
          <p:grpSp>
            <p:nvGrpSpPr>
              <p:cNvPr id="84" name="Group 83">
                <a:extLst>
                  <a:ext uri="{FF2B5EF4-FFF2-40B4-BE49-F238E27FC236}">
                    <a16:creationId xmlns:a16="http://schemas.microsoft.com/office/drawing/2014/main" id="{112974D0-0B98-4CF9-839C-D689AA945D0D}"/>
                  </a:ext>
                </a:extLst>
              </p:cNvPr>
              <p:cNvGrpSpPr/>
              <p:nvPr/>
            </p:nvGrpSpPr>
            <p:grpSpPr>
              <a:xfrm>
                <a:off x="5719568" y="870596"/>
                <a:ext cx="2074464" cy="2042726"/>
                <a:chOff x="531048" y="528254"/>
                <a:chExt cx="2074464" cy="2042726"/>
              </a:xfrm>
            </p:grpSpPr>
            <p:graphicFrame>
              <p:nvGraphicFramePr>
                <p:cNvPr id="85" name="Object 84">
                  <a:extLst>
                    <a:ext uri="{FF2B5EF4-FFF2-40B4-BE49-F238E27FC236}">
                      <a16:creationId xmlns:a16="http://schemas.microsoft.com/office/drawing/2014/main" id="{8D950891-6210-48BF-9FBA-2FCAC6D9FFC0}"/>
                    </a:ext>
                  </a:extLst>
                </p:cNvPr>
                <p:cNvGraphicFramePr>
                  <a:graphicFrameLocks noChangeAspect="1"/>
                </p:cNvGraphicFramePr>
                <p:nvPr>
                  <p:extLst>
                    <p:ext uri="{D42A27DB-BD31-4B8C-83A1-F6EECF244321}">
                      <p14:modId xmlns:p14="http://schemas.microsoft.com/office/powerpoint/2010/main" val="1269367823"/>
                    </p:ext>
                  </p:extLst>
                </p:nvPr>
              </p:nvGraphicFramePr>
              <p:xfrm>
                <a:off x="531048" y="528254"/>
                <a:ext cx="1914525" cy="1708150"/>
              </p:xfrm>
              <a:graphic>
                <a:graphicData uri="http://schemas.openxmlformats.org/presentationml/2006/ole">
                  <mc:AlternateContent xmlns:mc="http://schemas.openxmlformats.org/markup-compatibility/2006">
                    <mc:Choice xmlns:v="urn:schemas-microsoft-com:vml" Requires="v">
                      <p:oleObj spid="_x0000_s2983" name="CS ChemDraw Drawing" r:id="rId5" imgW="3838511" imgH="3416420" progId="ChemDraw.Document.6.0">
                        <p:embed/>
                      </p:oleObj>
                    </mc:Choice>
                    <mc:Fallback>
                      <p:oleObj name="CS ChemDraw Drawing" r:id="rId5" imgW="3838511" imgH="3416420" progId="ChemDraw.Document.6.0">
                        <p:embed/>
                        <p:pic>
                          <p:nvPicPr>
                            <p:cNvPr id="28" name="Object 27">
                              <a:extLst>
                                <a:ext uri="{FF2B5EF4-FFF2-40B4-BE49-F238E27FC236}">
                                  <a16:creationId xmlns:a16="http://schemas.microsoft.com/office/drawing/2014/main" id="{195B8081-8B1A-4B0E-8400-FF5D788EFBA6}"/>
                                </a:ext>
                              </a:extLst>
                            </p:cNvPr>
                            <p:cNvPicPr/>
                            <p:nvPr/>
                          </p:nvPicPr>
                          <p:blipFill>
                            <a:blip r:embed="rId6"/>
                            <a:stretch>
                              <a:fillRect/>
                            </a:stretch>
                          </p:blipFill>
                          <p:spPr>
                            <a:xfrm>
                              <a:off x="531048" y="528254"/>
                              <a:ext cx="1914525" cy="1708150"/>
                            </a:xfrm>
                            <a:prstGeom prst="rect">
                              <a:avLst/>
                            </a:prstGeom>
                          </p:spPr>
                        </p:pic>
                      </p:oleObj>
                    </mc:Fallback>
                  </mc:AlternateContent>
                </a:graphicData>
              </a:graphic>
            </p:graphicFrame>
            <p:sp>
              <p:nvSpPr>
                <p:cNvPr id="86" name="TextBox 85">
                  <a:extLst>
                    <a:ext uri="{FF2B5EF4-FFF2-40B4-BE49-F238E27FC236}">
                      <a16:creationId xmlns:a16="http://schemas.microsoft.com/office/drawing/2014/main" id="{66387AD6-45F1-4879-94FC-24B05F756354}"/>
                    </a:ext>
                  </a:extLst>
                </p:cNvPr>
                <p:cNvSpPr txBox="1"/>
                <p:nvPr/>
              </p:nvSpPr>
              <p:spPr>
                <a:xfrm>
                  <a:off x="1231943" y="2277571"/>
                  <a:ext cx="1373569" cy="293409"/>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DIMP53-1</a:t>
                  </a:r>
                </a:p>
              </p:txBody>
            </p:sp>
          </p:grpSp>
        </p:grpSp>
        <p:sp>
          <p:nvSpPr>
            <p:cNvPr id="82" name="Rectangle 81">
              <a:extLst>
                <a:ext uri="{FF2B5EF4-FFF2-40B4-BE49-F238E27FC236}">
                  <a16:creationId xmlns:a16="http://schemas.microsoft.com/office/drawing/2014/main" id="{DEF0D120-A044-4E42-B658-8225E3EBF051}"/>
                </a:ext>
              </a:extLst>
            </p:cNvPr>
            <p:cNvSpPr/>
            <p:nvPr/>
          </p:nvSpPr>
          <p:spPr>
            <a:xfrm>
              <a:off x="6933215" y="3552489"/>
              <a:ext cx="1373570" cy="307777"/>
            </a:xfrm>
            <a:prstGeom prst="rect">
              <a:avLst/>
            </a:prstGeom>
          </p:spPr>
          <p:txBody>
            <a:bodyPr wrap="square">
              <a:spAutoFit/>
            </a:bodyPr>
            <a:lstStyle/>
            <a:p>
              <a:pPr algn="ctr"/>
              <a:r>
                <a:rPr lang="it-IT" sz="700" dirty="0">
                  <a:latin typeface="Arial" panose="020B0604020202020204" pitchFamily="34" charset="0"/>
                  <a:cs typeface="Arial" panose="020B0604020202020204" pitchFamily="34" charset="0"/>
                </a:rPr>
                <a:t>Soares J. </a:t>
              </a:r>
              <a:r>
                <a:rPr lang="it-IT" sz="700" i="1" dirty="0">
                  <a:latin typeface="Arial" panose="020B0604020202020204" pitchFamily="34" charset="0"/>
                  <a:cs typeface="Arial" panose="020B0604020202020204" pitchFamily="34" charset="0"/>
                </a:rPr>
                <a:t>et al., </a:t>
              </a:r>
              <a:r>
                <a:rPr lang="it-IT" sz="700" dirty="0">
                  <a:latin typeface="Arial" panose="020B0604020202020204" pitchFamily="34" charset="0"/>
                  <a:cs typeface="Arial" panose="020B0604020202020204" pitchFamily="34" charset="0"/>
                </a:rPr>
                <a:t>Mol. Oncol.</a:t>
              </a:r>
              <a:r>
                <a:rPr lang="it-IT" sz="700" i="1" dirty="0">
                  <a:latin typeface="Arial" panose="020B0604020202020204" pitchFamily="34" charset="0"/>
                  <a:cs typeface="Arial" panose="020B0604020202020204" pitchFamily="34" charset="0"/>
                </a:rPr>
                <a:t>, </a:t>
              </a:r>
              <a:r>
                <a:rPr lang="it-IT" sz="700" b="1" dirty="0">
                  <a:latin typeface="Arial" panose="020B0604020202020204" pitchFamily="34" charset="0"/>
                  <a:cs typeface="Arial" panose="020B0604020202020204" pitchFamily="34" charset="0"/>
                </a:rPr>
                <a:t>2017</a:t>
              </a:r>
              <a:r>
                <a:rPr lang="it-IT" sz="700" dirty="0">
                  <a:latin typeface="Arial" panose="020B0604020202020204" pitchFamily="34" charset="0"/>
                  <a:cs typeface="Arial" panose="020B0604020202020204" pitchFamily="34" charset="0"/>
                </a:rPr>
                <a:t>, 11(6), 612</a:t>
              </a:r>
              <a:endParaRPr lang="it-IT" sz="700" b="1" i="1" dirty="0">
                <a:latin typeface="Arial" panose="020B0604020202020204" pitchFamily="34" charset="0"/>
                <a:cs typeface="Arial" panose="020B0604020202020204" pitchFamily="34" charset="0"/>
              </a:endParaRPr>
            </a:p>
          </p:txBody>
        </p:sp>
      </p:grpSp>
      <p:grpSp>
        <p:nvGrpSpPr>
          <p:cNvPr id="87" name="Group 86">
            <a:extLst>
              <a:ext uri="{FF2B5EF4-FFF2-40B4-BE49-F238E27FC236}">
                <a16:creationId xmlns:a16="http://schemas.microsoft.com/office/drawing/2014/main" id="{EEFCEE37-00DE-47B6-9439-6DB16FB5B00B}"/>
              </a:ext>
            </a:extLst>
          </p:cNvPr>
          <p:cNvGrpSpPr/>
          <p:nvPr/>
        </p:nvGrpSpPr>
        <p:grpSpPr>
          <a:xfrm>
            <a:off x="890612" y="2007006"/>
            <a:ext cx="2004988" cy="2260194"/>
            <a:chOff x="846387" y="1601101"/>
            <a:chExt cx="2004988" cy="2260194"/>
          </a:xfrm>
        </p:grpSpPr>
        <p:sp>
          <p:nvSpPr>
            <p:cNvPr id="88" name="TextBox 87">
              <a:extLst>
                <a:ext uri="{FF2B5EF4-FFF2-40B4-BE49-F238E27FC236}">
                  <a16:creationId xmlns:a16="http://schemas.microsoft.com/office/drawing/2014/main" id="{013C502F-2F83-442D-A7DB-03E90D855993}"/>
                </a:ext>
              </a:extLst>
            </p:cNvPr>
            <p:cNvSpPr txBox="1"/>
            <p:nvPr/>
          </p:nvSpPr>
          <p:spPr>
            <a:xfrm>
              <a:off x="1110759" y="3030019"/>
              <a:ext cx="1373569" cy="307777"/>
            </a:xfrm>
            <a:prstGeom prst="rect">
              <a:avLst/>
            </a:prstGeom>
            <a:noFill/>
          </p:spPr>
          <p:txBody>
            <a:bodyPr wrap="square" rtlCol="0">
              <a:spAutoFit/>
            </a:bodyPr>
            <a:lstStyle/>
            <a:p>
              <a:pPr algn="ctr"/>
              <a:r>
                <a:rPr lang="en-GB" sz="1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a:t>
              </a:r>
            </a:p>
          </p:txBody>
        </p:sp>
        <p:graphicFrame>
          <p:nvGraphicFramePr>
            <p:cNvPr id="89" name="Object 88">
              <a:extLst>
                <a:ext uri="{FF2B5EF4-FFF2-40B4-BE49-F238E27FC236}">
                  <a16:creationId xmlns:a16="http://schemas.microsoft.com/office/drawing/2014/main" id="{889F6BDB-30DE-4E47-9080-7C83B34DD466}"/>
                </a:ext>
              </a:extLst>
            </p:cNvPr>
            <p:cNvGraphicFramePr>
              <a:graphicFrameLocks noChangeAspect="1"/>
            </p:cNvGraphicFramePr>
            <p:nvPr>
              <p:extLst>
                <p:ext uri="{D42A27DB-BD31-4B8C-83A1-F6EECF244321}">
                  <p14:modId xmlns:p14="http://schemas.microsoft.com/office/powerpoint/2010/main" val="214225602"/>
                </p:ext>
              </p:extLst>
            </p:nvPr>
          </p:nvGraphicFramePr>
          <p:xfrm>
            <a:off x="997150" y="1601101"/>
            <a:ext cx="1487918" cy="1409406"/>
          </p:xfrm>
          <a:graphic>
            <a:graphicData uri="http://schemas.openxmlformats.org/presentationml/2006/ole">
              <mc:AlternateContent xmlns:mc="http://schemas.openxmlformats.org/markup-compatibility/2006">
                <mc:Choice xmlns:v="urn:schemas-microsoft-com:vml" Requires="v">
                  <p:oleObj spid="_x0000_s2984" name="CS ChemDraw Drawing" r:id="rId7" imgW="2465458" imgH="2339091" progId="ChemDraw.Document.6.0">
                    <p:embed/>
                  </p:oleObj>
                </mc:Choice>
                <mc:Fallback>
                  <p:oleObj name="CS ChemDraw Drawing" r:id="rId7" imgW="2465458" imgH="2339091" progId="ChemDraw.Document.6.0">
                    <p:embed/>
                    <p:pic>
                      <p:nvPicPr>
                        <p:cNvPr id="35" name="Object 34">
                          <a:extLst>
                            <a:ext uri="{FF2B5EF4-FFF2-40B4-BE49-F238E27FC236}">
                              <a16:creationId xmlns:a16="http://schemas.microsoft.com/office/drawing/2014/main" id="{F930166A-A0A2-4D10-8792-E3D8E71DCB8E}"/>
                            </a:ext>
                          </a:extLst>
                        </p:cNvPr>
                        <p:cNvPicPr/>
                        <p:nvPr/>
                      </p:nvPicPr>
                      <p:blipFill>
                        <a:blip r:embed="rId8"/>
                        <a:stretch>
                          <a:fillRect/>
                        </a:stretch>
                      </p:blipFill>
                      <p:spPr>
                        <a:xfrm>
                          <a:off x="997150" y="1601101"/>
                          <a:ext cx="1487918" cy="1409406"/>
                        </a:xfrm>
                        <a:prstGeom prst="rect">
                          <a:avLst/>
                        </a:prstGeom>
                      </p:spPr>
                    </p:pic>
                  </p:oleObj>
                </mc:Fallback>
              </mc:AlternateContent>
            </a:graphicData>
          </a:graphic>
        </p:graphicFrame>
        <p:sp>
          <p:nvSpPr>
            <p:cNvPr id="90" name="TextBox 89">
              <a:extLst>
                <a:ext uri="{FF2B5EF4-FFF2-40B4-BE49-F238E27FC236}">
                  <a16:creationId xmlns:a16="http://schemas.microsoft.com/office/drawing/2014/main" id="{B3A683A5-DC8F-471F-98E1-0A15F019A26B}"/>
                </a:ext>
              </a:extLst>
            </p:cNvPr>
            <p:cNvSpPr txBox="1"/>
            <p:nvPr/>
          </p:nvSpPr>
          <p:spPr>
            <a:xfrm>
              <a:off x="846387" y="3277917"/>
              <a:ext cx="2004988" cy="276999"/>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p53-MDM2 inhibitor</a:t>
              </a:r>
            </a:p>
          </p:txBody>
        </p:sp>
        <p:sp>
          <p:nvSpPr>
            <p:cNvPr id="91" name="Rectangle 90">
              <a:extLst>
                <a:ext uri="{FF2B5EF4-FFF2-40B4-BE49-F238E27FC236}">
                  <a16:creationId xmlns:a16="http://schemas.microsoft.com/office/drawing/2014/main" id="{CD62F598-2C4C-4A33-993C-6D09F9C53A2E}"/>
                </a:ext>
              </a:extLst>
            </p:cNvPr>
            <p:cNvSpPr/>
            <p:nvPr/>
          </p:nvSpPr>
          <p:spPr>
            <a:xfrm>
              <a:off x="1154817" y="3553518"/>
              <a:ext cx="1416095" cy="307777"/>
            </a:xfrm>
            <a:prstGeom prst="rect">
              <a:avLst/>
            </a:prstGeom>
          </p:spPr>
          <p:txBody>
            <a:bodyPr wrap="square">
              <a:spAutoFit/>
            </a:bodyPr>
            <a:lstStyle/>
            <a:p>
              <a:pPr algn="ctr"/>
              <a:r>
                <a:rPr lang="it-IT" sz="700" dirty="0">
                  <a:latin typeface="Arial" panose="020B0604020202020204" pitchFamily="34" charset="0"/>
                  <a:cs typeface="Arial" panose="020B0604020202020204" pitchFamily="34" charset="0"/>
                </a:rPr>
                <a:t>Soares J. </a:t>
              </a:r>
              <a:r>
                <a:rPr lang="it-IT" sz="700" i="1" dirty="0">
                  <a:latin typeface="Arial" panose="020B0604020202020204" pitchFamily="34" charset="0"/>
                  <a:cs typeface="Arial" panose="020B0604020202020204" pitchFamily="34" charset="0"/>
                </a:rPr>
                <a:t>et al., </a:t>
              </a:r>
              <a:r>
                <a:rPr lang="it-IT" sz="700" dirty="0">
                  <a:latin typeface="Arial" panose="020B0604020202020204" pitchFamily="34" charset="0"/>
                  <a:cs typeface="Arial" panose="020B0604020202020204" pitchFamily="34" charset="0"/>
                </a:rPr>
                <a:t>Eur. J. Pharm. Sci., </a:t>
              </a:r>
              <a:r>
                <a:rPr lang="it-IT" sz="700" b="1" dirty="0">
                  <a:latin typeface="Arial" panose="020B0604020202020204" pitchFamily="34" charset="0"/>
                  <a:cs typeface="Arial" panose="020B0604020202020204" pitchFamily="34" charset="0"/>
                </a:rPr>
                <a:t>2015</a:t>
              </a:r>
              <a:r>
                <a:rPr lang="it-IT" sz="700" dirty="0">
                  <a:latin typeface="Arial" panose="020B0604020202020204" pitchFamily="34" charset="0"/>
                  <a:cs typeface="Arial" panose="020B0604020202020204" pitchFamily="34" charset="0"/>
                </a:rPr>
                <a:t>, 66, 138</a:t>
              </a:r>
              <a:endParaRPr lang="it-IT" sz="700" b="1" i="1" dirty="0">
                <a:latin typeface="Arial" panose="020B0604020202020204" pitchFamily="34" charset="0"/>
                <a:cs typeface="Arial" panose="020B0604020202020204" pitchFamily="34" charset="0"/>
              </a:endParaRPr>
            </a:p>
          </p:txBody>
        </p:sp>
      </p:grpSp>
      <p:grpSp>
        <p:nvGrpSpPr>
          <p:cNvPr id="92" name="Group 91">
            <a:extLst>
              <a:ext uri="{FF2B5EF4-FFF2-40B4-BE49-F238E27FC236}">
                <a16:creationId xmlns:a16="http://schemas.microsoft.com/office/drawing/2014/main" id="{96E9885D-7120-4A26-B7F3-3E16D6E4CA19}"/>
              </a:ext>
            </a:extLst>
          </p:cNvPr>
          <p:cNvGrpSpPr/>
          <p:nvPr/>
        </p:nvGrpSpPr>
        <p:grpSpPr>
          <a:xfrm>
            <a:off x="2970028" y="1469356"/>
            <a:ext cx="2821172" cy="2846533"/>
            <a:chOff x="3385171" y="1012825"/>
            <a:chExt cx="2821172" cy="2846533"/>
          </a:xfrm>
        </p:grpSpPr>
        <p:grpSp>
          <p:nvGrpSpPr>
            <p:cNvPr id="93" name="Group 92">
              <a:extLst>
                <a:ext uri="{FF2B5EF4-FFF2-40B4-BE49-F238E27FC236}">
                  <a16:creationId xmlns:a16="http://schemas.microsoft.com/office/drawing/2014/main" id="{91290281-C485-4E84-9CAC-B09263BCA547}"/>
                </a:ext>
              </a:extLst>
            </p:cNvPr>
            <p:cNvGrpSpPr/>
            <p:nvPr/>
          </p:nvGrpSpPr>
          <p:grpSpPr>
            <a:xfrm>
              <a:off x="3385171" y="1012825"/>
              <a:ext cx="2821172" cy="2568593"/>
              <a:chOff x="656057" y="984633"/>
              <a:chExt cx="2338759" cy="2226083"/>
            </a:xfrm>
          </p:grpSpPr>
          <p:sp>
            <p:nvSpPr>
              <p:cNvPr id="95" name="TextBox 94">
                <a:extLst>
                  <a:ext uri="{FF2B5EF4-FFF2-40B4-BE49-F238E27FC236}">
                    <a16:creationId xmlns:a16="http://schemas.microsoft.com/office/drawing/2014/main" id="{6C69F9B8-2B18-4511-AAF4-B2B47E22871B}"/>
                  </a:ext>
                </a:extLst>
              </p:cNvPr>
              <p:cNvSpPr txBox="1"/>
              <p:nvPr/>
            </p:nvSpPr>
            <p:spPr>
              <a:xfrm>
                <a:off x="1297096" y="2730013"/>
                <a:ext cx="1373569" cy="293409"/>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SLMP53-1</a:t>
                </a:r>
              </a:p>
            </p:txBody>
          </p:sp>
          <p:graphicFrame>
            <p:nvGraphicFramePr>
              <p:cNvPr id="96" name="Object 95">
                <a:extLst>
                  <a:ext uri="{FF2B5EF4-FFF2-40B4-BE49-F238E27FC236}">
                    <a16:creationId xmlns:a16="http://schemas.microsoft.com/office/drawing/2014/main" id="{F571684E-373E-4545-856E-56BAFE78027D}"/>
                  </a:ext>
                </a:extLst>
              </p:cNvPr>
              <p:cNvGraphicFramePr>
                <a:graphicFrameLocks noChangeAspect="1"/>
              </p:cNvGraphicFramePr>
              <p:nvPr>
                <p:extLst>
                  <p:ext uri="{D42A27DB-BD31-4B8C-83A1-F6EECF244321}">
                    <p14:modId xmlns:p14="http://schemas.microsoft.com/office/powerpoint/2010/main" val="1579593399"/>
                  </p:ext>
                </p:extLst>
              </p:nvPr>
            </p:nvGraphicFramePr>
            <p:xfrm>
              <a:off x="656057" y="984633"/>
              <a:ext cx="1879307" cy="1734902"/>
            </p:xfrm>
            <a:graphic>
              <a:graphicData uri="http://schemas.openxmlformats.org/presentationml/2006/ole">
                <mc:AlternateContent xmlns:mc="http://schemas.openxmlformats.org/markup-compatibility/2006">
                  <mc:Choice xmlns:v="urn:schemas-microsoft-com:vml" Requires="v">
                    <p:oleObj spid="_x0000_s2985" name="CS ChemDraw Drawing" r:id="rId9" imgW="3762132" imgH="3474055" progId="ChemDraw.Document.6.0">
                      <p:embed/>
                    </p:oleObj>
                  </mc:Choice>
                  <mc:Fallback>
                    <p:oleObj name="CS ChemDraw Drawing" r:id="rId9" imgW="3762132" imgH="3474055" progId="ChemDraw.Document.6.0">
                      <p:embed/>
                      <p:pic>
                        <p:nvPicPr>
                          <p:cNvPr id="32" name="Object 31">
                            <a:extLst>
                              <a:ext uri="{FF2B5EF4-FFF2-40B4-BE49-F238E27FC236}">
                                <a16:creationId xmlns:a16="http://schemas.microsoft.com/office/drawing/2014/main" id="{BEFD5004-C9DC-4CA2-979E-5DB09B40FFBA}"/>
                              </a:ext>
                            </a:extLst>
                          </p:cNvPr>
                          <p:cNvPicPr/>
                          <p:nvPr/>
                        </p:nvPicPr>
                        <p:blipFill>
                          <a:blip r:embed="rId10"/>
                          <a:stretch>
                            <a:fillRect/>
                          </a:stretch>
                        </p:blipFill>
                        <p:spPr>
                          <a:xfrm>
                            <a:off x="656057" y="984633"/>
                            <a:ext cx="1879307" cy="1734902"/>
                          </a:xfrm>
                          <a:prstGeom prst="rect">
                            <a:avLst/>
                          </a:prstGeom>
                        </p:spPr>
                      </p:pic>
                    </p:oleObj>
                  </mc:Fallback>
                </mc:AlternateContent>
              </a:graphicData>
            </a:graphic>
          </p:graphicFrame>
          <p:sp>
            <p:nvSpPr>
              <p:cNvPr id="97" name="TextBox 96">
                <a:extLst>
                  <a:ext uri="{FF2B5EF4-FFF2-40B4-BE49-F238E27FC236}">
                    <a16:creationId xmlns:a16="http://schemas.microsoft.com/office/drawing/2014/main" id="{8853EC5C-E508-485A-B7E6-C0FDC3BB72F2}"/>
                  </a:ext>
                </a:extLst>
              </p:cNvPr>
              <p:cNvSpPr txBox="1"/>
              <p:nvPr/>
            </p:nvSpPr>
            <p:spPr>
              <a:xfrm>
                <a:off x="972945" y="2970654"/>
                <a:ext cx="2021871" cy="240062"/>
              </a:xfrm>
              <a:prstGeom prst="rect">
                <a:avLst/>
              </a:prstGeom>
              <a:noFill/>
            </p:spPr>
            <p:txBody>
              <a:bodyPr wrap="square" rtlCol="0">
                <a:spAutoFit/>
              </a:bodyPr>
              <a:lstStyle/>
              <a:p>
                <a:pPr algn="ctr"/>
                <a:r>
                  <a:rPr lang="en-GB" sz="1200" b="1" i="1" dirty="0">
                    <a:latin typeface="Arial" panose="020B0604020202020204" pitchFamily="34" charset="0"/>
                    <a:cs typeface="Arial" panose="020B0604020202020204" pitchFamily="34" charset="0"/>
                  </a:rPr>
                  <a:t>wt</a:t>
                </a:r>
                <a:r>
                  <a:rPr lang="en-GB" sz="1200" b="1" dirty="0">
                    <a:latin typeface="Arial" panose="020B0604020202020204" pitchFamily="34" charset="0"/>
                    <a:cs typeface="Arial" panose="020B0604020202020204" pitchFamily="34" charset="0"/>
                  </a:rPr>
                  <a:t> and </a:t>
                </a:r>
                <a:r>
                  <a:rPr lang="en-GB" sz="1200" b="1" i="1" dirty="0">
                    <a:latin typeface="Arial" panose="020B0604020202020204" pitchFamily="34" charset="0"/>
                    <a:cs typeface="Arial" panose="020B0604020202020204" pitchFamily="34" charset="0"/>
                  </a:rPr>
                  <a:t>mut</a:t>
                </a:r>
                <a:r>
                  <a:rPr lang="en-GB" sz="1200" b="1" dirty="0">
                    <a:latin typeface="Arial" panose="020B0604020202020204" pitchFamily="34" charset="0"/>
                    <a:cs typeface="Arial" panose="020B0604020202020204" pitchFamily="34" charset="0"/>
                  </a:rPr>
                  <a:t> p53 reactivator</a:t>
                </a:r>
              </a:p>
            </p:txBody>
          </p:sp>
        </p:grpSp>
        <p:sp>
          <p:nvSpPr>
            <p:cNvPr id="94" name="Rectangle 93">
              <a:extLst>
                <a:ext uri="{FF2B5EF4-FFF2-40B4-BE49-F238E27FC236}">
                  <a16:creationId xmlns:a16="http://schemas.microsoft.com/office/drawing/2014/main" id="{F7EBEB41-B997-42F6-9AC6-0CFD5E8D2027}"/>
                </a:ext>
              </a:extLst>
            </p:cNvPr>
            <p:cNvSpPr/>
            <p:nvPr/>
          </p:nvSpPr>
          <p:spPr>
            <a:xfrm>
              <a:off x="4303209" y="3551581"/>
              <a:ext cx="1373570" cy="307777"/>
            </a:xfrm>
            <a:prstGeom prst="rect">
              <a:avLst/>
            </a:prstGeom>
          </p:spPr>
          <p:txBody>
            <a:bodyPr wrap="square">
              <a:spAutoFit/>
            </a:bodyPr>
            <a:lstStyle/>
            <a:p>
              <a:pPr algn="ctr"/>
              <a:r>
                <a:rPr lang="it-IT" sz="700" dirty="0">
                  <a:latin typeface="Arial" panose="020B0604020202020204" pitchFamily="34" charset="0"/>
                  <a:cs typeface="Arial" panose="020B0604020202020204" pitchFamily="34" charset="0"/>
                </a:rPr>
                <a:t>Soares J. </a:t>
              </a:r>
              <a:r>
                <a:rPr lang="it-IT" sz="700" i="1" dirty="0">
                  <a:latin typeface="Arial" panose="020B0604020202020204" pitchFamily="34" charset="0"/>
                  <a:cs typeface="Arial" panose="020B0604020202020204" pitchFamily="34" charset="0"/>
                </a:rPr>
                <a:t>et al., </a:t>
              </a:r>
              <a:r>
                <a:rPr lang="it-IT" sz="700" dirty="0">
                  <a:latin typeface="Arial" panose="020B0604020202020204" pitchFamily="34" charset="0"/>
                  <a:cs typeface="Arial" panose="020B0604020202020204" pitchFamily="34" charset="0"/>
                </a:rPr>
                <a:t>Oncotarget</a:t>
              </a:r>
              <a:r>
                <a:rPr lang="it-IT" sz="700" i="1" dirty="0">
                  <a:latin typeface="Arial" panose="020B0604020202020204" pitchFamily="34" charset="0"/>
                  <a:cs typeface="Arial" panose="020B0604020202020204" pitchFamily="34" charset="0"/>
                </a:rPr>
                <a:t>, </a:t>
              </a:r>
              <a:r>
                <a:rPr lang="it-IT" sz="700" b="1" dirty="0">
                  <a:latin typeface="Arial" panose="020B0604020202020204" pitchFamily="34" charset="0"/>
                  <a:cs typeface="Arial" panose="020B0604020202020204" pitchFamily="34" charset="0"/>
                </a:rPr>
                <a:t>2016</a:t>
              </a:r>
              <a:r>
                <a:rPr lang="it-IT" sz="700" dirty="0">
                  <a:latin typeface="Arial" panose="020B0604020202020204" pitchFamily="34" charset="0"/>
                  <a:cs typeface="Arial" panose="020B0604020202020204" pitchFamily="34" charset="0"/>
                </a:rPr>
                <a:t>, 7, 4326</a:t>
              </a:r>
              <a:endParaRPr lang="it-IT" sz="700" b="1" i="1" dirty="0">
                <a:latin typeface="Arial" panose="020B0604020202020204" pitchFamily="34" charset="0"/>
                <a:cs typeface="Arial" panose="020B0604020202020204" pitchFamily="34" charset="0"/>
              </a:endParaRPr>
            </a:p>
          </p:txBody>
        </p:sp>
      </p:grpSp>
      <p:sp>
        <p:nvSpPr>
          <p:cNvPr id="98" name="Rectangle 97">
            <a:extLst>
              <a:ext uri="{FF2B5EF4-FFF2-40B4-BE49-F238E27FC236}">
                <a16:creationId xmlns:a16="http://schemas.microsoft.com/office/drawing/2014/main" id="{404B074B-0E1D-47F6-879E-DF07A398492D}"/>
              </a:ext>
            </a:extLst>
          </p:cNvPr>
          <p:cNvSpPr/>
          <p:nvPr/>
        </p:nvSpPr>
        <p:spPr>
          <a:xfrm>
            <a:off x="3986985" y="5282625"/>
            <a:ext cx="4931529" cy="584775"/>
          </a:xfrm>
          <a:prstGeom prst="rect">
            <a:avLst/>
          </a:prstGeom>
        </p:spPr>
        <p:txBody>
          <a:bodyPr wrap="square">
            <a:spAutoFit/>
          </a:bodyPr>
          <a:lstStyle/>
          <a:p>
            <a:pPr algn="r"/>
            <a:r>
              <a:rPr lang="it-IT" sz="1600" b="1" u="sng" dirty="0">
                <a:solidFill>
                  <a:srgbClr val="1C148A"/>
                </a:solidFill>
                <a:latin typeface="Arial" panose="020B0604020202020204" pitchFamily="34" charset="0"/>
                <a:cs typeface="Arial" panose="020B0604020202020204" pitchFamily="34" charset="0"/>
              </a:rPr>
              <a:t>Patent</a:t>
            </a:r>
          </a:p>
          <a:p>
            <a:pPr algn="r"/>
            <a:endParaRPr lang="it-IT" sz="500" b="1" dirty="0">
              <a:solidFill>
                <a:srgbClr val="1C148A"/>
              </a:solidFill>
              <a:latin typeface="Arial" panose="020B0604020202020204" pitchFamily="34" charset="0"/>
              <a:cs typeface="Arial" panose="020B0604020202020204" pitchFamily="34" charset="0"/>
            </a:endParaRPr>
          </a:p>
          <a:p>
            <a:pPr algn="r"/>
            <a:r>
              <a:rPr lang="it-IT" sz="1100" dirty="0">
                <a:solidFill>
                  <a:srgbClr val="1C148A"/>
                </a:solidFill>
                <a:latin typeface="Arial" panose="020B0604020202020204" pitchFamily="34" charset="0"/>
                <a:cs typeface="Arial" panose="020B0604020202020204" pitchFamily="34" charset="0"/>
              </a:rPr>
              <a:t>Saraiva L., Santos M.M.M., </a:t>
            </a:r>
            <a:r>
              <a:rPr lang="it-IT" sz="1100" i="1" dirty="0">
                <a:solidFill>
                  <a:srgbClr val="1C148A"/>
                </a:solidFill>
                <a:latin typeface="Arial" panose="020B0604020202020204" pitchFamily="34" charset="0"/>
                <a:cs typeface="Arial" panose="020B0604020202020204" pitchFamily="34" charset="0"/>
              </a:rPr>
              <a:t>et al</a:t>
            </a:r>
            <a:r>
              <a:rPr lang="it-IT" sz="1100" dirty="0">
                <a:solidFill>
                  <a:srgbClr val="1C148A"/>
                </a:solidFill>
                <a:latin typeface="Arial" panose="020B0604020202020204" pitchFamily="34" charset="0"/>
                <a:cs typeface="Arial" panose="020B0604020202020204" pitchFamily="34" charset="0"/>
              </a:rPr>
              <a:t>., WO2014207688</a:t>
            </a:r>
            <a:r>
              <a:rPr lang="it-IT" sz="1100" b="1" i="1" dirty="0">
                <a:solidFill>
                  <a:srgbClr val="1C148A"/>
                </a:solidFill>
                <a:latin typeface="Arial" panose="020B0604020202020204" pitchFamily="34" charset="0"/>
                <a:cs typeface="Arial" panose="020B0604020202020204" pitchFamily="34" charset="0"/>
              </a:rPr>
              <a:t>, </a:t>
            </a:r>
            <a:r>
              <a:rPr lang="it-IT" sz="1100" b="1" dirty="0">
                <a:solidFill>
                  <a:srgbClr val="1C148A"/>
                </a:solidFill>
                <a:latin typeface="Arial" panose="020B0604020202020204" pitchFamily="34" charset="0"/>
                <a:cs typeface="Arial" panose="020B0604020202020204" pitchFamily="34" charset="0"/>
              </a:rPr>
              <a:t>2014</a:t>
            </a:r>
            <a:endParaRPr lang="en-GB" sz="1100" dirty="0">
              <a:solidFill>
                <a:srgbClr val="1C148A"/>
              </a:solidFill>
              <a:latin typeface="Arial" panose="020B0604020202020204" pitchFamily="34" charset="0"/>
              <a:cs typeface="Arial" panose="020B0604020202020204" pitchFamily="34" charset="0"/>
            </a:endParaRPr>
          </a:p>
        </p:txBody>
      </p:sp>
      <p:sp>
        <p:nvSpPr>
          <p:cNvPr id="99" name="Arrow: Right 98">
            <a:extLst>
              <a:ext uri="{FF2B5EF4-FFF2-40B4-BE49-F238E27FC236}">
                <a16:creationId xmlns:a16="http://schemas.microsoft.com/office/drawing/2014/main" id="{C4798010-8BA5-4ECF-9C9C-585282C396E9}"/>
              </a:ext>
            </a:extLst>
          </p:cNvPr>
          <p:cNvSpPr/>
          <p:nvPr/>
        </p:nvSpPr>
        <p:spPr>
          <a:xfrm>
            <a:off x="5404396" y="2678306"/>
            <a:ext cx="463004" cy="515049"/>
          </a:xfrm>
          <a:prstGeom prst="rightArrow">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Arrow: Right 99">
            <a:extLst>
              <a:ext uri="{FF2B5EF4-FFF2-40B4-BE49-F238E27FC236}">
                <a16:creationId xmlns:a16="http://schemas.microsoft.com/office/drawing/2014/main" id="{C1DAB009-7E91-4955-95AA-62C21EB24AE0}"/>
              </a:ext>
            </a:extLst>
          </p:cNvPr>
          <p:cNvSpPr/>
          <p:nvPr/>
        </p:nvSpPr>
        <p:spPr>
          <a:xfrm>
            <a:off x="2661196" y="2684185"/>
            <a:ext cx="463004" cy="515049"/>
          </a:xfrm>
          <a:prstGeom prst="rightArrow">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CaixaDeTexto 43">
            <a:extLst>
              <a:ext uri="{FF2B5EF4-FFF2-40B4-BE49-F238E27FC236}">
                <a16:creationId xmlns:a16="http://schemas.microsoft.com/office/drawing/2014/main" id="{5CC70D51-1C54-4643-87D2-B32E4B620437}"/>
              </a:ext>
            </a:extLst>
          </p:cNvPr>
          <p:cNvSpPr txBox="1"/>
          <p:nvPr/>
        </p:nvSpPr>
        <p:spPr>
          <a:xfrm>
            <a:off x="665483" y="1185192"/>
            <a:ext cx="2135789" cy="738664"/>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1050" dirty="0">
                <a:latin typeface="Arial" panose="020B0604020202020204" pitchFamily="34" charset="0"/>
                <a:cs typeface="Arial" panose="020B0604020202020204" pitchFamily="34" charset="0"/>
              </a:rPr>
              <a:t>The first oxazoloisoindolinone developed was </a:t>
            </a:r>
            <a:r>
              <a:rPr lang="en-GB" sz="1050" u="sng" dirty="0">
                <a:latin typeface="Arial" panose="020B0604020202020204" pitchFamily="34" charset="0"/>
                <a:cs typeface="Arial" panose="020B0604020202020204" pitchFamily="34" charset="0"/>
              </a:rPr>
              <a:t>compound 3a</a:t>
            </a:r>
            <a:r>
              <a:rPr lang="en-GB" sz="1050" dirty="0">
                <a:latin typeface="Arial" panose="020B0604020202020204" pitchFamily="34" charset="0"/>
                <a:cs typeface="Arial" panose="020B0604020202020204" pitchFamily="34" charset="0"/>
              </a:rPr>
              <a:t>,  a bicyclic lactam derived from the aminoalcohol phenylalaninol </a:t>
            </a:r>
          </a:p>
        </p:txBody>
      </p:sp>
    </p:spTree>
    <p:extLst>
      <p:ext uri="{BB962C8B-B14F-4D97-AF65-F5344CB8AC3E}">
        <p14:creationId xmlns:p14="http://schemas.microsoft.com/office/powerpoint/2010/main" val="275327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en-GB" sz="2400" b="1" dirty="0"/>
              <a:t>Results and discussion - </a:t>
            </a:r>
            <a:r>
              <a:rPr lang="en-GB" sz="2400" b="1" dirty="0">
                <a:solidFill>
                  <a:srgbClr val="7030A0"/>
                </a:solidFill>
              </a:rPr>
              <a:t>Ongoing</a:t>
            </a:r>
            <a:r>
              <a:rPr lang="en-GB" sz="2400" b="1" dirty="0"/>
              <a:t> </a:t>
            </a:r>
            <a:r>
              <a:rPr lang="en-GB" sz="2400" b="1" dirty="0">
                <a:solidFill>
                  <a:srgbClr val="7030A0"/>
                </a:solidFill>
              </a:rPr>
              <a:t>Hit-to-Lead Optimization </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graphicFrame>
        <p:nvGraphicFramePr>
          <p:cNvPr id="10" name="Diagram 9">
            <a:extLst>
              <a:ext uri="{FF2B5EF4-FFF2-40B4-BE49-F238E27FC236}">
                <a16:creationId xmlns:a16="http://schemas.microsoft.com/office/drawing/2014/main" id="{78E66FE2-6708-4229-A194-F27B6719E8BF}"/>
              </a:ext>
            </a:extLst>
          </p:cNvPr>
          <p:cNvGraphicFramePr/>
          <p:nvPr>
            <p:extLst>
              <p:ext uri="{D42A27DB-BD31-4B8C-83A1-F6EECF244321}">
                <p14:modId xmlns:p14="http://schemas.microsoft.com/office/powerpoint/2010/main" val="2556719778"/>
              </p:ext>
            </p:extLst>
          </p:nvPr>
        </p:nvGraphicFramePr>
        <p:xfrm>
          <a:off x="800100" y="1493463"/>
          <a:ext cx="7543800" cy="429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a:extLst>
              <a:ext uri="{FF2B5EF4-FFF2-40B4-BE49-F238E27FC236}">
                <a16:creationId xmlns:a16="http://schemas.microsoft.com/office/drawing/2014/main" id="{F4B31D4C-F3F2-44F2-96D1-44627F9A9BB0}"/>
              </a:ext>
            </a:extLst>
          </p:cNvPr>
          <p:cNvSpPr/>
          <p:nvPr/>
        </p:nvSpPr>
        <p:spPr>
          <a:xfrm>
            <a:off x="1676400" y="2585584"/>
            <a:ext cx="1524000" cy="529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SLMP53-1</a:t>
            </a:r>
          </a:p>
        </p:txBody>
      </p:sp>
      <p:sp>
        <p:nvSpPr>
          <p:cNvPr id="12" name="Rectangle 11">
            <a:extLst>
              <a:ext uri="{FF2B5EF4-FFF2-40B4-BE49-F238E27FC236}">
                <a16:creationId xmlns:a16="http://schemas.microsoft.com/office/drawing/2014/main" id="{3957DF88-CFA3-40F9-BEAC-ADC3AB7FD970}"/>
              </a:ext>
            </a:extLst>
          </p:cNvPr>
          <p:cNvSpPr/>
          <p:nvPr/>
        </p:nvSpPr>
        <p:spPr>
          <a:xfrm>
            <a:off x="1676400" y="3275076"/>
            <a:ext cx="1524000" cy="529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DIMP53-1</a:t>
            </a:r>
          </a:p>
        </p:txBody>
      </p:sp>
      <p:graphicFrame>
        <p:nvGraphicFramePr>
          <p:cNvPr id="14" name="Object 13">
            <a:extLst>
              <a:ext uri="{FF2B5EF4-FFF2-40B4-BE49-F238E27FC236}">
                <a16:creationId xmlns:a16="http://schemas.microsoft.com/office/drawing/2014/main" id="{B017BF68-D242-4B8B-B650-E9CFCF6D4F8B}"/>
              </a:ext>
            </a:extLst>
          </p:cNvPr>
          <p:cNvGraphicFramePr>
            <a:graphicFrameLocks noChangeAspect="1"/>
          </p:cNvGraphicFramePr>
          <p:nvPr>
            <p:extLst>
              <p:ext uri="{D42A27DB-BD31-4B8C-83A1-F6EECF244321}">
                <p14:modId xmlns:p14="http://schemas.microsoft.com/office/powerpoint/2010/main" val="872911210"/>
              </p:ext>
            </p:extLst>
          </p:nvPr>
        </p:nvGraphicFramePr>
        <p:xfrm>
          <a:off x="3857625" y="2290763"/>
          <a:ext cx="4292600" cy="2389187"/>
        </p:xfrm>
        <a:graphic>
          <a:graphicData uri="http://schemas.openxmlformats.org/presentationml/2006/ole">
            <mc:AlternateContent xmlns:mc="http://schemas.openxmlformats.org/markup-compatibility/2006">
              <mc:Choice xmlns:v="urn:schemas-microsoft-com:vml" Requires="v">
                <p:oleObj spid="_x0000_s3366" name="CS ChemDraw Drawing" r:id="rId9" imgW="6568188" imgH="3815431" progId="ChemDraw.Document.6.0">
                  <p:embed/>
                </p:oleObj>
              </mc:Choice>
              <mc:Fallback>
                <p:oleObj name="CS ChemDraw Drawing" r:id="rId9" imgW="6568188" imgH="3815431" progId="ChemDraw.Document.6.0">
                  <p:embed/>
                  <p:pic>
                    <p:nvPicPr>
                      <p:cNvPr id="85" name="Object 84">
                        <a:extLst>
                          <a:ext uri="{FF2B5EF4-FFF2-40B4-BE49-F238E27FC236}">
                            <a16:creationId xmlns:a16="http://schemas.microsoft.com/office/drawing/2014/main" id="{8D950891-6210-48BF-9FBA-2FCAC6D9FFC0}"/>
                          </a:ext>
                        </a:extLst>
                      </p:cNvPr>
                      <p:cNvPicPr/>
                      <p:nvPr/>
                    </p:nvPicPr>
                    <p:blipFill>
                      <a:blip r:embed="rId10"/>
                      <a:stretch>
                        <a:fillRect/>
                      </a:stretch>
                    </p:blipFill>
                    <p:spPr>
                      <a:xfrm>
                        <a:off x="3857625" y="2290763"/>
                        <a:ext cx="4292600" cy="2389187"/>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858BE342-628B-4C03-8EBC-BABB6D1932A3}"/>
              </a:ext>
            </a:extLst>
          </p:cNvPr>
          <p:cNvSpPr/>
          <p:nvPr/>
        </p:nvSpPr>
        <p:spPr>
          <a:xfrm>
            <a:off x="6275174" y="3969840"/>
            <a:ext cx="2362200" cy="514366"/>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2F5FCEA1-191F-4184-AA5A-F0C4B5A1C815}"/>
              </a:ext>
            </a:extLst>
          </p:cNvPr>
          <p:cNvSpPr/>
          <p:nvPr/>
        </p:nvSpPr>
        <p:spPr>
          <a:xfrm>
            <a:off x="6275174" y="3429000"/>
            <a:ext cx="2362200" cy="384266"/>
          </a:xfrm>
          <a:prstGeom prst="roundRect">
            <a:avLst/>
          </a:prstGeom>
          <a:solidFill>
            <a:srgbClr val="FED6C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609600" y="685800"/>
            <a:ext cx="8153400" cy="461665"/>
          </a:xfrm>
          <a:prstGeom prst="rect">
            <a:avLst/>
          </a:prstGeom>
          <a:noFill/>
        </p:spPr>
        <p:txBody>
          <a:bodyPr wrap="square" rtlCol="0">
            <a:spAutoFit/>
          </a:bodyPr>
          <a:lstStyle/>
          <a:p>
            <a:r>
              <a:rPr lang="en-GB" sz="2400" b="1" dirty="0"/>
              <a:t>Results and discussion - </a:t>
            </a:r>
            <a:r>
              <a:rPr lang="en-GB" sz="2400" b="1" dirty="0">
                <a:solidFill>
                  <a:srgbClr val="7030A0"/>
                </a:solidFill>
              </a:rPr>
              <a:t>Synthesis of oxazoloisoindolinones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graphicFrame>
        <p:nvGraphicFramePr>
          <p:cNvPr id="5" name="Objecto 11">
            <a:extLst>
              <a:ext uri="{FF2B5EF4-FFF2-40B4-BE49-F238E27FC236}">
                <a16:creationId xmlns:a16="http://schemas.microsoft.com/office/drawing/2014/main" id="{E1C597CD-CBC6-49D0-BD20-7225DBF07571}"/>
              </a:ext>
            </a:extLst>
          </p:cNvPr>
          <p:cNvGraphicFramePr>
            <a:graphicFrameLocks noChangeAspect="1"/>
          </p:cNvGraphicFramePr>
          <p:nvPr>
            <p:extLst>
              <p:ext uri="{D42A27DB-BD31-4B8C-83A1-F6EECF244321}">
                <p14:modId xmlns:p14="http://schemas.microsoft.com/office/powerpoint/2010/main" val="1007165264"/>
              </p:ext>
            </p:extLst>
          </p:nvPr>
        </p:nvGraphicFramePr>
        <p:xfrm>
          <a:off x="457200" y="1295400"/>
          <a:ext cx="8121650" cy="1881187"/>
        </p:xfrm>
        <a:graphic>
          <a:graphicData uri="http://schemas.openxmlformats.org/presentationml/2006/ole">
            <mc:AlternateContent xmlns:mc="http://schemas.openxmlformats.org/markup-compatibility/2006">
              <mc:Choice xmlns:v="urn:schemas-microsoft-com:vml" Requires="v">
                <p:oleObj spid="_x0000_s4642" name="CS ChemDraw Drawing" r:id="rId4" imgW="6205386" imgH="1436883" progId="ChemDraw.Document.6.0">
                  <p:embed/>
                </p:oleObj>
              </mc:Choice>
              <mc:Fallback>
                <p:oleObj name="CS ChemDraw Drawing" r:id="rId4" imgW="6205386" imgH="1436883" progId="ChemDraw.Document.6.0">
                  <p:embed/>
                  <p:pic>
                    <p:nvPicPr>
                      <p:cNvPr id="4155" name="Objecto 11">
                        <a:extLst>
                          <a:ext uri="{FF2B5EF4-FFF2-40B4-BE49-F238E27FC236}">
                            <a16:creationId xmlns:a16="http://schemas.microsoft.com/office/drawing/2014/main" id="{405DE79D-C4F2-4028-9134-83673A748E16}"/>
                          </a:ext>
                        </a:extLst>
                      </p:cNvPr>
                      <p:cNvPicPr>
                        <a:picLocks noChangeAspect="1" noChangeArrowheads="1"/>
                      </p:cNvPicPr>
                      <p:nvPr/>
                    </p:nvPicPr>
                    <p:blipFill>
                      <a:blip r:embed="rId5"/>
                      <a:srcRect/>
                      <a:stretch>
                        <a:fillRect/>
                      </a:stretch>
                    </p:blipFill>
                    <p:spPr bwMode="auto">
                      <a:xfrm>
                        <a:off x="457200" y="1295400"/>
                        <a:ext cx="8121650" cy="1881187"/>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8AAA1493-2834-4C40-A620-0A4D900340AC}"/>
              </a:ext>
            </a:extLst>
          </p:cNvPr>
          <p:cNvSpPr txBox="1"/>
          <p:nvPr/>
        </p:nvSpPr>
        <p:spPr>
          <a:xfrm>
            <a:off x="6275174" y="4715644"/>
            <a:ext cx="2514599" cy="338554"/>
          </a:xfrm>
          <a:prstGeom prst="rect">
            <a:avLst/>
          </a:prstGeom>
          <a:noFill/>
        </p:spPr>
        <p:txBody>
          <a:bodyPr wrap="square" rtlCol="0">
            <a:spAutoFit/>
          </a:bodyPr>
          <a:lstStyle/>
          <a:p>
            <a:r>
              <a:rPr lang="en-GB" sz="1600" b="1" dirty="0">
                <a:solidFill>
                  <a:srgbClr val="92D050"/>
                </a:solidFill>
              </a:rPr>
              <a:t>35 compounds synthesized</a:t>
            </a:r>
          </a:p>
        </p:txBody>
      </p:sp>
      <p:graphicFrame>
        <p:nvGraphicFramePr>
          <p:cNvPr id="10" name="Object 9">
            <a:extLst>
              <a:ext uri="{FF2B5EF4-FFF2-40B4-BE49-F238E27FC236}">
                <a16:creationId xmlns:a16="http://schemas.microsoft.com/office/drawing/2014/main" id="{A62FFC0C-8412-4B68-9826-9E8FEF2AF21E}"/>
              </a:ext>
            </a:extLst>
          </p:cNvPr>
          <p:cNvGraphicFramePr>
            <a:graphicFrameLocks noChangeAspect="1"/>
          </p:cNvGraphicFramePr>
          <p:nvPr>
            <p:extLst>
              <p:ext uri="{D42A27DB-BD31-4B8C-83A1-F6EECF244321}">
                <p14:modId xmlns:p14="http://schemas.microsoft.com/office/powerpoint/2010/main" val="1049446713"/>
              </p:ext>
            </p:extLst>
          </p:nvPr>
        </p:nvGraphicFramePr>
        <p:xfrm>
          <a:off x="6345023" y="3478093"/>
          <a:ext cx="2292350" cy="985838"/>
        </p:xfrm>
        <a:graphic>
          <a:graphicData uri="http://schemas.openxmlformats.org/presentationml/2006/ole">
            <mc:AlternateContent xmlns:mc="http://schemas.openxmlformats.org/markup-compatibility/2006">
              <mc:Choice xmlns:v="urn:schemas-microsoft-com:vml" Requires="v">
                <p:oleObj spid="_x0000_s4643" name="CS ChemDraw Drawing" r:id="rId6" imgW="2285611" imgH="985557" progId="ChemDraw.Document.6.0">
                  <p:embed/>
                </p:oleObj>
              </mc:Choice>
              <mc:Fallback>
                <p:oleObj name="CS ChemDraw Drawing" r:id="rId6" imgW="2285611" imgH="985557" progId="ChemDraw.Document.6.0">
                  <p:embed/>
                  <p:pic>
                    <p:nvPicPr>
                      <p:cNvPr id="17" name="Object 16"/>
                      <p:cNvPicPr/>
                      <p:nvPr/>
                    </p:nvPicPr>
                    <p:blipFill>
                      <a:blip r:embed="rId7"/>
                      <a:stretch>
                        <a:fillRect/>
                      </a:stretch>
                    </p:blipFill>
                    <p:spPr>
                      <a:xfrm>
                        <a:off x="6345023" y="3478093"/>
                        <a:ext cx="2292350" cy="985838"/>
                      </a:xfrm>
                      <a:prstGeom prst="rect">
                        <a:avLst/>
                      </a:prstGeom>
                    </p:spPr>
                  </p:pic>
                </p:oleObj>
              </mc:Fallback>
            </mc:AlternateContent>
          </a:graphicData>
        </a:graphic>
      </p:graphicFrame>
      <p:sp>
        <p:nvSpPr>
          <p:cNvPr id="13" name="Rectangle: Rounded Corners 12">
            <a:extLst>
              <a:ext uri="{FF2B5EF4-FFF2-40B4-BE49-F238E27FC236}">
                <a16:creationId xmlns:a16="http://schemas.microsoft.com/office/drawing/2014/main" id="{04F9A784-3B49-41B1-B3FD-55D20DA7B7C7}"/>
              </a:ext>
            </a:extLst>
          </p:cNvPr>
          <p:cNvSpPr/>
          <p:nvPr/>
        </p:nvSpPr>
        <p:spPr>
          <a:xfrm>
            <a:off x="1143000" y="3840070"/>
            <a:ext cx="3795583" cy="1247722"/>
          </a:xfrm>
          <a:prstGeom prst="roundRect">
            <a:avLst/>
          </a:prstGeom>
          <a:solidFill>
            <a:schemeClr val="accent1">
              <a:lumMod val="50000"/>
            </a:schemeClr>
          </a:solidFill>
          <a:ln>
            <a:solidFill>
              <a:schemeClr val="tx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5313FDD-6002-4C5E-A824-32F7338DEF6D}"/>
              </a:ext>
            </a:extLst>
          </p:cNvPr>
          <p:cNvSpPr/>
          <p:nvPr/>
        </p:nvSpPr>
        <p:spPr>
          <a:xfrm>
            <a:off x="1142999" y="3863766"/>
            <a:ext cx="3795584" cy="1200329"/>
          </a:xfrm>
          <a:prstGeom prst="rect">
            <a:avLst/>
          </a:prstGeom>
        </p:spPr>
        <p:txBody>
          <a:bodyPr wrap="square">
            <a:spAutoFit/>
          </a:bodyPr>
          <a:lstStyle/>
          <a:p>
            <a:pPr algn="ctr"/>
            <a:r>
              <a:rPr lang="en-GB" sz="1200" dirty="0">
                <a:solidFill>
                  <a:schemeClr val="bg1"/>
                </a:solidFill>
                <a:latin typeface="Arial" panose="020B0604020202020204" pitchFamily="34" charset="0"/>
                <a:cs typeface="Arial" panose="020B0604020202020204" pitchFamily="34" charset="0"/>
              </a:rPr>
              <a:t>Oxazoloisoindolinones are accessed by </a:t>
            </a:r>
            <a:r>
              <a:rPr lang="el-GR" sz="1200" dirty="0">
                <a:solidFill>
                  <a:schemeClr val="bg1"/>
                </a:solidFill>
                <a:latin typeface="Arial" panose="020B0604020202020204" pitchFamily="34" charset="0"/>
                <a:cs typeface="Arial" panose="020B0604020202020204" pitchFamily="34" charset="0"/>
              </a:rPr>
              <a:t>cyclocondensation reaction of enantiopure forms of tryptophanol and several achiral oxoacids. In this synthetic approach, the chiral inductor is responsible for the stereo-outcome of the final product and it is part of the main skeleton of the bioactive molecules.</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92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en-GB" sz="2400" b="1" dirty="0"/>
              <a:t>Results and discussion - </a:t>
            </a:r>
            <a:r>
              <a:rPr lang="en-GB" sz="2400" b="1" dirty="0">
                <a:solidFill>
                  <a:srgbClr val="7030A0"/>
                </a:solidFill>
              </a:rPr>
              <a:t>NMR characterization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pic>
        <p:nvPicPr>
          <p:cNvPr id="12" name="Picture 11">
            <a:extLst>
              <a:ext uri="{FF2B5EF4-FFF2-40B4-BE49-F238E27FC236}">
                <a16:creationId xmlns:a16="http://schemas.microsoft.com/office/drawing/2014/main" id="{2D51113A-39E1-48FC-8D0F-B0096D916D10}"/>
              </a:ext>
            </a:extLst>
          </p:cNvPr>
          <p:cNvPicPr/>
          <p:nvPr/>
        </p:nvPicPr>
        <p:blipFill rotWithShape="1">
          <a:blip r:embed="rId4">
            <a:extLst>
              <a:ext uri="{28A0092B-C50C-407E-A947-70E740481C1C}">
                <a14:useLocalDpi xmlns:a14="http://schemas.microsoft.com/office/drawing/2010/main" val="0"/>
              </a:ext>
            </a:extLst>
          </a:blip>
          <a:srcRect l="139" t="28471" r="-1"/>
          <a:stretch/>
        </p:blipFill>
        <p:spPr bwMode="auto">
          <a:xfrm>
            <a:off x="4174172" y="1509791"/>
            <a:ext cx="4588828" cy="2034777"/>
          </a:xfrm>
          <a:prstGeom prst="rect">
            <a:avLst/>
          </a:prstGeom>
          <a:noFill/>
          <a:ln>
            <a:noFill/>
          </a:ln>
          <a:extLst>
            <a:ext uri="{53640926-AAD7-44D8-BBD7-CCE9431645EC}">
              <a14:shadowObscured xmlns:a14="http://schemas.microsoft.com/office/drawing/2010/main"/>
            </a:ext>
          </a:extLst>
        </p:spPr>
      </p:pic>
      <p:graphicFrame>
        <p:nvGraphicFramePr>
          <p:cNvPr id="18" name="Object 17">
            <a:extLst>
              <a:ext uri="{FF2B5EF4-FFF2-40B4-BE49-F238E27FC236}">
                <a16:creationId xmlns:a16="http://schemas.microsoft.com/office/drawing/2014/main" id="{18BF27A4-3CDE-412D-BA0D-94B322F28D20}"/>
              </a:ext>
            </a:extLst>
          </p:cNvPr>
          <p:cNvGraphicFramePr>
            <a:graphicFrameLocks noChangeAspect="1"/>
          </p:cNvGraphicFramePr>
          <p:nvPr>
            <p:extLst>
              <p:ext uri="{D42A27DB-BD31-4B8C-83A1-F6EECF244321}">
                <p14:modId xmlns:p14="http://schemas.microsoft.com/office/powerpoint/2010/main" val="1669456447"/>
              </p:ext>
            </p:extLst>
          </p:nvPr>
        </p:nvGraphicFramePr>
        <p:xfrm>
          <a:off x="4097972" y="3544568"/>
          <a:ext cx="4665028" cy="2294414"/>
        </p:xfrm>
        <a:graphic>
          <a:graphicData uri="http://schemas.openxmlformats.org/presentationml/2006/ole">
            <mc:AlternateContent xmlns:mc="http://schemas.openxmlformats.org/markup-compatibility/2006">
              <mc:Choice xmlns:v="urn:schemas-microsoft-com:vml" Requires="v">
                <p:oleObj spid="_x0000_s6616" name="MestReNova" r:id="rId5" imgW="5819936" imgH="4048187" progId="MestReNova.Document.1">
                  <p:embed/>
                </p:oleObj>
              </mc:Choice>
              <mc:Fallback>
                <p:oleObj name="MestReNova" r:id="rId5" imgW="5819936" imgH="4048187" progId="MestReNova.Document.1">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l="163" t="28235"/>
                      <a:stretch>
                        <a:fillRect/>
                      </a:stretch>
                    </p:blipFill>
                    <p:spPr bwMode="auto">
                      <a:xfrm>
                        <a:off x="4097972" y="3544568"/>
                        <a:ext cx="4665028" cy="2294414"/>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EF5B8408-2617-40C7-8912-FF1E85D1AE8C}"/>
              </a:ext>
            </a:extLst>
          </p:cNvPr>
          <p:cNvGraphicFramePr>
            <a:graphicFrameLocks noChangeAspect="1"/>
          </p:cNvGraphicFramePr>
          <p:nvPr>
            <p:extLst>
              <p:ext uri="{D42A27DB-BD31-4B8C-83A1-F6EECF244321}">
                <p14:modId xmlns:p14="http://schemas.microsoft.com/office/powerpoint/2010/main" val="4250373538"/>
              </p:ext>
            </p:extLst>
          </p:nvPr>
        </p:nvGraphicFramePr>
        <p:xfrm>
          <a:off x="381000" y="1346279"/>
          <a:ext cx="3354387" cy="1930400"/>
        </p:xfrm>
        <a:graphic>
          <a:graphicData uri="http://schemas.openxmlformats.org/presentationml/2006/ole">
            <mc:AlternateContent xmlns:mc="http://schemas.openxmlformats.org/markup-compatibility/2006">
              <mc:Choice xmlns:v="urn:schemas-microsoft-com:vml" Requires="v">
                <p:oleObj spid="_x0000_s6617" name="CS ChemDraw Drawing" r:id="rId7" imgW="3295862" imgH="1893972" progId="ChemDraw.Document.6.0">
                  <p:embed/>
                </p:oleObj>
              </mc:Choice>
              <mc:Fallback>
                <p:oleObj name="CS ChemDraw Drawing" r:id="rId7" imgW="3295862" imgH="1893972" progId="ChemDraw.Document.6.0">
                  <p:embed/>
                  <p:pic>
                    <p:nvPicPr>
                      <p:cNvPr id="16" name="Object 15">
                        <a:extLst>
                          <a:ext uri="{FF2B5EF4-FFF2-40B4-BE49-F238E27FC236}">
                            <a16:creationId xmlns:a16="http://schemas.microsoft.com/office/drawing/2014/main" id="{6D647932-6B0B-4818-910A-71DAC7A11F73}"/>
                          </a:ext>
                        </a:extLst>
                      </p:cNvPr>
                      <p:cNvPicPr/>
                      <p:nvPr/>
                    </p:nvPicPr>
                    <p:blipFill>
                      <a:blip r:embed="rId8"/>
                      <a:stretch>
                        <a:fillRect/>
                      </a:stretch>
                    </p:blipFill>
                    <p:spPr>
                      <a:xfrm>
                        <a:off x="381000" y="1346279"/>
                        <a:ext cx="3354387" cy="1930400"/>
                      </a:xfrm>
                      <a:prstGeom prst="rect">
                        <a:avLst/>
                      </a:prstGeom>
                    </p:spPr>
                  </p:pic>
                </p:oleObj>
              </mc:Fallback>
            </mc:AlternateContent>
          </a:graphicData>
        </a:graphic>
      </p:graphicFrame>
      <p:pic>
        <p:nvPicPr>
          <p:cNvPr id="15" name="Imagem 2">
            <a:extLst>
              <a:ext uri="{FF2B5EF4-FFF2-40B4-BE49-F238E27FC236}">
                <a16:creationId xmlns:a16="http://schemas.microsoft.com/office/drawing/2014/main" id="{0F07BDCF-7B2F-4F91-96BB-1131CC714A8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804" y="3447365"/>
            <a:ext cx="1251342" cy="136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075B1EC0-CF1A-43A6-BF7A-D87B9C3C02B9}"/>
              </a:ext>
            </a:extLst>
          </p:cNvPr>
          <p:cNvSpPr/>
          <p:nvPr/>
        </p:nvSpPr>
        <p:spPr>
          <a:xfrm>
            <a:off x="597005" y="3394349"/>
            <a:ext cx="3254991" cy="244463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Arrow: Down 22">
            <a:extLst>
              <a:ext uri="{FF2B5EF4-FFF2-40B4-BE49-F238E27FC236}">
                <a16:creationId xmlns:a16="http://schemas.microsoft.com/office/drawing/2014/main" id="{9B47D5B2-1D35-470D-BEF2-27D72BAD15BF}"/>
              </a:ext>
            </a:extLst>
          </p:cNvPr>
          <p:cNvSpPr/>
          <p:nvPr/>
        </p:nvSpPr>
        <p:spPr>
          <a:xfrm>
            <a:off x="4363423" y="2505843"/>
            <a:ext cx="152400" cy="228600"/>
          </a:xfrm>
          <a:prstGeom prst="downArrow">
            <a:avLst/>
          </a:prstGeom>
          <a:solidFill>
            <a:srgbClr val="FFC000"/>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Down 27">
            <a:extLst>
              <a:ext uri="{FF2B5EF4-FFF2-40B4-BE49-F238E27FC236}">
                <a16:creationId xmlns:a16="http://schemas.microsoft.com/office/drawing/2014/main" id="{1C57BFA5-6865-4D9D-AC78-EAD9977260AA}"/>
              </a:ext>
            </a:extLst>
          </p:cNvPr>
          <p:cNvSpPr/>
          <p:nvPr/>
        </p:nvSpPr>
        <p:spPr>
          <a:xfrm>
            <a:off x="4859972" y="2498432"/>
            <a:ext cx="152400" cy="228600"/>
          </a:xfrm>
          <a:prstGeom prst="downArrow">
            <a:avLst/>
          </a:prstGeom>
          <a:solidFill>
            <a:srgbClr val="F56F6F"/>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Arrow: Down 28">
            <a:extLst>
              <a:ext uri="{FF2B5EF4-FFF2-40B4-BE49-F238E27FC236}">
                <a16:creationId xmlns:a16="http://schemas.microsoft.com/office/drawing/2014/main" id="{A4C1B140-F246-4F0C-A2CA-B341D7D5D450}"/>
              </a:ext>
            </a:extLst>
          </p:cNvPr>
          <p:cNvSpPr/>
          <p:nvPr/>
        </p:nvSpPr>
        <p:spPr>
          <a:xfrm>
            <a:off x="4699158" y="2498432"/>
            <a:ext cx="152400" cy="228600"/>
          </a:xfrm>
          <a:prstGeom prst="downArrow">
            <a:avLst/>
          </a:prstGeom>
          <a:solidFill>
            <a:srgbClr val="F56F6F"/>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Down 29">
            <a:extLst>
              <a:ext uri="{FF2B5EF4-FFF2-40B4-BE49-F238E27FC236}">
                <a16:creationId xmlns:a16="http://schemas.microsoft.com/office/drawing/2014/main" id="{FC489F0F-E323-4929-9C96-7C8893F4B5ED}"/>
              </a:ext>
            </a:extLst>
          </p:cNvPr>
          <p:cNvSpPr/>
          <p:nvPr/>
        </p:nvSpPr>
        <p:spPr>
          <a:xfrm>
            <a:off x="4363423" y="4730458"/>
            <a:ext cx="152400" cy="228600"/>
          </a:xfrm>
          <a:prstGeom prst="downArrow">
            <a:avLst/>
          </a:prstGeom>
          <a:solidFill>
            <a:srgbClr val="FFC000"/>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Arrow: Down 30">
            <a:extLst>
              <a:ext uri="{FF2B5EF4-FFF2-40B4-BE49-F238E27FC236}">
                <a16:creationId xmlns:a16="http://schemas.microsoft.com/office/drawing/2014/main" id="{0F84BAF2-D0C5-4DFA-957C-F1EC2B438C34}"/>
              </a:ext>
            </a:extLst>
          </p:cNvPr>
          <p:cNvSpPr/>
          <p:nvPr/>
        </p:nvSpPr>
        <p:spPr>
          <a:xfrm>
            <a:off x="4859972" y="4723047"/>
            <a:ext cx="152400" cy="228600"/>
          </a:xfrm>
          <a:prstGeom prst="downArrow">
            <a:avLst/>
          </a:prstGeom>
          <a:solidFill>
            <a:srgbClr val="F56F6F"/>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Arrow: Down 31">
            <a:extLst>
              <a:ext uri="{FF2B5EF4-FFF2-40B4-BE49-F238E27FC236}">
                <a16:creationId xmlns:a16="http://schemas.microsoft.com/office/drawing/2014/main" id="{B31CA550-28DE-4DD3-BFEA-E1D6E87FDF18}"/>
              </a:ext>
            </a:extLst>
          </p:cNvPr>
          <p:cNvSpPr/>
          <p:nvPr/>
        </p:nvSpPr>
        <p:spPr>
          <a:xfrm>
            <a:off x="4699158" y="4723047"/>
            <a:ext cx="152400" cy="228600"/>
          </a:xfrm>
          <a:prstGeom prst="downArrow">
            <a:avLst/>
          </a:prstGeom>
          <a:solidFill>
            <a:srgbClr val="F56F6F"/>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Arrow: Down 32">
            <a:extLst>
              <a:ext uri="{FF2B5EF4-FFF2-40B4-BE49-F238E27FC236}">
                <a16:creationId xmlns:a16="http://schemas.microsoft.com/office/drawing/2014/main" id="{AA86B160-5A42-4CD6-AF29-2004FE70665C}"/>
              </a:ext>
            </a:extLst>
          </p:cNvPr>
          <p:cNvSpPr/>
          <p:nvPr/>
        </p:nvSpPr>
        <p:spPr>
          <a:xfrm>
            <a:off x="5774372" y="2498432"/>
            <a:ext cx="152400" cy="228600"/>
          </a:xfrm>
          <a:prstGeom prst="downArrow">
            <a:avLst/>
          </a:prstGeom>
          <a:solidFill>
            <a:srgbClr val="87F36D"/>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Arrow: Down 33">
            <a:extLst>
              <a:ext uri="{FF2B5EF4-FFF2-40B4-BE49-F238E27FC236}">
                <a16:creationId xmlns:a16="http://schemas.microsoft.com/office/drawing/2014/main" id="{44AF252E-1188-4D1D-B831-A4BFDEC89855}"/>
              </a:ext>
            </a:extLst>
          </p:cNvPr>
          <p:cNvSpPr/>
          <p:nvPr/>
        </p:nvSpPr>
        <p:spPr>
          <a:xfrm>
            <a:off x="6117272" y="2505843"/>
            <a:ext cx="152400" cy="228600"/>
          </a:xfrm>
          <a:prstGeom prst="downArrow">
            <a:avLst/>
          </a:prstGeom>
          <a:solidFill>
            <a:srgbClr val="87F36D"/>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Arrow: Down 34">
            <a:extLst>
              <a:ext uri="{FF2B5EF4-FFF2-40B4-BE49-F238E27FC236}">
                <a16:creationId xmlns:a16="http://schemas.microsoft.com/office/drawing/2014/main" id="{695DD5E9-A741-4839-B406-7653BDE23503}"/>
              </a:ext>
            </a:extLst>
          </p:cNvPr>
          <p:cNvSpPr/>
          <p:nvPr/>
        </p:nvSpPr>
        <p:spPr>
          <a:xfrm>
            <a:off x="5740979" y="4723047"/>
            <a:ext cx="152400" cy="228600"/>
          </a:xfrm>
          <a:prstGeom prst="downArrow">
            <a:avLst/>
          </a:prstGeom>
          <a:solidFill>
            <a:srgbClr val="87F36D"/>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Down 35">
            <a:extLst>
              <a:ext uri="{FF2B5EF4-FFF2-40B4-BE49-F238E27FC236}">
                <a16:creationId xmlns:a16="http://schemas.microsoft.com/office/drawing/2014/main" id="{E404857A-B4F6-44A6-9293-68ED35B29450}"/>
              </a:ext>
            </a:extLst>
          </p:cNvPr>
          <p:cNvSpPr/>
          <p:nvPr/>
        </p:nvSpPr>
        <p:spPr>
          <a:xfrm>
            <a:off x="6083879" y="4730458"/>
            <a:ext cx="152400" cy="228600"/>
          </a:xfrm>
          <a:prstGeom prst="downArrow">
            <a:avLst/>
          </a:prstGeom>
          <a:solidFill>
            <a:srgbClr val="87F36D"/>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Down 36">
            <a:extLst>
              <a:ext uri="{FF2B5EF4-FFF2-40B4-BE49-F238E27FC236}">
                <a16:creationId xmlns:a16="http://schemas.microsoft.com/office/drawing/2014/main" id="{8918BE5B-88DD-41C3-9EF1-EA58F7B09F64}"/>
              </a:ext>
            </a:extLst>
          </p:cNvPr>
          <p:cNvSpPr/>
          <p:nvPr/>
        </p:nvSpPr>
        <p:spPr>
          <a:xfrm rot="17971990">
            <a:off x="7740182" y="2068326"/>
            <a:ext cx="152400" cy="228600"/>
          </a:xfrm>
          <a:prstGeom prst="downArrow">
            <a:avLst/>
          </a:prstGeom>
          <a:solidFill>
            <a:schemeClr val="tx2">
              <a:lumMod val="40000"/>
              <a:lumOff val="60000"/>
            </a:scheme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rrow: Down 37">
            <a:extLst>
              <a:ext uri="{FF2B5EF4-FFF2-40B4-BE49-F238E27FC236}">
                <a16:creationId xmlns:a16="http://schemas.microsoft.com/office/drawing/2014/main" id="{9C1AA0B0-C777-4DD1-BB42-D7FF20DB8B17}"/>
              </a:ext>
            </a:extLst>
          </p:cNvPr>
          <p:cNvSpPr/>
          <p:nvPr/>
        </p:nvSpPr>
        <p:spPr>
          <a:xfrm rot="17971990">
            <a:off x="7740183" y="3757693"/>
            <a:ext cx="152400" cy="228600"/>
          </a:xfrm>
          <a:prstGeom prst="downArrow">
            <a:avLst/>
          </a:prstGeom>
          <a:solidFill>
            <a:schemeClr val="tx2">
              <a:lumMod val="40000"/>
              <a:lumOff val="60000"/>
            </a:scheme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804273A1-ACC2-4642-A658-E41885BF9D53}"/>
              </a:ext>
            </a:extLst>
          </p:cNvPr>
          <p:cNvSpPr txBox="1"/>
          <p:nvPr/>
        </p:nvSpPr>
        <p:spPr>
          <a:xfrm>
            <a:off x="4124303" y="3615903"/>
            <a:ext cx="3538151" cy="553998"/>
          </a:xfrm>
          <a:prstGeom prst="rect">
            <a:avLst/>
          </a:prstGeom>
          <a:noFill/>
        </p:spPr>
        <p:txBody>
          <a:bodyPr wrap="square" rtlCol="0">
            <a:spAutoFit/>
          </a:bodyPr>
          <a:lstStyle/>
          <a:p>
            <a:pPr algn="ctr"/>
            <a:r>
              <a:rPr lang="en-GB" sz="1500" b="1" baseline="30000" dirty="0">
                <a:solidFill>
                  <a:srgbClr val="FF0000"/>
                </a:solidFill>
              </a:rPr>
              <a:t>1</a:t>
            </a:r>
            <a:r>
              <a:rPr lang="en-GB" sz="1500" b="1" dirty="0">
                <a:solidFill>
                  <a:srgbClr val="FF0000"/>
                </a:solidFill>
              </a:rPr>
              <a:t>H-NMR spectra of SLMP53-1 and compound 1 between 4.5 and 1.5 ppm</a:t>
            </a:r>
          </a:p>
        </p:txBody>
      </p:sp>
      <p:sp>
        <p:nvSpPr>
          <p:cNvPr id="41" name="CaixaDeTexto 43">
            <a:extLst>
              <a:ext uri="{FF2B5EF4-FFF2-40B4-BE49-F238E27FC236}">
                <a16:creationId xmlns:a16="http://schemas.microsoft.com/office/drawing/2014/main" id="{2C817CE7-1FFF-4E42-B4C5-58F15666CB4E}"/>
              </a:ext>
            </a:extLst>
          </p:cNvPr>
          <p:cNvSpPr txBox="1"/>
          <p:nvPr/>
        </p:nvSpPr>
        <p:spPr>
          <a:xfrm>
            <a:off x="3915819" y="1295400"/>
            <a:ext cx="3354387" cy="646331"/>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The aminoalcohol (tryptophanol) is responsible to the stereo-outcome of the final products.</a:t>
            </a:r>
          </a:p>
          <a:p>
            <a:pPr algn="ctr"/>
            <a:r>
              <a:rPr lang="en-GB" sz="1200" dirty="0">
                <a:latin typeface="Arial" panose="020B0604020202020204" pitchFamily="34" charset="0"/>
                <a:cs typeface="Arial" panose="020B0604020202020204" pitchFamily="34" charset="0"/>
              </a:rPr>
              <a:t>A new stereocenter is formed in position 9b.</a:t>
            </a:r>
            <a:endParaRPr lang="pt-PT" sz="1200" b="1" dirty="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EE901C7F-A619-4D1E-AD38-1A84B144B1AF}"/>
              </a:ext>
            </a:extLst>
          </p:cNvPr>
          <p:cNvSpPr txBox="1"/>
          <p:nvPr/>
        </p:nvSpPr>
        <p:spPr>
          <a:xfrm>
            <a:off x="1729206" y="3544568"/>
            <a:ext cx="2149373" cy="1308050"/>
          </a:xfrm>
          <a:prstGeom prst="rect">
            <a:avLst/>
          </a:prstGeom>
          <a:noFill/>
        </p:spPr>
        <p:txBody>
          <a:bodyPr wrap="square" rtlCol="0">
            <a:spAutoFit/>
          </a:bodyPr>
          <a:lstStyle/>
          <a:p>
            <a:pPr algn="ctr"/>
            <a:r>
              <a:rPr lang="en-GB" sz="1600" b="1" u="sng" dirty="0">
                <a:solidFill>
                  <a:schemeClr val="accent2">
                    <a:lumMod val="75000"/>
                  </a:schemeClr>
                </a:solidFill>
              </a:rPr>
              <a:t>Absolute configuration </a:t>
            </a:r>
            <a:r>
              <a:rPr lang="en-GB" sz="1200" b="1" dirty="0">
                <a:solidFill>
                  <a:schemeClr val="accent2">
                    <a:lumMod val="75000"/>
                  </a:schemeClr>
                </a:solidFill>
              </a:rPr>
              <a:t>established by</a:t>
            </a:r>
          </a:p>
          <a:p>
            <a:pPr algn="ctr"/>
            <a:endParaRPr lang="en-GB" sz="1000" b="1" dirty="0">
              <a:solidFill>
                <a:schemeClr val="accent2">
                  <a:lumMod val="75000"/>
                </a:schemeClr>
              </a:solidFill>
            </a:endParaRPr>
          </a:p>
          <a:p>
            <a:pPr marL="171450" indent="-171450" algn="ctr">
              <a:buFont typeface="Wingdings" panose="05000000000000000000" pitchFamily="2" charset="2"/>
              <a:buChar char="ü"/>
            </a:pPr>
            <a:r>
              <a:rPr lang="en-GB" sz="1200" b="1" dirty="0">
                <a:solidFill>
                  <a:schemeClr val="accent2">
                    <a:lumMod val="75000"/>
                  </a:schemeClr>
                </a:solidFill>
              </a:rPr>
              <a:t>X-ray crystallographic analysis of SLMP53-1</a:t>
            </a:r>
          </a:p>
          <a:p>
            <a:pPr marL="171450" indent="-171450" algn="ctr">
              <a:buFont typeface="Wingdings" panose="05000000000000000000" pitchFamily="2" charset="2"/>
              <a:buChar char="ü"/>
            </a:pPr>
            <a:endParaRPr lang="en-GB" sz="500" b="1" dirty="0">
              <a:solidFill>
                <a:schemeClr val="accent2">
                  <a:lumMod val="75000"/>
                </a:schemeClr>
              </a:solidFill>
            </a:endParaRPr>
          </a:p>
          <a:p>
            <a:pPr marL="171450" indent="-171450" algn="ctr">
              <a:buFont typeface="Wingdings" panose="05000000000000000000" pitchFamily="2" charset="2"/>
              <a:buChar char="ü"/>
            </a:pPr>
            <a:r>
              <a:rPr lang="en-GB" sz="1200" b="1" baseline="30000" dirty="0">
                <a:solidFill>
                  <a:schemeClr val="accent2">
                    <a:lumMod val="75000"/>
                  </a:schemeClr>
                </a:solidFill>
              </a:rPr>
              <a:t>13</a:t>
            </a:r>
            <a:r>
              <a:rPr lang="en-GB" sz="1200" b="1" dirty="0">
                <a:solidFill>
                  <a:schemeClr val="accent2">
                    <a:lumMod val="75000"/>
                  </a:schemeClr>
                </a:solidFill>
              </a:rPr>
              <a:t>C-NMR analysis</a:t>
            </a:r>
          </a:p>
        </p:txBody>
      </p:sp>
      <p:graphicFrame>
        <p:nvGraphicFramePr>
          <p:cNvPr id="42" name="Table 41">
            <a:extLst>
              <a:ext uri="{FF2B5EF4-FFF2-40B4-BE49-F238E27FC236}">
                <a16:creationId xmlns:a16="http://schemas.microsoft.com/office/drawing/2014/main" id="{06A4D62D-8A51-463D-95AC-45B8A6F52E64}"/>
              </a:ext>
            </a:extLst>
          </p:cNvPr>
          <p:cNvGraphicFramePr>
            <a:graphicFrameLocks noGrp="1"/>
          </p:cNvGraphicFramePr>
          <p:nvPr>
            <p:extLst>
              <p:ext uri="{D42A27DB-BD31-4B8C-83A1-F6EECF244321}">
                <p14:modId xmlns:p14="http://schemas.microsoft.com/office/powerpoint/2010/main" val="2762994458"/>
              </p:ext>
            </p:extLst>
          </p:nvPr>
        </p:nvGraphicFramePr>
        <p:xfrm>
          <a:off x="682802" y="4876800"/>
          <a:ext cx="3068623" cy="827164"/>
        </p:xfrm>
        <a:graphic>
          <a:graphicData uri="http://schemas.openxmlformats.org/drawingml/2006/table">
            <a:tbl>
              <a:tblPr firstRow="1" bandRow="1">
                <a:tableStyleId>{5C22544A-7EE6-4342-B048-85BDC9FD1C3A}</a:tableStyleId>
              </a:tblPr>
              <a:tblGrid>
                <a:gridCol w="881031">
                  <a:extLst>
                    <a:ext uri="{9D8B030D-6E8A-4147-A177-3AD203B41FA5}">
                      <a16:colId xmlns:a16="http://schemas.microsoft.com/office/drawing/2014/main" val="2913837170"/>
                    </a:ext>
                  </a:extLst>
                </a:gridCol>
                <a:gridCol w="451494">
                  <a:extLst>
                    <a:ext uri="{9D8B030D-6E8A-4147-A177-3AD203B41FA5}">
                      <a16:colId xmlns:a16="http://schemas.microsoft.com/office/drawing/2014/main" val="2796841383"/>
                    </a:ext>
                  </a:extLst>
                </a:gridCol>
                <a:gridCol w="457200">
                  <a:extLst>
                    <a:ext uri="{9D8B030D-6E8A-4147-A177-3AD203B41FA5}">
                      <a16:colId xmlns:a16="http://schemas.microsoft.com/office/drawing/2014/main" val="3764203475"/>
                    </a:ext>
                  </a:extLst>
                </a:gridCol>
                <a:gridCol w="457200">
                  <a:extLst>
                    <a:ext uri="{9D8B030D-6E8A-4147-A177-3AD203B41FA5}">
                      <a16:colId xmlns:a16="http://schemas.microsoft.com/office/drawing/2014/main" val="2322634887"/>
                    </a:ext>
                  </a:extLst>
                </a:gridCol>
                <a:gridCol w="821698">
                  <a:extLst>
                    <a:ext uri="{9D8B030D-6E8A-4147-A177-3AD203B41FA5}">
                      <a16:colId xmlns:a16="http://schemas.microsoft.com/office/drawing/2014/main" val="3453029505"/>
                    </a:ext>
                  </a:extLst>
                </a:gridCol>
              </a:tblGrid>
              <a:tr h="309004">
                <a:tc>
                  <a:txBody>
                    <a:bodyPr/>
                    <a:lstStyle/>
                    <a:p>
                      <a:pPr algn="ctr"/>
                      <a:r>
                        <a:rPr lang="en-GB" sz="1100" b="1" dirty="0"/>
                        <a:t>compound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t>C-9b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t>C-2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t>C-3</a:t>
                      </a:r>
                    </a:p>
                  </a:txBody>
                  <a:tcPr/>
                </a:tc>
                <a:tc>
                  <a:txBody>
                    <a:bodyPr/>
                    <a:lstStyle/>
                    <a:p>
                      <a:pPr algn="ctr"/>
                      <a:r>
                        <a:rPr lang="en-GB" sz="1100" b="1" dirty="0"/>
                        <a:t>CH</a:t>
                      </a:r>
                      <a:r>
                        <a:rPr lang="en-GB" sz="1100" b="1" baseline="-25000" dirty="0"/>
                        <a:t>2</a:t>
                      </a:r>
                      <a:r>
                        <a:rPr lang="en-GB" sz="1100" b="1" dirty="0"/>
                        <a:t>-indole</a:t>
                      </a:r>
                    </a:p>
                  </a:txBody>
                  <a:tcPr/>
                </a:tc>
                <a:extLst>
                  <a:ext uri="{0D108BD9-81ED-4DB2-BD59-A6C34878D82A}">
                    <a16:rowId xmlns:a16="http://schemas.microsoft.com/office/drawing/2014/main" val="4037688009"/>
                  </a:ext>
                </a:extLst>
              </a:tr>
              <a:tr h="205568">
                <a:tc>
                  <a:txBody>
                    <a:bodyPr/>
                    <a:lstStyle/>
                    <a:p>
                      <a:pPr algn="ctr"/>
                      <a:r>
                        <a:rPr lang="en-GB" sz="1100" b="1" dirty="0"/>
                        <a:t>SLMP53-1</a:t>
                      </a:r>
                    </a:p>
                  </a:txBody>
                  <a:tcPr/>
                </a:tc>
                <a:tc>
                  <a:txBody>
                    <a:bodyPr/>
                    <a:lstStyle/>
                    <a:p>
                      <a:pPr algn="ctr"/>
                      <a:r>
                        <a:rPr lang="en-GB" sz="1100" b="1" dirty="0"/>
                        <a:t>98.9</a:t>
                      </a:r>
                    </a:p>
                  </a:txBody>
                  <a:tcPr/>
                </a:tc>
                <a:tc>
                  <a:txBody>
                    <a:bodyPr/>
                    <a:lstStyle/>
                    <a:p>
                      <a:pPr algn="ctr"/>
                      <a:r>
                        <a:rPr lang="en-GB" sz="1100" b="1" dirty="0"/>
                        <a:t>74.6</a:t>
                      </a:r>
                    </a:p>
                  </a:txBody>
                  <a:tcPr/>
                </a:tc>
                <a:tc>
                  <a:txBody>
                    <a:bodyPr/>
                    <a:lstStyle/>
                    <a:p>
                      <a:pPr algn="ctr"/>
                      <a:r>
                        <a:rPr lang="en-GB" sz="1100" b="1" dirty="0"/>
                        <a:t>56.0</a:t>
                      </a:r>
                    </a:p>
                  </a:txBody>
                  <a:tcPr/>
                </a:tc>
                <a:tc>
                  <a:txBody>
                    <a:bodyPr/>
                    <a:lstStyle/>
                    <a:p>
                      <a:pPr algn="ctr"/>
                      <a:r>
                        <a:rPr lang="en-GB" sz="1100" b="1" dirty="0"/>
                        <a:t>30.8</a:t>
                      </a:r>
                    </a:p>
                  </a:txBody>
                  <a:tcPr/>
                </a:tc>
                <a:extLst>
                  <a:ext uri="{0D108BD9-81ED-4DB2-BD59-A6C34878D82A}">
                    <a16:rowId xmlns:a16="http://schemas.microsoft.com/office/drawing/2014/main" val="1692223536"/>
                  </a:ext>
                </a:extLst>
              </a:tr>
              <a:tr h="123124">
                <a:tc>
                  <a:txBody>
                    <a:bodyPr/>
                    <a:lstStyle/>
                    <a:p>
                      <a:pPr algn="ctr"/>
                      <a:r>
                        <a:rPr lang="en-GB" sz="1100" b="1" dirty="0"/>
                        <a:t>1</a:t>
                      </a:r>
                    </a:p>
                  </a:txBody>
                  <a:tcPr/>
                </a:tc>
                <a:tc>
                  <a:txBody>
                    <a:bodyPr/>
                    <a:lstStyle/>
                    <a:p>
                      <a:pPr algn="ctr"/>
                      <a:r>
                        <a:rPr lang="en-GB" sz="1100" b="1" dirty="0"/>
                        <a:t>99.2</a:t>
                      </a:r>
                    </a:p>
                  </a:txBody>
                  <a:tcPr/>
                </a:tc>
                <a:tc>
                  <a:txBody>
                    <a:bodyPr/>
                    <a:lstStyle/>
                    <a:p>
                      <a:pPr algn="ctr"/>
                      <a:r>
                        <a:rPr lang="en-GB" sz="1100" b="1" dirty="0"/>
                        <a:t>74.7</a:t>
                      </a:r>
                    </a:p>
                  </a:txBody>
                  <a:tcPr/>
                </a:tc>
                <a:tc>
                  <a:txBody>
                    <a:bodyPr/>
                    <a:lstStyle/>
                    <a:p>
                      <a:pPr algn="ctr"/>
                      <a:r>
                        <a:rPr lang="en-GB" sz="1100" b="1" dirty="0"/>
                        <a:t>56.2</a:t>
                      </a:r>
                    </a:p>
                  </a:txBody>
                  <a:tcPr/>
                </a:tc>
                <a:tc>
                  <a:txBody>
                    <a:bodyPr/>
                    <a:lstStyle/>
                    <a:p>
                      <a:pPr algn="ctr"/>
                      <a:r>
                        <a:rPr lang="en-GB" sz="1100" b="1" dirty="0"/>
                        <a:t>30.6</a:t>
                      </a:r>
                    </a:p>
                  </a:txBody>
                  <a:tcPr/>
                </a:tc>
                <a:extLst>
                  <a:ext uri="{0D108BD9-81ED-4DB2-BD59-A6C34878D82A}">
                    <a16:rowId xmlns:a16="http://schemas.microsoft.com/office/drawing/2014/main" val="907091402"/>
                  </a:ext>
                </a:extLst>
              </a:tr>
            </a:tbl>
          </a:graphicData>
        </a:graphic>
      </p:graphicFrame>
      <p:sp>
        <p:nvSpPr>
          <p:cNvPr id="2" name="TextBox 1">
            <a:extLst>
              <a:ext uri="{FF2B5EF4-FFF2-40B4-BE49-F238E27FC236}">
                <a16:creationId xmlns:a16="http://schemas.microsoft.com/office/drawing/2014/main" id="{637E83F2-9FE5-4DE1-98C3-3C6A3C73C1B7}"/>
              </a:ext>
            </a:extLst>
          </p:cNvPr>
          <p:cNvSpPr txBox="1"/>
          <p:nvPr/>
        </p:nvSpPr>
        <p:spPr>
          <a:xfrm>
            <a:off x="609600" y="5659190"/>
            <a:ext cx="3538150" cy="184666"/>
          </a:xfrm>
          <a:prstGeom prst="rect">
            <a:avLst/>
          </a:prstGeom>
          <a:noFill/>
        </p:spPr>
        <p:txBody>
          <a:bodyPr wrap="square" rtlCol="0">
            <a:spAutoFit/>
          </a:bodyPr>
          <a:lstStyle/>
          <a:p>
            <a:r>
              <a:rPr lang="en-GB" sz="600" dirty="0"/>
              <a:t>Chemical shifts expressed in ppm.</a:t>
            </a:r>
          </a:p>
        </p:txBody>
      </p:sp>
    </p:spTree>
    <p:extLst>
      <p:ext uri="{BB962C8B-B14F-4D97-AF65-F5344CB8AC3E}">
        <p14:creationId xmlns:p14="http://schemas.microsoft.com/office/powerpoint/2010/main" val="2783542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en-GB" sz="2400" b="1" dirty="0"/>
              <a:t>Results and discussion - </a:t>
            </a:r>
            <a:r>
              <a:rPr lang="en-GB" sz="2400" b="1" dirty="0">
                <a:solidFill>
                  <a:srgbClr val="7030A0"/>
                </a:solidFill>
              </a:rPr>
              <a:t>Biological evaluation towards </a:t>
            </a:r>
            <a:r>
              <a:rPr lang="en-GB" sz="2400" b="1" i="1" dirty="0">
                <a:solidFill>
                  <a:srgbClr val="7030A0"/>
                </a:solidFill>
              </a:rPr>
              <a:t>wt</a:t>
            </a:r>
            <a:r>
              <a:rPr lang="en-GB" sz="2400" b="1" dirty="0">
                <a:solidFill>
                  <a:srgbClr val="7030A0"/>
                </a:solidFill>
              </a:rPr>
              <a:t> p53</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15</a:t>
            </a:fld>
            <a:endParaRPr lang="fr-FR"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graphicFrame>
        <p:nvGraphicFramePr>
          <p:cNvPr id="39" name="Chart 38">
            <a:extLst>
              <a:ext uri="{FF2B5EF4-FFF2-40B4-BE49-F238E27FC236}">
                <a16:creationId xmlns:a16="http://schemas.microsoft.com/office/drawing/2014/main" id="{E704173A-E9A3-4161-896F-5DD0F5B0BF8D}"/>
              </a:ext>
            </a:extLst>
          </p:cNvPr>
          <p:cNvGraphicFramePr>
            <a:graphicFrameLocks/>
          </p:cNvGraphicFramePr>
          <p:nvPr>
            <p:extLst>
              <p:ext uri="{D42A27DB-BD31-4B8C-83A1-F6EECF244321}">
                <p14:modId xmlns:p14="http://schemas.microsoft.com/office/powerpoint/2010/main" val="1509176846"/>
              </p:ext>
            </p:extLst>
          </p:nvPr>
        </p:nvGraphicFramePr>
        <p:xfrm>
          <a:off x="693209" y="1160717"/>
          <a:ext cx="4923136"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691F2052-8DC1-4667-87DD-93CF6D169AB8}"/>
              </a:ext>
            </a:extLst>
          </p:cNvPr>
          <p:cNvSpPr/>
          <p:nvPr/>
        </p:nvSpPr>
        <p:spPr>
          <a:xfrm>
            <a:off x="5867400" y="4110026"/>
            <a:ext cx="3078576" cy="1569660"/>
          </a:xfrm>
          <a:prstGeom prst="rect">
            <a:avLst/>
          </a:prstGeom>
        </p:spPr>
        <p:txBody>
          <a:bodyPr wrap="square">
            <a:spAutoFit/>
          </a:bodyPr>
          <a:lstStyle/>
          <a:p>
            <a:pPr algn="ctr">
              <a:buFont typeface="Wingdings" panose="05000000000000000000" pitchFamily="2" charset="2"/>
              <a:buChar char="Ø"/>
            </a:pPr>
            <a:r>
              <a:rPr lang="en-GB" altLang="pt-PT" sz="1200" dirty="0"/>
              <a:t>(</a:t>
            </a:r>
            <a:r>
              <a:rPr lang="en-GB" altLang="pt-PT" sz="1200" i="1" dirty="0"/>
              <a:t>S</a:t>
            </a:r>
            <a:r>
              <a:rPr lang="en-GB" altLang="pt-PT" sz="1200" dirty="0"/>
              <a:t>)-tryptophanol-derived bicyclic lactams are more active than the corresponding enantiomers.</a:t>
            </a:r>
          </a:p>
          <a:p>
            <a:pPr algn="ctr">
              <a:buFont typeface="Wingdings" panose="05000000000000000000" pitchFamily="2" charset="2"/>
              <a:buChar char="Ø"/>
            </a:pPr>
            <a:endParaRPr lang="en-GB" altLang="pt-PT" sz="1200" dirty="0"/>
          </a:p>
          <a:p>
            <a:pPr algn="ctr">
              <a:buFont typeface="Wingdings" panose="05000000000000000000" pitchFamily="2" charset="2"/>
              <a:buChar char="Ø"/>
            </a:pPr>
            <a:r>
              <a:rPr lang="en-US" altLang="pt-PT" sz="1200" dirty="0"/>
              <a:t>Introduction of aromatic groups in position 9b and the presence of bulky and electron-withdrawing groups on the indole nitrogen improve the activity.</a:t>
            </a:r>
          </a:p>
        </p:txBody>
      </p:sp>
      <p:graphicFrame>
        <p:nvGraphicFramePr>
          <p:cNvPr id="41" name="Object 40">
            <a:extLst>
              <a:ext uri="{FF2B5EF4-FFF2-40B4-BE49-F238E27FC236}">
                <a16:creationId xmlns:a16="http://schemas.microsoft.com/office/drawing/2014/main" id="{7473AA45-997F-47CF-B558-3CD4AE432CEF}"/>
              </a:ext>
            </a:extLst>
          </p:cNvPr>
          <p:cNvGraphicFramePr>
            <a:graphicFrameLocks noChangeAspect="1"/>
          </p:cNvGraphicFramePr>
          <p:nvPr>
            <p:extLst>
              <p:ext uri="{D42A27DB-BD31-4B8C-83A1-F6EECF244321}">
                <p14:modId xmlns:p14="http://schemas.microsoft.com/office/powerpoint/2010/main" val="3243512715"/>
              </p:ext>
            </p:extLst>
          </p:nvPr>
        </p:nvGraphicFramePr>
        <p:xfrm>
          <a:off x="6402388" y="1600200"/>
          <a:ext cx="1928812" cy="2051050"/>
        </p:xfrm>
        <a:graphic>
          <a:graphicData uri="http://schemas.openxmlformats.org/presentationml/2006/ole">
            <mc:AlternateContent xmlns:mc="http://schemas.openxmlformats.org/markup-compatibility/2006">
              <mc:Choice xmlns:v="urn:schemas-microsoft-com:vml" Requires="v">
                <p:oleObj spid="_x0000_s5364" name="CS ChemDraw Drawing" r:id="rId5" imgW="2675945" imgH="2852485" progId="ChemDraw.Document.6.0">
                  <p:embed/>
                </p:oleObj>
              </mc:Choice>
              <mc:Fallback>
                <p:oleObj name="CS ChemDraw Drawing" r:id="rId5" imgW="2675945" imgH="2852485" progId="ChemDraw.Document.6.0">
                  <p:embed/>
                  <p:pic>
                    <p:nvPicPr>
                      <p:cNvPr id="60" name="Object 59">
                        <a:extLst>
                          <a:ext uri="{FF2B5EF4-FFF2-40B4-BE49-F238E27FC236}">
                            <a16:creationId xmlns:a16="http://schemas.microsoft.com/office/drawing/2014/main" id="{2DCE609B-B49D-4FE4-A3E7-100CC8DC6296}"/>
                          </a:ext>
                        </a:extLst>
                      </p:cNvPr>
                      <p:cNvPicPr/>
                      <p:nvPr/>
                    </p:nvPicPr>
                    <p:blipFill>
                      <a:blip r:embed="rId6"/>
                      <a:stretch>
                        <a:fillRect/>
                      </a:stretch>
                    </p:blipFill>
                    <p:spPr>
                      <a:xfrm>
                        <a:off x="6402388" y="1600200"/>
                        <a:ext cx="1928812" cy="2051050"/>
                      </a:xfrm>
                      <a:prstGeom prst="rect">
                        <a:avLst/>
                      </a:prstGeom>
                    </p:spPr>
                  </p:pic>
                </p:oleObj>
              </mc:Fallback>
            </mc:AlternateContent>
          </a:graphicData>
        </a:graphic>
      </p:graphicFrame>
      <p:sp>
        <p:nvSpPr>
          <p:cNvPr id="10" name="CaixaDeTexto 43">
            <a:extLst>
              <a:ext uri="{FF2B5EF4-FFF2-40B4-BE49-F238E27FC236}">
                <a16:creationId xmlns:a16="http://schemas.microsoft.com/office/drawing/2014/main" id="{7EA7BE1E-C1C8-4117-A2A3-BAD200DC0F96}"/>
              </a:ext>
            </a:extLst>
          </p:cNvPr>
          <p:cNvSpPr txBox="1"/>
          <p:nvPr/>
        </p:nvSpPr>
        <p:spPr>
          <a:xfrm>
            <a:off x="762000" y="3999544"/>
            <a:ext cx="4923136" cy="1800493"/>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1100" dirty="0">
                <a:latin typeface="Arial" panose="020B0604020202020204" pitchFamily="34" charset="0"/>
                <a:cs typeface="Arial" panose="020B0604020202020204" pitchFamily="34" charset="0"/>
              </a:rPr>
              <a:t>A</a:t>
            </a:r>
            <a:r>
              <a:rPr lang="el-GR" sz="1100" dirty="0">
                <a:latin typeface="Arial" panose="020B0604020202020204" pitchFamily="34" charset="0"/>
                <a:cs typeface="Arial" panose="020B0604020202020204" pitchFamily="34" charset="0"/>
              </a:rPr>
              <a:t>ssessment of the </a:t>
            </a:r>
            <a:r>
              <a:rPr lang="el-GR" sz="1200" b="1" dirty="0">
                <a:latin typeface="Arial" panose="020B0604020202020204" pitchFamily="34" charset="0"/>
                <a:cs typeface="Arial" panose="020B0604020202020204" pitchFamily="34" charset="0"/>
              </a:rPr>
              <a:t>antiproliferative activity </a:t>
            </a:r>
            <a:r>
              <a:rPr lang="el-GR" sz="1100" dirty="0">
                <a:latin typeface="Arial" panose="020B0604020202020204" pitchFamily="34" charset="0"/>
                <a:cs typeface="Arial" panose="020B0604020202020204" pitchFamily="34" charset="0"/>
              </a:rPr>
              <a:t>of the optimized oxazoloisoindolinones against</a:t>
            </a:r>
            <a:r>
              <a:rPr lang="en-GB" sz="1100" dirty="0">
                <a:latin typeface="Arial" panose="020B0604020202020204" pitchFamily="34" charset="0"/>
                <a:cs typeface="Arial" panose="020B0604020202020204" pitchFamily="34" charset="0"/>
              </a:rPr>
              <a:t>: </a:t>
            </a:r>
            <a:r>
              <a:rPr lang="el-GR" sz="1100" dirty="0">
                <a:latin typeface="Arial" panose="020B0604020202020204" pitchFamily="34" charset="0"/>
                <a:cs typeface="Arial" panose="020B0604020202020204" pitchFamily="34" charset="0"/>
              </a:rPr>
              <a:t> </a:t>
            </a:r>
            <a:endParaRPr lang="en-GB" sz="1100" dirty="0">
              <a:latin typeface="Arial" panose="020B0604020202020204" pitchFamily="34" charset="0"/>
              <a:cs typeface="Arial" panose="020B0604020202020204" pitchFamily="34" charset="0"/>
            </a:endParaRPr>
          </a:p>
          <a:p>
            <a:pPr algn="ctr"/>
            <a:endParaRPr lang="en-GB" sz="400" b="1" dirty="0">
              <a:latin typeface="Arial" panose="020B0604020202020204" pitchFamily="34" charset="0"/>
              <a:cs typeface="Arial" panose="020B0604020202020204" pitchFamily="34" charset="0"/>
            </a:endParaRPr>
          </a:p>
          <a:p>
            <a:pPr marL="171450" indent="-171450" algn="ctr">
              <a:buFont typeface="Wingdings" panose="05000000000000000000" pitchFamily="2" charset="2"/>
              <a:buChar char="ü"/>
            </a:pPr>
            <a:r>
              <a:rPr lang="en-GB" sz="1100" b="1" dirty="0">
                <a:latin typeface="Arial" panose="020B0604020202020204" pitchFamily="34" charset="0"/>
                <a:cs typeface="Arial" panose="020B0604020202020204" pitchFamily="34" charset="0"/>
              </a:rPr>
              <a:t>Human colon carcinoma, HCT116</a:t>
            </a:r>
          </a:p>
          <a:p>
            <a:pPr marL="171450" indent="-171450" algn="ctr">
              <a:buFont typeface="Wingdings" panose="05000000000000000000" pitchFamily="2" charset="2"/>
              <a:buChar char="ü"/>
            </a:pPr>
            <a:r>
              <a:rPr lang="en-GB" sz="1100" b="1" dirty="0">
                <a:latin typeface="Arial" panose="020B0604020202020204" pitchFamily="34" charset="0"/>
                <a:cs typeface="Arial" panose="020B0604020202020204" pitchFamily="34" charset="0"/>
              </a:rPr>
              <a:t>Human lung carcinoma, NCI-H460 cell line</a:t>
            </a:r>
          </a:p>
          <a:p>
            <a:pPr marL="171450" indent="-171450" algn="ctr">
              <a:buFont typeface="Wingdings" panose="05000000000000000000" pitchFamily="2" charset="2"/>
              <a:buChar char="ü"/>
            </a:pPr>
            <a:r>
              <a:rPr lang="en-GB" sz="1100" b="1" dirty="0">
                <a:latin typeface="Arial" panose="020B0604020202020204" pitchFamily="34" charset="0"/>
                <a:cs typeface="Arial" panose="020B0604020202020204" pitchFamily="34" charset="0"/>
              </a:rPr>
              <a:t>Human malignant melanoma, A375</a:t>
            </a:r>
          </a:p>
          <a:p>
            <a:pPr marL="171450" indent="-171450" algn="ctr">
              <a:buFont typeface="Wingdings" panose="05000000000000000000" pitchFamily="2" charset="2"/>
              <a:buChar char="ü"/>
            </a:pPr>
            <a:r>
              <a:rPr lang="en-GB" sz="1100" b="1" dirty="0">
                <a:latin typeface="Arial" panose="020B0604020202020204" pitchFamily="34" charset="0"/>
                <a:cs typeface="Arial" panose="020B0604020202020204" pitchFamily="34" charset="0"/>
              </a:rPr>
              <a:t>Human breast adenocarcinoma, MCF-7</a:t>
            </a:r>
          </a:p>
          <a:p>
            <a:pPr algn="ctr"/>
            <a:endParaRPr lang="en-GB" sz="400" dirty="0">
              <a:latin typeface="Arial" panose="020B0604020202020204" pitchFamily="34" charset="0"/>
              <a:cs typeface="Arial" panose="020B0604020202020204" pitchFamily="34" charset="0"/>
            </a:endParaRPr>
          </a:p>
          <a:p>
            <a:pPr algn="ctr"/>
            <a:r>
              <a:rPr lang="el-GR" sz="1100" dirty="0">
                <a:latin typeface="Arial" panose="020B0604020202020204" pitchFamily="34" charset="0"/>
                <a:cs typeface="Arial" panose="020B0604020202020204" pitchFamily="34" charset="0"/>
              </a:rPr>
              <a:t>highlights that </a:t>
            </a:r>
            <a:r>
              <a:rPr lang="en-GB" sz="1100" dirty="0">
                <a:latin typeface="Arial" panose="020B0604020202020204" pitchFamily="34" charset="0"/>
                <a:cs typeface="Arial" panose="020B0604020202020204" pitchFamily="34" charset="0"/>
              </a:rPr>
              <a:t>most of the bicyclic lactams composing this </a:t>
            </a:r>
            <a:r>
              <a:rPr lang="el-GR" sz="1100" dirty="0">
                <a:latin typeface="Arial" panose="020B0604020202020204" pitchFamily="34" charset="0"/>
                <a:cs typeface="Arial" panose="020B0604020202020204" pitchFamily="34" charset="0"/>
              </a:rPr>
              <a:t>chemical family displays </a:t>
            </a:r>
            <a:r>
              <a:rPr lang="el-GR" sz="1200" b="1" dirty="0">
                <a:latin typeface="Arial" panose="020B0604020202020204" pitchFamily="34" charset="0"/>
                <a:cs typeface="Arial" panose="020B0604020202020204" pitchFamily="34" charset="0"/>
              </a:rPr>
              <a:t>potent antitumor activity</a:t>
            </a:r>
            <a:r>
              <a:rPr lang="el-GR" sz="14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once the derivatives are assayed in A375 cell line. </a:t>
            </a:r>
            <a:endParaRPr lang="pt-PT" sz="11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65EAC5F-39D8-4C8E-B126-6DD8963AB1A2}"/>
              </a:ext>
            </a:extLst>
          </p:cNvPr>
          <p:cNvSpPr txBox="1"/>
          <p:nvPr/>
        </p:nvSpPr>
        <p:spPr>
          <a:xfrm>
            <a:off x="5913939" y="3776561"/>
            <a:ext cx="2985497" cy="307777"/>
          </a:xfrm>
          <a:prstGeom prst="rect">
            <a:avLst/>
          </a:prstGeom>
          <a:noFill/>
        </p:spPr>
        <p:txBody>
          <a:bodyPr wrap="none" rtlCol="0">
            <a:spAutoFit/>
          </a:bodyPr>
          <a:lstStyle/>
          <a:p>
            <a:r>
              <a:rPr lang="en-GB" sz="1400" b="1" dirty="0">
                <a:solidFill>
                  <a:srgbClr val="FF0000"/>
                </a:solidFill>
                <a:effectLst>
                  <a:outerShdw blurRad="38100" dist="38100" dir="2700000" algn="tl">
                    <a:srgbClr val="000000">
                      <a:alpha val="43137"/>
                    </a:srgbClr>
                  </a:outerShdw>
                </a:effectLst>
              </a:rPr>
              <a:t>Structure-activity relationship studies</a:t>
            </a:r>
          </a:p>
        </p:txBody>
      </p:sp>
      <p:cxnSp>
        <p:nvCxnSpPr>
          <p:cNvPr id="11" name="Straight Connector 10">
            <a:extLst>
              <a:ext uri="{FF2B5EF4-FFF2-40B4-BE49-F238E27FC236}">
                <a16:creationId xmlns:a16="http://schemas.microsoft.com/office/drawing/2014/main" id="{1E195911-329A-400A-BFA4-3226A17A4CC1}"/>
              </a:ext>
            </a:extLst>
          </p:cNvPr>
          <p:cNvCxnSpPr/>
          <p:nvPr/>
        </p:nvCxnSpPr>
        <p:spPr>
          <a:xfrm>
            <a:off x="5913939" y="4110026"/>
            <a:ext cx="298549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7205A1-141E-45FF-AA09-5B1D7D944F5E}"/>
              </a:ext>
            </a:extLst>
          </p:cNvPr>
          <p:cNvCxnSpPr/>
          <p:nvPr/>
        </p:nvCxnSpPr>
        <p:spPr>
          <a:xfrm>
            <a:off x="5913939" y="5679686"/>
            <a:ext cx="298549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462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en-GB" sz="2400" b="1" dirty="0"/>
              <a:t>Results and discussion - </a:t>
            </a:r>
            <a:r>
              <a:rPr lang="en-GB" sz="2400" b="1" dirty="0">
                <a:solidFill>
                  <a:srgbClr val="7030A0"/>
                </a:solidFill>
              </a:rPr>
              <a:t>Biological Evaluation towards </a:t>
            </a:r>
            <a:r>
              <a:rPr lang="en-GB" sz="2400" b="1" i="1" dirty="0">
                <a:solidFill>
                  <a:srgbClr val="7030A0"/>
                </a:solidFill>
              </a:rPr>
              <a:t>mut</a:t>
            </a:r>
            <a:r>
              <a:rPr lang="en-GB" sz="2400" b="1" dirty="0">
                <a:solidFill>
                  <a:srgbClr val="7030A0"/>
                </a:solidFill>
              </a:rPr>
              <a:t> p53</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16</a:t>
            </a:fld>
            <a:endParaRPr lang="fr-FR"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graphicFrame>
        <p:nvGraphicFramePr>
          <p:cNvPr id="9" name="Table 8">
            <a:extLst>
              <a:ext uri="{FF2B5EF4-FFF2-40B4-BE49-F238E27FC236}">
                <a16:creationId xmlns:a16="http://schemas.microsoft.com/office/drawing/2014/main" id="{1594317F-8976-44E6-B19C-70A09440D58F}"/>
              </a:ext>
            </a:extLst>
          </p:cNvPr>
          <p:cNvGraphicFramePr>
            <a:graphicFrameLocks noGrp="1"/>
          </p:cNvGraphicFramePr>
          <p:nvPr>
            <p:extLst>
              <p:ext uri="{D42A27DB-BD31-4B8C-83A1-F6EECF244321}">
                <p14:modId xmlns:p14="http://schemas.microsoft.com/office/powerpoint/2010/main" val="2596549947"/>
              </p:ext>
            </p:extLst>
          </p:nvPr>
        </p:nvGraphicFramePr>
        <p:xfrm>
          <a:off x="1566205" y="2286000"/>
          <a:ext cx="3747200" cy="234696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913837170"/>
                    </a:ext>
                  </a:extLst>
                </a:gridCol>
                <a:gridCol w="1219200">
                  <a:extLst>
                    <a:ext uri="{9D8B030D-6E8A-4147-A177-3AD203B41FA5}">
                      <a16:colId xmlns:a16="http://schemas.microsoft.com/office/drawing/2014/main" val="2796841383"/>
                    </a:ext>
                  </a:extLst>
                </a:gridCol>
                <a:gridCol w="685800">
                  <a:extLst>
                    <a:ext uri="{9D8B030D-6E8A-4147-A177-3AD203B41FA5}">
                      <a16:colId xmlns:a16="http://schemas.microsoft.com/office/drawing/2014/main" val="3764203475"/>
                    </a:ext>
                  </a:extLst>
                </a:gridCol>
                <a:gridCol w="851600">
                  <a:extLst>
                    <a:ext uri="{9D8B030D-6E8A-4147-A177-3AD203B41FA5}">
                      <a16:colId xmlns:a16="http://schemas.microsoft.com/office/drawing/2014/main" val="2322634887"/>
                    </a:ext>
                  </a:extLst>
                </a:gridCol>
              </a:tblGrid>
              <a:tr h="309004">
                <a:tc>
                  <a:txBody>
                    <a:bodyPr/>
                    <a:lstStyle/>
                    <a:p>
                      <a:pPr algn="ctr"/>
                      <a:r>
                        <a:rPr lang="en-GB" sz="1400" b="1" dirty="0"/>
                        <a:t>compound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t>% mutant reactivation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t>SEM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1" dirty="0"/>
                        <a:t>p</a:t>
                      </a:r>
                    </a:p>
                  </a:txBody>
                  <a:tcPr/>
                </a:tc>
                <a:extLst>
                  <a:ext uri="{0D108BD9-81ED-4DB2-BD59-A6C34878D82A}">
                    <a16:rowId xmlns:a16="http://schemas.microsoft.com/office/drawing/2014/main" val="4037688009"/>
                  </a:ext>
                </a:extLst>
              </a:tr>
              <a:tr h="205568">
                <a:tc>
                  <a:txBody>
                    <a:bodyPr/>
                    <a:lstStyle/>
                    <a:p>
                      <a:pPr algn="ctr"/>
                      <a:r>
                        <a:rPr lang="en-GB" sz="1400" b="1" dirty="0"/>
                        <a:t>SLMP53-1</a:t>
                      </a:r>
                    </a:p>
                  </a:txBody>
                  <a:tcPr/>
                </a:tc>
                <a:tc>
                  <a:txBody>
                    <a:bodyPr/>
                    <a:lstStyle/>
                    <a:p>
                      <a:pPr algn="ctr"/>
                      <a:r>
                        <a:rPr lang="en-GB" sz="1400" b="1" dirty="0"/>
                        <a:t>61</a:t>
                      </a:r>
                    </a:p>
                  </a:txBody>
                  <a:tcPr/>
                </a:tc>
                <a:tc>
                  <a:txBody>
                    <a:bodyPr/>
                    <a:lstStyle/>
                    <a:p>
                      <a:pPr algn="ctr"/>
                      <a:r>
                        <a:rPr lang="en-GB" sz="1400" b="1" dirty="0"/>
                        <a:t>1.8</a:t>
                      </a:r>
                    </a:p>
                  </a:txBody>
                  <a:tcPr/>
                </a:tc>
                <a:tc>
                  <a:txBody>
                    <a:bodyPr/>
                    <a:lstStyle/>
                    <a:p>
                      <a:pPr algn="ctr"/>
                      <a:r>
                        <a:rPr lang="en-GB" sz="1400" b="1" dirty="0"/>
                        <a:t>-</a:t>
                      </a:r>
                    </a:p>
                  </a:txBody>
                  <a:tcPr/>
                </a:tc>
                <a:extLst>
                  <a:ext uri="{0D108BD9-81ED-4DB2-BD59-A6C34878D82A}">
                    <a16:rowId xmlns:a16="http://schemas.microsoft.com/office/drawing/2014/main" val="1692223536"/>
                  </a:ext>
                </a:extLst>
              </a:tr>
              <a:tr h="123124">
                <a:tc>
                  <a:txBody>
                    <a:bodyPr/>
                    <a:lstStyle/>
                    <a:p>
                      <a:pPr algn="ctr"/>
                      <a:r>
                        <a:rPr lang="en-GB" sz="1400" b="1" dirty="0"/>
                        <a:t>1</a:t>
                      </a:r>
                    </a:p>
                  </a:txBody>
                  <a:tcPr/>
                </a:tc>
                <a:tc>
                  <a:txBody>
                    <a:bodyPr/>
                    <a:lstStyle/>
                    <a:p>
                      <a:pPr algn="ctr"/>
                      <a:r>
                        <a:rPr lang="en-GB" sz="1400" b="1" dirty="0"/>
                        <a:t>8.7</a:t>
                      </a:r>
                    </a:p>
                  </a:txBody>
                  <a:tcPr/>
                </a:tc>
                <a:tc>
                  <a:txBody>
                    <a:bodyPr/>
                    <a:lstStyle/>
                    <a:p>
                      <a:pPr algn="ctr"/>
                      <a:r>
                        <a:rPr lang="en-GB" sz="1400" b="1" dirty="0"/>
                        <a:t>5.4</a:t>
                      </a:r>
                    </a:p>
                  </a:txBody>
                  <a:tcPr/>
                </a:tc>
                <a:tc>
                  <a:txBody>
                    <a:bodyPr/>
                    <a:lstStyle/>
                    <a:p>
                      <a:pPr algn="ctr"/>
                      <a:r>
                        <a:rPr lang="en-GB" sz="1400" b="1" dirty="0"/>
                        <a:t>0.772</a:t>
                      </a:r>
                    </a:p>
                  </a:txBody>
                  <a:tcPr/>
                </a:tc>
                <a:extLst>
                  <a:ext uri="{0D108BD9-81ED-4DB2-BD59-A6C34878D82A}">
                    <a16:rowId xmlns:a16="http://schemas.microsoft.com/office/drawing/2014/main" val="907091402"/>
                  </a:ext>
                </a:extLst>
              </a:tr>
              <a:tr h="123124">
                <a:tc>
                  <a:txBody>
                    <a:bodyPr/>
                    <a:lstStyle/>
                    <a:p>
                      <a:pPr algn="ctr"/>
                      <a:r>
                        <a:rPr lang="en-GB" sz="1400" b="1" dirty="0">
                          <a:solidFill>
                            <a:srgbClr val="C00000"/>
                          </a:solidFill>
                        </a:rPr>
                        <a:t>2</a:t>
                      </a:r>
                    </a:p>
                  </a:txBody>
                  <a:tcPr/>
                </a:tc>
                <a:tc>
                  <a:txBody>
                    <a:bodyPr/>
                    <a:lstStyle/>
                    <a:p>
                      <a:pPr algn="ctr"/>
                      <a:r>
                        <a:rPr lang="en-GB" sz="1400" b="1" dirty="0">
                          <a:solidFill>
                            <a:srgbClr val="C00000"/>
                          </a:solidFill>
                        </a:rPr>
                        <a:t>87</a:t>
                      </a:r>
                    </a:p>
                  </a:txBody>
                  <a:tcPr/>
                </a:tc>
                <a:tc>
                  <a:txBody>
                    <a:bodyPr/>
                    <a:lstStyle/>
                    <a:p>
                      <a:pPr algn="ctr"/>
                      <a:r>
                        <a:rPr lang="en-GB" sz="1400" b="1" dirty="0">
                          <a:solidFill>
                            <a:srgbClr val="C00000"/>
                          </a:solidFill>
                        </a:rPr>
                        <a:t>11</a:t>
                      </a:r>
                    </a:p>
                  </a:txBody>
                  <a:tcPr/>
                </a:tc>
                <a:tc>
                  <a:txBody>
                    <a:bodyPr/>
                    <a:lstStyle/>
                    <a:p>
                      <a:pPr algn="ctr"/>
                      <a:r>
                        <a:rPr lang="en-GB" sz="1400" b="1" dirty="0">
                          <a:solidFill>
                            <a:srgbClr val="C00000"/>
                          </a:solidFill>
                        </a:rPr>
                        <a:t>0.0001</a:t>
                      </a:r>
                    </a:p>
                  </a:txBody>
                  <a:tcPr/>
                </a:tc>
                <a:extLst>
                  <a:ext uri="{0D108BD9-81ED-4DB2-BD59-A6C34878D82A}">
                    <a16:rowId xmlns:a16="http://schemas.microsoft.com/office/drawing/2014/main" val="2406642073"/>
                  </a:ext>
                </a:extLst>
              </a:tr>
              <a:tr h="123124">
                <a:tc>
                  <a:txBody>
                    <a:bodyPr/>
                    <a:lstStyle/>
                    <a:p>
                      <a:pPr algn="ctr"/>
                      <a:r>
                        <a:rPr lang="en-GB" sz="1400" b="1" dirty="0"/>
                        <a:t>3</a:t>
                      </a:r>
                    </a:p>
                  </a:txBody>
                  <a:tcPr/>
                </a:tc>
                <a:tc>
                  <a:txBody>
                    <a:bodyPr/>
                    <a:lstStyle/>
                    <a:p>
                      <a:pPr algn="ctr"/>
                      <a:r>
                        <a:rPr lang="en-GB" sz="1400" b="1" dirty="0"/>
                        <a:t>13</a:t>
                      </a:r>
                    </a:p>
                  </a:txBody>
                  <a:tcPr/>
                </a:tc>
                <a:tc>
                  <a:txBody>
                    <a:bodyPr/>
                    <a:lstStyle/>
                    <a:p>
                      <a:pPr algn="ctr"/>
                      <a:r>
                        <a:rPr lang="en-GB" sz="1400" b="1" dirty="0"/>
                        <a:t>2.1</a:t>
                      </a:r>
                    </a:p>
                  </a:txBody>
                  <a:tcPr/>
                </a:tc>
                <a:tc>
                  <a:txBody>
                    <a:bodyPr/>
                    <a:lstStyle/>
                    <a:p>
                      <a:pPr algn="ctr"/>
                      <a:r>
                        <a:rPr lang="en-GB" sz="1400" b="1" dirty="0"/>
                        <a:t>-</a:t>
                      </a:r>
                    </a:p>
                  </a:txBody>
                  <a:tcPr/>
                </a:tc>
                <a:extLst>
                  <a:ext uri="{0D108BD9-81ED-4DB2-BD59-A6C34878D82A}">
                    <a16:rowId xmlns:a16="http://schemas.microsoft.com/office/drawing/2014/main" val="4067441739"/>
                  </a:ext>
                </a:extLst>
              </a:tr>
              <a:tr h="123124">
                <a:tc>
                  <a:txBody>
                    <a:bodyPr/>
                    <a:lstStyle/>
                    <a:p>
                      <a:pPr algn="ctr"/>
                      <a:r>
                        <a:rPr lang="en-GB" sz="1400" b="1" dirty="0"/>
                        <a:t>4</a:t>
                      </a:r>
                    </a:p>
                  </a:txBody>
                  <a:tcPr/>
                </a:tc>
                <a:tc>
                  <a:txBody>
                    <a:bodyPr/>
                    <a:lstStyle/>
                    <a:p>
                      <a:pPr algn="ctr"/>
                      <a:r>
                        <a:rPr lang="en-GB" sz="1400" b="1" dirty="0"/>
                        <a:t>9.5</a:t>
                      </a:r>
                    </a:p>
                  </a:txBody>
                  <a:tcPr/>
                </a:tc>
                <a:tc>
                  <a:txBody>
                    <a:bodyPr/>
                    <a:lstStyle/>
                    <a:p>
                      <a:pPr algn="ctr"/>
                      <a:r>
                        <a:rPr lang="en-GB" sz="1400" b="1" dirty="0"/>
                        <a:t>8.1</a:t>
                      </a:r>
                    </a:p>
                  </a:txBody>
                  <a:tcPr/>
                </a:tc>
                <a:tc>
                  <a:txBody>
                    <a:bodyPr/>
                    <a:lstStyle/>
                    <a:p>
                      <a:pPr algn="ctr"/>
                      <a:r>
                        <a:rPr lang="en-GB" sz="1400" b="1" dirty="0"/>
                        <a:t>0.847</a:t>
                      </a:r>
                    </a:p>
                  </a:txBody>
                  <a:tcPr/>
                </a:tc>
                <a:extLst>
                  <a:ext uri="{0D108BD9-81ED-4DB2-BD59-A6C34878D82A}">
                    <a16:rowId xmlns:a16="http://schemas.microsoft.com/office/drawing/2014/main" val="2169460178"/>
                  </a:ext>
                </a:extLst>
              </a:tr>
              <a:tr h="123124">
                <a:tc>
                  <a:txBody>
                    <a:bodyPr/>
                    <a:lstStyle/>
                    <a:p>
                      <a:pPr algn="ctr"/>
                      <a:r>
                        <a:rPr lang="en-GB" sz="1400" b="1" dirty="0"/>
                        <a:t>5</a:t>
                      </a:r>
                    </a:p>
                  </a:txBody>
                  <a:tcPr/>
                </a:tc>
                <a:tc>
                  <a:txBody>
                    <a:bodyPr/>
                    <a:lstStyle/>
                    <a:p>
                      <a:pPr algn="ctr"/>
                      <a:r>
                        <a:rPr lang="en-GB" sz="1400" b="1" dirty="0"/>
                        <a:t>13</a:t>
                      </a:r>
                    </a:p>
                  </a:txBody>
                  <a:tcPr/>
                </a:tc>
                <a:tc>
                  <a:txBody>
                    <a:bodyPr/>
                    <a:lstStyle/>
                    <a:p>
                      <a:pPr algn="ctr"/>
                      <a:r>
                        <a:rPr lang="en-GB" sz="1400" b="1" dirty="0"/>
                        <a:t>7.9</a:t>
                      </a:r>
                    </a:p>
                  </a:txBody>
                  <a:tcPr/>
                </a:tc>
                <a:tc>
                  <a:txBody>
                    <a:bodyPr/>
                    <a:lstStyle/>
                    <a:p>
                      <a:pPr algn="ctr"/>
                      <a:r>
                        <a:rPr lang="en-GB" sz="1400" b="1" dirty="0"/>
                        <a:t>0.845</a:t>
                      </a:r>
                    </a:p>
                  </a:txBody>
                  <a:tcPr/>
                </a:tc>
                <a:extLst>
                  <a:ext uri="{0D108BD9-81ED-4DB2-BD59-A6C34878D82A}">
                    <a16:rowId xmlns:a16="http://schemas.microsoft.com/office/drawing/2014/main" val="1026853754"/>
                  </a:ext>
                </a:extLst>
              </a:tr>
            </a:tbl>
          </a:graphicData>
        </a:graphic>
      </p:graphicFrame>
      <p:sp>
        <p:nvSpPr>
          <p:cNvPr id="11" name="TextBox 10">
            <a:extLst>
              <a:ext uri="{FF2B5EF4-FFF2-40B4-BE49-F238E27FC236}">
                <a16:creationId xmlns:a16="http://schemas.microsoft.com/office/drawing/2014/main" id="{15C93A44-7CC7-405C-8191-CFB2BFBC721B}"/>
              </a:ext>
            </a:extLst>
          </p:cNvPr>
          <p:cNvSpPr txBox="1"/>
          <p:nvPr/>
        </p:nvSpPr>
        <p:spPr>
          <a:xfrm>
            <a:off x="1566205" y="4592368"/>
            <a:ext cx="3442400" cy="215444"/>
          </a:xfrm>
          <a:prstGeom prst="rect">
            <a:avLst/>
          </a:prstGeom>
          <a:noFill/>
        </p:spPr>
        <p:txBody>
          <a:bodyPr wrap="square" rtlCol="0">
            <a:spAutoFit/>
          </a:bodyPr>
          <a:lstStyle/>
          <a:p>
            <a:r>
              <a:rPr lang="en-GB" sz="800" dirty="0">
                <a:cs typeface="Times New Roman" panose="02020603050405020304" pitchFamily="18" charset="0"/>
              </a:rPr>
              <a:t>*data expressed as mean ± SEM (standard error of meaning); </a:t>
            </a:r>
            <a:r>
              <a:rPr lang="en-GB" sz="800" i="1" dirty="0">
                <a:cs typeface="Times New Roman" panose="02020603050405020304" pitchFamily="18" charset="0"/>
              </a:rPr>
              <a:t>p</a:t>
            </a:r>
            <a:r>
              <a:rPr lang="en-GB" sz="800" dirty="0">
                <a:cs typeface="Times New Roman" panose="02020603050405020304" pitchFamily="18" charset="0"/>
              </a:rPr>
              <a:t> = precision.</a:t>
            </a:r>
          </a:p>
        </p:txBody>
      </p:sp>
      <p:graphicFrame>
        <p:nvGraphicFramePr>
          <p:cNvPr id="13" name="Object 12">
            <a:extLst>
              <a:ext uri="{FF2B5EF4-FFF2-40B4-BE49-F238E27FC236}">
                <a16:creationId xmlns:a16="http://schemas.microsoft.com/office/drawing/2014/main" id="{D78390E1-8475-46A9-BAAF-E306FEB6465A}"/>
              </a:ext>
            </a:extLst>
          </p:cNvPr>
          <p:cNvGraphicFramePr>
            <a:graphicFrameLocks noChangeAspect="1"/>
          </p:cNvGraphicFramePr>
          <p:nvPr>
            <p:extLst>
              <p:ext uri="{D42A27DB-BD31-4B8C-83A1-F6EECF244321}">
                <p14:modId xmlns:p14="http://schemas.microsoft.com/office/powerpoint/2010/main" val="947492615"/>
              </p:ext>
            </p:extLst>
          </p:nvPr>
        </p:nvGraphicFramePr>
        <p:xfrm>
          <a:off x="6083600" y="1926942"/>
          <a:ext cx="1925638" cy="2051050"/>
        </p:xfrm>
        <a:graphic>
          <a:graphicData uri="http://schemas.openxmlformats.org/presentationml/2006/ole">
            <mc:AlternateContent xmlns:mc="http://schemas.openxmlformats.org/markup-compatibility/2006">
              <mc:Choice xmlns:v="urn:schemas-microsoft-com:vml" Requires="v">
                <p:oleObj spid="_x0000_s7360" name="CS ChemDraw Drawing" r:id="rId4" imgW="2675945" imgH="2852485" progId="ChemDraw.Document.6.0">
                  <p:embed/>
                </p:oleObj>
              </mc:Choice>
              <mc:Fallback>
                <p:oleObj name="CS ChemDraw Drawing" r:id="rId4" imgW="2675945" imgH="2852485" progId="ChemDraw.Document.6.0">
                  <p:embed/>
                  <p:pic>
                    <p:nvPicPr>
                      <p:cNvPr id="41" name="Object 40">
                        <a:extLst>
                          <a:ext uri="{FF2B5EF4-FFF2-40B4-BE49-F238E27FC236}">
                            <a16:creationId xmlns:a16="http://schemas.microsoft.com/office/drawing/2014/main" id="{7473AA45-997F-47CF-B558-3CD4AE432CEF}"/>
                          </a:ext>
                        </a:extLst>
                      </p:cNvPr>
                      <p:cNvPicPr/>
                      <p:nvPr/>
                    </p:nvPicPr>
                    <p:blipFill>
                      <a:blip r:embed="rId5"/>
                      <a:stretch>
                        <a:fillRect/>
                      </a:stretch>
                    </p:blipFill>
                    <p:spPr>
                      <a:xfrm>
                        <a:off x="6083600" y="1926942"/>
                        <a:ext cx="1925638" cy="205105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B3D564DB-34F9-417C-9F97-6B2CD4DFC8ED}"/>
              </a:ext>
            </a:extLst>
          </p:cNvPr>
          <p:cNvSpPr txBox="1"/>
          <p:nvPr/>
        </p:nvSpPr>
        <p:spPr>
          <a:xfrm>
            <a:off x="5594507" y="4111823"/>
            <a:ext cx="2985497" cy="307777"/>
          </a:xfrm>
          <a:prstGeom prst="rect">
            <a:avLst/>
          </a:prstGeom>
          <a:noFill/>
        </p:spPr>
        <p:txBody>
          <a:bodyPr wrap="none" rtlCol="0">
            <a:spAutoFit/>
          </a:bodyPr>
          <a:lstStyle/>
          <a:p>
            <a:r>
              <a:rPr lang="en-GB" sz="1400" b="1" dirty="0">
                <a:solidFill>
                  <a:srgbClr val="FF0000"/>
                </a:solidFill>
                <a:effectLst>
                  <a:outerShdw blurRad="38100" dist="38100" dir="2700000" algn="tl">
                    <a:srgbClr val="000000">
                      <a:alpha val="43137"/>
                    </a:srgbClr>
                  </a:outerShdw>
                </a:effectLst>
              </a:rPr>
              <a:t>Structure-activity relationship studies</a:t>
            </a:r>
          </a:p>
        </p:txBody>
      </p:sp>
      <p:sp>
        <p:nvSpPr>
          <p:cNvPr id="2" name="Rectangle 1">
            <a:extLst>
              <a:ext uri="{FF2B5EF4-FFF2-40B4-BE49-F238E27FC236}">
                <a16:creationId xmlns:a16="http://schemas.microsoft.com/office/drawing/2014/main" id="{CB34D0EB-5A94-4EA6-AAD7-F3977176CCEE}"/>
              </a:ext>
            </a:extLst>
          </p:cNvPr>
          <p:cNvSpPr/>
          <p:nvPr/>
        </p:nvSpPr>
        <p:spPr>
          <a:xfrm>
            <a:off x="5520728" y="4457342"/>
            <a:ext cx="3131743" cy="830997"/>
          </a:xfrm>
          <a:prstGeom prst="rect">
            <a:avLst/>
          </a:prstGeom>
        </p:spPr>
        <p:txBody>
          <a:bodyPr wrap="square">
            <a:spAutoFit/>
          </a:bodyPr>
          <a:lstStyle/>
          <a:p>
            <a:pPr marL="285750" indent="-285750" algn="ctr">
              <a:buFont typeface="Wingdings" panose="05000000000000000000" pitchFamily="2" charset="2"/>
              <a:buChar char="Ø"/>
            </a:pPr>
            <a:r>
              <a:rPr lang="en-US" altLang="pt-PT" sz="1200" dirty="0"/>
              <a:t>Small groups in position 9b and the presence of moderate electron-withdrawing groups on the indole nitrogen improve the activity</a:t>
            </a:r>
            <a:endParaRPr lang="en-GB" sz="1200" dirty="0"/>
          </a:p>
        </p:txBody>
      </p:sp>
      <p:sp>
        <p:nvSpPr>
          <p:cNvPr id="15" name="CaixaDeTexto 43">
            <a:extLst>
              <a:ext uri="{FF2B5EF4-FFF2-40B4-BE49-F238E27FC236}">
                <a16:creationId xmlns:a16="http://schemas.microsoft.com/office/drawing/2014/main" id="{9F89E4DC-5DEE-42CF-BF71-692A7EA501F7}"/>
              </a:ext>
            </a:extLst>
          </p:cNvPr>
          <p:cNvSpPr txBox="1"/>
          <p:nvPr/>
        </p:nvSpPr>
        <p:spPr>
          <a:xfrm>
            <a:off x="768700" y="1393567"/>
            <a:ext cx="4648200" cy="646331"/>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1200" dirty="0">
                <a:latin typeface="Arial" panose="020B0604020202020204" pitchFamily="34" charset="0"/>
                <a:cs typeface="Arial" panose="020B0604020202020204" pitchFamily="34" charset="0"/>
              </a:rPr>
              <a:t>The bioactivity of compounds was evaluated using a yeast-based screening strategy.</a:t>
            </a:r>
          </a:p>
          <a:p>
            <a:pPr algn="ctr"/>
            <a:r>
              <a:rPr lang="en-GB" sz="1200" dirty="0">
                <a:latin typeface="Arial" panose="020B0604020202020204" pitchFamily="34" charset="0"/>
                <a:cs typeface="Arial" panose="020B0604020202020204" pitchFamily="34" charset="0"/>
              </a:rPr>
              <a:t>Restoration of the </a:t>
            </a:r>
            <a:r>
              <a:rPr lang="en-GB" sz="1200" i="1" dirty="0">
                <a:latin typeface="Arial" panose="020B0604020202020204" pitchFamily="34" charset="0"/>
                <a:cs typeface="Arial" panose="020B0604020202020204" pitchFamily="34" charset="0"/>
              </a:rPr>
              <a:t>wt</a:t>
            </a:r>
            <a:r>
              <a:rPr lang="en-GB" sz="1200" dirty="0">
                <a:latin typeface="Arial" panose="020B0604020202020204" pitchFamily="34" charset="0"/>
                <a:cs typeface="Arial" panose="020B0604020202020204" pitchFamily="34" charset="0"/>
              </a:rPr>
              <a:t>-like activity of </a:t>
            </a:r>
            <a:r>
              <a:rPr lang="en-GB" sz="1200" i="1" dirty="0">
                <a:latin typeface="Arial" panose="020B0604020202020204" pitchFamily="34" charset="0"/>
                <a:cs typeface="Arial" panose="020B0604020202020204" pitchFamily="34" charset="0"/>
              </a:rPr>
              <a:t>mut</a:t>
            </a:r>
            <a:r>
              <a:rPr lang="en-GB" sz="1200" dirty="0">
                <a:latin typeface="Arial" panose="020B0604020202020204" pitchFamily="34" charset="0"/>
                <a:cs typeface="Arial" panose="020B0604020202020204" pitchFamily="34" charset="0"/>
              </a:rPr>
              <a:t> p53R280K was studied. </a:t>
            </a:r>
            <a:endParaRPr lang="en-GB" sz="1200" b="1"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9C93ADC3-4997-40EC-AC12-9CBF736E8CFF}"/>
              </a:ext>
            </a:extLst>
          </p:cNvPr>
          <p:cNvCxnSpPr>
            <a:cxnSpLocks/>
          </p:cNvCxnSpPr>
          <p:nvPr/>
        </p:nvCxnSpPr>
        <p:spPr>
          <a:xfrm>
            <a:off x="5569300" y="4425452"/>
            <a:ext cx="3117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BE4BB8-206C-4913-A4ED-F135A0BEA468}"/>
              </a:ext>
            </a:extLst>
          </p:cNvPr>
          <p:cNvCxnSpPr>
            <a:cxnSpLocks/>
          </p:cNvCxnSpPr>
          <p:nvPr/>
        </p:nvCxnSpPr>
        <p:spPr>
          <a:xfrm>
            <a:off x="5555057" y="5294191"/>
            <a:ext cx="31175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66C3EFE-96B0-47CA-88A0-9BBA19E5C2E8}"/>
              </a:ext>
            </a:extLst>
          </p:cNvPr>
          <p:cNvSpPr/>
          <p:nvPr/>
        </p:nvSpPr>
        <p:spPr>
          <a:xfrm>
            <a:off x="1510600" y="3378856"/>
            <a:ext cx="38234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F0015BB-FFF4-4DE9-93E9-F06316F258DC}"/>
              </a:ext>
            </a:extLst>
          </p:cNvPr>
          <p:cNvSpPr txBox="1"/>
          <p:nvPr/>
        </p:nvSpPr>
        <p:spPr>
          <a:xfrm>
            <a:off x="50864" y="3212706"/>
            <a:ext cx="1531481" cy="600164"/>
          </a:xfrm>
          <a:prstGeom prst="rect">
            <a:avLst/>
          </a:prstGeom>
          <a:noFill/>
        </p:spPr>
        <p:txBody>
          <a:bodyPr wrap="square" rtlCol="0">
            <a:spAutoFit/>
          </a:bodyPr>
          <a:lstStyle/>
          <a:p>
            <a:pPr algn="ctr"/>
            <a:r>
              <a:rPr lang="en-GB" sz="1100" b="1" dirty="0">
                <a:solidFill>
                  <a:srgbClr val="C00000"/>
                </a:solidFill>
              </a:rPr>
              <a:t>Most promising tryptophanol-derived oxazoloisoindolinones</a:t>
            </a:r>
          </a:p>
        </p:txBody>
      </p:sp>
    </p:spTree>
    <p:extLst>
      <p:ext uri="{BB962C8B-B14F-4D97-AF65-F5344CB8AC3E}">
        <p14:creationId xmlns:p14="http://schemas.microsoft.com/office/powerpoint/2010/main" val="170150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17</a:t>
            </a:fld>
            <a:endParaRPr lang="fr-FR"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grpSp>
        <p:nvGrpSpPr>
          <p:cNvPr id="13" name="Group 12">
            <a:extLst>
              <a:ext uri="{FF2B5EF4-FFF2-40B4-BE49-F238E27FC236}">
                <a16:creationId xmlns:a16="http://schemas.microsoft.com/office/drawing/2014/main" id="{D0BDAEE3-393C-4259-8CF9-53F079DC3FEE}"/>
              </a:ext>
            </a:extLst>
          </p:cNvPr>
          <p:cNvGrpSpPr/>
          <p:nvPr/>
        </p:nvGrpSpPr>
        <p:grpSpPr>
          <a:xfrm>
            <a:off x="4295658" y="2397840"/>
            <a:ext cx="4038600" cy="3317160"/>
            <a:chOff x="5847985" y="2218326"/>
            <a:chExt cx="4865274" cy="3832458"/>
          </a:xfrm>
        </p:grpSpPr>
        <p:grpSp>
          <p:nvGrpSpPr>
            <p:cNvPr id="14" name="Group 13">
              <a:extLst>
                <a:ext uri="{FF2B5EF4-FFF2-40B4-BE49-F238E27FC236}">
                  <a16:creationId xmlns:a16="http://schemas.microsoft.com/office/drawing/2014/main" id="{9CA96DA2-7E91-4474-8A39-0413B51C5E24}"/>
                </a:ext>
              </a:extLst>
            </p:cNvPr>
            <p:cNvGrpSpPr/>
            <p:nvPr/>
          </p:nvGrpSpPr>
          <p:grpSpPr>
            <a:xfrm>
              <a:off x="5847985" y="2218326"/>
              <a:ext cx="4865274" cy="3440839"/>
              <a:chOff x="6377045" y="2545255"/>
              <a:chExt cx="4204266" cy="2905145"/>
            </a:xfrm>
          </p:grpSpPr>
          <p:pic>
            <p:nvPicPr>
              <p:cNvPr id="16" name="Picture 15">
                <a:extLst>
                  <a:ext uri="{FF2B5EF4-FFF2-40B4-BE49-F238E27FC236}">
                    <a16:creationId xmlns:a16="http://schemas.microsoft.com/office/drawing/2014/main" id="{5C00A9A7-0993-4E3A-B4FC-4C3D09428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7538" y="2545255"/>
                <a:ext cx="3863773" cy="2735868"/>
              </a:xfrm>
              <a:prstGeom prst="rect">
                <a:avLst/>
              </a:prstGeom>
            </p:spPr>
          </p:pic>
          <p:grpSp>
            <p:nvGrpSpPr>
              <p:cNvPr id="17" name="Group 16">
                <a:extLst>
                  <a:ext uri="{FF2B5EF4-FFF2-40B4-BE49-F238E27FC236}">
                    <a16:creationId xmlns:a16="http://schemas.microsoft.com/office/drawing/2014/main" id="{D78BD5FF-CAE3-4011-98BA-C3B1FB655BB9}"/>
                  </a:ext>
                </a:extLst>
              </p:cNvPr>
              <p:cNvGrpSpPr/>
              <p:nvPr/>
            </p:nvGrpSpPr>
            <p:grpSpPr>
              <a:xfrm rot="16200000">
                <a:off x="5681908" y="3472364"/>
                <a:ext cx="1720611" cy="330337"/>
                <a:chOff x="5929872" y="2201796"/>
                <a:chExt cx="1720611" cy="330337"/>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0F16200-1C8B-4A77-AA1E-AE2F71E3B3D2}"/>
                        </a:ext>
                      </a:extLst>
                    </p:cNvPr>
                    <p:cNvSpPr txBox="1"/>
                    <p:nvPr/>
                  </p:nvSpPr>
                  <p:spPr>
                    <a:xfrm>
                      <a:off x="5929872" y="2201796"/>
                      <a:ext cx="1183977" cy="3214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100" b="0" i="1" smtClean="0">
                                    <a:latin typeface="Cambria Math" panose="02040503050406030204" pitchFamily="18" charset="0"/>
                                  </a:rPr>
                                </m:ctrlPr>
                              </m:fPr>
                              <m:num>
                                <m:r>
                                  <a:rPr lang="en-GB" sz="1100" b="0" i="1" smtClean="0">
                                    <a:latin typeface="Cambria Math" panose="02040503050406030204" pitchFamily="18" charset="0"/>
                                  </a:rPr>
                                  <m:t>𝑐𝑜𝑚𝑝𝑜𝑢𝑛𝑑</m:t>
                                </m:r>
                              </m:num>
                              <m:den>
                                <m:r>
                                  <a:rPr lang="en-GB" sz="1100" b="0" i="1" smtClean="0">
                                    <a:latin typeface="Cambria Math" panose="02040503050406030204" pitchFamily="18" charset="0"/>
                                  </a:rPr>
                                  <m:t>𝑖𝑛𝑡𝑒𝑟𝑛𝑎𝑙</m:t>
                                </m:r>
                                <m:r>
                                  <a:rPr lang="en-GB" sz="1100" b="0" i="1" smtClean="0">
                                    <a:latin typeface="Cambria Math" panose="02040503050406030204" pitchFamily="18" charset="0"/>
                                  </a:rPr>
                                  <m:t> </m:t>
                                </m:r>
                                <m:r>
                                  <a:rPr lang="en-GB" sz="1100" b="0" i="1" smtClean="0">
                                    <a:latin typeface="Cambria Math" panose="02040503050406030204" pitchFamily="18" charset="0"/>
                                  </a:rPr>
                                  <m:t>𝑠𝑡𝑎𝑛𝑑𝑎𝑟𝑑</m:t>
                                </m:r>
                              </m:den>
                            </m:f>
                          </m:oMath>
                        </m:oMathPara>
                      </a14:m>
                      <a:endParaRPr lang="en-GB" b="0" i="1" dirty="0"/>
                    </a:p>
                  </p:txBody>
                </p:sp>
              </mc:Choice>
              <mc:Fallback xmlns="">
                <p:sp>
                  <p:nvSpPr>
                    <p:cNvPr id="5" name="TextBox 4"/>
                    <p:cNvSpPr txBox="1">
                      <a:spLocks noRot="1" noChangeAspect="1" noMove="1" noResize="1" noEditPoints="1" noAdjustHandles="1" noChangeArrowheads="1" noChangeShapeType="1" noTextEdit="1"/>
                    </p:cNvSpPr>
                    <p:nvPr/>
                  </p:nvSpPr>
                  <p:spPr>
                    <a:xfrm>
                      <a:off x="5929872" y="2201796"/>
                      <a:ext cx="1183977" cy="321435"/>
                    </a:xfrm>
                    <a:prstGeom prst="rect">
                      <a:avLst/>
                    </a:prstGeom>
                    <a:blipFill>
                      <a:blip r:embed="rId9"/>
                      <a:stretch>
                        <a:fillRect l="-1639"/>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F9C69659-D677-4327-902F-584E632DC1A2}"/>
                    </a:ext>
                  </a:extLst>
                </p:cNvPr>
                <p:cNvSpPr txBox="1"/>
                <p:nvPr/>
              </p:nvSpPr>
              <p:spPr>
                <a:xfrm>
                  <a:off x="6708155" y="2255134"/>
                  <a:ext cx="942328" cy="276999"/>
                </a:xfrm>
                <a:prstGeom prst="rect">
                  <a:avLst/>
                </a:prstGeom>
                <a:noFill/>
              </p:spPr>
              <p:txBody>
                <a:bodyPr wrap="square" rtlCol="0">
                  <a:spAutoFit/>
                </a:bodyPr>
                <a:lstStyle/>
                <a:p>
                  <a:pPr algn="ctr"/>
                  <a:r>
                    <a:rPr lang="en-GB" sz="1200" i="1" dirty="0"/>
                    <a:t>%</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1928DA6-9491-4992-8E45-7932BC585834}"/>
                      </a:ext>
                    </a:extLst>
                  </p:cNvPr>
                  <p:cNvSpPr txBox="1"/>
                  <p:nvPr/>
                </p:nvSpPr>
                <p:spPr>
                  <a:xfrm>
                    <a:off x="8448407" y="5281123"/>
                    <a:ext cx="402033"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h𝑜𝑢𝑟𝑠</m:t>
                          </m:r>
                        </m:oMath>
                      </m:oMathPara>
                    </a14:m>
                    <a:endParaRPr lang="en-GB" sz="1100" dirty="0"/>
                  </a:p>
                </p:txBody>
              </p:sp>
            </mc:Choice>
            <mc:Fallback xmlns="">
              <p:sp>
                <p:nvSpPr>
                  <p:cNvPr id="7" name="TextBox 6"/>
                  <p:cNvSpPr txBox="1">
                    <a:spLocks noRot="1" noChangeAspect="1" noMove="1" noResize="1" noEditPoints="1" noAdjustHandles="1" noChangeArrowheads="1" noChangeShapeType="1" noTextEdit="1"/>
                  </p:cNvSpPr>
                  <p:nvPr/>
                </p:nvSpPr>
                <p:spPr>
                  <a:xfrm>
                    <a:off x="8448407" y="5281123"/>
                    <a:ext cx="402033" cy="169277"/>
                  </a:xfrm>
                  <a:prstGeom prst="rect">
                    <a:avLst/>
                  </a:prstGeom>
                  <a:blipFill>
                    <a:blip r:embed="rId10"/>
                    <a:stretch>
                      <a:fillRect l="-1316"/>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784C6FA0-DDC2-4D17-9A47-DACB9A7C7BD8}"/>
                  </a:ext>
                </a:extLst>
              </p:cNvPr>
              <p:cNvSpPr/>
              <p:nvPr/>
            </p:nvSpPr>
            <p:spPr>
              <a:xfrm>
                <a:off x="7532184" y="4468521"/>
                <a:ext cx="1222232" cy="349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AC651F55-A192-4118-885B-B97C03A7E5A1}"/>
                  </a:ext>
                </a:extLst>
              </p:cNvPr>
              <p:cNvSpPr txBox="1"/>
              <p:nvPr/>
            </p:nvSpPr>
            <p:spPr>
              <a:xfrm>
                <a:off x="7416004" y="4425946"/>
                <a:ext cx="2868871" cy="461665"/>
              </a:xfrm>
              <a:prstGeom prst="rect">
                <a:avLst/>
              </a:prstGeom>
              <a:noFill/>
            </p:spPr>
            <p:txBody>
              <a:bodyPr wrap="square" rtlCol="0">
                <a:spAutoFit/>
              </a:bodyPr>
              <a:lstStyle/>
              <a:p>
                <a:r>
                  <a:rPr lang="en-GB" sz="800" b="1" dirty="0"/>
                  <a:t>Slowly Metabolized</a:t>
                </a:r>
              </a:p>
              <a:p>
                <a:r>
                  <a:rPr lang="en-GB" sz="800" b="1" dirty="0"/>
                  <a:t>Moderately Metabolized</a:t>
                </a:r>
              </a:p>
              <a:p>
                <a:r>
                  <a:rPr lang="en-GB" sz="800" b="1" dirty="0"/>
                  <a:t>Highly Metabolized </a:t>
                </a:r>
              </a:p>
            </p:txBody>
          </p:sp>
        </p:grpSp>
        <p:sp>
          <p:nvSpPr>
            <p:cNvPr id="15" name="Rectangle 14">
              <a:extLst>
                <a:ext uri="{FF2B5EF4-FFF2-40B4-BE49-F238E27FC236}">
                  <a16:creationId xmlns:a16="http://schemas.microsoft.com/office/drawing/2014/main" id="{4C9DE47A-CF4B-4B0D-B86C-F6FDCB8AD66D}"/>
                </a:ext>
              </a:extLst>
            </p:cNvPr>
            <p:cNvSpPr/>
            <p:nvPr/>
          </p:nvSpPr>
          <p:spPr>
            <a:xfrm>
              <a:off x="6768891" y="5659638"/>
              <a:ext cx="3882725" cy="391146"/>
            </a:xfrm>
            <a:prstGeom prst="rect">
              <a:avLst/>
            </a:prstGeom>
          </p:spPr>
          <p:txBody>
            <a:bodyPr wrap="square">
              <a:spAutoFit/>
            </a:bodyPr>
            <a:lstStyle/>
            <a:p>
              <a:r>
                <a:rPr lang="it-IT" sz="800" dirty="0">
                  <a:cs typeface="Times New Roman" panose="02020603050405020304" pitchFamily="18" charset="0"/>
                </a:rPr>
                <a:t> Yan Z., Caldwell G.W., Methods in Pharmacology and Toxicology - Optimization in Drug Discovery: </a:t>
              </a:r>
              <a:r>
                <a:rPr lang="it-IT" sz="800" i="1" dirty="0">
                  <a:cs typeface="Times New Roman" panose="02020603050405020304" pitchFamily="18" charset="0"/>
                </a:rPr>
                <a:t>in vitro </a:t>
              </a:r>
              <a:r>
                <a:rPr lang="it-IT" sz="800" dirty="0">
                  <a:cs typeface="Times New Roman" panose="02020603050405020304" pitchFamily="18" charset="0"/>
                </a:rPr>
                <a:t>methods.</a:t>
              </a:r>
              <a:r>
                <a:rPr lang="it-IT" sz="800" i="1" dirty="0">
                  <a:cs typeface="Times New Roman" panose="02020603050405020304" pitchFamily="18" charset="0"/>
                </a:rPr>
                <a:t>, </a:t>
              </a:r>
              <a:r>
                <a:rPr lang="it-IT" sz="800" b="1" dirty="0">
                  <a:cs typeface="Times New Roman" panose="02020603050405020304" pitchFamily="18" charset="0"/>
                </a:rPr>
                <a:t>2014</a:t>
              </a:r>
              <a:r>
                <a:rPr lang="it-IT" sz="800" dirty="0">
                  <a:cs typeface="Times New Roman" panose="02020603050405020304" pitchFamily="18" charset="0"/>
                </a:rPr>
                <a:t>, 10: 151-162.</a:t>
              </a:r>
              <a:endParaRPr lang="en-GB" sz="800" dirty="0"/>
            </a:p>
          </p:txBody>
        </p:sp>
      </p:grpSp>
      <p:sp>
        <p:nvSpPr>
          <p:cNvPr id="26" name="Hexagon 25">
            <a:extLst>
              <a:ext uri="{FF2B5EF4-FFF2-40B4-BE49-F238E27FC236}">
                <a16:creationId xmlns:a16="http://schemas.microsoft.com/office/drawing/2014/main" id="{771CF54A-E6D0-472C-A4EE-1FC22B3D122C}"/>
              </a:ext>
            </a:extLst>
          </p:cNvPr>
          <p:cNvSpPr/>
          <p:nvPr/>
        </p:nvSpPr>
        <p:spPr>
          <a:xfrm>
            <a:off x="690673" y="2072759"/>
            <a:ext cx="1652904" cy="1406912"/>
          </a:xfrm>
          <a:prstGeom prst="hexagon">
            <a:avLst/>
          </a:prstGeom>
          <a:solidFill>
            <a:srgbClr val="D5F4FF"/>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graphicFrame>
        <p:nvGraphicFramePr>
          <p:cNvPr id="27" name="Object 26">
            <a:extLst>
              <a:ext uri="{FF2B5EF4-FFF2-40B4-BE49-F238E27FC236}">
                <a16:creationId xmlns:a16="http://schemas.microsoft.com/office/drawing/2014/main" id="{B10353B0-EE6E-43C1-9964-CDA8636CDD7F}"/>
              </a:ext>
            </a:extLst>
          </p:cNvPr>
          <p:cNvGraphicFramePr>
            <a:graphicFrameLocks noChangeAspect="1"/>
          </p:cNvGraphicFramePr>
          <p:nvPr>
            <p:extLst>
              <p:ext uri="{D42A27DB-BD31-4B8C-83A1-F6EECF244321}">
                <p14:modId xmlns:p14="http://schemas.microsoft.com/office/powerpoint/2010/main" val="2206904906"/>
              </p:ext>
            </p:extLst>
          </p:nvPr>
        </p:nvGraphicFramePr>
        <p:xfrm>
          <a:off x="892175" y="2207092"/>
          <a:ext cx="1317625" cy="1260475"/>
        </p:xfrm>
        <a:graphic>
          <a:graphicData uri="http://schemas.openxmlformats.org/presentationml/2006/ole">
            <mc:AlternateContent xmlns:mc="http://schemas.openxmlformats.org/markup-compatibility/2006">
              <mc:Choice xmlns:v="urn:schemas-microsoft-com:vml" Requires="v">
                <p:oleObj spid="_x0000_s8531" name="CS ChemDraw Drawing" r:id="rId11" imgW="615032" imgH="597186" progId="ChemDraw.Document.6.0">
                  <p:embed/>
                </p:oleObj>
              </mc:Choice>
              <mc:Fallback>
                <p:oleObj name="CS ChemDraw Drawing" r:id="rId11" imgW="615032" imgH="597186" progId="ChemDraw.Document.6.0">
                  <p:embed/>
                  <p:pic>
                    <p:nvPicPr>
                      <p:cNvPr id="39" name="Object 38"/>
                      <p:cNvPicPr/>
                      <p:nvPr/>
                    </p:nvPicPr>
                    <p:blipFill>
                      <a:blip r:embed="rId12"/>
                      <a:stretch>
                        <a:fillRect/>
                      </a:stretch>
                    </p:blipFill>
                    <p:spPr>
                      <a:xfrm>
                        <a:off x="892175" y="2207092"/>
                        <a:ext cx="1317625" cy="1260475"/>
                      </a:xfrm>
                      <a:prstGeom prst="rect">
                        <a:avLst/>
                      </a:prstGeom>
                    </p:spPr>
                  </p:pic>
                </p:oleObj>
              </mc:Fallback>
            </mc:AlternateContent>
          </a:graphicData>
        </a:graphic>
      </p:graphicFrame>
      <p:sp>
        <p:nvSpPr>
          <p:cNvPr id="30" name="Hexagon 29">
            <a:extLst>
              <a:ext uri="{FF2B5EF4-FFF2-40B4-BE49-F238E27FC236}">
                <a16:creationId xmlns:a16="http://schemas.microsoft.com/office/drawing/2014/main" id="{EE32FA96-E04C-4110-B983-276259A8D478}"/>
              </a:ext>
            </a:extLst>
          </p:cNvPr>
          <p:cNvSpPr/>
          <p:nvPr/>
        </p:nvSpPr>
        <p:spPr>
          <a:xfrm>
            <a:off x="666786" y="3623707"/>
            <a:ext cx="1652904" cy="1406912"/>
          </a:xfrm>
          <a:prstGeom prst="hexagon">
            <a:avLst/>
          </a:prstGeom>
          <a:solidFill>
            <a:srgbClr val="D5F4FF"/>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25" name="TextBox 24">
            <a:extLst>
              <a:ext uri="{FF2B5EF4-FFF2-40B4-BE49-F238E27FC236}">
                <a16:creationId xmlns:a16="http://schemas.microsoft.com/office/drawing/2014/main" id="{482823BE-D014-471B-9BAE-0E56765B38B6}"/>
              </a:ext>
            </a:extLst>
          </p:cNvPr>
          <p:cNvSpPr txBox="1"/>
          <p:nvPr/>
        </p:nvSpPr>
        <p:spPr>
          <a:xfrm>
            <a:off x="621881" y="3968286"/>
            <a:ext cx="1784404" cy="1015663"/>
          </a:xfrm>
          <a:prstGeom prst="rect">
            <a:avLst/>
          </a:prstGeom>
          <a:noFill/>
          <a:ln>
            <a:noFill/>
          </a:ln>
        </p:spPr>
        <p:txBody>
          <a:bodyPr wrap="square" rtlCol="0">
            <a:spAutoFit/>
          </a:bodyPr>
          <a:lstStyle/>
          <a:p>
            <a:pPr algn="ctr"/>
            <a:r>
              <a:rPr lang="en-GB" sz="1200" b="1" dirty="0">
                <a:cs typeface="Times New Roman" panose="02020603050405020304" pitchFamily="18" charset="0"/>
              </a:rPr>
              <a:t>After </a:t>
            </a:r>
            <a:r>
              <a:rPr lang="en-GB" sz="1200" b="1" u="sng" dirty="0">
                <a:cs typeface="Times New Roman" panose="02020603050405020304" pitchFamily="18" charset="0"/>
              </a:rPr>
              <a:t>2 hours</a:t>
            </a:r>
          </a:p>
          <a:p>
            <a:pPr algn="ctr"/>
            <a:r>
              <a:rPr lang="en-GB" sz="1200" b="1" dirty="0">
                <a:cs typeface="Times New Roman" panose="02020603050405020304" pitchFamily="18" charset="0"/>
              </a:rPr>
              <a:t>58% went under metabolic Phase I chemical </a:t>
            </a:r>
          </a:p>
          <a:p>
            <a:pPr algn="ctr"/>
            <a:r>
              <a:rPr lang="en-GB" sz="1200" b="1" dirty="0">
                <a:cs typeface="Times New Roman" panose="02020603050405020304" pitchFamily="18" charset="0"/>
              </a:rPr>
              <a:t>modifications</a:t>
            </a:r>
          </a:p>
        </p:txBody>
      </p:sp>
      <p:sp>
        <p:nvSpPr>
          <p:cNvPr id="31" name="TextBox 30">
            <a:extLst>
              <a:ext uri="{FF2B5EF4-FFF2-40B4-BE49-F238E27FC236}">
                <a16:creationId xmlns:a16="http://schemas.microsoft.com/office/drawing/2014/main" id="{2926DC77-79AC-4C8B-B7FE-6BC19C4CAD74}"/>
              </a:ext>
            </a:extLst>
          </p:cNvPr>
          <p:cNvSpPr txBox="1"/>
          <p:nvPr/>
        </p:nvSpPr>
        <p:spPr>
          <a:xfrm>
            <a:off x="609600" y="3695579"/>
            <a:ext cx="1750820" cy="369332"/>
          </a:xfrm>
          <a:prstGeom prst="rect">
            <a:avLst/>
          </a:prstGeom>
          <a:noFill/>
          <a:ln>
            <a:noFill/>
          </a:ln>
        </p:spPr>
        <p:txBody>
          <a:bodyPr wrap="square" rtlCol="0">
            <a:spAutoFit/>
          </a:bodyPr>
          <a:lstStyle/>
          <a:p>
            <a:pPr algn="ctr"/>
            <a:r>
              <a:rPr lang="en-GB" b="1" dirty="0">
                <a:solidFill>
                  <a:srgbClr val="C00000"/>
                </a:solidFill>
                <a:cs typeface="Times New Roman" panose="02020603050405020304" pitchFamily="18" charset="0"/>
              </a:rPr>
              <a:t>SLMP53-1</a:t>
            </a:r>
          </a:p>
        </p:txBody>
      </p:sp>
      <p:sp>
        <p:nvSpPr>
          <p:cNvPr id="32" name="Hexagon 31">
            <a:extLst>
              <a:ext uri="{FF2B5EF4-FFF2-40B4-BE49-F238E27FC236}">
                <a16:creationId xmlns:a16="http://schemas.microsoft.com/office/drawing/2014/main" id="{0719A3A2-7EE4-4D6E-92CD-C3CB9FADA447}"/>
              </a:ext>
            </a:extLst>
          </p:cNvPr>
          <p:cNvSpPr/>
          <p:nvPr/>
        </p:nvSpPr>
        <p:spPr>
          <a:xfrm>
            <a:off x="2085769" y="4384288"/>
            <a:ext cx="1652904" cy="1406912"/>
          </a:xfrm>
          <a:prstGeom prst="hexagon">
            <a:avLst/>
          </a:prstGeom>
          <a:solidFill>
            <a:srgbClr val="D5F4FF"/>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graphicFrame>
        <p:nvGraphicFramePr>
          <p:cNvPr id="33" name="Object 32">
            <a:extLst>
              <a:ext uri="{FF2B5EF4-FFF2-40B4-BE49-F238E27FC236}">
                <a16:creationId xmlns:a16="http://schemas.microsoft.com/office/drawing/2014/main" id="{B70D2528-0569-4B18-82BE-9D8109F27DCE}"/>
              </a:ext>
            </a:extLst>
          </p:cNvPr>
          <p:cNvGraphicFramePr>
            <a:graphicFrameLocks noChangeAspect="1"/>
          </p:cNvGraphicFramePr>
          <p:nvPr>
            <p:extLst>
              <p:ext uri="{D42A27DB-BD31-4B8C-83A1-F6EECF244321}">
                <p14:modId xmlns:p14="http://schemas.microsoft.com/office/powerpoint/2010/main" val="2772563558"/>
              </p:ext>
            </p:extLst>
          </p:nvPr>
        </p:nvGraphicFramePr>
        <p:xfrm>
          <a:off x="2286000" y="4518701"/>
          <a:ext cx="1322387" cy="1260475"/>
        </p:xfrm>
        <a:graphic>
          <a:graphicData uri="http://schemas.openxmlformats.org/presentationml/2006/ole">
            <mc:AlternateContent xmlns:mc="http://schemas.openxmlformats.org/markup-compatibility/2006">
              <mc:Choice xmlns:v="urn:schemas-microsoft-com:vml" Requires="v">
                <p:oleObj spid="_x0000_s8532" name="CS ChemDraw Drawing" r:id="rId13" imgW="615476" imgH="597186" progId="ChemDraw.Document.6.0">
                  <p:embed/>
                </p:oleObj>
              </mc:Choice>
              <mc:Fallback>
                <p:oleObj name="CS ChemDraw Drawing" r:id="rId13" imgW="615476" imgH="597186" progId="ChemDraw.Document.6.0">
                  <p:embed/>
                  <p:pic>
                    <p:nvPicPr>
                      <p:cNvPr id="27" name="Object 26">
                        <a:extLst>
                          <a:ext uri="{FF2B5EF4-FFF2-40B4-BE49-F238E27FC236}">
                            <a16:creationId xmlns:a16="http://schemas.microsoft.com/office/drawing/2014/main" id="{B10353B0-EE6E-43C1-9964-CDA8636CDD7F}"/>
                          </a:ext>
                        </a:extLst>
                      </p:cNvPr>
                      <p:cNvPicPr/>
                      <p:nvPr/>
                    </p:nvPicPr>
                    <p:blipFill>
                      <a:blip r:embed="rId14"/>
                      <a:stretch>
                        <a:fillRect/>
                      </a:stretch>
                    </p:blipFill>
                    <p:spPr>
                      <a:xfrm>
                        <a:off x="2286000" y="4518701"/>
                        <a:ext cx="1322387" cy="1260475"/>
                      </a:xfrm>
                      <a:prstGeom prst="rect">
                        <a:avLst/>
                      </a:prstGeom>
                    </p:spPr>
                  </p:pic>
                </p:oleObj>
              </mc:Fallback>
            </mc:AlternateContent>
          </a:graphicData>
        </a:graphic>
      </p:graphicFrame>
      <p:sp>
        <p:nvSpPr>
          <p:cNvPr id="34" name="Hexagon 33">
            <a:extLst>
              <a:ext uri="{FF2B5EF4-FFF2-40B4-BE49-F238E27FC236}">
                <a16:creationId xmlns:a16="http://schemas.microsoft.com/office/drawing/2014/main" id="{5595B5DE-05E8-448E-A5E9-E409922CBC53}"/>
              </a:ext>
            </a:extLst>
          </p:cNvPr>
          <p:cNvSpPr/>
          <p:nvPr/>
        </p:nvSpPr>
        <p:spPr>
          <a:xfrm>
            <a:off x="2094242" y="2849096"/>
            <a:ext cx="1652904" cy="1406912"/>
          </a:xfrm>
          <a:prstGeom prst="hexagon">
            <a:avLst/>
          </a:prstGeom>
          <a:solidFill>
            <a:srgbClr val="D5F4FF"/>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35" name="TextBox 34">
            <a:extLst>
              <a:ext uri="{FF2B5EF4-FFF2-40B4-BE49-F238E27FC236}">
                <a16:creationId xmlns:a16="http://schemas.microsoft.com/office/drawing/2014/main" id="{58D7D720-214C-4228-952C-88314B28B81B}"/>
              </a:ext>
            </a:extLst>
          </p:cNvPr>
          <p:cNvSpPr txBox="1"/>
          <p:nvPr/>
        </p:nvSpPr>
        <p:spPr>
          <a:xfrm>
            <a:off x="2020264" y="3240345"/>
            <a:ext cx="1784404" cy="1015663"/>
          </a:xfrm>
          <a:prstGeom prst="rect">
            <a:avLst/>
          </a:prstGeom>
          <a:noFill/>
          <a:ln>
            <a:noFill/>
          </a:ln>
        </p:spPr>
        <p:txBody>
          <a:bodyPr wrap="square" rtlCol="0">
            <a:spAutoFit/>
          </a:bodyPr>
          <a:lstStyle/>
          <a:p>
            <a:pPr algn="ctr"/>
            <a:r>
              <a:rPr lang="en-GB" sz="1200" b="1" dirty="0">
                <a:cs typeface="Times New Roman" panose="02020603050405020304" pitchFamily="18" charset="0"/>
              </a:rPr>
              <a:t>After </a:t>
            </a:r>
            <a:r>
              <a:rPr lang="en-GB" sz="1200" b="1" u="sng" dirty="0">
                <a:cs typeface="Times New Roman" panose="02020603050405020304" pitchFamily="18" charset="0"/>
              </a:rPr>
              <a:t>2 hours</a:t>
            </a:r>
          </a:p>
          <a:p>
            <a:pPr algn="ctr"/>
            <a:r>
              <a:rPr lang="en-GB" sz="1200" b="1" dirty="0">
                <a:cs typeface="Times New Roman" panose="02020603050405020304" pitchFamily="18" charset="0"/>
              </a:rPr>
              <a:t>69% went under metabolic Phase I chemical </a:t>
            </a:r>
          </a:p>
          <a:p>
            <a:pPr algn="ctr"/>
            <a:r>
              <a:rPr lang="en-GB" sz="1200" b="1" dirty="0">
                <a:cs typeface="Times New Roman" panose="02020603050405020304" pitchFamily="18" charset="0"/>
              </a:rPr>
              <a:t>modifications</a:t>
            </a:r>
          </a:p>
        </p:txBody>
      </p:sp>
      <p:sp>
        <p:nvSpPr>
          <p:cNvPr id="36" name="TextBox 35">
            <a:extLst>
              <a:ext uri="{FF2B5EF4-FFF2-40B4-BE49-F238E27FC236}">
                <a16:creationId xmlns:a16="http://schemas.microsoft.com/office/drawing/2014/main" id="{6712A0DF-908D-4CDA-A5FE-AF4A43EB93FB}"/>
              </a:ext>
            </a:extLst>
          </p:cNvPr>
          <p:cNvSpPr txBox="1"/>
          <p:nvPr/>
        </p:nvSpPr>
        <p:spPr>
          <a:xfrm>
            <a:off x="2037056" y="2920968"/>
            <a:ext cx="1750820" cy="369332"/>
          </a:xfrm>
          <a:prstGeom prst="rect">
            <a:avLst/>
          </a:prstGeom>
          <a:noFill/>
          <a:ln>
            <a:noFill/>
          </a:ln>
        </p:spPr>
        <p:txBody>
          <a:bodyPr wrap="square" rtlCol="0">
            <a:spAutoFit/>
          </a:bodyPr>
          <a:lstStyle/>
          <a:p>
            <a:pPr algn="ctr"/>
            <a:r>
              <a:rPr lang="en-GB" b="1" dirty="0">
                <a:solidFill>
                  <a:srgbClr val="C00000"/>
                </a:solidFill>
                <a:cs typeface="Times New Roman" panose="02020603050405020304" pitchFamily="18" charset="0"/>
              </a:rPr>
              <a:t>DIMP53-1</a:t>
            </a:r>
          </a:p>
        </p:txBody>
      </p:sp>
      <p:sp>
        <p:nvSpPr>
          <p:cNvPr id="37" name="CasellaDiTesto 3">
            <a:extLst>
              <a:ext uri="{FF2B5EF4-FFF2-40B4-BE49-F238E27FC236}">
                <a16:creationId xmlns:a16="http://schemas.microsoft.com/office/drawing/2014/main" id="{6661AEFC-C6BD-4510-A3FA-6823B2502FAA}"/>
              </a:ext>
            </a:extLst>
          </p:cNvPr>
          <p:cNvSpPr txBox="1"/>
          <p:nvPr/>
        </p:nvSpPr>
        <p:spPr>
          <a:xfrm>
            <a:off x="493323" y="1234132"/>
            <a:ext cx="7604669" cy="461665"/>
          </a:xfrm>
          <a:prstGeom prst="rect">
            <a:avLst/>
          </a:prstGeom>
          <a:noFill/>
        </p:spPr>
        <p:txBody>
          <a:bodyPr wrap="square" rtlCol="0">
            <a:spAutoFit/>
          </a:bodyPr>
          <a:lstStyle/>
          <a:p>
            <a:pPr algn="ctr"/>
            <a:r>
              <a:rPr lang="it-IT" sz="2400" b="1" dirty="0">
                <a:cs typeface="Times New Roman" panose="02020603050405020304" pitchFamily="18" charset="0"/>
              </a:rPr>
              <a:t>MICROSOMAL STABILITY</a:t>
            </a:r>
          </a:p>
        </p:txBody>
      </p:sp>
      <p:graphicFrame>
        <p:nvGraphicFramePr>
          <p:cNvPr id="5" name="Table 4">
            <a:extLst>
              <a:ext uri="{FF2B5EF4-FFF2-40B4-BE49-F238E27FC236}">
                <a16:creationId xmlns:a16="http://schemas.microsoft.com/office/drawing/2014/main" id="{020F83A0-1EE9-43DD-8E7F-AA3872852E15}"/>
              </a:ext>
            </a:extLst>
          </p:cNvPr>
          <p:cNvGraphicFramePr>
            <a:graphicFrameLocks noGrp="1"/>
          </p:cNvGraphicFramePr>
          <p:nvPr>
            <p:extLst>
              <p:ext uri="{D42A27DB-BD31-4B8C-83A1-F6EECF244321}">
                <p14:modId xmlns:p14="http://schemas.microsoft.com/office/powerpoint/2010/main" val="774736391"/>
              </p:ext>
            </p:extLst>
          </p:nvPr>
        </p:nvGraphicFramePr>
        <p:xfrm>
          <a:off x="6346594" y="2268091"/>
          <a:ext cx="2416406" cy="661890"/>
        </p:xfrm>
        <a:graphic>
          <a:graphicData uri="http://schemas.openxmlformats.org/drawingml/2006/table">
            <a:tbl>
              <a:tblPr firstRow="1" bandRow="1">
                <a:tableStyleId>{5C22544A-7EE6-4342-B048-85BDC9FD1C3A}</a:tableStyleId>
              </a:tblPr>
              <a:tblGrid>
                <a:gridCol w="1045810">
                  <a:extLst>
                    <a:ext uri="{9D8B030D-6E8A-4147-A177-3AD203B41FA5}">
                      <a16:colId xmlns:a16="http://schemas.microsoft.com/office/drawing/2014/main" val="2059444768"/>
                    </a:ext>
                  </a:extLst>
                </a:gridCol>
                <a:gridCol w="1370596">
                  <a:extLst>
                    <a:ext uri="{9D8B030D-6E8A-4147-A177-3AD203B41FA5}">
                      <a16:colId xmlns:a16="http://schemas.microsoft.com/office/drawing/2014/main" val="1303904064"/>
                    </a:ext>
                  </a:extLst>
                </a:gridCol>
              </a:tblGrid>
              <a:tr h="330945">
                <a:tc>
                  <a:txBody>
                    <a:bodyPr/>
                    <a:lstStyle/>
                    <a:p>
                      <a:pPr algn="ctr"/>
                      <a:r>
                        <a:rPr lang="en-GB" sz="1300" b="1" dirty="0"/>
                        <a:t>SLMP53-1</a:t>
                      </a:r>
                    </a:p>
                  </a:txBody>
                  <a:tcPr>
                    <a:solidFill>
                      <a:schemeClr val="accent2"/>
                    </a:solidFill>
                  </a:tcPr>
                </a:tc>
                <a:tc>
                  <a:txBody>
                    <a:bodyPr/>
                    <a:lstStyle/>
                    <a:p>
                      <a:pPr algn="ctr"/>
                      <a:r>
                        <a:rPr lang="en-GB" sz="1300" b="1" dirty="0"/>
                        <a:t>DIMP53-1</a:t>
                      </a:r>
                    </a:p>
                  </a:txBody>
                  <a:tcPr>
                    <a:solidFill>
                      <a:schemeClr val="accent2"/>
                    </a:solidFill>
                  </a:tcPr>
                </a:tc>
                <a:extLst>
                  <a:ext uri="{0D108BD9-81ED-4DB2-BD59-A6C34878D82A}">
                    <a16:rowId xmlns:a16="http://schemas.microsoft.com/office/drawing/2014/main" val="1794542415"/>
                  </a:ext>
                </a:extLst>
              </a:tr>
              <a:tr h="330945">
                <a:tc>
                  <a:txBody>
                    <a:bodyPr/>
                    <a:lstStyle/>
                    <a:p>
                      <a:pPr algn="ctr"/>
                      <a:r>
                        <a:rPr lang="en-GB" sz="1200" b="1" baseline="0" dirty="0"/>
                        <a:t>t</a:t>
                      </a:r>
                      <a:r>
                        <a:rPr lang="en-GB" sz="1200" b="1" baseline="-25000" dirty="0"/>
                        <a:t>1/2 </a:t>
                      </a:r>
                      <a:r>
                        <a:rPr lang="en-GB" sz="1200" b="1" baseline="0" dirty="0"/>
                        <a:t>=</a:t>
                      </a:r>
                      <a:r>
                        <a:rPr lang="en-GB" sz="1200" b="1" dirty="0"/>
                        <a:t> 128 min</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baseline="0" dirty="0"/>
                        <a:t>t</a:t>
                      </a:r>
                      <a:r>
                        <a:rPr lang="en-GB" sz="1200" b="1" baseline="-25000" dirty="0"/>
                        <a:t>1/2 </a:t>
                      </a:r>
                      <a:r>
                        <a:rPr lang="en-GB" sz="1200" b="1" baseline="0" dirty="0"/>
                        <a:t>=</a:t>
                      </a:r>
                      <a:r>
                        <a:rPr lang="en-GB" sz="1200" b="1" dirty="0"/>
                        <a:t> 102 min</a:t>
                      </a:r>
                    </a:p>
                  </a:txBody>
                  <a:tcPr>
                    <a:solidFill>
                      <a:schemeClr val="accent2">
                        <a:lumMod val="20000"/>
                        <a:lumOff val="80000"/>
                      </a:schemeClr>
                    </a:solidFill>
                  </a:tcPr>
                </a:tc>
                <a:extLst>
                  <a:ext uri="{0D108BD9-81ED-4DB2-BD59-A6C34878D82A}">
                    <a16:rowId xmlns:a16="http://schemas.microsoft.com/office/drawing/2014/main" val="2570878650"/>
                  </a:ext>
                </a:extLst>
              </a:tr>
            </a:tbl>
          </a:graphicData>
        </a:graphic>
      </p:graphicFrame>
      <p:sp>
        <p:nvSpPr>
          <p:cNvPr id="38" name="TextBox 37">
            <a:extLst>
              <a:ext uri="{FF2B5EF4-FFF2-40B4-BE49-F238E27FC236}">
                <a16:creationId xmlns:a16="http://schemas.microsoft.com/office/drawing/2014/main" id="{F262B58B-C4CF-462F-837A-2A010BB28103}"/>
              </a:ext>
            </a:extLst>
          </p:cNvPr>
          <p:cNvSpPr txBox="1"/>
          <p:nvPr/>
        </p:nvSpPr>
        <p:spPr>
          <a:xfrm>
            <a:off x="609600" y="685800"/>
            <a:ext cx="8153400" cy="461665"/>
          </a:xfrm>
          <a:prstGeom prst="rect">
            <a:avLst/>
          </a:prstGeom>
          <a:noFill/>
        </p:spPr>
        <p:txBody>
          <a:bodyPr wrap="square" rtlCol="0">
            <a:spAutoFit/>
          </a:bodyPr>
          <a:lstStyle/>
          <a:p>
            <a:r>
              <a:rPr lang="en-GB" sz="2400" b="1" dirty="0"/>
              <a:t>Results and discussion -  </a:t>
            </a:r>
            <a:r>
              <a:rPr lang="en-GB" sz="2400" b="1" i="1" dirty="0">
                <a:solidFill>
                  <a:srgbClr val="7030A0"/>
                </a:solidFill>
              </a:rPr>
              <a:t>in vitro </a:t>
            </a:r>
            <a:r>
              <a:rPr lang="en-GB" sz="2400" b="1" dirty="0">
                <a:solidFill>
                  <a:srgbClr val="7030A0"/>
                </a:solidFill>
              </a:rPr>
              <a:t>Stability studies </a:t>
            </a:r>
          </a:p>
        </p:txBody>
      </p:sp>
      <p:sp>
        <p:nvSpPr>
          <p:cNvPr id="28" name="CaixaDeTexto 43">
            <a:extLst>
              <a:ext uri="{FF2B5EF4-FFF2-40B4-BE49-F238E27FC236}">
                <a16:creationId xmlns:a16="http://schemas.microsoft.com/office/drawing/2014/main" id="{8DE64A23-64EF-4B71-A963-F36007191FC0}"/>
              </a:ext>
            </a:extLst>
          </p:cNvPr>
          <p:cNvSpPr txBox="1"/>
          <p:nvPr/>
        </p:nvSpPr>
        <p:spPr>
          <a:xfrm>
            <a:off x="2243578" y="1707283"/>
            <a:ext cx="4234917" cy="430887"/>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1100" dirty="0">
                <a:latin typeface="Arial" panose="020B0604020202020204" pitchFamily="34" charset="0"/>
                <a:cs typeface="Arial" panose="020B0604020202020204" pitchFamily="34" charset="0"/>
              </a:rPr>
              <a:t>SLMP53-1 and DIMP53-1 were selected to assess the </a:t>
            </a:r>
            <a:r>
              <a:rPr lang="en-GB" sz="1100" i="1" dirty="0">
                <a:latin typeface="Arial" panose="020B0604020202020204" pitchFamily="34" charset="0"/>
                <a:cs typeface="Arial" panose="020B0604020202020204" pitchFamily="34" charset="0"/>
              </a:rPr>
              <a:t>in vitro </a:t>
            </a:r>
            <a:r>
              <a:rPr lang="en-GB" sz="1100" dirty="0">
                <a:latin typeface="Arial" panose="020B0604020202020204" pitchFamily="34" charset="0"/>
                <a:cs typeface="Arial" panose="020B0604020202020204" pitchFamily="34" charset="0"/>
              </a:rPr>
              <a:t>stability of the chemical family in human microsomes.</a:t>
            </a:r>
            <a:endParaRPr lang="pt-PT" sz="11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502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D11581A8-0B81-4507-B157-86C3AF8EC4E8}"/>
              </a:ext>
            </a:extLst>
          </p:cNvPr>
          <p:cNvSpPr/>
          <p:nvPr/>
        </p:nvSpPr>
        <p:spPr>
          <a:xfrm>
            <a:off x="7138454" y="4308430"/>
            <a:ext cx="1471175" cy="127818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ED21FE95-4FD1-4220-8AF7-29C15728620A}"/>
              </a:ext>
            </a:extLst>
          </p:cNvPr>
          <p:cNvSpPr/>
          <p:nvPr/>
        </p:nvSpPr>
        <p:spPr>
          <a:xfrm>
            <a:off x="7122004" y="3048571"/>
            <a:ext cx="1471175" cy="121860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3474131D-FF77-4F99-9F44-EC51F49BEE3A}"/>
              </a:ext>
            </a:extLst>
          </p:cNvPr>
          <p:cNvSpPr/>
          <p:nvPr/>
        </p:nvSpPr>
        <p:spPr>
          <a:xfrm>
            <a:off x="7122004" y="1680920"/>
            <a:ext cx="1485127" cy="127818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FCAEAE96-855E-42B1-8DE9-9C9E68DE18C5}" type="slidenum">
              <a:rPr lang="fr-FR" smtClean="0"/>
              <a:pPr/>
              <a:t>18</a:t>
            </a:fld>
            <a:endParaRPr lang="fr-FR"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28" name="CasellaDiTesto 3">
            <a:extLst>
              <a:ext uri="{FF2B5EF4-FFF2-40B4-BE49-F238E27FC236}">
                <a16:creationId xmlns:a16="http://schemas.microsoft.com/office/drawing/2014/main" id="{3DD09F0C-D790-4A1C-869D-47FD4491B0D2}"/>
              </a:ext>
            </a:extLst>
          </p:cNvPr>
          <p:cNvSpPr txBox="1"/>
          <p:nvPr/>
        </p:nvSpPr>
        <p:spPr>
          <a:xfrm>
            <a:off x="929731" y="1147465"/>
            <a:ext cx="7604669" cy="461665"/>
          </a:xfrm>
          <a:prstGeom prst="rect">
            <a:avLst/>
          </a:prstGeom>
          <a:noFill/>
        </p:spPr>
        <p:txBody>
          <a:bodyPr wrap="square" rtlCol="0">
            <a:spAutoFit/>
          </a:bodyPr>
          <a:lstStyle/>
          <a:p>
            <a:pPr algn="ctr"/>
            <a:r>
              <a:rPr lang="it-IT" sz="2400" b="1" dirty="0">
                <a:solidFill>
                  <a:srgbClr val="C00000"/>
                </a:solidFill>
                <a:cs typeface="Times New Roman" panose="02020603050405020304" pitchFamily="18" charset="0"/>
              </a:rPr>
              <a:t>SCREENING OF PHASE I METABOLITES – SLMP53-1</a:t>
            </a:r>
          </a:p>
        </p:txBody>
      </p:sp>
      <p:pic>
        <p:nvPicPr>
          <p:cNvPr id="29" name="Imagem 3">
            <a:extLst>
              <a:ext uri="{FF2B5EF4-FFF2-40B4-BE49-F238E27FC236}">
                <a16:creationId xmlns:a16="http://schemas.microsoft.com/office/drawing/2014/main" id="{E7A2BA49-8A67-45B2-8C18-ED83EC2D5B59}"/>
              </a:ext>
            </a:extLst>
          </p:cNvPr>
          <p:cNvPicPr/>
          <p:nvPr/>
        </p:nvPicPr>
        <p:blipFill rotWithShape="1">
          <a:blip r:embed="rId4"/>
          <a:srcRect l="1004" t="4400" r="18546" b="48315"/>
          <a:stretch/>
        </p:blipFill>
        <p:spPr>
          <a:xfrm>
            <a:off x="685800" y="1929456"/>
            <a:ext cx="6106566" cy="2947344"/>
          </a:xfrm>
          <a:prstGeom prst="rect">
            <a:avLst/>
          </a:prstGeom>
        </p:spPr>
      </p:pic>
      <p:sp>
        <p:nvSpPr>
          <p:cNvPr id="42" name="Arrow: Right 41">
            <a:extLst>
              <a:ext uri="{FF2B5EF4-FFF2-40B4-BE49-F238E27FC236}">
                <a16:creationId xmlns:a16="http://schemas.microsoft.com/office/drawing/2014/main" id="{D199A98F-A9AE-48FB-B1D0-D7AF5EB9AAA6}"/>
              </a:ext>
            </a:extLst>
          </p:cNvPr>
          <p:cNvSpPr/>
          <p:nvPr/>
        </p:nvSpPr>
        <p:spPr>
          <a:xfrm rot="8945052">
            <a:off x="3616715" y="3976829"/>
            <a:ext cx="326003" cy="202748"/>
          </a:xfrm>
          <a:prstGeom prst="right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Arrow: Right 42">
            <a:extLst>
              <a:ext uri="{FF2B5EF4-FFF2-40B4-BE49-F238E27FC236}">
                <a16:creationId xmlns:a16="http://schemas.microsoft.com/office/drawing/2014/main" id="{B6A62990-504F-4B6E-A1C6-7B862C138D06}"/>
              </a:ext>
            </a:extLst>
          </p:cNvPr>
          <p:cNvSpPr/>
          <p:nvPr/>
        </p:nvSpPr>
        <p:spPr>
          <a:xfrm rot="8945052">
            <a:off x="4007181" y="3429261"/>
            <a:ext cx="326003" cy="228493"/>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Arrow: Right 43">
            <a:extLst>
              <a:ext uri="{FF2B5EF4-FFF2-40B4-BE49-F238E27FC236}">
                <a16:creationId xmlns:a16="http://schemas.microsoft.com/office/drawing/2014/main" id="{82EC74EC-2E76-4AE0-AF88-1C6B001B5C15}"/>
              </a:ext>
            </a:extLst>
          </p:cNvPr>
          <p:cNvSpPr/>
          <p:nvPr/>
        </p:nvSpPr>
        <p:spPr>
          <a:xfrm rot="8945052">
            <a:off x="4754178" y="2833715"/>
            <a:ext cx="326003" cy="202748"/>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5" name="Object 44">
            <a:extLst>
              <a:ext uri="{FF2B5EF4-FFF2-40B4-BE49-F238E27FC236}">
                <a16:creationId xmlns:a16="http://schemas.microsoft.com/office/drawing/2014/main" id="{D6760D20-9690-48E0-B478-70A69B81579F}"/>
              </a:ext>
            </a:extLst>
          </p:cNvPr>
          <p:cNvGraphicFramePr>
            <a:graphicFrameLocks noChangeAspect="1"/>
          </p:cNvGraphicFramePr>
          <p:nvPr>
            <p:extLst>
              <p:ext uri="{D42A27DB-BD31-4B8C-83A1-F6EECF244321}">
                <p14:modId xmlns:p14="http://schemas.microsoft.com/office/powerpoint/2010/main" val="1629342139"/>
              </p:ext>
            </p:extLst>
          </p:nvPr>
        </p:nvGraphicFramePr>
        <p:xfrm>
          <a:off x="7164159" y="1790700"/>
          <a:ext cx="1409700" cy="1168400"/>
        </p:xfrm>
        <a:graphic>
          <a:graphicData uri="http://schemas.openxmlformats.org/presentationml/2006/ole">
            <mc:AlternateContent xmlns:mc="http://schemas.openxmlformats.org/markup-compatibility/2006">
              <mc:Choice xmlns:v="urn:schemas-microsoft-com:vml" Requires="v">
                <p:oleObj spid="_x0000_s9548" name="CS ChemDraw Drawing" r:id="rId5" imgW="1643934" imgH="1363731" progId="ChemDraw.Document.6.0">
                  <p:embed/>
                </p:oleObj>
              </mc:Choice>
              <mc:Fallback>
                <p:oleObj name="CS ChemDraw Drawing" r:id="rId5" imgW="1643934" imgH="1363731" progId="ChemDraw.Document.6.0">
                  <p:embed/>
                  <p:pic>
                    <p:nvPicPr>
                      <p:cNvPr id="2" name="Object 1"/>
                      <p:cNvPicPr/>
                      <p:nvPr/>
                    </p:nvPicPr>
                    <p:blipFill>
                      <a:blip r:embed="rId6"/>
                      <a:stretch>
                        <a:fillRect/>
                      </a:stretch>
                    </p:blipFill>
                    <p:spPr>
                      <a:xfrm>
                        <a:off x="7164159" y="1790700"/>
                        <a:ext cx="1409700" cy="1168400"/>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BD01630E-48CF-4D61-85CB-14D73464938B}"/>
              </a:ext>
            </a:extLst>
          </p:cNvPr>
          <p:cNvGraphicFramePr>
            <a:graphicFrameLocks noChangeAspect="1"/>
          </p:cNvGraphicFramePr>
          <p:nvPr>
            <p:extLst>
              <p:ext uri="{D42A27DB-BD31-4B8C-83A1-F6EECF244321}">
                <p14:modId xmlns:p14="http://schemas.microsoft.com/office/powerpoint/2010/main" val="4150239477"/>
              </p:ext>
            </p:extLst>
          </p:nvPr>
        </p:nvGraphicFramePr>
        <p:xfrm>
          <a:off x="7183479" y="3161847"/>
          <a:ext cx="1409700" cy="1119187"/>
        </p:xfrm>
        <a:graphic>
          <a:graphicData uri="http://schemas.openxmlformats.org/presentationml/2006/ole">
            <mc:AlternateContent xmlns:mc="http://schemas.openxmlformats.org/markup-compatibility/2006">
              <mc:Choice xmlns:v="urn:schemas-microsoft-com:vml" Requires="v">
                <p:oleObj spid="_x0000_s9549" name="CS ChemDraw Drawing" r:id="rId7" imgW="1624395" imgH="1287475" progId="ChemDraw.Document.6.0">
                  <p:embed/>
                </p:oleObj>
              </mc:Choice>
              <mc:Fallback>
                <p:oleObj name="CS ChemDraw Drawing" r:id="rId7" imgW="1624395" imgH="1287475" progId="ChemDraw.Document.6.0">
                  <p:embed/>
                  <p:pic>
                    <p:nvPicPr>
                      <p:cNvPr id="3" name="Object 2"/>
                      <p:cNvPicPr/>
                      <p:nvPr/>
                    </p:nvPicPr>
                    <p:blipFill>
                      <a:blip r:embed="rId8"/>
                      <a:stretch>
                        <a:fillRect/>
                      </a:stretch>
                    </p:blipFill>
                    <p:spPr>
                      <a:xfrm>
                        <a:off x="7183479" y="3161847"/>
                        <a:ext cx="1409700" cy="1119187"/>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B5D54A06-90F7-459F-833A-C6449B29EB6D}"/>
              </a:ext>
            </a:extLst>
          </p:cNvPr>
          <p:cNvGraphicFramePr>
            <a:graphicFrameLocks noChangeAspect="1"/>
          </p:cNvGraphicFramePr>
          <p:nvPr>
            <p:extLst>
              <p:ext uri="{D42A27DB-BD31-4B8C-83A1-F6EECF244321}">
                <p14:modId xmlns:p14="http://schemas.microsoft.com/office/powerpoint/2010/main" val="1240704347"/>
              </p:ext>
            </p:extLst>
          </p:nvPr>
        </p:nvGraphicFramePr>
        <p:xfrm>
          <a:off x="7183479" y="4394310"/>
          <a:ext cx="1412549" cy="1207501"/>
        </p:xfrm>
        <a:graphic>
          <a:graphicData uri="http://schemas.openxmlformats.org/presentationml/2006/ole">
            <mc:AlternateContent xmlns:mc="http://schemas.openxmlformats.org/markup-compatibility/2006">
              <mc:Choice xmlns:v="urn:schemas-microsoft-com:vml" Requires="v">
                <p:oleObj spid="_x0000_s9550" name="CS ChemDraw Drawing" r:id="rId9" imgW="1575104" imgH="1346440" progId="ChemDraw.Document.6.0">
                  <p:embed/>
                </p:oleObj>
              </mc:Choice>
              <mc:Fallback>
                <p:oleObj name="CS ChemDraw Drawing" r:id="rId9" imgW="1575104" imgH="1346440" progId="ChemDraw.Document.6.0">
                  <p:embed/>
                  <p:pic>
                    <p:nvPicPr>
                      <p:cNvPr id="5" name="Object 4"/>
                      <p:cNvPicPr/>
                      <p:nvPr/>
                    </p:nvPicPr>
                    <p:blipFill>
                      <a:blip r:embed="rId10"/>
                      <a:stretch>
                        <a:fillRect/>
                      </a:stretch>
                    </p:blipFill>
                    <p:spPr>
                      <a:xfrm>
                        <a:off x="7183479" y="4394310"/>
                        <a:ext cx="1412549" cy="1207501"/>
                      </a:xfrm>
                      <a:prstGeom prst="rect">
                        <a:avLst/>
                      </a:prstGeom>
                    </p:spPr>
                  </p:pic>
                </p:oleObj>
              </mc:Fallback>
            </mc:AlternateContent>
          </a:graphicData>
        </a:graphic>
      </p:graphicFrame>
      <p:sp>
        <p:nvSpPr>
          <p:cNvPr id="48" name="Rectangle 47">
            <a:extLst>
              <a:ext uri="{FF2B5EF4-FFF2-40B4-BE49-F238E27FC236}">
                <a16:creationId xmlns:a16="http://schemas.microsoft.com/office/drawing/2014/main" id="{A55C2509-ED71-48FA-8F64-5C243B4DE3CC}"/>
              </a:ext>
            </a:extLst>
          </p:cNvPr>
          <p:cNvSpPr/>
          <p:nvPr/>
        </p:nvSpPr>
        <p:spPr>
          <a:xfrm>
            <a:off x="2073881" y="2059007"/>
            <a:ext cx="3795522" cy="369332"/>
          </a:xfrm>
          <a:prstGeom prst="rect">
            <a:avLst/>
          </a:prstGeom>
        </p:spPr>
        <p:txBody>
          <a:bodyPr wrap="square">
            <a:spAutoFit/>
          </a:bodyPr>
          <a:lstStyle/>
          <a:p>
            <a:pPr algn="ctr"/>
            <a:r>
              <a:rPr lang="en-GB" sz="900" b="1" dirty="0">
                <a:solidFill>
                  <a:srgbClr val="3216DA"/>
                </a:solidFill>
                <a:latin typeface="Arial" panose="020B0604020202020204" pitchFamily="34" charset="0"/>
                <a:ea typeface="Calibri" panose="020F0502020204030204" pitchFamily="34" charset="0"/>
                <a:cs typeface="Arial" panose="020B0604020202020204" pitchFamily="34" charset="0"/>
              </a:rPr>
              <a:t>Total ion chromatogram obtained by LC-ESI(+)-MS of SLMP53-1 under microsomes incubations</a:t>
            </a:r>
            <a:endParaRPr lang="en-GB" sz="900" b="1" dirty="0">
              <a:solidFill>
                <a:srgbClr val="3216DA"/>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700E4EE6-87E4-4B04-BBA9-A955CD23CF75}"/>
              </a:ext>
            </a:extLst>
          </p:cNvPr>
          <p:cNvSpPr/>
          <p:nvPr/>
        </p:nvSpPr>
        <p:spPr>
          <a:xfrm>
            <a:off x="-914400" y="2835099"/>
            <a:ext cx="6467588" cy="230832"/>
          </a:xfrm>
          <a:prstGeom prst="rect">
            <a:avLst/>
          </a:prstGeom>
        </p:spPr>
        <p:txBody>
          <a:bodyPr wrap="square">
            <a:spAutoFit/>
          </a:bodyPr>
          <a:lstStyle/>
          <a:p>
            <a:pPr algn="ctr"/>
            <a:r>
              <a:rPr lang="en-GB" sz="900" b="1" dirty="0">
                <a:solidFill>
                  <a:srgbClr val="FF0000"/>
                </a:solidFill>
                <a:latin typeface="Arial" panose="020B0604020202020204" pitchFamily="34" charset="0"/>
                <a:ea typeface="Calibri" panose="020F0502020204030204" pitchFamily="34" charset="0"/>
                <a:cs typeface="Arial" panose="020B0604020202020204" pitchFamily="34" charset="0"/>
              </a:rPr>
              <a:t>Extracted ion chromatogram of ion 319 m/z</a:t>
            </a:r>
            <a:endParaRPr lang="en-GB" sz="900" b="1" dirty="0">
              <a:solidFill>
                <a:srgbClr val="FF0000"/>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017B1B32-5604-4FF0-92D5-13479B8AB0E6}"/>
              </a:ext>
            </a:extLst>
          </p:cNvPr>
          <p:cNvSpPr/>
          <p:nvPr/>
        </p:nvSpPr>
        <p:spPr>
          <a:xfrm>
            <a:off x="-924697" y="3398704"/>
            <a:ext cx="6467588" cy="230832"/>
          </a:xfrm>
          <a:prstGeom prst="rect">
            <a:avLst/>
          </a:prstGeom>
        </p:spPr>
        <p:txBody>
          <a:bodyPr wrap="square">
            <a:spAutoFit/>
          </a:bodyPr>
          <a:lstStyle/>
          <a:p>
            <a:pPr algn="ctr"/>
            <a:r>
              <a:rPr lang="en-GB" sz="900" b="1" dirty="0">
                <a:solidFill>
                  <a:srgbClr val="FF0000"/>
                </a:solidFill>
                <a:latin typeface="Arial" panose="020B0604020202020204" pitchFamily="34" charset="0"/>
                <a:ea typeface="Calibri" panose="020F0502020204030204" pitchFamily="34" charset="0"/>
                <a:cs typeface="Arial" panose="020B0604020202020204" pitchFamily="34" charset="0"/>
              </a:rPr>
              <a:t>Extracted ion chromatogram of ion 335 m/z</a:t>
            </a:r>
            <a:endParaRPr lang="en-GB" sz="900" b="1" dirty="0">
              <a:solidFill>
                <a:srgbClr val="FF0000"/>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48D78F90-8DAC-4F30-90CE-AA8F641112A5}"/>
              </a:ext>
            </a:extLst>
          </p:cNvPr>
          <p:cNvSpPr/>
          <p:nvPr/>
        </p:nvSpPr>
        <p:spPr>
          <a:xfrm>
            <a:off x="-924697" y="3865982"/>
            <a:ext cx="6467588" cy="230832"/>
          </a:xfrm>
          <a:prstGeom prst="rect">
            <a:avLst/>
          </a:prstGeom>
        </p:spPr>
        <p:txBody>
          <a:bodyPr wrap="square">
            <a:spAutoFit/>
          </a:bodyPr>
          <a:lstStyle/>
          <a:p>
            <a:pPr algn="ctr"/>
            <a:r>
              <a:rPr lang="en-GB" sz="900" b="1" dirty="0">
                <a:solidFill>
                  <a:srgbClr val="FF0000"/>
                </a:solidFill>
                <a:latin typeface="Arial" panose="020B0604020202020204" pitchFamily="34" charset="0"/>
                <a:ea typeface="Calibri" panose="020F0502020204030204" pitchFamily="34" charset="0"/>
                <a:cs typeface="Arial" panose="020B0604020202020204" pitchFamily="34" charset="0"/>
              </a:rPr>
              <a:t>Extracted ion chromatogram of ion 350 m/z</a:t>
            </a:r>
            <a:endParaRPr lang="en-GB" sz="900" b="1" dirty="0">
              <a:solidFill>
                <a:srgbClr val="FF0000"/>
              </a:solidFill>
              <a:latin typeface="Arial" panose="020B0604020202020204" pitchFamily="34" charset="0"/>
              <a:cs typeface="Arial" panose="020B0604020202020204" pitchFamily="34" charset="0"/>
            </a:endParaRPr>
          </a:p>
        </p:txBody>
      </p:sp>
      <p:sp>
        <p:nvSpPr>
          <p:cNvPr id="54" name="CaixaDeTexto 43">
            <a:extLst>
              <a:ext uri="{FF2B5EF4-FFF2-40B4-BE49-F238E27FC236}">
                <a16:creationId xmlns:a16="http://schemas.microsoft.com/office/drawing/2014/main" id="{0F0BFCFB-72F2-41F8-ACEB-A67B3CCE7DEE}"/>
              </a:ext>
            </a:extLst>
          </p:cNvPr>
          <p:cNvSpPr txBox="1"/>
          <p:nvPr/>
        </p:nvSpPr>
        <p:spPr>
          <a:xfrm>
            <a:off x="1572822" y="5162612"/>
            <a:ext cx="4413787" cy="461665"/>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 typeface="Wingdings" panose="05000000000000000000" pitchFamily="2" charset="2"/>
              <a:buChar char="ü"/>
            </a:pPr>
            <a:r>
              <a:rPr lang="en-GB" sz="1200" dirty="0">
                <a:solidFill>
                  <a:schemeClr val="bg1"/>
                </a:solidFill>
                <a:latin typeface="Arial" panose="020B0604020202020204" pitchFamily="34" charset="0"/>
                <a:cs typeface="Arial" panose="020B0604020202020204" pitchFamily="34" charset="0"/>
              </a:rPr>
              <a:t>2 major and 1 minor monohydroxylated metabolites found.</a:t>
            </a:r>
          </a:p>
          <a:p>
            <a:pPr marL="285750" indent="-285750">
              <a:buFont typeface="Wingdings" panose="05000000000000000000" pitchFamily="2" charset="2"/>
              <a:buChar char="ü"/>
            </a:pPr>
            <a:r>
              <a:rPr lang="en-GB" sz="1200" dirty="0">
                <a:solidFill>
                  <a:schemeClr val="bg1"/>
                </a:solidFill>
                <a:latin typeface="Arial" panose="020B0604020202020204" pitchFamily="34" charset="0"/>
                <a:cs typeface="Arial" panose="020B0604020202020204" pitchFamily="34" charset="0"/>
              </a:rPr>
              <a:t>1 major and 4 minor dihydroxylated metabolites found.</a:t>
            </a:r>
          </a:p>
        </p:txBody>
      </p:sp>
      <p:sp>
        <p:nvSpPr>
          <p:cNvPr id="55" name="TextBox 54">
            <a:extLst>
              <a:ext uri="{FF2B5EF4-FFF2-40B4-BE49-F238E27FC236}">
                <a16:creationId xmlns:a16="http://schemas.microsoft.com/office/drawing/2014/main" id="{3D5A1AC1-3446-4C67-8C81-8A6853D9EB19}"/>
              </a:ext>
            </a:extLst>
          </p:cNvPr>
          <p:cNvSpPr txBox="1"/>
          <p:nvPr/>
        </p:nvSpPr>
        <p:spPr>
          <a:xfrm>
            <a:off x="609600" y="685800"/>
            <a:ext cx="8153400" cy="461665"/>
          </a:xfrm>
          <a:prstGeom prst="rect">
            <a:avLst/>
          </a:prstGeom>
          <a:noFill/>
        </p:spPr>
        <p:txBody>
          <a:bodyPr wrap="square" rtlCol="0">
            <a:spAutoFit/>
          </a:bodyPr>
          <a:lstStyle/>
          <a:p>
            <a:r>
              <a:rPr lang="en-GB" sz="2400" b="1" dirty="0"/>
              <a:t>Results and discussion -  </a:t>
            </a:r>
            <a:r>
              <a:rPr lang="en-GB" sz="2400" b="1" i="1" dirty="0">
                <a:solidFill>
                  <a:srgbClr val="7030A0"/>
                </a:solidFill>
              </a:rPr>
              <a:t>in vitro </a:t>
            </a:r>
            <a:r>
              <a:rPr lang="en-GB" sz="2400" b="1" dirty="0">
                <a:solidFill>
                  <a:srgbClr val="7030A0"/>
                </a:solidFill>
              </a:rPr>
              <a:t>Stability studies </a:t>
            </a:r>
          </a:p>
        </p:txBody>
      </p:sp>
    </p:spTree>
    <p:extLst>
      <p:ext uri="{BB962C8B-B14F-4D97-AF65-F5344CB8AC3E}">
        <p14:creationId xmlns:p14="http://schemas.microsoft.com/office/powerpoint/2010/main" val="3795168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3">
            <a:extLst>
              <a:ext uri="{FF2B5EF4-FFF2-40B4-BE49-F238E27FC236}">
                <a16:creationId xmlns:a16="http://schemas.microsoft.com/office/drawing/2014/main" id="{5B3F2D8D-88DA-44A7-9094-EF63304617CB}"/>
              </a:ext>
            </a:extLst>
          </p:cNvPr>
          <p:cNvPicPr>
            <a:picLocks noChangeAspect="1"/>
          </p:cNvPicPr>
          <p:nvPr/>
        </p:nvPicPr>
        <p:blipFill rotWithShape="1">
          <a:blip r:embed="rId3"/>
          <a:srcRect l="585" t="6287" r="18336" b="47054"/>
          <a:stretch/>
        </p:blipFill>
        <p:spPr>
          <a:xfrm>
            <a:off x="838200" y="1981200"/>
            <a:ext cx="6019800" cy="2784240"/>
          </a:xfrm>
          <a:prstGeom prst="rect">
            <a:avLst/>
          </a:prstGeom>
        </p:spPr>
      </p:pic>
      <p:sp>
        <p:nvSpPr>
          <p:cNvPr id="61" name="Rectangle: Rounded Corners 60">
            <a:extLst>
              <a:ext uri="{FF2B5EF4-FFF2-40B4-BE49-F238E27FC236}">
                <a16:creationId xmlns:a16="http://schemas.microsoft.com/office/drawing/2014/main" id="{DE8C85BC-6118-4F67-9FE0-F6C823A5BEF3}"/>
              </a:ext>
            </a:extLst>
          </p:cNvPr>
          <p:cNvSpPr/>
          <p:nvPr/>
        </p:nvSpPr>
        <p:spPr>
          <a:xfrm>
            <a:off x="7122002" y="1662970"/>
            <a:ext cx="1485127" cy="127818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Rounded Corners 59">
            <a:extLst>
              <a:ext uri="{FF2B5EF4-FFF2-40B4-BE49-F238E27FC236}">
                <a16:creationId xmlns:a16="http://schemas.microsoft.com/office/drawing/2014/main" id="{03E0878E-08A8-420C-92AE-199FA603CAF8}"/>
              </a:ext>
            </a:extLst>
          </p:cNvPr>
          <p:cNvSpPr/>
          <p:nvPr/>
        </p:nvSpPr>
        <p:spPr>
          <a:xfrm>
            <a:off x="7162800" y="3009343"/>
            <a:ext cx="1408158" cy="117601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FCAEAE96-855E-42B1-8DE9-9C9E68DE18C5}" type="slidenum">
              <a:rPr lang="fr-FR" smtClean="0"/>
              <a:pPr/>
              <a:t>19</a:t>
            </a:fld>
            <a:endParaRPr lang="fr-FR"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28" name="CasellaDiTesto 3">
            <a:extLst>
              <a:ext uri="{FF2B5EF4-FFF2-40B4-BE49-F238E27FC236}">
                <a16:creationId xmlns:a16="http://schemas.microsoft.com/office/drawing/2014/main" id="{3DD09F0C-D790-4A1C-869D-47FD4491B0D2}"/>
              </a:ext>
            </a:extLst>
          </p:cNvPr>
          <p:cNvSpPr txBox="1"/>
          <p:nvPr/>
        </p:nvSpPr>
        <p:spPr>
          <a:xfrm>
            <a:off x="929731" y="1147465"/>
            <a:ext cx="7604669" cy="461665"/>
          </a:xfrm>
          <a:prstGeom prst="rect">
            <a:avLst/>
          </a:prstGeom>
          <a:noFill/>
        </p:spPr>
        <p:txBody>
          <a:bodyPr wrap="square" rtlCol="0">
            <a:spAutoFit/>
          </a:bodyPr>
          <a:lstStyle/>
          <a:p>
            <a:pPr algn="ctr"/>
            <a:r>
              <a:rPr lang="it-IT" sz="2400" b="1" dirty="0">
                <a:solidFill>
                  <a:srgbClr val="C00000"/>
                </a:solidFill>
                <a:cs typeface="Times New Roman" panose="02020603050405020304" pitchFamily="18" charset="0"/>
              </a:rPr>
              <a:t>SCREENING OF PHASE I METABOLITES – DIMP53-1</a:t>
            </a:r>
          </a:p>
        </p:txBody>
      </p:sp>
      <p:sp>
        <p:nvSpPr>
          <p:cNvPr id="51" name="Rectangle 50">
            <a:extLst>
              <a:ext uri="{FF2B5EF4-FFF2-40B4-BE49-F238E27FC236}">
                <a16:creationId xmlns:a16="http://schemas.microsoft.com/office/drawing/2014/main" id="{700E4EE6-87E4-4B04-BBA9-A955CD23CF75}"/>
              </a:ext>
            </a:extLst>
          </p:cNvPr>
          <p:cNvSpPr/>
          <p:nvPr/>
        </p:nvSpPr>
        <p:spPr>
          <a:xfrm>
            <a:off x="-795874" y="2869814"/>
            <a:ext cx="6467588" cy="230832"/>
          </a:xfrm>
          <a:prstGeom prst="rect">
            <a:avLst/>
          </a:prstGeom>
        </p:spPr>
        <p:txBody>
          <a:bodyPr wrap="square">
            <a:spAutoFit/>
          </a:bodyPr>
          <a:lstStyle/>
          <a:p>
            <a:pPr algn="ctr"/>
            <a:r>
              <a:rPr lang="en-GB" sz="900" b="1" dirty="0">
                <a:solidFill>
                  <a:srgbClr val="FF0000"/>
                </a:solidFill>
                <a:latin typeface="Arial" panose="020B0604020202020204" pitchFamily="34" charset="0"/>
                <a:ea typeface="Calibri" panose="020F0502020204030204" pitchFamily="34" charset="0"/>
                <a:cs typeface="Arial" panose="020B0604020202020204" pitchFamily="34" charset="0"/>
              </a:rPr>
              <a:t>Extracted ion chromatogram of ion 409 m/z</a:t>
            </a:r>
            <a:endParaRPr lang="en-GB" sz="900" b="1" dirty="0">
              <a:solidFill>
                <a:srgbClr val="FF0000"/>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017B1B32-5604-4FF0-92D5-13479B8AB0E6}"/>
              </a:ext>
            </a:extLst>
          </p:cNvPr>
          <p:cNvSpPr/>
          <p:nvPr/>
        </p:nvSpPr>
        <p:spPr>
          <a:xfrm>
            <a:off x="-795874" y="3403813"/>
            <a:ext cx="6467588" cy="230832"/>
          </a:xfrm>
          <a:prstGeom prst="rect">
            <a:avLst/>
          </a:prstGeom>
        </p:spPr>
        <p:txBody>
          <a:bodyPr wrap="square">
            <a:spAutoFit/>
          </a:bodyPr>
          <a:lstStyle/>
          <a:p>
            <a:pPr algn="ctr"/>
            <a:r>
              <a:rPr lang="en-GB" sz="900" b="1" dirty="0">
                <a:solidFill>
                  <a:srgbClr val="FF0000"/>
                </a:solidFill>
                <a:latin typeface="Arial" panose="020B0604020202020204" pitchFamily="34" charset="0"/>
                <a:ea typeface="Calibri" panose="020F0502020204030204" pitchFamily="34" charset="0"/>
                <a:cs typeface="Arial" panose="020B0604020202020204" pitchFamily="34" charset="0"/>
              </a:rPr>
              <a:t>Extracted ion chromatogram of ion 319 m/z</a:t>
            </a:r>
            <a:endParaRPr lang="en-GB" sz="900" b="1" dirty="0">
              <a:solidFill>
                <a:srgbClr val="FF0000"/>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48D78F90-8DAC-4F30-90CE-AA8F641112A5}"/>
              </a:ext>
            </a:extLst>
          </p:cNvPr>
          <p:cNvSpPr/>
          <p:nvPr/>
        </p:nvSpPr>
        <p:spPr>
          <a:xfrm>
            <a:off x="-786349" y="3901912"/>
            <a:ext cx="6467588" cy="230832"/>
          </a:xfrm>
          <a:prstGeom prst="rect">
            <a:avLst/>
          </a:prstGeom>
        </p:spPr>
        <p:txBody>
          <a:bodyPr wrap="square">
            <a:spAutoFit/>
          </a:bodyPr>
          <a:lstStyle/>
          <a:p>
            <a:pPr algn="ctr"/>
            <a:r>
              <a:rPr lang="en-GB" sz="900" b="1" dirty="0">
                <a:solidFill>
                  <a:srgbClr val="FF0000"/>
                </a:solidFill>
                <a:latin typeface="Arial" panose="020B0604020202020204" pitchFamily="34" charset="0"/>
                <a:ea typeface="Calibri" panose="020F0502020204030204" pitchFamily="34" charset="0"/>
                <a:cs typeface="Arial" panose="020B0604020202020204" pitchFamily="34" charset="0"/>
              </a:rPr>
              <a:t>Extracted ion chromatogram of ion 425 m/z</a:t>
            </a:r>
            <a:endParaRPr lang="en-GB" sz="900" b="1" dirty="0">
              <a:solidFill>
                <a:srgbClr val="FF0000"/>
              </a:solidFill>
              <a:latin typeface="Arial" panose="020B0604020202020204" pitchFamily="34" charset="0"/>
              <a:cs typeface="Arial" panose="020B0604020202020204" pitchFamily="34" charset="0"/>
            </a:endParaRPr>
          </a:p>
        </p:txBody>
      </p:sp>
      <p:sp>
        <p:nvSpPr>
          <p:cNvPr id="24" name="Arrow: Right 23">
            <a:extLst>
              <a:ext uri="{FF2B5EF4-FFF2-40B4-BE49-F238E27FC236}">
                <a16:creationId xmlns:a16="http://schemas.microsoft.com/office/drawing/2014/main" id="{0A812933-A9E3-4F97-81E5-82840BC7AEBC}"/>
              </a:ext>
            </a:extLst>
          </p:cNvPr>
          <p:cNvSpPr/>
          <p:nvPr/>
        </p:nvSpPr>
        <p:spPr>
          <a:xfrm rot="8945052">
            <a:off x="5648746" y="2861156"/>
            <a:ext cx="326003" cy="202748"/>
          </a:xfrm>
          <a:prstGeom prst="right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id="{D9C13A88-E06A-474C-91B5-DFFE593853F1}"/>
              </a:ext>
            </a:extLst>
          </p:cNvPr>
          <p:cNvSpPr/>
          <p:nvPr/>
        </p:nvSpPr>
        <p:spPr>
          <a:xfrm rot="8945052">
            <a:off x="5264894" y="3929854"/>
            <a:ext cx="326003" cy="202748"/>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0" name="Object 29">
            <a:extLst>
              <a:ext uri="{FF2B5EF4-FFF2-40B4-BE49-F238E27FC236}">
                <a16:creationId xmlns:a16="http://schemas.microsoft.com/office/drawing/2014/main" id="{F955236E-78C9-461F-AE72-4634886AC02B}"/>
              </a:ext>
            </a:extLst>
          </p:cNvPr>
          <p:cNvGraphicFramePr>
            <a:graphicFrameLocks noChangeAspect="1"/>
          </p:cNvGraphicFramePr>
          <p:nvPr>
            <p:extLst>
              <p:ext uri="{D42A27DB-BD31-4B8C-83A1-F6EECF244321}">
                <p14:modId xmlns:p14="http://schemas.microsoft.com/office/powerpoint/2010/main" val="3605046690"/>
              </p:ext>
            </p:extLst>
          </p:nvPr>
        </p:nvGraphicFramePr>
        <p:xfrm>
          <a:off x="7240202" y="3140780"/>
          <a:ext cx="1311275" cy="1044575"/>
        </p:xfrm>
        <a:graphic>
          <a:graphicData uri="http://schemas.openxmlformats.org/presentationml/2006/ole">
            <mc:AlternateContent xmlns:mc="http://schemas.openxmlformats.org/markup-compatibility/2006">
              <mc:Choice xmlns:v="urn:schemas-microsoft-com:vml" Requires="v">
                <p:oleObj spid="_x0000_s10527" name="CS ChemDraw Drawing" r:id="rId5" imgW="1499169" imgH="1193043" progId="ChemDraw.Document.6.0">
                  <p:embed/>
                </p:oleObj>
              </mc:Choice>
              <mc:Fallback>
                <p:oleObj name="CS ChemDraw Drawing" r:id="rId5" imgW="1499169" imgH="1193043" progId="ChemDraw.Document.6.0">
                  <p:embed/>
                  <p:pic>
                    <p:nvPicPr>
                      <p:cNvPr id="3" name="Object 2"/>
                      <p:cNvPicPr/>
                      <p:nvPr/>
                    </p:nvPicPr>
                    <p:blipFill>
                      <a:blip r:embed="rId6"/>
                      <a:stretch>
                        <a:fillRect/>
                      </a:stretch>
                    </p:blipFill>
                    <p:spPr>
                      <a:xfrm>
                        <a:off x="7240202" y="3140780"/>
                        <a:ext cx="1311275" cy="1044575"/>
                      </a:xfrm>
                      <a:prstGeom prst="rect">
                        <a:avLst/>
                      </a:prstGeom>
                    </p:spPr>
                  </p:pic>
                </p:oleObj>
              </mc:Fallback>
            </mc:AlternateContent>
          </a:graphicData>
        </a:graphic>
      </p:graphicFrame>
      <p:grpSp>
        <p:nvGrpSpPr>
          <p:cNvPr id="32" name="Group 31">
            <a:extLst>
              <a:ext uri="{FF2B5EF4-FFF2-40B4-BE49-F238E27FC236}">
                <a16:creationId xmlns:a16="http://schemas.microsoft.com/office/drawing/2014/main" id="{9991BDF0-328B-4DDA-AC91-A701AA2A88FF}"/>
              </a:ext>
            </a:extLst>
          </p:cNvPr>
          <p:cNvGrpSpPr/>
          <p:nvPr/>
        </p:nvGrpSpPr>
        <p:grpSpPr>
          <a:xfrm>
            <a:off x="109001" y="4555276"/>
            <a:ext cx="2855450" cy="630242"/>
            <a:chOff x="3998324" y="5507556"/>
            <a:chExt cx="2855450" cy="630242"/>
          </a:xfrm>
        </p:grpSpPr>
        <p:sp>
          <p:nvSpPr>
            <p:cNvPr id="33" name="Teardrop 32">
              <a:extLst>
                <a:ext uri="{FF2B5EF4-FFF2-40B4-BE49-F238E27FC236}">
                  <a16:creationId xmlns:a16="http://schemas.microsoft.com/office/drawing/2014/main" id="{4EFE8CF0-8371-41E9-82D4-FCA4FC579EA3}"/>
                </a:ext>
              </a:extLst>
            </p:cNvPr>
            <p:cNvSpPr/>
            <p:nvPr/>
          </p:nvSpPr>
          <p:spPr>
            <a:xfrm>
              <a:off x="4228970" y="5507556"/>
              <a:ext cx="2396204" cy="630242"/>
            </a:xfrm>
            <a:prstGeom prst="teardrop">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33EE8A43-67F6-45A4-8848-1BD3E631E04C}"/>
                </a:ext>
              </a:extLst>
            </p:cNvPr>
            <p:cNvSpPr txBox="1"/>
            <p:nvPr/>
          </p:nvSpPr>
          <p:spPr>
            <a:xfrm>
              <a:off x="3998324" y="5610054"/>
              <a:ext cx="2855450" cy="461665"/>
            </a:xfrm>
            <a:prstGeom prst="rect">
              <a:avLst/>
            </a:prstGeom>
            <a:noFill/>
          </p:spPr>
          <p:txBody>
            <a:bodyPr wrap="square" rtlCol="0">
              <a:spAutoFit/>
            </a:bodyPr>
            <a:lstStyle/>
            <a:p>
              <a:pPr algn="ctr"/>
              <a:r>
                <a:rPr lang="en-GB" sz="1200" u="sng" dirty="0">
                  <a:latin typeface="Arial" panose="020B0604020202020204" pitchFamily="34" charset="0"/>
                  <a:cs typeface="Arial" panose="020B0604020202020204" pitchFamily="34" charset="0"/>
                </a:rPr>
                <a:t>No di-hydroxylated metabolites observed for DIMP53-1</a:t>
              </a:r>
              <a:endParaRPr lang="en-GB" sz="1200" b="1" u="sng" dirty="0">
                <a:latin typeface="Arial" panose="020B0604020202020204" pitchFamily="34" charset="0"/>
                <a:cs typeface="Arial" panose="020B0604020202020204" pitchFamily="34" charset="0"/>
              </a:endParaRPr>
            </a:p>
          </p:txBody>
        </p:sp>
      </p:grpSp>
      <p:sp>
        <p:nvSpPr>
          <p:cNvPr id="59" name="Arrow: Right 58">
            <a:extLst>
              <a:ext uri="{FF2B5EF4-FFF2-40B4-BE49-F238E27FC236}">
                <a16:creationId xmlns:a16="http://schemas.microsoft.com/office/drawing/2014/main" id="{93274D19-9249-4B53-94ED-361706421EC8}"/>
              </a:ext>
            </a:extLst>
          </p:cNvPr>
          <p:cNvSpPr/>
          <p:nvPr/>
        </p:nvSpPr>
        <p:spPr>
          <a:xfrm rot="8945052">
            <a:off x="4869991" y="3389190"/>
            <a:ext cx="326003" cy="202748"/>
          </a:xfrm>
          <a:prstGeom prst="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7" name="Object 26">
            <a:extLst>
              <a:ext uri="{FF2B5EF4-FFF2-40B4-BE49-F238E27FC236}">
                <a16:creationId xmlns:a16="http://schemas.microsoft.com/office/drawing/2014/main" id="{C12EA675-3C4E-4D5E-9D82-E8B913126D7C}"/>
              </a:ext>
            </a:extLst>
          </p:cNvPr>
          <p:cNvGraphicFramePr>
            <a:graphicFrameLocks noChangeAspect="1"/>
          </p:cNvGraphicFramePr>
          <p:nvPr>
            <p:extLst>
              <p:ext uri="{D42A27DB-BD31-4B8C-83A1-F6EECF244321}">
                <p14:modId xmlns:p14="http://schemas.microsoft.com/office/powerpoint/2010/main" val="918423144"/>
              </p:ext>
            </p:extLst>
          </p:nvPr>
        </p:nvGraphicFramePr>
        <p:xfrm>
          <a:off x="7192260" y="1734046"/>
          <a:ext cx="1344613" cy="1208087"/>
        </p:xfrm>
        <a:graphic>
          <a:graphicData uri="http://schemas.openxmlformats.org/presentationml/2006/ole">
            <mc:AlternateContent xmlns:mc="http://schemas.openxmlformats.org/markup-compatibility/2006">
              <mc:Choice xmlns:v="urn:schemas-microsoft-com:vml" Requires="v">
                <p:oleObj spid="_x0000_s10528" name="CS ChemDraw Drawing" r:id="rId7" imgW="1497836" imgH="1346883" progId="ChemDraw.Document.6.0">
                  <p:embed/>
                </p:oleObj>
              </mc:Choice>
              <mc:Fallback>
                <p:oleObj name="CS ChemDraw Drawing" r:id="rId7" imgW="1497836" imgH="1346883" progId="ChemDraw.Document.6.0">
                  <p:embed/>
                  <p:pic>
                    <p:nvPicPr>
                      <p:cNvPr id="2" name="Object 1"/>
                      <p:cNvPicPr/>
                      <p:nvPr/>
                    </p:nvPicPr>
                    <p:blipFill>
                      <a:blip r:embed="rId8"/>
                      <a:stretch>
                        <a:fillRect/>
                      </a:stretch>
                    </p:blipFill>
                    <p:spPr>
                      <a:xfrm>
                        <a:off x="7192260" y="1734046"/>
                        <a:ext cx="1344613" cy="1208087"/>
                      </a:xfrm>
                      <a:prstGeom prst="rect">
                        <a:avLst/>
                      </a:prstGeom>
                    </p:spPr>
                  </p:pic>
                </p:oleObj>
              </mc:Fallback>
            </mc:AlternateContent>
          </a:graphicData>
        </a:graphic>
      </p:graphicFrame>
      <p:sp>
        <p:nvSpPr>
          <p:cNvPr id="62" name="Rectangle: Rounded Corners 61">
            <a:extLst>
              <a:ext uri="{FF2B5EF4-FFF2-40B4-BE49-F238E27FC236}">
                <a16:creationId xmlns:a16="http://schemas.microsoft.com/office/drawing/2014/main" id="{B25B03AE-ECAE-4937-AA59-969874FC3F57}"/>
              </a:ext>
            </a:extLst>
          </p:cNvPr>
          <p:cNvSpPr/>
          <p:nvPr/>
        </p:nvSpPr>
        <p:spPr>
          <a:xfrm>
            <a:off x="7240203" y="4252565"/>
            <a:ext cx="1217998" cy="129729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Object 30">
            <a:extLst>
              <a:ext uri="{FF2B5EF4-FFF2-40B4-BE49-F238E27FC236}">
                <a16:creationId xmlns:a16="http://schemas.microsoft.com/office/drawing/2014/main" id="{CB60162C-4D2D-4501-80FB-25473A81BD8E}"/>
              </a:ext>
            </a:extLst>
          </p:cNvPr>
          <p:cNvGraphicFramePr>
            <a:graphicFrameLocks noChangeAspect="1"/>
          </p:cNvGraphicFramePr>
          <p:nvPr>
            <p:extLst>
              <p:ext uri="{D42A27DB-BD31-4B8C-83A1-F6EECF244321}">
                <p14:modId xmlns:p14="http://schemas.microsoft.com/office/powerpoint/2010/main" val="4078689751"/>
              </p:ext>
            </p:extLst>
          </p:nvPr>
        </p:nvGraphicFramePr>
        <p:xfrm>
          <a:off x="7293526" y="4268082"/>
          <a:ext cx="1066564" cy="1297297"/>
        </p:xfrm>
        <a:graphic>
          <a:graphicData uri="http://schemas.openxmlformats.org/presentationml/2006/ole">
            <mc:AlternateContent xmlns:mc="http://schemas.openxmlformats.org/markup-compatibility/2006">
              <mc:Choice xmlns:v="urn:schemas-microsoft-com:vml" Requires="v">
                <p:oleObj spid="_x0000_s10529" name="CS ChemDraw Drawing" r:id="rId9" imgW="1171448" imgH="1425799" progId="ChemDraw.Document.6.0">
                  <p:embed/>
                </p:oleObj>
              </mc:Choice>
              <mc:Fallback>
                <p:oleObj name="CS ChemDraw Drawing" r:id="rId9" imgW="1171448" imgH="1425799" progId="ChemDraw.Document.6.0">
                  <p:embed/>
                  <p:pic>
                    <p:nvPicPr>
                      <p:cNvPr id="4" name="Object 3"/>
                      <p:cNvPicPr/>
                      <p:nvPr/>
                    </p:nvPicPr>
                    <p:blipFill>
                      <a:blip r:embed="rId10"/>
                      <a:stretch>
                        <a:fillRect/>
                      </a:stretch>
                    </p:blipFill>
                    <p:spPr>
                      <a:xfrm>
                        <a:off x="7293526" y="4268082"/>
                        <a:ext cx="1066564" cy="1297297"/>
                      </a:xfrm>
                      <a:prstGeom prst="rect">
                        <a:avLst/>
                      </a:prstGeom>
                    </p:spPr>
                  </p:pic>
                </p:oleObj>
              </mc:Fallback>
            </mc:AlternateContent>
          </a:graphicData>
        </a:graphic>
      </p:graphicFrame>
      <p:sp>
        <p:nvSpPr>
          <p:cNvPr id="63" name="Rectangle 62">
            <a:extLst>
              <a:ext uri="{FF2B5EF4-FFF2-40B4-BE49-F238E27FC236}">
                <a16:creationId xmlns:a16="http://schemas.microsoft.com/office/drawing/2014/main" id="{BADC20EF-590A-4322-85BD-6330C4F726C9}"/>
              </a:ext>
            </a:extLst>
          </p:cNvPr>
          <p:cNvSpPr/>
          <p:nvPr/>
        </p:nvSpPr>
        <p:spPr>
          <a:xfrm>
            <a:off x="2198627" y="2177159"/>
            <a:ext cx="3795522" cy="369332"/>
          </a:xfrm>
          <a:prstGeom prst="rect">
            <a:avLst/>
          </a:prstGeom>
        </p:spPr>
        <p:txBody>
          <a:bodyPr wrap="square">
            <a:spAutoFit/>
          </a:bodyPr>
          <a:lstStyle/>
          <a:p>
            <a:pPr algn="ctr"/>
            <a:r>
              <a:rPr lang="en-GB" sz="900" b="1" dirty="0">
                <a:solidFill>
                  <a:srgbClr val="3216DA"/>
                </a:solidFill>
                <a:latin typeface="Arial" panose="020B0604020202020204" pitchFamily="34" charset="0"/>
                <a:ea typeface="Calibri" panose="020F0502020204030204" pitchFamily="34" charset="0"/>
                <a:cs typeface="Arial" panose="020B0604020202020204" pitchFamily="34" charset="0"/>
              </a:rPr>
              <a:t>Total ion chromatogram obtained by LC-ESI(+)-MS of SLMP53-1 under microsomes incubations</a:t>
            </a:r>
            <a:endParaRPr lang="en-GB" sz="900" b="1" dirty="0">
              <a:solidFill>
                <a:srgbClr val="3216DA"/>
              </a:solidFill>
              <a:latin typeface="Arial" panose="020B0604020202020204" pitchFamily="34" charset="0"/>
              <a:cs typeface="Arial" panose="020B0604020202020204" pitchFamily="34" charset="0"/>
            </a:endParaRPr>
          </a:p>
        </p:txBody>
      </p:sp>
      <p:sp>
        <p:nvSpPr>
          <p:cNvPr id="64" name="CaixaDeTexto 43">
            <a:extLst>
              <a:ext uri="{FF2B5EF4-FFF2-40B4-BE49-F238E27FC236}">
                <a16:creationId xmlns:a16="http://schemas.microsoft.com/office/drawing/2014/main" id="{EE8018E0-8660-45BC-9B00-DB2C35380BE0}"/>
              </a:ext>
            </a:extLst>
          </p:cNvPr>
          <p:cNvSpPr txBox="1"/>
          <p:nvPr/>
        </p:nvSpPr>
        <p:spPr>
          <a:xfrm>
            <a:off x="2365106" y="5266418"/>
            <a:ext cx="4413787" cy="461665"/>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indent="-285750">
              <a:buFont typeface="Wingdings" panose="05000000000000000000" pitchFamily="2" charset="2"/>
              <a:buChar char="ü"/>
            </a:pPr>
            <a:r>
              <a:rPr lang="en-GB" sz="1200" dirty="0">
                <a:solidFill>
                  <a:schemeClr val="bg1"/>
                </a:solidFill>
                <a:latin typeface="Arial" panose="020B0604020202020204" pitchFamily="34" charset="0"/>
                <a:cs typeface="Arial" panose="020B0604020202020204" pitchFamily="34" charset="0"/>
              </a:rPr>
              <a:t>DIMP53-1 is metabolized into SLMP53-1</a:t>
            </a:r>
          </a:p>
          <a:p>
            <a:pPr marL="285750" indent="-285750">
              <a:buFont typeface="Wingdings" panose="05000000000000000000" pitchFamily="2" charset="2"/>
              <a:buChar char="ü"/>
            </a:pPr>
            <a:r>
              <a:rPr lang="en-GB" sz="1200" dirty="0">
                <a:solidFill>
                  <a:schemeClr val="bg1"/>
                </a:solidFill>
                <a:latin typeface="Arial" panose="020B0604020202020204" pitchFamily="34" charset="0"/>
                <a:cs typeface="Arial" panose="020B0604020202020204" pitchFamily="34" charset="0"/>
              </a:rPr>
              <a:t>1 major and 2 minor monohydroxylated metabolites found.</a:t>
            </a:r>
          </a:p>
        </p:txBody>
      </p:sp>
      <p:sp>
        <p:nvSpPr>
          <p:cNvPr id="65" name="TextBox 64">
            <a:extLst>
              <a:ext uri="{FF2B5EF4-FFF2-40B4-BE49-F238E27FC236}">
                <a16:creationId xmlns:a16="http://schemas.microsoft.com/office/drawing/2014/main" id="{A7CCF833-4FC9-4C1C-BE26-8CA48A1D39A4}"/>
              </a:ext>
            </a:extLst>
          </p:cNvPr>
          <p:cNvSpPr txBox="1"/>
          <p:nvPr/>
        </p:nvSpPr>
        <p:spPr>
          <a:xfrm>
            <a:off x="609600" y="685800"/>
            <a:ext cx="8153400" cy="461665"/>
          </a:xfrm>
          <a:prstGeom prst="rect">
            <a:avLst/>
          </a:prstGeom>
          <a:noFill/>
        </p:spPr>
        <p:txBody>
          <a:bodyPr wrap="square" rtlCol="0">
            <a:spAutoFit/>
          </a:bodyPr>
          <a:lstStyle/>
          <a:p>
            <a:r>
              <a:rPr lang="en-GB" sz="2400" b="1" dirty="0"/>
              <a:t>Results and discussion -  </a:t>
            </a:r>
            <a:r>
              <a:rPr lang="en-GB" sz="2400" b="1" i="1" dirty="0">
                <a:solidFill>
                  <a:srgbClr val="7030A0"/>
                </a:solidFill>
              </a:rPr>
              <a:t>in vitro </a:t>
            </a:r>
            <a:r>
              <a:rPr lang="en-GB" sz="2400" b="1" dirty="0">
                <a:solidFill>
                  <a:srgbClr val="7030A0"/>
                </a:solidFill>
              </a:rPr>
              <a:t>Stability studies </a:t>
            </a:r>
          </a:p>
        </p:txBody>
      </p:sp>
    </p:spTree>
    <p:extLst>
      <p:ext uri="{BB962C8B-B14F-4D97-AF65-F5344CB8AC3E}">
        <p14:creationId xmlns:p14="http://schemas.microsoft.com/office/powerpoint/2010/main" val="141513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845403"/>
            <a:ext cx="8229600" cy="830997"/>
          </a:xfrm>
          <a:prstGeom prst="rect">
            <a:avLst/>
          </a:prstGeom>
        </p:spPr>
        <p:txBody>
          <a:bodyPr wrap="square">
            <a:spAutoFit/>
          </a:bodyPr>
          <a:lstStyle/>
          <a:p>
            <a:pPr algn="ctr"/>
            <a:r>
              <a:rPr lang="en-GB" sz="2400" b="1" dirty="0"/>
              <a:t>Enantiopure Oxazoloisoindolinones: Promising Small Molecules for p53-based Therapy with Potential Anticancer Properties</a:t>
            </a:r>
            <a:endParaRPr lang="en-US" sz="24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grpSp>
        <p:nvGrpSpPr>
          <p:cNvPr id="45" name="Group 44">
            <a:extLst>
              <a:ext uri="{FF2B5EF4-FFF2-40B4-BE49-F238E27FC236}">
                <a16:creationId xmlns:a16="http://schemas.microsoft.com/office/drawing/2014/main" id="{BFFF1A32-FA82-425C-ADD8-4AD4140A05E2}"/>
              </a:ext>
            </a:extLst>
          </p:cNvPr>
          <p:cNvGrpSpPr/>
          <p:nvPr/>
        </p:nvGrpSpPr>
        <p:grpSpPr>
          <a:xfrm>
            <a:off x="4422294" y="2638677"/>
            <a:ext cx="1209413" cy="1205854"/>
            <a:chOff x="3556871" y="2340559"/>
            <a:chExt cx="1809214" cy="1886652"/>
          </a:xfrm>
        </p:grpSpPr>
        <p:sp>
          <p:nvSpPr>
            <p:cNvPr id="46" name="Oval 45">
              <a:extLst>
                <a:ext uri="{FF2B5EF4-FFF2-40B4-BE49-F238E27FC236}">
                  <a16:creationId xmlns:a16="http://schemas.microsoft.com/office/drawing/2014/main" id="{C8CE124B-0167-4B1B-B542-F1553A1C899E}"/>
                </a:ext>
              </a:extLst>
            </p:cNvPr>
            <p:cNvSpPr/>
            <p:nvPr/>
          </p:nvSpPr>
          <p:spPr>
            <a:xfrm rot="10800000">
              <a:off x="3556871" y="3152950"/>
              <a:ext cx="1042736" cy="105877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08251A72-074C-4ACE-9793-4ECD9C393CEE}"/>
                </a:ext>
              </a:extLst>
            </p:cNvPr>
            <p:cNvSpPr/>
            <p:nvPr/>
          </p:nvSpPr>
          <p:spPr>
            <a:xfrm rot="10800000">
              <a:off x="3572917" y="2340560"/>
              <a:ext cx="1042736" cy="105877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CEC4F449-DD68-4D52-9AA7-AAB60F97AB42}"/>
                </a:ext>
              </a:extLst>
            </p:cNvPr>
            <p:cNvSpPr/>
            <p:nvPr/>
          </p:nvSpPr>
          <p:spPr>
            <a:xfrm rot="10800000">
              <a:off x="4309642" y="3168433"/>
              <a:ext cx="1042736" cy="105877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sp>
          <p:nvSpPr>
            <p:cNvPr id="49" name="Oval 48">
              <a:extLst>
                <a:ext uri="{FF2B5EF4-FFF2-40B4-BE49-F238E27FC236}">
                  <a16:creationId xmlns:a16="http://schemas.microsoft.com/office/drawing/2014/main" id="{FF087AC4-B26A-43E9-8136-C52AAFA081AE}"/>
                </a:ext>
              </a:extLst>
            </p:cNvPr>
            <p:cNvSpPr/>
            <p:nvPr/>
          </p:nvSpPr>
          <p:spPr>
            <a:xfrm rot="10800000">
              <a:off x="4323349" y="2340559"/>
              <a:ext cx="1042736" cy="105877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E7BFC881-AB07-4A77-B7E5-698F4D6C605C}"/>
                </a:ext>
              </a:extLst>
            </p:cNvPr>
            <p:cNvSpPr txBox="1"/>
            <p:nvPr/>
          </p:nvSpPr>
          <p:spPr>
            <a:xfrm>
              <a:off x="4400112" y="2546723"/>
              <a:ext cx="890800" cy="626003"/>
            </a:xfrm>
            <a:prstGeom prst="rect">
              <a:avLst/>
            </a:prstGeom>
            <a:noFill/>
          </p:spPr>
          <p:txBody>
            <a:bodyPr wrap="square" rtlCol="0">
              <a:spAutoFit/>
            </a:bodyPr>
            <a:lstStyle/>
            <a:p>
              <a:r>
                <a:rPr lang="en-GB" sz="2000" b="1" dirty="0">
                  <a:cs typeface="Arial" panose="020B0604020202020204" pitchFamily="34" charset="0"/>
                </a:rPr>
                <a:t>p53</a:t>
              </a:r>
            </a:p>
          </p:txBody>
        </p:sp>
      </p:grpSp>
      <p:sp>
        <p:nvSpPr>
          <p:cNvPr id="52" name="Rectangle 51">
            <a:extLst>
              <a:ext uri="{FF2B5EF4-FFF2-40B4-BE49-F238E27FC236}">
                <a16:creationId xmlns:a16="http://schemas.microsoft.com/office/drawing/2014/main" id="{B6F75DC6-C10F-4234-A587-F946F113864E}"/>
              </a:ext>
            </a:extLst>
          </p:cNvPr>
          <p:cNvSpPr/>
          <p:nvPr/>
        </p:nvSpPr>
        <p:spPr>
          <a:xfrm>
            <a:off x="297707" y="2161513"/>
            <a:ext cx="3122258" cy="2284589"/>
          </a:xfrm>
          <a:prstGeom prst="rect">
            <a:avLst/>
          </a:prstGeom>
          <a:solidFill>
            <a:schemeClr val="accent6">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cs typeface="Arial" panose="020B0604020202020204" pitchFamily="34" charset="0"/>
            </a:endParaRPr>
          </a:p>
        </p:txBody>
      </p:sp>
      <p:sp>
        <p:nvSpPr>
          <p:cNvPr id="53" name="TextBox 52">
            <a:extLst>
              <a:ext uri="{FF2B5EF4-FFF2-40B4-BE49-F238E27FC236}">
                <a16:creationId xmlns:a16="http://schemas.microsoft.com/office/drawing/2014/main" id="{6C2BEBAE-76D1-4A6E-AD4F-BC86AC94E40B}"/>
              </a:ext>
            </a:extLst>
          </p:cNvPr>
          <p:cNvSpPr txBox="1"/>
          <p:nvPr/>
        </p:nvSpPr>
        <p:spPr>
          <a:xfrm>
            <a:off x="249464" y="2223497"/>
            <a:ext cx="3408136" cy="430887"/>
          </a:xfrm>
          <a:prstGeom prst="rect">
            <a:avLst/>
          </a:prstGeom>
          <a:noFill/>
          <a:ln>
            <a:noFill/>
          </a:ln>
        </p:spPr>
        <p:txBody>
          <a:bodyPr wrap="square" rtlCol="0">
            <a:spAutoFit/>
          </a:bodyPr>
          <a:lstStyle/>
          <a:p>
            <a:r>
              <a:rPr lang="en-GB" sz="2100" b="1" dirty="0">
                <a:solidFill>
                  <a:srgbClr val="FF9933"/>
                </a:solidFill>
                <a:effectLst>
                  <a:outerShdw blurRad="38100" dist="38100" dir="2700000" algn="tl">
                    <a:srgbClr val="000000">
                      <a:alpha val="43137"/>
                    </a:srgbClr>
                  </a:outerShdw>
                </a:effectLst>
                <a:cs typeface="Arial" panose="020B0604020202020204" pitchFamily="34" charset="0"/>
              </a:rPr>
              <a:t>OXAZOLOISOINDOLINONES</a:t>
            </a:r>
          </a:p>
        </p:txBody>
      </p:sp>
      <p:sp>
        <p:nvSpPr>
          <p:cNvPr id="54" name="Arrow: Down 53">
            <a:extLst>
              <a:ext uri="{FF2B5EF4-FFF2-40B4-BE49-F238E27FC236}">
                <a16:creationId xmlns:a16="http://schemas.microsoft.com/office/drawing/2014/main" id="{46FF5408-309E-4A91-905F-B3FE6A5650F8}"/>
              </a:ext>
            </a:extLst>
          </p:cNvPr>
          <p:cNvSpPr/>
          <p:nvPr/>
        </p:nvSpPr>
        <p:spPr>
          <a:xfrm rot="16200000">
            <a:off x="3673187" y="2823488"/>
            <a:ext cx="490361" cy="890424"/>
          </a:xfrm>
          <a:prstGeom prst="downArrow">
            <a:avLst/>
          </a:prstGeom>
          <a:solidFill>
            <a:schemeClr val="accent4">
              <a:lumMod val="40000"/>
              <a:lumOff val="6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55" name="TextBox 54">
            <a:extLst>
              <a:ext uri="{FF2B5EF4-FFF2-40B4-BE49-F238E27FC236}">
                <a16:creationId xmlns:a16="http://schemas.microsoft.com/office/drawing/2014/main" id="{BD0D0FB6-5023-42E9-AC94-B328B8BA862E}"/>
              </a:ext>
            </a:extLst>
          </p:cNvPr>
          <p:cNvSpPr txBox="1"/>
          <p:nvPr/>
        </p:nvSpPr>
        <p:spPr>
          <a:xfrm>
            <a:off x="5707907" y="2715492"/>
            <a:ext cx="3384883" cy="400110"/>
          </a:xfrm>
          <a:prstGeom prst="rect">
            <a:avLst/>
          </a:prstGeom>
          <a:noFill/>
        </p:spPr>
        <p:txBody>
          <a:bodyPr wrap="square" rtlCol="0">
            <a:spAutoFit/>
          </a:bodyPr>
          <a:lstStyle/>
          <a:p>
            <a:pPr marL="457200" indent="-457200">
              <a:buFont typeface="Wingdings" panose="05000000000000000000" pitchFamily="2" charset="2"/>
              <a:buChar char="ü"/>
            </a:pPr>
            <a:r>
              <a:rPr lang="en-GB" sz="2000" b="1" dirty="0">
                <a:solidFill>
                  <a:srgbClr val="3216DA"/>
                </a:solidFill>
                <a:effectLst>
                  <a:outerShdw blurRad="38100" dist="38100" dir="2700000" algn="tl">
                    <a:srgbClr val="000000">
                      <a:alpha val="43137"/>
                    </a:srgbClr>
                  </a:outerShdw>
                </a:effectLst>
              </a:rPr>
              <a:t>selectivity</a:t>
            </a:r>
          </a:p>
        </p:txBody>
      </p:sp>
      <p:sp>
        <p:nvSpPr>
          <p:cNvPr id="56" name="TextBox 55">
            <a:extLst>
              <a:ext uri="{FF2B5EF4-FFF2-40B4-BE49-F238E27FC236}">
                <a16:creationId xmlns:a16="http://schemas.microsoft.com/office/drawing/2014/main" id="{6AD5B785-3763-459E-93D4-E46496A56E1D}"/>
              </a:ext>
            </a:extLst>
          </p:cNvPr>
          <p:cNvSpPr txBox="1"/>
          <p:nvPr/>
        </p:nvSpPr>
        <p:spPr>
          <a:xfrm>
            <a:off x="5707908" y="3105090"/>
            <a:ext cx="4198092" cy="400110"/>
          </a:xfrm>
          <a:prstGeom prst="rect">
            <a:avLst/>
          </a:prstGeom>
          <a:noFill/>
        </p:spPr>
        <p:txBody>
          <a:bodyPr wrap="square" rtlCol="0">
            <a:spAutoFit/>
          </a:bodyPr>
          <a:lstStyle/>
          <a:p>
            <a:pPr marL="457200" indent="-457200">
              <a:buFont typeface="Wingdings" panose="05000000000000000000" pitchFamily="2" charset="2"/>
              <a:buChar char="ü"/>
            </a:pPr>
            <a:r>
              <a:rPr lang="en-GB" sz="2000" b="1" dirty="0">
                <a:solidFill>
                  <a:srgbClr val="3216DA"/>
                </a:solidFill>
                <a:effectLst>
                  <a:outerShdw blurRad="38100" dist="38100" dir="2700000" algn="tl">
                    <a:srgbClr val="000000">
                      <a:alpha val="43137"/>
                    </a:srgbClr>
                  </a:outerShdw>
                </a:effectLst>
              </a:rPr>
              <a:t>potent antitumor activity </a:t>
            </a:r>
          </a:p>
        </p:txBody>
      </p:sp>
      <p:sp>
        <p:nvSpPr>
          <p:cNvPr id="57" name="TextBox 56">
            <a:extLst>
              <a:ext uri="{FF2B5EF4-FFF2-40B4-BE49-F238E27FC236}">
                <a16:creationId xmlns:a16="http://schemas.microsoft.com/office/drawing/2014/main" id="{D91DFC18-649D-46BD-B3D7-3FB9F6DD7BA7}"/>
              </a:ext>
            </a:extLst>
          </p:cNvPr>
          <p:cNvSpPr txBox="1"/>
          <p:nvPr/>
        </p:nvSpPr>
        <p:spPr>
          <a:xfrm>
            <a:off x="5715000" y="3486090"/>
            <a:ext cx="3384883" cy="400110"/>
          </a:xfrm>
          <a:prstGeom prst="rect">
            <a:avLst/>
          </a:prstGeom>
          <a:noFill/>
        </p:spPr>
        <p:txBody>
          <a:bodyPr wrap="square" rtlCol="0">
            <a:spAutoFit/>
          </a:bodyPr>
          <a:lstStyle/>
          <a:p>
            <a:pPr marL="457200" indent="-457200">
              <a:buFont typeface="Wingdings" panose="05000000000000000000" pitchFamily="2" charset="2"/>
              <a:buChar char="ü"/>
            </a:pPr>
            <a:r>
              <a:rPr lang="en-GB" sz="2000" b="1" dirty="0">
                <a:solidFill>
                  <a:srgbClr val="3216DA"/>
                </a:solidFill>
                <a:effectLst>
                  <a:outerShdw blurRad="38100" dist="38100" dir="2700000" algn="tl">
                    <a:srgbClr val="000000">
                      <a:alpha val="43137"/>
                    </a:srgbClr>
                  </a:outerShdw>
                </a:effectLst>
              </a:rPr>
              <a:t>no toxic effects</a:t>
            </a:r>
          </a:p>
        </p:txBody>
      </p:sp>
      <p:graphicFrame>
        <p:nvGraphicFramePr>
          <p:cNvPr id="60" name="Object 59">
            <a:extLst>
              <a:ext uri="{FF2B5EF4-FFF2-40B4-BE49-F238E27FC236}">
                <a16:creationId xmlns:a16="http://schemas.microsoft.com/office/drawing/2014/main" id="{2DCE609B-B49D-4FE4-A3E7-100CC8DC6296}"/>
              </a:ext>
            </a:extLst>
          </p:cNvPr>
          <p:cNvGraphicFramePr>
            <a:graphicFrameLocks noChangeAspect="1"/>
          </p:cNvGraphicFramePr>
          <p:nvPr>
            <p:extLst>
              <p:ext uri="{D42A27DB-BD31-4B8C-83A1-F6EECF244321}">
                <p14:modId xmlns:p14="http://schemas.microsoft.com/office/powerpoint/2010/main" val="974738929"/>
              </p:ext>
            </p:extLst>
          </p:nvPr>
        </p:nvGraphicFramePr>
        <p:xfrm>
          <a:off x="1228725" y="2654300"/>
          <a:ext cx="1225550" cy="1628775"/>
        </p:xfrm>
        <a:graphic>
          <a:graphicData uri="http://schemas.openxmlformats.org/presentationml/2006/ole">
            <mc:AlternateContent xmlns:mc="http://schemas.openxmlformats.org/markup-compatibility/2006">
              <mc:Choice xmlns:v="urn:schemas-microsoft-com:vml" Requires="v">
                <p:oleObj spid="_x0000_s1541" name="CS ChemDraw Drawing" r:id="rId5" imgW="1705216" imgH="2265939" progId="ChemDraw.Document.6.0">
                  <p:embed/>
                </p:oleObj>
              </mc:Choice>
              <mc:Fallback>
                <p:oleObj name="CS ChemDraw Drawing" r:id="rId5" imgW="1705216" imgH="2265939" progId="ChemDraw.Document.6.0">
                  <p:embed/>
                  <p:pic>
                    <p:nvPicPr>
                      <p:cNvPr id="35" name="Object 34">
                        <a:extLst>
                          <a:ext uri="{FF2B5EF4-FFF2-40B4-BE49-F238E27FC236}">
                            <a16:creationId xmlns:a16="http://schemas.microsoft.com/office/drawing/2014/main" id="{F930166A-A0A2-4D10-8792-E3D8E71DCB8E}"/>
                          </a:ext>
                        </a:extLst>
                      </p:cNvPr>
                      <p:cNvPicPr/>
                      <p:nvPr/>
                    </p:nvPicPr>
                    <p:blipFill>
                      <a:blip r:embed="rId6"/>
                      <a:stretch>
                        <a:fillRect/>
                      </a:stretch>
                    </p:blipFill>
                    <p:spPr>
                      <a:xfrm>
                        <a:off x="1228725" y="2654300"/>
                        <a:ext cx="1225550" cy="1628775"/>
                      </a:xfrm>
                      <a:prstGeom prst="rect">
                        <a:avLst/>
                      </a:prstGeom>
                    </p:spPr>
                  </p:pic>
                </p:oleObj>
              </mc:Fallback>
            </mc:AlternateContent>
          </a:graphicData>
        </a:graphic>
      </p:graphicFrame>
    </p:spTree>
    <p:extLst>
      <p:ext uri="{BB962C8B-B14F-4D97-AF65-F5344CB8AC3E}">
        <p14:creationId xmlns:p14="http://schemas.microsoft.com/office/powerpoint/2010/main" val="255861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en-GB" sz="2400" b="1" dirty="0"/>
              <a:t>Results and discussion -  </a:t>
            </a:r>
            <a:r>
              <a:rPr lang="en-GB" sz="2400" b="1" i="1" dirty="0">
                <a:solidFill>
                  <a:srgbClr val="7030A0"/>
                </a:solidFill>
              </a:rPr>
              <a:t>in vitro </a:t>
            </a:r>
            <a:r>
              <a:rPr lang="en-GB" sz="2400" b="1" dirty="0">
                <a:solidFill>
                  <a:srgbClr val="7030A0"/>
                </a:solidFill>
              </a:rPr>
              <a:t>Stability studies </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20</a:t>
            </a:fld>
            <a:endParaRPr lang="fr-FR"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graphicFrame>
        <p:nvGraphicFramePr>
          <p:cNvPr id="25" name="Chart 24">
            <a:extLst>
              <a:ext uri="{FF2B5EF4-FFF2-40B4-BE49-F238E27FC236}">
                <a16:creationId xmlns:a16="http://schemas.microsoft.com/office/drawing/2014/main" id="{5904A646-17C5-456C-AE65-244E0C3F90CB}"/>
              </a:ext>
            </a:extLst>
          </p:cNvPr>
          <p:cNvGraphicFramePr>
            <a:graphicFrameLocks/>
          </p:cNvGraphicFramePr>
          <p:nvPr>
            <p:extLst>
              <p:ext uri="{D42A27DB-BD31-4B8C-83A1-F6EECF244321}">
                <p14:modId xmlns:p14="http://schemas.microsoft.com/office/powerpoint/2010/main" val="3142804291"/>
              </p:ext>
            </p:extLst>
          </p:nvPr>
        </p:nvGraphicFramePr>
        <p:xfrm>
          <a:off x="4724399" y="1488038"/>
          <a:ext cx="36576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a:extLst>
              <a:ext uri="{FF2B5EF4-FFF2-40B4-BE49-F238E27FC236}">
                <a16:creationId xmlns:a16="http://schemas.microsoft.com/office/drawing/2014/main" id="{23304A62-87DF-475A-B1AE-8266C71409F2}"/>
              </a:ext>
            </a:extLst>
          </p:cNvPr>
          <p:cNvGraphicFramePr>
            <a:graphicFrameLocks/>
          </p:cNvGraphicFramePr>
          <p:nvPr>
            <p:extLst>
              <p:ext uri="{D42A27DB-BD31-4B8C-83A1-F6EECF244321}">
                <p14:modId xmlns:p14="http://schemas.microsoft.com/office/powerpoint/2010/main" val="2693607438"/>
              </p:ext>
            </p:extLst>
          </p:nvPr>
        </p:nvGraphicFramePr>
        <p:xfrm>
          <a:off x="4724400" y="3388573"/>
          <a:ext cx="3657600" cy="2362200"/>
        </p:xfrm>
        <a:graphic>
          <a:graphicData uri="http://schemas.openxmlformats.org/drawingml/2006/chart">
            <c:chart xmlns:c="http://schemas.openxmlformats.org/drawingml/2006/chart" xmlns:r="http://schemas.openxmlformats.org/officeDocument/2006/relationships" r:id="rId5"/>
          </a:graphicData>
        </a:graphic>
      </p:graphicFrame>
      <p:sp>
        <p:nvSpPr>
          <p:cNvPr id="35" name="CaixaDeTexto 43">
            <a:extLst>
              <a:ext uri="{FF2B5EF4-FFF2-40B4-BE49-F238E27FC236}">
                <a16:creationId xmlns:a16="http://schemas.microsoft.com/office/drawing/2014/main" id="{2BD7A82C-E3CE-4B32-B9B4-15666D250681}"/>
              </a:ext>
            </a:extLst>
          </p:cNvPr>
          <p:cNvSpPr txBox="1"/>
          <p:nvPr/>
        </p:nvSpPr>
        <p:spPr>
          <a:xfrm>
            <a:off x="408553" y="4655403"/>
            <a:ext cx="4029800" cy="830997"/>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1200" dirty="0">
                <a:latin typeface="Arial" panose="020B0604020202020204" pitchFamily="34" charset="0"/>
                <a:cs typeface="Arial" panose="020B0604020202020204" pitchFamily="34" charset="0"/>
              </a:rPr>
              <a:t>The kinetics of SLMP53-1 and DIMP53-1 degradation in PBS buffer at 37 °C and pH 7.4 shows that nearly 30% of test compounds degrades within 1 h, with 50% of degradation occurring after 2-3 h. </a:t>
            </a:r>
          </a:p>
        </p:txBody>
      </p:sp>
      <p:grpSp>
        <p:nvGrpSpPr>
          <p:cNvPr id="44" name="Group 43">
            <a:extLst>
              <a:ext uri="{FF2B5EF4-FFF2-40B4-BE49-F238E27FC236}">
                <a16:creationId xmlns:a16="http://schemas.microsoft.com/office/drawing/2014/main" id="{6C6F3E39-5108-494C-89CA-3E3E0960E9AD}"/>
              </a:ext>
            </a:extLst>
          </p:cNvPr>
          <p:cNvGrpSpPr/>
          <p:nvPr/>
        </p:nvGrpSpPr>
        <p:grpSpPr>
          <a:xfrm>
            <a:off x="777240" y="2008125"/>
            <a:ext cx="1795450" cy="1722328"/>
            <a:chOff x="1084553" y="2054676"/>
            <a:chExt cx="2662622" cy="2868237"/>
          </a:xfrm>
        </p:grpSpPr>
        <p:grpSp>
          <p:nvGrpSpPr>
            <p:cNvPr id="45" name="Group 44">
              <a:extLst>
                <a:ext uri="{FF2B5EF4-FFF2-40B4-BE49-F238E27FC236}">
                  <a16:creationId xmlns:a16="http://schemas.microsoft.com/office/drawing/2014/main" id="{35EA14D9-E734-4122-B100-5EA3763AF83F}"/>
                </a:ext>
              </a:extLst>
            </p:cNvPr>
            <p:cNvGrpSpPr/>
            <p:nvPr/>
          </p:nvGrpSpPr>
          <p:grpSpPr>
            <a:xfrm>
              <a:off x="1084553" y="2054676"/>
              <a:ext cx="2662622" cy="2097010"/>
              <a:chOff x="6704885" y="2181646"/>
              <a:chExt cx="2662622" cy="2097010"/>
            </a:xfrm>
          </p:grpSpPr>
          <p:sp>
            <p:nvSpPr>
              <p:cNvPr id="54" name="Hexagon 53">
                <a:extLst>
                  <a:ext uri="{FF2B5EF4-FFF2-40B4-BE49-F238E27FC236}">
                    <a16:creationId xmlns:a16="http://schemas.microsoft.com/office/drawing/2014/main" id="{174350A7-E2A1-4F00-9E8D-D1A913C733FC}"/>
                  </a:ext>
                </a:extLst>
              </p:cNvPr>
              <p:cNvSpPr/>
              <p:nvPr/>
            </p:nvSpPr>
            <p:spPr>
              <a:xfrm>
                <a:off x="7887929" y="2884169"/>
                <a:ext cx="1479578" cy="1394487"/>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Hexagon 54">
                <a:extLst>
                  <a:ext uri="{FF2B5EF4-FFF2-40B4-BE49-F238E27FC236}">
                    <a16:creationId xmlns:a16="http://schemas.microsoft.com/office/drawing/2014/main" id="{59766422-1A9B-47EE-B33D-EC3845205736}"/>
                  </a:ext>
                </a:extLst>
              </p:cNvPr>
              <p:cNvSpPr/>
              <p:nvPr/>
            </p:nvSpPr>
            <p:spPr>
              <a:xfrm>
                <a:off x="6704885" y="2181646"/>
                <a:ext cx="1417991" cy="1361712"/>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TextBox 55">
                <a:extLst>
                  <a:ext uri="{FF2B5EF4-FFF2-40B4-BE49-F238E27FC236}">
                    <a16:creationId xmlns:a16="http://schemas.microsoft.com/office/drawing/2014/main" id="{D4B634F5-45E5-4380-B992-4F4C6327C45B}"/>
                  </a:ext>
                </a:extLst>
              </p:cNvPr>
              <p:cNvSpPr txBox="1"/>
              <p:nvPr/>
            </p:nvSpPr>
            <p:spPr>
              <a:xfrm>
                <a:off x="7984370" y="3005036"/>
                <a:ext cx="1266368" cy="1178861"/>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After </a:t>
                </a:r>
              </a:p>
              <a:p>
                <a:pPr algn="ctr"/>
                <a:r>
                  <a:rPr lang="en-GB" sz="800" u="sng" dirty="0">
                    <a:latin typeface="Arial" panose="020B0604020202020204" pitchFamily="34" charset="0"/>
                    <a:cs typeface="Arial" panose="020B0604020202020204" pitchFamily="34" charset="0"/>
                  </a:rPr>
                  <a:t>3 hours</a:t>
                </a:r>
                <a:r>
                  <a:rPr lang="en-GB" sz="800" dirty="0">
                    <a:latin typeface="Arial" panose="020B0604020202020204" pitchFamily="34" charset="0"/>
                    <a:cs typeface="Arial" panose="020B0604020202020204" pitchFamily="34" charset="0"/>
                  </a:rPr>
                  <a:t> </a:t>
                </a:r>
                <a:r>
                  <a:rPr lang="en-GB" sz="800" b="1" dirty="0">
                    <a:latin typeface="Arial" panose="020B0604020202020204" pitchFamily="34" charset="0"/>
                    <a:cs typeface="Arial" panose="020B0604020202020204" pitchFamily="34" charset="0"/>
                  </a:rPr>
                  <a:t>85</a:t>
                </a:r>
                <a:r>
                  <a:rPr lang="en-GB" sz="800" dirty="0">
                    <a:latin typeface="Arial" panose="020B0604020202020204" pitchFamily="34" charset="0"/>
                    <a:cs typeface="Arial" panose="020B0604020202020204" pitchFamily="34" charset="0"/>
                  </a:rPr>
                  <a:t>% of compound resulted </a:t>
                </a:r>
              </a:p>
              <a:p>
                <a:pPr algn="ctr"/>
                <a:r>
                  <a:rPr lang="en-GB" sz="800" dirty="0">
                    <a:latin typeface="Arial" panose="020B0604020202020204" pitchFamily="34" charset="0"/>
                    <a:cs typeface="Arial" panose="020B0604020202020204" pitchFamily="34" charset="0"/>
                  </a:rPr>
                  <a:t>unmodified</a:t>
                </a:r>
                <a:endParaRPr lang="en-GB" sz="800" b="1" dirty="0">
                  <a:latin typeface="Arial" panose="020B0604020202020204" pitchFamily="34" charset="0"/>
                  <a:cs typeface="Arial" panose="020B0604020202020204" pitchFamily="34" charset="0"/>
                </a:endParaRPr>
              </a:p>
            </p:txBody>
          </p:sp>
        </p:grpSp>
        <p:graphicFrame>
          <p:nvGraphicFramePr>
            <p:cNvPr id="46" name="Object 45">
              <a:extLst>
                <a:ext uri="{FF2B5EF4-FFF2-40B4-BE49-F238E27FC236}">
                  <a16:creationId xmlns:a16="http://schemas.microsoft.com/office/drawing/2014/main" id="{B6BB378A-DFFC-4B53-8553-BD036783B064}"/>
                </a:ext>
              </a:extLst>
            </p:cNvPr>
            <p:cNvGraphicFramePr>
              <a:graphicFrameLocks noChangeAspect="1"/>
            </p:cNvGraphicFramePr>
            <p:nvPr>
              <p:extLst>
                <p:ext uri="{D42A27DB-BD31-4B8C-83A1-F6EECF244321}">
                  <p14:modId xmlns:p14="http://schemas.microsoft.com/office/powerpoint/2010/main" val="3572804952"/>
                </p:ext>
              </p:extLst>
            </p:nvPr>
          </p:nvGraphicFramePr>
          <p:xfrm>
            <a:off x="1238906" y="2184050"/>
            <a:ext cx="1201043" cy="1178861"/>
          </p:xfrm>
          <a:graphic>
            <a:graphicData uri="http://schemas.openxmlformats.org/presentationml/2006/ole">
              <mc:AlternateContent xmlns:mc="http://schemas.openxmlformats.org/markup-compatibility/2006">
                <mc:Choice xmlns:v="urn:schemas-microsoft-com:vml" Requires="v">
                  <p:oleObj spid="_x0000_s11386" name="CS ChemDraw Drawing" r:id="rId6" imgW="607927" imgH="596743" progId="ChemDraw.Document.6.0">
                    <p:embed/>
                  </p:oleObj>
                </mc:Choice>
                <mc:Fallback>
                  <p:oleObj name="CS ChemDraw Drawing" r:id="rId6" imgW="607927" imgH="596743" progId="ChemDraw.Document.6.0">
                    <p:embed/>
                    <p:pic>
                      <p:nvPicPr>
                        <p:cNvPr id="69" name="Object 68"/>
                        <p:cNvPicPr/>
                        <p:nvPr/>
                      </p:nvPicPr>
                      <p:blipFill>
                        <a:blip r:embed="rId7"/>
                        <a:stretch>
                          <a:fillRect/>
                        </a:stretch>
                      </p:blipFill>
                      <p:spPr>
                        <a:xfrm>
                          <a:off x="1238906" y="2184050"/>
                          <a:ext cx="1201043" cy="1178861"/>
                        </a:xfrm>
                        <a:prstGeom prst="rect">
                          <a:avLst/>
                        </a:prstGeom>
                      </p:spPr>
                    </p:pic>
                  </p:oleObj>
                </mc:Fallback>
              </mc:AlternateContent>
            </a:graphicData>
          </a:graphic>
        </p:graphicFrame>
        <p:grpSp>
          <p:nvGrpSpPr>
            <p:cNvPr id="47" name="Group 46">
              <a:extLst>
                <a:ext uri="{FF2B5EF4-FFF2-40B4-BE49-F238E27FC236}">
                  <a16:creationId xmlns:a16="http://schemas.microsoft.com/office/drawing/2014/main" id="{717AA841-1131-4081-B411-72691315F456}"/>
                </a:ext>
              </a:extLst>
            </p:cNvPr>
            <p:cNvGrpSpPr/>
            <p:nvPr/>
          </p:nvGrpSpPr>
          <p:grpSpPr>
            <a:xfrm>
              <a:off x="1084553" y="3528426"/>
              <a:ext cx="1417991" cy="1394487"/>
              <a:chOff x="1084553" y="3528426"/>
              <a:chExt cx="1417991" cy="1394487"/>
            </a:xfrm>
          </p:grpSpPr>
          <p:sp>
            <p:nvSpPr>
              <p:cNvPr id="48" name="Hexagon 47">
                <a:extLst>
                  <a:ext uri="{FF2B5EF4-FFF2-40B4-BE49-F238E27FC236}">
                    <a16:creationId xmlns:a16="http://schemas.microsoft.com/office/drawing/2014/main" id="{21F81873-1743-48DB-A5B5-0EC68C22690B}"/>
                  </a:ext>
                </a:extLst>
              </p:cNvPr>
              <p:cNvSpPr/>
              <p:nvPr/>
            </p:nvSpPr>
            <p:spPr>
              <a:xfrm>
                <a:off x="1084553" y="3528426"/>
                <a:ext cx="1417991" cy="1394487"/>
              </a:xfrm>
              <a:prstGeom prst="hexagon">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9" name="Picture 48">
                <a:extLst>
                  <a:ext uri="{FF2B5EF4-FFF2-40B4-BE49-F238E27FC236}">
                    <a16:creationId xmlns:a16="http://schemas.microsoft.com/office/drawing/2014/main" id="{FC81043B-DB37-4BFA-95C4-909A112AF9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2891"/>
              <a:stretch/>
            </p:blipFill>
            <p:spPr>
              <a:xfrm>
                <a:off x="1392216" y="3786963"/>
                <a:ext cx="838535" cy="954924"/>
              </a:xfrm>
              <a:prstGeom prst="rect">
                <a:avLst/>
              </a:prstGeom>
            </p:spPr>
          </p:pic>
          <p:sp>
            <p:nvSpPr>
              <p:cNvPr id="50" name="Rectangle 49">
                <a:extLst>
                  <a:ext uri="{FF2B5EF4-FFF2-40B4-BE49-F238E27FC236}">
                    <a16:creationId xmlns:a16="http://schemas.microsoft.com/office/drawing/2014/main" id="{4B2C0FC4-8D26-4499-ABDA-7A4C61CAFBDA}"/>
                  </a:ext>
                </a:extLst>
              </p:cNvPr>
              <p:cNvSpPr/>
              <p:nvPr/>
            </p:nvSpPr>
            <p:spPr>
              <a:xfrm>
                <a:off x="1938692" y="4622180"/>
                <a:ext cx="292059" cy="119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66" name="Rectangle 65">
            <a:extLst>
              <a:ext uri="{FF2B5EF4-FFF2-40B4-BE49-F238E27FC236}">
                <a16:creationId xmlns:a16="http://schemas.microsoft.com/office/drawing/2014/main" id="{7E567727-DF83-4CCA-9B42-E286F47775DD}"/>
              </a:ext>
            </a:extLst>
          </p:cNvPr>
          <p:cNvSpPr/>
          <p:nvPr/>
        </p:nvSpPr>
        <p:spPr>
          <a:xfrm>
            <a:off x="5742500" y="4138585"/>
            <a:ext cx="343798" cy="67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7" name="Group 66">
            <a:extLst>
              <a:ext uri="{FF2B5EF4-FFF2-40B4-BE49-F238E27FC236}">
                <a16:creationId xmlns:a16="http://schemas.microsoft.com/office/drawing/2014/main" id="{4387049B-2259-495B-9BA0-9DAAC2CCCE7E}"/>
              </a:ext>
            </a:extLst>
          </p:cNvPr>
          <p:cNvGrpSpPr/>
          <p:nvPr/>
        </p:nvGrpSpPr>
        <p:grpSpPr>
          <a:xfrm>
            <a:off x="2423453" y="2003140"/>
            <a:ext cx="1795450" cy="1722328"/>
            <a:chOff x="1084553" y="2054676"/>
            <a:chExt cx="2662622" cy="2868237"/>
          </a:xfrm>
        </p:grpSpPr>
        <p:grpSp>
          <p:nvGrpSpPr>
            <p:cNvPr id="68" name="Group 67">
              <a:extLst>
                <a:ext uri="{FF2B5EF4-FFF2-40B4-BE49-F238E27FC236}">
                  <a16:creationId xmlns:a16="http://schemas.microsoft.com/office/drawing/2014/main" id="{28EBA5A7-3EF9-4EAE-AC47-E9C3F8A534BF}"/>
                </a:ext>
              </a:extLst>
            </p:cNvPr>
            <p:cNvGrpSpPr/>
            <p:nvPr/>
          </p:nvGrpSpPr>
          <p:grpSpPr>
            <a:xfrm>
              <a:off x="1084553" y="2054676"/>
              <a:ext cx="2662622" cy="2097010"/>
              <a:chOff x="6704885" y="2181646"/>
              <a:chExt cx="2662622" cy="2097010"/>
            </a:xfrm>
          </p:grpSpPr>
          <p:sp>
            <p:nvSpPr>
              <p:cNvPr id="74" name="Hexagon 73">
                <a:extLst>
                  <a:ext uri="{FF2B5EF4-FFF2-40B4-BE49-F238E27FC236}">
                    <a16:creationId xmlns:a16="http://schemas.microsoft.com/office/drawing/2014/main" id="{6A214F6A-2901-4EF5-9025-D91441AC3636}"/>
                  </a:ext>
                </a:extLst>
              </p:cNvPr>
              <p:cNvSpPr/>
              <p:nvPr/>
            </p:nvSpPr>
            <p:spPr>
              <a:xfrm>
                <a:off x="7887929" y="2884169"/>
                <a:ext cx="1479578" cy="1394487"/>
              </a:xfrm>
              <a:prstGeom prst="hexag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Hexagon 74">
                <a:extLst>
                  <a:ext uri="{FF2B5EF4-FFF2-40B4-BE49-F238E27FC236}">
                    <a16:creationId xmlns:a16="http://schemas.microsoft.com/office/drawing/2014/main" id="{DB151E99-C09D-4804-A169-3E8B65018E86}"/>
                  </a:ext>
                </a:extLst>
              </p:cNvPr>
              <p:cNvSpPr/>
              <p:nvPr/>
            </p:nvSpPr>
            <p:spPr>
              <a:xfrm>
                <a:off x="6704885" y="2181646"/>
                <a:ext cx="1417991" cy="1361712"/>
              </a:xfrm>
              <a:prstGeom prst="hexag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TextBox 75">
                <a:extLst>
                  <a:ext uri="{FF2B5EF4-FFF2-40B4-BE49-F238E27FC236}">
                    <a16:creationId xmlns:a16="http://schemas.microsoft.com/office/drawing/2014/main" id="{15CA7638-2F16-411A-80E6-F05097F1E87B}"/>
                  </a:ext>
                </a:extLst>
              </p:cNvPr>
              <p:cNvSpPr txBox="1"/>
              <p:nvPr/>
            </p:nvSpPr>
            <p:spPr>
              <a:xfrm>
                <a:off x="7984370" y="3005036"/>
                <a:ext cx="1266368" cy="1178861"/>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After </a:t>
                </a:r>
              </a:p>
              <a:p>
                <a:pPr algn="ctr"/>
                <a:r>
                  <a:rPr lang="en-GB" sz="800" u="sng" dirty="0">
                    <a:latin typeface="Arial" panose="020B0604020202020204" pitchFamily="34" charset="0"/>
                    <a:cs typeface="Arial" panose="020B0604020202020204" pitchFamily="34" charset="0"/>
                  </a:rPr>
                  <a:t>3 hours</a:t>
                </a:r>
                <a:r>
                  <a:rPr lang="en-GB" sz="800" dirty="0">
                    <a:latin typeface="Arial" panose="020B0604020202020204" pitchFamily="34" charset="0"/>
                    <a:cs typeface="Arial" panose="020B0604020202020204" pitchFamily="34" charset="0"/>
                  </a:rPr>
                  <a:t> </a:t>
                </a:r>
                <a:r>
                  <a:rPr lang="en-GB" sz="800" b="1" dirty="0">
                    <a:latin typeface="Arial" panose="020B0604020202020204" pitchFamily="34" charset="0"/>
                    <a:cs typeface="Arial" panose="020B0604020202020204" pitchFamily="34" charset="0"/>
                  </a:rPr>
                  <a:t>100</a:t>
                </a:r>
                <a:r>
                  <a:rPr lang="en-GB" sz="800" dirty="0">
                    <a:latin typeface="Arial" panose="020B0604020202020204" pitchFamily="34" charset="0"/>
                    <a:cs typeface="Arial" panose="020B0604020202020204" pitchFamily="34" charset="0"/>
                  </a:rPr>
                  <a:t>% of compound resulted </a:t>
                </a:r>
              </a:p>
              <a:p>
                <a:pPr algn="ctr"/>
                <a:r>
                  <a:rPr lang="en-GB" sz="800" dirty="0">
                    <a:latin typeface="Arial" panose="020B0604020202020204" pitchFamily="34" charset="0"/>
                    <a:cs typeface="Arial" panose="020B0604020202020204" pitchFamily="34" charset="0"/>
                  </a:rPr>
                  <a:t>unmodified</a:t>
                </a:r>
                <a:endParaRPr lang="en-GB" sz="800" b="1" dirty="0">
                  <a:latin typeface="Arial" panose="020B0604020202020204" pitchFamily="34" charset="0"/>
                  <a:cs typeface="Arial" panose="020B0604020202020204" pitchFamily="34" charset="0"/>
                </a:endParaRPr>
              </a:p>
            </p:txBody>
          </p:sp>
        </p:grpSp>
        <p:graphicFrame>
          <p:nvGraphicFramePr>
            <p:cNvPr id="69" name="Object 68">
              <a:extLst>
                <a:ext uri="{FF2B5EF4-FFF2-40B4-BE49-F238E27FC236}">
                  <a16:creationId xmlns:a16="http://schemas.microsoft.com/office/drawing/2014/main" id="{AC310F9D-AE9F-4E3F-A34D-DCA67E0EDA5D}"/>
                </a:ext>
              </a:extLst>
            </p:cNvPr>
            <p:cNvGraphicFramePr>
              <a:graphicFrameLocks noChangeAspect="1"/>
            </p:cNvGraphicFramePr>
            <p:nvPr>
              <p:extLst>
                <p:ext uri="{D42A27DB-BD31-4B8C-83A1-F6EECF244321}">
                  <p14:modId xmlns:p14="http://schemas.microsoft.com/office/powerpoint/2010/main" val="2285004250"/>
                </p:ext>
              </p:extLst>
            </p:nvPr>
          </p:nvGraphicFramePr>
          <p:xfrm>
            <a:off x="1238906" y="2184050"/>
            <a:ext cx="1201043" cy="1178861"/>
          </p:xfrm>
          <a:graphic>
            <a:graphicData uri="http://schemas.openxmlformats.org/presentationml/2006/ole">
              <mc:AlternateContent xmlns:mc="http://schemas.openxmlformats.org/markup-compatibility/2006">
                <mc:Choice xmlns:v="urn:schemas-microsoft-com:vml" Requires="v">
                  <p:oleObj spid="_x0000_s11387" name="CS ChemDraw Drawing" r:id="rId9" imgW="607927" imgH="596743" progId="ChemDraw.Document.6.0">
                    <p:embed/>
                  </p:oleObj>
                </mc:Choice>
                <mc:Fallback>
                  <p:oleObj name="CS ChemDraw Drawing" r:id="rId9" imgW="607927" imgH="596743" progId="ChemDraw.Document.6.0">
                    <p:embed/>
                    <p:pic>
                      <p:nvPicPr>
                        <p:cNvPr id="46" name="Object 45">
                          <a:extLst>
                            <a:ext uri="{FF2B5EF4-FFF2-40B4-BE49-F238E27FC236}">
                              <a16:creationId xmlns:a16="http://schemas.microsoft.com/office/drawing/2014/main" id="{B6BB378A-DFFC-4B53-8553-BD036783B064}"/>
                            </a:ext>
                          </a:extLst>
                        </p:cNvPr>
                        <p:cNvPicPr/>
                        <p:nvPr/>
                      </p:nvPicPr>
                      <p:blipFill>
                        <a:blip r:embed="rId10"/>
                        <a:stretch>
                          <a:fillRect/>
                        </a:stretch>
                      </p:blipFill>
                      <p:spPr>
                        <a:xfrm>
                          <a:off x="1238906" y="2184050"/>
                          <a:ext cx="1201043" cy="1178861"/>
                        </a:xfrm>
                        <a:prstGeom prst="rect">
                          <a:avLst/>
                        </a:prstGeom>
                      </p:spPr>
                    </p:pic>
                  </p:oleObj>
                </mc:Fallback>
              </mc:AlternateContent>
            </a:graphicData>
          </a:graphic>
        </p:graphicFrame>
        <p:grpSp>
          <p:nvGrpSpPr>
            <p:cNvPr id="70" name="Group 69">
              <a:extLst>
                <a:ext uri="{FF2B5EF4-FFF2-40B4-BE49-F238E27FC236}">
                  <a16:creationId xmlns:a16="http://schemas.microsoft.com/office/drawing/2014/main" id="{DE3E28DF-EAD7-442B-8B61-A1B42B49E562}"/>
                </a:ext>
              </a:extLst>
            </p:cNvPr>
            <p:cNvGrpSpPr/>
            <p:nvPr/>
          </p:nvGrpSpPr>
          <p:grpSpPr>
            <a:xfrm>
              <a:off x="1084553" y="3528426"/>
              <a:ext cx="1417991" cy="1394487"/>
              <a:chOff x="1084553" y="3528426"/>
              <a:chExt cx="1417991" cy="1394487"/>
            </a:xfrm>
          </p:grpSpPr>
          <p:sp>
            <p:nvSpPr>
              <p:cNvPr id="71" name="Hexagon 70">
                <a:extLst>
                  <a:ext uri="{FF2B5EF4-FFF2-40B4-BE49-F238E27FC236}">
                    <a16:creationId xmlns:a16="http://schemas.microsoft.com/office/drawing/2014/main" id="{6CB6E429-2869-4070-AE52-1A6269D8FC59}"/>
                  </a:ext>
                </a:extLst>
              </p:cNvPr>
              <p:cNvSpPr/>
              <p:nvPr/>
            </p:nvSpPr>
            <p:spPr>
              <a:xfrm>
                <a:off x="1084553" y="3528426"/>
                <a:ext cx="1417991" cy="1394487"/>
              </a:xfrm>
              <a:prstGeom prst="hexagon">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2" name="Picture 71">
                <a:extLst>
                  <a:ext uri="{FF2B5EF4-FFF2-40B4-BE49-F238E27FC236}">
                    <a16:creationId xmlns:a16="http://schemas.microsoft.com/office/drawing/2014/main" id="{3E84630A-7F43-4C69-9541-6E9373E75CC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2891"/>
              <a:stretch/>
            </p:blipFill>
            <p:spPr>
              <a:xfrm>
                <a:off x="1392216" y="3786963"/>
                <a:ext cx="838535" cy="954924"/>
              </a:xfrm>
              <a:prstGeom prst="rect">
                <a:avLst/>
              </a:prstGeom>
            </p:spPr>
          </p:pic>
          <p:sp>
            <p:nvSpPr>
              <p:cNvPr id="73" name="Rectangle 72">
                <a:extLst>
                  <a:ext uri="{FF2B5EF4-FFF2-40B4-BE49-F238E27FC236}">
                    <a16:creationId xmlns:a16="http://schemas.microsoft.com/office/drawing/2014/main" id="{331ADDCE-FE57-41EA-AC5D-77DF9F647C49}"/>
                  </a:ext>
                </a:extLst>
              </p:cNvPr>
              <p:cNvSpPr/>
              <p:nvPr/>
            </p:nvSpPr>
            <p:spPr>
              <a:xfrm>
                <a:off x="1938692" y="4622180"/>
                <a:ext cx="292059" cy="119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77" name="CasellaDiTesto 3">
            <a:extLst>
              <a:ext uri="{FF2B5EF4-FFF2-40B4-BE49-F238E27FC236}">
                <a16:creationId xmlns:a16="http://schemas.microsoft.com/office/drawing/2014/main" id="{D933AFC0-0BFC-4C3F-909F-68254D467448}"/>
              </a:ext>
            </a:extLst>
          </p:cNvPr>
          <p:cNvSpPr txBox="1"/>
          <p:nvPr/>
        </p:nvSpPr>
        <p:spPr>
          <a:xfrm>
            <a:off x="651062" y="1334000"/>
            <a:ext cx="3489871" cy="461665"/>
          </a:xfrm>
          <a:prstGeom prst="rect">
            <a:avLst/>
          </a:prstGeom>
          <a:noFill/>
        </p:spPr>
        <p:txBody>
          <a:bodyPr wrap="square" rtlCol="0">
            <a:spAutoFit/>
          </a:bodyPr>
          <a:lstStyle/>
          <a:p>
            <a:pPr algn="ctr"/>
            <a:r>
              <a:rPr lang="it-IT" sz="2400" b="1" dirty="0">
                <a:solidFill>
                  <a:srgbClr val="C00000"/>
                </a:solidFill>
                <a:cs typeface="Times New Roman" panose="02020603050405020304" pitchFamily="18" charset="0"/>
              </a:rPr>
              <a:t>PLASMA STABILITY</a:t>
            </a:r>
          </a:p>
        </p:txBody>
      </p:sp>
      <p:sp>
        <p:nvSpPr>
          <p:cNvPr id="78" name="CasellaDiTesto 3">
            <a:extLst>
              <a:ext uri="{FF2B5EF4-FFF2-40B4-BE49-F238E27FC236}">
                <a16:creationId xmlns:a16="http://schemas.microsoft.com/office/drawing/2014/main" id="{AC098BEC-CF26-4214-A50A-974266A83101}"/>
              </a:ext>
            </a:extLst>
          </p:cNvPr>
          <p:cNvSpPr txBox="1"/>
          <p:nvPr/>
        </p:nvSpPr>
        <p:spPr>
          <a:xfrm>
            <a:off x="562143" y="4068280"/>
            <a:ext cx="3489871" cy="461665"/>
          </a:xfrm>
          <a:prstGeom prst="rect">
            <a:avLst/>
          </a:prstGeom>
          <a:noFill/>
        </p:spPr>
        <p:txBody>
          <a:bodyPr wrap="square" rtlCol="0">
            <a:spAutoFit/>
          </a:bodyPr>
          <a:lstStyle/>
          <a:p>
            <a:pPr algn="ctr"/>
            <a:r>
              <a:rPr lang="it-IT" sz="2400" b="1" dirty="0">
                <a:solidFill>
                  <a:srgbClr val="C00000"/>
                </a:solidFill>
                <a:cs typeface="Times New Roman" panose="02020603050405020304" pitchFamily="18" charset="0"/>
              </a:rPr>
              <a:t>CHEMICAL STABILITY</a:t>
            </a:r>
          </a:p>
        </p:txBody>
      </p:sp>
    </p:spTree>
    <p:extLst>
      <p:ext uri="{BB962C8B-B14F-4D97-AF65-F5344CB8AC3E}">
        <p14:creationId xmlns:p14="http://schemas.microsoft.com/office/powerpoint/2010/main" val="4045166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21</a:t>
            </a:fld>
            <a:endParaRPr lang="fr-F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25" name="Rectangle 24">
            <a:extLst>
              <a:ext uri="{FF2B5EF4-FFF2-40B4-BE49-F238E27FC236}">
                <a16:creationId xmlns:a16="http://schemas.microsoft.com/office/drawing/2014/main" id="{72B0A646-5E30-4F17-8997-2FFB2F5B52CB}"/>
              </a:ext>
            </a:extLst>
          </p:cNvPr>
          <p:cNvSpPr/>
          <p:nvPr/>
        </p:nvSpPr>
        <p:spPr>
          <a:xfrm>
            <a:off x="532874" y="2324172"/>
            <a:ext cx="2361492" cy="2533514"/>
          </a:xfrm>
          <a:prstGeom prst="rect">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400" dirty="0">
              <a:solidFill>
                <a:schemeClr val="tx1"/>
              </a:solidFill>
              <a:cs typeface="Times New Roman" panose="02020603050405020304" pitchFamily="18" charset="0"/>
            </a:endParaRPr>
          </a:p>
        </p:txBody>
      </p:sp>
      <p:sp>
        <p:nvSpPr>
          <p:cNvPr id="26" name="Rectangle 25">
            <a:extLst>
              <a:ext uri="{FF2B5EF4-FFF2-40B4-BE49-F238E27FC236}">
                <a16:creationId xmlns:a16="http://schemas.microsoft.com/office/drawing/2014/main" id="{20037E26-DC7C-42C5-ADE6-50E6D7530988}"/>
              </a:ext>
            </a:extLst>
          </p:cNvPr>
          <p:cNvSpPr/>
          <p:nvPr/>
        </p:nvSpPr>
        <p:spPr>
          <a:xfrm>
            <a:off x="3105225" y="2324172"/>
            <a:ext cx="2730559" cy="2533514"/>
          </a:xfrm>
          <a:prstGeom prst="rect">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F57C8E85-C3B7-4130-815D-7B1AF58E95AA}"/>
              </a:ext>
            </a:extLst>
          </p:cNvPr>
          <p:cNvSpPr/>
          <p:nvPr/>
        </p:nvSpPr>
        <p:spPr>
          <a:xfrm>
            <a:off x="6127925" y="2324170"/>
            <a:ext cx="2455224" cy="2533514"/>
          </a:xfrm>
          <a:prstGeom prst="rect">
            <a:avLst/>
          </a:prstGeom>
          <a:solidFill>
            <a:srgbClr val="D5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8F47310-0015-414B-BC29-70ADBE15B3E3}"/>
              </a:ext>
            </a:extLst>
          </p:cNvPr>
          <p:cNvSpPr/>
          <p:nvPr/>
        </p:nvSpPr>
        <p:spPr>
          <a:xfrm>
            <a:off x="6127925" y="1600584"/>
            <a:ext cx="2455223" cy="872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cs typeface="Times New Roman" panose="02020603050405020304" pitchFamily="18" charset="0"/>
              </a:rPr>
              <a:t>Evaluation of the stability studies of SLMP53-1 and DIMP53-1</a:t>
            </a:r>
            <a:endParaRPr lang="en-US" sz="1600" b="1" dirty="0">
              <a:cs typeface="Times New Roman" panose="02020603050405020304" pitchFamily="18" charset="0"/>
            </a:endParaRPr>
          </a:p>
        </p:txBody>
      </p:sp>
      <p:sp>
        <p:nvSpPr>
          <p:cNvPr id="29" name="Rectangle 28">
            <a:extLst>
              <a:ext uri="{FF2B5EF4-FFF2-40B4-BE49-F238E27FC236}">
                <a16:creationId xmlns:a16="http://schemas.microsoft.com/office/drawing/2014/main" id="{DC2EA65E-6C5C-488B-A4AA-CC55EA4DA62E}"/>
              </a:ext>
            </a:extLst>
          </p:cNvPr>
          <p:cNvSpPr/>
          <p:nvPr/>
        </p:nvSpPr>
        <p:spPr>
          <a:xfrm>
            <a:off x="533400" y="1600200"/>
            <a:ext cx="2346550" cy="82749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cs typeface="Times New Roman" panose="02020603050405020304" pitchFamily="18" charset="0"/>
              </a:rPr>
              <a:t>Hit-to-lead optimization of SLMP53-1</a:t>
            </a:r>
            <a:endParaRPr lang="en-US" sz="1600" b="1" dirty="0">
              <a:cs typeface="Times New Roman" panose="02020603050405020304" pitchFamily="18" charset="0"/>
            </a:endParaRPr>
          </a:p>
        </p:txBody>
      </p:sp>
      <p:sp>
        <p:nvSpPr>
          <p:cNvPr id="30" name="Rectangle 29">
            <a:extLst>
              <a:ext uri="{FF2B5EF4-FFF2-40B4-BE49-F238E27FC236}">
                <a16:creationId xmlns:a16="http://schemas.microsoft.com/office/drawing/2014/main" id="{21E7E1A3-DD81-4C4E-A593-81255E2AFE1E}"/>
              </a:ext>
            </a:extLst>
          </p:cNvPr>
          <p:cNvSpPr/>
          <p:nvPr/>
        </p:nvSpPr>
        <p:spPr>
          <a:xfrm>
            <a:off x="3104814" y="1600199"/>
            <a:ext cx="2730970" cy="8730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cs typeface="Times New Roman" panose="02020603050405020304" pitchFamily="18" charset="0"/>
              </a:rPr>
              <a:t>Evaluation of the  antitumoral bioactivity of the lead generation</a:t>
            </a:r>
          </a:p>
        </p:txBody>
      </p:sp>
      <p:sp>
        <p:nvSpPr>
          <p:cNvPr id="31" name="TextBox 30">
            <a:extLst>
              <a:ext uri="{FF2B5EF4-FFF2-40B4-BE49-F238E27FC236}">
                <a16:creationId xmlns:a16="http://schemas.microsoft.com/office/drawing/2014/main" id="{BC4BAEB8-DC37-42F8-88CC-3696C53F1BD8}"/>
              </a:ext>
            </a:extLst>
          </p:cNvPr>
          <p:cNvSpPr txBox="1"/>
          <p:nvPr/>
        </p:nvSpPr>
        <p:spPr>
          <a:xfrm>
            <a:off x="3134180" y="2621333"/>
            <a:ext cx="2642020" cy="2215991"/>
          </a:xfrm>
          <a:prstGeom prst="rect">
            <a:avLst/>
          </a:prstGeom>
          <a:noFill/>
        </p:spPr>
        <p:txBody>
          <a:bodyPr wrap="square" rtlCol="0">
            <a:spAutoFit/>
          </a:bodyPr>
          <a:lstStyle/>
          <a:p>
            <a:pPr marL="171450" lvl="0" indent="-171450">
              <a:buFont typeface="Arial" panose="020B0604020202020204" pitchFamily="34" charset="0"/>
              <a:buChar char="•"/>
            </a:pPr>
            <a:r>
              <a:rPr lang="en-GB" sz="1200" dirty="0">
                <a:cs typeface="Arial" panose="020B0604020202020204" pitchFamily="34" charset="0"/>
              </a:rPr>
              <a:t>most of the bicyclic lactams composing this </a:t>
            </a:r>
            <a:r>
              <a:rPr lang="el-GR" sz="1200" dirty="0">
                <a:cs typeface="Arial" panose="020B0604020202020204" pitchFamily="34" charset="0"/>
              </a:rPr>
              <a:t>chemical family displays </a:t>
            </a:r>
            <a:r>
              <a:rPr lang="el-GR" sz="1200" b="1" dirty="0">
                <a:cs typeface="Arial" panose="020B0604020202020204" pitchFamily="34" charset="0"/>
              </a:rPr>
              <a:t>potent antitumor activity </a:t>
            </a:r>
            <a:r>
              <a:rPr lang="en-GB" sz="1200" dirty="0">
                <a:cs typeface="Arial" panose="020B0604020202020204" pitchFamily="34" charset="0"/>
              </a:rPr>
              <a:t>once the derivatives are assayed in A375 cell line.</a:t>
            </a:r>
          </a:p>
          <a:p>
            <a:pPr lvl="0"/>
            <a:r>
              <a:rPr lang="en-GB" sz="1200" dirty="0">
                <a:cs typeface="Arial" panose="020B0604020202020204" pitchFamily="34" charset="0"/>
              </a:rPr>
              <a:t> </a:t>
            </a:r>
          </a:p>
          <a:p>
            <a:pPr marL="171450" lvl="0" indent="-171450">
              <a:buFont typeface="Arial" panose="020B0604020202020204" pitchFamily="34" charset="0"/>
              <a:buChar char="•"/>
            </a:pPr>
            <a:r>
              <a:rPr lang="en-US" sz="1200" dirty="0">
                <a:cs typeface="Times New Roman" panose="02020603050405020304" pitchFamily="18" charset="0"/>
              </a:rPr>
              <a:t>1 oxazoloisoindolinone restores the </a:t>
            </a:r>
            <a:r>
              <a:rPr lang="en-US" sz="1200" i="1" dirty="0">
                <a:cs typeface="Times New Roman" panose="02020603050405020304" pitchFamily="18" charset="0"/>
              </a:rPr>
              <a:t>wild-type</a:t>
            </a:r>
            <a:r>
              <a:rPr lang="en-US" sz="1200" dirty="0">
                <a:cs typeface="Times New Roman" panose="02020603050405020304" pitchFamily="18" charset="0"/>
              </a:rPr>
              <a:t> growth inhibitory effect to mut p53R280K in about</a:t>
            </a:r>
            <a:r>
              <a:rPr lang="en-US" sz="1200" b="1" dirty="0">
                <a:cs typeface="Times New Roman" panose="02020603050405020304" pitchFamily="18" charset="0"/>
              </a:rPr>
              <a:t> 86%. </a:t>
            </a:r>
            <a:r>
              <a:rPr lang="en-US" sz="1200" dirty="0">
                <a:cs typeface="Times New Roman" panose="02020603050405020304" pitchFamily="18" charset="0"/>
              </a:rPr>
              <a:t>(the hit-compound SLMP53-1 of </a:t>
            </a:r>
            <a:r>
              <a:rPr lang="en-US" sz="1200" b="1" dirty="0">
                <a:cs typeface="Times New Roman" panose="02020603050405020304" pitchFamily="18" charset="0"/>
              </a:rPr>
              <a:t>61%</a:t>
            </a:r>
            <a:r>
              <a:rPr lang="en-US" sz="1200" dirty="0">
                <a:cs typeface="Times New Roman" panose="02020603050405020304" pitchFamily="18" charset="0"/>
              </a:rPr>
              <a:t>); </a:t>
            </a:r>
          </a:p>
          <a:p>
            <a:endParaRPr lang="en-GB" dirty="0"/>
          </a:p>
        </p:txBody>
      </p:sp>
      <p:sp>
        <p:nvSpPr>
          <p:cNvPr id="32" name="TextBox 31">
            <a:extLst>
              <a:ext uri="{FF2B5EF4-FFF2-40B4-BE49-F238E27FC236}">
                <a16:creationId xmlns:a16="http://schemas.microsoft.com/office/drawing/2014/main" id="{C0CE5AF9-651C-44C3-86DD-B44B67F3D078}"/>
              </a:ext>
            </a:extLst>
          </p:cNvPr>
          <p:cNvSpPr txBox="1"/>
          <p:nvPr/>
        </p:nvSpPr>
        <p:spPr>
          <a:xfrm>
            <a:off x="6324600" y="2789775"/>
            <a:ext cx="2165614" cy="1569660"/>
          </a:xfrm>
          <a:prstGeom prst="rect">
            <a:avLst/>
          </a:prstGeom>
          <a:noFill/>
        </p:spPr>
        <p:txBody>
          <a:bodyPr wrap="square" rtlCol="0">
            <a:spAutoFit/>
          </a:bodyPr>
          <a:lstStyle/>
          <a:p>
            <a:pPr marL="285750" lvl="0" indent="-285750">
              <a:buFont typeface="Arial" panose="020B0604020202020204" pitchFamily="34" charset="0"/>
              <a:buChar char="•"/>
            </a:pPr>
            <a:r>
              <a:rPr lang="en-US" sz="1200" u="sng" dirty="0">
                <a:cs typeface="Times New Roman" panose="02020603050405020304" pitchFamily="18" charset="0"/>
              </a:rPr>
              <a:t>In human microsomes</a:t>
            </a:r>
            <a:r>
              <a:rPr lang="en-US" sz="1200" dirty="0">
                <a:cs typeface="Times New Roman" panose="02020603050405020304" pitchFamily="18" charset="0"/>
              </a:rPr>
              <a:t>: moderate stability</a:t>
            </a:r>
          </a:p>
          <a:p>
            <a:pPr marL="285750" lvl="0" indent="-285750">
              <a:buFont typeface="Arial" panose="020B0604020202020204" pitchFamily="34" charset="0"/>
              <a:buChar char="•"/>
            </a:pPr>
            <a:endParaRPr lang="en-US" sz="1200" dirty="0">
              <a:cs typeface="Times New Roman" panose="02020603050405020304" pitchFamily="18" charset="0"/>
            </a:endParaRPr>
          </a:p>
          <a:p>
            <a:pPr marL="285750" lvl="0" indent="-285750">
              <a:buFont typeface="Arial" panose="020B0604020202020204" pitchFamily="34" charset="0"/>
              <a:buChar char="•"/>
            </a:pPr>
            <a:r>
              <a:rPr lang="en-US" sz="1200" u="sng" dirty="0">
                <a:cs typeface="Times New Roman" panose="02020603050405020304" pitchFamily="18" charset="0"/>
              </a:rPr>
              <a:t>In human plasma</a:t>
            </a:r>
            <a:r>
              <a:rPr lang="en-US" sz="1200" dirty="0">
                <a:cs typeface="Times New Roman" panose="02020603050405020304" pitchFamily="18" charset="0"/>
              </a:rPr>
              <a:t>: high stability; </a:t>
            </a:r>
          </a:p>
          <a:p>
            <a:pPr lvl="0"/>
            <a:endParaRPr lang="en-US" sz="1200" u="sng" dirty="0">
              <a:cs typeface="Times New Roman" panose="02020603050405020304" pitchFamily="18" charset="0"/>
            </a:endParaRPr>
          </a:p>
          <a:p>
            <a:pPr marL="285750" lvl="0" indent="-285750">
              <a:buFont typeface="Arial" panose="020B0604020202020204" pitchFamily="34" charset="0"/>
              <a:buChar char="•"/>
            </a:pPr>
            <a:r>
              <a:rPr lang="en-US" sz="1200" u="sng" dirty="0">
                <a:cs typeface="Times New Roman" panose="02020603050405020304" pitchFamily="18" charset="0"/>
              </a:rPr>
              <a:t>In PBS buffer at pH 7.4</a:t>
            </a:r>
            <a:r>
              <a:rPr lang="en-US" sz="1200" dirty="0">
                <a:cs typeface="Times New Roman" panose="02020603050405020304" pitchFamily="18" charset="0"/>
              </a:rPr>
              <a:t>: moderate stability:</a:t>
            </a:r>
            <a:endParaRPr lang="en-GB" dirty="0"/>
          </a:p>
        </p:txBody>
      </p:sp>
      <p:sp>
        <p:nvSpPr>
          <p:cNvPr id="34" name="TextBox 33">
            <a:extLst>
              <a:ext uri="{FF2B5EF4-FFF2-40B4-BE49-F238E27FC236}">
                <a16:creationId xmlns:a16="http://schemas.microsoft.com/office/drawing/2014/main" id="{1F14779B-335D-4B43-924D-C1552356C35E}"/>
              </a:ext>
            </a:extLst>
          </p:cNvPr>
          <p:cNvSpPr txBox="1"/>
          <p:nvPr/>
        </p:nvSpPr>
        <p:spPr>
          <a:xfrm>
            <a:off x="518458" y="2594286"/>
            <a:ext cx="2361492" cy="923330"/>
          </a:xfrm>
          <a:prstGeom prst="rect">
            <a:avLst/>
          </a:prstGeom>
          <a:noFill/>
        </p:spPr>
        <p:txBody>
          <a:bodyPr wrap="square" rtlCol="0">
            <a:spAutoFit/>
          </a:bodyPr>
          <a:lstStyle/>
          <a:p>
            <a:pPr marL="171450" lvl="0" indent="-171450">
              <a:buFont typeface="Arial" panose="020B0604020202020204" pitchFamily="34" charset="0"/>
              <a:buChar char="•"/>
            </a:pPr>
            <a:r>
              <a:rPr lang="en-US" sz="1200" dirty="0">
                <a:cs typeface="Times New Roman" panose="02020603050405020304" pitchFamily="18" charset="0"/>
              </a:rPr>
              <a:t>Library of </a:t>
            </a:r>
            <a:r>
              <a:rPr lang="en-US" sz="1200" b="1" dirty="0">
                <a:cs typeface="Times New Roman" panose="02020603050405020304" pitchFamily="18" charset="0"/>
              </a:rPr>
              <a:t>35</a:t>
            </a:r>
            <a:r>
              <a:rPr lang="en-US" sz="1200" dirty="0">
                <a:cs typeface="Times New Roman" panose="02020603050405020304" pitchFamily="18" charset="0"/>
              </a:rPr>
              <a:t> bicyclic lactams obtained with good to excellent yields between </a:t>
            </a:r>
            <a:r>
              <a:rPr lang="en-US" sz="1200" b="1" dirty="0">
                <a:cs typeface="Times New Roman" panose="02020603050405020304" pitchFamily="18" charset="0"/>
              </a:rPr>
              <a:t>71</a:t>
            </a:r>
            <a:r>
              <a:rPr lang="en-US" sz="1200" dirty="0">
                <a:cs typeface="Times New Roman" panose="02020603050405020304" pitchFamily="18" charset="0"/>
              </a:rPr>
              <a:t> and </a:t>
            </a:r>
            <a:r>
              <a:rPr lang="en-US" sz="1200" b="1" dirty="0">
                <a:cs typeface="Times New Roman" panose="02020603050405020304" pitchFamily="18" charset="0"/>
              </a:rPr>
              <a:t>96%</a:t>
            </a:r>
          </a:p>
          <a:p>
            <a:endParaRPr lang="en-GB" dirty="0"/>
          </a:p>
        </p:txBody>
      </p:sp>
      <p:graphicFrame>
        <p:nvGraphicFramePr>
          <p:cNvPr id="24" name="Object 23">
            <a:extLst>
              <a:ext uri="{FF2B5EF4-FFF2-40B4-BE49-F238E27FC236}">
                <a16:creationId xmlns:a16="http://schemas.microsoft.com/office/drawing/2014/main" id="{2FE1156C-A762-4E55-9FBC-3677085D5033}"/>
              </a:ext>
            </a:extLst>
          </p:cNvPr>
          <p:cNvGraphicFramePr>
            <a:graphicFrameLocks noChangeAspect="1"/>
          </p:cNvGraphicFramePr>
          <p:nvPr>
            <p:extLst>
              <p:ext uri="{D42A27DB-BD31-4B8C-83A1-F6EECF244321}">
                <p14:modId xmlns:p14="http://schemas.microsoft.com/office/powerpoint/2010/main" val="2524697813"/>
              </p:ext>
            </p:extLst>
          </p:nvPr>
        </p:nvGraphicFramePr>
        <p:xfrm>
          <a:off x="980720" y="3276600"/>
          <a:ext cx="1419649" cy="1509619"/>
        </p:xfrm>
        <a:graphic>
          <a:graphicData uri="http://schemas.openxmlformats.org/presentationml/2006/ole">
            <mc:AlternateContent xmlns:mc="http://schemas.openxmlformats.org/markup-compatibility/2006">
              <mc:Choice xmlns:v="urn:schemas-microsoft-com:vml" Requires="v">
                <p:oleObj spid="_x0000_s12335" name="CS ChemDraw Drawing" r:id="rId4" imgW="2675945" imgH="2852485" progId="ChemDraw.Document.6.0">
                  <p:embed/>
                </p:oleObj>
              </mc:Choice>
              <mc:Fallback>
                <p:oleObj name="CS ChemDraw Drawing" r:id="rId4" imgW="2675945" imgH="2852485" progId="ChemDraw.Document.6.0">
                  <p:embed/>
                  <p:pic>
                    <p:nvPicPr>
                      <p:cNvPr id="41" name="Object 40">
                        <a:extLst>
                          <a:ext uri="{FF2B5EF4-FFF2-40B4-BE49-F238E27FC236}">
                            <a16:creationId xmlns:a16="http://schemas.microsoft.com/office/drawing/2014/main" id="{7473AA45-997F-47CF-B558-3CD4AE432CEF}"/>
                          </a:ext>
                        </a:extLst>
                      </p:cNvPr>
                      <p:cNvPicPr/>
                      <p:nvPr/>
                    </p:nvPicPr>
                    <p:blipFill>
                      <a:blip r:embed="rId5"/>
                      <a:stretch>
                        <a:fillRect/>
                      </a:stretch>
                    </p:blipFill>
                    <p:spPr>
                      <a:xfrm>
                        <a:off x="980720" y="3276600"/>
                        <a:ext cx="1419649" cy="1509619"/>
                      </a:xfrm>
                      <a:prstGeom prst="rect">
                        <a:avLst/>
                      </a:prstGeom>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err="1"/>
              <a:t>Acknowledgments</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22</a:t>
            </a:fld>
            <a:endParaRPr lang="fr-F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5" name="Rectangle 4">
            <a:extLst>
              <a:ext uri="{FF2B5EF4-FFF2-40B4-BE49-F238E27FC236}">
                <a16:creationId xmlns:a16="http://schemas.microsoft.com/office/drawing/2014/main" id="{743DF04B-073F-4596-94C9-5D040E7C65E6}"/>
              </a:ext>
            </a:extLst>
          </p:cNvPr>
          <p:cNvSpPr/>
          <p:nvPr/>
        </p:nvSpPr>
        <p:spPr>
          <a:xfrm>
            <a:off x="6014624" y="5753858"/>
            <a:ext cx="486591" cy="1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F707761F-9121-4A01-8059-4D25A1978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757" y="1387972"/>
            <a:ext cx="1482336" cy="1542977"/>
          </a:xfrm>
          <a:prstGeom prst="rect">
            <a:avLst/>
          </a:prstGeom>
        </p:spPr>
      </p:pic>
      <p:sp>
        <p:nvSpPr>
          <p:cNvPr id="9" name="TextBox 8">
            <a:extLst>
              <a:ext uri="{FF2B5EF4-FFF2-40B4-BE49-F238E27FC236}">
                <a16:creationId xmlns:a16="http://schemas.microsoft.com/office/drawing/2014/main" id="{32CB6217-AEB3-4563-BA3E-A6FEF7D79857}"/>
              </a:ext>
            </a:extLst>
          </p:cNvPr>
          <p:cNvSpPr txBox="1"/>
          <p:nvPr/>
        </p:nvSpPr>
        <p:spPr>
          <a:xfrm>
            <a:off x="2819400" y="2897995"/>
            <a:ext cx="1986747" cy="646331"/>
          </a:xfrm>
          <a:prstGeom prst="rect">
            <a:avLst/>
          </a:prstGeom>
          <a:noFill/>
        </p:spPr>
        <p:txBody>
          <a:bodyPr wrap="square" rtlCol="0">
            <a:spAutoFit/>
          </a:bodyPr>
          <a:lstStyle/>
          <a:p>
            <a:pPr algn="ctr"/>
            <a:r>
              <a:rPr lang="en-GB" sz="1400" b="1" dirty="0"/>
              <a:t>Dr. Maria SANTOS</a:t>
            </a:r>
          </a:p>
          <a:p>
            <a:pPr algn="ctr"/>
            <a:r>
              <a:rPr lang="en-GB" sz="1100" b="1" dirty="0"/>
              <a:t>(Faculty of Pharmacy,</a:t>
            </a:r>
          </a:p>
          <a:p>
            <a:pPr algn="ctr"/>
            <a:r>
              <a:rPr lang="en-GB" sz="1100" b="1" dirty="0"/>
              <a:t>University of Lisbon)</a:t>
            </a:r>
          </a:p>
        </p:txBody>
      </p:sp>
      <p:pic>
        <p:nvPicPr>
          <p:cNvPr id="10" name="Picture 9">
            <a:extLst>
              <a:ext uri="{FF2B5EF4-FFF2-40B4-BE49-F238E27FC236}">
                <a16:creationId xmlns:a16="http://schemas.microsoft.com/office/drawing/2014/main" id="{3A5882FC-C2AD-486F-8776-DA12E563303F}"/>
              </a:ext>
            </a:extLst>
          </p:cNvPr>
          <p:cNvPicPr>
            <a:picLocks noChangeAspect="1"/>
          </p:cNvPicPr>
          <p:nvPr/>
        </p:nvPicPr>
        <p:blipFill rotWithShape="1">
          <a:blip r:embed="rId4">
            <a:extLst>
              <a:ext uri="{28A0092B-C50C-407E-A947-70E740481C1C}">
                <a14:useLocalDpi xmlns:a14="http://schemas.microsoft.com/office/drawing/2010/main" val="0"/>
              </a:ext>
            </a:extLst>
          </a:blip>
          <a:srcRect l="16809" r="8151"/>
          <a:stretch/>
        </p:blipFill>
        <p:spPr>
          <a:xfrm>
            <a:off x="6784402" y="1343735"/>
            <a:ext cx="1724242" cy="1610749"/>
          </a:xfrm>
          <a:prstGeom prst="rect">
            <a:avLst/>
          </a:prstGeom>
        </p:spPr>
      </p:pic>
      <p:sp>
        <p:nvSpPr>
          <p:cNvPr id="11" name="TextBox 10">
            <a:extLst>
              <a:ext uri="{FF2B5EF4-FFF2-40B4-BE49-F238E27FC236}">
                <a16:creationId xmlns:a16="http://schemas.microsoft.com/office/drawing/2014/main" id="{DD1668A8-C9CE-48DA-AFCB-C890FFBD20BF}"/>
              </a:ext>
            </a:extLst>
          </p:cNvPr>
          <p:cNvSpPr txBox="1"/>
          <p:nvPr/>
        </p:nvSpPr>
        <p:spPr>
          <a:xfrm>
            <a:off x="6477000" y="2917504"/>
            <a:ext cx="2352742" cy="646331"/>
          </a:xfrm>
          <a:prstGeom prst="rect">
            <a:avLst/>
          </a:prstGeom>
          <a:noFill/>
        </p:spPr>
        <p:txBody>
          <a:bodyPr wrap="square" rtlCol="0">
            <a:spAutoFit/>
          </a:bodyPr>
          <a:lstStyle/>
          <a:p>
            <a:pPr algn="ctr"/>
            <a:r>
              <a:rPr lang="en-GB" sz="1400" b="1" dirty="0"/>
              <a:t>Dr.  Alexandra ANTUNES</a:t>
            </a:r>
          </a:p>
          <a:p>
            <a:pPr algn="ctr"/>
            <a:r>
              <a:rPr lang="en-GB" sz="1100" b="1" dirty="0"/>
              <a:t>(</a:t>
            </a:r>
            <a:r>
              <a:rPr lang="pt-PT" sz="1100" b="1" dirty="0"/>
              <a:t>Centro de Química Estrutural, Instituto Superior Técnico</a:t>
            </a:r>
            <a:r>
              <a:rPr lang="en-GB" sz="1100" b="1" dirty="0"/>
              <a:t>)</a:t>
            </a:r>
          </a:p>
        </p:txBody>
      </p:sp>
      <p:pic>
        <p:nvPicPr>
          <p:cNvPr id="12" name="Picture 11">
            <a:extLst>
              <a:ext uri="{FF2B5EF4-FFF2-40B4-BE49-F238E27FC236}">
                <a16:creationId xmlns:a16="http://schemas.microsoft.com/office/drawing/2014/main" id="{F1CECEA8-FCE8-4C0E-B12A-27EEB9C68A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0145" y="1360492"/>
            <a:ext cx="1260849" cy="1593992"/>
          </a:xfrm>
          <a:prstGeom prst="rect">
            <a:avLst/>
          </a:prstGeom>
        </p:spPr>
      </p:pic>
      <p:sp>
        <p:nvSpPr>
          <p:cNvPr id="13" name="TextBox 12">
            <a:extLst>
              <a:ext uri="{FF2B5EF4-FFF2-40B4-BE49-F238E27FC236}">
                <a16:creationId xmlns:a16="http://schemas.microsoft.com/office/drawing/2014/main" id="{94C6ABF2-CD15-4727-BE04-39D7DD33DB8C}"/>
              </a:ext>
            </a:extLst>
          </p:cNvPr>
          <p:cNvSpPr txBox="1"/>
          <p:nvPr/>
        </p:nvSpPr>
        <p:spPr>
          <a:xfrm>
            <a:off x="4648200" y="2945497"/>
            <a:ext cx="1979328" cy="815608"/>
          </a:xfrm>
          <a:prstGeom prst="rect">
            <a:avLst/>
          </a:prstGeom>
          <a:noFill/>
        </p:spPr>
        <p:txBody>
          <a:bodyPr wrap="square" rtlCol="0">
            <a:spAutoFit/>
          </a:bodyPr>
          <a:lstStyle/>
          <a:p>
            <a:pPr algn="ctr"/>
            <a:r>
              <a:rPr lang="en-GB" sz="1400" b="1" dirty="0" err="1"/>
              <a:t>Prof.</a:t>
            </a:r>
            <a:r>
              <a:rPr lang="en-GB" sz="1400" b="1" dirty="0"/>
              <a:t> </a:t>
            </a:r>
            <a:r>
              <a:rPr lang="en-GB" sz="1400" b="1" dirty="0" err="1"/>
              <a:t>Dr.</a:t>
            </a:r>
            <a:r>
              <a:rPr lang="en-GB" sz="1400" b="1" dirty="0"/>
              <a:t> Lucilia SARAIVA </a:t>
            </a:r>
            <a:r>
              <a:rPr lang="en-GB" sz="1100" b="1" dirty="0"/>
              <a:t>(UCIBIO/REQUIMTE</a:t>
            </a:r>
          </a:p>
          <a:p>
            <a:pPr algn="ctr"/>
            <a:r>
              <a:rPr lang="en-GB" sz="1100" b="1" dirty="0"/>
              <a:t>Faculty of Pharmacy, University of Porto)</a:t>
            </a:r>
            <a:endParaRPr lang="en-GB" sz="1400" b="1" dirty="0"/>
          </a:p>
        </p:txBody>
      </p:sp>
      <p:pic>
        <p:nvPicPr>
          <p:cNvPr id="20" name="Picture 19">
            <a:extLst>
              <a:ext uri="{FF2B5EF4-FFF2-40B4-BE49-F238E27FC236}">
                <a16:creationId xmlns:a16="http://schemas.microsoft.com/office/drawing/2014/main" id="{1457EA80-C7B3-4C66-99CF-8DD5E85CE0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878" y="3975056"/>
            <a:ext cx="2182686" cy="995670"/>
          </a:xfrm>
          <a:prstGeom prst="rect">
            <a:avLst/>
          </a:prstGeom>
        </p:spPr>
      </p:pic>
      <p:pic>
        <p:nvPicPr>
          <p:cNvPr id="21" name="Picture 107" descr="Resultado de imagem para REQUIMTE logo">
            <a:hlinkClick r:id="rId7"/>
            <a:extLst>
              <a:ext uri="{FF2B5EF4-FFF2-40B4-BE49-F238E27FC236}">
                <a16:creationId xmlns:a16="http://schemas.microsoft.com/office/drawing/2014/main" id="{D5094A91-BD77-4C9D-98B3-2DAAB883355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8590" y="4279251"/>
            <a:ext cx="837875" cy="152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5" descr="C:\Users\charles\Desktop\governo.jpg">
            <a:extLst>
              <a:ext uri="{FF2B5EF4-FFF2-40B4-BE49-F238E27FC236}">
                <a16:creationId xmlns:a16="http://schemas.microsoft.com/office/drawing/2014/main" id="{23E49839-DFC4-4D40-9AD0-7882C50D874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8201" y="4969318"/>
            <a:ext cx="1697782" cy="968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1" descr="Resultado de imagem para CQE logo">
            <a:hlinkClick r:id="rId10"/>
            <a:extLst>
              <a:ext uri="{FF2B5EF4-FFF2-40B4-BE49-F238E27FC236}">
                <a16:creationId xmlns:a16="http://schemas.microsoft.com/office/drawing/2014/main" id="{D59BA17E-C1DA-419A-BDD5-97FB583C0D1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40431" y="4111222"/>
            <a:ext cx="1622425"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BB3CEE5-3907-4E1E-B439-3236EB84647D}"/>
              </a:ext>
            </a:extLst>
          </p:cNvPr>
          <p:cNvSpPr/>
          <p:nvPr/>
        </p:nvSpPr>
        <p:spPr>
          <a:xfrm>
            <a:off x="-415780" y="1253104"/>
            <a:ext cx="3886200" cy="2357697"/>
          </a:xfrm>
          <a:prstGeom prst="rect">
            <a:avLst/>
          </a:prstGeom>
        </p:spPr>
        <p:txBody>
          <a:bodyPr wrap="square">
            <a:spAutoFit/>
          </a:bodyPr>
          <a:lstStyle/>
          <a:p>
            <a:pPr indent="228600" algn="ctr">
              <a:lnSpc>
                <a:spcPct val="150000"/>
              </a:lnSpc>
              <a:spcAft>
                <a:spcPts val="0"/>
              </a:spcAft>
            </a:pPr>
            <a:r>
              <a:rPr lang="en-GB" b="1" dirty="0">
                <a:solidFill>
                  <a:srgbClr val="C00000"/>
                </a:solidFill>
                <a:ea typeface="Times New Roman" panose="02020603050405020304" pitchFamily="18" charset="0"/>
              </a:rPr>
              <a:t>FUNDINGS</a:t>
            </a:r>
          </a:p>
          <a:p>
            <a:pPr indent="228600" algn="ctr">
              <a:lnSpc>
                <a:spcPct val="150000"/>
              </a:lnSpc>
              <a:spcAft>
                <a:spcPts val="0"/>
              </a:spcAft>
            </a:pPr>
            <a:r>
              <a:rPr lang="en-GB" sz="1600" b="1" dirty="0">
                <a:solidFill>
                  <a:schemeClr val="accent1">
                    <a:lumMod val="75000"/>
                  </a:schemeClr>
                </a:solidFill>
                <a:ea typeface="Times New Roman" panose="02020603050405020304" pitchFamily="18" charset="0"/>
              </a:rPr>
              <a:t>PTDC/DTP-FTO/1981/2014 </a:t>
            </a:r>
          </a:p>
          <a:p>
            <a:pPr indent="228600" algn="ctr">
              <a:lnSpc>
                <a:spcPct val="150000"/>
              </a:lnSpc>
              <a:spcAft>
                <a:spcPts val="0"/>
              </a:spcAft>
            </a:pPr>
            <a:r>
              <a:rPr lang="en-GB" sz="1600" b="1" dirty="0">
                <a:solidFill>
                  <a:schemeClr val="accent1">
                    <a:lumMod val="75000"/>
                  </a:schemeClr>
                </a:solidFill>
                <a:ea typeface="Times New Roman" panose="02020603050405020304" pitchFamily="18" charset="0"/>
              </a:rPr>
              <a:t>PTDC/QUI-QOR/29664/2017 </a:t>
            </a:r>
          </a:p>
          <a:p>
            <a:pPr indent="228600" algn="ctr">
              <a:lnSpc>
                <a:spcPct val="150000"/>
              </a:lnSpc>
              <a:spcAft>
                <a:spcPts val="0"/>
              </a:spcAft>
            </a:pPr>
            <a:r>
              <a:rPr lang="en-GB" sz="1600" b="1" dirty="0">
                <a:solidFill>
                  <a:schemeClr val="accent1">
                    <a:lumMod val="75000"/>
                  </a:schemeClr>
                </a:solidFill>
                <a:ea typeface="Times New Roman" panose="02020603050405020304" pitchFamily="18" charset="0"/>
              </a:rPr>
              <a:t>UID/DTP/04138/2013 PD/BI/135334/2017 </a:t>
            </a:r>
          </a:p>
          <a:p>
            <a:pPr indent="228600" algn="ctr">
              <a:lnSpc>
                <a:spcPct val="150000"/>
              </a:lnSpc>
              <a:spcAft>
                <a:spcPts val="0"/>
              </a:spcAft>
            </a:pPr>
            <a:r>
              <a:rPr lang="en-GB" sz="1600" b="1" dirty="0">
                <a:solidFill>
                  <a:schemeClr val="accent1">
                    <a:lumMod val="75000"/>
                  </a:schemeClr>
                </a:solidFill>
                <a:ea typeface="Times New Roman" panose="02020603050405020304" pitchFamily="18" charset="0"/>
              </a:rPr>
              <a:t>IF/00732/2013</a:t>
            </a:r>
            <a:r>
              <a:rPr lang="en-GB" dirty="0">
                <a:solidFill>
                  <a:schemeClr val="accent1">
                    <a:lumMod val="75000"/>
                  </a:schemeClr>
                </a:solidFill>
                <a:ea typeface="Times New Roman" panose="02020603050405020304" pitchFamily="18" charset="0"/>
              </a:rPr>
              <a:t>.</a:t>
            </a:r>
            <a:endParaRPr lang="en-GB" sz="1600" dirty="0">
              <a:solidFill>
                <a:schemeClr val="accent1">
                  <a:lumMod val="75000"/>
                </a:schemeClr>
              </a:solidFill>
              <a:effectLst/>
              <a:ea typeface="Times New Roman" panose="02020603050405020304" pitchFamily="18" charset="0"/>
            </a:endParaRPr>
          </a:p>
        </p:txBody>
      </p:sp>
      <p:pic>
        <p:nvPicPr>
          <p:cNvPr id="17" name="Picture 16" descr="A screenshot of a cell phone&#10;&#10;Description generated with high confidence">
            <a:extLst>
              <a:ext uri="{FF2B5EF4-FFF2-40B4-BE49-F238E27FC236}">
                <a16:creationId xmlns:a16="http://schemas.microsoft.com/office/drawing/2014/main" id="{BA4B7E19-1D7A-4CBC-B1BF-5F4AC3753B75}"/>
              </a:ext>
            </a:extLst>
          </p:cNvPr>
          <p:cNvPicPr>
            <a:picLocks noChangeAspect="1"/>
          </p:cNvPicPr>
          <p:nvPr/>
        </p:nvPicPr>
        <p:blipFill rotWithShape="1">
          <a:blip r:embed="rId12">
            <a:extLst>
              <a:ext uri="{28A0092B-C50C-407E-A947-70E740481C1C}">
                <a14:useLocalDpi xmlns:a14="http://schemas.microsoft.com/office/drawing/2010/main" val="0"/>
              </a:ext>
            </a:extLst>
          </a:blip>
          <a:srcRect t="17935" b="14278"/>
          <a:stretch/>
        </p:blipFill>
        <p:spPr>
          <a:xfrm>
            <a:off x="3434140" y="3745668"/>
            <a:ext cx="2129225" cy="872413"/>
          </a:xfrm>
          <a:prstGeom prst="rect">
            <a:avLst/>
          </a:prstGeom>
        </p:spPr>
      </p:pic>
      <p:pic>
        <p:nvPicPr>
          <p:cNvPr id="18" name="Picture 17">
            <a:extLst>
              <a:ext uri="{FF2B5EF4-FFF2-40B4-BE49-F238E27FC236}">
                <a16:creationId xmlns:a16="http://schemas.microsoft.com/office/drawing/2014/main" id="{168DA316-A22C-43F8-8165-787E7ABC213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48200" y="4671706"/>
            <a:ext cx="1105728" cy="1170281"/>
          </a:xfrm>
          <a:prstGeom prst="rect">
            <a:avLst/>
          </a:prstGeom>
        </p:spPr>
      </p:pic>
      <p:pic>
        <p:nvPicPr>
          <p:cNvPr id="19" name="Picture 18">
            <a:extLst>
              <a:ext uri="{FF2B5EF4-FFF2-40B4-BE49-F238E27FC236}">
                <a16:creationId xmlns:a16="http://schemas.microsoft.com/office/drawing/2014/main" id="{F6E95C16-E8F7-454E-B67F-EB038A723DC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39772" y="4579444"/>
            <a:ext cx="1445048" cy="13882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2450" y="435179"/>
            <a:ext cx="8039100" cy="5586145"/>
          </a:xfrm>
          <a:prstGeom prst="rect">
            <a:avLst/>
          </a:prstGeom>
          <a:noFill/>
        </p:spPr>
        <p:txBody>
          <a:bodyPr wrap="square" rtlCol="0">
            <a:spAutoFit/>
          </a:bodyPr>
          <a:lstStyle/>
          <a:p>
            <a:pPr algn="just"/>
            <a:r>
              <a:rPr lang="fr-FR" sz="1700" b="1" dirty="0"/>
              <a:t>Abstract: </a:t>
            </a:r>
            <a:r>
              <a:rPr lang="en-GB" sz="1700" dirty="0"/>
              <a:t>T</a:t>
            </a:r>
            <a:r>
              <a:rPr lang="el-GR" sz="1700" dirty="0"/>
              <a:t>he tumor protein p53 is a widely-studied therapeutic target in cancer treatment, as this transcription factor is inactivated in all types of human cancers. In 50% of malignancies, p53 is expressed in its </a:t>
            </a:r>
            <a:r>
              <a:rPr lang="el-GR" sz="1700" i="1" dirty="0"/>
              <a:t>wild-type</a:t>
            </a:r>
            <a:r>
              <a:rPr lang="el-GR" sz="1700" dirty="0"/>
              <a:t> form and generally inhibited by two major negative regulators, MDM2 and MDMX. In the remaining 50% of cases, p53 is inactivated by mutations principally on its DNA-binding site, thus not exercising its regulatory function. In the last years, our research group has been involved in the synthesis of </a:t>
            </a:r>
            <a:r>
              <a:rPr lang="en-GB" sz="1700" dirty="0"/>
              <a:t>potential p53 reactivators</a:t>
            </a:r>
            <a:r>
              <a:rPr lang="el-GR" sz="1700" dirty="0"/>
              <a:t>. Starting from the enantiopure aminoalcohol tryptophanol, we have recently developed several small molecules that reactivate p53. Here we present our most updated results on the development of a chemical library of tryptophanol-derived oxazoloisoindolinones. This class of compounds </a:t>
            </a:r>
            <a:r>
              <a:rPr lang="en-GB" sz="1700" dirty="0"/>
              <a:t>is </a:t>
            </a:r>
            <a:r>
              <a:rPr lang="el-GR" sz="1700" dirty="0"/>
              <a:t>accessed by cyclocondensation reaction of enantiopure forms of tryptophanol and several achiral oxoacids. In this synthetic approach, the chiral inductor is responsible for the stereo-outcome of the final product and it is part of the main skeleton of the bioactive molecules. From this work bicyclic lactams </a:t>
            </a:r>
            <a:r>
              <a:rPr lang="en-GB" sz="1700" dirty="0"/>
              <a:t>SLMP53-1</a:t>
            </a:r>
            <a:r>
              <a:rPr lang="el-GR" sz="1700" dirty="0"/>
              <a:t> and DIMP53-1 were identified as the most promising </a:t>
            </a:r>
            <a:r>
              <a:rPr lang="en-GB" sz="1700" dirty="0"/>
              <a:t>hits</a:t>
            </a:r>
            <a:r>
              <a:rPr lang="el-GR" sz="1700" dirty="0"/>
              <a:t>. Further hit-to-lead optimization is ongoing, and assessment of the antiproliferative activity of the optimized oxazoloisoindolinones against four different cancer cells lines highlights that this chemical family displays potent antitumor activity towards p53 with no apparent toxic effects.</a:t>
            </a:r>
            <a:endParaRPr lang="en-GB" sz="1700" dirty="0"/>
          </a:p>
          <a:p>
            <a:pPr algn="just"/>
            <a:endParaRPr lang="en-GB" sz="1700" dirty="0"/>
          </a:p>
          <a:p>
            <a:pPr algn="just"/>
            <a:r>
              <a:rPr lang="en-GB" sz="1700" b="1" dirty="0"/>
              <a:t>Keywords: </a:t>
            </a:r>
            <a:r>
              <a:rPr lang="en-GB" sz="1700" dirty="0"/>
              <a:t> Cancer, p53, Tryptophanol, Enantiopure Drugs, Antitumor activity</a:t>
            </a:r>
            <a:endParaRPr lang="en-GB" sz="1700" b="1" dirty="0"/>
          </a:p>
          <a:p>
            <a:pPr algn="just"/>
            <a:endParaRPr lang="fr-FR" sz="17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 - </a:t>
            </a:r>
            <a:r>
              <a:rPr lang="fr-FR" sz="2400" b="1" dirty="0">
                <a:solidFill>
                  <a:srgbClr val="7030A0"/>
                </a:solidFill>
              </a:rPr>
              <a:t>Cancer in </a:t>
            </a:r>
            <a:r>
              <a:rPr lang="en-GB" sz="2400" b="1" dirty="0">
                <a:solidFill>
                  <a:srgbClr val="7030A0"/>
                </a:solidFill>
              </a:rPr>
              <a:t>facts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4</a:t>
            </a:fld>
            <a:endParaRPr lang="fr-FR"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5" name="Rectangle 4">
            <a:extLst>
              <a:ext uri="{FF2B5EF4-FFF2-40B4-BE49-F238E27FC236}">
                <a16:creationId xmlns:a16="http://schemas.microsoft.com/office/drawing/2014/main" id="{92AF73E9-F168-4168-95A4-970D6BBAEADE}"/>
              </a:ext>
            </a:extLst>
          </p:cNvPr>
          <p:cNvSpPr/>
          <p:nvPr/>
        </p:nvSpPr>
        <p:spPr>
          <a:xfrm>
            <a:off x="5248675" y="1994911"/>
            <a:ext cx="3284386" cy="9698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5CCAF606-B44E-4E5A-97E7-D03017E3FEF7}"/>
              </a:ext>
            </a:extLst>
          </p:cNvPr>
          <p:cNvSpPr txBox="1"/>
          <p:nvPr/>
        </p:nvSpPr>
        <p:spPr>
          <a:xfrm>
            <a:off x="5055925" y="1981200"/>
            <a:ext cx="3546486" cy="1046440"/>
          </a:xfrm>
          <a:prstGeom prst="rect">
            <a:avLst/>
          </a:prstGeom>
          <a:noFill/>
        </p:spPr>
        <p:txBody>
          <a:bodyPr wrap="square" rtlCol="0">
            <a:spAutoFit/>
          </a:bodyPr>
          <a:lstStyle/>
          <a:p>
            <a:pPr algn="ctr"/>
            <a:r>
              <a:rPr lang="en-GB" b="1" dirty="0">
                <a:solidFill>
                  <a:schemeClr val="bg1"/>
                </a:solidFill>
                <a:cs typeface="Arial" panose="020B0604020202020204" pitchFamily="34" charset="0"/>
              </a:rPr>
              <a:t>Every year </a:t>
            </a:r>
            <a:r>
              <a:rPr lang="en-GB" sz="2000" b="1" dirty="0">
                <a:solidFill>
                  <a:srgbClr val="C00000"/>
                </a:solidFill>
                <a:cs typeface="Arial" panose="020B0604020202020204" pitchFamily="34" charset="0"/>
              </a:rPr>
              <a:t>14 million </a:t>
            </a:r>
            <a:r>
              <a:rPr lang="en-GB" b="1" dirty="0">
                <a:solidFill>
                  <a:schemeClr val="bg1"/>
                </a:solidFill>
                <a:cs typeface="Arial" panose="020B0604020202020204" pitchFamily="34" charset="0"/>
              </a:rPr>
              <a:t>people world-wide hear the words:</a:t>
            </a:r>
          </a:p>
          <a:p>
            <a:pPr algn="ctr"/>
            <a:r>
              <a:rPr lang="en-GB" sz="2400" b="1" dirty="0">
                <a:solidFill>
                  <a:srgbClr val="C00000"/>
                </a:solidFill>
                <a:cs typeface="Arial" panose="020B0604020202020204" pitchFamily="34" charset="0"/>
              </a:rPr>
              <a:t>“You have cancer”</a:t>
            </a:r>
          </a:p>
        </p:txBody>
      </p:sp>
      <p:sp>
        <p:nvSpPr>
          <p:cNvPr id="9" name="TextBox 8">
            <a:extLst>
              <a:ext uri="{FF2B5EF4-FFF2-40B4-BE49-F238E27FC236}">
                <a16:creationId xmlns:a16="http://schemas.microsoft.com/office/drawing/2014/main" id="{CE5DD1A6-EE1F-42A5-AAFE-F7EAB779B480}"/>
              </a:ext>
            </a:extLst>
          </p:cNvPr>
          <p:cNvSpPr txBox="1"/>
          <p:nvPr/>
        </p:nvSpPr>
        <p:spPr>
          <a:xfrm>
            <a:off x="3150292" y="4104555"/>
            <a:ext cx="2267321" cy="1723549"/>
          </a:xfrm>
          <a:prstGeom prst="rect">
            <a:avLst/>
          </a:prstGeom>
          <a:solidFill>
            <a:schemeClr val="accent5">
              <a:lumMod val="20000"/>
              <a:lumOff val="80000"/>
            </a:schemeClr>
          </a:solidFill>
        </p:spPr>
        <p:txBody>
          <a:bodyPr wrap="square" rtlCol="0">
            <a:spAutoFit/>
          </a:bodyPr>
          <a:lstStyle/>
          <a:p>
            <a:pPr algn="ctr"/>
            <a:endParaRPr lang="en-GB" sz="1200" b="1" dirty="0">
              <a:solidFill>
                <a:srgbClr val="678034"/>
              </a:solidFill>
              <a:cs typeface="Arial" panose="020B0604020202020204" pitchFamily="34" charset="0"/>
            </a:endParaRPr>
          </a:p>
          <a:p>
            <a:pPr algn="ctr"/>
            <a:r>
              <a:rPr lang="en-GB" sz="2300" b="1" u="sng" dirty="0">
                <a:solidFill>
                  <a:schemeClr val="accent2">
                    <a:lumMod val="75000"/>
                  </a:schemeClr>
                </a:solidFill>
                <a:cs typeface="Arial" panose="020B0604020202020204" pitchFamily="34" charset="0"/>
              </a:rPr>
              <a:t>2</a:t>
            </a:r>
            <a:r>
              <a:rPr lang="en-GB" sz="2300" b="1" u="sng" baseline="30000" dirty="0">
                <a:solidFill>
                  <a:schemeClr val="accent2">
                    <a:lumMod val="75000"/>
                  </a:schemeClr>
                </a:solidFill>
                <a:cs typeface="Arial" panose="020B0604020202020204" pitchFamily="34" charset="0"/>
              </a:rPr>
              <a:t>nd</a:t>
            </a:r>
            <a:r>
              <a:rPr lang="en-GB" sz="2300" b="1" u="sng" dirty="0">
                <a:solidFill>
                  <a:schemeClr val="accent2">
                    <a:lumMod val="75000"/>
                  </a:schemeClr>
                </a:solidFill>
                <a:cs typeface="Arial" panose="020B0604020202020204" pitchFamily="34" charset="0"/>
              </a:rPr>
              <a:t> leading cause </a:t>
            </a:r>
            <a:r>
              <a:rPr lang="en-GB" sz="2000" b="1" dirty="0">
                <a:solidFill>
                  <a:srgbClr val="487242"/>
                </a:solidFill>
                <a:cs typeface="Arial" panose="020B0604020202020204" pitchFamily="34" charset="0"/>
              </a:rPr>
              <a:t>of </a:t>
            </a:r>
            <a:r>
              <a:rPr lang="en-GB" sz="2300" b="1" u="sng" dirty="0">
                <a:solidFill>
                  <a:schemeClr val="accent2">
                    <a:lumMod val="75000"/>
                  </a:schemeClr>
                </a:solidFill>
                <a:cs typeface="Arial" panose="020B0604020202020204" pitchFamily="34" charset="0"/>
              </a:rPr>
              <a:t>death</a:t>
            </a:r>
            <a:r>
              <a:rPr lang="en-GB" sz="2000" b="1" dirty="0">
                <a:solidFill>
                  <a:srgbClr val="487242"/>
                </a:solidFill>
                <a:cs typeface="Arial" panose="020B0604020202020204" pitchFamily="34" charset="0"/>
              </a:rPr>
              <a:t> globally after cardiovascular diseases</a:t>
            </a:r>
          </a:p>
          <a:p>
            <a:pPr algn="ctr"/>
            <a:endParaRPr lang="en-GB" sz="800" b="1" dirty="0">
              <a:solidFill>
                <a:srgbClr val="678034"/>
              </a:solidFill>
              <a:cs typeface="Arial" panose="020B0604020202020204" pitchFamily="34" charset="0"/>
            </a:endParaRPr>
          </a:p>
        </p:txBody>
      </p:sp>
      <p:grpSp>
        <p:nvGrpSpPr>
          <p:cNvPr id="11" name="Group 10">
            <a:extLst>
              <a:ext uri="{FF2B5EF4-FFF2-40B4-BE49-F238E27FC236}">
                <a16:creationId xmlns:a16="http://schemas.microsoft.com/office/drawing/2014/main" id="{9DE5E672-307C-4961-8712-B2A53F09CBEE}"/>
              </a:ext>
            </a:extLst>
          </p:cNvPr>
          <p:cNvGrpSpPr/>
          <p:nvPr/>
        </p:nvGrpSpPr>
        <p:grpSpPr>
          <a:xfrm>
            <a:off x="1156398" y="2039721"/>
            <a:ext cx="4586887" cy="1925121"/>
            <a:chOff x="-3416315" y="3101235"/>
            <a:chExt cx="4586887" cy="1925121"/>
          </a:xfrm>
        </p:grpSpPr>
        <p:pic>
          <p:nvPicPr>
            <p:cNvPr id="12" name="Picture 11" descr="A picture containing screenshot&#10;&#10;Description generated with very high confidence">
              <a:extLst>
                <a:ext uri="{FF2B5EF4-FFF2-40B4-BE49-F238E27FC236}">
                  <a16:creationId xmlns:a16="http://schemas.microsoft.com/office/drawing/2014/main" id="{6BE10850-8C13-4388-9008-14F03574EA47}"/>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10075" t="37179" r="34111" b="13998"/>
            <a:stretch/>
          </p:blipFill>
          <p:spPr>
            <a:xfrm>
              <a:off x="-2952234" y="3246058"/>
              <a:ext cx="2601273" cy="1706611"/>
            </a:xfrm>
            <a:prstGeom prst="rect">
              <a:avLst/>
            </a:prstGeom>
          </p:spPr>
        </p:pic>
        <p:sp>
          <p:nvSpPr>
            <p:cNvPr id="13" name="Rectangle 12">
              <a:extLst>
                <a:ext uri="{FF2B5EF4-FFF2-40B4-BE49-F238E27FC236}">
                  <a16:creationId xmlns:a16="http://schemas.microsoft.com/office/drawing/2014/main" id="{C1AF35FB-4A36-4B6A-9E39-837EFB49ED43}"/>
                </a:ext>
              </a:extLst>
            </p:cNvPr>
            <p:cNvSpPr/>
            <p:nvPr/>
          </p:nvSpPr>
          <p:spPr>
            <a:xfrm>
              <a:off x="-2485563" y="4782271"/>
              <a:ext cx="677935" cy="244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25C3A7DB-38BD-4BE6-B5FE-23CC8EC3302C}"/>
                </a:ext>
              </a:extLst>
            </p:cNvPr>
            <p:cNvSpPr txBox="1"/>
            <p:nvPr/>
          </p:nvSpPr>
          <p:spPr>
            <a:xfrm>
              <a:off x="-3329438" y="4521141"/>
              <a:ext cx="1625143" cy="369332"/>
            </a:xfrm>
            <a:prstGeom prst="rect">
              <a:avLst/>
            </a:prstGeom>
            <a:noFill/>
          </p:spPr>
          <p:txBody>
            <a:bodyPr wrap="square" rtlCol="0">
              <a:spAutoFit/>
            </a:bodyPr>
            <a:lstStyle/>
            <a:p>
              <a:r>
                <a:rPr lang="en-GB" b="1" dirty="0">
                  <a:solidFill>
                    <a:srgbClr val="FF0000"/>
                  </a:solidFill>
                  <a:cs typeface="Arial" panose="020B0604020202020204" pitchFamily="34" charset="0"/>
                </a:rPr>
                <a:t>Cancer 28.9%</a:t>
              </a:r>
            </a:p>
          </p:txBody>
        </p:sp>
        <p:sp>
          <p:nvSpPr>
            <p:cNvPr id="15" name="Rectangle 14">
              <a:extLst>
                <a:ext uri="{FF2B5EF4-FFF2-40B4-BE49-F238E27FC236}">
                  <a16:creationId xmlns:a16="http://schemas.microsoft.com/office/drawing/2014/main" id="{52502EE8-92C7-44A1-BCBB-4D5A792A0BC9}"/>
                </a:ext>
              </a:extLst>
            </p:cNvPr>
            <p:cNvSpPr/>
            <p:nvPr/>
          </p:nvSpPr>
          <p:spPr>
            <a:xfrm>
              <a:off x="-2964783" y="3860600"/>
              <a:ext cx="791904" cy="23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4F67D5CD-B283-4B58-84C5-7BB3DE0DFFBE}"/>
                </a:ext>
              </a:extLst>
            </p:cNvPr>
            <p:cNvSpPr txBox="1"/>
            <p:nvPr/>
          </p:nvSpPr>
          <p:spPr>
            <a:xfrm>
              <a:off x="-3416315" y="3865018"/>
              <a:ext cx="1466841" cy="292388"/>
            </a:xfrm>
            <a:prstGeom prst="rect">
              <a:avLst/>
            </a:prstGeom>
            <a:noFill/>
          </p:spPr>
          <p:txBody>
            <a:bodyPr wrap="square" rtlCol="0">
              <a:spAutoFit/>
            </a:bodyPr>
            <a:lstStyle/>
            <a:p>
              <a:r>
                <a:rPr lang="en-GB" sz="1300" b="1" dirty="0">
                  <a:solidFill>
                    <a:schemeClr val="accent3">
                      <a:lumMod val="50000"/>
                    </a:schemeClr>
                  </a:solidFill>
                  <a:cs typeface="Arial" panose="020B0604020202020204" pitchFamily="34" charset="0"/>
                </a:rPr>
                <a:t>Pulmonary</a:t>
              </a:r>
              <a:r>
                <a:rPr lang="en-GB" sz="1300" dirty="0">
                  <a:cs typeface="Arial" panose="020B0604020202020204" pitchFamily="34" charset="0"/>
                </a:rPr>
                <a:t> </a:t>
              </a:r>
              <a:r>
                <a:rPr lang="en-GB" sz="1300" b="1" dirty="0">
                  <a:cs typeface="Arial" panose="020B0604020202020204" pitchFamily="34" charset="0"/>
                </a:rPr>
                <a:t>5.8%</a:t>
              </a:r>
            </a:p>
          </p:txBody>
        </p:sp>
        <p:sp>
          <p:nvSpPr>
            <p:cNvPr id="17" name="Rectangle 16">
              <a:extLst>
                <a:ext uri="{FF2B5EF4-FFF2-40B4-BE49-F238E27FC236}">
                  <a16:creationId xmlns:a16="http://schemas.microsoft.com/office/drawing/2014/main" id="{50F6CAE3-8627-4D8E-BB4B-5BEE636F8E50}"/>
                </a:ext>
              </a:extLst>
            </p:cNvPr>
            <p:cNvSpPr/>
            <p:nvPr/>
          </p:nvSpPr>
          <p:spPr>
            <a:xfrm>
              <a:off x="-456861" y="3805584"/>
              <a:ext cx="988815" cy="28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A08934EE-5561-4DC3-BA7A-BF2793D78415}"/>
                </a:ext>
              </a:extLst>
            </p:cNvPr>
            <p:cNvSpPr/>
            <p:nvPr/>
          </p:nvSpPr>
          <p:spPr>
            <a:xfrm>
              <a:off x="-2952234" y="3467890"/>
              <a:ext cx="870737" cy="26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1CAD627F-7F65-40A5-8EA3-568C6CA619EB}"/>
                </a:ext>
              </a:extLst>
            </p:cNvPr>
            <p:cNvSpPr txBox="1"/>
            <p:nvPr/>
          </p:nvSpPr>
          <p:spPr>
            <a:xfrm>
              <a:off x="-3170421" y="3519692"/>
              <a:ext cx="1284986" cy="292388"/>
            </a:xfrm>
            <a:prstGeom prst="rect">
              <a:avLst/>
            </a:prstGeom>
            <a:noFill/>
          </p:spPr>
          <p:txBody>
            <a:bodyPr wrap="square" rtlCol="0">
              <a:spAutoFit/>
            </a:bodyPr>
            <a:lstStyle/>
            <a:p>
              <a:r>
                <a:rPr lang="en-GB" sz="1300" b="1" dirty="0">
                  <a:solidFill>
                    <a:schemeClr val="accent3">
                      <a:lumMod val="50000"/>
                    </a:schemeClr>
                  </a:solidFill>
                  <a:cs typeface="Arial" panose="020B0604020202020204" pitchFamily="34" charset="0"/>
                </a:rPr>
                <a:t>Diabetes</a:t>
              </a:r>
              <a:r>
                <a:rPr lang="en-GB" sz="1300" dirty="0">
                  <a:cs typeface="Arial" panose="020B0604020202020204" pitchFamily="34" charset="0"/>
                </a:rPr>
                <a:t> </a:t>
              </a:r>
              <a:r>
                <a:rPr lang="en-GB" sz="1300" b="1" dirty="0">
                  <a:cs typeface="Arial" panose="020B0604020202020204" pitchFamily="34" charset="0"/>
                </a:rPr>
                <a:t>6.7%</a:t>
              </a:r>
            </a:p>
          </p:txBody>
        </p:sp>
        <p:sp>
          <p:nvSpPr>
            <p:cNvPr id="20" name="Rectangle 19">
              <a:extLst>
                <a:ext uri="{FF2B5EF4-FFF2-40B4-BE49-F238E27FC236}">
                  <a16:creationId xmlns:a16="http://schemas.microsoft.com/office/drawing/2014/main" id="{8DF15DC4-277A-4CEE-895D-4F4A9096B9FD}"/>
                </a:ext>
              </a:extLst>
            </p:cNvPr>
            <p:cNvSpPr/>
            <p:nvPr/>
          </p:nvSpPr>
          <p:spPr>
            <a:xfrm>
              <a:off x="-2448345" y="3196193"/>
              <a:ext cx="777163" cy="155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012905E-4168-42BA-995B-429364422BDC}"/>
                </a:ext>
              </a:extLst>
            </p:cNvPr>
            <p:cNvSpPr txBox="1"/>
            <p:nvPr/>
          </p:nvSpPr>
          <p:spPr>
            <a:xfrm>
              <a:off x="-2640675" y="3101235"/>
              <a:ext cx="1666094" cy="292388"/>
            </a:xfrm>
            <a:prstGeom prst="rect">
              <a:avLst/>
            </a:prstGeom>
            <a:noFill/>
          </p:spPr>
          <p:txBody>
            <a:bodyPr wrap="square" rtlCol="0">
              <a:spAutoFit/>
            </a:bodyPr>
            <a:lstStyle/>
            <a:p>
              <a:r>
                <a:rPr lang="en-GB" sz="1300" b="1" dirty="0">
                  <a:solidFill>
                    <a:schemeClr val="accent3">
                      <a:lumMod val="50000"/>
                    </a:schemeClr>
                  </a:solidFill>
                  <a:cs typeface="Arial" panose="020B0604020202020204" pitchFamily="34" charset="0"/>
                </a:rPr>
                <a:t>Others </a:t>
              </a:r>
              <a:r>
                <a:rPr lang="en-GB" sz="1300" b="1" dirty="0">
                  <a:cs typeface="Arial" panose="020B0604020202020204" pitchFamily="34" charset="0"/>
                </a:rPr>
                <a:t>14.2%</a:t>
              </a:r>
            </a:p>
          </p:txBody>
        </p:sp>
        <p:sp>
          <p:nvSpPr>
            <p:cNvPr id="22" name="TextBox 21">
              <a:extLst>
                <a:ext uri="{FF2B5EF4-FFF2-40B4-BE49-F238E27FC236}">
                  <a16:creationId xmlns:a16="http://schemas.microsoft.com/office/drawing/2014/main" id="{274630E1-9A82-41E8-B72C-C5C65B156EC1}"/>
                </a:ext>
              </a:extLst>
            </p:cNvPr>
            <p:cNvSpPr txBox="1"/>
            <p:nvPr/>
          </p:nvSpPr>
          <p:spPr>
            <a:xfrm>
              <a:off x="-1136149" y="4131371"/>
              <a:ext cx="2306721" cy="369332"/>
            </a:xfrm>
            <a:prstGeom prst="rect">
              <a:avLst/>
            </a:prstGeom>
            <a:noFill/>
          </p:spPr>
          <p:txBody>
            <a:bodyPr wrap="square" rtlCol="0">
              <a:spAutoFit/>
            </a:bodyPr>
            <a:lstStyle/>
            <a:p>
              <a:r>
                <a:rPr lang="en-GB" b="1" dirty="0">
                  <a:solidFill>
                    <a:schemeClr val="accent3">
                      <a:lumMod val="50000"/>
                    </a:schemeClr>
                  </a:solidFill>
                  <a:cs typeface="Arial" panose="020B0604020202020204" pitchFamily="34" charset="0"/>
                </a:rPr>
                <a:t>Cardiovascular </a:t>
              </a:r>
              <a:r>
                <a:rPr lang="en-GB" b="1" dirty="0">
                  <a:cs typeface="Arial" panose="020B0604020202020204" pitchFamily="34" charset="0"/>
                </a:rPr>
                <a:t>47.8%</a:t>
              </a:r>
            </a:p>
          </p:txBody>
        </p:sp>
        <p:sp>
          <p:nvSpPr>
            <p:cNvPr id="23" name="TextBox 22">
              <a:extLst>
                <a:ext uri="{FF2B5EF4-FFF2-40B4-BE49-F238E27FC236}">
                  <a16:creationId xmlns:a16="http://schemas.microsoft.com/office/drawing/2014/main" id="{043FA7B4-D466-473E-9029-BB401A83E0C6}"/>
                </a:ext>
              </a:extLst>
            </p:cNvPr>
            <p:cNvSpPr txBox="1"/>
            <p:nvPr/>
          </p:nvSpPr>
          <p:spPr>
            <a:xfrm>
              <a:off x="-1058389" y="3213685"/>
              <a:ext cx="1492709" cy="400110"/>
            </a:xfrm>
            <a:prstGeom prst="rect">
              <a:avLst/>
            </a:prstGeom>
            <a:noFill/>
          </p:spPr>
          <p:txBody>
            <a:bodyPr wrap="square" rtlCol="0">
              <a:spAutoFit/>
            </a:bodyPr>
            <a:lstStyle/>
            <a:p>
              <a:pPr algn="ctr"/>
              <a:r>
                <a:rPr lang="en-GB" sz="1000" b="1" i="1" dirty="0">
                  <a:solidFill>
                    <a:schemeClr val="accent6">
                      <a:lumMod val="75000"/>
                    </a:schemeClr>
                  </a:solidFill>
                  <a:cs typeface="Arial" panose="020B0604020202020204" pitchFamily="34" charset="0"/>
                </a:rPr>
                <a:t>National Vital Statistics</a:t>
              </a:r>
            </a:p>
            <a:p>
              <a:pPr algn="ctr"/>
              <a:r>
                <a:rPr lang="en-GB" sz="1000" b="1" i="1" dirty="0">
                  <a:solidFill>
                    <a:schemeClr val="accent6">
                      <a:lumMod val="75000"/>
                    </a:schemeClr>
                  </a:solidFill>
                  <a:cs typeface="Arial" panose="020B0604020202020204" pitchFamily="34" charset="0"/>
                </a:rPr>
                <a:t>(WHO Data)</a:t>
              </a:r>
            </a:p>
          </p:txBody>
        </p:sp>
      </p:grpSp>
      <p:grpSp>
        <p:nvGrpSpPr>
          <p:cNvPr id="24" name="Group 23">
            <a:extLst>
              <a:ext uri="{FF2B5EF4-FFF2-40B4-BE49-F238E27FC236}">
                <a16:creationId xmlns:a16="http://schemas.microsoft.com/office/drawing/2014/main" id="{0A095B5F-72BF-43FC-AE60-68309C610E1D}"/>
              </a:ext>
            </a:extLst>
          </p:cNvPr>
          <p:cNvGrpSpPr/>
          <p:nvPr/>
        </p:nvGrpSpPr>
        <p:grpSpPr>
          <a:xfrm>
            <a:off x="5553221" y="3156275"/>
            <a:ext cx="3004093" cy="2645590"/>
            <a:chOff x="5394601" y="2402758"/>
            <a:chExt cx="3004093" cy="2645590"/>
          </a:xfrm>
        </p:grpSpPr>
        <p:grpSp>
          <p:nvGrpSpPr>
            <p:cNvPr id="25" name="Group 24">
              <a:extLst>
                <a:ext uri="{FF2B5EF4-FFF2-40B4-BE49-F238E27FC236}">
                  <a16:creationId xmlns:a16="http://schemas.microsoft.com/office/drawing/2014/main" id="{C13D8B63-4193-419B-8404-B3E18C198C2A}"/>
                </a:ext>
              </a:extLst>
            </p:cNvPr>
            <p:cNvGrpSpPr/>
            <p:nvPr/>
          </p:nvGrpSpPr>
          <p:grpSpPr>
            <a:xfrm>
              <a:off x="5394601" y="2402758"/>
              <a:ext cx="3004093" cy="2645590"/>
              <a:chOff x="5150139" y="1108563"/>
              <a:chExt cx="3004093" cy="2645590"/>
            </a:xfrm>
          </p:grpSpPr>
          <p:pic>
            <p:nvPicPr>
              <p:cNvPr id="29" name="Picture 28">
                <a:extLst>
                  <a:ext uri="{FF2B5EF4-FFF2-40B4-BE49-F238E27FC236}">
                    <a16:creationId xmlns:a16="http://schemas.microsoft.com/office/drawing/2014/main" id="{A64A95B0-127F-46BB-B914-52D2CA315089}"/>
                  </a:ext>
                </a:extLst>
              </p:cNvPr>
              <p:cNvPicPr>
                <a:picLocks noChangeAspect="1"/>
              </p:cNvPicPr>
              <p:nvPr/>
            </p:nvPicPr>
            <p:blipFill rotWithShape="1">
              <a:blip r:embed="rId4">
                <a:extLst>
                  <a:ext uri="{28A0092B-C50C-407E-A947-70E740481C1C}">
                    <a14:useLocalDpi xmlns:a14="http://schemas.microsoft.com/office/drawing/2010/main" val="0"/>
                  </a:ext>
                </a:extLst>
              </a:blip>
              <a:srcRect l="4946" r="20000" b="9083"/>
              <a:stretch/>
            </p:blipFill>
            <p:spPr>
              <a:xfrm>
                <a:off x="5150140" y="1108563"/>
                <a:ext cx="3004092" cy="2645590"/>
              </a:xfrm>
              <a:prstGeom prst="rect">
                <a:avLst/>
              </a:prstGeom>
            </p:spPr>
          </p:pic>
          <p:pic>
            <p:nvPicPr>
              <p:cNvPr id="30" name="Picture 29">
                <a:extLst>
                  <a:ext uri="{FF2B5EF4-FFF2-40B4-BE49-F238E27FC236}">
                    <a16:creationId xmlns:a16="http://schemas.microsoft.com/office/drawing/2014/main" id="{E6BC6F00-B06B-433A-99CF-4DC1F6FB7242}"/>
                  </a:ext>
                </a:extLst>
              </p:cNvPr>
              <p:cNvPicPr>
                <a:picLocks noChangeAspect="1"/>
              </p:cNvPicPr>
              <p:nvPr/>
            </p:nvPicPr>
            <p:blipFill rotWithShape="1">
              <a:blip r:embed="rId4">
                <a:extLst>
                  <a:ext uri="{28A0092B-C50C-407E-A947-70E740481C1C}">
                    <a14:useLocalDpi xmlns:a14="http://schemas.microsoft.com/office/drawing/2010/main" val="0"/>
                  </a:ext>
                </a:extLst>
              </a:blip>
              <a:srcRect l="80522" b="75853"/>
              <a:stretch/>
            </p:blipFill>
            <p:spPr>
              <a:xfrm>
                <a:off x="5150140" y="1108563"/>
                <a:ext cx="921236" cy="678233"/>
              </a:xfrm>
              <a:prstGeom prst="rect">
                <a:avLst/>
              </a:prstGeom>
            </p:spPr>
          </p:pic>
          <p:pic>
            <p:nvPicPr>
              <p:cNvPr id="31" name="Picture 30">
                <a:extLst>
                  <a:ext uri="{FF2B5EF4-FFF2-40B4-BE49-F238E27FC236}">
                    <a16:creationId xmlns:a16="http://schemas.microsoft.com/office/drawing/2014/main" id="{C4EBE16F-28E4-4A09-9116-96ECDA895582}"/>
                  </a:ext>
                </a:extLst>
              </p:cNvPr>
              <p:cNvPicPr>
                <a:picLocks noChangeAspect="1"/>
              </p:cNvPicPr>
              <p:nvPr/>
            </p:nvPicPr>
            <p:blipFill rotWithShape="1">
              <a:blip r:embed="rId4">
                <a:extLst>
                  <a:ext uri="{28A0092B-C50C-407E-A947-70E740481C1C}">
                    <a14:useLocalDpi xmlns:a14="http://schemas.microsoft.com/office/drawing/2010/main" val="0"/>
                  </a:ext>
                </a:extLst>
              </a:blip>
              <a:srcRect l="80522" b="75853"/>
              <a:stretch/>
            </p:blipFill>
            <p:spPr>
              <a:xfrm>
                <a:off x="5150139" y="1888548"/>
                <a:ext cx="1101667" cy="368161"/>
              </a:xfrm>
              <a:prstGeom prst="rect">
                <a:avLst/>
              </a:prstGeom>
            </p:spPr>
          </p:pic>
          <p:pic>
            <p:nvPicPr>
              <p:cNvPr id="32" name="Picture 31">
                <a:extLst>
                  <a:ext uri="{FF2B5EF4-FFF2-40B4-BE49-F238E27FC236}">
                    <a16:creationId xmlns:a16="http://schemas.microsoft.com/office/drawing/2014/main" id="{0E1A5172-05E9-4817-A655-58DE316D63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522" b="75853"/>
              <a:stretch/>
            </p:blipFill>
            <p:spPr>
              <a:xfrm>
                <a:off x="5150139" y="1769172"/>
                <a:ext cx="447301" cy="124110"/>
              </a:xfrm>
              <a:prstGeom prst="rect">
                <a:avLst/>
              </a:prstGeom>
            </p:spPr>
          </p:pic>
          <p:pic>
            <p:nvPicPr>
              <p:cNvPr id="33" name="Picture 32">
                <a:extLst>
                  <a:ext uri="{FF2B5EF4-FFF2-40B4-BE49-F238E27FC236}">
                    <a16:creationId xmlns:a16="http://schemas.microsoft.com/office/drawing/2014/main" id="{13FD4BEC-686C-4556-A430-19896D52127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522" b="75853"/>
              <a:stretch/>
            </p:blipFill>
            <p:spPr>
              <a:xfrm>
                <a:off x="5714362" y="1503806"/>
                <a:ext cx="575657" cy="288104"/>
              </a:xfrm>
              <a:prstGeom prst="rect">
                <a:avLst/>
              </a:prstGeom>
            </p:spPr>
          </p:pic>
          <p:pic>
            <p:nvPicPr>
              <p:cNvPr id="34" name="Picture 33">
                <a:extLst>
                  <a:ext uri="{FF2B5EF4-FFF2-40B4-BE49-F238E27FC236}">
                    <a16:creationId xmlns:a16="http://schemas.microsoft.com/office/drawing/2014/main" id="{C040B4F9-0E72-4719-AA8E-72C3F795FA5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522" b="75853"/>
              <a:stretch/>
            </p:blipFill>
            <p:spPr>
              <a:xfrm>
                <a:off x="5779670" y="1116128"/>
                <a:ext cx="575657" cy="288104"/>
              </a:xfrm>
              <a:prstGeom prst="rect">
                <a:avLst/>
              </a:prstGeom>
            </p:spPr>
          </p:pic>
          <p:pic>
            <p:nvPicPr>
              <p:cNvPr id="35" name="Picture 34">
                <a:extLst>
                  <a:ext uri="{FF2B5EF4-FFF2-40B4-BE49-F238E27FC236}">
                    <a16:creationId xmlns:a16="http://schemas.microsoft.com/office/drawing/2014/main" id="{8207831A-25A4-4462-8FB5-9FBA0A2655D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0522" b="75853"/>
              <a:stretch/>
            </p:blipFill>
            <p:spPr>
              <a:xfrm>
                <a:off x="7705407" y="3529526"/>
                <a:ext cx="448825" cy="224627"/>
              </a:xfrm>
              <a:prstGeom prst="rect">
                <a:avLst/>
              </a:prstGeom>
            </p:spPr>
          </p:pic>
        </p:grpSp>
        <p:grpSp>
          <p:nvGrpSpPr>
            <p:cNvPr id="26" name="Group 25">
              <a:extLst>
                <a:ext uri="{FF2B5EF4-FFF2-40B4-BE49-F238E27FC236}">
                  <a16:creationId xmlns:a16="http://schemas.microsoft.com/office/drawing/2014/main" id="{65F0FFDA-61BF-4C75-968C-5B97F8C2A0C2}"/>
                </a:ext>
              </a:extLst>
            </p:cNvPr>
            <p:cNvGrpSpPr/>
            <p:nvPr/>
          </p:nvGrpSpPr>
          <p:grpSpPr>
            <a:xfrm>
              <a:off x="6970024" y="3142302"/>
              <a:ext cx="1418400" cy="1270572"/>
              <a:chOff x="4210719" y="4995977"/>
              <a:chExt cx="1418400" cy="1270572"/>
            </a:xfrm>
          </p:grpSpPr>
          <p:sp>
            <p:nvSpPr>
              <p:cNvPr id="27" name="Oval 26">
                <a:extLst>
                  <a:ext uri="{FF2B5EF4-FFF2-40B4-BE49-F238E27FC236}">
                    <a16:creationId xmlns:a16="http://schemas.microsoft.com/office/drawing/2014/main" id="{2B9AE406-C806-4CD6-8871-8B4E14B64D93}"/>
                  </a:ext>
                </a:extLst>
              </p:cNvPr>
              <p:cNvSpPr/>
              <p:nvPr/>
            </p:nvSpPr>
            <p:spPr>
              <a:xfrm>
                <a:off x="4260967" y="4995977"/>
                <a:ext cx="1306097" cy="1270572"/>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974B52E1-D7DB-4D0F-A000-9A3C585675C7}"/>
                  </a:ext>
                </a:extLst>
              </p:cNvPr>
              <p:cNvSpPr txBox="1"/>
              <p:nvPr/>
            </p:nvSpPr>
            <p:spPr>
              <a:xfrm>
                <a:off x="4210719" y="5194791"/>
                <a:ext cx="1418400" cy="923330"/>
              </a:xfrm>
              <a:prstGeom prst="rect">
                <a:avLst/>
              </a:prstGeom>
              <a:noFill/>
            </p:spPr>
            <p:txBody>
              <a:bodyPr wrap="square" rtlCol="0">
                <a:spAutoFit/>
              </a:bodyPr>
              <a:lstStyle/>
              <a:p>
                <a:pPr algn="ctr"/>
                <a:r>
                  <a:rPr lang="en-GB" sz="1100" b="1" dirty="0">
                    <a:cs typeface="Arial" panose="020B0604020202020204" pitchFamily="34" charset="0"/>
                  </a:rPr>
                  <a:t>Types of Cancer Treated by </a:t>
                </a:r>
              </a:p>
              <a:p>
                <a:pPr algn="ctr"/>
                <a:r>
                  <a:rPr lang="en-GB" sz="1600" b="1" dirty="0">
                    <a:solidFill>
                      <a:srgbClr val="C00000"/>
                    </a:solidFill>
                    <a:effectLst>
                      <a:outerShdw blurRad="38100" dist="38100" dir="2700000" algn="tl">
                        <a:srgbClr val="000000">
                          <a:alpha val="43137"/>
                        </a:srgbClr>
                      </a:outerShdw>
                    </a:effectLst>
                    <a:cs typeface="Arial" panose="020B0604020202020204" pitchFamily="34" charset="0"/>
                  </a:rPr>
                  <a:t>Targeted therapies</a:t>
                </a:r>
              </a:p>
            </p:txBody>
          </p:sp>
        </p:grpSp>
      </p:grpSp>
      <p:grpSp>
        <p:nvGrpSpPr>
          <p:cNvPr id="48" name="Group 47">
            <a:extLst>
              <a:ext uri="{FF2B5EF4-FFF2-40B4-BE49-F238E27FC236}">
                <a16:creationId xmlns:a16="http://schemas.microsoft.com/office/drawing/2014/main" id="{BFDAFAB4-C8F1-470F-8175-2C1855CCC03C}"/>
              </a:ext>
            </a:extLst>
          </p:cNvPr>
          <p:cNvGrpSpPr/>
          <p:nvPr/>
        </p:nvGrpSpPr>
        <p:grpSpPr>
          <a:xfrm>
            <a:off x="533400" y="4068175"/>
            <a:ext cx="2514047" cy="1729151"/>
            <a:chOff x="2833814" y="4006449"/>
            <a:chExt cx="2514047" cy="1729151"/>
          </a:xfrm>
        </p:grpSpPr>
        <p:grpSp>
          <p:nvGrpSpPr>
            <p:cNvPr id="36" name="Group 35">
              <a:extLst>
                <a:ext uri="{FF2B5EF4-FFF2-40B4-BE49-F238E27FC236}">
                  <a16:creationId xmlns:a16="http://schemas.microsoft.com/office/drawing/2014/main" id="{09A38866-4197-4BF1-B0E3-BDE2DD59DFB2}"/>
                </a:ext>
              </a:extLst>
            </p:cNvPr>
            <p:cNvGrpSpPr/>
            <p:nvPr/>
          </p:nvGrpSpPr>
          <p:grpSpPr>
            <a:xfrm>
              <a:off x="2833814" y="4034243"/>
              <a:ext cx="2514047" cy="1701357"/>
              <a:chOff x="2137642" y="3124583"/>
              <a:chExt cx="2514047" cy="1701357"/>
            </a:xfrm>
          </p:grpSpPr>
          <p:sp>
            <p:nvSpPr>
              <p:cNvPr id="37" name="Rectangle 36">
                <a:extLst>
                  <a:ext uri="{FF2B5EF4-FFF2-40B4-BE49-F238E27FC236}">
                    <a16:creationId xmlns:a16="http://schemas.microsoft.com/office/drawing/2014/main" id="{5C1336C5-653A-40E6-B885-56A5C3085E91}"/>
                  </a:ext>
                </a:extLst>
              </p:cNvPr>
              <p:cNvSpPr/>
              <p:nvPr/>
            </p:nvSpPr>
            <p:spPr>
              <a:xfrm>
                <a:off x="2137643" y="3124583"/>
                <a:ext cx="2495827" cy="1701357"/>
              </a:xfrm>
              <a:prstGeom prst="rect">
                <a:avLst/>
              </a:prstGeom>
              <a:solidFill>
                <a:srgbClr val="8F0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8" name="Picture 37">
                <a:extLst>
                  <a:ext uri="{FF2B5EF4-FFF2-40B4-BE49-F238E27FC236}">
                    <a16:creationId xmlns:a16="http://schemas.microsoft.com/office/drawing/2014/main" id="{5288B864-337E-445C-BBF9-3014FFB014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7642" y="3177582"/>
                <a:ext cx="870565" cy="1588092"/>
              </a:xfrm>
              <a:prstGeom prst="rect">
                <a:avLst/>
              </a:prstGeom>
            </p:spPr>
          </p:pic>
          <p:sp>
            <p:nvSpPr>
              <p:cNvPr id="39" name="TextBox 38">
                <a:extLst>
                  <a:ext uri="{FF2B5EF4-FFF2-40B4-BE49-F238E27FC236}">
                    <a16:creationId xmlns:a16="http://schemas.microsoft.com/office/drawing/2014/main" id="{C722C676-E85C-47AB-8F33-715EE6EB65F1}"/>
                  </a:ext>
                </a:extLst>
              </p:cNvPr>
              <p:cNvSpPr txBox="1"/>
              <p:nvPr/>
            </p:nvSpPr>
            <p:spPr>
              <a:xfrm>
                <a:off x="2222736" y="3405944"/>
                <a:ext cx="700375" cy="546303"/>
              </a:xfrm>
              <a:prstGeom prst="rect">
                <a:avLst/>
              </a:prstGeom>
              <a:noFill/>
            </p:spPr>
            <p:txBody>
              <a:bodyPr wrap="square" rtlCol="0">
                <a:spAutoFit/>
              </a:bodyPr>
              <a:lstStyle/>
              <a:p>
                <a:pPr algn="ctr"/>
                <a:r>
                  <a:rPr lang="en-GB" sz="1950" b="1" dirty="0">
                    <a:solidFill>
                      <a:schemeClr val="bg1"/>
                    </a:solidFill>
                  </a:rPr>
                  <a:t>8.8</a:t>
                </a:r>
              </a:p>
              <a:p>
                <a:pPr algn="ctr"/>
                <a:r>
                  <a:rPr lang="en-GB" sz="1000" dirty="0">
                    <a:solidFill>
                      <a:schemeClr val="bg1"/>
                    </a:solidFill>
                  </a:rPr>
                  <a:t>million</a:t>
                </a:r>
              </a:p>
            </p:txBody>
          </p:sp>
          <p:pic>
            <p:nvPicPr>
              <p:cNvPr id="41" name="Picture 40">
                <a:extLst>
                  <a:ext uri="{FF2B5EF4-FFF2-40B4-BE49-F238E27FC236}">
                    <a16:creationId xmlns:a16="http://schemas.microsoft.com/office/drawing/2014/main" id="{3599D1D8-9761-4C71-B681-316D5D3C784B}"/>
                  </a:ext>
                </a:extLst>
              </p:cNvPr>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3234889" y="3646673"/>
                <a:ext cx="301334" cy="600546"/>
              </a:xfrm>
              <a:prstGeom prst="rect">
                <a:avLst/>
              </a:prstGeom>
            </p:spPr>
          </p:pic>
          <p:pic>
            <p:nvPicPr>
              <p:cNvPr id="43" name="Picture 42">
                <a:extLst>
                  <a:ext uri="{FF2B5EF4-FFF2-40B4-BE49-F238E27FC236}">
                    <a16:creationId xmlns:a16="http://schemas.microsoft.com/office/drawing/2014/main" id="{039E7534-617F-4317-8A7A-464874782829}"/>
                  </a:ext>
                </a:extLst>
              </p:cNvPr>
              <p:cNvPicPr>
                <a:picLocks noChangeAspect="1"/>
              </p:cNvPicPr>
              <p:nvPr/>
            </p:nvPicPr>
            <p:blipFill>
              <a:blip r:embed="rId10" cstate="print">
                <a:duotone>
                  <a:prstClr val="black"/>
                  <a:schemeClr val="accent3">
                    <a:tint val="45000"/>
                    <a:satMod val="400000"/>
                  </a:schemeClr>
                </a:duotone>
                <a:extLst>
                  <a:ext uri="{BEBA8EAE-BF5A-486C-A8C5-ECC9F3942E4B}">
                    <a14:imgProps xmlns:a14="http://schemas.microsoft.com/office/drawing/2010/main">
                      <a14:imgLayer r:embed="rId11">
                        <a14:imgEffect>
                          <a14:colorTemperature colorTemp="6558"/>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971730" y="3646673"/>
                <a:ext cx="301334" cy="600546"/>
              </a:xfrm>
              <a:prstGeom prst="rect">
                <a:avLst/>
              </a:prstGeom>
            </p:spPr>
          </p:pic>
          <p:sp>
            <p:nvSpPr>
              <p:cNvPr id="44" name="TextBox 43">
                <a:extLst>
                  <a:ext uri="{FF2B5EF4-FFF2-40B4-BE49-F238E27FC236}">
                    <a16:creationId xmlns:a16="http://schemas.microsoft.com/office/drawing/2014/main" id="{654D3C42-A7DC-432E-8573-C16C29E748C9}"/>
                  </a:ext>
                </a:extLst>
              </p:cNvPr>
              <p:cNvSpPr txBox="1"/>
              <p:nvPr/>
            </p:nvSpPr>
            <p:spPr>
              <a:xfrm>
                <a:off x="2897282" y="4208005"/>
                <a:ext cx="1754407" cy="584775"/>
              </a:xfrm>
              <a:prstGeom prst="rect">
                <a:avLst/>
              </a:prstGeom>
              <a:noFill/>
            </p:spPr>
            <p:txBody>
              <a:bodyPr wrap="square" rtlCol="0">
                <a:spAutoFit/>
              </a:bodyPr>
              <a:lstStyle/>
              <a:p>
                <a:pPr algn="r"/>
                <a:r>
                  <a:rPr lang="en-GB" sz="1950" b="1" dirty="0">
                    <a:solidFill>
                      <a:schemeClr val="accent3">
                        <a:lumMod val="60000"/>
                        <a:lumOff val="40000"/>
                      </a:schemeClr>
                    </a:solidFill>
                    <a:cs typeface="Arial" panose="020B0604020202020204" pitchFamily="34" charset="0"/>
                  </a:rPr>
                  <a:t>1</a:t>
                </a:r>
                <a:r>
                  <a:rPr lang="en-GB" sz="1950" b="1" dirty="0">
                    <a:solidFill>
                      <a:schemeClr val="bg1"/>
                    </a:solidFill>
                    <a:cs typeface="Arial" panose="020B0604020202020204" pitchFamily="34" charset="0"/>
                  </a:rPr>
                  <a:t>-in-6</a:t>
                </a:r>
                <a:r>
                  <a:rPr lang="en-GB" sz="1950" b="1" dirty="0">
                    <a:solidFill>
                      <a:srgbClr val="9B9743"/>
                    </a:solidFill>
                    <a:cs typeface="Arial" panose="020B0604020202020204" pitchFamily="34" charset="0"/>
                  </a:rPr>
                  <a:t> </a:t>
                </a:r>
                <a:r>
                  <a:rPr lang="en-GB" sz="1950" b="1" dirty="0">
                    <a:solidFill>
                      <a:schemeClr val="bg1"/>
                    </a:solidFill>
                    <a:cs typeface="Arial" panose="020B0604020202020204" pitchFamily="34" charset="0"/>
                  </a:rPr>
                  <a:t>deaths</a:t>
                </a:r>
                <a:r>
                  <a:rPr lang="en-GB" sz="1950" b="1" dirty="0">
                    <a:solidFill>
                      <a:srgbClr val="9B9743"/>
                    </a:solidFill>
                    <a:cs typeface="Arial" panose="020B0604020202020204" pitchFamily="34" charset="0"/>
                  </a:rPr>
                  <a:t> </a:t>
                </a:r>
                <a:r>
                  <a:rPr lang="en-GB" sz="1200" b="1" dirty="0">
                    <a:solidFill>
                      <a:schemeClr val="bg1"/>
                    </a:solidFill>
                    <a:cs typeface="Arial" panose="020B0604020202020204" pitchFamily="34" charset="0"/>
                  </a:rPr>
                  <a:t>is due to cancer</a:t>
                </a:r>
                <a:endParaRPr lang="en-GB" sz="1600" b="1" dirty="0">
                  <a:solidFill>
                    <a:schemeClr val="bg1"/>
                  </a:solidFill>
                  <a:cs typeface="Arial" panose="020B0604020202020204" pitchFamily="34" charset="0"/>
                </a:endParaRPr>
              </a:p>
            </p:txBody>
          </p:sp>
        </p:grpSp>
        <p:sp>
          <p:nvSpPr>
            <p:cNvPr id="47" name="Rectangle 46">
              <a:extLst>
                <a:ext uri="{FF2B5EF4-FFF2-40B4-BE49-F238E27FC236}">
                  <a16:creationId xmlns:a16="http://schemas.microsoft.com/office/drawing/2014/main" id="{0B684E4F-8C3F-4A65-8F79-28E2C70B6E1A}"/>
                </a:ext>
              </a:extLst>
            </p:cNvPr>
            <p:cNvSpPr/>
            <p:nvPr/>
          </p:nvSpPr>
          <p:spPr>
            <a:xfrm>
              <a:off x="3434116" y="4006449"/>
              <a:ext cx="1822165" cy="400110"/>
            </a:xfrm>
            <a:prstGeom prst="rect">
              <a:avLst/>
            </a:prstGeom>
          </p:spPr>
          <p:txBody>
            <a:bodyPr wrap="none">
              <a:spAutoFit/>
            </a:bodyPr>
            <a:lstStyle/>
            <a:p>
              <a:r>
                <a:rPr lang="en-GB" sz="2000" b="1" dirty="0">
                  <a:solidFill>
                    <a:srgbClr val="8BC7E5"/>
                  </a:solidFill>
                  <a:cs typeface="Arial" panose="020B0604020202020204" pitchFamily="34" charset="0"/>
                </a:rPr>
                <a:t>Deaths in 2015 </a:t>
              </a:r>
              <a:endParaRPr lang="en-GB" sz="2000" dirty="0">
                <a:solidFill>
                  <a:srgbClr val="8BC7E5"/>
                </a:solidFill>
              </a:endParaRPr>
            </a:p>
          </p:txBody>
        </p:sp>
      </p:grpSp>
      <p:sp>
        <p:nvSpPr>
          <p:cNvPr id="2" name="Rectangle 1">
            <a:extLst>
              <a:ext uri="{FF2B5EF4-FFF2-40B4-BE49-F238E27FC236}">
                <a16:creationId xmlns:a16="http://schemas.microsoft.com/office/drawing/2014/main" id="{3C278986-9508-4DBF-A443-346398A9AB08}"/>
              </a:ext>
            </a:extLst>
          </p:cNvPr>
          <p:cNvSpPr/>
          <p:nvPr/>
        </p:nvSpPr>
        <p:spPr>
          <a:xfrm>
            <a:off x="799590" y="1118800"/>
            <a:ext cx="7320017" cy="738664"/>
          </a:xfrm>
          <a:prstGeom prst="rect">
            <a:avLst/>
          </a:prstGeom>
        </p:spPr>
        <p:txBody>
          <a:bodyPr wrap="square">
            <a:spAutoFit/>
          </a:bodyPr>
          <a:lstStyle/>
          <a:p>
            <a:pPr algn="ctr"/>
            <a:r>
              <a:rPr lang="el-GR" sz="2100" b="1" dirty="0">
                <a:solidFill>
                  <a:srgbClr val="FF0000"/>
                </a:solidFill>
                <a:ea typeface="MS Mincho"/>
              </a:rPr>
              <a:t>Cancer is a group of diseases that can affect any part of the body </a:t>
            </a:r>
            <a:r>
              <a:rPr lang="el-GR" sz="2100" b="1" i="1" dirty="0">
                <a:solidFill>
                  <a:srgbClr val="FF0000"/>
                </a:solidFill>
                <a:ea typeface="MS Mincho"/>
              </a:rPr>
              <a:t>via</a:t>
            </a:r>
            <a:r>
              <a:rPr lang="el-GR" sz="2100" b="1" dirty="0">
                <a:solidFill>
                  <a:srgbClr val="FF0000"/>
                </a:solidFill>
                <a:ea typeface="MS Mincho"/>
              </a:rPr>
              <a:t> an uncontrolled and anomalous cellular proliferation</a:t>
            </a:r>
            <a:endParaRPr lang="en-GB" sz="2100" b="1" dirty="0">
              <a:solidFill>
                <a:srgbClr val="FF0000"/>
              </a:solidFill>
            </a:endParaRPr>
          </a:p>
        </p:txBody>
      </p:sp>
      <p:cxnSp>
        <p:nvCxnSpPr>
          <p:cNvPr id="50" name="Straight Connector 49">
            <a:extLst>
              <a:ext uri="{FF2B5EF4-FFF2-40B4-BE49-F238E27FC236}">
                <a16:creationId xmlns:a16="http://schemas.microsoft.com/office/drawing/2014/main" id="{000CC7BC-CAC7-4A08-850E-259C32B04381}"/>
              </a:ext>
            </a:extLst>
          </p:cNvPr>
          <p:cNvCxnSpPr/>
          <p:nvPr/>
        </p:nvCxnSpPr>
        <p:spPr>
          <a:xfrm>
            <a:off x="685800" y="1857464"/>
            <a:ext cx="780825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C68517E-A0A0-4D68-85A5-7CA96D4D87FA}"/>
              </a:ext>
            </a:extLst>
          </p:cNvPr>
          <p:cNvCxnSpPr/>
          <p:nvPr/>
        </p:nvCxnSpPr>
        <p:spPr>
          <a:xfrm>
            <a:off x="685800" y="1118800"/>
            <a:ext cx="780825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7E0C15EF-F00D-4B30-9BF6-D8FDC9C4A533}"/>
              </a:ext>
            </a:extLst>
          </p:cNvPr>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1895365" y="4620301"/>
            <a:ext cx="301334" cy="600546"/>
          </a:xfrm>
          <a:prstGeom prst="rect">
            <a:avLst/>
          </a:prstGeom>
        </p:spPr>
      </p:pic>
      <p:pic>
        <p:nvPicPr>
          <p:cNvPr id="52" name="Picture 51">
            <a:extLst>
              <a:ext uri="{FF2B5EF4-FFF2-40B4-BE49-F238E27FC236}">
                <a16:creationId xmlns:a16="http://schemas.microsoft.com/office/drawing/2014/main" id="{CDB511C3-73EB-4860-8D93-6F72AC23863E}"/>
              </a:ext>
            </a:extLst>
          </p:cNvPr>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2160222" y="4617045"/>
            <a:ext cx="301334" cy="600546"/>
          </a:xfrm>
          <a:prstGeom prst="rect">
            <a:avLst/>
          </a:prstGeom>
        </p:spPr>
      </p:pic>
      <p:pic>
        <p:nvPicPr>
          <p:cNvPr id="53" name="Picture 52">
            <a:extLst>
              <a:ext uri="{FF2B5EF4-FFF2-40B4-BE49-F238E27FC236}">
                <a16:creationId xmlns:a16="http://schemas.microsoft.com/office/drawing/2014/main" id="{22CAA806-8C4F-4DCF-A2C6-4C355651DDB5}"/>
              </a:ext>
            </a:extLst>
          </p:cNvPr>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2431668" y="4617713"/>
            <a:ext cx="301334" cy="600546"/>
          </a:xfrm>
          <a:prstGeom prst="rect">
            <a:avLst/>
          </a:prstGeom>
        </p:spPr>
      </p:pic>
      <p:pic>
        <p:nvPicPr>
          <p:cNvPr id="54" name="Picture 53">
            <a:extLst>
              <a:ext uri="{FF2B5EF4-FFF2-40B4-BE49-F238E27FC236}">
                <a16:creationId xmlns:a16="http://schemas.microsoft.com/office/drawing/2014/main" id="{B2BDAF65-B7A7-4DC5-80F0-ADBE08DD1392}"/>
              </a:ext>
            </a:extLst>
          </p:cNvPr>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2696330" y="4624794"/>
            <a:ext cx="301334" cy="6005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1A560A0-3D70-4EF3-837C-B0455341B3DC}"/>
              </a:ext>
            </a:extLst>
          </p:cNvPr>
          <p:cNvSpPr/>
          <p:nvPr/>
        </p:nvSpPr>
        <p:spPr>
          <a:xfrm>
            <a:off x="5687276" y="1064921"/>
            <a:ext cx="3247395" cy="1581390"/>
          </a:xfrm>
          <a:prstGeom prst="roundRect">
            <a:avLst/>
          </a:prstGeom>
          <a:solidFill>
            <a:schemeClr val="accent1">
              <a:lumMod val="50000"/>
            </a:schemeClr>
          </a:solidFill>
          <a:ln>
            <a:solidFill>
              <a:schemeClr val="tx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 - </a:t>
            </a:r>
            <a:r>
              <a:rPr lang="en-GB" sz="2400" b="1" dirty="0">
                <a:solidFill>
                  <a:srgbClr val="7030A0"/>
                </a:solidFill>
              </a:rPr>
              <a:t>Role</a:t>
            </a:r>
            <a:r>
              <a:rPr lang="fr-FR" sz="2400" b="1" dirty="0">
                <a:solidFill>
                  <a:srgbClr val="7030A0"/>
                </a:solidFill>
              </a:rPr>
              <a:t> of p53 in Cancer</a:t>
            </a:r>
          </a:p>
        </p:txBody>
      </p:sp>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pic>
        <p:nvPicPr>
          <p:cNvPr id="9" name="Picture 8">
            <a:extLst>
              <a:ext uri="{FF2B5EF4-FFF2-40B4-BE49-F238E27FC236}">
                <a16:creationId xmlns:a16="http://schemas.microsoft.com/office/drawing/2014/main" id="{D1108231-95BF-4C1D-AECD-0EAA66364DAB}"/>
              </a:ext>
            </a:extLst>
          </p:cNvPr>
          <p:cNvPicPr/>
          <p:nvPr/>
        </p:nvPicPr>
        <p:blipFill rotWithShape="1">
          <a:blip r:embed="rId3" cstate="print">
            <a:extLst>
              <a:ext uri="{28A0092B-C50C-407E-A947-70E740481C1C}">
                <a14:useLocalDpi xmlns:a14="http://schemas.microsoft.com/office/drawing/2010/main" val="0"/>
              </a:ext>
            </a:extLst>
          </a:blip>
          <a:srcRect l="76820" b="44359"/>
          <a:stretch/>
        </p:blipFill>
        <p:spPr>
          <a:xfrm>
            <a:off x="5859578" y="3330849"/>
            <a:ext cx="1956487" cy="2603819"/>
          </a:xfrm>
          <a:prstGeom prst="rect">
            <a:avLst/>
          </a:prstGeom>
        </p:spPr>
      </p:pic>
      <p:sp>
        <p:nvSpPr>
          <p:cNvPr id="11" name="TextBox 10">
            <a:extLst>
              <a:ext uri="{FF2B5EF4-FFF2-40B4-BE49-F238E27FC236}">
                <a16:creationId xmlns:a16="http://schemas.microsoft.com/office/drawing/2014/main" id="{1CC91844-D2A2-496C-A4AB-FE2627090D0C}"/>
              </a:ext>
            </a:extLst>
          </p:cNvPr>
          <p:cNvSpPr txBox="1"/>
          <p:nvPr/>
        </p:nvSpPr>
        <p:spPr>
          <a:xfrm>
            <a:off x="608333" y="1351276"/>
            <a:ext cx="3096344" cy="538609"/>
          </a:xfrm>
          <a:prstGeom prst="rect">
            <a:avLst/>
          </a:prstGeom>
          <a:noFill/>
        </p:spPr>
        <p:txBody>
          <a:bodyPr wrap="square" rtlCol="0">
            <a:spAutoFit/>
          </a:bodyPr>
          <a:lstStyle/>
          <a:p>
            <a:pPr algn="ctr"/>
            <a:r>
              <a:rPr lang="en-GB" dirty="0">
                <a:cs typeface="Arial" panose="020B0604020202020204" pitchFamily="34" charset="0"/>
              </a:rPr>
              <a:t>Stress Signals</a:t>
            </a:r>
          </a:p>
          <a:p>
            <a:pPr algn="ctr"/>
            <a:r>
              <a:rPr lang="en-GB" sz="1100" dirty="0">
                <a:cs typeface="Arial" panose="020B0604020202020204" pitchFamily="34" charset="0"/>
              </a:rPr>
              <a:t>(DNA Damage, Oncogene Activation, Hypoxia)</a:t>
            </a:r>
          </a:p>
        </p:txBody>
      </p:sp>
      <p:sp>
        <p:nvSpPr>
          <p:cNvPr id="12" name="Arrow: Down 11">
            <a:extLst>
              <a:ext uri="{FF2B5EF4-FFF2-40B4-BE49-F238E27FC236}">
                <a16:creationId xmlns:a16="http://schemas.microsoft.com/office/drawing/2014/main" id="{D92027CE-AED9-4548-9DDD-CE1E15388197}"/>
              </a:ext>
            </a:extLst>
          </p:cNvPr>
          <p:cNvSpPr/>
          <p:nvPr/>
        </p:nvSpPr>
        <p:spPr>
          <a:xfrm>
            <a:off x="2034721" y="1889885"/>
            <a:ext cx="216024" cy="397495"/>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36DA8E99-BF64-4A4A-8663-A89D5BA328A0}"/>
              </a:ext>
            </a:extLst>
          </p:cNvPr>
          <p:cNvGrpSpPr/>
          <p:nvPr/>
        </p:nvGrpSpPr>
        <p:grpSpPr>
          <a:xfrm>
            <a:off x="1839003" y="2392382"/>
            <a:ext cx="671693" cy="648071"/>
            <a:chOff x="1351946" y="3375284"/>
            <a:chExt cx="671693" cy="648071"/>
          </a:xfrm>
        </p:grpSpPr>
        <p:sp>
          <p:nvSpPr>
            <p:cNvPr id="52" name="Oval 51">
              <a:extLst>
                <a:ext uri="{FF2B5EF4-FFF2-40B4-BE49-F238E27FC236}">
                  <a16:creationId xmlns:a16="http://schemas.microsoft.com/office/drawing/2014/main" id="{270790E9-ED82-4F62-A31E-256290263DE5}"/>
                </a:ext>
              </a:extLst>
            </p:cNvPr>
            <p:cNvSpPr/>
            <p:nvPr/>
          </p:nvSpPr>
          <p:spPr>
            <a:xfrm>
              <a:off x="1351946" y="3375284"/>
              <a:ext cx="648072" cy="648071"/>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cs typeface="Arial" panose="020B0604020202020204" pitchFamily="34" charset="0"/>
              </a:endParaRPr>
            </a:p>
          </p:txBody>
        </p:sp>
        <p:sp>
          <p:nvSpPr>
            <p:cNvPr id="53" name="TextBox 52">
              <a:extLst>
                <a:ext uri="{FF2B5EF4-FFF2-40B4-BE49-F238E27FC236}">
                  <a16:creationId xmlns:a16="http://schemas.microsoft.com/office/drawing/2014/main" id="{D0D2D201-BEAD-4BA3-80BD-ED9A6EE5DA44}"/>
                </a:ext>
              </a:extLst>
            </p:cNvPr>
            <p:cNvSpPr txBox="1"/>
            <p:nvPr/>
          </p:nvSpPr>
          <p:spPr>
            <a:xfrm>
              <a:off x="1375567" y="3465429"/>
              <a:ext cx="648072" cy="400110"/>
            </a:xfrm>
            <a:prstGeom prst="rect">
              <a:avLst/>
            </a:prstGeom>
            <a:noFill/>
          </p:spPr>
          <p:txBody>
            <a:bodyPr wrap="square" rtlCol="0">
              <a:spAutoFit/>
            </a:bodyPr>
            <a:lstStyle/>
            <a:p>
              <a:r>
                <a:rPr lang="en-GB" sz="2000" b="1" dirty="0">
                  <a:solidFill>
                    <a:schemeClr val="bg1"/>
                  </a:solidFill>
                  <a:cs typeface="Arial" panose="020B0604020202020204" pitchFamily="34" charset="0"/>
                </a:rPr>
                <a:t>p53</a:t>
              </a:r>
            </a:p>
          </p:txBody>
        </p:sp>
      </p:grpSp>
      <p:grpSp>
        <p:nvGrpSpPr>
          <p:cNvPr id="14" name="Group 13">
            <a:extLst>
              <a:ext uri="{FF2B5EF4-FFF2-40B4-BE49-F238E27FC236}">
                <a16:creationId xmlns:a16="http://schemas.microsoft.com/office/drawing/2014/main" id="{5197DD32-A701-47EB-B915-385E1363B51C}"/>
              </a:ext>
            </a:extLst>
          </p:cNvPr>
          <p:cNvGrpSpPr/>
          <p:nvPr/>
        </p:nvGrpSpPr>
        <p:grpSpPr>
          <a:xfrm>
            <a:off x="4552138" y="2363218"/>
            <a:ext cx="1057539" cy="2048980"/>
            <a:chOff x="4072572" y="1883024"/>
            <a:chExt cx="1057539" cy="2048980"/>
          </a:xfrm>
        </p:grpSpPr>
        <p:grpSp>
          <p:nvGrpSpPr>
            <p:cNvPr id="41" name="Group 40">
              <a:extLst>
                <a:ext uri="{FF2B5EF4-FFF2-40B4-BE49-F238E27FC236}">
                  <a16:creationId xmlns:a16="http://schemas.microsoft.com/office/drawing/2014/main" id="{D74936A2-2981-480A-9535-86E7C6399804}"/>
                </a:ext>
              </a:extLst>
            </p:cNvPr>
            <p:cNvGrpSpPr/>
            <p:nvPr/>
          </p:nvGrpSpPr>
          <p:grpSpPr>
            <a:xfrm>
              <a:off x="4112073" y="1883024"/>
              <a:ext cx="1018038" cy="486296"/>
              <a:chOff x="727697" y="3206750"/>
              <a:chExt cx="1018038" cy="486296"/>
            </a:xfrm>
          </p:grpSpPr>
          <p:sp>
            <p:nvSpPr>
              <p:cNvPr id="50" name="Oval 49">
                <a:extLst>
                  <a:ext uri="{FF2B5EF4-FFF2-40B4-BE49-F238E27FC236}">
                    <a16:creationId xmlns:a16="http://schemas.microsoft.com/office/drawing/2014/main" id="{9D42536B-9702-4578-80ED-AE3ED916D6E5}"/>
                  </a:ext>
                </a:extLst>
              </p:cNvPr>
              <p:cNvSpPr/>
              <p:nvPr/>
            </p:nvSpPr>
            <p:spPr>
              <a:xfrm>
                <a:off x="727697" y="3206750"/>
                <a:ext cx="956942" cy="486296"/>
              </a:xfrm>
              <a:prstGeom prst="ellipse">
                <a:avLst/>
              </a:prstGeom>
              <a:solidFill>
                <a:srgbClr val="00B0F0"/>
              </a:solidFill>
              <a:ln>
                <a:solidFill>
                  <a:srgbClr val="1781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TextBox 50">
                <a:extLst>
                  <a:ext uri="{FF2B5EF4-FFF2-40B4-BE49-F238E27FC236}">
                    <a16:creationId xmlns:a16="http://schemas.microsoft.com/office/drawing/2014/main" id="{CB2EFC23-5F8F-4E81-8F23-8D15303EDAE1}"/>
                  </a:ext>
                </a:extLst>
              </p:cNvPr>
              <p:cNvSpPr txBox="1"/>
              <p:nvPr/>
            </p:nvSpPr>
            <p:spPr>
              <a:xfrm>
                <a:off x="773627" y="3254438"/>
                <a:ext cx="972108" cy="369332"/>
              </a:xfrm>
              <a:prstGeom prst="rect">
                <a:avLst/>
              </a:prstGeom>
              <a:noFill/>
            </p:spPr>
            <p:txBody>
              <a:bodyPr wrap="square" rtlCol="0">
                <a:spAutoFit/>
              </a:bodyPr>
              <a:lstStyle/>
              <a:p>
                <a:r>
                  <a:rPr lang="en-GB" b="1" dirty="0">
                    <a:solidFill>
                      <a:schemeClr val="bg1"/>
                    </a:solidFill>
                    <a:cs typeface="Arial" panose="020B0604020202020204" pitchFamily="34" charset="0"/>
                  </a:rPr>
                  <a:t>MDM2</a:t>
                </a:r>
              </a:p>
            </p:txBody>
          </p:sp>
        </p:grpSp>
        <p:sp>
          <p:nvSpPr>
            <p:cNvPr id="42" name="Oval 41">
              <a:extLst>
                <a:ext uri="{FF2B5EF4-FFF2-40B4-BE49-F238E27FC236}">
                  <a16:creationId xmlns:a16="http://schemas.microsoft.com/office/drawing/2014/main" id="{432C36B2-296D-4C44-BC56-E0EAB6059C03}"/>
                </a:ext>
              </a:extLst>
            </p:cNvPr>
            <p:cNvSpPr/>
            <p:nvPr/>
          </p:nvSpPr>
          <p:spPr>
            <a:xfrm>
              <a:off x="4072572" y="3409579"/>
              <a:ext cx="956942" cy="522425"/>
            </a:xfrm>
            <a:prstGeom prst="ellipse">
              <a:avLst/>
            </a:prstGeom>
            <a:solidFill>
              <a:srgbClr val="F236D7"/>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Box 42">
              <a:extLst>
                <a:ext uri="{FF2B5EF4-FFF2-40B4-BE49-F238E27FC236}">
                  <a16:creationId xmlns:a16="http://schemas.microsoft.com/office/drawing/2014/main" id="{581837C4-2EA0-4C0D-A7C3-9A5E45EFF234}"/>
                </a:ext>
              </a:extLst>
            </p:cNvPr>
            <p:cNvSpPr txBox="1"/>
            <p:nvPr/>
          </p:nvSpPr>
          <p:spPr>
            <a:xfrm>
              <a:off x="4110836" y="3475064"/>
              <a:ext cx="972108" cy="369332"/>
            </a:xfrm>
            <a:prstGeom prst="rect">
              <a:avLst/>
            </a:prstGeom>
            <a:noFill/>
            <a:ln>
              <a:noFill/>
            </a:ln>
          </p:spPr>
          <p:txBody>
            <a:bodyPr wrap="square" rtlCol="0">
              <a:spAutoFit/>
            </a:bodyPr>
            <a:lstStyle/>
            <a:p>
              <a:r>
                <a:rPr lang="en-GB" b="1" dirty="0">
                  <a:solidFill>
                    <a:schemeClr val="bg1"/>
                  </a:solidFill>
                  <a:cs typeface="Arial" panose="020B0604020202020204" pitchFamily="34" charset="0"/>
                </a:rPr>
                <a:t>MDMX</a:t>
              </a:r>
            </a:p>
          </p:txBody>
        </p:sp>
        <p:grpSp>
          <p:nvGrpSpPr>
            <p:cNvPr id="44" name="Group 43">
              <a:extLst>
                <a:ext uri="{FF2B5EF4-FFF2-40B4-BE49-F238E27FC236}">
                  <a16:creationId xmlns:a16="http://schemas.microsoft.com/office/drawing/2014/main" id="{D48D9AAE-93E6-4BB0-92ED-E57BB17ED3F7}"/>
                </a:ext>
              </a:extLst>
            </p:cNvPr>
            <p:cNvGrpSpPr/>
            <p:nvPr/>
          </p:nvGrpSpPr>
          <p:grpSpPr>
            <a:xfrm>
              <a:off x="4578491" y="2524238"/>
              <a:ext cx="289484" cy="730386"/>
              <a:chOff x="4578491" y="2524238"/>
              <a:chExt cx="289484" cy="730386"/>
            </a:xfrm>
          </p:grpSpPr>
          <p:cxnSp>
            <p:nvCxnSpPr>
              <p:cNvPr id="48" name="Straight Connector 47">
                <a:extLst>
                  <a:ext uri="{FF2B5EF4-FFF2-40B4-BE49-F238E27FC236}">
                    <a16:creationId xmlns:a16="http://schemas.microsoft.com/office/drawing/2014/main" id="{F6D72000-B886-40F2-8CFB-986273F18C84}"/>
                  </a:ext>
                </a:extLst>
              </p:cNvPr>
              <p:cNvCxnSpPr/>
              <p:nvPr/>
            </p:nvCxnSpPr>
            <p:spPr>
              <a:xfrm>
                <a:off x="4723959" y="2524238"/>
                <a:ext cx="0" cy="730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4FDA2BD-F9F3-41B9-B84D-91448CB60E18}"/>
                  </a:ext>
                </a:extLst>
              </p:cNvPr>
              <p:cNvCxnSpPr/>
              <p:nvPr/>
            </p:nvCxnSpPr>
            <p:spPr>
              <a:xfrm>
                <a:off x="4578491" y="2524238"/>
                <a:ext cx="2894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3AF56FE5-E619-40F3-BFE1-AD8C42C772F2}"/>
                </a:ext>
              </a:extLst>
            </p:cNvPr>
            <p:cNvGrpSpPr/>
            <p:nvPr/>
          </p:nvGrpSpPr>
          <p:grpSpPr>
            <a:xfrm>
              <a:off x="4291911" y="2499248"/>
              <a:ext cx="289484" cy="735849"/>
              <a:chOff x="4291911" y="2524238"/>
              <a:chExt cx="289484" cy="735849"/>
            </a:xfrm>
          </p:grpSpPr>
          <p:cxnSp>
            <p:nvCxnSpPr>
              <p:cNvPr id="46" name="Straight Connector 45">
                <a:extLst>
                  <a:ext uri="{FF2B5EF4-FFF2-40B4-BE49-F238E27FC236}">
                    <a16:creationId xmlns:a16="http://schemas.microsoft.com/office/drawing/2014/main" id="{F3FC1252-742C-4807-A739-0944DE7D20F2}"/>
                  </a:ext>
                </a:extLst>
              </p:cNvPr>
              <p:cNvCxnSpPr/>
              <p:nvPr/>
            </p:nvCxnSpPr>
            <p:spPr>
              <a:xfrm>
                <a:off x="4435927" y="2524238"/>
                <a:ext cx="0" cy="730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E1C4D8E-A34B-44C0-B5EC-2DD45E842134}"/>
                  </a:ext>
                </a:extLst>
              </p:cNvPr>
              <p:cNvCxnSpPr/>
              <p:nvPr/>
            </p:nvCxnSpPr>
            <p:spPr>
              <a:xfrm>
                <a:off x="4291911" y="3260087"/>
                <a:ext cx="2894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 name="Group 14">
            <a:extLst>
              <a:ext uri="{FF2B5EF4-FFF2-40B4-BE49-F238E27FC236}">
                <a16:creationId xmlns:a16="http://schemas.microsoft.com/office/drawing/2014/main" id="{2EAB0F4B-EEDC-4DAC-BD2E-673A4484C894}"/>
              </a:ext>
            </a:extLst>
          </p:cNvPr>
          <p:cNvGrpSpPr/>
          <p:nvPr/>
        </p:nvGrpSpPr>
        <p:grpSpPr>
          <a:xfrm>
            <a:off x="2607976" y="2575685"/>
            <a:ext cx="1765855" cy="367356"/>
            <a:chOff x="3682356" y="1968675"/>
            <a:chExt cx="1177676" cy="367356"/>
          </a:xfrm>
        </p:grpSpPr>
        <p:cxnSp>
          <p:nvCxnSpPr>
            <p:cNvPr id="38" name="Straight Arrow Connector 37">
              <a:extLst>
                <a:ext uri="{FF2B5EF4-FFF2-40B4-BE49-F238E27FC236}">
                  <a16:creationId xmlns:a16="http://schemas.microsoft.com/office/drawing/2014/main" id="{86B5CFAB-66EE-4CFC-8233-8468AC857D15}"/>
                </a:ext>
              </a:extLst>
            </p:cNvPr>
            <p:cNvCxnSpPr>
              <a:cxnSpLocks/>
            </p:cNvCxnSpPr>
            <p:nvPr/>
          </p:nvCxnSpPr>
          <p:spPr>
            <a:xfrm>
              <a:off x="3682356" y="1968675"/>
              <a:ext cx="1177676" cy="82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F24DC94-1F12-46C6-A379-20458CA0690D}"/>
                </a:ext>
              </a:extLst>
            </p:cNvPr>
            <p:cNvCxnSpPr>
              <a:cxnSpLocks/>
            </p:cNvCxnSpPr>
            <p:nvPr/>
          </p:nvCxnSpPr>
          <p:spPr>
            <a:xfrm flipH="1">
              <a:off x="3693899" y="2204864"/>
              <a:ext cx="11593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0C0F997-D6A9-4A2C-BB72-9131835A8049}"/>
                </a:ext>
              </a:extLst>
            </p:cNvPr>
            <p:cNvCxnSpPr>
              <a:cxnSpLocks/>
            </p:cNvCxnSpPr>
            <p:nvPr/>
          </p:nvCxnSpPr>
          <p:spPr>
            <a:xfrm>
              <a:off x="3696740" y="2073697"/>
              <a:ext cx="0" cy="2623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A856A3CD-513D-4073-8256-2CCC84D0F7E3}"/>
              </a:ext>
            </a:extLst>
          </p:cNvPr>
          <p:cNvSpPr txBox="1"/>
          <p:nvPr/>
        </p:nvSpPr>
        <p:spPr>
          <a:xfrm>
            <a:off x="2446669" y="2044524"/>
            <a:ext cx="1943488" cy="553998"/>
          </a:xfrm>
          <a:prstGeom prst="rect">
            <a:avLst/>
          </a:prstGeom>
          <a:noFill/>
        </p:spPr>
        <p:txBody>
          <a:bodyPr wrap="square" rtlCol="0">
            <a:spAutoFit/>
          </a:bodyPr>
          <a:lstStyle/>
          <a:p>
            <a:pPr algn="ctr"/>
            <a:r>
              <a:rPr lang="en-GB" sz="1500" b="1" dirty="0">
                <a:solidFill>
                  <a:schemeClr val="bg1">
                    <a:lumMod val="50000"/>
                  </a:schemeClr>
                </a:solidFill>
                <a:cs typeface="Arial" panose="020B0604020202020204" pitchFamily="34" charset="0"/>
              </a:rPr>
              <a:t>Transcriptional Activation</a:t>
            </a:r>
          </a:p>
        </p:txBody>
      </p:sp>
      <p:sp>
        <p:nvSpPr>
          <p:cNvPr id="17" name="TextBox 16">
            <a:extLst>
              <a:ext uri="{FF2B5EF4-FFF2-40B4-BE49-F238E27FC236}">
                <a16:creationId xmlns:a16="http://schemas.microsoft.com/office/drawing/2014/main" id="{8EACF776-83DE-43CB-97D2-882D81E9B20C}"/>
              </a:ext>
            </a:extLst>
          </p:cNvPr>
          <p:cNvSpPr txBox="1"/>
          <p:nvPr/>
        </p:nvSpPr>
        <p:spPr>
          <a:xfrm>
            <a:off x="2485477" y="2808747"/>
            <a:ext cx="1943488" cy="323165"/>
          </a:xfrm>
          <a:prstGeom prst="rect">
            <a:avLst/>
          </a:prstGeom>
          <a:noFill/>
        </p:spPr>
        <p:txBody>
          <a:bodyPr wrap="square" rtlCol="0">
            <a:spAutoFit/>
          </a:bodyPr>
          <a:lstStyle/>
          <a:p>
            <a:pPr algn="ctr"/>
            <a:r>
              <a:rPr lang="en-GB" sz="1500" b="1" dirty="0">
                <a:solidFill>
                  <a:schemeClr val="bg1">
                    <a:lumMod val="50000"/>
                  </a:schemeClr>
                </a:solidFill>
                <a:cs typeface="Arial" panose="020B0604020202020204" pitchFamily="34" charset="0"/>
              </a:rPr>
              <a:t>Ubiquitination</a:t>
            </a:r>
          </a:p>
        </p:txBody>
      </p:sp>
      <p:grpSp>
        <p:nvGrpSpPr>
          <p:cNvPr id="18" name="Group 17">
            <a:extLst>
              <a:ext uri="{FF2B5EF4-FFF2-40B4-BE49-F238E27FC236}">
                <a16:creationId xmlns:a16="http://schemas.microsoft.com/office/drawing/2014/main" id="{F8244D19-CD25-46A8-A489-4767404FFE60}"/>
              </a:ext>
            </a:extLst>
          </p:cNvPr>
          <p:cNvGrpSpPr/>
          <p:nvPr/>
        </p:nvGrpSpPr>
        <p:grpSpPr>
          <a:xfrm>
            <a:off x="2123642" y="3152557"/>
            <a:ext cx="285611" cy="1051858"/>
            <a:chOff x="2807078" y="2533735"/>
            <a:chExt cx="289484" cy="1051858"/>
          </a:xfrm>
        </p:grpSpPr>
        <p:cxnSp>
          <p:nvCxnSpPr>
            <p:cNvPr id="36" name="Straight Connector 35">
              <a:extLst>
                <a:ext uri="{FF2B5EF4-FFF2-40B4-BE49-F238E27FC236}">
                  <a16:creationId xmlns:a16="http://schemas.microsoft.com/office/drawing/2014/main" id="{E78A41EA-2EBA-4A83-B448-5378C249EAAA}"/>
                </a:ext>
              </a:extLst>
            </p:cNvPr>
            <p:cNvCxnSpPr/>
            <p:nvPr/>
          </p:nvCxnSpPr>
          <p:spPr>
            <a:xfrm flipV="1">
              <a:off x="2951819" y="2533735"/>
              <a:ext cx="0" cy="10518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76C5B8C-43E2-4546-93BE-3AABB609D9A1}"/>
                </a:ext>
              </a:extLst>
            </p:cNvPr>
            <p:cNvCxnSpPr/>
            <p:nvPr/>
          </p:nvCxnSpPr>
          <p:spPr>
            <a:xfrm>
              <a:off x="2807078" y="2533735"/>
              <a:ext cx="2894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D4938161-E9CC-4572-8E1F-5FACF6E7FFCB}"/>
              </a:ext>
            </a:extLst>
          </p:cNvPr>
          <p:cNvSpPr txBox="1"/>
          <p:nvPr/>
        </p:nvSpPr>
        <p:spPr>
          <a:xfrm>
            <a:off x="2363116" y="3834602"/>
            <a:ext cx="1943488" cy="323165"/>
          </a:xfrm>
          <a:prstGeom prst="rect">
            <a:avLst/>
          </a:prstGeom>
          <a:noFill/>
        </p:spPr>
        <p:txBody>
          <a:bodyPr wrap="square" rtlCol="0">
            <a:spAutoFit/>
          </a:bodyPr>
          <a:lstStyle/>
          <a:p>
            <a:pPr algn="ctr"/>
            <a:r>
              <a:rPr lang="en-GB" sz="1500" b="1" dirty="0">
                <a:solidFill>
                  <a:schemeClr val="bg1">
                    <a:lumMod val="50000"/>
                  </a:schemeClr>
                </a:solidFill>
                <a:cs typeface="Arial" panose="020B0604020202020204" pitchFamily="34" charset="0"/>
              </a:rPr>
              <a:t>Ubiquitination</a:t>
            </a:r>
          </a:p>
        </p:txBody>
      </p:sp>
      <p:sp>
        <p:nvSpPr>
          <p:cNvPr id="21" name="Rectangle 20">
            <a:extLst>
              <a:ext uri="{FF2B5EF4-FFF2-40B4-BE49-F238E27FC236}">
                <a16:creationId xmlns:a16="http://schemas.microsoft.com/office/drawing/2014/main" id="{E67E0E0D-D84D-44EA-A500-23E1F2C2FACA}"/>
              </a:ext>
            </a:extLst>
          </p:cNvPr>
          <p:cNvSpPr/>
          <p:nvPr/>
        </p:nvSpPr>
        <p:spPr>
          <a:xfrm>
            <a:off x="2176437" y="4195298"/>
            <a:ext cx="180020" cy="85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D7D32F8C-E45D-4F01-B4FB-A50161E4D895}"/>
              </a:ext>
            </a:extLst>
          </p:cNvPr>
          <p:cNvSpPr txBox="1"/>
          <p:nvPr/>
        </p:nvSpPr>
        <p:spPr>
          <a:xfrm>
            <a:off x="885277" y="2347085"/>
            <a:ext cx="1005695" cy="738664"/>
          </a:xfrm>
          <a:prstGeom prst="rect">
            <a:avLst/>
          </a:prstGeom>
          <a:noFill/>
        </p:spPr>
        <p:txBody>
          <a:bodyPr wrap="square" rtlCol="0">
            <a:spAutoFit/>
          </a:bodyPr>
          <a:lstStyle/>
          <a:p>
            <a:pPr algn="ctr"/>
            <a:r>
              <a:rPr lang="en-GB" sz="1400" b="1" dirty="0">
                <a:cs typeface="Arial" panose="020B0604020202020204" pitchFamily="34" charset="0"/>
              </a:rPr>
              <a:t>Inactive </a:t>
            </a:r>
            <a:r>
              <a:rPr lang="en-GB" sz="1400" b="1" i="1" dirty="0">
                <a:cs typeface="Arial" panose="020B0604020202020204" pitchFamily="34" charset="0"/>
              </a:rPr>
              <a:t>wild type </a:t>
            </a:r>
            <a:r>
              <a:rPr lang="en-GB" sz="1400" b="1" dirty="0">
                <a:cs typeface="Arial" panose="020B0604020202020204" pitchFamily="34" charset="0"/>
              </a:rPr>
              <a:t>p53</a:t>
            </a:r>
          </a:p>
        </p:txBody>
      </p:sp>
      <p:cxnSp>
        <p:nvCxnSpPr>
          <p:cNvPr id="23" name="Straight Arrow Connector 22">
            <a:extLst>
              <a:ext uri="{FF2B5EF4-FFF2-40B4-BE49-F238E27FC236}">
                <a16:creationId xmlns:a16="http://schemas.microsoft.com/office/drawing/2014/main" id="{D87F1B8B-A712-4E1C-B1FA-6FEDA151D537}"/>
              </a:ext>
            </a:extLst>
          </p:cNvPr>
          <p:cNvCxnSpPr>
            <a:cxnSpLocks/>
          </p:cNvCxnSpPr>
          <p:nvPr/>
        </p:nvCxnSpPr>
        <p:spPr>
          <a:xfrm>
            <a:off x="2034721" y="3123172"/>
            <a:ext cx="0" cy="11289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398541C-51B1-4401-9EA2-65AD90CF96B9}"/>
              </a:ext>
            </a:extLst>
          </p:cNvPr>
          <p:cNvGrpSpPr/>
          <p:nvPr/>
        </p:nvGrpSpPr>
        <p:grpSpPr>
          <a:xfrm>
            <a:off x="1357907" y="4328285"/>
            <a:ext cx="807785" cy="924623"/>
            <a:chOff x="2267744" y="4077071"/>
            <a:chExt cx="807785" cy="924623"/>
          </a:xfrm>
        </p:grpSpPr>
        <p:sp>
          <p:nvSpPr>
            <p:cNvPr id="34" name="Explosion: 8 Points 33">
              <a:extLst>
                <a:ext uri="{FF2B5EF4-FFF2-40B4-BE49-F238E27FC236}">
                  <a16:creationId xmlns:a16="http://schemas.microsoft.com/office/drawing/2014/main" id="{A02C2719-6CAF-4013-9C9A-5D0E6EF4D129}"/>
                </a:ext>
              </a:extLst>
            </p:cNvPr>
            <p:cNvSpPr/>
            <p:nvPr/>
          </p:nvSpPr>
          <p:spPr>
            <a:xfrm>
              <a:off x="2267744" y="4077071"/>
              <a:ext cx="807785" cy="924623"/>
            </a:xfrm>
            <a:prstGeom prst="irregularSeal1">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EBB0B2F5-91EB-460E-96C4-8B3CA7FBE0DE}"/>
                </a:ext>
              </a:extLst>
            </p:cNvPr>
            <p:cNvSpPr txBox="1"/>
            <p:nvPr/>
          </p:nvSpPr>
          <p:spPr>
            <a:xfrm>
              <a:off x="2362521" y="4296460"/>
              <a:ext cx="648072" cy="400110"/>
            </a:xfrm>
            <a:prstGeom prst="rect">
              <a:avLst/>
            </a:prstGeom>
            <a:noFill/>
          </p:spPr>
          <p:txBody>
            <a:bodyPr wrap="square" rtlCol="0">
              <a:spAutoFit/>
            </a:bodyPr>
            <a:lstStyle/>
            <a:p>
              <a:r>
                <a:rPr lang="en-GB" sz="2000" b="1" dirty="0">
                  <a:solidFill>
                    <a:schemeClr val="bg1"/>
                  </a:solidFill>
                  <a:cs typeface="Arial" panose="020B0604020202020204" pitchFamily="34" charset="0"/>
                </a:rPr>
                <a:t>p53</a:t>
              </a:r>
            </a:p>
          </p:txBody>
        </p:sp>
      </p:grpSp>
      <p:grpSp>
        <p:nvGrpSpPr>
          <p:cNvPr id="25" name="Group 24">
            <a:extLst>
              <a:ext uri="{FF2B5EF4-FFF2-40B4-BE49-F238E27FC236}">
                <a16:creationId xmlns:a16="http://schemas.microsoft.com/office/drawing/2014/main" id="{241C6C7D-44BB-49DA-8E17-9AEEF8E9B73E}"/>
              </a:ext>
            </a:extLst>
          </p:cNvPr>
          <p:cNvGrpSpPr/>
          <p:nvPr/>
        </p:nvGrpSpPr>
        <p:grpSpPr>
          <a:xfrm>
            <a:off x="1982492" y="4383356"/>
            <a:ext cx="807785" cy="924623"/>
            <a:chOff x="2267744" y="4077071"/>
            <a:chExt cx="807785" cy="924623"/>
          </a:xfrm>
        </p:grpSpPr>
        <p:sp>
          <p:nvSpPr>
            <p:cNvPr id="32" name="Explosion: 8 Points 31">
              <a:extLst>
                <a:ext uri="{FF2B5EF4-FFF2-40B4-BE49-F238E27FC236}">
                  <a16:creationId xmlns:a16="http://schemas.microsoft.com/office/drawing/2014/main" id="{B9C3871B-08FB-4BF0-85DA-693E4462B220}"/>
                </a:ext>
              </a:extLst>
            </p:cNvPr>
            <p:cNvSpPr/>
            <p:nvPr/>
          </p:nvSpPr>
          <p:spPr>
            <a:xfrm>
              <a:off x="2267744" y="4077071"/>
              <a:ext cx="807785" cy="924623"/>
            </a:xfrm>
            <a:prstGeom prst="irregularSeal1">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9ED3F81B-F998-440D-A3DE-701457194E9A}"/>
                </a:ext>
              </a:extLst>
            </p:cNvPr>
            <p:cNvSpPr txBox="1"/>
            <p:nvPr/>
          </p:nvSpPr>
          <p:spPr>
            <a:xfrm>
              <a:off x="2362521" y="4296460"/>
              <a:ext cx="648072" cy="400110"/>
            </a:xfrm>
            <a:prstGeom prst="rect">
              <a:avLst/>
            </a:prstGeom>
            <a:noFill/>
          </p:spPr>
          <p:txBody>
            <a:bodyPr wrap="square" rtlCol="0">
              <a:spAutoFit/>
            </a:bodyPr>
            <a:lstStyle/>
            <a:p>
              <a:r>
                <a:rPr lang="en-GB" sz="2000" b="1" dirty="0">
                  <a:solidFill>
                    <a:schemeClr val="bg1"/>
                  </a:solidFill>
                  <a:cs typeface="Arial" panose="020B0604020202020204" pitchFamily="34" charset="0"/>
                </a:rPr>
                <a:t>p53</a:t>
              </a:r>
            </a:p>
          </p:txBody>
        </p:sp>
      </p:grpSp>
      <p:grpSp>
        <p:nvGrpSpPr>
          <p:cNvPr id="26" name="Group 25">
            <a:extLst>
              <a:ext uri="{FF2B5EF4-FFF2-40B4-BE49-F238E27FC236}">
                <a16:creationId xmlns:a16="http://schemas.microsoft.com/office/drawing/2014/main" id="{C4D89B37-6377-416E-A80E-3EC457E0F4E9}"/>
              </a:ext>
            </a:extLst>
          </p:cNvPr>
          <p:cNvGrpSpPr/>
          <p:nvPr/>
        </p:nvGrpSpPr>
        <p:grpSpPr>
          <a:xfrm>
            <a:off x="1597331" y="4797226"/>
            <a:ext cx="807785" cy="924623"/>
            <a:chOff x="2267744" y="4077071"/>
            <a:chExt cx="807785" cy="924623"/>
          </a:xfrm>
        </p:grpSpPr>
        <p:sp>
          <p:nvSpPr>
            <p:cNvPr id="30" name="Explosion: 8 Points 29">
              <a:extLst>
                <a:ext uri="{FF2B5EF4-FFF2-40B4-BE49-F238E27FC236}">
                  <a16:creationId xmlns:a16="http://schemas.microsoft.com/office/drawing/2014/main" id="{8E309263-9D8C-4657-A6AF-DD97F025FE87}"/>
                </a:ext>
              </a:extLst>
            </p:cNvPr>
            <p:cNvSpPr/>
            <p:nvPr/>
          </p:nvSpPr>
          <p:spPr>
            <a:xfrm>
              <a:off x="2267744" y="4077071"/>
              <a:ext cx="807785" cy="924623"/>
            </a:xfrm>
            <a:prstGeom prst="irregularSeal1">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D476D91A-4872-40A3-A6F7-AACD161F4EE1}"/>
                </a:ext>
              </a:extLst>
            </p:cNvPr>
            <p:cNvSpPr txBox="1"/>
            <p:nvPr/>
          </p:nvSpPr>
          <p:spPr>
            <a:xfrm>
              <a:off x="2362521" y="4296460"/>
              <a:ext cx="648072" cy="400110"/>
            </a:xfrm>
            <a:prstGeom prst="rect">
              <a:avLst/>
            </a:prstGeom>
            <a:noFill/>
          </p:spPr>
          <p:txBody>
            <a:bodyPr wrap="square" rtlCol="0">
              <a:spAutoFit/>
            </a:bodyPr>
            <a:lstStyle/>
            <a:p>
              <a:r>
                <a:rPr lang="en-GB" sz="2000" b="1" dirty="0">
                  <a:solidFill>
                    <a:schemeClr val="bg1"/>
                  </a:solidFill>
                  <a:cs typeface="Arial" panose="020B0604020202020204" pitchFamily="34" charset="0"/>
                </a:rPr>
                <a:t>p53</a:t>
              </a:r>
            </a:p>
          </p:txBody>
        </p:sp>
      </p:grpSp>
      <p:sp>
        <p:nvSpPr>
          <p:cNvPr id="27" name="TextBox 26">
            <a:extLst>
              <a:ext uri="{FF2B5EF4-FFF2-40B4-BE49-F238E27FC236}">
                <a16:creationId xmlns:a16="http://schemas.microsoft.com/office/drawing/2014/main" id="{D22D0D95-A9AF-471C-80D8-EEEA9BE37E2A}"/>
              </a:ext>
            </a:extLst>
          </p:cNvPr>
          <p:cNvSpPr txBox="1"/>
          <p:nvPr/>
        </p:nvSpPr>
        <p:spPr>
          <a:xfrm>
            <a:off x="464526" y="4958764"/>
            <a:ext cx="1310470" cy="738664"/>
          </a:xfrm>
          <a:prstGeom prst="rect">
            <a:avLst/>
          </a:prstGeom>
          <a:noFill/>
        </p:spPr>
        <p:txBody>
          <a:bodyPr wrap="square" rtlCol="0">
            <a:spAutoFit/>
          </a:bodyPr>
          <a:lstStyle/>
          <a:p>
            <a:pPr algn="ctr"/>
            <a:r>
              <a:rPr lang="en-GB" sz="1400" b="1" dirty="0">
                <a:cs typeface="Arial" panose="020B0604020202020204" pitchFamily="34" charset="0"/>
              </a:rPr>
              <a:t>Active </a:t>
            </a:r>
          </a:p>
          <a:p>
            <a:pPr algn="ctr"/>
            <a:r>
              <a:rPr lang="en-GB" sz="1400" b="1" i="1" dirty="0">
                <a:cs typeface="Arial" panose="020B0604020202020204" pitchFamily="34" charset="0"/>
              </a:rPr>
              <a:t>wild type </a:t>
            </a:r>
          </a:p>
          <a:p>
            <a:pPr algn="ctr"/>
            <a:r>
              <a:rPr lang="en-GB" sz="1400" b="1" dirty="0">
                <a:cs typeface="Arial" panose="020B0604020202020204" pitchFamily="34" charset="0"/>
              </a:rPr>
              <a:t>p53</a:t>
            </a:r>
          </a:p>
        </p:txBody>
      </p:sp>
      <p:sp>
        <p:nvSpPr>
          <p:cNvPr id="28" name="TextBox 27">
            <a:extLst>
              <a:ext uri="{FF2B5EF4-FFF2-40B4-BE49-F238E27FC236}">
                <a16:creationId xmlns:a16="http://schemas.microsoft.com/office/drawing/2014/main" id="{144F5C53-B26E-4CC6-9097-CD2B8292AB05}"/>
              </a:ext>
            </a:extLst>
          </p:cNvPr>
          <p:cNvSpPr txBox="1"/>
          <p:nvPr/>
        </p:nvSpPr>
        <p:spPr>
          <a:xfrm>
            <a:off x="228600" y="3339781"/>
            <a:ext cx="1943488" cy="784830"/>
          </a:xfrm>
          <a:prstGeom prst="rect">
            <a:avLst/>
          </a:prstGeom>
          <a:noFill/>
        </p:spPr>
        <p:txBody>
          <a:bodyPr wrap="square" rtlCol="0">
            <a:spAutoFit/>
          </a:bodyPr>
          <a:lstStyle/>
          <a:p>
            <a:pPr algn="ctr"/>
            <a:r>
              <a:rPr lang="en-GB" sz="1500" b="1" dirty="0">
                <a:solidFill>
                  <a:schemeClr val="bg1">
                    <a:lumMod val="50000"/>
                  </a:schemeClr>
                </a:solidFill>
                <a:cs typeface="Arial" panose="020B0604020202020204" pitchFamily="34" charset="0"/>
              </a:rPr>
              <a:t>Post Translational Modifications</a:t>
            </a:r>
          </a:p>
          <a:p>
            <a:pPr algn="ctr"/>
            <a:r>
              <a:rPr lang="en-GB" sz="1500" b="1" dirty="0">
                <a:solidFill>
                  <a:schemeClr val="bg1">
                    <a:lumMod val="50000"/>
                  </a:schemeClr>
                </a:solidFill>
                <a:cs typeface="Arial" panose="020B0604020202020204" pitchFamily="34" charset="0"/>
              </a:rPr>
              <a:t>(Ac, Ph, etc)</a:t>
            </a:r>
          </a:p>
        </p:txBody>
      </p:sp>
      <p:sp>
        <p:nvSpPr>
          <p:cNvPr id="29" name="Arrow: Right 28">
            <a:extLst>
              <a:ext uri="{FF2B5EF4-FFF2-40B4-BE49-F238E27FC236}">
                <a16:creationId xmlns:a16="http://schemas.microsoft.com/office/drawing/2014/main" id="{0F844A67-A4A8-4F24-A222-D940B92252BF}"/>
              </a:ext>
            </a:extLst>
          </p:cNvPr>
          <p:cNvSpPr/>
          <p:nvPr/>
        </p:nvSpPr>
        <p:spPr>
          <a:xfrm>
            <a:off x="2866477" y="4785485"/>
            <a:ext cx="3067092" cy="256447"/>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Connector 19">
            <a:extLst>
              <a:ext uri="{FF2B5EF4-FFF2-40B4-BE49-F238E27FC236}">
                <a16:creationId xmlns:a16="http://schemas.microsoft.com/office/drawing/2014/main" id="{E9A863D6-4705-4C2A-93FC-DB3D1A5EA288}"/>
              </a:ext>
            </a:extLst>
          </p:cNvPr>
          <p:cNvCxnSpPr>
            <a:cxnSpLocks/>
          </p:cNvCxnSpPr>
          <p:nvPr/>
        </p:nvCxnSpPr>
        <p:spPr>
          <a:xfrm>
            <a:off x="2256877" y="4175885"/>
            <a:ext cx="2063535" cy="16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CE3300F-7AAC-4543-A9C0-2D7E869BD206}"/>
              </a:ext>
            </a:extLst>
          </p:cNvPr>
          <p:cNvSpPr/>
          <p:nvPr/>
        </p:nvSpPr>
        <p:spPr>
          <a:xfrm>
            <a:off x="5730750" y="1104590"/>
            <a:ext cx="3148493" cy="1585049"/>
          </a:xfrm>
          <a:prstGeom prst="rect">
            <a:avLst/>
          </a:prstGeom>
        </p:spPr>
        <p:txBody>
          <a:bodyPr wrap="square">
            <a:spAutoFit/>
          </a:bodyPr>
          <a:lstStyle/>
          <a:p>
            <a:pPr algn="ctr"/>
            <a:r>
              <a:rPr lang="en-US" sz="1150" dirty="0">
                <a:solidFill>
                  <a:schemeClr val="bg1"/>
                </a:solidFill>
                <a:latin typeface="Arial" panose="020B0604020202020204" pitchFamily="34" charset="0"/>
                <a:ea typeface="Times New Roman" panose="02020603050405020304" pitchFamily="18" charset="0"/>
                <a:cs typeface="Arial" panose="020B0604020202020204" pitchFamily="34" charset="0"/>
              </a:rPr>
              <a:t>The p53 signaling pathway is activated under cellular stress, ultimately leading to tumor suppression.</a:t>
            </a:r>
          </a:p>
          <a:p>
            <a:pPr algn="ctr"/>
            <a:endParaRPr lang="en-US" sz="5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r>
              <a:rPr lang="en-US" sz="1150" dirty="0">
                <a:solidFill>
                  <a:schemeClr val="bg1"/>
                </a:solidFill>
                <a:latin typeface="Arial" panose="020B0604020202020204" pitchFamily="34" charset="0"/>
                <a:cs typeface="Arial" panose="020B0604020202020204" pitchFamily="34" charset="0"/>
              </a:rPr>
              <a:t>p53 is responsible for the integrity of the cells, controlling the cell cycle, DNA repair and synthesis, cell differentiation, genomic plasticity, senescence, angiogenesis and programmed cell death.</a:t>
            </a:r>
            <a:endParaRPr lang="en-GB" sz="11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78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2CE3F289-FA5C-4746-A77E-68D553D6CF9F}"/>
              </a:ext>
            </a:extLst>
          </p:cNvPr>
          <p:cNvSpPr/>
          <p:nvPr/>
        </p:nvSpPr>
        <p:spPr>
          <a:xfrm>
            <a:off x="253787" y="4158822"/>
            <a:ext cx="3032804" cy="1732289"/>
          </a:xfrm>
          <a:prstGeom prst="roundRect">
            <a:avLst/>
          </a:prstGeom>
          <a:solidFill>
            <a:schemeClr val="accent1">
              <a:lumMod val="50000"/>
            </a:schemeClr>
          </a:solidFill>
          <a:ln>
            <a:solidFill>
              <a:schemeClr val="tx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 - </a:t>
            </a:r>
            <a:r>
              <a:rPr lang="en-GB" sz="2400" b="1" i="1" dirty="0">
                <a:solidFill>
                  <a:srgbClr val="7030A0"/>
                </a:solidFill>
              </a:rPr>
              <a:t>wild</a:t>
            </a:r>
            <a:r>
              <a:rPr lang="fr-FR" sz="2400" b="1" i="1" dirty="0">
                <a:solidFill>
                  <a:srgbClr val="7030A0"/>
                </a:solidFill>
              </a:rPr>
              <a:t> type</a:t>
            </a:r>
            <a:r>
              <a:rPr lang="fr-FR" sz="2400" b="1" dirty="0">
                <a:solidFill>
                  <a:srgbClr val="7030A0"/>
                </a:solidFill>
              </a:rPr>
              <a:t> p53, MDM2 and MDMX</a:t>
            </a:r>
          </a:p>
        </p:txBody>
      </p:sp>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pic>
        <p:nvPicPr>
          <p:cNvPr id="8" name="Picture 7">
            <a:extLst>
              <a:ext uri="{FF2B5EF4-FFF2-40B4-BE49-F238E27FC236}">
                <a16:creationId xmlns:a16="http://schemas.microsoft.com/office/drawing/2014/main" id="{2FC9F9F6-8D2F-458B-B171-5AA0413875F1}"/>
              </a:ext>
            </a:extLst>
          </p:cNvPr>
          <p:cNvPicPr>
            <a:picLocks noChangeAspect="1"/>
          </p:cNvPicPr>
          <p:nvPr/>
        </p:nvPicPr>
        <p:blipFill rotWithShape="1">
          <a:blip r:embed="rId3"/>
          <a:srcRect l="37017" t="44065" r="47637" b="43676"/>
          <a:stretch/>
        </p:blipFill>
        <p:spPr>
          <a:xfrm>
            <a:off x="4045850" y="1753070"/>
            <a:ext cx="1403177" cy="630260"/>
          </a:xfrm>
          <a:prstGeom prst="rect">
            <a:avLst/>
          </a:prstGeom>
        </p:spPr>
      </p:pic>
      <p:grpSp>
        <p:nvGrpSpPr>
          <p:cNvPr id="9" name="Group 8">
            <a:extLst>
              <a:ext uri="{FF2B5EF4-FFF2-40B4-BE49-F238E27FC236}">
                <a16:creationId xmlns:a16="http://schemas.microsoft.com/office/drawing/2014/main" id="{2AEDA69D-A76A-43A0-93B1-A2A97D8AD592}"/>
              </a:ext>
            </a:extLst>
          </p:cNvPr>
          <p:cNvGrpSpPr/>
          <p:nvPr/>
        </p:nvGrpSpPr>
        <p:grpSpPr>
          <a:xfrm>
            <a:off x="6671919" y="1394869"/>
            <a:ext cx="2014881" cy="2038064"/>
            <a:chOff x="6444208" y="2440539"/>
            <a:chExt cx="2014881" cy="2038064"/>
          </a:xfrm>
        </p:grpSpPr>
        <p:pic>
          <p:nvPicPr>
            <p:cNvPr id="33" name="Picture 32">
              <a:extLst>
                <a:ext uri="{FF2B5EF4-FFF2-40B4-BE49-F238E27FC236}">
                  <a16:creationId xmlns:a16="http://schemas.microsoft.com/office/drawing/2014/main" id="{D79C8E1F-109C-4825-9114-0BDD82A9F2F1}"/>
                </a:ext>
              </a:extLst>
            </p:cNvPr>
            <p:cNvPicPr>
              <a:picLocks noChangeAspect="1"/>
            </p:cNvPicPr>
            <p:nvPr/>
          </p:nvPicPr>
          <p:blipFill rotWithShape="1">
            <a:blip r:embed="rId4"/>
            <a:srcRect l="22286" t="29036" r="51575" b="24316"/>
            <a:stretch/>
          </p:blipFill>
          <p:spPr>
            <a:xfrm>
              <a:off x="6546043" y="2559153"/>
              <a:ext cx="1913046" cy="1919450"/>
            </a:xfrm>
            <a:prstGeom prst="rect">
              <a:avLst/>
            </a:prstGeom>
          </p:spPr>
        </p:pic>
        <p:sp>
          <p:nvSpPr>
            <p:cNvPr id="34" name="Rectangle 33">
              <a:extLst>
                <a:ext uri="{FF2B5EF4-FFF2-40B4-BE49-F238E27FC236}">
                  <a16:creationId xmlns:a16="http://schemas.microsoft.com/office/drawing/2014/main" id="{BB034ED3-2D55-47FE-8C7B-5E5D35672283}"/>
                </a:ext>
              </a:extLst>
            </p:cNvPr>
            <p:cNvSpPr/>
            <p:nvPr/>
          </p:nvSpPr>
          <p:spPr>
            <a:xfrm>
              <a:off x="6444208" y="2440539"/>
              <a:ext cx="288032" cy="376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0" name="Straight Arrow Connector 9">
            <a:extLst>
              <a:ext uri="{FF2B5EF4-FFF2-40B4-BE49-F238E27FC236}">
                <a16:creationId xmlns:a16="http://schemas.microsoft.com/office/drawing/2014/main" id="{70AA0B54-B1B2-423B-82AB-B820CBDE0780}"/>
              </a:ext>
            </a:extLst>
          </p:cNvPr>
          <p:cNvCxnSpPr>
            <a:cxnSpLocks/>
          </p:cNvCxnSpPr>
          <p:nvPr/>
        </p:nvCxnSpPr>
        <p:spPr>
          <a:xfrm flipH="1">
            <a:off x="4747437" y="2473208"/>
            <a:ext cx="1" cy="12062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8D24BE6-A022-45F1-9A32-DAFF9BBE784C}"/>
              </a:ext>
            </a:extLst>
          </p:cNvPr>
          <p:cNvGrpSpPr/>
          <p:nvPr/>
        </p:nvGrpSpPr>
        <p:grpSpPr>
          <a:xfrm>
            <a:off x="3673497" y="3779417"/>
            <a:ext cx="2370086" cy="1079133"/>
            <a:chOff x="3419872" y="4422362"/>
            <a:chExt cx="2370086" cy="1079133"/>
          </a:xfrm>
        </p:grpSpPr>
        <p:pic>
          <p:nvPicPr>
            <p:cNvPr id="29" name="Picture 28">
              <a:extLst>
                <a:ext uri="{FF2B5EF4-FFF2-40B4-BE49-F238E27FC236}">
                  <a16:creationId xmlns:a16="http://schemas.microsoft.com/office/drawing/2014/main" id="{DCCB999F-6D8B-451B-B01C-06F4F3579DF4}"/>
                </a:ext>
              </a:extLst>
            </p:cNvPr>
            <p:cNvPicPr>
              <a:picLocks noChangeAspect="1"/>
            </p:cNvPicPr>
            <p:nvPr/>
          </p:nvPicPr>
          <p:blipFill rotWithShape="1">
            <a:blip r:embed="rId3"/>
            <a:srcRect l="33463" t="68685" r="42125" b="12249"/>
            <a:stretch/>
          </p:blipFill>
          <p:spPr>
            <a:xfrm>
              <a:off x="3455874" y="4422362"/>
              <a:ext cx="2232249" cy="980177"/>
            </a:xfrm>
            <a:prstGeom prst="rect">
              <a:avLst/>
            </a:prstGeom>
          </p:spPr>
        </p:pic>
        <p:sp>
          <p:nvSpPr>
            <p:cNvPr id="30" name="Rectangle 29">
              <a:extLst>
                <a:ext uri="{FF2B5EF4-FFF2-40B4-BE49-F238E27FC236}">
                  <a16:creationId xmlns:a16="http://schemas.microsoft.com/office/drawing/2014/main" id="{7FEE7C7C-ABBE-4CB5-BA1F-8337A585D2DC}"/>
                </a:ext>
              </a:extLst>
            </p:cNvPr>
            <p:cNvSpPr/>
            <p:nvPr/>
          </p:nvSpPr>
          <p:spPr>
            <a:xfrm>
              <a:off x="5508104" y="4422362"/>
              <a:ext cx="281854" cy="383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B552541A-6576-499B-914B-D1B2DA191B1A}"/>
                </a:ext>
              </a:extLst>
            </p:cNvPr>
            <p:cNvSpPr/>
            <p:nvPr/>
          </p:nvSpPr>
          <p:spPr>
            <a:xfrm>
              <a:off x="5112023" y="5330531"/>
              <a:ext cx="677935" cy="170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8151957C-F723-4FA8-A4A2-D4EB2120A91B}"/>
                </a:ext>
              </a:extLst>
            </p:cNvPr>
            <p:cNvSpPr/>
            <p:nvPr/>
          </p:nvSpPr>
          <p:spPr>
            <a:xfrm>
              <a:off x="3419872" y="4478603"/>
              <a:ext cx="216025" cy="32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a:extLst>
              <a:ext uri="{FF2B5EF4-FFF2-40B4-BE49-F238E27FC236}">
                <a16:creationId xmlns:a16="http://schemas.microsoft.com/office/drawing/2014/main" id="{99E68262-F7AA-40EF-8E83-865FDD73A5E3}"/>
              </a:ext>
            </a:extLst>
          </p:cNvPr>
          <p:cNvSpPr txBox="1"/>
          <p:nvPr/>
        </p:nvSpPr>
        <p:spPr>
          <a:xfrm>
            <a:off x="4283019" y="1328817"/>
            <a:ext cx="936100" cy="369332"/>
          </a:xfrm>
          <a:prstGeom prst="rect">
            <a:avLst/>
          </a:prstGeom>
          <a:noFill/>
        </p:spPr>
        <p:txBody>
          <a:bodyPr wrap="square" rtlCol="0">
            <a:spAutoFit/>
          </a:bodyPr>
          <a:lstStyle/>
          <a:p>
            <a:r>
              <a:rPr lang="en-GB" b="1" dirty="0">
                <a:cs typeface="Arial" panose="020B0604020202020204" pitchFamily="34" charset="0"/>
              </a:rPr>
              <a:t>wt p53</a:t>
            </a:r>
          </a:p>
        </p:txBody>
      </p:sp>
      <p:grpSp>
        <p:nvGrpSpPr>
          <p:cNvPr id="13" name="Group 12">
            <a:extLst>
              <a:ext uri="{FF2B5EF4-FFF2-40B4-BE49-F238E27FC236}">
                <a16:creationId xmlns:a16="http://schemas.microsoft.com/office/drawing/2014/main" id="{7D2A69DF-97DB-43DF-9058-6568F66C1A1F}"/>
              </a:ext>
            </a:extLst>
          </p:cNvPr>
          <p:cNvGrpSpPr/>
          <p:nvPr/>
        </p:nvGrpSpPr>
        <p:grpSpPr>
          <a:xfrm>
            <a:off x="911460" y="1143000"/>
            <a:ext cx="1952714" cy="2201051"/>
            <a:chOff x="880037" y="2188670"/>
            <a:chExt cx="1952714" cy="2201051"/>
          </a:xfrm>
        </p:grpSpPr>
        <p:grpSp>
          <p:nvGrpSpPr>
            <p:cNvPr id="25" name="Group 24">
              <a:extLst>
                <a:ext uri="{FF2B5EF4-FFF2-40B4-BE49-F238E27FC236}">
                  <a16:creationId xmlns:a16="http://schemas.microsoft.com/office/drawing/2014/main" id="{44B1AAF0-D808-47F8-AA31-F3070493D496}"/>
                </a:ext>
              </a:extLst>
            </p:cNvPr>
            <p:cNvGrpSpPr/>
            <p:nvPr/>
          </p:nvGrpSpPr>
          <p:grpSpPr>
            <a:xfrm>
              <a:off x="1014009" y="2188670"/>
              <a:ext cx="1818742" cy="2201051"/>
              <a:chOff x="1763691" y="2404841"/>
              <a:chExt cx="2816118" cy="3116757"/>
            </a:xfrm>
          </p:grpSpPr>
          <p:pic>
            <p:nvPicPr>
              <p:cNvPr id="27" name="Picture 26">
                <a:extLst>
                  <a:ext uri="{FF2B5EF4-FFF2-40B4-BE49-F238E27FC236}">
                    <a16:creationId xmlns:a16="http://schemas.microsoft.com/office/drawing/2014/main" id="{59606A62-BFA8-491C-BAF3-F766262F3421}"/>
                  </a:ext>
                </a:extLst>
              </p:cNvPr>
              <p:cNvPicPr>
                <a:picLocks noChangeAspect="1"/>
              </p:cNvPicPr>
              <p:nvPr/>
            </p:nvPicPr>
            <p:blipFill rotWithShape="1">
              <a:blip r:embed="rId5"/>
              <a:srcRect l="19288" t="25137" r="42913" b="10737"/>
              <a:stretch/>
            </p:blipFill>
            <p:spPr>
              <a:xfrm>
                <a:off x="1763691" y="2835633"/>
                <a:ext cx="2816118" cy="2685965"/>
              </a:xfrm>
              <a:prstGeom prst="rect">
                <a:avLst/>
              </a:prstGeom>
            </p:spPr>
          </p:pic>
          <p:sp>
            <p:nvSpPr>
              <p:cNvPr id="28" name="TextBox 27">
                <a:extLst>
                  <a:ext uri="{FF2B5EF4-FFF2-40B4-BE49-F238E27FC236}">
                    <a16:creationId xmlns:a16="http://schemas.microsoft.com/office/drawing/2014/main" id="{9540AB93-C171-48BE-B412-0FE5B8107C1D}"/>
                  </a:ext>
                </a:extLst>
              </p:cNvPr>
              <p:cNvSpPr txBox="1"/>
              <p:nvPr/>
            </p:nvSpPr>
            <p:spPr>
              <a:xfrm>
                <a:off x="2196190" y="2404841"/>
                <a:ext cx="2376264" cy="522986"/>
              </a:xfrm>
              <a:prstGeom prst="rect">
                <a:avLst/>
              </a:prstGeom>
              <a:noFill/>
            </p:spPr>
            <p:txBody>
              <a:bodyPr wrap="square" rtlCol="0">
                <a:spAutoFit/>
              </a:bodyPr>
              <a:lstStyle/>
              <a:p>
                <a:r>
                  <a:rPr lang="en-GB" b="1" dirty="0">
                    <a:cs typeface="Arial" panose="020B0604020202020204" pitchFamily="34" charset="0"/>
                  </a:rPr>
                  <a:t>p53-MDM2</a:t>
                </a:r>
              </a:p>
            </p:txBody>
          </p:sp>
        </p:grpSp>
        <p:sp>
          <p:nvSpPr>
            <p:cNvPr id="26" name="Rectangle 25">
              <a:extLst>
                <a:ext uri="{FF2B5EF4-FFF2-40B4-BE49-F238E27FC236}">
                  <a16:creationId xmlns:a16="http://schemas.microsoft.com/office/drawing/2014/main" id="{C2D45BCE-4362-4D4A-8D08-6FA53334E808}"/>
                </a:ext>
              </a:extLst>
            </p:cNvPr>
            <p:cNvSpPr/>
            <p:nvPr/>
          </p:nvSpPr>
          <p:spPr>
            <a:xfrm>
              <a:off x="880037" y="2388967"/>
              <a:ext cx="316727" cy="33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4" name="Straight Arrow Connector 13">
            <a:extLst>
              <a:ext uri="{FF2B5EF4-FFF2-40B4-BE49-F238E27FC236}">
                <a16:creationId xmlns:a16="http://schemas.microsoft.com/office/drawing/2014/main" id="{C1128A37-2003-4799-81CD-50DEEB0814FB}"/>
              </a:ext>
            </a:extLst>
          </p:cNvPr>
          <p:cNvCxnSpPr>
            <a:cxnSpLocks/>
          </p:cNvCxnSpPr>
          <p:nvPr/>
        </p:nvCxnSpPr>
        <p:spPr>
          <a:xfrm>
            <a:off x="5560599" y="2068200"/>
            <a:ext cx="101686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D84B65B-1AC5-483E-87E3-7549529A6839}"/>
              </a:ext>
            </a:extLst>
          </p:cNvPr>
          <p:cNvSpPr txBox="1"/>
          <p:nvPr/>
        </p:nvSpPr>
        <p:spPr>
          <a:xfrm>
            <a:off x="7045290" y="1160321"/>
            <a:ext cx="1369974" cy="369332"/>
          </a:xfrm>
          <a:prstGeom prst="rect">
            <a:avLst/>
          </a:prstGeom>
          <a:noFill/>
        </p:spPr>
        <p:txBody>
          <a:bodyPr wrap="square" rtlCol="0">
            <a:spAutoFit/>
          </a:bodyPr>
          <a:lstStyle/>
          <a:p>
            <a:r>
              <a:rPr lang="en-GB" b="1" dirty="0">
                <a:cs typeface="Arial" panose="020B0604020202020204" pitchFamily="34" charset="0"/>
              </a:rPr>
              <a:t>p53-MDMX</a:t>
            </a:r>
          </a:p>
        </p:txBody>
      </p:sp>
      <p:cxnSp>
        <p:nvCxnSpPr>
          <p:cNvPr id="16" name="Straight Arrow Connector 15">
            <a:extLst>
              <a:ext uri="{FF2B5EF4-FFF2-40B4-BE49-F238E27FC236}">
                <a16:creationId xmlns:a16="http://schemas.microsoft.com/office/drawing/2014/main" id="{8A879DCB-A557-45F7-888E-5C23CD901D1C}"/>
              </a:ext>
            </a:extLst>
          </p:cNvPr>
          <p:cNvCxnSpPr>
            <a:stCxn id="8" idx="1"/>
          </p:cNvCxnSpPr>
          <p:nvPr/>
        </p:nvCxnSpPr>
        <p:spPr>
          <a:xfrm flipH="1">
            <a:off x="3091255" y="2068200"/>
            <a:ext cx="95459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D3F6A34-B32F-4D15-998B-7F9BFF1F0698}"/>
              </a:ext>
            </a:extLst>
          </p:cNvPr>
          <p:cNvCxnSpPr>
            <a:cxnSpLocks/>
          </p:cNvCxnSpPr>
          <p:nvPr/>
        </p:nvCxnSpPr>
        <p:spPr>
          <a:xfrm flipH="1">
            <a:off x="5760010" y="3232774"/>
            <a:ext cx="1009663" cy="899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4CC77F-2022-4790-AC86-96B70DCA96E8}"/>
              </a:ext>
            </a:extLst>
          </p:cNvPr>
          <p:cNvCxnSpPr>
            <a:cxnSpLocks/>
          </p:cNvCxnSpPr>
          <p:nvPr/>
        </p:nvCxnSpPr>
        <p:spPr>
          <a:xfrm>
            <a:off x="2698282" y="3206130"/>
            <a:ext cx="966105" cy="9260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B790AC-430A-45BE-8E40-C6CF8F747592}"/>
              </a:ext>
            </a:extLst>
          </p:cNvPr>
          <p:cNvCxnSpPr>
            <a:cxnSpLocks/>
          </p:cNvCxnSpPr>
          <p:nvPr/>
        </p:nvCxnSpPr>
        <p:spPr>
          <a:xfrm flipV="1">
            <a:off x="3602438" y="4064392"/>
            <a:ext cx="132422" cy="1356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63544A-A963-4712-9146-7919E3430F6C}"/>
              </a:ext>
            </a:extLst>
          </p:cNvPr>
          <p:cNvCxnSpPr/>
          <p:nvPr/>
        </p:nvCxnSpPr>
        <p:spPr>
          <a:xfrm flipH="1" flipV="1">
            <a:off x="5689545" y="4064621"/>
            <a:ext cx="140927" cy="1356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92D1DB4-1B4A-4628-ACF3-86CF5FD4E521}"/>
              </a:ext>
            </a:extLst>
          </p:cNvPr>
          <p:cNvSpPr txBox="1"/>
          <p:nvPr/>
        </p:nvSpPr>
        <p:spPr>
          <a:xfrm>
            <a:off x="6279861" y="3474020"/>
            <a:ext cx="1907704" cy="523220"/>
          </a:xfrm>
          <a:prstGeom prst="rect">
            <a:avLst/>
          </a:prstGeom>
          <a:noFill/>
        </p:spPr>
        <p:txBody>
          <a:bodyPr wrap="square" rtlCol="0">
            <a:spAutoFit/>
          </a:bodyPr>
          <a:lstStyle/>
          <a:p>
            <a:pPr algn="ctr"/>
            <a:r>
              <a:rPr lang="en-GB" sz="1400" b="1" dirty="0">
                <a:solidFill>
                  <a:srgbClr val="C00000"/>
                </a:solidFill>
                <a:cs typeface="Arial" panose="020B0604020202020204" pitchFamily="34" charset="0"/>
              </a:rPr>
              <a:t>Inhibition of the transcriptional activity</a:t>
            </a:r>
          </a:p>
        </p:txBody>
      </p:sp>
      <p:sp>
        <p:nvSpPr>
          <p:cNvPr id="22" name="TextBox 21">
            <a:extLst>
              <a:ext uri="{FF2B5EF4-FFF2-40B4-BE49-F238E27FC236}">
                <a16:creationId xmlns:a16="http://schemas.microsoft.com/office/drawing/2014/main" id="{F2CED18D-690F-4518-BF2A-1295CED62F4A}"/>
              </a:ext>
            </a:extLst>
          </p:cNvPr>
          <p:cNvSpPr txBox="1"/>
          <p:nvPr/>
        </p:nvSpPr>
        <p:spPr>
          <a:xfrm>
            <a:off x="1391011" y="3479065"/>
            <a:ext cx="1907704" cy="523220"/>
          </a:xfrm>
          <a:prstGeom prst="rect">
            <a:avLst/>
          </a:prstGeom>
          <a:noFill/>
        </p:spPr>
        <p:txBody>
          <a:bodyPr wrap="square" rtlCol="0">
            <a:spAutoFit/>
          </a:bodyPr>
          <a:lstStyle/>
          <a:p>
            <a:pPr algn="ctr"/>
            <a:r>
              <a:rPr lang="en-GB" sz="1400" b="1" dirty="0">
                <a:solidFill>
                  <a:srgbClr val="C00000"/>
                </a:solidFill>
                <a:cs typeface="Arial" panose="020B0604020202020204" pitchFamily="34" charset="0"/>
              </a:rPr>
              <a:t>Inhibition of the transcriptional activity</a:t>
            </a:r>
          </a:p>
        </p:txBody>
      </p:sp>
      <p:cxnSp>
        <p:nvCxnSpPr>
          <p:cNvPr id="24" name="Straight Arrow Connector 23">
            <a:extLst>
              <a:ext uri="{FF2B5EF4-FFF2-40B4-BE49-F238E27FC236}">
                <a16:creationId xmlns:a16="http://schemas.microsoft.com/office/drawing/2014/main" id="{DCFE3FA4-7D37-41DB-90F0-EC16F94DB25F}"/>
              </a:ext>
            </a:extLst>
          </p:cNvPr>
          <p:cNvCxnSpPr/>
          <p:nvPr/>
        </p:nvCxnSpPr>
        <p:spPr>
          <a:xfrm>
            <a:off x="4747437" y="4780273"/>
            <a:ext cx="0" cy="2567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F5A861B-239D-4EDB-9ECA-BF0D9C077074}"/>
              </a:ext>
            </a:extLst>
          </p:cNvPr>
          <p:cNvSpPr/>
          <p:nvPr/>
        </p:nvSpPr>
        <p:spPr>
          <a:xfrm>
            <a:off x="253787" y="4190287"/>
            <a:ext cx="3036008" cy="1631216"/>
          </a:xfrm>
          <a:prstGeom prst="rect">
            <a:avLst/>
          </a:prstGeom>
        </p:spPr>
        <p:txBody>
          <a:bodyPr wrap="square">
            <a:spAutoFit/>
          </a:bodyPr>
          <a:lstStyle/>
          <a:p>
            <a:pPr algn="ctr"/>
            <a:r>
              <a:rPr lang="en-US" sz="1200" dirty="0">
                <a:solidFill>
                  <a:schemeClr val="bg1"/>
                </a:solidFill>
                <a:latin typeface="Arial" panose="020B0604020202020204" pitchFamily="34" charset="0"/>
                <a:ea typeface="Times New Roman" panose="02020603050405020304" pitchFamily="18" charset="0"/>
                <a:cs typeface="Arial" panose="020B0604020202020204" pitchFamily="34" charset="0"/>
              </a:rPr>
              <a:t>wt p53 function is inactivated due to the overexpression of endogenous negative regulators, MDM2 and MDMX which interact with p53.</a:t>
            </a:r>
          </a:p>
          <a:p>
            <a:pPr algn="ctr"/>
            <a:endParaRPr lang="en-US" sz="4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r>
              <a:rPr lang="en-GB" sz="1200" dirty="0">
                <a:solidFill>
                  <a:schemeClr val="bg1"/>
                </a:solidFill>
                <a:latin typeface="Arial" panose="020B0604020202020204" pitchFamily="34" charset="0"/>
                <a:cs typeface="Arial" panose="020B0604020202020204" pitchFamily="34" charset="0"/>
              </a:rPr>
              <a:t>The interface between these two proteins consists of steric complementarity between the MDMs clefts and the hydrophobic face of the α-helix of p53. </a:t>
            </a:r>
            <a:endParaRPr lang="en-GB" sz="110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5A17B19-E71E-4693-849B-901EC8BBEA16}"/>
              </a:ext>
            </a:extLst>
          </p:cNvPr>
          <p:cNvSpPr/>
          <p:nvPr/>
        </p:nvSpPr>
        <p:spPr>
          <a:xfrm>
            <a:off x="4725107" y="2471172"/>
            <a:ext cx="1979581" cy="1338828"/>
          </a:xfrm>
          <a:prstGeom prst="rect">
            <a:avLst/>
          </a:prstGeom>
        </p:spPr>
        <p:txBody>
          <a:bodyPr wrap="square">
            <a:spAutoFit/>
          </a:bodyPr>
          <a:lstStyle/>
          <a:p>
            <a:pPr algn="ctr"/>
            <a:r>
              <a:rPr lang="en-US" sz="1350" b="1" dirty="0">
                <a:solidFill>
                  <a:srgbClr val="C00000"/>
                </a:solidFill>
                <a:ea typeface="Times New Roman" panose="02020603050405020304" pitchFamily="18" charset="0"/>
              </a:rPr>
              <a:t>wt p53 binds to a specific nucleotide sequence termed p53-responsive elements, stimulating a p53-dependent expression</a:t>
            </a:r>
            <a:endParaRPr lang="en-GB" sz="1350" b="1" dirty="0">
              <a:solidFill>
                <a:srgbClr val="C00000"/>
              </a:solidFill>
            </a:endParaRPr>
          </a:p>
        </p:txBody>
      </p:sp>
      <p:sp>
        <p:nvSpPr>
          <p:cNvPr id="38" name="TextBox 37">
            <a:extLst>
              <a:ext uri="{FF2B5EF4-FFF2-40B4-BE49-F238E27FC236}">
                <a16:creationId xmlns:a16="http://schemas.microsoft.com/office/drawing/2014/main" id="{E692A656-39E8-47FD-8DBD-B45AAFC9E9B0}"/>
              </a:ext>
            </a:extLst>
          </p:cNvPr>
          <p:cNvSpPr txBox="1"/>
          <p:nvPr/>
        </p:nvSpPr>
        <p:spPr>
          <a:xfrm>
            <a:off x="3397867" y="5075561"/>
            <a:ext cx="2699139" cy="461665"/>
          </a:xfrm>
          <a:prstGeom prst="rect">
            <a:avLst/>
          </a:prstGeom>
          <a:noFill/>
        </p:spPr>
        <p:txBody>
          <a:bodyPr wrap="square" rtlCol="0">
            <a:spAutoFit/>
          </a:bodyPr>
          <a:lstStyle/>
          <a:p>
            <a:pPr algn="ctr"/>
            <a:r>
              <a:rPr lang="en-GB" sz="1200" b="1" dirty="0">
                <a:solidFill>
                  <a:srgbClr val="C00000"/>
                </a:solidFill>
                <a:latin typeface="Arial" panose="020B0604020202020204" pitchFamily="34" charset="0"/>
                <a:cs typeface="Arial" panose="020B0604020202020204" pitchFamily="34" charset="0"/>
              </a:rPr>
              <a:t>p53 targets genes responsible for the tumor suppressor activity</a:t>
            </a:r>
          </a:p>
        </p:txBody>
      </p:sp>
    </p:spTree>
    <p:extLst>
      <p:ext uri="{BB962C8B-B14F-4D97-AF65-F5344CB8AC3E}">
        <p14:creationId xmlns:p14="http://schemas.microsoft.com/office/powerpoint/2010/main" val="1938700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07CA6052-4EB0-4DE4-A552-6148888BB106}"/>
              </a:ext>
            </a:extLst>
          </p:cNvPr>
          <p:cNvSpPr/>
          <p:nvPr/>
        </p:nvSpPr>
        <p:spPr>
          <a:xfrm>
            <a:off x="6224247" y="4046295"/>
            <a:ext cx="2583073" cy="1189908"/>
          </a:xfrm>
          <a:prstGeom prst="roundRect">
            <a:avLst/>
          </a:prstGeom>
          <a:solidFill>
            <a:schemeClr val="accent1">
              <a:lumMod val="50000"/>
            </a:schemeClr>
          </a:solidFill>
          <a:ln>
            <a:solidFill>
              <a:schemeClr val="tx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Rounded Corners 3">
            <a:extLst>
              <a:ext uri="{FF2B5EF4-FFF2-40B4-BE49-F238E27FC236}">
                <a16:creationId xmlns:a16="http://schemas.microsoft.com/office/drawing/2014/main" id="{BBCE173E-12AD-4A75-95C8-96D78D82CA37}"/>
              </a:ext>
            </a:extLst>
          </p:cNvPr>
          <p:cNvSpPr/>
          <p:nvPr/>
        </p:nvSpPr>
        <p:spPr>
          <a:xfrm>
            <a:off x="6481952" y="2568459"/>
            <a:ext cx="2016824" cy="1015663"/>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 - </a:t>
            </a:r>
            <a:r>
              <a:rPr lang="en-GB" sz="2400" b="1" dirty="0">
                <a:solidFill>
                  <a:srgbClr val="7030A0"/>
                </a:solidFill>
              </a:rPr>
              <a:t>Reactivation</a:t>
            </a:r>
            <a:r>
              <a:rPr lang="fr-FR" sz="2400" b="1" dirty="0">
                <a:solidFill>
                  <a:srgbClr val="7030A0"/>
                </a:solidFill>
              </a:rPr>
              <a:t> of </a:t>
            </a:r>
            <a:r>
              <a:rPr lang="en-GB" sz="2400" b="1" i="1" dirty="0">
                <a:solidFill>
                  <a:srgbClr val="7030A0"/>
                </a:solidFill>
              </a:rPr>
              <a:t>wild</a:t>
            </a:r>
            <a:r>
              <a:rPr lang="fr-FR" sz="2400" b="1" i="1" dirty="0">
                <a:solidFill>
                  <a:srgbClr val="7030A0"/>
                </a:solidFill>
              </a:rPr>
              <a:t> type </a:t>
            </a:r>
            <a:r>
              <a:rPr lang="fr-FR" sz="2400" b="1" dirty="0">
                <a:solidFill>
                  <a:srgbClr val="7030A0"/>
                </a:solidFill>
              </a:rPr>
              <a:t>p53</a:t>
            </a:r>
          </a:p>
        </p:txBody>
      </p:sp>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pic>
        <p:nvPicPr>
          <p:cNvPr id="36" name="Picture 35">
            <a:extLst>
              <a:ext uri="{FF2B5EF4-FFF2-40B4-BE49-F238E27FC236}">
                <a16:creationId xmlns:a16="http://schemas.microsoft.com/office/drawing/2014/main" id="{D073A60D-5647-40EB-B24A-101FE95935A9}"/>
              </a:ext>
            </a:extLst>
          </p:cNvPr>
          <p:cNvPicPr>
            <a:picLocks noChangeAspect="1"/>
          </p:cNvPicPr>
          <p:nvPr/>
        </p:nvPicPr>
        <p:blipFill rotWithShape="1">
          <a:blip r:embed="rId3"/>
          <a:srcRect l="16138" t="28102" r="20075" b="14210"/>
          <a:stretch/>
        </p:blipFill>
        <p:spPr>
          <a:xfrm>
            <a:off x="1181917" y="1407735"/>
            <a:ext cx="5049133" cy="2567352"/>
          </a:xfrm>
          <a:prstGeom prst="rect">
            <a:avLst/>
          </a:prstGeom>
        </p:spPr>
      </p:pic>
      <p:pic>
        <p:nvPicPr>
          <p:cNvPr id="37" name="Picture 36" descr="A close up of a map&#10;&#10;Description generated with high confidence">
            <a:extLst>
              <a:ext uri="{FF2B5EF4-FFF2-40B4-BE49-F238E27FC236}">
                <a16:creationId xmlns:a16="http://schemas.microsoft.com/office/drawing/2014/main" id="{8355A5D1-867B-4946-888B-5FAD8AFCCF98}"/>
              </a:ext>
            </a:extLst>
          </p:cNvPr>
          <p:cNvPicPr>
            <a:picLocks noChangeAspect="1"/>
          </p:cNvPicPr>
          <p:nvPr/>
        </p:nvPicPr>
        <p:blipFill rotWithShape="1">
          <a:blip r:embed="rId4">
            <a:extLst>
              <a:ext uri="{28A0092B-C50C-407E-A947-70E740481C1C}">
                <a14:useLocalDpi xmlns:a14="http://schemas.microsoft.com/office/drawing/2010/main" val="0"/>
              </a:ext>
            </a:extLst>
          </a:blip>
          <a:srcRect r="47266" b="30209"/>
          <a:stretch/>
        </p:blipFill>
        <p:spPr>
          <a:xfrm>
            <a:off x="6041342" y="1071265"/>
            <a:ext cx="2576270" cy="1239293"/>
          </a:xfrm>
          <a:prstGeom prst="rect">
            <a:avLst/>
          </a:prstGeom>
        </p:spPr>
      </p:pic>
      <p:sp>
        <p:nvSpPr>
          <p:cNvPr id="38" name="TextBox 37">
            <a:extLst>
              <a:ext uri="{FF2B5EF4-FFF2-40B4-BE49-F238E27FC236}">
                <a16:creationId xmlns:a16="http://schemas.microsoft.com/office/drawing/2014/main" id="{6743A171-7B34-44C8-AB13-86D0BEA8EC00}"/>
              </a:ext>
            </a:extLst>
          </p:cNvPr>
          <p:cNvSpPr txBox="1"/>
          <p:nvPr/>
        </p:nvSpPr>
        <p:spPr>
          <a:xfrm>
            <a:off x="1103863" y="4396111"/>
            <a:ext cx="4839737" cy="692497"/>
          </a:xfrm>
          <a:prstGeom prst="rect">
            <a:avLst/>
          </a:prstGeom>
          <a:noFill/>
        </p:spPr>
        <p:txBody>
          <a:bodyPr wrap="square" rtlCol="0">
            <a:spAutoFit/>
          </a:bodyPr>
          <a:lstStyle/>
          <a:p>
            <a:pPr marL="285750" indent="-285750">
              <a:buFont typeface="Wingdings" panose="05000000000000000000" pitchFamily="2" charset="2"/>
              <a:buChar char="§"/>
            </a:pPr>
            <a:r>
              <a:rPr lang="en-GB" b="1" dirty="0">
                <a:solidFill>
                  <a:srgbClr val="1C148A"/>
                </a:solidFill>
                <a:cs typeface="Arial" panose="020B0604020202020204" pitchFamily="34" charset="0"/>
              </a:rPr>
              <a:t>p53-MDM2 inhibitors </a:t>
            </a:r>
          </a:p>
          <a:p>
            <a:pPr marL="285750" indent="-285750">
              <a:buFont typeface="Wingdings" panose="05000000000000000000" pitchFamily="2" charset="2"/>
              <a:buChar char="§"/>
            </a:pPr>
            <a:endParaRPr lang="en-GB" sz="500" b="1" dirty="0">
              <a:solidFill>
                <a:srgbClr val="1C148A"/>
              </a:solidFill>
              <a:cs typeface="Arial" panose="020B0604020202020204" pitchFamily="34" charset="0"/>
            </a:endParaRPr>
          </a:p>
          <a:p>
            <a:r>
              <a:rPr lang="en-GB" sz="1600" dirty="0">
                <a:cs typeface="Arial" panose="020B0604020202020204" pitchFamily="34" charset="0"/>
              </a:rPr>
              <a:t>Only</a:t>
            </a:r>
            <a:r>
              <a:rPr lang="en-GB" sz="1600" b="1" dirty="0">
                <a:solidFill>
                  <a:srgbClr val="1C148A"/>
                </a:solidFill>
                <a:cs typeface="Arial" panose="020B0604020202020204" pitchFamily="34" charset="0"/>
              </a:rPr>
              <a:t> </a:t>
            </a:r>
            <a:r>
              <a:rPr lang="en-GB" sz="1600" b="1" u="sng" dirty="0">
                <a:solidFill>
                  <a:srgbClr val="1C148A"/>
                </a:solidFill>
                <a:cs typeface="Arial" panose="020B0604020202020204" pitchFamily="34" charset="0"/>
              </a:rPr>
              <a:t>8</a:t>
            </a:r>
            <a:r>
              <a:rPr lang="en-GB" sz="1600" b="1" dirty="0">
                <a:solidFill>
                  <a:srgbClr val="1C148A"/>
                </a:solidFill>
                <a:cs typeface="Arial" panose="020B0604020202020204" pitchFamily="34" charset="0"/>
              </a:rPr>
              <a:t> </a:t>
            </a:r>
            <a:r>
              <a:rPr lang="en-GB" sz="1600" dirty="0">
                <a:cs typeface="Arial" panose="020B0604020202020204" pitchFamily="34" charset="0"/>
              </a:rPr>
              <a:t>candidates in clinical trials (2 discontinued)</a:t>
            </a:r>
          </a:p>
        </p:txBody>
      </p:sp>
      <p:sp>
        <p:nvSpPr>
          <p:cNvPr id="39" name="TextBox 38">
            <a:extLst>
              <a:ext uri="{FF2B5EF4-FFF2-40B4-BE49-F238E27FC236}">
                <a16:creationId xmlns:a16="http://schemas.microsoft.com/office/drawing/2014/main" id="{A3C32989-57FE-485B-8608-1FEE7B5B1D5B}"/>
              </a:ext>
            </a:extLst>
          </p:cNvPr>
          <p:cNvSpPr txBox="1"/>
          <p:nvPr/>
        </p:nvSpPr>
        <p:spPr>
          <a:xfrm>
            <a:off x="1059314" y="5197176"/>
            <a:ext cx="4884286" cy="369332"/>
          </a:xfrm>
          <a:prstGeom prst="rect">
            <a:avLst/>
          </a:prstGeom>
          <a:noFill/>
        </p:spPr>
        <p:txBody>
          <a:bodyPr wrap="none" rtlCol="0">
            <a:spAutoFit/>
          </a:bodyPr>
          <a:lstStyle/>
          <a:p>
            <a:pPr marL="285750" indent="-285750" algn="ctr">
              <a:buFont typeface="Wingdings" panose="05000000000000000000" pitchFamily="2" charset="2"/>
              <a:buChar char="§"/>
            </a:pPr>
            <a:r>
              <a:rPr lang="en-GB" b="1" u="sng" dirty="0">
                <a:solidFill>
                  <a:srgbClr val="1C148A"/>
                </a:solidFill>
                <a:cs typeface="Arial" panose="020B0604020202020204" pitchFamily="34" charset="0"/>
              </a:rPr>
              <a:t>NO</a:t>
            </a:r>
            <a:r>
              <a:rPr lang="en-GB" b="1" dirty="0">
                <a:solidFill>
                  <a:srgbClr val="1C148A"/>
                </a:solidFill>
                <a:cs typeface="Arial" panose="020B0604020202020204" pitchFamily="34" charset="0"/>
              </a:rPr>
              <a:t> Dual p53-MDM2/X inhibitors </a:t>
            </a:r>
            <a:r>
              <a:rPr lang="en-GB" sz="1600" dirty="0">
                <a:cs typeface="Arial" panose="020B0604020202020204" pitchFamily="34" charset="0"/>
              </a:rPr>
              <a:t>in clinical trials</a:t>
            </a:r>
          </a:p>
        </p:txBody>
      </p:sp>
      <p:sp>
        <p:nvSpPr>
          <p:cNvPr id="2" name="Rectangle 1">
            <a:extLst>
              <a:ext uri="{FF2B5EF4-FFF2-40B4-BE49-F238E27FC236}">
                <a16:creationId xmlns:a16="http://schemas.microsoft.com/office/drawing/2014/main" id="{C288E2D6-32AC-4EE6-8304-D73FFCC2D0FB}"/>
              </a:ext>
            </a:extLst>
          </p:cNvPr>
          <p:cNvSpPr/>
          <p:nvPr/>
        </p:nvSpPr>
        <p:spPr>
          <a:xfrm>
            <a:off x="6441376" y="2603625"/>
            <a:ext cx="2093024" cy="1015663"/>
          </a:xfrm>
          <a:prstGeom prst="rect">
            <a:avLst/>
          </a:prstGeom>
        </p:spPr>
        <p:txBody>
          <a:bodyPr wrap="square">
            <a:spAutoFit/>
          </a:bodyPr>
          <a:lstStyle/>
          <a:p>
            <a:pPr algn="ctr"/>
            <a:r>
              <a:rPr lang="en-GB" sz="1150" dirty="0">
                <a:latin typeface="Arial" panose="020B0604020202020204" pitchFamily="34" charset="0"/>
                <a:ea typeface="Times New Roman" panose="02020603050405020304" pitchFamily="18" charset="0"/>
                <a:cs typeface="Arial" panose="020B0604020202020204" pitchFamily="34" charset="0"/>
              </a:rPr>
              <a:t>There are 3 key hydrophobic residues in p53 responsible for the interaction of p53-MDM2: Phe19, Trp23 and Leu26</a:t>
            </a:r>
            <a:endParaRPr lang="en-GB" sz="115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6CC22E9-2D1B-4420-BBF8-74921A15D79D}"/>
              </a:ext>
            </a:extLst>
          </p:cNvPr>
          <p:cNvSpPr/>
          <p:nvPr/>
        </p:nvSpPr>
        <p:spPr>
          <a:xfrm>
            <a:off x="6231050" y="4082041"/>
            <a:ext cx="2576270" cy="1154162"/>
          </a:xfrm>
          <a:prstGeom prst="rect">
            <a:avLst/>
          </a:prstGeom>
        </p:spPr>
        <p:txBody>
          <a:bodyPr wrap="square">
            <a:spAutoFit/>
          </a:bodyPr>
          <a:lstStyle/>
          <a:p>
            <a:pPr algn="ctr"/>
            <a:r>
              <a:rPr lang="en-GB" sz="1150" dirty="0">
                <a:solidFill>
                  <a:schemeClr val="bg1"/>
                </a:solidFill>
                <a:latin typeface="Arial" panose="020B0604020202020204" pitchFamily="34" charset="0"/>
                <a:ea typeface="Times New Roman" panose="02020603050405020304" pitchFamily="18" charset="0"/>
                <a:cs typeface="Arial" panose="020B0604020202020204" pitchFamily="34" charset="0"/>
              </a:rPr>
              <a:t>The p53 activity can be restored using different strategies, depending on the p53 status: in case of wt p53, reactivation is carried out by inhibition of its main negative regulators</a:t>
            </a:r>
            <a:endParaRPr lang="en-GB" sz="1150" dirty="0">
              <a:solidFill>
                <a:schemeClr val="bg1"/>
              </a:solidFill>
              <a:latin typeface="Arial" panose="020B0604020202020204" pitchFamily="34" charset="0"/>
              <a:cs typeface="Arial" panose="020B0604020202020204" pitchFamily="34" charset="0"/>
            </a:endParaRPr>
          </a:p>
        </p:txBody>
      </p:sp>
      <p:sp>
        <p:nvSpPr>
          <p:cNvPr id="8" name="Arrow: Right 7">
            <a:extLst>
              <a:ext uri="{FF2B5EF4-FFF2-40B4-BE49-F238E27FC236}">
                <a16:creationId xmlns:a16="http://schemas.microsoft.com/office/drawing/2014/main" id="{CD896F15-F2AB-4EB7-A540-194830663417}"/>
              </a:ext>
            </a:extLst>
          </p:cNvPr>
          <p:cNvSpPr/>
          <p:nvPr/>
        </p:nvSpPr>
        <p:spPr>
          <a:xfrm rot="16200000">
            <a:off x="7352655" y="2324746"/>
            <a:ext cx="247292" cy="169802"/>
          </a:xfrm>
          <a:prstGeom prst="rightArrow">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905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 -</a:t>
            </a:r>
            <a:r>
              <a:rPr lang="fr-FR" sz="2400" b="1" dirty="0">
                <a:solidFill>
                  <a:srgbClr val="7030A0"/>
                </a:solidFill>
              </a:rPr>
              <a:t> mutant p53 in cancer</a:t>
            </a:r>
          </a:p>
        </p:txBody>
      </p:sp>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pic>
        <p:nvPicPr>
          <p:cNvPr id="5" name="Picture 4">
            <a:extLst>
              <a:ext uri="{FF2B5EF4-FFF2-40B4-BE49-F238E27FC236}">
                <a16:creationId xmlns:a16="http://schemas.microsoft.com/office/drawing/2014/main" id="{351CD44D-76BA-4AD2-94C7-71E653820475}"/>
              </a:ext>
            </a:extLst>
          </p:cNvPr>
          <p:cNvPicPr>
            <a:picLocks noChangeAspect="1"/>
          </p:cNvPicPr>
          <p:nvPr/>
        </p:nvPicPr>
        <p:blipFill rotWithShape="1">
          <a:blip r:embed="rId3"/>
          <a:srcRect b="7358"/>
          <a:stretch/>
        </p:blipFill>
        <p:spPr>
          <a:xfrm>
            <a:off x="1066800" y="1323171"/>
            <a:ext cx="5312353" cy="3553629"/>
          </a:xfrm>
          <a:prstGeom prst="rect">
            <a:avLst/>
          </a:prstGeom>
        </p:spPr>
      </p:pic>
      <p:sp>
        <p:nvSpPr>
          <p:cNvPr id="8" name="TextBox 7">
            <a:extLst>
              <a:ext uri="{FF2B5EF4-FFF2-40B4-BE49-F238E27FC236}">
                <a16:creationId xmlns:a16="http://schemas.microsoft.com/office/drawing/2014/main" id="{92C648BD-6AA1-41C8-90D2-E0A6A979F32C}"/>
              </a:ext>
            </a:extLst>
          </p:cNvPr>
          <p:cNvSpPr txBox="1"/>
          <p:nvPr/>
        </p:nvSpPr>
        <p:spPr>
          <a:xfrm>
            <a:off x="6379153" y="1432528"/>
            <a:ext cx="2484982" cy="923330"/>
          </a:xfrm>
          <a:prstGeom prst="rect">
            <a:avLst/>
          </a:prstGeom>
          <a:noFill/>
        </p:spPr>
        <p:txBody>
          <a:bodyPr wrap="square" rtlCol="0">
            <a:spAutoFit/>
          </a:bodyPr>
          <a:lstStyle/>
          <a:p>
            <a:pPr algn="ctr"/>
            <a:r>
              <a:rPr lang="en-GB" b="1" dirty="0">
                <a:solidFill>
                  <a:srgbClr val="FF0000"/>
                </a:solidFill>
              </a:rPr>
              <a:t>p53 is a highly mutated protein in different types of tumors </a:t>
            </a:r>
          </a:p>
        </p:txBody>
      </p:sp>
      <p:sp>
        <p:nvSpPr>
          <p:cNvPr id="9" name="TextBox 8">
            <a:extLst>
              <a:ext uri="{FF2B5EF4-FFF2-40B4-BE49-F238E27FC236}">
                <a16:creationId xmlns:a16="http://schemas.microsoft.com/office/drawing/2014/main" id="{40F46A5C-0458-4231-9374-FD3464196F59}"/>
              </a:ext>
            </a:extLst>
          </p:cNvPr>
          <p:cNvSpPr txBox="1"/>
          <p:nvPr/>
        </p:nvSpPr>
        <p:spPr>
          <a:xfrm>
            <a:off x="6430418" y="3886200"/>
            <a:ext cx="2484982" cy="1754326"/>
          </a:xfrm>
          <a:prstGeom prst="rect">
            <a:avLst/>
          </a:prstGeom>
          <a:noFill/>
        </p:spPr>
        <p:txBody>
          <a:bodyPr wrap="square" rtlCol="0">
            <a:spAutoFit/>
          </a:bodyPr>
          <a:lstStyle/>
          <a:p>
            <a:pPr algn="ctr"/>
            <a:r>
              <a:rPr lang="en-GB" b="1" dirty="0">
                <a:solidFill>
                  <a:srgbClr val="000099"/>
                </a:solidFill>
              </a:rPr>
              <a:t>Up to 50% of mutations in different types of cancers </a:t>
            </a:r>
          </a:p>
          <a:p>
            <a:endParaRPr lang="en-GB" b="1" dirty="0">
              <a:solidFill>
                <a:srgbClr val="000099"/>
              </a:solidFill>
            </a:endParaRPr>
          </a:p>
          <a:p>
            <a:pPr algn="ctr"/>
            <a:r>
              <a:rPr lang="en-GB" b="1" dirty="0">
                <a:solidFill>
                  <a:srgbClr val="000099"/>
                </a:solidFill>
              </a:rPr>
              <a:t>75% mutations in invasive cancers</a:t>
            </a:r>
          </a:p>
        </p:txBody>
      </p:sp>
      <p:pic>
        <p:nvPicPr>
          <p:cNvPr id="10" name="Picture 9">
            <a:extLst>
              <a:ext uri="{FF2B5EF4-FFF2-40B4-BE49-F238E27FC236}">
                <a16:creationId xmlns:a16="http://schemas.microsoft.com/office/drawing/2014/main" id="{B7634D24-CBEF-4D08-87B8-41E8EBDDAED9}"/>
              </a:ext>
            </a:extLst>
          </p:cNvPr>
          <p:cNvPicPr>
            <a:picLocks noChangeAspect="1"/>
          </p:cNvPicPr>
          <p:nvPr/>
        </p:nvPicPr>
        <p:blipFill>
          <a:blip r:embed="rId4"/>
          <a:stretch>
            <a:fillRect/>
          </a:stretch>
        </p:blipFill>
        <p:spPr>
          <a:xfrm>
            <a:off x="7215920" y="2294807"/>
            <a:ext cx="1297300" cy="1529185"/>
          </a:xfrm>
          <a:prstGeom prst="rect">
            <a:avLst/>
          </a:prstGeom>
        </p:spPr>
      </p:pic>
      <p:sp>
        <p:nvSpPr>
          <p:cNvPr id="11" name="Rectangle: Rounded Corners 10">
            <a:extLst>
              <a:ext uri="{FF2B5EF4-FFF2-40B4-BE49-F238E27FC236}">
                <a16:creationId xmlns:a16="http://schemas.microsoft.com/office/drawing/2014/main" id="{D403FD76-E72B-4854-B945-EEB5EEF207A6}"/>
              </a:ext>
            </a:extLst>
          </p:cNvPr>
          <p:cNvSpPr/>
          <p:nvPr/>
        </p:nvSpPr>
        <p:spPr>
          <a:xfrm>
            <a:off x="1266568" y="5066371"/>
            <a:ext cx="4963824" cy="470417"/>
          </a:xfrm>
          <a:prstGeom prst="roundRect">
            <a:avLst/>
          </a:prstGeom>
          <a:solidFill>
            <a:schemeClr val="accent1">
              <a:lumMod val="50000"/>
            </a:schemeClr>
          </a:solidFill>
          <a:ln>
            <a:solidFill>
              <a:schemeClr val="tx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4690A992-4EB1-432F-B078-8D7456AD9FA2}"/>
              </a:ext>
            </a:extLst>
          </p:cNvPr>
          <p:cNvSpPr/>
          <p:nvPr/>
        </p:nvSpPr>
        <p:spPr>
          <a:xfrm>
            <a:off x="1295400" y="5090512"/>
            <a:ext cx="4876800" cy="446276"/>
          </a:xfrm>
          <a:prstGeom prst="rect">
            <a:avLst/>
          </a:prstGeom>
        </p:spPr>
        <p:txBody>
          <a:bodyPr wrap="square">
            <a:spAutoFit/>
          </a:bodyPr>
          <a:lstStyle/>
          <a:p>
            <a:pPr algn="ctr"/>
            <a:r>
              <a:rPr lang="en-US" sz="1150" dirty="0">
                <a:solidFill>
                  <a:schemeClr val="bg1"/>
                </a:solidFill>
                <a:latin typeface="Arial" panose="020B0604020202020204" pitchFamily="34" charset="0"/>
                <a:ea typeface="Times New Roman" panose="02020603050405020304" pitchFamily="18" charset="0"/>
                <a:cs typeface="Arial" panose="020B0604020202020204" pitchFamily="34" charset="0"/>
              </a:rPr>
              <a:t>Mutations of p53 and upregulation of MDM2 and MDMX are independent events and, usually, do not occur in the same tumor </a:t>
            </a:r>
            <a:endParaRPr lang="en-GB" sz="115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944A5C8-F48E-4CFD-8767-3027AAD226AE}"/>
              </a:ext>
            </a:extLst>
          </p:cNvPr>
          <p:cNvSpPr/>
          <p:nvPr/>
        </p:nvSpPr>
        <p:spPr>
          <a:xfrm>
            <a:off x="914400" y="4858669"/>
            <a:ext cx="5638800" cy="6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957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11" name="Arrow: Right 10">
            <a:extLst>
              <a:ext uri="{FF2B5EF4-FFF2-40B4-BE49-F238E27FC236}">
                <a16:creationId xmlns:a16="http://schemas.microsoft.com/office/drawing/2014/main" id="{68F79728-3469-4D19-AF4B-50728E970067}"/>
              </a:ext>
            </a:extLst>
          </p:cNvPr>
          <p:cNvSpPr/>
          <p:nvPr/>
        </p:nvSpPr>
        <p:spPr>
          <a:xfrm rot="5400000">
            <a:off x="3775606" y="4264448"/>
            <a:ext cx="391152" cy="397673"/>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238FB085-88F0-4D28-A1FC-728A2D1894C0}"/>
              </a:ext>
            </a:extLst>
          </p:cNvPr>
          <p:cNvSpPr txBox="1"/>
          <p:nvPr/>
        </p:nvSpPr>
        <p:spPr>
          <a:xfrm>
            <a:off x="685800" y="1066800"/>
            <a:ext cx="7829108" cy="646331"/>
          </a:xfrm>
          <a:prstGeom prst="rect">
            <a:avLst/>
          </a:prstGeom>
          <a:noFill/>
        </p:spPr>
        <p:txBody>
          <a:bodyPr wrap="square" rtlCol="0">
            <a:spAutoFit/>
          </a:bodyPr>
          <a:lstStyle/>
          <a:p>
            <a:pPr algn="ctr"/>
            <a:r>
              <a:rPr lang="en-GB" b="1" dirty="0">
                <a:solidFill>
                  <a:srgbClr val="000099"/>
                </a:solidFill>
              </a:rPr>
              <a:t>p53 function perturbations are observed in cancers as result of point mutations on the TP53 gene</a:t>
            </a:r>
          </a:p>
        </p:txBody>
      </p:sp>
      <p:pic>
        <p:nvPicPr>
          <p:cNvPr id="13" name="Picture 12">
            <a:extLst>
              <a:ext uri="{FF2B5EF4-FFF2-40B4-BE49-F238E27FC236}">
                <a16:creationId xmlns:a16="http://schemas.microsoft.com/office/drawing/2014/main" id="{EF2E9F39-CEB0-4461-BF57-F0FDBB44A97E}"/>
              </a:ext>
            </a:extLst>
          </p:cNvPr>
          <p:cNvPicPr>
            <a:picLocks noChangeAspect="1"/>
          </p:cNvPicPr>
          <p:nvPr/>
        </p:nvPicPr>
        <p:blipFill rotWithShape="1">
          <a:blip r:embed="rId3"/>
          <a:srcRect b="33902"/>
          <a:stretch/>
        </p:blipFill>
        <p:spPr>
          <a:xfrm>
            <a:off x="212049" y="1796114"/>
            <a:ext cx="7120595" cy="2267019"/>
          </a:xfrm>
          <a:prstGeom prst="rect">
            <a:avLst/>
          </a:prstGeom>
        </p:spPr>
      </p:pic>
      <p:grpSp>
        <p:nvGrpSpPr>
          <p:cNvPr id="14" name="Group 13">
            <a:extLst>
              <a:ext uri="{FF2B5EF4-FFF2-40B4-BE49-F238E27FC236}">
                <a16:creationId xmlns:a16="http://schemas.microsoft.com/office/drawing/2014/main" id="{F0A726EE-35FF-4A45-8F32-A0F1FF2BFBB4}"/>
              </a:ext>
            </a:extLst>
          </p:cNvPr>
          <p:cNvGrpSpPr/>
          <p:nvPr/>
        </p:nvGrpSpPr>
        <p:grpSpPr>
          <a:xfrm>
            <a:off x="1218941" y="4201492"/>
            <a:ext cx="5610072" cy="1666905"/>
            <a:chOff x="2000993" y="4036650"/>
            <a:chExt cx="5754690" cy="1763593"/>
          </a:xfrm>
        </p:grpSpPr>
        <p:sp>
          <p:nvSpPr>
            <p:cNvPr id="15" name="Cylinder 14">
              <a:extLst>
                <a:ext uri="{FF2B5EF4-FFF2-40B4-BE49-F238E27FC236}">
                  <a16:creationId xmlns:a16="http://schemas.microsoft.com/office/drawing/2014/main" id="{640A818A-3DC1-41F4-995D-0C3AECB34834}"/>
                </a:ext>
              </a:extLst>
            </p:cNvPr>
            <p:cNvSpPr/>
            <p:nvPr/>
          </p:nvSpPr>
          <p:spPr>
            <a:xfrm rot="5400000">
              <a:off x="2149511" y="5114280"/>
              <a:ext cx="562708" cy="800511"/>
            </a:xfrm>
            <a:prstGeom prst="ca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r="100000" b="100000"/>
              </a:path>
              <a:tileRect l="-100000" t="-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Cylinder 15">
              <a:extLst>
                <a:ext uri="{FF2B5EF4-FFF2-40B4-BE49-F238E27FC236}">
                  <a16:creationId xmlns:a16="http://schemas.microsoft.com/office/drawing/2014/main" id="{87F3F156-B58E-476D-8873-DDB28E5862EA}"/>
                </a:ext>
              </a:extLst>
            </p:cNvPr>
            <p:cNvSpPr/>
            <p:nvPr/>
          </p:nvSpPr>
          <p:spPr>
            <a:xfrm rot="5400000">
              <a:off x="2757267" y="5233183"/>
              <a:ext cx="562708" cy="562708"/>
            </a:xfrm>
            <a:prstGeom prst="ca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Cylinder 16">
              <a:extLst>
                <a:ext uri="{FF2B5EF4-FFF2-40B4-BE49-F238E27FC236}">
                  <a16:creationId xmlns:a16="http://schemas.microsoft.com/office/drawing/2014/main" id="{8EFA3910-6307-4FEA-A85C-1E2381129A60}"/>
                </a:ext>
              </a:extLst>
            </p:cNvPr>
            <p:cNvSpPr/>
            <p:nvPr/>
          </p:nvSpPr>
          <p:spPr>
            <a:xfrm rot="5400000">
              <a:off x="4494626" y="3988192"/>
              <a:ext cx="562708" cy="3052691"/>
            </a:xfrm>
            <a:prstGeom prst="can">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b="100000"/>
              </a:path>
              <a:tileRect t="-100000" r="-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Cylinder 17">
              <a:extLst>
                <a:ext uri="{FF2B5EF4-FFF2-40B4-BE49-F238E27FC236}">
                  <a16:creationId xmlns:a16="http://schemas.microsoft.com/office/drawing/2014/main" id="{2E227300-34E5-4DC4-B3CA-0FA60C76D8CE}"/>
                </a:ext>
              </a:extLst>
            </p:cNvPr>
            <p:cNvSpPr/>
            <p:nvPr/>
          </p:nvSpPr>
          <p:spPr>
            <a:xfrm rot="5400000">
              <a:off x="6162356" y="5296614"/>
              <a:ext cx="562708" cy="444545"/>
            </a:xfrm>
            <a:prstGeom prst="can">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Cylinder 18">
              <a:extLst>
                <a:ext uri="{FF2B5EF4-FFF2-40B4-BE49-F238E27FC236}">
                  <a16:creationId xmlns:a16="http://schemas.microsoft.com/office/drawing/2014/main" id="{D1B2FA32-21AF-4B20-BC6D-E4FC8C69642C}"/>
                </a:ext>
              </a:extLst>
            </p:cNvPr>
            <p:cNvSpPr/>
            <p:nvPr/>
          </p:nvSpPr>
          <p:spPr>
            <a:xfrm rot="5400000">
              <a:off x="6597536" y="5243209"/>
              <a:ext cx="561707" cy="546007"/>
            </a:xfrm>
            <a:prstGeom prst="can">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b="100000"/>
              </a:path>
              <a:tileRect t="-100000" r="-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Cylinder 19">
              <a:extLst>
                <a:ext uri="{FF2B5EF4-FFF2-40B4-BE49-F238E27FC236}">
                  <a16:creationId xmlns:a16="http://schemas.microsoft.com/office/drawing/2014/main" id="{16697639-74FD-4CA8-AC88-55C40CE0BBC8}"/>
                </a:ext>
              </a:extLst>
            </p:cNvPr>
            <p:cNvSpPr/>
            <p:nvPr/>
          </p:nvSpPr>
          <p:spPr>
            <a:xfrm rot="5400000">
              <a:off x="7051061" y="5241536"/>
              <a:ext cx="571407" cy="546007"/>
            </a:xfrm>
            <a:prstGeom prst="can">
              <a:avLst/>
            </a:prstGeo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AEEAF588-9E82-4BB3-8C49-4485B9C1A82A}"/>
                </a:ext>
              </a:extLst>
            </p:cNvPr>
            <p:cNvSpPr txBox="1"/>
            <p:nvPr/>
          </p:nvSpPr>
          <p:spPr>
            <a:xfrm>
              <a:off x="2000993" y="4578145"/>
              <a:ext cx="806722" cy="683821"/>
            </a:xfrm>
            <a:prstGeom prst="rect">
              <a:avLst/>
            </a:prstGeom>
            <a:noFill/>
          </p:spPr>
          <p:txBody>
            <a:bodyPr wrap="square" rtlCol="0">
              <a:spAutoFit/>
            </a:bodyPr>
            <a:lstStyle/>
            <a:p>
              <a:pPr algn="ctr"/>
              <a:r>
                <a:rPr lang="en-GB" b="1" dirty="0"/>
                <a:t>TAD1</a:t>
              </a:r>
            </a:p>
            <a:p>
              <a:pPr algn="ctr"/>
              <a:r>
                <a:rPr lang="en-GB" dirty="0"/>
                <a:t>1-42</a:t>
              </a:r>
            </a:p>
          </p:txBody>
        </p:sp>
        <p:sp>
          <p:nvSpPr>
            <p:cNvPr id="22" name="TextBox 21">
              <a:extLst>
                <a:ext uri="{FF2B5EF4-FFF2-40B4-BE49-F238E27FC236}">
                  <a16:creationId xmlns:a16="http://schemas.microsoft.com/office/drawing/2014/main" id="{A37E7C78-6AE8-41B5-BAEC-96B7C8537AA4}"/>
                </a:ext>
              </a:extLst>
            </p:cNvPr>
            <p:cNvSpPr txBox="1"/>
            <p:nvPr/>
          </p:nvSpPr>
          <p:spPr>
            <a:xfrm>
              <a:off x="2625560" y="4583508"/>
              <a:ext cx="861743" cy="646331"/>
            </a:xfrm>
            <a:prstGeom prst="rect">
              <a:avLst/>
            </a:prstGeom>
            <a:noFill/>
          </p:spPr>
          <p:txBody>
            <a:bodyPr wrap="square" rtlCol="0">
              <a:spAutoFit/>
            </a:bodyPr>
            <a:lstStyle/>
            <a:p>
              <a:pPr algn="ctr"/>
              <a:r>
                <a:rPr lang="en-GB" b="1" dirty="0"/>
                <a:t>TAD2</a:t>
              </a:r>
            </a:p>
            <a:p>
              <a:pPr algn="ctr"/>
              <a:r>
                <a:rPr lang="en-GB" dirty="0"/>
                <a:t>43-63</a:t>
              </a:r>
            </a:p>
          </p:txBody>
        </p:sp>
        <p:sp>
          <p:nvSpPr>
            <p:cNvPr id="23" name="TextBox 22">
              <a:extLst>
                <a:ext uri="{FF2B5EF4-FFF2-40B4-BE49-F238E27FC236}">
                  <a16:creationId xmlns:a16="http://schemas.microsoft.com/office/drawing/2014/main" id="{029F045E-0100-40A0-A80E-54CD48691861}"/>
                </a:ext>
              </a:extLst>
            </p:cNvPr>
            <p:cNvSpPr txBox="1"/>
            <p:nvPr/>
          </p:nvSpPr>
          <p:spPr>
            <a:xfrm>
              <a:off x="4256180" y="4582504"/>
              <a:ext cx="1094100" cy="683821"/>
            </a:xfrm>
            <a:prstGeom prst="rect">
              <a:avLst/>
            </a:prstGeom>
            <a:noFill/>
          </p:spPr>
          <p:txBody>
            <a:bodyPr wrap="square" rtlCol="0">
              <a:spAutoFit/>
            </a:bodyPr>
            <a:lstStyle/>
            <a:p>
              <a:pPr algn="ctr"/>
              <a:r>
                <a:rPr lang="en-GB" b="1" dirty="0"/>
                <a:t>DBD</a:t>
              </a:r>
            </a:p>
            <a:p>
              <a:pPr algn="ctr"/>
              <a:r>
                <a:rPr lang="en-GB" dirty="0"/>
                <a:t>102-292</a:t>
              </a:r>
            </a:p>
          </p:txBody>
        </p:sp>
        <p:sp>
          <p:nvSpPr>
            <p:cNvPr id="24" name="TextBox 23">
              <a:extLst>
                <a:ext uri="{FF2B5EF4-FFF2-40B4-BE49-F238E27FC236}">
                  <a16:creationId xmlns:a16="http://schemas.microsoft.com/office/drawing/2014/main" id="{F1AF18C3-E4ED-49FE-AAEF-CDDA4A609C05}"/>
                </a:ext>
              </a:extLst>
            </p:cNvPr>
            <p:cNvSpPr txBox="1"/>
            <p:nvPr/>
          </p:nvSpPr>
          <p:spPr>
            <a:xfrm>
              <a:off x="3624189" y="5334221"/>
              <a:ext cx="2232704" cy="390755"/>
            </a:xfrm>
            <a:prstGeom prst="rect">
              <a:avLst/>
            </a:prstGeom>
            <a:noFill/>
          </p:spPr>
          <p:txBody>
            <a:bodyPr wrap="square" rtlCol="0">
              <a:spAutoFit/>
            </a:bodyPr>
            <a:lstStyle/>
            <a:p>
              <a:pPr algn="ctr"/>
              <a:r>
                <a:rPr lang="en-GB" b="1" dirty="0"/>
                <a:t>DNA-binding domain</a:t>
              </a:r>
            </a:p>
          </p:txBody>
        </p:sp>
        <p:sp>
          <p:nvSpPr>
            <p:cNvPr id="25" name="TextBox 24">
              <a:extLst>
                <a:ext uri="{FF2B5EF4-FFF2-40B4-BE49-F238E27FC236}">
                  <a16:creationId xmlns:a16="http://schemas.microsoft.com/office/drawing/2014/main" id="{C3B36056-72EB-404C-8CA9-F072AFD570F2}"/>
                </a:ext>
              </a:extLst>
            </p:cNvPr>
            <p:cNvSpPr txBox="1"/>
            <p:nvPr/>
          </p:nvSpPr>
          <p:spPr>
            <a:xfrm>
              <a:off x="5894552" y="4595010"/>
              <a:ext cx="1054804" cy="683821"/>
            </a:xfrm>
            <a:prstGeom prst="rect">
              <a:avLst/>
            </a:prstGeom>
            <a:noFill/>
          </p:spPr>
          <p:txBody>
            <a:bodyPr wrap="square" rtlCol="0">
              <a:spAutoFit/>
            </a:bodyPr>
            <a:lstStyle/>
            <a:p>
              <a:pPr algn="ctr"/>
              <a:r>
                <a:rPr lang="en-GB" b="1" dirty="0"/>
                <a:t>NLS</a:t>
              </a:r>
            </a:p>
            <a:p>
              <a:pPr algn="ctr"/>
              <a:r>
                <a:rPr lang="en-GB" dirty="0"/>
                <a:t>305-322</a:t>
              </a:r>
            </a:p>
          </p:txBody>
        </p:sp>
        <p:sp>
          <p:nvSpPr>
            <p:cNvPr id="26" name="TextBox 25">
              <a:extLst>
                <a:ext uri="{FF2B5EF4-FFF2-40B4-BE49-F238E27FC236}">
                  <a16:creationId xmlns:a16="http://schemas.microsoft.com/office/drawing/2014/main" id="{A1F6F657-18CC-4035-8C6C-0A193C59E4B9}"/>
                </a:ext>
              </a:extLst>
            </p:cNvPr>
            <p:cNvSpPr txBox="1"/>
            <p:nvPr/>
          </p:nvSpPr>
          <p:spPr>
            <a:xfrm>
              <a:off x="6605386" y="4036650"/>
              <a:ext cx="1150297" cy="683821"/>
            </a:xfrm>
            <a:prstGeom prst="rect">
              <a:avLst/>
            </a:prstGeom>
            <a:noFill/>
          </p:spPr>
          <p:txBody>
            <a:bodyPr wrap="square" rtlCol="0">
              <a:spAutoFit/>
            </a:bodyPr>
            <a:lstStyle/>
            <a:p>
              <a:pPr algn="ctr"/>
              <a:r>
                <a:rPr lang="en-GB" b="1" dirty="0"/>
                <a:t>TD</a:t>
              </a:r>
            </a:p>
            <a:p>
              <a:pPr algn="ctr"/>
              <a:r>
                <a:rPr lang="en-GB" dirty="0"/>
                <a:t>325-393</a:t>
              </a:r>
            </a:p>
          </p:txBody>
        </p:sp>
        <p:sp>
          <p:nvSpPr>
            <p:cNvPr id="27" name="Arrow: Right 26">
              <a:extLst>
                <a:ext uri="{FF2B5EF4-FFF2-40B4-BE49-F238E27FC236}">
                  <a16:creationId xmlns:a16="http://schemas.microsoft.com/office/drawing/2014/main" id="{F79849B8-CCA7-4F34-AFD1-9444560592DB}"/>
                </a:ext>
              </a:extLst>
            </p:cNvPr>
            <p:cNvSpPr/>
            <p:nvPr/>
          </p:nvSpPr>
          <p:spPr>
            <a:xfrm rot="5400000">
              <a:off x="6948221" y="4838157"/>
              <a:ext cx="450190" cy="114775"/>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8" name="Rectangle 27">
            <a:extLst>
              <a:ext uri="{FF2B5EF4-FFF2-40B4-BE49-F238E27FC236}">
                <a16:creationId xmlns:a16="http://schemas.microsoft.com/office/drawing/2014/main" id="{17B2A1BC-40A4-4DA1-854D-A5E90DEB65FD}"/>
              </a:ext>
            </a:extLst>
          </p:cNvPr>
          <p:cNvSpPr/>
          <p:nvPr/>
        </p:nvSpPr>
        <p:spPr>
          <a:xfrm>
            <a:off x="2436203" y="1833728"/>
            <a:ext cx="3086326" cy="2337739"/>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1623014E-0D56-4639-9636-DA241C8CA9DA}"/>
              </a:ext>
            </a:extLst>
          </p:cNvPr>
          <p:cNvSpPr txBox="1"/>
          <p:nvPr/>
        </p:nvSpPr>
        <p:spPr>
          <a:xfrm>
            <a:off x="715388" y="4997213"/>
            <a:ext cx="689067" cy="369332"/>
          </a:xfrm>
          <a:prstGeom prst="rect">
            <a:avLst/>
          </a:prstGeom>
          <a:noFill/>
        </p:spPr>
        <p:txBody>
          <a:bodyPr wrap="square" rtlCol="0">
            <a:spAutoFit/>
          </a:bodyPr>
          <a:lstStyle/>
          <a:p>
            <a:pPr algn="ctr"/>
            <a:r>
              <a:rPr lang="en-GB" b="1" dirty="0"/>
              <a:t>AA</a:t>
            </a:r>
          </a:p>
        </p:txBody>
      </p:sp>
      <p:sp>
        <p:nvSpPr>
          <p:cNvPr id="30" name="TextBox 29">
            <a:extLst>
              <a:ext uri="{FF2B5EF4-FFF2-40B4-BE49-F238E27FC236}">
                <a16:creationId xmlns:a16="http://schemas.microsoft.com/office/drawing/2014/main" id="{4DB837A7-41A1-45D6-9122-6A12862F926A}"/>
              </a:ext>
            </a:extLst>
          </p:cNvPr>
          <p:cNvSpPr txBox="1"/>
          <p:nvPr/>
        </p:nvSpPr>
        <p:spPr>
          <a:xfrm>
            <a:off x="6722022" y="2271641"/>
            <a:ext cx="2524338" cy="923330"/>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000099"/>
                </a:solidFill>
              </a:rPr>
              <a:t>loss of p53 protein expression</a:t>
            </a:r>
          </a:p>
          <a:p>
            <a:pPr marL="285750" indent="-285750">
              <a:buFont typeface="Arial" panose="020B0604020202020204" pitchFamily="34" charset="0"/>
              <a:buChar char="•"/>
            </a:pPr>
            <a:r>
              <a:rPr lang="en-GB" b="1" dirty="0">
                <a:solidFill>
                  <a:srgbClr val="000099"/>
                </a:solidFill>
              </a:rPr>
              <a:t>missense mutations</a:t>
            </a:r>
          </a:p>
        </p:txBody>
      </p:sp>
      <p:sp>
        <p:nvSpPr>
          <p:cNvPr id="31" name="Rectangle 30">
            <a:extLst>
              <a:ext uri="{FF2B5EF4-FFF2-40B4-BE49-F238E27FC236}">
                <a16:creationId xmlns:a16="http://schemas.microsoft.com/office/drawing/2014/main" id="{EEB0995C-B276-40AD-A0F5-9331A163F4D8}"/>
              </a:ext>
            </a:extLst>
          </p:cNvPr>
          <p:cNvSpPr/>
          <p:nvPr/>
        </p:nvSpPr>
        <p:spPr>
          <a:xfrm>
            <a:off x="7011074" y="4089272"/>
            <a:ext cx="1946234" cy="1815882"/>
          </a:xfrm>
          <a:prstGeom prst="rect">
            <a:avLst/>
          </a:prstGeom>
        </p:spPr>
        <p:txBody>
          <a:bodyPr wrap="square">
            <a:spAutoFit/>
          </a:bodyPr>
          <a:lstStyle/>
          <a:p>
            <a:r>
              <a:rPr lang="en-GB" sz="1400" dirty="0">
                <a:solidFill>
                  <a:srgbClr val="FF0000"/>
                </a:solidFill>
              </a:rPr>
              <a:t>About one-third of these mutations simply destabilize this only marginally stable domain, lowering its melting temperature so that it rapidly unfolds at body temperature.</a:t>
            </a:r>
          </a:p>
        </p:txBody>
      </p:sp>
      <p:sp>
        <p:nvSpPr>
          <p:cNvPr id="32" name="Slide Number Placeholder 1">
            <a:extLst>
              <a:ext uri="{FF2B5EF4-FFF2-40B4-BE49-F238E27FC236}">
                <a16:creationId xmlns:a16="http://schemas.microsoft.com/office/drawing/2014/main" id="{95B38258-BCE0-4504-AC9D-E2AEFC4BC695}"/>
              </a:ext>
            </a:extLst>
          </p:cNvPr>
          <p:cNvSpPr txBox="1">
            <a:spLocks/>
          </p:cNvSpPr>
          <p:nvPr/>
        </p:nvSpPr>
        <p:spPr>
          <a:xfrm>
            <a:off x="6581643" y="6163792"/>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3EEF5-39CE-5C47-9C79-94AA8B5F4208}" type="slidenum">
              <a:rPr lang="en-US" smtClean="0"/>
              <a:pPr/>
              <a:t>9</a:t>
            </a:fld>
            <a:endParaRPr lang="en-US" dirty="0"/>
          </a:p>
        </p:txBody>
      </p:sp>
      <p:sp>
        <p:nvSpPr>
          <p:cNvPr id="33" name="TextBox 32">
            <a:extLst>
              <a:ext uri="{FF2B5EF4-FFF2-40B4-BE49-F238E27FC236}">
                <a16:creationId xmlns:a16="http://schemas.microsoft.com/office/drawing/2014/main" id="{4332BF24-1D43-4888-8AAB-69C52FEC88BE}"/>
              </a:ext>
            </a:extLst>
          </p:cNvPr>
          <p:cNvSpPr txBox="1"/>
          <p:nvPr/>
        </p:nvSpPr>
        <p:spPr>
          <a:xfrm>
            <a:off x="608121" y="5409579"/>
            <a:ext cx="689067" cy="369332"/>
          </a:xfrm>
          <a:prstGeom prst="rect">
            <a:avLst/>
          </a:prstGeom>
          <a:noFill/>
        </p:spPr>
        <p:txBody>
          <a:bodyPr wrap="square" rtlCol="0">
            <a:spAutoFit/>
          </a:bodyPr>
          <a:lstStyle/>
          <a:p>
            <a:pPr algn="ctr"/>
            <a:r>
              <a:rPr lang="en-GB" b="1" dirty="0">
                <a:solidFill>
                  <a:schemeClr val="accent5">
                    <a:lumMod val="75000"/>
                  </a:schemeClr>
                </a:solidFill>
              </a:rPr>
              <a:t>p53</a:t>
            </a:r>
          </a:p>
        </p:txBody>
      </p:sp>
    </p:spTree>
    <p:extLst>
      <p:ext uri="{BB962C8B-B14F-4D97-AF65-F5344CB8AC3E}">
        <p14:creationId xmlns:p14="http://schemas.microsoft.com/office/powerpoint/2010/main" val="636252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2012</Words>
  <Application>Microsoft Office PowerPoint</Application>
  <PresentationFormat>On-screen Show (4:3)</PresentationFormat>
  <Paragraphs>327</Paragraphs>
  <Slides>22</Slides>
  <Notes>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22</vt:i4>
      </vt:variant>
    </vt:vector>
  </HeadingPairs>
  <TitlesOfParts>
    <vt:vector size="35" baseType="lpstr">
      <vt:lpstr>Arial</vt:lpstr>
      <vt:lpstr>Arial Rounded MT Bold</vt:lpstr>
      <vt:lpstr>Calibri</vt:lpstr>
      <vt:lpstr>Calibri Light</vt:lpstr>
      <vt:lpstr>Cambria Math</vt:lpstr>
      <vt:lpstr>MS Mincho</vt:lpstr>
      <vt:lpstr>Times</vt:lpstr>
      <vt:lpstr>Times New Roman</vt:lpstr>
      <vt:lpstr>Wingdings</vt:lpstr>
      <vt:lpstr>Office Theme</vt:lpstr>
      <vt:lpstr>Custom Design</vt:lpstr>
      <vt:lpstr>CS ChemDraw Drawing</vt:lpstr>
      <vt:lpstr>MestReNova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valentina barcherini</cp:lastModifiedBy>
  <cp:revision>541</cp:revision>
  <dcterms:created xsi:type="dcterms:W3CDTF">2015-04-04T09:45:50Z</dcterms:created>
  <dcterms:modified xsi:type="dcterms:W3CDTF">2018-10-31T22:04:09Z</dcterms:modified>
</cp:coreProperties>
</file>