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56" r:id="rId3"/>
    <p:sldId id="267" r:id="rId4"/>
    <p:sldId id="258" r:id="rId5"/>
    <p:sldId id="259" r:id="rId6"/>
    <p:sldId id="268" r:id="rId7"/>
    <p:sldId id="269" r:id="rId8"/>
    <p:sldId id="270" r:id="rId9"/>
    <p:sldId id="261" r:id="rId10"/>
    <p:sldId id="277" r:id="rId11"/>
    <p:sldId id="271" r:id="rId12"/>
    <p:sldId id="272" r:id="rId13"/>
    <p:sldId id="274" r:id="rId14"/>
    <p:sldId id="273" r:id="rId15"/>
    <p:sldId id="275" r:id="rId16"/>
    <p:sldId id="276" r:id="rId17"/>
    <p:sldId id="278" r:id="rId18"/>
    <p:sldId id="279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a Schalnich" initials="MS" lastIdx="3" clrIdx="0"/>
  <p:cmAuthor id="1" name="Samanta" initials="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8080"/>
    <a:srgbClr val="FF8040"/>
    <a:srgbClr val="00FFFF"/>
    <a:srgbClr val="C0C0C0"/>
    <a:srgbClr val="FF33CC"/>
    <a:srgbClr val="66FF33"/>
    <a:srgbClr val="00CCFF"/>
    <a:srgbClr val="FF00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20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FBF3B-F983-4F41-9E6C-02008BB91DD1}" type="datetimeFigureOut">
              <a:rPr lang="fr-FR" smtClean="0"/>
              <a:pPr/>
              <a:t>05/11/2018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69082-9D5D-43A3-B675-27AB9B8E552E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096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B34537CB-67C2-4565-B688-976D9E72B324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3208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69082-9D5D-43A3-B675-27AB9B8E552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005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69082-9D5D-43A3-B675-27AB9B8E552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5815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69082-9D5D-43A3-B675-27AB9B8E552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1090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69082-9D5D-43A3-B675-27AB9B8E552E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007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69082-9D5D-43A3-B675-27AB9B8E552E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7214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69082-9D5D-43A3-B675-27AB9B8E552E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6737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69082-9D5D-43A3-B675-27AB9B8E552E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1523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69082-9D5D-43A3-B675-27AB9B8E552E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554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B34537CB-67C2-4565-B688-976D9E72B324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0448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69082-9D5D-43A3-B675-27AB9B8E552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139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69082-9D5D-43A3-B675-27AB9B8E552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573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69082-9D5D-43A3-B675-27AB9B8E552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1320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69082-9D5D-43A3-B675-27AB9B8E552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1214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69082-9D5D-43A3-B675-27AB9B8E552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0813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69082-9D5D-43A3-B675-27AB9B8E552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723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69082-9D5D-43A3-B675-27AB9B8E552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28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21E2D-A50B-495F-9AA4-3F10866B781B}" type="datetime1">
              <a:rPr lang="fr-FR" smtClean="0"/>
              <a:t>05/11/2018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6B278-45EA-45CC-9642-20CC60EAB0D1}" type="datetime1">
              <a:rPr lang="fr-FR" smtClean="0"/>
              <a:t>05/11/2018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16925-72EC-42D4-94D3-A1003B939FCE}" type="datetime1">
              <a:rPr lang="fr-FR" smtClean="0"/>
              <a:t>05/11/2018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924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89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36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149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512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737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120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6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0309-1331-4F8F-AC1F-972AC9046391}" type="datetime1">
              <a:rPr lang="fr-FR" smtClean="0"/>
              <a:t>05/11/2018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406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872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3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6765-7664-41F5-8267-06B87A0274DD}" type="datetime1">
              <a:rPr lang="fr-FR" smtClean="0"/>
              <a:t>05/11/2018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9947-2A44-4499-8893-791A730D1CEB}" type="datetime1">
              <a:rPr lang="fr-FR" smtClean="0"/>
              <a:t>05/11/2018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4740-CB78-4DA2-9449-5BA6BAB8E8B9}" type="datetime1">
              <a:rPr lang="fr-FR" smtClean="0"/>
              <a:t>05/11/2018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13E3-8353-4C2E-BE7C-26AE1B623ED5}" type="datetime1">
              <a:rPr lang="fr-FR" smtClean="0"/>
              <a:t>05/11/2018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3025-920A-462C-B19C-06B25E7A86DA}" type="datetime1">
              <a:rPr lang="fr-FR" smtClean="0"/>
              <a:t>05/11/2018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FCAEAE96-855E-42B1-8DE9-9C9E68DE18C5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D6D2-AC3E-41CF-B9A3-5BCCE2F511AB}" type="datetime1">
              <a:rPr lang="fr-FR" smtClean="0"/>
              <a:t>05/11/2018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8312-C233-4B5A-993A-6F581BBA2EDC}" type="datetime1">
              <a:rPr lang="fr-FR" smtClean="0"/>
              <a:t>05/11/2018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FA5E1-D094-4A0B-B20B-B561C85E6A82}" type="datetime1">
              <a:rPr lang="fr-FR" smtClean="0"/>
              <a:t>05/11/2018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EAE96-855E-42B1-8DE9-9C9E68DE18C5}" type="slidenum">
              <a:rPr lang="fr-FR" smtClean="0"/>
              <a:pPr/>
              <a:t>‹Nº›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24ED9-1BAC-43CE-92AB-135E2507265C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29872-1DA2-4001-977B-942AFF1DF9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8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emf"/><Relationship Id="rId4" Type="http://schemas.openxmlformats.org/officeDocument/2006/relationships/image" Target="../media/image1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emf"/><Relationship Id="rId5" Type="http://schemas.openxmlformats.org/officeDocument/2006/relationships/image" Target="../media/image24.emf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e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linkedin.com/pulse/global-antihypertensive-drugs-market-us-231-billion-2023-mathews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2.png"/><Relationship Id="rId4" Type="http://schemas.openxmlformats.org/officeDocument/2006/relationships/image" Target="../media/image4.jpeg"/><Relationship Id="rId9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19100" y="2355574"/>
            <a:ext cx="83058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Systematic study of lipase-catalyzed resolution of propranolol precursors</a:t>
            </a:r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fr-FR" dirty="0"/>
          </a:p>
          <a:p>
            <a:pPr algn="ctr"/>
            <a:r>
              <a:rPr lang="it-IT" b="1" dirty="0" smtClean="0"/>
              <a:t>Isabel Borreguero-Requejo</a:t>
            </a:r>
            <a:r>
              <a:rPr lang="it-IT" b="1" baseline="30000" dirty="0" smtClean="0"/>
              <a:t>1</a:t>
            </a:r>
            <a:r>
              <a:rPr lang="it-IT" b="1" dirty="0" smtClean="0"/>
              <a:t>, </a:t>
            </a:r>
            <a:r>
              <a:rPr lang="it-IT" b="1" dirty="0"/>
              <a:t>and Andrés R. </a:t>
            </a:r>
            <a:r>
              <a:rPr lang="it-IT" b="1" dirty="0" smtClean="0"/>
              <a:t>Alcántara</a:t>
            </a:r>
            <a:r>
              <a:rPr lang="it-IT" b="1" baseline="30000" dirty="0" smtClean="0"/>
              <a:t>2,</a:t>
            </a:r>
            <a:r>
              <a:rPr lang="it-IT" b="1" dirty="0" smtClean="0"/>
              <a:t>*</a:t>
            </a:r>
            <a:endParaRPr lang="it-IT" b="1" baseline="30000" dirty="0"/>
          </a:p>
          <a:p>
            <a:endParaRPr lang="fr-FR" dirty="0"/>
          </a:p>
          <a:p>
            <a:pPr algn="just"/>
            <a:r>
              <a:rPr lang="en-US" baseline="30000" dirty="0"/>
              <a:t>1</a:t>
            </a:r>
            <a:r>
              <a:rPr lang="en-US" dirty="0"/>
              <a:t> </a:t>
            </a:r>
            <a:r>
              <a:rPr lang="en-US" dirty="0" smtClean="0"/>
              <a:t>Actual address: GSK, Production </a:t>
            </a:r>
            <a:r>
              <a:rPr lang="en-US" dirty="0"/>
              <a:t>GMS, </a:t>
            </a:r>
            <a:r>
              <a:rPr lang="en-US" dirty="0" err="1"/>
              <a:t>Alcalá</a:t>
            </a:r>
            <a:r>
              <a:rPr lang="en-US" dirty="0"/>
              <a:t> de Henares </a:t>
            </a:r>
            <a:r>
              <a:rPr lang="en-US" dirty="0" smtClean="0"/>
              <a:t>Factory. </a:t>
            </a:r>
            <a:r>
              <a:rPr lang="en-US" dirty="0" err="1" smtClean="0"/>
              <a:t>Ctra</a:t>
            </a:r>
            <a:r>
              <a:rPr lang="en-US" dirty="0"/>
              <a:t>. de </a:t>
            </a:r>
            <a:r>
              <a:rPr lang="en-US" dirty="0" err="1"/>
              <a:t>Ajalvir</a:t>
            </a:r>
            <a:r>
              <a:rPr lang="en-US" dirty="0"/>
              <a:t>, km. 2,500, </a:t>
            </a:r>
            <a:r>
              <a:rPr lang="en-US" dirty="0" smtClean="0"/>
              <a:t>E28006- </a:t>
            </a:r>
            <a:r>
              <a:rPr lang="en-US" dirty="0" err="1" smtClean="0"/>
              <a:t>Alcalá</a:t>
            </a:r>
            <a:r>
              <a:rPr lang="en-US" dirty="0" smtClean="0"/>
              <a:t> de Henares, Madrid.</a:t>
            </a:r>
            <a:endParaRPr lang="fr-FR" dirty="0"/>
          </a:p>
          <a:p>
            <a:pPr algn="just"/>
            <a:r>
              <a:rPr lang="en-US" baseline="30000" dirty="0"/>
              <a:t>2</a:t>
            </a:r>
            <a:r>
              <a:rPr lang="en-US" dirty="0"/>
              <a:t> Department of Chemistry in Pharmaceutical </a:t>
            </a:r>
            <a:r>
              <a:rPr lang="en-US" dirty="0" smtClean="0"/>
              <a:t>Sciences. Pharmacy </a:t>
            </a:r>
            <a:r>
              <a:rPr lang="en-US" dirty="0"/>
              <a:t>Faculty, </a:t>
            </a:r>
            <a:r>
              <a:rPr lang="en-US" dirty="0" err="1"/>
              <a:t>Complutense</a:t>
            </a:r>
            <a:r>
              <a:rPr lang="en-US" dirty="0"/>
              <a:t> University of Madrid (UCM</a:t>
            </a:r>
            <a:r>
              <a:rPr lang="en-US" dirty="0" smtClean="0"/>
              <a:t>). Ciudad </a:t>
            </a:r>
            <a:r>
              <a:rPr lang="en-US" dirty="0" err="1"/>
              <a:t>Universitaria</a:t>
            </a:r>
            <a:r>
              <a:rPr lang="en-US" dirty="0"/>
              <a:t>, Plaza de Ramon y </a:t>
            </a:r>
            <a:r>
              <a:rPr lang="en-US" dirty="0" err="1"/>
              <a:t>Cajal</a:t>
            </a:r>
            <a:r>
              <a:rPr lang="en-US" dirty="0"/>
              <a:t>, s/n. </a:t>
            </a:r>
            <a:r>
              <a:rPr lang="en-US" dirty="0" smtClean="0"/>
              <a:t>E28040-Madrid</a:t>
            </a:r>
            <a:r>
              <a:rPr lang="en-US" dirty="0"/>
              <a:t>, </a:t>
            </a:r>
            <a:r>
              <a:rPr lang="en-US" dirty="0" smtClean="0"/>
              <a:t>Spain. Phone </a:t>
            </a:r>
            <a:r>
              <a:rPr lang="en-US" dirty="0"/>
              <a:t>no. (+34)-</a:t>
            </a:r>
            <a:r>
              <a:rPr lang="en-US" dirty="0" smtClean="0"/>
              <a:t>913941820 .Fax </a:t>
            </a:r>
            <a:r>
              <a:rPr lang="en-US" dirty="0"/>
              <a:t>no.  (+34)-</a:t>
            </a:r>
            <a:r>
              <a:rPr lang="en-US" dirty="0" smtClean="0"/>
              <a:t>913941822.</a:t>
            </a:r>
            <a:endParaRPr lang="en-US" dirty="0"/>
          </a:p>
          <a:p>
            <a:endParaRPr lang="fr-FR" dirty="0"/>
          </a:p>
          <a:p>
            <a:r>
              <a:rPr lang="en-US" sz="1400" b="1" dirty="0"/>
              <a:t>*</a:t>
            </a:r>
            <a:r>
              <a:rPr lang="en-US" sz="1400" dirty="0"/>
              <a:t> Corresponding author: </a:t>
            </a:r>
            <a:r>
              <a:rPr lang="en-US" sz="1400" dirty="0" smtClean="0"/>
              <a:t>andalcan@ucm.es</a:t>
            </a:r>
            <a:endParaRPr lang="fr-FR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1</a:t>
            </a:fld>
            <a:endParaRPr lang="fr-F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201502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570975"/>
            <a:ext cx="1013356" cy="11603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762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Results and </a:t>
            </a:r>
            <a:r>
              <a:rPr lang="fr-FR" b="1" dirty="0" smtClean="0"/>
              <a:t>discussion (3/8)</a:t>
            </a:r>
            <a:endParaRPr lang="fr-FR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10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1324"/>
            <a:ext cx="9144000" cy="836676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3638773" y="30480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Reaction optimization: TEMPERATURE</a:t>
            </a:r>
            <a:endParaRPr lang="en-US" b="1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353" y="573356"/>
            <a:ext cx="3034294" cy="3437614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8200" y="482097"/>
            <a:ext cx="3533902" cy="3491416"/>
          </a:xfrm>
          <a:prstGeom prst="rect">
            <a:avLst/>
          </a:prstGeom>
          <a:solidFill>
            <a:schemeClr val="tx1"/>
          </a:solidFill>
        </p:spPr>
      </p:pic>
      <p:graphicFrame>
        <p:nvGraphicFramePr>
          <p:cNvPr id="18" name="Group 3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177023"/>
              </p:ext>
            </p:extLst>
          </p:nvPr>
        </p:nvGraphicFramePr>
        <p:xfrm>
          <a:off x="3438108" y="4236837"/>
          <a:ext cx="4724401" cy="1740190"/>
        </p:xfrm>
        <a:graphic>
          <a:graphicData uri="http://schemas.openxmlformats.org/drawingml/2006/table">
            <a:tbl>
              <a:tblPr/>
              <a:tblGrid>
                <a:gridCol w="7268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68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87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448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7219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4488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78162">
                <a:tc rowSpan="6"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REACTION TIME </a:t>
                      </a:r>
                      <a:br>
                        <a:rPr kumimoji="0" lang="es-ES" alt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</a:br>
                      <a:r>
                        <a:rPr kumimoji="0" lang="es-ES" alt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24 h.</a:t>
                      </a:r>
                      <a:endParaRPr kumimoji="0" lang="es-ES" alt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L="80010" marR="80010" marT="41910" marB="41910" vert="eaVert" anchor="ctr" anchorCtr="1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T (ºC)</a:t>
                      </a:r>
                      <a:endParaRPr kumimoji="0" lang="es-ES" alt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L="81909" marR="81909" marT="40955" marB="40955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 (%)</a:t>
                      </a:r>
                      <a:endParaRPr kumimoji="0" lang="es-ES" alt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L="81909" marR="81909" marT="40955" marB="40955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es-E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e.e</a:t>
                      </a:r>
                      <a:r>
                        <a:rPr kumimoji="0" lang="en-US" alt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of </a:t>
                      </a:r>
                      <a:r>
                        <a:rPr kumimoji="0" lang="en-US" altLang="es-ES" sz="1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R</a:t>
                      </a:r>
                      <a:r>
                        <a:rPr kumimoji="0" lang="en-US" alt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-1a (%)</a:t>
                      </a:r>
                      <a:endParaRPr kumimoji="0" lang="es-ES" alt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L="81909" marR="81909" marT="40955" marB="40955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E</a:t>
                      </a:r>
                      <a:endParaRPr kumimoji="0" lang="es-ES" alt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L="81909" marR="81909" marT="40955" marB="40955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EF</a:t>
                      </a:r>
                      <a:endParaRPr kumimoji="0" lang="es-ES" alt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L="81909" marR="81909" marT="40955" marB="40955" anchor="ctr"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382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  <a:endParaRPr kumimoji="0" lang="es-ES" altLang="es-E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L="81909" marR="81909" marT="40955" marB="4095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17</a:t>
                      </a:r>
                      <a:endParaRPr kumimoji="0" lang="es-ES" alt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L="81909" marR="81909" marT="40955" marB="4095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18</a:t>
                      </a:r>
                      <a:endParaRPr kumimoji="0" lang="es-ES" altLang="es-E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L="81909" marR="81909" marT="40955" marB="4095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18</a:t>
                      </a:r>
                      <a:endParaRPr kumimoji="0" lang="es-ES" altLang="es-E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L="81909" marR="81909" marT="40955" marB="4095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0.88</a:t>
                      </a:r>
                      <a:endParaRPr kumimoji="0" lang="es-ES" altLang="es-E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L="81909" marR="81909" marT="40955" marB="40955" anchor="ctr"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847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25</a:t>
                      </a:r>
                      <a:endParaRPr kumimoji="0" lang="es-ES" altLang="es-E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L="81909" marR="81909" marT="40955" marB="4095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42</a:t>
                      </a:r>
                      <a:endParaRPr kumimoji="0" lang="es-ES" altLang="es-E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L="81909" marR="81909" marT="40955" marB="4095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59</a:t>
                      </a:r>
                      <a:endParaRPr kumimoji="0" lang="es-ES" altLang="es-E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L="81909" marR="81909" marT="40955" marB="4095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18</a:t>
                      </a:r>
                      <a:endParaRPr kumimoji="0" lang="es-ES" altLang="es-E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L="81909" marR="81909" marT="40955" marB="4095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0.81</a:t>
                      </a:r>
                      <a:endParaRPr kumimoji="0" lang="es-ES" altLang="es-E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L="81909" marR="81909" marT="40955" marB="40955" anchor="ctr"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847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37</a:t>
                      </a:r>
                      <a:endParaRPr kumimoji="0" lang="es-ES" altLang="es-E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L="81909" marR="81909" marT="40955" marB="4095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48</a:t>
                      </a:r>
                      <a:endParaRPr kumimoji="0" lang="es-ES" altLang="es-E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L="81909" marR="81909" marT="40955" marB="4095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74</a:t>
                      </a:r>
                      <a:endParaRPr kumimoji="0" lang="es-ES" altLang="es-E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L="81909" marR="81909" marT="40955" marB="4095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20</a:t>
                      </a:r>
                      <a:endParaRPr kumimoji="0" lang="es-ES" altLang="es-E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L="81909" marR="81909" marT="40955" marB="4095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0.80</a:t>
                      </a:r>
                      <a:endParaRPr kumimoji="0" lang="es-ES" altLang="es-E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L="81909" marR="81909" marT="40955" marB="40955" anchor="ctr"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847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50</a:t>
                      </a:r>
                      <a:endParaRPr kumimoji="0" lang="es-ES" altLang="es-E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L="81909" marR="81909" marT="40955" marB="4095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34</a:t>
                      </a:r>
                      <a:endParaRPr kumimoji="0" lang="es-ES" altLang="es-E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L="81909" marR="81909" marT="40955" marB="4095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43</a:t>
                      </a:r>
                      <a:endParaRPr kumimoji="0" lang="es-ES" altLang="es-E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L="81909" marR="81909" marT="40955" marB="4095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17</a:t>
                      </a:r>
                      <a:endParaRPr kumimoji="0" lang="es-ES" altLang="es-E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L="81909" marR="81909" marT="40955" marB="4095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0.83</a:t>
                      </a:r>
                      <a:endParaRPr kumimoji="0" lang="es-ES" altLang="es-E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L="81909" marR="81909" marT="40955" marB="40955" anchor="ctr"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847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60</a:t>
                      </a:r>
                      <a:endParaRPr kumimoji="0" lang="es-ES" altLang="es-E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L="81909" marR="81909" marT="40955" marB="4095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39</a:t>
                      </a:r>
                      <a:endParaRPr kumimoji="0" lang="es-ES" altLang="es-E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L="81909" marR="81909" marT="40955" marB="4095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56</a:t>
                      </a:r>
                      <a:endParaRPr kumimoji="0" lang="es-ES" altLang="es-E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L="81909" marR="81909" marT="40955" marB="4095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27</a:t>
                      </a:r>
                      <a:endParaRPr kumimoji="0" lang="es-ES" altLang="es-E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L="81909" marR="81909" marT="40955" marB="4095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0.88</a:t>
                      </a:r>
                      <a:endParaRPr kumimoji="0" lang="es-ES" alt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L="81909" marR="81909" marT="40955" marB="40955" anchor="ctr"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9" name="TextBox 2"/>
          <p:cNvSpPr txBox="1"/>
          <p:nvPr/>
        </p:nvSpPr>
        <p:spPr>
          <a:xfrm>
            <a:off x="-888994" y="4724400"/>
            <a:ext cx="51899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Best temperature:</a:t>
            </a:r>
          </a:p>
          <a:p>
            <a:pPr algn="ctr"/>
            <a:r>
              <a:rPr lang="en-US" sz="2800" b="1" dirty="0" smtClean="0"/>
              <a:t> 37</a:t>
            </a:r>
            <a:r>
              <a:rPr lang="en-US" sz="2800" b="1" baseline="30000" dirty="0" smtClean="0"/>
              <a:t>o </a:t>
            </a:r>
            <a:r>
              <a:rPr lang="en-US" sz="2800" b="1" dirty="0" smtClean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793957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762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Results and </a:t>
            </a:r>
            <a:r>
              <a:rPr lang="fr-FR" b="1" dirty="0" smtClean="0"/>
              <a:t>discussion (4/8)</a:t>
            </a:r>
            <a:endParaRPr lang="fr-FR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11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1324"/>
            <a:ext cx="9144000" cy="836676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3657600" y="98491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Reaction optimization: SOLVENT</a:t>
            </a:r>
            <a:endParaRPr lang="en-US" b="1" dirty="0"/>
          </a:p>
        </p:txBody>
      </p:sp>
      <p:sp>
        <p:nvSpPr>
          <p:cNvPr id="19" name="TextBox 2"/>
          <p:cNvSpPr txBox="1"/>
          <p:nvPr/>
        </p:nvSpPr>
        <p:spPr>
          <a:xfrm>
            <a:off x="2969419" y="1524000"/>
            <a:ext cx="26717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Best solvent: </a:t>
            </a:r>
          </a:p>
          <a:p>
            <a:pPr algn="ctr"/>
            <a:r>
              <a:rPr lang="en-US" sz="2800" b="1" i="1" dirty="0" smtClean="0"/>
              <a:t>iso</a:t>
            </a:r>
            <a:r>
              <a:rPr lang="en-US" sz="2800" b="1" dirty="0" smtClean="0"/>
              <a:t>octane</a:t>
            </a:r>
          </a:p>
        </p:txBody>
      </p:sp>
      <p:pic>
        <p:nvPicPr>
          <p:cNvPr id="10" name="Picture 45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122" y="487362"/>
            <a:ext cx="2897188" cy="324008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</p:pic>
      <p:pic>
        <p:nvPicPr>
          <p:cNvPr id="11" name="Picture 45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850" y="560156"/>
            <a:ext cx="3282950" cy="32416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</p:pic>
      <p:graphicFrame>
        <p:nvGraphicFramePr>
          <p:cNvPr id="12" name="Group 4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388072"/>
              </p:ext>
            </p:extLst>
          </p:nvPr>
        </p:nvGraphicFramePr>
        <p:xfrm>
          <a:off x="787947" y="3911165"/>
          <a:ext cx="7696197" cy="2001937"/>
        </p:xfrm>
        <a:graphic>
          <a:graphicData uri="http://schemas.openxmlformats.org/drawingml/2006/table">
            <a:tbl>
              <a:tblPr/>
              <a:tblGrid>
                <a:gridCol w="8723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150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28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7878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9796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9288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4633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504565">
                <a:tc rowSpan="7"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REACTION TIME </a:t>
                      </a:r>
                      <a:br>
                        <a:rPr kumimoji="0" lang="es-ES" alt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</a:br>
                      <a:r>
                        <a:rPr kumimoji="0" lang="es-ES" alt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24 h.</a:t>
                      </a:r>
                    </a:p>
                  </a:txBody>
                  <a:tcPr marL="80010" marR="80010" marT="41916" marB="41916" vert="eaVert" anchor="ctr" anchorCtr="1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es-E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solvent</a:t>
                      </a:r>
                      <a:endParaRPr kumimoji="0" lang="es-ES" alt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61" marB="40961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es-E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logP</a:t>
                      </a:r>
                      <a:endParaRPr kumimoji="0" lang="es-ES" alt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61" marB="40961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 (%)</a:t>
                      </a:r>
                      <a:endParaRPr kumimoji="0" lang="es-ES" alt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61" marB="40961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es-E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e.e</a:t>
                      </a:r>
                      <a:r>
                        <a:rPr kumimoji="0" lang="en-US" alt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of </a:t>
                      </a:r>
                      <a:r>
                        <a:rPr kumimoji="0" lang="en-US" altLang="es-ES" sz="1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R</a:t>
                      </a:r>
                      <a:r>
                        <a:rPr kumimoji="0" lang="en-US" alt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-1a (%)</a:t>
                      </a:r>
                      <a:endParaRPr kumimoji="0" lang="es-ES" alt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61" marB="40961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E</a:t>
                      </a:r>
                      <a:endParaRPr kumimoji="0" lang="es-ES" alt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61" marB="40961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EF</a:t>
                      </a:r>
                      <a:endParaRPr kumimoji="0" lang="es-ES" alt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61" marB="40961" anchor="ctr"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910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anose="030F0702030302020204" pitchFamily="66" charset="0"/>
                        </a:rPr>
                        <a:t>1,1,1-trichloroetane</a:t>
                      </a:r>
                    </a:p>
                  </a:txBody>
                  <a:tcPr marL="81909" marR="81909" marT="40961" marB="4096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anose="030F0702030302020204" pitchFamily="66" charset="0"/>
                        </a:rPr>
                        <a:t>2.5</a:t>
                      </a:r>
                      <a:endParaRPr kumimoji="0" lang="es-ES" alt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61" marB="4096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anose="030F0702030302020204" pitchFamily="66" charset="0"/>
                        </a:rPr>
                        <a:t>34</a:t>
                      </a:r>
                      <a:endParaRPr kumimoji="0" lang="es-ES" alt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61" marB="4096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anose="030F0702030302020204" pitchFamily="66" charset="0"/>
                        </a:rPr>
                        <a:t>42</a:t>
                      </a:r>
                      <a:endParaRPr kumimoji="0" lang="es-ES" alt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61" marB="4096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anose="030F0702030302020204" pitchFamily="66" charset="0"/>
                        </a:rPr>
                        <a:t>15</a:t>
                      </a:r>
                      <a:endParaRPr kumimoji="0" lang="es-ES" alt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61" marB="4096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anose="030F0702030302020204" pitchFamily="66" charset="0"/>
                        </a:rPr>
                        <a:t>0.81</a:t>
                      </a:r>
                      <a:endParaRPr kumimoji="0" lang="es-ES" alt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61" marB="40961" anchor="ctr"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910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es-E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Cyclohexane</a:t>
                      </a:r>
                      <a:endParaRPr kumimoji="0" lang="es-ES" alt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61" marB="4096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3.2</a:t>
                      </a:r>
                      <a:endParaRPr kumimoji="0" lang="es-ES" altLang="es-E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61" marB="4096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43</a:t>
                      </a:r>
                      <a:endParaRPr kumimoji="0" lang="es-ES" altLang="es-E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61" marB="4096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60</a:t>
                      </a:r>
                      <a:endParaRPr kumimoji="0" lang="es-ES" altLang="es-E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61" marB="4096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16</a:t>
                      </a:r>
                      <a:endParaRPr kumimoji="0" lang="es-ES" altLang="es-E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61" marB="4096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0.80</a:t>
                      </a:r>
                      <a:endParaRPr kumimoji="0" lang="es-ES" alt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61" marB="40961" anchor="ctr"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910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anose="030F0702030302020204" pitchFamily="66" charset="0"/>
                        </a:rPr>
                        <a:t>Methylcyclohexane</a:t>
                      </a:r>
                    </a:p>
                  </a:txBody>
                  <a:tcPr marL="81909" marR="81909" marT="40961" marB="4096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anose="030F0702030302020204" pitchFamily="66" charset="0"/>
                        </a:rPr>
                        <a:t>3.7</a:t>
                      </a:r>
                      <a:endParaRPr kumimoji="0" lang="es-ES" alt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61" marB="4096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anose="030F0702030302020204" pitchFamily="66" charset="0"/>
                        </a:rPr>
                        <a:t>48</a:t>
                      </a:r>
                      <a:endParaRPr kumimoji="0" lang="es-ES" altLang="es-E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61" marB="4096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anose="030F0702030302020204" pitchFamily="66" charset="0"/>
                        </a:rPr>
                        <a:t>73</a:t>
                      </a:r>
                      <a:endParaRPr kumimoji="0" lang="es-ES" altLang="es-E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61" marB="4096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anose="030F0702030302020204" pitchFamily="66" charset="0"/>
                        </a:rPr>
                        <a:t>19</a:t>
                      </a:r>
                      <a:endParaRPr kumimoji="0" lang="es-ES" altLang="es-E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61" marB="4096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anose="030F0702030302020204" pitchFamily="66" charset="0"/>
                        </a:rPr>
                        <a:t>0.79</a:t>
                      </a:r>
                      <a:endParaRPr kumimoji="0" lang="es-ES" alt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61" marB="40961" anchor="ctr"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910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es-ES" sz="11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Comic Sans MS" panose="030F0702030302020204" pitchFamily="66" charset="0"/>
                        </a:rPr>
                        <a:t>iso</a:t>
                      </a:r>
                      <a:r>
                        <a:rPr kumimoji="0" lang="es-ES" altLang="es-E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Comic Sans MS" panose="030F0702030302020204" pitchFamily="66" charset="0"/>
                        </a:rPr>
                        <a:t>octane</a:t>
                      </a:r>
                      <a:endParaRPr kumimoji="0" lang="es-ES" alt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61" marB="4096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Comic Sans MS" panose="030F0702030302020204" pitchFamily="66" charset="0"/>
                        </a:rPr>
                        <a:t>4.5</a:t>
                      </a:r>
                      <a:endParaRPr kumimoji="0" lang="es-ES" alt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61" marB="4096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Comic Sans MS" panose="030F0702030302020204" pitchFamily="66" charset="0"/>
                        </a:rPr>
                        <a:t>49</a:t>
                      </a:r>
                      <a:endParaRPr kumimoji="0" lang="es-ES" alt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61" marB="4096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Comic Sans MS" panose="030F0702030302020204" pitchFamily="66" charset="0"/>
                        </a:rPr>
                        <a:t>71</a:t>
                      </a:r>
                      <a:endParaRPr kumimoji="0" lang="es-ES" altLang="es-E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61" marB="4096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Comic Sans MS" panose="030F0702030302020204" pitchFamily="66" charset="0"/>
                        </a:rPr>
                        <a:t>14</a:t>
                      </a:r>
                      <a:endParaRPr kumimoji="0" lang="es-ES" altLang="es-E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61" marB="4096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Comic Sans MS" panose="030F0702030302020204" pitchFamily="66" charset="0"/>
                        </a:rPr>
                        <a:t>0.74</a:t>
                      </a:r>
                      <a:endParaRPr kumimoji="0" lang="es-ES" alt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61" marB="40961" anchor="ctr"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910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Comic Sans MS" panose="030F0702030302020204" pitchFamily="66" charset="0"/>
                        </a:rPr>
                        <a:t>Nonane</a:t>
                      </a:r>
                    </a:p>
                  </a:txBody>
                  <a:tcPr marL="81909" marR="81909" marT="40961" marB="4096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Comic Sans MS" panose="030F0702030302020204" pitchFamily="66" charset="0"/>
                        </a:rPr>
                        <a:t>5.1</a:t>
                      </a:r>
                      <a:endParaRPr kumimoji="0" lang="es-ES" altLang="es-E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61" marB="4096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Comic Sans MS" panose="030F0702030302020204" pitchFamily="66" charset="0"/>
                        </a:rPr>
                        <a:t>45</a:t>
                      </a:r>
                      <a:endParaRPr kumimoji="0" lang="es-ES" alt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61" marB="4096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Comic Sans MS" panose="030F0702030302020204" pitchFamily="66" charset="0"/>
                        </a:rPr>
                        <a:t>64</a:t>
                      </a:r>
                      <a:endParaRPr kumimoji="0" lang="es-ES" alt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61" marB="4096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Comic Sans MS" panose="030F0702030302020204" pitchFamily="66" charset="0"/>
                        </a:rPr>
                        <a:t>16</a:t>
                      </a:r>
                      <a:endParaRPr kumimoji="0" lang="es-ES" altLang="es-E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61" marB="4096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Comic Sans MS" panose="030F0702030302020204" pitchFamily="66" charset="0"/>
                        </a:rPr>
                        <a:t>0.78</a:t>
                      </a:r>
                      <a:endParaRPr kumimoji="0" lang="es-ES" alt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61" marB="40961" anchor="ctr"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910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Comic Sans MS" panose="030F0702030302020204" pitchFamily="66" charset="0"/>
                        </a:rPr>
                        <a:t>dodecane</a:t>
                      </a:r>
                    </a:p>
                  </a:txBody>
                  <a:tcPr marL="81909" marR="81909" marT="40961" marB="4096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Comic Sans MS" panose="030F0702030302020204" pitchFamily="66" charset="0"/>
                        </a:rPr>
                        <a:t>6.6</a:t>
                      </a:r>
                    </a:p>
                  </a:txBody>
                  <a:tcPr marL="81909" marR="81909" marT="40961" marB="4096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Comic Sans MS" panose="030F0702030302020204" pitchFamily="66" charset="0"/>
                        </a:rPr>
                        <a:t>43</a:t>
                      </a:r>
                    </a:p>
                  </a:txBody>
                  <a:tcPr marL="81909" marR="81909" marT="40961" marB="4096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Comic Sans MS" panose="030F0702030302020204" pitchFamily="66" charset="0"/>
                        </a:rPr>
                        <a:t>59</a:t>
                      </a:r>
                    </a:p>
                  </a:txBody>
                  <a:tcPr marL="81909" marR="81909" marT="40961" marB="4096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Comic Sans MS" panose="030F0702030302020204" pitchFamily="66" charset="0"/>
                        </a:rPr>
                        <a:t>15</a:t>
                      </a:r>
                    </a:p>
                  </a:txBody>
                  <a:tcPr marL="81909" marR="81909" marT="40961" marB="4096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Comic Sans MS" panose="030F0702030302020204" pitchFamily="66" charset="0"/>
                        </a:rPr>
                        <a:t>0.78</a:t>
                      </a:r>
                    </a:p>
                  </a:txBody>
                  <a:tcPr marL="81909" marR="81909" marT="40961" marB="40961" anchor="ctr"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8395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762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Results and </a:t>
            </a:r>
            <a:r>
              <a:rPr lang="fr-FR" b="1" dirty="0" smtClean="0"/>
              <a:t>discussion (5/8)</a:t>
            </a:r>
            <a:endParaRPr lang="fr-FR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12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1324"/>
            <a:ext cx="9144000" cy="836676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3657600" y="98491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Reaction optimization: Acyl donor</a:t>
            </a:r>
            <a:endParaRPr lang="en-US" b="1" dirty="0"/>
          </a:p>
        </p:txBody>
      </p:sp>
      <p:sp>
        <p:nvSpPr>
          <p:cNvPr id="19" name="TextBox 2"/>
          <p:cNvSpPr txBox="1"/>
          <p:nvPr/>
        </p:nvSpPr>
        <p:spPr>
          <a:xfrm>
            <a:off x="3448187" y="5936550"/>
            <a:ext cx="26717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Best solvent: </a:t>
            </a:r>
          </a:p>
          <a:p>
            <a:pPr algn="ctr"/>
            <a:r>
              <a:rPr lang="en-US" sz="2800" b="1" i="1" dirty="0" smtClean="0"/>
              <a:t>iso</a:t>
            </a:r>
            <a:r>
              <a:rPr lang="en-US" sz="2800" b="1" dirty="0" smtClean="0"/>
              <a:t>octane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4068" y="510210"/>
            <a:ext cx="6207952" cy="3167783"/>
          </a:xfrm>
          <a:prstGeom prst="rect">
            <a:avLst/>
          </a:prstGeom>
          <a:solidFill>
            <a:schemeClr val="tx1"/>
          </a:solidFill>
        </p:spPr>
      </p:pic>
      <p:graphicFrame>
        <p:nvGraphicFramePr>
          <p:cNvPr id="13" name="Group 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332811"/>
              </p:ext>
            </p:extLst>
          </p:nvPr>
        </p:nvGraphicFramePr>
        <p:xfrm>
          <a:off x="1447800" y="3677993"/>
          <a:ext cx="7358063" cy="2300944"/>
        </p:xfrm>
        <a:graphic>
          <a:graphicData uri="http://schemas.openxmlformats.org/drawingml/2006/table">
            <a:tbl>
              <a:tblPr/>
              <a:tblGrid>
                <a:gridCol w="28022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517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566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9376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1957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3407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36936"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Acyl</a:t>
                      </a:r>
                      <a:r>
                        <a:rPr kumimoji="0" lang="es-ES_tradnl" alt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kumimoji="0" lang="es-ES_tradnl" altLang="es-E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donor</a:t>
                      </a:r>
                      <a:endParaRPr kumimoji="0" lang="es-ES" altLang="es-ES" sz="12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39" marB="40939"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T(h)</a:t>
                      </a:r>
                      <a:endParaRPr kumimoji="0" lang="es-ES" altLang="es-ES" sz="12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39" marB="40939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CONV.</a:t>
                      </a:r>
                      <a:r>
                        <a:rPr kumimoji="0" lang="es-ES_tradnl" alt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(%)</a:t>
                      </a:r>
                      <a:endParaRPr kumimoji="0" lang="es-ES" alt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39" marB="40939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ees</a:t>
                      </a:r>
                      <a:r>
                        <a:rPr kumimoji="0" lang="es-ES_tradnl" alt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(%)</a:t>
                      </a:r>
                      <a:endParaRPr kumimoji="0" lang="es-ES" alt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39" marB="40939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E</a:t>
                      </a:r>
                      <a:endParaRPr kumimoji="0" lang="es-ES" alt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39" marB="40939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EF</a:t>
                      </a:r>
                    </a:p>
                  </a:txBody>
                  <a:tcPr marL="81909" marR="81909" marT="40939" marB="40939" anchor="ctr"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7973"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Comic Sans MS" panose="030F0702030302020204" pitchFamily="66" charset="0"/>
                        </a:rPr>
                        <a:t>Acetic</a:t>
                      </a:r>
                      <a:r>
                        <a:rPr kumimoji="0" lang="es-ES_tradnl" alt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kumimoji="0" lang="es-ES_tradnl" altLang="es-E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Comic Sans MS" panose="030F0702030302020204" pitchFamily="66" charset="0"/>
                        </a:rPr>
                        <a:t>anhydride</a:t>
                      </a:r>
                      <a:endParaRPr kumimoji="0" lang="es-ES" alt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39" marB="40939"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Comic Sans MS" panose="030F0702030302020204" pitchFamily="66" charset="0"/>
                        </a:rPr>
                        <a:t>24</a:t>
                      </a:r>
                      <a:endParaRPr kumimoji="0" lang="es-ES" alt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39" marB="4093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Comic Sans MS" panose="030F0702030302020204" pitchFamily="66" charset="0"/>
                        </a:rPr>
                        <a:t>14</a:t>
                      </a:r>
                      <a:endParaRPr kumimoji="0" lang="es-ES" alt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39" marB="4093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Comic Sans MS" panose="030F0702030302020204" pitchFamily="66" charset="0"/>
                        </a:rPr>
                        <a:t>9</a:t>
                      </a:r>
                      <a:endParaRPr kumimoji="0" lang="es-ES" alt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39" marB="4093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Comic Sans MS" panose="030F0702030302020204" pitchFamily="66" charset="0"/>
                        </a:rPr>
                        <a:t>12</a:t>
                      </a:r>
                      <a:endParaRPr kumimoji="0" lang="es-ES" alt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39" marB="4093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GB" alt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Comic Sans MS" panose="030F0702030302020204" pitchFamily="66" charset="0"/>
                        </a:rPr>
                        <a:t>0.74</a:t>
                      </a:r>
                    </a:p>
                  </a:txBody>
                  <a:tcPr marL="81909" marR="81909" marT="40939" marB="40939" anchor="ctr"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7973"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anose="030F0702030302020204" pitchFamily="66" charset="0"/>
                        </a:rPr>
                        <a:t>Isopropenyl</a:t>
                      </a:r>
                      <a:r>
                        <a:rPr kumimoji="0" lang="es-ES_tradnl" alt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kumimoji="0" lang="es-ES_tradnl" altLang="es-E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anose="030F0702030302020204" pitchFamily="66" charset="0"/>
                        </a:rPr>
                        <a:t>acetate</a:t>
                      </a:r>
                      <a:endParaRPr kumimoji="0" lang="es-ES" alt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39" marB="40939"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anose="030F0702030302020204" pitchFamily="66" charset="0"/>
                        </a:rPr>
                        <a:t>144</a:t>
                      </a:r>
                    </a:p>
                  </a:txBody>
                  <a:tcPr marL="81909" marR="81909" marT="40939" marB="4093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anose="030F0702030302020204" pitchFamily="66" charset="0"/>
                        </a:rPr>
                        <a:t>-----</a:t>
                      </a:r>
                      <a:endParaRPr kumimoji="0" lang="es-ES" alt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39" marB="4093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anose="030F0702030302020204" pitchFamily="66" charset="0"/>
                        </a:rPr>
                        <a:t>----</a:t>
                      </a:r>
                      <a:endParaRPr kumimoji="0" lang="es-ES" alt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39" marB="4093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anose="030F0702030302020204" pitchFamily="66" charset="0"/>
                        </a:rPr>
                        <a:t>----</a:t>
                      </a:r>
                      <a:endParaRPr kumimoji="0" lang="es-ES" alt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39" marB="4093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GB" alt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anose="030F0702030302020204" pitchFamily="66" charset="0"/>
                        </a:rPr>
                        <a:t>----</a:t>
                      </a:r>
                    </a:p>
                  </a:txBody>
                  <a:tcPr marL="81909" marR="81909" marT="40939" marB="40939" anchor="ctr"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7973"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Comic Sans MS" panose="030F0702030302020204" pitchFamily="66" charset="0"/>
                        </a:rPr>
                        <a:t>Vinyl </a:t>
                      </a:r>
                      <a:r>
                        <a:rPr kumimoji="0" lang="es-ES_tradnl" altLang="es-E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Comic Sans MS" panose="030F0702030302020204" pitchFamily="66" charset="0"/>
                        </a:rPr>
                        <a:t>chloroacetate</a:t>
                      </a:r>
                      <a:endParaRPr kumimoji="0" lang="es-ES" alt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39" marB="40939"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Comic Sans MS" panose="030F0702030302020204" pitchFamily="66" charset="0"/>
                        </a:rPr>
                        <a:t>48</a:t>
                      </a:r>
                      <a:endParaRPr kumimoji="0" lang="es-ES" alt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39" marB="4093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Comic Sans MS" panose="030F0702030302020204" pitchFamily="66" charset="0"/>
                        </a:rPr>
                        <a:t>49</a:t>
                      </a:r>
                      <a:endParaRPr kumimoji="0" lang="es-ES" alt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39" marB="4093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Comic Sans MS" panose="030F0702030302020204" pitchFamily="66" charset="0"/>
                        </a:rPr>
                        <a:t>69</a:t>
                      </a:r>
                      <a:endParaRPr kumimoji="0" lang="es-ES" alt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39" marB="4093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Comic Sans MS" panose="030F0702030302020204" pitchFamily="66" charset="0"/>
                        </a:rPr>
                        <a:t>12</a:t>
                      </a:r>
                      <a:endParaRPr kumimoji="0" lang="es-ES" alt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39" marB="4093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GB" alt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Comic Sans MS" panose="030F0702030302020204" pitchFamily="66" charset="0"/>
                        </a:rPr>
                        <a:t>0.72</a:t>
                      </a:r>
                    </a:p>
                  </a:txBody>
                  <a:tcPr marL="81909" marR="81909" marT="40939" marB="40939" anchor="ctr"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7973"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anose="030F0702030302020204" pitchFamily="66" charset="0"/>
                        </a:rPr>
                        <a:t>Vinyl acetate</a:t>
                      </a:r>
                      <a:endParaRPr kumimoji="0" lang="es-ES" alt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39" marB="40939"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anose="030F0702030302020204" pitchFamily="66" charset="0"/>
                        </a:rPr>
                        <a:t>24</a:t>
                      </a:r>
                      <a:endParaRPr kumimoji="0" lang="es-ES" alt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39" marB="4093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anose="030F0702030302020204" pitchFamily="66" charset="0"/>
                        </a:rPr>
                        <a:t>59</a:t>
                      </a:r>
                      <a:endParaRPr kumimoji="0" lang="es-ES" alt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39" marB="4093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anose="030F0702030302020204" pitchFamily="66" charset="0"/>
                        </a:rPr>
                        <a:t>71</a:t>
                      </a:r>
                      <a:endParaRPr kumimoji="0" lang="es-ES" alt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39" marB="4093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anose="030F0702030302020204" pitchFamily="66" charset="0"/>
                        </a:rPr>
                        <a:t>14</a:t>
                      </a:r>
                      <a:endParaRPr kumimoji="0" lang="es-ES" alt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39" marB="4093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GB" alt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anose="030F0702030302020204" pitchFamily="66" charset="0"/>
                        </a:rPr>
                        <a:t>0.74</a:t>
                      </a:r>
                    </a:p>
                  </a:txBody>
                  <a:tcPr marL="81909" marR="81909" marT="40939" marB="40939" anchor="ctr"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7973"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Comic Sans MS" panose="030F0702030302020204" pitchFamily="66" charset="0"/>
                        </a:rPr>
                        <a:t>Vinyl propionate</a:t>
                      </a:r>
                      <a:endParaRPr kumimoji="0" lang="es-ES" alt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39" marB="40939"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  <a:endParaRPr kumimoji="0" lang="es-ES" alt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39" marB="4093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Comic Sans MS" panose="030F0702030302020204" pitchFamily="66" charset="0"/>
                        </a:rPr>
                        <a:t>59</a:t>
                      </a:r>
                      <a:endParaRPr kumimoji="0" lang="es-ES" alt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39" marB="4093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Comic Sans MS" panose="030F0702030302020204" pitchFamily="66" charset="0"/>
                        </a:rPr>
                        <a:t>&gt;99</a:t>
                      </a:r>
                      <a:endParaRPr kumimoji="0" lang="es-ES" alt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39" marB="4093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Comic Sans MS" panose="030F0702030302020204" pitchFamily="66" charset="0"/>
                        </a:rPr>
                        <a:t>&gt;100</a:t>
                      </a:r>
                      <a:endParaRPr kumimoji="0" lang="es-ES" alt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39" marB="4093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Comic Sans MS" panose="030F0702030302020204" pitchFamily="66" charset="0"/>
                        </a:rPr>
                        <a:t>----</a:t>
                      </a:r>
                      <a:endParaRPr kumimoji="0" lang="en-GB" alt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39" marB="40939" anchor="ctr"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7973"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" alt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Vinyl butyrate</a:t>
                      </a:r>
                    </a:p>
                  </a:txBody>
                  <a:tcPr marL="81909" marR="81909" marT="40939" marB="40939"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6</a:t>
                      </a:r>
                      <a:endParaRPr kumimoji="0" lang="es-ES" alt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39" marB="4093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62</a:t>
                      </a:r>
                      <a:endParaRPr kumimoji="0" lang="es-ES" alt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39" marB="4093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&gt;99</a:t>
                      </a:r>
                      <a:endParaRPr kumimoji="0" lang="es-ES" alt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39" marB="4093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&gt;100</a:t>
                      </a:r>
                      <a:endParaRPr kumimoji="0" lang="es-ES" alt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39" marB="4093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GB" alt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----</a:t>
                      </a:r>
                    </a:p>
                  </a:txBody>
                  <a:tcPr marL="81909" marR="81909" marT="40939" marB="40939" anchor="ctr"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7973"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Comic Sans MS" panose="030F0702030302020204" pitchFamily="66" charset="0"/>
                        </a:rPr>
                        <a:t>Vinyl laurate</a:t>
                      </a:r>
                      <a:endParaRPr kumimoji="0" lang="es-ES" alt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39" marB="40939"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Comic Sans MS" panose="030F0702030302020204" pitchFamily="66" charset="0"/>
                        </a:rPr>
                        <a:t>6</a:t>
                      </a:r>
                      <a:endParaRPr kumimoji="0" lang="es-ES" alt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39" marB="4093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Comic Sans MS" panose="030F0702030302020204" pitchFamily="66" charset="0"/>
                        </a:rPr>
                        <a:t>8</a:t>
                      </a:r>
                      <a:endParaRPr kumimoji="0" lang="es-ES" alt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39" marB="4093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Comic Sans MS" panose="030F0702030302020204" pitchFamily="66" charset="0"/>
                        </a:rPr>
                        <a:t>&gt;99</a:t>
                      </a:r>
                      <a:endParaRPr kumimoji="0" lang="es-ES" alt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39" marB="4093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Comic Sans MS" panose="030F0702030302020204" pitchFamily="66" charset="0"/>
                        </a:rPr>
                        <a:t>&gt;100</a:t>
                      </a:r>
                      <a:endParaRPr kumimoji="0" lang="es-ES" alt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39" marB="4093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 defTabSz="415925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07963" algn="l" defTabSz="415925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15925" algn="l" defTabSz="415925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22300" algn="l" defTabSz="415925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828675" algn="l" defTabSz="415925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2858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7430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2002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2657475" defTabSz="4159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15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Comic Sans MS" panose="030F0702030302020204" pitchFamily="66" charset="0"/>
                        </a:rPr>
                        <a:t>----</a:t>
                      </a:r>
                      <a:endParaRPr kumimoji="0" lang="en-GB" alt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909" marR="81909" marT="40939" marB="40939" anchor="ctr"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070249"/>
              </p:ext>
            </p:extLst>
          </p:nvPr>
        </p:nvGraphicFramePr>
        <p:xfrm>
          <a:off x="4114800" y="838200"/>
          <a:ext cx="914400" cy="10431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xmlns="" val="2370595500"/>
                    </a:ext>
                  </a:extLst>
                </a:gridCol>
              </a:tblGrid>
              <a:tr h="143002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s-ES_tradnl" sz="400" b="1" kern="120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Vinyl </a:t>
                      </a:r>
                      <a:r>
                        <a:rPr lang="es-ES_tradnl" sz="400" b="1" kern="1200" dirty="0" err="1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acetate</a:t>
                      </a:r>
                      <a:endParaRPr lang="es-ES" sz="400" b="1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15" marR="81915" marT="40640" marB="4064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715893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s-ES" sz="400" b="1" kern="1200" dirty="0" smtClean="0"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Vinyl </a:t>
                      </a:r>
                      <a:r>
                        <a:rPr lang="es-ES" sz="400" b="1" kern="1200" dirty="0" err="1" smtClean="0"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butyrate</a:t>
                      </a:r>
                      <a:endParaRPr lang="es-ES" sz="400" b="1" dirty="0"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15" marR="81915" marT="40640" marB="4064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5364875"/>
                  </a:ext>
                </a:extLst>
              </a:tr>
              <a:tr h="16421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s-ES_tradnl" sz="400" b="1" kern="1200" dirty="0">
                          <a:solidFill>
                            <a:srgbClr val="66FF33"/>
                          </a:solidFill>
                          <a:effectLst/>
                          <a:latin typeface="Comic Sans MS" panose="030F0702030302020204" pitchFamily="66" charset="0"/>
                        </a:rPr>
                        <a:t>Vinyl </a:t>
                      </a:r>
                      <a:r>
                        <a:rPr lang="es-ES_tradnl" sz="400" b="1" kern="1200" dirty="0" err="1" smtClean="0">
                          <a:solidFill>
                            <a:srgbClr val="66FF33"/>
                          </a:solidFill>
                          <a:effectLst/>
                          <a:latin typeface="Comic Sans MS" panose="030F0702030302020204" pitchFamily="66" charset="0"/>
                        </a:rPr>
                        <a:t>propionate</a:t>
                      </a:r>
                      <a:endParaRPr lang="es-ES" sz="400" b="1" dirty="0">
                        <a:solidFill>
                          <a:srgbClr val="66FF33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15" marR="81915" marT="40640" marB="4064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181474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s-ES_tradnl" sz="400" b="1" kern="1200" dirty="0">
                          <a:solidFill>
                            <a:srgbClr val="FF33CC"/>
                          </a:solidFill>
                          <a:effectLst/>
                          <a:latin typeface="Comic Sans MS" panose="030F0702030302020204" pitchFamily="66" charset="0"/>
                        </a:rPr>
                        <a:t>Vinyl </a:t>
                      </a:r>
                      <a:r>
                        <a:rPr lang="es-ES_tradnl" sz="400" b="1" kern="1200" dirty="0" err="1" smtClean="0">
                          <a:solidFill>
                            <a:srgbClr val="FF33CC"/>
                          </a:solidFill>
                          <a:effectLst/>
                          <a:latin typeface="Comic Sans MS" panose="030F0702030302020204" pitchFamily="66" charset="0"/>
                        </a:rPr>
                        <a:t>laurate</a:t>
                      </a:r>
                      <a:endParaRPr lang="es-ES" sz="400" b="1" dirty="0">
                        <a:solidFill>
                          <a:srgbClr val="FF33CC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15" marR="81915" marT="40640" marB="4064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8781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s-ES_tradnl" sz="400" b="1" kern="1200" dirty="0" err="1" smtClean="0">
                          <a:solidFill>
                            <a:srgbClr val="C0C0C0"/>
                          </a:solidFill>
                          <a:effectLst/>
                          <a:latin typeface="Comic Sans MS" panose="030F0702030302020204" pitchFamily="66" charset="0"/>
                        </a:rPr>
                        <a:t>Acetic</a:t>
                      </a:r>
                      <a:r>
                        <a:rPr lang="es-ES_tradnl" sz="400" b="1" kern="1200" dirty="0" smtClean="0">
                          <a:solidFill>
                            <a:srgbClr val="C0C0C0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s-ES_tradnl" sz="400" b="1" kern="1200" dirty="0" err="1" smtClean="0">
                          <a:solidFill>
                            <a:srgbClr val="C0C0C0"/>
                          </a:solidFill>
                          <a:effectLst/>
                          <a:latin typeface="Comic Sans MS" panose="030F0702030302020204" pitchFamily="66" charset="0"/>
                        </a:rPr>
                        <a:t>anhydride</a:t>
                      </a:r>
                      <a:endParaRPr lang="es-ES" sz="400" b="1" dirty="0">
                        <a:solidFill>
                          <a:srgbClr val="C0C0C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15" marR="81915" marT="40640" marB="4064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385402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s-ES" sz="400" b="1" kern="1200" dirty="0" smtClean="0">
                          <a:solidFill>
                            <a:srgbClr val="00FFFF"/>
                          </a:solidFill>
                          <a:effectLst/>
                          <a:latin typeface="Comic Sans MS" panose="030F0702030302020204" pitchFamily="66" charset="0"/>
                        </a:rPr>
                        <a:t>Vinyl </a:t>
                      </a:r>
                      <a:r>
                        <a:rPr lang="es-ES" sz="400" b="1" kern="1200" dirty="0" err="1" smtClean="0">
                          <a:solidFill>
                            <a:srgbClr val="00FFFF"/>
                          </a:solidFill>
                          <a:effectLst/>
                          <a:latin typeface="Comic Sans MS" panose="030F0702030302020204" pitchFamily="66" charset="0"/>
                        </a:rPr>
                        <a:t>chloroacetate</a:t>
                      </a:r>
                      <a:endParaRPr lang="es-ES" sz="400" b="1" dirty="0">
                        <a:solidFill>
                          <a:srgbClr val="00FFFF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15" marR="81915" marT="40640" marB="4064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804081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s-ES_tradnl" sz="400" b="1" kern="1200" dirty="0" err="1" smtClean="0"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Isopropenyl</a:t>
                      </a:r>
                      <a:r>
                        <a:rPr lang="es-ES_tradnl" sz="400" b="1" kern="1200" dirty="0" smtClean="0"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s-ES_tradnl" sz="400" b="1" kern="1200" dirty="0" err="1" smtClean="0"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acetate</a:t>
                      </a:r>
                      <a:endParaRPr lang="es-ES" sz="400" b="1" dirty="0"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15" marR="81915" marT="40640" marB="4064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47983781"/>
                  </a:ext>
                </a:extLst>
              </a:tr>
            </a:tbl>
          </a:graphicData>
        </a:graphic>
      </p:graphicFrame>
      <p:sp>
        <p:nvSpPr>
          <p:cNvPr id="14" name="TextBox 2"/>
          <p:cNvSpPr txBox="1"/>
          <p:nvPr/>
        </p:nvSpPr>
        <p:spPr>
          <a:xfrm>
            <a:off x="-152400" y="2598003"/>
            <a:ext cx="26717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Best acyl donor:</a:t>
            </a:r>
          </a:p>
          <a:p>
            <a:pPr algn="ctr"/>
            <a:r>
              <a:rPr lang="en-US" sz="2400" b="1" i="1" dirty="0" smtClean="0"/>
              <a:t>Vinyl propionate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49459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762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Results and </a:t>
            </a:r>
            <a:r>
              <a:rPr lang="fr-FR" b="1" dirty="0" smtClean="0"/>
              <a:t>discussion (6/8)</a:t>
            </a:r>
            <a:endParaRPr lang="fr-FR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13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1324"/>
            <a:ext cx="9144000" cy="836676"/>
          </a:xfrm>
          <a:prstGeom prst="rect">
            <a:avLst/>
          </a:prstGeom>
        </p:spPr>
      </p:pic>
      <p:sp>
        <p:nvSpPr>
          <p:cNvPr id="15" name="TextBox 2"/>
          <p:cNvSpPr txBox="1"/>
          <p:nvPr/>
        </p:nvSpPr>
        <p:spPr>
          <a:xfrm>
            <a:off x="6248400" y="2196612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Column</a:t>
            </a:r>
          </a:p>
          <a:p>
            <a:pPr algn="ctr"/>
            <a:r>
              <a:rPr lang="en-US" b="1" dirty="0" smtClean="0"/>
              <a:t>separation</a:t>
            </a:r>
            <a:endParaRPr lang="en-US" b="1" dirty="0"/>
          </a:p>
        </p:txBody>
      </p:sp>
      <p:sp>
        <p:nvSpPr>
          <p:cNvPr id="18" name="Flecha abajo 17"/>
          <p:cNvSpPr/>
          <p:nvPr/>
        </p:nvSpPr>
        <p:spPr>
          <a:xfrm>
            <a:off x="6172200" y="2035994"/>
            <a:ext cx="533400" cy="10791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/>
          </a:p>
        </p:txBody>
      </p:sp>
      <p:graphicFrame>
        <p:nvGraphicFramePr>
          <p:cNvPr id="21" name="Objeto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1451513"/>
              </p:ext>
            </p:extLst>
          </p:nvPr>
        </p:nvGraphicFramePr>
        <p:xfrm>
          <a:off x="183858" y="3304336"/>
          <a:ext cx="8684209" cy="26593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4" name="CS ChemDraw Drawing" r:id="rId5" imgW="6190023" imgH="1895354" progId="ChemDraw.Document.6.0">
                  <p:embed/>
                </p:oleObj>
              </mc:Choice>
              <mc:Fallback>
                <p:oleObj name="CS ChemDraw Drawing" r:id="rId5" imgW="6190023" imgH="189535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3858" y="3304336"/>
                        <a:ext cx="8684209" cy="26593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1058317"/>
              </p:ext>
            </p:extLst>
          </p:nvPr>
        </p:nvGraphicFramePr>
        <p:xfrm>
          <a:off x="304800" y="509737"/>
          <a:ext cx="8343734" cy="210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" name="CS ChemDraw Drawing" r:id="rId7" imgW="5729896" imgH="1447405" progId="ChemDraw.Document.6.0">
                  <p:embed/>
                </p:oleObj>
              </mc:Choice>
              <mc:Fallback>
                <p:oleObj name="CS ChemDraw Drawing" r:id="rId7" imgW="5729896" imgH="144740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4800" y="509737"/>
                        <a:ext cx="8343734" cy="2108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335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762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Results and </a:t>
            </a:r>
            <a:r>
              <a:rPr lang="fr-FR" b="1" dirty="0" smtClean="0"/>
              <a:t>discussion (7/8)</a:t>
            </a:r>
            <a:endParaRPr lang="fr-FR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14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1324"/>
            <a:ext cx="9144000" cy="836676"/>
          </a:xfrm>
          <a:prstGeom prst="rect">
            <a:avLst/>
          </a:prstGeom>
        </p:spPr>
      </p:pic>
      <p:sp>
        <p:nvSpPr>
          <p:cNvPr id="9" name="TextBox 2"/>
          <p:cNvSpPr txBox="1"/>
          <p:nvPr/>
        </p:nvSpPr>
        <p:spPr>
          <a:xfrm>
            <a:off x="3657600" y="98491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Other substrates, best exp. conditions</a:t>
            </a:r>
            <a:endParaRPr lang="en-US" b="1" dirty="0"/>
          </a:p>
        </p:txBody>
      </p:sp>
      <p:grpSp>
        <p:nvGrpSpPr>
          <p:cNvPr id="12" name="Group 399"/>
          <p:cNvGrpSpPr>
            <a:grpSpLocks/>
          </p:cNvGrpSpPr>
          <p:nvPr/>
        </p:nvGrpSpPr>
        <p:grpSpPr bwMode="auto">
          <a:xfrm>
            <a:off x="1142999" y="2743200"/>
            <a:ext cx="7464425" cy="3141599"/>
            <a:chOff x="352" y="1695"/>
            <a:chExt cx="5084" cy="2217"/>
          </a:xfrm>
          <a:solidFill>
            <a:schemeClr val="tx1"/>
          </a:solidFill>
        </p:grpSpPr>
        <p:pic>
          <p:nvPicPr>
            <p:cNvPr id="13" name="Picture 40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2" y="1695"/>
              <a:ext cx="2204" cy="2216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40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2" y="1696"/>
              <a:ext cx="2204" cy="2216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aphicFrame>
        <p:nvGraphicFramePr>
          <p:cNvPr id="16" name="Obje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7593044"/>
              </p:ext>
            </p:extLst>
          </p:nvPr>
        </p:nvGraphicFramePr>
        <p:xfrm>
          <a:off x="2133600" y="500354"/>
          <a:ext cx="3750712" cy="19431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CS ChemDraw Drawing" r:id="rId7" imgW="3073486" imgH="1592249" progId="ChemDraw.Document.6.0">
                  <p:embed/>
                </p:oleObj>
              </mc:Choice>
              <mc:Fallback>
                <p:oleObj name="CS ChemDraw Drawing" r:id="rId7" imgW="3073486" imgH="1592249" progId="ChemDraw.Document.6.0">
                  <p:embed/>
                  <p:pic>
                    <p:nvPicPr>
                      <p:cNvPr id="8" name="Objeto 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33600" y="500354"/>
                        <a:ext cx="3750712" cy="19431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618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762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Results and </a:t>
            </a:r>
            <a:r>
              <a:rPr lang="fr-FR" b="1" dirty="0" smtClean="0"/>
              <a:t>discussion (8/8)</a:t>
            </a:r>
            <a:endParaRPr lang="fr-FR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15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1324"/>
            <a:ext cx="9144000" cy="836676"/>
          </a:xfrm>
          <a:prstGeom prst="rect">
            <a:avLst/>
          </a:prstGeom>
        </p:spPr>
      </p:pic>
      <p:sp>
        <p:nvSpPr>
          <p:cNvPr id="9" name="TextBox 2"/>
          <p:cNvSpPr txBox="1"/>
          <p:nvPr/>
        </p:nvSpPr>
        <p:spPr>
          <a:xfrm>
            <a:off x="3657600" y="98491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Other substrates, best exp. conditions</a:t>
            </a:r>
            <a:endParaRPr lang="en-US" b="1" dirty="0"/>
          </a:p>
        </p:txBody>
      </p:sp>
      <p:graphicFrame>
        <p:nvGraphicFramePr>
          <p:cNvPr id="15" name="Group 3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452828"/>
              </p:ext>
            </p:extLst>
          </p:nvPr>
        </p:nvGraphicFramePr>
        <p:xfrm>
          <a:off x="467544" y="3276600"/>
          <a:ext cx="7533456" cy="2173288"/>
        </p:xfrm>
        <a:graphic>
          <a:graphicData uri="http://schemas.openxmlformats.org/drawingml/2006/table">
            <a:tbl>
              <a:tblPr/>
              <a:tblGrid>
                <a:gridCol w="12555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64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35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6129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3977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3677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79204">
                <a:tc>
                  <a:txBody>
                    <a:bodyPr/>
                    <a:lstStyle>
                      <a:lvl1pPr algn="l" defTabSz="457200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286000" algn="l" defTabSz="4572000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572000" algn="l" defTabSz="4572000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858000" algn="l" defTabSz="4572000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9144000" algn="l" defTabSz="4572000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96012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00584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05156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09728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Handwriting" panose="03010101010101010101" pitchFamily="66" charset="0"/>
                        </a:rPr>
                        <a:t>Substrate</a:t>
                      </a:r>
                      <a:endParaRPr kumimoji="0" lang="es-ES" alt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T="45727" marB="457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defTabSz="457200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286000" algn="l" defTabSz="4572000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572000" algn="l" defTabSz="4572000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858000" algn="l" defTabSz="4572000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9144000" algn="l" defTabSz="4572000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96012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00584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05156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09728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Handwriting" panose="03010101010101010101" pitchFamily="66" charset="0"/>
                        </a:rPr>
                        <a:t>t (h)</a:t>
                      </a:r>
                      <a:endParaRPr kumimoji="0" lang="es-ES" alt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defTabSz="457200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286000" algn="l" defTabSz="4572000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572000" algn="l" defTabSz="4572000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858000" algn="l" defTabSz="4572000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9144000" algn="l" defTabSz="4572000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96012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00584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05156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09728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Handwriting" panose="03010101010101010101" pitchFamily="66" charset="0"/>
                        </a:rPr>
                        <a:t>Biocat</a:t>
                      </a:r>
                      <a:r>
                        <a:rPr kumimoji="0" lang="es-ES_tradnl" alt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Handwriting" panose="03010101010101010101" pitchFamily="66" charset="0"/>
                        </a:rPr>
                        <a:t>, (mg)</a:t>
                      </a:r>
                      <a:endParaRPr kumimoji="0" lang="es-ES" alt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defTabSz="457200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286000" algn="l" defTabSz="4572000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572000" algn="l" defTabSz="4572000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858000" algn="l" defTabSz="4572000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9144000" algn="l" defTabSz="4572000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96012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00584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05156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09728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Handwriting" panose="03010101010101010101" pitchFamily="66" charset="0"/>
                        </a:rPr>
                        <a:t>Conversion</a:t>
                      </a:r>
                      <a:r>
                        <a:rPr kumimoji="0" lang="es-ES_tradnl" alt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Handwriting" panose="03010101010101010101" pitchFamily="66" charset="0"/>
                        </a:rPr>
                        <a:t> (%)</a:t>
                      </a:r>
                      <a:endParaRPr kumimoji="0" lang="es-ES" alt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defTabSz="457200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286000" algn="l" defTabSz="4572000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572000" algn="l" defTabSz="4572000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858000" algn="l" defTabSz="4572000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9144000" algn="l" defTabSz="4572000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96012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00584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05156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09728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Handwriting" panose="03010101010101010101" pitchFamily="66" charset="0"/>
                        </a:rPr>
                        <a:t>ee</a:t>
                      </a:r>
                      <a:r>
                        <a:rPr kumimoji="0" lang="es-ES_tradnl" alt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Handwriting" panose="03010101010101010101" pitchFamily="66" charset="0"/>
                        </a:rPr>
                        <a:t> </a:t>
                      </a:r>
                      <a:r>
                        <a:rPr kumimoji="0" lang="es-ES_tradnl" alt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Handwriting" panose="03010101010101010101" pitchFamily="66" charset="0"/>
                        </a:rPr>
                        <a:t>subst.R</a:t>
                      </a:r>
                      <a:r>
                        <a:rPr kumimoji="0" lang="es-ES_tradnl" alt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Handwriting" panose="03010101010101010101" pitchFamily="66" charset="0"/>
                        </a:rPr>
                        <a:t>(-)</a:t>
                      </a:r>
                      <a:endParaRPr kumimoji="0" lang="es-ES" alt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defTabSz="457200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286000" algn="l" defTabSz="4572000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572000" algn="l" defTabSz="4572000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858000" algn="l" defTabSz="4572000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9144000" algn="l" defTabSz="4572000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96012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00584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05156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09728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Handwriting" panose="03010101010101010101" pitchFamily="66" charset="0"/>
                        </a:rPr>
                        <a:t>E</a:t>
                      </a:r>
                      <a:endParaRPr kumimoji="0" lang="es-ES" alt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8521">
                <a:tc>
                  <a:txBody>
                    <a:bodyPr/>
                    <a:lstStyle>
                      <a:lvl1pPr algn="l" defTabSz="457200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286000" algn="l" defTabSz="4572000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572000" algn="l" defTabSz="4572000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858000" algn="l" defTabSz="4572000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9144000" algn="l" defTabSz="4572000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96012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00584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05156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09728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8040"/>
                          </a:solidFill>
                          <a:effectLst/>
                          <a:latin typeface="Lucida Handwriting" panose="03010101010101010101" pitchFamily="66" charset="0"/>
                        </a:rPr>
                        <a:t>1b</a:t>
                      </a:r>
                      <a:endParaRPr kumimoji="0" lang="es-ES" alt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8040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T="45727" marB="457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286000" algn="l" defTabSz="4572000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572000" algn="l" defTabSz="4572000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858000" algn="l" defTabSz="4572000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9144000" algn="l" defTabSz="4572000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96012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00584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05156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09728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8040"/>
                          </a:solidFill>
                          <a:effectLst/>
                          <a:latin typeface="Lucida Handwriting" panose="03010101010101010101" pitchFamily="66" charset="0"/>
                        </a:rPr>
                        <a:t>5</a:t>
                      </a:r>
                      <a:endParaRPr kumimoji="0" lang="es-ES" alt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8040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286000" algn="l" defTabSz="4572000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572000" algn="l" defTabSz="4572000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858000" algn="l" defTabSz="4572000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9144000" algn="l" defTabSz="4572000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96012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00584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05156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09728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8040"/>
                          </a:solidFill>
                          <a:effectLst/>
                          <a:latin typeface="Lucida Handwriting" panose="03010101010101010101" pitchFamily="66" charset="0"/>
                        </a:rPr>
                        <a:t>450</a:t>
                      </a:r>
                      <a:endParaRPr kumimoji="0" lang="es-ES" alt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8040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286000" algn="l" defTabSz="4572000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572000" algn="l" defTabSz="4572000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858000" algn="l" defTabSz="4572000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9144000" algn="l" defTabSz="4572000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96012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00584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05156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09728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8040"/>
                          </a:solidFill>
                          <a:effectLst/>
                          <a:latin typeface="Lucida Handwriting" panose="03010101010101010101" pitchFamily="66" charset="0"/>
                        </a:rPr>
                        <a:t>56</a:t>
                      </a:r>
                      <a:endParaRPr kumimoji="0" lang="es-ES" alt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8040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286000" algn="l" defTabSz="4572000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572000" algn="l" defTabSz="4572000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858000" algn="l" defTabSz="4572000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9144000" algn="l" defTabSz="4572000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96012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00584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05156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09728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8040"/>
                          </a:solidFill>
                          <a:effectLst/>
                          <a:latin typeface="Lucida Handwriting" panose="03010101010101010101" pitchFamily="66" charset="0"/>
                        </a:rPr>
                        <a:t>&gt; 99</a:t>
                      </a:r>
                      <a:endParaRPr kumimoji="0" lang="es-ES" alt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8040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286000" algn="l" defTabSz="4572000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572000" algn="l" defTabSz="4572000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858000" algn="l" defTabSz="4572000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9144000" algn="l" defTabSz="4572000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96012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00584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05156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09728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8040"/>
                          </a:solidFill>
                          <a:effectLst/>
                          <a:latin typeface="Lucida Handwriting" panose="03010101010101010101" pitchFamily="66" charset="0"/>
                        </a:rPr>
                        <a:t>41</a:t>
                      </a:r>
                      <a:endParaRPr kumimoji="0" lang="es-ES" alt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8040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8521">
                <a:tc>
                  <a:txBody>
                    <a:bodyPr/>
                    <a:lstStyle>
                      <a:lvl1pPr algn="l" defTabSz="457200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286000" algn="l" defTabSz="4572000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572000" algn="l" defTabSz="4572000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858000" algn="l" defTabSz="4572000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9144000" algn="l" defTabSz="4572000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96012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00584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05156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09728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Lucida Handwriting" panose="03010101010101010101" pitchFamily="66" charset="0"/>
                        </a:rPr>
                        <a:t>1c</a:t>
                      </a:r>
                      <a:endParaRPr kumimoji="0" lang="es-ES" alt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T="45727" marB="457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286000" algn="l" defTabSz="4572000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572000" algn="l" defTabSz="4572000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858000" algn="l" defTabSz="4572000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9144000" algn="l" defTabSz="4572000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96012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00584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05156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09728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Lucida Handwriting" panose="03010101010101010101" pitchFamily="66" charset="0"/>
                        </a:rPr>
                        <a:t>22</a:t>
                      </a:r>
                      <a:endParaRPr kumimoji="0" lang="es-ES" alt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286000" algn="l" defTabSz="4572000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572000" algn="l" defTabSz="4572000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858000" algn="l" defTabSz="4572000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9144000" algn="l" defTabSz="4572000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96012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00584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05156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09728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Lucida Handwriting" panose="03010101010101010101" pitchFamily="66" charset="0"/>
                        </a:rPr>
                        <a:t>450</a:t>
                      </a:r>
                      <a:endParaRPr kumimoji="0" lang="es-ES" alt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286000" algn="l" defTabSz="4572000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572000" algn="l" defTabSz="4572000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858000" algn="l" defTabSz="4572000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9144000" algn="l" defTabSz="4572000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96012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00584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05156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09728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Lucida Handwriting" panose="03010101010101010101" pitchFamily="66" charset="0"/>
                        </a:rPr>
                        <a:t>39</a:t>
                      </a:r>
                      <a:endParaRPr kumimoji="0" lang="es-ES" alt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286000" algn="l" defTabSz="4572000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572000" algn="l" defTabSz="4572000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858000" algn="l" defTabSz="4572000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9144000" algn="l" defTabSz="4572000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96012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00584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05156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09728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Lucida Handwriting" panose="03010101010101010101" pitchFamily="66" charset="0"/>
                        </a:rPr>
                        <a:t>44</a:t>
                      </a:r>
                      <a:endParaRPr kumimoji="0" lang="es-ES" alt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286000" algn="l" defTabSz="4572000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572000" algn="l" defTabSz="4572000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858000" algn="l" defTabSz="4572000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9144000" algn="l" defTabSz="4572000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96012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00584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05156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09728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Lucida Handwriting" panose="03010101010101010101" pitchFamily="66" charset="0"/>
                        </a:rPr>
                        <a:t>29</a:t>
                      </a:r>
                      <a:endParaRPr kumimoji="0" lang="es-ES" alt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8521">
                <a:tc>
                  <a:txBody>
                    <a:bodyPr/>
                    <a:lstStyle>
                      <a:lvl1pPr algn="l" defTabSz="457200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286000" algn="l" defTabSz="4572000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572000" algn="l" defTabSz="4572000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858000" algn="l" defTabSz="4572000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9144000" algn="l" defTabSz="4572000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96012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00584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05156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09728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Lucida Handwriting" panose="03010101010101010101" pitchFamily="66" charset="0"/>
                        </a:rPr>
                        <a:t>1c</a:t>
                      </a:r>
                      <a:endParaRPr kumimoji="0" lang="es-ES" alt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T="45727" marB="457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286000" algn="l" defTabSz="4572000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572000" algn="l" defTabSz="4572000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858000" algn="l" defTabSz="4572000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9144000" algn="l" defTabSz="4572000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96012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00584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05156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09728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Lucida Handwriting" panose="03010101010101010101" pitchFamily="66" charset="0"/>
                        </a:rPr>
                        <a:t>4</a:t>
                      </a:r>
                      <a:endParaRPr kumimoji="0" lang="es-ES" alt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286000" algn="l" defTabSz="4572000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572000" algn="l" defTabSz="4572000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858000" algn="l" defTabSz="4572000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9144000" algn="l" defTabSz="4572000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96012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00584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05156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09728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Lucida Handwriting" panose="03010101010101010101" pitchFamily="66" charset="0"/>
                        </a:rPr>
                        <a:t>600</a:t>
                      </a:r>
                      <a:endParaRPr kumimoji="0" lang="es-ES" alt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286000" algn="l" defTabSz="4572000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572000" algn="l" defTabSz="4572000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858000" algn="l" defTabSz="4572000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9144000" algn="l" defTabSz="4572000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96012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00584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05156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09728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Lucida Handwriting" panose="03010101010101010101" pitchFamily="66" charset="0"/>
                        </a:rPr>
                        <a:t>37</a:t>
                      </a:r>
                      <a:endParaRPr kumimoji="0" lang="es-ES" alt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286000" algn="l" defTabSz="4572000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572000" algn="l" defTabSz="4572000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858000" algn="l" defTabSz="4572000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9144000" algn="l" defTabSz="4572000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96012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00584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05156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09728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Lucida Handwriting" panose="03010101010101010101" pitchFamily="66" charset="0"/>
                        </a:rPr>
                        <a:t>89</a:t>
                      </a:r>
                      <a:endParaRPr kumimoji="0" lang="es-ES" alt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286000" algn="l" defTabSz="4572000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572000" algn="l" defTabSz="4572000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858000" algn="l" defTabSz="4572000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9144000" algn="l" defTabSz="4572000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96012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00584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05156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09728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Lucida Handwriting" panose="03010101010101010101" pitchFamily="66" charset="0"/>
                        </a:rPr>
                        <a:t>15</a:t>
                      </a:r>
                      <a:endParaRPr kumimoji="0" lang="es-ES" alt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8521">
                <a:tc>
                  <a:txBody>
                    <a:bodyPr/>
                    <a:lstStyle>
                      <a:lvl1pPr algn="l" defTabSz="457200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286000" algn="l" defTabSz="4572000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572000" algn="l" defTabSz="4572000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858000" algn="l" defTabSz="4572000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9144000" algn="l" defTabSz="4572000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96012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00584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05156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09728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Lucida Handwriting" panose="03010101010101010101" pitchFamily="66" charset="0"/>
                        </a:rPr>
                        <a:t>1d</a:t>
                      </a:r>
                      <a:endParaRPr kumimoji="0" lang="es-ES" alt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T="45727" marB="457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286000" algn="l" defTabSz="4572000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572000" algn="l" defTabSz="4572000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858000" algn="l" defTabSz="4572000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9144000" algn="l" defTabSz="4572000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96012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00584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05156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09728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Lucida Handwriting" panose="03010101010101010101" pitchFamily="66" charset="0"/>
                        </a:rPr>
                        <a:t>3</a:t>
                      </a:r>
                      <a:endParaRPr kumimoji="0" lang="es-ES" alt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286000" algn="l" defTabSz="4572000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572000" algn="l" defTabSz="4572000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858000" algn="l" defTabSz="4572000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9144000" algn="l" defTabSz="4572000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96012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00584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05156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09728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Lucida Handwriting" panose="03010101010101010101" pitchFamily="66" charset="0"/>
                        </a:rPr>
                        <a:t>450</a:t>
                      </a:r>
                      <a:endParaRPr kumimoji="0" lang="es-ES" alt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286000" algn="l" defTabSz="4572000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572000" algn="l" defTabSz="4572000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858000" algn="l" defTabSz="4572000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9144000" algn="l" defTabSz="4572000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96012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00584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05156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09728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Lucida Handwriting" panose="03010101010101010101" pitchFamily="66" charset="0"/>
                        </a:rPr>
                        <a:t>63</a:t>
                      </a:r>
                      <a:endParaRPr kumimoji="0" lang="es-ES" alt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286000" algn="l" defTabSz="4572000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572000" algn="l" defTabSz="4572000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858000" algn="l" defTabSz="4572000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9144000" algn="l" defTabSz="4572000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96012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00584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05156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09728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Lucida Handwriting" panose="03010101010101010101" pitchFamily="66" charset="0"/>
                        </a:rPr>
                        <a:t>&gt;99</a:t>
                      </a:r>
                      <a:endParaRPr kumimoji="0" lang="es-ES" alt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0"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2286000" algn="l" defTabSz="4572000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4572000" algn="l" defTabSz="4572000"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6858000" algn="l" defTabSz="4572000"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9144000" algn="l" defTabSz="4572000"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96012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100584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05156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0972800" defTabSz="4572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s-ES_tradnl" alt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Lucida Handwriting" panose="03010101010101010101" pitchFamily="66" charset="0"/>
                        </a:rPr>
                        <a:t>18</a:t>
                      </a:r>
                      <a:endParaRPr kumimoji="0" lang="es-ES" alt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Lucida Handwriting" panose="03010101010101010101" pitchFamily="66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8917496"/>
              </p:ext>
            </p:extLst>
          </p:nvPr>
        </p:nvGraphicFramePr>
        <p:xfrm>
          <a:off x="2057400" y="685800"/>
          <a:ext cx="3750712" cy="19431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CS ChemDraw Drawing" r:id="rId5" imgW="3073486" imgH="1592249" progId="ChemDraw.Document.6.0">
                  <p:embed/>
                </p:oleObj>
              </mc:Choice>
              <mc:Fallback>
                <p:oleObj name="CS ChemDraw Drawing" r:id="rId5" imgW="3073486" imgH="159224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57400" y="685800"/>
                        <a:ext cx="3750712" cy="19431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8194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16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1324"/>
            <a:ext cx="9144000" cy="836676"/>
          </a:xfrm>
          <a:prstGeom prst="rect">
            <a:avLst/>
          </a:prstGeom>
        </p:spPr>
      </p:pic>
      <p:sp>
        <p:nvSpPr>
          <p:cNvPr id="9" name="TextBox 3"/>
          <p:cNvSpPr txBox="1"/>
          <p:nvPr/>
        </p:nvSpPr>
        <p:spPr>
          <a:xfrm>
            <a:off x="173525" y="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Conclusions</a:t>
            </a:r>
            <a:endParaRPr lang="fr-FR" b="1" dirty="0"/>
          </a:p>
        </p:txBody>
      </p:sp>
      <p:sp>
        <p:nvSpPr>
          <p:cNvPr id="10" name="TextBox 2"/>
          <p:cNvSpPr txBox="1"/>
          <p:nvPr/>
        </p:nvSpPr>
        <p:spPr>
          <a:xfrm>
            <a:off x="0" y="335845"/>
            <a:ext cx="88392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b="1" dirty="0" smtClean="0"/>
              <a:t>Optimization of the kinetic </a:t>
            </a:r>
            <a:r>
              <a:rPr lang="en-US" b="1" dirty="0"/>
              <a:t>resolution </a:t>
            </a:r>
            <a:r>
              <a:rPr lang="en-US" dirty="0"/>
              <a:t>of </a:t>
            </a:r>
            <a:r>
              <a:rPr lang="en-US" b="1" dirty="0" err="1"/>
              <a:t>aryloxyhalohydrines</a:t>
            </a:r>
            <a:r>
              <a:rPr lang="en-US" dirty="0"/>
              <a:t> (precursors of propranolol and other beta-adrenergic blockers) by </a:t>
            </a:r>
            <a:r>
              <a:rPr lang="en-US" b="1" dirty="0" smtClean="0"/>
              <a:t>lipase-catalyzed </a:t>
            </a:r>
            <a:r>
              <a:rPr lang="en-US" b="1" dirty="0"/>
              <a:t>stereoselective transesterification with enol </a:t>
            </a:r>
            <a:r>
              <a:rPr lang="en-US" b="1" dirty="0" smtClean="0"/>
              <a:t>esters</a:t>
            </a:r>
            <a:r>
              <a:rPr lang="en-US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dirty="0" smtClean="0"/>
              <a:t>A previous  </a:t>
            </a:r>
            <a:r>
              <a:rPr lang="en-US" b="1" i="1" dirty="0"/>
              <a:t>factorial design of experiments </a:t>
            </a:r>
            <a:r>
              <a:rPr lang="en-US" dirty="0"/>
              <a:t>was undertaken to assess </a:t>
            </a:r>
            <a:r>
              <a:rPr lang="en-US" b="1" dirty="0"/>
              <a:t>best reaction conditions </a:t>
            </a:r>
            <a:r>
              <a:rPr lang="en-US" dirty="0"/>
              <a:t>(temperature, solvent, acyl donor, </a:t>
            </a:r>
            <a:r>
              <a:rPr lang="en-US" dirty="0" smtClean="0"/>
              <a:t>…)</a:t>
            </a:r>
            <a:endParaRPr lang="en-US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dirty="0" smtClean="0"/>
              <a:t>Best conditions for </a:t>
            </a:r>
            <a:r>
              <a:rPr lang="en-US" b="1" dirty="0" smtClean="0">
                <a:solidFill>
                  <a:srgbClr val="FF0000"/>
                </a:solidFill>
              </a:rPr>
              <a:t>acylation </a:t>
            </a:r>
            <a:r>
              <a:rPr lang="en-US" b="1" dirty="0">
                <a:solidFill>
                  <a:srgbClr val="FF0000"/>
                </a:solidFill>
              </a:rPr>
              <a:t>of </a:t>
            </a:r>
            <a:r>
              <a:rPr lang="en-US" b="1" dirty="0" smtClean="0">
                <a:solidFill>
                  <a:srgbClr val="FF0000"/>
                </a:solidFill>
              </a:rPr>
              <a:t>racemic 1-chloro-3-</a:t>
            </a:r>
            <a:r>
              <a:rPr lang="en-US" b="1" dirty="0">
                <a:solidFill>
                  <a:srgbClr val="FF0000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naphthalen-1-yloxy)propan-2-ol </a:t>
            </a:r>
            <a:r>
              <a:rPr lang="en-US" dirty="0" smtClean="0"/>
              <a:t>(</a:t>
            </a:r>
            <a:r>
              <a:rPr lang="en-US" b="1" i="1" dirty="0" smtClean="0"/>
              <a:t>propranolol precursor</a:t>
            </a:r>
            <a:r>
              <a:rPr lang="en-US" dirty="0" smtClean="0"/>
              <a:t>)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Catalysts: </a:t>
            </a:r>
            <a:r>
              <a:rPr lang="en-US" dirty="0" err="1" smtClean="0"/>
              <a:t>Lipozyme</a:t>
            </a:r>
            <a:r>
              <a:rPr lang="en-US" dirty="0" smtClean="0"/>
              <a:t> IM20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T=37</a:t>
            </a:r>
            <a:r>
              <a:rPr lang="en-US" baseline="30000" dirty="0" smtClean="0"/>
              <a:t>o</a:t>
            </a:r>
            <a:r>
              <a:rPr lang="en-US" dirty="0" smtClean="0"/>
              <a:t>C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Acyl donor: vinyl propionate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Solvent: </a:t>
            </a:r>
            <a:r>
              <a:rPr lang="en-US" i="1" dirty="0" smtClean="0"/>
              <a:t>iso</a:t>
            </a:r>
            <a:r>
              <a:rPr lang="en-US" dirty="0" smtClean="0"/>
              <a:t>octane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CONVERSION: 55% </a:t>
            </a:r>
            <a:r>
              <a:rPr lang="en-US" dirty="0" err="1" smtClean="0"/>
              <a:t>ee</a:t>
            </a:r>
            <a:r>
              <a:rPr lang="en-US" baseline="-25000" dirty="0" err="1" smtClean="0"/>
              <a:t>s</a:t>
            </a:r>
            <a:r>
              <a:rPr lang="en-US" dirty="0" smtClean="0"/>
              <a:t> &gt; 99%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b="1" dirty="0" smtClean="0"/>
              <a:t>Easy column separation and straightforward synthesis of both enantiomers of beta-blockers</a:t>
            </a:r>
            <a:r>
              <a:rPr lang="en-US" smtClean="0"/>
              <a:t>, </a:t>
            </a:r>
            <a:r>
              <a:rPr lang="en-US"/>
              <a:t>u</a:t>
            </a:r>
            <a:r>
              <a:rPr lang="en-US" smtClean="0"/>
              <a:t>seful </a:t>
            </a:r>
            <a:r>
              <a:rPr lang="en-US" dirty="0"/>
              <a:t>for therapeutic purposes.</a:t>
            </a:r>
            <a:endParaRPr lang="en-US" dirty="0" smtClean="0"/>
          </a:p>
          <a:p>
            <a:pPr algn="just"/>
            <a:endParaRPr lang="en-US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dirty="0"/>
              <a:t>Similar results were obtained in the stereoselective enzymatic acylation of </a:t>
            </a:r>
            <a:r>
              <a:rPr lang="en-US" dirty="0" smtClean="0"/>
              <a:t>other </a:t>
            </a:r>
            <a:r>
              <a:rPr lang="en-US" dirty="0" err="1"/>
              <a:t>halohydrines</a:t>
            </a:r>
            <a:r>
              <a:rPr lang="en-US" dirty="0"/>
              <a:t>, showing the applicability of the resolution procedure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56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922377"/>
            <a:ext cx="81534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/>
              <a:t>Acknowledgments</a:t>
            </a:r>
            <a:endParaRPr lang="fr-FR" sz="2400" b="1" dirty="0"/>
          </a:p>
          <a:p>
            <a:endParaRPr lang="fr-FR" sz="2400" b="1" dirty="0"/>
          </a:p>
          <a:p>
            <a:r>
              <a:rPr lang="fr-FR" dirty="0" smtClean="0"/>
              <a:t>Comunidad Autónoma de Madrid, Ph. D. Thesis grant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Complutense University of Madrid, Funding for</a:t>
            </a:r>
          </a:p>
          <a:p>
            <a:r>
              <a:rPr lang="fr-FR" dirty="0" smtClean="0"/>
              <a:t>Research Groups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17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1324"/>
            <a:ext cx="9144000" cy="836676"/>
          </a:xfrm>
          <a:prstGeom prst="rect">
            <a:avLst/>
          </a:prstGeom>
        </p:spPr>
      </p:pic>
      <p:pic>
        <p:nvPicPr>
          <p:cNvPr id="12290" name="Picture 2" descr="https://upload.wikimedia.org/wikipedia/commons/thumb/9/9a/Emblema_del_Gobierno_de_la_Comunidad_de_Madrid.svg/150px-Emblema_del_Gobierno_de_la_Comunidad_de_Madrid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825" y="922377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7522" y="2689201"/>
            <a:ext cx="1013356" cy="116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42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1777305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/>
              <a:t>Graphical</a:t>
            </a:r>
            <a:r>
              <a:rPr lang="fr-FR" b="1" dirty="0"/>
              <a:t> </a:t>
            </a:r>
            <a:r>
              <a:rPr lang="fr-FR" b="1" dirty="0" smtClean="0"/>
              <a:t>Abstract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1295400" y="685800"/>
            <a:ext cx="701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Systematic study of </a:t>
            </a:r>
            <a:r>
              <a:rPr lang="en-US" sz="2400" b="1" dirty="0" smtClean="0"/>
              <a:t>lipase-catalyzed </a:t>
            </a:r>
            <a:r>
              <a:rPr lang="en-US" sz="2400" b="1" dirty="0"/>
              <a:t>resolution of propranolol precursors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1324"/>
            <a:ext cx="9144000" cy="836676"/>
          </a:xfrm>
          <a:prstGeom prst="rect">
            <a:avLst/>
          </a:prstGeom>
        </p:spPr>
      </p:pic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272059"/>
              </p:ext>
            </p:extLst>
          </p:nvPr>
        </p:nvGraphicFramePr>
        <p:xfrm>
          <a:off x="247650" y="2405063"/>
          <a:ext cx="8820150" cy="302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CS ChemDraw Drawing" r:id="rId5" imgW="6170047" imgH="2113480" progId="ChemDraw.Document.6.0">
                  <p:embed/>
                </p:oleObj>
              </mc:Choice>
              <mc:Fallback>
                <p:oleObj name="CS ChemDraw Drawing" r:id="rId5" imgW="6170047" imgH="211348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7650" y="2405063"/>
                        <a:ext cx="8820150" cy="302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861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b="1" dirty="0"/>
              <a:t>Abstract</a:t>
            </a:r>
            <a:r>
              <a:rPr lang="fr-FR" b="1" dirty="0" smtClean="0"/>
              <a:t>: </a:t>
            </a:r>
            <a:r>
              <a:rPr lang="en-US" b="1" dirty="0"/>
              <a:t>	Propranolol </a:t>
            </a:r>
            <a:r>
              <a:rPr lang="en-US" dirty="0"/>
              <a:t>((</a:t>
            </a:r>
            <a:r>
              <a:rPr lang="en-US" i="1" dirty="0"/>
              <a:t>R</a:t>
            </a:r>
            <a:r>
              <a:rPr lang="en-US" dirty="0"/>
              <a:t>,</a:t>
            </a:r>
            <a:r>
              <a:rPr lang="en-US" i="1" dirty="0"/>
              <a:t>S</a:t>
            </a:r>
            <a:r>
              <a:rPr lang="en-US" dirty="0"/>
              <a:t>)-1-isopropylamino-3-(1-naphthoxy)-2-propanol), is a well-known </a:t>
            </a:r>
            <a:r>
              <a:rPr lang="en-US" b="1" dirty="0"/>
              <a:t>beta-adrenergic blocking agent </a:t>
            </a:r>
            <a:r>
              <a:rPr lang="en-US" dirty="0"/>
              <a:t>used for treatment of </a:t>
            </a:r>
            <a:r>
              <a:rPr lang="en-US" b="1" dirty="0"/>
              <a:t>arterial hypertension </a:t>
            </a:r>
            <a:r>
              <a:rPr lang="en-US" dirty="0"/>
              <a:t>and other </a:t>
            </a:r>
            <a:r>
              <a:rPr lang="en-US" b="1" dirty="0"/>
              <a:t>cardiovascular disorders</a:t>
            </a:r>
            <a:r>
              <a:rPr lang="en-US" dirty="0"/>
              <a:t>, is commercially available as a racemic mixture. However, it is also well </a:t>
            </a:r>
            <a:r>
              <a:rPr lang="en-US" dirty="0" smtClean="0"/>
              <a:t>proven that </a:t>
            </a:r>
            <a:r>
              <a:rPr lang="en-US" b="1" dirty="0"/>
              <a:t>mainly the (</a:t>
            </a:r>
            <a:r>
              <a:rPr lang="en-US" b="1" i="1" dirty="0"/>
              <a:t>S</a:t>
            </a:r>
            <a:r>
              <a:rPr lang="en-US" b="1" dirty="0"/>
              <a:t>)-enantiomer has the desired therapeutic effect</a:t>
            </a:r>
            <a:r>
              <a:rPr lang="en-US" dirty="0"/>
              <a:t>; therefore, many stereoselective synthetic protocols for the preparation of the (</a:t>
            </a:r>
            <a:r>
              <a:rPr lang="en-US" i="1" dirty="0"/>
              <a:t>S</a:t>
            </a:r>
            <a:r>
              <a:rPr lang="en-US" dirty="0"/>
              <a:t>)-</a:t>
            </a:r>
            <a:r>
              <a:rPr lang="en-US" dirty="0" err="1"/>
              <a:t>eutomer</a:t>
            </a:r>
            <a:r>
              <a:rPr lang="en-US" dirty="0"/>
              <a:t> can be found in literature, </a:t>
            </a:r>
            <a:r>
              <a:rPr lang="en-US" dirty="0" smtClean="0"/>
              <a:t>mediated </a:t>
            </a:r>
            <a:r>
              <a:rPr lang="en-US" dirty="0"/>
              <a:t>by an enzymatic resolution of the chemically-prepared </a:t>
            </a:r>
            <a:r>
              <a:rPr lang="en-US" dirty="0" err="1"/>
              <a:t>racemate</a:t>
            </a:r>
            <a:r>
              <a:rPr lang="en-US" dirty="0"/>
              <a:t>. Generally speaking, the </a:t>
            </a:r>
            <a:r>
              <a:rPr lang="en-US" b="1" dirty="0"/>
              <a:t>resolution should preferentially be carried on a precursor of the desired target drug </a:t>
            </a:r>
            <a:r>
              <a:rPr lang="en-US" dirty="0"/>
              <a:t>such as the racemic </a:t>
            </a:r>
            <a:r>
              <a:rPr lang="en-US" dirty="0" err="1"/>
              <a:t>aryloxyhalohydrines</a:t>
            </a:r>
            <a:r>
              <a:rPr lang="en-US" dirty="0"/>
              <a:t>, easily prepared by opening </a:t>
            </a:r>
            <a:r>
              <a:rPr lang="en-US" dirty="0" err="1"/>
              <a:t>epychlorhydrine</a:t>
            </a:r>
            <a:r>
              <a:rPr lang="en-US" dirty="0"/>
              <a:t> with an aromatic alcohol. </a:t>
            </a:r>
          </a:p>
          <a:p>
            <a:pPr algn="just"/>
            <a:r>
              <a:rPr lang="en-US" dirty="0"/>
              <a:t>	In this communication we present the </a:t>
            </a:r>
            <a:r>
              <a:rPr lang="en-US" b="1" dirty="0"/>
              <a:t>kinetic resolution </a:t>
            </a:r>
            <a:r>
              <a:rPr lang="en-US" dirty="0"/>
              <a:t>of </a:t>
            </a:r>
            <a:r>
              <a:rPr lang="en-US" b="1" dirty="0" err="1"/>
              <a:t>aryloxyhalohydrines</a:t>
            </a:r>
            <a:r>
              <a:rPr lang="en-US" dirty="0"/>
              <a:t> (precursors of propranolol and other beta-adrenergic blockers) by </a:t>
            </a:r>
            <a:r>
              <a:rPr lang="en-US" b="1" dirty="0" smtClean="0"/>
              <a:t>lipase-catalyzed </a:t>
            </a:r>
            <a:r>
              <a:rPr lang="en-US" b="1" dirty="0"/>
              <a:t>stereoselective transesterification with enol esters</a:t>
            </a:r>
            <a:r>
              <a:rPr lang="en-US" dirty="0"/>
              <a:t>. A </a:t>
            </a:r>
            <a:r>
              <a:rPr lang="en-US" b="1" i="1" dirty="0"/>
              <a:t>factorial design of experiments </a:t>
            </a:r>
            <a:r>
              <a:rPr lang="en-US" dirty="0"/>
              <a:t>was undertaken to assess </a:t>
            </a:r>
            <a:r>
              <a:rPr lang="en-US" b="1" dirty="0"/>
              <a:t>best reaction conditions </a:t>
            </a:r>
            <a:r>
              <a:rPr lang="en-US" dirty="0"/>
              <a:t>(temperature, solvent, acyl donor, …) for the efficient </a:t>
            </a:r>
            <a:r>
              <a:rPr lang="en-US" b="1" dirty="0"/>
              <a:t>separation of enantiomers</a:t>
            </a:r>
            <a:r>
              <a:rPr lang="en-US" dirty="0"/>
              <a:t>, </a:t>
            </a:r>
            <a:r>
              <a:rPr lang="en-US" b="1" dirty="0"/>
              <a:t>both of them useful for therapeutic purposes</a:t>
            </a:r>
            <a:r>
              <a:rPr lang="en-US" dirty="0"/>
              <a:t>; hence, besides the previously antihypertensive activity of (</a:t>
            </a:r>
            <a:r>
              <a:rPr lang="en-US" i="1" dirty="0"/>
              <a:t>S</a:t>
            </a:r>
            <a:r>
              <a:rPr lang="en-US" dirty="0"/>
              <a:t>)-propranolol, the correspondent (</a:t>
            </a:r>
            <a:r>
              <a:rPr lang="en-US" i="1" dirty="0"/>
              <a:t>R</a:t>
            </a:r>
            <a:r>
              <a:rPr lang="en-US" dirty="0"/>
              <a:t>)-antipode displays a stronger antiarrhythmic and membrane-stabilizing effect, and it is also useful as a vaginal contraceptive. Through this stereoselective enzymatic acylation, the correspondent </a:t>
            </a:r>
            <a:r>
              <a:rPr lang="en-US" dirty="0" err="1"/>
              <a:t>halohydrine</a:t>
            </a:r>
            <a:r>
              <a:rPr lang="en-US" dirty="0"/>
              <a:t> ester and remnant alcohol can be easily separated and efficiently transformed into both enantiomers of propranolol. </a:t>
            </a:r>
          </a:p>
          <a:p>
            <a:pPr algn="just"/>
            <a:endParaRPr lang="en-US" dirty="0"/>
          </a:p>
          <a:p>
            <a:pPr algn="just"/>
            <a:r>
              <a:rPr lang="fr-FR" b="1" dirty="0"/>
              <a:t>Keywords: </a:t>
            </a:r>
            <a:r>
              <a:rPr lang="fr-FR" dirty="0" err="1" smtClean="0"/>
              <a:t>propranolol</a:t>
            </a:r>
            <a:r>
              <a:rPr lang="fr-FR" dirty="0" smtClean="0"/>
              <a:t>; lipase; </a:t>
            </a:r>
            <a:r>
              <a:rPr lang="fr-FR" dirty="0" err="1" smtClean="0"/>
              <a:t>kinetic</a:t>
            </a:r>
            <a:r>
              <a:rPr lang="fr-FR" dirty="0" smtClean="0"/>
              <a:t> </a:t>
            </a:r>
            <a:r>
              <a:rPr lang="fr-FR" dirty="0" err="1" smtClean="0"/>
              <a:t>resolution</a:t>
            </a:r>
            <a:r>
              <a:rPr lang="fr-FR" dirty="0" smtClean="0"/>
              <a:t>, </a:t>
            </a:r>
            <a:r>
              <a:rPr lang="fr-FR" dirty="0" err="1" smtClean="0"/>
              <a:t>transterification</a:t>
            </a:r>
            <a:r>
              <a:rPr lang="fr-FR" dirty="0" smtClean="0"/>
              <a:t>; </a:t>
            </a:r>
            <a:r>
              <a:rPr lang="fr-FR" dirty="0" err="1" smtClean="0"/>
              <a:t>enantiomers</a:t>
            </a:r>
            <a:endParaRPr lang="fr-FR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3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1324"/>
            <a:ext cx="9144000" cy="8366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Introduction (1/4)</a:t>
            </a:r>
            <a:endParaRPr lang="fr-FR" sz="2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4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1324"/>
            <a:ext cx="9144000" cy="836676"/>
          </a:xfrm>
          <a:prstGeom prst="rect">
            <a:avLst/>
          </a:prstGeom>
        </p:spPr>
      </p:pic>
      <p:sp>
        <p:nvSpPr>
          <p:cNvPr id="8" name="TextBox 2"/>
          <p:cNvSpPr txBox="1"/>
          <p:nvPr/>
        </p:nvSpPr>
        <p:spPr>
          <a:xfrm>
            <a:off x="240671" y="533400"/>
            <a:ext cx="883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Hypertension, or elevated blood pressure, is one of the most common risk factor for coronary artery disease, heart failure, stroke, and renal failure. Approximately 50 million Americans have a systolic or diastolic blood pressure above 140/90 mm Hg (the onset of hypertension) and most commonly appears during the fourth, fifth, and sixth decades of life </a:t>
            </a:r>
            <a:r>
              <a:rPr lang="en-US" dirty="0" smtClean="0"/>
              <a:t>[1]. 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Hypertension is the </a:t>
            </a:r>
            <a:r>
              <a:rPr lang="en-US" dirty="0" smtClean="0"/>
              <a:t>main avoidable </a:t>
            </a:r>
            <a:r>
              <a:rPr lang="en-US" dirty="0"/>
              <a:t>cause of premature death </a:t>
            </a:r>
            <a:r>
              <a:rPr lang="en-US" dirty="0" smtClean="0"/>
              <a:t>worldwide [2], and its treatment has become an important </a:t>
            </a:r>
            <a:r>
              <a:rPr lang="en-US" dirty="0"/>
              <a:t>public health challenge in both economically developing and </a:t>
            </a:r>
            <a:r>
              <a:rPr lang="en-US" dirty="0" smtClean="0"/>
              <a:t>developed countries</a:t>
            </a:r>
            <a:r>
              <a:rPr lang="en-US" dirty="0"/>
              <a:t>. </a:t>
            </a:r>
            <a:r>
              <a:rPr lang="en-US" dirty="0" smtClean="0"/>
              <a:t>According to a recent study [3], the global occurrence </a:t>
            </a:r>
            <a:r>
              <a:rPr lang="en-US" dirty="0"/>
              <a:t>of hypertension is </a:t>
            </a:r>
            <a:r>
              <a:rPr lang="en-US" dirty="0" smtClean="0"/>
              <a:t>foreseen </a:t>
            </a:r>
            <a:r>
              <a:rPr lang="en-US" dirty="0"/>
              <a:t>to </a:t>
            </a:r>
            <a:r>
              <a:rPr lang="en-US" dirty="0" smtClean="0"/>
              <a:t>hover around 40</a:t>
            </a:r>
            <a:r>
              <a:rPr lang="en-US" dirty="0"/>
              <a:t>% in all </a:t>
            </a:r>
            <a:r>
              <a:rPr lang="en-US" dirty="0" smtClean="0"/>
              <a:t>adults, leading to a </a:t>
            </a:r>
            <a:r>
              <a:rPr lang="en-US" dirty="0"/>
              <a:t>5.2% increase in the </a:t>
            </a:r>
            <a:r>
              <a:rPr lang="en-US" dirty="0" smtClean="0"/>
              <a:t>overall prevalence </a:t>
            </a:r>
            <a:r>
              <a:rPr lang="en-US" dirty="0"/>
              <a:t>between </a:t>
            </a:r>
            <a:r>
              <a:rPr lang="en-US" dirty="0" smtClean="0"/>
              <a:t>2000 and 2010. This figure results of computing together a 2.6% decrease in high-income countries and a 7.7</a:t>
            </a:r>
            <a:r>
              <a:rPr lang="en-US" dirty="0"/>
              <a:t>% </a:t>
            </a:r>
            <a:r>
              <a:rPr lang="en-US" dirty="0" smtClean="0"/>
              <a:t>increase in </a:t>
            </a:r>
            <a:r>
              <a:rPr lang="en-US" dirty="0"/>
              <a:t>low/middle–income </a:t>
            </a:r>
            <a:r>
              <a:rPr lang="en-US" dirty="0" smtClean="0"/>
              <a:t>countries. </a:t>
            </a:r>
            <a:endParaRPr lang="en-US" dirty="0"/>
          </a:p>
        </p:txBody>
      </p:sp>
      <p:sp>
        <p:nvSpPr>
          <p:cNvPr id="2" name="Rectángulo 1"/>
          <p:cNvSpPr/>
          <p:nvPr/>
        </p:nvSpPr>
        <p:spPr>
          <a:xfrm>
            <a:off x="231527" y="4157512"/>
            <a:ext cx="8839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just"/>
            <a:r>
              <a:rPr lang="es-ES" sz="1400" dirty="0" smtClean="0">
                <a:latin typeface="Segoe UI" panose="020B0502040204020203" pitchFamily="34" charset="0"/>
              </a:rPr>
              <a:t>[1] </a:t>
            </a:r>
            <a:r>
              <a:rPr lang="es-ES" sz="1400" dirty="0" err="1" smtClean="0">
                <a:latin typeface="Segoe UI" panose="020B0502040204020203" pitchFamily="34" charset="0"/>
              </a:rPr>
              <a:t>Mancia</a:t>
            </a:r>
            <a:r>
              <a:rPr lang="es-ES" sz="1400" dirty="0">
                <a:latin typeface="Segoe UI" panose="020B0502040204020203" pitchFamily="34" charset="0"/>
              </a:rPr>
              <a:t>, G.;  </a:t>
            </a:r>
            <a:r>
              <a:rPr lang="es-ES" sz="1400" dirty="0" err="1">
                <a:latin typeface="Segoe UI" panose="020B0502040204020203" pitchFamily="34" charset="0"/>
              </a:rPr>
              <a:t>Fagard</a:t>
            </a:r>
            <a:r>
              <a:rPr lang="es-ES" sz="1400" dirty="0">
                <a:latin typeface="Segoe UI" panose="020B0502040204020203" pitchFamily="34" charset="0"/>
              </a:rPr>
              <a:t>, </a:t>
            </a:r>
            <a:r>
              <a:rPr lang="es-ES" sz="1400" dirty="0" smtClean="0">
                <a:latin typeface="Segoe UI" panose="020B0502040204020203" pitchFamily="34" charset="0"/>
              </a:rPr>
              <a:t>R., </a:t>
            </a:r>
            <a:r>
              <a:rPr lang="es-ES" sz="1400" i="1" dirty="0" smtClean="0">
                <a:latin typeface="Segoe UI" panose="020B0502040204020203" pitchFamily="34" charset="0"/>
              </a:rPr>
              <a:t>et al.</a:t>
            </a:r>
            <a:r>
              <a:rPr lang="es-ES" sz="1400" dirty="0" smtClean="0">
                <a:latin typeface="Segoe UI" panose="020B0502040204020203" pitchFamily="34" charset="0"/>
              </a:rPr>
              <a:t> 2013 </a:t>
            </a:r>
            <a:r>
              <a:rPr lang="es-ES" sz="1400" dirty="0">
                <a:latin typeface="Segoe UI" panose="020B0502040204020203" pitchFamily="34" charset="0"/>
              </a:rPr>
              <a:t>ESH/ESC </a:t>
            </a:r>
            <a:r>
              <a:rPr lang="es-ES" sz="1400" dirty="0" err="1">
                <a:latin typeface="Segoe UI" panose="020B0502040204020203" pitchFamily="34" charset="0"/>
              </a:rPr>
              <a:t>Guidelines</a:t>
            </a:r>
            <a:r>
              <a:rPr lang="es-ES" sz="1400" dirty="0">
                <a:latin typeface="Segoe UI" panose="020B0502040204020203" pitchFamily="34" charset="0"/>
              </a:rPr>
              <a:t> </a:t>
            </a:r>
            <a:r>
              <a:rPr lang="es-ES" sz="1400" dirty="0" err="1">
                <a:latin typeface="Segoe UI" panose="020B0502040204020203" pitchFamily="34" charset="0"/>
              </a:rPr>
              <a:t>for</a:t>
            </a:r>
            <a:r>
              <a:rPr lang="es-ES" sz="1400" dirty="0">
                <a:latin typeface="Segoe UI" panose="020B0502040204020203" pitchFamily="34" charset="0"/>
              </a:rPr>
              <a:t> the </a:t>
            </a:r>
            <a:r>
              <a:rPr lang="es-ES" sz="1400" dirty="0" err="1">
                <a:latin typeface="Segoe UI" panose="020B0502040204020203" pitchFamily="34" charset="0"/>
              </a:rPr>
              <a:t>management</a:t>
            </a:r>
            <a:r>
              <a:rPr lang="es-ES" sz="1400" dirty="0">
                <a:latin typeface="Segoe UI" panose="020B0502040204020203" pitchFamily="34" charset="0"/>
              </a:rPr>
              <a:t> of arterial </a:t>
            </a:r>
            <a:r>
              <a:rPr lang="es-ES" sz="1400" dirty="0" err="1" smtClean="0">
                <a:latin typeface="Segoe UI" panose="020B0502040204020203" pitchFamily="34" charset="0"/>
              </a:rPr>
              <a:t>hypertension</a:t>
            </a:r>
            <a:r>
              <a:rPr lang="es-ES" sz="1400" dirty="0" smtClean="0">
                <a:latin typeface="Segoe UI" panose="020B0502040204020203" pitchFamily="34" charset="0"/>
              </a:rPr>
              <a:t>. </a:t>
            </a:r>
            <a:r>
              <a:rPr lang="es-ES" sz="1400" i="1" dirty="0" err="1" smtClean="0">
                <a:latin typeface="Segoe UI" panose="020B0502040204020203" pitchFamily="34" charset="0"/>
              </a:rPr>
              <a:t>Eur</a:t>
            </a:r>
            <a:r>
              <a:rPr lang="es-ES" sz="1400" i="1" dirty="0">
                <a:latin typeface="Segoe UI" panose="020B0502040204020203" pitchFamily="34" charset="0"/>
              </a:rPr>
              <a:t>. Heart J. </a:t>
            </a:r>
            <a:r>
              <a:rPr lang="es-ES" sz="1400" b="1" dirty="0">
                <a:latin typeface="Segoe UI" panose="020B0502040204020203" pitchFamily="34" charset="0"/>
              </a:rPr>
              <a:t>2013</a:t>
            </a:r>
            <a:r>
              <a:rPr lang="es-ES" sz="1400" dirty="0">
                <a:latin typeface="Segoe UI" panose="020B0502040204020203" pitchFamily="34" charset="0"/>
              </a:rPr>
              <a:t>, </a:t>
            </a:r>
            <a:r>
              <a:rPr lang="es-ES" sz="1400" i="1" dirty="0">
                <a:latin typeface="Segoe UI" panose="020B0502040204020203" pitchFamily="34" charset="0"/>
              </a:rPr>
              <a:t>34 (28), </a:t>
            </a:r>
            <a:r>
              <a:rPr lang="es-ES" sz="1400" dirty="0">
                <a:latin typeface="Segoe UI" panose="020B0502040204020203" pitchFamily="34" charset="0"/>
              </a:rPr>
              <a:t>2159-2219</a:t>
            </a:r>
            <a:r>
              <a:rPr lang="es-ES" sz="1400" dirty="0" smtClean="0">
                <a:latin typeface="Segoe UI" panose="020B0502040204020203" pitchFamily="34" charset="0"/>
              </a:rPr>
              <a:t>.</a:t>
            </a:r>
          </a:p>
          <a:p>
            <a:pPr marR="0" algn="just"/>
            <a:r>
              <a:rPr lang="es-ES" sz="1400" dirty="0" smtClean="0">
                <a:latin typeface="Segoe UI" panose="020B0502040204020203" pitchFamily="34" charset="0"/>
              </a:rPr>
              <a:t>[2</a:t>
            </a:r>
            <a:r>
              <a:rPr lang="es-ES" sz="1400" dirty="0">
                <a:latin typeface="Segoe UI" panose="020B0502040204020203" pitchFamily="34" charset="0"/>
              </a:rPr>
              <a:t>] </a:t>
            </a:r>
            <a:r>
              <a:rPr lang="es-ES" sz="1400" dirty="0" err="1" smtClean="0">
                <a:latin typeface="Segoe UI" panose="020B0502040204020203" pitchFamily="34" charset="0"/>
              </a:rPr>
              <a:t>Whelton</a:t>
            </a:r>
            <a:r>
              <a:rPr lang="es-ES" sz="1400" dirty="0">
                <a:latin typeface="Segoe UI" panose="020B0502040204020203" pitchFamily="34" charset="0"/>
              </a:rPr>
              <a:t>, P. K.;  Carey, R. M.; </a:t>
            </a:r>
            <a:r>
              <a:rPr lang="es-ES" sz="1400" i="1" dirty="0">
                <a:latin typeface="Segoe UI" panose="020B0502040204020203" pitchFamily="34" charset="0"/>
              </a:rPr>
              <a:t>et al. </a:t>
            </a:r>
            <a:r>
              <a:rPr lang="es-ES" sz="1400" dirty="0" smtClean="0">
                <a:latin typeface="Segoe UI" panose="020B0502040204020203" pitchFamily="34" charset="0"/>
              </a:rPr>
              <a:t>2017 </a:t>
            </a:r>
            <a:r>
              <a:rPr lang="es-ES" sz="1400" dirty="0">
                <a:latin typeface="Segoe UI" panose="020B0502040204020203" pitchFamily="34" charset="0"/>
              </a:rPr>
              <a:t>ACC/AHA/AAPA/ABC/ACPM/AGS/</a:t>
            </a:r>
            <a:r>
              <a:rPr lang="es-ES" sz="1400" dirty="0" err="1">
                <a:latin typeface="Segoe UI" panose="020B0502040204020203" pitchFamily="34" charset="0"/>
              </a:rPr>
              <a:t>APhA</a:t>
            </a:r>
            <a:r>
              <a:rPr lang="es-ES" sz="1400" dirty="0">
                <a:latin typeface="Segoe UI" panose="020B0502040204020203" pitchFamily="34" charset="0"/>
              </a:rPr>
              <a:t>/ASH/ASPC/NMA/PCNA </a:t>
            </a:r>
            <a:r>
              <a:rPr lang="es-ES" sz="1400" dirty="0" err="1">
                <a:latin typeface="Segoe UI" panose="020B0502040204020203" pitchFamily="34" charset="0"/>
              </a:rPr>
              <a:t>Guideline</a:t>
            </a:r>
            <a:r>
              <a:rPr lang="es-ES" sz="1400" dirty="0">
                <a:latin typeface="Segoe UI" panose="020B0502040204020203" pitchFamily="34" charset="0"/>
              </a:rPr>
              <a:t> </a:t>
            </a:r>
            <a:r>
              <a:rPr lang="es-ES" sz="1400" dirty="0" err="1">
                <a:latin typeface="Segoe UI" panose="020B0502040204020203" pitchFamily="34" charset="0"/>
              </a:rPr>
              <a:t>for</a:t>
            </a:r>
            <a:r>
              <a:rPr lang="es-ES" sz="1400" dirty="0">
                <a:latin typeface="Segoe UI" panose="020B0502040204020203" pitchFamily="34" charset="0"/>
              </a:rPr>
              <a:t> the </a:t>
            </a:r>
            <a:r>
              <a:rPr lang="es-ES" sz="1400" dirty="0" err="1">
                <a:latin typeface="Segoe UI" panose="020B0502040204020203" pitchFamily="34" charset="0"/>
              </a:rPr>
              <a:t>prevention</a:t>
            </a:r>
            <a:r>
              <a:rPr lang="es-ES" sz="1400" dirty="0">
                <a:latin typeface="Segoe UI" panose="020B0502040204020203" pitchFamily="34" charset="0"/>
              </a:rPr>
              <a:t>, </a:t>
            </a:r>
            <a:r>
              <a:rPr lang="es-ES" sz="1400" dirty="0" err="1">
                <a:latin typeface="Segoe UI" panose="020B0502040204020203" pitchFamily="34" charset="0"/>
              </a:rPr>
              <a:t>detection</a:t>
            </a:r>
            <a:r>
              <a:rPr lang="es-ES" sz="1400" dirty="0">
                <a:latin typeface="Segoe UI" panose="020B0502040204020203" pitchFamily="34" charset="0"/>
              </a:rPr>
              <a:t>, </a:t>
            </a:r>
            <a:r>
              <a:rPr lang="es-ES" sz="1400" dirty="0" err="1">
                <a:latin typeface="Segoe UI" panose="020B0502040204020203" pitchFamily="34" charset="0"/>
              </a:rPr>
              <a:t>evaluation</a:t>
            </a:r>
            <a:r>
              <a:rPr lang="es-ES" sz="1400" dirty="0">
                <a:latin typeface="Segoe UI" panose="020B0502040204020203" pitchFamily="34" charset="0"/>
              </a:rPr>
              <a:t>, and </a:t>
            </a:r>
            <a:r>
              <a:rPr lang="es-ES" sz="1400" dirty="0" err="1">
                <a:latin typeface="Segoe UI" panose="020B0502040204020203" pitchFamily="34" charset="0"/>
              </a:rPr>
              <a:t>management</a:t>
            </a:r>
            <a:r>
              <a:rPr lang="es-ES" sz="1400" dirty="0">
                <a:latin typeface="Segoe UI" panose="020B0502040204020203" pitchFamily="34" charset="0"/>
              </a:rPr>
              <a:t> of </a:t>
            </a:r>
            <a:r>
              <a:rPr lang="es-ES" sz="1400" dirty="0" err="1">
                <a:latin typeface="Segoe UI" panose="020B0502040204020203" pitchFamily="34" charset="0"/>
              </a:rPr>
              <a:t>high</a:t>
            </a:r>
            <a:r>
              <a:rPr lang="es-ES" sz="1400" dirty="0">
                <a:latin typeface="Segoe UI" panose="020B0502040204020203" pitchFamily="34" charset="0"/>
              </a:rPr>
              <a:t> </a:t>
            </a:r>
            <a:r>
              <a:rPr lang="es-ES" sz="1400" dirty="0" err="1">
                <a:latin typeface="Segoe UI" panose="020B0502040204020203" pitchFamily="34" charset="0"/>
              </a:rPr>
              <a:t>blood</a:t>
            </a:r>
            <a:r>
              <a:rPr lang="es-ES" sz="1400" dirty="0">
                <a:latin typeface="Segoe UI" panose="020B0502040204020203" pitchFamily="34" charset="0"/>
              </a:rPr>
              <a:t> </a:t>
            </a:r>
            <a:r>
              <a:rPr lang="es-ES" sz="1400" dirty="0" err="1">
                <a:latin typeface="Segoe UI" panose="020B0502040204020203" pitchFamily="34" charset="0"/>
              </a:rPr>
              <a:t>pressure</a:t>
            </a:r>
            <a:r>
              <a:rPr lang="es-ES" sz="1400" dirty="0">
                <a:latin typeface="Segoe UI" panose="020B0502040204020203" pitchFamily="34" charset="0"/>
              </a:rPr>
              <a:t> in </a:t>
            </a:r>
            <a:r>
              <a:rPr lang="es-ES" sz="1400" dirty="0" err="1">
                <a:latin typeface="Segoe UI" panose="020B0502040204020203" pitchFamily="34" charset="0"/>
              </a:rPr>
              <a:t>adults</a:t>
            </a:r>
            <a:r>
              <a:rPr lang="es-ES" sz="1400" dirty="0">
                <a:latin typeface="Segoe UI" panose="020B0502040204020203" pitchFamily="34" charset="0"/>
              </a:rPr>
              <a:t>: </a:t>
            </a:r>
            <a:r>
              <a:rPr lang="es-ES" sz="1400" dirty="0" err="1">
                <a:latin typeface="Segoe UI" panose="020B0502040204020203" pitchFamily="34" charset="0"/>
              </a:rPr>
              <a:t>executive</a:t>
            </a:r>
            <a:r>
              <a:rPr lang="es-ES" sz="1400" dirty="0">
                <a:latin typeface="Segoe UI" panose="020B0502040204020203" pitchFamily="34" charset="0"/>
              </a:rPr>
              <a:t> </a:t>
            </a:r>
            <a:r>
              <a:rPr lang="es-ES" sz="1400" dirty="0" err="1">
                <a:latin typeface="Segoe UI" panose="020B0502040204020203" pitchFamily="34" charset="0"/>
              </a:rPr>
              <a:t>summary</a:t>
            </a:r>
            <a:r>
              <a:rPr lang="es-ES" sz="1400" dirty="0">
                <a:latin typeface="Segoe UI" panose="020B0502040204020203" pitchFamily="34" charset="0"/>
              </a:rPr>
              <a:t> a </a:t>
            </a:r>
            <a:r>
              <a:rPr lang="es-ES" sz="1400" dirty="0" err="1">
                <a:latin typeface="Segoe UI" panose="020B0502040204020203" pitchFamily="34" charset="0"/>
              </a:rPr>
              <a:t>report</a:t>
            </a:r>
            <a:r>
              <a:rPr lang="es-ES" sz="1400" dirty="0">
                <a:latin typeface="Segoe UI" panose="020B0502040204020203" pitchFamily="34" charset="0"/>
              </a:rPr>
              <a:t> of the American </a:t>
            </a:r>
            <a:r>
              <a:rPr lang="es-ES" sz="1400" dirty="0" err="1">
                <a:latin typeface="Segoe UI" panose="020B0502040204020203" pitchFamily="34" charset="0"/>
              </a:rPr>
              <a:t>College</a:t>
            </a:r>
            <a:r>
              <a:rPr lang="es-ES" sz="1400" dirty="0">
                <a:latin typeface="Segoe UI" panose="020B0502040204020203" pitchFamily="34" charset="0"/>
              </a:rPr>
              <a:t> of </a:t>
            </a:r>
            <a:r>
              <a:rPr lang="es-ES" sz="1400" dirty="0" err="1">
                <a:latin typeface="Segoe UI" panose="020B0502040204020203" pitchFamily="34" charset="0"/>
              </a:rPr>
              <a:t>Cardiology</a:t>
            </a:r>
            <a:r>
              <a:rPr lang="es-ES" sz="1400" dirty="0">
                <a:latin typeface="Segoe UI" panose="020B0502040204020203" pitchFamily="34" charset="0"/>
              </a:rPr>
              <a:t>/American Heart </a:t>
            </a:r>
            <a:r>
              <a:rPr lang="es-ES" sz="1400" dirty="0" err="1">
                <a:latin typeface="Segoe UI" panose="020B0502040204020203" pitchFamily="34" charset="0"/>
              </a:rPr>
              <a:t>Association</a:t>
            </a:r>
            <a:r>
              <a:rPr lang="es-ES" sz="1400" dirty="0">
                <a:latin typeface="Segoe UI" panose="020B0502040204020203" pitchFamily="34" charset="0"/>
              </a:rPr>
              <a:t> </a:t>
            </a:r>
            <a:r>
              <a:rPr lang="es-ES" sz="1400" dirty="0" err="1">
                <a:latin typeface="Segoe UI" panose="020B0502040204020203" pitchFamily="34" charset="0"/>
              </a:rPr>
              <a:t>task</a:t>
            </a:r>
            <a:r>
              <a:rPr lang="es-ES" sz="1400" dirty="0">
                <a:latin typeface="Segoe UI" panose="020B0502040204020203" pitchFamily="34" charset="0"/>
              </a:rPr>
              <a:t> </a:t>
            </a:r>
            <a:r>
              <a:rPr lang="es-ES" sz="1400" dirty="0" err="1">
                <a:latin typeface="Segoe UI" panose="020B0502040204020203" pitchFamily="34" charset="0"/>
              </a:rPr>
              <a:t>force</a:t>
            </a:r>
            <a:r>
              <a:rPr lang="es-ES" sz="1400" dirty="0">
                <a:latin typeface="Segoe UI" panose="020B0502040204020203" pitchFamily="34" charset="0"/>
              </a:rPr>
              <a:t> </a:t>
            </a:r>
            <a:r>
              <a:rPr lang="es-ES" sz="1400" dirty="0" err="1">
                <a:latin typeface="Segoe UI" panose="020B0502040204020203" pitchFamily="34" charset="0"/>
              </a:rPr>
              <a:t>on</a:t>
            </a:r>
            <a:r>
              <a:rPr lang="es-ES" sz="1400" dirty="0">
                <a:latin typeface="Segoe UI" panose="020B0502040204020203" pitchFamily="34" charset="0"/>
              </a:rPr>
              <a:t> </a:t>
            </a:r>
            <a:r>
              <a:rPr lang="es-ES" sz="1400" dirty="0" err="1">
                <a:latin typeface="Segoe UI" panose="020B0502040204020203" pitchFamily="34" charset="0"/>
              </a:rPr>
              <a:t>clinical</a:t>
            </a:r>
            <a:r>
              <a:rPr lang="es-ES" sz="1400" dirty="0">
                <a:latin typeface="Segoe UI" panose="020B0502040204020203" pitchFamily="34" charset="0"/>
              </a:rPr>
              <a:t> </a:t>
            </a:r>
            <a:r>
              <a:rPr lang="es-ES" sz="1400" dirty="0" err="1">
                <a:latin typeface="Segoe UI" panose="020B0502040204020203" pitchFamily="34" charset="0"/>
              </a:rPr>
              <a:t>practice</a:t>
            </a:r>
            <a:r>
              <a:rPr lang="es-ES" sz="1400" dirty="0">
                <a:latin typeface="Segoe UI" panose="020B0502040204020203" pitchFamily="34" charset="0"/>
              </a:rPr>
              <a:t> </a:t>
            </a:r>
            <a:r>
              <a:rPr lang="es-ES" sz="1400" dirty="0" err="1">
                <a:latin typeface="Segoe UI" panose="020B0502040204020203" pitchFamily="34" charset="0"/>
              </a:rPr>
              <a:t>guidelines</a:t>
            </a:r>
            <a:r>
              <a:rPr lang="es-ES" sz="1400" dirty="0">
                <a:latin typeface="Segoe UI" panose="020B0502040204020203" pitchFamily="34" charset="0"/>
              </a:rPr>
              <a:t>. </a:t>
            </a:r>
            <a:r>
              <a:rPr lang="es-ES" sz="1400" i="1" dirty="0" err="1">
                <a:latin typeface="Segoe UI" panose="020B0502040204020203" pitchFamily="34" charset="0"/>
              </a:rPr>
              <a:t>Hypertension</a:t>
            </a:r>
            <a:r>
              <a:rPr lang="es-ES" sz="1400" dirty="0">
                <a:latin typeface="Segoe UI" panose="020B0502040204020203" pitchFamily="34" charset="0"/>
              </a:rPr>
              <a:t> </a:t>
            </a:r>
            <a:r>
              <a:rPr lang="es-ES" sz="1400" b="1" dirty="0">
                <a:latin typeface="Segoe UI" panose="020B0502040204020203" pitchFamily="34" charset="0"/>
              </a:rPr>
              <a:t>2018</a:t>
            </a:r>
            <a:r>
              <a:rPr lang="es-ES" sz="1400" dirty="0">
                <a:latin typeface="Segoe UI" panose="020B0502040204020203" pitchFamily="34" charset="0"/>
              </a:rPr>
              <a:t>, 71 (6), 1269-1324.</a:t>
            </a:r>
            <a:endParaRPr lang="es-ES" sz="1400" dirty="0" smtClean="0">
              <a:latin typeface="Segoe UI" panose="020B0502040204020203" pitchFamily="34" charset="0"/>
            </a:endParaRPr>
          </a:p>
          <a:p>
            <a:pPr marR="0" algn="just"/>
            <a:r>
              <a:rPr lang="es-ES" sz="1400" dirty="0" smtClean="0">
                <a:latin typeface="Segoe UI" panose="020B0502040204020203" pitchFamily="34" charset="0"/>
              </a:rPr>
              <a:t>[3] </a:t>
            </a:r>
            <a:r>
              <a:rPr lang="es-ES" sz="1400" dirty="0" err="1" smtClean="0">
                <a:latin typeface="Segoe UI" panose="020B0502040204020203" pitchFamily="34" charset="0"/>
              </a:rPr>
              <a:t>Mathews</a:t>
            </a:r>
            <a:r>
              <a:rPr lang="es-ES" sz="1400" dirty="0" smtClean="0">
                <a:latin typeface="Segoe UI" panose="020B0502040204020203" pitchFamily="34" charset="0"/>
              </a:rPr>
              <a:t>, J. </a:t>
            </a:r>
            <a:r>
              <a:rPr lang="en-US" sz="1400" dirty="0">
                <a:latin typeface="Segoe UI" panose="020B0502040204020203" pitchFamily="34" charset="0"/>
              </a:rPr>
              <a:t>Global Antihypertensive Drugs Market US$ </a:t>
            </a:r>
            <a:r>
              <a:rPr lang="en-US" sz="1400" dirty="0" smtClean="0">
                <a:latin typeface="Segoe UI" panose="020B0502040204020203" pitchFamily="34" charset="0"/>
              </a:rPr>
              <a:t>23.1 Billion </a:t>
            </a:r>
            <a:r>
              <a:rPr lang="en-US" sz="1400" dirty="0">
                <a:latin typeface="Segoe UI" panose="020B0502040204020203" pitchFamily="34" charset="0"/>
              </a:rPr>
              <a:t>by 2023. </a:t>
            </a:r>
            <a:r>
              <a:rPr lang="en-US" sz="1400" dirty="0">
                <a:latin typeface="Segoe UI" panose="020B0502040204020203" pitchFamily="34" charset="0"/>
                <a:hlinkClick r:id="rId4"/>
              </a:rPr>
              <a:t>https://www.linkedin.com/pulse/global-antihypertensive-drugs-market-us-231-billion-2023-mathews</a:t>
            </a:r>
            <a:r>
              <a:rPr lang="en-US" sz="1400" dirty="0" smtClean="0">
                <a:latin typeface="Segoe UI" panose="020B0502040204020203" pitchFamily="34" charset="0"/>
                <a:hlinkClick r:id="rId4"/>
              </a:rPr>
              <a:t>/</a:t>
            </a:r>
            <a:endParaRPr lang="en-US" sz="1400" dirty="0" smtClean="0">
              <a:latin typeface="Segoe UI" panose="020B0502040204020203" pitchFamily="34" charset="0"/>
            </a:endParaRPr>
          </a:p>
          <a:p>
            <a:pPr marR="0" algn="just"/>
            <a:endParaRPr lang="es-ES" sz="1400" dirty="0">
              <a:latin typeface="Segoe UI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ceso alternativo 9"/>
          <p:cNvSpPr/>
          <p:nvPr/>
        </p:nvSpPr>
        <p:spPr>
          <a:xfrm>
            <a:off x="5823966" y="2916943"/>
            <a:ext cx="2667000" cy="1285547"/>
          </a:xfrm>
          <a:prstGeom prst="flowChartAlternateProcess">
            <a:avLst/>
          </a:prstGeom>
          <a:solidFill>
            <a:schemeClr val="accent1"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TextBox 2"/>
          <p:cNvSpPr txBox="1"/>
          <p:nvPr/>
        </p:nvSpPr>
        <p:spPr>
          <a:xfrm>
            <a:off x="228600" y="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Introduction (2/4)</a:t>
            </a:r>
            <a:endParaRPr lang="fr-FR" sz="2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5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1324"/>
            <a:ext cx="9144000" cy="836676"/>
          </a:xfrm>
          <a:prstGeom prst="rect">
            <a:avLst/>
          </a:prstGeom>
        </p:spPr>
      </p:pic>
      <p:sp>
        <p:nvSpPr>
          <p:cNvPr id="8" name="TextBox 2"/>
          <p:cNvSpPr txBox="1"/>
          <p:nvPr/>
        </p:nvSpPr>
        <p:spPr>
          <a:xfrm>
            <a:off x="240671" y="533400"/>
            <a:ext cx="88392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Today, a large number of drugs are currently available to treat </a:t>
            </a:r>
            <a:r>
              <a:rPr lang="en-US" dirty="0" smtClean="0"/>
              <a:t>hypertension [4], based on different mechanisms of action :</a:t>
            </a:r>
          </a:p>
          <a:p>
            <a:pPr marL="400050" indent="-400050" algn="just">
              <a:buFont typeface="+mj-lt"/>
              <a:buAutoNum type="romanLcPeriod"/>
            </a:pPr>
            <a:r>
              <a:rPr lang="en-US" sz="1600" dirty="0" smtClean="0"/>
              <a:t>diuretics,</a:t>
            </a:r>
          </a:p>
          <a:p>
            <a:pPr marL="400050" indent="-400050" algn="just">
              <a:buFont typeface="+mj-lt"/>
              <a:buAutoNum type="romanLcPeriod"/>
            </a:pPr>
            <a:r>
              <a:rPr lang="en-US" sz="1600" dirty="0" smtClean="0"/>
              <a:t>sympatholytic </a:t>
            </a:r>
            <a:r>
              <a:rPr lang="en-US" sz="1600" dirty="0"/>
              <a:t>drugs (centrally acting drugs, ganglionic blocker drugs, adrenergic neuron blocking drugs, β-adrenergic blocking drugs, α-adrenergic blocking drugs and mixed α/β-adrenergic blocking drugs</a:t>
            </a:r>
            <a:r>
              <a:rPr lang="en-US" sz="1600" dirty="0" smtClean="0"/>
              <a:t>),</a:t>
            </a:r>
          </a:p>
          <a:p>
            <a:pPr marL="400050" indent="-400050" algn="just">
              <a:buFont typeface="+mj-lt"/>
              <a:buAutoNum type="romanLcPeriod"/>
            </a:pPr>
            <a:r>
              <a:rPr lang="en-US" sz="1600" dirty="0" smtClean="0"/>
              <a:t>vasodilators </a:t>
            </a:r>
            <a:r>
              <a:rPr lang="en-US" sz="1600" dirty="0"/>
              <a:t>(arterial or arterial and venous</a:t>
            </a:r>
            <a:r>
              <a:rPr lang="en-US" sz="1600" dirty="0" smtClean="0"/>
              <a:t>),</a:t>
            </a:r>
          </a:p>
          <a:p>
            <a:pPr marL="400050" indent="-400050" algn="just">
              <a:buFont typeface="+mj-lt"/>
              <a:buAutoNum type="romanLcPeriod"/>
            </a:pPr>
            <a:r>
              <a:rPr lang="en-US" sz="1600" dirty="0" smtClean="0"/>
              <a:t>calcium </a:t>
            </a:r>
            <a:r>
              <a:rPr lang="en-US" sz="1600" dirty="0"/>
              <a:t>channel </a:t>
            </a:r>
            <a:r>
              <a:rPr lang="en-US" sz="1600" dirty="0" smtClean="0"/>
              <a:t>blockers,</a:t>
            </a:r>
          </a:p>
          <a:p>
            <a:pPr marL="400050" indent="-400050" algn="just">
              <a:buFont typeface="+mj-lt"/>
              <a:buAutoNum type="romanLcPeriod"/>
            </a:pPr>
            <a:r>
              <a:rPr lang="en-US" sz="1600" dirty="0" smtClean="0"/>
              <a:t>angiotensin-converting </a:t>
            </a:r>
            <a:r>
              <a:rPr lang="en-US" sz="1600" dirty="0"/>
              <a:t>enzyme </a:t>
            </a:r>
            <a:r>
              <a:rPr lang="en-US" sz="1600" dirty="0" smtClean="0"/>
              <a:t>inhibitors</a:t>
            </a:r>
          </a:p>
          <a:p>
            <a:pPr marL="400050" indent="-400050" algn="just">
              <a:buFont typeface="+mj-lt"/>
              <a:buAutoNum type="romanLcPeriod"/>
            </a:pPr>
            <a:r>
              <a:rPr lang="en-US" sz="1600" dirty="0" smtClean="0"/>
              <a:t>angiotensin </a:t>
            </a:r>
            <a:r>
              <a:rPr lang="en-US" sz="1600" dirty="0"/>
              <a:t>receptor </a:t>
            </a:r>
            <a:r>
              <a:rPr lang="en-US" sz="1600" dirty="0" smtClean="0"/>
              <a:t>antagonists</a:t>
            </a:r>
          </a:p>
        </p:txBody>
      </p:sp>
      <p:sp>
        <p:nvSpPr>
          <p:cNvPr id="2" name="Rectángulo 1"/>
          <p:cNvSpPr/>
          <p:nvPr/>
        </p:nvSpPr>
        <p:spPr>
          <a:xfrm>
            <a:off x="268224" y="4982622"/>
            <a:ext cx="8839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just"/>
            <a:r>
              <a:rPr lang="es-ES" sz="1400" dirty="0" smtClean="0">
                <a:latin typeface="Segoe UI" panose="020B0502040204020203" pitchFamily="34" charset="0"/>
              </a:rPr>
              <a:t>[4] </a:t>
            </a:r>
            <a:r>
              <a:rPr lang="en-US" sz="1400" dirty="0" smtClean="0">
                <a:latin typeface="Segoe UI" panose="020B0502040204020203" pitchFamily="34" charset="0"/>
              </a:rPr>
              <a:t>Lemke</a:t>
            </a:r>
            <a:r>
              <a:rPr lang="en-US" sz="1400" dirty="0">
                <a:latin typeface="Segoe UI" panose="020B0502040204020203" pitchFamily="34" charset="0"/>
              </a:rPr>
              <a:t>, T. L.; Williams, D. A., </a:t>
            </a:r>
            <a:r>
              <a:rPr lang="en-US" sz="1400" i="1" dirty="0" err="1">
                <a:latin typeface="Segoe UI" panose="020B0502040204020203" pitchFamily="34" charset="0"/>
              </a:rPr>
              <a:t>Foye's</a:t>
            </a:r>
            <a:r>
              <a:rPr lang="en-US" sz="1400" i="1" dirty="0">
                <a:latin typeface="Segoe UI" panose="020B0502040204020203" pitchFamily="34" charset="0"/>
              </a:rPr>
              <a:t> Principles of Medicinal Chemistry</a:t>
            </a:r>
            <a:r>
              <a:rPr lang="en-US" sz="1400" dirty="0">
                <a:latin typeface="Segoe UI" panose="020B0502040204020203" pitchFamily="34" charset="0"/>
              </a:rPr>
              <a:t>. Wolters Kluwer </a:t>
            </a:r>
            <a:r>
              <a:rPr lang="en-US" sz="1400" dirty="0" smtClean="0">
                <a:latin typeface="Segoe UI" panose="020B0502040204020203" pitchFamily="34" charset="0"/>
              </a:rPr>
              <a:t>Health, </a:t>
            </a:r>
            <a:r>
              <a:rPr lang="en-US" sz="1400" b="1" dirty="0" smtClean="0">
                <a:latin typeface="Segoe UI" panose="020B0502040204020203" pitchFamily="34" charset="0"/>
              </a:rPr>
              <a:t>2012</a:t>
            </a:r>
            <a:r>
              <a:rPr lang="en-US" sz="1400" dirty="0" smtClean="0">
                <a:latin typeface="Segoe UI" panose="020B0502040204020203" pitchFamily="34" charset="0"/>
              </a:rPr>
              <a:t>. ISBN</a:t>
            </a:r>
            <a:r>
              <a:rPr lang="en-US" sz="1400" dirty="0">
                <a:latin typeface="Segoe UI" panose="020B0502040204020203" pitchFamily="34" charset="0"/>
              </a:rPr>
              <a:t>: </a:t>
            </a:r>
            <a:r>
              <a:rPr lang="en-US" sz="1400" dirty="0" smtClean="0">
                <a:latin typeface="Segoe UI" panose="020B0502040204020203" pitchFamily="34" charset="0"/>
              </a:rPr>
              <a:t>978-1609133450</a:t>
            </a:r>
          </a:p>
          <a:p>
            <a:pPr marR="0" algn="just"/>
            <a:r>
              <a:rPr lang="en-US" sz="1400" dirty="0">
                <a:latin typeface="Segoe UI" panose="020B0502040204020203" pitchFamily="34" charset="0"/>
              </a:rPr>
              <a:t>[5] </a:t>
            </a:r>
            <a:r>
              <a:rPr lang="en-US" sz="1400" dirty="0" err="1" smtClean="0">
                <a:latin typeface="Segoe UI" panose="020B0502040204020203" pitchFamily="34" charset="0"/>
              </a:rPr>
              <a:t>Agustian</a:t>
            </a:r>
            <a:r>
              <a:rPr lang="en-US" sz="1400" dirty="0">
                <a:latin typeface="Segoe UI" panose="020B0502040204020203" pitchFamily="34" charset="0"/>
              </a:rPr>
              <a:t>, J.;  </a:t>
            </a:r>
            <a:r>
              <a:rPr lang="en-US" sz="1400" dirty="0" err="1">
                <a:latin typeface="Segoe UI" panose="020B0502040204020203" pitchFamily="34" charset="0"/>
              </a:rPr>
              <a:t>Kamaruddin</a:t>
            </a:r>
            <a:r>
              <a:rPr lang="en-US" sz="1400" dirty="0">
                <a:latin typeface="Segoe UI" panose="020B0502040204020203" pitchFamily="34" charset="0"/>
              </a:rPr>
              <a:t>, A. H.; Bhatia, S., Single enantiomeric beta-blockers The existing technologies. </a:t>
            </a:r>
            <a:r>
              <a:rPr lang="en-US" sz="1400" i="1" dirty="0">
                <a:latin typeface="Segoe UI" panose="020B0502040204020203" pitchFamily="34" charset="0"/>
              </a:rPr>
              <a:t>Process </a:t>
            </a:r>
            <a:r>
              <a:rPr lang="en-US" sz="1400" i="1" dirty="0" err="1">
                <a:latin typeface="Segoe UI" panose="020B0502040204020203" pitchFamily="34" charset="0"/>
              </a:rPr>
              <a:t>Biochem</a:t>
            </a:r>
            <a:r>
              <a:rPr lang="en-US" sz="1400" dirty="0">
                <a:latin typeface="Segoe UI" panose="020B0502040204020203" pitchFamily="34" charset="0"/>
              </a:rPr>
              <a:t>. </a:t>
            </a:r>
            <a:r>
              <a:rPr lang="en-US" sz="1400" b="1" dirty="0">
                <a:latin typeface="Segoe UI" panose="020B0502040204020203" pitchFamily="34" charset="0"/>
              </a:rPr>
              <a:t>2010</a:t>
            </a:r>
            <a:r>
              <a:rPr lang="en-US" sz="1400" dirty="0">
                <a:latin typeface="Segoe UI" panose="020B0502040204020203" pitchFamily="34" charset="0"/>
              </a:rPr>
              <a:t>, </a:t>
            </a:r>
            <a:r>
              <a:rPr lang="en-US" sz="1400" i="1" dirty="0">
                <a:latin typeface="Segoe UI" panose="020B0502040204020203" pitchFamily="34" charset="0"/>
              </a:rPr>
              <a:t>45 (10), </a:t>
            </a:r>
            <a:r>
              <a:rPr lang="en-US" sz="1400" dirty="0">
                <a:latin typeface="Segoe UI" panose="020B0502040204020203" pitchFamily="34" charset="0"/>
              </a:rPr>
              <a:t>1587-1604.</a:t>
            </a:r>
            <a:endParaRPr lang="es-ES" sz="1400" dirty="0">
              <a:latin typeface="Segoe UI" panose="020B0502040204020203" pitchFamily="34" charset="0"/>
            </a:endParaRPr>
          </a:p>
        </p:txBody>
      </p:sp>
      <p:sp>
        <p:nvSpPr>
          <p:cNvPr id="9" name="TextBox 2"/>
          <p:cNvSpPr txBox="1"/>
          <p:nvPr/>
        </p:nvSpPr>
        <p:spPr>
          <a:xfrm>
            <a:off x="240671" y="3149501"/>
            <a:ext cx="426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One of the most archetypical compounds for </a:t>
            </a:r>
            <a:r>
              <a:rPr lang="en-US" dirty="0"/>
              <a:t>treating hypertension are </a:t>
            </a:r>
            <a:r>
              <a:rPr lang="en-US" dirty="0" smtClean="0"/>
              <a:t>those </a:t>
            </a:r>
            <a:r>
              <a:rPr lang="en-US" b="1" dirty="0"/>
              <a:t>β-blockers</a:t>
            </a:r>
            <a:r>
              <a:rPr lang="en-US" dirty="0"/>
              <a:t> </a:t>
            </a:r>
            <a:r>
              <a:rPr lang="en-US" dirty="0" smtClean="0"/>
              <a:t>possessing the   </a:t>
            </a:r>
            <a:r>
              <a:rPr lang="en-US" b="1" u="sng" dirty="0" err="1" smtClean="0"/>
              <a:t>aryloxypropanolamine</a:t>
            </a:r>
            <a:r>
              <a:rPr lang="en-US" dirty="0" smtClean="0"/>
              <a:t> structure. </a:t>
            </a:r>
            <a:endParaRPr lang="en-US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8416901"/>
              </p:ext>
            </p:extLst>
          </p:nvPr>
        </p:nvGraphicFramePr>
        <p:xfrm>
          <a:off x="6043613" y="2965450"/>
          <a:ext cx="2314575" cy="104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CS ChemDraw Drawing" r:id="rId5" imgW="1259840" imgH="571118" progId="ChemDraw.Document.6.0">
                  <p:embed/>
                </p:oleObj>
              </mc:Choice>
              <mc:Fallback>
                <p:oleObj name="CS ChemDraw Drawing" r:id="rId5" imgW="1259840" imgH="57111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43613" y="2965450"/>
                        <a:ext cx="2314575" cy="1049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lecha a la derecha con bandas 4"/>
          <p:cNvSpPr/>
          <p:nvPr/>
        </p:nvSpPr>
        <p:spPr>
          <a:xfrm>
            <a:off x="4700527" y="3317867"/>
            <a:ext cx="990600" cy="62708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TextBox 2"/>
          <p:cNvSpPr txBox="1"/>
          <p:nvPr/>
        </p:nvSpPr>
        <p:spPr>
          <a:xfrm>
            <a:off x="288472" y="4361690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rgbClr val="FF0000"/>
                </a:solidFill>
              </a:rPr>
              <a:t>It is well-known that the </a:t>
            </a:r>
            <a:r>
              <a:rPr lang="en-GB" b="1" dirty="0" smtClean="0">
                <a:solidFill>
                  <a:srgbClr val="FF0000"/>
                </a:solidFill>
              </a:rPr>
              <a:t>(</a:t>
            </a:r>
            <a:r>
              <a:rPr lang="en-GB" b="1" i="1" dirty="0">
                <a:solidFill>
                  <a:srgbClr val="FF0000"/>
                </a:solidFill>
              </a:rPr>
              <a:t>S</a:t>
            </a:r>
            <a:r>
              <a:rPr lang="en-GB" b="1" dirty="0">
                <a:solidFill>
                  <a:srgbClr val="FF0000"/>
                </a:solidFill>
              </a:rPr>
              <a:t>)</a:t>
            </a:r>
            <a:r>
              <a:rPr lang="en-US" b="1" i="1" dirty="0">
                <a:solidFill>
                  <a:srgbClr val="FF0000"/>
                </a:solidFill>
              </a:rPr>
              <a:t>-</a:t>
            </a:r>
            <a:r>
              <a:rPr lang="en-US" b="1" dirty="0">
                <a:solidFill>
                  <a:srgbClr val="FF0000"/>
                </a:solidFill>
              </a:rPr>
              <a:t>enantiomer of β-blockers </a:t>
            </a:r>
            <a:r>
              <a:rPr lang="en-US" b="1" dirty="0" smtClean="0">
                <a:solidFill>
                  <a:srgbClr val="FF0000"/>
                </a:solidFill>
              </a:rPr>
              <a:t>are more </a:t>
            </a:r>
            <a:r>
              <a:rPr lang="en-US" b="1" dirty="0">
                <a:solidFill>
                  <a:srgbClr val="FF0000"/>
                </a:solidFill>
              </a:rPr>
              <a:t>potent antagonists than the corresponding (</a:t>
            </a:r>
            <a:r>
              <a:rPr lang="en-US" b="1" i="1" dirty="0">
                <a:solidFill>
                  <a:srgbClr val="FF0000"/>
                </a:solidFill>
              </a:rPr>
              <a:t>R</a:t>
            </a:r>
            <a:r>
              <a:rPr lang="en-US" b="1" dirty="0" smtClean="0">
                <a:solidFill>
                  <a:srgbClr val="FF0000"/>
                </a:solidFill>
              </a:rPr>
              <a:t>)-antipodes </a:t>
            </a:r>
            <a:r>
              <a:rPr lang="en-US" dirty="0" smtClean="0">
                <a:solidFill>
                  <a:srgbClr val="FF0000"/>
                </a:solidFill>
              </a:rPr>
              <a:t>[5].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3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Introduction (3/4)</a:t>
            </a:r>
            <a:endParaRPr lang="fr-FR" sz="2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6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1324"/>
            <a:ext cx="9144000" cy="836676"/>
          </a:xfrm>
          <a:prstGeom prst="rect">
            <a:avLst/>
          </a:prstGeom>
        </p:spPr>
      </p:pic>
      <p:sp>
        <p:nvSpPr>
          <p:cNvPr id="8" name="TextBox 2"/>
          <p:cNvSpPr txBox="1"/>
          <p:nvPr/>
        </p:nvSpPr>
        <p:spPr>
          <a:xfrm>
            <a:off x="240671" y="533400"/>
            <a:ext cx="883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Different </a:t>
            </a:r>
            <a:r>
              <a:rPr lang="en-US" dirty="0" err="1" smtClean="0"/>
              <a:t>chemoenzymatic</a:t>
            </a:r>
            <a:r>
              <a:rPr lang="en-US" dirty="0" smtClean="0"/>
              <a:t> procedures for preparing </a:t>
            </a:r>
            <a:r>
              <a:rPr lang="en-US" dirty="0" err="1" smtClean="0"/>
              <a:t>enantiopure</a:t>
            </a:r>
            <a:r>
              <a:rPr lang="en-US" dirty="0" smtClean="0"/>
              <a:t> version of these drugs, starting from racemic </a:t>
            </a:r>
            <a:r>
              <a:rPr lang="en-US" dirty="0" err="1" smtClean="0"/>
              <a:t>halohydrines</a:t>
            </a:r>
            <a:r>
              <a:rPr lang="en-US" dirty="0"/>
              <a:t> </a:t>
            </a:r>
            <a:r>
              <a:rPr lang="en-US" dirty="0" smtClean="0"/>
              <a:t>(prepared by </a:t>
            </a:r>
            <a:r>
              <a:rPr lang="en-US" dirty="0"/>
              <a:t>opening </a:t>
            </a:r>
            <a:r>
              <a:rPr lang="en-US" dirty="0" err="1" smtClean="0"/>
              <a:t>epychlorhydrine</a:t>
            </a:r>
            <a:r>
              <a:rPr lang="en-US" dirty="0" smtClean="0"/>
              <a:t> </a:t>
            </a:r>
            <a:r>
              <a:rPr lang="en-US" dirty="0"/>
              <a:t>with an aromatic </a:t>
            </a:r>
            <a:r>
              <a:rPr lang="en-US" dirty="0" smtClean="0"/>
              <a:t>alcohol), rather through enzymatic acylation or hydrolysis [6]</a:t>
            </a:r>
            <a:endParaRPr lang="en-US" dirty="0"/>
          </a:p>
        </p:txBody>
      </p:sp>
      <p:sp>
        <p:nvSpPr>
          <p:cNvPr id="2" name="Rectángulo 1"/>
          <p:cNvSpPr/>
          <p:nvPr/>
        </p:nvSpPr>
        <p:spPr>
          <a:xfrm>
            <a:off x="259080" y="5229091"/>
            <a:ext cx="88392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just"/>
            <a:r>
              <a:rPr lang="es-ES" sz="1400" dirty="0" smtClean="0">
                <a:latin typeface="Segoe UI" panose="020B0502040204020203" pitchFamily="34" charset="0"/>
              </a:rPr>
              <a:t>[6] </a:t>
            </a:r>
            <a:r>
              <a:rPr lang="en-US" sz="1400" dirty="0">
                <a:latin typeface="Segoe UI" panose="020B0502040204020203" pitchFamily="34" charset="0"/>
              </a:rPr>
              <a:t>Hoyos, P.;  Pace, V.; Alcántara, A. R., </a:t>
            </a:r>
            <a:r>
              <a:rPr lang="en-US" sz="1400" i="1" dirty="0">
                <a:latin typeface="Segoe UI" panose="020B0502040204020203" pitchFamily="34" charset="0"/>
              </a:rPr>
              <a:t>Chiral Building Blocks for Drugs Synthesis via Biotransformations</a:t>
            </a:r>
            <a:r>
              <a:rPr lang="en-US" sz="1400" dirty="0">
                <a:latin typeface="Segoe UI" panose="020B0502040204020203" pitchFamily="34" charset="0"/>
              </a:rPr>
              <a:t>. In Asymmetric Synthesis of Drugs and Natural Products, Nag, A., Ed. CRC Press: Boca Raton, Florida, </a:t>
            </a:r>
            <a:r>
              <a:rPr lang="en-US" sz="1400" b="1" dirty="0">
                <a:latin typeface="Segoe UI" panose="020B0502040204020203" pitchFamily="34" charset="0"/>
              </a:rPr>
              <a:t>2018</a:t>
            </a:r>
            <a:r>
              <a:rPr lang="en-US" sz="1400" dirty="0">
                <a:latin typeface="Segoe UI" panose="020B0502040204020203" pitchFamily="34" charset="0"/>
              </a:rPr>
              <a:t>; pp 346-448.</a:t>
            </a:r>
            <a:endParaRPr lang="es-ES" sz="1400" dirty="0">
              <a:latin typeface="Segoe UI" panose="020B0502040204020203" pitchFamily="34" charset="0"/>
            </a:endParaRP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1108820"/>
              </p:ext>
            </p:extLst>
          </p:nvPr>
        </p:nvGraphicFramePr>
        <p:xfrm>
          <a:off x="1219200" y="1375944"/>
          <a:ext cx="7676486" cy="3933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CS ChemDraw Drawing" r:id="rId5" imgW="6877459" imgH="3524416" progId="ChemDraw.Document.6.0">
                  <p:embed/>
                </p:oleObj>
              </mc:Choice>
              <mc:Fallback>
                <p:oleObj name="CS ChemDraw Drawing" r:id="rId5" imgW="6877459" imgH="352441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19200" y="1375944"/>
                        <a:ext cx="7676486" cy="39339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2"/>
          <p:cNvSpPr txBox="1"/>
          <p:nvPr/>
        </p:nvSpPr>
        <p:spPr>
          <a:xfrm>
            <a:off x="228600" y="1572099"/>
            <a:ext cx="2940015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A) Stereoselective enzyme-mediated acylation</a:t>
            </a:r>
          </a:p>
        </p:txBody>
      </p:sp>
      <p:sp>
        <p:nvSpPr>
          <p:cNvPr id="10" name="TextBox 2"/>
          <p:cNvSpPr txBox="1"/>
          <p:nvPr/>
        </p:nvSpPr>
        <p:spPr>
          <a:xfrm>
            <a:off x="266979" y="4415264"/>
            <a:ext cx="2883227" cy="584775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B) Stereoselective enzyme-mediated hydrolysis</a:t>
            </a:r>
          </a:p>
        </p:txBody>
      </p:sp>
      <p:sp>
        <p:nvSpPr>
          <p:cNvPr id="5" name="Flecha a la derecha con bandas 4"/>
          <p:cNvSpPr/>
          <p:nvPr/>
        </p:nvSpPr>
        <p:spPr>
          <a:xfrm>
            <a:off x="3352799" y="1673986"/>
            <a:ext cx="806415" cy="381000"/>
          </a:xfrm>
          <a:prstGeom prst="stripedRightArrow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Flecha a la derecha con bandas 10"/>
          <p:cNvSpPr/>
          <p:nvPr/>
        </p:nvSpPr>
        <p:spPr>
          <a:xfrm>
            <a:off x="3352800" y="4517151"/>
            <a:ext cx="788006" cy="381000"/>
          </a:xfrm>
          <a:prstGeom prst="stripedRightArrow">
            <a:avLst/>
          </a:prstGeom>
          <a:solidFill>
            <a:srgbClr val="0000FF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614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Introduction (4/4)</a:t>
            </a:r>
            <a:endParaRPr lang="fr-FR" sz="2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7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1324"/>
            <a:ext cx="9144000" cy="836676"/>
          </a:xfrm>
          <a:prstGeom prst="rect">
            <a:avLst/>
          </a:prstGeom>
        </p:spPr>
      </p:pic>
      <p:sp>
        <p:nvSpPr>
          <p:cNvPr id="8" name="TextBox 2"/>
          <p:cNvSpPr txBox="1"/>
          <p:nvPr/>
        </p:nvSpPr>
        <p:spPr>
          <a:xfrm>
            <a:off x="240671" y="533400"/>
            <a:ext cx="8839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Some comments on </a:t>
            </a:r>
            <a:r>
              <a:rPr lang="en-US" dirty="0"/>
              <a:t>the resolution</a:t>
            </a:r>
            <a:r>
              <a:rPr lang="en-US" dirty="0" smtClean="0"/>
              <a:t>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Only </a:t>
            </a:r>
            <a:r>
              <a:rPr lang="en-US" dirty="0"/>
              <a:t>moderate resolutions have been described using propranolol as substrate [7]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Enzymatic acylation is preferred because the stereoselective discrimination is carried out in an earlier step.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While hydrolysis worked faster than transesterification, the ease of workup and isolated yields are  in </a:t>
            </a:r>
            <a:r>
              <a:rPr lang="en-US" dirty="0" err="1"/>
              <a:t>favour</a:t>
            </a:r>
            <a:r>
              <a:rPr lang="en-US" dirty="0"/>
              <a:t> of the latter [6]</a:t>
            </a:r>
          </a:p>
          <a:p>
            <a:pPr algn="just"/>
            <a:endParaRPr lang="en-US" dirty="0" smtClean="0"/>
          </a:p>
        </p:txBody>
      </p:sp>
      <p:sp>
        <p:nvSpPr>
          <p:cNvPr id="13" name="Rectángulo 12"/>
          <p:cNvSpPr/>
          <p:nvPr/>
        </p:nvSpPr>
        <p:spPr>
          <a:xfrm>
            <a:off x="304800" y="5294376"/>
            <a:ext cx="88392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just"/>
            <a:r>
              <a:rPr lang="es-ES" sz="1400" dirty="0" smtClean="0">
                <a:latin typeface="Segoe UI" panose="020B0502040204020203" pitchFamily="34" charset="0"/>
              </a:rPr>
              <a:t>[7] </a:t>
            </a:r>
            <a:r>
              <a:rPr lang="en-US" sz="1400" dirty="0">
                <a:latin typeface="Segoe UI" panose="020B0502040204020203" pitchFamily="34" charset="0"/>
              </a:rPr>
              <a:t>Barbosa, O.;  </a:t>
            </a:r>
            <a:r>
              <a:rPr lang="en-US" sz="1400" dirty="0" err="1">
                <a:latin typeface="Segoe UI" panose="020B0502040204020203" pitchFamily="34" charset="0"/>
              </a:rPr>
              <a:t>Ariza</a:t>
            </a:r>
            <a:r>
              <a:rPr lang="en-US" sz="1400" dirty="0">
                <a:latin typeface="Segoe UI" panose="020B0502040204020203" pitchFamily="34" charset="0"/>
              </a:rPr>
              <a:t>, C.;  Ortiz, C.; Torres, R., Kinetic resolution of (R/S)-propranolol (1-isopropylamino-3-(1-naphtoxy)-2-propanolol) catalyzed by immobilized preparations of </a:t>
            </a:r>
            <a:r>
              <a:rPr lang="en-US" sz="1400" i="1" dirty="0">
                <a:latin typeface="Segoe UI" panose="020B0502040204020203" pitchFamily="34" charset="0"/>
              </a:rPr>
              <a:t>Candida </a:t>
            </a:r>
            <a:r>
              <a:rPr lang="en-US" sz="1400" i="1" dirty="0" err="1">
                <a:latin typeface="Segoe UI" panose="020B0502040204020203" pitchFamily="34" charset="0"/>
              </a:rPr>
              <a:t>antarctica</a:t>
            </a:r>
            <a:r>
              <a:rPr lang="en-US" sz="1400" i="1" dirty="0">
                <a:latin typeface="Segoe UI" panose="020B0502040204020203" pitchFamily="34" charset="0"/>
              </a:rPr>
              <a:t> </a:t>
            </a:r>
            <a:r>
              <a:rPr lang="en-US" sz="1400" dirty="0">
                <a:latin typeface="Segoe UI" panose="020B0502040204020203" pitchFamily="34" charset="0"/>
              </a:rPr>
              <a:t>lipase B (CAL-B). </a:t>
            </a:r>
            <a:r>
              <a:rPr lang="en-US" sz="1400" i="1" dirty="0">
                <a:latin typeface="Segoe UI" panose="020B0502040204020203" pitchFamily="34" charset="0"/>
              </a:rPr>
              <a:t>New. Biotech.</a:t>
            </a:r>
            <a:r>
              <a:rPr lang="en-US" sz="1400" dirty="0">
                <a:latin typeface="Segoe UI" panose="020B0502040204020203" pitchFamily="34" charset="0"/>
              </a:rPr>
              <a:t> </a:t>
            </a:r>
            <a:r>
              <a:rPr lang="en-US" sz="1400" b="1" dirty="0">
                <a:latin typeface="Segoe UI" panose="020B0502040204020203" pitchFamily="34" charset="0"/>
              </a:rPr>
              <a:t>2010</a:t>
            </a:r>
            <a:r>
              <a:rPr lang="en-US" sz="1400" dirty="0">
                <a:latin typeface="Segoe UI" panose="020B0502040204020203" pitchFamily="34" charset="0"/>
              </a:rPr>
              <a:t>, 27 (6), 844-850..</a:t>
            </a:r>
            <a:endParaRPr lang="es-ES" sz="1400" dirty="0">
              <a:latin typeface="Segoe UI" panose="020B0502040204020203" pitchFamily="34" charset="0"/>
            </a:endParaRPr>
          </a:p>
        </p:txBody>
      </p:sp>
      <p:sp>
        <p:nvSpPr>
          <p:cNvPr id="14" name="TextBox 2"/>
          <p:cNvSpPr txBox="1"/>
          <p:nvPr/>
        </p:nvSpPr>
        <p:spPr>
          <a:xfrm>
            <a:off x="228600" y="2387692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FOCUS ON ACYLATION: Reaction to optimize</a:t>
            </a:r>
          </a:p>
        </p:txBody>
      </p:sp>
      <p:graphicFrame>
        <p:nvGraphicFramePr>
          <p:cNvPr id="15" name="Obje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4241799"/>
              </p:ext>
            </p:extLst>
          </p:nvPr>
        </p:nvGraphicFramePr>
        <p:xfrm>
          <a:off x="762000" y="2885229"/>
          <a:ext cx="7609503" cy="2272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CS ChemDraw Drawing" r:id="rId5" imgW="5432673" imgH="1622525" progId="ChemDraw.Document.6.0">
                  <p:embed/>
                </p:oleObj>
              </mc:Choice>
              <mc:Fallback>
                <p:oleObj name="CS ChemDraw Drawing" r:id="rId5" imgW="5432673" imgH="162252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2000" y="2885229"/>
                        <a:ext cx="7609503" cy="22726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574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762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Results and </a:t>
            </a:r>
            <a:r>
              <a:rPr lang="fr-FR" b="1" dirty="0" smtClean="0"/>
              <a:t>discussion (1/8)</a:t>
            </a:r>
            <a:endParaRPr lang="fr-FR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8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1324"/>
            <a:ext cx="9144000" cy="836676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-318452" y="2752218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EXPERIMENTAL DESIGN </a:t>
            </a:r>
            <a:r>
              <a:rPr lang="en-US" dirty="0" smtClean="0"/>
              <a:t>[8]: </a:t>
            </a:r>
            <a:r>
              <a:rPr lang="en-US" b="1" dirty="0" smtClean="0"/>
              <a:t>To check influential variables</a:t>
            </a:r>
            <a:endParaRPr lang="en-US" b="1" dirty="0"/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42803"/>
              </p:ext>
            </p:extLst>
          </p:nvPr>
        </p:nvGraphicFramePr>
        <p:xfrm>
          <a:off x="119791" y="749969"/>
          <a:ext cx="4872038" cy="153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CS ChemDraw Drawing" r:id="rId5" imgW="4871978" imgH="1529976" progId="ChemDraw.Document.6.0">
                  <p:embed/>
                </p:oleObj>
              </mc:Choice>
              <mc:Fallback>
                <p:oleObj name="CS ChemDraw Drawing" r:id="rId5" imgW="4871978" imgH="152997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9791" y="749969"/>
                        <a:ext cx="4872038" cy="1530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2"/>
          <p:cNvSpPr txBox="1"/>
          <p:nvPr/>
        </p:nvSpPr>
        <p:spPr>
          <a:xfrm>
            <a:off x="-1264911" y="445532"/>
            <a:ext cx="7436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TEST REACTION: Secondary alcohols resolution</a:t>
            </a:r>
          </a:p>
        </p:txBody>
      </p:sp>
      <p:sp>
        <p:nvSpPr>
          <p:cNvPr id="17" name="Rectángulo 16"/>
          <p:cNvSpPr/>
          <p:nvPr/>
        </p:nvSpPr>
        <p:spPr>
          <a:xfrm>
            <a:off x="307848" y="5577022"/>
            <a:ext cx="8839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just"/>
            <a:r>
              <a:rPr lang="es-ES" sz="1400" dirty="0" smtClean="0">
                <a:latin typeface="Segoe UI" panose="020B0502040204020203" pitchFamily="34" charset="0"/>
              </a:rPr>
              <a:t>[8] </a:t>
            </a:r>
            <a:r>
              <a:rPr lang="en-US" sz="1400" dirty="0" smtClean="0">
                <a:latin typeface="Segoe UI" panose="020B0502040204020203" pitchFamily="34" charset="0"/>
              </a:rPr>
              <a:t>De Fuentes, I. E. Ph. D. Thesis, </a:t>
            </a:r>
            <a:r>
              <a:rPr lang="en-US" sz="1400" dirty="0" err="1" smtClean="0">
                <a:latin typeface="Segoe UI" panose="020B0502040204020203" pitchFamily="34" charset="0"/>
              </a:rPr>
              <a:t>Complutense</a:t>
            </a:r>
            <a:r>
              <a:rPr lang="en-US" sz="1400" dirty="0" smtClean="0">
                <a:latin typeface="Segoe UI" panose="020B0502040204020203" pitchFamily="34" charset="0"/>
              </a:rPr>
              <a:t> University of Madrid, </a:t>
            </a:r>
            <a:r>
              <a:rPr lang="en-US" sz="1400" i="1" dirty="0" smtClean="0">
                <a:latin typeface="Segoe UI" panose="020B0502040204020203" pitchFamily="34" charset="0"/>
              </a:rPr>
              <a:t>unpublished data</a:t>
            </a:r>
            <a:endParaRPr lang="es-ES" sz="1400" dirty="0">
              <a:latin typeface="Segoe UI" panose="020B0502040204020203" pitchFamily="34" charset="0"/>
            </a:endParaRPr>
          </a:p>
        </p:txBody>
      </p:sp>
      <p:grpSp>
        <p:nvGrpSpPr>
          <p:cNvPr id="18" name="Group 16"/>
          <p:cNvGrpSpPr>
            <a:grpSpLocks noRot="1"/>
          </p:cNvGrpSpPr>
          <p:nvPr/>
        </p:nvGrpSpPr>
        <p:grpSpPr bwMode="auto">
          <a:xfrm>
            <a:off x="79087" y="3435643"/>
            <a:ext cx="4065910" cy="1944271"/>
            <a:chOff x="192" y="528"/>
            <a:chExt cx="5424" cy="1536"/>
          </a:xfrm>
        </p:grpSpPr>
        <p:sp>
          <p:nvSpPr>
            <p:cNvPr id="19" name="Rectangle 17" descr="Mármol marrón"/>
            <p:cNvSpPr>
              <a:spLocks noChangeArrowheads="1"/>
            </p:cNvSpPr>
            <p:nvPr/>
          </p:nvSpPr>
          <p:spPr bwMode="auto">
            <a:xfrm>
              <a:off x="4800" y="1804"/>
              <a:ext cx="816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2">
                          <a:gamma/>
                          <a:shade val="16078"/>
                          <a:invGamma/>
                        </a:schemeClr>
                      </a:gs>
                      <a:gs pos="50000">
                        <a:schemeClr val="bg2"/>
                      </a:gs>
                      <a:gs pos="100000">
                        <a:schemeClr val="bg2">
                          <a:gamma/>
                          <a:shade val="16078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836" tIns="2918" rIns="5836" bIns="2918" anchor="ctr" anchorCtr="1"/>
            <a:lstStyle>
              <a:lvl1pPr algn="l" defTabSz="415925">
                <a:buBlip>
                  <a:blip r:embed="rId7"/>
                </a:buBlip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207963" algn="l" defTabSz="415925"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415925" algn="l" defTabSz="415925"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622300" algn="l" defTabSz="415925"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828675" algn="l" defTabSz="415925"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2858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17430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2002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26574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SzPct val="85000"/>
                <a:buFontTx/>
                <a:buNone/>
                <a:defRPr/>
              </a:pPr>
              <a:r>
                <a:rPr lang="es-ES" altLang="es-ES" sz="1000" smtClean="0">
                  <a:latin typeface="Comic Sans MS" panose="030F0702030302020204" pitchFamily="66" charset="0"/>
                  <a:cs typeface="Times New Roman" panose="02020603050405020304" pitchFamily="18" charset="0"/>
                </a:rPr>
                <a:t>100</a:t>
              </a:r>
            </a:p>
          </p:txBody>
        </p:sp>
        <p:sp>
          <p:nvSpPr>
            <p:cNvPr id="20" name="Rectangle 18" descr="Mármol marrón"/>
            <p:cNvSpPr>
              <a:spLocks noChangeArrowheads="1"/>
            </p:cNvSpPr>
            <p:nvPr/>
          </p:nvSpPr>
          <p:spPr bwMode="auto">
            <a:xfrm>
              <a:off x="3168" y="1804"/>
              <a:ext cx="1632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2">
                          <a:gamma/>
                          <a:shade val="16078"/>
                          <a:invGamma/>
                        </a:schemeClr>
                      </a:gs>
                      <a:gs pos="50000">
                        <a:schemeClr val="bg2"/>
                      </a:gs>
                      <a:gs pos="100000">
                        <a:schemeClr val="bg2">
                          <a:gamma/>
                          <a:shade val="16078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836" tIns="2918" rIns="5836" bIns="2918" anchor="ctr" anchorCtr="1"/>
            <a:lstStyle>
              <a:lvl1pPr algn="l" defTabSz="415925">
                <a:buBlip>
                  <a:blip r:embed="rId7"/>
                </a:buBlip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207963" algn="l" defTabSz="415925"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415925" algn="l" defTabSz="415925"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622300" algn="l" defTabSz="415925"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828675" algn="l" defTabSz="415925"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2858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17430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2002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26574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SzPct val="85000"/>
                <a:buFontTx/>
                <a:buNone/>
                <a:defRPr/>
              </a:pPr>
              <a:r>
                <a:rPr lang="es-ES" altLang="es-ES" sz="1000" dirty="0" smtClean="0">
                  <a:latin typeface="Comic Sans MS" panose="030F0702030302020204" pitchFamily="66" charset="0"/>
                  <a:cs typeface="Times New Roman" panose="02020603050405020304" pitchFamily="18" charset="0"/>
                </a:rPr>
                <a:t>150</a:t>
              </a:r>
            </a:p>
          </p:txBody>
        </p:sp>
        <p:sp>
          <p:nvSpPr>
            <p:cNvPr id="21" name="Rectangle 19" descr="Mármol marrón"/>
            <p:cNvSpPr>
              <a:spLocks noChangeArrowheads="1"/>
            </p:cNvSpPr>
            <p:nvPr/>
          </p:nvSpPr>
          <p:spPr bwMode="auto">
            <a:xfrm>
              <a:off x="2400" y="1804"/>
              <a:ext cx="768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2">
                          <a:gamma/>
                          <a:shade val="16078"/>
                          <a:invGamma/>
                        </a:schemeClr>
                      </a:gs>
                      <a:gs pos="50000">
                        <a:schemeClr val="bg2"/>
                      </a:gs>
                      <a:gs pos="100000">
                        <a:schemeClr val="bg2">
                          <a:gamma/>
                          <a:shade val="16078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836" tIns="2918" rIns="5836" bIns="2918" anchor="ctr" anchorCtr="1"/>
            <a:lstStyle>
              <a:lvl1pPr algn="l" defTabSz="415925">
                <a:buBlip>
                  <a:blip r:embed="rId7"/>
                </a:buBlip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207963" algn="l" defTabSz="415925"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415925" algn="l" defTabSz="415925"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622300" algn="l" defTabSz="415925"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828675" algn="l" defTabSz="415925"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2858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17430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2002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26574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SzPct val="85000"/>
                <a:buFontTx/>
                <a:buNone/>
                <a:defRPr/>
              </a:pPr>
              <a:r>
                <a:rPr lang="en-GB" altLang="es-ES" sz="1000" dirty="0" smtClean="0">
                  <a:latin typeface="Comic Sans MS" panose="030F0702030302020204" pitchFamily="66" charset="0"/>
                  <a:cs typeface="Times New Roman" panose="02020603050405020304" pitchFamily="18" charset="0"/>
                </a:rPr>
                <a:t>250</a:t>
              </a:r>
              <a:endParaRPr lang="es-ES" altLang="es-ES" sz="1000" dirty="0" smtClean="0">
                <a:latin typeface="Comic Sans MS" panose="030F0702030302020204" pitchFamily="66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Rectangle 20" descr="Mármol marrón"/>
            <p:cNvSpPr>
              <a:spLocks noChangeArrowheads="1"/>
            </p:cNvSpPr>
            <p:nvPr/>
          </p:nvSpPr>
          <p:spPr bwMode="auto">
            <a:xfrm>
              <a:off x="785" y="1804"/>
              <a:ext cx="1615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2">
                          <a:gamma/>
                          <a:shade val="16078"/>
                          <a:invGamma/>
                        </a:schemeClr>
                      </a:gs>
                      <a:gs pos="50000">
                        <a:schemeClr val="bg2"/>
                      </a:gs>
                      <a:gs pos="100000">
                        <a:schemeClr val="bg2">
                          <a:gamma/>
                          <a:shade val="16078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836" tIns="2918" rIns="5836" bIns="2918" anchor="ctr" anchorCtr="1"/>
            <a:lstStyle>
              <a:lvl1pPr algn="l" defTabSz="415925">
                <a:buBlip>
                  <a:blip r:embed="rId7"/>
                </a:buBlip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207963" algn="l" defTabSz="415925"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415925" algn="l" defTabSz="415925"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622300" algn="l" defTabSz="415925"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828675" algn="l" defTabSz="415925"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2858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17430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2002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26574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SzPct val="85000"/>
                <a:buFontTx/>
                <a:buNone/>
                <a:defRPr/>
              </a:pPr>
              <a:r>
                <a:rPr lang="en-GB" altLang="es-ES" sz="1000" smtClean="0">
                  <a:latin typeface="Comic Sans MS" panose="030F0702030302020204" pitchFamily="66" charset="0"/>
                  <a:cs typeface="Times New Roman" panose="02020603050405020304" pitchFamily="18" charset="0"/>
                </a:rPr>
                <a:t>Catalyst amount (mg)</a:t>
              </a:r>
              <a:endParaRPr lang="es-ES" altLang="es-ES" sz="1000" smtClean="0">
                <a:latin typeface="Comic Sans MS" panose="030F0702030302020204" pitchFamily="66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Rectangle 21" descr="Mármol marrón"/>
            <p:cNvSpPr>
              <a:spLocks noChangeArrowheads="1"/>
            </p:cNvSpPr>
            <p:nvPr/>
          </p:nvSpPr>
          <p:spPr bwMode="auto">
            <a:xfrm>
              <a:off x="192" y="1804"/>
              <a:ext cx="593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2">
                          <a:gamma/>
                          <a:shade val="16078"/>
                          <a:invGamma/>
                        </a:schemeClr>
                      </a:gs>
                      <a:gs pos="50000">
                        <a:schemeClr val="bg2"/>
                      </a:gs>
                      <a:gs pos="100000">
                        <a:schemeClr val="bg2">
                          <a:gamma/>
                          <a:shade val="16078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836" tIns="2918" rIns="5836" bIns="2918" anchor="ctr" anchorCtr="1"/>
            <a:lstStyle>
              <a:lvl1pPr algn="l" defTabSz="415925">
                <a:buBlip>
                  <a:blip r:embed="rId7"/>
                </a:buBlip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207963" algn="l" defTabSz="415925"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415925" algn="l" defTabSz="415925"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622300" algn="l" defTabSz="415925"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828675" algn="l" defTabSz="415925"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2858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17430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2002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26574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SzPct val="85000"/>
                <a:buFontTx/>
                <a:buNone/>
                <a:defRPr/>
              </a:pPr>
              <a:r>
                <a:rPr lang="es-ES" altLang="es-ES" sz="1000" smtClean="0">
                  <a:latin typeface="Comic Sans MS" panose="030F0702030302020204" pitchFamily="66" charset="0"/>
                  <a:cs typeface="Times New Roman" panose="02020603050405020304" pitchFamily="18" charset="0"/>
                </a:rPr>
                <a:t>X</a:t>
              </a:r>
              <a:r>
                <a:rPr lang="es-ES" altLang="es-ES" sz="1000" baseline="-30000" smtClean="0">
                  <a:latin typeface="Comic Sans MS" panose="030F0702030302020204" pitchFamily="66" charset="0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7" name="Rectangle 22"/>
            <p:cNvSpPr>
              <a:spLocks noChangeArrowheads="1"/>
            </p:cNvSpPr>
            <p:nvPr/>
          </p:nvSpPr>
          <p:spPr bwMode="auto">
            <a:xfrm>
              <a:off x="4800" y="1476"/>
              <a:ext cx="816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shade val="16078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shade val="16078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836" tIns="2918" rIns="5836" bIns="2918" anchor="ctr" anchorCtr="1"/>
            <a:lstStyle>
              <a:lvl1pPr algn="l" defTabSz="415925">
                <a:buBlip>
                  <a:blip r:embed="rId7"/>
                </a:buBlip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207963" algn="l" defTabSz="415925"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415925" algn="l" defTabSz="415925"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622300" algn="l" defTabSz="415925"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828675" algn="l" defTabSz="415925"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2858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17430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2002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26574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SzPct val="85000"/>
                <a:buFontTx/>
                <a:buNone/>
                <a:defRPr/>
              </a:pPr>
              <a:r>
                <a:rPr lang="es-ES" altLang="es-ES" sz="1000" dirty="0" smtClean="0">
                  <a:latin typeface="Comic Sans MS" panose="030F0702030302020204" pitchFamily="66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28" name="Rectangle 23"/>
            <p:cNvSpPr>
              <a:spLocks noChangeArrowheads="1"/>
            </p:cNvSpPr>
            <p:nvPr/>
          </p:nvSpPr>
          <p:spPr bwMode="auto">
            <a:xfrm>
              <a:off x="3168" y="1476"/>
              <a:ext cx="1632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shade val="16078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shade val="16078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836" tIns="2918" rIns="5836" bIns="2918" anchor="ctr" anchorCtr="1"/>
            <a:lstStyle>
              <a:lvl1pPr algn="l" defTabSz="415925">
                <a:buBlip>
                  <a:blip r:embed="rId7"/>
                </a:buBlip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207963" algn="l" defTabSz="415925"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415925" algn="l" defTabSz="415925"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622300" algn="l" defTabSz="415925"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828675" algn="l" defTabSz="415925"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2858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17430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2002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26574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SzPct val="85000"/>
                <a:buFontTx/>
                <a:buNone/>
                <a:defRPr/>
              </a:pPr>
              <a:r>
                <a:rPr lang="es-ES" altLang="es-ES" sz="1000" dirty="0" smtClean="0">
                  <a:latin typeface="Comic Sans MS" panose="030F0702030302020204" pitchFamily="66" charset="0"/>
                  <a:cs typeface="Times New Roman" panose="02020603050405020304" pitchFamily="18" charset="0"/>
                </a:rPr>
                <a:t>25</a:t>
              </a:r>
            </a:p>
          </p:txBody>
        </p:sp>
        <p:sp>
          <p:nvSpPr>
            <p:cNvPr id="29" name="Rectangle 24"/>
            <p:cNvSpPr>
              <a:spLocks noChangeArrowheads="1"/>
            </p:cNvSpPr>
            <p:nvPr/>
          </p:nvSpPr>
          <p:spPr bwMode="auto">
            <a:xfrm>
              <a:off x="2400" y="1476"/>
              <a:ext cx="768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shade val="16078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shade val="16078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836" tIns="2918" rIns="5836" bIns="2918" anchor="ctr" anchorCtr="1"/>
            <a:lstStyle>
              <a:lvl1pPr algn="l" defTabSz="415925">
                <a:buBlip>
                  <a:blip r:embed="rId7"/>
                </a:buBlip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207963" algn="l" defTabSz="415925"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415925" algn="l" defTabSz="415925"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622300" algn="l" defTabSz="415925"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828675" algn="l" defTabSz="415925"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2858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17430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2002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26574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SzPct val="85000"/>
                <a:buFontTx/>
                <a:buNone/>
                <a:defRPr/>
              </a:pPr>
              <a:r>
                <a:rPr lang="es-ES" altLang="es-ES" sz="1000" dirty="0" smtClean="0">
                  <a:latin typeface="Comic Sans MS" panose="030F0702030302020204" pitchFamily="66" charset="0"/>
                  <a:cs typeface="Times New Roman" panose="02020603050405020304" pitchFamily="18" charset="0"/>
                </a:rPr>
                <a:t>46</a:t>
              </a:r>
            </a:p>
          </p:txBody>
        </p:sp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>
              <a:off x="785" y="1476"/>
              <a:ext cx="1615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shade val="16078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shade val="16078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836" tIns="2918" rIns="5836" bIns="2918" anchor="ctr" anchorCtr="1"/>
            <a:lstStyle>
              <a:lvl1pPr algn="l" defTabSz="415925">
                <a:buBlip>
                  <a:blip r:embed="rId7"/>
                </a:buBlip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207963" algn="l" defTabSz="415925"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415925" algn="l" defTabSz="415925"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622300" algn="l" defTabSz="415925"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828675" algn="l" defTabSz="415925"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2858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17430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2002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26574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SzPct val="85000"/>
                <a:buFontTx/>
                <a:buNone/>
                <a:defRPr/>
              </a:pPr>
              <a:r>
                <a:rPr lang="en-GB" altLang="es-ES" sz="1000" smtClean="0">
                  <a:latin typeface="Comic Sans MS" panose="030F0702030302020204" pitchFamily="66" charset="0"/>
                  <a:cs typeface="Times New Roman" panose="02020603050405020304" pitchFamily="18" charset="0"/>
                </a:rPr>
                <a:t>Temperature (ºC)</a:t>
              </a:r>
              <a:endParaRPr lang="es-ES" altLang="es-ES" sz="1000" smtClean="0">
                <a:latin typeface="Comic Sans MS" panose="030F0702030302020204" pitchFamily="66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Rectangle 26"/>
            <p:cNvSpPr>
              <a:spLocks noChangeArrowheads="1"/>
            </p:cNvSpPr>
            <p:nvPr/>
          </p:nvSpPr>
          <p:spPr bwMode="auto">
            <a:xfrm>
              <a:off x="192" y="1476"/>
              <a:ext cx="593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shade val="16078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shade val="16078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836" tIns="2918" rIns="5836" bIns="2918" anchor="ctr" anchorCtr="1"/>
            <a:lstStyle>
              <a:lvl1pPr algn="l" defTabSz="415925">
                <a:buBlip>
                  <a:blip r:embed="rId7"/>
                </a:buBlip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207963" algn="l" defTabSz="415925"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415925" algn="l" defTabSz="415925"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622300" algn="l" defTabSz="415925"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828675" algn="l" defTabSz="415925"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2858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17430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2002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26574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SzPct val="85000"/>
                <a:buFontTx/>
                <a:buNone/>
                <a:defRPr/>
              </a:pPr>
              <a:r>
                <a:rPr lang="en-GB" altLang="es-ES" sz="1000" smtClean="0">
                  <a:latin typeface="Comic Sans MS" panose="030F0702030302020204" pitchFamily="66" charset="0"/>
                  <a:cs typeface="Times New Roman" panose="02020603050405020304" pitchFamily="18" charset="0"/>
                </a:rPr>
                <a:t>X</a:t>
              </a:r>
              <a:r>
                <a:rPr lang="en-GB" altLang="es-ES" sz="1000" baseline="-30000" smtClean="0">
                  <a:latin typeface="Comic Sans MS" panose="030F0702030302020204" pitchFamily="66" charset="0"/>
                  <a:cs typeface="Times New Roman" panose="02020603050405020304" pitchFamily="18" charset="0"/>
                </a:rPr>
                <a:t>C</a:t>
              </a:r>
              <a:endParaRPr lang="es-ES" altLang="es-ES" sz="1000" baseline="-30000" smtClean="0">
                <a:latin typeface="Comic Sans MS" panose="030F0702030302020204" pitchFamily="66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Rectangle 27"/>
            <p:cNvSpPr>
              <a:spLocks noChangeArrowheads="1"/>
            </p:cNvSpPr>
            <p:nvPr/>
          </p:nvSpPr>
          <p:spPr bwMode="auto">
            <a:xfrm>
              <a:off x="4800" y="1178"/>
              <a:ext cx="816" cy="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2">
                          <a:gamma/>
                          <a:shade val="16078"/>
                          <a:invGamma/>
                        </a:schemeClr>
                      </a:gs>
                      <a:gs pos="50000">
                        <a:schemeClr val="bg2"/>
                      </a:gs>
                      <a:gs pos="100000">
                        <a:schemeClr val="bg2">
                          <a:gamma/>
                          <a:shade val="16078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836" tIns="2918" rIns="5836" bIns="2918" anchor="ctr" anchorCtr="1"/>
            <a:lstStyle>
              <a:lvl1pPr algn="l" defTabSz="415925">
                <a:buBlip>
                  <a:blip r:embed="rId7"/>
                </a:buBlip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207963" algn="l" defTabSz="415925"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415925" algn="l" defTabSz="415925"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622300" algn="l" defTabSz="415925"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828675" algn="l" defTabSz="415925"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2858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17430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2002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26574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SzPct val="85000"/>
                <a:buFontTx/>
                <a:buNone/>
                <a:defRPr/>
              </a:pPr>
              <a:r>
                <a:rPr lang="es-ES" altLang="es-ES" sz="1000" smtClean="0">
                  <a:latin typeface="Comic Sans MS" panose="030F0702030302020204" pitchFamily="66" charset="0"/>
                  <a:cs typeface="Times New Roman" panose="02020603050405020304" pitchFamily="18" charset="0"/>
                </a:rPr>
                <a:t>1/1</a:t>
              </a:r>
            </a:p>
          </p:txBody>
        </p:sp>
        <p:sp>
          <p:nvSpPr>
            <p:cNvPr id="33" name="Rectangle 28"/>
            <p:cNvSpPr>
              <a:spLocks noChangeArrowheads="1"/>
            </p:cNvSpPr>
            <p:nvPr/>
          </p:nvSpPr>
          <p:spPr bwMode="auto">
            <a:xfrm>
              <a:off x="3168" y="1178"/>
              <a:ext cx="1632" cy="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2">
                          <a:gamma/>
                          <a:shade val="16078"/>
                          <a:invGamma/>
                        </a:schemeClr>
                      </a:gs>
                      <a:gs pos="50000">
                        <a:schemeClr val="bg2"/>
                      </a:gs>
                      <a:gs pos="100000">
                        <a:schemeClr val="bg2">
                          <a:gamma/>
                          <a:shade val="16078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836" tIns="2918" rIns="5836" bIns="2918" anchor="ctr" anchorCtr="1"/>
            <a:lstStyle>
              <a:lvl1pPr algn="l" defTabSz="415925">
                <a:buBlip>
                  <a:blip r:embed="rId7"/>
                </a:buBlip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207963" algn="l" defTabSz="415925"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415925" algn="l" defTabSz="415925"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622300" algn="l" defTabSz="415925"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828675" algn="l" defTabSz="415925"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2858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17430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2002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26574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SzPct val="85000"/>
                <a:buFontTx/>
                <a:buNone/>
                <a:defRPr/>
              </a:pPr>
              <a:r>
                <a:rPr lang="es-ES" altLang="es-ES" sz="1000" smtClean="0">
                  <a:latin typeface="Comic Sans MS" panose="030F0702030302020204" pitchFamily="66" charset="0"/>
                  <a:cs typeface="Times New Roman" panose="02020603050405020304" pitchFamily="18" charset="0"/>
                </a:rPr>
                <a:t>3/1</a:t>
              </a:r>
            </a:p>
          </p:txBody>
        </p:sp>
        <p:sp>
          <p:nvSpPr>
            <p:cNvPr id="34" name="Rectangle 29"/>
            <p:cNvSpPr>
              <a:spLocks noChangeArrowheads="1"/>
            </p:cNvSpPr>
            <p:nvPr/>
          </p:nvSpPr>
          <p:spPr bwMode="auto">
            <a:xfrm>
              <a:off x="2400" y="1178"/>
              <a:ext cx="768" cy="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2">
                          <a:gamma/>
                          <a:shade val="16078"/>
                          <a:invGamma/>
                        </a:schemeClr>
                      </a:gs>
                      <a:gs pos="50000">
                        <a:schemeClr val="bg2"/>
                      </a:gs>
                      <a:gs pos="100000">
                        <a:schemeClr val="bg2">
                          <a:gamma/>
                          <a:shade val="16078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836" tIns="2918" rIns="5836" bIns="2918" anchor="ctr" anchorCtr="1"/>
            <a:lstStyle>
              <a:lvl1pPr algn="l" defTabSz="415925">
                <a:buBlip>
                  <a:blip r:embed="rId7"/>
                </a:buBlip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207963" algn="l" defTabSz="415925"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415925" algn="l" defTabSz="415925"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622300" algn="l" defTabSz="415925"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828675" algn="l" defTabSz="415925"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2858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17430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2002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26574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SzPct val="85000"/>
                <a:buFontTx/>
                <a:buNone/>
                <a:defRPr/>
              </a:pPr>
              <a:r>
                <a:rPr lang="es-ES" altLang="es-ES" sz="1000" smtClean="0">
                  <a:latin typeface="Comic Sans MS" panose="030F0702030302020204" pitchFamily="66" charset="0"/>
                  <a:cs typeface="Times New Roman" panose="02020603050405020304" pitchFamily="18" charset="0"/>
                </a:rPr>
                <a:t>5/1</a:t>
              </a:r>
            </a:p>
          </p:txBody>
        </p:sp>
        <p:sp>
          <p:nvSpPr>
            <p:cNvPr id="35" name="Rectangle 30"/>
            <p:cNvSpPr>
              <a:spLocks noChangeArrowheads="1"/>
            </p:cNvSpPr>
            <p:nvPr/>
          </p:nvSpPr>
          <p:spPr bwMode="auto">
            <a:xfrm>
              <a:off x="785" y="1178"/>
              <a:ext cx="1615" cy="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2">
                          <a:gamma/>
                          <a:shade val="16078"/>
                          <a:invGamma/>
                        </a:schemeClr>
                      </a:gs>
                      <a:gs pos="50000">
                        <a:schemeClr val="bg2"/>
                      </a:gs>
                      <a:gs pos="100000">
                        <a:schemeClr val="bg2">
                          <a:gamma/>
                          <a:shade val="16078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836" tIns="2918" rIns="5836" bIns="2918" anchor="ctr" anchorCtr="1"/>
            <a:lstStyle>
              <a:lvl1pPr algn="l" defTabSz="415925">
                <a:buBlip>
                  <a:blip r:embed="rId7"/>
                </a:buBlip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207963" algn="l" defTabSz="415925"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415925" algn="l" defTabSz="415925"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622300" algn="l" defTabSz="415925"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828675" algn="l" defTabSz="415925"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2858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17430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2002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26574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SzPct val="85000"/>
                <a:buFontTx/>
                <a:buNone/>
                <a:defRPr/>
              </a:pPr>
              <a:r>
                <a:rPr lang="es-ES_tradnl" altLang="es-ES" sz="1000" smtClean="0">
                  <a:latin typeface="Comic Sans MS" panose="030F0702030302020204" pitchFamily="66" charset="0"/>
                  <a:cs typeface="Times New Roman" panose="02020603050405020304" pitchFamily="18" charset="0"/>
                </a:rPr>
                <a:t>Molar ratio</a:t>
              </a:r>
            </a:p>
            <a:p>
              <a:pPr algn="ctr" eaLnBrk="1" hangingPunct="1">
                <a:spcBef>
                  <a:spcPct val="20000"/>
                </a:spcBef>
                <a:buSzPct val="85000"/>
                <a:buFontTx/>
                <a:buNone/>
                <a:defRPr/>
              </a:pPr>
              <a:r>
                <a:rPr lang="es-ES_tradnl" altLang="es-ES" sz="1000" smtClean="0">
                  <a:latin typeface="Comic Sans MS" panose="030F0702030302020204" pitchFamily="66" charset="0"/>
                  <a:cs typeface="Times New Roman" panose="02020603050405020304" pitchFamily="18" charset="0"/>
                </a:rPr>
                <a:t>Acyl donor/alcohol</a:t>
              </a:r>
              <a:endParaRPr lang="es-ES" altLang="es-ES" sz="1000" smtClean="0">
                <a:latin typeface="Comic Sans MS" panose="030F0702030302020204" pitchFamily="66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Rectangle 31"/>
            <p:cNvSpPr>
              <a:spLocks noChangeArrowheads="1"/>
            </p:cNvSpPr>
            <p:nvPr/>
          </p:nvSpPr>
          <p:spPr bwMode="auto">
            <a:xfrm>
              <a:off x="192" y="1178"/>
              <a:ext cx="593" cy="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2">
                          <a:gamma/>
                          <a:shade val="16078"/>
                          <a:invGamma/>
                        </a:schemeClr>
                      </a:gs>
                      <a:gs pos="50000">
                        <a:schemeClr val="bg2"/>
                      </a:gs>
                      <a:gs pos="100000">
                        <a:schemeClr val="bg2">
                          <a:gamma/>
                          <a:shade val="16078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836" tIns="2918" rIns="5836" bIns="2918" anchor="ctr" anchorCtr="1"/>
            <a:lstStyle>
              <a:lvl1pPr algn="l" defTabSz="415925">
                <a:buBlip>
                  <a:blip r:embed="rId7"/>
                </a:buBlip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207963" algn="l" defTabSz="415925"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415925" algn="l" defTabSz="415925"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622300" algn="l" defTabSz="415925"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828675" algn="l" defTabSz="415925"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2858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17430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2002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26574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SzPct val="85000"/>
                <a:buFontTx/>
                <a:buNone/>
                <a:defRPr/>
              </a:pPr>
              <a:r>
                <a:rPr lang="es-ES" altLang="es-ES" sz="1000" dirty="0" smtClean="0">
                  <a:latin typeface="Comic Sans MS" panose="030F0702030302020204" pitchFamily="66" charset="0"/>
                  <a:cs typeface="Times New Roman" panose="02020603050405020304" pitchFamily="18" charset="0"/>
                </a:rPr>
                <a:t>X</a:t>
              </a:r>
              <a:r>
                <a:rPr lang="es-ES" altLang="es-ES" sz="1000" baseline="-30000" dirty="0" smtClean="0">
                  <a:latin typeface="Comic Sans MS" panose="030F0702030302020204" pitchFamily="66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37" name="Rectangle 32"/>
            <p:cNvSpPr>
              <a:spLocks noChangeArrowheads="1"/>
            </p:cNvSpPr>
            <p:nvPr/>
          </p:nvSpPr>
          <p:spPr bwMode="auto">
            <a:xfrm>
              <a:off x="4800" y="918"/>
              <a:ext cx="816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shade val="16078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shade val="16078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836" tIns="2918" rIns="5836" bIns="2918" anchor="ctr" anchorCtr="1"/>
            <a:lstStyle>
              <a:lvl1pPr algn="l" defTabSz="415925">
                <a:buBlip>
                  <a:blip r:embed="rId7"/>
                </a:buBlip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207963" algn="l" defTabSz="415925"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415925" algn="l" defTabSz="415925"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622300" algn="l" defTabSz="415925"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828675" algn="l" defTabSz="415925"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2858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17430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2002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26574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SzPct val="85000"/>
                <a:buFontTx/>
                <a:buNone/>
                <a:defRPr/>
              </a:pPr>
              <a:r>
                <a:rPr lang="es-ES" altLang="es-ES" sz="1000" smtClean="0">
                  <a:latin typeface="Comic Sans MS" panose="030F0702030302020204" pitchFamily="66" charset="0"/>
                  <a:cs typeface="Times New Roman" panose="02020603050405020304" pitchFamily="18" charset="0"/>
                </a:rPr>
                <a:t>-0,4</a:t>
              </a:r>
            </a:p>
          </p:txBody>
        </p:sp>
        <p:sp>
          <p:nvSpPr>
            <p:cNvPr id="38" name="Rectangle 33"/>
            <p:cNvSpPr>
              <a:spLocks noChangeArrowheads="1"/>
            </p:cNvSpPr>
            <p:nvPr/>
          </p:nvSpPr>
          <p:spPr bwMode="auto">
            <a:xfrm>
              <a:off x="3168" y="918"/>
              <a:ext cx="1632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shade val="16078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shade val="16078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836" tIns="2918" rIns="5836" bIns="2918" anchor="ctr" anchorCtr="1"/>
            <a:lstStyle>
              <a:lvl1pPr algn="l" defTabSz="415925">
                <a:buBlip>
                  <a:blip r:embed="rId7"/>
                </a:buBlip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207963" algn="l" defTabSz="415925"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415925" algn="l" defTabSz="415925"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622300" algn="l" defTabSz="415925"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828675" algn="l" defTabSz="415925"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2858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17430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2002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26574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SzPct val="85000"/>
                <a:buFontTx/>
                <a:buNone/>
                <a:defRPr/>
              </a:pPr>
              <a:r>
                <a:rPr lang="es-ES" altLang="es-ES" sz="1000" smtClean="0">
                  <a:latin typeface="Comic Sans MS" panose="030F0702030302020204" pitchFamily="66" charset="0"/>
                  <a:cs typeface="Times New Roman" panose="02020603050405020304" pitchFamily="18" charset="0"/>
                </a:rPr>
                <a:t>2,03</a:t>
              </a:r>
            </a:p>
          </p:txBody>
        </p:sp>
        <p:sp>
          <p:nvSpPr>
            <p:cNvPr id="39" name="Rectangle 34"/>
            <p:cNvSpPr>
              <a:spLocks noChangeArrowheads="1"/>
            </p:cNvSpPr>
            <p:nvPr/>
          </p:nvSpPr>
          <p:spPr bwMode="auto">
            <a:xfrm>
              <a:off x="2400" y="918"/>
              <a:ext cx="768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shade val="16078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shade val="16078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836" tIns="2918" rIns="5836" bIns="2918" anchor="ctr" anchorCtr="1"/>
            <a:lstStyle>
              <a:lvl1pPr algn="l" defTabSz="415925">
                <a:buBlip>
                  <a:blip r:embed="rId7"/>
                </a:buBlip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207963" algn="l" defTabSz="415925"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415925" algn="l" defTabSz="415925"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622300" algn="l" defTabSz="415925"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828675" algn="l" defTabSz="415925"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2858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17430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2002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26574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SzPct val="85000"/>
                <a:buFontTx/>
                <a:buNone/>
                <a:defRPr/>
              </a:pPr>
              <a:r>
                <a:rPr lang="es-ES" altLang="es-ES" sz="1000" dirty="0" smtClean="0">
                  <a:latin typeface="Comic Sans MS" panose="030F0702030302020204" pitchFamily="66" charset="0"/>
                  <a:cs typeface="Times New Roman" panose="02020603050405020304" pitchFamily="18" charset="0"/>
                </a:rPr>
                <a:t>4,5</a:t>
              </a:r>
            </a:p>
          </p:txBody>
        </p:sp>
        <p:sp>
          <p:nvSpPr>
            <p:cNvPr id="40" name="Rectangle 35"/>
            <p:cNvSpPr>
              <a:spLocks noChangeArrowheads="1"/>
            </p:cNvSpPr>
            <p:nvPr/>
          </p:nvSpPr>
          <p:spPr bwMode="auto">
            <a:xfrm>
              <a:off x="785" y="918"/>
              <a:ext cx="1615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shade val="16078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shade val="16078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836" tIns="2918" rIns="5836" bIns="2918" anchor="ctr" anchorCtr="1"/>
            <a:lstStyle>
              <a:lvl1pPr algn="l" defTabSz="415925">
                <a:buBlip>
                  <a:blip r:embed="rId7"/>
                </a:buBlip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207963" algn="l" defTabSz="415925"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415925" algn="l" defTabSz="415925"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622300" algn="l" defTabSz="415925"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828675" algn="l" defTabSz="415925"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2858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17430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2002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26574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SzPct val="85000"/>
                <a:buFontTx/>
                <a:buNone/>
                <a:defRPr/>
              </a:pPr>
              <a:r>
                <a:rPr lang="en-GB" altLang="es-ES" sz="1000" smtClean="0">
                  <a:latin typeface="Comic Sans MS" panose="030F0702030302020204" pitchFamily="66" charset="0"/>
                  <a:cs typeface="Times New Roman" panose="02020603050405020304" pitchFamily="18" charset="0"/>
                </a:rPr>
                <a:t>Solvent Log P</a:t>
              </a:r>
              <a:endParaRPr lang="es-ES" altLang="es-ES" sz="1000" smtClean="0">
                <a:latin typeface="Comic Sans MS" panose="030F0702030302020204" pitchFamily="66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Rectangle 36"/>
            <p:cNvSpPr>
              <a:spLocks noChangeArrowheads="1"/>
            </p:cNvSpPr>
            <p:nvPr/>
          </p:nvSpPr>
          <p:spPr bwMode="auto">
            <a:xfrm>
              <a:off x="192" y="918"/>
              <a:ext cx="593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shade val="16078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shade val="16078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836" tIns="2918" rIns="5836" bIns="2918" anchor="ctr" anchorCtr="1"/>
            <a:lstStyle>
              <a:lvl1pPr algn="l" defTabSz="415925">
                <a:buBlip>
                  <a:blip r:embed="rId7"/>
                </a:buBlip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207963" algn="l" defTabSz="415925"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415925" algn="l" defTabSz="415925"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622300" algn="l" defTabSz="415925"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828675" algn="l" defTabSz="415925"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2858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17430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2002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2657475" defTabSz="415925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SzPct val="85000"/>
                <a:buFontTx/>
                <a:buNone/>
                <a:defRPr/>
              </a:pPr>
              <a:r>
                <a:rPr lang="es-ES" altLang="es-ES" sz="1000" dirty="0" smtClean="0">
                  <a:latin typeface="Comic Sans MS" panose="030F0702030302020204" pitchFamily="66" charset="0"/>
                  <a:cs typeface="Times New Roman" panose="02020603050405020304" pitchFamily="18" charset="0"/>
                </a:rPr>
                <a:t>X</a:t>
              </a:r>
              <a:r>
                <a:rPr lang="es-ES" altLang="es-ES" sz="1000" baseline="-30000" dirty="0" smtClean="0">
                  <a:latin typeface="Comic Sans MS" panose="030F0702030302020204" pitchFamily="66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42" name="Rectangle 37" descr="Mármol blanco"/>
            <p:cNvSpPr>
              <a:spLocks noChangeArrowheads="1"/>
            </p:cNvSpPr>
            <p:nvPr/>
          </p:nvSpPr>
          <p:spPr bwMode="auto">
            <a:xfrm>
              <a:off x="4800" y="528"/>
              <a:ext cx="816" cy="390"/>
            </a:xfrm>
            <a:prstGeom prst="rect">
              <a:avLst/>
            </a:prstGeom>
            <a:gradFill rotWithShape="0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836" tIns="2918" rIns="5836" bIns="2918" anchor="ctr" anchorCtr="1"/>
            <a:lstStyle>
              <a:lvl1pPr defTabSz="415925">
                <a:spcBef>
                  <a:spcPct val="20000"/>
                </a:spcBef>
                <a:buSzPct val="85000"/>
                <a:buBlip>
                  <a:blip r:embed="rId7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61963" indent="-285750" defTabSz="415925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652463" indent="-228600" defTabSz="415925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842963" indent="-228600" defTabSz="415925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033463" indent="-228600" defTabSz="415925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490663" indent="-228600" defTabSz="4159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1947863" indent="-228600" defTabSz="4159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405063" indent="-228600" defTabSz="4159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2862263" indent="-228600" defTabSz="4159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s-ES_tradnl" altLang="es-ES" sz="800" b="1">
                  <a:solidFill>
                    <a:srgbClr val="FF3300"/>
                  </a:solidFill>
                  <a:latin typeface="Comic Sans MS" panose="030F0702030302020204" pitchFamily="66" charset="0"/>
                </a:rPr>
                <a:t>MINIMUM (-)</a:t>
              </a:r>
              <a:endParaRPr lang="es-ES" altLang="es-ES" sz="800" b="1">
                <a:solidFill>
                  <a:srgbClr val="FF33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3" name="Rectangle 38" descr="Mármol blanco"/>
            <p:cNvSpPr>
              <a:spLocks noChangeArrowheads="1"/>
            </p:cNvSpPr>
            <p:nvPr/>
          </p:nvSpPr>
          <p:spPr bwMode="auto">
            <a:xfrm>
              <a:off x="3168" y="528"/>
              <a:ext cx="1632" cy="390"/>
            </a:xfrm>
            <a:prstGeom prst="rect">
              <a:avLst/>
            </a:prstGeom>
            <a:gradFill rotWithShape="0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836" tIns="2918" rIns="5836" bIns="2918" anchor="ctr" anchorCtr="1"/>
            <a:lstStyle>
              <a:lvl1pPr defTabSz="415925">
                <a:spcBef>
                  <a:spcPct val="20000"/>
                </a:spcBef>
                <a:buSzPct val="85000"/>
                <a:buBlip>
                  <a:blip r:embed="rId7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207963" indent="-285750" defTabSz="415925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415925" indent="-228600" defTabSz="415925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622300" indent="-228600" defTabSz="415925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828675" indent="-228600" defTabSz="415925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285875" indent="-228600" defTabSz="4159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1743075" indent="-228600" defTabSz="4159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200275" indent="-228600" defTabSz="4159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2657475" indent="-228600" defTabSz="4159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s-ES_tradnl" altLang="es-ES" sz="800" b="1" dirty="0">
                  <a:solidFill>
                    <a:srgbClr val="FF3300"/>
                  </a:solidFill>
                  <a:latin typeface="Comic Sans MS" panose="030F0702030302020204" pitchFamily="66" charset="0"/>
                </a:rPr>
                <a:t>CENTRAL POINT </a:t>
              </a:r>
              <a:endParaRPr lang="es-ES_tradnl" altLang="es-ES" sz="800" b="1" dirty="0" smtClean="0">
                <a:solidFill>
                  <a:srgbClr val="FF3300"/>
                </a:solidFill>
                <a:latin typeface="Comic Sans MS" panose="030F0702030302020204" pitchFamily="66" charset="0"/>
              </a:endParaRPr>
            </a:p>
            <a:p>
              <a:pPr algn="ctr" eaLnBrk="1" hangingPunct="1">
                <a:buFontTx/>
                <a:buNone/>
              </a:pPr>
              <a:r>
                <a:rPr lang="es-ES_tradnl" altLang="es-ES" sz="800" b="1" dirty="0" smtClean="0">
                  <a:solidFill>
                    <a:srgbClr val="FF3300"/>
                  </a:solidFill>
                  <a:latin typeface="Comic Sans MS" panose="030F0702030302020204" pitchFamily="66" charset="0"/>
                </a:rPr>
                <a:t>(</a:t>
              </a:r>
              <a:r>
                <a:rPr lang="es-ES_tradnl" altLang="es-ES" sz="800" b="1" dirty="0">
                  <a:solidFill>
                    <a:srgbClr val="FF3300"/>
                  </a:solidFill>
                  <a:latin typeface="Comic Sans MS" panose="030F0702030302020204" pitchFamily="66" charset="0"/>
                </a:rPr>
                <a:t>C. P.)</a:t>
              </a:r>
              <a:endParaRPr lang="es-ES" altLang="es-ES" sz="800" b="1" dirty="0">
                <a:solidFill>
                  <a:srgbClr val="FF33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4" name="Rectangle 39" descr="Mármol blanco"/>
            <p:cNvSpPr>
              <a:spLocks noChangeArrowheads="1"/>
            </p:cNvSpPr>
            <p:nvPr/>
          </p:nvSpPr>
          <p:spPr bwMode="auto">
            <a:xfrm>
              <a:off x="2400" y="528"/>
              <a:ext cx="768" cy="390"/>
            </a:xfrm>
            <a:prstGeom prst="rect">
              <a:avLst/>
            </a:prstGeom>
            <a:gradFill rotWithShape="0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836" tIns="2918" rIns="5836" bIns="2918" anchor="ctr" anchorCtr="1"/>
            <a:lstStyle>
              <a:lvl1pPr defTabSz="415925">
                <a:spcBef>
                  <a:spcPct val="20000"/>
                </a:spcBef>
                <a:buSzPct val="85000"/>
                <a:buBlip>
                  <a:blip r:embed="rId7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207963" indent="-285750" defTabSz="415925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415925" indent="-228600" defTabSz="415925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622300" indent="-228600" defTabSz="415925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828675" indent="-228600" defTabSz="415925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285875" indent="-228600" defTabSz="4159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1743075" indent="-228600" defTabSz="4159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200275" indent="-228600" defTabSz="4159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2657475" indent="-228600" defTabSz="4159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s-ES_tradnl" altLang="es-ES" sz="800" b="1">
                  <a:solidFill>
                    <a:srgbClr val="FF3300"/>
                  </a:solidFill>
                  <a:latin typeface="Comic Sans MS" panose="030F0702030302020204" pitchFamily="66" charset="0"/>
                </a:rPr>
                <a:t>MAXIMUM (+)</a:t>
              </a:r>
              <a:endParaRPr lang="es-ES" altLang="es-ES" sz="800" b="1">
                <a:solidFill>
                  <a:srgbClr val="FF33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5" name="Rectangle 40" descr="Mármol blanco"/>
            <p:cNvSpPr>
              <a:spLocks noChangeArrowheads="1"/>
            </p:cNvSpPr>
            <p:nvPr/>
          </p:nvSpPr>
          <p:spPr bwMode="auto">
            <a:xfrm>
              <a:off x="785" y="528"/>
              <a:ext cx="1615" cy="390"/>
            </a:xfrm>
            <a:prstGeom prst="rect">
              <a:avLst/>
            </a:prstGeom>
            <a:gradFill rotWithShape="0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836" tIns="2918" rIns="5836" bIns="2918" anchor="ctr" anchorCtr="1"/>
            <a:lstStyle>
              <a:lvl1pPr defTabSz="415925">
                <a:spcBef>
                  <a:spcPct val="20000"/>
                </a:spcBef>
                <a:buSzPct val="85000"/>
                <a:buBlip>
                  <a:blip r:embed="rId7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207963" indent="-285750" defTabSz="415925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415925" indent="-228600" defTabSz="415925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622300" indent="-228600" defTabSz="415925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828675" indent="-228600" defTabSz="415925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285875" indent="-228600" defTabSz="4159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1743075" indent="-228600" defTabSz="4159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200275" indent="-228600" defTabSz="4159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2657475" indent="-228600" defTabSz="4159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s-ES_tradnl" altLang="es-ES" sz="800" b="1">
                  <a:solidFill>
                    <a:srgbClr val="FF3300"/>
                  </a:solidFill>
                  <a:latin typeface="Comic Sans MS" panose="030F0702030302020204" pitchFamily="66" charset="0"/>
                </a:rPr>
                <a:t>VARIABLE</a:t>
              </a:r>
              <a:endParaRPr lang="es-ES" altLang="es-ES" sz="800" b="1">
                <a:solidFill>
                  <a:srgbClr val="FF33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6" name="Rectangle 41" descr="Mármol blanco"/>
            <p:cNvSpPr>
              <a:spLocks noChangeArrowheads="1"/>
            </p:cNvSpPr>
            <p:nvPr/>
          </p:nvSpPr>
          <p:spPr bwMode="auto">
            <a:xfrm>
              <a:off x="192" y="528"/>
              <a:ext cx="593" cy="390"/>
            </a:xfrm>
            <a:prstGeom prst="rect">
              <a:avLst/>
            </a:prstGeom>
            <a:gradFill rotWithShape="0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836" tIns="2918" rIns="5836" bIns="2918" anchor="ctr" anchorCtr="1"/>
            <a:lstStyle>
              <a:lvl1pPr defTabSz="415925">
                <a:spcBef>
                  <a:spcPct val="20000"/>
                </a:spcBef>
                <a:buSzPct val="85000"/>
                <a:buBlip>
                  <a:blip r:embed="rId7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207963" indent="-285750" defTabSz="415925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415925" indent="-228600" defTabSz="415925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622300" indent="-228600" defTabSz="415925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828675" indent="-228600" defTabSz="415925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285875" indent="-228600" defTabSz="4159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1743075" indent="-228600" defTabSz="4159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200275" indent="-228600" defTabSz="4159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2657475" indent="-228600" defTabSz="4159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GB" altLang="es-ES" sz="800" b="1" dirty="0">
                  <a:solidFill>
                    <a:srgbClr val="FF3300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FACTOR</a:t>
              </a:r>
              <a:endParaRPr lang="es-ES" altLang="es-ES" sz="800" b="1" dirty="0">
                <a:solidFill>
                  <a:srgbClr val="FF33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7" name="Line 42"/>
            <p:cNvSpPr>
              <a:spLocks noChangeShapeType="1"/>
            </p:cNvSpPr>
            <p:nvPr/>
          </p:nvSpPr>
          <p:spPr bwMode="auto">
            <a:xfrm>
              <a:off x="192" y="528"/>
              <a:ext cx="5424" cy="0"/>
            </a:xfrm>
            <a:prstGeom prst="line">
              <a:avLst/>
            </a:prstGeom>
            <a:noFill/>
            <a:ln w="38100" cap="sq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836" tIns="2918" rIns="5836" bIns="2918" anchor="ctr" anchorCtr="1"/>
            <a:lstStyle/>
            <a:p>
              <a:endParaRPr lang="es-ES" sz="1000"/>
            </a:p>
          </p:txBody>
        </p:sp>
        <p:sp>
          <p:nvSpPr>
            <p:cNvPr id="48" name="Line 43"/>
            <p:cNvSpPr>
              <a:spLocks noChangeShapeType="1"/>
            </p:cNvSpPr>
            <p:nvPr/>
          </p:nvSpPr>
          <p:spPr bwMode="auto">
            <a:xfrm>
              <a:off x="192" y="528"/>
              <a:ext cx="0" cy="1536"/>
            </a:xfrm>
            <a:prstGeom prst="line">
              <a:avLst/>
            </a:prstGeom>
            <a:noFill/>
            <a:ln w="38100" cap="sq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836" tIns="2918" rIns="5836" bIns="2918" anchor="ctr" anchorCtr="1"/>
            <a:lstStyle/>
            <a:p>
              <a:endParaRPr lang="es-ES" sz="1000"/>
            </a:p>
          </p:txBody>
        </p:sp>
        <p:sp>
          <p:nvSpPr>
            <p:cNvPr id="49" name="Line 44"/>
            <p:cNvSpPr>
              <a:spLocks noChangeShapeType="1"/>
            </p:cNvSpPr>
            <p:nvPr/>
          </p:nvSpPr>
          <p:spPr bwMode="auto">
            <a:xfrm>
              <a:off x="5616" y="528"/>
              <a:ext cx="0" cy="1536"/>
            </a:xfrm>
            <a:prstGeom prst="line">
              <a:avLst/>
            </a:prstGeom>
            <a:noFill/>
            <a:ln w="38100" cap="sq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836" tIns="2918" rIns="5836" bIns="2918" anchor="ctr" anchorCtr="1"/>
            <a:lstStyle/>
            <a:p>
              <a:endParaRPr lang="es-ES" sz="1000"/>
            </a:p>
          </p:txBody>
        </p:sp>
        <p:sp>
          <p:nvSpPr>
            <p:cNvPr id="50" name="Line 45"/>
            <p:cNvSpPr>
              <a:spLocks noChangeShapeType="1"/>
            </p:cNvSpPr>
            <p:nvPr/>
          </p:nvSpPr>
          <p:spPr bwMode="auto">
            <a:xfrm>
              <a:off x="192" y="2064"/>
              <a:ext cx="5424" cy="0"/>
            </a:xfrm>
            <a:prstGeom prst="line">
              <a:avLst/>
            </a:prstGeom>
            <a:noFill/>
            <a:ln w="38100" cap="sq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836" tIns="2918" rIns="5836" bIns="2918" anchor="ctr" anchorCtr="1"/>
            <a:lstStyle/>
            <a:p>
              <a:endParaRPr lang="es-ES" sz="1000"/>
            </a:p>
          </p:txBody>
        </p:sp>
      </p:grpSp>
      <p:pic>
        <p:nvPicPr>
          <p:cNvPr id="51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0992" y="2311215"/>
            <a:ext cx="1135158" cy="99064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</p:pic>
      <p:pic>
        <p:nvPicPr>
          <p:cNvPr id="52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282" y="227440"/>
            <a:ext cx="3419475" cy="30734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290992" y="3474863"/>
            <a:ext cx="4725626" cy="2136805"/>
          </a:xfrm>
          <a:prstGeom prst="rect">
            <a:avLst/>
          </a:prstGeom>
          <a:solidFill>
            <a:schemeClr val="tx1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762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Results and </a:t>
            </a:r>
            <a:r>
              <a:rPr lang="fr-FR" b="1" dirty="0" smtClean="0"/>
              <a:t>discussion (2/8)</a:t>
            </a:r>
            <a:endParaRPr lang="fr-FR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9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1324"/>
            <a:ext cx="9144000" cy="836676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3429000" y="-26872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Test reaction: use of vinyl acetate and isooctane (according to the previous optimization) </a:t>
            </a:r>
            <a:endParaRPr lang="en-US" b="1" dirty="0"/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9139113"/>
              </p:ext>
            </p:extLst>
          </p:nvPr>
        </p:nvGraphicFramePr>
        <p:xfrm>
          <a:off x="240792" y="553081"/>
          <a:ext cx="7300383" cy="1385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CS ChemDraw Drawing" r:id="rId5" imgW="5787756" imgH="1098542" progId="ChemDraw.Document.6.0">
                  <p:embed/>
                </p:oleObj>
              </mc:Choice>
              <mc:Fallback>
                <p:oleObj name="CS ChemDraw Drawing" r:id="rId5" imgW="5787756" imgH="1098542" progId="ChemDraw.Document.6.0">
                  <p:embed/>
                  <p:pic>
                    <p:nvPicPr>
                      <p:cNvPr id="10" name="Objeto 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0792" y="553081"/>
                        <a:ext cx="7300383" cy="13855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4789" y="1808425"/>
            <a:ext cx="3688162" cy="361361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</p:pic>
      <p:sp>
        <p:nvSpPr>
          <p:cNvPr id="12" name="CuadroTexto 11"/>
          <p:cNvSpPr txBox="1"/>
          <p:nvPr/>
        </p:nvSpPr>
        <p:spPr>
          <a:xfrm>
            <a:off x="7010400" y="5250839"/>
            <a:ext cx="708848" cy="26161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(h)</a:t>
            </a:r>
            <a:endParaRPr lang="es-ES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5284789" y="1842578"/>
            <a:ext cx="1116011" cy="253916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sz="10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Conversion</a:t>
            </a:r>
            <a:r>
              <a:rPr lang="es-ES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(%)</a:t>
            </a:r>
            <a:endParaRPr lang="es-ES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2"/>
          <p:cNvSpPr txBox="1"/>
          <p:nvPr/>
        </p:nvSpPr>
        <p:spPr>
          <a:xfrm>
            <a:off x="655108" y="2070125"/>
            <a:ext cx="3867150" cy="129266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Lipases tested: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FF00FF"/>
                </a:solidFill>
              </a:rPr>
              <a:t>Immobilized lipase from </a:t>
            </a:r>
            <a:r>
              <a:rPr lang="en-US" sz="1200" i="1" dirty="0" err="1" smtClean="0">
                <a:solidFill>
                  <a:srgbClr val="FF00FF"/>
                </a:solidFill>
              </a:rPr>
              <a:t>Rhizomucor</a:t>
            </a:r>
            <a:r>
              <a:rPr lang="en-US" sz="1200" i="1" dirty="0" smtClean="0">
                <a:solidFill>
                  <a:srgbClr val="FF00FF"/>
                </a:solidFill>
              </a:rPr>
              <a:t> </a:t>
            </a:r>
            <a:r>
              <a:rPr lang="en-US" sz="1200" i="1" dirty="0" err="1" smtClean="0">
                <a:solidFill>
                  <a:srgbClr val="FF00FF"/>
                </a:solidFill>
              </a:rPr>
              <a:t>miehei</a:t>
            </a:r>
            <a:r>
              <a:rPr lang="en-US" sz="1200" i="1" dirty="0" smtClean="0">
                <a:solidFill>
                  <a:srgbClr val="FF00FF"/>
                </a:solidFill>
              </a:rPr>
              <a:t> </a:t>
            </a:r>
            <a:r>
              <a:rPr lang="en-US" sz="1200" dirty="0" smtClean="0">
                <a:solidFill>
                  <a:srgbClr val="FF00FF"/>
                </a:solidFill>
              </a:rPr>
              <a:t>(</a:t>
            </a:r>
            <a:r>
              <a:rPr lang="en-US" sz="1200" dirty="0" err="1" smtClean="0">
                <a:solidFill>
                  <a:srgbClr val="FF00FF"/>
                </a:solidFill>
              </a:rPr>
              <a:t>Lipozyme</a:t>
            </a:r>
            <a:r>
              <a:rPr lang="en-US" sz="1200" dirty="0" smtClean="0">
                <a:solidFill>
                  <a:srgbClr val="FF00FF"/>
                </a:solidFill>
              </a:rPr>
              <a:t> IM20)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CCFF"/>
                </a:solidFill>
              </a:rPr>
              <a:t>Crude lipase from </a:t>
            </a:r>
            <a:r>
              <a:rPr lang="en-US" sz="1200" i="1" dirty="0" err="1" smtClean="0">
                <a:solidFill>
                  <a:srgbClr val="00CCFF"/>
                </a:solidFill>
              </a:rPr>
              <a:t>Humicola</a:t>
            </a:r>
            <a:r>
              <a:rPr lang="en-US" sz="1200" i="1" dirty="0" smtClean="0">
                <a:solidFill>
                  <a:srgbClr val="00CCFF"/>
                </a:solidFill>
              </a:rPr>
              <a:t> </a:t>
            </a:r>
            <a:r>
              <a:rPr lang="en-US" sz="1200" i="1" dirty="0" err="1" smtClean="0">
                <a:solidFill>
                  <a:srgbClr val="00CCFF"/>
                </a:solidFill>
              </a:rPr>
              <a:t>lanuginosa</a:t>
            </a:r>
            <a:r>
              <a:rPr lang="en-US" sz="1200" i="1" dirty="0" smtClean="0">
                <a:solidFill>
                  <a:srgbClr val="00CCFF"/>
                </a:solidFill>
              </a:rPr>
              <a:t> </a:t>
            </a:r>
            <a:r>
              <a:rPr lang="en-US" sz="1200" dirty="0" smtClean="0">
                <a:solidFill>
                  <a:srgbClr val="00CCFF"/>
                </a:solidFill>
              </a:rPr>
              <a:t>(HLL, </a:t>
            </a:r>
            <a:r>
              <a:rPr lang="en-US" sz="1200" dirty="0">
                <a:solidFill>
                  <a:srgbClr val="00CCFF"/>
                </a:solidFill>
              </a:rPr>
              <a:t>recently renamed </a:t>
            </a:r>
            <a:r>
              <a:rPr lang="en-US" sz="1200" i="1" dirty="0" err="1">
                <a:solidFill>
                  <a:srgbClr val="00CCFF"/>
                </a:solidFill>
              </a:rPr>
              <a:t>Thermomyces</a:t>
            </a:r>
            <a:r>
              <a:rPr lang="en-US" sz="1200" i="1" dirty="0">
                <a:solidFill>
                  <a:srgbClr val="00CCFF"/>
                </a:solidFill>
              </a:rPr>
              <a:t> </a:t>
            </a:r>
            <a:r>
              <a:rPr lang="en-US" sz="1200" i="1" dirty="0" err="1" smtClean="0">
                <a:solidFill>
                  <a:srgbClr val="00CCFF"/>
                </a:solidFill>
              </a:rPr>
              <a:t>laguginosus</a:t>
            </a:r>
            <a:r>
              <a:rPr lang="en-US" sz="1200" dirty="0" smtClean="0">
                <a:solidFill>
                  <a:srgbClr val="00CCFF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92D050"/>
                </a:solidFill>
              </a:rPr>
              <a:t>Crude lipase from Pig Pancreas (PPL)</a:t>
            </a:r>
            <a:endParaRPr lang="en-US" sz="1200" dirty="0">
              <a:solidFill>
                <a:srgbClr val="92D050"/>
              </a:solidFill>
            </a:endParaRPr>
          </a:p>
        </p:txBody>
      </p:sp>
      <p:sp>
        <p:nvSpPr>
          <p:cNvPr id="15" name="TextBox 2"/>
          <p:cNvSpPr txBox="1"/>
          <p:nvPr/>
        </p:nvSpPr>
        <p:spPr>
          <a:xfrm>
            <a:off x="5284789" y="5559659"/>
            <a:ext cx="3688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Conversion and enantiomeric excess followed by HPLC (chiral column </a:t>
            </a:r>
            <a:r>
              <a:rPr lang="en-US" sz="1200" dirty="0" err="1" smtClean="0"/>
              <a:t>Chiralcel</a:t>
            </a:r>
            <a:r>
              <a:rPr lang="en-US" sz="1200" dirty="0" smtClean="0"/>
              <a:t>-OD)</a:t>
            </a:r>
            <a:endParaRPr lang="en-US" sz="1200" dirty="0"/>
          </a:p>
        </p:txBody>
      </p:sp>
      <p:sp>
        <p:nvSpPr>
          <p:cNvPr id="22" name="Rectángulo 21"/>
          <p:cNvSpPr/>
          <p:nvPr/>
        </p:nvSpPr>
        <p:spPr>
          <a:xfrm>
            <a:off x="90126" y="4624699"/>
            <a:ext cx="505380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1000" kern="1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Lohit Devanagari"/>
              </a:rPr>
              <a:t>a</a:t>
            </a:r>
            <a:r>
              <a:rPr lang="en-US" sz="1000" kern="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Lohit Devanagari"/>
              </a:rPr>
              <a:t> </a:t>
            </a:r>
            <a:r>
              <a:rPr lang="en-US" sz="1000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Lohit Devanagari"/>
              </a:rPr>
              <a:t>Protein amount (Biuret).</a:t>
            </a:r>
            <a:endParaRPr lang="es-ES" sz="1000" kern="100" dirty="0">
              <a:latin typeface="Liberation Serif"/>
              <a:ea typeface="SimSun" panose="02010600030101010101" pitchFamily="2" charset="-122"/>
              <a:cs typeface="Lohit Devanagari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1000" kern="1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Lohit Devanagari"/>
              </a:rPr>
              <a:t>b</a:t>
            </a:r>
            <a:r>
              <a:rPr lang="en-US" sz="1000" kern="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Lohit Devanagari"/>
              </a:rPr>
              <a:t> </a:t>
            </a:r>
            <a:r>
              <a:rPr lang="en-US" sz="1000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Lohit Devanagari"/>
              </a:rPr>
              <a:t>Enantiomeric ratio (product), E </a:t>
            </a:r>
            <a:r>
              <a:rPr lang="en-US" sz="1000" kern="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Lohit Devanagari"/>
              </a:rPr>
              <a:t>= [ln [1-c(1+ee</a:t>
            </a:r>
            <a:r>
              <a:rPr lang="en-US" sz="1000" kern="1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Lohit Devanagari"/>
              </a:rPr>
              <a:t>p</a:t>
            </a:r>
            <a:r>
              <a:rPr lang="en-US" sz="1000" kern="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Lohit Devanagari"/>
              </a:rPr>
              <a:t>)]]/[ln [1-c(1-ee</a:t>
            </a:r>
            <a:r>
              <a:rPr lang="en-US" sz="1000" kern="1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Lohit Devanagari"/>
              </a:rPr>
              <a:t>p</a:t>
            </a:r>
            <a:r>
              <a:rPr lang="en-US" sz="1000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Lohit Devanagari"/>
              </a:rPr>
              <a:t>)]]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1000" kern="1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Lohit Devanagari"/>
              </a:rPr>
              <a:t>c </a:t>
            </a:r>
            <a:r>
              <a:rPr lang="es-ES" sz="1000" kern="100" dirty="0" err="1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Enantiomeric</a:t>
            </a:r>
            <a:r>
              <a:rPr lang="es-ES" sz="1000" kern="1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factor EF = (</a:t>
            </a:r>
            <a:r>
              <a:rPr lang="es-ES" sz="1000" kern="100" dirty="0" err="1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ees</a:t>
            </a:r>
            <a:r>
              <a:rPr lang="es-ES" sz="1000" kern="1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 / [c/ (1-c</a:t>
            </a:r>
            <a:r>
              <a:rPr lang="es-ES" sz="1000" kern="1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)]</a:t>
            </a:r>
            <a:endParaRPr lang="es-ES" sz="1000" kern="1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709" y="3475450"/>
            <a:ext cx="5175069" cy="1298405"/>
          </a:xfrm>
          <a:prstGeom prst="rect">
            <a:avLst/>
          </a:prstGeom>
        </p:spPr>
      </p:pic>
      <p:sp>
        <p:nvSpPr>
          <p:cNvPr id="25" name="TextBox 2"/>
          <p:cNvSpPr txBox="1"/>
          <p:nvPr/>
        </p:nvSpPr>
        <p:spPr>
          <a:xfrm>
            <a:off x="-32946" y="5422042"/>
            <a:ext cx="51899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Best biocatalyst: </a:t>
            </a:r>
            <a:r>
              <a:rPr lang="en-US" sz="2800" b="1" dirty="0" err="1" smtClean="0"/>
              <a:t>Lipozyme</a:t>
            </a:r>
            <a:r>
              <a:rPr lang="en-US" sz="2800" b="1" dirty="0" smtClean="0"/>
              <a:t> IM20</a:t>
            </a:r>
          </a:p>
        </p:txBody>
      </p:sp>
    </p:spTree>
    <p:extLst>
      <p:ext uri="{BB962C8B-B14F-4D97-AF65-F5344CB8AC3E}">
        <p14:creationId xmlns:p14="http://schemas.microsoft.com/office/powerpoint/2010/main" val="364380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1175</TotalTime>
  <Words>1487</Words>
  <Application>Microsoft Office PowerPoint</Application>
  <PresentationFormat>Presentación en pantalla (4:3)</PresentationFormat>
  <Paragraphs>328</Paragraphs>
  <Slides>17</Slides>
  <Notes>17</Notes>
  <HiddenSlides>0</HiddenSlides>
  <MMClips>0</MMClips>
  <ScaleCrop>false</ScaleCrop>
  <HeadingPairs>
    <vt:vector size="8" baseType="variant">
      <vt:variant>
        <vt:lpstr>Fuentes usadas</vt:lpstr>
      </vt:variant>
      <vt:variant>
        <vt:i4>11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31" baseType="lpstr">
      <vt:lpstr>SimSun</vt:lpstr>
      <vt:lpstr>Arial</vt:lpstr>
      <vt:lpstr>Calibri</vt:lpstr>
      <vt:lpstr>Calibri Light</vt:lpstr>
      <vt:lpstr>Comic Sans MS</vt:lpstr>
      <vt:lpstr>Liberation Serif</vt:lpstr>
      <vt:lpstr>Lohit Devanagari</vt:lpstr>
      <vt:lpstr>Lucida Handwriting</vt:lpstr>
      <vt:lpstr>Segoe UI</vt:lpstr>
      <vt:lpstr>Times New Roman</vt:lpstr>
      <vt:lpstr>Wingdings</vt:lpstr>
      <vt:lpstr>Office Theme</vt:lpstr>
      <vt:lpstr>Custom Design</vt:lpstr>
      <vt:lpstr>CS ChemDraw Drawing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Andres Alcantara</cp:lastModifiedBy>
  <cp:revision>136</cp:revision>
  <dcterms:created xsi:type="dcterms:W3CDTF">2015-04-04T09:45:50Z</dcterms:created>
  <dcterms:modified xsi:type="dcterms:W3CDTF">2018-11-05T10:33:39Z</dcterms:modified>
</cp:coreProperties>
</file>