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bookmarkIdSeed="3">
  <p:sldMasterIdLst>
    <p:sldMasterId id="2147483718" r:id="rId1"/>
  </p:sldMasterIdLst>
  <p:notesMasterIdLst>
    <p:notesMasterId r:id="rId13"/>
  </p:notesMasterIdLst>
  <p:sldIdLst>
    <p:sldId id="422" r:id="rId2"/>
    <p:sldId id="426" r:id="rId3"/>
    <p:sldId id="431" r:id="rId4"/>
    <p:sldId id="432" r:id="rId5"/>
    <p:sldId id="433" r:id="rId6"/>
    <p:sldId id="434" r:id="rId7"/>
    <p:sldId id="435" r:id="rId8"/>
    <p:sldId id="436" r:id="rId9"/>
    <p:sldId id="437" r:id="rId10"/>
    <p:sldId id="438" r:id="rId11"/>
    <p:sldId id="439" r:id="rId12"/>
  </p:sldIdLst>
  <p:sldSz cx="12192000" cy="6858000"/>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029" autoAdjust="0"/>
    <p:restoredTop sz="86314" autoAdjust="0"/>
  </p:normalViewPr>
  <p:slideViewPr>
    <p:cSldViewPr snapToGrid="0">
      <p:cViewPr varScale="1">
        <p:scale>
          <a:sx n="102" d="100"/>
          <a:sy n="102" d="100"/>
        </p:scale>
        <p:origin x="869" y="72"/>
      </p:cViewPr>
      <p:guideLst>
        <p:guide orient="horz" pos="2160"/>
        <p:guide pos="3840"/>
      </p:guideLst>
    </p:cSldViewPr>
  </p:slideViewPr>
  <p:outlineViewPr>
    <p:cViewPr>
      <p:scale>
        <a:sx n="33" d="100"/>
        <a:sy n="33" d="100"/>
      </p:scale>
      <p:origin x="0" y="0"/>
    </p:cViewPr>
  </p:outlineViewPr>
  <p:notesTextViewPr>
    <p:cViewPr>
      <p:scale>
        <a:sx n="3" d="2"/>
        <a:sy n="3" d="2"/>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8.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t-B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1A54FCE-4892-49EF-AD28-CC0108ED5E6D}" type="datetimeFigureOut">
              <a:rPr lang="pt-BR" smtClean="0"/>
              <a:t>08/10/2018</a:t>
            </a:fld>
            <a:endParaRPr lang="pt-BR"/>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pt-BR"/>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B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pt-B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CEF7A0B-E39B-4E40-879A-CC47CE7869CC}" type="slidenum">
              <a:rPr lang="pt-BR" smtClean="0"/>
              <a:t>‹nº›</a:t>
            </a:fld>
            <a:endParaRPr lang="pt-BR"/>
          </a:p>
        </p:txBody>
      </p:sp>
    </p:spTree>
    <p:extLst>
      <p:ext uri="{BB962C8B-B14F-4D97-AF65-F5344CB8AC3E}">
        <p14:creationId xmlns:p14="http://schemas.microsoft.com/office/powerpoint/2010/main" val="16559197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pt-BR" dirty="0"/>
          </a:p>
        </p:txBody>
      </p:sp>
      <p:sp>
        <p:nvSpPr>
          <p:cNvPr id="4" name="Slide Number Placeholder 3"/>
          <p:cNvSpPr>
            <a:spLocks noGrp="1"/>
          </p:cNvSpPr>
          <p:nvPr>
            <p:ph type="sldNum" sz="quarter" idx="10"/>
          </p:nvPr>
        </p:nvSpPr>
        <p:spPr/>
        <p:txBody>
          <a:bodyPr/>
          <a:lstStyle/>
          <a:p>
            <a:fld id="{ACEF7A0B-E39B-4E40-879A-CC47CE7869CC}" type="slidenum">
              <a:rPr lang="pt-BR" smtClean="0"/>
              <a:t>1</a:t>
            </a:fld>
            <a:endParaRPr lang="pt-BR"/>
          </a:p>
        </p:txBody>
      </p:sp>
    </p:spTree>
    <p:extLst>
      <p:ext uri="{BB962C8B-B14F-4D97-AF65-F5344CB8AC3E}">
        <p14:creationId xmlns:p14="http://schemas.microsoft.com/office/powerpoint/2010/main" val="31570280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pt-BR" smtClean="0"/>
              <a:t>Clique para editar o título mestre</a:t>
            </a:r>
            <a:endParaRPr lang="pt-BR"/>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t-BR" smtClean="0"/>
              <a:t>Clique para editar o estilo do subtítulo mestre</a:t>
            </a:r>
            <a:endParaRPr lang="pt-BR"/>
          </a:p>
        </p:txBody>
      </p:sp>
      <p:sp>
        <p:nvSpPr>
          <p:cNvPr id="4" name="Espaço Reservado para Data 3"/>
          <p:cNvSpPr>
            <a:spLocks noGrp="1"/>
          </p:cNvSpPr>
          <p:nvPr>
            <p:ph type="dt" sz="half" idx="10"/>
          </p:nvPr>
        </p:nvSpPr>
        <p:spPr/>
        <p:txBody>
          <a:bodyPr/>
          <a:lstStyle/>
          <a:p>
            <a:fld id="{1A30F976-57FC-489C-8AAD-96F60DAB1D69}" type="datetime1">
              <a:rPr lang="pt-BR" smtClean="0"/>
              <a:t>08/10/2018</a:t>
            </a:fld>
            <a:endParaRPr lang="pt-BR"/>
          </a:p>
        </p:txBody>
      </p:sp>
      <p:sp>
        <p:nvSpPr>
          <p:cNvPr id="5" name="Espaço Reservado para Rodapé 4"/>
          <p:cNvSpPr>
            <a:spLocks noGrp="1"/>
          </p:cNvSpPr>
          <p:nvPr>
            <p:ph type="ftr" sz="quarter" idx="11"/>
          </p:nvPr>
        </p:nvSpPr>
        <p:spPr/>
        <p:txBody>
          <a:bodyPr/>
          <a:lstStyle/>
          <a:p>
            <a:r>
              <a:rPr lang="pt-BR" smtClean="0"/>
              <a:t>Rodolpho Godoy - Engenharia Mecânica</a:t>
            </a:r>
            <a:endParaRPr lang="pt-BR"/>
          </a:p>
        </p:txBody>
      </p:sp>
      <p:sp>
        <p:nvSpPr>
          <p:cNvPr id="6" name="Espaço Reservado para Número de Slide 5"/>
          <p:cNvSpPr>
            <a:spLocks noGrp="1"/>
          </p:cNvSpPr>
          <p:nvPr>
            <p:ph type="sldNum" sz="quarter" idx="12"/>
          </p:nvPr>
        </p:nvSpPr>
        <p:spPr/>
        <p:txBody>
          <a:bodyPr/>
          <a:lstStyle/>
          <a:p>
            <a:fld id="{134A85A8-C076-41E0-AB8D-18C5B10BBDFC}" type="slidenum">
              <a:rPr lang="pt-BR" smtClean="0"/>
              <a:t>‹nº›</a:t>
            </a:fld>
            <a:endParaRPr lang="pt-BR"/>
          </a:p>
        </p:txBody>
      </p:sp>
    </p:spTree>
    <p:extLst>
      <p:ext uri="{BB962C8B-B14F-4D97-AF65-F5344CB8AC3E}">
        <p14:creationId xmlns:p14="http://schemas.microsoft.com/office/powerpoint/2010/main" val="3813929533"/>
      </p:ext>
    </p:extLst>
  </p:cSld>
  <p:clrMapOvr>
    <a:masterClrMapping/>
  </p:clrMapOvr>
  <p:hf hd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Texto Vertical 2"/>
          <p:cNvSpPr>
            <a:spLocks noGrp="1"/>
          </p:cNvSpPr>
          <p:nvPr>
            <p:ph type="body" orient="vert" idx="1"/>
          </p:nvPr>
        </p:nvSpPr>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1A30F976-57FC-489C-8AAD-96F60DAB1D69}" type="datetime1">
              <a:rPr lang="pt-BR" smtClean="0"/>
              <a:t>08/10/2018</a:t>
            </a:fld>
            <a:endParaRPr lang="pt-BR"/>
          </a:p>
        </p:txBody>
      </p:sp>
      <p:sp>
        <p:nvSpPr>
          <p:cNvPr id="5" name="Espaço Reservado para Rodapé 4"/>
          <p:cNvSpPr>
            <a:spLocks noGrp="1"/>
          </p:cNvSpPr>
          <p:nvPr>
            <p:ph type="ftr" sz="quarter" idx="11"/>
          </p:nvPr>
        </p:nvSpPr>
        <p:spPr/>
        <p:txBody>
          <a:bodyPr/>
          <a:lstStyle/>
          <a:p>
            <a:r>
              <a:rPr lang="pt-BR" smtClean="0"/>
              <a:t>Rodolpho Godoy - Engenharia Mecânica</a:t>
            </a:r>
            <a:endParaRPr lang="pt-BR"/>
          </a:p>
        </p:txBody>
      </p:sp>
      <p:sp>
        <p:nvSpPr>
          <p:cNvPr id="6" name="Espaço Reservado para Número de Slide 5"/>
          <p:cNvSpPr>
            <a:spLocks noGrp="1"/>
          </p:cNvSpPr>
          <p:nvPr>
            <p:ph type="sldNum" sz="quarter" idx="12"/>
          </p:nvPr>
        </p:nvSpPr>
        <p:spPr/>
        <p:txBody>
          <a:bodyPr/>
          <a:lstStyle/>
          <a:p>
            <a:fld id="{134A85A8-C076-41E0-AB8D-18C5B10BBDFC}" type="slidenum">
              <a:rPr lang="pt-BR" smtClean="0"/>
              <a:t>‹nº›</a:t>
            </a:fld>
            <a:endParaRPr lang="pt-BR"/>
          </a:p>
        </p:txBody>
      </p:sp>
    </p:spTree>
    <p:extLst>
      <p:ext uri="{BB962C8B-B14F-4D97-AF65-F5344CB8AC3E}">
        <p14:creationId xmlns:p14="http://schemas.microsoft.com/office/powerpoint/2010/main" val="3264679311"/>
      </p:ext>
    </p:extLst>
  </p:cSld>
  <p:clrMapOvr>
    <a:masterClrMapping/>
  </p:clrMapOvr>
  <p:hf hd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pt-BR" smtClean="0"/>
              <a:t>Clique para editar o título mestre</a:t>
            </a:r>
            <a:endParaRPr lang="pt-BR"/>
          </a:p>
        </p:txBody>
      </p:sp>
      <p:sp>
        <p:nvSpPr>
          <p:cNvPr id="3" name="Espaço Reservado para Texto Vertical 2"/>
          <p:cNvSpPr>
            <a:spLocks noGrp="1"/>
          </p:cNvSpPr>
          <p:nvPr>
            <p:ph type="body" orient="vert" idx="1"/>
          </p:nvPr>
        </p:nvSpPr>
        <p:spPr>
          <a:xfrm>
            <a:off x="838200" y="365125"/>
            <a:ext cx="7734300" cy="5811838"/>
          </a:xfrm>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1A30F976-57FC-489C-8AAD-96F60DAB1D69}" type="datetime1">
              <a:rPr lang="pt-BR" smtClean="0"/>
              <a:t>08/10/2018</a:t>
            </a:fld>
            <a:endParaRPr lang="pt-BR"/>
          </a:p>
        </p:txBody>
      </p:sp>
      <p:sp>
        <p:nvSpPr>
          <p:cNvPr id="5" name="Espaço Reservado para Rodapé 4"/>
          <p:cNvSpPr>
            <a:spLocks noGrp="1"/>
          </p:cNvSpPr>
          <p:nvPr>
            <p:ph type="ftr" sz="quarter" idx="11"/>
          </p:nvPr>
        </p:nvSpPr>
        <p:spPr/>
        <p:txBody>
          <a:bodyPr/>
          <a:lstStyle/>
          <a:p>
            <a:r>
              <a:rPr lang="pt-BR" smtClean="0"/>
              <a:t>Rodolpho Godoy - Engenharia Mecânica</a:t>
            </a:r>
            <a:endParaRPr lang="pt-BR"/>
          </a:p>
        </p:txBody>
      </p:sp>
      <p:sp>
        <p:nvSpPr>
          <p:cNvPr id="6" name="Espaço Reservado para Número de Slide 5"/>
          <p:cNvSpPr>
            <a:spLocks noGrp="1"/>
          </p:cNvSpPr>
          <p:nvPr>
            <p:ph type="sldNum" sz="quarter" idx="12"/>
          </p:nvPr>
        </p:nvSpPr>
        <p:spPr/>
        <p:txBody>
          <a:bodyPr/>
          <a:lstStyle/>
          <a:p>
            <a:fld id="{134A85A8-C076-41E0-AB8D-18C5B10BBDFC}" type="slidenum">
              <a:rPr lang="pt-BR" smtClean="0"/>
              <a:t>‹nº›</a:t>
            </a:fld>
            <a:endParaRPr lang="pt-BR"/>
          </a:p>
        </p:txBody>
      </p:sp>
    </p:spTree>
    <p:extLst>
      <p:ext uri="{BB962C8B-B14F-4D97-AF65-F5344CB8AC3E}">
        <p14:creationId xmlns:p14="http://schemas.microsoft.com/office/powerpoint/2010/main" val="4226495914"/>
      </p:ext>
    </p:extLst>
  </p:cSld>
  <p:clrMapOvr>
    <a:masterClrMapping/>
  </p:clrMapOvr>
  <p:hf hd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Conteúdo 2"/>
          <p:cNvSpPr>
            <a:spLocks noGrp="1"/>
          </p:cNvSpPr>
          <p:nvPr>
            <p:ph idx="1"/>
          </p:nvPr>
        </p:nvSpPr>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1A30F976-57FC-489C-8AAD-96F60DAB1D69}" type="datetime1">
              <a:rPr lang="pt-BR" smtClean="0"/>
              <a:t>08/10/2018</a:t>
            </a:fld>
            <a:endParaRPr lang="pt-BR"/>
          </a:p>
        </p:txBody>
      </p:sp>
      <p:sp>
        <p:nvSpPr>
          <p:cNvPr id="5" name="Espaço Reservado para Rodapé 4"/>
          <p:cNvSpPr>
            <a:spLocks noGrp="1"/>
          </p:cNvSpPr>
          <p:nvPr>
            <p:ph type="ftr" sz="quarter" idx="11"/>
          </p:nvPr>
        </p:nvSpPr>
        <p:spPr/>
        <p:txBody>
          <a:bodyPr/>
          <a:lstStyle/>
          <a:p>
            <a:r>
              <a:rPr lang="pt-BR" smtClean="0"/>
              <a:t>Rodolpho Godoy - Engenharia Mecânica</a:t>
            </a:r>
            <a:endParaRPr lang="pt-BR"/>
          </a:p>
        </p:txBody>
      </p:sp>
      <p:sp>
        <p:nvSpPr>
          <p:cNvPr id="6" name="Espaço Reservado para Número de Slide 5"/>
          <p:cNvSpPr>
            <a:spLocks noGrp="1"/>
          </p:cNvSpPr>
          <p:nvPr>
            <p:ph type="sldNum" sz="quarter" idx="12"/>
          </p:nvPr>
        </p:nvSpPr>
        <p:spPr/>
        <p:txBody>
          <a:bodyPr/>
          <a:lstStyle/>
          <a:p>
            <a:fld id="{134A85A8-C076-41E0-AB8D-18C5B10BBDFC}" type="slidenum">
              <a:rPr lang="pt-BR" smtClean="0"/>
              <a:t>‹nº›</a:t>
            </a:fld>
            <a:endParaRPr lang="pt-BR"/>
          </a:p>
        </p:txBody>
      </p:sp>
    </p:spTree>
    <p:extLst>
      <p:ext uri="{BB962C8B-B14F-4D97-AF65-F5344CB8AC3E}">
        <p14:creationId xmlns:p14="http://schemas.microsoft.com/office/powerpoint/2010/main" val="1731580326"/>
      </p:ext>
    </p:extLst>
  </p:cSld>
  <p:clrMapOvr>
    <a:masterClrMapping/>
  </p:clrMapOvr>
  <p:hf hd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pt-BR" smtClean="0"/>
              <a:t>Clique para editar o título mestre</a:t>
            </a:r>
            <a:endParaRPr lang="pt-BR"/>
          </a:p>
        </p:txBody>
      </p:sp>
      <p:sp>
        <p:nvSpPr>
          <p:cNvPr id="3" name="Espaço Reservado para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t-BR" smtClean="0"/>
              <a:t>Clique para editar o texto mestre</a:t>
            </a:r>
          </a:p>
        </p:txBody>
      </p:sp>
      <p:sp>
        <p:nvSpPr>
          <p:cNvPr id="4" name="Espaço Reservado para Data 3"/>
          <p:cNvSpPr>
            <a:spLocks noGrp="1"/>
          </p:cNvSpPr>
          <p:nvPr>
            <p:ph type="dt" sz="half" idx="10"/>
          </p:nvPr>
        </p:nvSpPr>
        <p:spPr/>
        <p:txBody>
          <a:bodyPr/>
          <a:lstStyle/>
          <a:p>
            <a:fld id="{1A30F976-57FC-489C-8AAD-96F60DAB1D69}" type="datetime1">
              <a:rPr lang="pt-BR" smtClean="0"/>
              <a:t>08/10/2018</a:t>
            </a:fld>
            <a:endParaRPr lang="pt-BR"/>
          </a:p>
        </p:txBody>
      </p:sp>
      <p:sp>
        <p:nvSpPr>
          <p:cNvPr id="5" name="Espaço Reservado para Rodapé 4"/>
          <p:cNvSpPr>
            <a:spLocks noGrp="1"/>
          </p:cNvSpPr>
          <p:nvPr>
            <p:ph type="ftr" sz="quarter" idx="11"/>
          </p:nvPr>
        </p:nvSpPr>
        <p:spPr/>
        <p:txBody>
          <a:bodyPr/>
          <a:lstStyle/>
          <a:p>
            <a:r>
              <a:rPr lang="pt-BR" smtClean="0"/>
              <a:t>Rodolpho Godoy - Engenharia Mecânica</a:t>
            </a:r>
            <a:endParaRPr lang="pt-BR"/>
          </a:p>
        </p:txBody>
      </p:sp>
      <p:sp>
        <p:nvSpPr>
          <p:cNvPr id="6" name="Espaço Reservado para Número de Slide 5"/>
          <p:cNvSpPr>
            <a:spLocks noGrp="1"/>
          </p:cNvSpPr>
          <p:nvPr>
            <p:ph type="sldNum" sz="quarter" idx="12"/>
          </p:nvPr>
        </p:nvSpPr>
        <p:spPr/>
        <p:txBody>
          <a:bodyPr/>
          <a:lstStyle/>
          <a:p>
            <a:fld id="{134A85A8-C076-41E0-AB8D-18C5B10BBDFC}" type="slidenum">
              <a:rPr lang="pt-BR" smtClean="0"/>
              <a:t>‹nº›</a:t>
            </a:fld>
            <a:endParaRPr lang="pt-BR"/>
          </a:p>
        </p:txBody>
      </p:sp>
    </p:spTree>
    <p:extLst>
      <p:ext uri="{BB962C8B-B14F-4D97-AF65-F5344CB8AC3E}">
        <p14:creationId xmlns:p14="http://schemas.microsoft.com/office/powerpoint/2010/main" val="2767260022"/>
      </p:ext>
    </p:extLst>
  </p:cSld>
  <p:clrMapOvr>
    <a:masterClrMapping/>
  </p:clrMapOvr>
  <p:hf hd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Conteúdo 2"/>
          <p:cNvSpPr>
            <a:spLocks noGrp="1"/>
          </p:cNvSpPr>
          <p:nvPr>
            <p:ph sz="half" idx="1"/>
          </p:nvPr>
        </p:nvSpPr>
        <p:spPr>
          <a:xfrm>
            <a:off x="838200" y="1825625"/>
            <a:ext cx="5181600" cy="4351338"/>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onteúdo 3"/>
          <p:cNvSpPr>
            <a:spLocks noGrp="1"/>
          </p:cNvSpPr>
          <p:nvPr>
            <p:ph sz="half" idx="2"/>
          </p:nvPr>
        </p:nvSpPr>
        <p:spPr>
          <a:xfrm>
            <a:off x="6172200" y="1825625"/>
            <a:ext cx="5181600" cy="4351338"/>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Data 4"/>
          <p:cNvSpPr>
            <a:spLocks noGrp="1"/>
          </p:cNvSpPr>
          <p:nvPr>
            <p:ph type="dt" sz="half" idx="10"/>
          </p:nvPr>
        </p:nvSpPr>
        <p:spPr/>
        <p:txBody>
          <a:bodyPr/>
          <a:lstStyle/>
          <a:p>
            <a:fld id="{1A30F976-57FC-489C-8AAD-96F60DAB1D69}" type="datetime1">
              <a:rPr lang="pt-BR" smtClean="0"/>
              <a:t>08/10/2018</a:t>
            </a:fld>
            <a:endParaRPr lang="pt-BR"/>
          </a:p>
        </p:txBody>
      </p:sp>
      <p:sp>
        <p:nvSpPr>
          <p:cNvPr id="6" name="Espaço Reservado para Rodapé 5"/>
          <p:cNvSpPr>
            <a:spLocks noGrp="1"/>
          </p:cNvSpPr>
          <p:nvPr>
            <p:ph type="ftr" sz="quarter" idx="11"/>
          </p:nvPr>
        </p:nvSpPr>
        <p:spPr/>
        <p:txBody>
          <a:bodyPr/>
          <a:lstStyle/>
          <a:p>
            <a:r>
              <a:rPr lang="pt-BR" smtClean="0"/>
              <a:t>Rodolpho Godoy - Engenharia Mecânica</a:t>
            </a:r>
            <a:endParaRPr lang="pt-BR"/>
          </a:p>
        </p:txBody>
      </p:sp>
      <p:sp>
        <p:nvSpPr>
          <p:cNvPr id="7" name="Espaço Reservado para Número de Slide 6"/>
          <p:cNvSpPr>
            <a:spLocks noGrp="1"/>
          </p:cNvSpPr>
          <p:nvPr>
            <p:ph type="sldNum" sz="quarter" idx="12"/>
          </p:nvPr>
        </p:nvSpPr>
        <p:spPr/>
        <p:txBody>
          <a:bodyPr/>
          <a:lstStyle/>
          <a:p>
            <a:fld id="{134A85A8-C076-41E0-AB8D-18C5B10BBDFC}" type="slidenum">
              <a:rPr lang="pt-BR" smtClean="0"/>
              <a:t>‹nº›</a:t>
            </a:fld>
            <a:endParaRPr lang="pt-BR"/>
          </a:p>
        </p:txBody>
      </p:sp>
    </p:spTree>
    <p:extLst>
      <p:ext uri="{BB962C8B-B14F-4D97-AF65-F5344CB8AC3E}">
        <p14:creationId xmlns:p14="http://schemas.microsoft.com/office/powerpoint/2010/main" val="1038283819"/>
      </p:ext>
    </p:extLst>
  </p:cSld>
  <p:clrMapOvr>
    <a:masterClrMapping/>
  </p:clrMapOvr>
  <p:hf hd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pt-BR" smtClean="0"/>
              <a:t>Clique para editar o título mestre</a:t>
            </a:r>
            <a:endParaRPr lang="pt-BR"/>
          </a:p>
        </p:txBody>
      </p:sp>
      <p:sp>
        <p:nvSpPr>
          <p:cNvPr id="3" name="Espaço Reservado para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4" name="Espaço Reservado para Conteúdo 3"/>
          <p:cNvSpPr>
            <a:spLocks noGrp="1"/>
          </p:cNvSpPr>
          <p:nvPr>
            <p:ph sz="half" idx="2"/>
          </p:nvPr>
        </p:nvSpPr>
        <p:spPr>
          <a:xfrm>
            <a:off x="839788" y="2505075"/>
            <a:ext cx="5157787" cy="3684588"/>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6" name="Espaço Reservado para Conteúdo 5"/>
          <p:cNvSpPr>
            <a:spLocks noGrp="1"/>
          </p:cNvSpPr>
          <p:nvPr>
            <p:ph sz="quarter" idx="4"/>
          </p:nvPr>
        </p:nvSpPr>
        <p:spPr>
          <a:xfrm>
            <a:off x="6172200" y="2505075"/>
            <a:ext cx="5183188" cy="3684588"/>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7" name="Espaço Reservado para Data 6"/>
          <p:cNvSpPr>
            <a:spLocks noGrp="1"/>
          </p:cNvSpPr>
          <p:nvPr>
            <p:ph type="dt" sz="half" idx="10"/>
          </p:nvPr>
        </p:nvSpPr>
        <p:spPr/>
        <p:txBody>
          <a:bodyPr/>
          <a:lstStyle/>
          <a:p>
            <a:fld id="{1A30F976-57FC-489C-8AAD-96F60DAB1D69}" type="datetime1">
              <a:rPr lang="pt-BR" smtClean="0"/>
              <a:t>08/10/2018</a:t>
            </a:fld>
            <a:endParaRPr lang="pt-BR"/>
          </a:p>
        </p:txBody>
      </p:sp>
      <p:sp>
        <p:nvSpPr>
          <p:cNvPr id="8" name="Espaço Reservado para Rodapé 7"/>
          <p:cNvSpPr>
            <a:spLocks noGrp="1"/>
          </p:cNvSpPr>
          <p:nvPr>
            <p:ph type="ftr" sz="quarter" idx="11"/>
          </p:nvPr>
        </p:nvSpPr>
        <p:spPr/>
        <p:txBody>
          <a:bodyPr/>
          <a:lstStyle/>
          <a:p>
            <a:r>
              <a:rPr lang="pt-BR" smtClean="0"/>
              <a:t>Rodolpho Godoy - Engenharia Mecânica</a:t>
            </a:r>
            <a:endParaRPr lang="pt-BR"/>
          </a:p>
        </p:txBody>
      </p:sp>
      <p:sp>
        <p:nvSpPr>
          <p:cNvPr id="9" name="Espaço Reservado para Número de Slide 8"/>
          <p:cNvSpPr>
            <a:spLocks noGrp="1"/>
          </p:cNvSpPr>
          <p:nvPr>
            <p:ph type="sldNum" sz="quarter" idx="12"/>
          </p:nvPr>
        </p:nvSpPr>
        <p:spPr/>
        <p:txBody>
          <a:bodyPr/>
          <a:lstStyle/>
          <a:p>
            <a:fld id="{134A85A8-C076-41E0-AB8D-18C5B10BBDFC}" type="slidenum">
              <a:rPr lang="pt-BR" smtClean="0"/>
              <a:t>‹nº›</a:t>
            </a:fld>
            <a:endParaRPr lang="pt-BR"/>
          </a:p>
        </p:txBody>
      </p:sp>
    </p:spTree>
    <p:extLst>
      <p:ext uri="{BB962C8B-B14F-4D97-AF65-F5344CB8AC3E}">
        <p14:creationId xmlns:p14="http://schemas.microsoft.com/office/powerpoint/2010/main" val="2377581690"/>
      </p:ext>
    </p:extLst>
  </p:cSld>
  <p:clrMapOvr>
    <a:masterClrMapping/>
  </p:clrMapOvr>
  <p:hf hd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Data 2"/>
          <p:cNvSpPr>
            <a:spLocks noGrp="1"/>
          </p:cNvSpPr>
          <p:nvPr>
            <p:ph type="dt" sz="half" idx="10"/>
          </p:nvPr>
        </p:nvSpPr>
        <p:spPr/>
        <p:txBody>
          <a:bodyPr/>
          <a:lstStyle/>
          <a:p>
            <a:fld id="{1A30F976-57FC-489C-8AAD-96F60DAB1D69}" type="datetime1">
              <a:rPr lang="pt-BR" smtClean="0"/>
              <a:t>08/10/2018</a:t>
            </a:fld>
            <a:endParaRPr lang="pt-BR"/>
          </a:p>
        </p:txBody>
      </p:sp>
      <p:sp>
        <p:nvSpPr>
          <p:cNvPr id="4" name="Espaço Reservado para Rodapé 3"/>
          <p:cNvSpPr>
            <a:spLocks noGrp="1"/>
          </p:cNvSpPr>
          <p:nvPr>
            <p:ph type="ftr" sz="quarter" idx="11"/>
          </p:nvPr>
        </p:nvSpPr>
        <p:spPr/>
        <p:txBody>
          <a:bodyPr/>
          <a:lstStyle/>
          <a:p>
            <a:r>
              <a:rPr lang="pt-BR" smtClean="0"/>
              <a:t>Rodolpho Godoy - Engenharia Mecânica</a:t>
            </a:r>
            <a:endParaRPr lang="pt-BR"/>
          </a:p>
        </p:txBody>
      </p:sp>
      <p:sp>
        <p:nvSpPr>
          <p:cNvPr id="5" name="Espaço Reservado para Número de Slide 4"/>
          <p:cNvSpPr>
            <a:spLocks noGrp="1"/>
          </p:cNvSpPr>
          <p:nvPr>
            <p:ph type="sldNum" sz="quarter" idx="12"/>
          </p:nvPr>
        </p:nvSpPr>
        <p:spPr/>
        <p:txBody>
          <a:bodyPr/>
          <a:lstStyle/>
          <a:p>
            <a:fld id="{134A85A8-C076-41E0-AB8D-18C5B10BBDFC}" type="slidenum">
              <a:rPr lang="pt-BR" smtClean="0"/>
              <a:t>‹nº›</a:t>
            </a:fld>
            <a:endParaRPr lang="pt-BR"/>
          </a:p>
        </p:txBody>
      </p:sp>
    </p:spTree>
    <p:extLst>
      <p:ext uri="{BB962C8B-B14F-4D97-AF65-F5344CB8AC3E}">
        <p14:creationId xmlns:p14="http://schemas.microsoft.com/office/powerpoint/2010/main" val="671954328"/>
      </p:ext>
    </p:extLst>
  </p:cSld>
  <p:clrMapOvr>
    <a:masterClrMapping/>
  </p:clrMapOvr>
  <p:hf hd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1A30F976-57FC-489C-8AAD-96F60DAB1D69}" type="datetime1">
              <a:rPr lang="pt-BR" smtClean="0"/>
              <a:t>08/10/2018</a:t>
            </a:fld>
            <a:endParaRPr lang="pt-BR"/>
          </a:p>
        </p:txBody>
      </p:sp>
      <p:sp>
        <p:nvSpPr>
          <p:cNvPr id="3" name="Espaço Reservado para Rodapé 2"/>
          <p:cNvSpPr>
            <a:spLocks noGrp="1"/>
          </p:cNvSpPr>
          <p:nvPr>
            <p:ph type="ftr" sz="quarter" idx="11"/>
          </p:nvPr>
        </p:nvSpPr>
        <p:spPr/>
        <p:txBody>
          <a:bodyPr/>
          <a:lstStyle/>
          <a:p>
            <a:r>
              <a:rPr lang="pt-BR" smtClean="0"/>
              <a:t>Rodolpho Godoy - Engenharia Mecânica</a:t>
            </a:r>
            <a:endParaRPr lang="pt-BR"/>
          </a:p>
        </p:txBody>
      </p:sp>
      <p:sp>
        <p:nvSpPr>
          <p:cNvPr id="4" name="Espaço Reservado para Número de Slide 3"/>
          <p:cNvSpPr>
            <a:spLocks noGrp="1"/>
          </p:cNvSpPr>
          <p:nvPr>
            <p:ph type="sldNum" sz="quarter" idx="12"/>
          </p:nvPr>
        </p:nvSpPr>
        <p:spPr/>
        <p:txBody>
          <a:bodyPr/>
          <a:lstStyle/>
          <a:p>
            <a:fld id="{134A85A8-C076-41E0-AB8D-18C5B10BBDFC}" type="slidenum">
              <a:rPr lang="pt-BR" smtClean="0"/>
              <a:t>‹nº›</a:t>
            </a:fld>
            <a:endParaRPr lang="pt-BR"/>
          </a:p>
        </p:txBody>
      </p:sp>
    </p:spTree>
    <p:extLst>
      <p:ext uri="{BB962C8B-B14F-4D97-AF65-F5344CB8AC3E}">
        <p14:creationId xmlns:p14="http://schemas.microsoft.com/office/powerpoint/2010/main" val="1267966966"/>
      </p:ext>
    </p:extLst>
  </p:cSld>
  <p:clrMapOvr>
    <a:masterClrMapping/>
  </p:clrMapOvr>
  <p:hf hd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pt-BR" smtClean="0"/>
              <a:t>Clique para editar o título mestre</a:t>
            </a:r>
            <a:endParaRPr lang="pt-BR"/>
          </a:p>
        </p:txBody>
      </p:sp>
      <p:sp>
        <p:nvSpPr>
          <p:cNvPr id="3" name="Espaço Reservado para Conteú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smtClean="0"/>
              <a:t>Clique para editar o texto mestre</a:t>
            </a:r>
          </a:p>
        </p:txBody>
      </p:sp>
      <p:sp>
        <p:nvSpPr>
          <p:cNvPr id="5" name="Espaço Reservado para Data 4"/>
          <p:cNvSpPr>
            <a:spLocks noGrp="1"/>
          </p:cNvSpPr>
          <p:nvPr>
            <p:ph type="dt" sz="half" idx="10"/>
          </p:nvPr>
        </p:nvSpPr>
        <p:spPr/>
        <p:txBody>
          <a:bodyPr/>
          <a:lstStyle/>
          <a:p>
            <a:fld id="{1A30F976-57FC-489C-8AAD-96F60DAB1D69}" type="datetime1">
              <a:rPr lang="pt-BR" smtClean="0"/>
              <a:t>08/10/2018</a:t>
            </a:fld>
            <a:endParaRPr lang="pt-BR"/>
          </a:p>
        </p:txBody>
      </p:sp>
      <p:sp>
        <p:nvSpPr>
          <p:cNvPr id="6" name="Espaço Reservado para Rodapé 5"/>
          <p:cNvSpPr>
            <a:spLocks noGrp="1"/>
          </p:cNvSpPr>
          <p:nvPr>
            <p:ph type="ftr" sz="quarter" idx="11"/>
          </p:nvPr>
        </p:nvSpPr>
        <p:spPr/>
        <p:txBody>
          <a:bodyPr/>
          <a:lstStyle/>
          <a:p>
            <a:r>
              <a:rPr lang="pt-BR" smtClean="0"/>
              <a:t>Rodolpho Godoy - Engenharia Mecânica</a:t>
            </a:r>
            <a:endParaRPr lang="pt-BR"/>
          </a:p>
        </p:txBody>
      </p:sp>
      <p:sp>
        <p:nvSpPr>
          <p:cNvPr id="7" name="Espaço Reservado para Número de Slide 6"/>
          <p:cNvSpPr>
            <a:spLocks noGrp="1"/>
          </p:cNvSpPr>
          <p:nvPr>
            <p:ph type="sldNum" sz="quarter" idx="12"/>
          </p:nvPr>
        </p:nvSpPr>
        <p:spPr/>
        <p:txBody>
          <a:bodyPr/>
          <a:lstStyle/>
          <a:p>
            <a:fld id="{134A85A8-C076-41E0-AB8D-18C5B10BBDFC}" type="slidenum">
              <a:rPr lang="pt-BR" smtClean="0"/>
              <a:t>‹nº›</a:t>
            </a:fld>
            <a:endParaRPr lang="pt-BR"/>
          </a:p>
        </p:txBody>
      </p:sp>
    </p:spTree>
    <p:extLst>
      <p:ext uri="{BB962C8B-B14F-4D97-AF65-F5344CB8AC3E}">
        <p14:creationId xmlns:p14="http://schemas.microsoft.com/office/powerpoint/2010/main" val="1394021464"/>
      </p:ext>
    </p:extLst>
  </p:cSld>
  <p:clrMapOvr>
    <a:masterClrMapping/>
  </p:clrMapOvr>
  <p:hf hd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pt-BR" smtClean="0"/>
              <a:t>Clique para editar o título mestre</a:t>
            </a:r>
            <a:endParaRPr lang="pt-BR"/>
          </a:p>
        </p:txBody>
      </p:sp>
      <p:sp>
        <p:nvSpPr>
          <p:cNvPr id="3" name="Espaço Reservado para Imagem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smtClean="0"/>
              <a:t>Clique para editar o texto mestre</a:t>
            </a:r>
          </a:p>
        </p:txBody>
      </p:sp>
      <p:sp>
        <p:nvSpPr>
          <p:cNvPr id="5" name="Espaço Reservado para Data 4"/>
          <p:cNvSpPr>
            <a:spLocks noGrp="1"/>
          </p:cNvSpPr>
          <p:nvPr>
            <p:ph type="dt" sz="half" idx="10"/>
          </p:nvPr>
        </p:nvSpPr>
        <p:spPr/>
        <p:txBody>
          <a:bodyPr/>
          <a:lstStyle/>
          <a:p>
            <a:fld id="{1A30F976-57FC-489C-8AAD-96F60DAB1D69}" type="datetime1">
              <a:rPr lang="pt-BR" smtClean="0"/>
              <a:t>08/10/2018</a:t>
            </a:fld>
            <a:endParaRPr lang="pt-BR"/>
          </a:p>
        </p:txBody>
      </p:sp>
      <p:sp>
        <p:nvSpPr>
          <p:cNvPr id="6" name="Espaço Reservado para Rodapé 5"/>
          <p:cNvSpPr>
            <a:spLocks noGrp="1"/>
          </p:cNvSpPr>
          <p:nvPr>
            <p:ph type="ftr" sz="quarter" idx="11"/>
          </p:nvPr>
        </p:nvSpPr>
        <p:spPr/>
        <p:txBody>
          <a:bodyPr/>
          <a:lstStyle/>
          <a:p>
            <a:r>
              <a:rPr lang="pt-BR" smtClean="0"/>
              <a:t>Rodolpho Godoy - Engenharia Mecânica</a:t>
            </a:r>
            <a:endParaRPr lang="pt-BR"/>
          </a:p>
        </p:txBody>
      </p:sp>
      <p:sp>
        <p:nvSpPr>
          <p:cNvPr id="7" name="Espaço Reservado para Número de Slide 6"/>
          <p:cNvSpPr>
            <a:spLocks noGrp="1"/>
          </p:cNvSpPr>
          <p:nvPr>
            <p:ph type="sldNum" sz="quarter" idx="12"/>
          </p:nvPr>
        </p:nvSpPr>
        <p:spPr/>
        <p:txBody>
          <a:bodyPr/>
          <a:lstStyle/>
          <a:p>
            <a:fld id="{134A85A8-C076-41E0-AB8D-18C5B10BBDFC}" type="slidenum">
              <a:rPr lang="pt-BR" smtClean="0"/>
              <a:t>‹nº›</a:t>
            </a:fld>
            <a:endParaRPr lang="pt-BR"/>
          </a:p>
        </p:txBody>
      </p:sp>
    </p:spTree>
    <p:extLst>
      <p:ext uri="{BB962C8B-B14F-4D97-AF65-F5344CB8AC3E}">
        <p14:creationId xmlns:p14="http://schemas.microsoft.com/office/powerpoint/2010/main" val="438440145"/>
      </p:ext>
    </p:extLst>
  </p:cSld>
  <p:clrMapOvr>
    <a:masterClrMapping/>
  </p:clrMapOvr>
  <p:hf hd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t-BR" smtClean="0"/>
              <a:t>Clique para editar o título mestre</a:t>
            </a:r>
            <a:endParaRPr lang="pt-BR"/>
          </a:p>
        </p:txBody>
      </p:sp>
      <p:sp>
        <p:nvSpPr>
          <p:cNvPr id="3" name="Espaço Reservado para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A30F976-57FC-489C-8AAD-96F60DAB1D69}" type="datetime1">
              <a:rPr lang="pt-BR" smtClean="0"/>
              <a:t>08/10/2018</a:t>
            </a:fld>
            <a:endParaRPr lang="pt-BR"/>
          </a:p>
        </p:txBody>
      </p:sp>
      <p:sp>
        <p:nvSpPr>
          <p:cNvPr id="5" name="Espaço Reservado para Rodapé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pt-BR" smtClean="0"/>
              <a:t>Rodolpho Godoy - Engenharia Mecânica</a:t>
            </a:r>
            <a:endParaRPr lang="pt-BR"/>
          </a:p>
        </p:txBody>
      </p:sp>
      <p:sp>
        <p:nvSpPr>
          <p:cNvPr id="6" name="Espaço Reservado para Número de Slid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34A85A8-C076-41E0-AB8D-18C5B10BBDFC}" type="slidenum">
              <a:rPr lang="pt-BR" smtClean="0"/>
              <a:t>‹nº›</a:t>
            </a:fld>
            <a:endParaRPr lang="pt-BR"/>
          </a:p>
        </p:txBody>
      </p:sp>
    </p:spTree>
    <p:extLst>
      <p:ext uri="{BB962C8B-B14F-4D97-AF65-F5344CB8AC3E}">
        <p14:creationId xmlns:p14="http://schemas.microsoft.com/office/powerpoint/2010/main" val="1401663000"/>
      </p:ext>
    </p:extLst>
  </p:cSld>
  <p:clrMap bg1="lt1" tx1="dk1" bg2="lt2" tx2="dk2" accent1="accent1" accent2="accent2" accent3="accent3" accent4="accent4" accent5="accent5" accent6="accent6" hlink="hlink" folHlink="folHlink"/>
  <p:sldLayoutIdLst>
    <p:sldLayoutId id="2147483719" r:id="rId1"/>
    <p:sldLayoutId id="2147483720" r:id="rId2"/>
    <p:sldLayoutId id="2147483721" r:id="rId3"/>
    <p:sldLayoutId id="2147483722" r:id="rId4"/>
    <p:sldLayoutId id="2147483723" r:id="rId5"/>
    <p:sldLayoutId id="2147483724" r:id="rId6"/>
    <p:sldLayoutId id="2147483725" r:id="rId7"/>
    <p:sldLayoutId id="2147483726" r:id="rId8"/>
    <p:sldLayoutId id="2147483727" r:id="rId9"/>
    <p:sldLayoutId id="2147483728" r:id="rId10"/>
    <p:sldLayoutId id="2147483729"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 Id="rId4" Type="http://schemas.openxmlformats.org/officeDocument/2006/relationships/image" Target="../media/image3.jpg"/></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4.png"/><Relationship Id="rId1" Type="http://schemas.openxmlformats.org/officeDocument/2006/relationships/slideLayout" Target="../slideLayouts/slideLayout7.xml"/><Relationship Id="rId4" Type="http://schemas.openxmlformats.org/officeDocument/2006/relationships/image" Target="../media/image7.jpeg"/></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4.png"/><Relationship Id="rId1" Type="http://schemas.openxmlformats.org/officeDocument/2006/relationships/slideLayout" Target="../slideLayouts/slideLayout7.xml"/><Relationship Id="rId4" Type="http://schemas.openxmlformats.org/officeDocument/2006/relationships/image" Target="../media/image7.jpeg"/></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8.wmf"/><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oleObject" Target="../embeddings/oleObject1.bin"/><Relationship Id="rId5" Type="http://schemas.openxmlformats.org/officeDocument/2006/relationships/image" Target="../media/image7.jpeg"/><Relationship Id="rId4" Type="http://schemas.openxmlformats.org/officeDocument/2006/relationships/image" Target="../media/image6.jpeg"/></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4.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28196" y="3082343"/>
            <a:ext cx="12192000" cy="1200329"/>
          </a:xfrm>
          <a:prstGeom prst="rect">
            <a:avLst/>
          </a:prstGeom>
          <a:noFill/>
        </p:spPr>
        <p:txBody>
          <a:bodyPr wrap="square" rtlCol="0">
            <a:spAutoFit/>
          </a:bodyPr>
          <a:lstStyle/>
          <a:p>
            <a:pPr algn="ctr"/>
            <a:r>
              <a:rPr lang="en-US" sz="3600" b="1" dirty="0">
                <a:latin typeface="Times New Roman" panose="02020603050405020304" pitchFamily="18" charset="0"/>
                <a:cs typeface="Times New Roman" panose="02020603050405020304" pitchFamily="18" charset="0"/>
              </a:rPr>
              <a:t>Study of a Low-Cost Piezoelectric Sensor for Three Phase Induction Motor Load Estimation</a:t>
            </a:r>
            <a:endParaRPr lang="pt-BR" sz="3600" b="1" dirty="0">
              <a:latin typeface="Times New Roman" panose="02020603050405020304" pitchFamily="18" charset="0"/>
              <a:cs typeface="Times New Roman" panose="02020603050405020304" pitchFamily="18" charset="0"/>
            </a:endParaRPr>
          </a:p>
        </p:txBody>
      </p:sp>
      <p:sp>
        <p:nvSpPr>
          <p:cNvPr id="15" name="TextBox 14"/>
          <p:cNvSpPr txBox="1"/>
          <p:nvPr/>
        </p:nvSpPr>
        <p:spPr>
          <a:xfrm>
            <a:off x="-11212" y="1658577"/>
            <a:ext cx="12192000" cy="1261884"/>
          </a:xfrm>
          <a:prstGeom prst="rect">
            <a:avLst/>
          </a:prstGeom>
          <a:noFill/>
        </p:spPr>
        <p:txBody>
          <a:bodyPr wrap="square" rtlCol="0">
            <a:spAutoFit/>
          </a:bodyPr>
          <a:lstStyle/>
          <a:p>
            <a:pPr algn="ctr"/>
            <a:r>
              <a:rPr lang="en-US" sz="2800" b="1" dirty="0">
                <a:latin typeface="Times New Roman" panose="02020603050405020304" pitchFamily="18" charset="0"/>
                <a:cs typeface="Times New Roman" panose="02020603050405020304" pitchFamily="18" charset="0"/>
              </a:rPr>
              <a:t>5th International Electronic Conference on Sensors and Applications</a:t>
            </a:r>
          </a:p>
          <a:p>
            <a:pPr algn="ctr"/>
            <a:r>
              <a:rPr lang="en-GB" sz="2000" dirty="0" smtClean="0">
                <a:latin typeface="Times New Roman" panose="02020603050405020304" pitchFamily="18" charset="0"/>
                <a:cs typeface="Times New Roman" panose="02020603050405020304" pitchFamily="18" charset="0"/>
              </a:rPr>
              <a:t>São </a:t>
            </a:r>
            <a:r>
              <a:rPr lang="en-GB" sz="2000" dirty="0">
                <a:latin typeface="Times New Roman" panose="02020603050405020304" pitchFamily="18" charset="0"/>
                <a:cs typeface="Times New Roman" panose="02020603050405020304" pitchFamily="18" charset="0"/>
              </a:rPr>
              <a:t>Paulo State University – Brazil</a:t>
            </a:r>
          </a:p>
          <a:p>
            <a:pPr algn="ctr"/>
            <a:endParaRPr lang="en-US" sz="2800" b="1" dirty="0">
              <a:latin typeface="Times New Roman" panose="02020603050405020304" pitchFamily="18" charset="0"/>
              <a:cs typeface="Times New Roman" panose="02020603050405020304" pitchFamily="18" charset="0"/>
            </a:endParaRPr>
          </a:p>
        </p:txBody>
      </p:sp>
      <p:sp>
        <p:nvSpPr>
          <p:cNvPr id="18" name="TextBox 17"/>
          <p:cNvSpPr txBox="1"/>
          <p:nvPr/>
        </p:nvSpPr>
        <p:spPr>
          <a:xfrm>
            <a:off x="3551469" y="4994139"/>
            <a:ext cx="8640531" cy="830997"/>
          </a:xfrm>
          <a:prstGeom prst="rect">
            <a:avLst/>
          </a:prstGeom>
          <a:noFill/>
        </p:spPr>
        <p:txBody>
          <a:bodyPr wrap="square" rtlCol="0">
            <a:spAutoFit/>
          </a:bodyPr>
          <a:lstStyle/>
          <a:p>
            <a:pPr algn="r"/>
            <a:r>
              <a:rPr lang="en-US" sz="1600" b="1" dirty="0" smtClean="0">
                <a:latin typeface="Times New Roman" panose="02020603050405020304" pitchFamily="18" charset="0"/>
                <a:cs typeface="Times New Roman" panose="02020603050405020304" pitchFamily="18" charset="0"/>
              </a:rPr>
              <a:t>Authors</a:t>
            </a:r>
            <a:r>
              <a:rPr lang="pt-BR" sz="1600" b="1" dirty="0" smtClean="0">
                <a:latin typeface="Times New Roman" panose="02020603050405020304" pitchFamily="18" charset="0"/>
                <a:cs typeface="Times New Roman" panose="02020603050405020304" pitchFamily="18" charset="0"/>
              </a:rPr>
              <a:t>: </a:t>
            </a:r>
            <a:r>
              <a:rPr lang="pt-BR" sz="1600" b="1" dirty="0">
                <a:latin typeface="Times New Roman" panose="02020603050405020304" pitchFamily="18" charset="0"/>
                <a:cs typeface="Times New Roman" panose="02020603050405020304" pitchFamily="18" charset="0"/>
              </a:rPr>
              <a:t>Guilherme B. </a:t>
            </a:r>
            <a:r>
              <a:rPr lang="pt-BR" sz="1600" b="1" dirty="0" smtClean="0">
                <a:latin typeface="Times New Roman" panose="02020603050405020304" pitchFamily="18" charset="0"/>
                <a:cs typeface="Times New Roman" panose="02020603050405020304" pitchFamily="18" charset="0"/>
              </a:rPr>
              <a:t>Lucas, </a:t>
            </a:r>
            <a:r>
              <a:rPr lang="pt-BR" sz="1600" b="1" dirty="0">
                <a:latin typeface="Times New Roman" panose="02020603050405020304" pitchFamily="18" charset="0"/>
                <a:cs typeface="Times New Roman" panose="02020603050405020304" pitchFamily="18" charset="0"/>
              </a:rPr>
              <a:t>Bruno A. de Castro, Marco Rocha </a:t>
            </a:r>
            <a:r>
              <a:rPr lang="pt-BR" sz="1600" b="1" dirty="0" err="1">
                <a:latin typeface="Times New Roman" panose="02020603050405020304" pitchFamily="18" charset="0"/>
                <a:cs typeface="Times New Roman" panose="02020603050405020304" pitchFamily="18" charset="0"/>
              </a:rPr>
              <a:t>and</a:t>
            </a:r>
            <a:r>
              <a:rPr lang="pt-BR" sz="1600" b="1" dirty="0">
                <a:latin typeface="Times New Roman" panose="02020603050405020304" pitchFamily="18" charset="0"/>
                <a:cs typeface="Times New Roman" panose="02020603050405020304" pitchFamily="18" charset="0"/>
              </a:rPr>
              <a:t> André L. Andreoli</a:t>
            </a:r>
          </a:p>
          <a:p>
            <a:pPr algn="r"/>
            <a:endParaRPr lang="en-US" sz="1600" b="1" dirty="0">
              <a:latin typeface="Times New Roman" panose="02020603050405020304" pitchFamily="18" charset="0"/>
              <a:cs typeface="Times New Roman" panose="02020603050405020304" pitchFamily="18" charset="0"/>
            </a:endParaRPr>
          </a:p>
          <a:p>
            <a:pPr algn="r"/>
            <a:r>
              <a:rPr lang="en-US" sz="1600" b="1" dirty="0" smtClean="0">
                <a:latin typeface="Times New Roman" panose="02020603050405020304" pitchFamily="18" charset="0"/>
                <a:cs typeface="Times New Roman" panose="02020603050405020304" pitchFamily="18" charset="0"/>
              </a:rPr>
              <a:t>Presenter: Dr. </a:t>
            </a:r>
            <a:r>
              <a:rPr lang="en-US" sz="1600" b="1" dirty="0" smtClean="0">
                <a:latin typeface="Times New Roman" panose="02020603050405020304" pitchFamily="18" charset="0"/>
                <a:cs typeface="Times New Roman" panose="02020603050405020304" pitchFamily="18" charset="0"/>
              </a:rPr>
              <a:t>André </a:t>
            </a:r>
            <a:r>
              <a:rPr lang="en-US" sz="1600" b="1" dirty="0" err="1" smtClean="0">
                <a:latin typeface="Times New Roman" panose="02020603050405020304" pitchFamily="18" charset="0"/>
                <a:cs typeface="Times New Roman" panose="02020603050405020304" pitchFamily="18" charset="0"/>
              </a:rPr>
              <a:t>Luiz</a:t>
            </a:r>
            <a:r>
              <a:rPr lang="en-US" sz="1600" b="1" dirty="0" smtClean="0">
                <a:latin typeface="Times New Roman" panose="02020603050405020304" pitchFamily="18" charset="0"/>
                <a:cs typeface="Times New Roman" panose="02020603050405020304" pitchFamily="18" charset="0"/>
              </a:rPr>
              <a:t> </a:t>
            </a:r>
            <a:r>
              <a:rPr lang="en-US" sz="1600" b="1" dirty="0" err="1" smtClean="0">
                <a:latin typeface="Times New Roman" panose="02020603050405020304" pitchFamily="18" charset="0"/>
                <a:cs typeface="Times New Roman" panose="02020603050405020304" pitchFamily="18" charset="0"/>
              </a:rPr>
              <a:t>Andreoli</a:t>
            </a:r>
            <a:endParaRPr lang="pt-BR" sz="1600" b="1" dirty="0">
              <a:latin typeface="Times New Roman" panose="02020603050405020304" pitchFamily="18" charset="0"/>
              <a:cs typeface="Times New Roman" panose="02020603050405020304" pitchFamily="18" charset="0"/>
            </a:endParaRPr>
          </a:p>
        </p:txBody>
      </p:sp>
      <p:sp>
        <p:nvSpPr>
          <p:cNvPr id="3" name="Slide Number Placeholder 2"/>
          <p:cNvSpPr>
            <a:spLocks noGrp="1"/>
          </p:cNvSpPr>
          <p:nvPr>
            <p:ph type="sldNum" sz="quarter" idx="12"/>
          </p:nvPr>
        </p:nvSpPr>
        <p:spPr/>
        <p:txBody>
          <a:bodyPr/>
          <a:lstStyle/>
          <a:p>
            <a:fld id="{134A85A8-C076-41E0-AB8D-18C5B10BBDFC}" type="slidenum">
              <a:rPr lang="pt-BR" smtClean="0"/>
              <a:t>1</a:t>
            </a:fld>
            <a:endParaRPr lang="pt-BR" dirty="0"/>
          </a:p>
        </p:txBody>
      </p:sp>
      <p:pic>
        <p:nvPicPr>
          <p:cNvPr id="4" name="Imagem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88830" y="146756"/>
            <a:ext cx="2990835" cy="964264"/>
          </a:xfrm>
          <a:prstGeom prst="rect">
            <a:avLst/>
          </a:prstGeom>
        </p:spPr>
      </p:pic>
      <p:pic>
        <p:nvPicPr>
          <p:cNvPr id="9" name="Imagem 8"/>
          <p:cNvPicPr>
            <a:picLocks noChangeAspect="1"/>
          </p:cNvPicPr>
          <p:nvPr/>
        </p:nvPicPr>
        <p:blipFill>
          <a:blip r:embed="rId4"/>
          <a:stretch>
            <a:fillRect/>
          </a:stretch>
        </p:blipFill>
        <p:spPr>
          <a:xfrm>
            <a:off x="9540287" y="186584"/>
            <a:ext cx="1360288" cy="1036899"/>
          </a:xfrm>
          <a:prstGeom prst="rect">
            <a:avLst/>
          </a:prstGeom>
        </p:spPr>
      </p:pic>
    </p:spTree>
    <p:extLst>
      <p:ext uri="{BB962C8B-B14F-4D97-AF65-F5344CB8AC3E}">
        <p14:creationId xmlns:p14="http://schemas.microsoft.com/office/powerpoint/2010/main" val="113144725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3"/>
          <p:cNvSpPr txBox="1"/>
          <p:nvPr/>
        </p:nvSpPr>
        <p:spPr>
          <a:xfrm>
            <a:off x="-1" y="6126612"/>
            <a:ext cx="12192000" cy="400110"/>
          </a:xfrm>
          <a:prstGeom prst="rect">
            <a:avLst/>
          </a:prstGeom>
          <a:solidFill>
            <a:schemeClr val="accent1">
              <a:lumMod val="50000"/>
            </a:schemeClr>
          </a:solidFill>
        </p:spPr>
        <p:txBody>
          <a:bodyPr wrap="square" rtlCol="0">
            <a:spAutoFit/>
          </a:bodyPr>
          <a:lstStyle/>
          <a:p>
            <a:pPr algn="ctr"/>
            <a:r>
              <a:rPr lang="en-GB" sz="2000" dirty="0">
                <a:solidFill>
                  <a:schemeClr val="bg1"/>
                </a:solidFill>
                <a:latin typeface="Times New Roman" panose="02020603050405020304" pitchFamily="18" charset="0"/>
                <a:cs typeface="Times New Roman" panose="02020603050405020304" pitchFamily="18" charset="0"/>
              </a:rPr>
              <a:t>Power Quality Research Laboratory </a:t>
            </a:r>
            <a:r>
              <a:rPr lang="en-GB" sz="2000" dirty="0" smtClean="0">
                <a:solidFill>
                  <a:schemeClr val="bg1"/>
                </a:solidFill>
                <a:latin typeface="Times New Roman" panose="02020603050405020304" pitchFamily="18" charset="0"/>
                <a:cs typeface="Times New Roman" panose="02020603050405020304" pitchFamily="18" charset="0"/>
              </a:rPr>
              <a:t>– </a:t>
            </a:r>
            <a:r>
              <a:rPr lang="en-GB" sz="2000" dirty="0" smtClean="0">
                <a:solidFill>
                  <a:schemeClr val="bg1"/>
                </a:solidFill>
                <a:latin typeface="Times New Roman" panose="02020603050405020304" pitchFamily="18" charset="0"/>
                <a:cs typeface="Times New Roman" panose="02020603050405020304" pitchFamily="18" charset="0"/>
              </a:rPr>
              <a:t>São Paulo State </a:t>
            </a:r>
            <a:r>
              <a:rPr lang="en-GB" sz="2000" dirty="0" smtClean="0">
                <a:solidFill>
                  <a:schemeClr val="bg1"/>
                </a:solidFill>
                <a:latin typeface="Times New Roman" panose="02020603050405020304" pitchFamily="18" charset="0"/>
                <a:cs typeface="Times New Roman" panose="02020603050405020304" pitchFamily="18" charset="0"/>
              </a:rPr>
              <a:t>University, Bauru Campus </a:t>
            </a:r>
            <a:r>
              <a:rPr lang="en-GB" sz="2000" dirty="0" smtClean="0">
                <a:solidFill>
                  <a:schemeClr val="bg1"/>
                </a:solidFill>
                <a:latin typeface="Times New Roman" panose="02020603050405020304" pitchFamily="18" charset="0"/>
                <a:cs typeface="Times New Roman" panose="02020603050405020304" pitchFamily="18" charset="0"/>
              </a:rPr>
              <a:t>– Brazil</a:t>
            </a:r>
          </a:p>
        </p:txBody>
      </p:sp>
      <p:sp>
        <p:nvSpPr>
          <p:cNvPr id="4" name="TextBox 3"/>
          <p:cNvSpPr txBox="1"/>
          <p:nvPr/>
        </p:nvSpPr>
        <p:spPr>
          <a:xfrm>
            <a:off x="0" y="700983"/>
            <a:ext cx="12192000" cy="584775"/>
          </a:xfrm>
          <a:prstGeom prst="rect">
            <a:avLst/>
          </a:prstGeom>
          <a:solidFill>
            <a:schemeClr val="accent5">
              <a:lumMod val="75000"/>
            </a:schemeClr>
          </a:solidFill>
        </p:spPr>
        <p:txBody>
          <a:bodyPr wrap="square" rtlCol="0">
            <a:spAutoFit/>
          </a:bodyPr>
          <a:lstStyle/>
          <a:p>
            <a:r>
              <a:rPr lang="en-US" sz="3200" b="1" dirty="0" smtClean="0">
                <a:solidFill>
                  <a:schemeClr val="bg1"/>
                </a:solidFill>
                <a:latin typeface="Times New Roman" panose="02020603050405020304" pitchFamily="18" charset="0"/>
                <a:cs typeface="Times New Roman" panose="02020603050405020304" pitchFamily="18" charset="0"/>
              </a:rPr>
              <a:t>Conclusion</a:t>
            </a:r>
            <a:endParaRPr lang="en-US" sz="3200" b="1" dirty="0">
              <a:solidFill>
                <a:schemeClr val="bg1"/>
              </a:solidFill>
              <a:latin typeface="Times New Roman" panose="02020603050405020304" pitchFamily="18" charset="0"/>
              <a:cs typeface="Times New Roman" panose="02020603050405020304" pitchFamily="18" charset="0"/>
            </a:endParaRPr>
          </a:p>
        </p:txBody>
      </p:sp>
      <p:sp>
        <p:nvSpPr>
          <p:cNvPr id="3" name="Slide Number Placeholder 2"/>
          <p:cNvSpPr>
            <a:spLocks noGrp="1"/>
          </p:cNvSpPr>
          <p:nvPr>
            <p:ph type="sldNum" sz="quarter" idx="12"/>
          </p:nvPr>
        </p:nvSpPr>
        <p:spPr/>
        <p:txBody>
          <a:bodyPr/>
          <a:lstStyle/>
          <a:p>
            <a:fld id="{134A85A8-C076-41E0-AB8D-18C5B10BBDFC}" type="slidenum">
              <a:rPr lang="pt-BR" smtClean="0"/>
              <a:t>10</a:t>
            </a:fld>
            <a:endParaRPr lang="pt-BR" dirty="0"/>
          </a:p>
        </p:txBody>
      </p:sp>
      <p:pic>
        <p:nvPicPr>
          <p:cNvPr id="7" name="Imagem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51586" y="106189"/>
            <a:ext cx="1488826" cy="511061"/>
          </a:xfrm>
          <a:prstGeom prst="rect">
            <a:avLst/>
          </a:prstGeom>
        </p:spPr>
      </p:pic>
      <p:sp>
        <p:nvSpPr>
          <p:cNvPr id="2" name="Rectangle 2"/>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pt-BR"/>
          </a:p>
        </p:txBody>
      </p:sp>
      <p:sp>
        <p:nvSpPr>
          <p:cNvPr id="6" name="Retângulo 5"/>
          <p:cNvSpPr/>
          <p:nvPr/>
        </p:nvSpPr>
        <p:spPr>
          <a:xfrm>
            <a:off x="262328" y="1998025"/>
            <a:ext cx="10702977" cy="3416320"/>
          </a:xfrm>
          <a:prstGeom prst="rect">
            <a:avLst/>
          </a:prstGeom>
        </p:spPr>
        <p:txBody>
          <a:bodyPr wrap="square">
            <a:spAutoFit/>
          </a:bodyPr>
          <a:lstStyle/>
          <a:p>
            <a:pPr marL="285750" indent="-285750" algn="just">
              <a:lnSpc>
                <a:spcPct val="150000"/>
              </a:lnSpc>
              <a:spcAft>
                <a:spcPts val="0"/>
              </a:spcAft>
              <a:buFont typeface="Arial" panose="020B0604020202020204" pitchFamily="34" charset="0"/>
              <a:buChar char="•"/>
            </a:pP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Based on the results presented by this work, the RMS curves, attest that the piezoelectric sensors are capable to estimate the TIM loading through a linear regression of these curves. Additionally, they indicated that oversized motors may present mechanical wear in their front side components due to the higher vibratory oscillations, caused by the freedom observed in the coupling between the TIM and the load for lower loading values.</a:t>
            </a:r>
            <a:endParaRPr lang="pt-BR"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p>
            <a:pPr marL="285750" indent="-285750" algn="just">
              <a:lnSpc>
                <a:spcPct val="150000"/>
              </a:lnSpc>
              <a:spcAft>
                <a:spcPts val="0"/>
              </a:spcAft>
              <a:buFont typeface="Arial" panose="020B0604020202020204" pitchFamily="34" charset="0"/>
              <a:buChar char="•"/>
            </a:pP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The first experimental results demonstrated that low-cost sensors have the potential to act as transducers in vibration analysis, therefore, for future studies, it is feasible that these sensors could be able to identify electrical and mechanical failures in TIM. </a:t>
            </a:r>
            <a:endPar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p>
            <a:pPr marL="285750" indent="-285750" algn="just">
              <a:lnSpc>
                <a:spcPct val="150000"/>
              </a:lnSpc>
              <a:spcAft>
                <a:spcPts val="0"/>
              </a:spcAft>
              <a:buFont typeface="Arial" panose="020B0604020202020204" pitchFamily="34" charset="0"/>
              <a:buChar char="•"/>
            </a:pP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This </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is an initial experiment and more tests must be applied to the sensors for future validation.</a:t>
            </a:r>
            <a:endParaRPr lang="pt-BR"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2196142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3"/>
          <p:cNvSpPr txBox="1"/>
          <p:nvPr/>
        </p:nvSpPr>
        <p:spPr>
          <a:xfrm>
            <a:off x="-1" y="6126612"/>
            <a:ext cx="12192000" cy="400110"/>
          </a:xfrm>
          <a:prstGeom prst="rect">
            <a:avLst/>
          </a:prstGeom>
          <a:solidFill>
            <a:schemeClr val="accent1">
              <a:lumMod val="50000"/>
            </a:schemeClr>
          </a:solidFill>
        </p:spPr>
        <p:txBody>
          <a:bodyPr wrap="square" rtlCol="0">
            <a:spAutoFit/>
          </a:bodyPr>
          <a:lstStyle/>
          <a:p>
            <a:pPr algn="ctr"/>
            <a:r>
              <a:rPr lang="en-GB" sz="2000" dirty="0">
                <a:solidFill>
                  <a:schemeClr val="bg1"/>
                </a:solidFill>
                <a:latin typeface="Times New Roman" panose="02020603050405020304" pitchFamily="18" charset="0"/>
                <a:cs typeface="Times New Roman" panose="02020603050405020304" pitchFamily="18" charset="0"/>
              </a:rPr>
              <a:t>Power Quality Research Laboratory </a:t>
            </a:r>
            <a:r>
              <a:rPr lang="en-GB" sz="2000" dirty="0" smtClean="0">
                <a:solidFill>
                  <a:schemeClr val="bg1"/>
                </a:solidFill>
                <a:latin typeface="Times New Roman" panose="02020603050405020304" pitchFamily="18" charset="0"/>
                <a:cs typeface="Times New Roman" panose="02020603050405020304" pitchFamily="18" charset="0"/>
              </a:rPr>
              <a:t>– </a:t>
            </a:r>
            <a:r>
              <a:rPr lang="en-GB" sz="2000" dirty="0" smtClean="0">
                <a:solidFill>
                  <a:schemeClr val="bg1"/>
                </a:solidFill>
                <a:latin typeface="Times New Roman" panose="02020603050405020304" pitchFamily="18" charset="0"/>
                <a:cs typeface="Times New Roman" panose="02020603050405020304" pitchFamily="18" charset="0"/>
              </a:rPr>
              <a:t>São Paulo State </a:t>
            </a:r>
            <a:r>
              <a:rPr lang="en-GB" sz="2000" dirty="0" smtClean="0">
                <a:solidFill>
                  <a:schemeClr val="bg1"/>
                </a:solidFill>
                <a:latin typeface="Times New Roman" panose="02020603050405020304" pitchFamily="18" charset="0"/>
                <a:cs typeface="Times New Roman" panose="02020603050405020304" pitchFamily="18" charset="0"/>
              </a:rPr>
              <a:t>University, Bauru Campus </a:t>
            </a:r>
            <a:r>
              <a:rPr lang="en-GB" sz="2000" dirty="0" smtClean="0">
                <a:solidFill>
                  <a:schemeClr val="bg1"/>
                </a:solidFill>
                <a:latin typeface="Times New Roman" panose="02020603050405020304" pitchFamily="18" charset="0"/>
                <a:cs typeface="Times New Roman" panose="02020603050405020304" pitchFamily="18" charset="0"/>
              </a:rPr>
              <a:t>– Brazil</a:t>
            </a:r>
          </a:p>
        </p:txBody>
      </p:sp>
      <p:sp>
        <p:nvSpPr>
          <p:cNvPr id="4" name="TextBox 3"/>
          <p:cNvSpPr txBox="1"/>
          <p:nvPr/>
        </p:nvSpPr>
        <p:spPr>
          <a:xfrm>
            <a:off x="0" y="2787155"/>
            <a:ext cx="12192000" cy="707886"/>
          </a:xfrm>
          <a:prstGeom prst="rect">
            <a:avLst/>
          </a:prstGeom>
          <a:solidFill>
            <a:schemeClr val="accent5">
              <a:lumMod val="75000"/>
            </a:schemeClr>
          </a:solidFill>
        </p:spPr>
        <p:txBody>
          <a:bodyPr wrap="square" rtlCol="0">
            <a:spAutoFit/>
          </a:bodyPr>
          <a:lstStyle/>
          <a:p>
            <a:pPr algn="ctr"/>
            <a:r>
              <a:rPr lang="en-GB" sz="4000" dirty="0">
                <a:solidFill>
                  <a:schemeClr val="bg1"/>
                </a:solidFill>
                <a:latin typeface="Times New Roman" panose="02020603050405020304" pitchFamily="18" charset="0"/>
                <a:cs typeface="Times New Roman" panose="02020603050405020304" pitchFamily="18" charset="0"/>
              </a:rPr>
              <a:t>Thank you!</a:t>
            </a:r>
            <a:endParaRPr lang="en-GB" sz="4000" dirty="0">
              <a:solidFill>
                <a:schemeClr val="bg1"/>
              </a:solidFill>
              <a:latin typeface="Times New Roman" panose="02020603050405020304" pitchFamily="18" charset="0"/>
              <a:cs typeface="Times New Roman" panose="02020603050405020304" pitchFamily="18" charset="0"/>
            </a:endParaRPr>
          </a:p>
        </p:txBody>
      </p:sp>
      <p:sp>
        <p:nvSpPr>
          <p:cNvPr id="3" name="Slide Number Placeholder 2"/>
          <p:cNvSpPr>
            <a:spLocks noGrp="1"/>
          </p:cNvSpPr>
          <p:nvPr>
            <p:ph type="sldNum" sz="quarter" idx="12"/>
          </p:nvPr>
        </p:nvSpPr>
        <p:spPr/>
        <p:txBody>
          <a:bodyPr/>
          <a:lstStyle/>
          <a:p>
            <a:fld id="{134A85A8-C076-41E0-AB8D-18C5B10BBDFC}" type="slidenum">
              <a:rPr lang="pt-BR" smtClean="0"/>
              <a:t>11</a:t>
            </a:fld>
            <a:endParaRPr lang="pt-BR" dirty="0"/>
          </a:p>
        </p:txBody>
      </p:sp>
      <p:pic>
        <p:nvPicPr>
          <p:cNvPr id="7" name="Imagem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51586" y="106189"/>
            <a:ext cx="1488826" cy="511061"/>
          </a:xfrm>
          <a:prstGeom prst="rect">
            <a:avLst/>
          </a:prstGeom>
        </p:spPr>
      </p:pic>
      <p:sp>
        <p:nvSpPr>
          <p:cNvPr id="2" name="Rectangle 2"/>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pt-BR"/>
          </a:p>
        </p:txBody>
      </p:sp>
    </p:spTree>
    <p:extLst>
      <p:ext uri="{BB962C8B-B14F-4D97-AF65-F5344CB8AC3E}">
        <p14:creationId xmlns:p14="http://schemas.microsoft.com/office/powerpoint/2010/main" val="387020271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3"/>
          <p:cNvSpPr txBox="1"/>
          <p:nvPr/>
        </p:nvSpPr>
        <p:spPr>
          <a:xfrm>
            <a:off x="-1" y="6126612"/>
            <a:ext cx="12192000" cy="400110"/>
          </a:xfrm>
          <a:prstGeom prst="rect">
            <a:avLst/>
          </a:prstGeom>
          <a:solidFill>
            <a:schemeClr val="accent1">
              <a:lumMod val="50000"/>
            </a:schemeClr>
          </a:solidFill>
        </p:spPr>
        <p:txBody>
          <a:bodyPr wrap="square" rtlCol="0">
            <a:spAutoFit/>
          </a:bodyPr>
          <a:lstStyle/>
          <a:p>
            <a:pPr algn="ctr"/>
            <a:r>
              <a:rPr lang="en-GB" sz="2000" dirty="0">
                <a:solidFill>
                  <a:schemeClr val="bg1"/>
                </a:solidFill>
                <a:latin typeface="Times New Roman" panose="02020603050405020304" pitchFamily="18" charset="0"/>
                <a:cs typeface="Times New Roman" panose="02020603050405020304" pitchFamily="18" charset="0"/>
              </a:rPr>
              <a:t>Power Quality Research Laboratory </a:t>
            </a:r>
            <a:r>
              <a:rPr lang="en-GB" sz="2000" dirty="0" smtClean="0">
                <a:solidFill>
                  <a:schemeClr val="bg1"/>
                </a:solidFill>
                <a:latin typeface="Times New Roman" panose="02020603050405020304" pitchFamily="18" charset="0"/>
                <a:cs typeface="Times New Roman" panose="02020603050405020304" pitchFamily="18" charset="0"/>
              </a:rPr>
              <a:t>– </a:t>
            </a:r>
            <a:r>
              <a:rPr lang="en-GB" sz="2000" dirty="0" smtClean="0">
                <a:solidFill>
                  <a:schemeClr val="bg1"/>
                </a:solidFill>
                <a:latin typeface="Times New Roman" panose="02020603050405020304" pitchFamily="18" charset="0"/>
                <a:cs typeface="Times New Roman" panose="02020603050405020304" pitchFamily="18" charset="0"/>
              </a:rPr>
              <a:t>São Paulo State </a:t>
            </a:r>
            <a:r>
              <a:rPr lang="en-GB" sz="2000" dirty="0" smtClean="0">
                <a:solidFill>
                  <a:schemeClr val="bg1"/>
                </a:solidFill>
                <a:latin typeface="Times New Roman" panose="02020603050405020304" pitchFamily="18" charset="0"/>
                <a:cs typeface="Times New Roman" panose="02020603050405020304" pitchFamily="18" charset="0"/>
              </a:rPr>
              <a:t>University, Bauru Campus </a:t>
            </a:r>
            <a:r>
              <a:rPr lang="en-GB" sz="2000" dirty="0" smtClean="0">
                <a:solidFill>
                  <a:schemeClr val="bg1"/>
                </a:solidFill>
                <a:latin typeface="Times New Roman" panose="02020603050405020304" pitchFamily="18" charset="0"/>
                <a:cs typeface="Times New Roman" panose="02020603050405020304" pitchFamily="18" charset="0"/>
              </a:rPr>
              <a:t>– Brazil</a:t>
            </a:r>
          </a:p>
        </p:txBody>
      </p:sp>
      <p:sp>
        <p:nvSpPr>
          <p:cNvPr id="4" name="TextBox 3"/>
          <p:cNvSpPr txBox="1"/>
          <p:nvPr/>
        </p:nvSpPr>
        <p:spPr>
          <a:xfrm>
            <a:off x="0" y="654189"/>
            <a:ext cx="12192000" cy="584775"/>
          </a:xfrm>
          <a:prstGeom prst="rect">
            <a:avLst/>
          </a:prstGeom>
          <a:solidFill>
            <a:schemeClr val="accent5">
              <a:lumMod val="75000"/>
            </a:schemeClr>
          </a:solidFill>
        </p:spPr>
        <p:txBody>
          <a:bodyPr wrap="square" rtlCol="0">
            <a:spAutoFit/>
          </a:bodyPr>
          <a:lstStyle/>
          <a:p>
            <a:r>
              <a:rPr lang="en-US" sz="3200" b="1" dirty="0" smtClean="0">
                <a:solidFill>
                  <a:schemeClr val="bg1"/>
                </a:solidFill>
                <a:latin typeface="Times New Roman" panose="02020603050405020304" pitchFamily="18" charset="0"/>
                <a:cs typeface="Times New Roman" panose="02020603050405020304" pitchFamily="18" charset="0"/>
              </a:rPr>
              <a:t>Introduction</a:t>
            </a:r>
            <a:endParaRPr lang="en-US" sz="3200" b="1" dirty="0" smtClean="0">
              <a:solidFill>
                <a:schemeClr val="bg1"/>
              </a:solidFill>
              <a:latin typeface="Times New Roman" panose="02020603050405020304" pitchFamily="18" charset="0"/>
              <a:cs typeface="Times New Roman" panose="02020603050405020304" pitchFamily="18" charset="0"/>
            </a:endParaRPr>
          </a:p>
        </p:txBody>
      </p:sp>
      <p:sp>
        <p:nvSpPr>
          <p:cNvPr id="3" name="Slide Number Placeholder 2"/>
          <p:cNvSpPr>
            <a:spLocks noGrp="1"/>
          </p:cNvSpPr>
          <p:nvPr>
            <p:ph type="sldNum" sz="quarter" idx="12"/>
          </p:nvPr>
        </p:nvSpPr>
        <p:spPr/>
        <p:txBody>
          <a:bodyPr/>
          <a:lstStyle/>
          <a:p>
            <a:fld id="{134A85A8-C076-41E0-AB8D-18C5B10BBDFC}" type="slidenum">
              <a:rPr lang="pt-BR" smtClean="0"/>
              <a:t>2</a:t>
            </a:fld>
            <a:endParaRPr lang="pt-BR" dirty="0"/>
          </a:p>
        </p:txBody>
      </p:sp>
      <p:sp>
        <p:nvSpPr>
          <p:cNvPr id="13" name="Text Box 2"/>
          <p:cNvSpPr txBox="1">
            <a:spLocks noChangeArrowheads="1"/>
          </p:cNvSpPr>
          <p:nvPr/>
        </p:nvSpPr>
        <p:spPr bwMode="auto">
          <a:xfrm>
            <a:off x="126406" y="1762015"/>
            <a:ext cx="5862164" cy="18657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a:tabLst>
                <a:tab pos="912813" algn="l"/>
                <a:tab pos="1827213" algn="l"/>
                <a:tab pos="2741613" algn="l"/>
                <a:tab pos="3656013" algn="l"/>
                <a:tab pos="4570413" algn="l"/>
                <a:tab pos="5484813" algn="l"/>
                <a:tab pos="6399213" algn="l"/>
                <a:tab pos="7313613" algn="l"/>
                <a:tab pos="8228013" algn="l"/>
                <a:tab pos="9142413" algn="l"/>
                <a:tab pos="10056813" algn="l"/>
              </a:tabLst>
              <a:defRPr>
                <a:solidFill>
                  <a:schemeClr val="bg1"/>
                </a:solidFill>
                <a:latin typeface="Arial" panose="020B0604020202020204" pitchFamily="34" charset="0"/>
                <a:cs typeface="Times New Roman" panose="02020603050405020304" pitchFamily="18" charset="0"/>
              </a:defRPr>
            </a:lvl1pPr>
            <a:lvl2pPr marL="858838">
              <a:tabLst>
                <a:tab pos="912813" algn="l"/>
                <a:tab pos="1827213" algn="l"/>
                <a:tab pos="2741613" algn="l"/>
                <a:tab pos="3656013" algn="l"/>
                <a:tab pos="4570413" algn="l"/>
                <a:tab pos="5484813" algn="l"/>
                <a:tab pos="6399213" algn="l"/>
                <a:tab pos="7313613" algn="l"/>
                <a:tab pos="8228013" algn="l"/>
                <a:tab pos="9142413" algn="l"/>
                <a:tab pos="10056813" algn="l"/>
              </a:tabLst>
              <a:defRPr>
                <a:solidFill>
                  <a:schemeClr val="bg1"/>
                </a:solidFill>
                <a:latin typeface="Arial" panose="020B0604020202020204" pitchFamily="34" charset="0"/>
                <a:cs typeface="Times New Roman" panose="02020603050405020304" pitchFamily="18" charset="0"/>
              </a:defRPr>
            </a:lvl2pPr>
            <a:lvl3pPr marL="1277938">
              <a:tabLst>
                <a:tab pos="912813" algn="l"/>
                <a:tab pos="1827213" algn="l"/>
                <a:tab pos="2741613" algn="l"/>
                <a:tab pos="3656013" algn="l"/>
                <a:tab pos="4570413" algn="l"/>
                <a:tab pos="5484813" algn="l"/>
                <a:tab pos="6399213" algn="l"/>
                <a:tab pos="7313613" algn="l"/>
                <a:tab pos="8228013" algn="l"/>
                <a:tab pos="9142413" algn="l"/>
                <a:tab pos="10056813" algn="l"/>
              </a:tabLst>
              <a:defRPr>
                <a:solidFill>
                  <a:schemeClr val="bg1"/>
                </a:solidFill>
                <a:latin typeface="Arial" panose="020B0604020202020204" pitchFamily="34" charset="0"/>
                <a:cs typeface="Times New Roman" panose="02020603050405020304" pitchFamily="18" charset="0"/>
              </a:defRPr>
            </a:lvl3pPr>
            <a:lvl4pPr marL="1697038">
              <a:tabLst>
                <a:tab pos="912813" algn="l"/>
                <a:tab pos="1827213" algn="l"/>
                <a:tab pos="2741613" algn="l"/>
                <a:tab pos="3656013" algn="l"/>
                <a:tab pos="4570413" algn="l"/>
                <a:tab pos="5484813" algn="l"/>
                <a:tab pos="6399213" algn="l"/>
                <a:tab pos="7313613" algn="l"/>
                <a:tab pos="8228013" algn="l"/>
                <a:tab pos="9142413" algn="l"/>
                <a:tab pos="10056813" algn="l"/>
              </a:tabLst>
              <a:defRPr>
                <a:solidFill>
                  <a:schemeClr val="bg1"/>
                </a:solidFill>
                <a:latin typeface="Arial" panose="020B0604020202020204" pitchFamily="34" charset="0"/>
                <a:cs typeface="Times New Roman" panose="02020603050405020304" pitchFamily="18" charset="0"/>
              </a:defRPr>
            </a:lvl4pPr>
            <a:lvl5pPr marL="2116138">
              <a:tabLst>
                <a:tab pos="912813" algn="l"/>
                <a:tab pos="1827213" algn="l"/>
                <a:tab pos="2741613" algn="l"/>
                <a:tab pos="3656013" algn="l"/>
                <a:tab pos="4570413" algn="l"/>
                <a:tab pos="5484813" algn="l"/>
                <a:tab pos="6399213" algn="l"/>
                <a:tab pos="7313613" algn="l"/>
                <a:tab pos="8228013" algn="l"/>
                <a:tab pos="9142413" algn="l"/>
                <a:tab pos="10056813" algn="l"/>
              </a:tabLst>
              <a:defRPr>
                <a:solidFill>
                  <a:schemeClr val="bg1"/>
                </a:solidFill>
                <a:latin typeface="Arial" panose="020B0604020202020204" pitchFamily="34" charset="0"/>
                <a:cs typeface="Times New Roman" panose="02020603050405020304" pitchFamily="18" charset="0"/>
              </a:defRPr>
            </a:lvl5pPr>
            <a:lvl6pPr marL="2573338" indent="-228600" defTabSz="449263" eaLnBrk="0" fontAlgn="base" hangingPunct="0">
              <a:spcBef>
                <a:spcPct val="0"/>
              </a:spcBef>
              <a:spcAft>
                <a:spcPct val="0"/>
              </a:spcAft>
              <a:tabLst>
                <a:tab pos="912813" algn="l"/>
                <a:tab pos="1827213" algn="l"/>
                <a:tab pos="2741613" algn="l"/>
                <a:tab pos="3656013" algn="l"/>
                <a:tab pos="4570413" algn="l"/>
                <a:tab pos="5484813" algn="l"/>
                <a:tab pos="6399213" algn="l"/>
                <a:tab pos="7313613" algn="l"/>
                <a:tab pos="8228013" algn="l"/>
                <a:tab pos="9142413" algn="l"/>
                <a:tab pos="10056813" algn="l"/>
              </a:tabLst>
              <a:defRPr>
                <a:solidFill>
                  <a:schemeClr val="bg1"/>
                </a:solidFill>
                <a:latin typeface="Arial" panose="020B0604020202020204" pitchFamily="34" charset="0"/>
                <a:cs typeface="Times New Roman" panose="02020603050405020304" pitchFamily="18" charset="0"/>
              </a:defRPr>
            </a:lvl6pPr>
            <a:lvl7pPr marL="3030538" indent="-228600" defTabSz="449263" eaLnBrk="0" fontAlgn="base" hangingPunct="0">
              <a:spcBef>
                <a:spcPct val="0"/>
              </a:spcBef>
              <a:spcAft>
                <a:spcPct val="0"/>
              </a:spcAft>
              <a:tabLst>
                <a:tab pos="912813" algn="l"/>
                <a:tab pos="1827213" algn="l"/>
                <a:tab pos="2741613" algn="l"/>
                <a:tab pos="3656013" algn="l"/>
                <a:tab pos="4570413" algn="l"/>
                <a:tab pos="5484813" algn="l"/>
                <a:tab pos="6399213" algn="l"/>
                <a:tab pos="7313613" algn="l"/>
                <a:tab pos="8228013" algn="l"/>
                <a:tab pos="9142413" algn="l"/>
                <a:tab pos="10056813" algn="l"/>
              </a:tabLst>
              <a:defRPr>
                <a:solidFill>
                  <a:schemeClr val="bg1"/>
                </a:solidFill>
                <a:latin typeface="Arial" panose="020B0604020202020204" pitchFamily="34" charset="0"/>
                <a:cs typeface="Times New Roman" panose="02020603050405020304" pitchFamily="18" charset="0"/>
              </a:defRPr>
            </a:lvl7pPr>
            <a:lvl8pPr marL="3487738" indent="-228600" defTabSz="449263" eaLnBrk="0" fontAlgn="base" hangingPunct="0">
              <a:spcBef>
                <a:spcPct val="0"/>
              </a:spcBef>
              <a:spcAft>
                <a:spcPct val="0"/>
              </a:spcAft>
              <a:tabLst>
                <a:tab pos="912813" algn="l"/>
                <a:tab pos="1827213" algn="l"/>
                <a:tab pos="2741613" algn="l"/>
                <a:tab pos="3656013" algn="l"/>
                <a:tab pos="4570413" algn="l"/>
                <a:tab pos="5484813" algn="l"/>
                <a:tab pos="6399213" algn="l"/>
                <a:tab pos="7313613" algn="l"/>
                <a:tab pos="8228013" algn="l"/>
                <a:tab pos="9142413" algn="l"/>
                <a:tab pos="10056813" algn="l"/>
              </a:tabLst>
              <a:defRPr>
                <a:solidFill>
                  <a:schemeClr val="bg1"/>
                </a:solidFill>
                <a:latin typeface="Arial" panose="020B0604020202020204" pitchFamily="34" charset="0"/>
                <a:cs typeface="Times New Roman" panose="02020603050405020304" pitchFamily="18" charset="0"/>
              </a:defRPr>
            </a:lvl8pPr>
            <a:lvl9pPr marL="3944938" indent="-228600" defTabSz="449263" eaLnBrk="0" fontAlgn="base" hangingPunct="0">
              <a:spcBef>
                <a:spcPct val="0"/>
              </a:spcBef>
              <a:spcAft>
                <a:spcPct val="0"/>
              </a:spcAft>
              <a:tabLst>
                <a:tab pos="912813" algn="l"/>
                <a:tab pos="1827213" algn="l"/>
                <a:tab pos="2741613" algn="l"/>
                <a:tab pos="3656013" algn="l"/>
                <a:tab pos="4570413" algn="l"/>
                <a:tab pos="5484813" algn="l"/>
                <a:tab pos="6399213" algn="l"/>
                <a:tab pos="7313613" algn="l"/>
                <a:tab pos="8228013" algn="l"/>
                <a:tab pos="9142413" algn="l"/>
                <a:tab pos="10056813" algn="l"/>
              </a:tabLst>
              <a:defRPr>
                <a:solidFill>
                  <a:schemeClr val="bg1"/>
                </a:solidFill>
                <a:latin typeface="Arial" panose="020B0604020202020204" pitchFamily="34" charset="0"/>
                <a:cs typeface="Times New Roman" panose="02020603050405020304" pitchFamily="18" charset="0"/>
              </a:defRPr>
            </a:lvl9pPr>
          </a:lstStyle>
          <a:p>
            <a:pPr marL="342900" indent="-342900" algn="just">
              <a:spcBef>
                <a:spcPts val="525"/>
              </a:spcBef>
              <a:spcAft>
                <a:spcPts val="1200"/>
              </a:spcAft>
              <a:buClr>
                <a:srgbClr val="000000"/>
              </a:buClr>
              <a:buSzPct val="100000"/>
              <a:buFont typeface="Wingdings" panose="05000000000000000000" pitchFamily="2" charset="2"/>
              <a:buChar char="§"/>
            </a:pPr>
            <a:r>
              <a:rPr lang="en-US" sz="2000" dirty="0">
                <a:solidFill>
                  <a:schemeClr val="tx1"/>
                </a:solidFill>
                <a:latin typeface="Times New Roman" panose="02020603050405020304" pitchFamily="18" charset="0"/>
              </a:rPr>
              <a:t>Nowadays, the development of several types of sensors have been increasingly the focus of several studies aiming to accomplish the correct feature extraction about the three phase induction motor (TIM) </a:t>
            </a:r>
            <a:r>
              <a:rPr lang="en-US" sz="2000" dirty="0" smtClean="0">
                <a:solidFill>
                  <a:schemeClr val="tx1"/>
                </a:solidFill>
                <a:latin typeface="Times New Roman" panose="02020603050405020304" pitchFamily="18" charset="0"/>
              </a:rPr>
              <a:t>operation;</a:t>
            </a:r>
            <a:endParaRPr lang="en-US" sz="2000" dirty="0">
              <a:solidFill>
                <a:schemeClr val="tx1"/>
              </a:solidFill>
              <a:latin typeface="Times New Roman" panose="02020603050405020304" pitchFamily="18" charset="0"/>
            </a:endParaRPr>
          </a:p>
          <a:p>
            <a:pPr marL="342900" indent="-342900" algn="just">
              <a:spcBef>
                <a:spcPts val="525"/>
              </a:spcBef>
              <a:spcAft>
                <a:spcPts val="1200"/>
              </a:spcAft>
              <a:buClr>
                <a:srgbClr val="000000"/>
              </a:buClr>
              <a:buSzPct val="100000"/>
              <a:buFont typeface="Wingdings" panose="05000000000000000000" pitchFamily="2" charset="2"/>
              <a:buChar char="§"/>
            </a:pPr>
            <a:r>
              <a:rPr lang="en-US" sz="2000" dirty="0">
                <a:solidFill>
                  <a:schemeClr val="tx1"/>
                </a:solidFill>
                <a:latin typeface="Times New Roman" panose="02020603050405020304" pitchFamily="18" charset="0"/>
              </a:rPr>
              <a:t>The most of the currently NDT-based systems can only be employed for failure diagnosis in TIMs by using accelerometers </a:t>
            </a:r>
            <a:r>
              <a:rPr lang="en-US" sz="2000" dirty="0" smtClean="0">
                <a:solidFill>
                  <a:schemeClr val="tx1"/>
                </a:solidFill>
                <a:latin typeface="Times New Roman" panose="02020603050405020304" pitchFamily="18" charset="0"/>
              </a:rPr>
              <a:t>or acoustic emission (AE) sensors, which have high </a:t>
            </a:r>
            <a:r>
              <a:rPr lang="en-US" sz="2000" dirty="0">
                <a:solidFill>
                  <a:schemeClr val="tx1"/>
                </a:solidFill>
                <a:latin typeface="Times New Roman" panose="02020603050405020304" pitchFamily="18" charset="0"/>
              </a:rPr>
              <a:t>financial costs. For this </a:t>
            </a:r>
            <a:r>
              <a:rPr lang="en-US" sz="2000" dirty="0" smtClean="0">
                <a:solidFill>
                  <a:schemeClr val="tx1"/>
                </a:solidFill>
                <a:latin typeface="Times New Roman" panose="02020603050405020304" pitchFamily="18" charset="0"/>
              </a:rPr>
              <a:t>reason, this </a:t>
            </a:r>
            <a:r>
              <a:rPr lang="en-US" sz="2000" dirty="0">
                <a:solidFill>
                  <a:schemeClr val="tx1"/>
                </a:solidFill>
                <a:latin typeface="Times New Roman" panose="02020603050405020304" pitchFamily="18" charset="0"/>
              </a:rPr>
              <a:t>type of sensors is still an obstacle for dissemination of NDT in industries. </a:t>
            </a:r>
            <a:r>
              <a:rPr lang="en-US" sz="2000" dirty="0">
                <a:solidFill>
                  <a:schemeClr val="tx1"/>
                </a:solidFill>
                <a:latin typeface="Times New Roman" panose="02020603050405020304" pitchFamily="18" charset="0"/>
              </a:rPr>
              <a:t> </a:t>
            </a:r>
          </a:p>
        </p:txBody>
      </p:sp>
      <p:pic>
        <p:nvPicPr>
          <p:cNvPr id="5" name="Imagem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642338" y="2006576"/>
            <a:ext cx="4711462" cy="3136067"/>
          </a:xfrm>
          <a:prstGeom prst="rect">
            <a:avLst/>
          </a:prstGeom>
        </p:spPr>
      </p:pic>
      <p:pic>
        <p:nvPicPr>
          <p:cNvPr id="8" name="Imagem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51586" y="91896"/>
            <a:ext cx="1488826" cy="511061"/>
          </a:xfrm>
          <a:prstGeom prst="rect">
            <a:avLst/>
          </a:prstGeom>
        </p:spPr>
      </p:pic>
    </p:spTree>
    <p:extLst>
      <p:ext uri="{BB962C8B-B14F-4D97-AF65-F5344CB8AC3E}">
        <p14:creationId xmlns:p14="http://schemas.microsoft.com/office/powerpoint/2010/main" val="341076273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3"/>
          <p:cNvSpPr txBox="1"/>
          <p:nvPr/>
        </p:nvSpPr>
        <p:spPr>
          <a:xfrm>
            <a:off x="-1" y="6126612"/>
            <a:ext cx="12192000" cy="400110"/>
          </a:xfrm>
          <a:prstGeom prst="rect">
            <a:avLst/>
          </a:prstGeom>
          <a:solidFill>
            <a:schemeClr val="accent1">
              <a:lumMod val="50000"/>
            </a:schemeClr>
          </a:solidFill>
        </p:spPr>
        <p:txBody>
          <a:bodyPr wrap="square" rtlCol="0">
            <a:spAutoFit/>
          </a:bodyPr>
          <a:lstStyle/>
          <a:p>
            <a:pPr algn="ctr"/>
            <a:r>
              <a:rPr lang="en-GB" sz="2000" dirty="0">
                <a:solidFill>
                  <a:schemeClr val="bg1"/>
                </a:solidFill>
                <a:latin typeface="Times New Roman" panose="02020603050405020304" pitchFamily="18" charset="0"/>
                <a:cs typeface="Times New Roman" panose="02020603050405020304" pitchFamily="18" charset="0"/>
              </a:rPr>
              <a:t>Power Quality Research Laboratory </a:t>
            </a:r>
            <a:r>
              <a:rPr lang="en-GB" sz="2000" dirty="0" smtClean="0">
                <a:solidFill>
                  <a:schemeClr val="bg1"/>
                </a:solidFill>
                <a:latin typeface="Times New Roman" panose="02020603050405020304" pitchFamily="18" charset="0"/>
                <a:cs typeface="Times New Roman" panose="02020603050405020304" pitchFamily="18" charset="0"/>
              </a:rPr>
              <a:t>– </a:t>
            </a:r>
            <a:r>
              <a:rPr lang="en-GB" sz="2000" dirty="0" smtClean="0">
                <a:solidFill>
                  <a:schemeClr val="bg1"/>
                </a:solidFill>
                <a:latin typeface="Times New Roman" panose="02020603050405020304" pitchFamily="18" charset="0"/>
                <a:cs typeface="Times New Roman" panose="02020603050405020304" pitchFamily="18" charset="0"/>
              </a:rPr>
              <a:t>São Paulo State </a:t>
            </a:r>
            <a:r>
              <a:rPr lang="en-GB" sz="2000" dirty="0" smtClean="0">
                <a:solidFill>
                  <a:schemeClr val="bg1"/>
                </a:solidFill>
                <a:latin typeface="Times New Roman" panose="02020603050405020304" pitchFamily="18" charset="0"/>
                <a:cs typeface="Times New Roman" panose="02020603050405020304" pitchFamily="18" charset="0"/>
              </a:rPr>
              <a:t>University, Bauru Campus </a:t>
            </a:r>
            <a:r>
              <a:rPr lang="en-GB" sz="2000" dirty="0" smtClean="0">
                <a:solidFill>
                  <a:schemeClr val="bg1"/>
                </a:solidFill>
                <a:latin typeface="Times New Roman" panose="02020603050405020304" pitchFamily="18" charset="0"/>
                <a:cs typeface="Times New Roman" panose="02020603050405020304" pitchFamily="18" charset="0"/>
              </a:rPr>
              <a:t>– Brazil</a:t>
            </a:r>
          </a:p>
        </p:txBody>
      </p:sp>
      <p:sp>
        <p:nvSpPr>
          <p:cNvPr id="4" name="TextBox 3"/>
          <p:cNvSpPr txBox="1"/>
          <p:nvPr/>
        </p:nvSpPr>
        <p:spPr>
          <a:xfrm>
            <a:off x="0" y="700983"/>
            <a:ext cx="12192000" cy="584775"/>
          </a:xfrm>
          <a:prstGeom prst="rect">
            <a:avLst/>
          </a:prstGeom>
          <a:solidFill>
            <a:schemeClr val="accent5">
              <a:lumMod val="75000"/>
            </a:schemeClr>
          </a:solidFill>
        </p:spPr>
        <p:txBody>
          <a:bodyPr wrap="square" rtlCol="0">
            <a:spAutoFit/>
          </a:bodyPr>
          <a:lstStyle/>
          <a:p>
            <a:r>
              <a:rPr lang="en-US" sz="3200" b="1" dirty="0" smtClean="0">
                <a:solidFill>
                  <a:schemeClr val="bg1"/>
                </a:solidFill>
                <a:latin typeface="Times New Roman" panose="02020603050405020304" pitchFamily="18" charset="0"/>
                <a:cs typeface="Times New Roman" panose="02020603050405020304" pitchFamily="18" charset="0"/>
              </a:rPr>
              <a:t>Objective</a:t>
            </a:r>
            <a:endParaRPr lang="en-US" sz="3200" b="1" dirty="0" smtClean="0">
              <a:solidFill>
                <a:schemeClr val="bg1"/>
              </a:solidFill>
              <a:latin typeface="Times New Roman" panose="02020603050405020304" pitchFamily="18" charset="0"/>
              <a:cs typeface="Times New Roman" panose="02020603050405020304" pitchFamily="18" charset="0"/>
            </a:endParaRPr>
          </a:p>
        </p:txBody>
      </p:sp>
      <p:sp>
        <p:nvSpPr>
          <p:cNvPr id="3" name="Slide Number Placeholder 2"/>
          <p:cNvSpPr>
            <a:spLocks noGrp="1"/>
          </p:cNvSpPr>
          <p:nvPr>
            <p:ph type="sldNum" sz="quarter" idx="12"/>
          </p:nvPr>
        </p:nvSpPr>
        <p:spPr/>
        <p:txBody>
          <a:bodyPr/>
          <a:lstStyle/>
          <a:p>
            <a:fld id="{134A85A8-C076-41E0-AB8D-18C5B10BBDFC}" type="slidenum">
              <a:rPr lang="pt-BR" smtClean="0"/>
              <a:t>3</a:t>
            </a:fld>
            <a:endParaRPr lang="pt-BR" dirty="0"/>
          </a:p>
        </p:txBody>
      </p:sp>
      <p:sp>
        <p:nvSpPr>
          <p:cNvPr id="13" name="Text Box 2"/>
          <p:cNvSpPr txBox="1">
            <a:spLocks noChangeArrowheads="1"/>
          </p:cNvSpPr>
          <p:nvPr/>
        </p:nvSpPr>
        <p:spPr bwMode="auto">
          <a:xfrm>
            <a:off x="275059" y="1681158"/>
            <a:ext cx="5496153" cy="18657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a:tabLst>
                <a:tab pos="912813" algn="l"/>
                <a:tab pos="1827213" algn="l"/>
                <a:tab pos="2741613" algn="l"/>
                <a:tab pos="3656013" algn="l"/>
                <a:tab pos="4570413" algn="l"/>
                <a:tab pos="5484813" algn="l"/>
                <a:tab pos="6399213" algn="l"/>
                <a:tab pos="7313613" algn="l"/>
                <a:tab pos="8228013" algn="l"/>
                <a:tab pos="9142413" algn="l"/>
                <a:tab pos="10056813" algn="l"/>
              </a:tabLst>
              <a:defRPr>
                <a:solidFill>
                  <a:schemeClr val="bg1"/>
                </a:solidFill>
                <a:latin typeface="Arial" panose="020B0604020202020204" pitchFamily="34" charset="0"/>
                <a:cs typeface="Times New Roman" panose="02020603050405020304" pitchFamily="18" charset="0"/>
              </a:defRPr>
            </a:lvl1pPr>
            <a:lvl2pPr marL="858838">
              <a:tabLst>
                <a:tab pos="912813" algn="l"/>
                <a:tab pos="1827213" algn="l"/>
                <a:tab pos="2741613" algn="l"/>
                <a:tab pos="3656013" algn="l"/>
                <a:tab pos="4570413" algn="l"/>
                <a:tab pos="5484813" algn="l"/>
                <a:tab pos="6399213" algn="l"/>
                <a:tab pos="7313613" algn="l"/>
                <a:tab pos="8228013" algn="l"/>
                <a:tab pos="9142413" algn="l"/>
                <a:tab pos="10056813" algn="l"/>
              </a:tabLst>
              <a:defRPr>
                <a:solidFill>
                  <a:schemeClr val="bg1"/>
                </a:solidFill>
                <a:latin typeface="Arial" panose="020B0604020202020204" pitchFamily="34" charset="0"/>
                <a:cs typeface="Times New Roman" panose="02020603050405020304" pitchFamily="18" charset="0"/>
              </a:defRPr>
            </a:lvl2pPr>
            <a:lvl3pPr marL="1277938">
              <a:tabLst>
                <a:tab pos="912813" algn="l"/>
                <a:tab pos="1827213" algn="l"/>
                <a:tab pos="2741613" algn="l"/>
                <a:tab pos="3656013" algn="l"/>
                <a:tab pos="4570413" algn="l"/>
                <a:tab pos="5484813" algn="l"/>
                <a:tab pos="6399213" algn="l"/>
                <a:tab pos="7313613" algn="l"/>
                <a:tab pos="8228013" algn="l"/>
                <a:tab pos="9142413" algn="l"/>
                <a:tab pos="10056813" algn="l"/>
              </a:tabLst>
              <a:defRPr>
                <a:solidFill>
                  <a:schemeClr val="bg1"/>
                </a:solidFill>
                <a:latin typeface="Arial" panose="020B0604020202020204" pitchFamily="34" charset="0"/>
                <a:cs typeface="Times New Roman" panose="02020603050405020304" pitchFamily="18" charset="0"/>
              </a:defRPr>
            </a:lvl3pPr>
            <a:lvl4pPr marL="1697038">
              <a:tabLst>
                <a:tab pos="912813" algn="l"/>
                <a:tab pos="1827213" algn="l"/>
                <a:tab pos="2741613" algn="l"/>
                <a:tab pos="3656013" algn="l"/>
                <a:tab pos="4570413" algn="l"/>
                <a:tab pos="5484813" algn="l"/>
                <a:tab pos="6399213" algn="l"/>
                <a:tab pos="7313613" algn="l"/>
                <a:tab pos="8228013" algn="l"/>
                <a:tab pos="9142413" algn="l"/>
                <a:tab pos="10056813" algn="l"/>
              </a:tabLst>
              <a:defRPr>
                <a:solidFill>
                  <a:schemeClr val="bg1"/>
                </a:solidFill>
                <a:latin typeface="Arial" panose="020B0604020202020204" pitchFamily="34" charset="0"/>
                <a:cs typeface="Times New Roman" panose="02020603050405020304" pitchFamily="18" charset="0"/>
              </a:defRPr>
            </a:lvl4pPr>
            <a:lvl5pPr marL="2116138">
              <a:tabLst>
                <a:tab pos="912813" algn="l"/>
                <a:tab pos="1827213" algn="l"/>
                <a:tab pos="2741613" algn="l"/>
                <a:tab pos="3656013" algn="l"/>
                <a:tab pos="4570413" algn="l"/>
                <a:tab pos="5484813" algn="l"/>
                <a:tab pos="6399213" algn="l"/>
                <a:tab pos="7313613" algn="l"/>
                <a:tab pos="8228013" algn="l"/>
                <a:tab pos="9142413" algn="l"/>
                <a:tab pos="10056813" algn="l"/>
              </a:tabLst>
              <a:defRPr>
                <a:solidFill>
                  <a:schemeClr val="bg1"/>
                </a:solidFill>
                <a:latin typeface="Arial" panose="020B0604020202020204" pitchFamily="34" charset="0"/>
                <a:cs typeface="Times New Roman" panose="02020603050405020304" pitchFamily="18" charset="0"/>
              </a:defRPr>
            </a:lvl5pPr>
            <a:lvl6pPr marL="2573338" indent="-228600" defTabSz="449263" eaLnBrk="0" fontAlgn="base" hangingPunct="0">
              <a:spcBef>
                <a:spcPct val="0"/>
              </a:spcBef>
              <a:spcAft>
                <a:spcPct val="0"/>
              </a:spcAft>
              <a:tabLst>
                <a:tab pos="912813" algn="l"/>
                <a:tab pos="1827213" algn="l"/>
                <a:tab pos="2741613" algn="l"/>
                <a:tab pos="3656013" algn="l"/>
                <a:tab pos="4570413" algn="l"/>
                <a:tab pos="5484813" algn="l"/>
                <a:tab pos="6399213" algn="l"/>
                <a:tab pos="7313613" algn="l"/>
                <a:tab pos="8228013" algn="l"/>
                <a:tab pos="9142413" algn="l"/>
                <a:tab pos="10056813" algn="l"/>
              </a:tabLst>
              <a:defRPr>
                <a:solidFill>
                  <a:schemeClr val="bg1"/>
                </a:solidFill>
                <a:latin typeface="Arial" panose="020B0604020202020204" pitchFamily="34" charset="0"/>
                <a:cs typeface="Times New Roman" panose="02020603050405020304" pitchFamily="18" charset="0"/>
              </a:defRPr>
            </a:lvl6pPr>
            <a:lvl7pPr marL="3030538" indent="-228600" defTabSz="449263" eaLnBrk="0" fontAlgn="base" hangingPunct="0">
              <a:spcBef>
                <a:spcPct val="0"/>
              </a:spcBef>
              <a:spcAft>
                <a:spcPct val="0"/>
              </a:spcAft>
              <a:tabLst>
                <a:tab pos="912813" algn="l"/>
                <a:tab pos="1827213" algn="l"/>
                <a:tab pos="2741613" algn="l"/>
                <a:tab pos="3656013" algn="l"/>
                <a:tab pos="4570413" algn="l"/>
                <a:tab pos="5484813" algn="l"/>
                <a:tab pos="6399213" algn="l"/>
                <a:tab pos="7313613" algn="l"/>
                <a:tab pos="8228013" algn="l"/>
                <a:tab pos="9142413" algn="l"/>
                <a:tab pos="10056813" algn="l"/>
              </a:tabLst>
              <a:defRPr>
                <a:solidFill>
                  <a:schemeClr val="bg1"/>
                </a:solidFill>
                <a:latin typeface="Arial" panose="020B0604020202020204" pitchFamily="34" charset="0"/>
                <a:cs typeface="Times New Roman" panose="02020603050405020304" pitchFamily="18" charset="0"/>
              </a:defRPr>
            </a:lvl7pPr>
            <a:lvl8pPr marL="3487738" indent="-228600" defTabSz="449263" eaLnBrk="0" fontAlgn="base" hangingPunct="0">
              <a:spcBef>
                <a:spcPct val="0"/>
              </a:spcBef>
              <a:spcAft>
                <a:spcPct val="0"/>
              </a:spcAft>
              <a:tabLst>
                <a:tab pos="912813" algn="l"/>
                <a:tab pos="1827213" algn="l"/>
                <a:tab pos="2741613" algn="l"/>
                <a:tab pos="3656013" algn="l"/>
                <a:tab pos="4570413" algn="l"/>
                <a:tab pos="5484813" algn="l"/>
                <a:tab pos="6399213" algn="l"/>
                <a:tab pos="7313613" algn="l"/>
                <a:tab pos="8228013" algn="l"/>
                <a:tab pos="9142413" algn="l"/>
                <a:tab pos="10056813" algn="l"/>
              </a:tabLst>
              <a:defRPr>
                <a:solidFill>
                  <a:schemeClr val="bg1"/>
                </a:solidFill>
                <a:latin typeface="Arial" panose="020B0604020202020204" pitchFamily="34" charset="0"/>
                <a:cs typeface="Times New Roman" panose="02020603050405020304" pitchFamily="18" charset="0"/>
              </a:defRPr>
            </a:lvl8pPr>
            <a:lvl9pPr marL="3944938" indent="-228600" defTabSz="449263" eaLnBrk="0" fontAlgn="base" hangingPunct="0">
              <a:spcBef>
                <a:spcPct val="0"/>
              </a:spcBef>
              <a:spcAft>
                <a:spcPct val="0"/>
              </a:spcAft>
              <a:tabLst>
                <a:tab pos="912813" algn="l"/>
                <a:tab pos="1827213" algn="l"/>
                <a:tab pos="2741613" algn="l"/>
                <a:tab pos="3656013" algn="l"/>
                <a:tab pos="4570413" algn="l"/>
                <a:tab pos="5484813" algn="l"/>
                <a:tab pos="6399213" algn="l"/>
                <a:tab pos="7313613" algn="l"/>
                <a:tab pos="8228013" algn="l"/>
                <a:tab pos="9142413" algn="l"/>
                <a:tab pos="10056813" algn="l"/>
              </a:tabLst>
              <a:defRPr>
                <a:solidFill>
                  <a:schemeClr val="bg1"/>
                </a:solidFill>
                <a:latin typeface="Arial" panose="020B0604020202020204" pitchFamily="34" charset="0"/>
                <a:cs typeface="Times New Roman" panose="02020603050405020304" pitchFamily="18" charset="0"/>
              </a:defRPr>
            </a:lvl9pPr>
          </a:lstStyle>
          <a:p>
            <a:pPr marL="342900" indent="-342900" algn="just">
              <a:spcBef>
                <a:spcPts val="525"/>
              </a:spcBef>
              <a:spcAft>
                <a:spcPts val="1200"/>
              </a:spcAft>
              <a:buClr>
                <a:srgbClr val="000000"/>
              </a:buClr>
              <a:buSzPct val="100000"/>
              <a:buFont typeface="Wingdings" panose="05000000000000000000" pitchFamily="2" charset="2"/>
              <a:buChar char="§"/>
            </a:pPr>
            <a:r>
              <a:rPr lang="en-US" sz="2000" dirty="0" smtClean="0">
                <a:solidFill>
                  <a:schemeClr val="tx1"/>
                </a:solidFill>
                <a:latin typeface="Times New Roman" panose="02020603050405020304" pitchFamily="18" charset="0"/>
              </a:rPr>
              <a:t>This works </a:t>
            </a:r>
            <a:r>
              <a:rPr lang="en-US" sz="2000" dirty="0">
                <a:solidFill>
                  <a:schemeClr val="tx1"/>
                </a:solidFill>
                <a:latin typeface="Times New Roman" panose="02020603050405020304" pitchFamily="18" charset="0"/>
              </a:rPr>
              <a:t>aims to validate the low-cost piezoelectric sensors for vibration analysis and </a:t>
            </a:r>
            <a:r>
              <a:rPr lang="en-US" sz="2000" dirty="0" smtClean="0">
                <a:solidFill>
                  <a:schemeClr val="tx1"/>
                </a:solidFill>
                <a:latin typeface="Times New Roman" panose="02020603050405020304" pitchFamily="18" charset="0"/>
              </a:rPr>
              <a:t>TIM;</a:t>
            </a:r>
          </a:p>
          <a:p>
            <a:pPr marL="342900" lvl="0" indent="-342900" algn="just">
              <a:spcBef>
                <a:spcPts val="525"/>
              </a:spcBef>
              <a:spcAft>
                <a:spcPts val="1200"/>
              </a:spcAft>
              <a:buClr>
                <a:srgbClr val="000000"/>
              </a:buClr>
              <a:buSzPct val="100000"/>
              <a:buFont typeface="Wingdings" panose="05000000000000000000" pitchFamily="2" charset="2"/>
              <a:buChar char="§"/>
            </a:pPr>
            <a:r>
              <a:rPr lang="en-GB" sz="2000" dirty="0">
                <a:solidFill>
                  <a:srgbClr val="000000"/>
                </a:solidFill>
                <a:latin typeface="Palatino Linotype" panose="02040502050505030304" pitchFamily="18" charset="0"/>
                <a:ea typeface="Times New Roman" panose="02020603050405020304" pitchFamily="18" charset="0"/>
              </a:rPr>
              <a:t>The specific transducers used in this </a:t>
            </a:r>
            <a:r>
              <a:rPr lang="en-GB" sz="2000" dirty="0" smtClean="0">
                <a:solidFill>
                  <a:srgbClr val="000000"/>
                </a:solidFill>
                <a:latin typeface="Palatino Linotype" panose="02040502050505030304" pitchFamily="18" charset="0"/>
                <a:ea typeface="Times New Roman" panose="02020603050405020304" pitchFamily="18" charset="0"/>
              </a:rPr>
              <a:t>work were </a:t>
            </a:r>
            <a:r>
              <a:rPr lang="en-GB" sz="2000" dirty="0">
                <a:solidFill>
                  <a:srgbClr val="000000"/>
                </a:solidFill>
                <a:latin typeface="Palatino Linotype" panose="02040502050505030304" pitchFamily="18" charset="0"/>
                <a:ea typeface="Times New Roman" panose="02020603050405020304" pitchFamily="18" charset="0"/>
              </a:rPr>
              <a:t>the piezoelectric diaphragms, which have similar characteristics to conventional PZT </a:t>
            </a:r>
            <a:r>
              <a:rPr lang="en-GB" sz="2000" dirty="0" smtClean="0">
                <a:solidFill>
                  <a:srgbClr val="000000"/>
                </a:solidFill>
                <a:latin typeface="Palatino Linotype" panose="02040502050505030304" pitchFamily="18" charset="0"/>
                <a:ea typeface="Times New Roman" panose="02020603050405020304" pitchFamily="18" charset="0"/>
              </a:rPr>
              <a:t>ceramics. </a:t>
            </a:r>
            <a:r>
              <a:rPr lang="en-GB" sz="2000" dirty="0">
                <a:solidFill>
                  <a:srgbClr val="000000"/>
                </a:solidFill>
                <a:latin typeface="Palatino Linotype" panose="02040502050505030304" pitchFamily="18" charset="0"/>
                <a:ea typeface="Times New Roman" panose="02020603050405020304" pitchFamily="18" charset="0"/>
              </a:rPr>
              <a:t>The </a:t>
            </a:r>
            <a:r>
              <a:rPr lang="en-GB" sz="2000" dirty="0" smtClean="0">
                <a:solidFill>
                  <a:srgbClr val="000000"/>
                </a:solidFill>
                <a:latin typeface="Palatino Linotype" panose="02040502050505030304" pitchFamily="18" charset="0"/>
                <a:ea typeface="Times New Roman" panose="02020603050405020304" pitchFamily="18" charset="0"/>
              </a:rPr>
              <a:t>diaphragms </a:t>
            </a:r>
            <a:r>
              <a:rPr lang="en-GB" sz="2000" dirty="0">
                <a:solidFill>
                  <a:srgbClr val="000000"/>
                </a:solidFill>
                <a:latin typeface="Palatino Linotype" panose="02040502050505030304" pitchFamily="18" charset="0"/>
                <a:ea typeface="Times New Roman" panose="02020603050405020304" pitchFamily="18" charset="0"/>
              </a:rPr>
              <a:t>have a circular brass plate whose dimensions are 20 mm x 0.2 mm that houses a circular piezoelectric ceramic with dimensions of 14 mm x 0.42 mm, which is coated by a metallic </a:t>
            </a:r>
            <a:r>
              <a:rPr lang="en-GB" sz="2000" dirty="0" smtClean="0">
                <a:solidFill>
                  <a:srgbClr val="000000"/>
                </a:solidFill>
                <a:latin typeface="Palatino Linotype" panose="02040502050505030304" pitchFamily="18" charset="0"/>
                <a:ea typeface="Times New Roman" panose="02020603050405020304" pitchFamily="18" charset="0"/>
              </a:rPr>
              <a:t>film. </a:t>
            </a:r>
            <a:endParaRPr lang="en-GB" sz="4400" dirty="0">
              <a:solidFill>
                <a:schemeClr val="tx1"/>
              </a:solidFill>
            </a:endParaRPr>
          </a:p>
          <a:p>
            <a:pPr marL="342900" indent="-342900" algn="just">
              <a:spcBef>
                <a:spcPts val="525"/>
              </a:spcBef>
              <a:spcAft>
                <a:spcPts val="1200"/>
              </a:spcAft>
              <a:buClr>
                <a:srgbClr val="000000"/>
              </a:buClr>
              <a:buSzPct val="100000"/>
              <a:buFont typeface="Wingdings" panose="05000000000000000000" pitchFamily="2" charset="2"/>
              <a:buChar char="§"/>
            </a:pPr>
            <a:endParaRPr lang="en-US" sz="2000" dirty="0" smtClean="0">
              <a:solidFill>
                <a:schemeClr val="tx1"/>
              </a:solidFill>
              <a:latin typeface="Times New Roman" panose="02020603050405020304" pitchFamily="18" charset="0"/>
            </a:endParaRPr>
          </a:p>
          <a:p>
            <a:pPr marL="342900" indent="-342900" algn="just">
              <a:spcBef>
                <a:spcPts val="525"/>
              </a:spcBef>
              <a:spcAft>
                <a:spcPts val="1200"/>
              </a:spcAft>
              <a:buClr>
                <a:srgbClr val="000000"/>
              </a:buClr>
              <a:buSzPct val="100000"/>
              <a:buFont typeface="Wingdings" panose="05000000000000000000" pitchFamily="2" charset="2"/>
              <a:buChar char="§"/>
            </a:pPr>
            <a:endParaRPr lang="en-US" sz="2000" dirty="0">
              <a:solidFill>
                <a:schemeClr val="tx1"/>
              </a:solidFill>
              <a:latin typeface="Times New Roman" panose="02020603050405020304" pitchFamily="18" charset="0"/>
            </a:endParaRPr>
          </a:p>
        </p:txBody>
      </p:sp>
      <p:pic>
        <p:nvPicPr>
          <p:cNvPr id="7" name="Imagem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51586" y="106189"/>
            <a:ext cx="1488826" cy="511061"/>
          </a:xfrm>
          <a:prstGeom prst="rect">
            <a:avLst/>
          </a:prstGeom>
        </p:spPr>
      </p:pic>
      <p:pic>
        <p:nvPicPr>
          <p:cNvPr id="8" name="Imagem 7"/>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173948" y="2281947"/>
            <a:ext cx="5179852" cy="2529896"/>
          </a:xfrm>
          <a:prstGeom prst="rect">
            <a:avLst/>
          </a:prstGeom>
          <a:noFill/>
          <a:ln>
            <a:noFill/>
          </a:ln>
        </p:spPr>
      </p:pic>
    </p:spTree>
    <p:extLst>
      <p:ext uri="{BB962C8B-B14F-4D97-AF65-F5344CB8AC3E}">
        <p14:creationId xmlns:p14="http://schemas.microsoft.com/office/powerpoint/2010/main" val="305733038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3"/>
          <p:cNvSpPr txBox="1"/>
          <p:nvPr/>
        </p:nvSpPr>
        <p:spPr>
          <a:xfrm>
            <a:off x="-1" y="6126612"/>
            <a:ext cx="12192000" cy="400110"/>
          </a:xfrm>
          <a:prstGeom prst="rect">
            <a:avLst/>
          </a:prstGeom>
          <a:solidFill>
            <a:schemeClr val="accent1">
              <a:lumMod val="50000"/>
            </a:schemeClr>
          </a:solidFill>
        </p:spPr>
        <p:txBody>
          <a:bodyPr wrap="square" rtlCol="0">
            <a:spAutoFit/>
          </a:bodyPr>
          <a:lstStyle/>
          <a:p>
            <a:pPr algn="ctr"/>
            <a:r>
              <a:rPr lang="en-GB" sz="2000" dirty="0">
                <a:solidFill>
                  <a:schemeClr val="bg1"/>
                </a:solidFill>
                <a:latin typeface="Times New Roman" panose="02020603050405020304" pitchFamily="18" charset="0"/>
                <a:cs typeface="Times New Roman" panose="02020603050405020304" pitchFamily="18" charset="0"/>
              </a:rPr>
              <a:t>Power Quality Research Laboratory </a:t>
            </a:r>
            <a:r>
              <a:rPr lang="en-GB" sz="2000" dirty="0" smtClean="0">
                <a:solidFill>
                  <a:schemeClr val="bg1"/>
                </a:solidFill>
                <a:latin typeface="Times New Roman" panose="02020603050405020304" pitchFamily="18" charset="0"/>
                <a:cs typeface="Times New Roman" panose="02020603050405020304" pitchFamily="18" charset="0"/>
              </a:rPr>
              <a:t>– </a:t>
            </a:r>
            <a:r>
              <a:rPr lang="en-GB" sz="2000" dirty="0" smtClean="0">
                <a:solidFill>
                  <a:schemeClr val="bg1"/>
                </a:solidFill>
                <a:latin typeface="Times New Roman" panose="02020603050405020304" pitchFamily="18" charset="0"/>
                <a:cs typeface="Times New Roman" panose="02020603050405020304" pitchFamily="18" charset="0"/>
              </a:rPr>
              <a:t>São Paulo State </a:t>
            </a:r>
            <a:r>
              <a:rPr lang="en-GB" sz="2000" dirty="0" smtClean="0">
                <a:solidFill>
                  <a:schemeClr val="bg1"/>
                </a:solidFill>
                <a:latin typeface="Times New Roman" panose="02020603050405020304" pitchFamily="18" charset="0"/>
                <a:cs typeface="Times New Roman" panose="02020603050405020304" pitchFamily="18" charset="0"/>
              </a:rPr>
              <a:t>University, Bauru Campus </a:t>
            </a:r>
            <a:r>
              <a:rPr lang="en-GB" sz="2000" dirty="0" smtClean="0">
                <a:solidFill>
                  <a:schemeClr val="bg1"/>
                </a:solidFill>
                <a:latin typeface="Times New Roman" panose="02020603050405020304" pitchFamily="18" charset="0"/>
                <a:cs typeface="Times New Roman" panose="02020603050405020304" pitchFamily="18" charset="0"/>
              </a:rPr>
              <a:t>– Brazil</a:t>
            </a:r>
          </a:p>
        </p:txBody>
      </p:sp>
      <p:sp>
        <p:nvSpPr>
          <p:cNvPr id="4" name="TextBox 3"/>
          <p:cNvSpPr txBox="1"/>
          <p:nvPr/>
        </p:nvSpPr>
        <p:spPr>
          <a:xfrm>
            <a:off x="0" y="700983"/>
            <a:ext cx="12192000" cy="584775"/>
          </a:xfrm>
          <a:prstGeom prst="rect">
            <a:avLst/>
          </a:prstGeom>
          <a:solidFill>
            <a:schemeClr val="accent5">
              <a:lumMod val="75000"/>
            </a:schemeClr>
          </a:solidFill>
        </p:spPr>
        <p:txBody>
          <a:bodyPr wrap="square" rtlCol="0">
            <a:spAutoFit/>
          </a:bodyPr>
          <a:lstStyle/>
          <a:p>
            <a:r>
              <a:rPr lang="en-US" sz="3200" b="1" dirty="0" smtClean="0">
                <a:solidFill>
                  <a:schemeClr val="bg1"/>
                </a:solidFill>
                <a:latin typeface="Times New Roman" panose="02020603050405020304" pitchFamily="18" charset="0"/>
                <a:cs typeface="Times New Roman" panose="02020603050405020304" pitchFamily="18" charset="0"/>
              </a:rPr>
              <a:t>Piezoelectricity and NDT in TIM</a:t>
            </a:r>
            <a:endParaRPr lang="en-US" sz="3200" b="1" dirty="0">
              <a:solidFill>
                <a:schemeClr val="bg1"/>
              </a:solidFill>
              <a:latin typeface="Times New Roman" panose="02020603050405020304" pitchFamily="18" charset="0"/>
              <a:cs typeface="Times New Roman" panose="02020603050405020304" pitchFamily="18" charset="0"/>
            </a:endParaRPr>
          </a:p>
        </p:txBody>
      </p:sp>
      <p:sp>
        <p:nvSpPr>
          <p:cNvPr id="3" name="Slide Number Placeholder 2"/>
          <p:cNvSpPr>
            <a:spLocks noGrp="1"/>
          </p:cNvSpPr>
          <p:nvPr>
            <p:ph type="sldNum" sz="quarter" idx="12"/>
          </p:nvPr>
        </p:nvSpPr>
        <p:spPr/>
        <p:txBody>
          <a:bodyPr/>
          <a:lstStyle/>
          <a:p>
            <a:fld id="{134A85A8-C076-41E0-AB8D-18C5B10BBDFC}" type="slidenum">
              <a:rPr lang="pt-BR" smtClean="0"/>
              <a:t>4</a:t>
            </a:fld>
            <a:endParaRPr lang="pt-BR" dirty="0"/>
          </a:p>
        </p:txBody>
      </p:sp>
      <p:sp>
        <p:nvSpPr>
          <p:cNvPr id="13" name="Text Box 2"/>
          <p:cNvSpPr txBox="1">
            <a:spLocks noChangeArrowheads="1"/>
          </p:cNvSpPr>
          <p:nvPr/>
        </p:nvSpPr>
        <p:spPr bwMode="auto">
          <a:xfrm>
            <a:off x="238834" y="1754389"/>
            <a:ext cx="5472418" cy="18657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a:tabLst>
                <a:tab pos="912813" algn="l"/>
                <a:tab pos="1827213" algn="l"/>
                <a:tab pos="2741613" algn="l"/>
                <a:tab pos="3656013" algn="l"/>
                <a:tab pos="4570413" algn="l"/>
                <a:tab pos="5484813" algn="l"/>
                <a:tab pos="6399213" algn="l"/>
                <a:tab pos="7313613" algn="l"/>
                <a:tab pos="8228013" algn="l"/>
                <a:tab pos="9142413" algn="l"/>
                <a:tab pos="10056813" algn="l"/>
              </a:tabLst>
              <a:defRPr>
                <a:solidFill>
                  <a:schemeClr val="bg1"/>
                </a:solidFill>
                <a:latin typeface="Arial" panose="020B0604020202020204" pitchFamily="34" charset="0"/>
                <a:cs typeface="Times New Roman" panose="02020603050405020304" pitchFamily="18" charset="0"/>
              </a:defRPr>
            </a:lvl1pPr>
            <a:lvl2pPr marL="858838">
              <a:tabLst>
                <a:tab pos="912813" algn="l"/>
                <a:tab pos="1827213" algn="l"/>
                <a:tab pos="2741613" algn="l"/>
                <a:tab pos="3656013" algn="l"/>
                <a:tab pos="4570413" algn="l"/>
                <a:tab pos="5484813" algn="l"/>
                <a:tab pos="6399213" algn="l"/>
                <a:tab pos="7313613" algn="l"/>
                <a:tab pos="8228013" algn="l"/>
                <a:tab pos="9142413" algn="l"/>
                <a:tab pos="10056813" algn="l"/>
              </a:tabLst>
              <a:defRPr>
                <a:solidFill>
                  <a:schemeClr val="bg1"/>
                </a:solidFill>
                <a:latin typeface="Arial" panose="020B0604020202020204" pitchFamily="34" charset="0"/>
                <a:cs typeface="Times New Roman" panose="02020603050405020304" pitchFamily="18" charset="0"/>
              </a:defRPr>
            </a:lvl2pPr>
            <a:lvl3pPr marL="1277938">
              <a:tabLst>
                <a:tab pos="912813" algn="l"/>
                <a:tab pos="1827213" algn="l"/>
                <a:tab pos="2741613" algn="l"/>
                <a:tab pos="3656013" algn="l"/>
                <a:tab pos="4570413" algn="l"/>
                <a:tab pos="5484813" algn="l"/>
                <a:tab pos="6399213" algn="l"/>
                <a:tab pos="7313613" algn="l"/>
                <a:tab pos="8228013" algn="l"/>
                <a:tab pos="9142413" algn="l"/>
                <a:tab pos="10056813" algn="l"/>
              </a:tabLst>
              <a:defRPr>
                <a:solidFill>
                  <a:schemeClr val="bg1"/>
                </a:solidFill>
                <a:latin typeface="Arial" panose="020B0604020202020204" pitchFamily="34" charset="0"/>
                <a:cs typeface="Times New Roman" panose="02020603050405020304" pitchFamily="18" charset="0"/>
              </a:defRPr>
            </a:lvl3pPr>
            <a:lvl4pPr marL="1697038">
              <a:tabLst>
                <a:tab pos="912813" algn="l"/>
                <a:tab pos="1827213" algn="l"/>
                <a:tab pos="2741613" algn="l"/>
                <a:tab pos="3656013" algn="l"/>
                <a:tab pos="4570413" algn="l"/>
                <a:tab pos="5484813" algn="l"/>
                <a:tab pos="6399213" algn="l"/>
                <a:tab pos="7313613" algn="l"/>
                <a:tab pos="8228013" algn="l"/>
                <a:tab pos="9142413" algn="l"/>
                <a:tab pos="10056813" algn="l"/>
              </a:tabLst>
              <a:defRPr>
                <a:solidFill>
                  <a:schemeClr val="bg1"/>
                </a:solidFill>
                <a:latin typeface="Arial" panose="020B0604020202020204" pitchFamily="34" charset="0"/>
                <a:cs typeface="Times New Roman" panose="02020603050405020304" pitchFamily="18" charset="0"/>
              </a:defRPr>
            </a:lvl4pPr>
            <a:lvl5pPr marL="2116138">
              <a:tabLst>
                <a:tab pos="912813" algn="l"/>
                <a:tab pos="1827213" algn="l"/>
                <a:tab pos="2741613" algn="l"/>
                <a:tab pos="3656013" algn="l"/>
                <a:tab pos="4570413" algn="l"/>
                <a:tab pos="5484813" algn="l"/>
                <a:tab pos="6399213" algn="l"/>
                <a:tab pos="7313613" algn="l"/>
                <a:tab pos="8228013" algn="l"/>
                <a:tab pos="9142413" algn="l"/>
                <a:tab pos="10056813" algn="l"/>
              </a:tabLst>
              <a:defRPr>
                <a:solidFill>
                  <a:schemeClr val="bg1"/>
                </a:solidFill>
                <a:latin typeface="Arial" panose="020B0604020202020204" pitchFamily="34" charset="0"/>
                <a:cs typeface="Times New Roman" panose="02020603050405020304" pitchFamily="18" charset="0"/>
              </a:defRPr>
            </a:lvl5pPr>
            <a:lvl6pPr marL="2573338" indent="-228600" defTabSz="449263" eaLnBrk="0" fontAlgn="base" hangingPunct="0">
              <a:spcBef>
                <a:spcPct val="0"/>
              </a:spcBef>
              <a:spcAft>
                <a:spcPct val="0"/>
              </a:spcAft>
              <a:tabLst>
                <a:tab pos="912813" algn="l"/>
                <a:tab pos="1827213" algn="l"/>
                <a:tab pos="2741613" algn="l"/>
                <a:tab pos="3656013" algn="l"/>
                <a:tab pos="4570413" algn="l"/>
                <a:tab pos="5484813" algn="l"/>
                <a:tab pos="6399213" algn="l"/>
                <a:tab pos="7313613" algn="l"/>
                <a:tab pos="8228013" algn="l"/>
                <a:tab pos="9142413" algn="l"/>
                <a:tab pos="10056813" algn="l"/>
              </a:tabLst>
              <a:defRPr>
                <a:solidFill>
                  <a:schemeClr val="bg1"/>
                </a:solidFill>
                <a:latin typeface="Arial" panose="020B0604020202020204" pitchFamily="34" charset="0"/>
                <a:cs typeface="Times New Roman" panose="02020603050405020304" pitchFamily="18" charset="0"/>
              </a:defRPr>
            </a:lvl6pPr>
            <a:lvl7pPr marL="3030538" indent="-228600" defTabSz="449263" eaLnBrk="0" fontAlgn="base" hangingPunct="0">
              <a:spcBef>
                <a:spcPct val="0"/>
              </a:spcBef>
              <a:spcAft>
                <a:spcPct val="0"/>
              </a:spcAft>
              <a:tabLst>
                <a:tab pos="912813" algn="l"/>
                <a:tab pos="1827213" algn="l"/>
                <a:tab pos="2741613" algn="l"/>
                <a:tab pos="3656013" algn="l"/>
                <a:tab pos="4570413" algn="l"/>
                <a:tab pos="5484813" algn="l"/>
                <a:tab pos="6399213" algn="l"/>
                <a:tab pos="7313613" algn="l"/>
                <a:tab pos="8228013" algn="l"/>
                <a:tab pos="9142413" algn="l"/>
                <a:tab pos="10056813" algn="l"/>
              </a:tabLst>
              <a:defRPr>
                <a:solidFill>
                  <a:schemeClr val="bg1"/>
                </a:solidFill>
                <a:latin typeface="Arial" panose="020B0604020202020204" pitchFamily="34" charset="0"/>
                <a:cs typeface="Times New Roman" panose="02020603050405020304" pitchFamily="18" charset="0"/>
              </a:defRPr>
            </a:lvl7pPr>
            <a:lvl8pPr marL="3487738" indent="-228600" defTabSz="449263" eaLnBrk="0" fontAlgn="base" hangingPunct="0">
              <a:spcBef>
                <a:spcPct val="0"/>
              </a:spcBef>
              <a:spcAft>
                <a:spcPct val="0"/>
              </a:spcAft>
              <a:tabLst>
                <a:tab pos="912813" algn="l"/>
                <a:tab pos="1827213" algn="l"/>
                <a:tab pos="2741613" algn="l"/>
                <a:tab pos="3656013" algn="l"/>
                <a:tab pos="4570413" algn="l"/>
                <a:tab pos="5484813" algn="l"/>
                <a:tab pos="6399213" algn="l"/>
                <a:tab pos="7313613" algn="l"/>
                <a:tab pos="8228013" algn="l"/>
                <a:tab pos="9142413" algn="l"/>
                <a:tab pos="10056813" algn="l"/>
              </a:tabLst>
              <a:defRPr>
                <a:solidFill>
                  <a:schemeClr val="bg1"/>
                </a:solidFill>
                <a:latin typeface="Arial" panose="020B0604020202020204" pitchFamily="34" charset="0"/>
                <a:cs typeface="Times New Roman" panose="02020603050405020304" pitchFamily="18" charset="0"/>
              </a:defRPr>
            </a:lvl8pPr>
            <a:lvl9pPr marL="3944938" indent="-228600" defTabSz="449263" eaLnBrk="0" fontAlgn="base" hangingPunct="0">
              <a:spcBef>
                <a:spcPct val="0"/>
              </a:spcBef>
              <a:spcAft>
                <a:spcPct val="0"/>
              </a:spcAft>
              <a:tabLst>
                <a:tab pos="912813" algn="l"/>
                <a:tab pos="1827213" algn="l"/>
                <a:tab pos="2741613" algn="l"/>
                <a:tab pos="3656013" algn="l"/>
                <a:tab pos="4570413" algn="l"/>
                <a:tab pos="5484813" algn="l"/>
                <a:tab pos="6399213" algn="l"/>
                <a:tab pos="7313613" algn="l"/>
                <a:tab pos="8228013" algn="l"/>
                <a:tab pos="9142413" algn="l"/>
                <a:tab pos="10056813" algn="l"/>
              </a:tabLst>
              <a:defRPr>
                <a:solidFill>
                  <a:schemeClr val="bg1"/>
                </a:solidFill>
                <a:latin typeface="Arial" panose="020B0604020202020204" pitchFamily="34" charset="0"/>
                <a:cs typeface="Times New Roman" panose="02020603050405020304" pitchFamily="18" charset="0"/>
              </a:defRPr>
            </a:lvl9pPr>
          </a:lstStyle>
          <a:p>
            <a:pPr marL="342900" indent="-342900" algn="just">
              <a:spcBef>
                <a:spcPts val="525"/>
              </a:spcBef>
              <a:spcAft>
                <a:spcPts val="1200"/>
              </a:spcAft>
              <a:buClr>
                <a:srgbClr val="000000"/>
              </a:buClr>
              <a:buSzPct val="100000"/>
              <a:buFont typeface="Wingdings" panose="05000000000000000000" pitchFamily="2" charset="2"/>
              <a:buChar char="§"/>
            </a:pPr>
            <a:r>
              <a:rPr lang="en-US" sz="2000" dirty="0">
                <a:solidFill>
                  <a:schemeClr val="tx1"/>
                </a:solidFill>
                <a:latin typeface="Times New Roman" panose="02020603050405020304" pitchFamily="18" charset="0"/>
              </a:rPr>
              <a:t>The piezoelectricity can be defined as a bidirectional electromechanical phenomenon perceived in some specific materials known as piezoelectric </a:t>
            </a:r>
            <a:r>
              <a:rPr lang="en-US" sz="2000" dirty="0" smtClean="0">
                <a:solidFill>
                  <a:schemeClr val="tx1"/>
                </a:solidFill>
                <a:latin typeface="Times New Roman" panose="02020603050405020304" pitchFamily="18" charset="0"/>
              </a:rPr>
              <a:t>crystals</a:t>
            </a:r>
            <a:r>
              <a:rPr lang="en-US" sz="2000" dirty="0">
                <a:solidFill>
                  <a:schemeClr val="tx1"/>
                </a:solidFill>
                <a:latin typeface="Times New Roman" panose="02020603050405020304" pitchFamily="18" charset="0"/>
              </a:rPr>
              <a:t>;</a:t>
            </a:r>
            <a:endParaRPr lang="en-US" sz="2000" dirty="0" smtClean="0">
              <a:solidFill>
                <a:schemeClr val="tx1"/>
              </a:solidFill>
              <a:latin typeface="Times New Roman" panose="02020603050405020304" pitchFamily="18" charset="0"/>
            </a:endParaRPr>
          </a:p>
          <a:p>
            <a:pPr marL="342900" indent="-342900" algn="just">
              <a:spcBef>
                <a:spcPts val="525"/>
              </a:spcBef>
              <a:spcAft>
                <a:spcPts val="1200"/>
              </a:spcAft>
              <a:buClr>
                <a:srgbClr val="000000"/>
              </a:buClr>
              <a:buSzPct val="100000"/>
              <a:buFont typeface="Wingdings" panose="05000000000000000000" pitchFamily="2" charset="2"/>
              <a:buChar char="§"/>
            </a:pPr>
            <a:r>
              <a:rPr lang="en-US" sz="2000" dirty="0" smtClean="0">
                <a:solidFill>
                  <a:schemeClr val="tx1"/>
                </a:solidFill>
                <a:latin typeface="Times New Roman" panose="02020603050405020304" pitchFamily="18" charset="0"/>
              </a:rPr>
              <a:t>If </a:t>
            </a:r>
            <a:r>
              <a:rPr lang="en-US" sz="2000" dirty="0">
                <a:solidFill>
                  <a:schemeClr val="tx1"/>
                </a:solidFill>
                <a:latin typeface="Times New Roman" panose="02020603050405020304" pitchFamily="18" charset="0"/>
              </a:rPr>
              <a:t>a mechanical force is applied to a capsule, containing piezoelectric crystals, an electric </a:t>
            </a:r>
            <a:r>
              <a:rPr lang="en-US" sz="2000" dirty="0">
                <a:solidFill>
                  <a:schemeClr val="tx1"/>
                </a:solidFill>
                <a:latin typeface="Times New Roman" panose="02020603050405020304" pitchFamily="18" charset="0"/>
              </a:rPr>
              <a:t>charge will be induced on its terminals, otherwise, if an electric charge is applied to its terminals, a mechanical deformation will be perceived on this </a:t>
            </a:r>
            <a:r>
              <a:rPr lang="en-US" sz="2000" dirty="0">
                <a:solidFill>
                  <a:schemeClr val="tx1"/>
                </a:solidFill>
                <a:latin typeface="Times New Roman" panose="02020603050405020304" pitchFamily="18" charset="0"/>
              </a:rPr>
              <a:t>capsule;</a:t>
            </a:r>
          </a:p>
          <a:p>
            <a:pPr marL="342900" indent="-342900" algn="just">
              <a:spcBef>
                <a:spcPts val="525"/>
              </a:spcBef>
              <a:spcAft>
                <a:spcPts val="1200"/>
              </a:spcAft>
              <a:buClr>
                <a:srgbClr val="000000"/>
              </a:buClr>
              <a:buSzPct val="100000"/>
              <a:buFont typeface="Wingdings" panose="05000000000000000000" pitchFamily="2" charset="2"/>
              <a:buChar char="§"/>
            </a:pPr>
            <a:r>
              <a:rPr lang="en-US" sz="2000" dirty="0">
                <a:solidFill>
                  <a:schemeClr val="tx1"/>
                </a:solidFill>
                <a:latin typeface="Times New Roman" panose="02020603050405020304" pitchFamily="18" charset="0"/>
              </a:rPr>
              <a:t>Piezoelectric </a:t>
            </a:r>
            <a:r>
              <a:rPr lang="en-US" sz="2000" dirty="0" smtClean="0">
                <a:solidFill>
                  <a:schemeClr val="tx1"/>
                </a:solidFill>
                <a:latin typeface="Times New Roman" panose="02020603050405020304" pitchFamily="18" charset="0"/>
              </a:rPr>
              <a:t>transducers can </a:t>
            </a:r>
            <a:r>
              <a:rPr lang="en-US" sz="2000" dirty="0">
                <a:solidFill>
                  <a:schemeClr val="tx1"/>
                </a:solidFill>
                <a:latin typeface="Times New Roman" panose="02020603050405020304" pitchFamily="18" charset="0"/>
              </a:rPr>
              <a:t>be sensitive to the </a:t>
            </a:r>
            <a:r>
              <a:rPr lang="en-US" sz="2000" dirty="0" smtClean="0">
                <a:solidFill>
                  <a:schemeClr val="tx1"/>
                </a:solidFill>
                <a:latin typeface="Times New Roman" panose="02020603050405020304" pitchFamily="18" charset="0"/>
              </a:rPr>
              <a:t>TIM pattern vibration, performing a NDT.</a:t>
            </a:r>
            <a:endParaRPr lang="en-US" sz="2000" dirty="0">
              <a:solidFill>
                <a:schemeClr val="tx1"/>
              </a:solidFill>
              <a:latin typeface="Times New Roman" panose="02020603050405020304" pitchFamily="18" charset="0"/>
            </a:endParaRPr>
          </a:p>
        </p:txBody>
      </p:sp>
      <p:pic>
        <p:nvPicPr>
          <p:cNvPr id="7" name="Imagem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51586" y="106189"/>
            <a:ext cx="1488826" cy="511061"/>
          </a:xfrm>
          <a:prstGeom prst="rect">
            <a:avLst/>
          </a:prstGeom>
        </p:spPr>
      </p:pic>
      <p:pic>
        <p:nvPicPr>
          <p:cNvPr id="8" name="Imagem 7"/>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035284" y="1809612"/>
            <a:ext cx="4132388" cy="2042505"/>
          </a:xfrm>
          <a:prstGeom prst="rect">
            <a:avLst/>
          </a:prstGeom>
          <a:noFill/>
          <a:ln>
            <a:noFill/>
          </a:ln>
        </p:spPr>
      </p:pic>
      <p:pic>
        <p:nvPicPr>
          <p:cNvPr id="9" name="Imagem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472145" y="3852117"/>
            <a:ext cx="3258666" cy="2169049"/>
          </a:xfrm>
          <a:prstGeom prst="rect">
            <a:avLst/>
          </a:prstGeom>
        </p:spPr>
      </p:pic>
    </p:spTree>
    <p:extLst>
      <p:ext uri="{BB962C8B-B14F-4D97-AF65-F5344CB8AC3E}">
        <p14:creationId xmlns:p14="http://schemas.microsoft.com/office/powerpoint/2010/main" val="367715953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3"/>
          <p:cNvSpPr txBox="1"/>
          <p:nvPr/>
        </p:nvSpPr>
        <p:spPr>
          <a:xfrm>
            <a:off x="-1" y="6126612"/>
            <a:ext cx="12192000" cy="400110"/>
          </a:xfrm>
          <a:prstGeom prst="rect">
            <a:avLst/>
          </a:prstGeom>
          <a:solidFill>
            <a:schemeClr val="accent1">
              <a:lumMod val="50000"/>
            </a:schemeClr>
          </a:solidFill>
        </p:spPr>
        <p:txBody>
          <a:bodyPr wrap="square" rtlCol="0">
            <a:spAutoFit/>
          </a:bodyPr>
          <a:lstStyle/>
          <a:p>
            <a:pPr algn="ctr"/>
            <a:r>
              <a:rPr lang="en-GB" sz="2000" dirty="0">
                <a:solidFill>
                  <a:schemeClr val="bg1"/>
                </a:solidFill>
                <a:latin typeface="Times New Roman" panose="02020603050405020304" pitchFamily="18" charset="0"/>
                <a:cs typeface="Times New Roman" panose="02020603050405020304" pitchFamily="18" charset="0"/>
              </a:rPr>
              <a:t>Power Quality Research Laboratory </a:t>
            </a:r>
            <a:r>
              <a:rPr lang="en-GB" sz="2000" dirty="0" smtClean="0">
                <a:solidFill>
                  <a:schemeClr val="bg1"/>
                </a:solidFill>
                <a:latin typeface="Times New Roman" panose="02020603050405020304" pitchFamily="18" charset="0"/>
                <a:cs typeface="Times New Roman" panose="02020603050405020304" pitchFamily="18" charset="0"/>
              </a:rPr>
              <a:t>– </a:t>
            </a:r>
            <a:r>
              <a:rPr lang="en-GB" sz="2000" dirty="0" smtClean="0">
                <a:solidFill>
                  <a:schemeClr val="bg1"/>
                </a:solidFill>
                <a:latin typeface="Times New Roman" panose="02020603050405020304" pitchFamily="18" charset="0"/>
                <a:cs typeface="Times New Roman" panose="02020603050405020304" pitchFamily="18" charset="0"/>
              </a:rPr>
              <a:t>São Paulo State </a:t>
            </a:r>
            <a:r>
              <a:rPr lang="en-GB" sz="2000" dirty="0" smtClean="0">
                <a:solidFill>
                  <a:schemeClr val="bg1"/>
                </a:solidFill>
                <a:latin typeface="Times New Roman" panose="02020603050405020304" pitchFamily="18" charset="0"/>
                <a:cs typeface="Times New Roman" panose="02020603050405020304" pitchFamily="18" charset="0"/>
              </a:rPr>
              <a:t>University, Bauru Campus </a:t>
            </a:r>
            <a:r>
              <a:rPr lang="en-GB" sz="2000" dirty="0" smtClean="0">
                <a:solidFill>
                  <a:schemeClr val="bg1"/>
                </a:solidFill>
                <a:latin typeface="Times New Roman" panose="02020603050405020304" pitchFamily="18" charset="0"/>
                <a:cs typeface="Times New Roman" panose="02020603050405020304" pitchFamily="18" charset="0"/>
              </a:rPr>
              <a:t>– Brazil</a:t>
            </a:r>
          </a:p>
        </p:txBody>
      </p:sp>
      <p:sp>
        <p:nvSpPr>
          <p:cNvPr id="4" name="TextBox 3"/>
          <p:cNvSpPr txBox="1"/>
          <p:nvPr/>
        </p:nvSpPr>
        <p:spPr>
          <a:xfrm>
            <a:off x="0" y="700983"/>
            <a:ext cx="12192000" cy="584775"/>
          </a:xfrm>
          <a:prstGeom prst="rect">
            <a:avLst/>
          </a:prstGeom>
          <a:solidFill>
            <a:schemeClr val="accent5">
              <a:lumMod val="75000"/>
            </a:schemeClr>
          </a:solidFill>
        </p:spPr>
        <p:txBody>
          <a:bodyPr wrap="square" rtlCol="0">
            <a:spAutoFit/>
          </a:bodyPr>
          <a:lstStyle/>
          <a:p>
            <a:r>
              <a:rPr lang="en-US" sz="3200" b="1" dirty="0" smtClean="0">
                <a:solidFill>
                  <a:schemeClr val="bg1"/>
                </a:solidFill>
                <a:latin typeface="Times New Roman" panose="02020603050405020304" pitchFamily="18" charset="0"/>
                <a:cs typeface="Times New Roman" panose="02020603050405020304" pitchFamily="18" charset="0"/>
              </a:rPr>
              <a:t>Experimental Setup</a:t>
            </a:r>
            <a:endParaRPr lang="en-US" sz="3200" b="1" dirty="0">
              <a:solidFill>
                <a:schemeClr val="bg1"/>
              </a:solidFill>
              <a:latin typeface="Times New Roman" panose="02020603050405020304" pitchFamily="18" charset="0"/>
              <a:cs typeface="Times New Roman" panose="02020603050405020304" pitchFamily="18" charset="0"/>
            </a:endParaRPr>
          </a:p>
        </p:txBody>
      </p:sp>
      <p:sp>
        <p:nvSpPr>
          <p:cNvPr id="3" name="Slide Number Placeholder 2"/>
          <p:cNvSpPr>
            <a:spLocks noGrp="1"/>
          </p:cNvSpPr>
          <p:nvPr>
            <p:ph type="sldNum" sz="quarter" idx="12"/>
          </p:nvPr>
        </p:nvSpPr>
        <p:spPr/>
        <p:txBody>
          <a:bodyPr/>
          <a:lstStyle/>
          <a:p>
            <a:fld id="{134A85A8-C076-41E0-AB8D-18C5B10BBDFC}" type="slidenum">
              <a:rPr lang="pt-BR" smtClean="0"/>
              <a:t>5</a:t>
            </a:fld>
            <a:endParaRPr lang="pt-BR" dirty="0"/>
          </a:p>
        </p:txBody>
      </p:sp>
      <p:sp>
        <p:nvSpPr>
          <p:cNvPr id="13" name="Text Box 2"/>
          <p:cNvSpPr txBox="1">
            <a:spLocks noChangeArrowheads="1"/>
          </p:cNvSpPr>
          <p:nvPr/>
        </p:nvSpPr>
        <p:spPr bwMode="auto">
          <a:xfrm>
            <a:off x="261319" y="2002883"/>
            <a:ext cx="5472418" cy="18657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a:tabLst>
                <a:tab pos="912813" algn="l"/>
                <a:tab pos="1827213" algn="l"/>
                <a:tab pos="2741613" algn="l"/>
                <a:tab pos="3656013" algn="l"/>
                <a:tab pos="4570413" algn="l"/>
                <a:tab pos="5484813" algn="l"/>
                <a:tab pos="6399213" algn="l"/>
                <a:tab pos="7313613" algn="l"/>
                <a:tab pos="8228013" algn="l"/>
                <a:tab pos="9142413" algn="l"/>
                <a:tab pos="10056813" algn="l"/>
              </a:tabLst>
              <a:defRPr>
                <a:solidFill>
                  <a:schemeClr val="bg1"/>
                </a:solidFill>
                <a:latin typeface="Arial" panose="020B0604020202020204" pitchFamily="34" charset="0"/>
                <a:cs typeface="Times New Roman" panose="02020603050405020304" pitchFamily="18" charset="0"/>
              </a:defRPr>
            </a:lvl1pPr>
            <a:lvl2pPr marL="858838">
              <a:tabLst>
                <a:tab pos="912813" algn="l"/>
                <a:tab pos="1827213" algn="l"/>
                <a:tab pos="2741613" algn="l"/>
                <a:tab pos="3656013" algn="l"/>
                <a:tab pos="4570413" algn="l"/>
                <a:tab pos="5484813" algn="l"/>
                <a:tab pos="6399213" algn="l"/>
                <a:tab pos="7313613" algn="l"/>
                <a:tab pos="8228013" algn="l"/>
                <a:tab pos="9142413" algn="l"/>
                <a:tab pos="10056813" algn="l"/>
              </a:tabLst>
              <a:defRPr>
                <a:solidFill>
                  <a:schemeClr val="bg1"/>
                </a:solidFill>
                <a:latin typeface="Arial" panose="020B0604020202020204" pitchFamily="34" charset="0"/>
                <a:cs typeface="Times New Roman" panose="02020603050405020304" pitchFamily="18" charset="0"/>
              </a:defRPr>
            </a:lvl2pPr>
            <a:lvl3pPr marL="1277938">
              <a:tabLst>
                <a:tab pos="912813" algn="l"/>
                <a:tab pos="1827213" algn="l"/>
                <a:tab pos="2741613" algn="l"/>
                <a:tab pos="3656013" algn="l"/>
                <a:tab pos="4570413" algn="l"/>
                <a:tab pos="5484813" algn="l"/>
                <a:tab pos="6399213" algn="l"/>
                <a:tab pos="7313613" algn="l"/>
                <a:tab pos="8228013" algn="l"/>
                <a:tab pos="9142413" algn="l"/>
                <a:tab pos="10056813" algn="l"/>
              </a:tabLst>
              <a:defRPr>
                <a:solidFill>
                  <a:schemeClr val="bg1"/>
                </a:solidFill>
                <a:latin typeface="Arial" panose="020B0604020202020204" pitchFamily="34" charset="0"/>
                <a:cs typeface="Times New Roman" panose="02020603050405020304" pitchFamily="18" charset="0"/>
              </a:defRPr>
            </a:lvl3pPr>
            <a:lvl4pPr marL="1697038">
              <a:tabLst>
                <a:tab pos="912813" algn="l"/>
                <a:tab pos="1827213" algn="l"/>
                <a:tab pos="2741613" algn="l"/>
                <a:tab pos="3656013" algn="l"/>
                <a:tab pos="4570413" algn="l"/>
                <a:tab pos="5484813" algn="l"/>
                <a:tab pos="6399213" algn="l"/>
                <a:tab pos="7313613" algn="l"/>
                <a:tab pos="8228013" algn="l"/>
                <a:tab pos="9142413" algn="l"/>
                <a:tab pos="10056813" algn="l"/>
              </a:tabLst>
              <a:defRPr>
                <a:solidFill>
                  <a:schemeClr val="bg1"/>
                </a:solidFill>
                <a:latin typeface="Arial" panose="020B0604020202020204" pitchFamily="34" charset="0"/>
                <a:cs typeface="Times New Roman" panose="02020603050405020304" pitchFamily="18" charset="0"/>
              </a:defRPr>
            </a:lvl4pPr>
            <a:lvl5pPr marL="2116138">
              <a:tabLst>
                <a:tab pos="912813" algn="l"/>
                <a:tab pos="1827213" algn="l"/>
                <a:tab pos="2741613" algn="l"/>
                <a:tab pos="3656013" algn="l"/>
                <a:tab pos="4570413" algn="l"/>
                <a:tab pos="5484813" algn="l"/>
                <a:tab pos="6399213" algn="l"/>
                <a:tab pos="7313613" algn="l"/>
                <a:tab pos="8228013" algn="l"/>
                <a:tab pos="9142413" algn="l"/>
                <a:tab pos="10056813" algn="l"/>
              </a:tabLst>
              <a:defRPr>
                <a:solidFill>
                  <a:schemeClr val="bg1"/>
                </a:solidFill>
                <a:latin typeface="Arial" panose="020B0604020202020204" pitchFamily="34" charset="0"/>
                <a:cs typeface="Times New Roman" panose="02020603050405020304" pitchFamily="18" charset="0"/>
              </a:defRPr>
            </a:lvl5pPr>
            <a:lvl6pPr marL="2573338" indent="-228600" defTabSz="449263" eaLnBrk="0" fontAlgn="base" hangingPunct="0">
              <a:spcBef>
                <a:spcPct val="0"/>
              </a:spcBef>
              <a:spcAft>
                <a:spcPct val="0"/>
              </a:spcAft>
              <a:tabLst>
                <a:tab pos="912813" algn="l"/>
                <a:tab pos="1827213" algn="l"/>
                <a:tab pos="2741613" algn="l"/>
                <a:tab pos="3656013" algn="l"/>
                <a:tab pos="4570413" algn="l"/>
                <a:tab pos="5484813" algn="l"/>
                <a:tab pos="6399213" algn="l"/>
                <a:tab pos="7313613" algn="l"/>
                <a:tab pos="8228013" algn="l"/>
                <a:tab pos="9142413" algn="l"/>
                <a:tab pos="10056813" algn="l"/>
              </a:tabLst>
              <a:defRPr>
                <a:solidFill>
                  <a:schemeClr val="bg1"/>
                </a:solidFill>
                <a:latin typeface="Arial" panose="020B0604020202020204" pitchFamily="34" charset="0"/>
                <a:cs typeface="Times New Roman" panose="02020603050405020304" pitchFamily="18" charset="0"/>
              </a:defRPr>
            </a:lvl6pPr>
            <a:lvl7pPr marL="3030538" indent="-228600" defTabSz="449263" eaLnBrk="0" fontAlgn="base" hangingPunct="0">
              <a:spcBef>
                <a:spcPct val="0"/>
              </a:spcBef>
              <a:spcAft>
                <a:spcPct val="0"/>
              </a:spcAft>
              <a:tabLst>
                <a:tab pos="912813" algn="l"/>
                <a:tab pos="1827213" algn="l"/>
                <a:tab pos="2741613" algn="l"/>
                <a:tab pos="3656013" algn="l"/>
                <a:tab pos="4570413" algn="l"/>
                <a:tab pos="5484813" algn="l"/>
                <a:tab pos="6399213" algn="l"/>
                <a:tab pos="7313613" algn="l"/>
                <a:tab pos="8228013" algn="l"/>
                <a:tab pos="9142413" algn="l"/>
                <a:tab pos="10056813" algn="l"/>
              </a:tabLst>
              <a:defRPr>
                <a:solidFill>
                  <a:schemeClr val="bg1"/>
                </a:solidFill>
                <a:latin typeface="Arial" panose="020B0604020202020204" pitchFamily="34" charset="0"/>
                <a:cs typeface="Times New Roman" panose="02020603050405020304" pitchFamily="18" charset="0"/>
              </a:defRPr>
            </a:lvl7pPr>
            <a:lvl8pPr marL="3487738" indent="-228600" defTabSz="449263" eaLnBrk="0" fontAlgn="base" hangingPunct="0">
              <a:spcBef>
                <a:spcPct val="0"/>
              </a:spcBef>
              <a:spcAft>
                <a:spcPct val="0"/>
              </a:spcAft>
              <a:tabLst>
                <a:tab pos="912813" algn="l"/>
                <a:tab pos="1827213" algn="l"/>
                <a:tab pos="2741613" algn="l"/>
                <a:tab pos="3656013" algn="l"/>
                <a:tab pos="4570413" algn="l"/>
                <a:tab pos="5484813" algn="l"/>
                <a:tab pos="6399213" algn="l"/>
                <a:tab pos="7313613" algn="l"/>
                <a:tab pos="8228013" algn="l"/>
                <a:tab pos="9142413" algn="l"/>
                <a:tab pos="10056813" algn="l"/>
              </a:tabLst>
              <a:defRPr>
                <a:solidFill>
                  <a:schemeClr val="bg1"/>
                </a:solidFill>
                <a:latin typeface="Arial" panose="020B0604020202020204" pitchFamily="34" charset="0"/>
                <a:cs typeface="Times New Roman" panose="02020603050405020304" pitchFamily="18" charset="0"/>
              </a:defRPr>
            </a:lvl8pPr>
            <a:lvl9pPr marL="3944938" indent="-228600" defTabSz="449263" eaLnBrk="0" fontAlgn="base" hangingPunct="0">
              <a:spcBef>
                <a:spcPct val="0"/>
              </a:spcBef>
              <a:spcAft>
                <a:spcPct val="0"/>
              </a:spcAft>
              <a:tabLst>
                <a:tab pos="912813" algn="l"/>
                <a:tab pos="1827213" algn="l"/>
                <a:tab pos="2741613" algn="l"/>
                <a:tab pos="3656013" algn="l"/>
                <a:tab pos="4570413" algn="l"/>
                <a:tab pos="5484813" algn="l"/>
                <a:tab pos="6399213" algn="l"/>
                <a:tab pos="7313613" algn="l"/>
                <a:tab pos="8228013" algn="l"/>
                <a:tab pos="9142413" algn="l"/>
                <a:tab pos="10056813" algn="l"/>
              </a:tabLst>
              <a:defRPr>
                <a:solidFill>
                  <a:schemeClr val="bg1"/>
                </a:solidFill>
                <a:latin typeface="Arial" panose="020B0604020202020204" pitchFamily="34" charset="0"/>
                <a:cs typeface="Times New Roman" panose="02020603050405020304" pitchFamily="18" charset="0"/>
              </a:defRPr>
            </a:lvl9pPr>
          </a:lstStyle>
          <a:p>
            <a:pPr marL="342900" indent="-342900" algn="just">
              <a:spcBef>
                <a:spcPts val="525"/>
              </a:spcBef>
              <a:spcAft>
                <a:spcPts val="1200"/>
              </a:spcAft>
              <a:buClr>
                <a:srgbClr val="000000"/>
              </a:buClr>
              <a:buSzPct val="100000"/>
              <a:buFont typeface="Wingdings" panose="05000000000000000000" pitchFamily="2" charset="2"/>
              <a:buChar char="§"/>
            </a:pPr>
            <a:r>
              <a:rPr lang="en-US" sz="2000" dirty="0" smtClean="0">
                <a:solidFill>
                  <a:schemeClr val="tx1"/>
                </a:solidFill>
                <a:latin typeface="Times New Roman" panose="02020603050405020304" pitchFamily="18" charset="0"/>
              </a:rPr>
              <a:t>Two </a:t>
            </a:r>
            <a:r>
              <a:rPr lang="en-US" sz="2000" dirty="0">
                <a:solidFill>
                  <a:schemeClr val="tx1"/>
                </a:solidFill>
                <a:latin typeface="Times New Roman" panose="02020603050405020304" pitchFamily="18" charset="0"/>
              </a:rPr>
              <a:t>electrical machines were used to perform the tests: </a:t>
            </a:r>
          </a:p>
          <a:p>
            <a:pPr marL="342900" indent="-342900" algn="just">
              <a:spcBef>
                <a:spcPts val="525"/>
              </a:spcBef>
              <a:spcAft>
                <a:spcPts val="1200"/>
              </a:spcAft>
              <a:buClr>
                <a:srgbClr val="000000"/>
              </a:buClr>
              <a:buSzPct val="100000"/>
              <a:buFont typeface="Wingdings" panose="05000000000000000000" pitchFamily="2" charset="2"/>
              <a:buChar char="§"/>
            </a:pPr>
            <a:r>
              <a:rPr lang="en-US" sz="2000" dirty="0" smtClean="0">
                <a:solidFill>
                  <a:schemeClr val="tx1"/>
                </a:solidFill>
                <a:latin typeface="Times New Roman" panose="02020603050405020304" pitchFamily="18" charset="0"/>
              </a:rPr>
              <a:t>TIM </a:t>
            </a:r>
            <a:r>
              <a:rPr lang="en-US" sz="2000" dirty="0">
                <a:solidFill>
                  <a:schemeClr val="tx1"/>
                </a:solidFill>
                <a:latin typeface="Times New Roman" panose="02020603050405020304" pitchFamily="18" charset="0"/>
              </a:rPr>
              <a:t>and an Induction Generator (IG</a:t>
            </a:r>
            <a:r>
              <a:rPr lang="en-US" sz="2000" dirty="0" smtClean="0">
                <a:solidFill>
                  <a:schemeClr val="tx1"/>
                </a:solidFill>
                <a:latin typeface="Times New Roman" panose="02020603050405020304" pitchFamily="18" charset="0"/>
              </a:rPr>
              <a:t>) as a mechanical load. </a:t>
            </a:r>
          </a:p>
          <a:p>
            <a:pPr marL="342900" indent="-342900" algn="just">
              <a:spcBef>
                <a:spcPts val="525"/>
              </a:spcBef>
              <a:spcAft>
                <a:spcPts val="1200"/>
              </a:spcAft>
              <a:buClr>
                <a:srgbClr val="000000"/>
              </a:buClr>
              <a:buSzPct val="100000"/>
              <a:buFont typeface="Wingdings" panose="05000000000000000000" pitchFamily="2" charset="2"/>
              <a:buChar char="§"/>
            </a:pPr>
            <a:r>
              <a:rPr lang="en-US" sz="2000" dirty="0" smtClean="0">
                <a:solidFill>
                  <a:schemeClr val="tx1"/>
                </a:solidFill>
                <a:latin typeface="Times New Roman" panose="02020603050405020304" pitchFamily="18" charset="0"/>
              </a:rPr>
              <a:t>Both </a:t>
            </a:r>
            <a:r>
              <a:rPr lang="en-US" sz="2000" dirty="0">
                <a:solidFill>
                  <a:schemeClr val="tx1"/>
                </a:solidFill>
                <a:latin typeface="Times New Roman" panose="02020603050405020304" pitchFamily="18" charset="0"/>
              </a:rPr>
              <a:t>machines were fixed firmly on a bench and their shafts were coupled using a metal joint. </a:t>
            </a:r>
            <a:r>
              <a:rPr lang="en-US" sz="2000" dirty="0" smtClean="0">
                <a:solidFill>
                  <a:schemeClr val="tx1"/>
                </a:solidFill>
                <a:latin typeface="Times New Roman" panose="02020603050405020304" pitchFamily="18" charset="0"/>
              </a:rPr>
              <a:t>The </a:t>
            </a:r>
            <a:r>
              <a:rPr lang="en-US" sz="2000" dirty="0">
                <a:solidFill>
                  <a:schemeClr val="tx1"/>
                </a:solidFill>
                <a:latin typeface="Times New Roman" panose="02020603050405020304" pitchFamily="18" charset="0"/>
              </a:rPr>
              <a:t>piezoelectric were attached in </a:t>
            </a:r>
            <a:r>
              <a:rPr lang="en-US" sz="2000" dirty="0" smtClean="0">
                <a:solidFill>
                  <a:schemeClr val="tx1"/>
                </a:solidFill>
                <a:latin typeface="Times New Roman" panose="02020603050405020304" pitchFamily="18" charset="0"/>
              </a:rPr>
              <a:t>TIM.</a:t>
            </a:r>
            <a:endParaRPr lang="en-US" sz="2000" dirty="0">
              <a:solidFill>
                <a:schemeClr val="tx1"/>
              </a:solidFill>
              <a:latin typeface="Times New Roman" panose="02020603050405020304" pitchFamily="18" charset="0"/>
            </a:endParaRPr>
          </a:p>
        </p:txBody>
      </p:sp>
      <p:pic>
        <p:nvPicPr>
          <p:cNvPr id="7" name="Imagem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51586" y="106189"/>
            <a:ext cx="1488826" cy="511061"/>
          </a:xfrm>
          <a:prstGeom prst="rect">
            <a:avLst/>
          </a:prstGeom>
        </p:spPr>
      </p:pic>
      <p:pic>
        <p:nvPicPr>
          <p:cNvPr id="12" name="Imagem 11" descr="C:\Users\guilh\Desktop\TG\oscilografo\20170216_171810.jpg"/>
          <p:cNvPicPr/>
          <p:nvPr/>
        </p:nvPicPr>
        <p:blipFill>
          <a:blip r:embed="rId3" cstate="print">
            <a:extLst>
              <a:ext uri="{28A0092B-C50C-407E-A947-70E740481C1C}">
                <a14:useLocalDpi xmlns:a14="http://schemas.microsoft.com/office/drawing/2010/main" val="0"/>
              </a:ext>
            </a:extLst>
          </a:blip>
          <a:srcRect b="-2518"/>
          <a:stretch>
            <a:fillRect/>
          </a:stretch>
        </p:blipFill>
        <p:spPr bwMode="auto">
          <a:xfrm>
            <a:off x="7570033" y="1934271"/>
            <a:ext cx="3909862" cy="2570273"/>
          </a:xfrm>
          <a:prstGeom prst="rect">
            <a:avLst/>
          </a:prstGeom>
          <a:noFill/>
          <a:ln>
            <a:noFill/>
          </a:ln>
        </p:spPr>
      </p:pic>
      <p:pic>
        <p:nvPicPr>
          <p:cNvPr id="14" name="Imagem 13" descr="C:\Users\guilh\Desktop\TG\oscilografo\20170216_171759.jpg"/>
          <p:cNvPicPr/>
          <p:nvPr/>
        </p:nvPicPr>
        <p:blipFill>
          <a:blip r:embed="rId4" cstate="print">
            <a:extLst>
              <a:ext uri="{28A0092B-C50C-407E-A947-70E740481C1C}">
                <a14:useLocalDpi xmlns:a14="http://schemas.microsoft.com/office/drawing/2010/main" val="0"/>
              </a:ext>
            </a:extLst>
          </a:blip>
          <a:srcRect l="30867" t="27158" r="15437" b="16209"/>
          <a:stretch>
            <a:fillRect/>
          </a:stretch>
        </p:blipFill>
        <p:spPr bwMode="auto">
          <a:xfrm>
            <a:off x="6405697" y="4064709"/>
            <a:ext cx="2445385" cy="1882140"/>
          </a:xfrm>
          <a:prstGeom prst="rect">
            <a:avLst/>
          </a:prstGeom>
          <a:noFill/>
          <a:ln>
            <a:noFill/>
          </a:ln>
        </p:spPr>
      </p:pic>
      <p:sp>
        <p:nvSpPr>
          <p:cNvPr id="11" name="Seta para a Direita 21"/>
          <p:cNvSpPr>
            <a:spLocks/>
          </p:cNvSpPr>
          <p:nvPr/>
        </p:nvSpPr>
        <p:spPr bwMode="auto">
          <a:xfrm rot="-10420750">
            <a:off x="8248606" y="4857866"/>
            <a:ext cx="1239649" cy="58300"/>
          </a:xfrm>
          <a:prstGeom prst="rightArrow">
            <a:avLst>
              <a:gd name="adj1" fmla="val 50000"/>
              <a:gd name="adj2" fmla="val 49923"/>
            </a:avLst>
          </a:prstGeom>
          <a:solidFill>
            <a:srgbClr val="FF0000"/>
          </a:solidFill>
          <a:ln w="12700">
            <a:solidFill>
              <a:srgbClr val="FF0000"/>
            </a:solidFill>
            <a:miter lim="800000"/>
            <a:headEnd/>
            <a:tailEnd/>
          </a:ln>
        </p:spPr>
        <p:txBody>
          <a:bodyPr vert="horz" wrap="square" lIns="91440" tIns="45720" rIns="91440" bIns="45720" numCol="1" anchor="ctr" anchorCtr="0" compatLnSpc="1">
            <a:prstTxWarp prst="textNoShape">
              <a:avLst/>
            </a:prstTxWarp>
          </a:bodyPr>
          <a:lstStyle/>
          <a:p>
            <a:endParaRPr lang="pt-BR"/>
          </a:p>
        </p:txBody>
      </p:sp>
      <p:sp>
        <p:nvSpPr>
          <p:cNvPr id="15" name="Seta para a Direita 21"/>
          <p:cNvSpPr>
            <a:spLocks/>
          </p:cNvSpPr>
          <p:nvPr/>
        </p:nvSpPr>
        <p:spPr bwMode="auto">
          <a:xfrm rot="-10420750">
            <a:off x="7632561" y="5080948"/>
            <a:ext cx="1239649" cy="144218"/>
          </a:xfrm>
          <a:prstGeom prst="rightArrow">
            <a:avLst>
              <a:gd name="adj1" fmla="val 50000"/>
              <a:gd name="adj2" fmla="val 49923"/>
            </a:avLst>
          </a:prstGeom>
          <a:solidFill>
            <a:srgbClr val="FF0000"/>
          </a:solidFill>
          <a:ln w="12700">
            <a:solidFill>
              <a:srgbClr val="FF0000"/>
            </a:solidFill>
            <a:miter lim="800000"/>
            <a:headEnd/>
            <a:tailEnd/>
          </a:ln>
        </p:spPr>
        <p:txBody>
          <a:bodyPr vert="horz" wrap="square" lIns="91440" tIns="45720" rIns="91440" bIns="45720" numCol="1" anchor="ctr" anchorCtr="0" compatLnSpc="1">
            <a:prstTxWarp prst="textNoShape">
              <a:avLst/>
            </a:prstTxWarp>
          </a:bodyPr>
          <a:lstStyle/>
          <a:p>
            <a:endParaRPr lang="pt-BR"/>
          </a:p>
        </p:txBody>
      </p:sp>
      <p:sp>
        <p:nvSpPr>
          <p:cNvPr id="16" name="Seta para a Direita 21"/>
          <p:cNvSpPr>
            <a:spLocks/>
          </p:cNvSpPr>
          <p:nvPr/>
        </p:nvSpPr>
        <p:spPr bwMode="auto">
          <a:xfrm rot="-10420750">
            <a:off x="8243878" y="4802950"/>
            <a:ext cx="1239649" cy="144218"/>
          </a:xfrm>
          <a:prstGeom prst="rightArrow">
            <a:avLst>
              <a:gd name="adj1" fmla="val 50000"/>
              <a:gd name="adj2" fmla="val 49923"/>
            </a:avLst>
          </a:prstGeom>
          <a:solidFill>
            <a:srgbClr val="FF0000"/>
          </a:solidFill>
          <a:ln w="12700">
            <a:solidFill>
              <a:srgbClr val="FF0000"/>
            </a:solidFill>
            <a:miter lim="800000"/>
            <a:headEnd/>
            <a:tailEnd/>
          </a:ln>
        </p:spPr>
        <p:txBody>
          <a:bodyPr vert="horz" wrap="square" lIns="91440" tIns="45720" rIns="91440" bIns="45720" numCol="1" anchor="ctr" anchorCtr="0" compatLnSpc="1">
            <a:prstTxWarp prst="textNoShape">
              <a:avLst/>
            </a:prstTxWarp>
          </a:bodyPr>
          <a:lstStyle/>
          <a:p>
            <a:endParaRPr lang="pt-BR"/>
          </a:p>
        </p:txBody>
      </p:sp>
      <p:sp>
        <p:nvSpPr>
          <p:cNvPr id="17" name="Retângulo 16"/>
          <p:cNvSpPr/>
          <p:nvPr/>
        </p:nvSpPr>
        <p:spPr>
          <a:xfrm>
            <a:off x="9258925" y="5036166"/>
            <a:ext cx="902811" cy="369332"/>
          </a:xfrm>
          <a:prstGeom prst="rect">
            <a:avLst/>
          </a:prstGeom>
        </p:spPr>
        <p:txBody>
          <a:bodyPr wrap="none">
            <a:spAutoFit/>
          </a:bodyPr>
          <a:lstStyle/>
          <a:p>
            <a:r>
              <a:rPr lang="en-US" dirty="0" smtClean="0">
                <a:latin typeface="Times New Roman" panose="02020603050405020304" pitchFamily="18" charset="0"/>
              </a:rPr>
              <a:t>Sensors</a:t>
            </a:r>
            <a:endParaRPr lang="pt-BR" dirty="0"/>
          </a:p>
        </p:txBody>
      </p:sp>
    </p:spTree>
    <p:extLst>
      <p:ext uri="{BB962C8B-B14F-4D97-AF65-F5344CB8AC3E}">
        <p14:creationId xmlns:p14="http://schemas.microsoft.com/office/powerpoint/2010/main" val="79839693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3"/>
          <p:cNvSpPr txBox="1"/>
          <p:nvPr/>
        </p:nvSpPr>
        <p:spPr>
          <a:xfrm>
            <a:off x="-1" y="6126612"/>
            <a:ext cx="12192000" cy="400110"/>
          </a:xfrm>
          <a:prstGeom prst="rect">
            <a:avLst/>
          </a:prstGeom>
          <a:solidFill>
            <a:schemeClr val="accent1">
              <a:lumMod val="50000"/>
            </a:schemeClr>
          </a:solidFill>
        </p:spPr>
        <p:txBody>
          <a:bodyPr wrap="square" rtlCol="0">
            <a:spAutoFit/>
          </a:bodyPr>
          <a:lstStyle/>
          <a:p>
            <a:pPr algn="ctr"/>
            <a:r>
              <a:rPr lang="en-GB" sz="2000" dirty="0">
                <a:solidFill>
                  <a:schemeClr val="bg1"/>
                </a:solidFill>
                <a:latin typeface="Times New Roman" panose="02020603050405020304" pitchFamily="18" charset="0"/>
                <a:cs typeface="Times New Roman" panose="02020603050405020304" pitchFamily="18" charset="0"/>
              </a:rPr>
              <a:t>Power Quality Research Laboratory </a:t>
            </a:r>
            <a:r>
              <a:rPr lang="en-GB" sz="2000" dirty="0" smtClean="0">
                <a:solidFill>
                  <a:schemeClr val="bg1"/>
                </a:solidFill>
                <a:latin typeface="Times New Roman" panose="02020603050405020304" pitchFamily="18" charset="0"/>
                <a:cs typeface="Times New Roman" panose="02020603050405020304" pitchFamily="18" charset="0"/>
              </a:rPr>
              <a:t>– </a:t>
            </a:r>
            <a:r>
              <a:rPr lang="en-GB" sz="2000" dirty="0" smtClean="0">
                <a:solidFill>
                  <a:schemeClr val="bg1"/>
                </a:solidFill>
                <a:latin typeface="Times New Roman" panose="02020603050405020304" pitchFamily="18" charset="0"/>
                <a:cs typeface="Times New Roman" panose="02020603050405020304" pitchFamily="18" charset="0"/>
              </a:rPr>
              <a:t>São Paulo State </a:t>
            </a:r>
            <a:r>
              <a:rPr lang="en-GB" sz="2000" dirty="0" smtClean="0">
                <a:solidFill>
                  <a:schemeClr val="bg1"/>
                </a:solidFill>
                <a:latin typeface="Times New Roman" panose="02020603050405020304" pitchFamily="18" charset="0"/>
                <a:cs typeface="Times New Roman" panose="02020603050405020304" pitchFamily="18" charset="0"/>
              </a:rPr>
              <a:t>University, Bauru Campus </a:t>
            </a:r>
            <a:r>
              <a:rPr lang="en-GB" sz="2000" dirty="0" smtClean="0">
                <a:solidFill>
                  <a:schemeClr val="bg1"/>
                </a:solidFill>
                <a:latin typeface="Times New Roman" panose="02020603050405020304" pitchFamily="18" charset="0"/>
                <a:cs typeface="Times New Roman" panose="02020603050405020304" pitchFamily="18" charset="0"/>
              </a:rPr>
              <a:t>– Brazil</a:t>
            </a:r>
          </a:p>
        </p:txBody>
      </p:sp>
      <p:sp>
        <p:nvSpPr>
          <p:cNvPr id="4" name="TextBox 3"/>
          <p:cNvSpPr txBox="1"/>
          <p:nvPr/>
        </p:nvSpPr>
        <p:spPr>
          <a:xfrm>
            <a:off x="0" y="700983"/>
            <a:ext cx="12192000" cy="584775"/>
          </a:xfrm>
          <a:prstGeom prst="rect">
            <a:avLst/>
          </a:prstGeom>
          <a:solidFill>
            <a:schemeClr val="accent5">
              <a:lumMod val="75000"/>
            </a:schemeClr>
          </a:solidFill>
        </p:spPr>
        <p:txBody>
          <a:bodyPr wrap="square" rtlCol="0">
            <a:spAutoFit/>
          </a:bodyPr>
          <a:lstStyle/>
          <a:p>
            <a:r>
              <a:rPr lang="en-US" sz="3200" b="1" dirty="0" smtClean="0">
                <a:solidFill>
                  <a:schemeClr val="bg1"/>
                </a:solidFill>
                <a:latin typeface="Times New Roman" panose="02020603050405020304" pitchFamily="18" charset="0"/>
                <a:cs typeface="Times New Roman" panose="02020603050405020304" pitchFamily="18" charset="0"/>
              </a:rPr>
              <a:t>Experimental Setup</a:t>
            </a:r>
            <a:endParaRPr lang="en-US" sz="3200" b="1" dirty="0">
              <a:solidFill>
                <a:schemeClr val="bg1"/>
              </a:solidFill>
              <a:latin typeface="Times New Roman" panose="02020603050405020304" pitchFamily="18" charset="0"/>
              <a:cs typeface="Times New Roman" panose="02020603050405020304" pitchFamily="18" charset="0"/>
            </a:endParaRPr>
          </a:p>
        </p:txBody>
      </p:sp>
      <p:sp>
        <p:nvSpPr>
          <p:cNvPr id="3" name="Slide Number Placeholder 2"/>
          <p:cNvSpPr>
            <a:spLocks noGrp="1"/>
          </p:cNvSpPr>
          <p:nvPr>
            <p:ph type="sldNum" sz="quarter" idx="12"/>
          </p:nvPr>
        </p:nvSpPr>
        <p:spPr/>
        <p:txBody>
          <a:bodyPr/>
          <a:lstStyle/>
          <a:p>
            <a:fld id="{134A85A8-C076-41E0-AB8D-18C5B10BBDFC}" type="slidenum">
              <a:rPr lang="pt-BR" smtClean="0"/>
              <a:t>6</a:t>
            </a:fld>
            <a:endParaRPr lang="pt-BR" dirty="0"/>
          </a:p>
        </p:txBody>
      </p:sp>
      <p:sp>
        <p:nvSpPr>
          <p:cNvPr id="13" name="Text Box 2"/>
          <p:cNvSpPr txBox="1">
            <a:spLocks noChangeArrowheads="1"/>
          </p:cNvSpPr>
          <p:nvPr/>
        </p:nvSpPr>
        <p:spPr bwMode="auto">
          <a:xfrm>
            <a:off x="261319" y="1553178"/>
            <a:ext cx="5472418" cy="18657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a:tabLst>
                <a:tab pos="912813" algn="l"/>
                <a:tab pos="1827213" algn="l"/>
                <a:tab pos="2741613" algn="l"/>
                <a:tab pos="3656013" algn="l"/>
                <a:tab pos="4570413" algn="l"/>
                <a:tab pos="5484813" algn="l"/>
                <a:tab pos="6399213" algn="l"/>
                <a:tab pos="7313613" algn="l"/>
                <a:tab pos="8228013" algn="l"/>
                <a:tab pos="9142413" algn="l"/>
                <a:tab pos="10056813" algn="l"/>
              </a:tabLst>
              <a:defRPr>
                <a:solidFill>
                  <a:schemeClr val="bg1"/>
                </a:solidFill>
                <a:latin typeface="Arial" panose="020B0604020202020204" pitchFamily="34" charset="0"/>
                <a:cs typeface="Times New Roman" panose="02020603050405020304" pitchFamily="18" charset="0"/>
              </a:defRPr>
            </a:lvl1pPr>
            <a:lvl2pPr marL="858838">
              <a:tabLst>
                <a:tab pos="912813" algn="l"/>
                <a:tab pos="1827213" algn="l"/>
                <a:tab pos="2741613" algn="l"/>
                <a:tab pos="3656013" algn="l"/>
                <a:tab pos="4570413" algn="l"/>
                <a:tab pos="5484813" algn="l"/>
                <a:tab pos="6399213" algn="l"/>
                <a:tab pos="7313613" algn="l"/>
                <a:tab pos="8228013" algn="l"/>
                <a:tab pos="9142413" algn="l"/>
                <a:tab pos="10056813" algn="l"/>
              </a:tabLst>
              <a:defRPr>
                <a:solidFill>
                  <a:schemeClr val="bg1"/>
                </a:solidFill>
                <a:latin typeface="Arial" panose="020B0604020202020204" pitchFamily="34" charset="0"/>
                <a:cs typeface="Times New Roman" panose="02020603050405020304" pitchFamily="18" charset="0"/>
              </a:defRPr>
            </a:lvl2pPr>
            <a:lvl3pPr marL="1277938">
              <a:tabLst>
                <a:tab pos="912813" algn="l"/>
                <a:tab pos="1827213" algn="l"/>
                <a:tab pos="2741613" algn="l"/>
                <a:tab pos="3656013" algn="l"/>
                <a:tab pos="4570413" algn="l"/>
                <a:tab pos="5484813" algn="l"/>
                <a:tab pos="6399213" algn="l"/>
                <a:tab pos="7313613" algn="l"/>
                <a:tab pos="8228013" algn="l"/>
                <a:tab pos="9142413" algn="l"/>
                <a:tab pos="10056813" algn="l"/>
              </a:tabLst>
              <a:defRPr>
                <a:solidFill>
                  <a:schemeClr val="bg1"/>
                </a:solidFill>
                <a:latin typeface="Arial" panose="020B0604020202020204" pitchFamily="34" charset="0"/>
                <a:cs typeface="Times New Roman" panose="02020603050405020304" pitchFamily="18" charset="0"/>
              </a:defRPr>
            </a:lvl3pPr>
            <a:lvl4pPr marL="1697038">
              <a:tabLst>
                <a:tab pos="912813" algn="l"/>
                <a:tab pos="1827213" algn="l"/>
                <a:tab pos="2741613" algn="l"/>
                <a:tab pos="3656013" algn="l"/>
                <a:tab pos="4570413" algn="l"/>
                <a:tab pos="5484813" algn="l"/>
                <a:tab pos="6399213" algn="l"/>
                <a:tab pos="7313613" algn="l"/>
                <a:tab pos="8228013" algn="l"/>
                <a:tab pos="9142413" algn="l"/>
                <a:tab pos="10056813" algn="l"/>
              </a:tabLst>
              <a:defRPr>
                <a:solidFill>
                  <a:schemeClr val="bg1"/>
                </a:solidFill>
                <a:latin typeface="Arial" panose="020B0604020202020204" pitchFamily="34" charset="0"/>
                <a:cs typeface="Times New Roman" panose="02020603050405020304" pitchFamily="18" charset="0"/>
              </a:defRPr>
            </a:lvl4pPr>
            <a:lvl5pPr marL="2116138">
              <a:tabLst>
                <a:tab pos="912813" algn="l"/>
                <a:tab pos="1827213" algn="l"/>
                <a:tab pos="2741613" algn="l"/>
                <a:tab pos="3656013" algn="l"/>
                <a:tab pos="4570413" algn="l"/>
                <a:tab pos="5484813" algn="l"/>
                <a:tab pos="6399213" algn="l"/>
                <a:tab pos="7313613" algn="l"/>
                <a:tab pos="8228013" algn="l"/>
                <a:tab pos="9142413" algn="l"/>
                <a:tab pos="10056813" algn="l"/>
              </a:tabLst>
              <a:defRPr>
                <a:solidFill>
                  <a:schemeClr val="bg1"/>
                </a:solidFill>
                <a:latin typeface="Arial" panose="020B0604020202020204" pitchFamily="34" charset="0"/>
                <a:cs typeface="Times New Roman" panose="02020603050405020304" pitchFamily="18" charset="0"/>
              </a:defRPr>
            </a:lvl5pPr>
            <a:lvl6pPr marL="2573338" indent="-228600" defTabSz="449263" eaLnBrk="0" fontAlgn="base" hangingPunct="0">
              <a:spcBef>
                <a:spcPct val="0"/>
              </a:spcBef>
              <a:spcAft>
                <a:spcPct val="0"/>
              </a:spcAft>
              <a:tabLst>
                <a:tab pos="912813" algn="l"/>
                <a:tab pos="1827213" algn="l"/>
                <a:tab pos="2741613" algn="l"/>
                <a:tab pos="3656013" algn="l"/>
                <a:tab pos="4570413" algn="l"/>
                <a:tab pos="5484813" algn="l"/>
                <a:tab pos="6399213" algn="l"/>
                <a:tab pos="7313613" algn="l"/>
                <a:tab pos="8228013" algn="l"/>
                <a:tab pos="9142413" algn="l"/>
                <a:tab pos="10056813" algn="l"/>
              </a:tabLst>
              <a:defRPr>
                <a:solidFill>
                  <a:schemeClr val="bg1"/>
                </a:solidFill>
                <a:latin typeface="Arial" panose="020B0604020202020204" pitchFamily="34" charset="0"/>
                <a:cs typeface="Times New Roman" panose="02020603050405020304" pitchFamily="18" charset="0"/>
              </a:defRPr>
            </a:lvl6pPr>
            <a:lvl7pPr marL="3030538" indent="-228600" defTabSz="449263" eaLnBrk="0" fontAlgn="base" hangingPunct="0">
              <a:spcBef>
                <a:spcPct val="0"/>
              </a:spcBef>
              <a:spcAft>
                <a:spcPct val="0"/>
              </a:spcAft>
              <a:tabLst>
                <a:tab pos="912813" algn="l"/>
                <a:tab pos="1827213" algn="l"/>
                <a:tab pos="2741613" algn="l"/>
                <a:tab pos="3656013" algn="l"/>
                <a:tab pos="4570413" algn="l"/>
                <a:tab pos="5484813" algn="l"/>
                <a:tab pos="6399213" algn="l"/>
                <a:tab pos="7313613" algn="l"/>
                <a:tab pos="8228013" algn="l"/>
                <a:tab pos="9142413" algn="l"/>
                <a:tab pos="10056813" algn="l"/>
              </a:tabLst>
              <a:defRPr>
                <a:solidFill>
                  <a:schemeClr val="bg1"/>
                </a:solidFill>
                <a:latin typeface="Arial" panose="020B0604020202020204" pitchFamily="34" charset="0"/>
                <a:cs typeface="Times New Roman" panose="02020603050405020304" pitchFamily="18" charset="0"/>
              </a:defRPr>
            </a:lvl7pPr>
            <a:lvl8pPr marL="3487738" indent="-228600" defTabSz="449263" eaLnBrk="0" fontAlgn="base" hangingPunct="0">
              <a:spcBef>
                <a:spcPct val="0"/>
              </a:spcBef>
              <a:spcAft>
                <a:spcPct val="0"/>
              </a:spcAft>
              <a:tabLst>
                <a:tab pos="912813" algn="l"/>
                <a:tab pos="1827213" algn="l"/>
                <a:tab pos="2741613" algn="l"/>
                <a:tab pos="3656013" algn="l"/>
                <a:tab pos="4570413" algn="l"/>
                <a:tab pos="5484813" algn="l"/>
                <a:tab pos="6399213" algn="l"/>
                <a:tab pos="7313613" algn="l"/>
                <a:tab pos="8228013" algn="l"/>
                <a:tab pos="9142413" algn="l"/>
                <a:tab pos="10056813" algn="l"/>
              </a:tabLst>
              <a:defRPr>
                <a:solidFill>
                  <a:schemeClr val="bg1"/>
                </a:solidFill>
                <a:latin typeface="Arial" panose="020B0604020202020204" pitchFamily="34" charset="0"/>
                <a:cs typeface="Times New Roman" panose="02020603050405020304" pitchFamily="18" charset="0"/>
              </a:defRPr>
            </a:lvl8pPr>
            <a:lvl9pPr marL="3944938" indent="-228600" defTabSz="449263" eaLnBrk="0" fontAlgn="base" hangingPunct="0">
              <a:spcBef>
                <a:spcPct val="0"/>
              </a:spcBef>
              <a:spcAft>
                <a:spcPct val="0"/>
              </a:spcAft>
              <a:tabLst>
                <a:tab pos="912813" algn="l"/>
                <a:tab pos="1827213" algn="l"/>
                <a:tab pos="2741613" algn="l"/>
                <a:tab pos="3656013" algn="l"/>
                <a:tab pos="4570413" algn="l"/>
                <a:tab pos="5484813" algn="l"/>
                <a:tab pos="6399213" algn="l"/>
                <a:tab pos="7313613" algn="l"/>
                <a:tab pos="8228013" algn="l"/>
                <a:tab pos="9142413" algn="l"/>
                <a:tab pos="10056813" algn="l"/>
              </a:tabLst>
              <a:defRPr>
                <a:solidFill>
                  <a:schemeClr val="bg1"/>
                </a:solidFill>
                <a:latin typeface="Arial" panose="020B0604020202020204" pitchFamily="34" charset="0"/>
                <a:cs typeface="Times New Roman" panose="02020603050405020304" pitchFamily="18" charset="0"/>
              </a:defRPr>
            </a:lvl9pPr>
          </a:lstStyle>
          <a:p>
            <a:pPr marL="342900" indent="-342900" algn="just">
              <a:spcBef>
                <a:spcPts val="525"/>
              </a:spcBef>
              <a:spcAft>
                <a:spcPts val="1200"/>
              </a:spcAft>
              <a:buClr>
                <a:srgbClr val="000000"/>
              </a:buClr>
              <a:buSzPct val="100000"/>
              <a:buFont typeface="Wingdings" panose="05000000000000000000" pitchFamily="2" charset="2"/>
              <a:buChar char="§"/>
            </a:pPr>
            <a:r>
              <a:rPr lang="en-US" sz="2000" dirty="0">
                <a:solidFill>
                  <a:schemeClr val="tx1"/>
                </a:solidFill>
                <a:latin typeface="Times New Roman" panose="02020603050405020304" pitchFamily="18" charset="0"/>
              </a:rPr>
              <a:t>T</a:t>
            </a:r>
            <a:r>
              <a:rPr lang="en-US" sz="2000" dirty="0" smtClean="0">
                <a:solidFill>
                  <a:schemeClr val="tx1"/>
                </a:solidFill>
                <a:latin typeface="Times New Roman" panose="02020603050405020304" pitchFamily="18" charset="0"/>
              </a:rPr>
              <a:t>he </a:t>
            </a:r>
            <a:r>
              <a:rPr lang="en-US" sz="2000" dirty="0">
                <a:solidFill>
                  <a:schemeClr val="tx1"/>
                </a:solidFill>
                <a:latin typeface="Times New Roman" panose="02020603050405020304" pitchFamily="18" charset="0"/>
              </a:rPr>
              <a:t>signals from the sensor </a:t>
            </a:r>
            <a:r>
              <a:rPr lang="en-US" sz="2000" dirty="0" smtClean="0">
                <a:solidFill>
                  <a:schemeClr val="tx1"/>
                </a:solidFill>
                <a:latin typeface="Times New Roman" panose="02020603050405020304" pitchFamily="18" charset="0"/>
              </a:rPr>
              <a:t>were acquired </a:t>
            </a:r>
            <a:r>
              <a:rPr lang="en-US" sz="2000" dirty="0">
                <a:solidFill>
                  <a:schemeClr val="tx1"/>
                </a:solidFill>
                <a:latin typeface="Times New Roman" panose="02020603050405020304" pitchFamily="18" charset="0"/>
              </a:rPr>
              <a:t>by the </a:t>
            </a:r>
            <a:r>
              <a:rPr lang="en-US" sz="2000" dirty="0" smtClean="0">
                <a:solidFill>
                  <a:schemeClr val="tx1"/>
                </a:solidFill>
                <a:latin typeface="Times New Roman" panose="02020603050405020304" pitchFamily="18" charset="0"/>
              </a:rPr>
              <a:t>oscilloscope with a sample </a:t>
            </a:r>
            <a:r>
              <a:rPr lang="en-US" sz="2000" dirty="0">
                <a:solidFill>
                  <a:schemeClr val="tx1"/>
                </a:solidFill>
                <a:latin typeface="Times New Roman" panose="02020603050405020304" pitchFamily="18" charset="0"/>
              </a:rPr>
              <a:t>rate </a:t>
            </a:r>
            <a:r>
              <a:rPr lang="en-US" sz="2000" dirty="0" smtClean="0">
                <a:solidFill>
                  <a:schemeClr val="tx1"/>
                </a:solidFill>
                <a:latin typeface="Times New Roman" panose="02020603050405020304" pitchFamily="18" charset="0"/>
              </a:rPr>
              <a:t>of 1MS/s</a:t>
            </a:r>
            <a:r>
              <a:rPr lang="en-US" sz="2000" dirty="0">
                <a:solidFill>
                  <a:schemeClr val="tx1"/>
                </a:solidFill>
                <a:latin typeface="Times New Roman" panose="02020603050405020304" pitchFamily="18" charset="0"/>
              </a:rPr>
              <a:t>, which satisfies the </a:t>
            </a:r>
            <a:r>
              <a:rPr lang="en-US" sz="2000" dirty="0" err="1">
                <a:solidFill>
                  <a:schemeClr val="tx1"/>
                </a:solidFill>
                <a:latin typeface="Times New Roman" panose="02020603050405020304" pitchFamily="18" charset="0"/>
              </a:rPr>
              <a:t>Nyquist</a:t>
            </a:r>
            <a:r>
              <a:rPr lang="en-US" sz="2000" dirty="0">
                <a:solidFill>
                  <a:schemeClr val="tx1"/>
                </a:solidFill>
                <a:latin typeface="Times New Roman" panose="02020603050405020304" pitchFamily="18" charset="0"/>
              </a:rPr>
              <a:t> theorem, since the cutoff frequency for this sensors is about 117 kHz according to PLB test. </a:t>
            </a:r>
            <a:endParaRPr lang="en-US" sz="2000" dirty="0" smtClean="0">
              <a:solidFill>
                <a:schemeClr val="tx1"/>
              </a:solidFill>
              <a:latin typeface="Times New Roman" panose="02020603050405020304" pitchFamily="18" charset="0"/>
            </a:endParaRPr>
          </a:p>
          <a:p>
            <a:pPr marL="342900" indent="-342900" algn="just">
              <a:spcBef>
                <a:spcPts val="525"/>
              </a:spcBef>
              <a:spcAft>
                <a:spcPts val="1200"/>
              </a:spcAft>
              <a:buClr>
                <a:srgbClr val="000000"/>
              </a:buClr>
              <a:buSzPct val="100000"/>
              <a:buFont typeface="Wingdings" panose="05000000000000000000" pitchFamily="2" charset="2"/>
              <a:buChar char="§"/>
            </a:pPr>
            <a:r>
              <a:rPr lang="en-US" sz="2000" dirty="0" smtClean="0">
                <a:solidFill>
                  <a:schemeClr val="tx1"/>
                </a:solidFill>
                <a:latin typeface="Times New Roman" panose="02020603050405020304" pitchFamily="18" charset="0"/>
              </a:rPr>
              <a:t>In order to avoid </a:t>
            </a:r>
            <a:r>
              <a:rPr lang="en-US" sz="2000" dirty="0">
                <a:solidFill>
                  <a:schemeClr val="tx1"/>
                </a:solidFill>
                <a:latin typeface="Times New Roman" panose="02020603050405020304" pitchFamily="18" charset="0"/>
              </a:rPr>
              <a:t>high-frequency interferences, the resulting signals from the piezoelectric sensors were </a:t>
            </a:r>
            <a:r>
              <a:rPr lang="en-US" sz="2000" dirty="0" smtClean="0">
                <a:solidFill>
                  <a:schemeClr val="tx1"/>
                </a:solidFill>
                <a:latin typeface="Times New Roman" panose="02020603050405020304" pitchFamily="18" charset="0"/>
              </a:rPr>
              <a:t>subjected to </a:t>
            </a:r>
            <a:r>
              <a:rPr lang="en-US" sz="2000" dirty="0">
                <a:solidFill>
                  <a:schemeClr val="tx1"/>
                </a:solidFill>
                <a:latin typeface="Times New Roman" panose="02020603050405020304" pitchFamily="18" charset="0"/>
              </a:rPr>
              <a:t>a 20 kHz low-pass filter and processed using MATLAB® software. </a:t>
            </a:r>
            <a:endParaRPr lang="en-US" sz="2000" dirty="0" smtClean="0">
              <a:solidFill>
                <a:schemeClr val="tx1"/>
              </a:solidFill>
              <a:latin typeface="Times New Roman" panose="02020603050405020304" pitchFamily="18" charset="0"/>
            </a:endParaRPr>
          </a:p>
          <a:p>
            <a:pPr marL="342900" indent="-342900" algn="just">
              <a:spcBef>
                <a:spcPts val="525"/>
              </a:spcBef>
              <a:spcAft>
                <a:spcPts val="1200"/>
              </a:spcAft>
              <a:buClr>
                <a:srgbClr val="000000"/>
              </a:buClr>
              <a:buSzPct val="100000"/>
              <a:buFont typeface="Wingdings" panose="05000000000000000000" pitchFamily="2" charset="2"/>
              <a:buChar char="§"/>
            </a:pPr>
            <a:r>
              <a:rPr lang="en-US" sz="2000" dirty="0">
                <a:solidFill>
                  <a:schemeClr val="tx1"/>
                </a:solidFill>
                <a:latin typeface="Times New Roman" panose="02020603050405020304" pitchFamily="18" charset="0"/>
              </a:rPr>
              <a:t>T</a:t>
            </a:r>
            <a:r>
              <a:rPr lang="en-US" sz="2000" dirty="0" smtClean="0">
                <a:solidFill>
                  <a:schemeClr val="tx1"/>
                </a:solidFill>
                <a:latin typeface="Times New Roman" panose="02020603050405020304" pitchFamily="18" charset="0"/>
              </a:rPr>
              <a:t>o </a:t>
            </a:r>
            <a:r>
              <a:rPr lang="en-US" sz="2000" dirty="0">
                <a:solidFill>
                  <a:schemeClr val="tx1"/>
                </a:solidFill>
                <a:latin typeface="Times New Roman" panose="02020603050405020304" pitchFamily="18" charset="0"/>
              </a:rPr>
              <a:t>avoid temperature fluctuations, the TIM was taken to steady state before any measurement and, for loads greater than 100%, the tests were performed quickly.</a:t>
            </a:r>
          </a:p>
          <a:p>
            <a:pPr marL="342900" indent="-342900" algn="just">
              <a:spcBef>
                <a:spcPts val="525"/>
              </a:spcBef>
              <a:spcAft>
                <a:spcPts val="1200"/>
              </a:spcAft>
              <a:buClr>
                <a:srgbClr val="000000"/>
              </a:buClr>
              <a:buSzPct val="100000"/>
              <a:buFont typeface="Wingdings" panose="05000000000000000000" pitchFamily="2" charset="2"/>
              <a:buChar char="§"/>
            </a:pPr>
            <a:endParaRPr lang="en-US" sz="2000" dirty="0">
              <a:solidFill>
                <a:schemeClr val="tx1"/>
              </a:solidFill>
              <a:latin typeface="Times New Roman" panose="02020603050405020304" pitchFamily="18" charset="0"/>
            </a:endParaRPr>
          </a:p>
        </p:txBody>
      </p:sp>
      <p:pic>
        <p:nvPicPr>
          <p:cNvPr id="7" name="Imagem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51586" y="106189"/>
            <a:ext cx="1488826" cy="511061"/>
          </a:xfrm>
          <a:prstGeom prst="rect">
            <a:avLst/>
          </a:prstGeom>
        </p:spPr>
      </p:pic>
      <p:pic>
        <p:nvPicPr>
          <p:cNvPr id="12" name="Imagem 11" descr="C:\Users\guilh\Desktop\TG\oscilografo\20170216_171810.jpg"/>
          <p:cNvPicPr/>
          <p:nvPr/>
        </p:nvPicPr>
        <p:blipFill>
          <a:blip r:embed="rId3" cstate="print">
            <a:extLst>
              <a:ext uri="{28A0092B-C50C-407E-A947-70E740481C1C}">
                <a14:useLocalDpi xmlns:a14="http://schemas.microsoft.com/office/drawing/2010/main" val="0"/>
              </a:ext>
            </a:extLst>
          </a:blip>
          <a:srcRect b="-2518"/>
          <a:stretch>
            <a:fillRect/>
          </a:stretch>
        </p:blipFill>
        <p:spPr bwMode="auto">
          <a:xfrm>
            <a:off x="7570033" y="1934271"/>
            <a:ext cx="3909862" cy="2570273"/>
          </a:xfrm>
          <a:prstGeom prst="rect">
            <a:avLst/>
          </a:prstGeom>
          <a:noFill/>
          <a:ln>
            <a:noFill/>
          </a:ln>
        </p:spPr>
      </p:pic>
      <p:pic>
        <p:nvPicPr>
          <p:cNvPr id="14" name="Imagem 13" descr="C:\Users\guilh\Desktop\TG\oscilografo\20170216_171759.jpg"/>
          <p:cNvPicPr/>
          <p:nvPr/>
        </p:nvPicPr>
        <p:blipFill>
          <a:blip r:embed="rId4" cstate="print">
            <a:extLst>
              <a:ext uri="{28A0092B-C50C-407E-A947-70E740481C1C}">
                <a14:useLocalDpi xmlns:a14="http://schemas.microsoft.com/office/drawing/2010/main" val="0"/>
              </a:ext>
            </a:extLst>
          </a:blip>
          <a:srcRect l="30867" t="27158" r="15437" b="16209"/>
          <a:stretch>
            <a:fillRect/>
          </a:stretch>
        </p:blipFill>
        <p:spPr bwMode="auto">
          <a:xfrm>
            <a:off x="6405697" y="4064709"/>
            <a:ext cx="2445385" cy="1882140"/>
          </a:xfrm>
          <a:prstGeom prst="rect">
            <a:avLst/>
          </a:prstGeom>
          <a:noFill/>
          <a:ln>
            <a:noFill/>
          </a:ln>
        </p:spPr>
      </p:pic>
      <p:sp>
        <p:nvSpPr>
          <p:cNvPr id="11" name="Seta para a Direita 21"/>
          <p:cNvSpPr>
            <a:spLocks/>
          </p:cNvSpPr>
          <p:nvPr/>
        </p:nvSpPr>
        <p:spPr bwMode="auto">
          <a:xfrm rot="-10420750">
            <a:off x="8248606" y="4857866"/>
            <a:ext cx="1239649" cy="58300"/>
          </a:xfrm>
          <a:prstGeom prst="rightArrow">
            <a:avLst>
              <a:gd name="adj1" fmla="val 50000"/>
              <a:gd name="adj2" fmla="val 49923"/>
            </a:avLst>
          </a:prstGeom>
          <a:solidFill>
            <a:srgbClr val="FF0000"/>
          </a:solidFill>
          <a:ln w="12700">
            <a:solidFill>
              <a:srgbClr val="FF0000"/>
            </a:solidFill>
            <a:miter lim="800000"/>
            <a:headEnd/>
            <a:tailEnd/>
          </a:ln>
        </p:spPr>
        <p:txBody>
          <a:bodyPr vert="horz" wrap="square" lIns="91440" tIns="45720" rIns="91440" bIns="45720" numCol="1" anchor="ctr" anchorCtr="0" compatLnSpc="1">
            <a:prstTxWarp prst="textNoShape">
              <a:avLst/>
            </a:prstTxWarp>
          </a:bodyPr>
          <a:lstStyle/>
          <a:p>
            <a:endParaRPr lang="pt-BR"/>
          </a:p>
        </p:txBody>
      </p:sp>
      <p:sp>
        <p:nvSpPr>
          <p:cNvPr id="15" name="Seta para a Direita 21"/>
          <p:cNvSpPr>
            <a:spLocks/>
          </p:cNvSpPr>
          <p:nvPr/>
        </p:nvSpPr>
        <p:spPr bwMode="auto">
          <a:xfrm rot="-10420750">
            <a:off x="7632561" y="5080948"/>
            <a:ext cx="1239649" cy="144218"/>
          </a:xfrm>
          <a:prstGeom prst="rightArrow">
            <a:avLst>
              <a:gd name="adj1" fmla="val 50000"/>
              <a:gd name="adj2" fmla="val 49923"/>
            </a:avLst>
          </a:prstGeom>
          <a:solidFill>
            <a:srgbClr val="FF0000"/>
          </a:solidFill>
          <a:ln w="12700">
            <a:solidFill>
              <a:srgbClr val="FF0000"/>
            </a:solidFill>
            <a:miter lim="800000"/>
            <a:headEnd/>
            <a:tailEnd/>
          </a:ln>
        </p:spPr>
        <p:txBody>
          <a:bodyPr vert="horz" wrap="square" lIns="91440" tIns="45720" rIns="91440" bIns="45720" numCol="1" anchor="ctr" anchorCtr="0" compatLnSpc="1">
            <a:prstTxWarp prst="textNoShape">
              <a:avLst/>
            </a:prstTxWarp>
          </a:bodyPr>
          <a:lstStyle/>
          <a:p>
            <a:endParaRPr lang="pt-BR"/>
          </a:p>
        </p:txBody>
      </p:sp>
      <p:sp>
        <p:nvSpPr>
          <p:cNvPr id="16" name="Seta para a Direita 21"/>
          <p:cNvSpPr>
            <a:spLocks/>
          </p:cNvSpPr>
          <p:nvPr/>
        </p:nvSpPr>
        <p:spPr bwMode="auto">
          <a:xfrm rot="-10420750">
            <a:off x="8243878" y="4802950"/>
            <a:ext cx="1239649" cy="144218"/>
          </a:xfrm>
          <a:prstGeom prst="rightArrow">
            <a:avLst>
              <a:gd name="adj1" fmla="val 50000"/>
              <a:gd name="adj2" fmla="val 49923"/>
            </a:avLst>
          </a:prstGeom>
          <a:solidFill>
            <a:srgbClr val="FF0000"/>
          </a:solidFill>
          <a:ln w="12700">
            <a:solidFill>
              <a:srgbClr val="FF0000"/>
            </a:solidFill>
            <a:miter lim="800000"/>
            <a:headEnd/>
            <a:tailEnd/>
          </a:ln>
        </p:spPr>
        <p:txBody>
          <a:bodyPr vert="horz" wrap="square" lIns="91440" tIns="45720" rIns="91440" bIns="45720" numCol="1" anchor="ctr" anchorCtr="0" compatLnSpc="1">
            <a:prstTxWarp prst="textNoShape">
              <a:avLst/>
            </a:prstTxWarp>
          </a:bodyPr>
          <a:lstStyle/>
          <a:p>
            <a:endParaRPr lang="pt-BR"/>
          </a:p>
        </p:txBody>
      </p:sp>
      <p:sp>
        <p:nvSpPr>
          <p:cNvPr id="17" name="Retângulo 16"/>
          <p:cNvSpPr/>
          <p:nvPr/>
        </p:nvSpPr>
        <p:spPr>
          <a:xfrm>
            <a:off x="9258925" y="5036166"/>
            <a:ext cx="902811" cy="369332"/>
          </a:xfrm>
          <a:prstGeom prst="rect">
            <a:avLst/>
          </a:prstGeom>
        </p:spPr>
        <p:txBody>
          <a:bodyPr wrap="none">
            <a:spAutoFit/>
          </a:bodyPr>
          <a:lstStyle/>
          <a:p>
            <a:r>
              <a:rPr lang="en-US" dirty="0" smtClean="0">
                <a:latin typeface="Times New Roman" panose="02020603050405020304" pitchFamily="18" charset="0"/>
              </a:rPr>
              <a:t>Sensors</a:t>
            </a:r>
            <a:endParaRPr lang="pt-BR" dirty="0"/>
          </a:p>
        </p:txBody>
      </p:sp>
    </p:spTree>
    <p:extLst>
      <p:ext uri="{BB962C8B-B14F-4D97-AF65-F5344CB8AC3E}">
        <p14:creationId xmlns:p14="http://schemas.microsoft.com/office/powerpoint/2010/main" val="367649841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3"/>
          <p:cNvSpPr txBox="1"/>
          <p:nvPr/>
        </p:nvSpPr>
        <p:spPr>
          <a:xfrm>
            <a:off x="-1" y="6126612"/>
            <a:ext cx="12192000" cy="400110"/>
          </a:xfrm>
          <a:prstGeom prst="rect">
            <a:avLst/>
          </a:prstGeom>
          <a:solidFill>
            <a:schemeClr val="accent1">
              <a:lumMod val="50000"/>
            </a:schemeClr>
          </a:solidFill>
        </p:spPr>
        <p:txBody>
          <a:bodyPr wrap="square" rtlCol="0">
            <a:spAutoFit/>
          </a:bodyPr>
          <a:lstStyle/>
          <a:p>
            <a:pPr algn="ctr"/>
            <a:r>
              <a:rPr lang="en-GB" sz="2000" dirty="0">
                <a:solidFill>
                  <a:schemeClr val="bg1"/>
                </a:solidFill>
                <a:latin typeface="Times New Roman" panose="02020603050405020304" pitchFamily="18" charset="0"/>
                <a:cs typeface="Times New Roman" panose="02020603050405020304" pitchFamily="18" charset="0"/>
              </a:rPr>
              <a:t>Power Quality Research Laboratory </a:t>
            </a:r>
            <a:r>
              <a:rPr lang="en-GB" sz="2000" dirty="0" smtClean="0">
                <a:solidFill>
                  <a:schemeClr val="bg1"/>
                </a:solidFill>
                <a:latin typeface="Times New Roman" panose="02020603050405020304" pitchFamily="18" charset="0"/>
                <a:cs typeface="Times New Roman" panose="02020603050405020304" pitchFamily="18" charset="0"/>
              </a:rPr>
              <a:t>– </a:t>
            </a:r>
            <a:r>
              <a:rPr lang="en-GB" sz="2000" dirty="0" smtClean="0">
                <a:solidFill>
                  <a:schemeClr val="bg1"/>
                </a:solidFill>
                <a:latin typeface="Times New Roman" panose="02020603050405020304" pitchFamily="18" charset="0"/>
                <a:cs typeface="Times New Roman" panose="02020603050405020304" pitchFamily="18" charset="0"/>
              </a:rPr>
              <a:t>São Paulo State </a:t>
            </a:r>
            <a:r>
              <a:rPr lang="en-GB" sz="2000" dirty="0" smtClean="0">
                <a:solidFill>
                  <a:schemeClr val="bg1"/>
                </a:solidFill>
                <a:latin typeface="Times New Roman" panose="02020603050405020304" pitchFamily="18" charset="0"/>
                <a:cs typeface="Times New Roman" panose="02020603050405020304" pitchFamily="18" charset="0"/>
              </a:rPr>
              <a:t>University, Bauru Campus </a:t>
            </a:r>
            <a:r>
              <a:rPr lang="en-GB" sz="2000" dirty="0" smtClean="0">
                <a:solidFill>
                  <a:schemeClr val="bg1"/>
                </a:solidFill>
                <a:latin typeface="Times New Roman" panose="02020603050405020304" pitchFamily="18" charset="0"/>
                <a:cs typeface="Times New Roman" panose="02020603050405020304" pitchFamily="18" charset="0"/>
              </a:rPr>
              <a:t>– Brazil</a:t>
            </a:r>
          </a:p>
        </p:txBody>
      </p:sp>
      <p:sp>
        <p:nvSpPr>
          <p:cNvPr id="4" name="TextBox 3"/>
          <p:cNvSpPr txBox="1"/>
          <p:nvPr/>
        </p:nvSpPr>
        <p:spPr>
          <a:xfrm>
            <a:off x="0" y="700983"/>
            <a:ext cx="12192000" cy="584775"/>
          </a:xfrm>
          <a:prstGeom prst="rect">
            <a:avLst/>
          </a:prstGeom>
          <a:solidFill>
            <a:schemeClr val="accent5">
              <a:lumMod val="75000"/>
            </a:schemeClr>
          </a:solidFill>
        </p:spPr>
        <p:txBody>
          <a:bodyPr wrap="square" rtlCol="0">
            <a:spAutoFit/>
          </a:bodyPr>
          <a:lstStyle/>
          <a:p>
            <a:r>
              <a:rPr lang="en-US" sz="3200" b="1" dirty="0" smtClean="0">
                <a:solidFill>
                  <a:schemeClr val="bg1"/>
                </a:solidFill>
                <a:latin typeface="Times New Roman" panose="02020603050405020304" pitchFamily="18" charset="0"/>
                <a:cs typeface="Times New Roman" panose="02020603050405020304" pitchFamily="18" charset="0"/>
              </a:rPr>
              <a:t>Experimental Setup</a:t>
            </a:r>
            <a:endParaRPr lang="en-US" sz="3200" b="1" dirty="0">
              <a:solidFill>
                <a:schemeClr val="bg1"/>
              </a:solidFill>
              <a:latin typeface="Times New Roman" panose="02020603050405020304" pitchFamily="18" charset="0"/>
              <a:cs typeface="Times New Roman" panose="02020603050405020304" pitchFamily="18" charset="0"/>
            </a:endParaRPr>
          </a:p>
        </p:txBody>
      </p:sp>
      <p:sp>
        <p:nvSpPr>
          <p:cNvPr id="3" name="Slide Number Placeholder 2"/>
          <p:cNvSpPr>
            <a:spLocks noGrp="1"/>
          </p:cNvSpPr>
          <p:nvPr>
            <p:ph type="sldNum" sz="quarter" idx="12"/>
          </p:nvPr>
        </p:nvSpPr>
        <p:spPr/>
        <p:txBody>
          <a:bodyPr/>
          <a:lstStyle/>
          <a:p>
            <a:fld id="{134A85A8-C076-41E0-AB8D-18C5B10BBDFC}" type="slidenum">
              <a:rPr lang="pt-BR" smtClean="0"/>
              <a:t>7</a:t>
            </a:fld>
            <a:endParaRPr lang="pt-BR" dirty="0"/>
          </a:p>
        </p:txBody>
      </p:sp>
      <p:sp>
        <p:nvSpPr>
          <p:cNvPr id="13" name="Text Box 2"/>
          <p:cNvSpPr txBox="1">
            <a:spLocks noChangeArrowheads="1"/>
          </p:cNvSpPr>
          <p:nvPr/>
        </p:nvSpPr>
        <p:spPr bwMode="auto">
          <a:xfrm>
            <a:off x="276308" y="1650614"/>
            <a:ext cx="6319363" cy="18657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a:tabLst>
                <a:tab pos="912813" algn="l"/>
                <a:tab pos="1827213" algn="l"/>
                <a:tab pos="2741613" algn="l"/>
                <a:tab pos="3656013" algn="l"/>
                <a:tab pos="4570413" algn="l"/>
                <a:tab pos="5484813" algn="l"/>
                <a:tab pos="6399213" algn="l"/>
                <a:tab pos="7313613" algn="l"/>
                <a:tab pos="8228013" algn="l"/>
                <a:tab pos="9142413" algn="l"/>
                <a:tab pos="10056813" algn="l"/>
              </a:tabLst>
              <a:defRPr>
                <a:solidFill>
                  <a:schemeClr val="bg1"/>
                </a:solidFill>
                <a:latin typeface="Arial" panose="020B0604020202020204" pitchFamily="34" charset="0"/>
                <a:cs typeface="Times New Roman" panose="02020603050405020304" pitchFamily="18" charset="0"/>
              </a:defRPr>
            </a:lvl1pPr>
            <a:lvl2pPr marL="858838">
              <a:tabLst>
                <a:tab pos="912813" algn="l"/>
                <a:tab pos="1827213" algn="l"/>
                <a:tab pos="2741613" algn="l"/>
                <a:tab pos="3656013" algn="l"/>
                <a:tab pos="4570413" algn="l"/>
                <a:tab pos="5484813" algn="l"/>
                <a:tab pos="6399213" algn="l"/>
                <a:tab pos="7313613" algn="l"/>
                <a:tab pos="8228013" algn="l"/>
                <a:tab pos="9142413" algn="l"/>
                <a:tab pos="10056813" algn="l"/>
              </a:tabLst>
              <a:defRPr>
                <a:solidFill>
                  <a:schemeClr val="bg1"/>
                </a:solidFill>
                <a:latin typeface="Arial" panose="020B0604020202020204" pitchFamily="34" charset="0"/>
                <a:cs typeface="Times New Roman" panose="02020603050405020304" pitchFamily="18" charset="0"/>
              </a:defRPr>
            </a:lvl2pPr>
            <a:lvl3pPr marL="1277938">
              <a:tabLst>
                <a:tab pos="912813" algn="l"/>
                <a:tab pos="1827213" algn="l"/>
                <a:tab pos="2741613" algn="l"/>
                <a:tab pos="3656013" algn="l"/>
                <a:tab pos="4570413" algn="l"/>
                <a:tab pos="5484813" algn="l"/>
                <a:tab pos="6399213" algn="l"/>
                <a:tab pos="7313613" algn="l"/>
                <a:tab pos="8228013" algn="l"/>
                <a:tab pos="9142413" algn="l"/>
                <a:tab pos="10056813" algn="l"/>
              </a:tabLst>
              <a:defRPr>
                <a:solidFill>
                  <a:schemeClr val="bg1"/>
                </a:solidFill>
                <a:latin typeface="Arial" panose="020B0604020202020204" pitchFamily="34" charset="0"/>
                <a:cs typeface="Times New Roman" panose="02020603050405020304" pitchFamily="18" charset="0"/>
              </a:defRPr>
            </a:lvl3pPr>
            <a:lvl4pPr marL="1697038">
              <a:tabLst>
                <a:tab pos="912813" algn="l"/>
                <a:tab pos="1827213" algn="l"/>
                <a:tab pos="2741613" algn="l"/>
                <a:tab pos="3656013" algn="l"/>
                <a:tab pos="4570413" algn="l"/>
                <a:tab pos="5484813" algn="l"/>
                <a:tab pos="6399213" algn="l"/>
                <a:tab pos="7313613" algn="l"/>
                <a:tab pos="8228013" algn="l"/>
                <a:tab pos="9142413" algn="l"/>
                <a:tab pos="10056813" algn="l"/>
              </a:tabLst>
              <a:defRPr>
                <a:solidFill>
                  <a:schemeClr val="bg1"/>
                </a:solidFill>
                <a:latin typeface="Arial" panose="020B0604020202020204" pitchFamily="34" charset="0"/>
                <a:cs typeface="Times New Roman" panose="02020603050405020304" pitchFamily="18" charset="0"/>
              </a:defRPr>
            </a:lvl4pPr>
            <a:lvl5pPr marL="2116138">
              <a:tabLst>
                <a:tab pos="912813" algn="l"/>
                <a:tab pos="1827213" algn="l"/>
                <a:tab pos="2741613" algn="l"/>
                <a:tab pos="3656013" algn="l"/>
                <a:tab pos="4570413" algn="l"/>
                <a:tab pos="5484813" algn="l"/>
                <a:tab pos="6399213" algn="l"/>
                <a:tab pos="7313613" algn="l"/>
                <a:tab pos="8228013" algn="l"/>
                <a:tab pos="9142413" algn="l"/>
                <a:tab pos="10056813" algn="l"/>
              </a:tabLst>
              <a:defRPr>
                <a:solidFill>
                  <a:schemeClr val="bg1"/>
                </a:solidFill>
                <a:latin typeface="Arial" panose="020B0604020202020204" pitchFamily="34" charset="0"/>
                <a:cs typeface="Times New Roman" panose="02020603050405020304" pitchFamily="18" charset="0"/>
              </a:defRPr>
            </a:lvl5pPr>
            <a:lvl6pPr marL="2573338" indent="-228600" defTabSz="449263" eaLnBrk="0" fontAlgn="base" hangingPunct="0">
              <a:spcBef>
                <a:spcPct val="0"/>
              </a:spcBef>
              <a:spcAft>
                <a:spcPct val="0"/>
              </a:spcAft>
              <a:tabLst>
                <a:tab pos="912813" algn="l"/>
                <a:tab pos="1827213" algn="l"/>
                <a:tab pos="2741613" algn="l"/>
                <a:tab pos="3656013" algn="l"/>
                <a:tab pos="4570413" algn="l"/>
                <a:tab pos="5484813" algn="l"/>
                <a:tab pos="6399213" algn="l"/>
                <a:tab pos="7313613" algn="l"/>
                <a:tab pos="8228013" algn="l"/>
                <a:tab pos="9142413" algn="l"/>
                <a:tab pos="10056813" algn="l"/>
              </a:tabLst>
              <a:defRPr>
                <a:solidFill>
                  <a:schemeClr val="bg1"/>
                </a:solidFill>
                <a:latin typeface="Arial" panose="020B0604020202020204" pitchFamily="34" charset="0"/>
                <a:cs typeface="Times New Roman" panose="02020603050405020304" pitchFamily="18" charset="0"/>
              </a:defRPr>
            </a:lvl6pPr>
            <a:lvl7pPr marL="3030538" indent="-228600" defTabSz="449263" eaLnBrk="0" fontAlgn="base" hangingPunct="0">
              <a:spcBef>
                <a:spcPct val="0"/>
              </a:spcBef>
              <a:spcAft>
                <a:spcPct val="0"/>
              </a:spcAft>
              <a:tabLst>
                <a:tab pos="912813" algn="l"/>
                <a:tab pos="1827213" algn="l"/>
                <a:tab pos="2741613" algn="l"/>
                <a:tab pos="3656013" algn="l"/>
                <a:tab pos="4570413" algn="l"/>
                <a:tab pos="5484813" algn="l"/>
                <a:tab pos="6399213" algn="l"/>
                <a:tab pos="7313613" algn="l"/>
                <a:tab pos="8228013" algn="l"/>
                <a:tab pos="9142413" algn="l"/>
                <a:tab pos="10056813" algn="l"/>
              </a:tabLst>
              <a:defRPr>
                <a:solidFill>
                  <a:schemeClr val="bg1"/>
                </a:solidFill>
                <a:latin typeface="Arial" panose="020B0604020202020204" pitchFamily="34" charset="0"/>
                <a:cs typeface="Times New Roman" panose="02020603050405020304" pitchFamily="18" charset="0"/>
              </a:defRPr>
            </a:lvl7pPr>
            <a:lvl8pPr marL="3487738" indent="-228600" defTabSz="449263" eaLnBrk="0" fontAlgn="base" hangingPunct="0">
              <a:spcBef>
                <a:spcPct val="0"/>
              </a:spcBef>
              <a:spcAft>
                <a:spcPct val="0"/>
              </a:spcAft>
              <a:tabLst>
                <a:tab pos="912813" algn="l"/>
                <a:tab pos="1827213" algn="l"/>
                <a:tab pos="2741613" algn="l"/>
                <a:tab pos="3656013" algn="l"/>
                <a:tab pos="4570413" algn="l"/>
                <a:tab pos="5484813" algn="l"/>
                <a:tab pos="6399213" algn="l"/>
                <a:tab pos="7313613" algn="l"/>
                <a:tab pos="8228013" algn="l"/>
                <a:tab pos="9142413" algn="l"/>
                <a:tab pos="10056813" algn="l"/>
              </a:tabLst>
              <a:defRPr>
                <a:solidFill>
                  <a:schemeClr val="bg1"/>
                </a:solidFill>
                <a:latin typeface="Arial" panose="020B0604020202020204" pitchFamily="34" charset="0"/>
                <a:cs typeface="Times New Roman" panose="02020603050405020304" pitchFamily="18" charset="0"/>
              </a:defRPr>
            </a:lvl8pPr>
            <a:lvl9pPr marL="3944938" indent="-228600" defTabSz="449263" eaLnBrk="0" fontAlgn="base" hangingPunct="0">
              <a:spcBef>
                <a:spcPct val="0"/>
              </a:spcBef>
              <a:spcAft>
                <a:spcPct val="0"/>
              </a:spcAft>
              <a:tabLst>
                <a:tab pos="912813" algn="l"/>
                <a:tab pos="1827213" algn="l"/>
                <a:tab pos="2741613" algn="l"/>
                <a:tab pos="3656013" algn="l"/>
                <a:tab pos="4570413" algn="l"/>
                <a:tab pos="5484813" algn="l"/>
                <a:tab pos="6399213" algn="l"/>
                <a:tab pos="7313613" algn="l"/>
                <a:tab pos="8228013" algn="l"/>
                <a:tab pos="9142413" algn="l"/>
                <a:tab pos="10056813" algn="l"/>
              </a:tabLst>
              <a:defRPr>
                <a:solidFill>
                  <a:schemeClr val="bg1"/>
                </a:solidFill>
                <a:latin typeface="Arial" panose="020B0604020202020204" pitchFamily="34" charset="0"/>
                <a:cs typeface="Times New Roman" panose="02020603050405020304" pitchFamily="18" charset="0"/>
              </a:defRPr>
            </a:lvl9pPr>
          </a:lstStyle>
          <a:p>
            <a:pPr marL="342900" indent="-342900" algn="just">
              <a:spcBef>
                <a:spcPts val="525"/>
              </a:spcBef>
              <a:spcAft>
                <a:spcPts val="1200"/>
              </a:spcAft>
              <a:buClr>
                <a:srgbClr val="000000"/>
              </a:buClr>
              <a:buSzPct val="100000"/>
              <a:buFont typeface="Wingdings" panose="05000000000000000000" pitchFamily="2" charset="2"/>
              <a:buChar char="§"/>
            </a:pPr>
            <a:r>
              <a:rPr lang="en-US" sz="2000" dirty="0" smtClean="0">
                <a:solidFill>
                  <a:schemeClr val="tx1"/>
                </a:solidFill>
                <a:latin typeface="Times New Roman" panose="02020603050405020304" pitchFamily="18" charset="0"/>
              </a:rPr>
              <a:t>The </a:t>
            </a:r>
            <a:r>
              <a:rPr lang="en-US" sz="2000" dirty="0">
                <a:solidFill>
                  <a:schemeClr val="tx1"/>
                </a:solidFill>
                <a:latin typeface="Times New Roman" panose="02020603050405020304" pitchFamily="18" charset="0"/>
              </a:rPr>
              <a:t>load </a:t>
            </a:r>
            <a:r>
              <a:rPr lang="en-US" sz="2000" dirty="0" smtClean="0">
                <a:solidFill>
                  <a:schemeClr val="tx1"/>
                </a:solidFill>
                <a:latin typeface="Times New Roman" panose="02020603050405020304" pitchFamily="18" charset="0"/>
              </a:rPr>
              <a:t>was </a:t>
            </a:r>
            <a:r>
              <a:rPr lang="en-US" sz="2000" dirty="0">
                <a:solidFill>
                  <a:schemeClr val="tx1"/>
                </a:solidFill>
                <a:latin typeface="Times New Roman" panose="02020603050405020304" pitchFamily="18" charset="0"/>
              </a:rPr>
              <a:t>varied and, for each vibration signal collected, the root mean square </a:t>
            </a:r>
            <a:r>
              <a:rPr lang="en-US" sz="2000" dirty="0" smtClean="0">
                <a:solidFill>
                  <a:schemeClr val="tx1"/>
                </a:solidFill>
                <a:latin typeface="Times New Roman" panose="02020603050405020304" pitchFamily="18" charset="0"/>
              </a:rPr>
              <a:t>(RMS) </a:t>
            </a:r>
            <a:r>
              <a:rPr lang="en-US" sz="2000" dirty="0">
                <a:solidFill>
                  <a:schemeClr val="tx1"/>
                </a:solidFill>
                <a:latin typeface="Times New Roman" panose="02020603050405020304" pitchFamily="18" charset="0"/>
              </a:rPr>
              <a:t>value was calculated;</a:t>
            </a:r>
          </a:p>
          <a:p>
            <a:pPr marL="342900" indent="-342900" algn="just">
              <a:spcBef>
                <a:spcPts val="525"/>
              </a:spcBef>
              <a:spcAft>
                <a:spcPts val="1200"/>
              </a:spcAft>
              <a:buClr>
                <a:srgbClr val="000000"/>
              </a:buClr>
              <a:buSzPct val="100000"/>
              <a:buFont typeface="Wingdings" panose="05000000000000000000" pitchFamily="2" charset="2"/>
              <a:buChar char="§"/>
            </a:pPr>
            <a:r>
              <a:rPr lang="en-US" sz="2000" dirty="0" smtClean="0">
                <a:solidFill>
                  <a:schemeClr val="tx1"/>
                </a:solidFill>
                <a:latin typeface="Times New Roman" panose="02020603050405020304" pitchFamily="18" charset="0"/>
              </a:rPr>
              <a:t>RMS can </a:t>
            </a:r>
            <a:r>
              <a:rPr lang="en-US" sz="2000" dirty="0">
                <a:solidFill>
                  <a:schemeClr val="tx1"/>
                </a:solidFill>
                <a:latin typeface="Times New Roman" panose="02020603050405020304" pitchFamily="18" charset="0"/>
              </a:rPr>
              <a:t>be an effective alternative to perform the vibration and acoustics signal characterization. </a:t>
            </a:r>
            <a:r>
              <a:rPr lang="en-US" sz="2000" dirty="0">
                <a:solidFill>
                  <a:schemeClr val="tx1"/>
                </a:solidFill>
                <a:latin typeface="Times New Roman" panose="02020603050405020304" pitchFamily="18" charset="0"/>
              </a:rPr>
              <a:t>This approach is directly related to the vibrational or acoustic load applied to the sensor and is an attractive attribute for any monitoring application </a:t>
            </a:r>
          </a:p>
        </p:txBody>
      </p:sp>
      <p:pic>
        <p:nvPicPr>
          <p:cNvPr id="7" name="Imagem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51586" y="106189"/>
            <a:ext cx="1488826" cy="511061"/>
          </a:xfrm>
          <a:prstGeom prst="rect">
            <a:avLst/>
          </a:prstGeom>
        </p:spPr>
      </p:pic>
      <p:pic>
        <p:nvPicPr>
          <p:cNvPr id="12" name="Imagem 11" descr="C:\Users\guilh\Desktop\TG\oscilografo\20170216_171810.jpg"/>
          <p:cNvPicPr/>
          <p:nvPr/>
        </p:nvPicPr>
        <p:blipFill>
          <a:blip r:embed="rId4" cstate="print">
            <a:extLst>
              <a:ext uri="{28A0092B-C50C-407E-A947-70E740481C1C}">
                <a14:useLocalDpi xmlns:a14="http://schemas.microsoft.com/office/drawing/2010/main" val="0"/>
              </a:ext>
            </a:extLst>
          </a:blip>
          <a:srcRect b="-2518"/>
          <a:stretch>
            <a:fillRect/>
          </a:stretch>
        </p:blipFill>
        <p:spPr bwMode="auto">
          <a:xfrm>
            <a:off x="7570033" y="1934271"/>
            <a:ext cx="3909862" cy="2570273"/>
          </a:xfrm>
          <a:prstGeom prst="rect">
            <a:avLst/>
          </a:prstGeom>
          <a:noFill/>
          <a:ln>
            <a:noFill/>
          </a:ln>
        </p:spPr>
      </p:pic>
      <p:pic>
        <p:nvPicPr>
          <p:cNvPr id="14" name="Imagem 13" descr="C:\Users\guilh\Desktop\TG\oscilografo\20170216_171759.jpg"/>
          <p:cNvPicPr/>
          <p:nvPr/>
        </p:nvPicPr>
        <p:blipFill>
          <a:blip r:embed="rId5" cstate="print">
            <a:extLst>
              <a:ext uri="{28A0092B-C50C-407E-A947-70E740481C1C}">
                <a14:useLocalDpi xmlns:a14="http://schemas.microsoft.com/office/drawing/2010/main" val="0"/>
              </a:ext>
            </a:extLst>
          </a:blip>
          <a:srcRect l="30867" t="27158" r="15437" b="16209"/>
          <a:stretch>
            <a:fillRect/>
          </a:stretch>
        </p:blipFill>
        <p:spPr bwMode="auto">
          <a:xfrm>
            <a:off x="6405697" y="4064709"/>
            <a:ext cx="2445385" cy="1882140"/>
          </a:xfrm>
          <a:prstGeom prst="rect">
            <a:avLst/>
          </a:prstGeom>
          <a:noFill/>
          <a:ln>
            <a:noFill/>
          </a:ln>
        </p:spPr>
      </p:pic>
      <p:sp>
        <p:nvSpPr>
          <p:cNvPr id="11" name="Seta para a Direita 21"/>
          <p:cNvSpPr>
            <a:spLocks/>
          </p:cNvSpPr>
          <p:nvPr/>
        </p:nvSpPr>
        <p:spPr bwMode="auto">
          <a:xfrm rot="-10420750">
            <a:off x="8248606" y="4857866"/>
            <a:ext cx="1239649" cy="58300"/>
          </a:xfrm>
          <a:prstGeom prst="rightArrow">
            <a:avLst>
              <a:gd name="adj1" fmla="val 50000"/>
              <a:gd name="adj2" fmla="val 49923"/>
            </a:avLst>
          </a:prstGeom>
          <a:solidFill>
            <a:srgbClr val="FF0000"/>
          </a:solidFill>
          <a:ln w="12700">
            <a:solidFill>
              <a:srgbClr val="FF0000"/>
            </a:solidFill>
            <a:miter lim="800000"/>
            <a:headEnd/>
            <a:tailEnd/>
          </a:ln>
        </p:spPr>
        <p:txBody>
          <a:bodyPr vert="horz" wrap="square" lIns="91440" tIns="45720" rIns="91440" bIns="45720" numCol="1" anchor="ctr" anchorCtr="0" compatLnSpc="1">
            <a:prstTxWarp prst="textNoShape">
              <a:avLst/>
            </a:prstTxWarp>
          </a:bodyPr>
          <a:lstStyle/>
          <a:p>
            <a:endParaRPr lang="pt-BR"/>
          </a:p>
        </p:txBody>
      </p:sp>
      <p:sp>
        <p:nvSpPr>
          <p:cNvPr id="15" name="Seta para a Direita 21"/>
          <p:cNvSpPr>
            <a:spLocks/>
          </p:cNvSpPr>
          <p:nvPr/>
        </p:nvSpPr>
        <p:spPr bwMode="auto">
          <a:xfrm rot="-10420750">
            <a:off x="7632561" y="5080948"/>
            <a:ext cx="1239649" cy="144218"/>
          </a:xfrm>
          <a:prstGeom prst="rightArrow">
            <a:avLst>
              <a:gd name="adj1" fmla="val 50000"/>
              <a:gd name="adj2" fmla="val 49923"/>
            </a:avLst>
          </a:prstGeom>
          <a:solidFill>
            <a:srgbClr val="FF0000"/>
          </a:solidFill>
          <a:ln w="12700">
            <a:solidFill>
              <a:srgbClr val="FF0000"/>
            </a:solidFill>
            <a:miter lim="800000"/>
            <a:headEnd/>
            <a:tailEnd/>
          </a:ln>
        </p:spPr>
        <p:txBody>
          <a:bodyPr vert="horz" wrap="square" lIns="91440" tIns="45720" rIns="91440" bIns="45720" numCol="1" anchor="ctr" anchorCtr="0" compatLnSpc="1">
            <a:prstTxWarp prst="textNoShape">
              <a:avLst/>
            </a:prstTxWarp>
          </a:bodyPr>
          <a:lstStyle/>
          <a:p>
            <a:endParaRPr lang="pt-BR"/>
          </a:p>
        </p:txBody>
      </p:sp>
      <p:sp>
        <p:nvSpPr>
          <p:cNvPr id="16" name="Seta para a Direita 21"/>
          <p:cNvSpPr>
            <a:spLocks/>
          </p:cNvSpPr>
          <p:nvPr/>
        </p:nvSpPr>
        <p:spPr bwMode="auto">
          <a:xfrm rot="-10420750">
            <a:off x="8243878" y="4802950"/>
            <a:ext cx="1239649" cy="144218"/>
          </a:xfrm>
          <a:prstGeom prst="rightArrow">
            <a:avLst>
              <a:gd name="adj1" fmla="val 50000"/>
              <a:gd name="adj2" fmla="val 49923"/>
            </a:avLst>
          </a:prstGeom>
          <a:solidFill>
            <a:srgbClr val="FF0000"/>
          </a:solidFill>
          <a:ln w="12700">
            <a:solidFill>
              <a:srgbClr val="FF0000"/>
            </a:solidFill>
            <a:miter lim="800000"/>
            <a:headEnd/>
            <a:tailEnd/>
          </a:ln>
        </p:spPr>
        <p:txBody>
          <a:bodyPr vert="horz" wrap="square" lIns="91440" tIns="45720" rIns="91440" bIns="45720" numCol="1" anchor="ctr" anchorCtr="0" compatLnSpc="1">
            <a:prstTxWarp prst="textNoShape">
              <a:avLst/>
            </a:prstTxWarp>
          </a:bodyPr>
          <a:lstStyle/>
          <a:p>
            <a:endParaRPr lang="pt-BR"/>
          </a:p>
        </p:txBody>
      </p:sp>
      <p:sp>
        <p:nvSpPr>
          <p:cNvPr id="17" name="Retângulo 16"/>
          <p:cNvSpPr/>
          <p:nvPr/>
        </p:nvSpPr>
        <p:spPr>
          <a:xfrm>
            <a:off x="9258925" y="5036166"/>
            <a:ext cx="902811" cy="369332"/>
          </a:xfrm>
          <a:prstGeom prst="rect">
            <a:avLst/>
          </a:prstGeom>
        </p:spPr>
        <p:txBody>
          <a:bodyPr wrap="none">
            <a:spAutoFit/>
          </a:bodyPr>
          <a:lstStyle/>
          <a:p>
            <a:r>
              <a:rPr lang="en-US" dirty="0" smtClean="0">
                <a:latin typeface="Times New Roman" panose="02020603050405020304" pitchFamily="18" charset="0"/>
              </a:rPr>
              <a:t>Sensors</a:t>
            </a:r>
            <a:endParaRPr lang="pt-BR" dirty="0"/>
          </a:p>
        </p:txBody>
      </p:sp>
      <p:graphicFrame>
        <p:nvGraphicFramePr>
          <p:cNvPr id="5" name="Objeto 4"/>
          <p:cNvGraphicFramePr>
            <a:graphicFrameLocks noChangeAspect="1"/>
          </p:cNvGraphicFramePr>
          <p:nvPr>
            <p:extLst>
              <p:ext uri="{D42A27DB-BD31-4B8C-83A1-F6EECF244321}">
                <p14:modId xmlns:p14="http://schemas.microsoft.com/office/powerpoint/2010/main" val="1693407251"/>
              </p:ext>
            </p:extLst>
          </p:nvPr>
        </p:nvGraphicFramePr>
        <p:xfrm>
          <a:off x="813385" y="4673197"/>
          <a:ext cx="3725056" cy="930443"/>
        </p:xfrm>
        <a:graphic>
          <a:graphicData uri="http://schemas.openxmlformats.org/presentationml/2006/ole">
            <mc:AlternateContent xmlns:mc="http://schemas.openxmlformats.org/markup-compatibility/2006">
              <mc:Choice xmlns:v="urn:schemas-microsoft-com:vml" Requires="v">
                <p:oleObj spid="_x0000_s14341" name="Equation" r:id="rId6" imgW="1803400" imgH="444500" progId="Equation.DSMT4">
                  <p:embed/>
                </p:oleObj>
              </mc:Choice>
              <mc:Fallback>
                <p:oleObj name="Equation" r:id="rId6" imgW="1803400" imgH="444500" progId="Equation.DSMT4">
                  <p:embed/>
                  <p:pic>
                    <p:nvPicPr>
                      <p:cNvPr id="0" name="Object 1"/>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813385" y="4673197"/>
                        <a:ext cx="3725056" cy="930443"/>
                      </a:xfrm>
                      <a:prstGeom prst="rect">
                        <a:avLst/>
                      </a:prstGeom>
                      <a:noFill/>
                    </p:spPr>
                  </p:pic>
                </p:oleObj>
              </mc:Fallback>
            </mc:AlternateContent>
          </a:graphicData>
        </a:graphic>
      </p:graphicFrame>
    </p:spTree>
    <p:extLst>
      <p:ext uri="{BB962C8B-B14F-4D97-AF65-F5344CB8AC3E}">
        <p14:creationId xmlns:p14="http://schemas.microsoft.com/office/powerpoint/2010/main" val="363415704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3"/>
          <p:cNvSpPr txBox="1"/>
          <p:nvPr/>
        </p:nvSpPr>
        <p:spPr>
          <a:xfrm>
            <a:off x="-1" y="6126612"/>
            <a:ext cx="12192000" cy="400110"/>
          </a:xfrm>
          <a:prstGeom prst="rect">
            <a:avLst/>
          </a:prstGeom>
          <a:solidFill>
            <a:schemeClr val="accent1">
              <a:lumMod val="50000"/>
            </a:schemeClr>
          </a:solidFill>
        </p:spPr>
        <p:txBody>
          <a:bodyPr wrap="square" rtlCol="0">
            <a:spAutoFit/>
          </a:bodyPr>
          <a:lstStyle/>
          <a:p>
            <a:pPr algn="ctr"/>
            <a:r>
              <a:rPr lang="en-GB" sz="2000" dirty="0">
                <a:solidFill>
                  <a:schemeClr val="bg1"/>
                </a:solidFill>
                <a:latin typeface="Times New Roman" panose="02020603050405020304" pitchFamily="18" charset="0"/>
                <a:cs typeface="Times New Roman" panose="02020603050405020304" pitchFamily="18" charset="0"/>
              </a:rPr>
              <a:t>Power Quality Research Laboratory </a:t>
            </a:r>
            <a:r>
              <a:rPr lang="en-GB" sz="2000" dirty="0" smtClean="0">
                <a:solidFill>
                  <a:schemeClr val="bg1"/>
                </a:solidFill>
                <a:latin typeface="Times New Roman" panose="02020603050405020304" pitchFamily="18" charset="0"/>
                <a:cs typeface="Times New Roman" panose="02020603050405020304" pitchFamily="18" charset="0"/>
              </a:rPr>
              <a:t>– </a:t>
            </a:r>
            <a:r>
              <a:rPr lang="en-GB" sz="2000" dirty="0" smtClean="0">
                <a:solidFill>
                  <a:schemeClr val="bg1"/>
                </a:solidFill>
                <a:latin typeface="Times New Roman" panose="02020603050405020304" pitchFamily="18" charset="0"/>
                <a:cs typeface="Times New Roman" panose="02020603050405020304" pitchFamily="18" charset="0"/>
              </a:rPr>
              <a:t>São Paulo State </a:t>
            </a:r>
            <a:r>
              <a:rPr lang="en-GB" sz="2000" dirty="0" smtClean="0">
                <a:solidFill>
                  <a:schemeClr val="bg1"/>
                </a:solidFill>
                <a:latin typeface="Times New Roman" panose="02020603050405020304" pitchFamily="18" charset="0"/>
                <a:cs typeface="Times New Roman" panose="02020603050405020304" pitchFamily="18" charset="0"/>
              </a:rPr>
              <a:t>University, Bauru Campus </a:t>
            </a:r>
            <a:r>
              <a:rPr lang="en-GB" sz="2000" dirty="0" smtClean="0">
                <a:solidFill>
                  <a:schemeClr val="bg1"/>
                </a:solidFill>
                <a:latin typeface="Times New Roman" panose="02020603050405020304" pitchFamily="18" charset="0"/>
                <a:cs typeface="Times New Roman" panose="02020603050405020304" pitchFamily="18" charset="0"/>
              </a:rPr>
              <a:t>– Brazil</a:t>
            </a:r>
          </a:p>
        </p:txBody>
      </p:sp>
      <p:sp>
        <p:nvSpPr>
          <p:cNvPr id="4" name="TextBox 3"/>
          <p:cNvSpPr txBox="1"/>
          <p:nvPr/>
        </p:nvSpPr>
        <p:spPr>
          <a:xfrm>
            <a:off x="0" y="700983"/>
            <a:ext cx="12192000" cy="584775"/>
          </a:xfrm>
          <a:prstGeom prst="rect">
            <a:avLst/>
          </a:prstGeom>
          <a:solidFill>
            <a:schemeClr val="accent5">
              <a:lumMod val="75000"/>
            </a:schemeClr>
          </a:solidFill>
        </p:spPr>
        <p:txBody>
          <a:bodyPr wrap="square" rtlCol="0">
            <a:spAutoFit/>
          </a:bodyPr>
          <a:lstStyle/>
          <a:p>
            <a:r>
              <a:rPr lang="en-US" sz="3200" b="1" dirty="0" smtClean="0">
                <a:solidFill>
                  <a:schemeClr val="bg1"/>
                </a:solidFill>
                <a:latin typeface="Times New Roman" panose="02020603050405020304" pitchFamily="18" charset="0"/>
                <a:cs typeface="Times New Roman" panose="02020603050405020304" pitchFamily="18" charset="0"/>
              </a:rPr>
              <a:t>Results</a:t>
            </a:r>
            <a:endParaRPr lang="en-US" sz="3200" b="1" dirty="0">
              <a:solidFill>
                <a:schemeClr val="bg1"/>
              </a:solidFill>
              <a:latin typeface="Times New Roman" panose="02020603050405020304" pitchFamily="18" charset="0"/>
              <a:cs typeface="Times New Roman" panose="02020603050405020304" pitchFamily="18" charset="0"/>
            </a:endParaRPr>
          </a:p>
        </p:txBody>
      </p:sp>
      <p:sp>
        <p:nvSpPr>
          <p:cNvPr id="3" name="Slide Number Placeholder 2"/>
          <p:cNvSpPr>
            <a:spLocks noGrp="1"/>
          </p:cNvSpPr>
          <p:nvPr>
            <p:ph type="sldNum" sz="quarter" idx="12"/>
          </p:nvPr>
        </p:nvSpPr>
        <p:spPr/>
        <p:txBody>
          <a:bodyPr/>
          <a:lstStyle/>
          <a:p>
            <a:fld id="{134A85A8-C076-41E0-AB8D-18C5B10BBDFC}" type="slidenum">
              <a:rPr lang="pt-BR" smtClean="0"/>
              <a:t>8</a:t>
            </a:fld>
            <a:endParaRPr lang="pt-BR" dirty="0"/>
          </a:p>
        </p:txBody>
      </p:sp>
      <p:pic>
        <p:nvPicPr>
          <p:cNvPr id="7" name="Imagem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51586" y="106189"/>
            <a:ext cx="1488826" cy="511061"/>
          </a:xfrm>
          <a:prstGeom prst="rect">
            <a:avLst/>
          </a:prstGeom>
        </p:spPr>
      </p:pic>
      <p:sp>
        <p:nvSpPr>
          <p:cNvPr id="2" name="Rectangle 2"/>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pt-BR"/>
          </a:p>
        </p:txBody>
      </p:sp>
      <p:pic>
        <p:nvPicPr>
          <p:cNvPr id="15361" name="Imagem 7" descr="rms junto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09798" y="1515496"/>
            <a:ext cx="7772402" cy="4258761"/>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3"/>
          <p:cNvSpPr>
            <a:spLocks noChangeArrowheads="1"/>
          </p:cNvSpPr>
          <p:nvPr/>
        </p:nvSpPr>
        <p:spPr bwMode="auto">
          <a:xfrm>
            <a:off x="3314628" y="5769610"/>
            <a:ext cx="5427833"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lvl="0" algn="ctr" eaLnBrk="0" fontAlgn="base" hangingPunct="0">
              <a:spcBef>
                <a:spcPct val="0"/>
              </a:spcBef>
              <a:spcAft>
                <a:spcPct val="0"/>
              </a:spcAft>
            </a:pPr>
            <a:r>
              <a:rPr kumimoji="0" lang="en-US" sz="1400" b="0" i="0" u="none" strike="noStrike" cap="none" normalizeH="0" baseline="0" dirty="0"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RMS values for the: (a) front piezoelectric; (b) back piezoelectric sensor.</a:t>
            </a:r>
            <a:endParaRPr kumimoji="0" lang="en-US" sz="36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8343332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3"/>
          <p:cNvSpPr txBox="1"/>
          <p:nvPr/>
        </p:nvSpPr>
        <p:spPr>
          <a:xfrm>
            <a:off x="-1" y="6126612"/>
            <a:ext cx="12192000" cy="400110"/>
          </a:xfrm>
          <a:prstGeom prst="rect">
            <a:avLst/>
          </a:prstGeom>
          <a:solidFill>
            <a:schemeClr val="accent1">
              <a:lumMod val="50000"/>
            </a:schemeClr>
          </a:solidFill>
        </p:spPr>
        <p:txBody>
          <a:bodyPr wrap="square" rtlCol="0">
            <a:spAutoFit/>
          </a:bodyPr>
          <a:lstStyle/>
          <a:p>
            <a:pPr algn="ctr"/>
            <a:r>
              <a:rPr lang="en-GB" sz="2000" dirty="0">
                <a:solidFill>
                  <a:schemeClr val="bg1"/>
                </a:solidFill>
                <a:latin typeface="Times New Roman" panose="02020603050405020304" pitchFamily="18" charset="0"/>
                <a:cs typeface="Times New Roman" panose="02020603050405020304" pitchFamily="18" charset="0"/>
              </a:rPr>
              <a:t>Power Quality Research Laboratory </a:t>
            </a:r>
            <a:r>
              <a:rPr lang="en-GB" sz="2000" dirty="0" smtClean="0">
                <a:solidFill>
                  <a:schemeClr val="bg1"/>
                </a:solidFill>
                <a:latin typeface="Times New Roman" panose="02020603050405020304" pitchFamily="18" charset="0"/>
                <a:cs typeface="Times New Roman" panose="02020603050405020304" pitchFamily="18" charset="0"/>
              </a:rPr>
              <a:t>– </a:t>
            </a:r>
            <a:r>
              <a:rPr lang="en-GB" sz="2000" dirty="0" smtClean="0">
                <a:solidFill>
                  <a:schemeClr val="bg1"/>
                </a:solidFill>
                <a:latin typeface="Times New Roman" panose="02020603050405020304" pitchFamily="18" charset="0"/>
                <a:cs typeface="Times New Roman" panose="02020603050405020304" pitchFamily="18" charset="0"/>
              </a:rPr>
              <a:t>São Paulo State </a:t>
            </a:r>
            <a:r>
              <a:rPr lang="en-GB" sz="2000" dirty="0" smtClean="0">
                <a:solidFill>
                  <a:schemeClr val="bg1"/>
                </a:solidFill>
                <a:latin typeface="Times New Roman" panose="02020603050405020304" pitchFamily="18" charset="0"/>
                <a:cs typeface="Times New Roman" panose="02020603050405020304" pitchFamily="18" charset="0"/>
              </a:rPr>
              <a:t>University, Bauru Campus </a:t>
            </a:r>
            <a:r>
              <a:rPr lang="en-GB" sz="2000" dirty="0" smtClean="0">
                <a:solidFill>
                  <a:schemeClr val="bg1"/>
                </a:solidFill>
                <a:latin typeface="Times New Roman" panose="02020603050405020304" pitchFamily="18" charset="0"/>
                <a:cs typeface="Times New Roman" panose="02020603050405020304" pitchFamily="18" charset="0"/>
              </a:rPr>
              <a:t>– Brazil</a:t>
            </a:r>
          </a:p>
        </p:txBody>
      </p:sp>
      <p:sp>
        <p:nvSpPr>
          <p:cNvPr id="4" name="TextBox 3"/>
          <p:cNvSpPr txBox="1"/>
          <p:nvPr/>
        </p:nvSpPr>
        <p:spPr>
          <a:xfrm>
            <a:off x="0" y="700983"/>
            <a:ext cx="12192000" cy="584775"/>
          </a:xfrm>
          <a:prstGeom prst="rect">
            <a:avLst/>
          </a:prstGeom>
          <a:solidFill>
            <a:schemeClr val="accent5">
              <a:lumMod val="75000"/>
            </a:schemeClr>
          </a:solidFill>
        </p:spPr>
        <p:txBody>
          <a:bodyPr wrap="square" rtlCol="0">
            <a:spAutoFit/>
          </a:bodyPr>
          <a:lstStyle/>
          <a:p>
            <a:r>
              <a:rPr lang="en-US" sz="3200" b="1" dirty="0" smtClean="0">
                <a:solidFill>
                  <a:schemeClr val="bg1"/>
                </a:solidFill>
                <a:latin typeface="Times New Roman" panose="02020603050405020304" pitchFamily="18" charset="0"/>
                <a:cs typeface="Times New Roman" panose="02020603050405020304" pitchFamily="18" charset="0"/>
              </a:rPr>
              <a:t>Results</a:t>
            </a:r>
            <a:endParaRPr lang="en-US" sz="3200" b="1" dirty="0">
              <a:solidFill>
                <a:schemeClr val="bg1"/>
              </a:solidFill>
              <a:latin typeface="Times New Roman" panose="02020603050405020304" pitchFamily="18" charset="0"/>
              <a:cs typeface="Times New Roman" panose="02020603050405020304" pitchFamily="18" charset="0"/>
            </a:endParaRPr>
          </a:p>
        </p:txBody>
      </p:sp>
      <p:sp>
        <p:nvSpPr>
          <p:cNvPr id="3" name="Slide Number Placeholder 2"/>
          <p:cNvSpPr>
            <a:spLocks noGrp="1"/>
          </p:cNvSpPr>
          <p:nvPr>
            <p:ph type="sldNum" sz="quarter" idx="12"/>
          </p:nvPr>
        </p:nvSpPr>
        <p:spPr/>
        <p:txBody>
          <a:bodyPr/>
          <a:lstStyle/>
          <a:p>
            <a:fld id="{134A85A8-C076-41E0-AB8D-18C5B10BBDFC}" type="slidenum">
              <a:rPr lang="pt-BR" smtClean="0"/>
              <a:t>9</a:t>
            </a:fld>
            <a:endParaRPr lang="pt-BR" dirty="0"/>
          </a:p>
        </p:txBody>
      </p:sp>
      <p:pic>
        <p:nvPicPr>
          <p:cNvPr id="7" name="Imagem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51586" y="106189"/>
            <a:ext cx="1488826" cy="511061"/>
          </a:xfrm>
          <a:prstGeom prst="rect">
            <a:avLst/>
          </a:prstGeom>
        </p:spPr>
      </p:pic>
      <p:sp>
        <p:nvSpPr>
          <p:cNvPr id="2" name="Rectangle 2"/>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pt-BR"/>
          </a:p>
        </p:txBody>
      </p:sp>
      <p:graphicFrame>
        <p:nvGraphicFramePr>
          <p:cNvPr id="5" name="Tabela 4"/>
          <p:cNvGraphicFramePr>
            <a:graphicFrameLocks noGrp="1"/>
          </p:cNvGraphicFramePr>
          <p:nvPr>
            <p:extLst>
              <p:ext uri="{D42A27DB-BD31-4B8C-83A1-F6EECF244321}">
                <p14:modId xmlns:p14="http://schemas.microsoft.com/office/powerpoint/2010/main" val="2781328089"/>
              </p:ext>
            </p:extLst>
          </p:nvPr>
        </p:nvGraphicFramePr>
        <p:xfrm>
          <a:off x="254833" y="2952234"/>
          <a:ext cx="6523895" cy="1507902"/>
        </p:xfrm>
        <a:graphic>
          <a:graphicData uri="http://schemas.openxmlformats.org/drawingml/2006/table">
            <a:tbl>
              <a:tblPr firstRow="1" firstCol="1" bandRow="1">
                <a:tableStyleId>{5C22544A-7EE6-4342-B048-85BDC9FD1C3A}</a:tableStyleId>
              </a:tblPr>
              <a:tblGrid>
                <a:gridCol w="2374080"/>
                <a:gridCol w="1775735"/>
                <a:gridCol w="2374080"/>
              </a:tblGrid>
              <a:tr h="502634">
                <a:tc>
                  <a:txBody>
                    <a:bodyPr/>
                    <a:lstStyle/>
                    <a:p>
                      <a:pPr algn="ctr">
                        <a:lnSpc>
                          <a:spcPts val="1300"/>
                        </a:lnSpc>
                        <a:spcAft>
                          <a:spcPts val="0"/>
                        </a:spcAft>
                      </a:pPr>
                      <a:r>
                        <a:rPr lang="en-US" sz="1000" dirty="0">
                          <a:effectLst/>
                        </a:rPr>
                        <a:t>Sensor</a:t>
                      </a:r>
                      <a:endParaRPr lang="pt-BR" sz="10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ts val="1300"/>
                        </a:lnSpc>
                        <a:spcAft>
                          <a:spcPts val="0"/>
                        </a:spcAft>
                      </a:pPr>
                      <a:r>
                        <a:rPr lang="en-US" sz="1000">
                          <a:effectLst/>
                        </a:rPr>
                        <a:t>Slope</a:t>
                      </a:r>
                      <a:endParaRPr lang="pt-BR" sz="10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ts val="1300"/>
                        </a:lnSpc>
                        <a:spcAft>
                          <a:spcPts val="0"/>
                        </a:spcAft>
                      </a:pPr>
                      <a:r>
                        <a:rPr lang="en-US" sz="1000">
                          <a:effectLst/>
                        </a:rPr>
                        <a:t>y-intercept</a:t>
                      </a:r>
                      <a:endParaRPr lang="pt-BR" sz="10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nchor="ctr"/>
                </a:tc>
              </a:tr>
              <a:tr h="502634">
                <a:tc>
                  <a:txBody>
                    <a:bodyPr/>
                    <a:lstStyle/>
                    <a:p>
                      <a:pPr algn="ctr">
                        <a:lnSpc>
                          <a:spcPts val="1300"/>
                        </a:lnSpc>
                        <a:spcAft>
                          <a:spcPts val="0"/>
                        </a:spcAft>
                      </a:pPr>
                      <a:r>
                        <a:rPr lang="en-US" sz="1000">
                          <a:effectLst/>
                        </a:rPr>
                        <a:t>Front side</a:t>
                      </a:r>
                      <a:endParaRPr lang="pt-BR" sz="10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ts val="1300"/>
                        </a:lnSpc>
                        <a:spcAft>
                          <a:spcPts val="0"/>
                        </a:spcAft>
                      </a:pPr>
                      <a:r>
                        <a:rPr lang="en-US" sz="1000">
                          <a:effectLst/>
                        </a:rPr>
                        <a:t>-0.0010161</a:t>
                      </a:r>
                      <a:endParaRPr lang="pt-BR" sz="10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ts val="1300"/>
                        </a:lnSpc>
                        <a:spcAft>
                          <a:spcPts val="0"/>
                        </a:spcAft>
                      </a:pPr>
                      <a:r>
                        <a:rPr lang="en-US" sz="1000">
                          <a:effectLst/>
                        </a:rPr>
                        <a:t>0.74196</a:t>
                      </a:r>
                      <a:endParaRPr lang="pt-BR" sz="10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nchor="ctr"/>
                </a:tc>
              </a:tr>
              <a:tr h="502634">
                <a:tc>
                  <a:txBody>
                    <a:bodyPr/>
                    <a:lstStyle/>
                    <a:p>
                      <a:pPr algn="ctr">
                        <a:lnSpc>
                          <a:spcPts val="1300"/>
                        </a:lnSpc>
                        <a:spcAft>
                          <a:spcPts val="0"/>
                        </a:spcAft>
                      </a:pPr>
                      <a:r>
                        <a:rPr lang="en-US" sz="1000">
                          <a:effectLst/>
                        </a:rPr>
                        <a:t>Back side</a:t>
                      </a:r>
                      <a:endParaRPr lang="pt-BR" sz="10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ts val="1300"/>
                        </a:lnSpc>
                        <a:spcAft>
                          <a:spcPts val="0"/>
                        </a:spcAft>
                      </a:pPr>
                      <a:r>
                        <a:rPr lang="en-US" sz="1000">
                          <a:effectLst/>
                        </a:rPr>
                        <a:t>0.0015009</a:t>
                      </a:r>
                      <a:endParaRPr lang="pt-BR" sz="10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ts val="1300"/>
                        </a:lnSpc>
                        <a:spcAft>
                          <a:spcPts val="0"/>
                        </a:spcAft>
                      </a:pPr>
                      <a:r>
                        <a:rPr lang="en-US" sz="1000" dirty="0">
                          <a:effectLst/>
                        </a:rPr>
                        <a:t>0.9619</a:t>
                      </a:r>
                      <a:endParaRPr lang="pt-BR" sz="10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nchor="ctr"/>
                </a:tc>
              </a:tr>
            </a:tbl>
          </a:graphicData>
        </a:graphic>
      </p:graphicFrame>
      <p:sp>
        <p:nvSpPr>
          <p:cNvPr id="9" name="Retângulo 8"/>
          <p:cNvSpPr/>
          <p:nvPr/>
        </p:nvSpPr>
        <p:spPr>
          <a:xfrm>
            <a:off x="202368" y="2508295"/>
            <a:ext cx="4868042" cy="369332"/>
          </a:xfrm>
          <a:prstGeom prst="rect">
            <a:avLst/>
          </a:prstGeom>
        </p:spPr>
        <p:txBody>
          <a:bodyPr wrap="square">
            <a:spAutoFit/>
          </a:bodyPr>
          <a:lstStyle/>
          <a:p>
            <a:r>
              <a:rPr lang="en-US" dirty="0">
                <a:solidFill>
                  <a:srgbClr val="000000"/>
                </a:solidFill>
                <a:latin typeface="Times New Roman" panose="02020603050405020304" pitchFamily="18" charset="0"/>
                <a:ea typeface="Times New Roman" panose="02020603050405020304" pitchFamily="18" charset="0"/>
              </a:rPr>
              <a:t>Linear regression equations</a:t>
            </a:r>
            <a:endParaRPr lang="pt-BR" dirty="0"/>
          </a:p>
        </p:txBody>
      </p:sp>
      <p:pic>
        <p:nvPicPr>
          <p:cNvPr id="12" name="Imagem 7" descr="rms juntos"/>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241243" y="2529009"/>
            <a:ext cx="4713413" cy="25826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70402510"/>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o Office">
  <a:themeElements>
    <a:clrScheme name="Escritório">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Escritório">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4153</TotalTime>
  <Words>846</Words>
  <Application>Microsoft Office PowerPoint</Application>
  <PresentationFormat>Widescreen</PresentationFormat>
  <Paragraphs>70</Paragraphs>
  <Slides>11</Slides>
  <Notes>1</Notes>
  <HiddenSlides>0</HiddenSlides>
  <MMClips>0</MMClips>
  <ScaleCrop>false</ScaleCrop>
  <HeadingPairs>
    <vt:vector size="8" baseType="variant">
      <vt:variant>
        <vt:lpstr>Fontes usadas</vt:lpstr>
      </vt:variant>
      <vt:variant>
        <vt:i4>6</vt:i4>
      </vt:variant>
      <vt:variant>
        <vt:lpstr>Tema</vt:lpstr>
      </vt:variant>
      <vt:variant>
        <vt:i4>1</vt:i4>
      </vt:variant>
      <vt:variant>
        <vt:lpstr>Servidores OLE inseridos</vt:lpstr>
      </vt:variant>
      <vt:variant>
        <vt:i4>1</vt:i4>
      </vt:variant>
      <vt:variant>
        <vt:lpstr>Títulos de slides</vt:lpstr>
      </vt:variant>
      <vt:variant>
        <vt:i4>11</vt:i4>
      </vt:variant>
    </vt:vector>
  </HeadingPairs>
  <TitlesOfParts>
    <vt:vector size="19" baseType="lpstr">
      <vt:lpstr>Arial</vt:lpstr>
      <vt:lpstr>Calibri</vt:lpstr>
      <vt:lpstr>Calibri Light</vt:lpstr>
      <vt:lpstr>Palatino Linotype</vt:lpstr>
      <vt:lpstr>Times New Roman</vt:lpstr>
      <vt:lpstr>Wingdings</vt:lpstr>
      <vt:lpstr>Tema do Office</vt:lpstr>
      <vt:lpstr>MathType 6.0 Equation</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Bruno Castro</dc:creator>
  <cp:lastModifiedBy>Bruno Castro</cp:lastModifiedBy>
  <cp:revision>524</cp:revision>
  <dcterms:created xsi:type="dcterms:W3CDTF">2015-10-11T17:31:40Z</dcterms:created>
  <dcterms:modified xsi:type="dcterms:W3CDTF">2018-10-09T02:51:15Z</dcterms:modified>
</cp:coreProperties>
</file>