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sldIdLst>
    <p:sldId id="256" r:id="rId2"/>
    <p:sldId id="260" r:id="rId3"/>
    <p:sldId id="259" r:id="rId4"/>
    <p:sldId id="265" r:id="rId5"/>
    <p:sldId id="261" r:id="rId6"/>
    <p:sldId id="263" r:id="rId7"/>
    <p:sldId id="264" r:id="rId8"/>
    <p:sldId id="266" r:id="rId9"/>
    <p:sldId id="267" r:id="rId10"/>
    <p:sldId id="268" r:id="rId11"/>
    <p:sldId id="270" r:id="rId12"/>
    <p:sldId id="269" r:id="rId13"/>
    <p:sldId id="271" r:id="rId14"/>
    <p:sldId id="289" r:id="rId15"/>
    <p:sldId id="272" r:id="rId16"/>
    <p:sldId id="273" r:id="rId17"/>
    <p:sldId id="274" r:id="rId18"/>
    <p:sldId id="275" r:id="rId19"/>
    <p:sldId id="276" r:id="rId20"/>
    <p:sldId id="277" r:id="rId21"/>
    <p:sldId id="278" r:id="rId22"/>
    <p:sldId id="282" r:id="rId23"/>
    <p:sldId id="279" r:id="rId24"/>
    <p:sldId id="280" r:id="rId25"/>
    <p:sldId id="281" r:id="rId26"/>
    <p:sldId id="283" r:id="rId27"/>
    <p:sldId id="284" r:id="rId28"/>
    <p:sldId id="287" r:id="rId29"/>
    <p:sldId id="286" r:id="rId30"/>
    <p:sldId id="288"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p:scale>
          <a:sx n="75" d="100"/>
          <a:sy n="75" d="100"/>
        </p:scale>
        <p:origin x="516"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C:\Users\Felipe\Google%20Drive\Doutorado\Doutorado\Publicacao\ECSA_2018\Imagens\Comparacoes_Chap5_35.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Felipe\Google%20Drive\Doutorado\Doutorado\Publicacao\ECSA_2018\Imagens\Comparacoes_Chap5_35.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Felipe\Google%20Drive\Doutorado\Doutorado\Publicacao\ECSA_2018\Imagens\Comparacoes_Chap5_35.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Felipe\Google%20Drive\Doutorado\Doutorado\Publicacao\ECSA_2018\Imagens\Comparacoes_Chap5_35.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Felipe\Google%20Drive\Doutorado\Doutorado\Publicacao\ECSA_2018\Imagens\Comparacoes_Chap5_35.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Felipe\Google%20Drive\Doutorado\Doutorado\Publicacao\ECSA_2018\Imagens\Comparacoes_Chap5_35.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Felipe\Google%20Drive\Doutorado\Doutorado\Publicacao\ECSA_2018\Imagens\Comparacoes_Chap5_35.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851434835717608"/>
          <c:y val="5.1060421056666652E-2"/>
          <c:w val="0.82262708722311828"/>
          <c:h val="0.74957419705061823"/>
        </c:manualLayout>
      </c:layout>
      <c:lineChart>
        <c:grouping val="standard"/>
        <c:varyColors val="0"/>
        <c:ser>
          <c:idx val="0"/>
          <c:order val="0"/>
          <c:tx>
            <c:strRef>
              <c:f>'d^3.5'!$A$13</c:f>
              <c:strCache>
                <c:ptCount val="1"/>
                <c:pt idx="0">
                  <c:v>1 hop</c:v>
                </c:pt>
              </c:strCache>
            </c:strRef>
          </c:tx>
          <c:spPr>
            <a:ln w="12700">
              <a:solidFill>
                <a:srgbClr val="000000"/>
              </a:solidFill>
              <a:prstDash val="lgDashDot"/>
            </a:ln>
          </c:spPr>
          <c:marker>
            <c:symbol val="diamond"/>
            <c:size val="9"/>
            <c:spPr>
              <a:solidFill>
                <a:srgbClr val="000000"/>
              </a:solidFill>
              <a:ln>
                <a:solidFill>
                  <a:srgbClr val="000000"/>
                </a:solidFill>
                <a:prstDash val="solid"/>
              </a:ln>
            </c:spPr>
          </c:marker>
          <c:cat>
            <c:strRef>
              <c:f>'d^3.5'!$A$22:$A$27</c:f>
              <c:strCache>
                <c:ptCount val="6"/>
                <c:pt idx="0">
                  <c:v>1.16E-05</c:v>
                </c:pt>
                <c:pt idx="1">
                  <c:v>2.78E-04</c:v>
                </c:pt>
                <c:pt idx="2">
                  <c:v>0.0016</c:v>
                </c:pt>
                <c:pt idx="3">
                  <c:v>0.016</c:v>
                </c:pt>
                <c:pt idx="4">
                  <c:v>0.1</c:v>
                </c:pt>
                <c:pt idx="5">
                  <c:v>1</c:v>
                </c:pt>
              </c:strCache>
            </c:strRef>
          </c:cat>
          <c:val>
            <c:numRef>
              <c:f>'d^3.5'!$AB$3:$AB$8</c:f>
              <c:numCache>
                <c:formatCode>0.00%</c:formatCode>
                <c:ptCount val="6"/>
                <c:pt idx="0">
                  <c:v>2.5999999999999999E-3</c:v>
                </c:pt>
                <c:pt idx="1">
                  <c:v>5.9799999999999999E-2</c:v>
                </c:pt>
                <c:pt idx="2">
                  <c:v>0.2762</c:v>
                </c:pt>
                <c:pt idx="3">
                  <c:v>0.79249999999999998</c:v>
                </c:pt>
                <c:pt idx="4">
                  <c:v>0.95830000000000004</c:v>
                </c:pt>
                <c:pt idx="5">
                  <c:v>0.99580000000000002</c:v>
                </c:pt>
              </c:numCache>
            </c:numRef>
          </c:val>
          <c:smooth val="0"/>
          <c:extLst>
            <c:ext xmlns:c16="http://schemas.microsoft.com/office/drawing/2014/chart" uri="{C3380CC4-5D6E-409C-BE32-E72D297353CC}">
              <c16:uniqueId val="{00000000-D11D-4133-B44A-7F853B10B217}"/>
            </c:ext>
          </c:extLst>
        </c:ser>
        <c:ser>
          <c:idx val="1"/>
          <c:order val="1"/>
          <c:tx>
            <c:strRef>
              <c:f>'d^3.5'!$A$14</c:f>
              <c:strCache>
                <c:ptCount val="1"/>
                <c:pt idx="0">
                  <c:v>2 hops</c:v>
                </c:pt>
              </c:strCache>
            </c:strRef>
          </c:tx>
          <c:spPr>
            <a:ln w="12700">
              <a:solidFill>
                <a:srgbClr val="000000"/>
              </a:solidFill>
              <a:prstDash val="solid"/>
            </a:ln>
          </c:spPr>
          <c:marker>
            <c:symbol val="square"/>
            <c:size val="9"/>
            <c:spPr>
              <a:solidFill>
                <a:srgbClr val="000000"/>
              </a:solidFill>
              <a:ln>
                <a:solidFill>
                  <a:srgbClr val="000000"/>
                </a:solidFill>
                <a:prstDash val="solid"/>
              </a:ln>
            </c:spPr>
          </c:marker>
          <c:cat>
            <c:strRef>
              <c:f>'d^3.5'!$A$22:$A$27</c:f>
              <c:strCache>
                <c:ptCount val="6"/>
                <c:pt idx="0">
                  <c:v>1.16E-05</c:v>
                </c:pt>
                <c:pt idx="1">
                  <c:v>2.78E-04</c:v>
                </c:pt>
                <c:pt idx="2">
                  <c:v>0.0016</c:v>
                </c:pt>
                <c:pt idx="3">
                  <c:v>0.016</c:v>
                </c:pt>
                <c:pt idx="4">
                  <c:v>0.1</c:v>
                </c:pt>
                <c:pt idx="5">
                  <c:v>1</c:v>
                </c:pt>
              </c:strCache>
            </c:strRef>
          </c:cat>
          <c:val>
            <c:numRef>
              <c:f>'d^3.5'!$AH$3:$AH$8</c:f>
              <c:numCache>
                <c:formatCode>0.00%</c:formatCode>
                <c:ptCount val="6"/>
                <c:pt idx="0">
                  <c:v>5.7000000000000002E-3</c:v>
                </c:pt>
                <c:pt idx="1">
                  <c:v>0.12089999999999999</c:v>
                </c:pt>
                <c:pt idx="2">
                  <c:v>0.45219999999999999</c:v>
                </c:pt>
                <c:pt idx="3">
                  <c:v>0.89200000000000002</c:v>
                </c:pt>
                <c:pt idx="4">
                  <c:v>0.98029999999999995</c:v>
                </c:pt>
                <c:pt idx="5">
                  <c:v>0.99809999999999999</c:v>
                </c:pt>
              </c:numCache>
            </c:numRef>
          </c:val>
          <c:smooth val="0"/>
          <c:extLst>
            <c:ext xmlns:c16="http://schemas.microsoft.com/office/drawing/2014/chart" uri="{C3380CC4-5D6E-409C-BE32-E72D297353CC}">
              <c16:uniqueId val="{00000001-D11D-4133-B44A-7F853B10B217}"/>
            </c:ext>
          </c:extLst>
        </c:ser>
        <c:ser>
          <c:idx val="2"/>
          <c:order val="2"/>
          <c:tx>
            <c:strRef>
              <c:f>'d^3.5'!$A$15</c:f>
              <c:strCache>
                <c:ptCount val="1"/>
                <c:pt idx="0">
                  <c:v>3 hops</c:v>
                </c:pt>
              </c:strCache>
            </c:strRef>
          </c:tx>
          <c:spPr>
            <a:ln w="12700">
              <a:solidFill>
                <a:srgbClr val="000000"/>
              </a:solidFill>
              <a:prstDash val="sysDash"/>
            </a:ln>
          </c:spPr>
          <c:marker>
            <c:symbol val="triangle"/>
            <c:size val="9"/>
            <c:spPr>
              <a:solidFill>
                <a:srgbClr val="000000"/>
              </a:solidFill>
              <a:ln>
                <a:solidFill>
                  <a:srgbClr val="000000"/>
                </a:solidFill>
                <a:prstDash val="solid"/>
              </a:ln>
            </c:spPr>
          </c:marker>
          <c:cat>
            <c:strRef>
              <c:f>'d^3.5'!$A$22:$A$27</c:f>
              <c:strCache>
                <c:ptCount val="6"/>
                <c:pt idx="0">
                  <c:v>1.16E-05</c:v>
                </c:pt>
                <c:pt idx="1">
                  <c:v>2.78E-04</c:v>
                </c:pt>
                <c:pt idx="2">
                  <c:v>0.0016</c:v>
                </c:pt>
                <c:pt idx="3">
                  <c:v>0.016</c:v>
                </c:pt>
                <c:pt idx="4">
                  <c:v>0.1</c:v>
                </c:pt>
                <c:pt idx="5">
                  <c:v>1</c:v>
                </c:pt>
              </c:strCache>
            </c:strRef>
          </c:cat>
          <c:val>
            <c:numRef>
              <c:f>'d^3.5'!$AN$3:$AN$8</c:f>
              <c:numCache>
                <c:formatCode>0.00%</c:formatCode>
                <c:ptCount val="6"/>
                <c:pt idx="0">
                  <c:v>1.23E-2</c:v>
                </c:pt>
                <c:pt idx="1">
                  <c:v>0.2311</c:v>
                </c:pt>
                <c:pt idx="2">
                  <c:v>0.64329999999999998</c:v>
                </c:pt>
                <c:pt idx="3">
                  <c:v>0.94750000000000001</c:v>
                </c:pt>
                <c:pt idx="4">
                  <c:v>0.9909</c:v>
                </c:pt>
                <c:pt idx="5">
                  <c:v>0.99909999999999999</c:v>
                </c:pt>
              </c:numCache>
            </c:numRef>
          </c:val>
          <c:smooth val="0"/>
          <c:extLst>
            <c:ext xmlns:c16="http://schemas.microsoft.com/office/drawing/2014/chart" uri="{C3380CC4-5D6E-409C-BE32-E72D297353CC}">
              <c16:uniqueId val="{00000002-D11D-4133-B44A-7F853B10B217}"/>
            </c:ext>
          </c:extLst>
        </c:ser>
        <c:ser>
          <c:idx val="3"/>
          <c:order val="3"/>
          <c:tx>
            <c:strRef>
              <c:f>'d^3.5'!$A$16</c:f>
              <c:strCache>
                <c:ptCount val="1"/>
                <c:pt idx="0">
                  <c:v>4 hops</c:v>
                </c:pt>
              </c:strCache>
            </c:strRef>
          </c:tx>
          <c:spPr>
            <a:ln w="12700">
              <a:solidFill>
                <a:srgbClr val="000000"/>
              </a:solidFill>
            </a:ln>
          </c:spPr>
          <c:marker>
            <c:symbol val="circle"/>
            <c:size val="7"/>
            <c:spPr>
              <a:noFill/>
              <a:ln>
                <a:solidFill>
                  <a:schemeClr val="tx1"/>
                </a:solidFill>
              </a:ln>
            </c:spPr>
          </c:marker>
          <c:val>
            <c:numRef>
              <c:f>'d^3.5'!$AT$3:$AT$8</c:f>
              <c:numCache>
                <c:formatCode>0.00%</c:formatCode>
                <c:ptCount val="6"/>
                <c:pt idx="0">
                  <c:v>2.2200000000000001E-2</c:v>
                </c:pt>
                <c:pt idx="1">
                  <c:v>0.35339999999999999</c:v>
                </c:pt>
                <c:pt idx="2">
                  <c:v>0.76629999999999998</c:v>
                </c:pt>
                <c:pt idx="3">
                  <c:v>0.97040000000000004</c:v>
                </c:pt>
                <c:pt idx="4">
                  <c:v>0.99490000000000001</c:v>
                </c:pt>
                <c:pt idx="5">
                  <c:v>0.99950000000000006</c:v>
                </c:pt>
              </c:numCache>
            </c:numRef>
          </c:val>
          <c:smooth val="0"/>
          <c:extLst>
            <c:ext xmlns:c16="http://schemas.microsoft.com/office/drawing/2014/chart" uri="{C3380CC4-5D6E-409C-BE32-E72D297353CC}">
              <c16:uniqueId val="{00000003-D11D-4133-B44A-7F853B10B217}"/>
            </c:ext>
          </c:extLst>
        </c:ser>
        <c:ser>
          <c:idx val="4"/>
          <c:order val="4"/>
          <c:tx>
            <c:strRef>
              <c:f>'d^3.5'!$A$17</c:f>
              <c:strCache>
                <c:ptCount val="1"/>
                <c:pt idx="0">
                  <c:v>5 hops</c:v>
                </c:pt>
              </c:strCache>
            </c:strRef>
          </c:tx>
          <c:spPr>
            <a:ln w="12700">
              <a:solidFill>
                <a:schemeClr val="bg1"/>
              </a:solidFill>
              <a:prstDash val="sysDot"/>
            </a:ln>
          </c:spPr>
          <c:marker>
            <c:symbol val="star"/>
            <c:size val="7"/>
            <c:spPr>
              <a:noFill/>
              <a:ln>
                <a:solidFill>
                  <a:schemeClr val="tx1"/>
                </a:solidFill>
              </a:ln>
            </c:spPr>
          </c:marker>
          <c:val>
            <c:numRef>
              <c:f>'d^3.5'!$AZ$3:$AZ$8</c:f>
              <c:numCache>
                <c:formatCode>0.00%</c:formatCode>
                <c:ptCount val="6"/>
                <c:pt idx="0">
                  <c:v>3.56E-2</c:v>
                </c:pt>
                <c:pt idx="1">
                  <c:v>0.46960000000000002</c:v>
                </c:pt>
                <c:pt idx="2">
                  <c:v>0.84160000000000001</c:v>
                </c:pt>
                <c:pt idx="3">
                  <c:v>0.98150000000000004</c:v>
                </c:pt>
                <c:pt idx="4">
                  <c:v>0.99680000000000002</c:v>
                </c:pt>
                <c:pt idx="5">
                  <c:v>0.99970000000000003</c:v>
                </c:pt>
              </c:numCache>
            </c:numRef>
          </c:val>
          <c:smooth val="0"/>
          <c:extLst>
            <c:ext xmlns:c16="http://schemas.microsoft.com/office/drawing/2014/chart" uri="{C3380CC4-5D6E-409C-BE32-E72D297353CC}">
              <c16:uniqueId val="{00000004-D11D-4133-B44A-7F853B10B217}"/>
            </c:ext>
          </c:extLst>
        </c:ser>
        <c:ser>
          <c:idx val="5"/>
          <c:order val="5"/>
          <c:tx>
            <c:strRef>
              <c:f>'d^3.5'!$A$18</c:f>
              <c:strCache>
                <c:ptCount val="1"/>
                <c:pt idx="0">
                  <c:v>Max Ptx</c:v>
                </c:pt>
              </c:strCache>
            </c:strRef>
          </c:tx>
          <c:spPr>
            <a:ln w="12700">
              <a:solidFill>
                <a:schemeClr val="bg1"/>
              </a:solidFill>
            </a:ln>
          </c:spPr>
          <c:marker>
            <c:spPr>
              <a:solidFill>
                <a:schemeClr val="tx1"/>
              </a:solidFill>
            </c:spPr>
          </c:marker>
          <c:val>
            <c:numRef>
              <c:f>'d^3.5'!$BF$3:$BF$8</c:f>
              <c:numCache>
                <c:formatCode>0.00%</c:formatCode>
                <c:ptCount val="6"/>
                <c:pt idx="0">
                  <c:v>0.11890000000000001</c:v>
                </c:pt>
                <c:pt idx="1">
                  <c:v>0.76439999999999997</c:v>
                </c:pt>
                <c:pt idx="2">
                  <c:v>0.95109999999999995</c:v>
                </c:pt>
                <c:pt idx="3">
                  <c:v>0.99490000000000001</c:v>
                </c:pt>
                <c:pt idx="4">
                  <c:v>0.99909999999999999</c:v>
                </c:pt>
                <c:pt idx="5">
                  <c:v>0.99990000000000001</c:v>
                </c:pt>
              </c:numCache>
            </c:numRef>
          </c:val>
          <c:smooth val="0"/>
          <c:extLst>
            <c:ext xmlns:c16="http://schemas.microsoft.com/office/drawing/2014/chart" uri="{C3380CC4-5D6E-409C-BE32-E72D297353CC}">
              <c16:uniqueId val="{00000005-D11D-4133-B44A-7F853B10B217}"/>
            </c:ext>
          </c:extLst>
        </c:ser>
        <c:dLbls>
          <c:showLegendKey val="0"/>
          <c:showVal val="0"/>
          <c:showCatName val="0"/>
          <c:showSerName val="0"/>
          <c:showPercent val="0"/>
          <c:showBubbleSize val="0"/>
        </c:dLbls>
        <c:marker val="1"/>
        <c:smooth val="0"/>
        <c:axId val="2085974784"/>
        <c:axId val="1"/>
      </c:lineChart>
      <c:catAx>
        <c:axId val="2085974784"/>
        <c:scaling>
          <c:orientation val="minMax"/>
        </c:scaling>
        <c:delete val="0"/>
        <c:axPos val="b"/>
        <c:title>
          <c:tx>
            <c:rich>
              <a:bodyPr/>
              <a:lstStyle/>
              <a:p>
                <a:pPr>
                  <a:defRPr sz="1600" b="1" i="0" u="none" strike="noStrike" baseline="0">
                    <a:solidFill>
                      <a:srgbClr val="000000"/>
                    </a:solidFill>
                    <a:latin typeface="Arial"/>
                    <a:ea typeface="Arial"/>
                    <a:cs typeface="Arial"/>
                  </a:defRPr>
                </a:pPr>
                <a:r>
                  <a:rPr lang="pt-BR"/>
                  <a:t>Traffic Load (msg/s)</a:t>
                </a:r>
              </a:p>
            </c:rich>
          </c:tx>
          <c:layout>
            <c:manualLayout>
              <c:xMode val="edge"/>
              <c:yMode val="edge"/>
              <c:x val="0.37729468096540769"/>
              <c:y val="0.88949688043215991"/>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600" b="0" i="0" u="none" strike="noStrike" baseline="0">
                <a:solidFill>
                  <a:srgbClr val="000000"/>
                </a:solidFill>
                <a:latin typeface="Arial"/>
                <a:ea typeface="Arial"/>
                <a:cs typeface="Arial"/>
              </a:defRPr>
            </a:pPr>
            <a:endParaRPr lang="pt-BR"/>
          </a:p>
        </c:txPr>
        <c:crossAx val="1"/>
        <c:crosses val="autoZero"/>
        <c:auto val="1"/>
        <c:lblAlgn val="ctr"/>
        <c:lblOffset val="100"/>
        <c:tickLblSkip val="1"/>
        <c:tickMarkSkip val="1"/>
        <c:noMultiLvlLbl val="0"/>
      </c:catAx>
      <c:valAx>
        <c:axId val="1"/>
        <c:scaling>
          <c:orientation val="minMax"/>
          <c:max val="1"/>
        </c:scaling>
        <c:delete val="0"/>
        <c:axPos val="l"/>
        <c:title>
          <c:tx>
            <c:rich>
              <a:bodyPr/>
              <a:lstStyle/>
              <a:p>
                <a:pPr>
                  <a:defRPr sz="1600" b="1" i="0" u="none" strike="noStrike" baseline="0">
                    <a:solidFill>
                      <a:srgbClr val="000000"/>
                    </a:solidFill>
                    <a:latin typeface="Arial"/>
                    <a:ea typeface="Arial"/>
                    <a:cs typeface="Arial"/>
                  </a:defRPr>
                </a:pPr>
                <a:r>
                  <a:rPr lang="pt-BR"/>
                  <a:t>Average Primary Consumption</a:t>
                </a:r>
              </a:p>
            </c:rich>
          </c:tx>
          <c:layout>
            <c:manualLayout>
              <c:xMode val="edge"/>
              <c:yMode val="edge"/>
              <c:x val="1.6034145005322156E-2"/>
              <c:y val="0.1261569977298804"/>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1600" b="0" i="0" u="none" strike="noStrike" baseline="0">
                <a:solidFill>
                  <a:srgbClr val="000000"/>
                </a:solidFill>
                <a:latin typeface="Arial"/>
                <a:ea typeface="Arial"/>
                <a:cs typeface="Arial"/>
              </a:defRPr>
            </a:pPr>
            <a:endParaRPr lang="pt-BR"/>
          </a:p>
        </c:txPr>
        <c:crossAx val="2085974784"/>
        <c:crosses val="autoZero"/>
        <c:crossBetween val="between"/>
      </c:valAx>
      <c:spPr>
        <a:solidFill>
          <a:srgbClr val="FFFFFF"/>
        </a:solidFill>
        <a:ln w="3175">
          <a:solidFill>
            <a:srgbClr val="000000"/>
          </a:solidFill>
          <a:prstDash val="solid"/>
        </a:ln>
      </c:spPr>
    </c:plotArea>
    <c:legend>
      <c:legendPos val="r"/>
      <c:layout>
        <c:manualLayout>
          <c:xMode val="edge"/>
          <c:yMode val="edge"/>
          <c:x val="0.78798350998727529"/>
          <c:y val="0.23829125486893873"/>
          <c:w val="0.16783809553528395"/>
          <c:h val="0.35566559808541753"/>
        </c:manualLayout>
      </c:layout>
      <c:overlay val="0"/>
      <c:spPr>
        <a:solidFill>
          <a:srgbClr val="FFFFFF"/>
        </a:solidFill>
        <a:ln w="3175">
          <a:solidFill>
            <a:srgbClr val="000000"/>
          </a:solidFill>
          <a:prstDash val="solid"/>
        </a:ln>
      </c:spPr>
      <c:txPr>
        <a:bodyPr/>
        <a:lstStyle/>
        <a:p>
          <a:pPr>
            <a:defRPr sz="1470" b="0" i="0" u="none" strike="noStrike" baseline="0">
              <a:solidFill>
                <a:srgbClr val="000000"/>
              </a:solidFill>
              <a:latin typeface="Arial"/>
              <a:ea typeface="Arial"/>
              <a:cs typeface="Arial"/>
            </a:defRPr>
          </a:pPr>
          <a:endParaRPr lang="pt-BR"/>
        </a:p>
      </c:txPr>
    </c:legend>
    <c:plotVisOnly val="1"/>
    <c:dispBlanksAs val="gap"/>
    <c:showDLblsOverMax val="0"/>
  </c:chart>
  <c:spPr>
    <a:solidFill>
      <a:srgbClr val="FFFFFF"/>
    </a:solidFill>
    <a:ln w="9525">
      <a:noFill/>
    </a:ln>
  </c:spPr>
  <c:txPr>
    <a:bodyPr/>
    <a:lstStyle/>
    <a:p>
      <a:pPr>
        <a:defRPr sz="800" b="0" i="0" u="none" strike="noStrike" baseline="0">
          <a:solidFill>
            <a:srgbClr val="000000"/>
          </a:solidFill>
          <a:latin typeface="Arial"/>
          <a:ea typeface="Arial"/>
          <a:cs typeface="Arial"/>
        </a:defRPr>
      </a:pPr>
      <a:endParaRPr lang="pt-B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760884711512299"/>
          <c:y val="0.10255230361847679"/>
          <c:w val="0.82337011146221095"/>
          <c:h val="0.70498216179912332"/>
        </c:manualLayout>
      </c:layout>
      <c:barChart>
        <c:barDir val="col"/>
        <c:grouping val="clustered"/>
        <c:varyColors val="0"/>
        <c:ser>
          <c:idx val="0"/>
          <c:order val="0"/>
          <c:tx>
            <c:strRef>
              <c:f>'d^3.5'!$A$13</c:f>
              <c:strCache>
                <c:ptCount val="1"/>
                <c:pt idx="0">
                  <c:v>1 hop</c:v>
                </c:pt>
              </c:strCache>
            </c:strRef>
          </c:tx>
          <c:spPr>
            <a:solidFill>
              <a:srgbClr val="FFFFFF"/>
            </a:solidFill>
            <a:ln w="12700">
              <a:solidFill>
                <a:srgbClr val="000000"/>
              </a:solidFill>
              <a:prstDash val="solid"/>
            </a:ln>
          </c:spPr>
          <c:invertIfNegative val="0"/>
          <c:cat>
            <c:strRef>
              <c:f>'d^3.5'!$A$22:$A$27</c:f>
              <c:strCache>
                <c:ptCount val="6"/>
                <c:pt idx="0">
                  <c:v>1.16E-05</c:v>
                </c:pt>
                <c:pt idx="1">
                  <c:v>2.78E-04</c:v>
                </c:pt>
                <c:pt idx="2">
                  <c:v>0.0016</c:v>
                </c:pt>
                <c:pt idx="3">
                  <c:v>0.016</c:v>
                </c:pt>
                <c:pt idx="4">
                  <c:v>0.1</c:v>
                </c:pt>
                <c:pt idx="5">
                  <c:v>1</c:v>
                </c:pt>
              </c:strCache>
            </c:strRef>
          </c:cat>
          <c:val>
            <c:numRef>
              <c:f>'d^3.5'!$B$3:$B$8</c:f>
              <c:numCache>
                <c:formatCode>General</c:formatCode>
                <c:ptCount val="6"/>
                <c:pt idx="0">
                  <c:v>7111.35</c:v>
                </c:pt>
                <c:pt idx="1">
                  <c:v>6457.86</c:v>
                </c:pt>
                <c:pt idx="2">
                  <c:v>4364.8900000000003</c:v>
                </c:pt>
                <c:pt idx="3">
                  <c:v>969.93</c:v>
                </c:pt>
                <c:pt idx="4">
                  <c:v>182.28</c:v>
                </c:pt>
                <c:pt idx="5">
                  <c:v>18.649999999999999</c:v>
                </c:pt>
              </c:numCache>
            </c:numRef>
          </c:val>
          <c:extLst>
            <c:ext xmlns:c16="http://schemas.microsoft.com/office/drawing/2014/chart" uri="{C3380CC4-5D6E-409C-BE32-E72D297353CC}">
              <c16:uniqueId val="{00000000-B7C9-482F-9AC4-F8E2FC4EFB62}"/>
            </c:ext>
          </c:extLst>
        </c:ser>
        <c:ser>
          <c:idx val="1"/>
          <c:order val="1"/>
          <c:tx>
            <c:strRef>
              <c:f>'d^3.5'!$A$14</c:f>
              <c:strCache>
                <c:ptCount val="1"/>
                <c:pt idx="0">
                  <c:v>2 hops</c:v>
                </c:pt>
              </c:strCache>
            </c:strRef>
          </c:tx>
          <c:spPr>
            <a:solidFill>
              <a:srgbClr val="969696"/>
            </a:solidFill>
            <a:ln w="12700">
              <a:solidFill>
                <a:srgbClr val="000000"/>
              </a:solidFill>
              <a:prstDash val="solid"/>
            </a:ln>
          </c:spPr>
          <c:invertIfNegative val="0"/>
          <c:cat>
            <c:strRef>
              <c:f>'d^3.5'!$A$22:$A$27</c:f>
              <c:strCache>
                <c:ptCount val="6"/>
                <c:pt idx="0">
                  <c:v>1.16E-05</c:v>
                </c:pt>
                <c:pt idx="1">
                  <c:v>2.78E-04</c:v>
                </c:pt>
                <c:pt idx="2">
                  <c:v>0.0016</c:v>
                </c:pt>
                <c:pt idx="3">
                  <c:v>0.016</c:v>
                </c:pt>
                <c:pt idx="4">
                  <c:v>0.1</c:v>
                </c:pt>
                <c:pt idx="5">
                  <c:v>1</c:v>
                </c:pt>
              </c:strCache>
            </c:strRef>
          </c:cat>
          <c:val>
            <c:numRef>
              <c:f>'d^3.5'!$C$3:$C$8</c:f>
              <c:numCache>
                <c:formatCode>General</c:formatCode>
                <c:ptCount val="6"/>
                <c:pt idx="0">
                  <c:v>7067.55</c:v>
                </c:pt>
                <c:pt idx="1">
                  <c:v>5690.14</c:v>
                </c:pt>
                <c:pt idx="2">
                  <c:v>2821.47</c:v>
                </c:pt>
                <c:pt idx="3">
                  <c:v>437.78</c:v>
                </c:pt>
                <c:pt idx="4">
                  <c:v>76.89</c:v>
                </c:pt>
                <c:pt idx="5">
                  <c:v>7.76</c:v>
                </c:pt>
              </c:numCache>
            </c:numRef>
          </c:val>
          <c:extLst>
            <c:ext xmlns:c16="http://schemas.microsoft.com/office/drawing/2014/chart" uri="{C3380CC4-5D6E-409C-BE32-E72D297353CC}">
              <c16:uniqueId val="{00000001-B7C9-482F-9AC4-F8E2FC4EFB62}"/>
            </c:ext>
          </c:extLst>
        </c:ser>
        <c:ser>
          <c:idx val="2"/>
          <c:order val="2"/>
          <c:tx>
            <c:strRef>
              <c:f>'d^3.5'!$A$15</c:f>
              <c:strCache>
                <c:ptCount val="1"/>
                <c:pt idx="0">
                  <c:v>3 hops</c:v>
                </c:pt>
              </c:strCache>
            </c:strRef>
          </c:tx>
          <c:spPr>
            <a:solidFill>
              <a:srgbClr val="000000"/>
            </a:solidFill>
            <a:ln w="12700">
              <a:solidFill>
                <a:srgbClr val="000000"/>
              </a:solidFill>
              <a:prstDash val="solid"/>
            </a:ln>
          </c:spPr>
          <c:invertIfNegative val="0"/>
          <c:cat>
            <c:strRef>
              <c:f>'d^3.5'!$A$22:$A$27</c:f>
              <c:strCache>
                <c:ptCount val="6"/>
                <c:pt idx="0">
                  <c:v>1.16E-05</c:v>
                </c:pt>
                <c:pt idx="1">
                  <c:v>2.78E-04</c:v>
                </c:pt>
                <c:pt idx="2">
                  <c:v>0.0016</c:v>
                </c:pt>
                <c:pt idx="3">
                  <c:v>0.016</c:v>
                </c:pt>
                <c:pt idx="4">
                  <c:v>0.1</c:v>
                </c:pt>
                <c:pt idx="5">
                  <c:v>1</c:v>
                </c:pt>
              </c:strCache>
            </c:strRef>
          </c:cat>
          <c:val>
            <c:numRef>
              <c:f>'d^3.5'!$E$3:$E$8</c:f>
              <c:numCache>
                <c:formatCode>General</c:formatCode>
                <c:ptCount val="6"/>
                <c:pt idx="0">
                  <c:v>6981.56</c:v>
                </c:pt>
                <c:pt idx="1">
                  <c:v>4595.49</c:v>
                </c:pt>
                <c:pt idx="2">
                  <c:v>1651.28</c:v>
                </c:pt>
                <c:pt idx="3">
                  <c:v>208.51</c:v>
                </c:pt>
                <c:pt idx="4">
                  <c:v>35.619999999999997</c:v>
                </c:pt>
                <c:pt idx="5">
                  <c:v>3.57</c:v>
                </c:pt>
              </c:numCache>
            </c:numRef>
          </c:val>
          <c:extLst>
            <c:ext xmlns:c16="http://schemas.microsoft.com/office/drawing/2014/chart" uri="{C3380CC4-5D6E-409C-BE32-E72D297353CC}">
              <c16:uniqueId val="{00000002-B7C9-482F-9AC4-F8E2FC4EFB62}"/>
            </c:ext>
          </c:extLst>
        </c:ser>
        <c:ser>
          <c:idx val="3"/>
          <c:order val="3"/>
          <c:tx>
            <c:strRef>
              <c:f>'d^3.5'!$A$16</c:f>
              <c:strCache>
                <c:ptCount val="1"/>
                <c:pt idx="0">
                  <c:v>4 hops</c:v>
                </c:pt>
              </c:strCache>
            </c:strRef>
          </c:tx>
          <c:spPr>
            <a:pattFill prst="smCheck">
              <a:fgClr>
                <a:schemeClr val="tx1">
                  <a:lumMod val="95000"/>
                  <a:lumOff val="5000"/>
                </a:schemeClr>
              </a:fgClr>
              <a:bgClr>
                <a:schemeClr val="bg1"/>
              </a:bgClr>
            </a:pattFill>
            <a:ln w="19050" cmpd="sng">
              <a:solidFill>
                <a:schemeClr val="tx1"/>
              </a:solidFill>
            </a:ln>
            <a:effectLst>
              <a:softEdge rad="12700"/>
            </a:effectLst>
          </c:spPr>
          <c:invertIfNegative val="0"/>
          <c:cat>
            <c:strRef>
              <c:f>'d^3.5'!$A$22:$A$27</c:f>
              <c:strCache>
                <c:ptCount val="6"/>
                <c:pt idx="0">
                  <c:v>1.16E-05</c:v>
                </c:pt>
                <c:pt idx="1">
                  <c:v>2.78E-04</c:v>
                </c:pt>
                <c:pt idx="2">
                  <c:v>0.0016</c:v>
                </c:pt>
                <c:pt idx="3">
                  <c:v>0.016</c:v>
                </c:pt>
                <c:pt idx="4">
                  <c:v>0.1</c:v>
                </c:pt>
                <c:pt idx="5">
                  <c:v>1</c:v>
                </c:pt>
              </c:strCache>
            </c:strRef>
          </c:cat>
          <c:val>
            <c:numRef>
              <c:f>'d^3.5'!$G$3:$G$8</c:f>
              <c:numCache>
                <c:formatCode>General</c:formatCode>
                <c:ptCount val="6"/>
                <c:pt idx="0">
                  <c:v>6863.59</c:v>
                </c:pt>
                <c:pt idx="1">
                  <c:v>3614</c:v>
                </c:pt>
                <c:pt idx="2">
                  <c:v>1041.33</c:v>
                </c:pt>
                <c:pt idx="3">
                  <c:v>119.86</c:v>
                </c:pt>
                <c:pt idx="4">
                  <c:v>20.260000000000002</c:v>
                </c:pt>
                <c:pt idx="5">
                  <c:v>2.1</c:v>
                </c:pt>
              </c:numCache>
            </c:numRef>
          </c:val>
          <c:extLst>
            <c:ext xmlns:c16="http://schemas.microsoft.com/office/drawing/2014/chart" uri="{C3380CC4-5D6E-409C-BE32-E72D297353CC}">
              <c16:uniqueId val="{00000003-B7C9-482F-9AC4-F8E2FC4EFB62}"/>
            </c:ext>
          </c:extLst>
        </c:ser>
        <c:ser>
          <c:idx val="4"/>
          <c:order val="4"/>
          <c:tx>
            <c:strRef>
              <c:f>'d^3.5'!$A$17</c:f>
              <c:strCache>
                <c:ptCount val="1"/>
                <c:pt idx="0">
                  <c:v>5 hops</c:v>
                </c:pt>
              </c:strCache>
            </c:strRef>
          </c:tx>
          <c:spPr>
            <a:pattFill prst="dotDmnd">
              <a:fgClr>
                <a:schemeClr val="tx1">
                  <a:lumMod val="95000"/>
                  <a:lumOff val="5000"/>
                </a:schemeClr>
              </a:fgClr>
              <a:bgClr>
                <a:schemeClr val="bg1"/>
              </a:bgClr>
            </a:pattFill>
            <a:ln>
              <a:solidFill>
                <a:schemeClr val="tx1"/>
              </a:solidFill>
            </a:ln>
          </c:spPr>
          <c:invertIfNegative val="0"/>
          <c:cat>
            <c:strRef>
              <c:f>'d^3.5'!$A$22:$A$27</c:f>
              <c:strCache>
                <c:ptCount val="6"/>
                <c:pt idx="0">
                  <c:v>1.16E-05</c:v>
                </c:pt>
                <c:pt idx="1">
                  <c:v>2.78E-04</c:v>
                </c:pt>
                <c:pt idx="2">
                  <c:v>0.0016</c:v>
                </c:pt>
                <c:pt idx="3">
                  <c:v>0.016</c:v>
                </c:pt>
                <c:pt idx="4">
                  <c:v>0.1</c:v>
                </c:pt>
                <c:pt idx="5">
                  <c:v>1</c:v>
                </c:pt>
              </c:strCache>
            </c:strRef>
          </c:cat>
          <c:val>
            <c:numRef>
              <c:f>'d^3.5'!$I$3:$I$8</c:f>
              <c:numCache>
                <c:formatCode>General</c:formatCode>
                <c:ptCount val="6"/>
                <c:pt idx="0">
                  <c:v>6568.67</c:v>
                </c:pt>
                <c:pt idx="1">
                  <c:v>2307</c:v>
                </c:pt>
                <c:pt idx="2">
                  <c:v>526.16</c:v>
                </c:pt>
                <c:pt idx="3">
                  <c:v>56.35</c:v>
                </c:pt>
                <c:pt idx="4">
                  <c:v>9.4499999999999993</c:v>
                </c:pt>
                <c:pt idx="5">
                  <c:v>0.94</c:v>
                </c:pt>
              </c:numCache>
            </c:numRef>
          </c:val>
          <c:extLst>
            <c:ext xmlns:c16="http://schemas.microsoft.com/office/drawing/2014/chart" uri="{C3380CC4-5D6E-409C-BE32-E72D297353CC}">
              <c16:uniqueId val="{00000004-B7C9-482F-9AC4-F8E2FC4EFB62}"/>
            </c:ext>
          </c:extLst>
        </c:ser>
        <c:ser>
          <c:idx val="5"/>
          <c:order val="5"/>
          <c:tx>
            <c:strRef>
              <c:f>'d^3.5'!$A$18</c:f>
              <c:strCache>
                <c:ptCount val="1"/>
                <c:pt idx="0">
                  <c:v>Max Ptx</c:v>
                </c:pt>
              </c:strCache>
            </c:strRef>
          </c:tx>
          <c:spPr>
            <a:pattFill prst="dkDnDiag">
              <a:fgClr>
                <a:schemeClr val="tx1">
                  <a:lumMod val="95000"/>
                  <a:lumOff val="5000"/>
                </a:schemeClr>
              </a:fgClr>
              <a:bgClr>
                <a:schemeClr val="bg1"/>
              </a:bgClr>
            </a:pattFill>
            <a:ln>
              <a:solidFill>
                <a:schemeClr val="tx1"/>
              </a:solidFill>
            </a:ln>
          </c:spPr>
          <c:invertIfNegative val="0"/>
          <c:cat>
            <c:strRef>
              <c:f>'d^3.5'!$A$22:$A$27</c:f>
              <c:strCache>
                <c:ptCount val="6"/>
                <c:pt idx="0">
                  <c:v>1.16E-05</c:v>
                </c:pt>
                <c:pt idx="1">
                  <c:v>2.78E-04</c:v>
                </c:pt>
                <c:pt idx="2">
                  <c:v>0.0016</c:v>
                </c:pt>
                <c:pt idx="3">
                  <c:v>0.016</c:v>
                </c:pt>
                <c:pt idx="4">
                  <c:v>0.1</c:v>
                </c:pt>
                <c:pt idx="5">
                  <c:v>1</c:v>
                </c:pt>
              </c:strCache>
            </c:strRef>
          </c:cat>
          <c:val>
            <c:numRef>
              <c:f>'d^3.5'!$K$3:$K$8</c:f>
              <c:numCache>
                <c:formatCode>General</c:formatCode>
                <c:ptCount val="6"/>
                <c:pt idx="0">
                  <c:v>4797.62</c:v>
                </c:pt>
                <c:pt idx="1">
                  <c:v>561</c:v>
                </c:pt>
                <c:pt idx="2">
                  <c:v>100</c:v>
                </c:pt>
                <c:pt idx="3">
                  <c:v>10.130000000000001</c:v>
                </c:pt>
                <c:pt idx="4">
                  <c:v>1.69</c:v>
                </c:pt>
                <c:pt idx="5">
                  <c:v>0.17</c:v>
                </c:pt>
              </c:numCache>
            </c:numRef>
          </c:val>
          <c:extLst>
            <c:ext xmlns:c16="http://schemas.microsoft.com/office/drawing/2014/chart" uri="{C3380CC4-5D6E-409C-BE32-E72D297353CC}">
              <c16:uniqueId val="{00000005-B7C9-482F-9AC4-F8E2FC4EFB62}"/>
            </c:ext>
          </c:extLst>
        </c:ser>
        <c:dLbls>
          <c:showLegendKey val="0"/>
          <c:showVal val="0"/>
          <c:showCatName val="0"/>
          <c:showSerName val="0"/>
          <c:showPercent val="0"/>
          <c:showBubbleSize val="0"/>
        </c:dLbls>
        <c:gapWidth val="150"/>
        <c:axId val="2085975984"/>
        <c:axId val="1"/>
      </c:barChart>
      <c:catAx>
        <c:axId val="2085975984"/>
        <c:scaling>
          <c:orientation val="minMax"/>
        </c:scaling>
        <c:delete val="0"/>
        <c:axPos val="b"/>
        <c:title>
          <c:tx>
            <c:rich>
              <a:bodyPr/>
              <a:lstStyle/>
              <a:p>
                <a:pPr>
                  <a:defRPr b="1"/>
                </a:pPr>
                <a:r>
                  <a:rPr lang="pt-BR" b="1"/>
                  <a:t>Traffic Load (msg/s)</a:t>
                </a:r>
              </a:p>
            </c:rich>
          </c:tx>
          <c:layout>
            <c:manualLayout>
              <c:xMode val="edge"/>
              <c:yMode val="edge"/>
              <c:x val="0.39745191687104686"/>
              <c:y val="0.88636718218987565"/>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a:pPr>
            <a:endParaRPr lang="pt-BR"/>
          </a:p>
        </c:txPr>
        <c:crossAx val="1"/>
        <c:crosses val="autoZero"/>
        <c:auto val="1"/>
        <c:lblAlgn val="ctr"/>
        <c:lblOffset val="100"/>
        <c:tickMarkSkip val="1"/>
        <c:noMultiLvlLbl val="0"/>
      </c:catAx>
      <c:valAx>
        <c:axId val="1"/>
        <c:scaling>
          <c:orientation val="minMax"/>
        </c:scaling>
        <c:delete val="0"/>
        <c:axPos val="l"/>
        <c:majorGridlines>
          <c:spPr>
            <a:ln w="3175">
              <a:solidFill>
                <a:srgbClr val="FFFFFF"/>
              </a:solidFill>
              <a:prstDash val="solid"/>
            </a:ln>
          </c:spPr>
        </c:majorGridlines>
        <c:title>
          <c:tx>
            <c:rich>
              <a:bodyPr/>
              <a:lstStyle/>
              <a:p>
                <a:pPr>
                  <a:defRPr b="1"/>
                </a:pPr>
                <a:r>
                  <a:rPr lang="pt-BR" b="1"/>
                  <a:t>Lifetime (in hours)</a:t>
                </a:r>
              </a:p>
            </c:rich>
          </c:tx>
          <c:layout>
            <c:manualLayout>
              <c:xMode val="edge"/>
              <c:yMode val="edge"/>
              <c:x val="1.966840210547452E-2"/>
              <c:y val="0.24399577542846987"/>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a:pPr>
            <a:endParaRPr lang="pt-BR"/>
          </a:p>
        </c:txPr>
        <c:crossAx val="2085975984"/>
        <c:crosses val="autoZero"/>
        <c:crossBetween val="between"/>
      </c:valAx>
      <c:spPr>
        <a:noFill/>
        <a:ln w="12700">
          <a:solidFill>
            <a:schemeClr val="tx1"/>
          </a:solidFill>
          <a:prstDash val="solid"/>
        </a:ln>
      </c:spPr>
    </c:plotArea>
    <c:legend>
      <c:legendPos val="r"/>
      <c:layout>
        <c:manualLayout>
          <c:xMode val="edge"/>
          <c:yMode val="edge"/>
          <c:x val="0.59505969351325005"/>
          <c:y val="3.5837415760511096E-2"/>
          <c:w val="0.3822346500678131"/>
          <c:h val="0.37762901151300315"/>
        </c:manualLayout>
      </c:layout>
      <c:overlay val="0"/>
      <c:spPr>
        <a:ln>
          <a:solidFill>
            <a:schemeClr val="tx1"/>
          </a:solidFill>
        </a:ln>
      </c:spPr>
    </c:legend>
    <c:plotVisOnly val="1"/>
    <c:dispBlanksAs val="gap"/>
    <c:showDLblsOverMax val="0"/>
  </c:chart>
  <c:spPr>
    <a:solidFill>
      <a:srgbClr val="FFFFFF"/>
    </a:solidFill>
    <a:ln w="9525">
      <a:noFill/>
    </a:ln>
  </c:spPr>
  <c:txPr>
    <a:bodyPr/>
    <a:lstStyle/>
    <a:p>
      <a:pPr>
        <a:defRPr sz="1600" b="0" i="0" u="none" strike="noStrike" baseline="0">
          <a:solidFill>
            <a:srgbClr val="000000"/>
          </a:solidFill>
          <a:latin typeface="Palatino Linotype" panose="02040502050505030304" pitchFamily="18" charset="0"/>
          <a:ea typeface="Arial"/>
          <a:cs typeface="Arial"/>
        </a:defRPr>
      </a:pPr>
      <a:endParaRPr lang="pt-B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630308275808687"/>
          <c:y val="0.11032791647086221"/>
          <c:w val="0.79790138833182045"/>
          <c:h val="0.74138814532994357"/>
        </c:manualLayout>
      </c:layout>
      <c:barChart>
        <c:barDir val="col"/>
        <c:grouping val="clustered"/>
        <c:varyColors val="0"/>
        <c:ser>
          <c:idx val="0"/>
          <c:order val="0"/>
          <c:tx>
            <c:strRef>
              <c:f>'d^3.5'!$A$14</c:f>
              <c:strCache>
                <c:ptCount val="1"/>
                <c:pt idx="0">
                  <c:v>2 hops</c:v>
                </c:pt>
              </c:strCache>
            </c:strRef>
          </c:tx>
          <c:spPr>
            <a:solidFill>
              <a:srgbClr val="969696"/>
            </a:solidFill>
            <a:ln>
              <a:solidFill>
                <a:schemeClr val="tx1">
                  <a:lumMod val="95000"/>
                  <a:lumOff val="5000"/>
                </a:schemeClr>
              </a:solidFill>
            </a:ln>
          </c:spPr>
          <c:invertIfNegative val="0"/>
          <c:val>
            <c:numRef>
              <c:f>'d^3.5'!$D$3:$D$8</c:f>
              <c:numCache>
                <c:formatCode>0.00%</c:formatCode>
                <c:ptCount val="6"/>
                <c:pt idx="0">
                  <c:v>-6.1591680904469872E-3</c:v>
                </c:pt>
                <c:pt idx="1">
                  <c:v>-0.11888148705608352</c:v>
                </c:pt>
                <c:pt idx="2">
                  <c:v>-0.35359883066927239</c:v>
                </c:pt>
                <c:pt idx="3">
                  <c:v>-0.54864784056581406</c:v>
                </c:pt>
                <c:pt idx="4">
                  <c:v>-0.57817643186306789</c:v>
                </c:pt>
                <c:pt idx="5">
                  <c:v>-0.58391420911528147</c:v>
                </c:pt>
              </c:numCache>
            </c:numRef>
          </c:val>
          <c:extLst>
            <c:ext xmlns:c16="http://schemas.microsoft.com/office/drawing/2014/chart" uri="{C3380CC4-5D6E-409C-BE32-E72D297353CC}">
              <c16:uniqueId val="{00000000-D183-4DDE-9D07-23CC41D6B3FA}"/>
            </c:ext>
          </c:extLst>
        </c:ser>
        <c:ser>
          <c:idx val="1"/>
          <c:order val="1"/>
          <c:tx>
            <c:strRef>
              <c:f>'d^3.5'!$A$15</c:f>
              <c:strCache>
                <c:ptCount val="1"/>
                <c:pt idx="0">
                  <c:v>3 hops</c:v>
                </c:pt>
              </c:strCache>
            </c:strRef>
          </c:tx>
          <c:spPr>
            <a:solidFill>
              <a:schemeClr val="tx1"/>
            </a:solidFill>
            <a:ln>
              <a:solidFill>
                <a:schemeClr val="bg1"/>
              </a:solidFill>
            </a:ln>
          </c:spPr>
          <c:invertIfNegative val="0"/>
          <c:val>
            <c:numRef>
              <c:f>'d^3.5'!$F$3:$F$8</c:f>
              <c:numCache>
                <c:formatCode>0.00%</c:formatCode>
                <c:ptCount val="6"/>
                <c:pt idx="0">
                  <c:v>-1.8251105626920339E-2</c:v>
                </c:pt>
                <c:pt idx="1">
                  <c:v>-0.28838810379909136</c:v>
                </c:pt>
                <c:pt idx="2">
                  <c:v>-0.62169035187599231</c:v>
                </c:pt>
                <c:pt idx="3">
                  <c:v>-0.78502572350582001</c:v>
                </c:pt>
                <c:pt idx="4">
                  <c:v>-0.80458635066930007</c:v>
                </c:pt>
                <c:pt idx="5">
                  <c:v>-0.80857908847184989</c:v>
                </c:pt>
              </c:numCache>
            </c:numRef>
          </c:val>
          <c:extLst>
            <c:ext xmlns:c16="http://schemas.microsoft.com/office/drawing/2014/chart" uri="{C3380CC4-5D6E-409C-BE32-E72D297353CC}">
              <c16:uniqueId val="{00000001-D183-4DDE-9D07-23CC41D6B3FA}"/>
            </c:ext>
          </c:extLst>
        </c:ser>
        <c:ser>
          <c:idx val="2"/>
          <c:order val="2"/>
          <c:tx>
            <c:strRef>
              <c:f>'d^3.5'!$A$16</c:f>
              <c:strCache>
                <c:ptCount val="1"/>
                <c:pt idx="0">
                  <c:v>4 hops</c:v>
                </c:pt>
              </c:strCache>
            </c:strRef>
          </c:tx>
          <c:spPr>
            <a:pattFill prst="smCheck">
              <a:fgClr>
                <a:schemeClr val="tx1">
                  <a:lumMod val="95000"/>
                  <a:lumOff val="5000"/>
                </a:schemeClr>
              </a:fgClr>
              <a:bgClr>
                <a:schemeClr val="bg1"/>
              </a:bgClr>
            </a:pattFill>
            <a:ln>
              <a:solidFill>
                <a:schemeClr val="tx1">
                  <a:lumMod val="95000"/>
                  <a:lumOff val="5000"/>
                </a:schemeClr>
              </a:solidFill>
            </a:ln>
          </c:spPr>
          <c:invertIfNegative val="0"/>
          <c:val>
            <c:numRef>
              <c:f>'d^3.5'!$H$3:$H$8</c:f>
              <c:numCache>
                <c:formatCode>0.00%</c:formatCode>
                <c:ptCount val="6"/>
                <c:pt idx="0">
                  <c:v>-3.4840079591076267E-2</c:v>
                </c:pt>
                <c:pt idx="1">
                  <c:v>-0.4403718879009455</c:v>
                </c:pt>
                <c:pt idx="2">
                  <c:v>-0.7614304140539625</c:v>
                </c:pt>
                <c:pt idx="3">
                  <c:v>-0.87642407184023596</c:v>
                </c:pt>
                <c:pt idx="4">
                  <c:v>-0.88885231511959628</c:v>
                </c:pt>
                <c:pt idx="5">
                  <c:v>-0.88739946380697055</c:v>
                </c:pt>
              </c:numCache>
            </c:numRef>
          </c:val>
          <c:extLst>
            <c:ext xmlns:c16="http://schemas.microsoft.com/office/drawing/2014/chart" uri="{C3380CC4-5D6E-409C-BE32-E72D297353CC}">
              <c16:uniqueId val="{00000002-D183-4DDE-9D07-23CC41D6B3FA}"/>
            </c:ext>
          </c:extLst>
        </c:ser>
        <c:ser>
          <c:idx val="3"/>
          <c:order val="3"/>
          <c:tx>
            <c:strRef>
              <c:f>'d^3.5'!$A$17</c:f>
              <c:strCache>
                <c:ptCount val="1"/>
                <c:pt idx="0">
                  <c:v>5 hops</c:v>
                </c:pt>
              </c:strCache>
            </c:strRef>
          </c:tx>
          <c:spPr>
            <a:pattFill prst="dotDmnd">
              <a:fgClr>
                <a:schemeClr val="tx1">
                  <a:lumMod val="95000"/>
                  <a:lumOff val="5000"/>
                </a:schemeClr>
              </a:fgClr>
              <a:bgClr>
                <a:schemeClr val="bg1"/>
              </a:bgClr>
            </a:pattFill>
            <a:ln>
              <a:solidFill>
                <a:schemeClr val="tx1">
                  <a:lumMod val="95000"/>
                  <a:lumOff val="5000"/>
                </a:schemeClr>
              </a:solidFill>
            </a:ln>
          </c:spPr>
          <c:invertIfNegative val="0"/>
          <c:val>
            <c:numRef>
              <c:f>'d^3.5'!$J$3:$J$8</c:f>
              <c:numCache>
                <c:formatCode>0.00%</c:formatCode>
                <c:ptCount val="6"/>
                <c:pt idx="0">
                  <c:v>-7.6311811400085819E-2</c:v>
                </c:pt>
                <c:pt idx="1">
                  <c:v>-0.64276091460638651</c:v>
                </c:pt>
                <c:pt idx="2">
                  <c:v>-0.87945629786775859</c:v>
                </c:pt>
                <c:pt idx="3">
                  <c:v>-0.94190302392956204</c:v>
                </c:pt>
                <c:pt idx="4">
                  <c:v>-0.9481566820276498</c:v>
                </c:pt>
                <c:pt idx="5">
                  <c:v>-0.94959785522788198</c:v>
                </c:pt>
              </c:numCache>
            </c:numRef>
          </c:val>
          <c:extLst>
            <c:ext xmlns:c16="http://schemas.microsoft.com/office/drawing/2014/chart" uri="{C3380CC4-5D6E-409C-BE32-E72D297353CC}">
              <c16:uniqueId val="{00000003-D183-4DDE-9D07-23CC41D6B3FA}"/>
            </c:ext>
          </c:extLst>
        </c:ser>
        <c:ser>
          <c:idx val="4"/>
          <c:order val="4"/>
          <c:tx>
            <c:strRef>
              <c:f>'d^3.5'!$A$18</c:f>
              <c:strCache>
                <c:ptCount val="1"/>
                <c:pt idx="0">
                  <c:v>Max Ptx</c:v>
                </c:pt>
              </c:strCache>
            </c:strRef>
          </c:tx>
          <c:spPr>
            <a:pattFill prst="dkDnDiag">
              <a:fgClr>
                <a:schemeClr val="tx1">
                  <a:lumMod val="95000"/>
                  <a:lumOff val="5000"/>
                </a:schemeClr>
              </a:fgClr>
              <a:bgClr>
                <a:schemeClr val="bg1"/>
              </a:bgClr>
            </a:pattFill>
            <a:ln>
              <a:solidFill>
                <a:schemeClr val="tx1">
                  <a:lumMod val="95000"/>
                  <a:lumOff val="5000"/>
                </a:schemeClr>
              </a:solidFill>
            </a:ln>
          </c:spPr>
          <c:invertIfNegative val="0"/>
          <c:val>
            <c:numRef>
              <c:f>'d^3.5'!$L$3:$L$8</c:f>
              <c:numCache>
                <c:formatCode>0.00%</c:formatCode>
                <c:ptCount val="6"/>
                <c:pt idx="0">
                  <c:v>-0.32535735127648063</c:v>
                </c:pt>
                <c:pt idx="1">
                  <c:v>-0.91312911707593547</c:v>
                </c:pt>
                <c:pt idx="2">
                  <c:v>-0.97708991520977617</c:v>
                </c:pt>
                <c:pt idx="3">
                  <c:v>-0.98955594733640584</c:v>
                </c:pt>
                <c:pt idx="4">
                  <c:v>-0.99072854948430988</c:v>
                </c:pt>
                <c:pt idx="5">
                  <c:v>-0.99088471849865956</c:v>
                </c:pt>
              </c:numCache>
            </c:numRef>
          </c:val>
          <c:extLst>
            <c:ext xmlns:c16="http://schemas.microsoft.com/office/drawing/2014/chart" uri="{C3380CC4-5D6E-409C-BE32-E72D297353CC}">
              <c16:uniqueId val="{00000004-D183-4DDE-9D07-23CC41D6B3FA}"/>
            </c:ext>
          </c:extLst>
        </c:ser>
        <c:dLbls>
          <c:showLegendKey val="0"/>
          <c:showVal val="0"/>
          <c:showCatName val="0"/>
          <c:showSerName val="0"/>
          <c:showPercent val="0"/>
          <c:showBubbleSize val="0"/>
        </c:dLbls>
        <c:gapWidth val="150"/>
        <c:axId val="2085974384"/>
        <c:axId val="1"/>
      </c:barChart>
      <c:catAx>
        <c:axId val="2085974384"/>
        <c:scaling>
          <c:orientation val="minMax"/>
        </c:scaling>
        <c:delete val="1"/>
        <c:axPos val="b"/>
        <c:title>
          <c:tx>
            <c:rich>
              <a:bodyPr/>
              <a:lstStyle/>
              <a:p>
                <a:pPr>
                  <a:defRPr sz="1600" b="1" i="0" u="none" strike="noStrike" baseline="0">
                    <a:solidFill>
                      <a:srgbClr val="000000"/>
                    </a:solidFill>
                    <a:latin typeface="Arial"/>
                    <a:ea typeface="Arial"/>
                    <a:cs typeface="Arial"/>
                  </a:defRPr>
                </a:pPr>
                <a:r>
                  <a:rPr lang="pt-BR"/>
                  <a:t>Traffic Load (msg/s)</a:t>
                </a:r>
              </a:p>
            </c:rich>
          </c:tx>
          <c:layout>
            <c:manualLayout>
              <c:xMode val="edge"/>
              <c:yMode val="edge"/>
              <c:x val="0.38545776952143718"/>
              <c:y val="0.91421583324128575"/>
            </c:manualLayout>
          </c:layout>
          <c:overlay val="0"/>
          <c:spPr>
            <a:noFill/>
            <a:ln w="25400">
              <a:noFill/>
            </a:ln>
          </c:spPr>
        </c:title>
        <c:majorTickMark val="out"/>
        <c:minorTickMark val="none"/>
        <c:tickLblPos val="nextTo"/>
        <c:crossAx val="1"/>
        <c:crosses val="autoZero"/>
        <c:auto val="1"/>
        <c:lblAlgn val="ctr"/>
        <c:lblOffset val="100"/>
        <c:noMultiLvlLbl val="0"/>
      </c:catAx>
      <c:valAx>
        <c:axId val="1"/>
        <c:scaling>
          <c:orientation val="minMax"/>
        </c:scaling>
        <c:delete val="0"/>
        <c:axPos val="l"/>
        <c:title>
          <c:tx>
            <c:rich>
              <a:bodyPr/>
              <a:lstStyle/>
              <a:p>
                <a:pPr>
                  <a:defRPr sz="1600" b="1" i="0" u="none" strike="noStrike" baseline="0">
                    <a:solidFill>
                      <a:srgbClr val="000000"/>
                    </a:solidFill>
                    <a:latin typeface="Arial"/>
                    <a:ea typeface="Arial"/>
                    <a:cs typeface="Arial"/>
                  </a:defRPr>
                </a:pPr>
                <a:r>
                  <a:rPr lang="pt-BR"/>
                  <a:t>Lifetime Comparison</a:t>
                </a:r>
              </a:p>
            </c:rich>
          </c:tx>
          <c:layout>
            <c:manualLayout>
              <c:xMode val="edge"/>
              <c:yMode val="edge"/>
              <c:x val="2.1334149585189248E-2"/>
              <c:y val="0.30058731636501351"/>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1600" b="0" i="0" u="none" strike="noStrike" baseline="0">
                <a:solidFill>
                  <a:srgbClr val="000000"/>
                </a:solidFill>
                <a:latin typeface="Arial"/>
                <a:ea typeface="Arial"/>
                <a:cs typeface="Arial"/>
              </a:defRPr>
            </a:pPr>
            <a:endParaRPr lang="pt-BR"/>
          </a:p>
        </c:txPr>
        <c:crossAx val="2085974384"/>
        <c:crosses val="autoZero"/>
        <c:crossBetween val="between"/>
      </c:valAx>
      <c:spPr>
        <a:noFill/>
        <a:ln w="12700">
          <a:solidFill>
            <a:schemeClr val="tx1"/>
          </a:solidFill>
          <a:prstDash val="solid"/>
        </a:ln>
      </c:spPr>
    </c:plotArea>
    <c:legend>
      <c:legendPos val="r"/>
      <c:layout>
        <c:manualLayout>
          <c:xMode val="edge"/>
          <c:yMode val="edge"/>
          <c:x val="0.18348046976701637"/>
          <c:y val="0.34031885292895503"/>
          <c:w val="0.14276596792693141"/>
          <c:h val="0.3165827718428984"/>
        </c:manualLayout>
      </c:layout>
      <c:overlay val="0"/>
      <c:spPr>
        <a:ln>
          <a:solidFill>
            <a:schemeClr val="tx1">
              <a:lumMod val="95000"/>
              <a:lumOff val="5000"/>
            </a:schemeClr>
          </a:solidFill>
        </a:ln>
      </c:spPr>
      <c:txPr>
        <a:bodyPr/>
        <a:lstStyle/>
        <a:p>
          <a:pPr>
            <a:defRPr sz="1470" b="0" i="0" u="none" strike="noStrike" baseline="0">
              <a:solidFill>
                <a:srgbClr val="000000"/>
              </a:solidFill>
              <a:latin typeface="Arial"/>
              <a:ea typeface="Arial"/>
              <a:cs typeface="Arial"/>
            </a:defRPr>
          </a:pPr>
          <a:endParaRPr lang="pt-BR"/>
        </a:p>
      </c:txPr>
    </c:legend>
    <c:plotVisOnly val="1"/>
    <c:dispBlanksAs val="gap"/>
    <c:showDLblsOverMax val="0"/>
  </c:chart>
  <c:spPr>
    <a:solidFill>
      <a:srgbClr val="FFFFFF"/>
    </a:solidFill>
    <a:ln w="9525">
      <a:noFill/>
    </a:ln>
  </c:spPr>
  <c:txPr>
    <a:bodyPr/>
    <a:lstStyle/>
    <a:p>
      <a:pPr>
        <a:defRPr sz="1025" b="0" i="0" u="none" strike="noStrike" baseline="0">
          <a:solidFill>
            <a:srgbClr val="000000"/>
          </a:solidFill>
          <a:latin typeface="Arial"/>
          <a:ea typeface="Arial"/>
          <a:cs typeface="Arial"/>
        </a:defRPr>
      </a:pPr>
      <a:endParaRPr lang="pt-B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684976673794299"/>
          <c:y val="0.1082486670983543"/>
          <c:w val="0.82216142270861836"/>
          <c:h val="0.70384681476000488"/>
        </c:manualLayout>
      </c:layout>
      <c:barChart>
        <c:barDir val="col"/>
        <c:grouping val="clustered"/>
        <c:varyColors val="0"/>
        <c:ser>
          <c:idx val="0"/>
          <c:order val="0"/>
          <c:tx>
            <c:strRef>
              <c:f>'d^3.5'!$A$13</c:f>
              <c:strCache>
                <c:ptCount val="1"/>
                <c:pt idx="0">
                  <c:v>1 hop</c:v>
                </c:pt>
              </c:strCache>
            </c:strRef>
          </c:tx>
          <c:spPr>
            <a:solidFill>
              <a:srgbClr val="FFFFFF"/>
            </a:solidFill>
            <a:ln w="12700">
              <a:solidFill>
                <a:srgbClr val="000000"/>
              </a:solidFill>
              <a:prstDash val="solid"/>
            </a:ln>
          </c:spPr>
          <c:invertIfNegative val="0"/>
          <c:cat>
            <c:strRef>
              <c:f>'d^3.5'!$A$22:$A$27</c:f>
              <c:strCache>
                <c:ptCount val="6"/>
                <c:pt idx="0">
                  <c:v>1.16E-05</c:v>
                </c:pt>
                <c:pt idx="1">
                  <c:v>2.78E-04</c:v>
                </c:pt>
                <c:pt idx="2">
                  <c:v>0.0016</c:v>
                </c:pt>
                <c:pt idx="3">
                  <c:v>0.016</c:v>
                </c:pt>
                <c:pt idx="4">
                  <c:v>0.1</c:v>
                </c:pt>
                <c:pt idx="5">
                  <c:v>1</c:v>
                </c:pt>
              </c:strCache>
            </c:strRef>
          </c:cat>
          <c:val>
            <c:numRef>
              <c:f>'d^3.5'!$O$3:$O$8</c:f>
              <c:numCache>
                <c:formatCode>_([$$-409]* #,##0.00_);_([$$-409]* \(#,##0.00\);_([$$-409]* "-"??_);_(@_)</c:formatCode>
                <c:ptCount val="6"/>
                <c:pt idx="0">
                  <c:v>0.37</c:v>
                </c:pt>
                <c:pt idx="1">
                  <c:v>0.41</c:v>
                </c:pt>
                <c:pt idx="2">
                  <c:v>0.61</c:v>
                </c:pt>
                <c:pt idx="3">
                  <c:v>2.75</c:v>
                </c:pt>
                <c:pt idx="4">
                  <c:v>14.65</c:v>
                </c:pt>
                <c:pt idx="5">
                  <c:v>143.13999999999999</c:v>
                </c:pt>
              </c:numCache>
            </c:numRef>
          </c:val>
          <c:extLst>
            <c:ext xmlns:c16="http://schemas.microsoft.com/office/drawing/2014/chart" uri="{C3380CC4-5D6E-409C-BE32-E72D297353CC}">
              <c16:uniqueId val="{00000000-6BC9-4C04-AA48-E73FD11EC5B5}"/>
            </c:ext>
          </c:extLst>
        </c:ser>
        <c:ser>
          <c:idx val="1"/>
          <c:order val="1"/>
          <c:tx>
            <c:strRef>
              <c:f>'d^3.5'!$A$14</c:f>
              <c:strCache>
                <c:ptCount val="1"/>
                <c:pt idx="0">
                  <c:v>2 hops</c:v>
                </c:pt>
              </c:strCache>
            </c:strRef>
          </c:tx>
          <c:spPr>
            <a:solidFill>
              <a:srgbClr val="969696"/>
            </a:solidFill>
            <a:ln w="12700">
              <a:solidFill>
                <a:srgbClr val="000000"/>
              </a:solidFill>
              <a:prstDash val="solid"/>
            </a:ln>
          </c:spPr>
          <c:invertIfNegative val="0"/>
          <c:cat>
            <c:strRef>
              <c:f>'d^3.5'!$A$22:$A$27</c:f>
              <c:strCache>
                <c:ptCount val="6"/>
                <c:pt idx="0">
                  <c:v>1.16E-05</c:v>
                </c:pt>
                <c:pt idx="1">
                  <c:v>2.78E-04</c:v>
                </c:pt>
                <c:pt idx="2">
                  <c:v>0.0016</c:v>
                </c:pt>
                <c:pt idx="3">
                  <c:v>0.016</c:v>
                </c:pt>
                <c:pt idx="4">
                  <c:v>0.1</c:v>
                </c:pt>
                <c:pt idx="5">
                  <c:v>1</c:v>
                </c:pt>
              </c:strCache>
            </c:strRef>
          </c:cat>
          <c:val>
            <c:numRef>
              <c:f>'d^3.5'!$P$3:$P$8</c:f>
              <c:numCache>
                <c:formatCode>_([$$-409]* #,##0.00_);_([$$-409]* \(#,##0.00\);_([$$-409]* "-"??_);_(@_)</c:formatCode>
                <c:ptCount val="6"/>
                <c:pt idx="0">
                  <c:v>0.37</c:v>
                </c:pt>
                <c:pt idx="1">
                  <c:v>0.47</c:v>
                </c:pt>
                <c:pt idx="2">
                  <c:v>0.94</c:v>
                </c:pt>
                <c:pt idx="3">
                  <c:v>6.1</c:v>
                </c:pt>
                <c:pt idx="4">
                  <c:v>34.729999999999997</c:v>
                </c:pt>
                <c:pt idx="5">
                  <c:v>343.95</c:v>
                </c:pt>
              </c:numCache>
            </c:numRef>
          </c:val>
          <c:extLst>
            <c:ext xmlns:c16="http://schemas.microsoft.com/office/drawing/2014/chart" uri="{C3380CC4-5D6E-409C-BE32-E72D297353CC}">
              <c16:uniqueId val="{00000001-6BC9-4C04-AA48-E73FD11EC5B5}"/>
            </c:ext>
          </c:extLst>
        </c:ser>
        <c:ser>
          <c:idx val="2"/>
          <c:order val="2"/>
          <c:tx>
            <c:strRef>
              <c:f>'d^3.5'!$A$15</c:f>
              <c:strCache>
                <c:ptCount val="1"/>
                <c:pt idx="0">
                  <c:v>3 hops</c:v>
                </c:pt>
              </c:strCache>
            </c:strRef>
          </c:tx>
          <c:spPr>
            <a:solidFill>
              <a:srgbClr val="000000"/>
            </a:solidFill>
            <a:ln w="12700">
              <a:solidFill>
                <a:srgbClr val="000000"/>
              </a:solidFill>
              <a:prstDash val="solid"/>
            </a:ln>
          </c:spPr>
          <c:invertIfNegative val="0"/>
          <c:cat>
            <c:strRef>
              <c:f>'d^3.5'!$A$22:$A$27</c:f>
              <c:strCache>
                <c:ptCount val="6"/>
                <c:pt idx="0">
                  <c:v>1.16E-05</c:v>
                </c:pt>
                <c:pt idx="1">
                  <c:v>2.78E-04</c:v>
                </c:pt>
                <c:pt idx="2">
                  <c:v>0.0016</c:v>
                </c:pt>
                <c:pt idx="3">
                  <c:v>0.016</c:v>
                </c:pt>
                <c:pt idx="4">
                  <c:v>0.1</c:v>
                </c:pt>
                <c:pt idx="5">
                  <c:v>1</c:v>
                </c:pt>
              </c:strCache>
            </c:strRef>
          </c:cat>
          <c:val>
            <c:numRef>
              <c:f>'d^3.5'!$R$3:$R$8</c:f>
              <c:numCache>
                <c:formatCode>_([$$-409]* #,##0.00_);_([$$-409]* \(#,##0.00\);_([$$-409]* "-"??_);_(@_)</c:formatCode>
                <c:ptCount val="6"/>
                <c:pt idx="0">
                  <c:v>0.38</c:v>
                </c:pt>
                <c:pt idx="1">
                  <c:v>0.57999999999999996</c:v>
                </c:pt>
                <c:pt idx="2">
                  <c:v>1.61</c:v>
                </c:pt>
                <c:pt idx="3">
                  <c:v>12.8</c:v>
                </c:pt>
                <c:pt idx="4">
                  <c:v>74.97</c:v>
                </c:pt>
                <c:pt idx="5">
                  <c:v>746.38</c:v>
                </c:pt>
              </c:numCache>
            </c:numRef>
          </c:val>
          <c:extLst>
            <c:ext xmlns:c16="http://schemas.microsoft.com/office/drawing/2014/chart" uri="{C3380CC4-5D6E-409C-BE32-E72D297353CC}">
              <c16:uniqueId val="{00000002-6BC9-4C04-AA48-E73FD11EC5B5}"/>
            </c:ext>
          </c:extLst>
        </c:ser>
        <c:ser>
          <c:idx val="3"/>
          <c:order val="3"/>
          <c:tx>
            <c:strRef>
              <c:f>'d^3.5'!$A$16</c:f>
              <c:strCache>
                <c:ptCount val="1"/>
                <c:pt idx="0">
                  <c:v>4 hops</c:v>
                </c:pt>
              </c:strCache>
            </c:strRef>
          </c:tx>
          <c:spPr>
            <a:pattFill prst="smCheck">
              <a:fgClr>
                <a:schemeClr val="tx1"/>
              </a:fgClr>
              <a:bgClr>
                <a:schemeClr val="bg1"/>
              </a:bgClr>
            </a:pattFill>
            <a:ln>
              <a:solidFill>
                <a:schemeClr val="tx1"/>
              </a:solidFill>
            </a:ln>
          </c:spPr>
          <c:invertIfNegative val="0"/>
          <c:cat>
            <c:strRef>
              <c:f>'d^3.5'!$A$22:$A$27</c:f>
              <c:strCache>
                <c:ptCount val="6"/>
                <c:pt idx="0">
                  <c:v>1.16E-05</c:v>
                </c:pt>
                <c:pt idx="1">
                  <c:v>2.78E-04</c:v>
                </c:pt>
                <c:pt idx="2">
                  <c:v>0.0016</c:v>
                </c:pt>
                <c:pt idx="3">
                  <c:v>0.016</c:v>
                </c:pt>
                <c:pt idx="4">
                  <c:v>0.1</c:v>
                </c:pt>
                <c:pt idx="5">
                  <c:v>1</c:v>
                </c:pt>
              </c:strCache>
            </c:strRef>
          </c:cat>
          <c:val>
            <c:numRef>
              <c:f>'d^3.5'!$T$3:$T$8</c:f>
              <c:numCache>
                <c:formatCode>_([$$-409]* #,##0.00_);_([$$-409]* \(#,##0.00\);_([$$-409]* "-"??_);_(@_)</c:formatCode>
                <c:ptCount val="6"/>
                <c:pt idx="0">
                  <c:v>0.39</c:v>
                </c:pt>
                <c:pt idx="1">
                  <c:v>0.73</c:v>
                </c:pt>
                <c:pt idx="2">
                  <c:v>2.56</c:v>
                </c:pt>
                <c:pt idx="3">
                  <c:v>22.28</c:v>
                </c:pt>
                <c:pt idx="4">
                  <c:v>131.80000000000001</c:v>
                </c:pt>
                <c:pt idx="5">
                  <c:v>1314.48</c:v>
                </c:pt>
              </c:numCache>
            </c:numRef>
          </c:val>
          <c:extLst>
            <c:ext xmlns:c16="http://schemas.microsoft.com/office/drawing/2014/chart" uri="{C3380CC4-5D6E-409C-BE32-E72D297353CC}">
              <c16:uniqueId val="{00000003-6BC9-4C04-AA48-E73FD11EC5B5}"/>
            </c:ext>
          </c:extLst>
        </c:ser>
        <c:ser>
          <c:idx val="4"/>
          <c:order val="4"/>
          <c:tx>
            <c:strRef>
              <c:f>'d^3.5'!$A$17</c:f>
              <c:strCache>
                <c:ptCount val="1"/>
                <c:pt idx="0">
                  <c:v>5 hops</c:v>
                </c:pt>
              </c:strCache>
            </c:strRef>
          </c:tx>
          <c:spPr>
            <a:pattFill prst="dotDmnd">
              <a:fgClr>
                <a:schemeClr val="tx1"/>
              </a:fgClr>
              <a:bgClr>
                <a:schemeClr val="bg1"/>
              </a:bgClr>
            </a:pattFill>
            <a:ln>
              <a:solidFill>
                <a:schemeClr val="tx1"/>
              </a:solidFill>
            </a:ln>
          </c:spPr>
          <c:invertIfNegative val="0"/>
          <c:cat>
            <c:strRef>
              <c:f>'d^3.5'!$A$22:$A$27</c:f>
              <c:strCache>
                <c:ptCount val="6"/>
                <c:pt idx="0">
                  <c:v>1.16E-05</c:v>
                </c:pt>
                <c:pt idx="1">
                  <c:v>2.78E-04</c:v>
                </c:pt>
                <c:pt idx="2">
                  <c:v>0.0016</c:v>
                </c:pt>
                <c:pt idx="3">
                  <c:v>0.016</c:v>
                </c:pt>
                <c:pt idx="4">
                  <c:v>0.1</c:v>
                </c:pt>
                <c:pt idx="5">
                  <c:v>1</c:v>
                </c:pt>
              </c:strCache>
            </c:strRef>
          </c:cat>
          <c:val>
            <c:numRef>
              <c:f>'d^3.5'!$V$3:$V$8</c:f>
              <c:numCache>
                <c:formatCode>_([$$-409]* #,##0.00_);_([$$-409]* \(#,##0.00\);_([$$-409]* "-"??_);_(@_)</c:formatCode>
                <c:ptCount val="6"/>
                <c:pt idx="0">
                  <c:v>0.4</c:v>
                </c:pt>
                <c:pt idx="1">
                  <c:v>1.1499999999999999</c:v>
                </c:pt>
                <c:pt idx="2">
                  <c:v>5.07</c:v>
                </c:pt>
                <c:pt idx="3">
                  <c:v>47.4</c:v>
                </c:pt>
                <c:pt idx="4">
                  <c:v>282.42</c:v>
                </c:pt>
                <c:pt idx="5">
                  <c:v>2820.22</c:v>
                </c:pt>
              </c:numCache>
            </c:numRef>
          </c:val>
          <c:extLst>
            <c:ext xmlns:c16="http://schemas.microsoft.com/office/drawing/2014/chart" uri="{C3380CC4-5D6E-409C-BE32-E72D297353CC}">
              <c16:uniqueId val="{00000004-6BC9-4C04-AA48-E73FD11EC5B5}"/>
            </c:ext>
          </c:extLst>
        </c:ser>
        <c:ser>
          <c:idx val="5"/>
          <c:order val="5"/>
          <c:tx>
            <c:strRef>
              <c:f>'d^3.5'!$A$18</c:f>
              <c:strCache>
                <c:ptCount val="1"/>
                <c:pt idx="0">
                  <c:v>Max Ptx</c:v>
                </c:pt>
              </c:strCache>
            </c:strRef>
          </c:tx>
          <c:spPr>
            <a:pattFill prst="dkDnDiag">
              <a:fgClr>
                <a:schemeClr val="tx1"/>
              </a:fgClr>
              <a:bgClr>
                <a:schemeClr val="bg1"/>
              </a:bgClr>
            </a:pattFill>
            <a:ln>
              <a:solidFill>
                <a:schemeClr val="tx1"/>
              </a:solidFill>
            </a:ln>
          </c:spPr>
          <c:invertIfNegative val="0"/>
          <c:cat>
            <c:strRef>
              <c:f>'d^3.5'!$A$22:$A$27</c:f>
              <c:strCache>
                <c:ptCount val="6"/>
                <c:pt idx="0">
                  <c:v>1.16E-05</c:v>
                </c:pt>
                <c:pt idx="1">
                  <c:v>2.78E-04</c:v>
                </c:pt>
                <c:pt idx="2">
                  <c:v>0.0016</c:v>
                </c:pt>
                <c:pt idx="3">
                  <c:v>0.016</c:v>
                </c:pt>
                <c:pt idx="4">
                  <c:v>0.1</c:v>
                </c:pt>
                <c:pt idx="5">
                  <c:v>1</c:v>
                </c:pt>
              </c:strCache>
            </c:strRef>
          </c:cat>
          <c:val>
            <c:numRef>
              <c:f>'d^3.5'!$X$3:$X$8</c:f>
              <c:numCache>
                <c:formatCode>_([$$-409]* #,##0.00_);_([$$-409]* \(#,##0.00\);_([$$-409]* "-"??_);_(@_)</c:formatCode>
                <c:ptCount val="6"/>
                <c:pt idx="0">
                  <c:v>0.55000000000000004</c:v>
                </c:pt>
                <c:pt idx="1">
                  <c:v>4.76</c:v>
                </c:pt>
                <c:pt idx="2">
                  <c:v>26.7</c:v>
                </c:pt>
                <c:pt idx="3">
                  <c:v>263.52999999999997</c:v>
                </c:pt>
                <c:pt idx="4">
                  <c:v>1581.01</c:v>
                </c:pt>
                <c:pt idx="5">
                  <c:v>15760.91</c:v>
                </c:pt>
              </c:numCache>
            </c:numRef>
          </c:val>
          <c:extLst>
            <c:ext xmlns:c16="http://schemas.microsoft.com/office/drawing/2014/chart" uri="{C3380CC4-5D6E-409C-BE32-E72D297353CC}">
              <c16:uniqueId val="{00000005-6BC9-4C04-AA48-E73FD11EC5B5}"/>
            </c:ext>
          </c:extLst>
        </c:ser>
        <c:dLbls>
          <c:showLegendKey val="0"/>
          <c:showVal val="0"/>
          <c:showCatName val="0"/>
          <c:showSerName val="0"/>
          <c:showPercent val="0"/>
          <c:showBubbleSize val="0"/>
        </c:dLbls>
        <c:gapWidth val="150"/>
        <c:axId val="2085976384"/>
        <c:axId val="1"/>
      </c:barChart>
      <c:catAx>
        <c:axId val="2085976384"/>
        <c:scaling>
          <c:orientation val="minMax"/>
        </c:scaling>
        <c:delete val="0"/>
        <c:axPos val="b"/>
        <c:title>
          <c:tx>
            <c:rich>
              <a:bodyPr/>
              <a:lstStyle/>
              <a:p>
                <a:pPr>
                  <a:defRPr sz="1600" b="1" i="0" u="none" strike="noStrike" baseline="0">
                    <a:solidFill>
                      <a:srgbClr val="000000"/>
                    </a:solidFill>
                    <a:latin typeface="Arial"/>
                    <a:ea typeface="Arial"/>
                    <a:cs typeface="Arial"/>
                  </a:defRPr>
                </a:pPr>
                <a:r>
                  <a:rPr lang="pt-BR"/>
                  <a:t>Traffic Load (msg/s)</a:t>
                </a:r>
              </a:p>
            </c:rich>
          </c:tx>
          <c:layout>
            <c:manualLayout>
              <c:xMode val="edge"/>
              <c:yMode val="edge"/>
              <c:x val="0.3771618162585248"/>
              <c:y val="0.91873007874015744"/>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600" b="0" i="0" u="none" strike="noStrike" baseline="0">
                <a:solidFill>
                  <a:srgbClr val="000000"/>
                </a:solidFill>
                <a:latin typeface="Arial"/>
                <a:ea typeface="Arial"/>
                <a:cs typeface="Arial"/>
              </a:defRPr>
            </a:pPr>
            <a:endParaRPr lang="pt-BR"/>
          </a:p>
        </c:txPr>
        <c:crossAx val="1"/>
        <c:crosses val="autoZero"/>
        <c:auto val="1"/>
        <c:lblAlgn val="ctr"/>
        <c:lblOffset val="100"/>
        <c:tickMarkSkip val="1"/>
        <c:noMultiLvlLbl val="0"/>
      </c:catAx>
      <c:valAx>
        <c:axId val="1"/>
        <c:scaling>
          <c:orientation val="minMax"/>
          <c:max val="3000"/>
          <c:min val="0"/>
        </c:scaling>
        <c:delete val="0"/>
        <c:axPos val="l"/>
        <c:majorGridlines>
          <c:spPr>
            <a:ln w="3175">
              <a:solidFill>
                <a:srgbClr val="FFFFFF"/>
              </a:solidFill>
              <a:prstDash val="solid"/>
            </a:ln>
          </c:spPr>
        </c:majorGridlines>
        <c:title>
          <c:tx>
            <c:rich>
              <a:bodyPr/>
              <a:lstStyle/>
              <a:p>
                <a:pPr>
                  <a:defRPr sz="1600" b="1" i="0" u="none" strike="noStrike" baseline="0">
                    <a:solidFill>
                      <a:srgbClr val="000000"/>
                    </a:solidFill>
                    <a:latin typeface="Arial"/>
                    <a:ea typeface="Arial"/>
                    <a:cs typeface="Arial"/>
                  </a:defRPr>
                </a:pPr>
                <a:r>
                  <a:rPr lang="pt-BR"/>
                  <a:t>Network Cost per Hour</a:t>
                </a:r>
              </a:p>
            </c:rich>
          </c:tx>
          <c:layout>
            <c:manualLayout>
              <c:xMode val="edge"/>
              <c:yMode val="edge"/>
              <c:x val="1.7252795257539162E-3"/>
              <c:y val="0.21792755905511813"/>
            </c:manualLayout>
          </c:layout>
          <c:overlay val="0"/>
          <c:spPr>
            <a:noFill/>
            <a:ln w="25400">
              <a:noFill/>
            </a:ln>
          </c:spPr>
        </c:title>
        <c:numFmt formatCode="[$$-409]#,##0" sourceLinked="0"/>
        <c:majorTickMark val="out"/>
        <c:minorTickMark val="none"/>
        <c:tickLblPos val="nextTo"/>
        <c:spPr>
          <a:ln w="3175">
            <a:solidFill>
              <a:srgbClr val="000000"/>
            </a:solidFill>
            <a:prstDash val="solid"/>
          </a:ln>
        </c:spPr>
        <c:txPr>
          <a:bodyPr rot="0" vert="horz"/>
          <a:lstStyle/>
          <a:p>
            <a:pPr>
              <a:defRPr sz="1600" b="0" i="0" u="none" strike="noStrike" baseline="0">
                <a:solidFill>
                  <a:srgbClr val="000000"/>
                </a:solidFill>
                <a:latin typeface="Arial"/>
                <a:ea typeface="Arial"/>
                <a:cs typeface="Arial"/>
              </a:defRPr>
            </a:pPr>
            <a:endParaRPr lang="pt-BR"/>
          </a:p>
        </c:txPr>
        <c:crossAx val="2085976384"/>
        <c:crosses val="autoZero"/>
        <c:crossBetween val="between"/>
        <c:majorUnit val="1000"/>
        <c:minorUnit val="6"/>
      </c:valAx>
      <c:spPr>
        <a:noFill/>
        <a:ln w="12700">
          <a:solidFill>
            <a:schemeClr val="tx1"/>
          </a:solidFill>
          <a:prstDash val="solid"/>
        </a:ln>
      </c:spPr>
    </c:plotArea>
    <c:legend>
      <c:legendPos val="r"/>
      <c:layout>
        <c:manualLayout>
          <c:xMode val="edge"/>
          <c:yMode val="edge"/>
          <c:x val="0.16424539779845262"/>
          <c:y val="0.25878341207349081"/>
          <c:w val="0.14649712802405887"/>
          <c:h val="0.37913952755905517"/>
        </c:manualLayout>
      </c:layout>
      <c:overlay val="0"/>
      <c:spPr>
        <a:ln>
          <a:solidFill>
            <a:schemeClr val="tx1"/>
          </a:solidFill>
        </a:ln>
      </c:spPr>
      <c:txPr>
        <a:bodyPr/>
        <a:lstStyle/>
        <a:p>
          <a:pPr>
            <a:defRPr sz="1470" b="0" i="0" u="none" strike="noStrike" baseline="0">
              <a:solidFill>
                <a:srgbClr val="000000"/>
              </a:solidFill>
              <a:latin typeface="Arial"/>
              <a:ea typeface="Arial"/>
              <a:cs typeface="Arial"/>
            </a:defRPr>
          </a:pPr>
          <a:endParaRPr lang="pt-BR"/>
        </a:p>
      </c:txPr>
    </c:legend>
    <c:plotVisOnly val="1"/>
    <c:dispBlanksAs val="gap"/>
    <c:showDLblsOverMax val="0"/>
  </c:chart>
  <c:spPr>
    <a:solidFill>
      <a:srgbClr val="FFFFFF"/>
    </a:solidFill>
    <a:ln w="9525">
      <a:noFill/>
    </a:ln>
  </c:spPr>
  <c:txPr>
    <a:bodyPr/>
    <a:lstStyle/>
    <a:p>
      <a:pPr>
        <a:defRPr sz="1600" b="0" i="0" u="none" strike="noStrike" baseline="0">
          <a:solidFill>
            <a:srgbClr val="000000"/>
          </a:solidFill>
          <a:latin typeface="Arial"/>
          <a:ea typeface="Arial"/>
          <a:cs typeface="Arial"/>
        </a:defRPr>
      </a:pPr>
      <a:endParaRPr lang="pt-B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760884711512299"/>
          <c:y val="0.10255230361847679"/>
          <c:w val="0.82337011146221095"/>
          <c:h val="0.70498216179912332"/>
        </c:manualLayout>
      </c:layout>
      <c:barChart>
        <c:barDir val="col"/>
        <c:grouping val="clustered"/>
        <c:varyColors val="0"/>
        <c:ser>
          <c:idx val="0"/>
          <c:order val="0"/>
          <c:tx>
            <c:strRef>
              <c:f>'d^3.5'!$A$13</c:f>
              <c:strCache>
                <c:ptCount val="1"/>
                <c:pt idx="0">
                  <c:v>1 hop</c:v>
                </c:pt>
              </c:strCache>
            </c:strRef>
          </c:tx>
          <c:spPr>
            <a:solidFill>
              <a:srgbClr val="FFFFFF"/>
            </a:solidFill>
            <a:ln w="12700">
              <a:solidFill>
                <a:srgbClr val="000000"/>
              </a:solidFill>
              <a:prstDash val="solid"/>
            </a:ln>
          </c:spPr>
          <c:invertIfNegative val="0"/>
          <c:val>
            <c:numRef>
              <c:f>'d^3.5'!$EL$8</c:f>
              <c:numCache>
                <c:formatCode>0%</c:formatCode>
                <c:ptCount val="1"/>
                <c:pt idx="0">
                  <c:v>9.9</c:v>
                </c:pt>
              </c:numCache>
            </c:numRef>
          </c:val>
          <c:extLst>
            <c:ext xmlns:c16="http://schemas.microsoft.com/office/drawing/2014/chart" uri="{C3380CC4-5D6E-409C-BE32-E72D297353CC}">
              <c16:uniqueId val="{00000000-58F9-4123-9267-9CF9F95BE678}"/>
            </c:ext>
          </c:extLst>
        </c:ser>
        <c:ser>
          <c:idx val="1"/>
          <c:order val="1"/>
          <c:tx>
            <c:strRef>
              <c:f>'d^3.5'!$A$14</c:f>
              <c:strCache>
                <c:ptCount val="1"/>
                <c:pt idx="0">
                  <c:v>2 hops</c:v>
                </c:pt>
              </c:strCache>
            </c:strRef>
          </c:tx>
          <c:spPr>
            <a:solidFill>
              <a:srgbClr val="969696"/>
            </a:solidFill>
            <a:ln w="12700">
              <a:solidFill>
                <a:srgbClr val="000000"/>
              </a:solidFill>
              <a:prstDash val="solid"/>
            </a:ln>
          </c:spPr>
          <c:invertIfNegative val="0"/>
          <c:val>
            <c:numRef>
              <c:f>'d^3.5'!$EU$8</c:f>
              <c:numCache>
                <c:formatCode>0%</c:formatCode>
                <c:ptCount val="1"/>
                <c:pt idx="0">
                  <c:v>9.6999999999999993</c:v>
                </c:pt>
              </c:numCache>
            </c:numRef>
          </c:val>
          <c:extLst>
            <c:ext xmlns:c16="http://schemas.microsoft.com/office/drawing/2014/chart" uri="{C3380CC4-5D6E-409C-BE32-E72D297353CC}">
              <c16:uniqueId val="{00000001-58F9-4123-9267-9CF9F95BE678}"/>
            </c:ext>
          </c:extLst>
        </c:ser>
        <c:ser>
          <c:idx val="2"/>
          <c:order val="2"/>
          <c:tx>
            <c:strRef>
              <c:f>'d^3.5'!$A$15</c:f>
              <c:strCache>
                <c:ptCount val="1"/>
                <c:pt idx="0">
                  <c:v>3 hops</c:v>
                </c:pt>
              </c:strCache>
            </c:strRef>
          </c:tx>
          <c:spPr>
            <a:solidFill>
              <a:srgbClr val="000000"/>
            </a:solidFill>
            <a:ln w="12700">
              <a:solidFill>
                <a:srgbClr val="000000"/>
              </a:solidFill>
              <a:prstDash val="solid"/>
            </a:ln>
          </c:spPr>
          <c:invertIfNegative val="0"/>
          <c:val>
            <c:numRef>
              <c:f>'d^3.5'!$FD$8</c:f>
              <c:numCache>
                <c:formatCode>0%</c:formatCode>
                <c:ptCount val="1"/>
                <c:pt idx="0">
                  <c:v>9.4</c:v>
                </c:pt>
              </c:numCache>
            </c:numRef>
          </c:val>
          <c:extLst>
            <c:ext xmlns:c16="http://schemas.microsoft.com/office/drawing/2014/chart" uri="{C3380CC4-5D6E-409C-BE32-E72D297353CC}">
              <c16:uniqueId val="{00000002-58F9-4123-9267-9CF9F95BE678}"/>
            </c:ext>
          </c:extLst>
        </c:ser>
        <c:ser>
          <c:idx val="3"/>
          <c:order val="3"/>
          <c:tx>
            <c:strRef>
              <c:f>'d^3.5'!$A$16</c:f>
              <c:strCache>
                <c:ptCount val="1"/>
                <c:pt idx="0">
                  <c:v>4 hops</c:v>
                </c:pt>
              </c:strCache>
            </c:strRef>
          </c:tx>
          <c:spPr>
            <a:pattFill prst="smCheck">
              <a:fgClr>
                <a:schemeClr val="tx1">
                  <a:lumMod val="95000"/>
                  <a:lumOff val="5000"/>
                </a:schemeClr>
              </a:fgClr>
              <a:bgClr>
                <a:schemeClr val="bg1"/>
              </a:bgClr>
            </a:pattFill>
            <a:ln w="19050" cmpd="sng">
              <a:solidFill>
                <a:schemeClr val="tx1"/>
              </a:solidFill>
            </a:ln>
            <a:effectLst>
              <a:softEdge rad="12700"/>
            </a:effectLst>
          </c:spPr>
          <c:invertIfNegative val="0"/>
          <c:val>
            <c:numRef>
              <c:f>'d^3.5'!$FM$8</c:f>
              <c:numCache>
                <c:formatCode>0%</c:formatCode>
                <c:ptCount val="1"/>
                <c:pt idx="0">
                  <c:v>9</c:v>
                </c:pt>
              </c:numCache>
            </c:numRef>
          </c:val>
          <c:extLst>
            <c:ext xmlns:c16="http://schemas.microsoft.com/office/drawing/2014/chart" uri="{C3380CC4-5D6E-409C-BE32-E72D297353CC}">
              <c16:uniqueId val="{00000003-58F9-4123-9267-9CF9F95BE678}"/>
            </c:ext>
          </c:extLst>
        </c:ser>
        <c:ser>
          <c:idx val="4"/>
          <c:order val="4"/>
          <c:tx>
            <c:strRef>
              <c:f>'d^3.5'!$A$17</c:f>
              <c:strCache>
                <c:ptCount val="1"/>
                <c:pt idx="0">
                  <c:v>5 hops</c:v>
                </c:pt>
              </c:strCache>
            </c:strRef>
          </c:tx>
          <c:spPr>
            <a:pattFill prst="dotDmnd">
              <a:fgClr>
                <a:schemeClr val="tx1">
                  <a:lumMod val="95000"/>
                  <a:lumOff val="5000"/>
                </a:schemeClr>
              </a:fgClr>
              <a:bgClr>
                <a:schemeClr val="bg1"/>
              </a:bgClr>
            </a:pattFill>
            <a:ln>
              <a:solidFill>
                <a:schemeClr val="tx1"/>
              </a:solidFill>
            </a:ln>
          </c:spPr>
          <c:invertIfNegative val="0"/>
          <c:val>
            <c:numRef>
              <c:f>'d^3.5'!$FV$8</c:f>
              <c:numCache>
                <c:formatCode>0%</c:formatCode>
                <c:ptCount val="1"/>
                <c:pt idx="0">
                  <c:v>8.5</c:v>
                </c:pt>
              </c:numCache>
            </c:numRef>
          </c:val>
          <c:extLst>
            <c:ext xmlns:c16="http://schemas.microsoft.com/office/drawing/2014/chart" uri="{C3380CC4-5D6E-409C-BE32-E72D297353CC}">
              <c16:uniqueId val="{00000004-58F9-4123-9267-9CF9F95BE678}"/>
            </c:ext>
          </c:extLst>
        </c:ser>
        <c:ser>
          <c:idx val="5"/>
          <c:order val="5"/>
          <c:tx>
            <c:strRef>
              <c:f>'d^3.5'!$A$18</c:f>
              <c:strCache>
                <c:ptCount val="1"/>
                <c:pt idx="0">
                  <c:v>Max Ptx</c:v>
                </c:pt>
              </c:strCache>
            </c:strRef>
          </c:tx>
          <c:spPr>
            <a:pattFill prst="dkDnDiag">
              <a:fgClr>
                <a:schemeClr val="tx1">
                  <a:lumMod val="95000"/>
                  <a:lumOff val="5000"/>
                </a:schemeClr>
              </a:fgClr>
              <a:bgClr>
                <a:schemeClr val="bg1"/>
              </a:bgClr>
            </a:pattFill>
            <a:ln>
              <a:solidFill>
                <a:schemeClr val="tx1"/>
              </a:solidFill>
            </a:ln>
          </c:spPr>
          <c:invertIfNegative val="0"/>
          <c:val>
            <c:numRef>
              <c:f>'d^3.5'!$GE$8</c:f>
              <c:numCache>
                <c:formatCode>0%</c:formatCode>
                <c:ptCount val="1"/>
                <c:pt idx="0">
                  <c:v>7</c:v>
                </c:pt>
              </c:numCache>
            </c:numRef>
          </c:val>
          <c:extLst>
            <c:ext xmlns:c16="http://schemas.microsoft.com/office/drawing/2014/chart" uri="{C3380CC4-5D6E-409C-BE32-E72D297353CC}">
              <c16:uniqueId val="{00000005-58F9-4123-9267-9CF9F95BE678}"/>
            </c:ext>
          </c:extLst>
        </c:ser>
        <c:dLbls>
          <c:showLegendKey val="0"/>
          <c:showVal val="0"/>
          <c:showCatName val="0"/>
          <c:showSerName val="0"/>
          <c:showPercent val="0"/>
          <c:showBubbleSize val="0"/>
        </c:dLbls>
        <c:gapWidth val="150"/>
        <c:axId val="2090721408"/>
        <c:axId val="1"/>
      </c:barChart>
      <c:catAx>
        <c:axId val="2090721408"/>
        <c:scaling>
          <c:orientation val="minMax"/>
        </c:scaling>
        <c:delete val="1"/>
        <c:axPos val="b"/>
        <c:title>
          <c:tx>
            <c:rich>
              <a:bodyPr/>
              <a:lstStyle/>
              <a:p>
                <a:pPr>
                  <a:defRPr sz="1800" b="1" i="0" u="none" strike="noStrike" baseline="0">
                    <a:solidFill>
                      <a:srgbClr val="000000"/>
                    </a:solidFill>
                    <a:latin typeface="Arial"/>
                    <a:ea typeface="Arial"/>
                    <a:cs typeface="Arial"/>
                  </a:defRPr>
                </a:pPr>
                <a:r>
                  <a:rPr lang="pt-BR"/>
                  <a:t>Transmission Power Level</a:t>
                </a:r>
              </a:p>
            </c:rich>
          </c:tx>
          <c:layout>
            <c:manualLayout>
              <c:xMode val="edge"/>
              <c:yMode val="edge"/>
              <c:x val="0.33792335384306471"/>
              <c:y val="0.82049686135157562"/>
            </c:manualLayout>
          </c:layout>
          <c:overlay val="0"/>
          <c:spPr>
            <a:noFill/>
            <a:ln w="25400">
              <a:noFill/>
            </a:ln>
          </c:spPr>
        </c:title>
        <c:majorTickMark val="out"/>
        <c:minorTickMark val="none"/>
        <c:tickLblPos val="nextTo"/>
        <c:crossAx val="1"/>
        <c:crosses val="autoZero"/>
        <c:auto val="1"/>
        <c:lblAlgn val="ctr"/>
        <c:lblOffset val="100"/>
        <c:noMultiLvlLbl val="0"/>
      </c:catAx>
      <c:valAx>
        <c:axId val="1"/>
        <c:scaling>
          <c:orientation val="minMax"/>
        </c:scaling>
        <c:delete val="0"/>
        <c:axPos val="l"/>
        <c:majorGridlines>
          <c:spPr>
            <a:ln w="3175">
              <a:solidFill>
                <a:srgbClr val="FFFFFF"/>
              </a:solidFill>
              <a:prstDash val="solid"/>
            </a:ln>
          </c:spPr>
        </c:majorGridlines>
        <c:title>
          <c:tx>
            <c:rich>
              <a:bodyPr/>
              <a:lstStyle/>
              <a:p>
                <a:pPr>
                  <a:defRPr sz="1800" b="1" i="0" u="none" strike="noStrike" baseline="0">
                    <a:solidFill>
                      <a:srgbClr val="000000"/>
                    </a:solidFill>
                    <a:latin typeface="Arial"/>
                    <a:ea typeface="Arial"/>
                    <a:cs typeface="Arial"/>
                  </a:defRPr>
                </a:pPr>
                <a:r>
                  <a:rPr lang="pt-BR"/>
                  <a:t>Listened Messages</a:t>
                </a:r>
              </a:p>
            </c:rich>
          </c:tx>
          <c:layout>
            <c:manualLayout>
              <c:xMode val="edge"/>
              <c:yMode val="edge"/>
              <c:x val="1.6294479583494686E-3"/>
              <c:y val="0.21866783550664518"/>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1600" b="0" i="0" u="none" strike="noStrike" baseline="0">
                <a:solidFill>
                  <a:srgbClr val="000000"/>
                </a:solidFill>
                <a:latin typeface="Arial"/>
                <a:ea typeface="Arial"/>
                <a:cs typeface="Arial"/>
              </a:defRPr>
            </a:pPr>
            <a:endParaRPr lang="pt-BR"/>
          </a:p>
        </c:txPr>
        <c:crossAx val="2090721408"/>
        <c:crosses val="autoZero"/>
        <c:crossBetween val="between"/>
      </c:valAx>
      <c:spPr>
        <a:noFill/>
        <a:ln w="12700">
          <a:solidFill>
            <a:schemeClr val="bg1"/>
          </a:solidFill>
          <a:prstDash val="solid"/>
        </a:ln>
      </c:spPr>
    </c:plotArea>
    <c:legend>
      <c:legendPos val="r"/>
      <c:layout>
        <c:manualLayout>
          <c:xMode val="edge"/>
          <c:yMode val="edge"/>
          <c:x val="0.43471379602139898"/>
          <c:y val="0.11858111175466883"/>
          <c:w val="0.53373076316280144"/>
          <c:h val="0.10429392151030821"/>
        </c:manualLayout>
      </c:layout>
      <c:overlay val="0"/>
      <c:spPr>
        <a:ln>
          <a:solidFill>
            <a:schemeClr val="tx1"/>
          </a:solidFill>
        </a:ln>
      </c:spPr>
      <c:txPr>
        <a:bodyPr/>
        <a:lstStyle/>
        <a:p>
          <a:pPr>
            <a:defRPr sz="1470" b="0" i="0" u="none" strike="noStrike" baseline="0">
              <a:solidFill>
                <a:srgbClr val="000000"/>
              </a:solidFill>
              <a:latin typeface="Arial"/>
              <a:ea typeface="Arial"/>
              <a:cs typeface="Arial"/>
            </a:defRPr>
          </a:pPr>
          <a:endParaRPr lang="pt-BR"/>
        </a:p>
      </c:txPr>
    </c:legend>
    <c:plotVisOnly val="1"/>
    <c:dispBlanksAs val="gap"/>
    <c:showDLblsOverMax val="0"/>
  </c:chart>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pt-B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125181073677267"/>
          <c:y val="0.10255231034804535"/>
          <c:w val="0.82337011146221095"/>
          <c:h val="0.70498216179912332"/>
        </c:manualLayout>
      </c:layout>
      <c:barChart>
        <c:barDir val="col"/>
        <c:grouping val="clustered"/>
        <c:varyColors val="0"/>
        <c:ser>
          <c:idx val="0"/>
          <c:order val="0"/>
          <c:tx>
            <c:strRef>
              <c:f>'d^3.5'!$A$13</c:f>
              <c:strCache>
                <c:ptCount val="1"/>
                <c:pt idx="0">
                  <c:v>1 hop</c:v>
                </c:pt>
              </c:strCache>
            </c:strRef>
          </c:tx>
          <c:spPr>
            <a:solidFill>
              <a:srgbClr val="FFFFFF"/>
            </a:solidFill>
            <a:ln w="12700">
              <a:solidFill>
                <a:srgbClr val="000000"/>
              </a:solidFill>
              <a:prstDash val="solid"/>
            </a:ln>
          </c:spPr>
          <c:invertIfNegative val="0"/>
          <c:val>
            <c:numRef>
              <c:f>'d^3.5'!$EK$8</c:f>
              <c:numCache>
                <c:formatCode>0%</c:formatCode>
                <c:ptCount val="1"/>
                <c:pt idx="0">
                  <c:v>4.5</c:v>
                </c:pt>
              </c:numCache>
            </c:numRef>
          </c:val>
          <c:extLst>
            <c:ext xmlns:c16="http://schemas.microsoft.com/office/drawing/2014/chart" uri="{C3380CC4-5D6E-409C-BE32-E72D297353CC}">
              <c16:uniqueId val="{00000000-3FC7-4AD8-B479-F83B9933F20A}"/>
            </c:ext>
          </c:extLst>
        </c:ser>
        <c:ser>
          <c:idx val="1"/>
          <c:order val="1"/>
          <c:tx>
            <c:strRef>
              <c:f>'d^3.5'!$A$14</c:f>
              <c:strCache>
                <c:ptCount val="1"/>
                <c:pt idx="0">
                  <c:v>2 hops</c:v>
                </c:pt>
              </c:strCache>
            </c:strRef>
          </c:tx>
          <c:spPr>
            <a:solidFill>
              <a:srgbClr val="969696"/>
            </a:solidFill>
            <a:ln w="12700">
              <a:solidFill>
                <a:srgbClr val="000000"/>
              </a:solidFill>
              <a:prstDash val="solid"/>
            </a:ln>
          </c:spPr>
          <c:invertIfNegative val="0"/>
          <c:val>
            <c:numRef>
              <c:f>'d^3.5'!$ET$8</c:f>
              <c:numCache>
                <c:formatCode>0%</c:formatCode>
                <c:ptCount val="1"/>
                <c:pt idx="0">
                  <c:v>2</c:v>
                </c:pt>
              </c:numCache>
            </c:numRef>
          </c:val>
          <c:extLst>
            <c:ext xmlns:c16="http://schemas.microsoft.com/office/drawing/2014/chart" uri="{C3380CC4-5D6E-409C-BE32-E72D297353CC}">
              <c16:uniqueId val="{00000001-3FC7-4AD8-B479-F83B9933F20A}"/>
            </c:ext>
          </c:extLst>
        </c:ser>
        <c:ser>
          <c:idx val="2"/>
          <c:order val="2"/>
          <c:tx>
            <c:strRef>
              <c:f>'d^3.5'!$A$15</c:f>
              <c:strCache>
                <c:ptCount val="1"/>
                <c:pt idx="0">
                  <c:v>3 hops</c:v>
                </c:pt>
              </c:strCache>
            </c:strRef>
          </c:tx>
          <c:spPr>
            <a:solidFill>
              <a:srgbClr val="000000"/>
            </a:solidFill>
            <a:ln w="12700">
              <a:solidFill>
                <a:srgbClr val="000000"/>
              </a:solidFill>
              <a:prstDash val="solid"/>
            </a:ln>
          </c:spPr>
          <c:invertIfNegative val="0"/>
          <c:val>
            <c:numRef>
              <c:f>'d^3.5'!$FC$8</c:f>
              <c:numCache>
                <c:formatCode>0%</c:formatCode>
                <c:ptCount val="1"/>
                <c:pt idx="0">
                  <c:v>1.2</c:v>
                </c:pt>
              </c:numCache>
            </c:numRef>
          </c:val>
          <c:extLst>
            <c:ext xmlns:c16="http://schemas.microsoft.com/office/drawing/2014/chart" uri="{C3380CC4-5D6E-409C-BE32-E72D297353CC}">
              <c16:uniqueId val="{00000002-3FC7-4AD8-B479-F83B9933F20A}"/>
            </c:ext>
          </c:extLst>
        </c:ser>
        <c:ser>
          <c:idx val="3"/>
          <c:order val="3"/>
          <c:tx>
            <c:strRef>
              <c:f>'d^3.5'!$A$16</c:f>
              <c:strCache>
                <c:ptCount val="1"/>
                <c:pt idx="0">
                  <c:v>4 hops</c:v>
                </c:pt>
              </c:strCache>
            </c:strRef>
          </c:tx>
          <c:spPr>
            <a:pattFill prst="smCheck">
              <a:fgClr>
                <a:schemeClr val="tx1">
                  <a:lumMod val="95000"/>
                  <a:lumOff val="5000"/>
                </a:schemeClr>
              </a:fgClr>
              <a:bgClr>
                <a:schemeClr val="bg1"/>
              </a:bgClr>
            </a:pattFill>
            <a:ln w="19050" cmpd="sng">
              <a:solidFill>
                <a:schemeClr val="tx1"/>
              </a:solidFill>
            </a:ln>
            <a:effectLst>
              <a:softEdge rad="12700"/>
            </a:effectLst>
          </c:spPr>
          <c:invertIfNegative val="0"/>
          <c:val>
            <c:numRef>
              <c:f>'d^3.5'!$FL$8</c:f>
              <c:numCache>
                <c:formatCode>0%</c:formatCode>
                <c:ptCount val="1"/>
                <c:pt idx="0">
                  <c:v>0.8</c:v>
                </c:pt>
              </c:numCache>
            </c:numRef>
          </c:val>
          <c:extLst>
            <c:ext xmlns:c16="http://schemas.microsoft.com/office/drawing/2014/chart" uri="{C3380CC4-5D6E-409C-BE32-E72D297353CC}">
              <c16:uniqueId val="{00000003-3FC7-4AD8-B479-F83B9933F20A}"/>
            </c:ext>
          </c:extLst>
        </c:ser>
        <c:ser>
          <c:idx val="4"/>
          <c:order val="4"/>
          <c:tx>
            <c:strRef>
              <c:f>'d^3.5'!$A$17</c:f>
              <c:strCache>
                <c:ptCount val="1"/>
                <c:pt idx="0">
                  <c:v>5 hops</c:v>
                </c:pt>
              </c:strCache>
            </c:strRef>
          </c:tx>
          <c:spPr>
            <a:pattFill prst="dotDmnd">
              <a:fgClr>
                <a:schemeClr val="tx1">
                  <a:lumMod val="95000"/>
                  <a:lumOff val="5000"/>
                </a:schemeClr>
              </a:fgClr>
              <a:bgClr>
                <a:schemeClr val="bg1"/>
              </a:bgClr>
            </a:pattFill>
            <a:ln>
              <a:solidFill>
                <a:schemeClr val="tx1"/>
              </a:solidFill>
            </a:ln>
          </c:spPr>
          <c:invertIfNegative val="0"/>
          <c:val>
            <c:numRef>
              <c:f>'d^3.5'!$FU$8</c:f>
              <c:numCache>
                <c:formatCode>0%</c:formatCode>
                <c:ptCount val="1"/>
                <c:pt idx="0">
                  <c:v>0.5</c:v>
                </c:pt>
              </c:numCache>
            </c:numRef>
          </c:val>
          <c:extLst>
            <c:ext xmlns:c16="http://schemas.microsoft.com/office/drawing/2014/chart" uri="{C3380CC4-5D6E-409C-BE32-E72D297353CC}">
              <c16:uniqueId val="{00000004-3FC7-4AD8-B479-F83B9933F20A}"/>
            </c:ext>
          </c:extLst>
        </c:ser>
        <c:ser>
          <c:idx val="5"/>
          <c:order val="5"/>
          <c:tx>
            <c:strRef>
              <c:f>'d^3.5'!$A$18</c:f>
              <c:strCache>
                <c:ptCount val="1"/>
                <c:pt idx="0">
                  <c:v>Max Ptx</c:v>
                </c:pt>
              </c:strCache>
            </c:strRef>
          </c:tx>
          <c:spPr>
            <a:pattFill prst="dkDnDiag">
              <a:fgClr>
                <a:schemeClr val="tx1">
                  <a:lumMod val="95000"/>
                  <a:lumOff val="5000"/>
                </a:schemeClr>
              </a:fgClr>
              <a:bgClr>
                <a:schemeClr val="bg1"/>
              </a:bgClr>
            </a:pattFill>
            <a:ln>
              <a:solidFill>
                <a:schemeClr val="tx1"/>
              </a:solidFill>
            </a:ln>
          </c:spPr>
          <c:invertIfNegative val="0"/>
          <c:val>
            <c:numRef>
              <c:f>'d^3.5'!$GD$8</c:f>
              <c:numCache>
                <c:formatCode>0%</c:formatCode>
                <c:ptCount val="1"/>
                <c:pt idx="0">
                  <c:v>0</c:v>
                </c:pt>
              </c:numCache>
            </c:numRef>
          </c:val>
          <c:extLst>
            <c:ext xmlns:c16="http://schemas.microsoft.com/office/drawing/2014/chart" uri="{C3380CC4-5D6E-409C-BE32-E72D297353CC}">
              <c16:uniqueId val="{00000005-3FC7-4AD8-B479-F83B9933F20A}"/>
            </c:ext>
          </c:extLst>
        </c:ser>
        <c:dLbls>
          <c:showLegendKey val="0"/>
          <c:showVal val="0"/>
          <c:showCatName val="0"/>
          <c:showSerName val="0"/>
          <c:showPercent val="0"/>
          <c:showBubbleSize val="0"/>
        </c:dLbls>
        <c:gapWidth val="150"/>
        <c:axId val="2090722208"/>
        <c:axId val="1"/>
      </c:barChart>
      <c:catAx>
        <c:axId val="2090722208"/>
        <c:scaling>
          <c:orientation val="minMax"/>
        </c:scaling>
        <c:delete val="1"/>
        <c:axPos val="b"/>
        <c:title>
          <c:tx>
            <c:rich>
              <a:bodyPr/>
              <a:lstStyle/>
              <a:p>
                <a:pPr>
                  <a:defRPr sz="1600" b="1" i="0" u="none" strike="noStrike" baseline="0">
                    <a:solidFill>
                      <a:srgbClr val="000000"/>
                    </a:solidFill>
                    <a:latin typeface="Arial"/>
                    <a:ea typeface="Arial"/>
                    <a:cs typeface="Arial"/>
                  </a:defRPr>
                </a:pPr>
                <a:r>
                  <a:rPr lang="pt-BR"/>
                  <a:t>Transmission Power Level</a:t>
                </a:r>
              </a:p>
            </c:rich>
          </c:tx>
          <c:layout>
            <c:manualLayout>
              <c:xMode val="edge"/>
              <c:yMode val="edge"/>
              <c:x val="0.3559623079901898"/>
              <c:y val="0.81796340069817319"/>
            </c:manualLayout>
          </c:layout>
          <c:overlay val="0"/>
          <c:spPr>
            <a:noFill/>
            <a:ln w="25400">
              <a:noFill/>
            </a:ln>
          </c:spPr>
        </c:title>
        <c:majorTickMark val="out"/>
        <c:minorTickMark val="none"/>
        <c:tickLblPos val="nextTo"/>
        <c:crossAx val="1"/>
        <c:crosses val="autoZero"/>
        <c:auto val="1"/>
        <c:lblAlgn val="ctr"/>
        <c:lblOffset val="100"/>
        <c:noMultiLvlLbl val="0"/>
      </c:catAx>
      <c:valAx>
        <c:axId val="1"/>
        <c:scaling>
          <c:orientation val="minMax"/>
        </c:scaling>
        <c:delete val="0"/>
        <c:axPos val="l"/>
        <c:majorGridlines>
          <c:spPr>
            <a:ln w="3175">
              <a:solidFill>
                <a:srgbClr val="FFFFFF"/>
              </a:solidFill>
              <a:prstDash val="solid"/>
            </a:ln>
          </c:spPr>
        </c:majorGridlines>
        <c:title>
          <c:tx>
            <c:rich>
              <a:bodyPr/>
              <a:lstStyle/>
              <a:p>
                <a:pPr>
                  <a:defRPr sz="1800" b="1" i="0" u="none" strike="noStrike" baseline="0">
                    <a:solidFill>
                      <a:srgbClr val="000000"/>
                    </a:solidFill>
                    <a:latin typeface="Arial"/>
                    <a:ea typeface="Arial"/>
                    <a:cs typeface="Arial"/>
                  </a:defRPr>
                </a:pPr>
                <a:r>
                  <a:rPr lang="pt-BR"/>
                  <a:t>Rerouted Messages</a:t>
                </a:r>
              </a:p>
            </c:rich>
          </c:tx>
          <c:layout>
            <c:manualLayout>
              <c:xMode val="edge"/>
              <c:yMode val="edge"/>
              <c:x val="5.2372961576524248E-3"/>
              <c:y val="0.21613437485324274"/>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1600" b="0" i="0" u="none" strike="noStrike" baseline="0">
                <a:solidFill>
                  <a:srgbClr val="000000"/>
                </a:solidFill>
                <a:latin typeface="Arial"/>
                <a:ea typeface="Arial"/>
                <a:cs typeface="Arial"/>
              </a:defRPr>
            </a:pPr>
            <a:endParaRPr lang="pt-BR"/>
          </a:p>
        </c:txPr>
        <c:crossAx val="2090722208"/>
        <c:crosses val="autoZero"/>
        <c:crossBetween val="between"/>
      </c:valAx>
      <c:spPr>
        <a:noFill/>
        <a:ln w="12700">
          <a:solidFill>
            <a:schemeClr val="bg1"/>
          </a:solidFill>
          <a:prstDash val="solid"/>
        </a:ln>
      </c:spPr>
    </c:plotArea>
    <c:legend>
      <c:legendPos val="r"/>
      <c:layout>
        <c:manualLayout>
          <c:xMode val="edge"/>
          <c:yMode val="edge"/>
          <c:x val="0.81353111598755079"/>
          <c:y val="0.22749090757293508"/>
          <c:w val="0.14409061572221504"/>
          <c:h val="0.42342543166199642"/>
        </c:manualLayout>
      </c:layout>
      <c:overlay val="0"/>
      <c:spPr>
        <a:ln>
          <a:solidFill>
            <a:schemeClr val="tx1"/>
          </a:solidFill>
        </a:ln>
      </c:spPr>
      <c:txPr>
        <a:bodyPr/>
        <a:lstStyle/>
        <a:p>
          <a:pPr>
            <a:defRPr sz="1470" b="0" i="0" u="none" strike="noStrike" baseline="0">
              <a:solidFill>
                <a:srgbClr val="000000"/>
              </a:solidFill>
              <a:latin typeface="Arial"/>
              <a:ea typeface="Arial"/>
              <a:cs typeface="Arial"/>
            </a:defRPr>
          </a:pPr>
          <a:endParaRPr lang="pt-BR"/>
        </a:p>
      </c:txPr>
    </c:legend>
    <c:plotVisOnly val="1"/>
    <c:dispBlanksAs val="gap"/>
    <c:showDLblsOverMax val="0"/>
  </c:chart>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pt-B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760884711512299"/>
          <c:y val="0.10255230361847679"/>
          <c:w val="0.82337011146221095"/>
          <c:h val="0.70498216179912332"/>
        </c:manualLayout>
      </c:layout>
      <c:barChart>
        <c:barDir val="col"/>
        <c:grouping val="clustered"/>
        <c:varyColors val="0"/>
        <c:ser>
          <c:idx val="0"/>
          <c:order val="0"/>
          <c:tx>
            <c:strRef>
              <c:f>'d^3.5'!$A$13</c:f>
              <c:strCache>
                <c:ptCount val="1"/>
                <c:pt idx="0">
                  <c:v>1 hop</c:v>
                </c:pt>
              </c:strCache>
            </c:strRef>
          </c:tx>
          <c:spPr>
            <a:solidFill>
              <a:srgbClr val="FFFFFF"/>
            </a:solidFill>
            <a:ln w="12700">
              <a:solidFill>
                <a:srgbClr val="000000"/>
              </a:solidFill>
              <a:prstDash val="solid"/>
            </a:ln>
          </c:spPr>
          <c:invertIfNegative val="0"/>
          <c:val>
            <c:numRef>
              <c:f>'d^3.5'!$EM$8</c:f>
              <c:numCache>
                <c:formatCode>0%</c:formatCode>
                <c:ptCount val="1"/>
                <c:pt idx="0">
                  <c:v>5.4</c:v>
                </c:pt>
              </c:numCache>
            </c:numRef>
          </c:val>
          <c:extLst>
            <c:ext xmlns:c16="http://schemas.microsoft.com/office/drawing/2014/chart" uri="{C3380CC4-5D6E-409C-BE32-E72D297353CC}">
              <c16:uniqueId val="{00000000-1647-498D-AA9B-4A5135C4E3AA}"/>
            </c:ext>
          </c:extLst>
        </c:ser>
        <c:ser>
          <c:idx val="1"/>
          <c:order val="1"/>
          <c:tx>
            <c:strRef>
              <c:f>'d^3.5'!$A$14</c:f>
              <c:strCache>
                <c:ptCount val="1"/>
                <c:pt idx="0">
                  <c:v>2 hops</c:v>
                </c:pt>
              </c:strCache>
            </c:strRef>
          </c:tx>
          <c:spPr>
            <a:solidFill>
              <a:srgbClr val="969696"/>
            </a:solidFill>
            <a:ln w="12700">
              <a:solidFill>
                <a:srgbClr val="000000"/>
              </a:solidFill>
              <a:prstDash val="solid"/>
            </a:ln>
          </c:spPr>
          <c:invertIfNegative val="0"/>
          <c:val>
            <c:numRef>
              <c:f>'d^3.5'!$EV$8</c:f>
              <c:numCache>
                <c:formatCode>0%</c:formatCode>
                <c:ptCount val="1"/>
                <c:pt idx="0">
                  <c:v>7.7</c:v>
                </c:pt>
              </c:numCache>
            </c:numRef>
          </c:val>
          <c:extLst>
            <c:ext xmlns:c16="http://schemas.microsoft.com/office/drawing/2014/chart" uri="{C3380CC4-5D6E-409C-BE32-E72D297353CC}">
              <c16:uniqueId val="{00000001-1647-498D-AA9B-4A5135C4E3AA}"/>
            </c:ext>
          </c:extLst>
        </c:ser>
        <c:ser>
          <c:idx val="2"/>
          <c:order val="2"/>
          <c:tx>
            <c:strRef>
              <c:f>'d^3.5'!$A$15</c:f>
              <c:strCache>
                <c:ptCount val="1"/>
                <c:pt idx="0">
                  <c:v>3 hops</c:v>
                </c:pt>
              </c:strCache>
            </c:strRef>
          </c:tx>
          <c:spPr>
            <a:solidFill>
              <a:srgbClr val="000000"/>
            </a:solidFill>
            <a:ln w="12700">
              <a:solidFill>
                <a:srgbClr val="000000"/>
              </a:solidFill>
              <a:prstDash val="solid"/>
            </a:ln>
          </c:spPr>
          <c:invertIfNegative val="0"/>
          <c:val>
            <c:numRef>
              <c:f>'d^3.5'!$FE$8</c:f>
              <c:numCache>
                <c:formatCode>0%</c:formatCode>
                <c:ptCount val="1"/>
                <c:pt idx="0">
                  <c:v>8.1999999999999993</c:v>
                </c:pt>
              </c:numCache>
            </c:numRef>
          </c:val>
          <c:extLst>
            <c:ext xmlns:c16="http://schemas.microsoft.com/office/drawing/2014/chart" uri="{C3380CC4-5D6E-409C-BE32-E72D297353CC}">
              <c16:uniqueId val="{00000002-1647-498D-AA9B-4A5135C4E3AA}"/>
            </c:ext>
          </c:extLst>
        </c:ser>
        <c:ser>
          <c:idx val="3"/>
          <c:order val="3"/>
          <c:tx>
            <c:strRef>
              <c:f>'d^3.5'!$A$16</c:f>
              <c:strCache>
                <c:ptCount val="1"/>
                <c:pt idx="0">
                  <c:v>4 hops</c:v>
                </c:pt>
              </c:strCache>
            </c:strRef>
          </c:tx>
          <c:spPr>
            <a:pattFill prst="smCheck">
              <a:fgClr>
                <a:schemeClr val="tx1">
                  <a:lumMod val="95000"/>
                  <a:lumOff val="5000"/>
                </a:schemeClr>
              </a:fgClr>
              <a:bgClr>
                <a:schemeClr val="bg1"/>
              </a:bgClr>
            </a:pattFill>
            <a:ln w="19050" cmpd="sng">
              <a:solidFill>
                <a:schemeClr val="tx1"/>
              </a:solidFill>
            </a:ln>
            <a:effectLst>
              <a:softEdge rad="12700"/>
            </a:effectLst>
          </c:spPr>
          <c:invertIfNegative val="0"/>
          <c:val>
            <c:numRef>
              <c:f>'d^3.5'!$FN$8</c:f>
              <c:numCache>
                <c:formatCode>0%</c:formatCode>
                <c:ptCount val="1"/>
                <c:pt idx="0">
                  <c:v>8.1999999999999993</c:v>
                </c:pt>
              </c:numCache>
            </c:numRef>
          </c:val>
          <c:extLst>
            <c:ext xmlns:c16="http://schemas.microsoft.com/office/drawing/2014/chart" uri="{C3380CC4-5D6E-409C-BE32-E72D297353CC}">
              <c16:uniqueId val="{00000003-1647-498D-AA9B-4A5135C4E3AA}"/>
            </c:ext>
          </c:extLst>
        </c:ser>
        <c:ser>
          <c:idx val="4"/>
          <c:order val="4"/>
          <c:tx>
            <c:strRef>
              <c:f>'d^3.5'!$A$17</c:f>
              <c:strCache>
                <c:ptCount val="1"/>
                <c:pt idx="0">
                  <c:v>5 hops</c:v>
                </c:pt>
              </c:strCache>
            </c:strRef>
          </c:tx>
          <c:spPr>
            <a:pattFill prst="dotDmnd">
              <a:fgClr>
                <a:schemeClr val="tx1">
                  <a:lumMod val="95000"/>
                  <a:lumOff val="5000"/>
                </a:schemeClr>
              </a:fgClr>
              <a:bgClr>
                <a:schemeClr val="bg1"/>
              </a:bgClr>
            </a:pattFill>
            <a:ln>
              <a:solidFill>
                <a:schemeClr val="tx1"/>
              </a:solidFill>
            </a:ln>
          </c:spPr>
          <c:invertIfNegative val="0"/>
          <c:val>
            <c:numRef>
              <c:f>'d^3.5'!$FW$8</c:f>
              <c:numCache>
                <c:formatCode>0%</c:formatCode>
                <c:ptCount val="1"/>
                <c:pt idx="0">
                  <c:v>8</c:v>
                </c:pt>
              </c:numCache>
            </c:numRef>
          </c:val>
          <c:extLst>
            <c:ext xmlns:c16="http://schemas.microsoft.com/office/drawing/2014/chart" uri="{C3380CC4-5D6E-409C-BE32-E72D297353CC}">
              <c16:uniqueId val="{00000004-1647-498D-AA9B-4A5135C4E3AA}"/>
            </c:ext>
          </c:extLst>
        </c:ser>
        <c:ser>
          <c:idx val="5"/>
          <c:order val="5"/>
          <c:tx>
            <c:strRef>
              <c:f>'d^3.5'!$A$18</c:f>
              <c:strCache>
                <c:ptCount val="1"/>
                <c:pt idx="0">
                  <c:v>Max Ptx</c:v>
                </c:pt>
              </c:strCache>
            </c:strRef>
          </c:tx>
          <c:spPr>
            <a:pattFill prst="dkDnDiag">
              <a:fgClr>
                <a:schemeClr val="tx1">
                  <a:lumMod val="95000"/>
                  <a:lumOff val="5000"/>
                </a:schemeClr>
              </a:fgClr>
              <a:bgClr>
                <a:schemeClr val="bg1"/>
              </a:bgClr>
            </a:pattFill>
            <a:ln>
              <a:solidFill>
                <a:schemeClr val="tx1"/>
              </a:solidFill>
            </a:ln>
          </c:spPr>
          <c:invertIfNegative val="0"/>
          <c:val>
            <c:numRef>
              <c:f>'d^3.5'!$GF$8</c:f>
              <c:numCache>
                <c:formatCode>0%</c:formatCode>
                <c:ptCount val="1"/>
                <c:pt idx="0">
                  <c:v>7</c:v>
                </c:pt>
              </c:numCache>
            </c:numRef>
          </c:val>
          <c:extLst>
            <c:ext xmlns:c16="http://schemas.microsoft.com/office/drawing/2014/chart" uri="{C3380CC4-5D6E-409C-BE32-E72D297353CC}">
              <c16:uniqueId val="{00000005-1647-498D-AA9B-4A5135C4E3AA}"/>
            </c:ext>
          </c:extLst>
        </c:ser>
        <c:dLbls>
          <c:showLegendKey val="0"/>
          <c:showVal val="0"/>
          <c:showCatName val="0"/>
          <c:showSerName val="0"/>
          <c:showPercent val="0"/>
          <c:showBubbleSize val="0"/>
        </c:dLbls>
        <c:gapWidth val="150"/>
        <c:axId val="2090724208"/>
        <c:axId val="1"/>
      </c:barChart>
      <c:catAx>
        <c:axId val="2090724208"/>
        <c:scaling>
          <c:orientation val="minMax"/>
        </c:scaling>
        <c:delete val="1"/>
        <c:axPos val="b"/>
        <c:title>
          <c:tx>
            <c:rich>
              <a:bodyPr/>
              <a:lstStyle/>
              <a:p>
                <a:pPr>
                  <a:defRPr sz="1800" b="1" i="0" u="none" strike="noStrike" baseline="0">
                    <a:solidFill>
                      <a:srgbClr val="000000"/>
                    </a:solidFill>
                    <a:latin typeface="Arial"/>
                    <a:ea typeface="Arial"/>
                    <a:cs typeface="Arial"/>
                  </a:defRPr>
                </a:pPr>
                <a:r>
                  <a:rPr lang="pt-BR"/>
                  <a:t>Transmission Power Level</a:t>
                </a:r>
              </a:p>
            </c:rich>
          </c:tx>
          <c:layout>
            <c:manualLayout>
              <c:xMode val="edge"/>
              <c:yMode val="edge"/>
              <c:x val="0.33792335384306471"/>
              <c:y val="0.82049686135157562"/>
            </c:manualLayout>
          </c:layout>
          <c:overlay val="0"/>
          <c:spPr>
            <a:noFill/>
            <a:ln w="25400">
              <a:noFill/>
            </a:ln>
          </c:spPr>
        </c:title>
        <c:majorTickMark val="out"/>
        <c:minorTickMark val="none"/>
        <c:tickLblPos val="nextTo"/>
        <c:crossAx val="1"/>
        <c:crosses val="autoZero"/>
        <c:auto val="1"/>
        <c:lblAlgn val="ctr"/>
        <c:lblOffset val="100"/>
        <c:noMultiLvlLbl val="0"/>
      </c:catAx>
      <c:valAx>
        <c:axId val="1"/>
        <c:scaling>
          <c:orientation val="minMax"/>
          <c:max val="10"/>
        </c:scaling>
        <c:delete val="0"/>
        <c:axPos val="l"/>
        <c:majorGridlines>
          <c:spPr>
            <a:ln w="3175">
              <a:solidFill>
                <a:srgbClr val="FFFFFF"/>
              </a:solidFill>
              <a:prstDash val="solid"/>
            </a:ln>
          </c:spPr>
        </c:majorGridlines>
        <c:title>
          <c:tx>
            <c:rich>
              <a:bodyPr/>
              <a:lstStyle/>
              <a:p>
                <a:pPr>
                  <a:defRPr sz="1800" b="1" i="0" u="none" strike="noStrike" baseline="0">
                    <a:solidFill>
                      <a:srgbClr val="000000"/>
                    </a:solidFill>
                    <a:latin typeface="Arial"/>
                    <a:ea typeface="Arial"/>
                    <a:cs typeface="Arial"/>
                  </a:defRPr>
                </a:pPr>
                <a:r>
                  <a:rPr lang="pt-BR"/>
                  <a:t>Overheard Messages</a:t>
                </a:r>
              </a:p>
            </c:rich>
          </c:tx>
          <c:layout>
            <c:manualLayout>
              <c:xMode val="edge"/>
              <c:yMode val="edge"/>
              <c:x val="1.6294479583494686E-3"/>
              <c:y val="0.21866783550664518"/>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1600" b="0" i="0" u="none" strike="noStrike" baseline="0">
                <a:solidFill>
                  <a:srgbClr val="000000"/>
                </a:solidFill>
                <a:latin typeface="Arial"/>
                <a:ea typeface="Arial"/>
                <a:cs typeface="Arial"/>
              </a:defRPr>
            </a:pPr>
            <a:endParaRPr lang="pt-BR"/>
          </a:p>
        </c:txPr>
        <c:crossAx val="2090724208"/>
        <c:crosses val="autoZero"/>
        <c:crossBetween val="between"/>
      </c:valAx>
      <c:spPr>
        <a:noFill/>
        <a:ln w="12700">
          <a:solidFill>
            <a:srgbClr val="808080"/>
          </a:solidFill>
          <a:prstDash val="solid"/>
        </a:ln>
      </c:spPr>
    </c:plotArea>
    <c:legend>
      <c:legendPos val="r"/>
      <c:layout>
        <c:manualLayout>
          <c:xMode val="edge"/>
          <c:yMode val="edge"/>
          <c:x val="0.17134589733660341"/>
          <c:y val="0.11858111175466883"/>
          <c:w val="0.79349110049768368"/>
          <c:h val="7.1358724294652023E-2"/>
        </c:manualLayout>
      </c:layout>
      <c:overlay val="0"/>
      <c:spPr>
        <a:ln>
          <a:solidFill>
            <a:schemeClr val="tx1"/>
          </a:solidFill>
        </a:ln>
      </c:spPr>
      <c:txPr>
        <a:bodyPr/>
        <a:lstStyle/>
        <a:p>
          <a:pPr>
            <a:defRPr sz="1470" b="0" i="0" u="none" strike="noStrike" baseline="0">
              <a:solidFill>
                <a:srgbClr val="000000"/>
              </a:solidFill>
              <a:latin typeface="Arial"/>
              <a:ea typeface="Arial"/>
              <a:cs typeface="Arial"/>
            </a:defRPr>
          </a:pPr>
          <a:endParaRPr lang="pt-BR"/>
        </a:p>
      </c:txPr>
    </c:legend>
    <c:plotVisOnly val="1"/>
    <c:dispBlanksAs val="gap"/>
    <c:showDLblsOverMax val="0"/>
  </c:chart>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pt-BR"/>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pt-BR"/>
              <a:t>Clique para editar o título Mestre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67A63206-3F3B-479E-97BD-8824AB326936}" type="datetimeFigureOut">
              <a:rPr lang="pt-BR" smtClean="0"/>
              <a:t>06/11/2018</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088DA141-C15A-46A8-9250-6A3192181245}" type="slidenum">
              <a:rPr lang="pt-BR" smtClean="0"/>
              <a:t>‹nº›</a:t>
            </a:fld>
            <a:endParaRPr lang="pt-BR"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54076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dirty="0"/>
              <a:t>Clique no ícone para adicionar uma imagem</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a:t>
            </a:r>
          </a:p>
        </p:txBody>
      </p:sp>
      <p:sp>
        <p:nvSpPr>
          <p:cNvPr id="3" name="Date Placeholder 2"/>
          <p:cNvSpPr>
            <a:spLocks noGrp="1"/>
          </p:cNvSpPr>
          <p:nvPr>
            <p:ph type="dt" sz="half" idx="10"/>
          </p:nvPr>
        </p:nvSpPr>
        <p:spPr/>
        <p:txBody>
          <a:bodyPr/>
          <a:lstStyle/>
          <a:p>
            <a:fld id="{67A63206-3F3B-479E-97BD-8824AB326936}" type="datetimeFigureOut">
              <a:rPr lang="pt-BR" smtClean="0"/>
              <a:t>06/11/2018</a:t>
            </a:fld>
            <a:endParaRPr lang="pt-BR" dirty="0"/>
          </a:p>
        </p:txBody>
      </p:sp>
      <p:sp>
        <p:nvSpPr>
          <p:cNvPr id="4" name="Footer Placeholder 3"/>
          <p:cNvSpPr>
            <a:spLocks noGrp="1"/>
          </p:cNvSpPr>
          <p:nvPr>
            <p:ph type="ftr" sz="quarter" idx="11"/>
          </p:nvPr>
        </p:nvSpPr>
        <p:spPr/>
        <p:txBody>
          <a:bodyPr/>
          <a:lstStyle/>
          <a:p>
            <a:endParaRPr lang="pt-BR" dirty="0"/>
          </a:p>
        </p:txBody>
      </p:sp>
      <p:sp>
        <p:nvSpPr>
          <p:cNvPr id="5" name="Slide Number Placeholder 4"/>
          <p:cNvSpPr>
            <a:spLocks noGrp="1"/>
          </p:cNvSpPr>
          <p:nvPr>
            <p:ph type="sldNum" sz="quarter" idx="12"/>
          </p:nvPr>
        </p:nvSpPr>
        <p:spPr/>
        <p:txBody>
          <a:bodyPr/>
          <a:lstStyle/>
          <a:p>
            <a:fld id="{088DA141-C15A-46A8-9250-6A3192181245}" type="slidenum">
              <a:rPr lang="pt-BR" smtClean="0"/>
              <a:t>‹nº›</a:t>
            </a:fld>
            <a:endParaRPr lang="pt-BR" dirty="0"/>
          </a:p>
        </p:txBody>
      </p:sp>
    </p:spTree>
    <p:extLst>
      <p:ext uri="{BB962C8B-B14F-4D97-AF65-F5344CB8AC3E}">
        <p14:creationId xmlns:p14="http://schemas.microsoft.com/office/powerpoint/2010/main" val="2705905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pt-BR"/>
              <a:t>Clique para editar o título Mestre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67A63206-3F3B-479E-97BD-8824AB326936}" type="datetimeFigureOut">
              <a:rPr lang="pt-BR" smtClean="0"/>
              <a:t>06/11/2018</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088DA141-C15A-46A8-9250-6A3192181245}" type="slidenum">
              <a:rPr lang="pt-BR" smtClean="0"/>
              <a:t>‹nº›</a:t>
            </a:fld>
            <a:endParaRPr lang="pt-BR" dirty="0"/>
          </a:p>
        </p:txBody>
      </p:sp>
    </p:spTree>
    <p:extLst>
      <p:ext uri="{BB962C8B-B14F-4D97-AF65-F5344CB8AC3E}">
        <p14:creationId xmlns:p14="http://schemas.microsoft.com/office/powerpoint/2010/main" val="7166271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pt-BR"/>
              <a:t>Clique para editar o título Mestre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67A63206-3F3B-479E-97BD-8824AB326936}" type="datetimeFigureOut">
              <a:rPr lang="pt-BR" smtClean="0"/>
              <a:t>06/11/2018</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088DA141-C15A-46A8-9250-6A3192181245}" type="slidenum">
              <a:rPr lang="pt-BR" smtClean="0"/>
              <a:t>‹nº›</a:t>
            </a:fld>
            <a:endParaRPr lang="pt-BR"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002782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pt-BR"/>
              <a:t>Clique para editar o título Mestre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67A63206-3F3B-479E-97BD-8824AB326936}" type="datetimeFigureOut">
              <a:rPr lang="pt-BR" smtClean="0"/>
              <a:t>06/11/2018</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088DA141-C15A-46A8-9250-6A3192181245}" type="slidenum">
              <a:rPr lang="pt-BR" smtClean="0"/>
              <a:t>‹nº›</a:t>
            </a:fld>
            <a:endParaRPr lang="pt-BR" dirty="0"/>
          </a:p>
        </p:txBody>
      </p:sp>
    </p:spTree>
    <p:extLst>
      <p:ext uri="{BB962C8B-B14F-4D97-AF65-F5344CB8AC3E}">
        <p14:creationId xmlns:p14="http://schemas.microsoft.com/office/powerpoint/2010/main" val="1526133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pt-BR"/>
              <a:t>Clique para editar o título Mestre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t-BR"/>
              <a:t>Editar estilos de texto Mestre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67A63206-3F3B-479E-97BD-8824AB326936}" type="datetimeFigureOut">
              <a:rPr lang="pt-BR" smtClean="0"/>
              <a:t>06/11/2018</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088DA141-C15A-46A8-9250-6A3192181245}" type="slidenum">
              <a:rPr lang="pt-BR" smtClean="0"/>
              <a:t>‹nº›</a:t>
            </a:fld>
            <a:endParaRPr lang="pt-BR"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2846680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pt-BR"/>
              <a:t>Clique para editar o título Mestre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t-BR"/>
              <a:t>Editar estilos de texto Mestre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67A63206-3F3B-479E-97BD-8824AB326936}" type="datetimeFigureOut">
              <a:rPr lang="pt-BR" smtClean="0"/>
              <a:t>06/11/2018</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088DA141-C15A-46A8-9250-6A3192181245}" type="slidenum">
              <a:rPr lang="pt-BR" smtClean="0"/>
              <a:t>‹nº›</a:t>
            </a:fld>
            <a:endParaRPr lang="pt-BR" dirty="0"/>
          </a:p>
        </p:txBody>
      </p:sp>
    </p:spTree>
    <p:extLst>
      <p:ext uri="{BB962C8B-B14F-4D97-AF65-F5344CB8AC3E}">
        <p14:creationId xmlns:p14="http://schemas.microsoft.com/office/powerpoint/2010/main" val="6243800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67A63206-3F3B-479E-97BD-8824AB326936}" type="datetimeFigureOut">
              <a:rPr lang="pt-BR" smtClean="0"/>
              <a:t>06/11/2018</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088DA141-C15A-46A8-9250-6A3192181245}" type="slidenum">
              <a:rPr lang="pt-BR" smtClean="0"/>
              <a:t>‹nº›</a:t>
            </a:fld>
            <a:endParaRPr lang="pt-BR" dirty="0"/>
          </a:p>
        </p:txBody>
      </p:sp>
    </p:spTree>
    <p:extLst>
      <p:ext uri="{BB962C8B-B14F-4D97-AF65-F5344CB8AC3E}">
        <p14:creationId xmlns:p14="http://schemas.microsoft.com/office/powerpoint/2010/main" val="14283051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67A63206-3F3B-479E-97BD-8824AB326936}" type="datetimeFigureOut">
              <a:rPr lang="pt-BR" smtClean="0"/>
              <a:t>06/11/2018</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088DA141-C15A-46A8-9250-6A3192181245}" type="slidenum">
              <a:rPr lang="pt-BR" smtClean="0"/>
              <a:t>‹nº›</a:t>
            </a:fld>
            <a:endParaRPr lang="pt-BR" dirty="0"/>
          </a:p>
        </p:txBody>
      </p:sp>
    </p:spTree>
    <p:extLst>
      <p:ext uri="{BB962C8B-B14F-4D97-AF65-F5344CB8AC3E}">
        <p14:creationId xmlns:p14="http://schemas.microsoft.com/office/powerpoint/2010/main" val="2084772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nchor="ct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67A63206-3F3B-479E-97BD-8824AB326936}" type="datetimeFigureOut">
              <a:rPr lang="pt-BR" smtClean="0"/>
              <a:t>06/11/2018</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088DA141-C15A-46A8-9250-6A3192181245}" type="slidenum">
              <a:rPr lang="pt-BR" smtClean="0"/>
              <a:t>‹nº›</a:t>
            </a:fld>
            <a:endParaRPr lang="pt-BR" dirty="0"/>
          </a:p>
        </p:txBody>
      </p:sp>
    </p:spTree>
    <p:extLst>
      <p:ext uri="{BB962C8B-B14F-4D97-AF65-F5344CB8AC3E}">
        <p14:creationId xmlns:p14="http://schemas.microsoft.com/office/powerpoint/2010/main" val="361440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pt-BR"/>
              <a:t>Clique para editar o título Mestre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67A63206-3F3B-479E-97BD-8824AB326936}" type="datetimeFigureOut">
              <a:rPr lang="pt-BR" smtClean="0"/>
              <a:t>06/11/2018</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088DA141-C15A-46A8-9250-6A3192181245}" type="slidenum">
              <a:rPr lang="pt-BR" smtClean="0"/>
              <a:t>‹nº›</a:t>
            </a:fld>
            <a:endParaRPr lang="pt-BR" dirty="0"/>
          </a:p>
        </p:txBody>
      </p:sp>
    </p:spTree>
    <p:extLst>
      <p:ext uri="{BB962C8B-B14F-4D97-AF65-F5344CB8AC3E}">
        <p14:creationId xmlns:p14="http://schemas.microsoft.com/office/powerpoint/2010/main" val="924253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67A63206-3F3B-479E-97BD-8824AB326936}" type="datetimeFigureOut">
              <a:rPr lang="pt-BR" smtClean="0"/>
              <a:t>06/11/2018</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088DA141-C15A-46A8-9250-6A3192181245}" type="slidenum">
              <a:rPr lang="pt-BR" smtClean="0"/>
              <a:t>‹nº›</a:t>
            </a:fld>
            <a:endParaRPr lang="pt-BR" dirty="0"/>
          </a:p>
        </p:txBody>
      </p:sp>
    </p:spTree>
    <p:extLst>
      <p:ext uri="{BB962C8B-B14F-4D97-AF65-F5344CB8AC3E}">
        <p14:creationId xmlns:p14="http://schemas.microsoft.com/office/powerpoint/2010/main" val="3830398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67A63206-3F3B-479E-97BD-8824AB326936}" type="datetimeFigureOut">
              <a:rPr lang="pt-BR" smtClean="0"/>
              <a:t>06/11/2018</a:t>
            </a:fld>
            <a:endParaRPr lang="pt-BR" dirty="0"/>
          </a:p>
        </p:txBody>
      </p:sp>
      <p:sp>
        <p:nvSpPr>
          <p:cNvPr id="8" name="Footer Placeholder 7"/>
          <p:cNvSpPr>
            <a:spLocks noGrp="1"/>
          </p:cNvSpPr>
          <p:nvPr>
            <p:ph type="ftr" sz="quarter" idx="11"/>
          </p:nvPr>
        </p:nvSpPr>
        <p:spPr/>
        <p:txBody>
          <a:bodyPr/>
          <a:lstStyle/>
          <a:p>
            <a:endParaRPr lang="pt-BR" dirty="0"/>
          </a:p>
        </p:txBody>
      </p:sp>
      <p:sp>
        <p:nvSpPr>
          <p:cNvPr id="9" name="Slide Number Placeholder 8"/>
          <p:cNvSpPr>
            <a:spLocks noGrp="1"/>
          </p:cNvSpPr>
          <p:nvPr>
            <p:ph type="sldNum" sz="quarter" idx="12"/>
          </p:nvPr>
        </p:nvSpPr>
        <p:spPr/>
        <p:txBody>
          <a:bodyPr/>
          <a:lstStyle/>
          <a:p>
            <a:fld id="{088DA141-C15A-46A8-9250-6A3192181245}" type="slidenum">
              <a:rPr lang="pt-BR" smtClean="0"/>
              <a:t>‹nº›</a:t>
            </a:fld>
            <a:endParaRPr lang="pt-BR" dirty="0"/>
          </a:p>
        </p:txBody>
      </p:sp>
    </p:spTree>
    <p:extLst>
      <p:ext uri="{BB962C8B-B14F-4D97-AF65-F5344CB8AC3E}">
        <p14:creationId xmlns:p14="http://schemas.microsoft.com/office/powerpoint/2010/main" val="1839661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67A63206-3F3B-479E-97BD-8824AB326936}" type="datetimeFigureOut">
              <a:rPr lang="pt-BR" smtClean="0"/>
              <a:t>06/11/2018</a:t>
            </a:fld>
            <a:endParaRPr lang="pt-BR" dirty="0"/>
          </a:p>
        </p:txBody>
      </p:sp>
      <p:sp>
        <p:nvSpPr>
          <p:cNvPr id="4" name="Footer Placeholder 3"/>
          <p:cNvSpPr>
            <a:spLocks noGrp="1"/>
          </p:cNvSpPr>
          <p:nvPr>
            <p:ph type="ftr" sz="quarter" idx="11"/>
          </p:nvPr>
        </p:nvSpPr>
        <p:spPr/>
        <p:txBody>
          <a:bodyPr/>
          <a:lstStyle/>
          <a:p>
            <a:endParaRPr lang="pt-BR" dirty="0"/>
          </a:p>
        </p:txBody>
      </p:sp>
      <p:sp>
        <p:nvSpPr>
          <p:cNvPr id="5" name="Slide Number Placeholder 4"/>
          <p:cNvSpPr>
            <a:spLocks noGrp="1"/>
          </p:cNvSpPr>
          <p:nvPr>
            <p:ph type="sldNum" sz="quarter" idx="12"/>
          </p:nvPr>
        </p:nvSpPr>
        <p:spPr/>
        <p:txBody>
          <a:bodyPr/>
          <a:lstStyle/>
          <a:p>
            <a:fld id="{088DA141-C15A-46A8-9250-6A3192181245}" type="slidenum">
              <a:rPr lang="pt-BR" smtClean="0"/>
              <a:t>‹nº›</a:t>
            </a:fld>
            <a:endParaRPr lang="pt-BR" dirty="0"/>
          </a:p>
        </p:txBody>
      </p:sp>
    </p:spTree>
    <p:extLst>
      <p:ext uri="{BB962C8B-B14F-4D97-AF65-F5344CB8AC3E}">
        <p14:creationId xmlns:p14="http://schemas.microsoft.com/office/powerpoint/2010/main" val="770079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A63206-3F3B-479E-97BD-8824AB326936}" type="datetimeFigureOut">
              <a:rPr lang="pt-BR" smtClean="0"/>
              <a:t>06/11/2018</a:t>
            </a:fld>
            <a:endParaRPr lang="pt-BR" dirty="0"/>
          </a:p>
        </p:txBody>
      </p:sp>
      <p:sp>
        <p:nvSpPr>
          <p:cNvPr id="3" name="Footer Placeholder 2"/>
          <p:cNvSpPr>
            <a:spLocks noGrp="1"/>
          </p:cNvSpPr>
          <p:nvPr>
            <p:ph type="ftr" sz="quarter" idx="11"/>
          </p:nvPr>
        </p:nvSpPr>
        <p:spPr/>
        <p:txBody>
          <a:bodyPr/>
          <a:lstStyle/>
          <a:p>
            <a:endParaRPr lang="pt-BR" dirty="0"/>
          </a:p>
        </p:txBody>
      </p:sp>
      <p:sp>
        <p:nvSpPr>
          <p:cNvPr id="4" name="Slide Number Placeholder 3"/>
          <p:cNvSpPr>
            <a:spLocks noGrp="1"/>
          </p:cNvSpPr>
          <p:nvPr>
            <p:ph type="sldNum" sz="quarter" idx="12"/>
          </p:nvPr>
        </p:nvSpPr>
        <p:spPr/>
        <p:txBody>
          <a:bodyPr/>
          <a:lstStyle/>
          <a:p>
            <a:fld id="{088DA141-C15A-46A8-9250-6A3192181245}" type="slidenum">
              <a:rPr lang="pt-BR" smtClean="0"/>
              <a:t>‹nº›</a:t>
            </a:fld>
            <a:endParaRPr lang="pt-BR" dirty="0"/>
          </a:p>
        </p:txBody>
      </p:sp>
    </p:spTree>
    <p:extLst>
      <p:ext uri="{BB962C8B-B14F-4D97-AF65-F5344CB8AC3E}">
        <p14:creationId xmlns:p14="http://schemas.microsoft.com/office/powerpoint/2010/main" val="3728334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pt-BR"/>
              <a:t>Clique para editar o título Mestre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p:txBody>
          <a:bodyPr/>
          <a:lstStyle/>
          <a:p>
            <a:fld id="{67A63206-3F3B-479E-97BD-8824AB326936}" type="datetimeFigureOut">
              <a:rPr lang="pt-BR" smtClean="0"/>
              <a:t>06/11/2018</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088DA141-C15A-46A8-9250-6A3192181245}" type="slidenum">
              <a:rPr lang="pt-BR" smtClean="0"/>
              <a:t>‹nº›</a:t>
            </a:fld>
            <a:endParaRPr lang="pt-BR" dirty="0"/>
          </a:p>
        </p:txBody>
      </p:sp>
    </p:spTree>
    <p:extLst>
      <p:ext uri="{BB962C8B-B14F-4D97-AF65-F5344CB8AC3E}">
        <p14:creationId xmlns:p14="http://schemas.microsoft.com/office/powerpoint/2010/main" val="398499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pt-BR"/>
              <a:t>Clique para editar o título Mestre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dirty="0"/>
              <a:t>Clique no ícone para adicionar uma imagem</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p:txBody>
          <a:bodyPr/>
          <a:lstStyle/>
          <a:p>
            <a:fld id="{67A63206-3F3B-479E-97BD-8824AB326936}" type="datetimeFigureOut">
              <a:rPr lang="pt-BR" smtClean="0"/>
              <a:t>06/11/2018</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088DA141-C15A-46A8-9250-6A3192181245}" type="slidenum">
              <a:rPr lang="pt-BR" smtClean="0"/>
              <a:t>‹nº›</a:t>
            </a:fld>
            <a:endParaRPr lang="pt-BR" dirty="0"/>
          </a:p>
        </p:txBody>
      </p:sp>
    </p:spTree>
    <p:extLst>
      <p:ext uri="{BB962C8B-B14F-4D97-AF65-F5344CB8AC3E}">
        <p14:creationId xmlns:p14="http://schemas.microsoft.com/office/powerpoint/2010/main" val="3726565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67A63206-3F3B-479E-97BD-8824AB326936}" type="datetimeFigureOut">
              <a:rPr lang="pt-BR" smtClean="0"/>
              <a:t>06/11/2018</a:t>
            </a:fld>
            <a:endParaRPr lang="pt-BR"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pt-BR"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088DA141-C15A-46A8-9250-6A3192181245}" type="slidenum">
              <a:rPr lang="pt-BR" smtClean="0"/>
              <a:t>‹nº›</a:t>
            </a:fld>
            <a:endParaRPr lang="pt-BR" dirty="0"/>
          </a:p>
        </p:txBody>
      </p:sp>
    </p:spTree>
    <p:extLst>
      <p:ext uri="{BB962C8B-B14F-4D97-AF65-F5344CB8AC3E}">
        <p14:creationId xmlns:p14="http://schemas.microsoft.com/office/powerpoint/2010/main" val="377822672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79DB67-A2D1-402F-A505-7B59F44948A0}"/>
              </a:ext>
            </a:extLst>
          </p:cNvPr>
          <p:cNvSpPr>
            <a:spLocks noGrp="1"/>
          </p:cNvSpPr>
          <p:nvPr>
            <p:ph type="ctrTitle"/>
          </p:nvPr>
        </p:nvSpPr>
        <p:spPr>
          <a:xfrm>
            <a:off x="684211" y="685799"/>
            <a:ext cx="8690608" cy="2971801"/>
          </a:xfrm>
        </p:spPr>
        <p:txBody>
          <a:bodyPr>
            <a:normAutofit fontScale="90000"/>
          </a:bodyPr>
          <a:lstStyle/>
          <a:p>
            <a:r>
              <a:rPr lang="en-US" dirty="0"/>
              <a:t>An Analysis of the Use of Multiple Transmission </a:t>
            </a:r>
            <a:br>
              <a:rPr lang="en-US" dirty="0"/>
            </a:br>
            <a:r>
              <a:rPr lang="en-US" dirty="0"/>
              <a:t>Power Levels on Wireless Sensor Networks</a:t>
            </a:r>
            <a:endParaRPr lang="pt-BR" dirty="0"/>
          </a:p>
        </p:txBody>
      </p:sp>
      <p:sp>
        <p:nvSpPr>
          <p:cNvPr id="3" name="Subtítulo 2">
            <a:extLst>
              <a:ext uri="{FF2B5EF4-FFF2-40B4-BE49-F238E27FC236}">
                <a16:creationId xmlns:a16="http://schemas.microsoft.com/office/drawing/2014/main" id="{4E7EFF46-E38E-4B77-8FB6-D6B36853E674}"/>
              </a:ext>
            </a:extLst>
          </p:cNvPr>
          <p:cNvSpPr>
            <a:spLocks noGrp="1"/>
          </p:cNvSpPr>
          <p:nvPr>
            <p:ph type="subTitle" idx="1"/>
          </p:nvPr>
        </p:nvSpPr>
        <p:spPr>
          <a:xfrm>
            <a:off x="684212" y="3843867"/>
            <a:ext cx="10948988" cy="1947333"/>
          </a:xfrm>
        </p:spPr>
        <p:txBody>
          <a:bodyPr/>
          <a:lstStyle/>
          <a:p>
            <a:r>
              <a:rPr lang="pt-BR" dirty="0">
                <a:solidFill>
                  <a:schemeClr val="bg2">
                    <a:lumMod val="20000"/>
                    <a:lumOff val="80000"/>
                  </a:schemeClr>
                </a:solidFill>
              </a:rPr>
              <a:t>Felipe </a:t>
            </a:r>
            <a:r>
              <a:rPr lang="pt-BR" dirty="0" err="1">
                <a:solidFill>
                  <a:schemeClr val="bg2">
                    <a:lumMod val="20000"/>
                    <a:lumOff val="80000"/>
                  </a:schemeClr>
                </a:solidFill>
              </a:rPr>
              <a:t>Antonio</a:t>
            </a:r>
            <a:r>
              <a:rPr lang="pt-BR" dirty="0">
                <a:solidFill>
                  <a:schemeClr val="bg2">
                    <a:lumMod val="20000"/>
                    <a:lumOff val="80000"/>
                  </a:schemeClr>
                </a:solidFill>
              </a:rPr>
              <a:t> Moura Miranda – </a:t>
            </a:r>
            <a:r>
              <a:rPr lang="en-US" i="1" dirty="0">
                <a:solidFill>
                  <a:schemeClr val="bg2">
                    <a:lumMod val="20000"/>
                    <a:lumOff val="80000"/>
                  </a:schemeClr>
                </a:solidFill>
              </a:rPr>
              <a:t>Federal Institute of Education, Science and Technology of Sao Paulo </a:t>
            </a:r>
            <a:endParaRPr lang="pt-BR" i="1" dirty="0">
              <a:solidFill>
                <a:schemeClr val="bg2">
                  <a:lumMod val="20000"/>
                  <a:lumOff val="80000"/>
                </a:schemeClr>
              </a:solidFill>
            </a:endParaRPr>
          </a:p>
          <a:p>
            <a:r>
              <a:rPr lang="pt-BR" sz="1200" i="1" dirty="0">
                <a:solidFill>
                  <a:schemeClr val="bg2">
                    <a:lumMod val="20000"/>
                    <a:lumOff val="80000"/>
                  </a:schemeClr>
                </a:solidFill>
              </a:rPr>
              <a:t>miranda@ifsp.edu.br </a:t>
            </a:r>
          </a:p>
          <a:p>
            <a:r>
              <a:rPr lang="pt-BR" dirty="0">
                <a:solidFill>
                  <a:schemeClr val="bg2">
                    <a:lumMod val="20000"/>
                    <a:lumOff val="80000"/>
                  </a:schemeClr>
                </a:solidFill>
              </a:rPr>
              <a:t>Paulo </a:t>
            </a:r>
            <a:r>
              <a:rPr lang="pt-BR" dirty="0" err="1">
                <a:solidFill>
                  <a:schemeClr val="bg2">
                    <a:lumMod val="20000"/>
                    <a:lumOff val="80000"/>
                  </a:schemeClr>
                </a:solidFill>
              </a:rPr>
              <a:t>Cardieri</a:t>
            </a:r>
            <a:r>
              <a:rPr lang="pt-BR" dirty="0">
                <a:solidFill>
                  <a:schemeClr val="bg2">
                    <a:lumMod val="20000"/>
                    <a:lumOff val="80000"/>
                  </a:schemeClr>
                </a:solidFill>
              </a:rPr>
              <a:t> – </a:t>
            </a:r>
            <a:r>
              <a:rPr lang="pt-BR" i="1" dirty="0" err="1">
                <a:solidFill>
                  <a:schemeClr val="bg2">
                    <a:lumMod val="20000"/>
                    <a:lumOff val="80000"/>
                  </a:schemeClr>
                </a:solidFill>
              </a:rPr>
              <a:t>State</a:t>
            </a:r>
            <a:r>
              <a:rPr lang="pt-BR" i="1" dirty="0">
                <a:solidFill>
                  <a:schemeClr val="bg2">
                    <a:lumMod val="20000"/>
                    <a:lumOff val="80000"/>
                  </a:schemeClr>
                </a:solidFill>
              </a:rPr>
              <a:t> </a:t>
            </a:r>
            <a:r>
              <a:rPr lang="pt-BR" i="1" dirty="0" err="1">
                <a:solidFill>
                  <a:schemeClr val="bg2">
                    <a:lumMod val="20000"/>
                    <a:lumOff val="80000"/>
                  </a:schemeClr>
                </a:solidFill>
              </a:rPr>
              <a:t>University</a:t>
            </a:r>
            <a:r>
              <a:rPr lang="pt-BR" i="1" dirty="0">
                <a:solidFill>
                  <a:schemeClr val="bg2">
                    <a:lumMod val="20000"/>
                    <a:lumOff val="80000"/>
                  </a:schemeClr>
                </a:solidFill>
              </a:rPr>
              <a:t> </a:t>
            </a:r>
            <a:r>
              <a:rPr lang="pt-BR" i="1" dirty="0" err="1">
                <a:solidFill>
                  <a:schemeClr val="bg2">
                    <a:lumMod val="20000"/>
                    <a:lumOff val="80000"/>
                  </a:schemeClr>
                </a:solidFill>
              </a:rPr>
              <a:t>of</a:t>
            </a:r>
            <a:r>
              <a:rPr lang="pt-BR" i="1" dirty="0">
                <a:solidFill>
                  <a:schemeClr val="bg2">
                    <a:lumMod val="20000"/>
                    <a:lumOff val="80000"/>
                  </a:schemeClr>
                </a:solidFill>
              </a:rPr>
              <a:t> Campinas</a:t>
            </a:r>
          </a:p>
          <a:p>
            <a:r>
              <a:rPr lang="pt-BR" sz="1200" i="1" dirty="0">
                <a:solidFill>
                  <a:schemeClr val="bg2">
                    <a:lumMod val="20000"/>
                    <a:lumOff val="80000"/>
                  </a:schemeClr>
                </a:solidFill>
              </a:rPr>
              <a:t>cardieri@decom.fee.unicamp.br</a:t>
            </a:r>
          </a:p>
          <a:p>
            <a:endParaRPr lang="pt-BR" dirty="0">
              <a:solidFill>
                <a:schemeClr val="bg2">
                  <a:lumMod val="20000"/>
                  <a:lumOff val="80000"/>
                </a:schemeClr>
              </a:solidFill>
            </a:endParaRPr>
          </a:p>
        </p:txBody>
      </p:sp>
      <p:pic>
        <p:nvPicPr>
          <p:cNvPr id="5" name="Imagem 4">
            <a:extLst>
              <a:ext uri="{FF2B5EF4-FFF2-40B4-BE49-F238E27FC236}">
                <a16:creationId xmlns:a16="http://schemas.microsoft.com/office/drawing/2014/main" id="{20684EB9-6D7A-4F19-B315-714C5A1494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1634" y="4901182"/>
            <a:ext cx="2880366" cy="890018"/>
          </a:xfrm>
          <a:prstGeom prst="rect">
            <a:avLst/>
          </a:prstGeom>
        </p:spPr>
      </p:pic>
      <p:pic>
        <p:nvPicPr>
          <p:cNvPr id="7" name="Imagem 6">
            <a:extLst>
              <a:ext uri="{FF2B5EF4-FFF2-40B4-BE49-F238E27FC236}">
                <a16:creationId xmlns:a16="http://schemas.microsoft.com/office/drawing/2014/main" id="{41F0CBDC-8FDE-4771-A636-F6FA6109DC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86953" y="5681551"/>
            <a:ext cx="1129728" cy="743947"/>
          </a:xfrm>
          <a:prstGeom prst="rect">
            <a:avLst/>
          </a:prstGeom>
        </p:spPr>
      </p:pic>
      <p:pic>
        <p:nvPicPr>
          <p:cNvPr id="8" name="Imagem 7">
            <a:extLst>
              <a:ext uri="{FF2B5EF4-FFF2-40B4-BE49-F238E27FC236}">
                <a16:creationId xmlns:a16="http://schemas.microsoft.com/office/drawing/2014/main" id="{02FBEC9E-0316-4818-8979-40B2E7E34196}"/>
              </a:ext>
            </a:extLst>
          </p:cNvPr>
          <p:cNvPicPr>
            <a:picLocks noChangeAspect="1"/>
          </p:cNvPicPr>
          <p:nvPr/>
        </p:nvPicPr>
        <p:blipFill>
          <a:blip r:embed="rId4"/>
          <a:stretch>
            <a:fillRect/>
          </a:stretch>
        </p:blipFill>
        <p:spPr>
          <a:xfrm>
            <a:off x="7858702" y="5015286"/>
            <a:ext cx="1314450" cy="1400175"/>
          </a:xfrm>
          <a:prstGeom prst="rect">
            <a:avLst/>
          </a:prstGeom>
        </p:spPr>
      </p:pic>
    </p:spTree>
    <p:extLst>
      <p:ext uri="{BB962C8B-B14F-4D97-AF65-F5344CB8AC3E}">
        <p14:creationId xmlns:p14="http://schemas.microsoft.com/office/powerpoint/2010/main" val="521301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ipse 5">
            <a:extLst>
              <a:ext uri="{FF2B5EF4-FFF2-40B4-BE49-F238E27FC236}">
                <a16:creationId xmlns:a16="http://schemas.microsoft.com/office/drawing/2014/main" id="{A5820D98-5587-40B4-A3E9-4CA8E9F0E590}"/>
              </a:ext>
            </a:extLst>
          </p:cNvPr>
          <p:cNvSpPr/>
          <p:nvPr/>
        </p:nvSpPr>
        <p:spPr>
          <a:xfrm>
            <a:off x="6007200" y="4717857"/>
            <a:ext cx="180000" cy="18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Elipse 6">
            <a:extLst>
              <a:ext uri="{FF2B5EF4-FFF2-40B4-BE49-F238E27FC236}">
                <a16:creationId xmlns:a16="http://schemas.microsoft.com/office/drawing/2014/main" id="{E75866AE-5F93-469D-A036-171B6820F4A7}"/>
              </a:ext>
            </a:extLst>
          </p:cNvPr>
          <p:cNvSpPr/>
          <p:nvPr/>
        </p:nvSpPr>
        <p:spPr>
          <a:xfrm>
            <a:off x="6043200" y="4753857"/>
            <a:ext cx="108000" cy="10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Elipse 7">
            <a:extLst>
              <a:ext uri="{FF2B5EF4-FFF2-40B4-BE49-F238E27FC236}">
                <a16:creationId xmlns:a16="http://schemas.microsoft.com/office/drawing/2014/main" id="{C97CD751-4630-4996-9A3D-9D16BD82238C}"/>
              </a:ext>
            </a:extLst>
          </p:cNvPr>
          <p:cNvSpPr/>
          <p:nvPr/>
        </p:nvSpPr>
        <p:spPr>
          <a:xfrm>
            <a:off x="6007200" y="4346381"/>
            <a:ext cx="180000" cy="180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Elipse 8">
            <a:extLst>
              <a:ext uri="{FF2B5EF4-FFF2-40B4-BE49-F238E27FC236}">
                <a16:creationId xmlns:a16="http://schemas.microsoft.com/office/drawing/2014/main" id="{82395437-3A58-43FF-A315-B116AEF707AE}"/>
              </a:ext>
            </a:extLst>
          </p:cNvPr>
          <p:cNvSpPr/>
          <p:nvPr/>
        </p:nvSpPr>
        <p:spPr>
          <a:xfrm>
            <a:off x="6007200" y="3974905"/>
            <a:ext cx="180000" cy="180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Elipse 9">
            <a:extLst>
              <a:ext uri="{FF2B5EF4-FFF2-40B4-BE49-F238E27FC236}">
                <a16:creationId xmlns:a16="http://schemas.microsoft.com/office/drawing/2014/main" id="{D13A9762-9F75-445F-8A22-F80587039E3A}"/>
              </a:ext>
            </a:extLst>
          </p:cNvPr>
          <p:cNvSpPr/>
          <p:nvPr/>
        </p:nvSpPr>
        <p:spPr>
          <a:xfrm>
            <a:off x="6001949" y="996405"/>
            <a:ext cx="180000" cy="180000"/>
          </a:xfrm>
          <a:prstGeom prst="ellipse">
            <a:avLst/>
          </a:prstGeom>
          <a:solidFill>
            <a:schemeClr val="bg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Elipse 10">
            <a:extLst>
              <a:ext uri="{FF2B5EF4-FFF2-40B4-BE49-F238E27FC236}">
                <a16:creationId xmlns:a16="http://schemas.microsoft.com/office/drawing/2014/main" id="{2264EB76-10A0-4FCA-9E87-F3F882F9C871}"/>
              </a:ext>
            </a:extLst>
          </p:cNvPr>
          <p:cNvSpPr/>
          <p:nvPr/>
        </p:nvSpPr>
        <p:spPr>
          <a:xfrm>
            <a:off x="6006762" y="1367318"/>
            <a:ext cx="180000" cy="1800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Elipse 11">
            <a:extLst>
              <a:ext uri="{FF2B5EF4-FFF2-40B4-BE49-F238E27FC236}">
                <a16:creationId xmlns:a16="http://schemas.microsoft.com/office/drawing/2014/main" id="{CA2CBDB2-B580-4B57-BF24-7496C9919CE4}"/>
              </a:ext>
            </a:extLst>
          </p:cNvPr>
          <p:cNvSpPr/>
          <p:nvPr/>
        </p:nvSpPr>
        <p:spPr>
          <a:xfrm>
            <a:off x="6002437" y="1736488"/>
            <a:ext cx="180000" cy="180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Elipse 12">
            <a:extLst>
              <a:ext uri="{FF2B5EF4-FFF2-40B4-BE49-F238E27FC236}">
                <a16:creationId xmlns:a16="http://schemas.microsoft.com/office/drawing/2014/main" id="{A9F0A9A2-9EAA-4A5D-893B-99E9DD5BF41E}"/>
              </a:ext>
            </a:extLst>
          </p:cNvPr>
          <p:cNvSpPr/>
          <p:nvPr/>
        </p:nvSpPr>
        <p:spPr>
          <a:xfrm>
            <a:off x="6007200" y="2112343"/>
            <a:ext cx="180000" cy="180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Elipse 13">
            <a:extLst>
              <a:ext uri="{FF2B5EF4-FFF2-40B4-BE49-F238E27FC236}">
                <a16:creationId xmlns:a16="http://schemas.microsoft.com/office/drawing/2014/main" id="{DDABA6FA-4CAD-4B9E-9376-D3FFB937F116}"/>
              </a:ext>
            </a:extLst>
          </p:cNvPr>
          <p:cNvSpPr/>
          <p:nvPr/>
        </p:nvSpPr>
        <p:spPr>
          <a:xfrm>
            <a:off x="6007200" y="2482156"/>
            <a:ext cx="180000" cy="180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Elipse 14">
            <a:extLst>
              <a:ext uri="{FF2B5EF4-FFF2-40B4-BE49-F238E27FC236}">
                <a16:creationId xmlns:a16="http://schemas.microsoft.com/office/drawing/2014/main" id="{F009C286-067C-46C5-A543-148351F6FDF1}"/>
              </a:ext>
            </a:extLst>
          </p:cNvPr>
          <p:cNvSpPr/>
          <p:nvPr/>
        </p:nvSpPr>
        <p:spPr>
          <a:xfrm>
            <a:off x="6007200" y="2857368"/>
            <a:ext cx="180000" cy="180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6" name="Elipse 15">
            <a:extLst>
              <a:ext uri="{FF2B5EF4-FFF2-40B4-BE49-F238E27FC236}">
                <a16:creationId xmlns:a16="http://schemas.microsoft.com/office/drawing/2014/main" id="{708909DD-6E23-41E2-9B65-AAAB7B917335}"/>
              </a:ext>
            </a:extLst>
          </p:cNvPr>
          <p:cNvSpPr/>
          <p:nvPr/>
        </p:nvSpPr>
        <p:spPr>
          <a:xfrm>
            <a:off x="6007200" y="3229880"/>
            <a:ext cx="180000" cy="180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7" name="Elipse 16">
            <a:extLst>
              <a:ext uri="{FF2B5EF4-FFF2-40B4-BE49-F238E27FC236}">
                <a16:creationId xmlns:a16="http://schemas.microsoft.com/office/drawing/2014/main" id="{84D28D5D-2383-44CB-B36B-6F4BEB4ED3E0}"/>
              </a:ext>
            </a:extLst>
          </p:cNvPr>
          <p:cNvSpPr/>
          <p:nvPr/>
        </p:nvSpPr>
        <p:spPr>
          <a:xfrm>
            <a:off x="6011500" y="3603429"/>
            <a:ext cx="180000" cy="180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8" name="CaixaDeTexto 17">
            <a:extLst>
              <a:ext uri="{FF2B5EF4-FFF2-40B4-BE49-F238E27FC236}">
                <a16:creationId xmlns:a16="http://schemas.microsoft.com/office/drawing/2014/main" id="{544C2AE7-711F-46B6-A111-6FB55E575667}"/>
              </a:ext>
            </a:extLst>
          </p:cNvPr>
          <p:cNvSpPr txBox="1"/>
          <p:nvPr/>
        </p:nvSpPr>
        <p:spPr>
          <a:xfrm>
            <a:off x="6537973" y="4623191"/>
            <a:ext cx="1582484"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Base </a:t>
            </a:r>
            <a:r>
              <a:rPr lang="pt-BR" b="1" dirty="0" err="1">
                <a:latin typeface="Arial" panose="020B0604020202020204" pitchFamily="34" charset="0"/>
                <a:cs typeface="Arial" panose="020B0604020202020204" pitchFamily="34" charset="0"/>
              </a:rPr>
              <a:t>Station</a:t>
            </a:r>
            <a:endParaRPr lang="pt-BR" b="1" dirty="0">
              <a:latin typeface="Arial" panose="020B0604020202020204" pitchFamily="34" charset="0"/>
              <a:cs typeface="Arial" panose="020B0604020202020204" pitchFamily="34" charset="0"/>
            </a:endParaRPr>
          </a:p>
        </p:txBody>
      </p:sp>
      <p:cxnSp>
        <p:nvCxnSpPr>
          <p:cNvPr id="19" name="Conector de Seta Reta 18">
            <a:extLst>
              <a:ext uri="{FF2B5EF4-FFF2-40B4-BE49-F238E27FC236}">
                <a16:creationId xmlns:a16="http://schemas.microsoft.com/office/drawing/2014/main" id="{3FBF84B7-6123-475A-9EFD-649DCFC080FE}"/>
              </a:ext>
            </a:extLst>
          </p:cNvPr>
          <p:cNvCxnSpPr>
            <a:stCxn id="18" idx="1"/>
            <a:endCxn id="6" idx="6"/>
          </p:cNvCxnSpPr>
          <p:nvPr/>
        </p:nvCxnSpPr>
        <p:spPr>
          <a:xfrm flipH="1">
            <a:off x="6187200" y="4807857"/>
            <a:ext cx="350773"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CaixaDeTexto 19">
            <a:extLst>
              <a:ext uri="{FF2B5EF4-FFF2-40B4-BE49-F238E27FC236}">
                <a16:creationId xmlns:a16="http://schemas.microsoft.com/office/drawing/2014/main" id="{7AFD3AAC-1FF1-4F6D-8E2B-9766F3BCB008}"/>
              </a:ext>
            </a:extLst>
          </p:cNvPr>
          <p:cNvSpPr txBox="1"/>
          <p:nvPr/>
        </p:nvSpPr>
        <p:spPr>
          <a:xfrm>
            <a:off x="5689043" y="4242761"/>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1</a:t>
            </a:r>
          </a:p>
        </p:txBody>
      </p:sp>
      <p:sp>
        <p:nvSpPr>
          <p:cNvPr id="21" name="CaixaDeTexto 20">
            <a:extLst>
              <a:ext uri="{FF2B5EF4-FFF2-40B4-BE49-F238E27FC236}">
                <a16:creationId xmlns:a16="http://schemas.microsoft.com/office/drawing/2014/main" id="{FBD39107-BCFD-464D-973A-05E4A9E183BD}"/>
              </a:ext>
            </a:extLst>
          </p:cNvPr>
          <p:cNvSpPr txBox="1"/>
          <p:nvPr/>
        </p:nvSpPr>
        <p:spPr>
          <a:xfrm>
            <a:off x="6181949" y="3873429"/>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2</a:t>
            </a:r>
          </a:p>
        </p:txBody>
      </p:sp>
      <p:sp>
        <p:nvSpPr>
          <p:cNvPr id="22" name="CaixaDeTexto 21">
            <a:extLst>
              <a:ext uri="{FF2B5EF4-FFF2-40B4-BE49-F238E27FC236}">
                <a16:creationId xmlns:a16="http://schemas.microsoft.com/office/drawing/2014/main" id="{8DD6EC37-5296-4679-ABB7-E6976D8D5AB0}"/>
              </a:ext>
            </a:extLst>
          </p:cNvPr>
          <p:cNvSpPr txBox="1"/>
          <p:nvPr/>
        </p:nvSpPr>
        <p:spPr>
          <a:xfrm>
            <a:off x="5689043" y="3508281"/>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3</a:t>
            </a:r>
          </a:p>
        </p:txBody>
      </p:sp>
      <p:sp>
        <p:nvSpPr>
          <p:cNvPr id="23" name="CaixaDeTexto 22">
            <a:extLst>
              <a:ext uri="{FF2B5EF4-FFF2-40B4-BE49-F238E27FC236}">
                <a16:creationId xmlns:a16="http://schemas.microsoft.com/office/drawing/2014/main" id="{7E62995C-B3A3-4E61-9DC2-30B45DA961FF}"/>
              </a:ext>
            </a:extLst>
          </p:cNvPr>
          <p:cNvSpPr txBox="1"/>
          <p:nvPr/>
        </p:nvSpPr>
        <p:spPr>
          <a:xfrm>
            <a:off x="5689043" y="2765364"/>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5</a:t>
            </a:r>
          </a:p>
        </p:txBody>
      </p:sp>
      <p:sp>
        <p:nvSpPr>
          <p:cNvPr id="24" name="CaixaDeTexto 23">
            <a:extLst>
              <a:ext uri="{FF2B5EF4-FFF2-40B4-BE49-F238E27FC236}">
                <a16:creationId xmlns:a16="http://schemas.microsoft.com/office/drawing/2014/main" id="{F46891F3-75B5-4073-93E9-E323B579DAA5}"/>
              </a:ext>
            </a:extLst>
          </p:cNvPr>
          <p:cNvSpPr txBox="1"/>
          <p:nvPr/>
        </p:nvSpPr>
        <p:spPr>
          <a:xfrm>
            <a:off x="5689043" y="2023362"/>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7</a:t>
            </a:r>
          </a:p>
        </p:txBody>
      </p:sp>
      <p:sp>
        <p:nvSpPr>
          <p:cNvPr id="25" name="CaixaDeTexto 24">
            <a:extLst>
              <a:ext uri="{FF2B5EF4-FFF2-40B4-BE49-F238E27FC236}">
                <a16:creationId xmlns:a16="http://schemas.microsoft.com/office/drawing/2014/main" id="{A77E26BF-F702-4E3D-9DBC-98F909CA9278}"/>
              </a:ext>
            </a:extLst>
          </p:cNvPr>
          <p:cNvSpPr txBox="1"/>
          <p:nvPr/>
        </p:nvSpPr>
        <p:spPr>
          <a:xfrm>
            <a:off x="5689043" y="1266699"/>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9</a:t>
            </a:r>
          </a:p>
        </p:txBody>
      </p:sp>
      <p:sp>
        <p:nvSpPr>
          <p:cNvPr id="26" name="CaixaDeTexto 25">
            <a:extLst>
              <a:ext uri="{FF2B5EF4-FFF2-40B4-BE49-F238E27FC236}">
                <a16:creationId xmlns:a16="http://schemas.microsoft.com/office/drawing/2014/main" id="{304F9E7F-4186-4E3E-BFA0-D335DEDD329A}"/>
              </a:ext>
            </a:extLst>
          </p:cNvPr>
          <p:cNvSpPr txBox="1"/>
          <p:nvPr/>
        </p:nvSpPr>
        <p:spPr>
          <a:xfrm>
            <a:off x="6209840" y="3134696"/>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4</a:t>
            </a:r>
          </a:p>
        </p:txBody>
      </p:sp>
      <p:sp>
        <p:nvSpPr>
          <p:cNvPr id="27" name="CaixaDeTexto 26">
            <a:extLst>
              <a:ext uri="{FF2B5EF4-FFF2-40B4-BE49-F238E27FC236}">
                <a16:creationId xmlns:a16="http://schemas.microsoft.com/office/drawing/2014/main" id="{7027E0D1-12D2-4162-9BB3-5428483A5767}"/>
              </a:ext>
            </a:extLst>
          </p:cNvPr>
          <p:cNvSpPr txBox="1"/>
          <p:nvPr/>
        </p:nvSpPr>
        <p:spPr>
          <a:xfrm>
            <a:off x="6188105" y="2391674"/>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6</a:t>
            </a:r>
          </a:p>
        </p:txBody>
      </p:sp>
      <p:sp>
        <p:nvSpPr>
          <p:cNvPr id="28" name="CaixaDeTexto 27">
            <a:extLst>
              <a:ext uri="{FF2B5EF4-FFF2-40B4-BE49-F238E27FC236}">
                <a16:creationId xmlns:a16="http://schemas.microsoft.com/office/drawing/2014/main" id="{31320D20-2085-46DC-9FC4-FCD8DAD1BCCF}"/>
              </a:ext>
            </a:extLst>
          </p:cNvPr>
          <p:cNvSpPr txBox="1"/>
          <p:nvPr/>
        </p:nvSpPr>
        <p:spPr>
          <a:xfrm>
            <a:off x="6191500" y="1641983"/>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8</a:t>
            </a:r>
          </a:p>
        </p:txBody>
      </p:sp>
      <p:sp>
        <p:nvSpPr>
          <p:cNvPr id="29" name="CaixaDeTexto 28">
            <a:extLst>
              <a:ext uri="{FF2B5EF4-FFF2-40B4-BE49-F238E27FC236}">
                <a16:creationId xmlns:a16="http://schemas.microsoft.com/office/drawing/2014/main" id="{86B25031-AA16-4F1A-84D0-7FF25580574C}"/>
              </a:ext>
            </a:extLst>
          </p:cNvPr>
          <p:cNvSpPr txBox="1"/>
          <p:nvPr/>
        </p:nvSpPr>
        <p:spPr>
          <a:xfrm>
            <a:off x="6117829" y="912274"/>
            <a:ext cx="44114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10</a:t>
            </a:r>
          </a:p>
        </p:txBody>
      </p:sp>
      <p:sp>
        <p:nvSpPr>
          <p:cNvPr id="30" name="Espaço Reservado para Conteúdo 2">
            <a:extLst>
              <a:ext uri="{FF2B5EF4-FFF2-40B4-BE49-F238E27FC236}">
                <a16:creationId xmlns:a16="http://schemas.microsoft.com/office/drawing/2014/main" id="{413D7BC0-EA8E-494E-9B3D-3C687987C7F0}"/>
              </a:ext>
            </a:extLst>
          </p:cNvPr>
          <p:cNvSpPr>
            <a:spLocks noGrp="1"/>
          </p:cNvSpPr>
          <p:nvPr>
            <p:ph idx="1"/>
          </p:nvPr>
        </p:nvSpPr>
        <p:spPr>
          <a:xfrm>
            <a:off x="0" y="0"/>
            <a:ext cx="8534400" cy="3615267"/>
          </a:xfrm>
        </p:spPr>
        <p:txBody>
          <a:bodyPr/>
          <a:lstStyle/>
          <a:p>
            <a:pPr marL="0" indent="0" algn="just">
              <a:buNone/>
            </a:pPr>
            <a:r>
              <a:rPr lang="en-US" dirty="0">
                <a:solidFill>
                  <a:schemeClr val="bg2">
                    <a:lumMod val="20000"/>
                    <a:lumOff val="80000"/>
                  </a:schemeClr>
                </a:solidFill>
              </a:rPr>
              <a:t>Transmitter: </a:t>
            </a:r>
            <a:r>
              <a:rPr lang="en-US" b="1" dirty="0">
                <a:solidFill>
                  <a:schemeClr val="bg2">
                    <a:lumMod val="20000"/>
                    <a:lumOff val="80000"/>
                  </a:schemeClr>
                </a:solidFill>
              </a:rPr>
              <a:t>10</a:t>
            </a:r>
          </a:p>
          <a:p>
            <a:pPr marL="0" indent="0" algn="just">
              <a:buNone/>
            </a:pPr>
            <a:r>
              <a:rPr lang="en-US" dirty="0">
                <a:solidFill>
                  <a:schemeClr val="bg2">
                    <a:lumMod val="20000"/>
                    <a:lumOff val="80000"/>
                  </a:schemeClr>
                </a:solidFill>
              </a:rPr>
              <a:t>Reach: </a:t>
            </a:r>
            <a:r>
              <a:rPr lang="en-US" b="1" dirty="0">
                <a:solidFill>
                  <a:schemeClr val="bg2">
                    <a:lumMod val="20000"/>
                    <a:lumOff val="80000"/>
                  </a:schemeClr>
                </a:solidFill>
              </a:rPr>
              <a:t>1 hop</a:t>
            </a:r>
          </a:p>
          <a:p>
            <a:pPr marL="0" indent="0" algn="just">
              <a:buNone/>
            </a:pPr>
            <a:r>
              <a:rPr lang="en-US" dirty="0">
                <a:solidFill>
                  <a:schemeClr val="bg2">
                    <a:lumMod val="20000"/>
                    <a:lumOff val="80000"/>
                  </a:schemeClr>
                </a:solidFill>
              </a:rPr>
              <a:t>Receivers: </a:t>
            </a:r>
            <a:r>
              <a:rPr lang="en-US" b="1" dirty="0">
                <a:solidFill>
                  <a:schemeClr val="bg2">
                    <a:lumMod val="20000"/>
                    <a:lumOff val="80000"/>
                  </a:schemeClr>
                </a:solidFill>
              </a:rPr>
              <a:t>{9}</a:t>
            </a:r>
          </a:p>
          <a:p>
            <a:pPr marL="0" indent="0" algn="just">
              <a:buNone/>
            </a:pPr>
            <a:r>
              <a:rPr lang="en-US" dirty="0">
                <a:solidFill>
                  <a:schemeClr val="bg2">
                    <a:lumMod val="20000"/>
                    <a:lumOff val="80000"/>
                  </a:schemeClr>
                </a:solidFill>
              </a:rPr>
              <a:t>Addressee: </a:t>
            </a:r>
            <a:r>
              <a:rPr lang="en-US" b="1" dirty="0">
                <a:solidFill>
                  <a:schemeClr val="bg2">
                    <a:lumMod val="20000"/>
                    <a:lumOff val="80000"/>
                  </a:schemeClr>
                </a:solidFill>
              </a:rPr>
              <a:t>9</a:t>
            </a:r>
            <a:endParaRPr lang="pt-BR" b="1" dirty="0">
              <a:solidFill>
                <a:schemeClr val="bg2">
                  <a:lumMod val="20000"/>
                  <a:lumOff val="80000"/>
                </a:schemeClr>
              </a:solidFill>
            </a:endParaRPr>
          </a:p>
        </p:txBody>
      </p:sp>
      <p:cxnSp>
        <p:nvCxnSpPr>
          <p:cNvPr id="4" name="Conector: Curvo 3">
            <a:extLst>
              <a:ext uri="{FF2B5EF4-FFF2-40B4-BE49-F238E27FC236}">
                <a16:creationId xmlns:a16="http://schemas.microsoft.com/office/drawing/2014/main" id="{64AECEAB-8D19-4C6A-90F4-DBB7E9B1DFAB}"/>
              </a:ext>
            </a:extLst>
          </p:cNvPr>
          <p:cNvCxnSpPr>
            <a:cxnSpLocks/>
            <a:stCxn id="29" idx="3"/>
            <a:endCxn id="11" idx="6"/>
          </p:cNvCxnSpPr>
          <p:nvPr/>
        </p:nvCxnSpPr>
        <p:spPr>
          <a:xfrm flipH="1">
            <a:off x="6186762" y="1096940"/>
            <a:ext cx="372213" cy="360378"/>
          </a:xfrm>
          <a:prstGeom prst="curvedConnector3">
            <a:avLst>
              <a:gd name="adj1" fmla="val -61416"/>
            </a:avLst>
          </a:prstGeom>
          <a:ln w="63500">
            <a:solidFill>
              <a:srgbClr val="00B050">
                <a:alpha val="60000"/>
              </a:srgbClr>
            </a:solidFill>
            <a:tailEnd type="triangle"/>
          </a:ln>
        </p:spPr>
        <p:style>
          <a:lnRef idx="1">
            <a:schemeClr val="accent1"/>
          </a:lnRef>
          <a:fillRef idx="0">
            <a:schemeClr val="accent1"/>
          </a:fillRef>
          <a:effectRef idx="0">
            <a:schemeClr val="accent1"/>
          </a:effectRef>
          <a:fontRef idx="minor">
            <a:schemeClr val="tx1"/>
          </a:fontRef>
        </p:style>
      </p:cxnSp>
      <p:sp>
        <p:nvSpPr>
          <p:cNvPr id="33" name="Título 1">
            <a:extLst>
              <a:ext uri="{FF2B5EF4-FFF2-40B4-BE49-F238E27FC236}">
                <a16:creationId xmlns:a16="http://schemas.microsoft.com/office/drawing/2014/main" id="{18DDF5A9-662E-42C6-805B-3146BA6F9A47}"/>
              </a:ext>
            </a:extLst>
          </p:cNvPr>
          <p:cNvSpPr>
            <a:spLocks noGrp="1"/>
          </p:cNvSpPr>
          <p:nvPr>
            <p:ph type="title"/>
          </p:nvPr>
        </p:nvSpPr>
        <p:spPr>
          <a:xfrm>
            <a:off x="0" y="5357153"/>
            <a:ext cx="8534400" cy="1507067"/>
          </a:xfrm>
        </p:spPr>
        <p:txBody>
          <a:bodyPr/>
          <a:lstStyle/>
          <a:p>
            <a:r>
              <a:rPr lang="pt-BR" dirty="0" err="1"/>
              <a:t>Transmission</a:t>
            </a:r>
            <a:r>
              <a:rPr lang="pt-BR" dirty="0"/>
              <a:t> Power </a:t>
            </a:r>
            <a:r>
              <a:rPr lang="pt-BR" dirty="0" err="1"/>
              <a:t>levels</a:t>
            </a:r>
            <a:endParaRPr lang="pt-BR" dirty="0"/>
          </a:p>
        </p:txBody>
      </p:sp>
    </p:spTree>
    <p:extLst>
      <p:ext uri="{BB962C8B-B14F-4D97-AF65-F5344CB8AC3E}">
        <p14:creationId xmlns:p14="http://schemas.microsoft.com/office/powerpoint/2010/main" val="4234644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ipse 5">
            <a:extLst>
              <a:ext uri="{FF2B5EF4-FFF2-40B4-BE49-F238E27FC236}">
                <a16:creationId xmlns:a16="http://schemas.microsoft.com/office/drawing/2014/main" id="{A5820D98-5587-40B4-A3E9-4CA8E9F0E590}"/>
              </a:ext>
            </a:extLst>
          </p:cNvPr>
          <p:cNvSpPr/>
          <p:nvPr/>
        </p:nvSpPr>
        <p:spPr>
          <a:xfrm>
            <a:off x="6007200" y="4717857"/>
            <a:ext cx="180000" cy="18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Elipse 6">
            <a:extLst>
              <a:ext uri="{FF2B5EF4-FFF2-40B4-BE49-F238E27FC236}">
                <a16:creationId xmlns:a16="http://schemas.microsoft.com/office/drawing/2014/main" id="{E75866AE-5F93-469D-A036-171B6820F4A7}"/>
              </a:ext>
            </a:extLst>
          </p:cNvPr>
          <p:cNvSpPr/>
          <p:nvPr/>
        </p:nvSpPr>
        <p:spPr>
          <a:xfrm>
            <a:off x="6043200" y="4753857"/>
            <a:ext cx="108000" cy="10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Elipse 7">
            <a:extLst>
              <a:ext uri="{FF2B5EF4-FFF2-40B4-BE49-F238E27FC236}">
                <a16:creationId xmlns:a16="http://schemas.microsoft.com/office/drawing/2014/main" id="{C97CD751-4630-4996-9A3D-9D16BD82238C}"/>
              </a:ext>
            </a:extLst>
          </p:cNvPr>
          <p:cNvSpPr/>
          <p:nvPr/>
        </p:nvSpPr>
        <p:spPr>
          <a:xfrm>
            <a:off x="6007200" y="4346381"/>
            <a:ext cx="180000" cy="180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Elipse 8">
            <a:extLst>
              <a:ext uri="{FF2B5EF4-FFF2-40B4-BE49-F238E27FC236}">
                <a16:creationId xmlns:a16="http://schemas.microsoft.com/office/drawing/2014/main" id="{82395437-3A58-43FF-A315-B116AEF707AE}"/>
              </a:ext>
            </a:extLst>
          </p:cNvPr>
          <p:cNvSpPr/>
          <p:nvPr/>
        </p:nvSpPr>
        <p:spPr>
          <a:xfrm>
            <a:off x="6007200" y="3974905"/>
            <a:ext cx="180000" cy="180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Elipse 9">
            <a:extLst>
              <a:ext uri="{FF2B5EF4-FFF2-40B4-BE49-F238E27FC236}">
                <a16:creationId xmlns:a16="http://schemas.microsoft.com/office/drawing/2014/main" id="{D13A9762-9F75-445F-8A22-F80587039E3A}"/>
              </a:ext>
            </a:extLst>
          </p:cNvPr>
          <p:cNvSpPr/>
          <p:nvPr/>
        </p:nvSpPr>
        <p:spPr>
          <a:xfrm>
            <a:off x="6001949" y="996405"/>
            <a:ext cx="180000" cy="180000"/>
          </a:xfrm>
          <a:prstGeom prst="ellipse">
            <a:avLst/>
          </a:prstGeom>
          <a:solidFill>
            <a:schemeClr val="bg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Elipse 10">
            <a:extLst>
              <a:ext uri="{FF2B5EF4-FFF2-40B4-BE49-F238E27FC236}">
                <a16:creationId xmlns:a16="http://schemas.microsoft.com/office/drawing/2014/main" id="{2264EB76-10A0-4FCA-9E87-F3F882F9C871}"/>
              </a:ext>
            </a:extLst>
          </p:cNvPr>
          <p:cNvSpPr/>
          <p:nvPr/>
        </p:nvSpPr>
        <p:spPr>
          <a:xfrm>
            <a:off x="6006762" y="1367318"/>
            <a:ext cx="180000" cy="1800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Elipse 11">
            <a:extLst>
              <a:ext uri="{FF2B5EF4-FFF2-40B4-BE49-F238E27FC236}">
                <a16:creationId xmlns:a16="http://schemas.microsoft.com/office/drawing/2014/main" id="{CA2CBDB2-B580-4B57-BF24-7496C9919CE4}"/>
              </a:ext>
            </a:extLst>
          </p:cNvPr>
          <p:cNvSpPr/>
          <p:nvPr/>
        </p:nvSpPr>
        <p:spPr>
          <a:xfrm>
            <a:off x="6002437" y="1736488"/>
            <a:ext cx="180000" cy="1800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Elipse 12">
            <a:extLst>
              <a:ext uri="{FF2B5EF4-FFF2-40B4-BE49-F238E27FC236}">
                <a16:creationId xmlns:a16="http://schemas.microsoft.com/office/drawing/2014/main" id="{A9F0A9A2-9EAA-4A5D-893B-99E9DD5BF41E}"/>
              </a:ext>
            </a:extLst>
          </p:cNvPr>
          <p:cNvSpPr/>
          <p:nvPr/>
        </p:nvSpPr>
        <p:spPr>
          <a:xfrm>
            <a:off x="6007200" y="2112343"/>
            <a:ext cx="180000" cy="1800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Elipse 13">
            <a:extLst>
              <a:ext uri="{FF2B5EF4-FFF2-40B4-BE49-F238E27FC236}">
                <a16:creationId xmlns:a16="http://schemas.microsoft.com/office/drawing/2014/main" id="{DDABA6FA-4CAD-4B9E-9376-D3FFB937F116}"/>
              </a:ext>
            </a:extLst>
          </p:cNvPr>
          <p:cNvSpPr/>
          <p:nvPr/>
        </p:nvSpPr>
        <p:spPr>
          <a:xfrm>
            <a:off x="6007200" y="2482156"/>
            <a:ext cx="180000" cy="180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Elipse 14">
            <a:extLst>
              <a:ext uri="{FF2B5EF4-FFF2-40B4-BE49-F238E27FC236}">
                <a16:creationId xmlns:a16="http://schemas.microsoft.com/office/drawing/2014/main" id="{F009C286-067C-46C5-A543-148351F6FDF1}"/>
              </a:ext>
            </a:extLst>
          </p:cNvPr>
          <p:cNvSpPr/>
          <p:nvPr/>
        </p:nvSpPr>
        <p:spPr>
          <a:xfrm>
            <a:off x="6007200" y="2857368"/>
            <a:ext cx="180000" cy="180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6" name="Elipse 15">
            <a:extLst>
              <a:ext uri="{FF2B5EF4-FFF2-40B4-BE49-F238E27FC236}">
                <a16:creationId xmlns:a16="http://schemas.microsoft.com/office/drawing/2014/main" id="{708909DD-6E23-41E2-9B65-AAAB7B917335}"/>
              </a:ext>
            </a:extLst>
          </p:cNvPr>
          <p:cNvSpPr/>
          <p:nvPr/>
        </p:nvSpPr>
        <p:spPr>
          <a:xfrm>
            <a:off x="6007200" y="3229880"/>
            <a:ext cx="180000" cy="180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7" name="Elipse 16">
            <a:extLst>
              <a:ext uri="{FF2B5EF4-FFF2-40B4-BE49-F238E27FC236}">
                <a16:creationId xmlns:a16="http://schemas.microsoft.com/office/drawing/2014/main" id="{84D28D5D-2383-44CB-B36B-6F4BEB4ED3E0}"/>
              </a:ext>
            </a:extLst>
          </p:cNvPr>
          <p:cNvSpPr/>
          <p:nvPr/>
        </p:nvSpPr>
        <p:spPr>
          <a:xfrm>
            <a:off x="6011500" y="3603429"/>
            <a:ext cx="180000" cy="180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8" name="CaixaDeTexto 17">
            <a:extLst>
              <a:ext uri="{FF2B5EF4-FFF2-40B4-BE49-F238E27FC236}">
                <a16:creationId xmlns:a16="http://schemas.microsoft.com/office/drawing/2014/main" id="{544C2AE7-711F-46B6-A111-6FB55E575667}"/>
              </a:ext>
            </a:extLst>
          </p:cNvPr>
          <p:cNvSpPr txBox="1"/>
          <p:nvPr/>
        </p:nvSpPr>
        <p:spPr>
          <a:xfrm>
            <a:off x="6537973" y="4623191"/>
            <a:ext cx="1582484"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Base </a:t>
            </a:r>
            <a:r>
              <a:rPr lang="pt-BR" b="1" dirty="0" err="1">
                <a:latin typeface="Arial" panose="020B0604020202020204" pitchFamily="34" charset="0"/>
                <a:cs typeface="Arial" panose="020B0604020202020204" pitchFamily="34" charset="0"/>
              </a:rPr>
              <a:t>Station</a:t>
            </a:r>
            <a:endParaRPr lang="pt-BR" b="1" dirty="0">
              <a:latin typeface="Arial" panose="020B0604020202020204" pitchFamily="34" charset="0"/>
              <a:cs typeface="Arial" panose="020B0604020202020204" pitchFamily="34" charset="0"/>
            </a:endParaRPr>
          </a:p>
        </p:txBody>
      </p:sp>
      <p:cxnSp>
        <p:nvCxnSpPr>
          <p:cNvPr id="19" name="Conector de Seta Reta 18">
            <a:extLst>
              <a:ext uri="{FF2B5EF4-FFF2-40B4-BE49-F238E27FC236}">
                <a16:creationId xmlns:a16="http://schemas.microsoft.com/office/drawing/2014/main" id="{3FBF84B7-6123-475A-9EFD-649DCFC080FE}"/>
              </a:ext>
            </a:extLst>
          </p:cNvPr>
          <p:cNvCxnSpPr>
            <a:stCxn id="18" idx="1"/>
            <a:endCxn id="6" idx="6"/>
          </p:cNvCxnSpPr>
          <p:nvPr/>
        </p:nvCxnSpPr>
        <p:spPr>
          <a:xfrm flipH="1">
            <a:off x="6187200" y="4807857"/>
            <a:ext cx="350773"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CaixaDeTexto 19">
            <a:extLst>
              <a:ext uri="{FF2B5EF4-FFF2-40B4-BE49-F238E27FC236}">
                <a16:creationId xmlns:a16="http://schemas.microsoft.com/office/drawing/2014/main" id="{7AFD3AAC-1FF1-4F6D-8E2B-9766F3BCB008}"/>
              </a:ext>
            </a:extLst>
          </p:cNvPr>
          <p:cNvSpPr txBox="1"/>
          <p:nvPr/>
        </p:nvSpPr>
        <p:spPr>
          <a:xfrm>
            <a:off x="5689043" y="4242761"/>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1</a:t>
            </a:r>
          </a:p>
        </p:txBody>
      </p:sp>
      <p:sp>
        <p:nvSpPr>
          <p:cNvPr id="21" name="CaixaDeTexto 20">
            <a:extLst>
              <a:ext uri="{FF2B5EF4-FFF2-40B4-BE49-F238E27FC236}">
                <a16:creationId xmlns:a16="http://schemas.microsoft.com/office/drawing/2014/main" id="{FBD39107-BCFD-464D-973A-05E4A9E183BD}"/>
              </a:ext>
            </a:extLst>
          </p:cNvPr>
          <p:cNvSpPr txBox="1"/>
          <p:nvPr/>
        </p:nvSpPr>
        <p:spPr>
          <a:xfrm>
            <a:off x="6181949" y="3873429"/>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2</a:t>
            </a:r>
          </a:p>
        </p:txBody>
      </p:sp>
      <p:sp>
        <p:nvSpPr>
          <p:cNvPr id="22" name="CaixaDeTexto 21">
            <a:extLst>
              <a:ext uri="{FF2B5EF4-FFF2-40B4-BE49-F238E27FC236}">
                <a16:creationId xmlns:a16="http://schemas.microsoft.com/office/drawing/2014/main" id="{8DD6EC37-5296-4679-ABB7-E6976D8D5AB0}"/>
              </a:ext>
            </a:extLst>
          </p:cNvPr>
          <p:cNvSpPr txBox="1"/>
          <p:nvPr/>
        </p:nvSpPr>
        <p:spPr>
          <a:xfrm>
            <a:off x="5689043" y="3508281"/>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3</a:t>
            </a:r>
          </a:p>
        </p:txBody>
      </p:sp>
      <p:sp>
        <p:nvSpPr>
          <p:cNvPr id="23" name="CaixaDeTexto 22">
            <a:extLst>
              <a:ext uri="{FF2B5EF4-FFF2-40B4-BE49-F238E27FC236}">
                <a16:creationId xmlns:a16="http://schemas.microsoft.com/office/drawing/2014/main" id="{7E62995C-B3A3-4E61-9DC2-30B45DA961FF}"/>
              </a:ext>
            </a:extLst>
          </p:cNvPr>
          <p:cNvSpPr txBox="1"/>
          <p:nvPr/>
        </p:nvSpPr>
        <p:spPr>
          <a:xfrm>
            <a:off x="5689043" y="2765364"/>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5</a:t>
            </a:r>
          </a:p>
        </p:txBody>
      </p:sp>
      <p:sp>
        <p:nvSpPr>
          <p:cNvPr id="24" name="CaixaDeTexto 23">
            <a:extLst>
              <a:ext uri="{FF2B5EF4-FFF2-40B4-BE49-F238E27FC236}">
                <a16:creationId xmlns:a16="http://schemas.microsoft.com/office/drawing/2014/main" id="{F46891F3-75B5-4073-93E9-E323B579DAA5}"/>
              </a:ext>
            </a:extLst>
          </p:cNvPr>
          <p:cNvSpPr txBox="1"/>
          <p:nvPr/>
        </p:nvSpPr>
        <p:spPr>
          <a:xfrm>
            <a:off x="5689043" y="2023362"/>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7</a:t>
            </a:r>
          </a:p>
        </p:txBody>
      </p:sp>
      <p:sp>
        <p:nvSpPr>
          <p:cNvPr id="25" name="CaixaDeTexto 24">
            <a:extLst>
              <a:ext uri="{FF2B5EF4-FFF2-40B4-BE49-F238E27FC236}">
                <a16:creationId xmlns:a16="http://schemas.microsoft.com/office/drawing/2014/main" id="{A77E26BF-F702-4E3D-9DBC-98F909CA9278}"/>
              </a:ext>
            </a:extLst>
          </p:cNvPr>
          <p:cNvSpPr txBox="1"/>
          <p:nvPr/>
        </p:nvSpPr>
        <p:spPr>
          <a:xfrm>
            <a:off x="5689043" y="1266699"/>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9</a:t>
            </a:r>
          </a:p>
        </p:txBody>
      </p:sp>
      <p:sp>
        <p:nvSpPr>
          <p:cNvPr id="26" name="CaixaDeTexto 25">
            <a:extLst>
              <a:ext uri="{FF2B5EF4-FFF2-40B4-BE49-F238E27FC236}">
                <a16:creationId xmlns:a16="http://schemas.microsoft.com/office/drawing/2014/main" id="{304F9E7F-4186-4E3E-BFA0-D335DEDD329A}"/>
              </a:ext>
            </a:extLst>
          </p:cNvPr>
          <p:cNvSpPr txBox="1"/>
          <p:nvPr/>
        </p:nvSpPr>
        <p:spPr>
          <a:xfrm>
            <a:off x="6209840" y="3134696"/>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4</a:t>
            </a:r>
          </a:p>
        </p:txBody>
      </p:sp>
      <p:sp>
        <p:nvSpPr>
          <p:cNvPr id="27" name="CaixaDeTexto 26">
            <a:extLst>
              <a:ext uri="{FF2B5EF4-FFF2-40B4-BE49-F238E27FC236}">
                <a16:creationId xmlns:a16="http://schemas.microsoft.com/office/drawing/2014/main" id="{7027E0D1-12D2-4162-9BB3-5428483A5767}"/>
              </a:ext>
            </a:extLst>
          </p:cNvPr>
          <p:cNvSpPr txBox="1"/>
          <p:nvPr/>
        </p:nvSpPr>
        <p:spPr>
          <a:xfrm>
            <a:off x="6188105" y="2391674"/>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6</a:t>
            </a:r>
          </a:p>
        </p:txBody>
      </p:sp>
      <p:sp>
        <p:nvSpPr>
          <p:cNvPr id="28" name="CaixaDeTexto 27">
            <a:extLst>
              <a:ext uri="{FF2B5EF4-FFF2-40B4-BE49-F238E27FC236}">
                <a16:creationId xmlns:a16="http://schemas.microsoft.com/office/drawing/2014/main" id="{31320D20-2085-46DC-9FC4-FCD8DAD1BCCF}"/>
              </a:ext>
            </a:extLst>
          </p:cNvPr>
          <p:cNvSpPr txBox="1"/>
          <p:nvPr/>
        </p:nvSpPr>
        <p:spPr>
          <a:xfrm>
            <a:off x="6191500" y="1641983"/>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8</a:t>
            </a:r>
          </a:p>
        </p:txBody>
      </p:sp>
      <p:sp>
        <p:nvSpPr>
          <p:cNvPr id="29" name="CaixaDeTexto 28">
            <a:extLst>
              <a:ext uri="{FF2B5EF4-FFF2-40B4-BE49-F238E27FC236}">
                <a16:creationId xmlns:a16="http://schemas.microsoft.com/office/drawing/2014/main" id="{86B25031-AA16-4F1A-84D0-7FF25580574C}"/>
              </a:ext>
            </a:extLst>
          </p:cNvPr>
          <p:cNvSpPr txBox="1"/>
          <p:nvPr/>
        </p:nvSpPr>
        <p:spPr>
          <a:xfrm>
            <a:off x="6117829" y="912274"/>
            <a:ext cx="44114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10</a:t>
            </a:r>
          </a:p>
        </p:txBody>
      </p:sp>
      <p:sp>
        <p:nvSpPr>
          <p:cNvPr id="30" name="Espaço Reservado para Conteúdo 2">
            <a:extLst>
              <a:ext uri="{FF2B5EF4-FFF2-40B4-BE49-F238E27FC236}">
                <a16:creationId xmlns:a16="http://schemas.microsoft.com/office/drawing/2014/main" id="{413D7BC0-EA8E-494E-9B3D-3C687987C7F0}"/>
              </a:ext>
            </a:extLst>
          </p:cNvPr>
          <p:cNvSpPr>
            <a:spLocks noGrp="1"/>
          </p:cNvSpPr>
          <p:nvPr>
            <p:ph idx="1"/>
          </p:nvPr>
        </p:nvSpPr>
        <p:spPr>
          <a:xfrm>
            <a:off x="0" y="0"/>
            <a:ext cx="8534400" cy="3615267"/>
          </a:xfrm>
        </p:spPr>
        <p:txBody>
          <a:bodyPr/>
          <a:lstStyle/>
          <a:p>
            <a:pPr marL="0" indent="0" algn="just">
              <a:buNone/>
            </a:pPr>
            <a:r>
              <a:rPr lang="en-US" dirty="0">
                <a:solidFill>
                  <a:schemeClr val="bg2">
                    <a:lumMod val="20000"/>
                    <a:lumOff val="80000"/>
                  </a:schemeClr>
                </a:solidFill>
              </a:rPr>
              <a:t>Transmitter: </a:t>
            </a:r>
            <a:r>
              <a:rPr lang="en-US" b="1" dirty="0">
                <a:solidFill>
                  <a:schemeClr val="bg2">
                    <a:lumMod val="20000"/>
                    <a:lumOff val="80000"/>
                  </a:schemeClr>
                </a:solidFill>
              </a:rPr>
              <a:t>10</a:t>
            </a:r>
          </a:p>
          <a:p>
            <a:pPr marL="0" indent="0" algn="just">
              <a:buNone/>
            </a:pPr>
            <a:r>
              <a:rPr lang="en-US" dirty="0">
                <a:solidFill>
                  <a:schemeClr val="bg2">
                    <a:lumMod val="20000"/>
                    <a:lumOff val="80000"/>
                  </a:schemeClr>
                </a:solidFill>
              </a:rPr>
              <a:t>Reach: </a:t>
            </a:r>
            <a:r>
              <a:rPr lang="en-US" b="1" dirty="0">
                <a:solidFill>
                  <a:schemeClr val="bg2">
                    <a:lumMod val="20000"/>
                    <a:lumOff val="80000"/>
                  </a:schemeClr>
                </a:solidFill>
              </a:rPr>
              <a:t>3 hops</a:t>
            </a:r>
          </a:p>
          <a:p>
            <a:pPr marL="0" indent="0" algn="just">
              <a:buNone/>
            </a:pPr>
            <a:r>
              <a:rPr lang="en-US" dirty="0">
                <a:solidFill>
                  <a:schemeClr val="bg2">
                    <a:lumMod val="20000"/>
                    <a:lumOff val="80000"/>
                  </a:schemeClr>
                </a:solidFill>
              </a:rPr>
              <a:t>Receivers: </a:t>
            </a:r>
            <a:r>
              <a:rPr lang="en-US" b="1" dirty="0">
                <a:solidFill>
                  <a:schemeClr val="bg2">
                    <a:lumMod val="20000"/>
                    <a:lumOff val="80000"/>
                  </a:schemeClr>
                </a:solidFill>
              </a:rPr>
              <a:t>{9,8,</a:t>
            </a:r>
            <a:r>
              <a:rPr lang="en-US" b="1" u="sng" dirty="0">
                <a:solidFill>
                  <a:schemeClr val="bg2">
                    <a:lumMod val="20000"/>
                    <a:lumOff val="80000"/>
                  </a:schemeClr>
                </a:solidFill>
              </a:rPr>
              <a:t>7</a:t>
            </a:r>
            <a:r>
              <a:rPr lang="en-US" b="1" dirty="0">
                <a:solidFill>
                  <a:schemeClr val="bg2">
                    <a:lumMod val="20000"/>
                    <a:lumOff val="80000"/>
                  </a:schemeClr>
                </a:solidFill>
              </a:rPr>
              <a:t>}</a:t>
            </a:r>
          </a:p>
          <a:p>
            <a:pPr marL="0" indent="0" algn="just">
              <a:buNone/>
            </a:pPr>
            <a:r>
              <a:rPr lang="en-US" dirty="0">
                <a:solidFill>
                  <a:schemeClr val="bg2">
                    <a:lumMod val="20000"/>
                    <a:lumOff val="80000"/>
                  </a:schemeClr>
                </a:solidFill>
              </a:rPr>
              <a:t>Addressee: </a:t>
            </a:r>
            <a:r>
              <a:rPr lang="en-US" b="1" u="sng" dirty="0">
                <a:solidFill>
                  <a:schemeClr val="bg2">
                    <a:lumMod val="20000"/>
                    <a:lumOff val="80000"/>
                  </a:schemeClr>
                </a:solidFill>
              </a:rPr>
              <a:t>7</a:t>
            </a:r>
            <a:endParaRPr lang="pt-BR" b="1" u="sng" dirty="0">
              <a:solidFill>
                <a:schemeClr val="bg2">
                  <a:lumMod val="20000"/>
                  <a:lumOff val="80000"/>
                </a:schemeClr>
              </a:solidFill>
            </a:endParaRPr>
          </a:p>
        </p:txBody>
      </p:sp>
      <p:cxnSp>
        <p:nvCxnSpPr>
          <p:cNvPr id="4" name="Conector: Curvo 3">
            <a:extLst>
              <a:ext uri="{FF2B5EF4-FFF2-40B4-BE49-F238E27FC236}">
                <a16:creationId xmlns:a16="http://schemas.microsoft.com/office/drawing/2014/main" id="{64AECEAB-8D19-4C6A-90F4-DBB7E9B1DFAB}"/>
              </a:ext>
            </a:extLst>
          </p:cNvPr>
          <p:cNvCxnSpPr>
            <a:cxnSpLocks/>
            <a:stCxn id="29" idx="3"/>
            <a:endCxn id="13" idx="6"/>
          </p:cNvCxnSpPr>
          <p:nvPr/>
        </p:nvCxnSpPr>
        <p:spPr>
          <a:xfrm flipH="1">
            <a:off x="6187200" y="1096940"/>
            <a:ext cx="371775" cy="1105403"/>
          </a:xfrm>
          <a:prstGeom prst="curvedConnector3">
            <a:avLst>
              <a:gd name="adj1" fmla="val -61489"/>
            </a:avLst>
          </a:prstGeom>
          <a:ln w="63500">
            <a:solidFill>
              <a:srgbClr val="00B050">
                <a:alpha val="60000"/>
              </a:srgbClr>
            </a:solidFill>
            <a:tailEnd type="triangle"/>
          </a:ln>
        </p:spPr>
        <p:style>
          <a:lnRef idx="1">
            <a:schemeClr val="accent1"/>
          </a:lnRef>
          <a:fillRef idx="0">
            <a:schemeClr val="accent1"/>
          </a:fillRef>
          <a:effectRef idx="0">
            <a:schemeClr val="accent1"/>
          </a:effectRef>
          <a:fontRef idx="minor">
            <a:schemeClr val="tx1"/>
          </a:fontRef>
        </p:style>
      </p:cxnSp>
      <p:sp>
        <p:nvSpPr>
          <p:cNvPr id="31" name="Título 1">
            <a:extLst>
              <a:ext uri="{FF2B5EF4-FFF2-40B4-BE49-F238E27FC236}">
                <a16:creationId xmlns:a16="http://schemas.microsoft.com/office/drawing/2014/main" id="{C53A9691-AB7E-40FF-929F-4D9C93ABA3D5}"/>
              </a:ext>
            </a:extLst>
          </p:cNvPr>
          <p:cNvSpPr>
            <a:spLocks noGrp="1"/>
          </p:cNvSpPr>
          <p:nvPr>
            <p:ph type="title"/>
          </p:nvPr>
        </p:nvSpPr>
        <p:spPr>
          <a:xfrm>
            <a:off x="0" y="5357153"/>
            <a:ext cx="8534400" cy="1507067"/>
          </a:xfrm>
        </p:spPr>
        <p:txBody>
          <a:bodyPr/>
          <a:lstStyle/>
          <a:p>
            <a:r>
              <a:rPr lang="pt-BR" dirty="0" err="1"/>
              <a:t>Transmission</a:t>
            </a:r>
            <a:r>
              <a:rPr lang="pt-BR" dirty="0"/>
              <a:t> Power </a:t>
            </a:r>
            <a:r>
              <a:rPr lang="pt-BR" dirty="0" err="1"/>
              <a:t>levels</a:t>
            </a:r>
            <a:endParaRPr lang="pt-BR" dirty="0"/>
          </a:p>
        </p:txBody>
      </p:sp>
    </p:spTree>
    <p:extLst>
      <p:ext uri="{BB962C8B-B14F-4D97-AF65-F5344CB8AC3E}">
        <p14:creationId xmlns:p14="http://schemas.microsoft.com/office/powerpoint/2010/main" val="3961231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ipse 5">
            <a:extLst>
              <a:ext uri="{FF2B5EF4-FFF2-40B4-BE49-F238E27FC236}">
                <a16:creationId xmlns:a16="http://schemas.microsoft.com/office/drawing/2014/main" id="{A5820D98-5587-40B4-A3E9-4CA8E9F0E590}"/>
              </a:ext>
            </a:extLst>
          </p:cNvPr>
          <p:cNvSpPr/>
          <p:nvPr/>
        </p:nvSpPr>
        <p:spPr>
          <a:xfrm>
            <a:off x="6007200" y="4717857"/>
            <a:ext cx="180000" cy="18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Elipse 6">
            <a:extLst>
              <a:ext uri="{FF2B5EF4-FFF2-40B4-BE49-F238E27FC236}">
                <a16:creationId xmlns:a16="http://schemas.microsoft.com/office/drawing/2014/main" id="{E75866AE-5F93-469D-A036-171B6820F4A7}"/>
              </a:ext>
            </a:extLst>
          </p:cNvPr>
          <p:cNvSpPr/>
          <p:nvPr/>
        </p:nvSpPr>
        <p:spPr>
          <a:xfrm>
            <a:off x="6043200" y="4753857"/>
            <a:ext cx="108000" cy="10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Elipse 7">
            <a:extLst>
              <a:ext uri="{FF2B5EF4-FFF2-40B4-BE49-F238E27FC236}">
                <a16:creationId xmlns:a16="http://schemas.microsoft.com/office/drawing/2014/main" id="{C97CD751-4630-4996-9A3D-9D16BD82238C}"/>
              </a:ext>
            </a:extLst>
          </p:cNvPr>
          <p:cNvSpPr/>
          <p:nvPr/>
        </p:nvSpPr>
        <p:spPr>
          <a:xfrm>
            <a:off x="6007200" y="4346381"/>
            <a:ext cx="180000" cy="180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Elipse 8">
            <a:extLst>
              <a:ext uri="{FF2B5EF4-FFF2-40B4-BE49-F238E27FC236}">
                <a16:creationId xmlns:a16="http://schemas.microsoft.com/office/drawing/2014/main" id="{82395437-3A58-43FF-A315-B116AEF707AE}"/>
              </a:ext>
            </a:extLst>
          </p:cNvPr>
          <p:cNvSpPr/>
          <p:nvPr/>
        </p:nvSpPr>
        <p:spPr>
          <a:xfrm>
            <a:off x="6007200" y="3974905"/>
            <a:ext cx="180000" cy="180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Elipse 9">
            <a:extLst>
              <a:ext uri="{FF2B5EF4-FFF2-40B4-BE49-F238E27FC236}">
                <a16:creationId xmlns:a16="http://schemas.microsoft.com/office/drawing/2014/main" id="{D13A9762-9F75-445F-8A22-F80587039E3A}"/>
              </a:ext>
            </a:extLst>
          </p:cNvPr>
          <p:cNvSpPr/>
          <p:nvPr/>
        </p:nvSpPr>
        <p:spPr>
          <a:xfrm>
            <a:off x="6001949" y="996405"/>
            <a:ext cx="180000" cy="180000"/>
          </a:xfrm>
          <a:prstGeom prst="ellipse">
            <a:avLst/>
          </a:prstGeom>
          <a:solidFill>
            <a:schemeClr val="bg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Elipse 10">
            <a:extLst>
              <a:ext uri="{FF2B5EF4-FFF2-40B4-BE49-F238E27FC236}">
                <a16:creationId xmlns:a16="http://schemas.microsoft.com/office/drawing/2014/main" id="{2264EB76-10A0-4FCA-9E87-F3F882F9C871}"/>
              </a:ext>
            </a:extLst>
          </p:cNvPr>
          <p:cNvSpPr/>
          <p:nvPr/>
        </p:nvSpPr>
        <p:spPr>
          <a:xfrm>
            <a:off x="6006762" y="1367318"/>
            <a:ext cx="180000" cy="1800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Elipse 11">
            <a:extLst>
              <a:ext uri="{FF2B5EF4-FFF2-40B4-BE49-F238E27FC236}">
                <a16:creationId xmlns:a16="http://schemas.microsoft.com/office/drawing/2014/main" id="{CA2CBDB2-B580-4B57-BF24-7496C9919CE4}"/>
              </a:ext>
            </a:extLst>
          </p:cNvPr>
          <p:cNvSpPr/>
          <p:nvPr/>
        </p:nvSpPr>
        <p:spPr>
          <a:xfrm>
            <a:off x="6002437" y="1736488"/>
            <a:ext cx="180000" cy="1800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Elipse 12">
            <a:extLst>
              <a:ext uri="{FF2B5EF4-FFF2-40B4-BE49-F238E27FC236}">
                <a16:creationId xmlns:a16="http://schemas.microsoft.com/office/drawing/2014/main" id="{A9F0A9A2-9EAA-4A5D-893B-99E9DD5BF41E}"/>
              </a:ext>
            </a:extLst>
          </p:cNvPr>
          <p:cNvSpPr/>
          <p:nvPr/>
        </p:nvSpPr>
        <p:spPr>
          <a:xfrm>
            <a:off x="6007200" y="2112343"/>
            <a:ext cx="180000" cy="1800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Elipse 13">
            <a:extLst>
              <a:ext uri="{FF2B5EF4-FFF2-40B4-BE49-F238E27FC236}">
                <a16:creationId xmlns:a16="http://schemas.microsoft.com/office/drawing/2014/main" id="{DDABA6FA-4CAD-4B9E-9376-D3FFB937F116}"/>
              </a:ext>
            </a:extLst>
          </p:cNvPr>
          <p:cNvSpPr/>
          <p:nvPr/>
        </p:nvSpPr>
        <p:spPr>
          <a:xfrm>
            <a:off x="6007200" y="2482156"/>
            <a:ext cx="180000" cy="1800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Elipse 14">
            <a:extLst>
              <a:ext uri="{FF2B5EF4-FFF2-40B4-BE49-F238E27FC236}">
                <a16:creationId xmlns:a16="http://schemas.microsoft.com/office/drawing/2014/main" id="{F009C286-067C-46C5-A543-148351F6FDF1}"/>
              </a:ext>
            </a:extLst>
          </p:cNvPr>
          <p:cNvSpPr/>
          <p:nvPr/>
        </p:nvSpPr>
        <p:spPr>
          <a:xfrm>
            <a:off x="6007200" y="2857368"/>
            <a:ext cx="180000" cy="1800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6" name="Elipse 15">
            <a:extLst>
              <a:ext uri="{FF2B5EF4-FFF2-40B4-BE49-F238E27FC236}">
                <a16:creationId xmlns:a16="http://schemas.microsoft.com/office/drawing/2014/main" id="{708909DD-6E23-41E2-9B65-AAAB7B917335}"/>
              </a:ext>
            </a:extLst>
          </p:cNvPr>
          <p:cNvSpPr/>
          <p:nvPr/>
        </p:nvSpPr>
        <p:spPr>
          <a:xfrm>
            <a:off x="6007200" y="3229880"/>
            <a:ext cx="180000" cy="180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7" name="Elipse 16">
            <a:extLst>
              <a:ext uri="{FF2B5EF4-FFF2-40B4-BE49-F238E27FC236}">
                <a16:creationId xmlns:a16="http://schemas.microsoft.com/office/drawing/2014/main" id="{84D28D5D-2383-44CB-B36B-6F4BEB4ED3E0}"/>
              </a:ext>
            </a:extLst>
          </p:cNvPr>
          <p:cNvSpPr/>
          <p:nvPr/>
        </p:nvSpPr>
        <p:spPr>
          <a:xfrm>
            <a:off x="6011500" y="3603429"/>
            <a:ext cx="180000" cy="180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8" name="CaixaDeTexto 17">
            <a:extLst>
              <a:ext uri="{FF2B5EF4-FFF2-40B4-BE49-F238E27FC236}">
                <a16:creationId xmlns:a16="http://schemas.microsoft.com/office/drawing/2014/main" id="{544C2AE7-711F-46B6-A111-6FB55E575667}"/>
              </a:ext>
            </a:extLst>
          </p:cNvPr>
          <p:cNvSpPr txBox="1"/>
          <p:nvPr/>
        </p:nvSpPr>
        <p:spPr>
          <a:xfrm>
            <a:off x="6537973" y="4623191"/>
            <a:ext cx="1582484"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Base </a:t>
            </a:r>
            <a:r>
              <a:rPr lang="pt-BR" b="1" dirty="0" err="1">
                <a:latin typeface="Arial" panose="020B0604020202020204" pitchFamily="34" charset="0"/>
                <a:cs typeface="Arial" panose="020B0604020202020204" pitchFamily="34" charset="0"/>
              </a:rPr>
              <a:t>Station</a:t>
            </a:r>
            <a:endParaRPr lang="pt-BR" b="1" dirty="0">
              <a:latin typeface="Arial" panose="020B0604020202020204" pitchFamily="34" charset="0"/>
              <a:cs typeface="Arial" panose="020B0604020202020204" pitchFamily="34" charset="0"/>
            </a:endParaRPr>
          </a:p>
        </p:txBody>
      </p:sp>
      <p:cxnSp>
        <p:nvCxnSpPr>
          <p:cNvPr id="19" name="Conector de Seta Reta 18">
            <a:extLst>
              <a:ext uri="{FF2B5EF4-FFF2-40B4-BE49-F238E27FC236}">
                <a16:creationId xmlns:a16="http://schemas.microsoft.com/office/drawing/2014/main" id="{3FBF84B7-6123-475A-9EFD-649DCFC080FE}"/>
              </a:ext>
            </a:extLst>
          </p:cNvPr>
          <p:cNvCxnSpPr>
            <a:stCxn id="18" idx="1"/>
            <a:endCxn id="6" idx="6"/>
          </p:cNvCxnSpPr>
          <p:nvPr/>
        </p:nvCxnSpPr>
        <p:spPr>
          <a:xfrm flipH="1">
            <a:off x="6187200" y="4807857"/>
            <a:ext cx="350773"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CaixaDeTexto 19">
            <a:extLst>
              <a:ext uri="{FF2B5EF4-FFF2-40B4-BE49-F238E27FC236}">
                <a16:creationId xmlns:a16="http://schemas.microsoft.com/office/drawing/2014/main" id="{7AFD3AAC-1FF1-4F6D-8E2B-9766F3BCB008}"/>
              </a:ext>
            </a:extLst>
          </p:cNvPr>
          <p:cNvSpPr txBox="1"/>
          <p:nvPr/>
        </p:nvSpPr>
        <p:spPr>
          <a:xfrm>
            <a:off x="5689043" y="4242761"/>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1</a:t>
            </a:r>
          </a:p>
        </p:txBody>
      </p:sp>
      <p:sp>
        <p:nvSpPr>
          <p:cNvPr id="21" name="CaixaDeTexto 20">
            <a:extLst>
              <a:ext uri="{FF2B5EF4-FFF2-40B4-BE49-F238E27FC236}">
                <a16:creationId xmlns:a16="http://schemas.microsoft.com/office/drawing/2014/main" id="{FBD39107-BCFD-464D-973A-05E4A9E183BD}"/>
              </a:ext>
            </a:extLst>
          </p:cNvPr>
          <p:cNvSpPr txBox="1"/>
          <p:nvPr/>
        </p:nvSpPr>
        <p:spPr>
          <a:xfrm>
            <a:off x="6181949" y="3873429"/>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2</a:t>
            </a:r>
          </a:p>
        </p:txBody>
      </p:sp>
      <p:sp>
        <p:nvSpPr>
          <p:cNvPr id="22" name="CaixaDeTexto 21">
            <a:extLst>
              <a:ext uri="{FF2B5EF4-FFF2-40B4-BE49-F238E27FC236}">
                <a16:creationId xmlns:a16="http://schemas.microsoft.com/office/drawing/2014/main" id="{8DD6EC37-5296-4679-ABB7-E6976D8D5AB0}"/>
              </a:ext>
            </a:extLst>
          </p:cNvPr>
          <p:cNvSpPr txBox="1"/>
          <p:nvPr/>
        </p:nvSpPr>
        <p:spPr>
          <a:xfrm>
            <a:off x="5689043" y="3508281"/>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3</a:t>
            </a:r>
          </a:p>
        </p:txBody>
      </p:sp>
      <p:sp>
        <p:nvSpPr>
          <p:cNvPr id="23" name="CaixaDeTexto 22">
            <a:extLst>
              <a:ext uri="{FF2B5EF4-FFF2-40B4-BE49-F238E27FC236}">
                <a16:creationId xmlns:a16="http://schemas.microsoft.com/office/drawing/2014/main" id="{7E62995C-B3A3-4E61-9DC2-30B45DA961FF}"/>
              </a:ext>
            </a:extLst>
          </p:cNvPr>
          <p:cNvSpPr txBox="1"/>
          <p:nvPr/>
        </p:nvSpPr>
        <p:spPr>
          <a:xfrm>
            <a:off x="5689043" y="2765364"/>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5</a:t>
            </a:r>
          </a:p>
        </p:txBody>
      </p:sp>
      <p:sp>
        <p:nvSpPr>
          <p:cNvPr id="24" name="CaixaDeTexto 23">
            <a:extLst>
              <a:ext uri="{FF2B5EF4-FFF2-40B4-BE49-F238E27FC236}">
                <a16:creationId xmlns:a16="http://schemas.microsoft.com/office/drawing/2014/main" id="{F46891F3-75B5-4073-93E9-E323B579DAA5}"/>
              </a:ext>
            </a:extLst>
          </p:cNvPr>
          <p:cNvSpPr txBox="1"/>
          <p:nvPr/>
        </p:nvSpPr>
        <p:spPr>
          <a:xfrm>
            <a:off x="5689043" y="2023362"/>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7</a:t>
            </a:r>
          </a:p>
        </p:txBody>
      </p:sp>
      <p:sp>
        <p:nvSpPr>
          <p:cNvPr id="25" name="CaixaDeTexto 24">
            <a:extLst>
              <a:ext uri="{FF2B5EF4-FFF2-40B4-BE49-F238E27FC236}">
                <a16:creationId xmlns:a16="http://schemas.microsoft.com/office/drawing/2014/main" id="{A77E26BF-F702-4E3D-9DBC-98F909CA9278}"/>
              </a:ext>
            </a:extLst>
          </p:cNvPr>
          <p:cNvSpPr txBox="1"/>
          <p:nvPr/>
        </p:nvSpPr>
        <p:spPr>
          <a:xfrm>
            <a:off x="5689043" y="1266699"/>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9</a:t>
            </a:r>
          </a:p>
        </p:txBody>
      </p:sp>
      <p:sp>
        <p:nvSpPr>
          <p:cNvPr id="26" name="CaixaDeTexto 25">
            <a:extLst>
              <a:ext uri="{FF2B5EF4-FFF2-40B4-BE49-F238E27FC236}">
                <a16:creationId xmlns:a16="http://schemas.microsoft.com/office/drawing/2014/main" id="{304F9E7F-4186-4E3E-BFA0-D335DEDD329A}"/>
              </a:ext>
            </a:extLst>
          </p:cNvPr>
          <p:cNvSpPr txBox="1"/>
          <p:nvPr/>
        </p:nvSpPr>
        <p:spPr>
          <a:xfrm>
            <a:off x="6209840" y="3134696"/>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4</a:t>
            </a:r>
          </a:p>
        </p:txBody>
      </p:sp>
      <p:sp>
        <p:nvSpPr>
          <p:cNvPr id="27" name="CaixaDeTexto 26">
            <a:extLst>
              <a:ext uri="{FF2B5EF4-FFF2-40B4-BE49-F238E27FC236}">
                <a16:creationId xmlns:a16="http://schemas.microsoft.com/office/drawing/2014/main" id="{7027E0D1-12D2-4162-9BB3-5428483A5767}"/>
              </a:ext>
            </a:extLst>
          </p:cNvPr>
          <p:cNvSpPr txBox="1"/>
          <p:nvPr/>
        </p:nvSpPr>
        <p:spPr>
          <a:xfrm>
            <a:off x="6188105" y="2391674"/>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6</a:t>
            </a:r>
          </a:p>
        </p:txBody>
      </p:sp>
      <p:sp>
        <p:nvSpPr>
          <p:cNvPr id="28" name="CaixaDeTexto 27">
            <a:extLst>
              <a:ext uri="{FF2B5EF4-FFF2-40B4-BE49-F238E27FC236}">
                <a16:creationId xmlns:a16="http://schemas.microsoft.com/office/drawing/2014/main" id="{31320D20-2085-46DC-9FC4-FCD8DAD1BCCF}"/>
              </a:ext>
            </a:extLst>
          </p:cNvPr>
          <p:cNvSpPr txBox="1"/>
          <p:nvPr/>
        </p:nvSpPr>
        <p:spPr>
          <a:xfrm>
            <a:off x="6191500" y="1641983"/>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8</a:t>
            </a:r>
          </a:p>
        </p:txBody>
      </p:sp>
      <p:sp>
        <p:nvSpPr>
          <p:cNvPr id="29" name="CaixaDeTexto 28">
            <a:extLst>
              <a:ext uri="{FF2B5EF4-FFF2-40B4-BE49-F238E27FC236}">
                <a16:creationId xmlns:a16="http://schemas.microsoft.com/office/drawing/2014/main" id="{86B25031-AA16-4F1A-84D0-7FF25580574C}"/>
              </a:ext>
            </a:extLst>
          </p:cNvPr>
          <p:cNvSpPr txBox="1"/>
          <p:nvPr/>
        </p:nvSpPr>
        <p:spPr>
          <a:xfrm>
            <a:off x="6117829" y="912274"/>
            <a:ext cx="44114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10</a:t>
            </a:r>
          </a:p>
        </p:txBody>
      </p:sp>
      <p:sp>
        <p:nvSpPr>
          <p:cNvPr id="30" name="Espaço Reservado para Conteúdo 2">
            <a:extLst>
              <a:ext uri="{FF2B5EF4-FFF2-40B4-BE49-F238E27FC236}">
                <a16:creationId xmlns:a16="http://schemas.microsoft.com/office/drawing/2014/main" id="{413D7BC0-EA8E-494E-9B3D-3C687987C7F0}"/>
              </a:ext>
            </a:extLst>
          </p:cNvPr>
          <p:cNvSpPr>
            <a:spLocks noGrp="1"/>
          </p:cNvSpPr>
          <p:nvPr>
            <p:ph idx="1"/>
          </p:nvPr>
        </p:nvSpPr>
        <p:spPr>
          <a:xfrm>
            <a:off x="0" y="0"/>
            <a:ext cx="8534400" cy="3615267"/>
          </a:xfrm>
        </p:spPr>
        <p:txBody>
          <a:bodyPr/>
          <a:lstStyle/>
          <a:p>
            <a:pPr marL="0" indent="0" algn="just">
              <a:buNone/>
            </a:pPr>
            <a:r>
              <a:rPr lang="en-US" dirty="0">
                <a:solidFill>
                  <a:schemeClr val="bg2">
                    <a:lumMod val="20000"/>
                    <a:lumOff val="80000"/>
                  </a:schemeClr>
                </a:solidFill>
              </a:rPr>
              <a:t>Transmitter: </a:t>
            </a:r>
            <a:r>
              <a:rPr lang="en-US" b="1" dirty="0">
                <a:solidFill>
                  <a:schemeClr val="bg2">
                    <a:lumMod val="20000"/>
                    <a:lumOff val="80000"/>
                  </a:schemeClr>
                </a:solidFill>
              </a:rPr>
              <a:t>10</a:t>
            </a:r>
          </a:p>
          <a:p>
            <a:pPr marL="0" indent="0" algn="just">
              <a:buNone/>
            </a:pPr>
            <a:r>
              <a:rPr lang="en-US" dirty="0">
                <a:solidFill>
                  <a:schemeClr val="bg2">
                    <a:lumMod val="20000"/>
                    <a:lumOff val="80000"/>
                  </a:schemeClr>
                </a:solidFill>
              </a:rPr>
              <a:t>Reach: </a:t>
            </a:r>
            <a:r>
              <a:rPr lang="en-US" b="1" dirty="0">
                <a:solidFill>
                  <a:schemeClr val="bg2">
                    <a:lumMod val="20000"/>
                    <a:lumOff val="80000"/>
                  </a:schemeClr>
                </a:solidFill>
              </a:rPr>
              <a:t>5 hops</a:t>
            </a:r>
          </a:p>
          <a:p>
            <a:pPr marL="0" indent="0" algn="just">
              <a:buNone/>
            </a:pPr>
            <a:r>
              <a:rPr lang="en-US" dirty="0">
                <a:solidFill>
                  <a:schemeClr val="bg2">
                    <a:lumMod val="20000"/>
                    <a:lumOff val="80000"/>
                  </a:schemeClr>
                </a:solidFill>
              </a:rPr>
              <a:t>Receivers: </a:t>
            </a:r>
            <a:r>
              <a:rPr lang="en-US" b="1" dirty="0">
                <a:solidFill>
                  <a:schemeClr val="bg2">
                    <a:lumMod val="20000"/>
                    <a:lumOff val="80000"/>
                  </a:schemeClr>
                </a:solidFill>
              </a:rPr>
              <a:t>{9,8,7,6,</a:t>
            </a:r>
            <a:r>
              <a:rPr lang="en-US" b="1" u="sng" dirty="0">
                <a:solidFill>
                  <a:schemeClr val="bg2">
                    <a:lumMod val="20000"/>
                    <a:lumOff val="80000"/>
                  </a:schemeClr>
                </a:solidFill>
              </a:rPr>
              <a:t>5</a:t>
            </a:r>
            <a:r>
              <a:rPr lang="en-US" b="1" dirty="0">
                <a:solidFill>
                  <a:schemeClr val="bg2">
                    <a:lumMod val="20000"/>
                    <a:lumOff val="80000"/>
                  </a:schemeClr>
                </a:solidFill>
              </a:rPr>
              <a:t>}</a:t>
            </a:r>
          </a:p>
          <a:p>
            <a:pPr marL="0" indent="0" algn="just">
              <a:buNone/>
            </a:pPr>
            <a:r>
              <a:rPr lang="en-US" dirty="0">
                <a:solidFill>
                  <a:schemeClr val="bg2">
                    <a:lumMod val="20000"/>
                    <a:lumOff val="80000"/>
                  </a:schemeClr>
                </a:solidFill>
              </a:rPr>
              <a:t>Addressee: </a:t>
            </a:r>
            <a:r>
              <a:rPr lang="en-US" b="1" u="sng" dirty="0">
                <a:solidFill>
                  <a:schemeClr val="bg2">
                    <a:lumMod val="20000"/>
                    <a:lumOff val="80000"/>
                  </a:schemeClr>
                </a:solidFill>
              </a:rPr>
              <a:t>5</a:t>
            </a:r>
            <a:endParaRPr lang="pt-BR" b="1" u="sng" dirty="0">
              <a:solidFill>
                <a:schemeClr val="bg2">
                  <a:lumMod val="20000"/>
                  <a:lumOff val="80000"/>
                </a:schemeClr>
              </a:solidFill>
            </a:endParaRPr>
          </a:p>
        </p:txBody>
      </p:sp>
      <p:cxnSp>
        <p:nvCxnSpPr>
          <p:cNvPr id="4" name="Conector: Curvo 3">
            <a:extLst>
              <a:ext uri="{FF2B5EF4-FFF2-40B4-BE49-F238E27FC236}">
                <a16:creationId xmlns:a16="http://schemas.microsoft.com/office/drawing/2014/main" id="{64AECEAB-8D19-4C6A-90F4-DBB7E9B1DFAB}"/>
              </a:ext>
            </a:extLst>
          </p:cNvPr>
          <p:cNvCxnSpPr>
            <a:cxnSpLocks/>
            <a:stCxn id="29" idx="3"/>
            <a:endCxn id="15" idx="6"/>
          </p:cNvCxnSpPr>
          <p:nvPr/>
        </p:nvCxnSpPr>
        <p:spPr>
          <a:xfrm flipH="1">
            <a:off x="6187200" y="1096940"/>
            <a:ext cx="371775" cy="1850428"/>
          </a:xfrm>
          <a:prstGeom prst="curvedConnector3">
            <a:avLst>
              <a:gd name="adj1" fmla="val -61489"/>
            </a:avLst>
          </a:prstGeom>
          <a:ln w="63500">
            <a:solidFill>
              <a:srgbClr val="00B050">
                <a:alpha val="60000"/>
              </a:srgbClr>
            </a:solidFill>
            <a:tailEnd type="triangle"/>
          </a:ln>
        </p:spPr>
        <p:style>
          <a:lnRef idx="1">
            <a:schemeClr val="accent1"/>
          </a:lnRef>
          <a:fillRef idx="0">
            <a:schemeClr val="accent1"/>
          </a:fillRef>
          <a:effectRef idx="0">
            <a:schemeClr val="accent1"/>
          </a:effectRef>
          <a:fontRef idx="minor">
            <a:schemeClr val="tx1"/>
          </a:fontRef>
        </p:style>
      </p:cxnSp>
      <p:sp>
        <p:nvSpPr>
          <p:cNvPr id="33" name="Título 1">
            <a:extLst>
              <a:ext uri="{FF2B5EF4-FFF2-40B4-BE49-F238E27FC236}">
                <a16:creationId xmlns:a16="http://schemas.microsoft.com/office/drawing/2014/main" id="{73297ACC-1394-4A55-AE53-BCA602B4F9E9}"/>
              </a:ext>
            </a:extLst>
          </p:cNvPr>
          <p:cNvSpPr>
            <a:spLocks noGrp="1"/>
          </p:cNvSpPr>
          <p:nvPr>
            <p:ph type="title"/>
          </p:nvPr>
        </p:nvSpPr>
        <p:spPr>
          <a:xfrm>
            <a:off x="0" y="5357153"/>
            <a:ext cx="8534400" cy="1507067"/>
          </a:xfrm>
        </p:spPr>
        <p:txBody>
          <a:bodyPr/>
          <a:lstStyle/>
          <a:p>
            <a:r>
              <a:rPr lang="pt-BR" dirty="0" err="1"/>
              <a:t>Transmission</a:t>
            </a:r>
            <a:r>
              <a:rPr lang="pt-BR" dirty="0"/>
              <a:t> Power </a:t>
            </a:r>
            <a:r>
              <a:rPr lang="pt-BR" dirty="0" err="1"/>
              <a:t>levels</a:t>
            </a:r>
            <a:endParaRPr lang="pt-BR" dirty="0"/>
          </a:p>
        </p:txBody>
      </p:sp>
    </p:spTree>
    <p:extLst>
      <p:ext uri="{BB962C8B-B14F-4D97-AF65-F5344CB8AC3E}">
        <p14:creationId xmlns:p14="http://schemas.microsoft.com/office/powerpoint/2010/main" val="1122408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ipse 5">
            <a:extLst>
              <a:ext uri="{FF2B5EF4-FFF2-40B4-BE49-F238E27FC236}">
                <a16:creationId xmlns:a16="http://schemas.microsoft.com/office/drawing/2014/main" id="{A5820D98-5587-40B4-A3E9-4CA8E9F0E590}"/>
              </a:ext>
            </a:extLst>
          </p:cNvPr>
          <p:cNvSpPr/>
          <p:nvPr/>
        </p:nvSpPr>
        <p:spPr>
          <a:xfrm>
            <a:off x="6007200" y="4717857"/>
            <a:ext cx="180000" cy="18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Elipse 6">
            <a:extLst>
              <a:ext uri="{FF2B5EF4-FFF2-40B4-BE49-F238E27FC236}">
                <a16:creationId xmlns:a16="http://schemas.microsoft.com/office/drawing/2014/main" id="{E75866AE-5F93-469D-A036-171B6820F4A7}"/>
              </a:ext>
            </a:extLst>
          </p:cNvPr>
          <p:cNvSpPr/>
          <p:nvPr/>
        </p:nvSpPr>
        <p:spPr>
          <a:xfrm>
            <a:off x="6043200" y="4753857"/>
            <a:ext cx="108000" cy="10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Elipse 7">
            <a:extLst>
              <a:ext uri="{FF2B5EF4-FFF2-40B4-BE49-F238E27FC236}">
                <a16:creationId xmlns:a16="http://schemas.microsoft.com/office/drawing/2014/main" id="{C97CD751-4630-4996-9A3D-9D16BD82238C}"/>
              </a:ext>
            </a:extLst>
          </p:cNvPr>
          <p:cNvSpPr/>
          <p:nvPr/>
        </p:nvSpPr>
        <p:spPr>
          <a:xfrm>
            <a:off x="6007200" y="4346381"/>
            <a:ext cx="180000" cy="1800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Elipse 8">
            <a:extLst>
              <a:ext uri="{FF2B5EF4-FFF2-40B4-BE49-F238E27FC236}">
                <a16:creationId xmlns:a16="http://schemas.microsoft.com/office/drawing/2014/main" id="{82395437-3A58-43FF-A315-B116AEF707AE}"/>
              </a:ext>
            </a:extLst>
          </p:cNvPr>
          <p:cNvSpPr/>
          <p:nvPr/>
        </p:nvSpPr>
        <p:spPr>
          <a:xfrm>
            <a:off x="6007200" y="3974905"/>
            <a:ext cx="180000" cy="1800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Elipse 9">
            <a:extLst>
              <a:ext uri="{FF2B5EF4-FFF2-40B4-BE49-F238E27FC236}">
                <a16:creationId xmlns:a16="http://schemas.microsoft.com/office/drawing/2014/main" id="{D13A9762-9F75-445F-8A22-F80587039E3A}"/>
              </a:ext>
            </a:extLst>
          </p:cNvPr>
          <p:cNvSpPr/>
          <p:nvPr/>
        </p:nvSpPr>
        <p:spPr>
          <a:xfrm>
            <a:off x="6001949" y="996405"/>
            <a:ext cx="180000" cy="180000"/>
          </a:xfrm>
          <a:prstGeom prst="ellipse">
            <a:avLst/>
          </a:prstGeom>
          <a:solidFill>
            <a:schemeClr val="bg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Elipse 10">
            <a:extLst>
              <a:ext uri="{FF2B5EF4-FFF2-40B4-BE49-F238E27FC236}">
                <a16:creationId xmlns:a16="http://schemas.microsoft.com/office/drawing/2014/main" id="{2264EB76-10A0-4FCA-9E87-F3F882F9C871}"/>
              </a:ext>
            </a:extLst>
          </p:cNvPr>
          <p:cNvSpPr/>
          <p:nvPr/>
        </p:nvSpPr>
        <p:spPr>
          <a:xfrm>
            <a:off x="6006762" y="1367318"/>
            <a:ext cx="180000" cy="1800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Elipse 11">
            <a:extLst>
              <a:ext uri="{FF2B5EF4-FFF2-40B4-BE49-F238E27FC236}">
                <a16:creationId xmlns:a16="http://schemas.microsoft.com/office/drawing/2014/main" id="{CA2CBDB2-B580-4B57-BF24-7496C9919CE4}"/>
              </a:ext>
            </a:extLst>
          </p:cNvPr>
          <p:cNvSpPr/>
          <p:nvPr/>
        </p:nvSpPr>
        <p:spPr>
          <a:xfrm>
            <a:off x="6002437" y="1736488"/>
            <a:ext cx="180000" cy="1800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Elipse 12">
            <a:extLst>
              <a:ext uri="{FF2B5EF4-FFF2-40B4-BE49-F238E27FC236}">
                <a16:creationId xmlns:a16="http://schemas.microsoft.com/office/drawing/2014/main" id="{A9F0A9A2-9EAA-4A5D-893B-99E9DD5BF41E}"/>
              </a:ext>
            </a:extLst>
          </p:cNvPr>
          <p:cNvSpPr/>
          <p:nvPr/>
        </p:nvSpPr>
        <p:spPr>
          <a:xfrm>
            <a:off x="6007200" y="2112343"/>
            <a:ext cx="180000" cy="1800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Elipse 13">
            <a:extLst>
              <a:ext uri="{FF2B5EF4-FFF2-40B4-BE49-F238E27FC236}">
                <a16:creationId xmlns:a16="http://schemas.microsoft.com/office/drawing/2014/main" id="{DDABA6FA-4CAD-4B9E-9376-D3FFB937F116}"/>
              </a:ext>
            </a:extLst>
          </p:cNvPr>
          <p:cNvSpPr/>
          <p:nvPr/>
        </p:nvSpPr>
        <p:spPr>
          <a:xfrm>
            <a:off x="6007200" y="2482156"/>
            <a:ext cx="180000" cy="1800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Elipse 14">
            <a:extLst>
              <a:ext uri="{FF2B5EF4-FFF2-40B4-BE49-F238E27FC236}">
                <a16:creationId xmlns:a16="http://schemas.microsoft.com/office/drawing/2014/main" id="{F009C286-067C-46C5-A543-148351F6FDF1}"/>
              </a:ext>
            </a:extLst>
          </p:cNvPr>
          <p:cNvSpPr/>
          <p:nvPr/>
        </p:nvSpPr>
        <p:spPr>
          <a:xfrm>
            <a:off x="6007200" y="2857368"/>
            <a:ext cx="180000" cy="1800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6" name="Elipse 15">
            <a:extLst>
              <a:ext uri="{FF2B5EF4-FFF2-40B4-BE49-F238E27FC236}">
                <a16:creationId xmlns:a16="http://schemas.microsoft.com/office/drawing/2014/main" id="{708909DD-6E23-41E2-9B65-AAAB7B917335}"/>
              </a:ext>
            </a:extLst>
          </p:cNvPr>
          <p:cNvSpPr/>
          <p:nvPr/>
        </p:nvSpPr>
        <p:spPr>
          <a:xfrm>
            <a:off x="6007200" y="3229880"/>
            <a:ext cx="180000" cy="1800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7" name="Elipse 16">
            <a:extLst>
              <a:ext uri="{FF2B5EF4-FFF2-40B4-BE49-F238E27FC236}">
                <a16:creationId xmlns:a16="http://schemas.microsoft.com/office/drawing/2014/main" id="{84D28D5D-2383-44CB-B36B-6F4BEB4ED3E0}"/>
              </a:ext>
            </a:extLst>
          </p:cNvPr>
          <p:cNvSpPr/>
          <p:nvPr/>
        </p:nvSpPr>
        <p:spPr>
          <a:xfrm>
            <a:off x="6011500" y="3603429"/>
            <a:ext cx="180000" cy="1800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8" name="CaixaDeTexto 17">
            <a:extLst>
              <a:ext uri="{FF2B5EF4-FFF2-40B4-BE49-F238E27FC236}">
                <a16:creationId xmlns:a16="http://schemas.microsoft.com/office/drawing/2014/main" id="{544C2AE7-711F-46B6-A111-6FB55E575667}"/>
              </a:ext>
            </a:extLst>
          </p:cNvPr>
          <p:cNvSpPr txBox="1"/>
          <p:nvPr/>
        </p:nvSpPr>
        <p:spPr>
          <a:xfrm>
            <a:off x="6537973" y="4623191"/>
            <a:ext cx="1582484"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Base </a:t>
            </a:r>
            <a:r>
              <a:rPr lang="pt-BR" b="1" dirty="0" err="1">
                <a:latin typeface="Arial" panose="020B0604020202020204" pitchFamily="34" charset="0"/>
                <a:cs typeface="Arial" panose="020B0604020202020204" pitchFamily="34" charset="0"/>
              </a:rPr>
              <a:t>Station</a:t>
            </a:r>
            <a:endParaRPr lang="pt-BR" b="1" dirty="0">
              <a:latin typeface="Arial" panose="020B0604020202020204" pitchFamily="34" charset="0"/>
              <a:cs typeface="Arial" panose="020B0604020202020204" pitchFamily="34" charset="0"/>
            </a:endParaRPr>
          </a:p>
        </p:txBody>
      </p:sp>
      <p:cxnSp>
        <p:nvCxnSpPr>
          <p:cNvPr id="19" name="Conector de Seta Reta 18">
            <a:extLst>
              <a:ext uri="{FF2B5EF4-FFF2-40B4-BE49-F238E27FC236}">
                <a16:creationId xmlns:a16="http://schemas.microsoft.com/office/drawing/2014/main" id="{3FBF84B7-6123-475A-9EFD-649DCFC080FE}"/>
              </a:ext>
            </a:extLst>
          </p:cNvPr>
          <p:cNvCxnSpPr>
            <a:stCxn id="18" idx="1"/>
            <a:endCxn id="6" idx="6"/>
          </p:cNvCxnSpPr>
          <p:nvPr/>
        </p:nvCxnSpPr>
        <p:spPr>
          <a:xfrm flipH="1">
            <a:off x="6187200" y="4807857"/>
            <a:ext cx="350773"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CaixaDeTexto 19">
            <a:extLst>
              <a:ext uri="{FF2B5EF4-FFF2-40B4-BE49-F238E27FC236}">
                <a16:creationId xmlns:a16="http://schemas.microsoft.com/office/drawing/2014/main" id="{7AFD3AAC-1FF1-4F6D-8E2B-9766F3BCB008}"/>
              </a:ext>
            </a:extLst>
          </p:cNvPr>
          <p:cNvSpPr txBox="1"/>
          <p:nvPr/>
        </p:nvSpPr>
        <p:spPr>
          <a:xfrm>
            <a:off x="5689043" y="4242761"/>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1</a:t>
            </a:r>
          </a:p>
        </p:txBody>
      </p:sp>
      <p:sp>
        <p:nvSpPr>
          <p:cNvPr id="21" name="CaixaDeTexto 20">
            <a:extLst>
              <a:ext uri="{FF2B5EF4-FFF2-40B4-BE49-F238E27FC236}">
                <a16:creationId xmlns:a16="http://schemas.microsoft.com/office/drawing/2014/main" id="{FBD39107-BCFD-464D-973A-05E4A9E183BD}"/>
              </a:ext>
            </a:extLst>
          </p:cNvPr>
          <p:cNvSpPr txBox="1"/>
          <p:nvPr/>
        </p:nvSpPr>
        <p:spPr>
          <a:xfrm>
            <a:off x="6181949" y="3873429"/>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2</a:t>
            </a:r>
          </a:p>
        </p:txBody>
      </p:sp>
      <p:sp>
        <p:nvSpPr>
          <p:cNvPr id="22" name="CaixaDeTexto 21">
            <a:extLst>
              <a:ext uri="{FF2B5EF4-FFF2-40B4-BE49-F238E27FC236}">
                <a16:creationId xmlns:a16="http://schemas.microsoft.com/office/drawing/2014/main" id="{8DD6EC37-5296-4679-ABB7-E6976D8D5AB0}"/>
              </a:ext>
            </a:extLst>
          </p:cNvPr>
          <p:cNvSpPr txBox="1"/>
          <p:nvPr/>
        </p:nvSpPr>
        <p:spPr>
          <a:xfrm>
            <a:off x="5689043" y="3508281"/>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3</a:t>
            </a:r>
          </a:p>
        </p:txBody>
      </p:sp>
      <p:sp>
        <p:nvSpPr>
          <p:cNvPr id="23" name="CaixaDeTexto 22">
            <a:extLst>
              <a:ext uri="{FF2B5EF4-FFF2-40B4-BE49-F238E27FC236}">
                <a16:creationId xmlns:a16="http://schemas.microsoft.com/office/drawing/2014/main" id="{7E62995C-B3A3-4E61-9DC2-30B45DA961FF}"/>
              </a:ext>
            </a:extLst>
          </p:cNvPr>
          <p:cNvSpPr txBox="1"/>
          <p:nvPr/>
        </p:nvSpPr>
        <p:spPr>
          <a:xfrm>
            <a:off x="5689043" y="2765364"/>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5</a:t>
            </a:r>
          </a:p>
        </p:txBody>
      </p:sp>
      <p:sp>
        <p:nvSpPr>
          <p:cNvPr id="24" name="CaixaDeTexto 23">
            <a:extLst>
              <a:ext uri="{FF2B5EF4-FFF2-40B4-BE49-F238E27FC236}">
                <a16:creationId xmlns:a16="http://schemas.microsoft.com/office/drawing/2014/main" id="{F46891F3-75B5-4073-93E9-E323B579DAA5}"/>
              </a:ext>
            </a:extLst>
          </p:cNvPr>
          <p:cNvSpPr txBox="1"/>
          <p:nvPr/>
        </p:nvSpPr>
        <p:spPr>
          <a:xfrm>
            <a:off x="5689043" y="2023362"/>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7</a:t>
            </a:r>
          </a:p>
        </p:txBody>
      </p:sp>
      <p:sp>
        <p:nvSpPr>
          <p:cNvPr id="25" name="CaixaDeTexto 24">
            <a:extLst>
              <a:ext uri="{FF2B5EF4-FFF2-40B4-BE49-F238E27FC236}">
                <a16:creationId xmlns:a16="http://schemas.microsoft.com/office/drawing/2014/main" id="{A77E26BF-F702-4E3D-9DBC-98F909CA9278}"/>
              </a:ext>
            </a:extLst>
          </p:cNvPr>
          <p:cNvSpPr txBox="1"/>
          <p:nvPr/>
        </p:nvSpPr>
        <p:spPr>
          <a:xfrm>
            <a:off x="5689043" y="1266699"/>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9</a:t>
            </a:r>
          </a:p>
        </p:txBody>
      </p:sp>
      <p:sp>
        <p:nvSpPr>
          <p:cNvPr id="26" name="CaixaDeTexto 25">
            <a:extLst>
              <a:ext uri="{FF2B5EF4-FFF2-40B4-BE49-F238E27FC236}">
                <a16:creationId xmlns:a16="http://schemas.microsoft.com/office/drawing/2014/main" id="{304F9E7F-4186-4E3E-BFA0-D335DEDD329A}"/>
              </a:ext>
            </a:extLst>
          </p:cNvPr>
          <p:cNvSpPr txBox="1"/>
          <p:nvPr/>
        </p:nvSpPr>
        <p:spPr>
          <a:xfrm>
            <a:off x="6209840" y="3134696"/>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4</a:t>
            </a:r>
          </a:p>
        </p:txBody>
      </p:sp>
      <p:sp>
        <p:nvSpPr>
          <p:cNvPr id="27" name="CaixaDeTexto 26">
            <a:extLst>
              <a:ext uri="{FF2B5EF4-FFF2-40B4-BE49-F238E27FC236}">
                <a16:creationId xmlns:a16="http://schemas.microsoft.com/office/drawing/2014/main" id="{7027E0D1-12D2-4162-9BB3-5428483A5767}"/>
              </a:ext>
            </a:extLst>
          </p:cNvPr>
          <p:cNvSpPr txBox="1"/>
          <p:nvPr/>
        </p:nvSpPr>
        <p:spPr>
          <a:xfrm>
            <a:off x="6188105" y="2391674"/>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6</a:t>
            </a:r>
          </a:p>
        </p:txBody>
      </p:sp>
      <p:sp>
        <p:nvSpPr>
          <p:cNvPr id="28" name="CaixaDeTexto 27">
            <a:extLst>
              <a:ext uri="{FF2B5EF4-FFF2-40B4-BE49-F238E27FC236}">
                <a16:creationId xmlns:a16="http://schemas.microsoft.com/office/drawing/2014/main" id="{31320D20-2085-46DC-9FC4-FCD8DAD1BCCF}"/>
              </a:ext>
            </a:extLst>
          </p:cNvPr>
          <p:cNvSpPr txBox="1"/>
          <p:nvPr/>
        </p:nvSpPr>
        <p:spPr>
          <a:xfrm>
            <a:off x="6191500" y="1641983"/>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8</a:t>
            </a:r>
          </a:p>
        </p:txBody>
      </p:sp>
      <p:sp>
        <p:nvSpPr>
          <p:cNvPr id="29" name="CaixaDeTexto 28">
            <a:extLst>
              <a:ext uri="{FF2B5EF4-FFF2-40B4-BE49-F238E27FC236}">
                <a16:creationId xmlns:a16="http://schemas.microsoft.com/office/drawing/2014/main" id="{86B25031-AA16-4F1A-84D0-7FF25580574C}"/>
              </a:ext>
            </a:extLst>
          </p:cNvPr>
          <p:cNvSpPr txBox="1"/>
          <p:nvPr/>
        </p:nvSpPr>
        <p:spPr>
          <a:xfrm>
            <a:off x="6117829" y="912274"/>
            <a:ext cx="44114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10</a:t>
            </a:r>
          </a:p>
        </p:txBody>
      </p:sp>
      <p:sp>
        <p:nvSpPr>
          <p:cNvPr id="30" name="Espaço Reservado para Conteúdo 2">
            <a:extLst>
              <a:ext uri="{FF2B5EF4-FFF2-40B4-BE49-F238E27FC236}">
                <a16:creationId xmlns:a16="http://schemas.microsoft.com/office/drawing/2014/main" id="{413D7BC0-EA8E-494E-9B3D-3C687987C7F0}"/>
              </a:ext>
            </a:extLst>
          </p:cNvPr>
          <p:cNvSpPr>
            <a:spLocks noGrp="1"/>
          </p:cNvSpPr>
          <p:nvPr>
            <p:ph idx="1"/>
          </p:nvPr>
        </p:nvSpPr>
        <p:spPr>
          <a:xfrm>
            <a:off x="0" y="0"/>
            <a:ext cx="8534400" cy="3615267"/>
          </a:xfrm>
        </p:spPr>
        <p:txBody>
          <a:bodyPr/>
          <a:lstStyle/>
          <a:p>
            <a:pPr marL="0" indent="0" algn="just">
              <a:buNone/>
            </a:pPr>
            <a:r>
              <a:rPr lang="en-US" dirty="0">
                <a:solidFill>
                  <a:schemeClr val="bg2">
                    <a:lumMod val="20000"/>
                    <a:lumOff val="80000"/>
                  </a:schemeClr>
                </a:solidFill>
              </a:rPr>
              <a:t>Transmitter: </a:t>
            </a:r>
            <a:r>
              <a:rPr lang="en-US" b="1" dirty="0">
                <a:solidFill>
                  <a:schemeClr val="bg2">
                    <a:lumMod val="20000"/>
                    <a:lumOff val="80000"/>
                  </a:schemeClr>
                </a:solidFill>
              </a:rPr>
              <a:t>10</a:t>
            </a:r>
          </a:p>
          <a:p>
            <a:pPr marL="0" indent="0" algn="just">
              <a:buNone/>
            </a:pPr>
            <a:r>
              <a:rPr lang="en-US" dirty="0">
                <a:solidFill>
                  <a:schemeClr val="bg2">
                    <a:lumMod val="20000"/>
                    <a:lumOff val="80000"/>
                  </a:schemeClr>
                </a:solidFill>
              </a:rPr>
              <a:t>Reach: </a:t>
            </a:r>
            <a:r>
              <a:rPr lang="en-US" b="1" dirty="0">
                <a:solidFill>
                  <a:schemeClr val="bg2">
                    <a:lumMod val="20000"/>
                    <a:lumOff val="80000"/>
                  </a:schemeClr>
                </a:solidFill>
              </a:rPr>
              <a:t>10 hops</a:t>
            </a:r>
          </a:p>
          <a:p>
            <a:pPr marL="0" indent="0" algn="just">
              <a:buNone/>
            </a:pPr>
            <a:r>
              <a:rPr lang="en-US" dirty="0">
                <a:solidFill>
                  <a:schemeClr val="bg2">
                    <a:lumMod val="20000"/>
                    <a:lumOff val="80000"/>
                  </a:schemeClr>
                </a:solidFill>
              </a:rPr>
              <a:t>Receivers: </a:t>
            </a:r>
            <a:r>
              <a:rPr lang="en-US" b="1" dirty="0">
                <a:solidFill>
                  <a:schemeClr val="bg2">
                    <a:lumMod val="20000"/>
                    <a:lumOff val="80000"/>
                  </a:schemeClr>
                </a:solidFill>
              </a:rPr>
              <a:t>{9,8,7,6,5,4,3,2,1}</a:t>
            </a:r>
          </a:p>
          <a:p>
            <a:pPr marL="0" indent="0" algn="just">
              <a:buNone/>
            </a:pPr>
            <a:r>
              <a:rPr lang="en-US" dirty="0">
                <a:solidFill>
                  <a:schemeClr val="bg2">
                    <a:lumMod val="20000"/>
                    <a:lumOff val="80000"/>
                  </a:schemeClr>
                </a:solidFill>
              </a:rPr>
              <a:t>Addressee: </a:t>
            </a:r>
            <a:r>
              <a:rPr lang="en-US" b="1" u="sng" dirty="0">
                <a:solidFill>
                  <a:schemeClr val="bg2">
                    <a:lumMod val="20000"/>
                    <a:lumOff val="80000"/>
                  </a:schemeClr>
                </a:solidFill>
              </a:rPr>
              <a:t>Base Station</a:t>
            </a:r>
            <a:endParaRPr lang="pt-BR" b="1" u="sng" dirty="0">
              <a:solidFill>
                <a:schemeClr val="bg2">
                  <a:lumMod val="20000"/>
                  <a:lumOff val="80000"/>
                </a:schemeClr>
              </a:solidFill>
            </a:endParaRPr>
          </a:p>
        </p:txBody>
      </p:sp>
      <p:cxnSp>
        <p:nvCxnSpPr>
          <p:cNvPr id="4" name="Conector: Curvo 3">
            <a:extLst>
              <a:ext uri="{FF2B5EF4-FFF2-40B4-BE49-F238E27FC236}">
                <a16:creationId xmlns:a16="http://schemas.microsoft.com/office/drawing/2014/main" id="{64AECEAB-8D19-4C6A-90F4-DBB7E9B1DFAB}"/>
              </a:ext>
            </a:extLst>
          </p:cNvPr>
          <p:cNvCxnSpPr>
            <a:cxnSpLocks/>
            <a:stCxn id="29" idx="3"/>
            <a:endCxn id="6" idx="6"/>
          </p:cNvCxnSpPr>
          <p:nvPr/>
        </p:nvCxnSpPr>
        <p:spPr>
          <a:xfrm flipH="1">
            <a:off x="6187200" y="1096940"/>
            <a:ext cx="371775" cy="3710917"/>
          </a:xfrm>
          <a:prstGeom prst="curvedConnector3">
            <a:avLst>
              <a:gd name="adj1" fmla="val -61489"/>
            </a:avLst>
          </a:prstGeom>
          <a:ln w="63500">
            <a:solidFill>
              <a:srgbClr val="00B050">
                <a:alpha val="65000"/>
              </a:srgbClr>
            </a:solidFill>
            <a:tailEnd type="triangle"/>
          </a:ln>
        </p:spPr>
        <p:style>
          <a:lnRef idx="1">
            <a:schemeClr val="accent1"/>
          </a:lnRef>
          <a:fillRef idx="0">
            <a:schemeClr val="accent1"/>
          </a:fillRef>
          <a:effectRef idx="0">
            <a:schemeClr val="accent1"/>
          </a:effectRef>
          <a:fontRef idx="minor">
            <a:schemeClr val="tx1"/>
          </a:fontRef>
        </p:style>
      </p:cxnSp>
      <p:sp>
        <p:nvSpPr>
          <p:cNvPr id="33" name="Título 1">
            <a:extLst>
              <a:ext uri="{FF2B5EF4-FFF2-40B4-BE49-F238E27FC236}">
                <a16:creationId xmlns:a16="http://schemas.microsoft.com/office/drawing/2014/main" id="{D276C1F8-6908-43C1-86FB-2C5341D61292}"/>
              </a:ext>
            </a:extLst>
          </p:cNvPr>
          <p:cNvSpPr>
            <a:spLocks noGrp="1"/>
          </p:cNvSpPr>
          <p:nvPr>
            <p:ph type="title"/>
          </p:nvPr>
        </p:nvSpPr>
        <p:spPr>
          <a:xfrm>
            <a:off x="0" y="5357153"/>
            <a:ext cx="8534400" cy="1507067"/>
          </a:xfrm>
        </p:spPr>
        <p:txBody>
          <a:bodyPr/>
          <a:lstStyle/>
          <a:p>
            <a:r>
              <a:rPr lang="pt-BR" dirty="0" err="1"/>
              <a:t>Transmission</a:t>
            </a:r>
            <a:r>
              <a:rPr lang="pt-BR" dirty="0"/>
              <a:t> Power </a:t>
            </a:r>
            <a:r>
              <a:rPr lang="pt-BR" dirty="0" err="1"/>
              <a:t>levels</a:t>
            </a:r>
            <a:endParaRPr lang="pt-BR" dirty="0"/>
          </a:p>
        </p:txBody>
      </p:sp>
    </p:spTree>
    <p:extLst>
      <p:ext uri="{BB962C8B-B14F-4D97-AF65-F5344CB8AC3E}">
        <p14:creationId xmlns:p14="http://schemas.microsoft.com/office/powerpoint/2010/main" val="2733697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ítulo 1">
            <a:extLst>
              <a:ext uri="{FF2B5EF4-FFF2-40B4-BE49-F238E27FC236}">
                <a16:creationId xmlns:a16="http://schemas.microsoft.com/office/drawing/2014/main" id="{D276C1F8-6908-43C1-86FB-2C5341D61292}"/>
              </a:ext>
            </a:extLst>
          </p:cNvPr>
          <p:cNvSpPr>
            <a:spLocks noGrp="1"/>
          </p:cNvSpPr>
          <p:nvPr>
            <p:ph type="title"/>
          </p:nvPr>
        </p:nvSpPr>
        <p:spPr>
          <a:xfrm>
            <a:off x="0" y="5357153"/>
            <a:ext cx="8534400" cy="1507067"/>
          </a:xfrm>
        </p:spPr>
        <p:txBody>
          <a:bodyPr/>
          <a:lstStyle/>
          <a:p>
            <a:r>
              <a:rPr lang="pt-BR" dirty="0" err="1"/>
              <a:t>Transmission</a:t>
            </a:r>
            <a:r>
              <a:rPr lang="pt-BR" dirty="0"/>
              <a:t> Power </a:t>
            </a:r>
            <a:r>
              <a:rPr lang="pt-BR" dirty="0" err="1"/>
              <a:t>levels</a:t>
            </a:r>
            <a:endParaRPr lang="pt-BR" dirty="0"/>
          </a:p>
        </p:txBody>
      </p:sp>
      <p:pic>
        <p:nvPicPr>
          <p:cNvPr id="2" name="Imagem 1">
            <a:extLst>
              <a:ext uri="{FF2B5EF4-FFF2-40B4-BE49-F238E27FC236}">
                <a16:creationId xmlns:a16="http://schemas.microsoft.com/office/drawing/2014/main" id="{5C2BD60C-6687-4662-AA33-7BBE1F508611}"/>
              </a:ext>
            </a:extLst>
          </p:cNvPr>
          <p:cNvPicPr>
            <a:picLocks noChangeAspect="1"/>
          </p:cNvPicPr>
          <p:nvPr/>
        </p:nvPicPr>
        <p:blipFill>
          <a:blip r:embed="rId2"/>
          <a:stretch>
            <a:fillRect/>
          </a:stretch>
        </p:blipFill>
        <p:spPr>
          <a:xfrm>
            <a:off x="4517835" y="217715"/>
            <a:ext cx="5183315" cy="5246914"/>
          </a:xfrm>
          <a:prstGeom prst="rect">
            <a:avLst/>
          </a:prstGeom>
        </p:spPr>
      </p:pic>
      <p:sp>
        <p:nvSpPr>
          <p:cNvPr id="5" name="Espaço Reservado para Conteúdo 4">
            <a:extLst>
              <a:ext uri="{FF2B5EF4-FFF2-40B4-BE49-F238E27FC236}">
                <a16:creationId xmlns:a16="http://schemas.microsoft.com/office/drawing/2014/main" id="{A550839F-ED15-480E-8B44-83AD28525E95}"/>
              </a:ext>
            </a:extLst>
          </p:cNvPr>
          <p:cNvSpPr>
            <a:spLocks noGrp="1"/>
          </p:cNvSpPr>
          <p:nvPr>
            <p:ph idx="1"/>
          </p:nvPr>
        </p:nvSpPr>
        <p:spPr>
          <a:xfrm>
            <a:off x="684212" y="685800"/>
            <a:ext cx="3833623" cy="3615267"/>
          </a:xfrm>
        </p:spPr>
        <p:txBody>
          <a:bodyPr/>
          <a:lstStyle/>
          <a:p>
            <a:pPr algn="just"/>
            <a:r>
              <a:rPr lang="pt-BR" dirty="0" err="1">
                <a:solidFill>
                  <a:schemeClr val="bg2">
                    <a:lumMod val="20000"/>
                    <a:lumOff val="80000"/>
                  </a:schemeClr>
                </a:solidFill>
              </a:rPr>
              <a:t>Worse</a:t>
            </a:r>
            <a:r>
              <a:rPr lang="pt-BR" dirty="0">
                <a:solidFill>
                  <a:schemeClr val="bg2">
                    <a:lumMod val="20000"/>
                    <a:lumOff val="80000"/>
                  </a:schemeClr>
                </a:solidFill>
              </a:rPr>
              <a:t> </a:t>
            </a:r>
            <a:r>
              <a:rPr lang="pt-BR" dirty="0" err="1">
                <a:solidFill>
                  <a:schemeClr val="bg2">
                    <a:lumMod val="20000"/>
                    <a:lumOff val="80000"/>
                  </a:schemeClr>
                </a:solidFill>
              </a:rPr>
              <a:t>depending</a:t>
            </a:r>
            <a:r>
              <a:rPr lang="pt-BR" dirty="0">
                <a:solidFill>
                  <a:schemeClr val="bg2">
                    <a:lumMod val="20000"/>
                    <a:lumOff val="80000"/>
                  </a:schemeClr>
                </a:solidFill>
              </a:rPr>
              <a:t> </a:t>
            </a:r>
            <a:r>
              <a:rPr lang="pt-BR" dirty="0" err="1">
                <a:solidFill>
                  <a:schemeClr val="bg2">
                    <a:lumMod val="20000"/>
                    <a:lumOff val="80000"/>
                  </a:schemeClr>
                </a:solidFill>
              </a:rPr>
              <a:t>on</a:t>
            </a:r>
            <a:r>
              <a:rPr lang="pt-BR" dirty="0">
                <a:solidFill>
                  <a:schemeClr val="bg2">
                    <a:lumMod val="20000"/>
                    <a:lumOff val="80000"/>
                  </a:schemeClr>
                </a:solidFill>
              </a:rPr>
              <a:t> </a:t>
            </a:r>
            <a:r>
              <a:rPr lang="pt-BR" dirty="0" err="1">
                <a:solidFill>
                  <a:schemeClr val="bg2">
                    <a:lumMod val="20000"/>
                    <a:lumOff val="80000"/>
                  </a:schemeClr>
                </a:solidFill>
              </a:rPr>
              <a:t>the</a:t>
            </a:r>
            <a:r>
              <a:rPr lang="pt-BR" dirty="0">
                <a:solidFill>
                  <a:schemeClr val="bg2">
                    <a:lumMod val="20000"/>
                    <a:lumOff val="80000"/>
                  </a:schemeClr>
                </a:solidFill>
              </a:rPr>
              <a:t> </a:t>
            </a:r>
            <a:r>
              <a:rPr lang="pt-BR" dirty="0" err="1">
                <a:solidFill>
                  <a:schemeClr val="bg2">
                    <a:lumMod val="20000"/>
                    <a:lumOff val="80000"/>
                  </a:schemeClr>
                </a:solidFill>
              </a:rPr>
              <a:t>transmitter</a:t>
            </a:r>
            <a:r>
              <a:rPr lang="pt-BR" dirty="0">
                <a:solidFill>
                  <a:schemeClr val="bg2">
                    <a:lumMod val="20000"/>
                    <a:lumOff val="80000"/>
                  </a:schemeClr>
                </a:solidFill>
              </a:rPr>
              <a:t> </a:t>
            </a:r>
            <a:r>
              <a:rPr lang="pt-BR" dirty="0" err="1">
                <a:solidFill>
                  <a:schemeClr val="bg2">
                    <a:lumMod val="20000"/>
                    <a:lumOff val="80000"/>
                  </a:schemeClr>
                </a:solidFill>
              </a:rPr>
              <a:t>location</a:t>
            </a:r>
            <a:r>
              <a:rPr lang="pt-BR" dirty="0"/>
              <a:t> </a:t>
            </a:r>
          </a:p>
          <a:p>
            <a:endParaRPr lang="pt-BR" dirty="0"/>
          </a:p>
        </p:txBody>
      </p:sp>
    </p:spTree>
    <p:extLst>
      <p:ext uri="{BB962C8B-B14F-4D97-AF65-F5344CB8AC3E}">
        <p14:creationId xmlns:p14="http://schemas.microsoft.com/office/powerpoint/2010/main" val="2968127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998EC2-6B56-48F4-B525-412AB7A53462}"/>
              </a:ext>
            </a:extLst>
          </p:cNvPr>
          <p:cNvSpPr>
            <a:spLocks noGrp="1"/>
          </p:cNvSpPr>
          <p:nvPr>
            <p:ph type="title"/>
          </p:nvPr>
        </p:nvSpPr>
        <p:spPr/>
        <p:txBody>
          <a:bodyPr/>
          <a:lstStyle/>
          <a:p>
            <a:r>
              <a:rPr lang="pt-BR" dirty="0" err="1"/>
              <a:t>Methodology</a:t>
            </a:r>
            <a:endParaRPr lang="pt-BR" dirty="0"/>
          </a:p>
        </p:txBody>
      </p:sp>
      <p:sp>
        <p:nvSpPr>
          <p:cNvPr id="3" name="Espaço Reservado para Conteúdo 2">
            <a:extLst>
              <a:ext uri="{FF2B5EF4-FFF2-40B4-BE49-F238E27FC236}">
                <a16:creationId xmlns:a16="http://schemas.microsoft.com/office/drawing/2014/main" id="{6FA275F8-8535-46C2-9411-2C6B2600F943}"/>
              </a:ext>
            </a:extLst>
          </p:cNvPr>
          <p:cNvSpPr>
            <a:spLocks noGrp="1"/>
          </p:cNvSpPr>
          <p:nvPr>
            <p:ph idx="1"/>
          </p:nvPr>
        </p:nvSpPr>
        <p:spPr/>
        <p:txBody>
          <a:bodyPr>
            <a:normAutofit/>
          </a:bodyPr>
          <a:lstStyle/>
          <a:p>
            <a:pPr algn="just"/>
            <a:r>
              <a:rPr lang="en-US" dirty="0">
                <a:solidFill>
                  <a:schemeClr val="bg2">
                    <a:lumMod val="20000"/>
                    <a:lumOff val="80000"/>
                  </a:schemeClr>
                </a:solidFill>
              </a:rPr>
              <a:t>Network lifetime</a:t>
            </a:r>
          </a:p>
          <a:p>
            <a:pPr lvl="1" algn="just"/>
            <a:r>
              <a:rPr lang="en-US" dirty="0">
                <a:solidFill>
                  <a:schemeClr val="bg2">
                    <a:lumMod val="20000"/>
                    <a:lumOff val="80000"/>
                  </a:schemeClr>
                </a:solidFill>
              </a:rPr>
              <a:t>from the moment the network operation begins until the </a:t>
            </a:r>
            <a:r>
              <a:rPr lang="en-US" b="1" dirty="0">
                <a:solidFill>
                  <a:schemeClr val="bg2">
                    <a:lumMod val="20000"/>
                    <a:lumOff val="80000"/>
                  </a:schemeClr>
                </a:solidFill>
              </a:rPr>
              <a:t>first</a:t>
            </a:r>
            <a:r>
              <a:rPr lang="en-US" dirty="0">
                <a:solidFill>
                  <a:schemeClr val="bg2">
                    <a:lumMod val="20000"/>
                    <a:lumOff val="80000"/>
                  </a:schemeClr>
                </a:solidFill>
              </a:rPr>
              <a:t> mote runs out of battery </a:t>
            </a:r>
          </a:p>
          <a:p>
            <a:pPr lvl="1" algn="just"/>
            <a:endParaRPr lang="en-US" b="1" dirty="0">
              <a:solidFill>
                <a:schemeClr val="bg2">
                  <a:lumMod val="20000"/>
                  <a:lumOff val="80000"/>
                </a:schemeClr>
              </a:solidFill>
            </a:endParaRPr>
          </a:p>
          <a:p>
            <a:pPr algn="just"/>
            <a:r>
              <a:rPr lang="en-US" dirty="0">
                <a:solidFill>
                  <a:schemeClr val="bg2">
                    <a:lumMod val="20000"/>
                    <a:lumOff val="80000"/>
                  </a:schemeClr>
                </a:solidFill>
              </a:rPr>
              <a:t>Network cost</a:t>
            </a:r>
          </a:p>
          <a:p>
            <a:pPr lvl="1" algn="just"/>
            <a:r>
              <a:rPr lang="en-US" dirty="0">
                <a:solidFill>
                  <a:schemeClr val="bg2">
                    <a:lumMod val="20000"/>
                    <a:lumOff val="80000"/>
                  </a:schemeClr>
                </a:solidFill>
              </a:rPr>
              <a:t>10 motes = </a:t>
            </a:r>
            <a:r>
              <a:rPr lang="en-US" b="1" dirty="0">
                <a:solidFill>
                  <a:schemeClr val="bg2">
                    <a:lumMod val="20000"/>
                    <a:lumOff val="80000"/>
                  </a:schemeClr>
                </a:solidFill>
              </a:rPr>
              <a:t>U$445,10</a:t>
            </a:r>
          </a:p>
          <a:p>
            <a:pPr lvl="1" algn="just"/>
            <a:endParaRPr lang="pt-BR" dirty="0">
              <a:solidFill>
                <a:schemeClr val="bg2">
                  <a:lumMod val="20000"/>
                  <a:lumOff val="80000"/>
                </a:schemeClr>
              </a:solidFill>
            </a:endParaRPr>
          </a:p>
        </p:txBody>
      </p:sp>
    </p:spTree>
    <p:extLst>
      <p:ext uri="{BB962C8B-B14F-4D97-AF65-F5344CB8AC3E}">
        <p14:creationId xmlns:p14="http://schemas.microsoft.com/office/powerpoint/2010/main" val="21903641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998EC2-6B56-48F4-B525-412AB7A53462}"/>
              </a:ext>
            </a:extLst>
          </p:cNvPr>
          <p:cNvSpPr>
            <a:spLocks noGrp="1"/>
          </p:cNvSpPr>
          <p:nvPr>
            <p:ph type="title"/>
          </p:nvPr>
        </p:nvSpPr>
        <p:spPr/>
        <p:txBody>
          <a:bodyPr/>
          <a:lstStyle/>
          <a:p>
            <a:r>
              <a:rPr lang="pt-BR" dirty="0" err="1"/>
              <a:t>Methodology</a:t>
            </a:r>
            <a:endParaRPr lang="pt-BR" dirty="0"/>
          </a:p>
        </p:txBody>
      </p:sp>
      <p:sp>
        <p:nvSpPr>
          <p:cNvPr id="3" name="Espaço Reservado para Conteúdo 2">
            <a:extLst>
              <a:ext uri="{FF2B5EF4-FFF2-40B4-BE49-F238E27FC236}">
                <a16:creationId xmlns:a16="http://schemas.microsoft.com/office/drawing/2014/main" id="{6FA275F8-8535-46C2-9411-2C6B2600F943}"/>
              </a:ext>
            </a:extLst>
          </p:cNvPr>
          <p:cNvSpPr>
            <a:spLocks noGrp="1"/>
          </p:cNvSpPr>
          <p:nvPr>
            <p:ph idx="1"/>
          </p:nvPr>
        </p:nvSpPr>
        <p:spPr/>
        <p:txBody>
          <a:bodyPr>
            <a:normAutofit/>
          </a:bodyPr>
          <a:lstStyle/>
          <a:p>
            <a:pPr algn="just"/>
            <a:r>
              <a:rPr lang="en-US" dirty="0">
                <a:solidFill>
                  <a:schemeClr val="bg2">
                    <a:lumMod val="20000"/>
                    <a:lumOff val="80000"/>
                  </a:schemeClr>
                </a:solidFill>
              </a:rPr>
              <a:t>Message log</a:t>
            </a:r>
          </a:p>
          <a:p>
            <a:pPr lvl="1" algn="just"/>
            <a:r>
              <a:rPr lang="en-US" b="1" dirty="0">
                <a:solidFill>
                  <a:schemeClr val="bg2">
                    <a:lumMod val="20000"/>
                    <a:lumOff val="80000"/>
                  </a:schemeClr>
                </a:solidFill>
              </a:rPr>
              <a:t>Listened Messages</a:t>
            </a:r>
            <a:r>
              <a:rPr lang="en-US" dirty="0">
                <a:solidFill>
                  <a:schemeClr val="bg2">
                    <a:lumMod val="20000"/>
                    <a:lumOff val="80000"/>
                  </a:schemeClr>
                </a:solidFill>
              </a:rPr>
              <a:t>: All messages received by a mote, regardless their addressee.</a:t>
            </a:r>
          </a:p>
          <a:p>
            <a:pPr lvl="1" algn="just"/>
            <a:r>
              <a:rPr lang="en-US" b="1" dirty="0">
                <a:solidFill>
                  <a:schemeClr val="bg2">
                    <a:lumMod val="20000"/>
                    <a:lumOff val="80000"/>
                  </a:schemeClr>
                </a:solidFill>
              </a:rPr>
              <a:t>Rerouted Messages</a:t>
            </a:r>
            <a:r>
              <a:rPr lang="en-US" dirty="0">
                <a:solidFill>
                  <a:schemeClr val="bg2">
                    <a:lumMod val="20000"/>
                    <a:lumOff val="80000"/>
                  </a:schemeClr>
                </a:solidFill>
              </a:rPr>
              <a:t>: All messages that a mote had to reroute in order to reach the base station.</a:t>
            </a:r>
          </a:p>
          <a:p>
            <a:pPr lvl="1" algn="just"/>
            <a:r>
              <a:rPr lang="en-US" b="1" dirty="0">
                <a:solidFill>
                  <a:schemeClr val="bg2">
                    <a:lumMod val="20000"/>
                    <a:lumOff val="80000"/>
                  </a:schemeClr>
                </a:solidFill>
              </a:rPr>
              <a:t>Overheard Messages</a:t>
            </a:r>
            <a:r>
              <a:rPr lang="en-US" dirty="0">
                <a:solidFill>
                  <a:schemeClr val="bg2">
                    <a:lumMod val="20000"/>
                    <a:lumOff val="80000"/>
                  </a:schemeClr>
                </a:solidFill>
              </a:rPr>
              <a:t>: Only the messages that a mote received but were not addressed to it.</a:t>
            </a:r>
          </a:p>
          <a:p>
            <a:pPr lvl="1" algn="just"/>
            <a:r>
              <a:rPr lang="en-US" b="1" dirty="0">
                <a:solidFill>
                  <a:schemeClr val="bg2">
                    <a:lumMod val="20000"/>
                    <a:lumOff val="80000"/>
                  </a:schemeClr>
                </a:solidFill>
              </a:rPr>
              <a:t>Generated Messages</a:t>
            </a:r>
            <a:r>
              <a:rPr lang="en-US" dirty="0">
                <a:solidFill>
                  <a:schemeClr val="bg2">
                    <a:lumMod val="20000"/>
                    <a:lumOff val="80000"/>
                  </a:schemeClr>
                </a:solidFill>
              </a:rPr>
              <a:t>: All messages created and transmitted by a mote.</a:t>
            </a:r>
          </a:p>
          <a:p>
            <a:pPr lvl="1" algn="just"/>
            <a:endParaRPr lang="pt-BR" dirty="0">
              <a:solidFill>
                <a:schemeClr val="bg2">
                  <a:lumMod val="20000"/>
                  <a:lumOff val="80000"/>
                </a:schemeClr>
              </a:solidFill>
            </a:endParaRPr>
          </a:p>
        </p:txBody>
      </p:sp>
    </p:spTree>
    <p:extLst>
      <p:ext uri="{BB962C8B-B14F-4D97-AF65-F5344CB8AC3E}">
        <p14:creationId xmlns:p14="http://schemas.microsoft.com/office/powerpoint/2010/main" val="21256204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998EC2-6B56-48F4-B525-412AB7A53462}"/>
              </a:ext>
            </a:extLst>
          </p:cNvPr>
          <p:cNvSpPr>
            <a:spLocks noGrp="1"/>
          </p:cNvSpPr>
          <p:nvPr>
            <p:ph type="title"/>
          </p:nvPr>
        </p:nvSpPr>
        <p:spPr/>
        <p:txBody>
          <a:bodyPr/>
          <a:lstStyle/>
          <a:p>
            <a:r>
              <a:rPr lang="pt-BR" dirty="0" err="1"/>
              <a:t>simulation</a:t>
            </a:r>
            <a:endParaRPr lang="pt-BR" dirty="0"/>
          </a:p>
        </p:txBody>
      </p:sp>
      <p:sp>
        <p:nvSpPr>
          <p:cNvPr id="3" name="Espaço Reservado para Conteúdo 2">
            <a:extLst>
              <a:ext uri="{FF2B5EF4-FFF2-40B4-BE49-F238E27FC236}">
                <a16:creationId xmlns:a16="http://schemas.microsoft.com/office/drawing/2014/main" id="{6FA275F8-8535-46C2-9411-2C6B2600F943}"/>
              </a:ext>
            </a:extLst>
          </p:cNvPr>
          <p:cNvSpPr>
            <a:spLocks noGrp="1"/>
          </p:cNvSpPr>
          <p:nvPr>
            <p:ph idx="1"/>
          </p:nvPr>
        </p:nvSpPr>
        <p:spPr>
          <a:xfrm>
            <a:off x="684212" y="971924"/>
            <a:ext cx="8026651" cy="3615267"/>
          </a:xfrm>
        </p:spPr>
        <p:txBody>
          <a:bodyPr>
            <a:normAutofit/>
          </a:bodyPr>
          <a:lstStyle/>
          <a:p>
            <a:pPr algn="just"/>
            <a:r>
              <a:rPr lang="en-US" dirty="0">
                <a:solidFill>
                  <a:schemeClr val="bg2">
                    <a:lumMod val="20000"/>
                    <a:lumOff val="80000"/>
                  </a:schemeClr>
                </a:solidFill>
              </a:rPr>
              <a:t>Simulated Network</a:t>
            </a:r>
          </a:p>
          <a:p>
            <a:pPr lvl="1" algn="just"/>
            <a:r>
              <a:rPr lang="en-US" dirty="0">
                <a:solidFill>
                  <a:schemeClr val="bg2">
                    <a:lumMod val="20000"/>
                    <a:lumOff val="80000"/>
                  </a:schemeClr>
                </a:solidFill>
              </a:rPr>
              <a:t>6 different traffic loads</a:t>
            </a:r>
          </a:p>
          <a:p>
            <a:pPr lvl="1" algn="just"/>
            <a:endParaRPr lang="pt-BR" dirty="0">
              <a:solidFill>
                <a:schemeClr val="bg2">
                  <a:lumMod val="20000"/>
                  <a:lumOff val="80000"/>
                </a:schemeClr>
              </a:solidFill>
            </a:endParaRPr>
          </a:p>
        </p:txBody>
      </p:sp>
      <p:sp>
        <p:nvSpPr>
          <p:cNvPr id="4" name="Elipse 3">
            <a:extLst>
              <a:ext uri="{FF2B5EF4-FFF2-40B4-BE49-F238E27FC236}">
                <a16:creationId xmlns:a16="http://schemas.microsoft.com/office/drawing/2014/main" id="{7701EA9C-3CFE-4AAC-AB27-33774A117369}"/>
              </a:ext>
            </a:extLst>
          </p:cNvPr>
          <p:cNvSpPr/>
          <p:nvPr/>
        </p:nvSpPr>
        <p:spPr>
          <a:xfrm>
            <a:off x="6007200" y="4717857"/>
            <a:ext cx="180000" cy="18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Elipse 4">
            <a:extLst>
              <a:ext uri="{FF2B5EF4-FFF2-40B4-BE49-F238E27FC236}">
                <a16:creationId xmlns:a16="http://schemas.microsoft.com/office/drawing/2014/main" id="{9F55F505-1CF3-42E7-9093-CEB07B06AD09}"/>
              </a:ext>
            </a:extLst>
          </p:cNvPr>
          <p:cNvSpPr/>
          <p:nvPr/>
        </p:nvSpPr>
        <p:spPr>
          <a:xfrm>
            <a:off x="6043200" y="4753857"/>
            <a:ext cx="108000" cy="10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Elipse 5">
            <a:extLst>
              <a:ext uri="{FF2B5EF4-FFF2-40B4-BE49-F238E27FC236}">
                <a16:creationId xmlns:a16="http://schemas.microsoft.com/office/drawing/2014/main" id="{96169342-E456-4C95-8A4E-A78AC359C12D}"/>
              </a:ext>
            </a:extLst>
          </p:cNvPr>
          <p:cNvSpPr/>
          <p:nvPr/>
        </p:nvSpPr>
        <p:spPr>
          <a:xfrm>
            <a:off x="6007200" y="4346381"/>
            <a:ext cx="180000" cy="180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Elipse 6">
            <a:extLst>
              <a:ext uri="{FF2B5EF4-FFF2-40B4-BE49-F238E27FC236}">
                <a16:creationId xmlns:a16="http://schemas.microsoft.com/office/drawing/2014/main" id="{42DDE4BE-233C-4DA8-AA4A-269703F1F621}"/>
              </a:ext>
            </a:extLst>
          </p:cNvPr>
          <p:cNvSpPr/>
          <p:nvPr/>
        </p:nvSpPr>
        <p:spPr>
          <a:xfrm>
            <a:off x="6007200" y="3974905"/>
            <a:ext cx="180000" cy="180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Elipse 7">
            <a:extLst>
              <a:ext uri="{FF2B5EF4-FFF2-40B4-BE49-F238E27FC236}">
                <a16:creationId xmlns:a16="http://schemas.microsoft.com/office/drawing/2014/main" id="{925AEFA0-3548-412E-873D-2FFD22DCF087}"/>
              </a:ext>
            </a:extLst>
          </p:cNvPr>
          <p:cNvSpPr/>
          <p:nvPr/>
        </p:nvSpPr>
        <p:spPr>
          <a:xfrm>
            <a:off x="6001949" y="996405"/>
            <a:ext cx="180000" cy="180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Elipse 8">
            <a:extLst>
              <a:ext uri="{FF2B5EF4-FFF2-40B4-BE49-F238E27FC236}">
                <a16:creationId xmlns:a16="http://schemas.microsoft.com/office/drawing/2014/main" id="{4A3D1065-FB5B-48A6-B6D7-AAD40444A49F}"/>
              </a:ext>
            </a:extLst>
          </p:cNvPr>
          <p:cNvSpPr/>
          <p:nvPr/>
        </p:nvSpPr>
        <p:spPr>
          <a:xfrm>
            <a:off x="6006762" y="1367318"/>
            <a:ext cx="180000" cy="180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Elipse 9">
            <a:extLst>
              <a:ext uri="{FF2B5EF4-FFF2-40B4-BE49-F238E27FC236}">
                <a16:creationId xmlns:a16="http://schemas.microsoft.com/office/drawing/2014/main" id="{CF1CB642-7D26-4020-A5DF-9193F93E7E07}"/>
              </a:ext>
            </a:extLst>
          </p:cNvPr>
          <p:cNvSpPr/>
          <p:nvPr/>
        </p:nvSpPr>
        <p:spPr>
          <a:xfrm>
            <a:off x="6002437" y="1736488"/>
            <a:ext cx="180000" cy="180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Elipse 10">
            <a:extLst>
              <a:ext uri="{FF2B5EF4-FFF2-40B4-BE49-F238E27FC236}">
                <a16:creationId xmlns:a16="http://schemas.microsoft.com/office/drawing/2014/main" id="{3D80D25A-68B5-4C4A-8CC6-EDD72C73C132}"/>
              </a:ext>
            </a:extLst>
          </p:cNvPr>
          <p:cNvSpPr/>
          <p:nvPr/>
        </p:nvSpPr>
        <p:spPr>
          <a:xfrm>
            <a:off x="6007200" y="2112343"/>
            <a:ext cx="180000" cy="180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Elipse 11">
            <a:extLst>
              <a:ext uri="{FF2B5EF4-FFF2-40B4-BE49-F238E27FC236}">
                <a16:creationId xmlns:a16="http://schemas.microsoft.com/office/drawing/2014/main" id="{E1B7859A-378C-4004-87F6-F0873BE357C1}"/>
              </a:ext>
            </a:extLst>
          </p:cNvPr>
          <p:cNvSpPr/>
          <p:nvPr/>
        </p:nvSpPr>
        <p:spPr>
          <a:xfrm>
            <a:off x="6007200" y="2482156"/>
            <a:ext cx="180000" cy="180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Elipse 12">
            <a:extLst>
              <a:ext uri="{FF2B5EF4-FFF2-40B4-BE49-F238E27FC236}">
                <a16:creationId xmlns:a16="http://schemas.microsoft.com/office/drawing/2014/main" id="{C98EA2D3-CCD0-4A12-AD77-70DA974640F6}"/>
              </a:ext>
            </a:extLst>
          </p:cNvPr>
          <p:cNvSpPr/>
          <p:nvPr/>
        </p:nvSpPr>
        <p:spPr>
          <a:xfrm>
            <a:off x="6007200" y="2857368"/>
            <a:ext cx="180000" cy="180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Elipse 13">
            <a:extLst>
              <a:ext uri="{FF2B5EF4-FFF2-40B4-BE49-F238E27FC236}">
                <a16:creationId xmlns:a16="http://schemas.microsoft.com/office/drawing/2014/main" id="{81492B35-F7D7-4A6D-9E75-4E728C200F69}"/>
              </a:ext>
            </a:extLst>
          </p:cNvPr>
          <p:cNvSpPr/>
          <p:nvPr/>
        </p:nvSpPr>
        <p:spPr>
          <a:xfrm>
            <a:off x="6007200" y="3229880"/>
            <a:ext cx="180000" cy="180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Elipse 14">
            <a:extLst>
              <a:ext uri="{FF2B5EF4-FFF2-40B4-BE49-F238E27FC236}">
                <a16:creationId xmlns:a16="http://schemas.microsoft.com/office/drawing/2014/main" id="{C0EF413D-F4D1-4B6F-A7F8-D1C5A614AD09}"/>
              </a:ext>
            </a:extLst>
          </p:cNvPr>
          <p:cNvSpPr/>
          <p:nvPr/>
        </p:nvSpPr>
        <p:spPr>
          <a:xfrm>
            <a:off x="6011500" y="3603429"/>
            <a:ext cx="180000" cy="180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6" name="CaixaDeTexto 15">
            <a:extLst>
              <a:ext uri="{FF2B5EF4-FFF2-40B4-BE49-F238E27FC236}">
                <a16:creationId xmlns:a16="http://schemas.microsoft.com/office/drawing/2014/main" id="{8E0BD66A-4F88-4BF9-9DE4-10E02A4EF176}"/>
              </a:ext>
            </a:extLst>
          </p:cNvPr>
          <p:cNvSpPr txBox="1"/>
          <p:nvPr/>
        </p:nvSpPr>
        <p:spPr>
          <a:xfrm>
            <a:off x="6537973" y="4623191"/>
            <a:ext cx="1582484"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Base </a:t>
            </a:r>
            <a:r>
              <a:rPr lang="pt-BR" b="1" dirty="0" err="1">
                <a:latin typeface="Arial" panose="020B0604020202020204" pitchFamily="34" charset="0"/>
                <a:cs typeface="Arial" panose="020B0604020202020204" pitchFamily="34" charset="0"/>
              </a:rPr>
              <a:t>Station</a:t>
            </a:r>
            <a:endParaRPr lang="pt-BR" b="1" dirty="0">
              <a:latin typeface="Arial" panose="020B0604020202020204" pitchFamily="34" charset="0"/>
              <a:cs typeface="Arial" panose="020B0604020202020204" pitchFamily="34" charset="0"/>
            </a:endParaRPr>
          </a:p>
        </p:txBody>
      </p:sp>
      <p:cxnSp>
        <p:nvCxnSpPr>
          <p:cNvPr id="17" name="Conector de Seta Reta 16">
            <a:extLst>
              <a:ext uri="{FF2B5EF4-FFF2-40B4-BE49-F238E27FC236}">
                <a16:creationId xmlns:a16="http://schemas.microsoft.com/office/drawing/2014/main" id="{9ED8CCDB-1CBB-4FDD-9D9B-97ECD93E3A1F}"/>
              </a:ext>
            </a:extLst>
          </p:cNvPr>
          <p:cNvCxnSpPr>
            <a:stCxn id="16" idx="1"/>
            <a:endCxn id="4" idx="6"/>
          </p:cNvCxnSpPr>
          <p:nvPr/>
        </p:nvCxnSpPr>
        <p:spPr>
          <a:xfrm flipH="1">
            <a:off x="6187200" y="4807857"/>
            <a:ext cx="350773"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CaixaDeTexto 17">
            <a:extLst>
              <a:ext uri="{FF2B5EF4-FFF2-40B4-BE49-F238E27FC236}">
                <a16:creationId xmlns:a16="http://schemas.microsoft.com/office/drawing/2014/main" id="{213A0DA5-FA5B-491B-BB9D-52FE436EF3A3}"/>
              </a:ext>
            </a:extLst>
          </p:cNvPr>
          <p:cNvSpPr txBox="1"/>
          <p:nvPr/>
        </p:nvSpPr>
        <p:spPr>
          <a:xfrm>
            <a:off x="5689043" y="4242761"/>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1</a:t>
            </a:r>
          </a:p>
        </p:txBody>
      </p:sp>
      <p:sp>
        <p:nvSpPr>
          <p:cNvPr id="19" name="CaixaDeTexto 18">
            <a:extLst>
              <a:ext uri="{FF2B5EF4-FFF2-40B4-BE49-F238E27FC236}">
                <a16:creationId xmlns:a16="http://schemas.microsoft.com/office/drawing/2014/main" id="{82BCAA1B-90F7-41AE-BF68-B748AE0DB204}"/>
              </a:ext>
            </a:extLst>
          </p:cNvPr>
          <p:cNvSpPr txBox="1"/>
          <p:nvPr/>
        </p:nvSpPr>
        <p:spPr>
          <a:xfrm>
            <a:off x="6181949" y="3873429"/>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2</a:t>
            </a:r>
          </a:p>
        </p:txBody>
      </p:sp>
      <p:sp>
        <p:nvSpPr>
          <p:cNvPr id="20" name="CaixaDeTexto 19">
            <a:extLst>
              <a:ext uri="{FF2B5EF4-FFF2-40B4-BE49-F238E27FC236}">
                <a16:creationId xmlns:a16="http://schemas.microsoft.com/office/drawing/2014/main" id="{3E9BBC79-189E-4ACE-97F6-19E38575F40F}"/>
              </a:ext>
            </a:extLst>
          </p:cNvPr>
          <p:cNvSpPr txBox="1"/>
          <p:nvPr/>
        </p:nvSpPr>
        <p:spPr>
          <a:xfrm>
            <a:off x="5689043" y="3508281"/>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3</a:t>
            </a:r>
          </a:p>
        </p:txBody>
      </p:sp>
      <p:sp>
        <p:nvSpPr>
          <p:cNvPr id="21" name="CaixaDeTexto 20">
            <a:extLst>
              <a:ext uri="{FF2B5EF4-FFF2-40B4-BE49-F238E27FC236}">
                <a16:creationId xmlns:a16="http://schemas.microsoft.com/office/drawing/2014/main" id="{CD861C32-8185-4B7D-9C65-D85B2D2CAA18}"/>
              </a:ext>
            </a:extLst>
          </p:cNvPr>
          <p:cNvSpPr txBox="1"/>
          <p:nvPr/>
        </p:nvSpPr>
        <p:spPr>
          <a:xfrm>
            <a:off x="5689043" y="2765364"/>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5</a:t>
            </a:r>
          </a:p>
        </p:txBody>
      </p:sp>
      <p:sp>
        <p:nvSpPr>
          <p:cNvPr id="22" name="CaixaDeTexto 21">
            <a:extLst>
              <a:ext uri="{FF2B5EF4-FFF2-40B4-BE49-F238E27FC236}">
                <a16:creationId xmlns:a16="http://schemas.microsoft.com/office/drawing/2014/main" id="{C3E696E1-76E8-4A38-83A4-61DA26767CF2}"/>
              </a:ext>
            </a:extLst>
          </p:cNvPr>
          <p:cNvSpPr txBox="1"/>
          <p:nvPr/>
        </p:nvSpPr>
        <p:spPr>
          <a:xfrm>
            <a:off x="5689043" y="2023362"/>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7</a:t>
            </a:r>
          </a:p>
        </p:txBody>
      </p:sp>
      <p:sp>
        <p:nvSpPr>
          <p:cNvPr id="23" name="CaixaDeTexto 22">
            <a:extLst>
              <a:ext uri="{FF2B5EF4-FFF2-40B4-BE49-F238E27FC236}">
                <a16:creationId xmlns:a16="http://schemas.microsoft.com/office/drawing/2014/main" id="{4F8E426D-F1F5-4D1F-8841-20B68857450A}"/>
              </a:ext>
            </a:extLst>
          </p:cNvPr>
          <p:cNvSpPr txBox="1"/>
          <p:nvPr/>
        </p:nvSpPr>
        <p:spPr>
          <a:xfrm>
            <a:off x="5689043" y="1266699"/>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9</a:t>
            </a:r>
          </a:p>
        </p:txBody>
      </p:sp>
      <p:sp>
        <p:nvSpPr>
          <p:cNvPr id="24" name="CaixaDeTexto 23">
            <a:extLst>
              <a:ext uri="{FF2B5EF4-FFF2-40B4-BE49-F238E27FC236}">
                <a16:creationId xmlns:a16="http://schemas.microsoft.com/office/drawing/2014/main" id="{EF437D91-14A5-4747-BD41-53D68875F77E}"/>
              </a:ext>
            </a:extLst>
          </p:cNvPr>
          <p:cNvSpPr txBox="1"/>
          <p:nvPr/>
        </p:nvSpPr>
        <p:spPr>
          <a:xfrm>
            <a:off x="6209840" y="3134696"/>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4</a:t>
            </a:r>
          </a:p>
        </p:txBody>
      </p:sp>
      <p:sp>
        <p:nvSpPr>
          <p:cNvPr id="25" name="CaixaDeTexto 24">
            <a:extLst>
              <a:ext uri="{FF2B5EF4-FFF2-40B4-BE49-F238E27FC236}">
                <a16:creationId xmlns:a16="http://schemas.microsoft.com/office/drawing/2014/main" id="{12E1B8AC-AAA3-494B-9227-2F5FC8EB7367}"/>
              </a:ext>
            </a:extLst>
          </p:cNvPr>
          <p:cNvSpPr txBox="1"/>
          <p:nvPr/>
        </p:nvSpPr>
        <p:spPr>
          <a:xfrm>
            <a:off x="6188105" y="2391674"/>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6</a:t>
            </a:r>
          </a:p>
        </p:txBody>
      </p:sp>
      <p:sp>
        <p:nvSpPr>
          <p:cNvPr id="26" name="CaixaDeTexto 25">
            <a:extLst>
              <a:ext uri="{FF2B5EF4-FFF2-40B4-BE49-F238E27FC236}">
                <a16:creationId xmlns:a16="http://schemas.microsoft.com/office/drawing/2014/main" id="{B36469AE-220C-46FC-AC7B-CDDBE06F9785}"/>
              </a:ext>
            </a:extLst>
          </p:cNvPr>
          <p:cNvSpPr txBox="1"/>
          <p:nvPr/>
        </p:nvSpPr>
        <p:spPr>
          <a:xfrm>
            <a:off x="6191500" y="1641983"/>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8</a:t>
            </a:r>
          </a:p>
        </p:txBody>
      </p:sp>
      <p:sp>
        <p:nvSpPr>
          <p:cNvPr id="27" name="CaixaDeTexto 26">
            <a:extLst>
              <a:ext uri="{FF2B5EF4-FFF2-40B4-BE49-F238E27FC236}">
                <a16:creationId xmlns:a16="http://schemas.microsoft.com/office/drawing/2014/main" id="{A162E842-5A28-4A3F-B1B6-C7C8F01627FC}"/>
              </a:ext>
            </a:extLst>
          </p:cNvPr>
          <p:cNvSpPr txBox="1"/>
          <p:nvPr/>
        </p:nvSpPr>
        <p:spPr>
          <a:xfrm>
            <a:off x="6117829" y="912274"/>
            <a:ext cx="44114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10</a:t>
            </a:r>
          </a:p>
        </p:txBody>
      </p:sp>
    </p:spTree>
    <p:extLst>
      <p:ext uri="{BB962C8B-B14F-4D97-AF65-F5344CB8AC3E}">
        <p14:creationId xmlns:p14="http://schemas.microsoft.com/office/powerpoint/2010/main" val="12661168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998EC2-6B56-48F4-B525-412AB7A53462}"/>
              </a:ext>
            </a:extLst>
          </p:cNvPr>
          <p:cNvSpPr>
            <a:spLocks noGrp="1"/>
          </p:cNvSpPr>
          <p:nvPr>
            <p:ph type="title"/>
          </p:nvPr>
        </p:nvSpPr>
        <p:spPr/>
        <p:txBody>
          <a:bodyPr/>
          <a:lstStyle/>
          <a:p>
            <a:r>
              <a:rPr lang="pt-BR" dirty="0" err="1"/>
              <a:t>Results</a:t>
            </a:r>
            <a:endParaRPr lang="pt-BR" dirty="0"/>
          </a:p>
        </p:txBody>
      </p:sp>
      <p:sp>
        <p:nvSpPr>
          <p:cNvPr id="3" name="Espaço Reservado para Conteúdo 2">
            <a:extLst>
              <a:ext uri="{FF2B5EF4-FFF2-40B4-BE49-F238E27FC236}">
                <a16:creationId xmlns:a16="http://schemas.microsoft.com/office/drawing/2014/main" id="{6FA275F8-8535-46C2-9411-2C6B2600F943}"/>
              </a:ext>
            </a:extLst>
          </p:cNvPr>
          <p:cNvSpPr>
            <a:spLocks noGrp="1"/>
          </p:cNvSpPr>
          <p:nvPr>
            <p:ph idx="1"/>
          </p:nvPr>
        </p:nvSpPr>
        <p:spPr>
          <a:xfrm>
            <a:off x="684212" y="1001539"/>
            <a:ext cx="8026651" cy="3615267"/>
          </a:xfrm>
        </p:spPr>
        <p:txBody>
          <a:bodyPr>
            <a:normAutofit/>
          </a:bodyPr>
          <a:lstStyle/>
          <a:p>
            <a:pPr algn="just"/>
            <a:r>
              <a:rPr lang="en-US" b="1" dirty="0">
                <a:solidFill>
                  <a:schemeClr val="bg2">
                    <a:lumMod val="20000"/>
                    <a:lumOff val="80000"/>
                  </a:schemeClr>
                </a:solidFill>
              </a:rPr>
              <a:t>Primary</a:t>
            </a:r>
            <a:r>
              <a:rPr lang="en-US" dirty="0">
                <a:solidFill>
                  <a:schemeClr val="bg2">
                    <a:lumMod val="20000"/>
                    <a:lumOff val="80000"/>
                  </a:schemeClr>
                </a:solidFill>
              </a:rPr>
              <a:t> Consumption</a:t>
            </a:r>
          </a:p>
          <a:p>
            <a:pPr lvl="1" algn="just"/>
            <a:r>
              <a:rPr lang="en-US" dirty="0">
                <a:solidFill>
                  <a:schemeClr val="bg2">
                    <a:lumMod val="20000"/>
                    <a:lumOff val="80000"/>
                  </a:schemeClr>
                </a:solidFill>
              </a:rPr>
              <a:t>Active states</a:t>
            </a:r>
          </a:p>
          <a:p>
            <a:pPr lvl="2" algn="just"/>
            <a:r>
              <a:rPr lang="en-US" dirty="0">
                <a:solidFill>
                  <a:schemeClr val="bg2">
                    <a:lumMod val="20000"/>
                    <a:lumOff val="80000"/>
                  </a:schemeClr>
                </a:solidFill>
              </a:rPr>
              <a:t>Transmission/reception</a:t>
            </a:r>
          </a:p>
          <a:p>
            <a:pPr lvl="2" algn="just"/>
            <a:r>
              <a:rPr lang="en-US" dirty="0">
                <a:solidFill>
                  <a:schemeClr val="bg2">
                    <a:lumMod val="20000"/>
                    <a:lumOff val="80000"/>
                  </a:schemeClr>
                </a:solidFill>
              </a:rPr>
              <a:t>Sensing, processing</a:t>
            </a:r>
          </a:p>
          <a:p>
            <a:pPr algn="just"/>
            <a:r>
              <a:rPr lang="en-US" b="1" dirty="0">
                <a:solidFill>
                  <a:schemeClr val="bg2">
                    <a:lumMod val="20000"/>
                    <a:lumOff val="80000"/>
                  </a:schemeClr>
                </a:solidFill>
              </a:rPr>
              <a:t>Secondary</a:t>
            </a:r>
            <a:r>
              <a:rPr lang="en-US" dirty="0">
                <a:solidFill>
                  <a:schemeClr val="bg2">
                    <a:lumMod val="20000"/>
                    <a:lumOff val="80000"/>
                  </a:schemeClr>
                </a:solidFill>
              </a:rPr>
              <a:t> Consumption</a:t>
            </a:r>
          </a:p>
          <a:p>
            <a:pPr lvl="1" algn="just"/>
            <a:r>
              <a:rPr lang="en-US" dirty="0">
                <a:solidFill>
                  <a:schemeClr val="bg2">
                    <a:lumMod val="20000"/>
                    <a:lumOff val="80000"/>
                  </a:schemeClr>
                </a:solidFill>
              </a:rPr>
              <a:t>Active states</a:t>
            </a:r>
          </a:p>
          <a:p>
            <a:pPr lvl="2" algn="just"/>
            <a:r>
              <a:rPr lang="en-US" dirty="0">
                <a:solidFill>
                  <a:schemeClr val="bg2">
                    <a:lumMod val="20000"/>
                    <a:lumOff val="80000"/>
                  </a:schemeClr>
                </a:solidFill>
              </a:rPr>
              <a:t>Transmission/reception</a:t>
            </a:r>
          </a:p>
          <a:p>
            <a:pPr lvl="2" algn="just"/>
            <a:r>
              <a:rPr lang="en-US" dirty="0">
                <a:solidFill>
                  <a:schemeClr val="bg2">
                    <a:lumMod val="20000"/>
                    <a:lumOff val="80000"/>
                  </a:schemeClr>
                </a:solidFill>
              </a:rPr>
              <a:t>Sensing, processing</a:t>
            </a:r>
          </a:p>
          <a:p>
            <a:pPr marL="457200" lvl="1" indent="0" algn="just">
              <a:buNone/>
            </a:pPr>
            <a:endParaRPr lang="pt-BR" dirty="0">
              <a:solidFill>
                <a:schemeClr val="bg2">
                  <a:lumMod val="20000"/>
                  <a:lumOff val="80000"/>
                </a:schemeClr>
              </a:solidFill>
            </a:endParaRPr>
          </a:p>
        </p:txBody>
      </p:sp>
      <p:graphicFrame>
        <p:nvGraphicFramePr>
          <p:cNvPr id="29" name="Gráfico 28">
            <a:extLst>
              <a:ext uri="{FF2B5EF4-FFF2-40B4-BE49-F238E27FC236}">
                <a16:creationId xmlns:a16="http://schemas.microsoft.com/office/drawing/2014/main" id="{33174FB7-E088-404C-830D-48889140DC1A}"/>
              </a:ext>
            </a:extLst>
          </p:cNvPr>
          <p:cNvGraphicFramePr>
            <a:graphicFrameLocks/>
          </p:cNvGraphicFramePr>
          <p:nvPr>
            <p:extLst>
              <p:ext uri="{D42A27DB-BD31-4B8C-83A1-F6EECF244321}">
                <p14:modId xmlns:p14="http://schemas.microsoft.com/office/powerpoint/2010/main" val="3239297986"/>
              </p:ext>
            </p:extLst>
          </p:nvPr>
        </p:nvGraphicFramePr>
        <p:xfrm>
          <a:off x="4985039" y="796348"/>
          <a:ext cx="7206961" cy="507336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95856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998EC2-6B56-48F4-B525-412AB7A53462}"/>
              </a:ext>
            </a:extLst>
          </p:cNvPr>
          <p:cNvSpPr>
            <a:spLocks noGrp="1"/>
          </p:cNvSpPr>
          <p:nvPr>
            <p:ph type="title"/>
          </p:nvPr>
        </p:nvSpPr>
        <p:spPr/>
        <p:txBody>
          <a:bodyPr/>
          <a:lstStyle/>
          <a:p>
            <a:r>
              <a:rPr lang="pt-BR" dirty="0" err="1"/>
              <a:t>Results</a:t>
            </a:r>
            <a:endParaRPr lang="pt-BR" dirty="0"/>
          </a:p>
        </p:txBody>
      </p:sp>
      <p:graphicFrame>
        <p:nvGraphicFramePr>
          <p:cNvPr id="4" name="Tabela 3">
            <a:extLst>
              <a:ext uri="{FF2B5EF4-FFF2-40B4-BE49-F238E27FC236}">
                <a16:creationId xmlns:a16="http://schemas.microsoft.com/office/drawing/2014/main" id="{2300B69B-5175-48BC-B0CD-0F150A4D4ABC}"/>
              </a:ext>
            </a:extLst>
          </p:cNvPr>
          <p:cNvGraphicFramePr>
            <a:graphicFrameLocks noGrp="1"/>
          </p:cNvGraphicFramePr>
          <p:nvPr>
            <p:extLst>
              <p:ext uri="{D42A27DB-BD31-4B8C-83A1-F6EECF244321}">
                <p14:modId xmlns:p14="http://schemas.microsoft.com/office/powerpoint/2010/main" val="1763351268"/>
              </p:ext>
            </p:extLst>
          </p:nvPr>
        </p:nvGraphicFramePr>
        <p:xfrm>
          <a:off x="2546307" y="1561239"/>
          <a:ext cx="6992071" cy="2926093"/>
        </p:xfrm>
        <a:graphic>
          <a:graphicData uri="http://schemas.openxmlformats.org/drawingml/2006/table">
            <a:tbl>
              <a:tblPr>
                <a:tableStyleId>{9D7B26C5-4107-4FEC-AEDC-1716B250A1EF}</a:tableStyleId>
              </a:tblPr>
              <a:tblGrid>
                <a:gridCol w="1955107">
                  <a:extLst>
                    <a:ext uri="{9D8B030D-6E8A-4147-A177-3AD203B41FA5}">
                      <a16:colId xmlns:a16="http://schemas.microsoft.com/office/drawing/2014/main" val="1239340369"/>
                    </a:ext>
                  </a:extLst>
                </a:gridCol>
                <a:gridCol w="1126752">
                  <a:extLst>
                    <a:ext uri="{9D8B030D-6E8A-4147-A177-3AD203B41FA5}">
                      <a16:colId xmlns:a16="http://schemas.microsoft.com/office/drawing/2014/main" val="3038847659"/>
                    </a:ext>
                  </a:extLst>
                </a:gridCol>
                <a:gridCol w="1212980">
                  <a:extLst>
                    <a:ext uri="{9D8B030D-6E8A-4147-A177-3AD203B41FA5}">
                      <a16:colId xmlns:a16="http://schemas.microsoft.com/office/drawing/2014/main" val="4215275881"/>
                    </a:ext>
                  </a:extLst>
                </a:gridCol>
                <a:gridCol w="1753588">
                  <a:extLst>
                    <a:ext uri="{9D8B030D-6E8A-4147-A177-3AD203B41FA5}">
                      <a16:colId xmlns:a16="http://schemas.microsoft.com/office/drawing/2014/main" val="1244533047"/>
                    </a:ext>
                  </a:extLst>
                </a:gridCol>
                <a:gridCol w="943644">
                  <a:extLst>
                    <a:ext uri="{9D8B030D-6E8A-4147-A177-3AD203B41FA5}">
                      <a16:colId xmlns:a16="http://schemas.microsoft.com/office/drawing/2014/main" val="1991935454"/>
                    </a:ext>
                  </a:extLst>
                </a:gridCol>
              </a:tblGrid>
              <a:tr h="684655">
                <a:tc>
                  <a:txBody>
                    <a:bodyPr/>
                    <a:lstStyle/>
                    <a:p>
                      <a:pPr algn="ctr">
                        <a:lnSpc>
                          <a:spcPts val="1700"/>
                        </a:lnSpc>
                        <a:spcAft>
                          <a:spcPts val="0"/>
                        </a:spcAft>
                      </a:pPr>
                      <a:r>
                        <a:rPr lang="en-US" sz="1600" b="1" dirty="0">
                          <a:effectLst/>
                        </a:rPr>
                        <a:t>Transmission Power / Reach</a:t>
                      </a:r>
                      <a:endParaRPr lang="pt-BR"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lnSpc>
                          <a:spcPts val="1700"/>
                        </a:lnSpc>
                        <a:spcAft>
                          <a:spcPts val="0"/>
                        </a:spcAft>
                      </a:pPr>
                      <a:r>
                        <a:rPr lang="en-US" sz="1600" b="1" dirty="0">
                          <a:effectLst/>
                        </a:rPr>
                        <a:t>Radio-Tx</a:t>
                      </a:r>
                      <a:endParaRPr lang="pt-BR"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62865" algn="ctr">
                        <a:lnSpc>
                          <a:spcPts val="1700"/>
                        </a:lnSpc>
                        <a:spcAft>
                          <a:spcPts val="0"/>
                        </a:spcAft>
                      </a:pPr>
                      <a:r>
                        <a:rPr lang="en-US" sz="1600" b="1" dirty="0">
                          <a:effectLst/>
                        </a:rPr>
                        <a:t>Radio-Rx</a:t>
                      </a:r>
                      <a:endParaRPr lang="pt-BR"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82550" algn="ctr">
                        <a:lnSpc>
                          <a:spcPts val="1700"/>
                        </a:lnSpc>
                        <a:spcAft>
                          <a:spcPts val="0"/>
                        </a:spcAft>
                      </a:pPr>
                      <a:r>
                        <a:rPr lang="en-US" sz="1600" b="1" dirty="0">
                          <a:effectLst/>
                        </a:rPr>
                        <a:t>Microcontroller</a:t>
                      </a:r>
                      <a:endParaRPr lang="pt-BR"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lnSpc>
                          <a:spcPts val="1700"/>
                        </a:lnSpc>
                        <a:spcAft>
                          <a:spcPts val="0"/>
                        </a:spcAft>
                      </a:pPr>
                      <a:r>
                        <a:rPr lang="en-US" sz="1600" b="1" dirty="0">
                          <a:effectLst/>
                        </a:rPr>
                        <a:t>Sensor</a:t>
                      </a:r>
                      <a:endParaRPr lang="pt-BR"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194893"/>
                  </a:ext>
                </a:extLst>
              </a:tr>
              <a:tr h="373573">
                <a:tc>
                  <a:txBody>
                    <a:bodyPr/>
                    <a:lstStyle/>
                    <a:p>
                      <a:pPr algn="ctr">
                        <a:lnSpc>
                          <a:spcPts val="1300"/>
                        </a:lnSpc>
                        <a:spcAft>
                          <a:spcPts val="0"/>
                        </a:spcAft>
                      </a:pPr>
                      <a:r>
                        <a:rPr lang="en-US" sz="1600">
                          <a:effectLst/>
                        </a:rPr>
                        <a:t>1 hop</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lnSpc>
                          <a:spcPts val="1300"/>
                        </a:lnSpc>
                        <a:spcAft>
                          <a:spcPts val="0"/>
                        </a:spcAft>
                      </a:pPr>
                      <a:r>
                        <a:rPr lang="en-US" sz="1600">
                          <a:effectLst/>
                        </a:rPr>
                        <a:t>32.03%</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lnSpc>
                          <a:spcPts val="1300"/>
                        </a:lnSpc>
                        <a:spcAft>
                          <a:spcPts val="0"/>
                        </a:spcAft>
                      </a:pPr>
                      <a:r>
                        <a:rPr lang="en-US" sz="1600">
                          <a:effectLst/>
                        </a:rPr>
                        <a:t>24.70%</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lnSpc>
                          <a:spcPts val="1300"/>
                        </a:lnSpc>
                        <a:spcAft>
                          <a:spcPts val="0"/>
                        </a:spcAft>
                      </a:pPr>
                      <a:r>
                        <a:rPr lang="en-US" sz="1600">
                          <a:effectLst/>
                        </a:rPr>
                        <a:t>41.18%</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lnSpc>
                          <a:spcPts val="1300"/>
                        </a:lnSpc>
                        <a:spcAft>
                          <a:spcPts val="0"/>
                        </a:spcAft>
                      </a:pPr>
                      <a:r>
                        <a:rPr lang="en-US" sz="1600">
                          <a:effectLst/>
                        </a:rPr>
                        <a:t>2.08%</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218983743"/>
                  </a:ext>
                </a:extLst>
              </a:tr>
              <a:tr h="373573">
                <a:tc>
                  <a:txBody>
                    <a:bodyPr/>
                    <a:lstStyle/>
                    <a:p>
                      <a:pPr algn="ctr">
                        <a:lnSpc>
                          <a:spcPts val="1300"/>
                        </a:lnSpc>
                        <a:spcAft>
                          <a:spcPts val="0"/>
                        </a:spcAft>
                      </a:pPr>
                      <a:r>
                        <a:rPr lang="en-US" sz="1600">
                          <a:effectLst/>
                        </a:rPr>
                        <a:t>2 hops</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77.47%</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11.18%</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10.38%</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dirty="0">
                          <a:effectLst/>
                        </a:rPr>
                        <a:t>0.96%</a:t>
                      </a:r>
                      <a:endParaRPr lang="pt-BR" sz="16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541110791"/>
                  </a:ext>
                </a:extLst>
              </a:tr>
              <a:tr h="373573">
                <a:tc>
                  <a:txBody>
                    <a:bodyPr/>
                    <a:lstStyle/>
                    <a:p>
                      <a:pPr algn="ctr">
                        <a:lnSpc>
                          <a:spcPts val="1300"/>
                        </a:lnSpc>
                        <a:spcAft>
                          <a:spcPts val="0"/>
                        </a:spcAft>
                      </a:pPr>
                      <a:r>
                        <a:rPr lang="en-US" sz="1600" dirty="0">
                          <a:effectLst/>
                        </a:rPr>
                        <a:t>3 hops</a:t>
                      </a:r>
                      <a:endParaRPr lang="pt-BR" sz="16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dirty="0">
                          <a:effectLst/>
                        </a:rPr>
                        <a:t>91.11%</a:t>
                      </a:r>
                      <a:endParaRPr lang="pt-BR" sz="16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4.96%</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3.48%</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0.44%</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32999759"/>
                  </a:ext>
                </a:extLst>
              </a:tr>
              <a:tr h="373573">
                <a:tc>
                  <a:txBody>
                    <a:bodyPr/>
                    <a:lstStyle/>
                    <a:p>
                      <a:pPr algn="ctr">
                        <a:lnSpc>
                          <a:spcPts val="1300"/>
                        </a:lnSpc>
                        <a:spcAft>
                          <a:spcPts val="0"/>
                        </a:spcAft>
                      </a:pPr>
                      <a:r>
                        <a:rPr lang="en-US" sz="1600">
                          <a:effectLst/>
                        </a:rPr>
                        <a:t>4 hops</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95.57%</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2.61%</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dirty="0">
                          <a:effectLst/>
                        </a:rPr>
                        <a:t>1.56%</a:t>
                      </a:r>
                      <a:endParaRPr lang="pt-BR" sz="16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0.24%</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165391981"/>
                  </a:ext>
                </a:extLst>
              </a:tr>
              <a:tr h="373573">
                <a:tc>
                  <a:txBody>
                    <a:bodyPr/>
                    <a:lstStyle/>
                    <a:p>
                      <a:pPr algn="ctr">
                        <a:lnSpc>
                          <a:spcPts val="1300"/>
                        </a:lnSpc>
                        <a:spcAft>
                          <a:spcPts val="0"/>
                        </a:spcAft>
                      </a:pPr>
                      <a:r>
                        <a:rPr lang="en-US" sz="1600">
                          <a:effectLst/>
                        </a:rPr>
                        <a:t>5 hops</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97.52%</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1.52%</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0.80%</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dirty="0">
                          <a:effectLst/>
                        </a:rPr>
                        <a:t>0.15%</a:t>
                      </a:r>
                      <a:endParaRPr lang="pt-BR" sz="16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91220487"/>
                  </a:ext>
                </a:extLst>
              </a:tr>
              <a:tr h="373573">
                <a:tc>
                  <a:txBody>
                    <a:bodyPr/>
                    <a:lstStyle/>
                    <a:p>
                      <a:pPr algn="ctr">
                        <a:lnSpc>
                          <a:spcPts val="1300"/>
                        </a:lnSpc>
                        <a:spcAft>
                          <a:spcPts val="0"/>
                        </a:spcAft>
                      </a:pPr>
                      <a:r>
                        <a:rPr lang="en-US" sz="1600">
                          <a:effectLst/>
                        </a:rPr>
                        <a:t>Base station</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99.47%</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0.34%</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0.14%</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dirty="0">
                          <a:effectLst/>
                        </a:rPr>
                        <a:t>0.04%</a:t>
                      </a:r>
                      <a:endParaRPr lang="pt-BR" sz="16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457267802"/>
                  </a:ext>
                </a:extLst>
              </a:tr>
            </a:tbl>
          </a:graphicData>
        </a:graphic>
      </p:graphicFrame>
      <p:sp>
        <p:nvSpPr>
          <p:cNvPr id="7" name="Rectangle 1">
            <a:extLst>
              <a:ext uri="{FF2B5EF4-FFF2-40B4-BE49-F238E27FC236}">
                <a16:creationId xmlns:a16="http://schemas.microsoft.com/office/drawing/2014/main" id="{EAA13865-446B-4B44-82FC-BBB081AA0B97}"/>
              </a:ext>
            </a:extLst>
          </p:cNvPr>
          <p:cNvSpPr>
            <a:spLocks noChangeArrowheads="1"/>
          </p:cNvSpPr>
          <p:nvPr/>
        </p:nvSpPr>
        <p:spPr bwMode="auto">
          <a:xfrm>
            <a:off x="3606418" y="1114402"/>
            <a:ext cx="487184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pt-BR" sz="1600" b="1" i="0" u="none" strike="noStrike" cap="none" normalizeH="0" baseline="0" dirty="0">
                <a:ln>
                  <a:noFill/>
                </a:ln>
                <a:solidFill>
                  <a:schemeClr val="bg2">
                    <a:lumMod val="20000"/>
                    <a:lumOff val="80000"/>
                  </a:schemeClr>
                </a:solidFill>
                <a:effectLst/>
                <a:latin typeface="+mj-lt"/>
                <a:ea typeface="Times New Roman" panose="02020603050405020304" pitchFamily="18" charset="0"/>
                <a:cs typeface="Times New Roman" panose="02020603050405020304" pitchFamily="18" charset="0"/>
              </a:rPr>
              <a:t>Energy consumption of each part/functionality</a:t>
            </a:r>
            <a:endParaRPr kumimoji="0" lang="pt-BR" altLang="pt-BR" sz="1600" b="1" i="0" u="none" strike="noStrike" cap="none" normalizeH="0" baseline="0" dirty="0">
              <a:ln>
                <a:noFill/>
              </a:ln>
              <a:solidFill>
                <a:schemeClr val="bg2">
                  <a:lumMod val="20000"/>
                  <a:lumOff val="80000"/>
                </a:schemeClr>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600" b="1" i="0" u="none" strike="noStrike" cap="none" normalizeH="0" baseline="0" dirty="0">
              <a:ln>
                <a:noFill/>
              </a:ln>
              <a:solidFill>
                <a:schemeClr val="bg2">
                  <a:lumMod val="20000"/>
                  <a:lumOff val="80000"/>
                </a:schemeClr>
              </a:solidFill>
              <a:effectLst/>
              <a:latin typeface="+mj-lt"/>
            </a:endParaRPr>
          </a:p>
        </p:txBody>
      </p:sp>
      <p:sp>
        <p:nvSpPr>
          <p:cNvPr id="10" name="Seta: para Baixo 9">
            <a:extLst>
              <a:ext uri="{FF2B5EF4-FFF2-40B4-BE49-F238E27FC236}">
                <a16:creationId xmlns:a16="http://schemas.microsoft.com/office/drawing/2014/main" id="{63B2B940-9D15-40C7-84BD-0615C1A0766B}"/>
              </a:ext>
            </a:extLst>
          </p:cNvPr>
          <p:cNvSpPr/>
          <p:nvPr/>
        </p:nvSpPr>
        <p:spPr>
          <a:xfrm rot="10800000">
            <a:off x="4959927" y="4583037"/>
            <a:ext cx="277091" cy="567743"/>
          </a:xfrm>
          <a:prstGeom prst="downArrow">
            <a:avLst/>
          </a:prstGeom>
          <a:noFill/>
          <a:ln>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CaixaDeTexto 10">
            <a:extLst>
              <a:ext uri="{FF2B5EF4-FFF2-40B4-BE49-F238E27FC236}">
                <a16:creationId xmlns:a16="http://schemas.microsoft.com/office/drawing/2014/main" id="{A0F6DA99-ACA5-4181-A1BE-F92A54DA009A}"/>
              </a:ext>
            </a:extLst>
          </p:cNvPr>
          <p:cNvSpPr txBox="1"/>
          <p:nvPr/>
        </p:nvSpPr>
        <p:spPr>
          <a:xfrm>
            <a:off x="4526039" y="5229501"/>
            <a:ext cx="1156086" cy="369332"/>
          </a:xfrm>
          <a:prstGeom prst="rect">
            <a:avLst/>
          </a:prstGeom>
          <a:noFill/>
        </p:spPr>
        <p:txBody>
          <a:bodyPr wrap="none" rtlCol="0">
            <a:spAutoFit/>
          </a:bodyPr>
          <a:lstStyle/>
          <a:p>
            <a:r>
              <a:rPr lang="pt-BR" b="1" dirty="0" err="1"/>
              <a:t>Increase</a:t>
            </a:r>
            <a:endParaRPr lang="pt-BR" b="1" dirty="0"/>
          </a:p>
        </p:txBody>
      </p:sp>
    </p:spTree>
    <p:extLst>
      <p:ext uri="{BB962C8B-B14F-4D97-AF65-F5344CB8AC3E}">
        <p14:creationId xmlns:p14="http://schemas.microsoft.com/office/powerpoint/2010/main" val="3657059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998EC2-6B56-48F4-B525-412AB7A53462}"/>
              </a:ext>
            </a:extLst>
          </p:cNvPr>
          <p:cNvSpPr>
            <a:spLocks noGrp="1"/>
          </p:cNvSpPr>
          <p:nvPr>
            <p:ph type="title"/>
          </p:nvPr>
        </p:nvSpPr>
        <p:spPr/>
        <p:txBody>
          <a:bodyPr/>
          <a:lstStyle/>
          <a:p>
            <a:r>
              <a:rPr lang="pt-BR" dirty="0" err="1"/>
              <a:t>Motivation</a:t>
            </a:r>
            <a:endParaRPr lang="pt-BR" dirty="0"/>
          </a:p>
        </p:txBody>
      </p:sp>
      <p:sp>
        <p:nvSpPr>
          <p:cNvPr id="3" name="Espaço Reservado para Conteúdo 2">
            <a:extLst>
              <a:ext uri="{FF2B5EF4-FFF2-40B4-BE49-F238E27FC236}">
                <a16:creationId xmlns:a16="http://schemas.microsoft.com/office/drawing/2014/main" id="{6FA275F8-8535-46C2-9411-2C6B2600F943}"/>
              </a:ext>
            </a:extLst>
          </p:cNvPr>
          <p:cNvSpPr>
            <a:spLocks noGrp="1"/>
          </p:cNvSpPr>
          <p:nvPr>
            <p:ph idx="1"/>
          </p:nvPr>
        </p:nvSpPr>
        <p:spPr>
          <a:xfrm>
            <a:off x="684212" y="685800"/>
            <a:ext cx="8534400" cy="3615267"/>
          </a:xfrm>
        </p:spPr>
        <p:txBody>
          <a:bodyPr/>
          <a:lstStyle/>
          <a:p>
            <a:pPr algn="just"/>
            <a:r>
              <a:rPr lang="en-US" dirty="0">
                <a:solidFill>
                  <a:schemeClr val="bg2">
                    <a:lumMod val="20000"/>
                    <a:lumOff val="80000"/>
                  </a:schemeClr>
                </a:solidFill>
              </a:rPr>
              <a:t>The energy consumption in </a:t>
            </a:r>
            <a:r>
              <a:rPr lang="en-US" b="1" i="1" dirty="0">
                <a:solidFill>
                  <a:schemeClr val="bg2">
                    <a:lumMod val="20000"/>
                    <a:lumOff val="80000"/>
                  </a:schemeClr>
                </a:solidFill>
              </a:rPr>
              <a:t>wireless sensor networks </a:t>
            </a:r>
            <a:r>
              <a:rPr lang="en-US" dirty="0">
                <a:solidFill>
                  <a:schemeClr val="bg2">
                    <a:lumMod val="20000"/>
                    <a:lumOff val="80000"/>
                  </a:schemeClr>
                </a:solidFill>
              </a:rPr>
              <a:t>is the critical concern of different studies, especially because of the great effort, or even the impossibility, to replace the battery of their motes.</a:t>
            </a:r>
            <a:endParaRPr lang="pt-BR" dirty="0">
              <a:solidFill>
                <a:schemeClr val="bg2">
                  <a:lumMod val="20000"/>
                  <a:lumOff val="80000"/>
                </a:schemeClr>
              </a:solidFill>
            </a:endParaRPr>
          </a:p>
        </p:txBody>
      </p:sp>
      <p:pic>
        <p:nvPicPr>
          <p:cNvPr id="6" name="Imagem 5">
            <a:extLst>
              <a:ext uri="{FF2B5EF4-FFF2-40B4-BE49-F238E27FC236}">
                <a16:creationId xmlns:a16="http://schemas.microsoft.com/office/drawing/2014/main" id="{EFD77933-C868-4D49-9184-CC1EB1E5F1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14547" y="3410340"/>
            <a:ext cx="3562905" cy="1781453"/>
          </a:xfrm>
          <a:prstGeom prst="rect">
            <a:avLst/>
          </a:prstGeom>
        </p:spPr>
      </p:pic>
    </p:spTree>
    <p:extLst>
      <p:ext uri="{BB962C8B-B14F-4D97-AF65-F5344CB8AC3E}">
        <p14:creationId xmlns:p14="http://schemas.microsoft.com/office/powerpoint/2010/main" val="22172375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998EC2-6B56-48F4-B525-412AB7A53462}"/>
              </a:ext>
            </a:extLst>
          </p:cNvPr>
          <p:cNvSpPr>
            <a:spLocks noGrp="1"/>
          </p:cNvSpPr>
          <p:nvPr>
            <p:ph type="title"/>
          </p:nvPr>
        </p:nvSpPr>
        <p:spPr/>
        <p:txBody>
          <a:bodyPr/>
          <a:lstStyle/>
          <a:p>
            <a:r>
              <a:rPr lang="pt-BR" dirty="0" err="1"/>
              <a:t>Results</a:t>
            </a:r>
            <a:endParaRPr lang="pt-BR" dirty="0"/>
          </a:p>
        </p:txBody>
      </p:sp>
      <p:graphicFrame>
        <p:nvGraphicFramePr>
          <p:cNvPr id="3" name="Tabela 2">
            <a:extLst>
              <a:ext uri="{FF2B5EF4-FFF2-40B4-BE49-F238E27FC236}">
                <a16:creationId xmlns:a16="http://schemas.microsoft.com/office/drawing/2014/main" id="{247323C5-C5A9-4341-81AE-FFE43EE1FA36}"/>
              </a:ext>
            </a:extLst>
          </p:cNvPr>
          <p:cNvGraphicFramePr>
            <a:graphicFrameLocks noGrp="1"/>
          </p:cNvGraphicFramePr>
          <p:nvPr>
            <p:extLst>
              <p:ext uri="{D42A27DB-BD31-4B8C-83A1-F6EECF244321}">
                <p14:modId xmlns:p14="http://schemas.microsoft.com/office/powerpoint/2010/main" val="1738658443"/>
              </p:ext>
            </p:extLst>
          </p:nvPr>
        </p:nvGraphicFramePr>
        <p:xfrm>
          <a:off x="3996458" y="3001951"/>
          <a:ext cx="3992996" cy="854098"/>
        </p:xfrm>
        <a:graphic>
          <a:graphicData uri="http://schemas.openxmlformats.org/drawingml/2006/table">
            <a:tbl>
              <a:tblPr>
                <a:tableStyleId>{9D7B26C5-4107-4FEC-AEDC-1716B250A1EF}</a:tableStyleId>
              </a:tblPr>
              <a:tblGrid>
                <a:gridCol w="1313308">
                  <a:extLst>
                    <a:ext uri="{9D8B030D-6E8A-4147-A177-3AD203B41FA5}">
                      <a16:colId xmlns:a16="http://schemas.microsoft.com/office/drawing/2014/main" val="2252696855"/>
                    </a:ext>
                  </a:extLst>
                </a:gridCol>
                <a:gridCol w="1743679">
                  <a:extLst>
                    <a:ext uri="{9D8B030D-6E8A-4147-A177-3AD203B41FA5}">
                      <a16:colId xmlns:a16="http://schemas.microsoft.com/office/drawing/2014/main" val="3931107525"/>
                    </a:ext>
                  </a:extLst>
                </a:gridCol>
                <a:gridCol w="936009">
                  <a:extLst>
                    <a:ext uri="{9D8B030D-6E8A-4147-A177-3AD203B41FA5}">
                      <a16:colId xmlns:a16="http://schemas.microsoft.com/office/drawing/2014/main" val="2173980277"/>
                    </a:ext>
                  </a:extLst>
                </a:gridCol>
              </a:tblGrid>
              <a:tr h="427049">
                <a:tc>
                  <a:txBody>
                    <a:bodyPr/>
                    <a:lstStyle/>
                    <a:p>
                      <a:pPr algn="ctr">
                        <a:lnSpc>
                          <a:spcPts val="1700"/>
                        </a:lnSpc>
                        <a:spcAft>
                          <a:spcPts val="0"/>
                        </a:spcAft>
                      </a:pPr>
                      <a:r>
                        <a:rPr lang="en-US" sz="1600" b="1" dirty="0">
                          <a:effectLst/>
                        </a:rPr>
                        <a:t>Radio</a:t>
                      </a:r>
                      <a:endParaRPr lang="pt-BR"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lnSpc>
                          <a:spcPts val="1700"/>
                        </a:lnSpc>
                        <a:spcAft>
                          <a:spcPts val="0"/>
                        </a:spcAft>
                      </a:pPr>
                      <a:r>
                        <a:rPr lang="en-US" sz="1600" b="1" dirty="0">
                          <a:effectLst/>
                        </a:rPr>
                        <a:t>Microcontroller</a:t>
                      </a:r>
                      <a:endParaRPr lang="pt-BR"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lnSpc>
                          <a:spcPts val="1700"/>
                        </a:lnSpc>
                        <a:spcAft>
                          <a:spcPts val="0"/>
                        </a:spcAft>
                      </a:pPr>
                      <a:r>
                        <a:rPr lang="en-US" sz="1600" b="1" dirty="0">
                          <a:effectLst/>
                        </a:rPr>
                        <a:t>Sensor</a:t>
                      </a:r>
                      <a:endParaRPr lang="pt-BR"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7856369"/>
                  </a:ext>
                </a:extLst>
              </a:tr>
              <a:tr h="427049">
                <a:tc>
                  <a:txBody>
                    <a:bodyPr/>
                    <a:lstStyle/>
                    <a:p>
                      <a:pPr algn="ctr">
                        <a:lnSpc>
                          <a:spcPts val="1700"/>
                        </a:lnSpc>
                        <a:spcAft>
                          <a:spcPts val="0"/>
                        </a:spcAft>
                      </a:pPr>
                      <a:r>
                        <a:rPr lang="en-US" sz="1600">
                          <a:effectLst/>
                        </a:rPr>
                        <a:t>47.61%</a:t>
                      </a:r>
                      <a:endParaRPr lang="pt-BR"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lnSpc>
                          <a:spcPts val="1700"/>
                        </a:lnSpc>
                        <a:spcAft>
                          <a:spcPts val="0"/>
                        </a:spcAft>
                      </a:pPr>
                      <a:r>
                        <a:rPr lang="en-US" sz="1600">
                          <a:effectLst/>
                        </a:rPr>
                        <a:t>23.81%</a:t>
                      </a:r>
                      <a:endParaRPr lang="pt-BR"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lnSpc>
                          <a:spcPts val="1700"/>
                        </a:lnSpc>
                        <a:spcAft>
                          <a:spcPts val="0"/>
                        </a:spcAft>
                      </a:pPr>
                      <a:r>
                        <a:rPr lang="en-US" sz="1600" dirty="0">
                          <a:effectLst/>
                        </a:rPr>
                        <a:t>28.58%</a:t>
                      </a:r>
                      <a:endParaRPr lang="pt-BR"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254298952"/>
                  </a:ext>
                </a:extLst>
              </a:tr>
            </a:tbl>
          </a:graphicData>
        </a:graphic>
      </p:graphicFrame>
      <p:sp>
        <p:nvSpPr>
          <p:cNvPr id="5" name="Rectangle 1">
            <a:extLst>
              <a:ext uri="{FF2B5EF4-FFF2-40B4-BE49-F238E27FC236}">
                <a16:creationId xmlns:a16="http://schemas.microsoft.com/office/drawing/2014/main" id="{FEA50E8E-BFDE-44B3-92E6-E7183454518B}"/>
              </a:ext>
            </a:extLst>
          </p:cNvPr>
          <p:cNvSpPr>
            <a:spLocks noChangeArrowheads="1"/>
          </p:cNvSpPr>
          <p:nvPr/>
        </p:nvSpPr>
        <p:spPr bwMode="auto">
          <a:xfrm>
            <a:off x="2878612" y="2589493"/>
            <a:ext cx="643477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pt-BR" sz="1600" b="0" i="0" u="none" strike="noStrike" cap="none" normalizeH="0" baseline="0" dirty="0">
                <a:ln>
                  <a:noFill/>
                </a:ln>
                <a:solidFill>
                  <a:schemeClr val="bg2">
                    <a:lumMod val="20000"/>
                    <a:lumOff val="80000"/>
                  </a:schemeClr>
                </a:solidFill>
                <a:effectLst/>
                <a:ea typeface="Times New Roman" panose="02020603050405020304" pitchFamily="18" charset="0"/>
                <a:cs typeface="Times New Roman" panose="02020603050405020304" pitchFamily="18" charset="0"/>
              </a:rPr>
              <a:t>Energy consumption profile of secondary states in all scenarios</a:t>
            </a:r>
            <a:endParaRPr kumimoji="0" lang="pt-BR" altLang="pt-BR" sz="1600" b="0" i="0" u="none" strike="noStrike" cap="none" normalizeH="0" baseline="0" dirty="0">
              <a:ln>
                <a:noFill/>
              </a:ln>
              <a:solidFill>
                <a:schemeClr val="bg2">
                  <a:lumMod val="20000"/>
                  <a:lumOff val="8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600" b="0" i="0" u="none" strike="noStrike" cap="none" normalizeH="0" baseline="0" dirty="0">
              <a:ln>
                <a:noFill/>
              </a:ln>
              <a:solidFill>
                <a:schemeClr val="bg2">
                  <a:lumMod val="20000"/>
                  <a:lumOff val="80000"/>
                </a:schemeClr>
              </a:solidFill>
              <a:effectLst/>
            </a:endParaRPr>
          </a:p>
        </p:txBody>
      </p:sp>
    </p:spTree>
    <p:extLst>
      <p:ext uri="{BB962C8B-B14F-4D97-AF65-F5344CB8AC3E}">
        <p14:creationId xmlns:p14="http://schemas.microsoft.com/office/powerpoint/2010/main" val="1931049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998EC2-6B56-48F4-B525-412AB7A53462}"/>
              </a:ext>
            </a:extLst>
          </p:cNvPr>
          <p:cNvSpPr>
            <a:spLocks noGrp="1"/>
          </p:cNvSpPr>
          <p:nvPr>
            <p:ph type="title"/>
          </p:nvPr>
        </p:nvSpPr>
        <p:spPr/>
        <p:txBody>
          <a:bodyPr/>
          <a:lstStyle/>
          <a:p>
            <a:r>
              <a:rPr lang="pt-BR" dirty="0" err="1"/>
              <a:t>Results</a:t>
            </a:r>
            <a:endParaRPr lang="pt-BR" dirty="0"/>
          </a:p>
        </p:txBody>
      </p:sp>
      <p:graphicFrame>
        <p:nvGraphicFramePr>
          <p:cNvPr id="7" name="Gráfico 6">
            <a:extLst>
              <a:ext uri="{FF2B5EF4-FFF2-40B4-BE49-F238E27FC236}">
                <a16:creationId xmlns:a16="http://schemas.microsoft.com/office/drawing/2014/main" id="{5CE05785-9ECB-4346-B31C-821C80850A80}"/>
              </a:ext>
            </a:extLst>
          </p:cNvPr>
          <p:cNvGraphicFramePr>
            <a:graphicFrameLocks/>
          </p:cNvGraphicFramePr>
          <p:nvPr>
            <p:extLst>
              <p:ext uri="{D42A27DB-BD31-4B8C-83A1-F6EECF244321}">
                <p14:modId xmlns:p14="http://schemas.microsoft.com/office/powerpoint/2010/main" val="2277521673"/>
              </p:ext>
            </p:extLst>
          </p:nvPr>
        </p:nvGraphicFramePr>
        <p:xfrm>
          <a:off x="5325341" y="674255"/>
          <a:ext cx="6866659" cy="4566610"/>
        </p:xfrm>
        <a:graphic>
          <a:graphicData uri="http://schemas.openxmlformats.org/drawingml/2006/chart">
            <c:chart xmlns:c="http://schemas.openxmlformats.org/drawingml/2006/chart" xmlns:r="http://schemas.openxmlformats.org/officeDocument/2006/relationships" r:id="rId2"/>
          </a:graphicData>
        </a:graphic>
      </p:graphicFrame>
      <p:sp>
        <p:nvSpPr>
          <p:cNvPr id="8" name="Espaço Reservado para Conteúdo 2">
            <a:extLst>
              <a:ext uri="{FF2B5EF4-FFF2-40B4-BE49-F238E27FC236}">
                <a16:creationId xmlns:a16="http://schemas.microsoft.com/office/drawing/2014/main" id="{8CC805C5-462D-4687-A31D-EE05277FA093}"/>
              </a:ext>
            </a:extLst>
          </p:cNvPr>
          <p:cNvSpPr>
            <a:spLocks noGrp="1"/>
          </p:cNvSpPr>
          <p:nvPr>
            <p:ph idx="1"/>
          </p:nvPr>
        </p:nvSpPr>
        <p:spPr>
          <a:xfrm>
            <a:off x="222394" y="674255"/>
            <a:ext cx="5102947" cy="3615267"/>
          </a:xfrm>
        </p:spPr>
        <p:txBody>
          <a:bodyPr>
            <a:normAutofit/>
          </a:bodyPr>
          <a:lstStyle/>
          <a:p>
            <a:pPr algn="just"/>
            <a:r>
              <a:rPr lang="en-US" dirty="0">
                <a:solidFill>
                  <a:schemeClr val="bg2">
                    <a:lumMod val="20000"/>
                    <a:lumOff val="80000"/>
                  </a:schemeClr>
                </a:solidFill>
              </a:rPr>
              <a:t>The difference between the lifetime of the simulated networks decreased when the traffic load got lower</a:t>
            </a:r>
            <a:endParaRPr lang="pt-BR" dirty="0">
              <a:solidFill>
                <a:schemeClr val="bg2">
                  <a:lumMod val="20000"/>
                  <a:lumOff val="80000"/>
                </a:schemeClr>
              </a:solidFill>
            </a:endParaRPr>
          </a:p>
        </p:txBody>
      </p:sp>
    </p:spTree>
    <p:extLst>
      <p:ext uri="{BB962C8B-B14F-4D97-AF65-F5344CB8AC3E}">
        <p14:creationId xmlns:p14="http://schemas.microsoft.com/office/powerpoint/2010/main" val="6520559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998EC2-6B56-48F4-B525-412AB7A53462}"/>
              </a:ext>
            </a:extLst>
          </p:cNvPr>
          <p:cNvSpPr>
            <a:spLocks noGrp="1"/>
          </p:cNvSpPr>
          <p:nvPr>
            <p:ph type="title"/>
          </p:nvPr>
        </p:nvSpPr>
        <p:spPr/>
        <p:txBody>
          <a:bodyPr/>
          <a:lstStyle/>
          <a:p>
            <a:r>
              <a:rPr lang="pt-BR" dirty="0" err="1"/>
              <a:t>Results</a:t>
            </a:r>
            <a:endParaRPr lang="pt-BR" dirty="0"/>
          </a:p>
        </p:txBody>
      </p:sp>
      <p:sp>
        <p:nvSpPr>
          <p:cNvPr id="8" name="Espaço Reservado para Conteúdo 2">
            <a:extLst>
              <a:ext uri="{FF2B5EF4-FFF2-40B4-BE49-F238E27FC236}">
                <a16:creationId xmlns:a16="http://schemas.microsoft.com/office/drawing/2014/main" id="{8CC805C5-462D-4687-A31D-EE05277FA093}"/>
              </a:ext>
            </a:extLst>
          </p:cNvPr>
          <p:cNvSpPr>
            <a:spLocks noGrp="1"/>
          </p:cNvSpPr>
          <p:nvPr>
            <p:ph idx="1"/>
          </p:nvPr>
        </p:nvSpPr>
        <p:spPr>
          <a:xfrm>
            <a:off x="222394" y="674255"/>
            <a:ext cx="5102947" cy="3615267"/>
          </a:xfrm>
        </p:spPr>
        <p:txBody>
          <a:bodyPr>
            <a:normAutofit/>
          </a:bodyPr>
          <a:lstStyle/>
          <a:p>
            <a:pPr algn="just"/>
            <a:r>
              <a:rPr lang="en-US" dirty="0">
                <a:solidFill>
                  <a:schemeClr val="bg2">
                    <a:lumMod val="20000"/>
                    <a:lumOff val="80000"/>
                  </a:schemeClr>
                </a:solidFill>
              </a:rPr>
              <a:t>The difference between the lifetime of the simulated networks decreased when the traffic load got lower</a:t>
            </a:r>
            <a:endParaRPr lang="pt-BR" dirty="0">
              <a:solidFill>
                <a:schemeClr val="bg2">
                  <a:lumMod val="20000"/>
                  <a:lumOff val="80000"/>
                </a:schemeClr>
              </a:solidFill>
            </a:endParaRPr>
          </a:p>
        </p:txBody>
      </p:sp>
      <p:graphicFrame>
        <p:nvGraphicFramePr>
          <p:cNvPr id="6" name="Gráfico 5">
            <a:extLst>
              <a:ext uri="{FF2B5EF4-FFF2-40B4-BE49-F238E27FC236}">
                <a16:creationId xmlns:a16="http://schemas.microsoft.com/office/drawing/2014/main" id="{D4BD9B94-D591-4852-8295-691562A1061A}"/>
              </a:ext>
            </a:extLst>
          </p:cNvPr>
          <p:cNvGraphicFramePr>
            <a:graphicFrameLocks/>
          </p:cNvGraphicFramePr>
          <p:nvPr>
            <p:extLst>
              <p:ext uri="{D42A27DB-BD31-4B8C-83A1-F6EECF244321}">
                <p14:modId xmlns:p14="http://schemas.microsoft.com/office/powerpoint/2010/main" val="3985281339"/>
              </p:ext>
            </p:extLst>
          </p:nvPr>
        </p:nvGraphicFramePr>
        <p:xfrm>
          <a:off x="5378739" y="1048183"/>
          <a:ext cx="6813261" cy="476163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777271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998EC2-6B56-48F4-B525-412AB7A53462}"/>
              </a:ext>
            </a:extLst>
          </p:cNvPr>
          <p:cNvSpPr>
            <a:spLocks noGrp="1"/>
          </p:cNvSpPr>
          <p:nvPr>
            <p:ph type="title"/>
          </p:nvPr>
        </p:nvSpPr>
        <p:spPr/>
        <p:txBody>
          <a:bodyPr/>
          <a:lstStyle/>
          <a:p>
            <a:r>
              <a:rPr lang="pt-BR" dirty="0" err="1"/>
              <a:t>Results</a:t>
            </a:r>
            <a:endParaRPr lang="pt-BR" dirty="0"/>
          </a:p>
        </p:txBody>
      </p:sp>
      <p:graphicFrame>
        <p:nvGraphicFramePr>
          <p:cNvPr id="4" name="Tabela 3">
            <a:extLst>
              <a:ext uri="{FF2B5EF4-FFF2-40B4-BE49-F238E27FC236}">
                <a16:creationId xmlns:a16="http://schemas.microsoft.com/office/drawing/2014/main" id="{9CE4A78D-CB4C-460C-84EF-4E02CD56CA66}"/>
              </a:ext>
            </a:extLst>
          </p:cNvPr>
          <p:cNvGraphicFramePr>
            <a:graphicFrameLocks noGrp="1"/>
          </p:cNvGraphicFramePr>
          <p:nvPr>
            <p:extLst>
              <p:ext uri="{D42A27DB-BD31-4B8C-83A1-F6EECF244321}">
                <p14:modId xmlns:p14="http://schemas.microsoft.com/office/powerpoint/2010/main" val="2826469268"/>
              </p:ext>
            </p:extLst>
          </p:nvPr>
        </p:nvGraphicFramePr>
        <p:xfrm>
          <a:off x="2135186" y="1357445"/>
          <a:ext cx="7921627" cy="3399282"/>
        </p:xfrm>
        <a:graphic>
          <a:graphicData uri="http://schemas.openxmlformats.org/drawingml/2006/table">
            <a:tbl>
              <a:tblPr>
                <a:tableStyleId>{9D7B26C5-4107-4FEC-AEDC-1716B250A1EF}</a:tableStyleId>
              </a:tblPr>
              <a:tblGrid>
                <a:gridCol w="1047463">
                  <a:extLst>
                    <a:ext uri="{9D8B030D-6E8A-4147-A177-3AD203B41FA5}">
                      <a16:colId xmlns:a16="http://schemas.microsoft.com/office/drawing/2014/main" val="1217332476"/>
                    </a:ext>
                  </a:extLst>
                </a:gridCol>
                <a:gridCol w="1145694">
                  <a:extLst>
                    <a:ext uri="{9D8B030D-6E8A-4147-A177-3AD203B41FA5}">
                      <a16:colId xmlns:a16="http://schemas.microsoft.com/office/drawing/2014/main" val="2958444398"/>
                    </a:ext>
                  </a:extLst>
                </a:gridCol>
                <a:gridCol w="1145694">
                  <a:extLst>
                    <a:ext uri="{9D8B030D-6E8A-4147-A177-3AD203B41FA5}">
                      <a16:colId xmlns:a16="http://schemas.microsoft.com/office/drawing/2014/main" val="3556052857"/>
                    </a:ext>
                  </a:extLst>
                </a:gridCol>
                <a:gridCol w="1145694">
                  <a:extLst>
                    <a:ext uri="{9D8B030D-6E8A-4147-A177-3AD203B41FA5}">
                      <a16:colId xmlns:a16="http://schemas.microsoft.com/office/drawing/2014/main" val="1373243806"/>
                    </a:ext>
                  </a:extLst>
                </a:gridCol>
                <a:gridCol w="1145694">
                  <a:extLst>
                    <a:ext uri="{9D8B030D-6E8A-4147-A177-3AD203B41FA5}">
                      <a16:colId xmlns:a16="http://schemas.microsoft.com/office/drawing/2014/main" val="927569984"/>
                    </a:ext>
                  </a:extLst>
                </a:gridCol>
                <a:gridCol w="1145694">
                  <a:extLst>
                    <a:ext uri="{9D8B030D-6E8A-4147-A177-3AD203B41FA5}">
                      <a16:colId xmlns:a16="http://schemas.microsoft.com/office/drawing/2014/main" val="4178645219"/>
                    </a:ext>
                  </a:extLst>
                </a:gridCol>
                <a:gridCol w="1145694">
                  <a:extLst>
                    <a:ext uri="{9D8B030D-6E8A-4147-A177-3AD203B41FA5}">
                      <a16:colId xmlns:a16="http://schemas.microsoft.com/office/drawing/2014/main" val="3214451765"/>
                    </a:ext>
                  </a:extLst>
                </a:gridCol>
              </a:tblGrid>
              <a:tr h="1435506">
                <a:tc>
                  <a:txBody>
                    <a:bodyPr/>
                    <a:lstStyle/>
                    <a:p>
                      <a:pPr algn="ctr">
                        <a:spcAft>
                          <a:spcPts val="0"/>
                        </a:spcAft>
                      </a:pPr>
                      <a:r>
                        <a:rPr lang="en-US" sz="1600" b="1" dirty="0">
                          <a:effectLst/>
                        </a:rPr>
                        <a:t>Traffic Load (msg/s)</a:t>
                      </a:r>
                      <a:endParaRPr lang="pt-BR" sz="16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b="1" dirty="0">
                          <a:effectLst/>
                        </a:rPr>
                        <a:t>Lifetime (in hours) </a:t>
                      </a:r>
                      <a:endParaRPr lang="pt-BR" sz="1600" b="1" dirty="0">
                        <a:effectLst/>
                      </a:endParaRPr>
                    </a:p>
                    <a:p>
                      <a:pPr algn="ctr">
                        <a:spcAft>
                          <a:spcPts val="0"/>
                        </a:spcAft>
                      </a:pPr>
                      <a:r>
                        <a:rPr lang="en-US" sz="1600" b="1" dirty="0">
                          <a:effectLst/>
                        </a:rPr>
                        <a:t>–  </a:t>
                      </a:r>
                      <a:endParaRPr lang="pt-BR" sz="1600" b="1" dirty="0">
                        <a:effectLst/>
                      </a:endParaRPr>
                    </a:p>
                    <a:p>
                      <a:pPr algn="ctr">
                        <a:spcAft>
                          <a:spcPts val="0"/>
                        </a:spcAft>
                      </a:pPr>
                      <a:r>
                        <a:rPr lang="en-US" sz="1600" b="1" dirty="0">
                          <a:effectLst/>
                        </a:rPr>
                        <a:t>1 hop</a:t>
                      </a:r>
                      <a:endParaRPr lang="pt-BR" sz="16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b="1" dirty="0">
                          <a:effectLst/>
                        </a:rPr>
                        <a:t>Lifetime (in hours) </a:t>
                      </a:r>
                      <a:endParaRPr lang="pt-BR" sz="1600" b="1" dirty="0">
                        <a:effectLst/>
                      </a:endParaRPr>
                    </a:p>
                    <a:p>
                      <a:pPr algn="ctr">
                        <a:spcAft>
                          <a:spcPts val="0"/>
                        </a:spcAft>
                      </a:pPr>
                      <a:r>
                        <a:rPr lang="en-US" sz="1600" b="1" dirty="0">
                          <a:effectLst/>
                        </a:rPr>
                        <a:t>–  </a:t>
                      </a:r>
                      <a:endParaRPr lang="pt-BR" sz="1600" b="1" dirty="0">
                        <a:effectLst/>
                      </a:endParaRPr>
                    </a:p>
                    <a:p>
                      <a:pPr algn="ctr">
                        <a:spcAft>
                          <a:spcPts val="0"/>
                        </a:spcAft>
                      </a:pPr>
                      <a:r>
                        <a:rPr lang="en-US" sz="1600" b="1" dirty="0">
                          <a:effectLst/>
                        </a:rPr>
                        <a:t>2 hops</a:t>
                      </a:r>
                      <a:endParaRPr lang="pt-BR" sz="16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b="1" dirty="0">
                          <a:effectLst/>
                        </a:rPr>
                        <a:t>Lifetime (in hours) </a:t>
                      </a:r>
                      <a:endParaRPr lang="pt-BR" sz="1600" b="1" dirty="0">
                        <a:effectLst/>
                      </a:endParaRPr>
                    </a:p>
                    <a:p>
                      <a:pPr algn="ctr">
                        <a:spcAft>
                          <a:spcPts val="0"/>
                        </a:spcAft>
                      </a:pPr>
                      <a:r>
                        <a:rPr lang="en-US" sz="1600" b="1" dirty="0">
                          <a:effectLst/>
                        </a:rPr>
                        <a:t>–  </a:t>
                      </a:r>
                      <a:endParaRPr lang="pt-BR" sz="1600" b="1" dirty="0">
                        <a:effectLst/>
                      </a:endParaRPr>
                    </a:p>
                    <a:p>
                      <a:pPr algn="ctr">
                        <a:spcAft>
                          <a:spcPts val="0"/>
                        </a:spcAft>
                      </a:pPr>
                      <a:r>
                        <a:rPr lang="en-US" sz="1600" b="1" dirty="0">
                          <a:effectLst/>
                        </a:rPr>
                        <a:t>3 hops</a:t>
                      </a:r>
                      <a:endParaRPr lang="pt-BR" sz="16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b="1" dirty="0">
                          <a:effectLst/>
                        </a:rPr>
                        <a:t>Lifetime (in hours) </a:t>
                      </a:r>
                      <a:endParaRPr lang="pt-BR" sz="1600" b="1" dirty="0">
                        <a:effectLst/>
                      </a:endParaRPr>
                    </a:p>
                    <a:p>
                      <a:pPr algn="ctr">
                        <a:spcAft>
                          <a:spcPts val="0"/>
                        </a:spcAft>
                      </a:pPr>
                      <a:r>
                        <a:rPr lang="en-US" sz="1600" b="1" dirty="0">
                          <a:effectLst/>
                        </a:rPr>
                        <a:t>–  </a:t>
                      </a:r>
                      <a:endParaRPr lang="pt-BR" sz="1600" b="1" dirty="0">
                        <a:effectLst/>
                      </a:endParaRPr>
                    </a:p>
                    <a:p>
                      <a:pPr algn="ctr">
                        <a:spcAft>
                          <a:spcPts val="0"/>
                        </a:spcAft>
                      </a:pPr>
                      <a:r>
                        <a:rPr lang="en-US" sz="1600" b="1" dirty="0">
                          <a:effectLst/>
                        </a:rPr>
                        <a:t>4 hops</a:t>
                      </a:r>
                      <a:endParaRPr lang="pt-BR" sz="16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b="1" dirty="0">
                          <a:effectLst/>
                        </a:rPr>
                        <a:t>Lifetime (in hours) </a:t>
                      </a:r>
                      <a:endParaRPr lang="pt-BR" sz="1600" b="1" dirty="0">
                        <a:effectLst/>
                      </a:endParaRPr>
                    </a:p>
                    <a:p>
                      <a:pPr algn="ctr">
                        <a:spcAft>
                          <a:spcPts val="0"/>
                        </a:spcAft>
                      </a:pPr>
                      <a:r>
                        <a:rPr lang="en-US" sz="1600" b="1" dirty="0">
                          <a:effectLst/>
                        </a:rPr>
                        <a:t>–  </a:t>
                      </a:r>
                      <a:endParaRPr lang="pt-BR" sz="1600" b="1" dirty="0">
                        <a:effectLst/>
                      </a:endParaRPr>
                    </a:p>
                    <a:p>
                      <a:pPr algn="ctr">
                        <a:spcAft>
                          <a:spcPts val="0"/>
                        </a:spcAft>
                      </a:pPr>
                      <a:r>
                        <a:rPr lang="en-US" sz="1600" b="1" dirty="0">
                          <a:effectLst/>
                        </a:rPr>
                        <a:t>5 hops</a:t>
                      </a:r>
                      <a:endParaRPr lang="pt-BR" sz="16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b="1" dirty="0">
                          <a:effectLst/>
                        </a:rPr>
                        <a:t>Lifetime (in hours) </a:t>
                      </a:r>
                      <a:endParaRPr lang="pt-BR" sz="1600" b="1" dirty="0">
                        <a:effectLst/>
                      </a:endParaRPr>
                    </a:p>
                    <a:p>
                      <a:pPr algn="ctr">
                        <a:spcAft>
                          <a:spcPts val="0"/>
                        </a:spcAft>
                      </a:pPr>
                      <a:r>
                        <a:rPr lang="en-US" sz="1600" b="1" dirty="0">
                          <a:effectLst/>
                        </a:rPr>
                        <a:t>–  </a:t>
                      </a:r>
                      <a:endParaRPr lang="pt-BR" sz="1600" b="1" dirty="0">
                        <a:effectLst/>
                      </a:endParaRPr>
                    </a:p>
                    <a:p>
                      <a:pPr algn="ctr">
                        <a:spcAft>
                          <a:spcPts val="0"/>
                        </a:spcAft>
                      </a:pPr>
                      <a:r>
                        <a:rPr lang="en-US" sz="1600" b="1" dirty="0">
                          <a:effectLst/>
                        </a:rPr>
                        <a:t>Max Power</a:t>
                      </a:r>
                      <a:endParaRPr lang="pt-BR" sz="16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0529106"/>
                  </a:ext>
                </a:extLst>
              </a:tr>
              <a:tr h="327296">
                <a:tc>
                  <a:txBody>
                    <a:bodyPr/>
                    <a:lstStyle/>
                    <a:p>
                      <a:pPr algn="ctr">
                        <a:lnSpc>
                          <a:spcPts val="1300"/>
                        </a:lnSpc>
                        <a:spcAft>
                          <a:spcPts val="0"/>
                        </a:spcAft>
                      </a:pPr>
                      <a:r>
                        <a:rPr lang="en-US" sz="1600">
                          <a:effectLst/>
                        </a:rPr>
                        <a:t>1.16E-05</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lnSpc>
                          <a:spcPts val="1300"/>
                        </a:lnSpc>
                        <a:spcAft>
                          <a:spcPts val="0"/>
                        </a:spcAft>
                      </a:pPr>
                      <a:r>
                        <a:rPr lang="en-US" sz="1600">
                          <a:effectLst/>
                        </a:rPr>
                        <a:t>7111.35</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lnSpc>
                          <a:spcPts val="1300"/>
                        </a:lnSpc>
                        <a:spcAft>
                          <a:spcPts val="0"/>
                        </a:spcAft>
                      </a:pPr>
                      <a:r>
                        <a:rPr lang="en-US" sz="1600">
                          <a:effectLst/>
                        </a:rPr>
                        <a:t>7067.55</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lnSpc>
                          <a:spcPts val="1300"/>
                        </a:lnSpc>
                        <a:spcAft>
                          <a:spcPts val="0"/>
                        </a:spcAft>
                      </a:pPr>
                      <a:r>
                        <a:rPr lang="en-US" sz="1600">
                          <a:effectLst/>
                        </a:rPr>
                        <a:t>6981.56</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lnSpc>
                          <a:spcPts val="1300"/>
                        </a:lnSpc>
                        <a:spcAft>
                          <a:spcPts val="0"/>
                        </a:spcAft>
                      </a:pPr>
                      <a:r>
                        <a:rPr lang="en-US" sz="1600">
                          <a:effectLst/>
                        </a:rPr>
                        <a:t>6863.59</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lnSpc>
                          <a:spcPts val="1300"/>
                        </a:lnSpc>
                        <a:spcAft>
                          <a:spcPts val="0"/>
                        </a:spcAft>
                      </a:pPr>
                      <a:r>
                        <a:rPr lang="en-US" sz="1600">
                          <a:effectLst/>
                        </a:rPr>
                        <a:t>6568.67</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lnSpc>
                          <a:spcPts val="1300"/>
                        </a:lnSpc>
                        <a:spcAft>
                          <a:spcPts val="0"/>
                        </a:spcAft>
                      </a:pPr>
                      <a:r>
                        <a:rPr lang="en-US" sz="1600">
                          <a:effectLst/>
                        </a:rPr>
                        <a:t>4797.62</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489661404"/>
                  </a:ext>
                </a:extLst>
              </a:tr>
              <a:tr h="327296">
                <a:tc>
                  <a:txBody>
                    <a:bodyPr/>
                    <a:lstStyle/>
                    <a:p>
                      <a:pPr algn="ctr">
                        <a:lnSpc>
                          <a:spcPts val="1300"/>
                        </a:lnSpc>
                        <a:spcAft>
                          <a:spcPts val="0"/>
                        </a:spcAft>
                      </a:pPr>
                      <a:r>
                        <a:rPr lang="en-US" sz="1600">
                          <a:effectLst/>
                        </a:rPr>
                        <a:t>2.78E-04</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6457.86</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dirty="0">
                          <a:effectLst/>
                        </a:rPr>
                        <a:t>5690.14</a:t>
                      </a:r>
                      <a:endParaRPr lang="pt-BR" sz="16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4595.49</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3614.01</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2307.02</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561.01</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58465546"/>
                  </a:ext>
                </a:extLst>
              </a:tr>
              <a:tr h="327296">
                <a:tc>
                  <a:txBody>
                    <a:bodyPr/>
                    <a:lstStyle/>
                    <a:p>
                      <a:pPr algn="ctr">
                        <a:lnSpc>
                          <a:spcPts val="1300"/>
                        </a:lnSpc>
                        <a:spcAft>
                          <a:spcPts val="0"/>
                        </a:spcAft>
                      </a:pPr>
                      <a:r>
                        <a:rPr lang="en-US" sz="1600">
                          <a:effectLst/>
                        </a:rPr>
                        <a:t>0.00166</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4364.89</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2821.47</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1651.28</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1041.33</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526.16</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100.01</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300904263"/>
                  </a:ext>
                </a:extLst>
              </a:tr>
              <a:tr h="327296">
                <a:tc>
                  <a:txBody>
                    <a:bodyPr/>
                    <a:lstStyle/>
                    <a:p>
                      <a:pPr algn="ctr">
                        <a:lnSpc>
                          <a:spcPts val="1300"/>
                        </a:lnSpc>
                        <a:spcAft>
                          <a:spcPts val="0"/>
                        </a:spcAft>
                      </a:pPr>
                      <a:r>
                        <a:rPr lang="en-US" sz="1600">
                          <a:effectLst/>
                        </a:rPr>
                        <a:t>0.166</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969.93</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437.78</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208.51</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119.86</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56.35</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10.13</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268728964"/>
                  </a:ext>
                </a:extLst>
              </a:tr>
              <a:tr h="327296">
                <a:tc>
                  <a:txBody>
                    <a:bodyPr/>
                    <a:lstStyle/>
                    <a:p>
                      <a:pPr algn="ctr">
                        <a:lnSpc>
                          <a:spcPts val="1300"/>
                        </a:lnSpc>
                        <a:spcAft>
                          <a:spcPts val="0"/>
                        </a:spcAft>
                      </a:pPr>
                      <a:r>
                        <a:rPr lang="en-US" sz="1600">
                          <a:effectLst/>
                        </a:rPr>
                        <a:t>0.1</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182.28</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76.89</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35.62</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20.26</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9.45</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1.69</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813197758"/>
                  </a:ext>
                </a:extLst>
              </a:tr>
              <a:tr h="327296">
                <a:tc>
                  <a:txBody>
                    <a:bodyPr/>
                    <a:lstStyle/>
                    <a:p>
                      <a:pPr algn="ctr">
                        <a:lnSpc>
                          <a:spcPts val="1300"/>
                        </a:lnSpc>
                        <a:spcAft>
                          <a:spcPts val="0"/>
                        </a:spcAft>
                      </a:pPr>
                      <a:r>
                        <a:rPr lang="en-US" sz="1600">
                          <a:effectLst/>
                        </a:rPr>
                        <a:t>1</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18.65</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7.76</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3.57</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2.10</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0.94</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dirty="0">
                          <a:effectLst/>
                        </a:rPr>
                        <a:t>0.17</a:t>
                      </a:r>
                      <a:endParaRPr lang="pt-BR" sz="16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961711348"/>
                  </a:ext>
                </a:extLst>
              </a:tr>
            </a:tbl>
          </a:graphicData>
        </a:graphic>
      </p:graphicFrame>
      <p:sp>
        <p:nvSpPr>
          <p:cNvPr id="6" name="Rectangle 1">
            <a:extLst>
              <a:ext uri="{FF2B5EF4-FFF2-40B4-BE49-F238E27FC236}">
                <a16:creationId xmlns:a16="http://schemas.microsoft.com/office/drawing/2014/main" id="{828B1FFC-3D77-4B5E-B42A-7F09F9DC44FD}"/>
              </a:ext>
            </a:extLst>
          </p:cNvPr>
          <p:cNvSpPr>
            <a:spLocks noChangeArrowheads="1"/>
          </p:cNvSpPr>
          <p:nvPr/>
        </p:nvSpPr>
        <p:spPr bwMode="auto">
          <a:xfrm>
            <a:off x="2746375" y="863601"/>
            <a:ext cx="695575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pt-BR" sz="1600" b="0" i="0" u="none" strike="noStrike" cap="none" normalizeH="0" baseline="0" dirty="0">
                <a:ln>
                  <a:noFill/>
                </a:ln>
                <a:solidFill>
                  <a:schemeClr val="bg2">
                    <a:lumMod val="20000"/>
                    <a:lumOff val="80000"/>
                  </a:schemeClr>
                </a:solidFill>
                <a:effectLst/>
                <a:ea typeface="Times New Roman" panose="02020603050405020304" pitchFamily="18" charset="0"/>
                <a:cs typeface="Times New Roman" panose="02020603050405020304" pitchFamily="18" charset="0"/>
              </a:rPr>
              <a:t>Lifetime of the simulated networks with different transmission powers.</a:t>
            </a:r>
            <a:endParaRPr kumimoji="0" lang="pt-BR" altLang="pt-BR" sz="1600" b="0" i="0" u="none" strike="noStrike" cap="none" normalizeH="0" baseline="0" dirty="0">
              <a:ln>
                <a:noFill/>
              </a:ln>
              <a:solidFill>
                <a:schemeClr val="bg2">
                  <a:lumMod val="20000"/>
                  <a:lumOff val="8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600" b="0" i="0" u="none" strike="noStrike" cap="none" normalizeH="0" baseline="0" dirty="0">
              <a:ln>
                <a:noFill/>
              </a:ln>
              <a:solidFill>
                <a:schemeClr val="bg2">
                  <a:lumMod val="20000"/>
                  <a:lumOff val="80000"/>
                </a:schemeClr>
              </a:solidFill>
              <a:effectLst/>
            </a:endParaRPr>
          </a:p>
        </p:txBody>
      </p:sp>
    </p:spTree>
    <p:extLst>
      <p:ext uri="{BB962C8B-B14F-4D97-AF65-F5344CB8AC3E}">
        <p14:creationId xmlns:p14="http://schemas.microsoft.com/office/powerpoint/2010/main" val="14366331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998EC2-6B56-48F4-B525-412AB7A53462}"/>
              </a:ext>
            </a:extLst>
          </p:cNvPr>
          <p:cNvSpPr>
            <a:spLocks noGrp="1"/>
          </p:cNvSpPr>
          <p:nvPr>
            <p:ph type="title"/>
          </p:nvPr>
        </p:nvSpPr>
        <p:spPr/>
        <p:txBody>
          <a:bodyPr/>
          <a:lstStyle/>
          <a:p>
            <a:r>
              <a:rPr lang="pt-BR" dirty="0" err="1"/>
              <a:t>Results</a:t>
            </a:r>
            <a:endParaRPr lang="pt-BR" dirty="0"/>
          </a:p>
        </p:txBody>
      </p:sp>
      <p:sp>
        <p:nvSpPr>
          <p:cNvPr id="8" name="Espaço Reservado para Conteúdo 2">
            <a:extLst>
              <a:ext uri="{FF2B5EF4-FFF2-40B4-BE49-F238E27FC236}">
                <a16:creationId xmlns:a16="http://schemas.microsoft.com/office/drawing/2014/main" id="{8CC805C5-462D-4687-A31D-EE05277FA093}"/>
              </a:ext>
            </a:extLst>
          </p:cNvPr>
          <p:cNvSpPr>
            <a:spLocks noGrp="1"/>
          </p:cNvSpPr>
          <p:nvPr>
            <p:ph idx="1"/>
          </p:nvPr>
        </p:nvSpPr>
        <p:spPr>
          <a:xfrm>
            <a:off x="222394" y="674255"/>
            <a:ext cx="5102947" cy="3615267"/>
          </a:xfrm>
        </p:spPr>
        <p:txBody>
          <a:bodyPr>
            <a:normAutofit/>
          </a:bodyPr>
          <a:lstStyle/>
          <a:p>
            <a:pPr algn="just"/>
            <a:r>
              <a:rPr lang="en-US" dirty="0">
                <a:solidFill>
                  <a:schemeClr val="bg2">
                    <a:lumMod val="20000"/>
                    <a:lumOff val="80000"/>
                  </a:schemeClr>
                </a:solidFill>
              </a:rPr>
              <a:t>All network costs per working got </a:t>
            </a:r>
            <a:r>
              <a:rPr lang="en-US" b="1" dirty="0">
                <a:solidFill>
                  <a:schemeClr val="bg2">
                    <a:lumMod val="20000"/>
                    <a:lumOff val="80000"/>
                  </a:schemeClr>
                </a:solidFill>
              </a:rPr>
              <a:t>lower</a:t>
            </a:r>
            <a:r>
              <a:rPr lang="en-US" dirty="0">
                <a:solidFill>
                  <a:schemeClr val="bg2">
                    <a:lumMod val="20000"/>
                    <a:lumOff val="80000"/>
                  </a:schemeClr>
                </a:solidFill>
              </a:rPr>
              <a:t> when the traffic generation was reduced</a:t>
            </a:r>
            <a:endParaRPr lang="pt-BR" dirty="0">
              <a:solidFill>
                <a:schemeClr val="bg2">
                  <a:lumMod val="20000"/>
                  <a:lumOff val="80000"/>
                </a:schemeClr>
              </a:solidFill>
            </a:endParaRPr>
          </a:p>
        </p:txBody>
      </p:sp>
      <p:graphicFrame>
        <p:nvGraphicFramePr>
          <p:cNvPr id="5" name="Gráfico 4">
            <a:extLst>
              <a:ext uri="{FF2B5EF4-FFF2-40B4-BE49-F238E27FC236}">
                <a16:creationId xmlns:a16="http://schemas.microsoft.com/office/drawing/2014/main" id="{1D11B820-2507-42B2-BF53-30FDC1EF5F90}"/>
              </a:ext>
            </a:extLst>
          </p:cNvPr>
          <p:cNvGraphicFramePr>
            <a:graphicFrameLocks/>
          </p:cNvGraphicFramePr>
          <p:nvPr>
            <p:extLst>
              <p:ext uri="{D42A27DB-BD31-4B8C-83A1-F6EECF244321}">
                <p14:modId xmlns:p14="http://schemas.microsoft.com/office/powerpoint/2010/main" val="3354505123"/>
              </p:ext>
            </p:extLst>
          </p:nvPr>
        </p:nvGraphicFramePr>
        <p:xfrm>
          <a:off x="5541818" y="969817"/>
          <a:ext cx="6650182" cy="46588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305824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998EC2-6B56-48F4-B525-412AB7A53462}"/>
              </a:ext>
            </a:extLst>
          </p:cNvPr>
          <p:cNvSpPr>
            <a:spLocks noGrp="1"/>
          </p:cNvSpPr>
          <p:nvPr>
            <p:ph type="title"/>
          </p:nvPr>
        </p:nvSpPr>
        <p:spPr>
          <a:xfrm>
            <a:off x="0" y="4838051"/>
            <a:ext cx="8534400" cy="1507067"/>
          </a:xfrm>
        </p:spPr>
        <p:txBody>
          <a:bodyPr/>
          <a:lstStyle/>
          <a:p>
            <a:r>
              <a:rPr lang="pt-BR" dirty="0" err="1"/>
              <a:t>results</a:t>
            </a:r>
            <a:endParaRPr lang="pt-BR" dirty="0"/>
          </a:p>
        </p:txBody>
      </p:sp>
      <p:graphicFrame>
        <p:nvGraphicFramePr>
          <p:cNvPr id="3" name="Tabela 2">
            <a:extLst>
              <a:ext uri="{FF2B5EF4-FFF2-40B4-BE49-F238E27FC236}">
                <a16:creationId xmlns:a16="http://schemas.microsoft.com/office/drawing/2014/main" id="{2D32EEAA-06BC-46C4-A142-131A5A78F3C7}"/>
              </a:ext>
            </a:extLst>
          </p:cNvPr>
          <p:cNvGraphicFramePr>
            <a:graphicFrameLocks noGrp="1"/>
          </p:cNvGraphicFramePr>
          <p:nvPr>
            <p:extLst>
              <p:ext uri="{D42A27DB-BD31-4B8C-83A1-F6EECF244321}">
                <p14:modId xmlns:p14="http://schemas.microsoft.com/office/powerpoint/2010/main" val="3381813726"/>
              </p:ext>
            </p:extLst>
          </p:nvPr>
        </p:nvGraphicFramePr>
        <p:xfrm>
          <a:off x="0" y="844122"/>
          <a:ext cx="10829408" cy="3993929"/>
        </p:xfrm>
        <a:graphic>
          <a:graphicData uri="http://schemas.openxmlformats.org/drawingml/2006/table">
            <a:tbl>
              <a:tblPr>
                <a:tableStyleId>{9D7B26C5-4107-4FEC-AEDC-1716B250A1EF}</a:tableStyleId>
              </a:tblPr>
              <a:tblGrid>
                <a:gridCol w="1432556">
                  <a:extLst>
                    <a:ext uri="{9D8B030D-6E8A-4147-A177-3AD203B41FA5}">
                      <a16:colId xmlns:a16="http://schemas.microsoft.com/office/drawing/2014/main" val="1258816999"/>
                    </a:ext>
                  </a:extLst>
                </a:gridCol>
                <a:gridCol w="1566142">
                  <a:extLst>
                    <a:ext uri="{9D8B030D-6E8A-4147-A177-3AD203B41FA5}">
                      <a16:colId xmlns:a16="http://schemas.microsoft.com/office/drawing/2014/main" val="1071599542"/>
                    </a:ext>
                  </a:extLst>
                </a:gridCol>
                <a:gridCol w="1566142">
                  <a:extLst>
                    <a:ext uri="{9D8B030D-6E8A-4147-A177-3AD203B41FA5}">
                      <a16:colId xmlns:a16="http://schemas.microsoft.com/office/drawing/2014/main" val="2717623041"/>
                    </a:ext>
                  </a:extLst>
                </a:gridCol>
                <a:gridCol w="1566142">
                  <a:extLst>
                    <a:ext uri="{9D8B030D-6E8A-4147-A177-3AD203B41FA5}">
                      <a16:colId xmlns:a16="http://schemas.microsoft.com/office/drawing/2014/main" val="3070838981"/>
                    </a:ext>
                  </a:extLst>
                </a:gridCol>
                <a:gridCol w="1566142">
                  <a:extLst>
                    <a:ext uri="{9D8B030D-6E8A-4147-A177-3AD203B41FA5}">
                      <a16:colId xmlns:a16="http://schemas.microsoft.com/office/drawing/2014/main" val="45865990"/>
                    </a:ext>
                  </a:extLst>
                </a:gridCol>
                <a:gridCol w="1566142">
                  <a:extLst>
                    <a:ext uri="{9D8B030D-6E8A-4147-A177-3AD203B41FA5}">
                      <a16:colId xmlns:a16="http://schemas.microsoft.com/office/drawing/2014/main" val="3829415502"/>
                    </a:ext>
                  </a:extLst>
                </a:gridCol>
                <a:gridCol w="1566142">
                  <a:extLst>
                    <a:ext uri="{9D8B030D-6E8A-4147-A177-3AD203B41FA5}">
                      <a16:colId xmlns:a16="http://schemas.microsoft.com/office/drawing/2014/main" val="3990402169"/>
                    </a:ext>
                  </a:extLst>
                </a:gridCol>
              </a:tblGrid>
              <a:tr h="1133032">
                <a:tc>
                  <a:txBody>
                    <a:bodyPr/>
                    <a:lstStyle/>
                    <a:p>
                      <a:pPr algn="ctr">
                        <a:spcAft>
                          <a:spcPts val="0"/>
                        </a:spcAft>
                      </a:pPr>
                      <a:r>
                        <a:rPr lang="en-US" sz="1600" b="1" dirty="0">
                          <a:effectLst/>
                        </a:rPr>
                        <a:t>Traffic Load (msg/s)</a:t>
                      </a:r>
                      <a:endParaRPr lang="pt-BR" sz="16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b="1" dirty="0">
                          <a:effectLst/>
                        </a:rPr>
                        <a:t>Network Cost per hour</a:t>
                      </a:r>
                      <a:endParaRPr lang="pt-BR" sz="1600" b="1" dirty="0">
                        <a:effectLst/>
                      </a:endParaRPr>
                    </a:p>
                    <a:p>
                      <a:pPr algn="ctr">
                        <a:spcAft>
                          <a:spcPts val="0"/>
                        </a:spcAft>
                      </a:pPr>
                      <a:r>
                        <a:rPr lang="en-US" sz="1600" b="1" dirty="0">
                          <a:effectLst/>
                        </a:rPr>
                        <a:t>–  </a:t>
                      </a:r>
                      <a:endParaRPr lang="pt-BR" sz="1600" b="1" dirty="0">
                        <a:effectLst/>
                      </a:endParaRPr>
                    </a:p>
                    <a:p>
                      <a:pPr algn="ctr">
                        <a:spcAft>
                          <a:spcPts val="0"/>
                        </a:spcAft>
                      </a:pPr>
                      <a:r>
                        <a:rPr lang="en-US" sz="1600" b="1" dirty="0">
                          <a:effectLst/>
                        </a:rPr>
                        <a:t>1 hop</a:t>
                      </a:r>
                      <a:endParaRPr lang="pt-BR" sz="16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b="1">
                          <a:effectLst/>
                        </a:rPr>
                        <a:t>Network Cost per hour</a:t>
                      </a:r>
                      <a:endParaRPr lang="pt-BR" sz="1600" b="1">
                        <a:effectLst/>
                      </a:endParaRPr>
                    </a:p>
                    <a:p>
                      <a:pPr algn="ctr">
                        <a:spcAft>
                          <a:spcPts val="0"/>
                        </a:spcAft>
                      </a:pPr>
                      <a:r>
                        <a:rPr lang="en-US" sz="1600" b="1">
                          <a:effectLst/>
                        </a:rPr>
                        <a:t>–  </a:t>
                      </a:r>
                      <a:endParaRPr lang="pt-BR" sz="1600" b="1">
                        <a:effectLst/>
                      </a:endParaRPr>
                    </a:p>
                    <a:p>
                      <a:pPr algn="ctr">
                        <a:spcAft>
                          <a:spcPts val="0"/>
                        </a:spcAft>
                      </a:pPr>
                      <a:r>
                        <a:rPr lang="en-US" sz="1600" b="1">
                          <a:effectLst/>
                        </a:rPr>
                        <a:t>2 hops</a:t>
                      </a:r>
                      <a:endParaRPr lang="pt-BR" sz="1600" b="1" i="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b="1" dirty="0">
                          <a:effectLst/>
                        </a:rPr>
                        <a:t>Network Cost per hour</a:t>
                      </a:r>
                      <a:endParaRPr lang="pt-BR" sz="1600" b="1" dirty="0">
                        <a:effectLst/>
                      </a:endParaRPr>
                    </a:p>
                    <a:p>
                      <a:pPr indent="-92710" algn="ctr">
                        <a:spcAft>
                          <a:spcPts val="0"/>
                        </a:spcAft>
                      </a:pPr>
                      <a:r>
                        <a:rPr lang="en-US" sz="1600" b="1" dirty="0">
                          <a:effectLst/>
                        </a:rPr>
                        <a:t>–  </a:t>
                      </a:r>
                      <a:endParaRPr lang="pt-BR" sz="1600" b="1" dirty="0">
                        <a:effectLst/>
                      </a:endParaRPr>
                    </a:p>
                    <a:p>
                      <a:pPr indent="-92710" algn="ctr">
                        <a:spcAft>
                          <a:spcPts val="0"/>
                        </a:spcAft>
                      </a:pPr>
                      <a:r>
                        <a:rPr lang="en-US" sz="1600" b="1" dirty="0">
                          <a:effectLst/>
                        </a:rPr>
                        <a:t>3 hops</a:t>
                      </a:r>
                      <a:endParaRPr lang="pt-BR" sz="16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b="1">
                          <a:effectLst/>
                        </a:rPr>
                        <a:t>Network Cost per hour</a:t>
                      </a:r>
                      <a:endParaRPr lang="pt-BR" sz="1600" b="1">
                        <a:effectLst/>
                      </a:endParaRPr>
                    </a:p>
                    <a:p>
                      <a:pPr indent="-92710" algn="ctr">
                        <a:spcAft>
                          <a:spcPts val="0"/>
                        </a:spcAft>
                      </a:pPr>
                      <a:r>
                        <a:rPr lang="en-US" sz="1600" b="1">
                          <a:effectLst/>
                        </a:rPr>
                        <a:t>–  </a:t>
                      </a:r>
                      <a:endParaRPr lang="pt-BR" sz="1600" b="1">
                        <a:effectLst/>
                      </a:endParaRPr>
                    </a:p>
                    <a:p>
                      <a:pPr indent="-92710" algn="ctr">
                        <a:spcAft>
                          <a:spcPts val="0"/>
                        </a:spcAft>
                      </a:pPr>
                      <a:r>
                        <a:rPr lang="en-US" sz="1600" b="1">
                          <a:effectLst/>
                        </a:rPr>
                        <a:t>4 hops</a:t>
                      </a:r>
                      <a:endParaRPr lang="pt-BR" sz="1600" b="1" i="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b="1">
                          <a:effectLst/>
                        </a:rPr>
                        <a:t>Network Cost per hour</a:t>
                      </a:r>
                      <a:endParaRPr lang="pt-BR" sz="1600" b="1">
                        <a:effectLst/>
                      </a:endParaRPr>
                    </a:p>
                    <a:p>
                      <a:pPr indent="-92710" algn="ctr">
                        <a:spcAft>
                          <a:spcPts val="0"/>
                        </a:spcAft>
                      </a:pPr>
                      <a:r>
                        <a:rPr lang="en-US" sz="1600" b="1">
                          <a:effectLst/>
                        </a:rPr>
                        <a:t>–  </a:t>
                      </a:r>
                      <a:endParaRPr lang="pt-BR" sz="1600" b="1">
                        <a:effectLst/>
                      </a:endParaRPr>
                    </a:p>
                    <a:p>
                      <a:pPr indent="-92710" algn="ctr">
                        <a:spcAft>
                          <a:spcPts val="0"/>
                        </a:spcAft>
                      </a:pPr>
                      <a:r>
                        <a:rPr lang="en-US" sz="1600" b="1">
                          <a:effectLst/>
                        </a:rPr>
                        <a:t>5 hops</a:t>
                      </a:r>
                      <a:endParaRPr lang="pt-BR" sz="1600" b="1" i="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b="1" dirty="0">
                          <a:effectLst/>
                        </a:rPr>
                        <a:t>Network Cost per hour</a:t>
                      </a:r>
                      <a:endParaRPr lang="pt-BR" sz="1600" b="1" dirty="0">
                        <a:effectLst/>
                      </a:endParaRPr>
                    </a:p>
                    <a:p>
                      <a:pPr indent="-15240" algn="ctr">
                        <a:spcAft>
                          <a:spcPts val="0"/>
                        </a:spcAft>
                      </a:pPr>
                      <a:r>
                        <a:rPr lang="en-US" sz="1600" b="1" dirty="0">
                          <a:effectLst/>
                        </a:rPr>
                        <a:t>–  </a:t>
                      </a:r>
                      <a:endParaRPr lang="pt-BR" sz="1600" b="1" dirty="0">
                        <a:effectLst/>
                      </a:endParaRPr>
                    </a:p>
                    <a:p>
                      <a:pPr indent="-15240" algn="ctr">
                        <a:spcAft>
                          <a:spcPts val="0"/>
                        </a:spcAft>
                      </a:pPr>
                      <a:r>
                        <a:rPr lang="en-US" sz="1600" b="1" dirty="0">
                          <a:effectLst/>
                        </a:rPr>
                        <a:t>Max Power</a:t>
                      </a:r>
                      <a:endParaRPr lang="pt-BR" sz="16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7714372"/>
                  </a:ext>
                </a:extLst>
              </a:tr>
              <a:tr h="442777">
                <a:tc>
                  <a:txBody>
                    <a:bodyPr/>
                    <a:lstStyle/>
                    <a:p>
                      <a:pPr algn="ctr">
                        <a:lnSpc>
                          <a:spcPts val="1300"/>
                        </a:lnSpc>
                        <a:spcAft>
                          <a:spcPts val="0"/>
                        </a:spcAft>
                      </a:pPr>
                      <a:r>
                        <a:rPr lang="en-US" sz="1600" dirty="0">
                          <a:effectLst/>
                        </a:rPr>
                        <a:t>1.16E-05</a:t>
                      </a:r>
                      <a:endParaRPr lang="pt-BR"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lnSpc>
                          <a:spcPts val="1300"/>
                        </a:lnSpc>
                        <a:spcAft>
                          <a:spcPts val="0"/>
                        </a:spcAft>
                      </a:pPr>
                      <a:r>
                        <a:rPr lang="en-US" sz="1600">
                          <a:effectLst/>
                        </a:rPr>
                        <a:t>US$0.06</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lnSpc>
                          <a:spcPts val="1300"/>
                        </a:lnSpc>
                        <a:spcAft>
                          <a:spcPts val="0"/>
                        </a:spcAft>
                      </a:pPr>
                      <a:r>
                        <a:rPr lang="en-US" sz="1600">
                          <a:effectLst/>
                        </a:rPr>
                        <a:t>US$0.06</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lnSpc>
                          <a:spcPts val="1300"/>
                        </a:lnSpc>
                        <a:spcAft>
                          <a:spcPts val="0"/>
                        </a:spcAft>
                      </a:pPr>
                      <a:r>
                        <a:rPr lang="en-US" sz="1600">
                          <a:effectLst/>
                        </a:rPr>
                        <a:t>US$0.06</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lnSpc>
                          <a:spcPts val="1300"/>
                        </a:lnSpc>
                        <a:spcAft>
                          <a:spcPts val="0"/>
                        </a:spcAft>
                      </a:pPr>
                      <a:r>
                        <a:rPr lang="en-US" sz="1600">
                          <a:effectLst/>
                        </a:rPr>
                        <a:t>US$0.06</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lnSpc>
                          <a:spcPts val="1300"/>
                        </a:lnSpc>
                        <a:spcAft>
                          <a:spcPts val="0"/>
                        </a:spcAft>
                      </a:pPr>
                      <a:r>
                        <a:rPr lang="en-US" sz="1600" dirty="0">
                          <a:effectLst/>
                        </a:rPr>
                        <a:t>US$0.07</a:t>
                      </a:r>
                      <a:endParaRPr lang="pt-BR" sz="16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lnSpc>
                          <a:spcPts val="1300"/>
                        </a:lnSpc>
                        <a:spcAft>
                          <a:spcPts val="0"/>
                        </a:spcAft>
                      </a:pPr>
                      <a:r>
                        <a:rPr lang="en-US" sz="1600" dirty="0">
                          <a:effectLst/>
                        </a:rPr>
                        <a:t>US$0.09</a:t>
                      </a:r>
                      <a:endParaRPr lang="pt-BR" sz="16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74429499"/>
                  </a:ext>
                </a:extLst>
              </a:tr>
              <a:tr h="477259">
                <a:tc>
                  <a:txBody>
                    <a:bodyPr/>
                    <a:lstStyle/>
                    <a:p>
                      <a:pPr algn="ctr">
                        <a:lnSpc>
                          <a:spcPts val="1300"/>
                        </a:lnSpc>
                        <a:spcAft>
                          <a:spcPts val="0"/>
                        </a:spcAft>
                      </a:pPr>
                      <a:r>
                        <a:rPr lang="en-US" sz="1600">
                          <a:effectLst/>
                        </a:rPr>
                        <a:t>2.78E-04</a:t>
                      </a:r>
                      <a:endParaRPr lang="pt-BR"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dirty="0">
                          <a:effectLst/>
                        </a:rPr>
                        <a:t>US$0.06</a:t>
                      </a:r>
                      <a:endParaRPr lang="pt-BR" sz="16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US$0.07</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US$0.10</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US$0.12</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US$0.19</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US$0.79</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8192554"/>
                  </a:ext>
                </a:extLst>
              </a:tr>
              <a:tr h="456323">
                <a:tc>
                  <a:txBody>
                    <a:bodyPr/>
                    <a:lstStyle/>
                    <a:p>
                      <a:pPr algn="ctr">
                        <a:lnSpc>
                          <a:spcPts val="1300"/>
                        </a:lnSpc>
                        <a:spcAft>
                          <a:spcPts val="0"/>
                        </a:spcAft>
                      </a:pPr>
                      <a:r>
                        <a:rPr lang="en-US" sz="1600">
                          <a:effectLst/>
                        </a:rPr>
                        <a:t>0.00166</a:t>
                      </a:r>
                      <a:endParaRPr lang="pt-BR"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US$0.10</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dirty="0">
                          <a:effectLst/>
                        </a:rPr>
                        <a:t>US$0.16</a:t>
                      </a:r>
                      <a:endParaRPr lang="pt-BR" sz="16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US$0.27</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US$0.42</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US$0.84</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US$4.45</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780676118"/>
                  </a:ext>
                </a:extLst>
              </a:tr>
              <a:tr h="481569">
                <a:tc>
                  <a:txBody>
                    <a:bodyPr/>
                    <a:lstStyle/>
                    <a:p>
                      <a:pPr algn="ctr">
                        <a:lnSpc>
                          <a:spcPts val="1300"/>
                        </a:lnSpc>
                        <a:spcAft>
                          <a:spcPts val="0"/>
                        </a:spcAft>
                      </a:pPr>
                      <a:r>
                        <a:rPr lang="en-US" sz="1600">
                          <a:effectLst/>
                        </a:rPr>
                        <a:t>0.166</a:t>
                      </a:r>
                      <a:endParaRPr lang="pt-BR"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US$0.46</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US$1.01</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US$2.13</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US$3.71</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US$7.90</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US$43.94</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253960375"/>
                  </a:ext>
                </a:extLst>
              </a:tr>
              <a:tr h="479105">
                <a:tc>
                  <a:txBody>
                    <a:bodyPr/>
                    <a:lstStyle/>
                    <a:p>
                      <a:pPr algn="ctr">
                        <a:lnSpc>
                          <a:spcPts val="1300"/>
                        </a:lnSpc>
                        <a:spcAft>
                          <a:spcPts val="0"/>
                        </a:spcAft>
                      </a:pPr>
                      <a:r>
                        <a:rPr lang="en-US" sz="1600" dirty="0">
                          <a:effectLst/>
                        </a:rPr>
                        <a:t>0.1</a:t>
                      </a:r>
                      <a:endParaRPr lang="pt-BR"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US$2.44</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US$5.79</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dirty="0">
                          <a:effectLst/>
                        </a:rPr>
                        <a:t>US$12.49</a:t>
                      </a:r>
                      <a:endParaRPr lang="pt-BR" sz="16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dirty="0">
                          <a:effectLst/>
                        </a:rPr>
                        <a:t>US$21.97</a:t>
                      </a:r>
                      <a:endParaRPr lang="pt-BR" sz="16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dirty="0">
                          <a:effectLst/>
                        </a:rPr>
                        <a:t>US$47.10</a:t>
                      </a:r>
                      <a:endParaRPr lang="pt-BR" sz="16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US$263.37</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59087735"/>
                  </a:ext>
                </a:extLst>
              </a:tr>
              <a:tr h="523864">
                <a:tc>
                  <a:txBody>
                    <a:bodyPr/>
                    <a:lstStyle/>
                    <a:p>
                      <a:pPr algn="ctr">
                        <a:lnSpc>
                          <a:spcPts val="1300"/>
                        </a:lnSpc>
                        <a:spcAft>
                          <a:spcPts val="0"/>
                        </a:spcAft>
                      </a:pPr>
                      <a:r>
                        <a:rPr lang="en-US" sz="1600">
                          <a:effectLst/>
                        </a:rPr>
                        <a:t>1</a:t>
                      </a:r>
                      <a:endParaRPr lang="pt-BR"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US$23.86</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a:effectLst/>
                        </a:rPr>
                        <a:t>US$57.36</a:t>
                      </a:r>
                      <a:endParaRPr lang="pt-BR" sz="16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dirty="0">
                          <a:effectLst/>
                        </a:rPr>
                        <a:t>US$124.68</a:t>
                      </a:r>
                      <a:endParaRPr lang="pt-BR" sz="16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dirty="0">
                          <a:effectLst/>
                        </a:rPr>
                        <a:t>US$211.95</a:t>
                      </a:r>
                      <a:endParaRPr lang="pt-BR" sz="16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dirty="0">
                          <a:effectLst/>
                        </a:rPr>
                        <a:t>US$473.51</a:t>
                      </a:r>
                      <a:endParaRPr lang="pt-BR" sz="16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600" dirty="0">
                          <a:effectLst/>
                        </a:rPr>
                        <a:t>US$2,618.23</a:t>
                      </a:r>
                      <a:endParaRPr lang="pt-BR" sz="16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919410614"/>
                  </a:ext>
                </a:extLst>
              </a:tr>
            </a:tbl>
          </a:graphicData>
        </a:graphic>
      </p:graphicFrame>
      <p:sp>
        <p:nvSpPr>
          <p:cNvPr id="5" name="Rectangle 1">
            <a:extLst>
              <a:ext uri="{FF2B5EF4-FFF2-40B4-BE49-F238E27FC236}">
                <a16:creationId xmlns:a16="http://schemas.microsoft.com/office/drawing/2014/main" id="{4D85F870-AEE2-4750-9A27-67486FEF89F1}"/>
              </a:ext>
            </a:extLst>
          </p:cNvPr>
          <p:cNvSpPr>
            <a:spLocks noChangeArrowheads="1"/>
          </p:cNvSpPr>
          <p:nvPr/>
        </p:nvSpPr>
        <p:spPr bwMode="auto">
          <a:xfrm>
            <a:off x="1395143" y="465097"/>
            <a:ext cx="832150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pt-BR" sz="1600" b="0" i="0" u="none" strike="noStrike" cap="none" normalizeH="0" baseline="0" dirty="0">
                <a:ln>
                  <a:noFill/>
                </a:ln>
                <a:solidFill>
                  <a:schemeClr val="bg2">
                    <a:lumMod val="20000"/>
                    <a:lumOff val="80000"/>
                  </a:schemeClr>
                </a:solidFill>
                <a:effectLst/>
                <a:latin typeface="+mn-lt"/>
                <a:ea typeface="Times New Roman" panose="02020603050405020304" pitchFamily="18" charset="0"/>
                <a:cs typeface="Times New Roman" panose="02020603050405020304" pitchFamily="18" charset="0"/>
              </a:rPr>
              <a:t>Network cost per hour of the simulated networks with different transmission powers</a:t>
            </a:r>
            <a:endParaRPr kumimoji="0" lang="pt-BR" altLang="pt-BR" sz="1600" b="0" i="0" u="none" strike="noStrike" cap="none" normalizeH="0" baseline="0" dirty="0">
              <a:ln>
                <a:noFill/>
              </a:ln>
              <a:solidFill>
                <a:schemeClr val="bg2">
                  <a:lumMod val="20000"/>
                  <a:lumOff val="80000"/>
                </a:schemeClr>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600" b="0" i="0" u="none" strike="noStrike" cap="none" normalizeH="0" baseline="0" dirty="0">
              <a:ln>
                <a:noFill/>
              </a:ln>
              <a:solidFill>
                <a:schemeClr val="bg2">
                  <a:lumMod val="20000"/>
                  <a:lumOff val="80000"/>
                </a:schemeClr>
              </a:solidFill>
              <a:effectLst/>
              <a:latin typeface="+mn-lt"/>
            </a:endParaRPr>
          </a:p>
        </p:txBody>
      </p:sp>
    </p:spTree>
    <p:extLst>
      <p:ext uri="{BB962C8B-B14F-4D97-AF65-F5344CB8AC3E}">
        <p14:creationId xmlns:p14="http://schemas.microsoft.com/office/powerpoint/2010/main" val="18273263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998EC2-6B56-48F4-B525-412AB7A53462}"/>
              </a:ext>
            </a:extLst>
          </p:cNvPr>
          <p:cNvSpPr>
            <a:spLocks noGrp="1"/>
          </p:cNvSpPr>
          <p:nvPr>
            <p:ph type="title"/>
          </p:nvPr>
        </p:nvSpPr>
        <p:spPr/>
        <p:txBody>
          <a:bodyPr/>
          <a:lstStyle/>
          <a:p>
            <a:r>
              <a:rPr lang="pt-BR" dirty="0" err="1"/>
              <a:t>Results</a:t>
            </a:r>
            <a:endParaRPr lang="pt-BR" dirty="0"/>
          </a:p>
        </p:txBody>
      </p:sp>
      <p:sp>
        <p:nvSpPr>
          <p:cNvPr id="8" name="Espaço Reservado para Conteúdo 2">
            <a:extLst>
              <a:ext uri="{FF2B5EF4-FFF2-40B4-BE49-F238E27FC236}">
                <a16:creationId xmlns:a16="http://schemas.microsoft.com/office/drawing/2014/main" id="{8CC805C5-462D-4687-A31D-EE05277FA093}"/>
              </a:ext>
            </a:extLst>
          </p:cNvPr>
          <p:cNvSpPr>
            <a:spLocks noGrp="1"/>
          </p:cNvSpPr>
          <p:nvPr>
            <p:ph idx="1"/>
          </p:nvPr>
        </p:nvSpPr>
        <p:spPr>
          <a:xfrm>
            <a:off x="222395" y="674255"/>
            <a:ext cx="4756006" cy="3615267"/>
          </a:xfrm>
        </p:spPr>
        <p:txBody>
          <a:bodyPr>
            <a:normAutofit/>
          </a:bodyPr>
          <a:lstStyle/>
          <a:p>
            <a:pPr algn="just"/>
            <a:r>
              <a:rPr lang="en-US" dirty="0">
                <a:solidFill>
                  <a:schemeClr val="bg2">
                    <a:lumMod val="20000"/>
                    <a:lumOff val="80000"/>
                  </a:schemeClr>
                </a:solidFill>
              </a:rPr>
              <a:t>More power, less </a:t>
            </a:r>
            <a:r>
              <a:rPr lang="en-US" b="1" dirty="0">
                <a:solidFill>
                  <a:schemeClr val="bg2">
                    <a:lumMod val="20000"/>
                    <a:lumOff val="80000"/>
                  </a:schemeClr>
                </a:solidFill>
              </a:rPr>
              <a:t>listened messages</a:t>
            </a:r>
            <a:endParaRPr lang="pt-BR" dirty="0">
              <a:solidFill>
                <a:schemeClr val="bg2">
                  <a:lumMod val="20000"/>
                  <a:lumOff val="80000"/>
                </a:schemeClr>
              </a:solidFill>
            </a:endParaRPr>
          </a:p>
        </p:txBody>
      </p:sp>
      <p:graphicFrame>
        <p:nvGraphicFramePr>
          <p:cNvPr id="6" name="Gráfico 5">
            <a:extLst>
              <a:ext uri="{FF2B5EF4-FFF2-40B4-BE49-F238E27FC236}">
                <a16:creationId xmlns:a16="http://schemas.microsoft.com/office/drawing/2014/main" id="{86C93C77-4DE6-47EB-9ADA-2B537286DE52}"/>
              </a:ext>
            </a:extLst>
          </p:cNvPr>
          <p:cNvGraphicFramePr>
            <a:graphicFrameLocks/>
          </p:cNvGraphicFramePr>
          <p:nvPr>
            <p:extLst>
              <p:ext uri="{D42A27DB-BD31-4B8C-83A1-F6EECF244321}">
                <p14:modId xmlns:p14="http://schemas.microsoft.com/office/powerpoint/2010/main" val="983152476"/>
              </p:ext>
            </p:extLst>
          </p:nvPr>
        </p:nvGraphicFramePr>
        <p:xfrm>
          <a:off x="5219700" y="1033895"/>
          <a:ext cx="6972300" cy="47902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350751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998EC2-6B56-48F4-B525-412AB7A53462}"/>
              </a:ext>
            </a:extLst>
          </p:cNvPr>
          <p:cNvSpPr>
            <a:spLocks noGrp="1"/>
          </p:cNvSpPr>
          <p:nvPr>
            <p:ph type="title"/>
          </p:nvPr>
        </p:nvSpPr>
        <p:spPr/>
        <p:txBody>
          <a:bodyPr/>
          <a:lstStyle/>
          <a:p>
            <a:r>
              <a:rPr lang="pt-BR" dirty="0" err="1"/>
              <a:t>Results</a:t>
            </a:r>
            <a:endParaRPr lang="pt-BR" dirty="0"/>
          </a:p>
        </p:txBody>
      </p:sp>
      <p:sp>
        <p:nvSpPr>
          <p:cNvPr id="8" name="Espaço Reservado para Conteúdo 2">
            <a:extLst>
              <a:ext uri="{FF2B5EF4-FFF2-40B4-BE49-F238E27FC236}">
                <a16:creationId xmlns:a16="http://schemas.microsoft.com/office/drawing/2014/main" id="{8CC805C5-462D-4687-A31D-EE05277FA093}"/>
              </a:ext>
            </a:extLst>
          </p:cNvPr>
          <p:cNvSpPr>
            <a:spLocks noGrp="1"/>
          </p:cNvSpPr>
          <p:nvPr>
            <p:ph idx="1"/>
          </p:nvPr>
        </p:nvSpPr>
        <p:spPr>
          <a:xfrm>
            <a:off x="222395" y="674255"/>
            <a:ext cx="4756006" cy="3615267"/>
          </a:xfrm>
        </p:spPr>
        <p:txBody>
          <a:bodyPr>
            <a:normAutofit/>
          </a:bodyPr>
          <a:lstStyle/>
          <a:p>
            <a:pPr algn="just"/>
            <a:r>
              <a:rPr lang="en-US" dirty="0">
                <a:solidFill>
                  <a:schemeClr val="bg2">
                    <a:lumMod val="20000"/>
                    <a:lumOff val="80000"/>
                  </a:schemeClr>
                </a:solidFill>
              </a:rPr>
              <a:t>More power, less </a:t>
            </a:r>
            <a:r>
              <a:rPr lang="en-US" b="1" dirty="0">
                <a:solidFill>
                  <a:schemeClr val="bg2">
                    <a:lumMod val="20000"/>
                    <a:lumOff val="80000"/>
                  </a:schemeClr>
                </a:solidFill>
              </a:rPr>
              <a:t>rerouted messages</a:t>
            </a:r>
            <a:endParaRPr lang="pt-BR" dirty="0">
              <a:solidFill>
                <a:schemeClr val="bg2">
                  <a:lumMod val="20000"/>
                  <a:lumOff val="80000"/>
                </a:schemeClr>
              </a:solidFill>
            </a:endParaRPr>
          </a:p>
        </p:txBody>
      </p:sp>
      <p:graphicFrame>
        <p:nvGraphicFramePr>
          <p:cNvPr id="5" name="Gráfico 4">
            <a:extLst>
              <a:ext uri="{FF2B5EF4-FFF2-40B4-BE49-F238E27FC236}">
                <a16:creationId xmlns:a16="http://schemas.microsoft.com/office/drawing/2014/main" id="{1DD1F941-FD7A-4D4B-8295-05E430FD4F7A}"/>
              </a:ext>
            </a:extLst>
          </p:cNvPr>
          <p:cNvGraphicFramePr>
            <a:graphicFrameLocks/>
          </p:cNvGraphicFramePr>
          <p:nvPr>
            <p:extLst>
              <p:ext uri="{D42A27DB-BD31-4B8C-83A1-F6EECF244321}">
                <p14:modId xmlns:p14="http://schemas.microsoft.com/office/powerpoint/2010/main" val="4041743165"/>
              </p:ext>
            </p:extLst>
          </p:nvPr>
        </p:nvGraphicFramePr>
        <p:xfrm>
          <a:off x="5219700" y="1033895"/>
          <a:ext cx="6972300" cy="47902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280051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998EC2-6B56-48F4-B525-412AB7A53462}"/>
              </a:ext>
            </a:extLst>
          </p:cNvPr>
          <p:cNvSpPr>
            <a:spLocks noGrp="1"/>
          </p:cNvSpPr>
          <p:nvPr>
            <p:ph type="title"/>
          </p:nvPr>
        </p:nvSpPr>
        <p:spPr/>
        <p:txBody>
          <a:bodyPr/>
          <a:lstStyle/>
          <a:p>
            <a:r>
              <a:rPr lang="pt-BR" dirty="0" err="1"/>
              <a:t>Results</a:t>
            </a:r>
            <a:endParaRPr lang="pt-BR" dirty="0"/>
          </a:p>
        </p:txBody>
      </p:sp>
      <p:sp>
        <p:nvSpPr>
          <p:cNvPr id="8" name="Espaço Reservado para Conteúdo 2">
            <a:extLst>
              <a:ext uri="{FF2B5EF4-FFF2-40B4-BE49-F238E27FC236}">
                <a16:creationId xmlns:a16="http://schemas.microsoft.com/office/drawing/2014/main" id="{8CC805C5-462D-4687-A31D-EE05277FA093}"/>
              </a:ext>
            </a:extLst>
          </p:cNvPr>
          <p:cNvSpPr>
            <a:spLocks noGrp="1"/>
          </p:cNvSpPr>
          <p:nvPr>
            <p:ph idx="1"/>
          </p:nvPr>
        </p:nvSpPr>
        <p:spPr>
          <a:xfrm>
            <a:off x="222395" y="674255"/>
            <a:ext cx="4756006" cy="3615267"/>
          </a:xfrm>
        </p:spPr>
        <p:txBody>
          <a:bodyPr>
            <a:normAutofit/>
          </a:bodyPr>
          <a:lstStyle/>
          <a:p>
            <a:pPr algn="just"/>
            <a:r>
              <a:rPr lang="en-US" b="1" dirty="0">
                <a:solidFill>
                  <a:schemeClr val="bg2">
                    <a:lumMod val="20000"/>
                    <a:lumOff val="80000"/>
                  </a:schemeClr>
                </a:solidFill>
              </a:rPr>
              <a:t>Overheard Messages</a:t>
            </a:r>
            <a:r>
              <a:rPr lang="en-US" dirty="0">
                <a:solidFill>
                  <a:schemeClr val="bg2">
                    <a:lumMod val="20000"/>
                    <a:lumOff val="80000"/>
                  </a:schemeClr>
                </a:solidFill>
              </a:rPr>
              <a:t>: messages that a mote received but were not addressed to it.</a:t>
            </a:r>
          </a:p>
          <a:p>
            <a:pPr lvl="1" algn="just"/>
            <a:r>
              <a:rPr lang="en-US" dirty="0">
                <a:solidFill>
                  <a:schemeClr val="bg2">
                    <a:lumMod val="20000"/>
                    <a:lumOff val="80000"/>
                  </a:schemeClr>
                </a:solidFill>
              </a:rPr>
              <a:t>Increased, then decreased</a:t>
            </a:r>
          </a:p>
        </p:txBody>
      </p:sp>
      <p:graphicFrame>
        <p:nvGraphicFramePr>
          <p:cNvPr id="6" name="Gráfico 5">
            <a:extLst>
              <a:ext uri="{FF2B5EF4-FFF2-40B4-BE49-F238E27FC236}">
                <a16:creationId xmlns:a16="http://schemas.microsoft.com/office/drawing/2014/main" id="{427E0A1F-BCCD-4E11-8AF4-0538C882E74E}"/>
              </a:ext>
            </a:extLst>
          </p:cNvPr>
          <p:cNvGraphicFramePr>
            <a:graphicFrameLocks/>
          </p:cNvGraphicFramePr>
          <p:nvPr/>
        </p:nvGraphicFramePr>
        <p:xfrm>
          <a:off x="5219700" y="1033895"/>
          <a:ext cx="6972300" cy="47902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094414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998EC2-6B56-48F4-B525-412AB7A53462}"/>
              </a:ext>
            </a:extLst>
          </p:cNvPr>
          <p:cNvSpPr>
            <a:spLocks noGrp="1"/>
          </p:cNvSpPr>
          <p:nvPr>
            <p:ph type="title"/>
          </p:nvPr>
        </p:nvSpPr>
        <p:spPr/>
        <p:txBody>
          <a:bodyPr/>
          <a:lstStyle/>
          <a:p>
            <a:r>
              <a:rPr lang="pt-BR" dirty="0" err="1"/>
              <a:t>Concluding</a:t>
            </a:r>
            <a:r>
              <a:rPr lang="pt-BR" dirty="0"/>
              <a:t> </a:t>
            </a:r>
            <a:r>
              <a:rPr lang="pt-BR" dirty="0" err="1"/>
              <a:t>remarks</a:t>
            </a:r>
            <a:endParaRPr lang="pt-BR" dirty="0"/>
          </a:p>
        </p:txBody>
      </p:sp>
      <p:sp>
        <p:nvSpPr>
          <p:cNvPr id="8" name="Espaço Reservado para Conteúdo 2">
            <a:extLst>
              <a:ext uri="{FF2B5EF4-FFF2-40B4-BE49-F238E27FC236}">
                <a16:creationId xmlns:a16="http://schemas.microsoft.com/office/drawing/2014/main" id="{8CC805C5-462D-4687-A31D-EE05277FA093}"/>
              </a:ext>
            </a:extLst>
          </p:cNvPr>
          <p:cNvSpPr>
            <a:spLocks noGrp="1"/>
          </p:cNvSpPr>
          <p:nvPr>
            <p:ph idx="1"/>
          </p:nvPr>
        </p:nvSpPr>
        <p:spPr>
          <a:xfrm>
            <a:off x="222395" y="674255"/>
            <a:ext cx="11646332" cy="3615267"/>
          </a:xfrm>
        </p:spPr>
        <p:txBody>
          <a:bodyPr>
            <a:normAutofit/>
          </a:bodyPr>
          <a:lstStyle/>
          <a:p>
            <a:pPr algn="just"/>
            <a:r>
              <a:rPr lang="en-US" dirty="0">
                <a:solidFill>
                  <a:schemeClr val="bg2">
                    <a:lumMod val="20000"/>
                    <a:lumOff val="80000"/>
                  </a:schemeClr>
                </a:solidFill>
              </a:rPr>
              <a:t>The use of multiple transmission power levels achieved both </a:t>
            </a:r>
            <a:r>
              <a:rPr lang="en-US" b="1" dirty="0">
                <a:solidFill>
                  <a:schemeClr val="bg2">
                    <a:lumMod val="20000"/>
                    <a:lumOff val="80000"/>
                  </a:schemeClr>
                </a:solidFill>
              </a:rPr>
              <a:t>positive</a:t>
            </a:r>
            <a:r>
              <a:rPr lang="en-US" dirty="0">
                <a:solidFill>
                  <a:schemeClr val="bg2">
                    <a:lumMod val="20000"/>
                    <a:lumOff val="80000"/>
                  </a:schemeClr>
                </a:solidFill>
              </a:rPr>
              <a:t> and </a:t>
            </a:r>
            <a:r>
              <a:rPr lang="en-US" b="1" dirty="0">
                <a:solidFill>
                  <a:schemeClr val="bg2">
                    <a:lumMod val="20000"/>
                    <a:lumOff val="80000"/>
                  </a:schemeClr>
                </a:solidFill>
              </a:rPr>
              <a:t>negative</a:t>
            </a:r>
            <a:r>
              <a:rPr lang="en-US" dirty="0">
                <a:solidFill>
                  <a:schemeClr val="bg2">
                    <a:lumMod val="20000"/>
                    <a:lumOff val="80000"/>
                  </a:schemeClr>
                </a:solidFill>
              </a:rPr>
              <a:t> results, depending on the employed metric.</a:t>
            </a:r>
          </a:p>
          <a:p>
            <a:pPr algn="just"/>
            <a:r>
              <a:rPr lang="en-US" dirty="0">
                <a:solidFill>
                  <a:schemeClr val="bg2">
                    <a:lumMod val="20000"/>
                    <a:lumOff val="80000"/>
                  </a:schemeClr>
                </a:solidFill>
              </a:rPr>
              <a:t>The results about the </a:t>
            </a:r>
            <a:r>
              <a:rPr lang="en-US" b="1" dirty="0">
                <a:solidFill>
                  <a:schemeClr val="bg2">
                    <a:lumMod val="20000"/>
                    <a:lumOff val="80000"/>
                  </a:schemeClr>
                </a:solidFill>
              </a:rPr>
              <a:t>traffic</a:t>
            </a:r>
            <a:r>
              <a:rPr lang="en-US" dirty="0">
                <a:solidFill>
                  <a:schemeClr val="bg2">
                    <a:lumMod val="20000"/>
                    <a:lumOff val="80000"/>
                  </a:schemeClr>
                </a:solidFill>
              </a:rPr>
              <a:t> of messages were very </a:t>
            </a:r>
            <a:r>
              <a:rPr lang="en-US" b="1" dirty="0">
                <a:solidFill>
                  <a:schemeClr val="bg2">
                    <a:lumMod val="20000"/>
                    <a:lumOff val="80000"/>
                  </a:schemeClr>
                </a:solidFill>
              </a:rPr>
              <a:t>positive</a:t>
            </a:r>
            <a:r>
              <a:rPr lang="en-US" dirty="0">
                <a:solidFill>
                  <a:schemeClr val="bg2">
                    <a:lumMod val="20000"/>
                    <a:lumOff val="80000"/>
                  </a:schemeClr>
                </a:solidFill>
              </a:rPr>
              <a:t>, but, it cannot be analyzed alone, without energy issues, due to the focus of this work on wireless sensor networks. </a:t>
            </a:r>
          </a:p>
          <a:p>
            <a:pPr algn="just"/>
            <a:r>
              <a:rPr lang="en-US" dirty="0">
                <a:solidFill>
                  <a:schemeClr val="bg2">
                    <a:lumMod val="20000"/>
                    <a:lumOff val="80000"/>
                  </a:schemeClr>
                </a:solidFill>
              </a:rPr>
              <a:t>As the messages were sent further when using higher transmissions power levels, the quantity of rerouted messages also decreased. One result that can be inferred, but is not analyzed in this work, is that the less hops a message has to perform, the lower is the chance of it be corrupted or lost.</a:t>
            </a:r>
          </a:p>
        </p:txBody>
      </p:sp>
    </p:spTree>
    <p:extLst>
      <p:ext uri="{BB962C8B-B14F-4D97-AF65-F5344CB8AC3E}">
        <p14:creationId xmlns:p14="http://schemas.microsoft.com/office/powerpoint/2010/main" val="2801615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998EC2-6B56-48F4-B525-412AB7A53462}"/>
              </a:ext>
            </a:extLst>
          </p:cNvPr>
          <p:cNvSpPr>
            <a:spLocks noGrp="1"/>
          </p:cNvSpPr>
          <p:nvPr>
            <p:ph type="title"/>
          </p:nvPr>
        </p:nvSpPr>
        <p:spPr/>
        <p:txBody>
          <a:bodyPr/>
          <a:lstStyle/>
          <a:p>
            <a:r>
              <a:rPr lang="pt-BR" dirty="0" err="1"/>
              <a:t>motivation</a:t>
            </a:r>
            <a:endParaRPr lang="pt-BR" dirty="0"/>
          </a:p>
        </p:txBody>
      </p:sp>
      <p:sp>
        <p:nvSpPr>
          <p:cNvPr id="3" name="Espaço Reservado para Conteúdo 2">
            <a:extLst>
              <a:ext uri="{FF2B5EF4-FFF2-40B4-BE49-F238E27FC236}">
                <a16:creationId xmlns:a16="http://schemas.microsoft.com/office/drawing/2014/main" id="{6FA275F8-8535-46C2-9411-2C6B2600F943}"/>
              </a:ext>
            </a:extLst>
          </p:cNvPr>
          <p:cNvSpPr>
            <a:spLocks noGrp="1"/>
          </p:cNvSpPr>
          <p:nvPr>
            <p:ph idx="1"/>
          </p:nvPr>
        </p:nvSpPr>
        <p:spPr/>
        <p:txBody>
          <a:bodyPr/>
          <a:lstStyle/>
          <a:p>
            <a:pPr algn="just"/>
            <a:r>
              <a:rPr lang="en-US" dirty="0">
                <a:solidFill>
                  <a:schemeClr val="bg2">
                    <a:lumMod val="20000"/>
                    <a:lumOff val="80000"/>
                  </a:schemeClr>
                </a:solidFill>
              </a:rPr>
              <a:t>Consequently, it is fundamental to investigate and evaluate the energy spent by every individual task executed by the motes in order to provide an </a:t>
            </a:r>
            <a:r>
              <a:rPr lang="en-US" b="1" u="sng" dirty="0">
                <a:solidFill>
                  <a:schemeClr val="bg2">
                    <a:lumMod val="20000"/>
                    <a:lumOff val="80000"/>
                  </a:schemeClr>
                </a:solidFill>
              </a:rPr>
              <a:t>efficient</a:t>
            </a:r>
            <a:r>
              <a:rPr lang="en-US" b="1" dirty="0">
                <a:solidFill>
                  <a:schemeClr val="bg2">
                    <a:lumMod val="20000"/>
                    <a:lumOff val="80000"/>
                  </a:schemeClr>
                </a:solidFill>
              </a:rPr>
              <a:t> use of their batteries</a:t>
            </a:r>
            <a:r>
              <a:rPr lang="en-US" dirty="0">
                <a:solidFill>
                  <a:schemeClr val="bg2">
                    <a:lumMod val="20000"/>
                    <a:lumOff val="80000"/>
                  </a:schemeClr>
                </a:solidFill>
              </a:rPr>
              <a:t>.</a:t>
            </a:r>
            <a:endParaRPr lang="pt-BR" dirty="0">
              <a:solidFill>
                <a:schemeClr val="bg2">
                  <a:lumMod val="20000"/>
                  <a:lumOff val="80000"/>
                </a:schemeClr>
              </a:solidFill>
            </a:endParaRPr>
          </a:p>
        </p:txBody>
      </p:sp>
      <p:pic>
        <p:nvPicPr>
          <p:cNvPr id="9" name="Imagem 8">
            <a:extLst>
              <a:ext uri="{FF2B5EF4-FFF2-40B4-BE49-F238E27FC236}">
                <a16:creationId xmlns:a16="http://schemas.microsoft.com/office/drawing/2014/main" id="{D8CE7C43-0AC6-41D3-A299-9C885DF209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14547" y="3410340"/>
            <a:ext cx="3562905" cy="1781453"/>
          </a:xfrm>
          <a:prstGeom prst="rect">
            <a:avLst/>
          </a:prstGeom>
        </p:spPr>
      </p:pic>
    </p:spTree>
    <p:extLst>
      <p:ext uri="{BB962C8B-B14F-4D97-AF65-F5344CB8AC3E}">
        <p14:creationId xmlns:p14="http://schemas.microsoft.com/office/powerpoint/2010/main" val="34664466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998EC2-6B56-48F4-B525-412AB7A53462}"/>
              </a:ext>
            </a:extLst>
          </p:cNvPr>
          <p:cNvSpPr>
            <a:spLocks noGrp="1"/>
          </p:cNvSpPr>
          <p:nvPr>
            <p:ph type="title"/>
          </p:nvPr>
        </p:nvSpPr>
        <p:spPr/>
        <p:txBody>
          <a:bodyPr/>
          <a:lstStyle/>
          <a:p>
            <a:r>
              <a:rPr lang="pt-BR" dirty="0" err="1"/>
              <a:t>Concluding</a:t>
            </a:r>
            <a:r>
              <a:rPr lang="pt-BR" dirty="0"/>
              <a:t> </a:t>
            </a:r>
            <a:r>
              <a:rPr lang="pt-BR" dirty="0" err="1"/>
              <a:t>remarks</a:t>
            </a:r>
            <a:endParaRPr lang="pt-BR" dirty="0"/>
          </a:p>
        </p:txBody>
      </p:sp>
      <p:sp>
        <p:nvSpPr>
          <p:cNvPr id="8" name="Espaço Reservado para Conteúdo 2">
            <a:extLst>
              <a:ext uri="{FF2B5EF4-FFF2-40B4-BE49-F238E27FC236}">
                <a16:creationId xmlns:a16="http://schemas.microsoft.com/office/drawing/2014/main" id="{8CC805C5-462D-4687-A31D-EE05277FA093}"/>
              </a:ext>
            </a:extLst>
          </p:cNvPr>
          <p:cNvSpPr>
            <a:spLocks noGrp="1"/>
          </p:cNvSpPr>
          <p:nvPr>
            <p:ph idx="1"/>
          </p:nvPr>
        </p:nvSpPr>
        <p:spPr>
          <a:xfrm>
            <a:off x="222395" y="674255"/>
            <a:ext cx="11646332" cy="3615267"/>
          </a:xfrm>
        </p:spPr>
        <p:txBody>
          <a:bodyPr>
            <a:normAutofit/>
          </a:bodyPr>
          <a:lstStyle/>
          <a:p>
            <a:pPr algn="just"/>
            <a:r>
              <a:rPr lang="en-US" dirty="0">
                <a:solidFill>
                  <a:schemeClr val="bg2">
                    <a:lumMod val="20000"/>
                    <a:lumOff val="80000"/>
                  </a:schemeClr>
                </a:solidFill>
              </a:rPr>
              <a:t>The results indicate that the use of multiple transmission power levels would suit </a:t>
            </a:r>
            <a:r>
              <a:rPr lang="en-US" b="1" dirty="0">
                <a:solidFill>
                  <a:schemeClr val="bg2">
                    <a:lumMod val="20000"/>
                    <a:lumOff val="80000"/>
                  </a:schemeClr>
                </a:solidFill>
              </a:rPr>
              <a:t>better</a:t>
            </a:r>
            <a:r>
              <a:rPr lang="en-US" dirty="0">
                <a:solidFill>
                  <a:schemeClr val="bg2">
                    <a:lumMod val="20000"/>
                    <a:lumOff val="80000"/>
                  </a:schemeClr>
                </a:solidFill>
              </a:rPr>
              <a:t> in </a:t>
            </a:r>
            <a:r>
              <a:rPr lang="en-US" b="1" dirty="0">
                <a:solidFill>
                  <a:schemeClr val="bg2">
                    <a:lumMod val="20000"/>
                    <a:lumOff val="80000"/>
                  </a:schemeClr>
                </a:solidFill>
              </a:rPr>
              <a:t>low message traffic </a:t>
            </a:r>
            <a:r>
              <a:rPr lang="en-US" dirty="0">
                <a:solidFill>
                  <a:schemeClr val="bg2">
                    <a:lumMod val="20000"/>
                    <a:lumOff val="80000"/>
                  </a:schemeClr>
                </a:solidFill>
              </a:rPr>
              <a:t>networks or when dealing with reliability/message loss constraints.</a:t>
            </a:r>
          </a:p>
        </p:txBody>
      </p:sp>
    </p:spTree>
    <p:extLst>
      <p:ext uri="{BB962C8B-B14F-4D97-AF65-F5344CB8AC3E}">
        <p14:creationId xmlns:p14="http://schemas.microsoft.com/office/powerpoint/2010/main" val="2609427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998EC2-6B56-48F4-B525-412AB7A53462}"/>
              </a:ext>
            </a:extLst>
          </p:cNvPr>
          <p:cNvSpPr>
            <a:spLocks noGrp="1"/>
          </p:cNvSpPr>
          <p:nvPr>
            <p:ph type="title"/>
          </p:nvPr>
        </p:nvSpPr>
        <p:spPr/>
        <p:txBody>
          <a:bodyPr/>
          <a:lstStyle/>
          <a:p>
            <a:r>
              <a:rPr lang="pt-BR" dirty="0" err="1"/>
              <a:t>motivation</a:t>
            </a:r>
            <a:endParaRPr lang="pt-BR" dirty="0"/>
          </a:p>
        </p:txBody>
      </p:sp>
      <p:sp>
        <p:nvSpPr>
          <p:cNvPr id="3" name="Espaço Reservado para Conteúdo 2">
            <a:extLst>
              <a:ext uri="{FF2B5EF4-FFF2-40B4-BE49-F238E27FC236}">
                <a16:creationId xmlns:a16="http://schemas.microsoft.com/office/drawing/2014/main" id="{6FA275F8-8535-46C2-9411-2C6B2600F943}"/>
              </a:ext>
            </a:extLst>
          </p:cNvPr>
          <p:cNvSpPr>
            <a:spLocks noGrp="1"/>
          </p:cNvSpPr>
          <p:nvPr>
            <p:ph idx="1"/>
          </p:nvPr>
        </p:nvSpPr>
        <p:spPr/>
        <p:txBody>
          <a:bodyPr/>
          <a:lstStyle/>
          <a:p>
            <a:pPr algn="just"/>
            <a:r>
              <a:rPr lang="en-US" dirty="0">
                <a:solidFill>
                  <a:schemeClr val="bg2">
                    <a:lumMod val="20000"/>
                    <a:lumOff val="80000"/>
                  </a:schemeClr>
                </a:solidFill>
              </a:rPr>
              <a:t>The contribution of this works is a detailed investigation of the </a:t>
            </a:r>
            <a:r>
              <a:rPr lang="en-US" b="1" u="sng" dirty="0">
                <a:solidFill>
                  <a:schemeClr val="bg2">
                    <a:lumMod val="20000"/>
                    <a:lumOff val="80000"/>
                  </a:schemeClr>
                </a:solidFill>
              </a:rPr>
              <a:t>impact caused by the use of different transmission power levels </a:t>
            </a:r>
            <a:r>
              <a:rPr lang="en-US" dirty="0">
                <a:solidFill>
                  <a:schemeClr val="bg2">
                    <a:lumMod val="20000"/>
                    <a:lumOff val="80000"/>
                  </a:schemeClr>
                </a:solidFill>
              </a:rPr>
              <a:t>employing different metrics, offering a wide perspective on the subject.</a:t>
            </a:r>
            <a:endParaRPr lang="pt-BR" dirty="0">
              <a:solidFill>
                <a:schemeClr val="bg2">
                  <a:lumMod val="20000"/>
                  <a:lumOff val="80000"/>
                </a:schemeClr>
              </a:solidFill>
            </a:endParaRPr>
          </a:p>
        </p:txBody>
      </p:sp>
      <p:pic>
        <p:nvPicPr>
          <p:cNvPr id="5" name="Imagem 4">
            <a:extLst>
              <a:ext uri="{FF2B5EF4-FFF2-40B4-BE49-F238E27FC236}">
                <a16:creationId xmlns:a16="http://schemas.microsoft.com/office/drawing/2014/main" id="{F7089C06-730B-4990-918E-3172F6FFFC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26574" y="3429000"/>
            <a:ext cx="3738851" cy="1383946"/>
          </a:xfrm>
          <a:prstGeom prst="rect">
            <a:avLst/>
          </a:prstGeom>
        </p:spPr>
      </p:pic>
    </p:spTree>
    <p:extLst>
      <p:ext uri="{BB962C8B-B14F-4D97-AF65-F5344CB8AC3E}">
        <p14:creationId xmlns:p14="http://schemas.microsoft.com/office/powerpoint/2010/main" val="3345449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998EC2-6B56-48F4-B525-412AB7A53462}"/>
              </a:ext>
            </a:extLst>
          </p:cNvPr>
          <p:cNvSpPr>
            <a:spLocks noGrp="1"/>
          </p:cNvSpPr>
          <p:nvPr>
            <p:ph type="title"/>
          </p:nvPr>
        </p:nvSpPr>
        <p:spPr/>
        <p:txBody>
          <a:bodyPr/>
          <a:lstStyle/>
          <a:p>
            <a:r>
              <a:rPr lang="pt-BR" dirty="0" err="1"/>
              <a:t>Introduction</a:t>
            </a:r>
            <a:endParaRPr lang="pt-BR" dirty="0"/>
          </a:p>
        </p:txBody>
      </p:sp>
      <p:sp>
        <p:nvSpPr>
          <p:cNvPr id="3" name="Espaço Reservado para Conteúdo 2">
            <a:extLst>
              <a:ext uri="{FF2B5EF4-FFF2-40B4-BE49-F238E27FC236}">
                <a16:creationId xmlns:a16="http://schemas.microsoft.com/office/drawing/2014/main" id="{6FA275F8-8535-46C2-9411-2C6B2600F943}"/>
              </a:ext>
            </a:extLst>
          </p:cNvPr>
          <p:cNvSpPr>
            <a:spLocks noGrp="1"/>
          </p:cNvSpPr>
          <p:nvPr>
            <p:ph idx="1"/>
          </p:nvPr>
        </p:nvSpPr>
        <p:spPr/>
        <p:txBody>
          <a:bodyPr/>
          <a:lstStyle/>
          <a:p>
            <a:pPr algn="just"/>
            <a:r>
              <a:rPr lang="en-US" dirty="0">
                <a:solidFill>
                  <a:schemeClr val="bg2">
                    <a:lumMod val="20000"/>
                    <a:lumOff val="80000"/>
                  </a:schemeClr>
                </a:solidFill>
              </a:rPr>
              <a:t>The electronic industry is regularly lowering the power consumption of their products, achieving even figures of </a:t>
            </a:r>
            <a:r>
              <a:rPr lang="en-US" b="1" dirty="0">
                <a:solidFill>
                  <a:schemeClr val="bg2">
                    <a:lumMod val="20000"/>
                    <a:lumOff val="80000"/>
                  </a:schemeClr>
                </a:solidFill>
              </a:rPr>
              <a:t>nanowatts</a:t>
            </a:r>
            <a:r>
              <a:rPr lang="en-US" dirty="0">
                <a:solidFill>
                  <a:schemeClr val="bg2">
                    <a:lumMod val="20000"/>
                    <a:lumOff val="80000"/>
                  </a:schemeClr>
                </a:solidFill>
              </a:rPr>
              <a:t>.</a:t>
            </a:r>
            <a:endParaRPr lang="pt-BR" dirty="0">
              <a:solidFill>
                <a:schemeClr val="bg2">
                  <a:lumMod val="20000"/>
                  <a:lumOff val="80000"/>
                </a:schemeClr>
              </a:solidFill>
            </a:endParaRPr>
          </a:p>
        </p:txBody>
      </p:sp>
      <p:pic>
        <p:nvPicPr>
          <p:cNvPr id="6" name="Imagem 5">
            <a:extLst>
              <a:ext uri="{FF2B5EF4-FFF2-40B4-BE49-F238E27FC236}">
                <a16:creationId xmlns:a16="http://schemas.microsoft.com/office/drawing/2014/main" id="{FBE81B86-77E1-4048-8BE5-FBBFC8932931}"/>
              </a:ext>
            </a:extLst>
          </p:cNvPr>
          <p:cNvPicPr>
            <a:picLocks noChangeAspect="1"/>
          </p:cNvPicPr>
          <p:nvPr/>
        </p:nvPicPr>
        <p:blipFill>
          <a:blip r:embed="rId2"/>
          <a:stretch>
            <a:fillRect/>
          </a:stretch>
        </p:blipFill>
        <p:spPr>
          <a:xfrm>
            <a:off x="4877431" y="2823099"/>
            <a:ext cx="2959145" cy="2771511"/>
          </a:xfrm>
          <a:prstGeom prst="rect">
            <a:avLst/>
          </a:prstGeom>
        </p:spPr>
      </p:pic>
    </p:spTree>
    <p:extLst>
      <p:ext uri="{BB962C8B-B14F-4D97-AF65-F5344CB8AC3E}">
        <p14:creationId xmlns:p14="http://schemas.microsoft.com/office/powerpoint/2010/main" val="239664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998EC2-6B56-48F4-B525-412AB7A53462}"/>
              </a:ext>
            </a:extLst>
          </p:cNvPr>
          <p:cNvSpPr>
            <a:spLocks noGrp="1"/>
          </p:cNvSpPr>
          <p:nvPr>
            <p:ph type="title"/>
          </p:nvPr>
        </p:nvSpPr>
        <p:spPr/>
        <p:txBody>
          <a:bodyPr/>
          <a:lstStyle/>
          <a:p>
            <a:r>
              <a:rPr lang="pt-BR" dirty="0" err="1"/>
              <a:t>Introduction</a:t>
            </a:r>
            <a:endParaRPr lang="pt-BR" dirty="0"/>
          </a:p>
        </p:txBody>
      </p:sp>
      <p:sp>
        <p:nvSpPr>
          <p:cNvPr id="3" name="Espaço Reservado para Conteúdo 2">
            <a:extLst>
              <a:ext uri="{FF2B5EF4-FFF2-40B4-BE49-F238E27FC236}">
                <a16:creationId xmlns:a16="http://schemas.microsoft.com/office/drawing/2014/main" id="{6FA275F8-8535-46C2-9411-2C6B2600F943}"/>
              </a:ext>
            </a:extLst>
          </p:cNvPr>
          <p:cNvSpPr>
            <a:spLocks noGrp="1"/>
          </p:cNvSpPr>
          <p:nvPr>
            <p:ph idx="1"/>
          </p:nvPr>
        </p:nvSpPr>
        <p:spPr/>
        <p:txBody>
          <a:bodyPr/>
          <a:lstStyle/>
          <a:p>
            <a:pPr algn="just"/>
            <a:r>
              <a:rPr lang="en-US" dirty="0">
                <a:solidFill>
                  <a:schemeClr val="bg2">
                    <a:lumMod val="20000"/>
                    <a:lumOff val="80000"/>
                  </a:schemeClr>
                </a:solidFill>
              </a:rPr>
              <a:t>The problem is that even a </a:t>
            </a:r>
            <a:r>
              <a:rPr lang="en-US" b="1" dirty="0">
                <a:solidFill>
                  <a:schemeClr val="bg2">
                    <a:lumMod val="20000"/>
                    <a:lumOff val="80000"/>
                  </a:schemeClr>
                </a:solidFill>
              </a:rPr>
              <a:t>small</a:t>
            </a:r>
            <a:r>
              <a:rPr lang="en-US" dirty="0">
                <a:solidFill>
                  <a:schemeClr val="bg2">
                    <a:lumMod val="20000"/>
                    <a:lumOff val="80000"/>
                  </a:schemeClr>
                </a:solidFill>
              </a:rPr>
              <a:t>, but </a:t>
            </a:r>
            <a:r>
              <a:rPr lang="en-US" b="1" dirty="0">
                <a:solidFill>
                  <a:schemeClr val="bg2">
                    <a:lumMod val="20000"/>
                    <a:lumOff val="80000"/>
                  </a:schemeClr>
                </a:solidFill>
              </a:rPr>
              <a:t>continuous</a:t>
            </a:r>
            <a:r>
              <a:rPr lang="en-US" dirty="0">
                <a:solidFill>
                  <a:schemeClr val="bg2">
                    <a:lumMod val="20000"/>
                    <a:lumOff val="80000"/>
                  </a:schemeClr>
                </a:solidFill>
              </a:rPr>
              <a:t>, </a:t>
            </a:r>
            <a:r>
              <a:rPr lang="en-US" b="1" dirty="0">
                <a:solidFill>
                  <a:schemeClr val="bg2">
                    <a:lumMod val="20000"/>
                    <a:lumOff val="80000"/>
                  </a:schemeClr>
                </a:solidFill>
              </a:rPr>
              <a:t>consumption</a:t>
            </a:r>
            <a:r>
              <a:rPr lang="en-US" dirty="0">
                <a:solidFill>
                  <a:schemeClr val="bg2">
                    <a:lumMod val="20000"/>
                    <a:lumOff val="80000"/>
                  </a:schemeClr>
                </a:solidFill>
              </a:rPr>
              <a:t> can </a:t>
            </a:r>
            <a:r>
              <a:rPr lang="en-US" b="1" dirty="0">
                <a:solidFill>
                  <a:schemeClr val="bg2">
                    <a:lumMod val="20000"/>
                    <a:lumOff val="80000"/>
                  </a:schemeClr>
                </a:solidFill>
              </a:rPr>
              <a:t>deplete</a:t>
            </a:r>
            <a:r>
              <a:rPr lang="en-US" dirty="0">
                <a:solidFill>
                  <a:schemeClr val="bg2">
                    <a:lumMod val="20000"/>
                    <a:lumOff val="80000"/>
                  </a:schemeClr>
                </a:solidFill>
              </a:rPr>
              <a:t> a battery, which usually is the primary power supply of a mote, in the long-term.</a:t>
            </a:r>
            <a:endParaRPr lang="pt-BR" dirty="0">
              <a:solidFill>
                <a:schemeClr val="bg2">
                  <a:lumMod val="20000"/>
                  <a:lumOff val="80000"/>
                </a:schemeClr>
              </a:solidFill>
            </a:endParaRPr>
          </a:p>
        </p:txBody>
      </p:sp>
      <p:pic>
        <p:nvPicPr>
          <p:cNvPr id="7" name="Imagem 6">
            <a:extLst>
              <a:ext uri="{FF2B5EF4-FFF2-40B4-BE49-F238E27FC236}">
                <a16:creationId xmlns:a16="http://schemas.microsoft.com/office/drawing/2014/main" id="{CE897F0D-7659-4B50-A95A-549CADBFF3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5834" y="3298793"/>
            <a:ext cx="1840331" cy="1840331"/>
          </a:xfrm>
          <a:prstGeom prst="rect">
            <a:avLst/>
          </a:prstGeom>
        </p:spPr>
      </p:pic>
    </p:spTree>
    <p:extLst>
      <p:ext uri="{BB962C8B-B14F-4D97-AF65-F5344CB8AC3E}">
        <p14:creationId xmlns:p14="http://schemas.microsoft.com/office/powerpoint/2010/main" val="1288597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998EC2-6B56-48F4-B525-412AB7A53462}"/>
              </a:ext>
            </a:extLst>
          </p:cNvPr>
          <p:cNvSpPr>
            <a:spLocks noGrp="1"/>
          </p:cNvSpPr>
          <p:nvPr>
            <p:ph type="title"/>
          </p:nvPr>
        </p:nvSpPr>
        <p:spPr/>
        <p:txBody>
          <a:bodyPr/>
          <a:lstStyle/>
          <a:p>
            <a:r>
              <a:rPr lang="pt-BR" dirty="0" err="1"/>
              <a:t>Methodology</a:t>
            </a:r>
            <a:endParaRPr lang="pt-BR" dirty="0"/>
          </a:p>
        </p:txBody>
      </p:sp>
      <p:sp>
        <p:nvSpPr>
          <p:cNvPr id="3" name="Espaço Reservado para Conteúdo 2">
            <a:extLst>
              <a:ext uri="{FF2B5EF4-FFF2-40B4-BE49-F238E27FC236}">
                <a16:creationId xmlns:a16="http://schemas.microsoft.com/office/drawing/2014/main" id="{6FA275F8-8535-46C2-9411-2C6B2600F943}"/>
              </a:ext>
            </a:extLst>
          </p:cNvPr>
          <p:cNvSpPr>
            <a:spLocks noGrp="1"/>
          </p:cNvSpPr>
          <p:nvPr>
            <p:ph idx="1"/>
          </p:nvPr>
        </p:nvSpPr>
        <p:spPr/>
        <p:txBody>
          <a:bodyPr>
            <a:normAutofit lnSpcReduction="10000"/>
          </a:bodyPr>
          <a:lstStyle/>
          <a:p>
            <a:pPr algn="just"/>
            <a:r>
              <a:rPr lang="en-US" dirty="0">
                <a:solidFill>
                  <a:schemeClr val="bg2">
                    <a:lumMod val="20000"/>
                    <a:lumOff val="80000"/>
                  </a:schemeClr>
                </a:solidFill>
              </a:rPr>
              <a:t>Simulations</a:t>
            </a:r>
          </a:p>
          <a:p>
            <a:pPr lvl="1" algn="just"/>
            <a:r>
              <a:rPr lang="en-US" dirty="0">
                <a:solidFill>
                  <a:schemeClr val="bg2">
                    <a:lumMod val="20000"/>
                    <a:lumOff val="80000"/>
                  </a:schemeClr>
                </a:solidFill>
              </a:rPr>
              <a:t>Model based on </a:t>
            </a:r>
            <a:r>
              <a:rPr lang="en-US" b="1" dirty="0">
                <a:solidFill>
                  <a:schemeClr val="bg2">
                    <a:lumMod val="20000"/>
                    <a:lumOff val="80000"/>
                  </a:schemeClr>
                </a:solidFill>
              </a:rPr>
              <a:t>direct measurements</a:t>
            </a:r>
          </a:p>
          <a:p>
            <a:pPr lvl="1" algn="just"/>
            <a:r>
              <a:rPr lang="en-US" dirty="0">
                <a:solidFill>
                  <a:schemeClr val="bg2">
                    <a:lumMod val="20000"/>
                    <a:lumOff val="80000"/>
                  </a:schemeClr>
                </a:solidFill>
              </a:rPr>
              <a:t>Considers the different operational states</a:t>
            </a:r>
          </a:p>
          <a:p>
            <a:pPr algn="just"/>
            <a:endParaRPr lang="en-US" dirty="0">
              <a:solidFill>
                <a:schemeClr val="bg2">
                  <a:lumMod val="20000"/>
                  <a:lumOff val="80000"/>
                </a:schemeClr>
              </a:solidFill>
            </a:endParaRPr>
          </a:p>
          <a:p>
            <a:pPr algn="just"/>
            <a:r>
              <a:rPr lang="en-US" dirty="0">
                <a:solidFill>
                  <a:schemeClr val="bg2">
                    <a:lumMod val="20000"/>
                    <a:lumOff val="80000"/>
                  </a:schemeClr>
                </a:solidFill>
              </a:rPr>
              <a:t>Common architecture:</a:t>
            </a:r>
          </a:p>
          <a:p>
            <a:pPr lvl="1" algn="just"/>
            <a:r>
              <a:rPr lang="pt-BR" dirty="0" err="1">
                <a:solidFill>
                  <a:schemeClr val="bg2">
                    <a:lumMod val="20000"/>
                    <a:lumOff val="80000"/>
                  </a:schemeClr>
                </a:solidFill>
              </a:rPr>
              <a:t>Battery</a:t>
            </a:r>
            <a:r>
              <a:rPr lang="pt-BR" dirty="0">
                <a:solidFill>
                  <a:schemeClr val="bg2">
                    <a:lumMod val="20000"/>
                    <a:lumOff val="80000"/>
                  </a:schemeClr>
                </a:solidFill>
              </a:rPr>
              <a:t>: </a:t>
            </a:r>
            <a:r>
              <a:rPr lang="pt-BR" b="1" dirty="0">
                <a:solidFill>
                  <a:schemeClr val="bg2">
                    <a:lumMod val="20000"/>
                    <a:lumOff val="80000"/>
                  </a:schemeClr>
                </a:solidFill>
              </a:rPr>
              <a:t>150 </a:t>
            </a:r>
            <a:r>
              <a:rPr lang="pt-BR" b="1" dirty="0" err="1">
                <a:solidFill>
                  <a:schemeClr val="bg2">
                    <a:lumMod val="20000"/>
                    <a:lumOff val="80000"/>
                  </a:schemeClr>
                </a:solidFill>
              </a:rPr>
              <a:t>mAh</a:t>
            </a:r>
            <a:r>
              <a:rPr lang="pt-BR" b="1" dirty="0">
                <a:solidFill>
                  <a:schemeClr val="bg2">
                    <a:lumMod val="20000"/>
                    <a:lumOff val="80000"/>
                  </a:schemeClr>
                </a:solidFill>
              </a:rPr>
              <a:t> / 540 C</a:t>
            </a:r>
          </a:p>
          <a:p>
            <a:pPr lvl="1" algn="just"/>
            <a:r>
              <a:rPr lang="pt-BR" dirty="0">
                <a:solidFill>
                  <a:schemeClr val="bg2">
                    <a:lumMod val="20000"/>
                    <a:lumOff val="80000"/>
                  </a:schemeClr>
                </a:solidFill>
              </a:rPr>
              <a:t>Sensor: </a:t>
            </a:r>
            <a:r>
              <a:rPr lang="pt-BR" b="1" dirty="0">
                <a:solidFill>
                  <a:schemeClr val="bg2">
                    <a:lumMod val="20000"/>
                    <a:lumOff val="80000"/>
                  </a:schemeClr>
                </a:solidFill>
              </a:rPr>
              <a:t>Texas </a:t>
            </a:r>
            <a:r>
              <a:rPr lang="pt-BR" b="1" dirty="0" err="1">
                <a:solidFill>
                  <a:schemeClr val="bg2">
                    <a:lumMod val="20000"/>
                    <a:lumOff val="80000"/>
                  </a:schemeClr>
                </a:solidFill>
              </a:rPr>
              <a:t>Instruments</a:t>
            </a:r>
            <a:r>
              <a:rPr lang="pt-BR" b="1" dirty="0">
                <a:solidFill>
                  <a:schemeClr val="bg2">
                    <a:lumMod val="20000"/>
                    <a:lumOff val="80000"/>
                  </a:schemeClr>
                </a:solidFill>
              </a:rPr>
              <a:t> LM75</a:t>
            </a:r>
          </a:p>
          <a:p>
            <a:pPr lvl="1" algn="just"/>
            <a:r>
              <a:rPr lang="pt-BR" dirty="0" err="1">
                <a:solidFill>
                  <a:schemeClr val="bg2">
                    <a:lumMod val="20000"/>
                    <a:lumOff val="80000"/>
                  </a:schemeClr>
                </a:solidFill>
              </a:rPr>
              <a:t>Transceiver</a:t>
            </a:r>
            <a:r>
              <a:rPr lang="pt-BR" dirty="0">
                <a:solidFill>
                  <a:schemeClr val="bg2">
                    <a:lumMod val="20000"/>
                    <a:lumOff val="80000"/>
                  </a:schemeClr>
                </a:solidFill>
              </a:rPr>
              <a:t>: </a:t>
            </a:r>
            <a:r>
              <a:rPr lang="pt-BR" b="1" dirty="0" err="1">
                <a:solidFill>
                  <a:schemeClr val="bg2">
                    <a:lumMod val="20000"/>
                    <a:lumOff val="80000"/>
                  </a:schemeClr>
                </a:solidFill>
              </a:rPr>
              <a:t>Digi</a:t>
            </a:r>
            <a:r>
              <a:rPr lang="pt-BR" b="1" dirty="0">
                <a:solidFill>
                  <a:schemeClr val="bg2">
                    <a:lumMod val="20000"/>
                    <a:lumOff val="80000"/>
                  </a:schemeClr>
                </a:solidFill>
              </a:rPr>
              <a:t> </a:t>
            </a:r>
            <a:r>
              <a:rPr lang="pt-BR" b="1" dirty="0" err="1">
                <a:solidFill>
                  <a:schemeClr val="bg2">
                    <a:lumMod val="20000"/>
                    <a:lumOff val="80000"/>
                  </a:schemeClr>
                </a:solidFill>
              </a:rPr>
              <a:t>Xbee</a:t>
            </a:r>
            <a:r>
              <a:rPr lang="pt-BR" b="1" dirty="0">
                <a:solidFill>
                  <a:schemeClr val="bg2">
                    <a:lumMod val="20000"/>
                    <a:lumOff val="80000"/>
                  </a:schemeClr>
                </a:solidFill>
              </a:rPr>
              <a:t> PRO</a:t>
            </a:r>
          </a:p>
          <a:p>
            <a:pPr lvl="1" algn="just"/>
            <a:r>
              <a:rPr lang="pt-BR" dirty="0" err="1">
                <a:solidFill>
                  <a:schemeClr val="bg2">
                    <a:lumMod val="20000"/>
                    <a:lumOff val="80000"/>
                  </a:schemeClr>
                </a:solidFill>
              </a:rPr>
              <a:t>Microcontroller</a:t>
            </a:r>
            <a:r>
              <a:rPr lang="pt-BR" dirty="0">
                <a:solidFill>
                  <a:schemeClr val="bg2">
                    <a:lumMod val="20000"/>
                    <a:lumOff val="80000"/>
                  </a:schemeClr>
                </a:solidFill>
              </a:rPr>
              <a:t>: </a:t>
            </a:r>
            <a:r>
              <a:rPr lang="pt-BR" b="1" dirty="0">
                <a:solidFill>
                  <a:schemeClr val="bg2">
                    <a:lumMod val="20000"/>
                    <a:lumOff val="80000"/>
                  </a:schemeClr>
                </a:solidFill>
              </a:rPr>
              <a:t>Atmel Atmega8L</a:t>
            </a:r>
          </a:p>
          <a:p>
            <a:pPr lvl="1" algn="just"/>
            <a:endParaRPr lang="pt-BR" dirty="0">
              <a:solidFill>
                <a:schemeClr val="bg2">
                  <a:lumMod val="20000"/>
                  <a:lumOff val="80000"/>
                </a:schemeClr>
              </a:solidFill>
            </a:endParaRPr>
          </a:p>
        </p:txBody>
      </p:sp>
      <p:cxnSp>
        <p:nvCxnSpPr>
          <p:cNvPr id="12" name="Conector de Seta Reta 11">
            <a:extLst>
              <a:ext uri="{FF2B5EF4-FFF2-40B4-BE49-F238E27FC236}">
                <a16:creationId xmlns:a16="http://schemas.microsoft.com/office/drawing/2014/main" id="{47FFCF26-8944-4C71-9DA7-AE8E807C13A6}"/>
              </a:ext>
            </a:extLst>
          </p:cNvPr>
          <p:cNvCxnSpPr>
            <a:cxnSpLocks/>
          </p:cNvCxnSpPr>
          <p:nvPr/>
        </p:nvCxnSpPr>
        <p:spPr>
          <a:xfrm flipV="1">
            <a:off x="10441650" y="1845992"/>
            <a:ext cx="7499" cy="502845"/>
          </a:xfrm>
          <a:prstGeom prst="straightConnector1">
            <a:avLst/>
          </a:prstGeom>
          <a:ln w="50800">
            <a:solidFill>
              <a:schemeClr val="bg2">
                <a:lumMod val="20000"/>
                <a:lumOff val="80000"/>
                <a:alpha val="60000"/>
              </a:schemeClr>
            </a:solidFill>
            <a:tailEnd type="oval" w="lg" len="lg"/>
          </a:ln>
        </p:spPr>
        <p:style>
          <a:lnRef idx="1">
            <a:schemeClr val="accent1"/>
          </a:lnRef>
          <a:fillRef idx="0">
            <a:schemeClr val="accent1"/>
          </a:fillRef>
          <a:effectRef idx="0">
            <a:schemeClr val="accent1"/>
          </a:effectRef>
          <a:fontRef idx="minor">
            <a:schemeClr val="tx1"/>
          </a:fontRef>
        </p:style>
      </p:cxnSp>
      <p:sp>
        <p:nvSpPr>
          <p:cNvPr id="17" name="Elipse 16">
            <a:extLst>
              <a:ext uri="{FF2B5EF4-FFF2-40B4-BE49-F238E27FC236}">
                <a16:creationId xmlns:a16="http://schemas.microsoft.com/office/drawing/2014/main" id="{4A541073-F9B8-4591-BDD9-0266C3D517A5}"/>
              </a:ext>
            </a:extLst>
          </p:cNvPr>
          <p:cNvSpPr/>
          <p:nvPr/>
        </p:nvSpPr>
        <p:spPr>
          <a:xfrm>
            <a:off x="10182613" y="1575992"/>
            <a:ext cx="540000" cy="540000"/>
          </a:xfrm>
          <a:prstGeom prst="ellipse">
            <a:avLst/>
          </a:prstGeom>
          <a:noFill/>
          <a:ln>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8" name="Elipse 17">
            <a:extLst>
              <a:ext uri="{FF2B5EF4-FFF2-40B4-BE49-F238E27FC236}">
                <a16:creationId xmlns:a16="http://schemas.microsoft.com/office/drawing/2014/main" id="{473C5243-7ABE-474A-A1D0-F2E3BA31BD2D}"/>
              </a:ext>
            </a:extLst>
          </p:cNvPr>
          <p:cNvSpPr/>
          <p:nvPr/>
        </p:nvSpPr>
        <p:spPr>
          <a:xfrm>
            <a:off x="10081650" y="1474165"/>
            <a:ext cx="720000" cy="720000"/>
          </a:xfrm>
          <a:prstGeom prst="ellipse">
            <a:avLst/>
          </a:prstGeom>
          <a:noFill/>
          <a:ln>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Elipse 18">
            <a:extLst>
              <a:ext uri="{FF2B5EF4-FFF2-40B4-BE49-F238E27FC236}">
                <a16:creationId xmlns:a16="http://schemas.microsoft.com/office/drawing/2014/main" id="{99CE4A0B-5855-45E9-8BD3-269325BB8F04}"/>
              </a:ext>
            </a:extLst>
          </p:cNvPr>
          <p:cNvSpPr/>
          <p:nvPr/>
        </p:nvSpPr>
        <p:spPr>
          <a:xfrm>
            <a:off x="9991650" y="1384165"/>
            <a:ext cx="900000" cy="900000"/>
          </a:xfrm>
          <a:prstGeom prst="ellipse">
            <a:avLst/>
          </a:prstGeom>
          <a:noFill/>
          <a:ln>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22" name="Conector: Angulado 21">
            <a:extLst>
              <a:ext uri="{FF2B5EF4-FFF2-40B4-BE49-F238E27FC236}">
                <a16:creationId xmlns:a16="http://schemas.microsoft.com/office/drawing/2014/main" id="{C280B1E1-D46C-4872-B856-09191B416B50}"/>
              </a:ext>
            </a:extLst>
          </p:cNvPr>
          <p:cNvCxnSpPr>
            <a:stCxn id="4" idx="0"/>
            <a:endCxn id="5" idx="1"/>
          </p:cNvCxnSpPr>
          <p:nvPr/>
        </p:nvCxnSpPr>
        <p:spPr>
          <a:xfrm rot="5400000" flipH="1" flipV="1">
            <a:off x="7073444" y="1057016"/>
            <a:ext cx="943252" cy="1106286"/>
          </a:xfrm>
          <a:prstGeom prst="bentConnector2">
            <a:avLst/>
          </a:prstGeom>
          <a:ln w="63500">
            <a:solidFill>
              <a:schemeClr val="bg2">
                <a:lumMod val="75000"/>
                <a:alpha val="60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Angulado 22">
            <a:extLst>
              <a:ext uri="{FF2B5EF4-FFF2-40B4-BE49-F238E27FC236}">
                <a16:creationId xmlns:a16="http://schemas.microsoft.com/office/drawing/2014/main" id="{FD02B4FA-F6AC-4A14-B2D3-7B4335E6365E}"/>
              </a:ext>
            </a:extLst>
          </p:cNvPr>
          <p:cNvCxnSpPr>
            <a:cxnSpLocks/>
            <a:stCxn id="4" idx="6"/>
            <a:endCxn id="8" idx="1"/>
          </p:cNvCxnSpPr>
          <p:nvPr/>
        </p:nvCxnSpPr>
        <p:spPr>
          <a:xfrm flipV="1">
            <a:off x="7711927" y="2800563"/>
            <a:ext cx="1300686" cy="1222"/>
          </a:xfrm>
          <a:prstGeom prst="bentConnector3">
            <a:avLst>
              <a:gd name="adj1" fmla="val 50000"/>
            </a:avLst>
          </a:prstGeom>
          <a:ln w="63500">
            <a:solidFill>
              <a:schemeClr val="bg2">
                <a:lumMod val="75000"/>
                <a:alpha val="60000"/>
              </a:schemeClr>
            </a:solidFill>
          </a:ln>
        </p:spPr>
        <p:style>
          <a:lnRef idx="1">
            <a:schemeClr val="accent1"/>
          </a:lnRef>
          <a:fillRef idx="0">
            <a:schemeClr val="accent1"/>
          </a:fillRef>
          <a:effectRef idx="0">
            <a:schemeClr val="accent1"/>
          </a:effectRef>
          <a:fontRef idx="minor">
            <a:schemeClr val="tx1"/>
          </a:fontRef>
        </p:style>
      </p:cxnSp>
      <p:cxnSp>
        <p:nvCxnSpPr>
          <p:cNvPr id="27" name="Conector: Angulado 26">
            <a:extLst>
              <a:ext uri="{FF2B5EF4-FFF2-40B4-BE49-F238E27FC236}">
                <a16:creationId xmlns:a16="http://schemas.microsoft.com/office/drawing/2014/main" id="{6873DA41-0508-4ED3-AF8C-50B276F8F2FB}"/>
              </a:ext>
            </a:extLst>
          </p:cNvPr>
          <p:cNvCxnSpPr>
            <a:cxnSpLocks/>
            <a:stCxn id="4" idx="4"/>
            <a:endCxn id="20" idx="1"/>
          </p:cNvCxnSpPr>
          <p:nvPr/>
        </p:nvCxnSpPr>
        <p:spPr>
          <a:xfrm rot="16200000" flipH="1">
            <a:off x="7228383" y="3285329"/>
            <a:ext cx="593498" cy="1066410"/>
          </a:xfrm>
          <a:prstGeom prst="bentConnector2">
            <a:avLst/>
          </a:prstGeom>
          <a:ln w="63500">
            <a:solidFill>
              <a:schemeClr val="bg2">
                <a:lumMod val="75000"/>
                <a:alpha val="60000"/>
              </a:schemeClr>
            </a:solidFill>
          </a:ln>
        </p:spPr>
        <p:style>
          <a:lnRef idx="1">
            <a:schemeClr val="accent1"/>
          </a:lnRef>
          <a:fillRef idx="0">
            <a:schemeClr val="accent1"/>
          </a:fillRef>
          <a:effectRef idx="0">
            <a:schemeClr val="accent1"/>
          </a:effectRef>
          <a:fontRef idx="minor">
            <a:schemeClr val="tx1"/>
          </a:fontRef>
        </p:style>
      </p:cxnSp>
      <p:sp>
        <p:nvSpPr>
          <p:cNvPr id="4" name="Elipse 3">
            <a:extLst>
              <a:ext uri="{FF2B5EF4-FFF2-40B4-BE49-F238E27FC236}">
                <a16:creationId xmlns:a16="http://schemas.microsoft.com/office/drawing/2014/main" id="{D4597841-3E12-4213-9AB4-6D8F5EEA28A1}"/>
              </a:ext>
            </a:extLst>
          </p:cNvPr>
          <p:cNvSpPr/>
          <p:nvPr/>
        </p:nvSpPr>
        <p:spPr>
          <a:xfrm>
            <a:off x="6271927" y="2081785"/>
            <a:ext cx="1440000" cy="1440000"/>
          </a:xfrm>
          <a:prstGeom prst="ellipse">
            <a:avLst/>
          </a:prstGeom>
          <a:noFill/>
          <a:ln w="50800">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err="1"/>
              <a:t>Battery</a:t>
            </a:r>
            <a:endParaRPr lang="pt-BR" b="1" dirty="0"/>
          </a:p>
        </p:txBody>
      </p:sp>
      <p:sp>
        <p:nvSpPr>
          <p:cNvPr id="8" name="Retângulo 7">
            <a:extLst>
              <a:ext uri="{FF2B5EF4-FFF2-40B4-BE49-F238E27FC236}">
                <a16:creationId xmlns:a16="http://schemas.microsoft.com/office/drawing/2014/main" id="{64609EAE-0C7D-4AEB-83D4-EAE25520E466}"/>
              </a:ext>
            </a:extLst>
          </p:cNvPr>
          <p:cNvSpPr/>
          <p:nvPr/>
        </p:nvSpPr>
        <p:spPr>
          <a:xfrm>
            <a:off x="9012613" y="2343363"/>
            <a:ext cx="1440000" cy="914400"/>
          </a:xfrm>
          <a:prstGeom prst="rect">
            <a:avLst/>
          </a:prstGeom>
          <a:noFill/>
          <a:ln w="50800">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err="1"/>
              <a:t>Transceiver</a:t>
            </a:r>
            <a:endParaRPr lang="pt-BR" b="1" dirty="0"/>
          </a:p>
        </p:txBody>
      </p:sp>
      <p:sp>
        <p:nvSpPr>
          <p:cNvPr id="5" name="Retângulo 4">
            <a:extLst>
              <a:ext uri="{FF2B5EF4-FFF2-40B4-BE49-F238E27FC236}">
                <a16:creationId xmlns:a16="http://schemas.microsoft.com/office/drawing/2014/main" id="{FF79B785-E1E4-4CD2-8E3D-24681A9C28E7}"/>
              </a:ext>
            </a:extLst>
          </p:cNvPr>
          <p:cNvSpPr/>
          <p:nvPr/>
        </p:nvSpPr>
        <p:spPr>
          <a:xfrm>
            <a:off x="8098213" y="681333"/>
            <a:ext cx="914400" cy="914400"/>
          </a:xfrm>
          <a:prstGeom prst="rect">
            <a:avLst/>
          </a:prstGeom>
          <a:noFill/>
          <a:ln w="50800">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t>Sensor</a:t>
            </a:r>
          </a:p>
        </p:txBody>
      </p:sp>
      <p:sp>
        <p:nvSpPr>
          <p:cNvPr id="20" name="Retângulo 19">
            <a:extLst>
              <a:ext uri="{FF2B5EF4-FFF2-40B4-BE49-F238E27FC236}">
                <a16:creationId xmlns:a16="http://schemas.microsoft.com/office/drawing/2014/main" id="{D33AE07A-4E79-4A79-98C4-E5B62DD3D920}"/>
              </a:ext>
            </a:extLst>
          </p:cNvPr>
          <p:cNvSpPr/>
          <p:nvPr/>
        </p:nvSpPr>
        <p:spPr>
          <a:xfrm>
            <a:off x="8058337" y="3877158"/>
            <a:ext cx="2124276" cy="476250"/>
          </a:xfrm>
          <a:prstGeom prst="rect">
            <a:avLst/>
          </a:prstGeom>
          <a:noFill/>
          <a:ln w="50800">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err="1"/>
              <a:t>Microcontroller</a:t>
            </a:r>
            <a:endParaRPr lang="pt-BR" b="1" dirty="0"/>
          </a:p>
        </p:txBody>
      </p:sp>
    </p:spTree>
    <p:extLst>
      <p:ext uri="{BB962C8B-B14F-4D97-AF65-F5344CB8AC3E}">
        <p14:creationId xmlns:p14="http://schemas.microsoft.com/office/powerpoint/2010/main" val="418770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998EC2-6B56-48F4-B525-412AB7A53462}"/>
              </a:ext>
            </a:extLst>
          </p:cNvPr>
          <p:cNvSpPr>
            <a:spLocks noGrp="1"/>
          </p:cNvSpPr>
          <p:nvPr>
            <p:ph type="title"/>
          </p:nvPr>
        </p:nvSpPr>
        <p:spPr/>
        <p:txBody>
          <a:bodyPr/>
          <a:lstStyle/>
          <a:p>
            <a:r>
              <a:rPr lang="pt-BR" dirty="0" err="1"/>
              <a:t>Methodology</a:t>
            </a:r>
            <a:endParaRPr lang="pt-BR" dirty="0"/>
          </a:p>
        </p:txBody>
      </p:sp>
      <p:sp>
        <p:nvSpPr>
          <p:cNvPr id="3" name="Espaço Reservado para Conteúdo 2">
            <a:extLst>
              <a:ext uri="{FF2B5EF4-FFF2-40B4-BE49-F238E27FC236}">
                <a16:creationId xmlns:a16="http://schemas.microsoft.com/office/drawing/2014/main" id="{6FA275F8-8535-46C2-9411-2C6B2600F943}"/>
              </a:ext>
            </a:extLst>
          </p:cNvPr>
          <p:cNvSpPr>
            <a:spLocks noGrp="1"/>
          </p:cNvSpPr>
          <p:nvPr>
            <p:ph idx="1"/>
          </p:nvPr>
        </p:nvSpPr>
        <p:spPr/>
        <p:txBody>
          <a:bodyPr>
            <a:normAutofit fontScale="92500" lnSpcReduction="20000"/>
          </a:bodyPr>
          <a:lstStyle/>
          <a:p>
            <a:pPr algn="just"/>
            <a:r>
              <a:rPr lang="en-US" dirty="0">
                <a:solidFill>
                  <a:schemeClr val="bg2">
                    <a:lumMod val="20000"/>
                    <a:lumOff val="80000"/>
                  </a:schemeClr>
                </a:solidFill>
              </a:rPr>
              <a:t>Transmission power levels</a:t>
            </a:r>
          </a:p>
          <a:p>
            <a:pPr lvl="1" algn="just"/>
            <a:r>
              <a:rPr lang="en-US" dirty="0">
                <a:solidFill>
                  <a:schemeClr val="bg2">
                    <a:lumMod val="20000"/>
                    <a:lumOff val="80000"/>
                  </a:schemeClr>
                </a:solidFill>
              </a:rPr>
              <a:t>Plane Earth Propagation Model : path loss exponent set to </a:t>
            </a:r>
            <a:r>
              <a:rPr lang="en-US" b="1" dirty="0">
                <a:solidFill>
                  <a:schemeClr val="bg2">
                    <a:lumMod val="20000"/>
                    <a:lumOff val="80000"/>
                  </a:schemeClr>
                </a:solidFill>
              </a:rPr>
              <a:t>3.5</a:t>
            </a:r>
          </a:p>
          <a:p>
            <a:pPr lvl="1" algn="just"/>
            <a:r>
              <a:rPr lang="en-US" dirty="0">
                <a:solidFill>
                  <a:schemeClr val="bg2">
                    <a:lumMod val="20000"/>
                    <a:lumOff val="80000"/>
                  </a:schemeClr>
                </a:solidFill>
              </a:rPr>
              <a:t>Reaching longer hops</a:t>
            </a:r>
          </a:p>
          <a:p>
            <a:pPr marL="1314450" lvl="2" indent="-400050" algn="just">
              <a:buFont typeface="+mj-lt"/>
              <a:buAutoNum type="romanLcPeriod"/>
            </a:pPr>
            <a:r>
              <a:rPr lang="en-US" dirty="0">
                <a:solidFill>
                  <a:schemeClr val="bg2">
                    <a:lumMod val="20000"/>
                    <a:lumOff val="80000"/>
                  </a:schemeClr>
                </a:solidFill>
              </a:rPr>
              <a:t>transmission power for reaching </a:t>
            </a:r>
            <a:r>
              <a:rPr lang="en-US" b="1" dirty="0">
                <a:solidFill>
                  <a:schemeClr val="bg2">
                    <a:lumMod val="20000"/>
                    <a:lumOff val="80000"/>
                  </a:schemeClr>
                </a:solidFill>
              </a:rPr>
              <a:t>one hop </a:t>
            </a:r>
          </a:p>
          <a:p>
            <a:pPr marL="1314450" lvl="2" indent="-400050" algn="just">
              <a:buFont typeface="+mj-lt"/>
              <a:buAutoNum type="romanLcPeriod"/>
            </a:pPr>
            <a:r>
              <a:rPr lang="en-US" dirty="0">
                <a:solidFill>
                  <a:schemeClr val="bg2">
                    <a:lumMod val="20000"/>
                    <a:lumOff val="80000"/>
                  </a:schemeClr>
                </a:solidFill>
              </a:rPr>
              <a:t>transmission power for reaching </a:t>
            </a:r>
            <a:r>
              <a:rPr lang="en-US" b="1" dirty="0">
                <a:solidFill>
                  <a:schemeClr val="bg2">
                    <a:lumMod val="20000"/>
                    <a:lumOff val="80000"/>
                  </a:schemeClr>
                </a:solidFill>
              </a:rPr>
              <a:t>two hops </a:t>
            </a:r>
          </a:p>
          <a:p>
            <a:pPr marL="1314450" lvl="2" indent="-400050" algn="just">
              <a:buFont typeface="+mj-lt"/>
              <a:buAutoNum type="romanLcPeriod"/>
            </a:pPr>
            <a:r>
              <a:rPr lang="en-US" dirty="0">
                <a:solidFill>
                  <a:schemeClr val="bg2">
                    <a:lumMod val="20000"/>
                    <a:lumOff val="80000"/>
                  </a:schemeClr>
                </a:solidFill>
              </a:rPr>
              <a:t>transmission power for reaching </a:t>
            </a:r>
            <a:r>
              <a:rPr lang="en-US" b="1" dirty="0">
                <a:solidFill>
                  <a:schemeClr val="bg2">
                    <a:lumMod val="20000"/>
                    <a:lumOff val="80000"/>
                  </a:schemeClr>
                </a:solidFill>
              </a:rPr>
              <a:t>three hops</a:t>
            </a:r>
          </a:p>
          <a:p>
            <a:pPr marL="1314450" lvl="2" indent="-400050" algn="just">
              <a:buFont typeface="+mj-lt"/>
              <a:buAutoNum type="romanLcPeriod"/>
            </a:pPr>
            <a:r>
              <a:rPr lang="en-US" dirty="0">
                <a:solidFill>
                  <a:schemeClr val="bg2">
                    <a:lumMod val="20000"/>
                    <a:lumOff val="80000"/>
                  </a:schemeClr>
                </a:solidFill>
              </a:rPr>
              <a:t>transmission power for reaching </a:t>
            </a:r>
            <a:r>
              <a:rPr lang="en-US" b="1" dirty="0">
                <a:solidFill>
                  <a:schemeClr val="bg2">
                    <a:lumMod val="20000"/>
                    <a:lumOff val="80000"/>
                  </a:schemeClr>
                </a:solidFill>
              </a:rPr>
              <a:t>four hops</a:t>
            </a:r>
          </a:p>
          <a:p>
            <a:pPr marL="1314450" lvl="2" indent="-400050" algn="just">
              <a:buFont typeface="+mj-lt"/>
              <a:buAutoNum type="romanLcPeriod"/>
            </a:pPr>
            <a:r>
              <a:rPr lang="en-US" dirty="0">
                <a:solidFill>
                  <a:schemeClr val="bg2">
                    <a:lumMod val="20000"/>
                    <a:lumOff val="80000"/>
                  </a:schemeClr>
                </a:solidFill>
              </a:rPr>
              <a:t>transmission power for reaching </a:t>
            </a:r>
            <a:r>
              <a:rPr lang="en-US" b="1" dirty="0">
                <a:solidFill>
                  <a:schemeClr val="bg2">
                    <a:lumMod val="20000"/>
                    <a:lumOff val="80000"/>
                  </a:schemeClr>
                </a:solidFill>
              </a:rPr>
              <a:t>five hops</a:t>
            </a:r>
          </a:p>
          <a:p>
            <a:pPr marL="1314450" lvl="2" indent="-400050" algn="just">
              <a:buFont typeface="+mj-lt"/>
              <a:buAutoNum type="romanLcPeriod"/>
            </a:pPr>
            <a:r>
              <a:rPr lang="en-US" dirty="0">
                <a:solidFill>
                  <a:schemeClr val="bg2">
                    <a:lumMod val="20000"/>
                    <a:lumOff val="80000"/>
                  </a:schemeClr>
                </a:solidFill>
              </a:rPr>
              <a:t>transmission power for reaching, </a:t>
            </a:r>
            <a:r>
              <a:rPr lang="en-US" b="1" u="sng" dirty="0">
                <a:solidFill>
                  <a:schemeClr val="bg2">
                    <a:lumMod val="20000"/>
                    <a:lumOff val="80000"/>
                  </a:schemeClr>
                </a:solidFill>
              </a:rPr>
              <a:t>directly</a:t>
            </a:r>
            <a:r>
              <a:rPr lang="en-US" b="1" dirty="0">
                <a:solidFill>
                  <a:schemeClr val="bg2">
                    <a:lumMod val="20000"/>
                    <a:lumOff val="80000"/>
                  </a:schemeClr>
                </a:solidFill>
              </a:rPr>
              <a:t>, the base station</a:t>
            </a:r>
          </a:p>
          <a:p>
            <a:pPr algn="just"/>
            <a:r>
              <a:rPr lang="en-US" i="1" u="sng" dirty="0">
                <a:solidFill>
                  <a:schemeClr val="bg2">
                    <a:lumMod val="20000"/>
                    <a:lumOff val="80000"/>
                  </a:schemeClr>
                </a:solidFill>
              </a:rPr>
              <a:t>Promiscuous reception </a:t>
            </a:r>
            <a:r>
              <a:rPr lang="en-US" b="1" u="sng" dirty="0">
                <a:solidFill>
                  <a:schemeClr val="bg2">
                    <a:lumMod val="20000"/>
                    <a:lumOff val="80000"/>
                  </a:schemeClr>
                </a:solidFill>
              </a:rPr>
              <a:t>was</a:t>
            </a:r>
            <a:r>
              <a:rPr lang="en-US" u="sng" dirty="0">
                <a:solidFill>
                  <a:schemeClr val="bg2">
                    <a:lumMod val="20000"/>
                    <a:lumOff val="80000"/>
                  </a:schemeClr>
                </a:solidFill>
              </a:rPr>
              <a:t> </a:t>
            </a:r>
            <a:r>
              <a:rPr lang="en-US" b="1" u="sng" dirty="0">
                <a:solidFill>
                  <a:schemeClr val="bg2">
                    <a:lumMod val="20000"/>
                    <a:lumOff val="80000"/>
                  </a:schemeClr>
                </a:solidFill>
              </a:rPr>
              <a:t>considered</a:t>
            </a:r>
            <a:r>
              <a:rPr lang="en-US" u="sng" dirty="0">
                <a:solidFill>
                  <a:schemeClr val="bg2">
                    <a:lumMod val="20000"/>
                    <a:lumOff val="80000"/>
                  </a:schemeClr>
                </a:solidFill>
              </a:rPr>
              <a:t> in all scenarios</a:t>
            </a:r>
          </a:p>
          <a:p>
            <a:pPr lvl="1" algn="just"/>
            <a:r>
              <a:rPr lang="en-US" b="1" dirty="0">
                <a:solidFill>
                  <a:schemeClr val="bg2">
                    <a:lumMod val="20000"/>
                    <a:lumOff val="80000"/>
                  </a:schemeClr>
                </a:solidFill>
              </a:rPr>
              <a:t>Unnecessarily</a:t>
            </a:r>
            <a:r>
              <a:rPr lang="en-US" dirty="0">
                <a:solidFill>
                  <a:schemeClr val="bg2">
                    <a:lumMod val="20000"/>
                    <a:lumOff val="80000"/>
                  </a:schemeClr>
                </a:solidFill>
              </a:rPr>
              <a:t> received messages</a:t>
            </a:r>
          </a:p>
          <a:p>
            <a:pPr lvl="1" algn="just"/>
            <a:endParaRPr lang="pt-BR" dirty="0">
              <a:solidFill>
                <a:schemeClr val="bg2">
                  <a:lumMod val="20000"/>
                  <a:lumOff val="80000"/>
                </a:schemeClr>
              </a:solidFill>
            </a:endParaRPr>
          </a:p>
        </p:txBody>
      </p:sp>
    </p:spTree>
    <p:extLst>
      <p:ext uri="{BB962C8B-B14F-4D97-AF65-F5344CB8AC3E}">
        <p14:creationId xmlns:p14="http://schemas.microsoft.com/office/powerpoint/2010/main" val="2881975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998EC2-6B56-48F4-B525-412AB7A53462}"/>
              </a:ext>
            </a:extLst>
          </p:cNvPr>
          <p:cNvSpPr>
            <a:spLocks noGrp="1"/>
          </p:cNvSpPr>
          <p:nvPr>
            <p:ph type="title"/>
          </p:nvPr>
        </p:nvSpPr>
        <p:spPr>
          <a:xfrm>
            <a:off x="0" y="5357153"/>
            <a:ext cx="8534400" cy="1507067"/>
          </a:xfrm>
        </p:spPr>
        <p:txBody>
          <a:bodyPr/>
          <a:lstStyle/>
          <a:p>
            <a:r>
              <a:rPr lang="pt-BR" dirty="0" err="1"/>
              <a:t>Transmission</a:t>
            </a:r>
            <a:r>
              <a:rPr lang="pt-BR" dirty="0"/>
              <a:t> Power </a:t>
            </a:r>
            <a:r>
              <a:rPr lang="pt-BR" dirty="0" err="1"/>
              <a:t>levels</a:t>
            </a:r>
            <a:endParaRPr lang="pt-BR" dirty="0"/>
          </a:p>
        </p:txBody>
      </p:sp>
      <p:sp>
        <p:nvSpPr>
          <p:cNvPr id="6" name="Elipse 5">
            <a:extLst>
              <a:ext uri="{FF2B5EF4-FFF2-40B4-BE49-F238E27FC236}">
                <a16:creationId xmlns:a16="http://schemas.microsoft.com/office/drawing/2014/main" id="{A5820D98-5587-40B4-A3E9-4CA8E9F0E590}"/>
              </a:ext>
            </a:extLst>
          </p:cNvPr>
          <p:cNvSpPr/>
          <p:nvPr/>
        </p:nvSpPr>
        <p:spPr>
          <a:xfrm>
            <a:off x="6007200" y="4717857"/>
            <a:ext cx="180000" cy="18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Elipse 6">
            <a:extLst>
              <a:ext uri="{FF2B5EF4-FFF2-40B4-BE49-F238E27FC236}">
                <a16:creationId xmlns:a16="http://schemas.microsoft.com/office/drawing/2014/main" id="{E75866AE-5F93-469D-A036-171B6820F4A7}"/>
              </a:ext>
            </a:extLst>
          </p:cNvPr>
          <p:cNvSpPr/>
          <p:nvPr/>
        </p:nvSpPr>
        <p:spPr>
          <a:xfrm>
            <a:off x="6043200" y="4753857"/>
            <a:ext cx="108000" cy="10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Elipse 7">
            <a:extLst>
              <a:ext uri="{FF2B5EF4-FFF2-40B4-BE49-F238E27FC236}">
                <a16:creationId xmlns:a16="http://schemas.microsoft.com/office/drawing/2014/main" id="{C97CD751-4630-4996-9A3D-9D16BD82238C}"/>
              </a:ext>
            </a:extLst>
          </p:cNvPr>
          <p:cNvSpPr/>
          <p:nvPr/>
        </p:nvSpPr>
        <p:spPr>
          <a:xfrm>
            <a:off x="6007200" y="4346381"/>
            <a:ext cx="180000" cy="180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Elipse 8">
            <a:extLst>
              <a:ext uri="{FF2B5EF4-FFF2-40B4-BE49-F238E27FC236}">
                <a16:creationId xmlns:a16="http://schemas.microsoft.com/office/drawing/2014/main" id="{82395437-3A58-43FF-A315-B116AEF707AE}"/>
              </a:ext>
            </a:extLst>
          </p:cNvPr>
          <p:cNvSpPr/>
          <p:nvPr/>
        </p:nvSpPr>
        <p:spPr>
          <a:xfrm>
            <a:off x="6007200" y="3974905"/>
            <a:ext cx="180000" cy="180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Elipse 9">
            <a:extLst>
              <a:ext uri="{FF2B5EF4-FFF2-40B4-BE49-F238E27FC236}">
                <a16:creationId xmlns:a16="http://schemas.microsoft.com/office/drawing/2014/main" id="{D13A9762-9F75-445F-8A22-F80587039E3A}"/>
              </a:ext>
            </a:extLst>
          </p:cNvPr>
          <p:cNvSpPr/>
          <p:nvPr/>
        </p:nvSpPr>
        <p:spPr>
          <a:xfrm>
            <a:off x="6001949" y="996405"/>
            <a:ext cx="180000" cy="180000"/>
          </a:xfrm>
          <a:prstGeom prst="ellipse">
            <a:avLst/>
          </a:prstGeom>
          <a:solidFill>
            <a:schemeClr val="bg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Elipse 10">
            <a:extLst>
              <a:ext uri="{FF2B5EF4-FFF2-40B4-BE49-F238E27FC236}">
                <a16:creationId xmlns:a16="http://schemas.microsoft.com/office/drawing/2014/main" id="{2264EB76-10A0-4FCA-9E87-F3F882F9C871}"/>
              </a:ext>
            </a:extLst>
          </p:cNvPr>
          <p:cNvSpPr/>
          <p:nvPr/>
        </p:nvSpPr>
        <p:spPr>
          <a:xfrm>
            <a:off x="6006762" y="1367318"/>
            <a:ext cx="180000" cy="180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Elipse 11">
            <a:extLst>
              <a:ext uri="{FF2B5EF4-FFF2-40B4-BE49-F238E27FC236}">
                <a16:creationId xmlns:a16="http://schemas.microsoft.com/office/drawing/2014/main" id="{CA2CBDB2-B580-4B57-BF24-7496C9919CE4}"/>
              </a:ext>
            </a:extLst>
          </p:cNvPr>
          <p:cNvSpPr/>
          <p:nvPr/>
        </p:nvSpPr>
        <p:spPr>
          <a:xfrm>
            <a:off x="6002437" y="1736488"/>
            <a:ext cx="180000" cy="180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Elipse 12">
            <a:extLst>
              <a:ext uri="{FF2B5EF4-FFF2-40B4-BE49-F238E27FC236}">
                <a16:creationId xmlns:a16="http://schemas.microsoft.com/office/drawing/2014/main" id="{A9F0A9A2-9EAA-4A5D-893B-99E9DD5BF41E}"/>
              </a:ext>
            </a:extLst>
          </p:cNvPr>
          <p:cNvSpPr/>
          <p:nvPr/>
        </p:nvSpPr>
        <p:spPr>
          <a:xfrm>
            <a:off x="6007200" y="2112343"/>
            <a:ext cx="180000" cy="180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Elipse 13">
            <a:extLst>
              <a:ext uri="{FF2B5EF4-FFF2-40B4-BE49-F238E27FC236}">
                <a16:creationId xmlns:a16="http://schemas.microsoft.com/office/drawing/2014/main" id="{DDABA6FA-4CAD-4B9E-9376-D3FFB937F116}"/>
              </a:ext>
            </a:extLst>
          </p:cNvPr>
          <p:cNvSpPr/>
          <p:nvPr/>
        </p:nvSpPr>
        <p:spPr>
          <a:xfrm>
            <a:off x="6007200" y="2482156"/>
            <a:ext cx="180000" cy="180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Elipse 14">
            <a:extLst>
              <a:ext uri="{FF2B5EF4-FFF2-40B4-BE49-F238E27FC236}">
                <a16:creationId xmlns:a16="http://schemas.microsoft.com/office/drawing/2014/main" id="{F009C286-067C-46C5-A543-148351F6FDF1}"/>
              </a:ext>
            </a:extLst>
          </p:cNvPr>
          <p:cNvSpPr/>
          <p:nvPr/>
        </p:nvSpPr>
        <p:spPr>
          <a:xfrm>
            <a:off x="6007200" y="2857368"/>
            <a:ext cx="180000" cy="180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6" name="Elipse 15">
            <a:extLst>
              <a:ext uri="{FF2B5EF4-FFF2-40B4-BE49-F238E27FC236}">
                <a16:creationId xmlns:a16="http://schemas.microsoft.com/office/drawing/2014/main" id="{708909DD-6E23-41E2-9B65-AAAB7B917335}"/>
              </a:ext>
            </a:extLst>
          </p:cNvPr>
          <p:cNvSpPr/>
          <p:nvPr/>
        </p:nvSpPr>
        <p:spPr>
          <a:xfrm>
            <a:off x="6007200" y="3229880"/>
            <a:ext cx="180000" cy="180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7" name="Elipse 16">
            <a:extLst>
              <a:ext uri="{FF2B5EF4-FFF2-40B4-BE49-F238E27FC236}">
                <a16:creationId xmlns:a16="http://schemas.microsoft.com/office/drawing/2014/main" id="{84D28D5D-2383-44CB-B36B-6F4BEB4ED3E0}"/>
              </a:ext>
            </a:extLst>
          </p:cNvPr>
          <p:cNvSpPr/>
          <p:nvPr/>
        </p:nvSpPr>
        <p:spPr>
          <a:xfrm>
            <a:off x="6011500" y="3603429"/>
            <a:ext cx="180000" cy="180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8" name="CaixaDeTexto 17">
            <a:extLst>
              <a:ext uri="{FF2B5EF4-FFF2-40B4-BE49-F238E27FC236}">
                <a16:creationId xmlns:a16="http://schemas.microsoft.com/office/drawing/2014/main" id="{544C2AE7-711F-46B6-A111-6FB55E575667}"/>
              </a:ext>
            </a:extLst>
          </p:cNvPr>
          <p:cNvSpPr txBox="1"/>
          <p:nvPr/>
        </p:nvSpPr>
        <p:spPr>
          <a:xfrm>
            <a:off x="6537973" y="4623191"/>
            <a:ext cx="1582484"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Base </a:t>
            </a:r>
            <a:r>
              <a:rPr lang="pt-BR" b="1" dirty="0" err="1">
                <a:latin typeface="Arial" panose="020B0604020202020204" pitchFamily="34" charset="0"/>
                <a:cs typeface="Arial" panose="020B0604020202020204" pitchFamily="34" charset="0"/>
              </a:rPr>
              <a:t>Station</a:t>
            </a:r>
            <a:endParaRPr lang="pt-BR" b="1" dirty="0">
              <a:latin typeface="Arial" panose="020B0604020202020204" pitchFamily="34" charset="0"/>
              <a:cs typeface="Arial" panose="020B0604020202020204" pitchFamily="34" charset="0"/>
            </a:endParaRPr>
          </a:p>
        </p:txBody>
      </p:sp>
      <p:cxnSp>
        <p:nvCxnSpPr>
          <p:cNvPr id="19" name="Conector de Seta Reta 18">
            <a:extLst>
              <a:ext uri="{FF2B5EF4-FFF2-40B4-BE49-F238E27FC236}">
                <a16:creationId xmlns:a16="http://schemas.microsoft.com/office/drawing/2014/main" id="{3FBF84B7-6123-475A-9EFD-649DCFC080FE}"/>
              </a:ext>
            </a:extLst>
          </p:cNvPr>
          <p:cNvCxnSpPr>
            <a:stCxn id="18" idx="1"/>
            <a:endCxn id="6" idx="6"/>
          </p:cNvCxnSpPr>
          <p:nvPr/>
        </p:nvCxnSpPr>
        <p:spPr>
          <a:xfrm flipH="1">
            <a:off x="6187200" y="4807857"/>
            <a:ext cx="350773"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CaixaDeTexto 19">
            <a:extLst>
              <a:ext uri="{FF2B5EF4-FFF2-40B4-BE49-F238E27FC236}">
                <a16:creationId xmlns:a16="http://schemas.microsoft.com/office/drawing/2014/main" id="{7AFD3AAC-1FF1-4F6D-8E2B-9766F3BCB008}"/>
              </a:ext>
            </a:extLst>
          </p:cNvPr>
          <p:cNvSpPr txBox="1"/>
          <p:nvPr/>
        </p:nvSpPr>
        <p:spPr>
          <a:xfrm>
            <a:off x="5689043" y="4242761"/>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1</a:t>
            </a:r>
          </a:p>
        </p:txBody>
      </p:sp>
      <p:sp>
        <p:nvSpPr>
          <p:cNvPr id="21" name="CaixaDeTexto 20">
            <a:extLst>
              <a:ext uri="{FF2B5EF4-FFF2-40B4-BE49-F238E27FC236}">
                <a16:creationId xmlns:a16="http://schemas.microsoft.com/office/drawing/2014/main" id="{FBD39107-BCFD-464D-973A-05E4A9E183BD}"/>
              </a:ext>
            </a:extLst>
          </p:cNvPr>
          <p:cNvSpPr txBox="1"/>
          <p:nvPr/>
        </p:nvSpPr>
        <p:spPr>
          <a:xfrm>
            <a:off x="6181949" y="3873429"/>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2</a:t>
            </a:r>
          </a:p>
        </p:txBody>
      </p:sp>
      <p:sp>
        <p:nvSpPr>
          <p:cNvPr id="22" name="CaixaDeTexto 21">
            <a:extLst>
              <a:ext uri="{FF2B5EF4-FFF2-40B4-BE49-F238E27FC236}">
                <a16:creationId xmlns:a16="http://schemas.microsoft.com/office/drawing/2014/main" id="{8DD6EC37-5296-4679-ABB7-E6976D8D5AB0}"/>
              </a:ext>
            </a:extLst>
          </p:cNvPr>
          <p:cNvSpPr txBox="1"/>
          <p:nvPr/>
        </p:nvSpPr>
        <p:spPr>
          <a:xfrm>
            <a:off x="5689043" y="3508281"/>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3</a:t>
            </a:r>
          </a:p>
        </p:txBody>
      </p:sp>
      <p:sp>
        <p:nvSpPr>
          <p:cNvPr id="23" name="CaixaDeTexto 22">
            <a:extLst>
              <a:ext uri="{FF2B5EF4-FFF2-40B4-BE49-F238E27FC236}">
                <a16:creationId xmlns:a16="http://schemas.microsoft.com/office/drawing/2014/main" id="{7E62995C-B3A3-4E61-9DC2-30B45DA961FF}"/>
              </a:ext>
            </a:extLst>
          </p:cNvPr>
          <p:cNvSpPr txBox="1"/>
          <p:nvPr/>
        </p:nvSpPr>
        <p:spPr>
          <a:xfrm>
            <a:off x="5689043" y="2765364"/>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5</a:t>
            </a:r>
          </a:p>
        </p:txBody>
      </p:sp>
      <p:sp>
        <p:nvSpPr>
          <p:cNvPr id="24" name="CaixaDeTexto 23">
            <a:extLst>
              <a:ext uri="{FF2B5EF4-FFF2-40B4-BE49-F238E27FC236}">
                <a16:creationId xmlns:a16="http://schemas.microsoft.com/office/drawing/2014/main" id="{F46891F3-75B5-4073-93E9-E323B579DAA5}"/>
              </a:ext>
            </a:extLst>
          </p:cNvPr>
          <p:cNvSpPr txBox="1"/>
          <p:nvPr/>
        </p:nvSpPr>
        <p:spPr>
          <a:xfrm>
            <a:off x="5689043" y="2023362"/>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7</a:t>
            </a:r>
          </a:p>
        </p:txBody>
      </p:sp>
      <p:sp>
        <p:nvSpPr>
          <p:cNvPr id="25" name="CaixaDeTexto 24">
            <a:extLst>
              <a:ext uri="{FF2B5EF4-FFF2-40B4-BE49-F238E27FC236}">
                <a16:creationId xmlns:a16="http://schemas.microsoft.com/office/drawing/2014/main" id="{A77E26BF-F702-4E3D-9DBC-98F909CA9278}"/>
              </a:ext>
            </a:extLst>
          </p:cNvPr>
          <p:cNvSpPr txBox="1"/>
          <p:nvPr/>
        </p:nvSpPr>
        <p:spPr>
          <a:xfrm>
            <a:off x="5689043" y="1266699"/>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9</a:t>
            </a:r>
          </a:p>
        </p:txBody>
      </p:sp>
      <p:sp>
        <p:nvSpPr>
          <p:cNvPr id="26" name="CaixaDeTexto 25">
            <a:extLst>
              <a:ext uri="{FF2B5EF4-FFF2-40B4-BE49-F238E27FC236}">
                <a16:creationId xmlns:a16="http://schemas.microsoft.com/office/drawing/2014/main" id="{304F9E7F-4186-4E3E-BFA0-D335DEDD329A}"/>
              </a:ext>
            </a:extLst>
          </p:cNvPr>
          <p:cNvSpPr txBox="1"/>
          <p:nvPr/>
        </p:nvSpPr>
        <p:spPr>
          <a:xfrm>
            <a:off x="6209840" y="3134696"/>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4</a:t>
            </a:r>
          </a:p>
        </p:txBody>
      </p:sp>
      <p:sp>
        <p:nvSpPr>
          <p:cNvPr id="27" name="CaixaDeTexto 26">
            <a:extLst>
              <a:ext uri="{FF2B5EF4-FFF2-40B4-BE49-F238E27FC236}">
                <a16:creationId xmlns:a16="http://schemas.microsoft.com/office/drawing/2014/main" id="{7027E0D1-12D2-4162-9BB3-5428483A5767}"/>
              </a:ext>
            </a:extLst>
          </p:cNvPr>
          <p:cNvSpPr txBox="1"/>
          <p:nvPr/>
        </p:nvSpPr>
        <p:spPr>
          <a:xfrm>
            <a:off x="6188105" y="2391674"/>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6</a:t>
            </a:r>
          </a:p>
        </p:txBody>
      </p:sp>
      <p:sp>
        <p:nvSpPr>
          <p:cNvPr id="28" name="CaixaDeTexto 27">
            <a:extLst>
              <a:ext uri="{FF2B5EF4-FFF2-40B4-BE49-F238E27FC236}">
                <a16:creationId xmlns:a16="http://schemas.microsoft.com/office/drawing/2014/main" id="{31320D20-2085-46DC-9FC4-FCD8DAD1BCCF}"/>
              </a:ext>
            </a:extLst>
          </p:cNvPr>
          <p:cNvSpPr txBox="1"/>
          <p:nvPr/>
        </p:nvSpPr>
        <p:spPr>
          <a:xfrm>
            <a:off x="6191500" y="1641983"/>
            <a:ext cx="31290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8</a:t>
            </a:r>
          </a:p>
        </p:txBody>
      </p:sp>
      <p:sp>
        <p:nvSpPr>
          <p:cNvPr id="29" name="CaixaDeTexto 28">
            <a:extLst>
              <a:ext uri="{FF2B5EF4-FFF2-40B4-BE49-F238E27FC236}">
                <a16:creationId xmlns:a16="http://schemas.microsoft.com/office/drawing/2014/main" id="{86B25031-AA16-4F1A-84D0-7FF25580574C}"/>
              </a:ext>
            </a:extLst>
          </p:cNvPr>
          <p:cNvSpPr txBox="1"/>
          <p:nvPr/>
        </p:nvSpPr>
        <p:spPr>
          <a:xfrm>
            <a:off x="6117829" y="912274"/>
            <a:ext cx="441146" cy="369332"/>
          </a:xfrm>
          <a:prstGeom prst="rect">
            <a:avLst/>
          </a:prstGeom>
          <a:noFill/>
        </p:spPr>
        <p:txBody>
          <a:bodyPr wrap="none" rtlCol="0">
            <a:spAutoFit/>
          </a:bodyPr>
          <a:lstStyle/>
          <a:p>
            <a:r>
              <a:rPr lang="pt-BR" b="1" dirty="0">
                <a:latin typeface="Arial" panose="020B0604020202020204" pitchFamily="34" charset="0"/>
                <a:cs typeface="Arial" panose="020B0604020202020204" pitchFamily="34" charset="0"/>
              </a:rPr>
              <a:t>10</a:t>
            </a:r>
          </a:p>
        </p:txBody>
      </p:sp>
      <p:sp>
        <p:nvSpPr>
          <p:cNvPr id="30" name="Espaço Reservado para Conteúdo 2">
            <a:extLst>
              <a:ext uri="{FF2B5EF4-FFF2-40B4-BE49-F238E27FC236}">
                <a16:creationId xmlns:a16="http://schemas.microsoft.com/office/drawing/2014/main" id="{413D7BC0-EA8E-494E-9B3D-3C687987C7F0}"/>
              </a:ext>
            </a:extLst>
          </p:cNvPr>
          <p:cNvSpPr>
            <a:spLocks noGrp="1"/>
          </p:cNvSpPr>
          <p:nvPr>
            <p:ph idx="1"/>
          </p:nvPr>
        </p:nvSpPr>
        <p:spPr>
          <a:xfrm>
            <a:off x="0" y="0"/>
            <a:ext cx="8534400" cy="3615267"/>
          </a:xfrm>
        </p:spPr>
        <p:txBody>
          <a:bodyPr/>
          <a:lstStyle/>
          <a:p>
            <a:pPr marL="0" indent="0" algn="just">
              <a:buNone/>
            </a:pPr>
            <a:r>
              <a:rPr lang="en-US" dirty="0">
                <a:solidFill>
                  <a:schemeClr val="bg2">
                    <a:lumMod val="20000"/>
                    <a:lumOff val="80000"/>
                  </a:schemeClr>
                </a:solidFill>
              </a:rPr>
              <a:t>Transmitter: </a:t>
            </a:r>
            <a:r>
              <a:rPr lang="en-US" b="1" dirty="0">
                <a:solidFill>
                  <a:schemeClr val="bg2">
                    <a:lumMod val="20000"/>
                    <a:lumOff val="80000"/>
                  </a:schemeClr>
                </a:solidFill>
              </a:rPr>
              <a:t>10</a:t>
            </a:r>
            <a:endParaRPr lang="pt-BR" b="1" dirty="0">
              <a:solidFill>
                <a:schemeClr val="bg2">
                  <a:lumMod val="20000"/>
                  <a:lumOff val="80000"/>
                </a:schemeClr>
              </a:solidFill>
            </a:endParaRPr>
          </a:p>
        </p:txBody>
      </p:sp>
    </p:spTree>
    <p:extLst>
      <p:ext uri="{BB962C8B-B14F-4D97-AF65-F5344CB8AC3E}">
        <p14:creationId xmlns:p14="http://schemas.microsoft.com/office/powerpoint/2010/main" val="1751471891"/>
      </p:ext>
    </p:extLst>
  </p:cSld>
  <p:clrMapOvr>
    <a:masterClrMapping/>
  </p:clrMapOvr>
</p:sld>
</file>

<file path=ppt/theme/theme1.xml><?xml version="1.0" encoding="utf-8"?>
<a:theme xmlns:a="http://schemas.openxmlformats.org/drawingml/2006/main" name="Fatia">
  <a:themeElements>
    <a:clrScheme name="Fatia">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Fati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atia">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980</TotalTime>
  <Words>1255</Words>
  <Application>Microsoft Office PowerPoint</Application>
  <PresentationFormat>Widescreen</PresentationFormat>
  <Paragraphs>360</Paragraphs>
  <Slides>30</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30</vt:i4>
      </vt:variant>
    </vt:vector>
  </HeadingPairs>
  <TitlesOfParts>
    <vt:vector size="36" baseType="lpstr">
      <vt:lpstr>Arial</vt:lpstr>
      <vt:lpstr>Century Gothic</vt:lpstr>
      <vt:lpstr>Palatino Linotype</vt:lpstr>
      <vt:lpstr>Times New Roman</vt:lpstr>
      <vt:lpstr>Wingdings 3</vt:lpstr>
      <vt:lpstr>Fatia</vt:lpstr>
      <vt:lpstr>An Analysis of the Use of Multiple Transmission  Power Levels on Wireless Sensor Networks</vt:lpstr>
      <vt:lpstr>Motivation</vt:lpstr>
      <vt:lpstr>motivation</vt:lpstr>
      <vt:lpstr>motivation</vt:lpstr>
      <vt:lpstr>Introduction</vt:lpstr>
      <vt:lpstr>Introduction</vt:lpstr>
      <vt:lpstr>Methodology</vt:lpstr>
      <vt:lpstr>Methodology</vt:lpstr>
      <vt:lpstr>Transmission Power levels</vt:lpstr>
      <vt:lpstr>Transmission Power levels</vt:lpstr>
      <vt:lpstr>Transmission Power levels</vt:lpstr>
      <vt:lpstr>Transmission Power levels</vt:lpstr>
      <vt:lpstr>Transmission Power levels</vt:lpstr>
      <vt:lpstr>Transmission Power levels</vt:lpstr>
      <vt:lpstr>Methodology</vt:lpstr>
      <vt:lpstr>Methodology</vt:lpstr>
      <vt:lpstr>simulation</vt:lpstr>
      <vt:lpstr>Results</vt:lpstr>
      <vt:lpstr>Results</vt:lpstr>
      <vt:lpstr>Results</vt:lpstr>
      <vt:lpstr>Results</vt:lpstr>
      <vt:lpstr>Results</vt:lpstr>
      <vt:lpstr>Results</vt:lpstr>
      <vt:lpstr>Results</vt:lpstr>
      <vt:lpstr>results</vt:lpstr>
      <vt:lpstr>Results</vt:lpstr>
      <vt:lpstr>Results</vt:lpstr>
      <vt:lpstr>Results</vt:lpstr>
      <vt:lpstr>Concluding remarks</vt:lpstr>
      <vt:lpstr>Concluding remarks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Analysis of the Use of Multiple Transmission  Power Levels on Wireless Sensor Networks</dc:title>
  <dc:creator>Felipe Miranda</dc:creator>
  <cp:lastModifiedBy>Felipe Miranda</cp:lastModifiedBy>
  <cp:revision>47</cp:revision>
  <dcterms:created xsi:type="dcterms:W3CDTF">2018-11-02T12:25:42Z</dcterms:created>
  <dcterms:modified xsi:type="dcterms:W3CDTF">2018-11-06T12:39:37Z</dcterms:modified>
</cp:coreProperties>
</file>