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58" r:id="rId5"/>
    <p:sldId id="260" r:id="rId6"/>
    <p:sldId id="263" r:id="rId7"/>
    <p:sldId id="264" r:id="rId8"/>
    <p:sldId id="265" r:id="rId9"/>
    <p:sldId id="266" r:id="rId10"/>
    <p:sldId id="267" r:id="rId11"/>
    <p:sldId id="268" r:id="rId12"/>
    <p:sldId id="269" r:id="rId13"/>
    <p:sldId id="270" r:id="rId14"/>
    <p:sldId id="295" r:id="rId15"/>
    <p:sldId id="296" r:id="rId16"/>
    <p:sldId id="297" r:id="rId17"/>
    <p:sldId id="298" r:id="rId18"/>
    <p:sldId id="299" r:id="rId19"/>
    <p:sldId id="300" r:id="rId20"/>
    <p:sldId id="285" r:id="rId21"/>
    <p:sldId id="286" r:id="rId22"/>
    <p:sldId id="287" r:id="rId23"/>
    <p:sldId id="289" r:id="rId24"/>
    <p:sldId id="290" r:id="rId25"/>
    <p:sldId id="291" r:id="rId26"/>
    <p:sldId id="293" r:id="rId27"/>
    <p:sldId id="294" r:id="rId28"/>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rosoft" initials="M"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965A9CE4-C5E5-4D57-B296-7ED711D57D9E}" type="datetimeFigureOut">
              <a:rPr lang="pt-BR" smtClean="0"/>
              <a:t>03/11/2018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D679D31-244C-45AF-9BDB-5833D3C65D09}" type="slidenum">
              <a:rPr lang="pt-BR" smtClean="0"/>
              <a:t>‹nº›</a:t>
            </a:fld>
            <a:endParaRPr lang="pt-BR"/>
          </a:p>
        </p:txBody>
      </p:sp>
    </p:spTree>
    <p:extLst>
      <p:ext uri="{BB962C8B-B14F-4D97-AF65-F5344CB8AC3E}">
        <p14:creationId xmlns:p14="http://schemas.microsoft.com/office/powerpoint/2010/main" val="364772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65A9CE4-C5E5-4D57-B296-7ED711D57D9E}" type="datetimeFigureOut">
              <a:rPr lang="pt-BR" smtClean="0"/>
              <a:t>03/11/2018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D679D31-244C-45AF-9BDB-5833D3C65D09}" type="slidenum">
              <a:rPr lang="pt-BR" smtClean="0"/>
              <a:t>‹nº›</a:t>
            </a:fld>
            <a:endParaRPr lang="pt-BR"/>
          </a:p>
        </p:txBody>
      </p:sp>
    </p:spTree>
    <p:extLst>
      <p:ext uri="{BB962C8B-B14F-4D97-AF65-F5344CB8AC3E}">
        <p14:creationId xmlns:p14="http://schemas.microsoft.com/office/powerpoint/2010/main" val="3989212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65A9CE4-C5E5-4D57-B296-7ED711D57D9E}" type="datetimeFigureOut">
              <a:rPr lang="pt-BR" smtClean="0"/>
              <a:t>03/11/2018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D679D31-244C-45AF-9BDB-5833D3C65D09}" type="slidenum">
              <a:rPr lang="pt-BR" smtClean="0"/>
              <a:t>‹nº›</a:t>
            </a:fld>
            <a:endParaRPr lang="pt-BR"/>
          </a:p>
        </p:txBody>
      </p:sp>
    </p:spTree>
    <p:extLst>
      <p:ext uri="{BB962C8B-B14F-4D97-AF65-F5344CB8AC3E}">
        <p14:creationId xmlns:p14="http://schemas.microsoft.com/office/powerpoint/2010/main" val="1176517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65A9CE4-C5E5-4D57-B296-7ED711D57D9E}" type="datetimeFigureOut">
              <a:rPr lang="pt-BR" smtClean="0"/>
              <a:t>03/11/2018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D679D31-244C-45AF-9BDB-5833D3C65D09}" type="slidenum">
              <a:rPr lang="pt-BR" smtClean="0"/>
              <a:t>‹nº›</a:t>
            </a:fld>
            <a:endParaRPr lang="pt-BR"/>
          </a:p>
        </p:txBody>
      </p:sp>
    </p:spTree>
    <p:extLst>
      <p:ext uri="{BB962C8B-B14F-4D97-AF65-F5344CB8AC3E}">
        <p14:creationId xmlns:p14="http://schemas.microsoft.com/office/powerpoint/2010/main" val="702557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965A9CE4-C5E5-4D57-B296-7ED711D57D9E}" type="datetimeFigureOut">
              <a:rPr lang="pt-BR" smtClean="0"/>
              <a:t>03/11/2018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D679D31-244C-45AF-9BDB-5833D3C65D09}" type="slidenum">
              <a:rPr lang="pt-BR" smtClean="0"/>
              <a:t>‹nº›</a:t>
            </a:fld>
            <a:endParaRPr lang="pt-BR"/>
          </a:p>
        </p:txBody>
      </p:sp>
    </p:spTree>
    <p:extLst>
      <p:ext uri="{BB962C8B-B14F-4D97-AF65-F5344CB8AC3E}">
        <p14:creationId xmlns:p14="http://schemas.microsoft.com/office/powerpoint/2010/main" val="2231936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965A9CE4-C5E5-4D57-B296-7ED711D57D9E}" type="datetimeFigureOut">
              <a:rPr lang="pt-BR" smtClean="0"/>
              <a:t>03/11/2018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D679D31-244C-45AF-9BDB-5833D3C65D09}" type="slidenum">
              <a:rPr lang="pt-BR" smtClean="0"/>
              <a:t>‹nº›</a:t>
            </a:fld>
            <a:endParaRPr lang="pt-BR"/>
          </a:p>
        </p:txBody>
      </p:sp>
    </p:spTree>
    <p:extLst>
      <p:ext uri="{BB962C8B-B14F-4D97-AF65-F5344CB8AC3E}">
        <p14:creationId xmlns:p14="http://schemas.microsoft.com/office/powerpoint/2010/main" val="1025840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965A9CE4-C5E5-4D57-B296-7ED711D57D9E}" type="datetimeFigureOut">
              <a:rPr lang="pt-BR" smtClean="0"/>
              <a:t>03/11/2018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0D679D31-244C-45AF-9BDB-5833D3C65D09}" type="slidenum">
              <a:rPr lang="pt-BR" smtClean="0"/>
              <a:t>‹nº›</a:t>
            </a:fld>
            <a:endParaRPr lang="pt-BR"/>
          </a:p>
        </p:txBody>
      </p:sp>
    </p:spTree>
    <p:extLst>
      <p:ext uri="{BB962C8B-B14F-4D97-AF65-F5344CB8AC3E}">
        <p14:creationId xmlns:p14="http://schemas.microsoft.com/office/powerpoint/2010/main" val="1550443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965A9CE4-C5E5-4D57-B296-7ED711D57D9E}" type="datetimeFigureOut">
              <a:rPr lang="pt-BR" smtClean="0"/>
              <a:t>03/11/2018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0D679D31-244C-45AF-9BDB-5833D3C65D09}" type="slidenum">
              <a:rPr lang="pt-BR" smtClean="0"/>
              <a:t>‹nº›</a:t>
            </a:fld>
            <a:endParaRPr lang="pt-BR"/>
          </a:p>
        </p:txBody>
      </p:sp>
    </p:spTree>
    <p:extLst>
      <p:ext uri="{BB962C8B-B14F-4D97-AF65-F5344CB8AC3E}">
        <p14:creationId xmlns:p14="http://schemas.microsoft.com/office/powerpoint/2010/main" val="2500704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965A9CE4-C5E5-4D57-B296-7ED711D57D9E}" type="datetimeFigureOut">
              <a:rPr lang="pt-BR" smtClean="0"/>
              <a:t>03/11/2018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0D679D31-244C-45AF-9BDB-5833D3C65D09}" type="slidenum">
              <a:rPr lang="pt-BR" smtClean="0"/>
              <a:t>‹nº›</a:t>
            </a:fld>
            <a:endParaRPr lang="pt-BR"/>
          </a:p>
        </p:txBody>
      </p:sp>
    </p:spTree>
    <p:extLst>
      <p:ext uri="{BB962C8B-B14F-4D97-AF65-F5344CB8AC3E}">
        <p14:creationId xmlns:p14="http://schemas.microsoft.com/office/powerpoint/2010/main" val="4062447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965A9CE4-C5E5-4D57-B296-7ED711D57D9E}" type="datetimeFigureOut">
              <a:rPr lang="pt-BR" smtClean="0"/>
              <a:t>03/11/2018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D679D31-244C-45AF-9BDB-5833D3C65D09}" type="slidenum">
              <a:rPr lang="pt-BR" smtClean="0"/>
              <a:t>‹nº›</a:t>
            </a:fld>
            <a:endParaRPr lang="pt-BR"/>
          </a:p>
        </p:txBody>
      </p:sp>
    </p:spTree>
    <p:extLst>
      <p:ext uri="{BB962C8B-B14F-4D97-AF65-F5344CB8AC3E}">
        <p14:creationId xmlns:p14="http://schemas.microsoft.com/office/powerpoint/2010/main" val="465480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965A9CE4-C5E5-4D57-B296-7ED711D57D9E}" type="datetimeFigureOut">
              <a:rPr lang="pt-BR" smtClean="0"/>
              <a:t>03/11/2018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D679D31-244C-45AF-9BDB-5833D3C65D09}" type="slidenum">
              <a:rPr lang="pt-BR" smtClean="0"/>
              <a:t>‹nº›</a:t>
            </a:fld>
            <a:endParaRPr lang="pt-BR"/>
          </a:p>
        </p:txBody>
      </p:sp>
    </p:spTree>
    <p:extLst>
      <p:ext uri="{BB962C8B-B14F-4D97-AF65-F5344CB8AC3E}">
        <p14:creationId xmlns:p14="http://schemas.microsoft.com/office/powerpoint/2010/main" val="1207198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5A9CE4-C5E5-4D57-B296-7ED711D57D9E}" type="datetimeFigureOut">
              <a:rPr lang="pt-BR" smtClean="0"/>
              <a:t>03/11/2018</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679D31-244C-45AF-9BDB-5833D3C65D09}" type="slidenum">
              <a:rPr lang="pt-BR" smtClean="0"/>
              <a:t>‹nº›</a:t>
            </a:fld>
            <a:endParaRPr lang="pt-BR"/>
          </a:p>
        </p:txBody>
      </p:sp>
    </p:spTree>
    <p:extLst>
      <p:ext uri="{BB962C8B-B14F-4D97-AF65-F5344CB8AC3E}">
        <p14:creationId xmlns:p14="http://schemas.microsoft.com/office/powerpoint/2010/main" val="216718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4.jpeg"/><Relationship Id="rId7"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8.wmf"/><Relationship Id="rId4" Type="http://schemas.openxmlformats.org/officeDocument/2006/relationships/oleObject" Target="../embeddings/oleObject6.bin"/><Relationship Id="rId9" Type="http://schemas.openxmlformats.org/officeDocument/2006/relationships/image" Target="../media/image19.wmf"/></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2.emf"/></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3.wmf"/><Relationship Id="rId4" Type="http://schemas.openxmlformats.org/officeDocument/2006/relationships/oleObject" Target="../embeddings/oleObject9.bin"/></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oleObject" Target="../embeddings/oleObject1.bin"/><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0.wmf"/><Relationship Id="rId5" Type="http://schemas.openxmlformats.org/officeDocument/2006/relationships/image" Target="../media/image4.jpeg"/><Relationship Id="rId10" Type="http://schemas.openxmlformats.org/officeDocument/2006/relationships/oleObject" Target="../embeddings/oleObject4.bin"/><Relationship Id="rId4" Type="http://schemas.openxmlformats.org/officeDocument/2006/relationships/image" Target="../media/image7.wmf"/><Relationship Id="rId9" Type="http://schemas.openxmlformats.org/officeDocument/2006/relationships/image" Target="../media/image9.wmf"/></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4.jpe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2228044"/>
            <a:ext cx="12192000" cy="1591011"/>
          </a:xfrm>
        </p:spPr>
        <p:txBody>
          <a:bodyPr>
            <a:normAutofit/>
          </a:bodyPr>
          <a:lstStyle/>
          <a:p>
            <a:r>
              <a:rPr lang="pt-BR" sz="2800" b="1" dirty="0" smtClean="0">
                <a:latin typeface="Arial" panose="020B0604020202020204" pitchFamily="34" charset="0"/>
                <a:cs typeface="Arial" panose="020B0604020202020204" pitchFamily="34" charset="0"/>
              </a:rPr>
              <a:t>Molecular </a:t>
            </a:r>
            <a:r>
              <a:rPr lang="pt-BR" sz="2800" b="1" dirty="0" err="1" smtClean="0">
                <a:latin typeface="Arial" panose="020B0604020202020204" pitchFamily="34" charset="0"/>
                <a:cs typeface="Arial" panose="020B0604020202020204" pitchFamily="34" charset="0"/>
              </a:rPr>
              <a:t>docking</a:t>
            </a:r>
            <a:r>
              <a:rPr lang="pt-BR" sz="2800" b="1" dirty="0" smtClean="0">
                <a:latin typeface="Arial" panose="020B0604020202020204" pitchFamily="34" charset="0"/>
                <a:cs typeface="Arial" panose="020B0604020202020204" pitchFamily="34" charset="0"/>
              </a:rPr>
              <a:t> </a:t>
            </a:r>
            <a:r>
              <a:rPr lang="pt-BR" sz="2800" b="1" dirty="0" err="1" smtClean="0">
                <a:latin typeface="Arial" panose="020B0604020202020204" pitchFamily="34" charset="0"/>
                <a:cs typeface="Arial" panose="020B0604020202020204" pitchFamily="34" charset="0"/>
              </a:rPr>
              <a:t>and</a:t>
            </a:r>
            <a:r>
              <a:rPr lang="pt-BR" sz="2800" b="1" dirty="0" smtClean="0">
                <a:latin typeface="Arial" panose="020B0604020202020204" pitchFamily="34" charset="0"/>
                <a:cs typeface="Arial" panose="020B0604020202020204" pitchFamily="34" charset="0"/>
              </a:rPr>
              <a:t> </a:t>
            </a:r>
            <a:r>
              <a:rPr lang="pt-BR" sz="2800" b="1" dirty="0" err="1" smtClean="0">
                <a:latin typeface="Arial" panose="020B0604020202020204" pitchFamily="34" charset="0"/>
                <a:cs typeface="Arial" panose="020B0604020202020204" pitchFamily="34" charset="0"/>
              </a:rPr>
              <a:t>pharmacokinetic</a:t>
            </a:r>
            <a:r>
              <a:rPr lang="pt-BR" sz="2800" b="1" dirty="0" smtClean="0">
                <a:latin typeface="Arial" panose="020B0604020202020204" pitchFamily="34" charset="0"/>
                <a:cs typeface="Arial" panose="020B0604020202020204" pitchFamily="34" charset="0"/>
              </a:rPr>
              <a:t> </a:t>
            </a:r>
            <a:r>
              <a:rPr lang="pt-BR" sz="2800" b="1" dirty="0" err="1" smtClean="0">
                <a:latin typeface="Arial" panose="020B0604020202020204" pitchFamily="34" charset="0"/>
                <a:cs typeface="Arial" panose="020B0604020202020204" pitchFamily="34" charset="0"/>
              </a:rPr>
              <a:t>and</a:t>
            </a:r>
            <a:r>
              <a:rPr lang="pt-BR" sz="2800" b="1" dirty="0" smtClean="0">
                <a:latin typeface="Arial" panose="020B0604020202020204" pitchFamily="34" charset="0"/>
                <a:cs typeface="Arial" panose="020B0604020202020204" pitchFamily="34" charset="0"/>
              </a:rPr>
              <a:t> </a:t>
            </a:r>
            <a:r>
              <a:rPr lang="pt-BR" sz="2800" b="1" dirty="0" err="1" smtClean="0">
                <a:latin typeface="Arial" panose="020B0604020202020204" pitchFamily="34" charset="0"/>
                <a:cs typeface="Arial" panose="020B0604020202020204" pitchFamily="34" charset="0"/>
              </a:rPr>
              <a:t>toxicological</a:t>
            </a:r>
            <a:r>
              <a:rPr lang="pt-BR" sz="2800" b="1" dirty="0" smtClean="0">
                <a:latin typeface="Arial" panose="020B0604020202020204" pitchFamily="34" charset="0"/>
                <a:cs typeface="Arial" panose="020B0604020202020204" pitchFamily="34" charset="0"/>
              </a:rPr>
              <a:t> </a:t>
            </a:r>
            <a:r>
              <a:rPr lang="pt-BR" sz="2800" b="1" dirty="0" err="1" smtClean="0">
                <a:latin typeface="Arial" panose="020B0604020202020204" pitchFamily="34" charset="0"/>
                <a:cs typeface="Arial" panose="020B0604020202020204" pitchFamily="34" charset="0"/>
              </a:rPr>
              <a:t>predictions</a:t>
            </a:r>
            <a:r>
              <a:rPr lang="pt-BR" sz="2800" b="1" dirty="0" smtClean="0">
                <a:latin typeface="Arial" panose="020B0604020202020204" pitchFamily="34" charset="0"/>
                <a:cs typeface="Arial" panose="020B0604020202020204" pitchFamily="34" charset="0"/>
              </a:rPr>
              <a:t> </a:t>
            </a:r>
            <a:r>
              <a:rPr lang="pt-BR" sz="2800" b="1" dirty="0" err="1" smtClean="0">
                <a:latin typeface="Arial" panose="020B0604020202020204" pitchFamily="34" charset="0"/>
                <a:cs typeface="Arial" panose="020B0604020202020204" pitchFamily="34" charset="0"/>
              </a:rPr>
              <a:t>of</a:t>
            </a:r>
            <a:r>
              <a:rPr lang="pt-BR" sz="2800" b="1" dirty="0" smtClean="0">
                <a:latin typeface="Arial" panose="020B0604020202020204" pitchFamily="34" charset="0"/>
                <a:cs typeface="Arial" panose="020B0604020202020204" pitchFamily="34" charset="0"/>
              </a:rPr>
              <a:t> natural </a:t>
            </a:r>
            <a:r>
              <a:rPr lang="pt-BR" sz="2800" b="1" dirty="0" err="1" smtClean="0">
                <a:latin typeface="Arial" panose="020B0604020202020204" pitchFamily="34" charset="0"/>
                <a:cs typeface="Arial" panose="020B0604020202020204" pitchFamily="34" charset="0"/>
              </a:rPr>
              <a:t>compounds</a:t>
            </a:r>
            <a:r>
              <a:rPr lang="pt-BR" sz="2800" b="1" dirty="0" smtClean="0">
                <a:latin typeface="Arial" panose="020B0604020202020204" pitchFamily="34" charset="0"/>
                <a:cs typeface="Arial" panose="020B0604020202020204" pitchFamily="34" charset="0"/>
              </a:rPr>
              <a:t> </a:t>
            </a:r>
            <a:r>
              <a:rPr lang="pt-BR" sz="2800" b="1" dirty="0" err="1" smtClean="0">
                <a:latin typeface="Arial" panose="020B0604020202020204" pitchFamily="34" charset="0"/>
                <a:cs typeface="Arial" panose="020B0604020202020204" pitchFamily="34" charset="0"/>
              </a:rPr>
              <a:t>with</a:t>
            </a:r>
            <a:r>
              <a:rPr lang="pt-BR" sz="2800" b="1" dirty="0" smtClean="0">
                <a:latin typeface="Arial" panose="020B0604020202020204" pitchFamily="34" charset="0"/>
                <a:cs typeface="Arial" panose="020B0604020202020204" pitchFamily="34" charset="0"/>
              </a:rPr>
              <a:t> </a:t>
            </a:r>
            <a:r>
              <a:rPr lang="pt-BR" sz="2800" b="1" dirty="0" err="1" smtClean="0">
                <a:latin typeface="Arial" panose="020B0604020202020204" pitchFamily="34" charset="0"/>
                <a:cs typeface="Arial" panose="020B0604020202020204" pitchFamily="34" charset="0"/>
              </a:rPr>
              <a:t>anticholinesterasic</a:t>
            </a:r>
            <a:r>
              <a:rPr lang="pt-BR" sz="2800" b="1" dirty="0" smtClean="0">
                <a:latin typeface="Arial" panose="020B0604020202020204" pitchFamily="34" charset="0"/>
                <a:cs typeface="Arial" panose="020B0604020202020204" pitchFamily="34" charset="0"/>
              </a:rPr>
              <a:t> </a:t>
            </a:r>
            <a:r>
              <a:rPr lang="pt-BR" sz="2800" b="1" dirty="0" err="1" smtClean="0">
                <a:latin typeface="Arial" panose="020B0604020202020204" pitchFamily="34" charset="0"/>
                <a:cs typeface="Arial" panose="020B0604020202020204" pitchFamily="34" charset="0"/>
              </a:rPr>
              <a:t>activity</a:t>
            </a:r>
            <a:r>
              <a:rPr lang="pt-BR" sz="2800" b="1" dirty="0">
                <a:latin typeface="Arial" panose="020B0604020202020204" pitchFamily="34" charset="0"/>
                <a:cs typeface="Arial" panose="020B0604020202020204" pitchFamily="34" charset="0"/>
              </a:rPr>
              <a:t/>
            </a:r>
            <a:br>
              <a:rPr lang="pt-BR" sz="2800" b="1" dirty="0">
                <a:latin typeface="Arial" panose="020B0604020202020204" pitchFamily="34" charset="0"/>
                <a:cs typeface="Arial" panose="020B0604020202020204" pitchFamily="34" charset="0"/>
              </a:rPr>
            </a:br>
            <a:endParaRPr lang="pt-BR" sz="2800" b="1" dirty="0">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0" y="3511885"/>
            <a:ext cx="12192000" cy="1655762"/>
          </a:xfrm>
        </p:spPr>
        <p:txBody>
          <a:bodyPr>
            <a:normAutofit fontScale="92500"/>
          </a:bodyPr>
          <a:lstStyle/>
          <a:p>
            <a:pPr algn="l"/>
            <a:endParaRPr lang="en-US" sz="1800" baseline="30000" dirty="0" smtClean="0">
              <a:latin typeface="Times New Roman" panose="02020603050405020304" pitchFamily="18" charset="0"/>
              <a:cs typeface="Times New Roman" panose="02020603050405020304" pitchFamily="18" charset="0"/>
            </a:endParaRPr>
          </a:p>
          <a:p>
            <a:pPr algn="l"/>
            <a:r>
              <a:rPr lang="en-US" baseline="30000" dirty="0" smtClean="0">
                <a:latin typeface="Arial" panose="020B0604020202020204" pitchFamily="34" charset="0"/>
                <a:cs typeface="Arial" panose="020B0604020202020204" pitchFamily="34" charset="0"/>
              </a:rPr>
              <a:t>Daniel Castro da Costa¹, </a:t>
            </a:r>
            <a:r>
              <a:rPr lang="en-US" baseline="30000" dirty="0" err="1" smtClean="0">
                <a:latin typeface="Arial" panose="020B0604020202020204" pitchFamily="34" charset="0"/>
                <a:cs typeface="Arial" panose="020B0604020202020204" pitchFamily="34" charset="0"/>
              </a:rPr>
              <a:t>Heldem</a:t>
            </a:r>
            <a:r>
              <a:rPr lang="en-US" baseline="30000" dirty="0" smtClean="0">
                <a:latin typeface="Arial" panose="020B0604020202020204" pitchFamily="34" charset="0"/>
                <a:cs typeface="Arial" panose="020B0604020202020204" pitchFamily="34" charset="0"/>
              </a:rPr>
              <a:t> </a:t>
            </a:r>
            <a:r>
              <a:rPr lang="en-US" baseline="30000" dirty="0" err="1" smtClean="0">
                <a:latin typeface="Arial" panose="020B0604020202020204" pitchFamily="34" charset="0"/>
                <a:cs typeface="Arial" panose="020B0604020202020204" pitchFamily="34" charset="0"/>
              </a:rPr>
              <a:t>Ronam</a:t>
            </a:r>
            <a:r>
              <a:rPr lang="en-US" baseline="30000" dirty="0" smtClean="0">
                <a:latin typeface="Arial" panose="020B0604020202020204" pitchFamily="34" charset="0"/>
                <a:cs typeface="Arial" panose="020B0604020202020204" pitchFamily="34" charset="0"/>
              </a:rPr>
              <a:t> Cristo Teixeira¹, </a:t>
            </a:r>
            <a:r>
              <a:rPr lang="en-US" baseline="30000" dirty="0" err="1" smtClean="0">
                <a:latin typeface="Arial" panose="020B0604020202020204" pitchFamily="34" charset="0"/>
                <a:cs typeface="Arial" panose="020B0604020202020204" pitchFamily="34" charset="0"/>
              </a:rPr>
              <a:t>Lorane</a:t>
            </a:r>
            <a:r>
              <a:rPr lang="en-US" baseline="30000" dirty="0" smtClean="0">
                <a:latin typeface="Arial" panose="020B0604020202020204" pitchFamily="34" charset="0"/>
                <a:cs typeface="Arial" panose="020B0604020202020204" pitchFamily="34" charset="0"/>
              </a:rPr>
              <a:t> </a:t>
            </a:r>
            <a:r>
              <a:rPr lang="en-US" baseline="30000" dirty="0" err="1" smtClean="0">
                <a:latin typeface="Arial" panose="020B0604020202020204" pitchFamily="34" charset="0"/>
                <a:cs typeface="Arial" panose="020B0604020202020204" pitchFamily="34" charset="0"/>
              </a:rPr>
              <a:t>Izabel</a:t>
            </a:r>
            <a:r>
              <a:rPr lang="en-US" baseline="30000" dirty="0" smtClean="0">
                <a:latin typeface="Arial" panose="020B0604020202020204" pitchFamily="34" charset="0"/>
                <a:cs typeface="Arial" panose="020B0604020202020204" pitchFamily="34" charset="0"/>
              </a:rPr>
              <a:t> da Silva Hage-Melim¹* </a:t>
            </a:r>
            <a:endParaRPr lang="en-US" baseline="30000" dirty="0">
              <a:latin typeface="Arial" panose="020B0604020202020204" pitchFamily="34" charset="0"/>
              <a:cs typeface="Arial" panose="020B0604020202020204" pitchFamily="34" charset="0"/>
            </a:endParaRPr>
          </a:p>
          <a:p>
            <a:pPr algn="l"/>
            <a:r>
              <a:rPr lang="en-US" sz="1600" baseline="30000" dirty="0" smtClean="0">
                <a:latin typeface="Arial" panose="020B0604020202020204" pitchFamily="34" charset="0"/>
                <a:cs typeface="Arial" panose="020B0604020202020204" pitchFamily="34" charset="0"/>
              </a:rPr>
              <a:t>1</a:t>
            </a:r>
            <a:r>
              <a:rPr lang="pt-BR" sz="1600" dirty="0" err="1">
                <a:latin typeface="Arial" panose="020B0604020202020204" pitchFamily="34" charset="0"/>
                <a:cs typeface="Arial" panose="020B0604020202020204" pitchFamily="34" charset="0"/>
              </a:rPr>
              <a:t>Laboratory</a:t>
            </a:r>
            <a:r>
              <a:rPr lang="pt-BR" sz="1600" dirty="0">
                <a:latin typeface="Arial" panose="020B0604020202020204" pitchFamily="34" charset="0"/>
                <a:cs typeface="Arial" panose="020B0604020202020204" pitchFamily="34" charset="0"/>
              </a:rPr>
              <a:t> </a:t>
            </a:r>
            <a:r>
              <a:rPr lang="pt-BR" sz="1600" dirty="0" err="1">
                <a:latin typeface="Arial" panose="020B0604020202020204" pitchFamily="34" charset="0"/>
                <a:cs typeface="Arial" panose="020B0604020202020204" pitchFamily="34" charset="0"/>
              </a:rPr>
              <a:t>of</a:t>
            </a:r>
            <a:r>
              <a:rPr lang="pt-BR" sz="1600" dirty="0">
                <a:latin typeface="Arial" panose="020B0604020202020204" pitchFamily="34" charset="0"/>
                <a:cs typeface="Arial" panose="020B0604020202020204" pitchFamily="34" charset="0"/>
              </a:rPr>
              <a:t> </a:t>
            </a:r>
            <a:r>
              <a:rPr lang="pt-BR" sz="1600" dirty="0" err="1">
                <a:latin typeface="Arial" panose="020B0604020202020204" pitchFamily="34" charset="0"/>
                <a:cs typeface="Arial" panose="020B0604020202020204" pitchFamily="34" charset="0"/>
              </a:rPr>
              <a:t>Pharmaceutical</a:t>
            </a:r>
            <a:r>
              <a:rPr lang="pt-BR" sz="1600" dirty="0">
                <a:latin typeface="Arial" panose="020B0604020202020204" pitchFamily="34" charset="0"/>
                <a:cs typeface="Arial" panose="020B0604020202020204" pitchFamily="34" charset="0"/>
              </a:rPr>
              <a:t> </a:t>
            </a:r>
            <a:r>
              <a:rPr lang="pt-BR" sz="1600" dirty="0" err="1">
                <a:latin typeface="Arial" panose="020B0604020202020204" pitchFamily="34" charset="0"/>
                <a:cs typeface="Arial" panose="020B0604020202020204" pitchFamily="34" charset="0"/>
              </a:rPr>
              <a:t>and</a:t>
            </a:r>
            <a:r>
              <a:rPr lang="pt-BR" sz="1600" dirty="0">
                <a:latin typeface="Arial" panose="020B0604020202020204" pitchFamily="34" charset="0"/>
                <a:cs typeface="Arial" panose="020B0604020202020204" pitchFamily="34" charset="0"/>
              </a:rPr>
              <a:t> Medicinal </a:t>
            </a:r>
            <a:r>
              <a:rPr lang="pt-BR" sz="1600" dirty="0" err="1">
                <a:latin typeface="Arial" panose="020B0604020202020204" pitchFamily="34" charset="0"/>
                <a:cs typeface="Arial" panose="020B0604020202020204" pitchFamily="34" charset="0"/>
              </a:rPr>
              <a:t>Chemistry</a:t>
            </a:r>
            <a:r>
              <a:rPr lang="pt-BR" sz="1600" dirty="0">
                <a:latin typeface="Arial" panose="020B0604020202020204" pitchFamily="34" charset="0"/>
                <a:cs typeface="Arial" panose="020B0604020202020204" pitchFamily="34" charset="0"/>
              </a:rPr>
              <a:t> (</a:t>
            </a:r>
            <a:r>
              <a:rPr lang="pt-BR" sz="1600" dirty="0" err="1">
                <a:latin typeface="Arial" panose="020B0604020202020204" pitchFamily="34" charset="0"/>
                <a:cs typeface="Arial" panose="020B0604020202020204" pitchFamily="34" charset="0"/>
              </a:rPr>
              <a:t>PharMedChem</a:t>
            </a:r>
            <a:r>
              <a:rPr lang="pt-BR" sz="1600" dirty="0">
                <a:latin typeface="Arial" panose="020B0604020202020204" pitchFamily="34" charset="0"/>
                <a:cs typeface="Arial" panose="020B0604020202020204" pitchFamily="34" charset="0"/>
              </a:rPr>
              <a:t>), Federal </a:t>
            </a:r>
            <a:r>
              <a:rPr lang="pt-BR" sz="1600" dirty="0" err="1">
                <a:latin typeface="Arial" panose="020B0604020202020204" pitchFamily="34" charset="0"/>
                <a:cs typeface="Arial" panose="020B0604020202020204" pitchFamily="34" charset="0"/>
              </a:rPr>
              <a:t>University</a:t>
            </a:r>
            <a:r>
              <a:rPr lang="pt-BR" sz="1600" dirty="0">
                <a:latin typeface="Arial" panose="020B0604020202020204" pitchFamily="34" charset="0"/>
                <a:cs typeface="Arial" panose="020B0604020202020204" pitchFamily="34" charset="0"/>
              </a:rPr>
              <a:t> </a:t>
            </a:r>
            <a:r>
              <a:rPr lang="pt-BR" sz="1600" dirty="0" err="1">
                <a:latin typeface="Arial" panose="020B0604020202020204" pitchFamily="34" charset="0"/>
                <a:cs typeface="Arial" panose="020B0604020202020204" pitchFamily="34" charset="0"/>
              </a:rPr>
              <a:t>of</a:t>
            </a:r>
            <a:r>
              <a:rPr lang="pt-BR" sz="1600" dirty="0">
                <a:latin typeface="Arial" panose="020B0604020202020204" pitchFamily="34" charset="0"/>
                <a:cs typeface="Arial" panose="020B0604020202020204" pitchFamily="34" charset="0"/>
              </a:rPr>
              <a:t> Amapá, Macapá, Amapá</a:t>
            </a:r>
            <a:r>
              <a:rPr lang="en-US" sz="1600" dirty="0">
                <a:latin typeface="Arial" panose="020B0604020202020204" pitchFamily="34" charset="0"/>
                <a:cs typeface="Arial" panose="020B0604020202020204" pitchFamily="34" charset="0"/>
              </a:rPr>
              <a:t> 68902-280, </a:t>
            </a:r>
            <a:r>
              <a:rPr lang="en-US" sz="1600" dirty="0" err="1">
                <a:latin typeface="Arial" panose="020B0604020202020204" pitchFamily="34" charset="0"/>
                <a:cs typeface="Arial" panose="020B0604020202020204" pitchFamily="34" charset="0"/>
              </a:rPr>
              <a:t>Brasil</a:t>
            </a:r>
            <a:r>
              <a:rPr lang="en-US" sz="1600" dirty="0" smtClean="0">
                <a:latin typeface="Arial" panose="020B0604020202020204" pitchFamily="34" charset="0"/>
                <a:cs typeface="Arial" panose="020B0604020202020204" pitchFamily="34" charset="0"/>
              </a:rPr>
              <a:t>.</a:t>
            </a:r>
          </a:p>
          <a:p>
            <a:pPr algn="l"/>
            <a:endParaRPr lang="en-US" sz="1600" dirty="0">
              <a:latin typeface="Arial" panose="020B0604020202020204" pitchFamily="34" charset="0"/>
              <a:cs typeface="Arial" panose="020B0604020202020204" pitchFamily="34" charset="0"/>
            </a:endParaRPr>
          </a:p>
          <a:p>
            <a:pPr algn="l"/>
            <a:r>
              <a:rPr lang="en-US" sz="1600" dirty="0" smtClean="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Corresponding author: loranehage@gmail.com</a:t>
            </a:r>
            <a:endParaRPr lang="pt-BR" sz="1500" dirty="0">
              <a:latin typeface="Arial" panose="020B0604020202020204" pitchFamily="34" charset="0"/>
              <a:cs typeface="Arial" panose="020B0604020202020204" pitchFamily="34" charset="0"/>
            </a:endParaRPr>
          </a:p>
          <a:p>
            <a:endParaRPr lang="pt-BR" sz="1600" dirty="0" smtClean="0">
              <a:latin typeface="Arial" panose="020B0604020202020204" pitchFamily="34" charset="0"/>
              <a:cs typeface="Arial" panose="020B0604020202020204" pitchFamily="34" charset="0"/>
            </a:endParaRPr>
          </a:p>
          <a:p>
            <a:endParaRPr lang="pt-BR"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2201502"/>
          </a:xfrm>
          <a:prstGeom prst="rect">
            <a:avLst/>
          </a:prstGeom>
        </p:spPr>
      </p:pic>
      <p:pic>
        <p:nvPicPr>
          <p:cNvPr id="5" name="Imagem 4"/>
          <p:cNvPicPr>
            <a:picLocks noChangeAspect="1"/>
          </p:cNvPicPr>
          <p:nvPr/>
        </p:nvPicPr>
        <p:blipFill rotWithShape="1">
          <a:blip r:embed="rId3" cstate="print">
            <a:extLst>
              <a:ext uri="{28A0092B-C50C-407E-A947-70E740481C1C}">
                <a14:useLocalDpi xmlns:a14="http://schemas.microsoft.com/office/drawing/2010/main" val="0"/>
              </a:ext>
            </a:extLst>
          </a:blip>
          <a:srcRect l="-1" r="2778"/>
          <a:stretch/>
        </p:blipFill>
        <p:spPr>
          <a:xfrm>
            <a:off x="4349304" y="5167647"/>
            <a:ext cx="1333500" cy="1371600"/>
          </a:xfrm>
          <a:prstGeom prst="rect">
            <a:avLst/>
          </a:prstGeom>
        </p:spPr>
      </p:pic>
      <p:pic>
        <p:nvPicPr>
          <p:cNvPr id="6" name="Imagem 5"/>
          <p:cNvPicPr>
            <a:picLocks noChangeAspect="1"/>
          </p:cNvPicPr>
          <p:nvPr/>
        </p:nvPicPr>
        <p:blipFill rotWithShape="1">
          <a:blip r:embed="rId4">
            <a:extLst>
              <a:ext uri="{28A0092B-C50C-407E-A947-70E740481C1C}">
                <a14:useLocalDpi xmlns:a14="http://schemas.microsoft.com/office/drawing/2010/main" val="0"/>
              </a:ext>
            </a:extLst>
          </a:blip>
          <a:srcRect t="21555" b="25111"/>
          <a:stretch/>
        </p:blipFill>
        <p:spPr>
          <a:xfrm>
            <a:off x="6079902" y="5281947"/>
            <a:ext cx="2857500" cy="1143000"/>
          </a:xfrm>
          <a:prstGeom prst="rect">
            <a:avLst/>
          </a:prstGeom>
        </p:spPr>
      </p:pic>
    </p:spTree>
    <p:extLst>
      <p:ext uri="{BB962C8B-B14F-4D97-AF65-F5344CB8AC3E}">
        <p14:creationId xmlns:p14="http://schemas.microsoft.com/office/powerpoint/2010/main" val="365990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87852"/>
            <a:ext cx="10515600" cy="510638"/>
          </a:xfrm>
        </p:spPr>
        <p:txBody>
          <a:bodyPr>
            <a:normAutofit fontScale="90000"/>
          </a:bodyPr>
          <a:lstStyle/>
          <a:p>
            <a:pPr algn="ctr"/>
            <a:r>
              <a:rPr lang="fr-FR" sz="2700" b="1" dirty="0" smtClean="0">
                <a:latin typeface="Arial" panose="020B0604020202020204" pitchFamily="34" charset="0"/>
                <a:cs typeface="Arial" panose="020B0604020202020204" pitchFamily="34" charset="0"/>
              </a:rPr>
              <a:t>RESULTS AND DISCUSSION</a:t>
            </a:r>
            <a:r>
              <a:rPr lang="fr-FR" b="1" dirty="0">
                <a:latin typeface="Times New Roman" panose="02020603050405020304" pitchFamily="18" charset="0"/>
                <a:cs typeface="Times New Roman" panose="02020603050405020304" pitchFamily="18" charset="0"/>
              </a:rPr>
              <a:t/>
            </a:r>
            <a:br>
              <a:rPr lang="fr-FR" b="1" dirty="0">
                <a:latin typeface="Times New Roman" panose="02020603050405020304" pitchFamily="18" charset="0"/>
                <a:cs typeface="Times New Roman" panose="02020603050405020304" pitchFamily="18" charset="0"/>
              </a:rPr>
            </a:br>
            <a:endParaRPr lang="pt-BR" dirty="0"/>
          </a:p>
        </p:txBody>
      </p:sp>
      <p:sp>
        <p:nvSpPr>
          <p:cNvPr id="6" name="Retângulo de cantos arredondados 5"/>
          <p:cNvSpPr/>
          <p:nvPr/>
        </p:nvSpPr>
        <p:spPr>
          <a:xfrm>
            <a:off x="160985" y="2920436"/>
            <a:ext cx="3129567" cy="7856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270456" y="3026535"/>
            <a:ext cx="2923505" cy="923330"/>
          </a:xfrm>
          <a:prstGeom prst="rect">
            <a:avLst/>
          </a:prstGeom>
          <a:noFill/>
        </p:spPr>
        <p:txBody>
          <a:bodyPr wrap="square" rtlCol="0">
            <a:spAutoFit/>
          </a:bodyPr>
          <a:lstStyle/>
          <a:p>
            <a:pPr algn="ctr"/>
            <a:r>
              <a:rPr lang="pt-BR" dirty="0">
                <a:latin typeface="Arial" panose="020B0604020202020204" pitchFamily="34" charset="0"/>
                <a:cs typeface="Arial" panose="020B0604020202020204" pitchFamily="34" charset="0"/>
              </a:rPr>
              <a:t>MOLECULES</a:t>
            </a:r>
          </a:p>
          <a:p>
            <a:pPr algn="ctr"/>
            <a:r>
              <a:rPr lang="pt-BR" dirty="0" smtClean="0">
                <a:latin typeface="Arial" panose="020B0604020202020204" pitchFamily="34" charset="0"/>
                <a:cs typeface="Arial" panose="020B0604020202020204" pitchFamily="34" charset="0"/>
              </a:rPr>
              <a:t>STUDIED</a:t>
            </a:r>
            <a:endParaRPr lang="pt-BR" dirty="0">
              <a:latin typeface="Arial" panose="020B0604020202020204" pitchFamily="34" charset="0"/>
              <a:cs typeface="Arial" panose="020B0604020202020204" pitchFamily="34" charset="0"/>
            </a:endParaRPr>
          </a:p>
          <a:p>
            <a:endParaRPr lang="pt-BR" dirty="0"/>
          </a:p>
        </p:txBody>
      </p:sp>
      <p:graphicFrame>
        <p:nvGraphicFramePr>
          <p:cNvPr id="3" name="Tabela 2"/>
          <p:cNvGraphicFramePr>
            <a:graphicFrameLocks noGrp="1"/>
          </p:cNvGraphicFramePr>
          <p:nvPr>
            <p:extLst>
              <p:ext uri="{D42A27DB-BD31-4B8C-83A1-F6EECF244321}">
                <p14:modId xmlns:p14="http://schemas.microsoft.com/office/powerpoint/2010/main" val="4166863230"/>
              </p:ext>
            </p:extLst>
          </p:nvPr>
        </p:nvGraphicFramePr>
        <p:xfrm>
          <a:off x="3525951" y="465897"/>
          <a:ext cx="8128000" cy="5669280"/>
        </p:xfrm>
        <a:graphic>
          <a:graphicData uri="http://schemas.openxmlformats.org/drawingml/2006/table">
            <a:tbl>
              <a:tblPr firstRow="1" bandRow="1">
                <a:tableStyleId>{5C22544A-7EE6-4342-B048-85BDC9FD1C3A}</a:tableStyleId>
              </a:tblPr>
              <a:tblGrid>
                <a:gridCol w="4064000"/>
                <a:gridCol w="4064000"/>
              </a:tblGrid>
              <a:tr h="434187">
                <a:tc>
                  <a:txBody>
                    <a:bodyPr/>
                    <a:lstStyle/>
                    <a:p>
                      <a:pPr algn="ctr"/>
                      <a:r>
                        <a:rPr lang="pt-BR" sz="2400" dirty="0" smtClean="0"/>
                        <a:t>NAME</a:t>
                      </a:r>
                      <a:endParaRPr lang="pt-BR" sz="2400" dirty="0"/>
                    </a:p>
                  </a:txBody>
                  <a:tcPr/>
                </a:tc>
                <a:tc>
                  <a:txBody>
                    <a:bodyPr/>
                    <a:lstStyle/>
                    <a:p>
                      <a:pPr algn="ctr"/>
                      <a:r>
                        <a:rPr lang="pt-BR" sz="2400" dirty="0" smtClean="0"/>
                        <a:t>STRUCTURE</a:t>
                      </a:r>
                      <a:endParaRPr lang="pt-BR" sz="2400" dirty="0"/>
                    </a:p>
                  </a:txBody>
                  <a:tcPr/>
                </a:tc>
              </a:tr>
              <a:tr h="1649909">
                <a:tc>
                  <a:txBody>
                    <a:bodyPr/>
                    <a:lstStyle/>
                    <a:p>
                      <a:pPr algn="ctr"/>
                      <a:endParaRPr lang="pt-BR" dirty="0" smtClean="0"/>
                    </a:p>
                    <a:p>
                      <a:pPr algn="ctr"/>
                      <a:endParaRPr lang="pt-BR" dirty="0" smtClean="0"/>
                    </a:p>
                    <a:p>
                      <a:pPr algn="ctr"/>
                      <a:r>
                        <a:rPr lang="pt-BR" dirty="0" smtClean="0"/>
                        <a:t>GALANTAMINE</a:t>
                      </a:r>
                      <a:endParaRPr lang="pt-BR" dirty="0"/>
                    </a:p>
                  </a:txBody>
                  <a:tcPr/>
                </a:tc>
                <a:tc>
                  <a:txBody>
                    <a:bodyPr/>
                    <a:lstStyle/>
                    <a:p>
                      <a:pPr algn="ctr"/>
                      <a:endParaRPr lang="pt-BR" dirty="0" smtClean="0"/>
                    </a:p>
                    <a:p>
                      <a:pPr algn="ctr"/>
                      <a:endParaRPr lang="pt-BR" dirty="0" smtClean="0"/>
                    </a:p>
                    <a:p>
                      <a:pPr algn="ctr"/>
                      <a:endParaRPr lang="pt-BR" dirty="0" smtClean="0"/>
                    </a:p>
                    <a:p>
                      <a:pPr algn="ctr"/>
                      <a:endParaRPr lang="pt-BR" dirty="0" smtClean="0"/>
                    </a:p>
                    <a:p>
                      <a:pPr algn="ctr"/>
                      <a:endParaRPr lang="pt-BR" dirty="0" smtClean="0"/>
                    </a:p>
                    <a:p>
                      <a:pPr algn="ctr"/>
                      <a:endParaRPr lang="pt-BR" dirty="0"/>
                    </a:p>
                  </a:txBody>
                  <a:tcPr/>
                </a:tc>
              </a:tr>
              <a:tr h="1649909">
                <a:tc>
                  <a:txBody>
                    <a:bodyPr/>
                    <a:lstStyle/>
                    <a:p>
                      <a:pPr algn="ctr"/>
                      <a:endParaRPr lang="pt-BR" dirty="0" smtClean="0"/>
                    </a:p>
                    <a:p>
                      <a:pPr algn="ctr"/>
                      <a:endParaRPr lang="pt-BR" dirty="0" smtClean="0"/>
                    </a:p>
                    <a:p>
                      <a:pPr algn="ctr"/>
                      <a:r>
                        <a:rPr lang="el-GR" sz="1800" kern="1200" dirty="0" smtClean="0">
                          <a:solidFill>
                            <a:schemeClr val="dk1"/>
                          </a:solidFill>
                          <a:effectLst/>
                          <a:latin typeface="+mn-lt"/>
                          <a:ea typeface="+mn-ea"/>
                          <a:cs typeface="+mn-cs"/>
                        </a:rPr>
                        <a:t>γ</a:t>
                      </a:r>
                      <a:r>
                        <a:rPr lang="pt-BR" sz="1800" kern="1200" dirty="0" smtClean="0">
                          <a:solidFill>
                            <a:schemeClr val="dk1"/>
                          </a:solidFill>
                          <a:effectLst/>
                          <a:latin typeface="+mn-lt"/>
                          <a:ea typeface="+mn-ea"/>
                          <a:cs typeface="+mn-cs"/>
                        </a:rPr>
                        <a:t>-TERPINENE</a:t>
                      </a:r>
                      <a:endParaRPr lang="pt-BR" dirty="0"/>
                    </a:p>
                  </a:txBody>
                  <a:tcPr/>
                </a:tc>
                <a:tc>
                  <a:txBody>
                    <a:bodyPr/>
                    <a:lstStyle/>
                    <a:p>
                      <a:pPr algn="ctr"/>
                      <a:endParaRPr lang="pt-BR" dirty="0" smtClean="0"/>
                    </a:p>
                    <a:p>
                      <a:pPr algn="ctr"/>
                      <a:endParaRPr lang="pt-BR" dirty="0" smtClean="0"/>
                    </a:p>
                    <a:p>
                      <a:pPr algn="ctr"/>
                      <a:endParaRPr lang="pt-BR" dirty="0" smtClean="0"/>
                    </a:p>
                    <a:p>
                      <a:pPr algn="ctr"/>
                      <a:endParaRPr lang="pt-BR" dirty="0" smtClean="0"/>
                    </a:p>
                    <a:p>
                      <a:pPr algn="ctr"/>
                      <a:endParaRPr lang="pt-BR" dirty="0" smtClean="0"/>
                    </a:p>
                    <a:p>
                      <a:pPr algn="ctr"/>
                      <a:endParaRPr lang="pt-BR" dirty="0"/>
                    </a:p>
                  </a:txBody>
                  <a:tcPr/>
                </a:tc>
              </a:tr>
              <a:tr h="1649909">
                <a:tc>
                  <a:txBody>
                    <a:bodyPr/>
                    <a:lstStyle/>
                    <a:p>
                      <a:pPr algn="ctr"/>
                      <a:endParaRPr lang="pt-BR" dirty="0" smtClean="0"/>
                    </a:p>
                    <a:p>
                      <a:pPr algn="ctr"/>
                      <a:r>
                        <a:rPr lang="pt-BR" dirty="0" smtClean="0"/>
                        <a:t>HONOKIOL</a:t>
                      </a:r>
                    </a:p>
                  </a:txBody>
                  <a:tcPr/>
                </a:tc>
                <a:tc>
                  <a:txBody>
                    <a:bodyPr/>
                    <a:lstStyle/>
                    <a:p>
                      <a:pPr algn="ctr"/>
                      <a:endParaRPr lang="pt-BR" dirty="0" smtClean="0"/>
                    </a:p>
                    <a:p>
                      <a:pPr algn="ctr"/>
                      <a:endParaRPr lang="pt-BR" dirty="0" smtClean="0"/>
                    </a:p>
                    <a:p>
                      <a:pPr algn="ctr"/>
                      <a:endParaRPr lang="pt-BR" dirty="0" smtClean="0"/>
                    </a:p>
                    <a:p>
                      <a:pPr algn="ctr"/>
                      <a:endParaRPr lang="pt-BR" dirty="0" smtClean="0"/>
                    </a:p>
                    <a:p>
                      <a:pPr algn="ctr"/>
                      <a:endParaRPr lang="pt-BR" dirty="0" smtClean="0"/>
                    </a:p>
                    <a:p>
                      <a:pPr algn="ctr"/>
                      <a:endParaRPr lang="pt-BR" dirty="0"/>
                    </a:p>
                  </a:txBody>
                  <a:tcPr/>
                </a:tc>
              </a:tr>
            </a:tbl>
          </a:graphicData>
        </a:graphic>
      </p:graphicFrame>
      <p:pic>
        <p:nvPicPr>
          <p:cNvPr id="12"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021324"/>
            <a:ext cx="12192000" cy="836676"/>
          </a:xfrm>
          <a:prstGeom prst="rect">
            <a:avLst/>
          </a:prstGeom>
        </p:spPr>
      </p:pic>
      <p:graphicFrame>
        <p:nvGraphicFramePr>
          <p:cNvPr id="13" name="Objeto 12"/>
          <p:cNvGraphicFramePr>
            <a:graphicFrameLocks noChangeAspect="1"/>
          </p:cNvGraphicFramePr>
          <p:nvPr>
            <p:extLst>
              <p:ext uri="{D42A27DB-BD31-4B8C-83A1-F6EECF244321}">
                <p14:modId xmlns:p14="http://schemas.microsoft.com/office/powerpoint/2010/main" val="38096835"/>
              </p:ext>
            </p:extLst>
          </p:nvPr>
        </p:nvGraphicFramePr>
        <p:xfrm>
          <a:off x="8292258" y="970003"/>
          <a:ext cx="2415852" cy="1687832"/>
        </p:xfrm>
        <a:graphic>
          <a:graphicData uri="http://schemas.openxmlformats.org/presentationml/2006/ole">
            <mc:AlternateContent xmlns:mc="http://schemas.openxmlformats.org/markup-compatibility/2006">
              <mc:Choice xmlns:v="urn:schemas-microsoft-com:vml" Requires="v">
                <p:oleObj spid="_x0000_s6162" name="ChemSketch" r:id="rId4" imgW="2900880" imgH="2073240" progId="ACD.ChemSketchCDX">
                  <p:embed/>
                </p:oleObj>
              </mc:Choice>
              <mc:Fallback>
                <p:oleObj name="ChemSketch" r:id="rId4" imgW="2900880" imgH="2073240" progId="ACD.ChemSketchCDX">
                  <p:embed/>
                  <p:pic>
                    <p:nvPicPr>
                      <p:cNvPr id="0" name=""/>
                      <p:cNvPicPr/>
                      <p:nvPr/>
                    </p:nvPicPr>
                    <p:blipFill>
                      <a:blip r:embed="rId5"/>
                      <a:stretch>
                        <a:fillRect/>
                      </a:stretch>
                    </p:blipFill>
                    <p:spPr>
                      <a:xfrm>
                        <a:off x="8292258" y="970003"/>
                        <a:ext cx="2415852" cy="1687832"/>
                      </a:xfrm>
                      <a:prstGeom prst="rect">
                        <a:avLst/>
                      </a:prstGeom>
                    </p:spPr>
                  </p:pic>
                </p:oleObj>
              </mc:Fallback>
            </mc:AlternateContent>
          </a:graphicData>
        </a:graphic>
      </p:graphicFrame>
      <p:graphicFrame>
        <p:nvGraphicFramePr>
          <p:cNvPr id="4" name="Objeto 3"/>
          <p:cNvGraphicFramePr>
            <a:graphicFrameLocks noChangeAspect="1"/>
          </p:cNvGraphicFramePr>
          <p:nvPr>
            <p:extLst>
              <p:ext uri="{D42A27DB-BD31-4B8C-83A1-F6EECF244321}">
                <p14:modId xmlns:p14="http://schemas.microsoft.com/office/powerpoint/2010/main" val="1185653029"/>
              </p:ext>
            </p:extLst>
          </p:nvPr>
        </p:nvGraphicFramePr>
        <p:xfrm>
          <a:off x="9365893" y="2725807"/>
          <a:ext cx="723900" cy="1618188"/>
        </p:xfrm>
        <a:graphic>
          <a:graphicData uri="http://schemas.openxmlformats.org/presentationml/2006/ole">
            <mc:AlternateContent xmlns:mc="http://schemas.openxmlformats.org/markup-compatibility/2006">
              <mc:Choice xmlns:v="urn:schemas-microsoft-com:vml" Requires="v">
                <p:oleObj spid="_x0000_s6163" name="ChemSketch" r:id="rId6" imgW="723600" imgH="1771200" progId="ACD.ChemSketchCDX">
                  <p:embed/>
                </p:oleObj>
              </mc:Choice>
              <mc:Fallback>
                <p:oleObj name="ChemSketch" r:id="rId6" imgW="723600" imgH="1771200" progId="ACD.ChemSketchCDX">
                  <p:embed/>
                  <p:pic>
                    <p:nvPicPr>
                      <p:cNvPr id="0" name=""/>
                      <p:cNvPicPr/>
                      <p:nvPr/>
                    </p:nvPicPr>
                    <p:blipFill>
                      <a:blip r:embed="rId7"/>
                      <a:stretch>
                        <a:fillRect/>
                      </a:stretch>
                    </p:blipFill>
                    <p:spPr>
                      <a:xfrm>
                        <a:off x="9365893" y="2725807"/>
                        <a:ext cx="723900" cy="1618188"/>
                      </a:xfrm>
                      <a:prstGeom prst="rect">
                        <a:avLst/>
                      </a:prstGeom>
                    </p:spPr>
                  </p:pic>
                </p:oleObj>
              </mc:Fallback>
            </mc:AlternateContent>
          </a:graphicData>
        </a:graphic>
      </p:graphicFrame>
      <p:graphicFrame>
        <p:nvGraphicFramePr>
          <p:cNvPr id="5" name="Objeto 4"/>
          <p:cNvGraphicFramePr>
            <a:graphicFrameLocks noChangeAspect="1"/>
          </p:cNvGraphicFramePr>
          <p:nvPr>
            <p:extLst>
              <p:ext uri="{D42A27DB-BD31-4B8C-83A1-F6EECF244321}">
                <p14:modId xmlns:p14="http://schemas.microsoft.com/office/powerpoint/2010/main" val="2795521468"/>
              </p:ext>
            </p:extLst>
          </p:nvPr>
        </p:nvGraphicFramePr>
        <p:xfrm>
          <a:off x="8866745" y="4475902"/>
          <a:ext cx="1841365" cy="1521531"/>
        </p:xfrm>
        <a:graphic>
          <a:graphicData uri="http://schemas.openxmlformats.org/presentationml/2006/ole">
            <mc:AlternateContent xmlns:mc="http://schemas.openxmlformats.org/markup-compatibility/2006">
              <mc:Choice xmlns:v="urn:schemas-microsoft-com:vml" Requires="v">
                <p:oleObj spid="_x0000_s6164" name="ChemSketch" r:id="rId8" imgW="2523240" imgH="2084040" progId="ACD.ChemSketchCDX">
                  <p:embed/>
                </p:oleObj>
              </mc:Choice>
              <mc:Fallback>
                <p:oleObj name="ChemSketch" r:id="rId8" imgW="2523240" imgH="2084040" progId="ACD.ChemSketchCDX">
                  <p:embed/>
                  <p:pic>
                    <p:nvPicPr>
                      <p:cNvPr id="0" name=""/>
                      <p:cNvPicPr/>
                      <p:nvPr/>
                    </p:nvPicPr>
                    <p:blipFill>
                      <a:blip r:embed="rId9"/>
                      <a:stretch>
                        <a:fillRect/>
                      </a:stretch>
                    </p:blipFill>
                    <p:spPr>
                      <a:xfrm>
                        <a:off x="8866745" y="4475902"/>
                        <a:ext cx="1841365" cy="1521531"/>
                      </a:xfrm>
                      <a:prstGeom prst="rect">
                        <a:avLst/>
                      </a:prstGeom>
                    </p:spPr>
                  </p:pic>
                </p:oleObj>
              </mc:Fallback>
            </mc:AlternateContent>
          </a:graphicData>
        </a:graphic>
      </p:graphicFrame>
    </p:spTree>
    <p:extLst>
      <p:ext uri="{BB962C8B-B14F-4D97-AF65-F5344CB8AC3E}">
        <p14:creationId xmlns:p14="http://schemas.microsoft.com/office/powerpoint/2010/main" val="34474632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76836" y="223459"/>
            <a:ext cx="10515600" cy="510638"/>
          </a:xfrm>
        </p:spPr>
        <p:txBody>
          <a:bodyPr>
            <a:noAutofit/>
          </a:bodyPr>
          <a:lstStyle/>
          <a:p>
            <a:pPr algn="ctr"/>
            <a:r>
              <a:rPr lang="fr-FR" sz="2400" b="1" dirty="0" smtClean="0">
                <a:latin typeface="Arial" panose="020B0604020202020204" pitchFamily="34" charset="0"/>
                <a:cs typeface="Arial" panose="020B0604020202020204" pitchFamily="34" charset="0"/>
              </a:rPr>
              <a:t>RESULTS AND DISCUSSION</a:t>
            </a:r>
            <a:r>
              <a:rPr lang="fr-FR" sz="2400" b="1" dirty="0">
                <a:latin typeface="Times New Roman" panose="02020603050405020304" pitchFamily="18" charset="0"/>
                <a:cs typeface="Times New Roman" panose="02020603050405020304" pitchFamily="18" charset="0"/>
              </a:rPr>
              <a:t/>
            </a:r>
            <a:br>
              <a:rPr lang="fr-FR" sz="2400" b="1" dirty="0">
                <a:latin typeface="Times New Roman" panose="02020603050405020304" pitchFamily="18" charset="0"/>
                <a:cs typeface="Times New Roman" panose="02020603050405020304" pitchFamily="18" charset="0"/>
              </a:rPr>
            </a:br>
            <a:endParaRPr lang="pt-BR" sz="2400" dirty="0"/>
          </a:p>
        </p:txBody>
      </p:sp>
      <p:sp>
        <p:nvSpPr>
          <p:cNvPr id="6" name="Retângulo de cantos arredondados 5"/>
          <p:cNvSpPr/>
          <p:nvPr/>
        </p:nvSpPr>
        <p:spPr>
          <a:xfrm>
            <a:off x="160985" y="2920436"/>
            <a:ext cx="3129567" cy="7856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270456" y="3026535"/>
            <a:ext cx="2923505" cy="923330"/>
          </a:xfrm>
          <a:prstGeom prst="rect">
            <a:avLst/>
          </a:prstGeom>
          <a:noFill/>
        </p:spPr>
        <p:txBody>
          <a:bodyPr wrap="square" rtlCol="0">
            <a:spAutoFit/>
          </a:bodyPr>
          <a:lstStyle/>
          <a:p>
            <a:pPr algn="ctr"/>
            <a:r>
              <a:rPr lang="pt-BR" dirty="0">
                <a:latin typeface="Arial" panose="020B0604020202020204" pitchFamily="34" charset="0"/>
                <a:cs typeface="Arial" panose="020B0604020202020204" pitchFamily="34" charset="0"/>
              </a:rPr>
              <a:t>MOLECULES</a:t>
            </a:r>
          </a:p>
          <a:p>
            <a:pPr algn="ctr"/>
            <a:r>
              <a:rPr lang="pt-BR" dirty="0" smtClean="0">
                <a:latin typeface="Arial" panose="020B0604020202020204" pitchFamily="34" charset="0"/>
                <a:cs typeface="Arial" panose="020B0604020202020204" pitchFamily="34" charset="0"/>
              </a:rPr>
              <a:t>STUDIED</a:t>
            </a:r>
            <a:endParaRPr lang="pt-BR" dirty="0">
              <a:latin typeface="Arial" panose="020B0604020202020204" pitchFamily="34" charset="0"/>
              <a:cs typeface="Arial" panose="020B0604020202020204" pitchFamily="34" charset="0"/>
            </a:endParaRPr>
          </a:p>
          <a:p>
            <a:endParaRPr lang="pt-BR" dirty="0"/>
          </a:p>
        </p:txBody>
      </p:sp>
      <p:graphicFrame>
        <p:nvGraphicFramePr>
          <p:cNvPr id="3" name="Tabela 2"/>
          <p:cNvGraphicFramePr>
            <a:graphicFrameLocks noGrp="1"/>
          </p:cNvGraphicFramePr>
          <p:nvPr>
            <p:extLst>
              <p:ext uri="{D42A27DB-BD31-4B8C-83A1-F6EECF244321}">
                <p14:modId xmlns:p14="http://schemas.microsoft.com/office/powerpoint/2010/main" val="969531581"/>
              </p:ext>
            </p:extLst>
          </p:nvPr>
        </p:nvGraphicFramePr>
        <p:xfrm>
          <a:off x="3480504" y="547206"/>
          <a:ext cx="8128000" cy="5724808"/>
        </p:xfrm>
        <a:graphic>
          <a:graphicData uri="http://schemas.openxmlformats.org/drawingml/2006/table">
            <a:tbl>
              <a:tblPr firstRow="1" bandRow="1">
                <a:tableStyleId>{5C22544A-7EE6-4342-B048-85BDC9FD1C3A}</a:tableStyleId>
              </a:tblPr>
              <a:tblGrid>
                <a:gridCol w="4064000"/>
                <a:gridCol w="4064000"/>
              </a:tblGrid>
              <a:tr h="468768">
                <a:tc>
                  <a:txBody>
                    <a:bodyPr/>
                    <a:lstStyle/>
                    <a:p>
                      <a:pPr algn="ctr"/>
                      <a:r>
                        <a:rPr lang="pt-BR" sz="2400" dirty="0" smtClean="0"/>
                        <a:t>NAME</a:t>
                      </a:r>
                      <a:endParaRPr lang="pt-BR" sz="2400" dirty="0"/>
                    </a:p>
                  </a:txBody>
                  <a:tcPr/>
                </a:tc>
                <a:tc>
                  <a:txBody>
                    <a:bodyPr/>
                    <a:lstStyle/>
                    <a:p>
                      <a:pPr algn="ctr"/>
                      <a:r>
                        <a:rPr lang="pt-BR" sz="2400" dirty="0" smtClean="0"/>
                        <a:t>STRUCTURE</a:t>
                      </a:r>
                      <a:endParaRPr lang="pt-BR" sz="2400" dirty="0"/>
                    </a:p>
                  </a:txBody>
                  <a:tcPr/>
                </a:tc>
              </a:tr>
              <a:tr h="1781320">
                <a:tc>
                  <a:txBody>
                    <a:bodyPr/>
                    <a:lstStyle/>
                    <a:p>
                      <a:pPr algn="ctr"/>
                      <a:endParaRPr lang="pt-BR" dirty="0" smtClean="0"/>
                    </a:p>
                    <a:p>
                      <a:pPr algn="ctr"/>
                      <a:endParaRPr lang="pt-BR" dirty="0" smtClean="0"/>
                    </a:p>
                    <a:p>
                      <a:pPr algn="ctr"/>
                      <a:r>
                        <a:rPr lang="pt-BR" dirty="0" smtClean="0"/>
                        <a:t>HUPERZINE A</a:t>
                      </a:r>
                      <a:endParaRPr lang="pt-BR" dirty="0"/>
                    </a:p>
                  </a:txBody>
                  <a:tcPr/>
                </a:tc>
                <a:tc>
                  <a:txBody>
                    <a:bodyPr/>
                    <a:lstStyle/>
                    <a:p>
                      <a:pPr algn="ctr"/>
                      <a:endParaRPr lang="pt-BR" dirty="0" smtClean="0"/>
                    </a:p>
                    <a:p>
                      <a:pPr algn="ctr"/>
                      <a:endParaRPr lang="pt-BR" dirty="0" smtClean="0"/>
                    </a:p>
                    <a:p>
                      <a:pPr algn="ctr"/>
                      <a:endParaRPr lang="pt-BR" dirty="0" smtClean="0"/>
                    </a:p>
                    <a:p>
                      <a:pPr algn="ctr"/>
                      <a:endParaRPr lang="pt-BR" dirty="0" smtClean="0"/>
                    </a:p>
                    <a:p>
                      <a:pPr algn="ctr"/>
                      <a:endParaRPr lang="pt-BR" dirty="0" smtClean="0"/>
                    </a:p>
                    <a:p>
                      <a:pPr algn="ctr"/>
                      <a:endParaRPr lang="pt-BR" dirty="0"/>
                    </a:p>
                  </a:txBody>
                  <a:tcPr/>
                </a:tc>
              </a:tr>
              <a:tr h="1695204">
                <a:tc>
                  <a:txBody>
                    <a:bodyPr/>
                    <a:lstStyle/>
                    <a:p>
                      <a:pPr algn="ctr"/>
                      <a:endParaRPr lang="pt-BR" dirty="0" smtClean="0"/>
                    </a:p>
                    <a:p>
                      <a:pPr algn="ctr"/>
                      <a:endParaRPr lang="pt-BR" dirty="0" smtClean="0"/>
                    </a:p>
                    <a:p>
                      <a:pPr algn="ctr"/>
                      <a:r>
                        <a:rPr lang="pt-BR" dirty="0" smtClean="0"/>
                        <a:t>LYCORAMINE</a:t>
                      </a:r>
                      <a:endParaRPr lang="pt-BR" dirty="0"/>
                    </a:p>
                  </a:txBody>
                  <a:tcPr/>
                </a:tc>
                <a:tc>
                  <a:txBody>
                    <a:bodyPr/>
                    <a:lstStyle/>
                    <a:p>
                      <a:pPr algn="ctr"/>
                      <a:endParaRPr lang="pt-BR" dirty="0" smtClean="0"/>
                    </a:p>
                    <a:p>
                      <a:pPr algn="ctr"/>
                      <a:endParaRPr lang="pt-BR" dirty="0" smtClean="0"/>
                    </a:p>
                    <a:p>
                      <a:pPr algn="ctr"/>
                      <a:endParaRPr lang="pt-BR" dirty="0" smtClean="0"/>
                    </a:p>
                    <a:p>
                      <a:pPr algn="ctr"/>
                      <a:endParaRPr lang="pt-BR" dirty="0" smtClean="0"/>
                    </a:p>
                    <a:p>
                      <a:pPr algn="ctr"/>
                      <a:endParaRPr lang="pt-BR" dirty="0" smtClean="0"/>
                    </a:p>
                    <a:p>
                      <a:pPr algn="ctr"/>
                      <a:endParaRPr lang="pt-BR" dirty="0"/>
                    </a:p>
                  </a:txBody>
                  <a:tcPr/>
                </a:tc>
              </a:tr>
              <a:tr h="1599723">
                <a:tc>
                  <a:txBody>
                    <a:bodyPr/>
                    <a:lstStyle/>
                    <a:p>
                      <a:pPr algn="ctr"/>
                      <a:endParaRPr lang="pt-BR" dirty="0" smtClean="0"/>
                    </a:p>
                    <a:p>
                      <a:pPr algn="ctr"/>
                      <a:endParaRPr lang="pt-BR" dirty="0" smtClean="0"/>
                    </a:p>
                    <a:p>
                      <a:pPr algn="ctr"/>
                      <a:r>
                        <a:rPr lang="pt-BR" dirty="0" smtClean="0"/>
                        <a:t>MAGNOLOL</a:t>
                      </a:r>
                    </a:p>
                  </a:txBody>
                  <a:tcPr/>
                </a:tc>
                <a:tc>
                  <a:txBody>
                    <a:bodyPr/>
                    <a:lstStyle/>
                    <a:p>
                      <a:pPr algn="ctr"/>
                      <a:endParaRPr lang="pt-BR" dirty="0" smtClean="0"/>
                    </a:p>
                    <a:p>
                      <a:pPr algn="ctr"/>
                      <a:endParaRPr lang="pt-BR" dirty="0" smtClean="0"/>
                    </a:p>
                    <a:p>
                      <a:pPr algn="ctr"/>
                      <a:endParaRPr lang="pt-BR" dirty="0" smtClean="0"/>
                    </a:p>
                    <a:p>
                      <a:pPr algn="ctr"/>
                      <a:endParaRPr lang="pt-BR" dirty="0" smtClean="0"/>
                    </a:p>
                    <a:p>
                      <a:pPr algn="ctr"/>
                      <a:endParaRPr lang="pt-BR" dirty="0" smtClean="0"/>
                    </a:p>
                    <a:p>
                      <a:pPr algn="ctr"/>
                      <a:endParaRPr lang="pt-BR" dirty="0"/>
                    </a:p>
                  </a:txBody>
                  <a:tcPr/>
                </a:tc>
              </a:tr>
            </a:tbl>
          </a:graphicData>
        </a:graphic>
      </p:graphicFrame>
      <p:pic>
        <p:nvPicPr>
          <p:cNvPr id="4" name="Imagem 3"/>
          <p:cNvPicPr>
            <a:picLocks noChangeAspect="1"/>
          </p:cNvPicPr>
          <p:nvPr/>
        </p:nvPicPr>
        <p:blipFill>
          <a:blip r:embed="rId2"/>
          <a:stretch>
            <a:fillRect/>
          </a:stretch>
        </p:blipFill>
        <p:spPr>
          <a:xfrm>
            <a:off x="8036417" y="1042191"/>
            <a:ext cx="3078051" cy="1723497"/>
          </a:xfrm>
          <a:prstGeom prst="rect">
            <a:avLst/>
          </a:prstGeom>
        </p:spPr>
      </p:pic>
      <p:pic>
        <p:nvPicPr>
          <p:cNvPr id="5" name="Imagem 4"/>
          <p:cNvPicPr>
            <a:picLocks noChangeAspect="1"/>
          </p:cNvPicPr>
          <p:nvPr/>
        </p:nvPicPr>
        <p:blipFill>
          <a:blip r:embed="rId3"/>
          <a:stretch>
            <a:fillRect/>
          </a:stretch>
        </p:blipFill>
        <p:spPr>
          <a:xfrm>
            <a:off x="8590209" y="2816952"/>
            <a:ext cx="2270642" cy="1701327"/>
          </a:xfrm>
          <a:prstGeom prst="rect">
            <a:avLst/>
          </a:prstGeom>
        </p:spPr>
      </p:pic>
      <p:pic>
        <p:nvPicPr>
          <p:cNvPr id="12" name="Imagem 11"/>
          <p:cNvPicPr>
            <a:picLocks noChangeAspect="1"/>
          </p:cNvPicPr>
          <p:nvPr/>
        </p:nvPicPr>
        <p:blipFill>
          <a:blip r:embed="rId4"/>
          <a:stretch>
            <a:fillRect/>
          </a:stretch>
        </p:blipFill>
        <p:spPr>
          <a:xfrm>
            <a:off x="7937332" y="4571999"/>
            <a:ext cx="3581020" cy="1395605"/>
          </a:xfrm>
          <a:prstGeom prst="rect">
            <a:avLst/>
          </a:prstGeom>
        </p:spPr>
      </p:pic>
      <p:pic>
        <p:nvPicPr>
          <p:cNvPr id="13"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021324"/>
            <a:ext cx="12192000" cy="836676"/>
          </a:xfrm>
          <a:prstGeom prst="rect">
            <a:avLst/>
          </a:prstGeom>
        </p:spPr>
      </p:pic>
    </p:spTree>
    <p:extLst>
      <p:ext uri="{BB962C8B-B14F-4D97-AF65-F5344CB8AC3E}">
        <p14:creationId xmlns:p14="http://schemas.microsoft.com/office/powerpoint/2010/main" val="38269027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510638"/>
          </a:xfrm>
        </p:spPr>
        <p:txBody>
          <a:bodyPr>
            <a:normAutofit fontScale="90000"/>
          </a:bodyPr>
          <a:lstStyle/>
          <a:p>
            <a:pPr algn="ctr"/>
            <a:r>
              <a:rPr lang="fr-FR" b="1" dirty="0" smtClean="0">
                <a:latin typeface="Arial" panose="020B0604020202020204" pitchFamily="34" charset="0"/>
                <a:cs typeface="Arial" panose="020B0604020202020204" pitchFamily="34" charset="0"/>
              </a:rPr>
              <a:t>RESULTS AND DISCUSSION</a:t>
            </a:r>
            <a:r>
              <a:rPr lang="fr-FR" b="1" dirty="0" smtClean="0">
                <a:latin typeface="Times New Roman" panose="02020603050405020304" pitchFamily="18" charset="0"/>
                <a:cs typeface="Times New Roman" panose="02020603050405020304" pitchFamily="18" charset="0"/>
              </a:rPr>
              <a:t/>
            </a:r>
            <a:br>
              <a:rPr lang="fr-FR" b="1" dirty="0" smtClean="0">
                <a:latin typeface="Times New Roman" panose="02020603050405020304" pitchFamily="18" charset="0"/>
                <a:cs typeface="Times New Roman" panose="02020603050405020304" pitchFamily="18" charset="0"/>
              </a:rPr>
            </a:br>
            <a:endParaRPr lang="pt-BR" dirty="0"/>
          </a:p>
        </p:txBody>
      </p:sp>
      <p:sp>
        <p:nvSpPr>
          <p:cNvPr id="6" name="Retângulo de cantos arredondados 5"/>
          <p:cNvSpPr/>
          <p:nvPr/>
        </p:nvSpPr>
        <p:spPr>
          <a:xfrm>
            <a:off x="160985" y="2920436"/>
            <a:ext cx="3129567" cy="7856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270456" y="3026535"/>
            <a:ext cx="2923505" cy="923330"/>
          </a:xfrm>
          <a:prstGeom prst="rect">
            <a:avLst/>
          </a:prstGeom>
          <a:noFill/>
        </p:spPr>
        <p:txBody>
          <a:bodyPr wrap="square" rtlCol="0">
            <a:spAutoFit/>
          </a:bodyPr>
          <a:lstStyle/>
          <a:p>
            <a:pPr algn="ctr"/>
            <a:r>
              <a:rPr lang="pt-BR" dirty="0">
                <a:latin typeface="Arial" panose="020B0604020202020204" pitchFamily="34" charset="0"/>
                <a:cs typeface="Arial" panose="020B0604020202020204" pitchFamily="34" charset="0"/>
              </a:rPr>
              <a:t>MOLECULES</a:t>
            </a:r>
          </a:p>
          <a:p>
            <a:pPr algn="ctr"/>
            <a:r>
              <a:rPr lang="pt-BR" dirty="0" smtClean="0">
                <a:latin typeface="Arial" panose="020B0604020202020204" pitchFamily="34" charset="0"/>
                <a:cs typeface="Arial" panose="020B0604020202020204" pitchFamily="34" charset="0"/>
              </a:rPr>
              <a:t>STUDIED</a:t>
            </a:r>
            <a:endParaRPr lang="pt-BR" dirty="0">
              <a:latin typeface="Arial" panose="020B0604020202020204" pitchFamily="34" charset="0"/>
              <a:cs typeface="Arial" panose="020B0604020202020204" pitchFamily="34" charset="0"/>
            </a:endParaRPr>
          </a:p>
          <a:p>
            <a:endParaRPr lang="pt-BR" dirty="0"/>
          </a:p>
        </p:txBody>
      </p:sp>
      <p:graphicFrame>
        <p:nvGraphicFramePr>
          <p:cNvPr id="3" name="Tabela 2"/>
          <p:cNvGraphicFramePr>
            <a:graphicFrameLocks noGrp="1"/>
          </p:cNvGraphicFramePr>
          <p:nvPr>
            <p:extLst>
              <p:ext uri="{D42A27DB-BD31-4B8C-83A1-F6EECF244321}">
                <p14:modId xmlns:p14="http://schemas.microsoft.com/office/powerpoint/2010/main" val="659598691"/>
              </p:ext>
            </p:extLst>
          </p:nvPr>
        </p:nvGraphicFramePr>
        <p:xfrm>
          <a:off x="3770650" y="2133537"/>
          <a:ext cx="8128000" cy="2250088"/>
        </p:xfrm>
        <a:graphic>
          <a:graphicData uri="http://schemas.openxmlformats.org/drawingml/2006/table">
            <a:tbl>
              <a:tblPr firstRow="1" bandRow="1">
                <a:tableStyleId>{5C22544A-7EE6-4342-B048-85BDC9FD1C3A}</a:tableStyleId>
              </a:tblPr>
              <a:tblGrid>
                <a:gridCol w="4064000"/>
                <a:gridCol w="4064000"/>
              </a:tblGrid>
              <a:tr h="468768">
                <a:tc>
                  <a:txBody>
                    <a:bodyPr/>
                    <a:lstStyle/>
                    <a:p>
                      <a:pPr algn="ctr"/>
                      <a:r>
                        <a:rPr lang="pt-BR" sz="2400" dirty="0" smtClean="0"/>
                        <a:t>NAME</a:t>
                      </a:r>
                      <a:endParaRPr lang="pt-BR" sz="2400" dirty="0"/>
                    </a:p>
                  </a:txBody>
                  <a:tcPr/>
                </a:tc>
                <a:tc>
                  <a:txBody>
                    <a:bodyPr/>
                    <a:lstStyle/>
                    <a:p>
                      <a:pPr algn="ctr"/>
                      <a:r>
                        <a:rPr lang="pt-BR" sz="2400" dirty="0" smtClean="0"/>
                        <a:t>STRUCTURE</a:t>
                      </a:r>
                      <a:endParaRPr lang="pt-BR" sz="2400" dirty="0"/>
                    </a:p>
                  </a:txBody>
                  <a:tcPr/>
                </a:tc>
              </a:tr>
              <a:tr h="1781320">
                <a:tc>
                  <a:txBody>
                    <a:bodyPr/>
                    <a:lstStyle/>
                    <a:p>
                      <a:pPr algn="ctr"/>
                      <a:endParaRPr lang="pt-BR" dirty="0" smtClean="0"/>
                    </a:p>
                    <a:p>
                      <a:pPr algn="ctr"/>
                      <a:endParaRPr lang="pt-BR" dirty="0" smtClean="0"/>
                    </a:p>
                    <a:p>
                      <a:pPr algn="ctr"/>
                      <a:r>
                        <a:rPr lang="pt-BR" dirty="0" smtClean="0"/>
                        <a:t>RESVERATROL</a:t>
                      </a:r>
                    </a:p>
                    <a:p>
                      <a:pPr algn="ctr"/>
                      <a:endParaRPr lang="pt-BR" dirty="0" smtClean="0"/>
                    </a:p>
                  </a:txBody>
                  <a:tcPr/>
                </a:tc>
                <a:tc>
                  <a:txBody>
                    <a:bodyPr/>
                    <a:lstStyle/>
                    <a:p>
                      <a:pPr algn="ctr"/>
                      <a:endParaRPr lang="pt-BR" dirty="0" smtClean="0"/>
                    </a:p>
                    <a:p>
                      <a:pPr algn="ctr"/>
                      <a:endParaRPr lang="pt-BR" dirty="0" smtClean="0"/>
                    </a:p>
                    <a:p>
                      <a:pPr algn="ctr"/>
                      <a:endParaRPr lang="pt-BR" dirty="0" smtClean="0"/>
                    </a:p>
                    <a:p>
                      <a:pPr algn="ctr"/>
                      <a:endParaRPr lang="pt-BR" dirty="0" smtClean="0"/>
                    </a:p>
                    <a:p>
                      <a:pPr algn="ctr"/>
                      <a:endParaRPr lang="pt-BR" dirty="0" smtClean="0"/>
                    </a:p>
                    <a:p>
                      <a:pPr algn="ctr"/>
                      <a:endParaRPr lang="pt-BR" dirty="0"/>
                    </a:p>
                  </a:txBody>
                  <a:tcPr/>
                </a:tc>
              </a:tr>
            </a:tbl>
          </a:graphicData>
        </a:graphic>
      </p:graphicFrame>
      <p:pic>
        <p:nvPicPr>
          <p:cNvPr id="10"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021324"/>
            <a:ext cx="12192000" cy="836676"/>
          </a:xfrm>
          <a:prstGeom prst="rect">
            <a:avLst/>
          </a:prstGeom>
        </p:spPr>
      </p:pic>
      <p:graphicFrame>
        <p:nvGraphicFramePr>
          <p:cNvPr id="4" name="Objeto 3"/>
          <p:cNvGraphicFramePr>
            <a:graphicFrameLocks noChangeAspect="1"/>
          </p:cNvGraphicFramePr>
          <p:nvPr>
            <p:extLst>
              <p:ext uri="{D42A27DB-BD31-4B8C-83A1-F6EECF244321}">
                <p14:modId xmlns:p14="http://schemas.microsoft.com/office/powerpoint/2010/main" val="2362181110"/>
              </p:ext>
            </p:extLst>
          </p:nvPr>
        </p:nvGraphicFramePr>
        <p:xfrm>
          <a:off x="8031006" y="2744373"/>
          <a:ext cx="3651250" cy="1412875"/>
        </p:xfrm>
        <a:graphic>
          <a:graphicData uri="http://schemas.openxmlformats.org/presentationml/2006/ole">
            <mc:AlternateContent xmlns:mc="http://schemas.openxmlformats.org/markup-compatibility/2006">
              <mc:Choice xmlns:v="urn:schemas-microsoft-com:vml" Requires="v">
                <p:oleObj spid="_x0000_s8195" name="ChemSketch" r:id="rId4" imgW="3651480" imgH="1412280" progId="ACD.ChemSketchCDX">
                  <p:embed/>
                </p:oleObj>
              </mc:Choice>
              <mc:Fallback>
                <p:oleObj name="ChemSketch" r:id="rId4" imgW="3651480" imgH="1412280" progId="ACD.ChemSketchCDX">
                  <p:embed/>
                  <p:pic>
                    <p:nvPicPr>
                      <p:cNvPr id="0" name=""/>
                      <p:cNvPicPr/>
                      <p:nvPr/>
                    </p:nvPicPr>
                    <p:blipFill>
                      <a:blip r:embed="rId5"/>
                      <a:stretch>
                        <a:fillRect/>
                      </a:stretch>
                    </p:blipFill>
                    <p:spPr>
                      <a:xfrm>
                        <a:off x="8031006" y="2744373"/>
                        <a:ext cx="3651250" cy="1412875"/>
                      </a:xfrm>
                      <a:prstGeom prst="rect">
                        <a:avLst/>
                      </a:prstGeom>
                    </p:spPr>
                  </p:pic>
                </p:oleObj>
              </mc:Fallback>
            </mc:AlternateContent>
          </a:graphicData>
        </a:graphic>
      </p:graphicFrame>
    </p:spTree>
    <p:extLst>
      <p:ext uri="{BB962C8B-B14F-4D97-AF65-F5344CB8AC3E}">
        <p14:creationId xmlns:p14="http://schemas.microsoft.com/office/powerpoint/2010/main" val="31453981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fr-FR" b="1" dirty="0" smtClean="0">
                <a:latin typeface="Arial" panose="020B0604020202020204" pitchFamily="34" charset="0"/>
                <a:cs typeface="Arial" panose="020B0604020202020204" pitchFamily="34" charset="0"/>
              </a:rPr>
              <a:t>RESULTS AND DISCUSSION</a:t>
            </a:r>
            <a:endParaRPr lang="pt-BR" dirty="0"/>
          </a:p>
        </p:txBody>
      </p:sp>
      <p:sp>
        <p:nvSpPr>
          <p:cNvPr id="3" name="Espaço Reservado para Conteúdo 2"/>
          <p:cNvSpPr>
            <a:spLocks noGrp="1"/>
          </p:cNvSpPr>
          <p:nvPr>
            <p:ph idx="1"/>
          </p:nvPr>
        </p:nvSpPr>
        <p:spPr/>
        <p:txBody>
          <a:bodyPr/>
          <a:lstStyle/>
          <a:p>
            <a:r>
              <a:rPr lang="pt-BR" sz="2400" b="1" dirty="0" smtClean="0">
                <a:latin typeface="Arial" panose="020B0604020202020204" pitchFamily="34" charset="0"/>
                <a:cs typeface="Arial" panose="020B0604020202020204" pitchFamily="34" charset="0"/>
              </a:rPr>
              <a:t>MOLECULAR DOCKING</a:t>
            </a:r>
          </a:p>
          <a:p>
            <a:pPr marL="0" indent="0" algn="just">
              <a:buNone/>
            </a:pPr>
            <a:r>
              <a:rPr lang="en-US" sz="2400" dirty="0">
                <a:latin typeface="Arial" panose="020B0604020202020204" pitchFamily="34" charset="0"/>
                <a:cs typeface="Arial" panose="020B0604020202020204" pitchFamily="34" charset="0"/>
              </a:rPr>
              <a:t>Molecular docking is an intensive and prominent computational method in the process of drug discovery. The benefit of docking is to identify the mode of binding of the linkers at the binding site of the enzyme or receptor through specific key interactions and to predict the binding affinity between the protein-binding </a:t>
            </a:r>
            <a:r>
              <a:rPr lang="en-US" sz="2400" dirty="0" smtClean="0">
                <a:latin typeface="Arial" panose="020B0604020202020204" pitchFamily="34" charset="0"/>
                <a:cs typeface="Arial" panose="020B0604020202020204" pitchFamily="34" charset="0"/>
              </a:rPr>
              <a:t>complexes.</a:t>
            </a:r>
          </a:p>
          <a:p>
            <a:pPr marL="0" indent="0" algn="just">
              <a:buNone/>
            </a:pPr>
            <a:endParaRPr lang="en-US" dirty="0"/>
          </a:p>
          <a:p>
            <a:pPr marL="0" indent="0" algn="just">
              <a:buNone/>
            </a:pPr>
            <a:endParaRPr lang="pt-B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21324"/>
            <a:ext cx="12192000" cy="836676"/>
          </a:xfrm>
          <a:prstGeom prst="rect">
            <a:avLst/>
          </a:prstGeom>
        </p:spPr>
      </p:pic>
    </p:spTree>
    <p:extLst>
      <p:ext uri="{BB962C8B-B14F-4D97-AF65-F5344CB8AC3E}">
        <p14:creationId xmlns:p14="http://schemas.microsoft.com/office/powerpoint/2010/main" val="3633118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ço Reservado para Conteúdo 4"/>
          <p:cNvGraphicFramePr>
            <a:graphicFrameLocks noGrp="1"/>
          </p:cNvGraphicFramePr>
          <p:nvPr>
            <p:ph idx="1"/>
            <p:extLst>
              <p:ext uri="{D42A27DB-BD31-4B8C-83A1-F6EECF244321}">
                <p14:modId xmlns:p14="http://schemas.microsoft.com/office/powerpoint/2010/main" val="4072419598"/>
              </p:ext>
            </p:extLst>
          </p:nvPr>
        </p:nvGraphicFramePr>
        <p:xfrm>
          <a:off x="231819" y="141668"/>
          <a:ext cx="11706896" cy="6555347"/>
        </p:xfrm>
        <a:graphic>
          <a:graphicData uri="http://schemas.openxmlformats.org/drawingml/2006/table">
            <a:tbl>
              <a:tblPr firstRow="1" bandRow="1">
                <a:tableStyleId>{5C22544A-7EE6-4342-B048-85BDC9FD1C3A}</a:tableStyleId>
              </a:tblPr>
              <a:tblGrid>
                <a:gridCol w="3081453"/>
                <a:gridCol w="2136348"/>
                <a:gridCol w="2351416"/>
                <a:gridCol w="1796300"/>
                <a:gridCol w="2341379"/>
              </a:tblGrid>
              <a:tr h="355272">
                <a:tc>
                  <a:txBody>
                    <a:bodyPr/>
                    <a:lstStyle/>
                    <a:p>
                      <a:pPr algn="ctr"/>
                      <a:r>
                        <a:rPr lang="pt-BR" sz="1600" dirty="0" smtClean="0">
                          <a:latin typeface="+mn-lt"/>
                          <a:cs typeface="Arial" panose="020B0604020202020204" pitchFamily="34" charset="0"/>
                        </a:rPr>
                        <a:t>MOLECULE</a:t>
                      </a:r>
                      <a:endParaRPr lang="pt-BR" sz="1600" dirty="0">
                        <a:latin typeface="+mn-lt"/>
                        <a:cs typeface="Arial" panose="020B0604020202020204" pitchFamily="34" charset="0"/>
                      </a:endParaRPr>
                    </a:p>
                  </a:txBody>
                  <a:tcPr/>
                </a:tc>
                <a:tc>
                  <a:txBody>
                    <a:bodyPr/>
                    <a:lstStyle/>
                    <a:p>
                      <a:pPr algn="ctr"/>
                      <a:r>
                        <a:rPr lang="pt-BR" sz="1600" dirty="0" smtClean="0">
                          <a:latin typeface="Arial" panose="020B0604020202020204" pitchFamily="34" charset="0"/>
                          <a:cs typeface="Arial" panose="020B0604020202020204" pitchFamily="34" charset="0"/>
                        </a:rPr>
                        <a:t>AMINO ACID</a:t>
                      </a:r>
                      <a:endParaRPr lang="pt-BR" sz="1600" dirty="0">
                        <a:latin typeface="Arial" panose="020B0604020202020204" pitchFamily="34" charset="0"/>
                        <a:cs typeface="Arial" panose="020B0604020202020204" pitchFamily="34" charset="0"/>
                      </a:endParaRPr>
                    </a:p>
                  </a:txBody>
                  <a:tcPr/>
                </a:tc>
                <a:tc>
                  <a:txBody>
                    <a:bodyPr/>
                    <a:lstStyle/>
                    <a:p>
                      <a:pPr algn="ctr"/>
                      <a:r>
                        <a:rPr lang="pt-BR" sz="1600" dirty="0" smtClean="0">
                          <a:latin typeface="Arial" panose="020B0604020202020204" pitchFamily="34" charset="0"/>
                          <a:cs typeface="Arial" panose="020B0604020202020204" pitchFamily="34" charset="0"/>
                        </a:rPr>
                        <a:t>INTERACTION</a:t>
                      </a:r>
                      <a:endParaRPr lang="pt-BR" sz="1600" dirty="0">
                        <a:latin typeface="Arial" panose="020B0604020202020204" pitchFamily="34" charset="0"/>
                        <a:cs typeface="Arial" panose="020B0604020202020204" pitchFamily="34" charset="0"/>
                      </a:endParaRPr>
                    </a:p>
                  </a:txBody>
                  <a:tcPr/>
                </a:tc>
                <a:tc>
                  <a:txBody>
                    <a:bodyPr/>
                    <a:lstStyle/>
                    <a:p>
                      <a:pPr algn="ctr"/>
                      <a:r>
                        <a:rPr lang="pt-BR" sz="1600" dirty="0" smtClean="0">
                          <a:latin typeface="Arial" panose="020B0604020202020204" pitchFamily="34" charset="0"/>
                          <a:cs typeface="Arial" panose="020B0604020202020204" pitchFamily="34" charset="0"/>
                        </a:rPr>
                        <a:t>DISTANCE</a:t>
                      </a:r>
                      <a:endParaRPr lang="pt-BR" sz="1600" dirty="0">
                        <a:latin typeface="Arial" panose="020B0604020202020204" pitchFamily="34" charset="0"/>
                        <a:cs typeface="Arial" panose="020B0604020202020204" pitchFamily="34" charset="0"/>
                      </a:endParaRPr>
                    </a:p>
                  </a:txBody>
                  <a:tcPr/>
                </a:tc>
                <a:tc>
                  <a:txBody>
                    <a:bodyPr/>
                    <a:lstStyle/>
                    <a:p>
                      <a:pPr algn="ctr"/>
                      <a:r>
                        <a:rPr lang="pt-BR" sz="1600" dirty="0" smtClean="0">
                          <a:latin typeface="Arial" panose="020B0604020202020204" pitchFamily="34" charset="0"/>
                          <a:cs typeface="Arial" panose="020B0604020202020204" pitchFamily="34" charset="0"/>
                        </a:rPr>
                        <a:t>SCORE</a:t>
                      </a:r>
                      <a:endParaRPr lang="pt-BR" sz="1600" dirty="0">
                        <a:latin typeface="Arial" panose="020B0604020202020204" pitchFamily="34" charset="0"/>
                        <a:cs typeface="Arial" panose="020B0604020202020204" pitchFamily="34" charset="0"/>
                      </a:endParaRPr>
                    </a:p>
                  </a:txBody>
                  <a:tcPr/>
                </a:tc>
              </a:tr>
              <a:tr h="18953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dirty="0" smtClean="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dirty="0" smtClean="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mn-lt"/>
                          <a:cs typeface="Arial" panose="020B0604020202020204" pitchFamily="34" charset="0"/>
                        </a:rPr>
                        <a:t>1,8 - cineole</a:t>
                      </a:r>
                      <a:endParaRPr lang="pt-BR" sz="1600" dirty="0">
                        <a:latin typeface="+mn-lt"/>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800" kern="1200" dirty="0" smtClean="0">
                          <a:solidFill>
                            <a:schemeClr val="dk1"/>
                          </a:solidFill>
                          <a:effectLst/>
                          <a:latin typeface="+mn-lt"/>
                          <a:ea typeface="+mn-ea"/>
                          <a:cs typeface="+mn-cs"/>
                        </a:rPr>
                        <a:t>TYR341</a:t>
                      </a:r>
                    </a:p>
                    <a:p>
                      <a:pPr marL="0" marR="0" indent="0" algn="ctr" defTabSz="914400" rtl="0" eaLnBrk="1" fontAlgn="auto" latinLnBrk="0" hangingPunct="1">
                        <a:lnSpc>
                          <a:spcPct val="100000"/>
                        </a:lnSpc>
                        <a:spcBef>
                          <a:spcPts val="0"/>
                        </a:spcBef>
                        <a:spcAft>
                          <a:spcPts val="0"/>
                        </a:spcAft>
                        <a:buClrTx/>
                        <a:buSzTx/>
                        <a:buFontTx/>
                        <a:buNone/>
                        <a:tabLst/>
                        <a:defRPr/>
                      </a:pPr>
                      <a:endParaRPr lang="pt-BR" sz="18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pt-BR" sz="18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pt-BR" sz="1800" kern="1200" dirty="0" smtClean="0">
                          <a:solidFill>
                            <a:schemeClr val="dk1"/>
                          </a:solidFill>
                          <a:effectLst/>
                          <a:latin typeface="+mn-lt"/>
                          <a:ea typeface="+mn-ea"/>
                          <a:cs typeface="+mn-cs"/>
                        </a:rPr>
                        <a:t>TRP286</a:t>
                      </a:r>
                      <a:endParaRPr lang="pt-BR"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600" kern="1200" dirty="0" err="1" smtClean="0">
                          <a:solidFill>
                            <a:schemeClr val="dk1"/>
                          </a:solidFill>
                          <a:effectLst/>
                          <a:latin typeface="+mn-lt"/>
                          <a:ea typeface="+mn-ea"/>
                          <a:cs typeface="+mn-cs"/>
                        </a:rPr>
                        <a:t>Hidrofobic</a:t>
                      </a:r>
                      <a:r>
                        <a:rPr lang="pt-BR" sz="1600" kern="1200" dirty="0" smtClean="0">
                          <a:solidFill>
                            <a:schemeClr val="dk1"/>
                          </a:solidFill>
                          <a:effectLst/>
                          <a:latin typeface="+mn-lt"/>
                          <a:ea typeface="+mn-ea"/>
                          <a:cs typeface="+mn-cs"/>
                        </a:rPr>
                        <a:t> </a:t>
                      </a:r>
                      <a:r>
                        <a:rPr lang="pt-BR" sz="1600" i="1" kern="1200" dirty="0" smtClean="0">
                          <a:solidFill>
                            <a:schemeClr val="dk1"/>
                          </a:solidFill>
                          <a:effectLst/>
                          <a:latin typeface="+mn-lt"/>
                          <a:ea typeface="+mn-ea"/>
                          <a:cs typeface="+mn-cs"/>
                        </a:rPr>
                        <a:t>π</a:t>
                      </a:r>
                      <a:r>
                        <a:rPr lang="pt-BR" sz="1600" kern="1200" dirty="0" smtClean="0">
                          <a:solidFill>
                            <a:schemeClr val="dk1"/>
                          </a:solidFill>
                          <a:effectLst/>
                          <a:latin typeface="+mn-lt"/>
                          <a:ea typeface="+mn-ea"/>
                          <a:cs typeface="+mn-cs"/>
                        </a:rPr>
                        <a:t> –</a:t>
                      </a:r>
                      <a:r>
                        <a:rPr lang="pt-BR" sz="1600" kern="1200" dirty="0" err="1" smtClean="0">
                          <a:solidFill>
                            <a:schemeClr val="dk1"/>
                          </a:solidFill>
                          <a:effectLst/>
                          <a:latin typeface="+mn-lt"/>
                          <a:ea typeface="+mn-ea"/>
                          <a:cs typeface="+mn-cs"/>
                        </a:rPr>
                        <a:t>Alkyl</a:t>
                      </a:r>
                      <a:endParaRPr lang="pt-BR" sz="16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pt-BR" sz="16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pt-BR" sz="16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pt-BR" sz="1600" kern="1200" dirty="0" err="1" smtClean="0">
                          <a:solidFill>
                            <a:schemeClr val="dk1"/>
                          </a:solidFill>
                          <a:effectLst/>
                          <a:latin typeface="+mn-lt"/>
                          <a:ea typeface="+mn-ea"/>
                          <a:cs typeface="+mn-cs"/>
                        </a:rPr>
                        <a:t>Hidrofobic</a:t>
                      </a:r>
                      <a:r>
                        <a:rPr lang="pt-BR" sz="1600" kern="1200" dirty="0" smtClean="0">
                          <a:solidFill>
                            <a:schemeClr val="dk1"/>
                          </a:solidFill>
                          <a:effectLst/>
                          <a:latin typeface="+mn-lt"/>
                          <a:ea typeface="+mn-ea"/>
                          <a:cs typeface="+mn-cs"/>
                        </a:rPr>
                        <a:t> </a:t>
                      </a:r>
                      <a:r>
                        <a:rPr lang="pt-BR" sz="1600" i="1" kern="1200" dirty="0" smtClean="0">
                          <a:solidFill>
                            <a:schemeClr val="dk1"/>
                          </a:solidFill>
                          <a:effectLst/>
                          <a:latin typeface="+mn-lt"/>
                          <a:ea typeface="+mn-ea"/>
                          <a:cs typeface="+mn-cs"/>
                        </a:rPr>
                        <a:t>π</a:t>
                      </a:r>
                      <a:r>
                        <a:rPr lang="pt-BR" sz="1600" kern="1200" dirty="0" smtClean="0">
                          <a:solidFill>
                            <a:schemeClr val="dk1"/>
                          </a:solidFill>
                          <a:effectLst/>
                          <a:latin typeface="+mn-lt"/>
                          <a:ea typeface="+mn-ea"/>
                          <a:cs typeface="+mn-cs"/>
                        </a:rPr>
                        <a:t> –</a:t>
                      </a:r>
                      <a:r>
                        <a:rPr lang="pt-BR" sz="1600" kern="1200" dirty="0" err="1" smtClean="0">
                          <a:solidFill>
                            <a:schemeClr val="dk1"/>
                          </a:solidFill>
                          <a:effectLst/>
                          <a:latin typeface="+mn-lt"/>
                          <a:ea typeface="+mn-ea"/>
                          <a:cs typeface="+mn-cs"/>
                        </a:rPr>
                        <a:t>Alkyl</a:t>
                      </a:r>
                      <a:endParaRPr lang="pt-BR" sz="16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pt-BR" sz="16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pt-BR" sz="1600" kern="1200" dirty="0" smtClean="0">
                        <a:solidFill>
                          <a:schemeClr val="dk1"/>
                        </a:solidFill>
                        <a:effectLst/>
                        <a:latin typeface="+mn-lt"/>
                        <a:ea typeface="+mn-ea"/>
                        <a:cs typeface="+mn-cs"/>
                      </a:endParaRPr>
                    </a:p>
                    <a:p>
                      <a:pPr algn="ctr"/>
                      <a:endParaRPr lang="pt-BR" sz="1600" dirty="0"/>
                    </a:p>
                  </a:txBody>
                  <a:tcPr/>
                </a:tc>
                <a:tc>
                  <a:txBody>
                    <a:bodyPr/>
                    <a:lstStyle/>
                    <a:p>
                      <a:pPr algn="ctr"/>
                      <a:r>
                        <a:rPr lang="pt-BR" sz="1600" kern="1200" dirty="0" smtClean="0">
                          <a:solidFill>
                            <a:schemeClr val="dk1"/>
                          </a:solidFill>
                          <a:effectLst/>
                          <a:latin typeface="+mn-lt"/>
                          <a:ea typeface="+mn-ea"/>
                          <a:cs typeface="+mn-cs"/>
                        </a:rPr>
                        <a:t>4.72</a:t>
                      </a:r>
                    </a:p>
                    <a:p>
                      <a:pPr algn="ctr"/>
                      <a:r>
                        <a:rPr lang="pt-BR" sz="1600" kern="1200" dirty="0" smtClean="0">
                          <a:solidFill>
                            <a:schemeClr val="dk1"/>
                          </a:solidFill>
                          <a:effectLst/>
                          <a:latin typeface="+mn-lt"/>
                          <a:ea typeface="+mn-ea"/>
                          <a:cs typeface="+mn-cs"/>
                        </a:rPr>
                        <a:t>4.78</a:t>
                      </a:r>
                    </a:p>
                    <a:p>
                      <a:pPr algn="ctr"/>
                      <a:endParaRPr lang="pt-BR" sz="1600" kern="1200" dirty="0" smtClean="0">
                        <a:solidFill>
                          <a:schemeClr val="dk1"/>
                        </a:solidFill>
                        <a:effectLst/>
                        <a:latin typeface="+mn-lt"/>
                        <a:ea typeface="+mn-ea"/>
                        <a:cs typeface="+mn-cs"/>
                      </a:endParaRPr>
                    </a:p>
                    <a:p>
                      <a:pPr algn="ctr"/>
                      <a:r>
                        <a:rPr lang="pt-BR" sz="1600" kern="1200" dirty="0" smtClean="0">
                          <a:solidFill>
                            <a:schemeClr val="dk1"/>
                          </a:solidFill>
                          <a:effectLst/>
                          <a:latin typeface="+mn-lt"/>
                          <a:ea typeface="+mn-ea"/>
                          <a:cs typeface="+mn-cs"/>
                        </a:rPr>
                        <a:t>4.73</a:t>
                      </a:r>
                    </a:p>
                    <a:p>
                      <a:pPr algn="ctr"/>
                      <a:r>
                        <a:rPr lang="pt-BR" sz="1600" kern="1200" dirty="0" smtClean="0">
                          <a:solidFill>
                            <a:schemeClr val="dk1"/>
                          </a:solidFill>
                          <a:effectLst/>
                          <a:latin typeface="+mn-lt"/>
                          <a:ea typeface="+mn-ea"/>
                          <a:cs typeface="+mn-cs"/>
                        </a:rPr>
                        <a:t>5.17</a:t>
                      </a:r>
                      <a:endParaRPr lang="pt-BR" sz="1600" dirty="0"/>
                    </a:p>
                  </a:txBody>
                  <a:tcPr/>
                </a:tc>
                <a:tc>
                  <a:txBody>
                    <a:bodyPr/>
                    <a:lstStyle/>
                    <a:p>
                      <a:pPr algn="ctr"/>
                      <a:endParaRPr lang="pt-BR" sz="1600" dirty="0" smtClean="0"/>
                    </a:p>
                    <a:p>
                      <a:pPr algn="ctr"/>
                      <a:endParaRPr lang="pt-BR" sz="1600" dirty="0" smtClean="0"/>
                    </a:p>
                    <a:p>
                      <a:pPr algn="ctr"/>
                      <a:r>
                        <a:rPr lang="pt-BR" sz="1600" dirty="0" smtClean="0"/>
                        <a:t>50.16</a:t>
                      </a:r>
                      <a:endParaRPr lang="pt-BR" sz="1600" dirty="0"/>
                    </a:p>
                  </a:txBody>
                  <a:tcPr/>
                </a:tc>
              </a:tr>
              <a:tr h="24093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sz="1600" b="1" dirty="0" smtClean="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pt-BR" sz="1600" b="1" dirty="0" smtClean="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pt-BR" sz="1600" b="1" dirty="0" smtClean="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1600" b="1" dirty="0" err="1" smtClean="0">
                          <a:latin typeface="+mn-lt"/>
                          <a:cs typeface="Arial" panose="020B0604020202020204" pitchFamily="34" charset="0"/>
                        </a:rPr>
                        <a:t>Acetate</a:t>
                      </a:r>
                      <a:r>
                        <a:rPr lang="pt-BR" sz="1600" b="1" dirty="0" smtClean="0">
                          <a:latin typeface="+mn-lt"/>
                          <a:cs typeface="Arial" panose="020B0604020202020204" pitchFamily="34" charset="0"/>
                        </a:rPr>
                        <a:t> </a:t>
                      </a:r>
                      <a:r>
                        <a:rPr lang="pt-BR" sz="1600" b="1" dirty="0" err="1" smtClean="0">
                          <a:latin typeface="+mn-lt"/>
                          <a:cs typeface="Arial" panose="020B0604020202020204" pitchFamily="34" charset="0"/>
                        </a:rPr>
                        <a:t>bornyl</a:t>
                      </a:r>
                      <a:endParaRPr lang="pt-BR" sz="1600" dirty="0">
                        <a:latin typeface="+mn-lt"/>
                        <a:cs typeface="Arial" panose="020B0604020202020204" pitchFamily="34" charset="0"/>
                      </a:endParaRPr>
                    </a:p>
                  </a:txBody>
                  <a:tcPr/>
                </a:tc>
                <a:tc>
                  <a:txBody>
                    <a:bodyPr/>
                    <a:lstStyle/>
                    <a:p>
                      <a:pPr algn="ctr"/>
                      <a:r>
                        <a:rPr lang="pt-BR" sz="1600" kern="1200" dirty="0" smtClean="0">
                          <a:solidFill>
                            <a:schemeClr val="dk1"/>
                          </a:solidFill>
                          <a:effectLst/>
                          <a:latin typeface="+mn-lt"/>
                          <a:ea typeface="+mn-ea"/>
                          <a:cs typeface="+mn-cs"/>
                        </a:rPr>
                        <a:t>PHE295</a:t>
                      </a:r>
                    </a:p>
                    <a:p>
                      <a:pPr algn="ctr"/>
                      <a:r>
                        <a:rPr lang="pt-BR" sz="1600" kern="1200" dirty="0" smtClean="0">
                          <a:solidFill>
                            <a:schemeClr val="dk1"/>
                          </a:solidFill>
                          <a:effectLst/>
                          <a:latin typeface="+mn-lt"/>
                          <a:ea typeface="+mn-ea"/>
                          <a:cs typeface="+mn-cs"/>
                        </a:rPr>
                        <a:t> </a:t>
                      </a:r>
                    </a:p>
                    <a:p>
                      <a:pPr algn="ctr"/>
                      <a:r>
                        <a:rPr lang="pt-BR" sz="1600" kern="1200" dirty="0" smtClean="0">
                          <a:solidFill>
                            <a:schemeClr val="dk1"/>
                          </a:solidFill>
                          <a:effectLst/>
                          <a:latin typeface="+mn-lt"/>
                          <a:ea typeface="+mn-ea"/>
                          <a:cs typeface="+mn-cs"/>
                        </a:rPr>
                        <a:t>TRP286</a:t>
                      </a:r>
                    </a:p>
                    <a:p>
                      <a:pPr algn="ctr"/>
                      <a:r>
                        <a:rPr lang="pt-BR" sz="1600" kern="1200" dirty="0" smtClean="0">
                          <a:solidFill>
                            <a:schemeClr val="dk1"/>
                          </a:solidFill>
                          <a:effectLst/>
                          <a:latin typeface="+mn-lt"/>
                          <a:ea typeface="+mn-ea"/>
                          <a:cs typeface="+mn-cs"/>
                        </a:rPr>
                        <a:t> </a:t>
                      </a:r>
                    </a:p>
                    <a:p>
                      <a:pPr algn="ctr"/>
                      <a:r>
                        <a:rPr lang="pt-BR" sz="1600" kern="1200" dirty="0" smtClean="0">
                          <a:solidFill>
                            <a:schemeClr val="dk1"/>
                          </a:solidFill>
                          <a:effectLst/>
                          <a:latin typeface="+mn-lt"/>
                          <a:ea typeface="+mn-ea"/>
                          <a:cs typeface="+mn-cs"/>
                        </a:rPr>
                        <a:t> </a:t>
                      </a:r>
                    </a:p>
                    <a:p>
                      <a:pPr algn="ctr"/>
                      <a:endParaRPr lang="pt-BR" sz="1600" kern="1200" dirty="0" smtClean="0">
                        <a:solidFill>
                          <a:schemeClr val="dk1"/>
                        </a:solidFill>
                        <a:effectLst/>
                        <a:latin typeface="+mn-lt"/>
                        <a:ea typeface="+mn-ea"/>
                        <a:cs typeface="+mn-cs"/>
                      </a:endParaRPr>
                    </a:p>
                    <a:p>
                      <a:pPr algn="ctr"/>
                      <a:endParaRPr lang="pt-BR" sz="1600" kern="1200" dirty="0" smtClean="0">
                        <a:solidFill>
                          <a:schemeClr val="dk1"/>
                        </a:solidFill>
                        <a:effectLst/>
                        <a:latin typeface="+mn-lt"/>
                        <a:ea typeface="+mn-ea"/>
                        <a:cs typeface="+mn-cs"/>
                      </a:endParaRPr>
                    </a:p>
                    <a:p>
                      <a:pPr algn="ctr"/>
                      <a:r>
                        <a:rPr lang="pt-BR" sz="1600" kern="1200" dirty="0" smtClean="0">
                          <a:solidFill>
                            <a:schemeClr val="dk1"/>
                          </a:solidFill>
                          <a:effectLst/>
                          <a:latin typeface="+mn-lt"/>
                          <a:ea typeface="+mn-ea"/>
                          <a:cs typeface="+mn-cs"/>
                        </a:rPr>
                        <a:t>TYR341</a:t>
                      </a:r>
                    </a:p>
                    <a:p>
                      <a:pPr algn="ctr"/>
                      <a:endParaRPr lang="pt-BR"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600" kern="1200" dirty="0" err="1" smtClean="0">
                          <a:solidFill>
                            <a:schemeClr val="dk1"/>
                          </a:solidFill>
                          <a:effectLst/>
                          <a:latin typeface="+mn-lt"/>
                          <a:ea typeface="+mn-ea"/>
                          <a:cs typeface="+mn-cs"/>
                        </a:rPr>
                        <a:t>Hidrofobic</a:t>
                      </a:r>
                      <a:r>
                        <a:rPr lang="pt-BR" sz="1600" kern="1200" dirty="0" smtClean="0">
                          <a:solidFill>
                            <a:schemeClr val="dk1"/>
                          </a:solidFill>
                          <a:effectLst/>
                          <a:latin typeface="+mn-lt"/>
                          <a:ea typeface="+mn-ea"/>
                          <a:cs typeface="+mn-cs"/>
                        </a:rPr>
                        <a:t> </a:t>
                      </a:r>
                      <a:r>
                        <a:rPr lang="pt-BR" sz="1600" i="1" kern="1200" dirty="0" smtClean="0">
                          <a:solidFill>
                            <a:schemeClr val="dk1"/>
                          </a:solidFill>
                          <a:effectLst/>
                          <a:latin typeface="+mn-lt"/>
                          <a:ea typeface="+mn-ea"/>
                          <a:cs typeface="+mn-cs"/>
                        </a:rPr>
                        <a:t>π</a:t>
                      </a:r>
                      <a:r>
                        <a:rPr lang="pt-BR" sz="1600" kern="1200" dirty="0" smtClean="0">
                          <a:solidFill>
                            <a:schemeClr val="dk1"/>
                          </a:solidFill>
                          <a:effectLst/>
                          <a:latin typeface="+mn-lt"/>
                          <a:ea typeface="+mn-ea"/>
                          <a:cs typeface="+mn-cs"/>
                        </a:rPr>
                        <a:t> –</a:t>
                      </a:r>
                      <a:r>
                        <a:rPr lang="pt-BR" sz="1600" kern="1200" dirty="0" err="1" smtClean="0">
                          <a:solidFill>
                            <a:schemeClr val="dk1"/>
                          </a:solidFill>
                          <a:effectLst/>
                          <a:latin typeface="+mn-lt"/>
                          <a:ea typeface="+mn-ea"/>
                          <a:cs typeface="+mn-cs"/>
                        </a:rPr>
                        <a:t>Alkyl</a:t>
                      </a:r>
                      <a:endParaRPr lang="pt-BR" sz="1600" kern="1200" dirty="0" smtClean="0">
                        <a:solidFill>
                          <a:schemeClr val="dk1"/>
                        </a:solidFill>
                        <a:effectLst/>
                        <a:latin typeface="+mn-lt"/>
                        <a:ea typeface="+mn-ea"/>
                        <a:cs typeface="+mn-cs"/>
                      </a:endParaRPr>
                    </a:p>
                    <a:p>
                      <a:pPr algn="ctr"/>
                      <a:endParaRPr lang="pt-BR" sz="16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pt-BR" sz="1600" kern="1200" dirty="0" err="1" smtClean="0">
                          <a:solidFill>
                            <a:schemeClr val="dk1"/>
                          </a:solidFill>
                          <a:effectLst/>
                          <a:latin typeface="+mn-lt"/>
                          <a:ea typeface="+mn-ea"/>
                          <a:cs typeface="+mn-cs"/>
                        </a:rPr>
                        <a:t>Hidrofobic</a:t>
                      </a:r>
                      <a:r>
                        <a:rPr lang="pt-BR" sz="1600" kern="1200" dirty="0" smtClean="0">
                          <a:solidFill>
                            <a:schemeClr val="dk1"/>
                          </a:solidFill>
                          <a:effectLst/>
                          <a:latin typeface="+mn-lt"/>
                          <a:ea typeface="+mn-ea"/>
                          <a:cs typeface="+mn-cs"/>
                        </a:rPr>
                        <a:t> </a:t>
                      </a:r>
                      <a:r>
                        <a:rPr lang="pt-BR" sz="1600" i="1" kern="1200" dirty="0" smtClean="0">
                          <a:solidFill>
                            <a:schemeClr val="dk1"/>
                          </a:solidFill>
                          <a:effectLst/>
                          <a:latin typeface="+mn-lt"/>
                          <a:ea typeface="+mn-ea"/>
                          <a:cs typeface="+mn-cs"/>
                        </a:rPr>
                        <a:t>π</a:t>
                      </a:r>
                      <a:r>
                        <a:rPr lang="pt-BR" sz="1600" kern="1200" dirty="0" smtClean="0">
                          <a:solidFill>
                            <a:schemeClr val="dk1"/>
                          </a:solidFill>
                          <a:effectLst/>
                          <a:latin typeface="+mn-lt"/>
                          <a:ea typeface="+mn-ea"/>
                          <a:cs typeface="+mn-cs"/>
                        </a:rPr>
                        <a:t> –</a:t>
                      </a:r>
                      <a:r>
                        <a:rPr lang="pt-BR" sz="1600" kern="1200" dirty="0" err="1" smtClean="0">
                          <a:solidFill>
                            <a:schemeClr val="dk1"/>
                          </a:solidFill>
                          <a:effectLst/>
                          <a:latin typeface="+mn-lt"/>
                          <a:ea typeface="+mn-ea"/>
                          <a:cs typeface="+mn-cs"/>
                        </a:rPr>
                        <a:t>Alkyl</a:t>
                      </a:r>
                      <a:endParaRPr lang="pt-BR" sz="16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pt-BR" sz="16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mn-lt"/>
                          <a:cs typeface="Arial" panose="020B0604020202020204" pitchFamily="34" charset="0"/>
                        </a:rPr>
                        <a:t>Conventional hydrogen bridge type</a:t>
                      </a:r>
                      <a:endParaRPr lang="pt-BR" sz="1600" kern="1200" dirty="0" smtClean="0">
                        <a:solidFill>
                          <a:schemeClr val="dk1"/>
                        </a:solidFill>
                        <a:effectLst/>
                        <a:latin typeface="+mn-lt"/>
                        <a:ea typeface="+mn-ea"/>
                        <a:cs typeface="+mn-cs"/>
                      </a:endParaRPr>
                    </a:p>
                    <a:p>
                      <a:pPr algn="ctr"/>
                      <a:endParaRPr lang="pt-BR" sz="16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pt-BR" sz="1600" kern="1200" dirty="0" err="1" smtClean="0">
                          <a:solidFill>
                            <a:schemeClr val="dk1"/>
                          </a:solidFill>
                          <a:effectLst/>
                          <a:latin typeface="+mn-lt"/>
                          <a:ea typeface="+mn-ea"/>
                          <a:cs typeface="+mn-cs"/>
                        </a:rPr>
                        <a:t>Hidrofobic</a:t>
                      </a:r>
                      <a:r>
                        <a:rPr lang="pt-BR" sz="1600" kern="1200" dirty="0" smtClean="0">
                          <a:solidFill>
                            <a:schemeClr val="dk1"/>
                          </a:solidFill>
                          <a:effectLst/>
                          <a:latin typeface="+mn-lt"/>
                          <a:ea typeface="+mn-ea"/>
                          <a:cs typeface="+mn-cs"/>
                        </a:rPr>
                        <a:t> </a:t>
                      </a:r>
                      <a:r>
                        <a:rPr lang="pt-BR" sz="1600" i="1" kern="1200" dirty="0" smtClean="0">
                          <a:solidFill>
                            <a:schemeClr val="dk1"/>
                          </a:solidFill>
                          <a:effectLst/>
                          <a:latin typeface="+mn-lt"/>
                          <a:ea typeface="+mn-ea"/>
                          <a:cs typeface="+mn-cs"/>
                        </a:rPr>
                        <a:t>π</a:t>
                      </a:r>
                      <a:r>
                        <a:rPr lang="pt-BR" sz="1600" kern="1200" dirty="0" smtClean="0">
                          <a:solidFill>
                            <a:schemeClr val="dk1"/>
                          </a:solidFill>
                          <a:effectLst/>
                          <a:latin typeface="+mn-lt"/>
                          <a:ea typeface="+mn-ea"/>
                          <a:cs typeface="+mn-cs"/>
                        </a:rPr>
                        <a:t> –</a:t>
                      </a:r>
                      <a:r>
                        <a:rPr lang="pt-BR" sz="1600" kern="1200" dirty="0" err="1" smtClean="0">
                          <a:solidFill>
                            <a:schemeClr val="dk1"/>
                          </a:solidFill>
                          <a:effectLst/>
                          <a:latin typeface="+mn-lt"/>
                          <a:ea typeface="+mn-ea"/>
                          <a:cs typeface="+mn-cs"/>
                        </a:rPr>
                        <a:t>Alkyl</a:t>
                      </a:r>
                      <a:endParaRPr lang="pt-BR" sz="1600" kern="1200" dirty="0" smtClean="0">
                        <a:solidFill>
                          <a:schemeClr val="dk1"/>
                        </a:solidFill>
                        <a:effectLst/>
                        <a:latin typeface="+mn-lt"/>
                        <a:ea typeface="+mn-ea"/>
                        <a:cs typeface="+mn-cs"/>
                      </a:endParaRPr>
                    </a:p>
                    <a:p>
                      <a:pPr algn="ctr"/>
                      <a:r>
                        <a:rPr lang="pt-BR" sz="1600" i="1" kern="1200" dirty="0" smtClean="0">
                          <a:solidFill>
                            <a:schemeClr val="dk1"/>
                          </a:solidFill>
                          <a:effectLst/>
                          <a:latin typeface="+mn-lt"/>
                          <a:ea typeface="+mn-ea"/>
                          <a:cs typeface="+mn-cs"/>
                        </a:rPr>
                        <a:t>π</a:t>
                      </a:r>
                      <a:r>
                        <a:rPr lang="pt-BR" sz="1600" kern="1200" dirty="0" smtClean="0">
                          <a:solidFill>
                            <a:schemeClr val="dk1"/>
                          </a:solidFill>
                          <a:effectLst/>
                          <a:latin typeface="+mn-lt"/>
                          <a:ea typeface="+mn-ea"/>
                          <a:cs typeface="+mn-cs"/>
                        </a:rPr>
                        <a:t> –Sigma</a:t>
                      </a:r>
                      <a:endParaRPr lang="pt-BR" sz="1600" dirty="0"/>
                    </a:p>
                  </a:txBody>
                  <a:tcPr/>
                </a:tc>
                <a:tc>
                  <a:txBody>
                    <a:bodyPr/>
                    <a:lstStyle/>
                    <a:p>
                      <a:pPr algn="ctr"/>
                      <a:r>
                        <a:rPr lang="pt-BR" sz="1600" dirty="0" smtClean="0"/>
                        <a:t>4.58</a:t>
                      </a:r>
                    </a:p>
                    <a:p>
                      <a:pPr algn="ctr"/>
                      <a:endParaRPr lang="pt-BR" sz="1600" dirty="0" smtClean="0"/>
                    </a:p>
                    <a:p>
                      <a:pPr algn="ctr"/>
                      <a:r>
                        <a:rPr lang="pt-BR" sz="1600" dirty="0" smtClean="0"/>
                        <a:t>5.19</a:t>
                      </a:r>
                    </a:p>
                    <a:p>
                      <a:pPr algn="ctr"/>
                      <a:r>
                        <a:rPr lang="pt-BR" sz="1600" dirty="0" smtClean="0"/>
                        <a:t>5.37</a:t>
                      </a:r>
                    </a:p>
                    <a:p>
                      <a:pPr algn="ctr"/>
                      <a:r>
                        <a:rPr lang="pt-BR" sz="1600" dirty="0" smtClean="0"/>
                        <a:t>3.12</a:t>
                      </a:r>
                    </a:p>
                    <a:p>
                      <a:pPr algn="ctr"/>
                      <a:endParaRPr lang="pt-BR" sz="1600" dirty="0" smtClean="0"/>
                    </a:p>
                    <a:p>
                      <a:pPr algn="ctr"/>
                      <a:endParaRPr lang="pt-BR" sz="1600" dirty="0" smtClean="0"/>
                    </a:p>
                    <a:p>
                      <a:pPr algn="ctr"/>
                      <a:r>
                        <a:rPr lang="pt-BR" sz="1600" dirty="0" smtClean="0"/>
                        <a:t>4.43</a:t>
                      </a:r>
                    </a:p>
                    <a:p>
                      <a:pPr algn="ctr"/>
                      <a:r>
                        <a:rPr lang="pt-BR" sz="1600" dirty="0" smtClean="0"/>
                        <a:t>2.23</a:t>
                      </a:r>
                      <a:endParaRPr lang="pt-BR" sz="1600" dirty="0"/>
                    </a:p>
                  </a:txBody>
                  <a:tcPr/>
                </a:tc>
                <a:tc>
                  <a:txBody>
                    <a:bodyPr/>
                    <a:lstStyle/>
                    <a:p>
                      <a:pPr algn="ctr"/>
                      <a:endParaRPr lang="pt-BR" sz="1600" dirty="0" smtClean="0"/>
                    </a:p>
                    <a:p>
                      <a:pPr algn="ctr"/>
                      <a:endParaRPr lang="pt-BR" sz="1600" dirty="0" smtClean="0"/>
                    </a:p>
                    <a:p>
                      <a:pPr algn="ctr"/>
                      <a:endParaRPr lang="pt-BR" sz="1600" dirty="0" smtClean="0"/>
                    </a:p>
                    <a:p>
                      <a:pPr algn="ctr"/>
                      <a:endParaRPr lang="pt-BR" sz="1600" dirty="0" smtClean="0"/>
                    </a:p>
                    <a:p>
                      <a:pPr algn="ctr"/>
                      <a:r>
                        <a:rPr lang="pt-BR" sz="1600" dirty="0" smtClean="0"/>
                        <a:t>50.72</a:t>
                      </a:r>
                      <a:endParaRPr lang="pt-BR" sz="1600" dirty="0"/>
                    </a:p>
                  </a:txBody>
                  <a:tcPr/>
                </a:tc>
              </a:tr>
              <a:tr h="18953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sz="1600" b="1" dirty="0" smtClean="0">
                        <a:solidFill>
                          <a:schemeClr val="dk1"/>
                        </a:solidFill>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pt-BR" sz="1600" b="1" dirty="0" smtClean="0">
                        <a:solidFill>
                          <a:schemeClr val="dk1"/>
                        </a:solidFill>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pt-BR" sz="1600" b="1" dirty="0" smtClean="0">
                        <a:solidFill>
                          <a:schemeClr val="dk1"/>
                        </a:solidFill>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1600" b="1" dirty="0" smtClean="0">
                          <a:solidFill>
                            <a:schemeClr val="dk1"/>
                          </a:solidFill>
                          <a:latin typeface="+mn-lt"/>
                          <a:cs typeface="Arial" panose="020B0604020202020204" pitchFamily="34" charset="0"/>
                        </a:rPr>
                        <a:t>α-</a:t>
                      </a:r>
                      <a:r>
                        <a:rPr lang="pt-BR" sz="1600" b="1" dirty="0" err="1" smtClean="0">
                          <a:solidFill>
                            <a:schemeClr val="dk1"/>
                          </a:solidFill>
                          <a:latin typeface="+mn-lt"/>
                          <a:cs typeface="Arial" panose="020B0604020202020204" pitchFamily="34" charset="0"/>
                        </a:rPr>
                        <a:t>Pinene</a:t>
                      </a:r>
                      <a:endParaRPr lang="pt-BR" sz="1600" dirty="0">
                        <a:latin typeface="+mn-lt"/>
                        <a:cs typeface="Arial" panose="020B0604020202020204" pitchFamily="34" charset="0"/>
                      </a:endParaRPr>
                    </a:p>
                  </a:txBody>
                  <a:tcPr/>
                </a:tc>
                <a:tc>
                  <a:txBody>
                    <a:bodyPr/>
                    <a:lstStyle/>
                    <a:p>
                      <a:pPr algn="ctr"/>
                      <a:r>
                        <a:rPr lang="pt-BR" sz="1600" kern="1200" dirty="0" smtClean="0">
                          <a:solidFill>
                            <a:schemeClr val="dk1"/>
                          </a:solidFill>
                          <a:effectLst/>
                          <a:latin typeface="+mn-lt"/>
                          <a:ea typeface="+mn-ea"/>
                          <a:cs typeface="+mn-cs"/>
                        </a:rPr>
                        <a:t>TYR341</a:t>
                      </a:r>
                    </a:p>
                    <a:p>
                      <a:pPr algn="ctr"/>
                      <a:endParaRPr lang="pt-BR" sz="1600" kern="1200" dirty="0" smtClean="0">
                        <a:solidFill>
                          <a:schemeClr val="dk1"/>
                        </a:solidFill>
                        <a:effectLst/>
                        <a:latin typeface="+mn-lt"/>
                        <a:ea typeface="+mn-ea"/>
                        <a:cs typeface="+mn-cs"/>
                      </a:endParaRPr>
                    </a:p>
                    <a:p>
                      <a:pPr algn="ctr"/>
                      <a:endParaRPr lang="pt-BR" sz="1600" kern="1200" dirty="0" smtClean="0">
                        <a:solidFill>
                          <a:schemeClr val="dk1"/>
                        </a:solidFill>
                        <a:effectLst/>
                        <a:latin typeface="+mn-lt"/>
                        <a:ea typeface="+mn-ea"/>
                        <a:cs typeface="+mn-cs"/>
                      </a:endParaRPr>
                    </a:p>
                    <a:p>
                      <a:pPr algn="ctr"/>
                      <a:endParaRPr lang="pt-BR" sz="1600" kern="1200" dirty="0" smtClean="0">
                        <a:solidFill>
                          <a:schemeClr val="dk1"/>
                        </a:solidFill>
                        <a:effectLst/>
                        <a:latin typeface="+mn-lt"/>
                        <a:ea typeface="+mn-ea"/>
                        <a:cs typeface="+mn-cs"/>
                      </a:endParaRPr>
                    </a:p>
                    <a:p>
                      <a:pPr algn="ctr"/>
                      <a:endParaRPr lang="pt-BR" sz="1600" kern="1200" dirty="0" smtClean="0">
                        <a:solidFill>
                          <a:schemeClr val="dk1"/>
                        </a:solidFill>
                        <a:effectLst/>
                        <a:latin typeface="+mn-lt"/>
                        <a:ea typeface="+mn-ea"/>
                        <a:cs typeface="+mn-cs"/>
                      </a:endParaRPr>
                    </a:p>
                    <a:p>
                      <a:pPr algn="ctr"/>
                      <a:r>
                        <a:rPr lang="pt-BR" sz="1600" kern="1200" dirty="0" smtClean="0">
                          <a:solidFill>
                            <a:schemeClr val="dk1"/>
                          </a:solidFill>
                          <a:effectLst/>
                          <a:latin typeface="+mn-lt"/>
                          <a:ea typeface="+mn-ea"/>
                          <a:cs typeface="+mn-cs"/>
                        </a:rPr>
                        <a:t>TRP286</a:t>
                      </a:r>
                      <a:endParaRPr lang="pt-BR" sz="1600" dirty="0"/>
                    </a:p>
                  </a:txBody>
                  <a:tcPr/>
                </a:tc>
                <a:tc>
                  <a:txBody>
                    <a:bodyPr/>
                    <a:lstStyle/>
                    <a:p>
                      <a:pPr algn="ctr"/>
                      <a:r>
                        <a:rPr lang="pt-BR" sz="1600" kern="1200" dirty="0" err="1" smtClean="0">
                          <a:solidFill>
                            <a:schemeClr val="dk1"/>
                          </a:solidFill>
                          <a:effectLst/>
                          <a:latin typeface="+mn-lt"/>
                          <a:ea typeface="+mn-ea"/>
                          <a:cs typeface="+mn-cs"/>
                        </a:rPr>
                        <a:t>Hidrofobic</a:t>
                      </a:r>
                      <a:r>
                        <a:rPr lang="pt-BR" sz="1600" kern="1200" dirty="0" smtClean="0">
                          <a:solidFill>
                            <a:schemeClr val="dk1"/>
                          </a:solidFill>
                          <a:effectLst/>
                          <a:latin typeface="+mn-lt"/>
                          <a:ea typeface="+mn-ea"/>
                          <a:cs typeface="+mn-cs"/>
                        </a:rPr>
                        <a:t> </a:t>
                      </a:r>
                      <a:r>
                        <a:rPr lang="pt-BR" sz="1600" i="1" kern="1200" dirty="0" smtClean="0">
                          <a:solidFill>
                            <a:schemeClr val="dk1"/>
                          </a:solidFill>
                          <a:effectLst/>
                          <a:latin typeface="+mn-lt"/>
                          <a:ea typeface="+mn-ea"/>
                          <a:cs typeface="+mn-cs"/>
                        </a:rPr>
                        <a:t>π</a:t>
                      </a:r>
                      <a:r>
                        <a:rPr lang="pt-BR" sz="1600" kern="1200" dirty="0" smtClean="0">
                          <a:solidFill>
                            <a:schemeClr val="dk1"/>
                          </a:solidFill>
                          <a:effectLst/>
                          <a:latin typeface="+mn-lt"/>
                          <a:ea typeface="+mn-ea"/>
                          <a:cs typeface="+mn-cs"/>
                        </a:rPr>
                        <a:t> –</a:t>
                      </a:r>
                      <a:r>
                        <a:rPr lang="pt-BR" sz="1600" kern="1200" dirty="0" err="1" smtClean="0">
                          <a:solidFill>
                            <a:schemeClr val="dk1"/>
                          </a:solidFill>
                          <a:effectLst/>
                          <a:latin typeface="+mn-lt"/>
                          <a:ea typeface="+mn-ea"/>
                          <a:cs typeface="+mn-cs"/>
                        </a:rPr>
                        <a:t>Alkyl</a:t>
                      </a:r>
                      <a:endParaRPr lang="pt-BR" sz="1600" kern="1200" dirty="0" smtClean="0">
                        <a:solidFill>
                          <a:schemeClr val="dk1"/>
                        </a:solidFill>
                        <a:effectLst/>
                        <a:latin typeface="+mn-lt"/>
                        <a:ea typeface="+mn-ea"/>
                        <a:cs typeface="+mn-cs"/>
                      </a:endParaRPr>
                    </a:p>
                    <a:p>
                      <a:pPr algn="ctr"/>
                      <a:endParaRPr lang="pt-BR" sz="1600" kern="1200" dirty="0" smtClean="0">
                        <a:solidFill>
                          <a:schemeClr val="dk1"/>
                        </a:solidFill>
                        <a:effectLst/>
                        <a:latin typeface="+mn-lt"/>
                        <a:ea typeface="+mn-ea"/>
                        <a:cs typeface="+mn-cs"/>
                      </a:endParaRPr>
                    </a:p>
                    <a:p>
                      <a:pPr algn="ctr"/>
                      <a:endParaRPr lang="pt-BR" sz="1600" kern="1200" dirty="0" smtClean="0">
                        <a:solidFill>
                          <a:schemeClr val="dk1"/>
                        </a:solidFill>
                        <a:effectLst/>
                        <a:latin typeface="+mn-lt"/>
                        <a:ea typeface="+mn-ea"/>
                        <a:cs typeface="+mn-cs"/>
                      </a:endParaRPr>
                    </a:p>
                    <a:p>
                      <a:pPr algn="ctr"/>
                      <a:endParaRPr lang="pt-BR" sz="1600" kern="1200" dirty="0" smtClean="0">
                        <a:solidFill>
                          <a:schemeClr val="dk1"/>
                        </a:solidFill>
                        <a:effectLst/>
                        <a:latin typeface="+mn-lt"/>
                        <a:ea typeface="+mn-ea"/>
                        <a:cs typeface="+mn-cs"/>
                      </a:endParaRPr>
                    </a:p>
                    <a:p>
                      <a:pPr algn="ctr"/>
                      <a:endParaRPr lang="pt-BR" sz="1600" kern="1200" dirty="0" smtClean="0">
                        <a:solidFill>
                          <a:schemeClr val="dk1"/>
                        </a:solidFill>
                        <a:effectLst/>
                        <a:latin typeface="+mn-lt"/>
                        <a:ea typeface="+mn-ea"/>
                        <a:cs typeface="+mn-cs"/>
                      </a:endParaRPr>
                    </a:p>
                    <a:p>
                      <a:pPr algn="ctr"/>
                      <a:r>
                        <a:rPr lang="pt-BR" sz="1600" kern="1200" dirty="0" err="1" smtClean="0">
                          <a:solidFill>
                            <a:schemeClr val="dk1"/>
                          </a:solidFill>
                          <a:effectLst/>
                          <a:latin typeface="+mn-lt"/>
                          <a:ea typeface="+mn-ea"/>
                          <a:cs typeface="+mn-cs"/>
                        </a:rPr>
                        <a:t>Hidrofobic</a:t>
                      </a:r>
                      <a:r>
                        <a:rPr lang="pt-BR" sz="1600" kern="1200" dirty="0" smtClean="0">
                          <a:solidFill>
                            <a:schemeClr val="dk1"/>
                          </a:solidFill>
                          <a:effectLst/>
                          <a:latin typeface="+mn-lt"/>
                          <a:ea typeface="+mn-ea"/>
                          <a:cs typeface="+mn-cs"/>
                        </a:rPr>
                        <a:t> </a:t>
                      </a:r>
                      <a:r>
                        <a:rPr lang="pt-BR" sz="1600" i="1" kern="1200" dirty="0" smtClean="0">
                          <a:solidFill>
                            <a:schemeClr val="dk1"/>
                          </a:solidFill>
                          <a:effectLst/>
                          <a:latin typeface="+mn-lt"/>
                          <a:ea typeface="+mn-ea"/>
                          <a:cs typeface="+mn-cs"/>
                        </a:rPr>
                        <a:t>π</a:t>
                      </a:r>
                      <a:r>
                        <a:rPr lang="pt-BR" sz="1600" kern="1200" dirty="0" smtClean="0">
                          <a:solidFill>
                            <a:schemeClr val="dk1"/>
                          </a:solidFill>
                          <a:effectLst/>
                          <a:latin typeface="+mn-lt"/>
                          <a:ea typeface="+mn-ea"/>
                          <a:cs typeface="+mn-cs"/>
                        </a:rPr>
                        <a:t> -</a:t>
                      </a:r>
                      <a:r>
                        <a:rPr lang="pt-BR" sz="1600" kern="1200" dirty="0" err="1" smtClean="0">
                          <a:solidFill>
                            <a:schemeClr val="dk1"/>
                          </a:solidFill>
                          <a:effectLst/>
                          <a:latin typeface="+mn-lt"/>
                          <a:ea typeface="+mn-ea"/>
                          <a:cs typeface="+mn-cs"/>
                        </a:rPr>
                        <a:t>Alkyl</a:t>
                      </a:r>
                      <a:endParaRPr lang="pt-BR" sz="1600" dirty="0"/>
                    </a:p>
                  </a:txBody>
                  <a:tcPr/>
                </a:tc>
                <a:tc>
                  <a:txBody>
                    <a:bodyPr/>
                    <a:lstStyle/>
                    <a:p>
                      <a:pPr algn="ctr"/>
                      <a:r>
                        <a:rPr lang="pt-BR" sz="1600" kern="1200" dirty="0" smtClean="0">
                          <a:solidFill>
                            <a:schemeClr val="dk1"/>
                          </a:solidFill>
                          <a:effectLst/>
                          <a:latin typeface="+mn-lt"/>
                          <a:ea typeface="+mn-ea"/>
                          <a:cs typeface="+mn-cs"/>
                        </a:rPr>
                        <a:t>3.58</a:t>
                      </a:r>
                    </a:p>
                    <a:p>
                      <a:pPr algn="ctr"/>
                      <a:r>
                        <a:rPr lang="pt-BR" sz="1600" kern="1200" dirty="0" smtClean="0">
                          <a:solidFill>
                            <a:schemeClr val="dk1"/>
                          </a:solidFill>
                          <a:effectLst/>
                          <a:latin typeface="+mn-lt"/>
                          <a:ea typeface="+mn-ea"/>
                          <a:cs typeface="+mn-cs"/>
                        </a:rPr>
                        <a:t>4.65</a:t>
                      </a:r>
                    </a:p>
                    <a:p>
                      <a:pPr algn="ctr"/>
                      <a:r>
                        <a:rPr lang="pt-BR" sz="1600" kern="1200" dirty="0" smtClean="0">
                          <a:solidFill>
                            <a:schemeClr val="dk1"/>
                          </a:solidFill>
                          <a:effectLst/>
                          <a:latin typeface="+mn-lt"/>
                          <a:ea typeface="+mn-ea"/>
                          <a:cs typeface="+mn-cs"/>
                        </a:rPr>
                        <a:t>5.20</a:t>
                      </a:r>
                    </a:p>
                    <a:p>
                      <a:pPr algn="ctr"/>
                      <a:r>
                        <a:rPr lang="pt-BR" sz="1600" kern="1200" dirty="0" smtClean="0">
                          <a:solidFill>
                            <a:schemeClr val="dk1"/>
                          </a:solidFill>
                          <a:effectLst/>
                          <a:latin typeface="+mn-lt"/>
                          <a:ea typeface="+mn-ea"/>
                          <a:cs typeface="+mn-cs"/>
                        </a:rPr>
                        <a:t>5.34</a:t>
                      </a:r>
                    </a:p>
                    <a:p>
                      <a:pPr algn="ctr"/>
                      <a:endParaRPr lang="pt-BR" sz="1600" kern="1200" dirty="0" smtClean="0">
                        <a:solidFill>
                          <a:schemeClr val="dk1"/>
                        </a:solidFill>
                        <a:effectLst/>
                        <a:latin typeface="+mn-lt"/>
                        <a:ea typeface="+mn-ea"/>
                        <a:cs typeface="+mn-cs"/>
                      </a:endParaRPr>
                    </a:p>
                    <a:p>
                      <a:pPr algn="ctr"/>
                      <a:r>
                        <a:rPr lang="pt-BR" sz="1600" kern="1200" dirty="0" smtClean="0">
                          <a:solidFill>
                            <a:schemeClr val="dk1"/>
                          </a:solidFill>
                          <a:effectLst/>
                          <a:latin typeface="+mn-lt"/>
                          <a:ea typeface="+mn-ea"/>
                          <a:cs typeface="+mn-cs"/>
                        </a:rPr>
                        <a:t>5.03</a:t>
                      </a:r>
                    </a:p>
                    <a:p>
                      <a:pPr algn="ctr"/>
                      <a:endParaRPr lang="pt-BR" sz="1600" dirty="0"/>
                    </a:p>
                  </a:txBody>
                  <a:tcPr/>
                </a:tc>
                <a:tc>
                  <a:txBody>
                    <a:bodyPr/>
                    <a:lstStyle/>
                    <a:p>
                      <a:pPr algn="ctr"/>
                      <a:endParaRPr lang="pt-BR" sz="1600" dirty="0" smtClean="0"/>
                    </a:p>
                    <a:p>
                      <a:pPr algn="ctr"/>
                      <a:endParaRPr lang="pt-BR" sz="1600" dirty="0" smtClean="0"/>
                    </a:p>
                    <a:p>
                      <a:pPr algn="ctr"/>
                      <a:endParaRPr lang="pt-BR" sz="1600" dirty="0" smtClean="0"/>
                    </a:p>
                    <a:p>
                      <a:pPr algn="ctr"/>
                      <a:r>
                        <a:rPr lang="pt-BR" sz="1600" dirty="0" smtClean="0"/>
                        <a:t>43.47</a:t>
                      </a:r>
                      <a:endParaRPr lang="pt-BR" sz="1600" dirty="0"/>
                    </a:p>
                  </a:txBody>
                  <a:tcPr/>
                </a:tc>
              </a:tr>
            </a:tbl>
          </a:graphicData>
        </a:graphic>
      </p:graphicFrame>
    </p:spTree>
    <p:extLst>
      <p:ext uri="{BB962C8B-B14F-4D97-AF65-F5344CB8AC3E}">
        <p14:creationId xmlns:p14="http://schemas.microsoft.com/office/powerpoint/2010/main" val="1164338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ço Reservado para Conteúdo 4"/>
          <p:cNvGraphicFramePr>
            <a:graphicFrameLocks noGrp="1"/>
          </p:cNvGraphicFramePr>
          <p:nvPr>
            <p:ph idx="1"/>
            <p:extLst>
              <p:ext uri="{D42A27DB-BD31-4B8C-83A1-F6EECF244321}">
                <p14:modId xmlns:p14="http://schemas.microsoft.com/office/powerpoint/2010/main" val="1991498785"/>
              </p:ext>
            </p:extLst>
          </p:nvPr>
        </p:nvGraphicFramePr>
        <p:xfrm>
          <a:off x="812442" y="924104"/>
          <a:ext cx="10515600" cy="4211320"/>
        </p:xfrm>
        <a:graphic>
          <a:graphicData uri="http://schemas.openxmlformats.org/drawingml/2006/table">
            <a:tbl>
              <a:tblPr firstRow="1" bandRow="1">
                <a:tableStyleId>{5C22544A-7EE6-4342-B048-85BDC9FD1C3A}</a:tableStyleId>
              </a:tblPr>
              <a:tblGrid>
                <a:gridCol w="2767884"/>
                <a:gridCol w="1918953"/>
                <a:gridCol w="2112135"/>
                <a:gridCol w="1613508"/>
                <a:gridCol w="2103120"/>
              </a:tblGrid>
              <a:tr h="370840">
                <a:tc>
                  <a:txBody>
                    <a:bodyPr/>
                    <a:lstStyle/>
                    <a:p>
                      <a:pPr algn="ctr"/>
                      <a:r>
                        <a:rPr lang="pt-BR" sz="1600" dirty="0" smtClean="0">
                          <a:latin typeface="+mn-lt"/>
                          <a:cs typeface="Arial" panose="020B0604020202020204" pitchFamily="34" charset="0"/>
                        </a:rPr>
                        <a:t>MOLECULE</a:t>
                      </a:r>
                      <a:endParaRPr lang="pt-BR" sz="1600" dirty="0">
                        <a:latin typeface="+mn-lt"/>
                        <a:cs typeface="Arial" panose="020B0604020202020204" pitchFamily="34" charset="0"/>
                      </a:endParaRPr>
                    </a:p>
                  </a:txBody>
                  <a:tcPr/>
                </a:tc>
                <a:tc>
                  <a:txBody>
                    <a:bodyPr/>
                    <a:lstStyle/>
                    <a:p>
                      <a:pPr algn="ctr"/>
                      <a:r>
                        <a:rPr lang="pt-BR" sz="1600" dirty="0" smtClean="0">
                          <a:latin typeface="Arial" panose="020B0604020202020204" pitchFamily="34" charset="0"/>
                          <a:cs typeface="Arial" panose="020B0604020202020204" pitchFamily="34" charset="0"/>
                        </a:rPr>
                        <a:t>AMINO ACID</a:t>
                      </a:r>
                      <a:endParaRPr lang="pt-BR" sz="1600" dirty="0">
                        <a:latin typeface="Arial" panose="020B0604020202020204" pitchFamily="34" charset="0"/>
                        <a:cs typeface="Arial" panose="020B0604020202020204" pitchFamily="34" charset="0"/>
                      </a:endParaRPr>
                    </a:p>
                  </a:txBody>
                  <a:tcPr/>
                </a:tc>
                <a:tc>
                  <a:txBody>
                    <a:bodyPr/>
                    <a:lstStyle/>
                    <a:p>
                      <a:pPr algn="ctr"/>
                      <a:r>
                        <a:rPr lang="pt-BR" sz="1600" dirty="0" smtClean="0">
                          <a:latin typeface="Arial" panose="020B0604020202020204" pitchFamily="34" charset="0"/>
                          <a:cs typeface="Arial" panose="020B0604020202020204" pitchFamily="34" charset="0"/>
                        </a:rPr>
                        <a:t>INTERACTION</a:t>
                      </a:r>
                      <a:endParaRPr lang="pt-BR" sz="1600" dirty="0">
                        <a:latin typeface="Arial" panose="020B0604020202020204" pitchFamily="34" charset="0"/>
                        <a:cs typeface="Arial" panose="020B0604020202020204" pitchFamily="34" charset="0"/>
                      </a:endParaRPr>
                    </a:p>
                  </a:txBody>
                  <a:tcPr/>
                </a:tc>
                <a:tc>
                  <a:txBody>
                    <a:bodyPr/>
                    <a:lstStyle/>
                    <a:p>
                      <a:pPr algn="ctr"/>
                      <a:r>
                        <a:rPr lang="pt-BR" sz="1600" dirty="0" smtClean="0">
                          <a:latin typeface="Arial" panose="020B0604020202020204" pitchFamily="34" charset="0"/>
                          <a:cs typeface="Arial" panose="020B0604020202020204" pitchFamily="34" charset="0"/>
                        </a:rPr>
                        <a:t>DISTANCE</a:t>
                      </a:r>
                      <a:endParaRPr lang="pt-BR" sz="1600" dirty="0">
                        <a:latin typeface="Arial" panose="020B0604020202020204" pitchFamily="34" charset="0"/>
                        <a:cs typeface="Arial" panose="020B0604020202020204" pitchFamily="34" charset="0"/>
                      </a:endParaRPr>
                    </a:p>
                  </a:txBody>
                  <a:tcPr/>
                </a:tc>
                <a:tc>
                  <a:txBody>
                    <a:bodyPr/>
                    <a:lstStyle/>
                    <a:p>
                      <a:pPr algn="ctr"/>
                      <a:r>
                        <a:rPr lang="pt-BR" sz="1600" dirty="0" smtClean="0">
                          <a:latin typeface="Arial" panose="020B0604020202020204" pitchFamily="34" charset="0"/>
                          <a:cs typeface="Arial" panose="020B0604020202020204" pitchFamily="34" charset="0"/>
                        </a:rPr>
                        <a:t>SCORE</a:t>
                      </a:r>
                      <a:endParaRPr lang="pt-BR" sz="1600" dirty="0">
                        <a:latin typeface="Arial" panose="020B0604020202020204" pitchFamily="34" charset="0"/>
                        <a:cs typeface="Arial" panose="020B0604020202020204" pitchFamily="34" charset="0"/>
                      </a:endParaRPr>
                    </a:p>
                  </a:txBody>
                  <a:tcPr/>
                </a:tc>
              </a:tr>
              <a:tr h="10490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sz="1600" b="1" dirty="0" smtClean="0">
                        <a:solidFill>
                          <a:schemeClr val="dk1"/>
                        </a:solidFill>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pt-BR" sz="1600" b="1" dirty="0" smtClean="0">
                        <a:solidFill>
                          <a:schemeClr val="dk1"/>
                        </a:solidFill>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pt-BR" sz="1600" b="1" dirty="0" smtClean="0">
                        <a:solidFill>
                          <a:schemeClr val="dk1"/>
                        </a:solidFill>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1600" b="1" dirty="0" smtClean="0">
                          <a:solidFill>
                            <a:schemeClr val="dk1"/>
                          </a:solidFill>
                          <a:latin typeface="+mn-lt"/>
                          <a:cs typeface="Arial" panose="020B0604020202020204" pitchFamily="34" charset="0"/>
                        </a:rPr>
                        <a:t>β-</a:t>
                      </a:r>
                      <a:r>
                        <a:rPr lang="pt-BR" sz="1600" b="1" dirty="0" err="1" smtClean="0">
                          <a:solidFill>
                            <a:schemeClr val="dk1"/>
                          </a:solidFill>
                          <a:latin typeface="+mn-lt"/>
                          <a:cs typeface="Arial" panose="020B0604020202020204" pitchFamily="34" charset="0"/>
                        </a:rPr>
                        <a:t>Pinene</a:t>
                      </a:r>
                      <a:endParaRPr lang="pt-BR" sz="1600" dirty="0">
                        <a:latin typeface="+mn-lt"/>
                        <a:cs typeface="Arial" panose="020B0604020202020204" pitchFamily="34" charset="0"/>
                      </a:endParaRPr>
                    </a:p>
                  </a:txBody>
                  <a:tcPr/>
                </a:tc>
                <a:tc>
                  <a:txBody>
                    <a:bodyPr/>
                    <a:lstStyle/>
                    <a:p>
                      <a:pPr algn="ctr">
                        <a:lnSpc>
                          <a:spcPct val="100000"/>
                        </a:lnSpc>
                      </a:pPr>
                      <a:r>
                        <a:rPr lang="pt-BR" sz="1600" kern="1200" dirty="0" smtClean="0">
                          <a:solidFill>
                            <a:schemeClr val="dk1"/>
                          </a:solidFill>
                          <a:effectLst/>
                          <a:latin typeface="+mn-lt"/>
                          <a:ea typeface="+mn-ea"/>
                          <a:cs typeface="+mn-cs"/>
                        </a:rPr>
                        <a:t>TYR341</a:t>
                      </a:r>
                    </a:p>
                    <a:p>
                      <a:pPr algn="ctr">
                        <a:lnSpc>
                          <a:spcPct val="100000"/>
                        </a:lnSpc>
                      </a:pPr>
                      <a:endParaRPr lang="pt-BR" sz="1600" kern="1200" dirty="0" smtClean="0">
                        <a:solidFill>
                          <a:schemeClr val="dk1"/>
                        </a:solidFill>
                        <a:effectLst/>
                        <a:latin typeface="+mn-lt"/>
                        <a:ea typeface="+mn-ea"/>
                        <a:cs typeface="+mn-cs"/>
                      </a:endParaRPr>
                    </a:p>
                    <a:p>
                      <a:pPr algn="ctr">
                        <a:lnSpc>
                          <a:spcPct val="100000"/>
                        </a:lnSpc>
                      </a:pPr>
                      <a:endParaRPr lang="pt-BR" sz="1600" kern="1200" dirty="0" smtClean="0">
                        <a:solidFill>
                          <a:schemeClr val="dk1"/>
                        </a:solidFill>
                        <a:effectLst/>
                        <a:latin typeface="+mn-lt"/>
                        <a:ea typeface="+mn-ea"/>
                        <a:cs typeface="+mn-cs"/>
                      </a:endParaRPr>
                    </a:p>
                    <a:p>
                      <a:pPr algn="ctr">
                        <a:lnSpc>
                          <a:spcPct val="100000"/>
                        </a:lnSpc>
                      </a:pPr>
                      <a:endParaRPr lang="pt-BR" sz="1600" kern="1200" dirty="0" smtClean="0">
                        <a:solidFill>
                          <a:schemeClr val="dk1"/>
                        </a:solidFill>
                        <a:effectLst/>
                        <a:latin typeface="+mn-lt"/>
                        <a:ea typeface="+mn-ea"/>
                        <a:cs typeface="+mn-cs"/>
                      </a:endParaRPr>
                    </a:p>
                    <a:p>
                      <a:pPr algn="ctr">
                        <a:lnSpc>
                          <a:spcPct val="100000"/>
                        </a:lnSpc>
                      </a:pPr>
                      <a:r>
                        <a:rPr lang="pt-BR" sz="1600" kern="1200" dirty="0" smtClean="0">
                          <a:solidFill>
                            <a:schemeClr val="dk1"/>
                          </a:solidFill>
                          <a:effectLst/>
                          <a:latin typeface="+mn-lt"/>
                          <a:ea typeface="+mn-ea"/>
                          <a:cs typeface="+mn-cs"/>
                        </a:rPr>
                        <a:t>TYR286</a:t>
                      </a:r>
                    </a:p>
                    <a:p>
                      <a:pPr algn="ctr">
                        <a:lnSpc>
                          <a:spcPct val="100000"/>
                        </a:lnSpc>
                      </a:pPr>
                      <a:r>
                        <a:rPr lang="pt-BR" sz="1600" kern="1200" dirty="0" smtClean="0">
                          <a:solidFill>
                            <a:schemeClr val="dk1"/>
                          </a:solidFill>
                          <a:effectLst/>
                          <a:latin typeface="+mn-lt"/>
                          <a:ea typeface="+mn-ea"/>
                          <a:cs typeface="+mn-cs"/>
                        </a:rPr>
                        <a:t> </a:t>
                      </a:r>
                    </a:p>
                    <a:p>
                      <a:pPr algn="ctr">
                        <a:lnSpc>
                          <a:spcPct val="100000"/>
                        </a:lnSpc>
                      </a:pPr>
                      <a:r>
                        <a:rPr lang="pt-BR" sz="1600" kern="1200" dirty="0" smtClean="0">
                          <a:solidFill>
                            <a:schemeClr val="dk1"/>
                          </a:solidFill>
                          <a:effectLst/>
                          <a:latin typeface="+mn-lt"/>
                          <a:ea typeface="+mn-ea"/>
                          <a:cs typeface="+mn-cs"/>
                        </a:rPr>
                        <a:t> </a:t>
                      </a:r>
                    </a:p>
                  </a:txBody>
                  <a:tcPr/>
                </a:tc>
                <a:tc>
                  <a:txBody>
                    <a:bodyPr/>
                    <a:lstStyle/>
                    <a:p>
                      <a:pPr algn="ctr">
                        <a:lnSpc>
                          <a:spcPct val="100000"/>
                        </a:lnSpc>
                      </a:pPr>
                      <a:r>
                        <a:rPr lang="pt-BR" sz="1600" dirty="0" err="1" smtClean="0"/>
                        <a:t>Hidrofobic</a:t>
                      </a:r>
                      <a:r>
                        <a:rPr lang="pt-BR" sz="1600" dirty="0" smtClean="0"/>
                        <a:t> </a:t>
                      </a:r>
                      <a:r>
                        <a:rPr lang="pt-BR" sz="1800" i="1" kern="1200" dirty="0" smtClean="0">
                          <a:solidFill>
                            <a:schemeClr val="dk1"/>
                          </a:solidFill>
                          <a:effectLst/>
                          <a:latin typeface="+mn-lt"/>
                          <a:ea typeface="+mn-ea"/>
                          <a:cs typeface="+mn-cs"/>
                        </a:rPr>
                        <a:t>π</a:t>
                      </a:r>
                      <a:r>
                        <a:rPr lang="pt-BR" sz="1800" kern="1200" dirty="0" smtClean="0">
                          <a:solidFill>
                            <a:schemeClr val="dk1"/>
                          </a:solidFill>
                          <a:effectLst/>
                          <a:latin typeface="+mn-lt"/>
                          <a:ea typeface="+mn-ea"/>
                          <a:cs typeface="+mn-cs"/>
                        </a:rPr>
                        <a:t> –</a:t>
                      </a:r>
                      <a:r>
                        <a:rPr lang="pt-BR" sz="1800" kern="1200" dirty="0" err="1" smtClean="0">
                          <a:solidFill>
                            <a:schemeClr val="dk1"/>
                          </a:solidFill>
                          <a:effectLst/>
                          <a:latin typeface="+mn-lt"/>
                          <a:ea typeface="+mn-ea"/>
                          <a:cs typeface="+mn-cs"/>
                        </a:rPr>
                        <a:t>Alkyl</a:t>
                      </a:r>
                      <a:endParaRPr lang="pt-BR" sz="1800" kern="1200" dirty="0" smtClean="0">
                        <a:solidFill>
                          <a:schemeClr val="dk1"/>
                        </a:solidFill>
                        <a:effectLst/>
                        <a:latin typeface="+mn-lt"/>
                        <a:ea typeface="+mn-ea"/>
                        <a:cs typeface="+mn-cs"/>
                      </a:endParaRPr>
                    </a:p>
                    <a:p>
                      <a:pPr algn="ctr">
                        <a:lnSpc>
                          <a:spcPct val="100000"/>
                        </a:lnSpc>
                      </a:pPr>
                      <a:endParaRPr lang="pt-BR" sz="1800" kern="1200" dirty="0" smtClean="0">
                        <a:solidFill>
                          <a:schemeClr val="dk1"/>
                        </a:solidFill>
                        <a:effectLst/>
                        <a:latin typeface="+mn-lt"/>
                        <a:ea typeface="+mn-ea"/>
                        <a:cs typeface="+mn-cs"/>
                      </a:endParaRPr>
                    </a:p>
                    <a:p>
                      <a:pPr algn="ctr">
                        <a:lnSpc>
                          <a:spcPct val="100000"/>
                        </a:lnSpc>
                      </a:pPr>
                      <a:endParaRPr lang="pt-BR" sz="18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pt-BR" sz="16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pt-BR" sz="1600" dirty="0" err="1" smtClean="0"/>
                        <a:t>Hidrofobic</a:t>
                      </a:r>
                      <a:r>
                        <a:rPr lang="pt-BR" sz="1600" dirty="0" smtClean="0"/>
                        <a:t> </a:t>
                      </a:r>
                      <a:r>
                        <a:rPr lang="pt-BR" sz="1600" i="1" kern="1200" dirty="0" smtClean="0">
                          <a:solidFill>
                            <a:schemeClr val="dk1"/>
                          </a:solidFill>
                          <a:effectLst/>
                          <a:latin typeface="+mn-lt"/>
                          <a:ea typeface="+mn-ea"/>
                          <a:cs typeface="+mn-cs"/>
                        </a:rPr>
                        <a:t>π</a:t>
                      </a:r>
                      <a:r>
                        <a:rPr lang="pt-BR" sz="1600" kern="1200" dirty="0" smtClean="0">
                          <a:solidFill>
                            <a:schemeClr val="dk1"/>
                          </a:solidFill>
                          <a:effectLst/>
                          <a:latin typeface="+mn-lt"/>
                          <a:ea typeface="+mn-ea"/>
                          <a:cs typeface="+mn-cs"/>
                        </a:rPr>
                        <a:t> –</a:t>
                      </a:r>
                      <a:r>
                        <a:rPr lang="pt-BR" sz="1600" kern="1200" dirty="0" err="1" smtClean="0">
                          <a:solidFill>
                            <a:schemeClr val="dk1"/>
                          </a:solidFill>
                          <a:effectLst/>
                          <a:latin typeface="+mn-lt"/>
                          <a:ea typeface="+mn-ea"/>
                          <a:cs typeface="+mn-cs"/>
                        </a:rPr>
                        <a:t>Alkyl</a:t>
                      </a:r>
                      <a:endParaRPr lang="pt-BR" sz="1600" dirty="0"/>
                    </a:p>
                  </a:txBody>
                  <a:tcPr/>
                </a:tc>
                <a:tc>
                  <a:txBody>
                    <a:bodyPr/>
                    <a:lstStyle/>
                    <a:p>
                      <a:pPr algn="ctr">
                        <a:lnSpc>
                          <a:spcPct val="100000"/>
                        </a:lnSpc>
                      </a:pPr>
                      <a:r>
                        <a:rPr lang="pt-BR" sz="1600" dirty="0" smtClean="0"/>
                        <a:t>3.20</a:t>
                      </a:r>
                    </a:p>
                    <a:p>
                      <a:pPr algn="ctr">
                        <a:lnSpc>
                          <a:spcPct val="100000"/>
                        </a:lnSpc>
                      </a:pPr>
                      <a:r>
                        <a:rPr lang="pt-BR" sz="1600" dirty="0" smtClean="0"/>
                        <a:t>4.92</a:t>
                      </a:r>
                    </a:p>
                    <a:p>
                      <a:pPr algn="ctr">
                        <a:lnSpc>
                          <a:spcPct val="100000"/>
                        </a:lnSpc>
                      </a:pPr>
                      <a:r>
                        <a:rPr lang="pt-BR" sz="1600" dirty="0" smtClean="0"/>
                        <a:t>5.00</a:t>
                      </a:r>
                    </a:p>
                    <a:p>
                      <a:pPr algn="ctr">
                        <a:lnSpc>
                          <a:spcPct val="100000"/>
                        </a:lnSpc>
                      </a:pPr>
                      <a:endParaRPr lang="pt-BR" sz="1600" dirty="0" smtClean="0"/>
                    </a:p>
                    <a:p>
                      <a:pPr algn="ctr">
                        <a:lnSpc>
                          <a:spcPct val="100000"/>
                        </a:lnSpc>
                      </a:pPr>
                      <a:r>
                        <a:rPr lang="pt-BR" sz="1600" dirty="0" smtClean="0"/>
                        <a:t>4.82</a:t>
                      </a:r>
                    </a:p>
                    <a:p>
                      <a:pPr algn="ctr">
                        <a:lnSpc>
                          <a:spcPct val="100000"/>
                        </a:lnSpc>
                      </a:pPr>
                      <a:r>
                        <a:rPr lang="pt-BR" sz="1600" dirty="0" smtClean="0"/>
                        <a:t>5.33</a:t>
                      </a:r>
                      <a:endParaRPr lang="pt-BR" sz="1600" dirty="0"/>
                    </a:p>
                  </a:txBody>
                  <a:tcPr/>
                </a:tc>
                <a:tc>
                  <a:txBody>
                    <a:bodyPr/>
                    <a:lstStyle/>
                    <a:p>
                      <a:pPr algn="ctr">
                        <a:lnSpc>
                          <a:spcPct val="100000"/>
                        </a:lnSpc>
                      </a:pPr>
                      <a:endParaRPr lang="pt-BR" sz="1600" dirty="0" smtClean="0"/>
                    </a:p>
                    <a:p>
                      <a:pPr algn="ctr">
                        <a:lnSpc>
                          <a:spcPct val="100000"/>
                        </a:lnSpc>
                      </a:pPr>
                      <a:endParaRPr lang="pt-BR" sz="1600" dirty="0" smtClean="0"/>
                    </a:p>
                    <a:p>
                      <a:pPr algn="ctr">
                        <a:lnSpc>
                          <a:spcPct val="100000"/>
                        </a:lnSpc>
                      </a:pPr>
                      <a:endParaRPr lang="pt-BR" sz="1600" dirty="0" smtClean="0"/>
                    </a:p>
                    <a:p>
                      <a:pPr algn="ctr">
                        <a:lnSpc>
                          <a:spcPct val="100000"/>
                        </a:lnSpc>
                      </a:pPr>
                      <a:r>
                        <a:rPr lang="pt-BR" sz="1600" dirty="0" smtClean="0"/>
                        <a:t>43.74</a:t>
                      </a:r>
                      <a:endParaRPr lang="pt-BR"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sz="1600" b="1" dirty="0" smtClean="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pt-BR" sz="1600" b="1" dirty="0" smtClean="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pt-BR" sz="1600" b="1" dirty="0" smtClean="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1600" b="1" dirty="0" err="1" smtClean="0">
                          <a:latin typeface="+mn-lt"/>
                          <a:cs typeface="Arial" panose="020B0604020202020204" pitchFamily="34" charset="0"/>
                        </a:rPr>
                        <a:t>Camphor</a:t>
                      </a:r>
                      <a:endParaRPr lang="pt-BR" sz="1600" dirty="0">
                        <a:latin typeface="+mn-lt"/>
                        <a:cs typeface="Arial" panose="020B0604020202020204" pitchFamily="34" charset="0"/>
                      </a:endParaRPr>
                    </a:p>
                  </a:txBody>
                  <a:tcPr/>
                </a:tc>
                <a:tc>
                  <a:txBody>
                    <a:bodyPr/>
                    <a:lstStyle/>
                    <a:p>
                      <a:pPr algn="ctr">
                        <a:lnSpc>
                          <a:spcPct val="100000"/>
                        </a:lnSpc>
                      </a:pPr>
                      <a:r>
                        <a:rPr lang="pt-BR" sz="1600" dirty="0" smtClean="0"/>
                        <a:t>TRP286</a:t>
                      </a:r>
                    </a:p>
                    <a:p>
                      <a:pPr algn="ctr">
                        <a:lnSpc>
                          <a:spcPct val="100000"/>
                        </a:lnSpc>
                      </a:pPr>
                      <a:endParaRPr lang="pt-BR" sz="1600" dirty="0" smtClean="0"/>
                    </a:p>
                    <a:p>
                      <a:pPr algn="ctr">
                        <a:lnSpc>
                          <a:spcPct val="100000"/>
                        </a:lnSpc>
                      </a:pPr>
                      <a:endParaRPr lang="pt-BR" sz="1600" dirty="0" smtClean="0"/>
                    </a:p>
                    <a:p>
                      <a:pPr algn="ctr">
                        <a:lnSpc>
                          <a:spcPct val="100000"/>
                        </a:lnSpc>
                      </a:pPr>
                      <a:r>
                        <a:rPr lang="pt-BR" sz="1600" dirty="0" smtClean="0"/>
                        <a:t>PHE295</a:t>
                      </a:r>
                    </a:p>
                    <a:p>
                      <a:pPr algn="ctr">
                        <a:lnSpc>
                          <a:spcPct val="100000"/>
                        </a:lnSpc>
                      </a:pPr>
                      <a:endParaRPr lang="pt-BR" sz="1600" dirty="0" smtClean="0"/>
                    </a:p>
                    <a:p>
                      <a:pPr algn="ctr">
                        <a:lnSpc>
                          <a:spcPct val="100000"/>
                        </a:lnSpc>
                      </a:pPr>
                      <a:r>
                        <a:rPr lang="pt-BR" sz="1600" dirty="0" smtClean="0"/>
                        <a:t>TYR341</a:t>
                      </a:r>
                    </a:p>
                    <a:p>
                      <a:pPr algn="ctr">
                        <a:lnSpc>
                          <a:spcPct val="100000"/>
                        </a:lnSpc>
                      </a:pPr>
                      <a:endParaRPr lang="pt-BR" sz="1600" dirty="0" smtClean="0"/>
                    </a:p>
                    <a:p>
                      <a:pPr algn="ctr">
                        <a:lnSpc>
                          <a:spcPct val="100000"/>
                        </a:lnSpc>
                      </a:pPr>
                      <a:endParaRPr lang="pt-BR"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600" dirty="0" err="1" smtClean="0"/>
                        <a:t>Hidrofobic</a:t>
                      </a:r>
                      <a:r>
                        <a:rPr lang="pt-BR" sz="1600" dirty="0" smtClean="0"/>
                        <a:t> </a:t>
                      </a:r>
                      <a:r>
                        <a:rPr lang="pt-BR" sz="1600" i="1" kern="1200" dirty="0" smtClean="0">
                          <a:solidFill>
                            <a:schemeClr val="dk1"/>
                          </a:solidFill>
                          <a:effectLst/>
                          <a:latin typeface="+mn-lt"/>
                          <a:ea typeface="+mn-ea"/>
                          <a:cs typeface="+mn-cs"/>
                        </a:rPr>
                        <a:t>π</a:t>
                      </a:r>
                      <a:r>
                        <a:rPr lang="pt-BR" sz="1600" kern="1200" dirty="0" smtClean="0">
                          <a:solidFill>
                            <a:schemeClr val="dk1"/>
                          </a:solidFill>
                          <a:effectLst/>
                          <a:latin typeface="+mn-lt"/>
                          <a:ea typeface="+mn-ea"/>
                          <a:cs typeface="+mn-cs"/>
                        </a:rPr>
                        <a:t> –</a:t>
                      </a:r>
                      <a:r>
                        <a:rPr lang="pt-BR" sz="1600" kern="1200" dirty="0" err="1" smtClean="0">
                          <a:solidFill>
                            <a:schemeClr val="dk1"/>
                          </a:solidFill>
                          <a:effectLst/>
                          <a:latin typeface="+mn-lt"/>
                          <a:ea typeface="+mn-ea"/>
                          <a:cs typeface="+mn-cs"/>
                        </a:rPr>
                        <a:t>Alkyl</a:t>
                      </a:r>
                      <a:endParaRPr lang="pt-BR" sz="16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pt-BR" sz="16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pt-BR" sz="16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pt-BR" sz="1600" dirty="0" err="1" smtClean="0"/>
                        <a:t>Hidrofobic</a:t>
                      </a:r>
                      <a:r>
                        <a:rPr lang="pt-BR" sz="1600" dirty="0" smtClean="0"/>
                        <a:t> </a:t>
                      </a:r>
                      <a:r>
                        <a:rPr lang="pt-BR" sz="1600" i="1" kern="1200" dirty="0" smtClean="0">
                          <a:solidFill>
                            <a:schemeClr val="dk1"/>
                          </a:solidFill>
                          <a:effectLst/>
                          <a:latin typeface="+mn-lt"/>
                          <a:ea typeface="+mn-ea"/>
                          <a:cs typeface="+mn-cs"/>
                        </a:rPr>
                        <a:t>π</a:t>
                      </a:r>
                      <a:r>
                        <a:rPr lang="pt-BR" sz="1600" kern="1200" dirty="0" smtClean="0">
                          <a:solidFill>
                            <a:schemeClr val="dk1"/>
                          </a:solidFill>
                          <a:effectLst/>
                          <a:latin typeface="+mn-lt"/>
                          <a:ea typeface="+mn-ea"/>
                          <a:cs typeface="+mn-cs"/>
                        </a:rPr>
                        <a:t> –</a:t>
                      </a:r>
                      <a:r>
                        <a:rPr lang="pt-BR" sz="1600" kern="1200" dirty="0" err="1" smtClean="0">
                          <a:solidFill>
                            <a:schemeClr val="dk1"/>
                          </a:solidFill>
                          <a:effectLst/>
                          <a:latin typeface="+mn-lt"/>
                          <a:ea typeface="+mn-ea"/>
                          <a:cs typeface="+mn-cs"/>
                        </a:rPr>
                        <a:t>Alkyl</a:t>
                      </a:r>
                      <a:endParaRPr lang="pt-BR" sz="1600" dirty="0" smtClean="0"/>
                    </a:p>
                    <a:p>
                      <a:pPr algn="ctr">
                        <a:lnSpc>
                          <a:spcPct val="100000"/>
                        </a:lnSpc>
                      </a:pPr>
                      <a:endParaRPr lang="pt-BR" sz="16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pt-BR" sz="1600" dirty="0" err="1" smtClean="0"/>
                        <a:t>Hidrofobic</a:t>
                      </a:r>
                      <a:r>
                        <a:rPr lang="pt-BR" sz="1600" dirty="0" smtClean="0"/>
                        <a:t> </a:t>
                      </a:r>
                      <a:r>
                        <a:rPr lang="pt-BR" sz="1600" i="1" kern="1200" dirty="0" smtClean="0">
                          <a:solidFill>
                            <a:schemeClr val="dk1"/>
                          </a:solidFill>
                          <a:effectLst/>
                          <a:latin typeface="+mn-lt"/>
                          <a:ea typeface="+mn-ea"/>
                          <a:cs typeface="+mn-cs"/>
                        </a:rPr>
                        <a:t>π</a:t>
                      </a:r>
                      <a:r>
                        <a:rPr lang="pt-BR" sz="1600" kern="1200" dirty="0" smtClean="0">
                          <a:solidFill>
                            <a:schemeClr val="dk1"/>
                          </a:solidFill>
                          <a:effectLst/>
                          <a:latin typeface="+mn-lt"/>
                          <a:ea typeface="+mn-ea"/>
                          <a:cs typeface="+mn-cs"/>
                        </a:rPr>
                        <a:t> –</a:t>
                      </a:r>
                      <a:r>
                        <a:rPr lang="pt-BR" sz="1600" kern="1200" dirty="0" err="1" smtClean="0">
                          <a:solidFill>
                            <a:schemeClr val="dk1"/>
                          </a:solidFill>
                          <a:effectLst/>
                          <a:latin typeface="+mn-lt"/>
                          <a:ea typeface="+mn-ea"/>
                          <a:cs typeface="+mn-cs"/>
                        </a:rPr>
                        <a:t>Alkyl</a:t>
                      </a:r>
                      <a:endParaRPr lang="pt-BR" sz="16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pt-BR" sz="16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pt-BR" sz="1600" i="1" kern="1200" dirty="0" smtClean="0">
                          <a:solidFill>
                            <a:schemeClr val="dk1"/>
                          </a:solidFill>
                          <a:effectLst/>
                          <a:latin typeface="+mn-lt"/>
                          <a:ea typeface="+mn-ea"/>
                          <a:cs typeface="+mn-cs"/>
                        </a:rPr>
                        <a:t>π</a:t>
                      </a:r>
                      <a:r>
                        <a:rPr lang="pt-BR" sz="1600" kern="1200" dirty="0" smtClean="0">
                          <a:solidFill>
                            <a:schemeClr val="dk1"/>
                          </a:solidFill>
                          <a:effectLst/>
                          <a:latin typeface="+mn-lt"/>
                          <a:ea typeface="+mn-ea"/>
                          <a:cs typeface="+mn-cs"/>
                        </a:rPr>
                        <a:t> –Sigma</a:t>
                      </a:r>
                      <a:endParaRPr lang="pt-BR" sz="1600" dirty="0"/>
                    </a:p>
                  </a:txBody>
                  <a:tcPr/>
                </a:tc>
                <a:tc>
                  <a:txBody>
                    <a:bodyPr/>
                    <a:lstStyle/>
                    <a:p>
                      <a:pPr algn="ctr">
                        <a:lnSpc>
                          <a:spcPct val="100000"/>
                        </a:lnSpc>
                      </a:pPr>
                      <a:r>
                        <a:rPr lang="pt-BR" sz="1600" dirty="0" smtClean="0"/>
                        <a:t>5.03</a:t>
                      </a:r>
                    </a:p>
                    <a:p>
                      <a:pPr algn="ctr">
                        <a:lnSpc>
                          <a:spcPct val="100000"/>
                        </a:lnSpc>
                      </a:pPr>
                      <a:r>
                        <a:rPr lang="pt-BR" sz="1600" dirty="0" smtClean="0"/>
                        <a:t>5.33</a:t>
                      </a:r>
                    </a:p>
                    <a:p>
                      <a:pPr algn="ctr">
                        <a:lnSpc>
                          <a:spcPct val="100000"/>
                        </a:lnSpc>
                      </a:pPr>
                      <a:endParaRPr lang="pt-BR" sz="1600" dirty="0" smtClean="0"/>
                    </a:p>
                    <a:p>
                      <a:pPr algn="ctr">
                        <a:lnSpc>
                          <a:spcPct val="100000"/>
                        </a:lnSpc>
                      </a:pPr>
                      <a:r>
                        <a:rPr lang="pt-BR" sz="1600" dirty="0" smtClean="0"/>
                        <a:t>4.48</a:t>
                      </a:r>
                    </a:p>
                    <a:p>
                      <a:pPr algn="ctr">
                        <a:lnSpc>
                          <a:spcPct val="100000"/>
                        </a:lnSpc>
                      </a:pPr>
                      <a:endParaRPr lang="pt-BR" sz="1600" dirty="0" smtClean="0"/>
                    </a:p>
                    <a:p>
                      <a:pPr algn="ctr">
                        <a:lnSpc>
                          <a:spcPct val="100000"/>
                        </a:lnSpc>
                      </a:pPr>
                      <a:r>
                        <a:rPr lang="pt-BR" sz="1600" dirty="0" smtClean="0"/>
                        <a:t>4.33</a:t>
                      </a:r>
                    </a:p>
                    <a:p>
                      <a:pPr algn="ctr">
                        <a:lnSpc>
                          <a:spcPct val="100000"/>
                        </a:lnSpc>
                      </a:pPr>
                      <a:r>
                        <a:rPr lang="pt-BR" sz="1600" dirty="0" smtClean="0"/>
                        <a:t>3.65</a:t>
                      </a:r>
                    </a:p>
                    <a:p>
                      <a:pPr algn="ctr">
                        <a:lnSpc>
                          <a:spcPct val="100000"/>
                        </a:lnSpc>
                      </a:pPr>
                      <a:r>
                        <a:rPr lang="pt-BR" sz="1600" dirty="0" smtClean="0"/>
                        <a:t>2.16</a:t>
                      </a:r>
                      <a:endParaRPr lang="pt-BR" sz="1600" dirty="0"/>
                    </a:p>
                  </a:txBody>
                  <a:tcPr/>
                </a:tc>
                <a:tc>
                  <a:txBody>
                    <a:bodyPr/>
                    <a:lstStyle/>
                    <a:p>
                      <a:pPr algn="ctr">
                        <a:lnSpc>
                          <a:spcPct val="100000"/>
                        </a:lnSpc>
                      </a:pPr>
                      <a:endParaRPr lang="pt-BR" sz="1600" dirty="0" smtClean="0"/>
                    </a:p>
                    <a:p>
                      <a:pPr algn="ctr">
                        <a:lnSpc>
                          <a:spcPct val="100000"/>
                        </a:lnSpc>
                      </a:pPr>
                      <a:endParaRPr lang="pt-BR" sz="1600" dirty="0" smtClean="0"/>
                    </a:p>
                    <a:p>
                      <a:pPr algn="ctr">
                        <a:lnSpc>
                          <a:spcPct val="100000"/>
                        </a:lnSpc>
                      </a:pPr>
                      <a:endParaRPr lang="pt-BR" sz="1600" dirty="0" smtClean="0"/>
                    </a:p>
                    <a:p>
                      <a:pPr algn="ctr">
                        <a:lnSpc>
                          <a:spcPct val="100000"/>
                        </a:lnSpc>
                      </a:pPr>
                      <a:r>
                        <a:rPr lang="pt-BR" sz="1600" dirty="0" smtClean="0"/>
                        <a:t>43.11</a:t>
                      </a:r>
                      <a:endParaRPr lang="pt-BR" sz="1600" dirty="0"/>
                    </a:p>
                  </a:txBody>
                  <a:tcPr/>
                </a:tc>
              </a:tr>
            </a:tbl>
          </a:graphicData>
        </a:graphic>
      </p:graphicFrame>
      <p:pic>
        <p:nvPicPr>
          <p:cNvPr id="6"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21324"/>
            <a:ext cx="12192000" cy="836676"/>
          </a:xfrm>
          <a:prstGeom prst="rect">
            <a:avLst/>
          </a:prstGeom>
        </p:spPr>
      </p:pic>
    </p:spTree>
    <p:extLst>
      <p:ext uri="{BB962C8B-B14F-4D97-AF65-F5344CB8AC3E}">
        <p14:creationId xmlns:p14="http://schemas.microsoft.com/office/powerpoint/2010/main" val="1867497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ço Reservado para Conteúdo 4"/>
          <p:cNvGraphicFramePr>
            <a:graphicFrameLocks noGrp="1"/>
          </p:cNvGraphicFramePr>
          <p:nvPr>
            <p:ph idx="1"/>
            <p:extLst>
              <p:ext uri="{D42A27DB-BD31-4B8C-83A1-F6EECF244321}">
                <p14:modId xmlns:p14="http://schemas.microsoft.com/office/powerpoint/2010/main" val="4011452603"/>
              </p:ext>
            </p:extLst>
          </p:nvPr>
        </p:nvGraphicFramePr>
        <p:xfrm>
          <a:off x="915473" y="331676"/>
          <a:ext cx="10515600" cy="5430520"/>
        </p:xfrm>
        <a:graphic>
          <a:graphicData uri="http://schemas.openxmlformats.org/drawingml/2006/table">
            <a:tbl>
              <a:tblPr firstRow="1" bandRow="1">
                <a:tableStyleId>{5C22544A-7EE6-4342-B048-85BDC9FD1C3A}</a:tableStyleId>
              </a:tblPr>
              <a:tblGrid>
                <a:gridCol w="2767884"/>
                <a:gridCol w="1918953"/>
                <a:gridCol w="2112135"/>
                <a:gridCol w="1613508"/>
                <a:gridCol w="2103120"/>
              </a:tblGrid>
              <a:tr h="370840">
                <a:tc>
                  <a:txBody>
                    <a:bodyPr/>
                    <a:lstStyle/>
                    <a:p>
                      <a:pPr algn="ctr"/>
                      <a:r>
                        <a:rPr lang="pt-BR" sz="1600" dirty="0" smtClean="0">
                          <a:latin typeface="+mn-lt"/>
                          <a:cs typeface="Arial" panose="020B0604020202020204" pitchFamily="34" charset="0"/>
                        </a:rPr>
                        <a:t>MOLECULE</a:t>
                      </a:r>
                      <a:endParaRPr lang="pt-BR" sz="1600" dirty="0">
                        <a:latin typeface="+mn-lt"/>
                        <a:cs typeface="Arial" panose="020B0604020202020204" pitchFamily="34" charset="0"/>
                      </a:endParaRPr>
                    </a:p>
                  </a:txBody>
                  <a:tcPr/>
                </a:tc>
                <a:tc>
                  <a:txBody>
                    <a:bodyPr/>
                    <a:lstStyle/>
                    <a:p>
                      <a:pPr algn="ctr"/>
                      <a:r>
                        <a:rPr lang="pt-BR" sz="1600" dirty="0" smtClean="0">
                          <a:latin typeface="Arial" panose="020B0604020202020204" pitchFamily="34" charset="0"/>
                          <a:cs typeface="Arial" panose="020B0604020202020204" pitchFamily="34" charset="0"/>
                        </a:rPr>
                        <a:t>AMINO ACID</a:t>
                      </a:r>
                      <a:endParaRPr lang="pt-BR" sz="1600" dirty="0">
                        <a:latin typeface="Arial" panose="020B0604020202020204" pitchFamily="34" charset="0"/>
                        <a:cs typeface="Arial" panose="020B0604020202020204" pitchFamily="34" charset="0"/>
                      </a:endParaRPr>
                    </a:p>
                  </a:txBody>
                  <a:tcPr/>
                </a:tc>
                <a:tc>
                  <a:txBody>
                    <a:bodyPr/>
                    <a:lstStyle/>
                    <a:p>
                      <a:pPr algn="ctr"/>
                      <a:r>
                        <a:rPr lang="pt-BR" sz="1600" dirty="0" smtClean="0">
                          <a:latin typeface="Arial" panose="020B0604020202020204" pitchFamily="34" charset="0"/>
                          <a:cs typeface="Arial" panose="020B0604020202020204" pitchFamily="34" charset="0"/>
                        </a:rPr>
                        <a:t>INTERACTION</a:t>
                      </a:r>
                      <a:endParaRPr lang="pt-BR" sz="1600" dirty="0">
                        <a:latin typeface="Arial" panose="020B0604020202020204" pitchFamily="34" charset="0"/>
                        <a:cs typeface="Arial" panose="020B0604020202020204" pitchFamily="34" charset="0"/>
                      </a:endParaRPr>
                    </a:p>
                  </a:txBody>
                  <a:tcPr/>
                </a:tc>
                <a:tc>
                  <a:txBody>
                    <a:bodyPr/>
                    <a:lstStyle/>
                    <a:p>
                      <a:pPr algn="ctr"/>
                      <a:r>
                        <a:rPr lang="pt-BR" sz="1600" dirty="0" smtClean="0">
                          <a:latin typeface="Arial" panose="020B0604020202020204" pitchFamily="34" charset="0"/>
                          <a:cs typeface="Arial" panose="020B0604020202020204" pitchFamily="34" charset="0"/>
                        </a:rPr>
                        <a:t>DISTANCE</a:t>
                      </a:r>
                      <a:endParaRPr lang="pt-BR" sz="1600" dirty="0">
                        <a:latin typeface="Arial" panose="020B0604020202020204" pitchFamily="34" charset="0"/>
                        <a:cs typeface="Arial" panose="020B0604020202020204" pitchFamily="34" charset="0"/>
                      </a:endParaRPr>
                    </a:p>
                  </a:txBody>
                  <a:tcPr/>
                </a:tc>
                <a:tc>
                  <a:txBody>
                    <a:bodyPr/>
                    <a:lstStyle/>
                    <a:p>
                      <a:pPr algn="ctr"/>
                      <a:r>
                        <a:rPr lang="pt-BR" sz="1600" dirty="0" smtClean="0">
                          <a:latin typeface="Arial" panose="020B0604020202020204" pitchFamily="34" charset="0"/>
                          <a:cs typeface="Arial" panose="020B0604020202020204" pitchFamily="34" charset="0"/>
                        </a:rPr>
                        <a:t>SCORE</a:t>
                      </a:r>
                      <a:endParaRPr lang="pt-BR" sz="1600" dirty="0">
                        <a:latin typeface="Arial" panose="020B0604020202020204" pitchFamily="34" charset="0"/>
                        <a:cs typeface="Arial" panose="020B0604020202020204" pitchFamily="34" charset="0"/>
                      </a:endParaRPr>
                    </a:p>
                  </a:txBody>
                  <a:tcPr/>
                </a:tc>
              </a:tr>
              <a:tr h="370840">
                <a:tc>
                  <a:txBody>
                    <a:bodyPr/>
                    <a:lstStyle/>
                    <a:p>
                      <a:pPr>
                        <a:lnSpc>
                          <a:spcPct val="100000"/>
                        </a:lnSpc>
                      </a:pPr>
                      <a:endParaRPr lang="pt-BR" sz="1600" b="1" dirty="0" smtClean="0">
                        <a:latin typeface="+mn-lt"/>
                        <a:cs typeface="Arial" panose="020B0604020202020204" pitchFamily="34" charset="0"/>
                      </a:endParaRPr>
                    </a:p>
                    <a:p>
                      <a:pPr>
                        <a:lnSpc>
                          <a:spcPct val="100000"/>
                        </a:lnSpc>
                      </a:pPr>
                      <a:endParaRPr lang="pt-BR" sz="1600" b="1" dirty="0" smtClean="0">
                        <a:latin typeface="+mn-lt"/>
                        <a:cs typeface="Arial" panose="020B0604020202020204" pitchFamily="34" charset="0"/>
                      </a:endParaRPr>
                    </a:p>
                    <a:p>
                      <a:pPr>
                        <a:lnSpc>
                          <a:spcPct val="100000"/>
                        </a:lnSpc>
                      </a:pPr>
                      <a:endParaRPr lang="pt-BR" sz="1600" b="1" dirty="0" smtClean="0">
                        <a:latin typeface="+mn-lt"/>
                        <a:cs typeface="Arial" panose="020B0604020202020204" pitchFamily="34" charset="0"/>
                      </a:endParaRPr>
                    </a:p>
                    <a:p>
                      <a:pPr>
                        <a:lnSpc>
                          <a:spcPct val="100000"/>
                        </a:lnSpc>
                      </a:pPr>
                      <a:endParaRPr lang="pt-BR" sz="1600" b="1" dirty="0" smtClean="0">
                        <a:latin typeface="+mn-lt"/>
                        <a:cs typeface="Arial" panose="020B0604020202020204" pitchFamily="34" charset="0"/>
                      </a:endParaRPr>
                    </a:p>
                    <a:p>
                      <a:pPr>
                        <a:lnSpc>
                          <a:spcPct val="100000"/>
                        </a:lnSpc>
                      </a:pPr>
                      <a:endParaRPr lang="pt-BR" sz="1600" b="1" dirty="0" smtClean="0">
                        <a:latin typeface="+mn-lt"/>
                        <a:cs typeface="Arial" panose="020B0604020202020204" pitchFamily="34" charset="0"/>
                      </a:endParaRPr>
                    </a:p>
                    <a:p>
                      <a:pPr>
                        <a:lnSpc>
                          <a:spcPct val="100000"/>
                        </a:lnSpc>
                      </a:pPr>
                      <a:endParaRPr lang="pt-BR" sz="1600" b="1" dirty="0" smtClean="0">
                        <a:latin typeface="+mn-lt"/>
                        <a:cs typeface="Arial" panose="020B0604020202020204" pitchFamily="34" charset="0"/>
                      </a:endParaRPr>
                    </a:p>
                    <a:p>
                      <a:pPr>
                        <a:lnSpc>
                          <a:spcPct val="100000"/>
                        </a:lnSpc>
                      </a:pPr>
                      <a:endParaRPr lang="pt-BR" sz="1600" b="1" dirty="0" smtClean="0">
                        <a:latin typeface="+mn-lt"/>
                        <a:cs typeface="Arial" panose="020B0604020202020204" pitchFamily="34" charset="0"/>
                      </a:endParaRPr>
                    </a:p>
                    <a:p>
                      <a:pPr>
                        <a:lnSpc>
                          <a:spcPct val="100000"/>
                        </a:lnSpc>
                      </a:pPr>
                      <a:endParaRPr lang="pt-BR" sz="1600" b="1" dirty="0" smtClean="0">
                        <a:latin typeface="+mn-lt"/>
                        <a:cs typeface="Arial" panose="020B0604020202020204" pitchFamily="34" charset="0"/>
                      </a:endParaRPr>
                    </a:p>
                    <a:p>
                      <a:pPr>
                        <a:lnSpc>
                          <a:spcPct val="100000"/>
                        </a:lnSpc>
                      </a:pPr>
                      <a:r>
                        <a:rPr lang="pt-BR" sz="1600" b="1" dirty="0" err="1" smtClean="0">
                          <a:latin typeface="+mn-lt"/>
                          <a:cs typeface="Arial" panose="020B0604020202020204" pitchFamily="34" charset="0"/>
                        </a:rPr>
                        <a:t>Caryophyllene</a:t>
                      </a:r>
                      <a:r>
                        <a:rPr lang="pt-BR" sz="1600" b="1" dirty="0" smtClean="0">
                          <a:latin typeface="+mn-lt"/>
                          <a:cs typeface="Arial" panose="020B0604020202020204" pitchFamily="34" charset="0"/>
                        </a:rPr>
                        <a:t> </a:t>
                      </a:r>
                      <a:r>
                        <a:rPr lang="pt-BR" sz="1600" b="1" dirty="0" err="1" smtClean="0">
                          <a:latin typeface="+mn-lt"/>
                          <a:cs typeface="Arial" panose="020B0604020202020204" pitchFamily="34" charset="0"/>
                        </a:rPr>
                        <a:t>Epoxide</a:t>
                      </a:r>
                      <a:endParaRPr lang="pt-BR" sz="1600" dirty="0">
                        <a:latin typeface="+mn-lt"/>
                        <a:cs typeface="Arial" panose="020B0604020202020204" pitchFamily="34" charset="0"/>
                      </a:endParaRPr>
                    </a:p>
                  </a:txBody>
                  <a:tcPr/>
                </a:tc>
                <a:tc>
                  <a:txBody>
                    <a:bodyPr/>
                    <a:lstStyle/>
                    <a:p>
                      <a:pPr algn="ctr">
                        <a:lnSpc>
                          <a:spcPct val="100000"/>
                        </a:lnSpc>
                      </a:pPr>
                      <a:r>
                        <a:rPr lang="pt-BR" sz="1600" dirty="0" smtClean="0"/>
                        <a:t>TRP286</a:t>
                      </a:r>
                    </a:p>
                    <a:p>
                      <a:pPr algn="ctr">
                        <a:lnSpc>
                          <a:spcPct val="100000"/>
                        </a:lnSpc>
                      </a:pPr>
                      <a:endParaRPr lang="pt-BR" sz="1600" dirty="0" smtClean="0"/>
                    </a:p>
                    <a:p>
                      <a:pPr algn="ctr">
                        <a:lnSpc>
                          <a:spcPct val="100000"/>
                        </a:lnSpc>
                      </a:pPr>
                      <a:endParaRPr lang="pt-BR" sz="1600" dirty="0" smtClean="0"/>
                    </a:p>
                    <a:p>
                      <a:pPr algn="ctr">
                        <a:lnSpc>
                          <a:spcPct val="100000"/>
                        </a:lnSpc>
                      </a:pPr>
                      <a:endParaRPr lang="pt-BR" sz="1600" dirty="0" smtClean="0"/>
                    </a:p>
                    <a:p>
                      <a:pPr algn="ctr">
                        <a:lnSpc>
                          <a:spcPct val="100000"/>
                        </a:lnSpc>
                      </a:pPr>
                      <a:endParaRPr lang="pt-BR" sz="1600" dirty="0" smtClean="0"/>
                    </a:p>
                    <a:p>
                      <a:pPr algn="ctr">
                        <a:lnSpc>
                          <a:spcPct val="100000"/>
                        </a:lnSpc>
                      </a:pPr>
                      <a:endParaRPr lang="pt-BR" sz="1600" dirty="0" smtClean="0"/>
                    </a:p>
                    <a:p>
                      <a:pPr algn="ctr">
                        <a:lnSpc>
                          <a:spcPct val="100000"/>
                        </a:lnSpc>
                      </a:pPr>
                      <a:endParaRPr lang="pt-BR" sz="1600" dirty="0" smtClean="0"/>
                    </a:p>
                    <a:p>
                      <a:pPr algn="ctr">
                        <a:lnSpc>
                          <a:spcPct val="100000"/>
                        </a:lnSpc>
                      </a:pPr>
                      <a:endParaRPr lang="pt-BR" sz="1600" dirty="0" smtClean="0"/>
                    </a:p>
                    <a:p>
                      <a:pPr algn="ctr">
                        <a:lnSpc>
                          <a:spcPct val="100000"/>
                        </a:lnSpc>
                      </a:pPr>
                      <a:r>
                        <a:rPr lang="pt-BR" sz="1600" dirty="0" smtClean="0"/>
                        <a:t>TYR72</a:t>
                      </a:r>
                    </a:p>
                    <a:p>
                      <a:pPr algn="ctr">
                        <a:lnSpc>
                          <a:spcPct val="100000"/>
                        </a:lnSpc>
                      </a:pPr>
                      <a:endParaRPr lang="pt-BR" sz="1600" dirty="0" smtClean="0"/>
                    </a:p>
                    <a:p>
                      <a:pPr algn="ctr">
                        <a:lnSpc>
                          <a:spcPct val="100000"/>
                        </a:lnSpc>
                      </a:pPr>
                      <a:endParaRPr lang="pt-BR" sz="1600" dirty="0" smtClean="0"/>
                    </a:p>
                    <a:p>
                      <a:pPr algn="ctr">
                        <a:lnSpc>
                          <a:spcPct val="100000"/>
                        </a:lnSpc>
                      </a:pPr>
                      <a:endParaRPr lang="pt-BR" sz="1600" dirty="0" smtClean="0"/>
                    </a:p>
                    <a:p>
                      <a:pPr algn="ctr">
                        <a:lnSpc>
                          <a:spcPct val="100000"/>
                        </a:lnSpc>
                      </a:pPr>
                      <a:r>
                        <a:rPr lang="pt-BR" sz="1600" dirty="0" smtClean="0"/>
                        <a:t>TYR341</a:t>
                      </a:r>
                    </a:p>
                    <a:p>
                      <a:pPr algn="ctr">
                        <a:lnSpc>
                          <a:spcPct val="100000"/>
                        </a:lnSpc>
                      </a:pPr>
                      <a:endParaRPr lang="pt-BR" sz="1600" dirty="0" smtClean="0"/>
                    </a:p>
                    <a:p>
                      <a:pPr algn="ctr">
                        <a:lnSpc>
                          <a:spcPct val="100000"/>
                        </a:lnSpc>
                      </a:pPr>
                      <a:endParaRPr lang="pt-BR" sz="1600" dirty="0" smtClean="0"/>
                    </a:p>
                    <a:p>
                      <a:pPr algn="ctr">
                        <a:lnSpc>
                          <a:spcPct val="100000"/>
                        </a:lnSpc>
                      </a:pPr>
                      <a:r>
                        <a:rPr lang="pt-BR" sz="1600" dirty="0" smtClean="0"/>
                        <a:t>PHE295</a:t>
                      </a:r>
                      <a:endParaRPr lang="pt-BR"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600" dirty="0" err="1" smtClean="0"/>
                        <a:t>Hidrofobic</a:t>
                      </a:r>
                      <a:r>
                        <a:rPr lang="pt-BR" sz="1600" dirty="0" smtClean="0"/>
                        <a:t> </a:t>
                      </a:r>
                      <a:r>
                        <a:rPr lang="pt-BR" sz="1600" i="1" kern="1200" dirty="0" smtClean="0">
                          <a:solidFill>
                            <a:schemeClr val="dk1"/>
                          </a:solidFill>
                          <a:effectLst/>
                          <a:latin typeface="+mn-lt"/>
                          <a:ea typeface="+mn-ea"/>
                          <a:cs typeface="+mn-cs"/>
                        </a:rPr>
                        <a:t>π</a:t>
                      </a:r>
                      <a:r>
                        <a:rPr lang="pt-BR" sz="1600" kern="1200" dirty="0" smtClean="0">
                          <a:solidFill>
                            <a:schemeClr val="dk1"/>
                          </a:solidFill>
                          <a:effectLst/>
                          <a:latin typeface="+mn-lt"/>
                          <a:ea typeface="+mn-ea"/>
                          <a:cs typeface="+mn-cs"/>
                        </a:rPr>
                        <a:t> –</a:t>
                      </a:r>
                      <a:r>
                        <a:rPr lang="pt-BR" sz="1600" kern="1200" dirty="0" err="1" smtClean="0">
                          <a:solidFill>
                            <a:schemeClr val="dk1"/>
                          </a:solidFill>
                          <a:effectLst/>
                          <a:latin typeface="+mn-lt"/>
                          <a:ea typeface="+mn-ea"/>
                          <a:cs typeface="+mn-cs"/>
                        </a:rPr>
                        <a:t>Alkyl</a:t>
                      </a:r>
                      <a:endParaRPr lang="pt-BR" sz="16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pt-BR" sz="16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pt-BR" sz="16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pt-BR" sz="16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pt-BR" sz="16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pt-BR" sz="16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pt-BR" sz="1600" i="1" kern="1200" dirty="0" smtClean="0">
                          <a:solidFill>
                            <a:schemeClr val="dk1"/>
                          </a:solidFill>
                          <a:effectLst/>
                          <a:latin typeface="+mn-lt"/>
                          <a:ea typeface="+mn-ea"/>
                          <a:cs typeface="+mn-cs"/>
                        </a:rPr>
                        <a:t>π</a:t>
                      </a:r>
                      <a:r>
                        <a:rPr lang="pt-BR" sz="1600" kern="1200" dirty="0" smtClean="0">
                          <a:solidFill>
                            <a:schemeClr val="dk1"/>
                          </a:solidFill>
                          <a:effectLst/>
                          <a:latin typeface="+mn-lt"/>
                          <a:ea typeface="+mn-ea"/>
                          <a:cs typeface="+mn-cs"/>
                        </a:rPr>
                        <a:t> –Sigma</a:t>
                      </a:r>
                      <a:endParaRPr lang="pt-BR" sz="1600"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pt-BR" sz="16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pt-BR" sz="1600" dirty="0" err="1" smtClean="0"/>
                        <a:t>Hidrofobic</a:t>
                      </a:r>
                      <a:r>
                        <a:rPr lang="pt-BR" sz="1600" dirty="0" smtClean="0"/>
                        <a:t> </a:t>
                      </a:r>
                      <a:r>
                        <a:rPr lang="pt-BR" sz="1600" i="1" kern="1200" dirty="0" smtClean="0">
                          <a:solidFill>
                            <a:schemeClr val="dk1"/>
                          </a:solidFill>
                          <a:effectLst/>
                          <a:latin typeface="+mn-lt"/>
                          <a:ea typeface="+mn-ea"/>
                          <a:cs typeface="+mn-cs"/>
                        </a:rPr>
                        <a:t>π</a:t>
                      </a:r>
                      <a:r>
                        <a:rPr lang="pt-BR" sz="1600" kern="1200" dirty="0" smtClean="0">
                          <a:solidFill>
                            <a:schemeClr val="dk1"/>
                          </a:solidFill>
                          <a:effectLst/>
                          <a:latin typeface="+mn-lt"/>
                          <a:ea typeface="+mn-ea"/>
                          <a:cs typeface="+mn-cs"/>
                        </a:rPr>
                        <a:t> –</a:t>
                      </a:r>
                      <a:r>
                        <a:rPr lang="pt-BR" sz="1600" kern="1200" dirty="0" err="1" smtClean="0">
                          <a:solidFill>
                            <a:schemeClr val="dk1"/>
                          </a:solidFill>
                          <a:effectLst/>
                          <a:latin typeface="+mn-lt"/>
                          <a:ea typeface="+mn-ea"/>
                          <a:cs typeface="+mn-cs"/>
                        </a:rPr>
                        <a:t>Alkyl</a:t>
                      </a:r>
                      <a:endParaRPr lang="pt-BR" sz="16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pt-BR" sz="16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pt-BR" sz="16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pt-BR" sz="16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pt-BR" sz="1600" dirty="0" err="1" smtClean="0"/>
                        <a:t>Hidrofobic</a:t>
                      </a:r>
                      <a:r>
                        <a:rPr lang="pt-BR" sz="1600" dirty="0" smtClean="0"/>
                        <a:t> </a:t>
                      </a:r>
                      <a:r>
                        <a:rPr lang="pt-BR" sz="1600" i="1" kern="1200" dirty="0" smtClean="0">
                          <a:solidFill>
                            <a:schemeClr val="dk1"/>
                          </a:solidFill>
                          <a:effectLst/>
                          <a:latin typeface="+mn-lt"/>
                          <a:ea typeface="+mn-ea"/>
                          <a:cs typeface="+mn-cs"/>
                        </a:rPr>
                        <a:t>π</a:t>
                      </a:r>
                      <a:r>
                        <a:rPr lang="pt-BR" sz="1600" kern="1200" dirty="0" smtClean="0">
                          <a:solidFill>
                            <a:schemeClr val="dk1"/>
                          </a:solidFill>
                          <a:effectLst/>
                          <a:latin typeface="+mn-lt"/>
                          <a:ea typeface="+mn-ea"/>
                          <a:cs typeface="+mn-cs"/>
                        </a:rPr>
                        <a:t> –</a:t>
                      </a:r>
                      <a:r>
                        <a:rPr lang="pt-BR" sz="1600" kern="1200" dirty="0" err="1" smtClean="0">
                          <a:solidFill>
                            <a:schemeClr val="dk1"/>
                          </a:solidFill>
                          <a:effectLst/>
                          <a:latin typeface="+mn-lt"/>
                          <a:ea typeface="+mn-ea"/>
                          <a:cs typeface="+mn-cs"/>
                        </a:rPr>
                        <a:t>Alkyl</a:t>
                      </a:r>
                      <a:endParaRPr lang="pt-BR" sz="16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pt-BR" sz="16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pt-BR" sz="16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mn-lt"/>
                          <a:cs typeface="Arial" panose="020B0604020202020204" pitchFamily="34" charset="0"/>
                        </a:rPr>
                        <a:t>Conventional hydrogen bridge type</a:t>
                      </a:r>
                      <a:endParaRPr lang="pt-BR" sz="1600" kern="1200" dirty="0" smtClean="0">
                        <a:solidFill>
                          <a:schemeClr val="dk1"/>
                        </a:solidFill>
                        <a:effectLst/>
                        <a:latin typeface="+mn-lt"/>
                        <a:ea typeface="+mn-ea"/>
                        <a:cs typeface="+mn-cs"/>
                      </a:endParaRPr>
                    </a:p>
                  </a:txBody>
                  <a:tcPr/>
                </a:tc>
                <a:tc>
                  <a:txBody>
                    <a:bodyPr/>
                    <a:lstStyle/>
                    <a:p>
                      <a:pPr algn="ctr">
                        <a:lnSpc>
                          <a:spcPct val="100000"/>
                        </a:lnSpc>
                      </a:pPr>
                      <a:r>
                        <a:rPr lang="pt-BR" sz="1600" dirty="0" smtClean="0"/>
                        <a:t>3.57</a:t>
                      </a:r>
                    </a:p>
                    <a:p>
                      <a:pPr algn="ctr">
                        <a:lnSpc>
                          <a:spcPct val="100000"/>
                        </a:lnSpc>
                      </a:pPr>
                      <a:r>
                        <a:rPr lang="pt-BR" sz="1600" dirty="0" smtClean="0"/>
                        <a:t>4.62</a:t>
                      </a:r>
                    </a:p>
                    <a:p>
                      <a:pPr algn="ctr">
                        <a:lnSpc>
                          <a:spcPct val="100000"/>
                        </a:lnSpc>
                      </a:pPr>
                      <a:r>
                        <a:rPr lang="pt-BR" sz="1600" dirty="0" smtClean="0"/>
                        <a:t>5.02</a:t>
                      </a:r>
                    </a:p>
                    <a:p>
                      <a:pPr algn="ctr">
                        <a:lnSpc>
                          <a:spcPct val="100000"/>
                        </a:lnSpc>
                      </a:pPr>
                      <a:r>
                        <a:rPr lang="pt-BR" sz="1600" dirty="0" smtClean="0"/>
                        <a:t>5.06</a:t>
                      </a:r>
                    </a:p>
                    <a:p>
                      <a:pPr algn="ctr">
                        <a:lnSpc>
                          <a:spcPct val="100000"/>
                        </a:lnSpc>
                      </a:pPr>
                      <a:r>
                        <a:rPr lang="pt-BR" sz="1600" dirty="0" smtClean="0"/>
                        <a:t>5.25</a:t>
                      </a:r>
                    </a:p>
                    <a:p>
                      <a:pPr algn="ctr">
                        <a:lnSpc>
                          <a:spcPct val="100000"/>
                        </a:lnSpc>
                      </a:pPr>
                      <a:r>
                        <a:rPr lang="pt-BR" sz="1600" dirty="0" smtClean="0"/>
                        <a:t>5.31</a:t>
                      </a:r>
                    </a:p>
                    <a:p>
                      <a:pPr algn="ctr">
                        <a:lnSpc>
                          <a:spcPct val="100000"/>
                        </a:lnSpc>
                      </a:pPr>
                      <a:r>
                        <a:rPr lang="pt-BR" sz="1600" dirty="0" smtClean="0"/>
                        <a:t>2.86</a:t>
                      </a:r>
                    </a:p>
                    <a:p>
                      <a:pPr algn="ctr">
                        <a:lnSpc>
                          <a:spcPct val="100000"/>
                        </a:lnSpc>
                      </a:pPr>
                      <a:endParaRPr lang="pt-BR" sz="1600" dirty="0" smtClean="0"/>
                    </a:p>
                    <a:p>
                      <a:pPr algn="ctr">
                        <a:lnSpc>
                          <a:spcPct val="100000"/>
                        </a:lnSpc>
                      </a:pPr>
                      <a:r>
                        <a:rPr lang="pt-BR" sz="1600" dirty="0" smtClean="0"/>
                        <a:t>4.11</a:t>
                      </a:r>
                    </a:p>
                    <a:p>
                      <a:pPr algn="ctr">
                        <a:lnSpc>
                          <a:spcPct val="100000"/>
                        </a:lnSpc>
                      </a:pPr>
                      <a:r>
                        <a:rPr lang="pt-BR" sz="1600" dirty="0" smtClean="0"/>
                        <a:t>4.27</a:t>
                      </a:r>
                    </a:p>
                    <a:p>
                      <a:pPr algn="ctr">
                        <a:lnSpc>
                          <a:spcPct val="100000"/>
                        </a:lnSpc>
                      </a:pPr>
                      <a:r>
                        <a:rPr lang="pt-BR" sz="1600" dirty="0" smtClean="0"/>
                        <a:t>4.44</a:t>
                      </a:r>
                    </a:p>
                    <a:p>
                      <a:pPr algn="ctr">
                        <a:lnSpc>
                          <a:spcPct val="100000"/>
                        </a:lnSpc>
                      </a:pPr>
                      <a:endParaRPr lang="pt-BR" sz="1600" dirty="0" smtClean="0"/>
                    </a:p>
                    <a:p>
                      <a:pPr algn="ctr">
                        <a:lnSpc>
                          <a:spcPct val="100000"/>
                        </a:lnSpc>
                      </a:pPr>
                      <a:r>
                        <a:rPr lang="pt-BR" sz="1600" dirty="0" smtClean="0"/>
                        <a:t>4.87</a:t>
                      </a:r>
                    </a:p>
                    <a:p>
                      <a:pPr algn="ctr">
                        <a:lnSpc>
                          <a:spcPct val="100000"/>
                        </a:lnSpc>
                      </a:pPr>
                      <a:r>
                        <a:rPr lang="pt-BR" sz="1600" dirty="0" smtClean="0"/>
                        <a:t>4.90</a:t>
                      </a:r>
                    </a:p>
                    <a:p>
                      <a:pPr algn="ctr">
                        <a:lnSpc>
                          <a:spcPct val="100000"/>
                        </a:lnSpc>
                      </a:pPr>
                      <a:endParaRPr lang="pt-BR" sz="1600" dirty="0" smtClean="0"/>
                    </a:p>
                    <a:p>
                      <a:pPr algn="ctr">
                        <a:lnSpc>
                          <a:spcPct val="100000"/>
                        </a:lnSpc>
                      </a:pPr>
                      <a:r>
                        <a:rPr lang="pt-BR" sz="1600" dirty="0" smtClean="0"/>
                        <a:t>3.03</a:t>
                      </a:r>
                      <a:endParaRPr lang="pt-BR" sz="1600" dirty="0"/>
                    </a:p>
                  </a:txBody>
                  <a:tcPr/>
                </a:tc>
                <a:tc>
                  <a:txBody>
                    <a:bodyPr/>
                    <a:lstStyle/>
                    <a:p>
                      <a:pPr algn="ctr">
                        <a:lnSpc>
                          <a:spcPct val="100000"/>
                        </a:lnSpc>
                      </a:pPr>
                      <a:endParaRPr lang="pt-BR" sz="1600" dirty="0" smtClean="0"/>
                    </a:p>
                    <a:p>
                      <a:pPr algn="ctr">
                        <a:lnSpc>
                          <a:spcPct val="100000"/>
                        </a:lnSpc>
                      </a:pPr>
                      <a:endParaRPr lang="pt-BR" sz="1600" dirty="0" smtClean="0"/>
                    </a:p>
                    <a:p>
                      <a:pPr algn="ctr">
                        <a:lnSpc>
                          <a:spcPct val="100000"/>
                        </a:lnSpc>
                      </a:pPr>
                      <a:endParaRPr lang="pt-BR" sz="1600" dirty="0" smtClean="0"/>
                    </a:p>
                    <a:p>
                      <a:pPr algn="ctr">
                        <a:lnSpc>
                          <a:spcPct val="100000"/>
                        </a:lnSpc>
                      </a:pPr>
                      <a:endParaRPr lang="pt-BR" sz="1600" dirty="0" smtClean="0"/>
                    </a:p>
                    <a:p>
                      <a:pPr algn="ctr">
                        <a:lnSpc>
                          <a:spcPct val="100000"/>
                        </a:lnSpc>
                      </a:pPr>
                      <a:endParaRPr lang="pt-BR" sz="1600" dirty="0" smtClean="0"/>
                    </a:p>
                    <a:p>
                      <a:pPr algn="ctr">
                        <a:lnSpc>
                          <a:spcPct val="100000"/>
                        </a:lnSpc>
                      </a:pPr>
                      <a:endParaRPr lang="pt-BR" sz="1600" dirty="0" smtClean="0"/>
                    </a:p>
                    <a:p>
                      <a:pPr algn="ctr">
                        <a:lnSpc>
                          <a:spcPct val="100000"/>
                        </a:lnSpc>
                      </a:pPr>
                      <a:endParaRPr lang="pt-BR" sz="1600" dirty="0" smtClean="0"/>
                    </a:p>
                    <a:p>
                      <a:pPr algn="ctr">
                        <a:lnSpc>
                          <a:spcPct val="100000"/>
                        </a:lnSpc>
                      </a:pPr>
                      <a:endParaRPr lang="pt-BR" sz="1600" dirty="0" smtClean="0"/>
                    </a:p>
                    <a:p>
                      <a:pPr algn="ctr">
                        <a:lnSpc>
                          <a:spcPct val="100000"/>
                        </a:lnSpc>
                      </a:pPr>
                      <a:r>
                        <a:rPr lang="pt-BR" sz="1600" dirty="0" smtClean="0"/>
                        <a:t>53.87</a:t>
                      </a:r>
                      <a:endParaRPr lang="pt-BR"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sz="1600" b="1" dirty="0" smtClean="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pt-BR" sz="1600" b="1" dirty="0" err="1" smtClean="0">
                          <a:latin typeface="+mn-lt"/>
                          <a:cs typeface="Arial" panose="020B0604020202020204" pitchFamily="34" charset="0"/>
                        </a:rPr>
                        <a:t>Physostigmine</a:t>
                      </a:r>
                      <a:endParaRPr lang="pt-BR" sz="1600" dirty="0">
                        <a:latin typeface="+mn-lt"/>
                        <a:cs typeface="Arial" panose="020B0604020202020204" pitchFamily="34" charset="0"/>
                      </a:endParaRPr>
                    </a:p>
                  </a:txBody>
                  <a:tcPr/>
                </a:tc>
                <a:tc>
                  <a:txBody>
                    <a:bodyPr/>
                    <a:lstStyle/>
                    <a:p>
                      <a:pPr algn="ctr">
                        <a:lnSpc>
                          <a:spcPct val="100000"/>
                        </a:lnSpc>
                      </a:pPr>
                      <a:r>
                        <a:rPr lang="pt-BR" sz="1600" dirty="0" smtClean="0"/>
                        <a:t>TYR341</a:t>
                      </a:r>
                    </a:p>
                    <a:p>
                      <a:pPr algn="ctr">
                        <a:lnSpc>
                          <a:spcPct val="100000"/>
                        </a:lnSpc>
                      </a:pPr>
                      <a:endParaRPr lang="pt-BR" sz="1600" dirty="0" smtClean="0"/>
                    </a:p>
                    <a:p>
                      <a:pPr algn="ctr">
                        <a:lnSpc>
                          <a:spcPct val="100000"/>
                        </a:lnSpc>
                      </a:pPr>
                      <a:r>
                        <a:rPr lang="pt-BR" sz="1600" dirty="0" smtClean="0"/>
                        <a:t>TYR441</a:t>
                      </a:r>
                      <a:endParaRPr lang="pt-BR"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600" dirty="0" err="1" smtClean="0"/>
                        <a:t>Hidrofobic</a:t>
                      </a:r>
                      <a:r>
                        <a:rPr lang="pt-BR" sz="1600" dirty="0" smtClean="0"/>
                        <a:t> </a:t>
                      </a:r>
                      <a:r>
                        <a:rPr lang="pt-BR" sz="1600" i="1" kern="1200" dirty="0" smtClean="0">
                          <a:solidFill>
                            <a:schemeClr val="dk1"/>
                          </a:solidFill>
                          <a:effectLst/>
                          <a:latin typeface="+mn-lt"/>
                          <a:ea typeface="+mn-ea"/>
                          <a:cs typeface="+mn-cs"/>
                        </a:rPr>
                        <a:t>π</a:t>
                      </a:r>
                      <a:r>
                        <a:rPr lang="pt-BR" sz="1600" kern="1200" dirty="0" smtClean="0">
                          <a:solidFill>
                            <a:schemeClr val="dk1"/>
                          </a:solidFill>
                          <a:effectLst/>
                          <a:latin typeface="+mn-lt"/>
                          <a:ea typeface="+mn-ea"/>
                          <a:cs typeface="+mn-cs"/>
                        </a:rPr>
                        <a:t> –</a:t>
                      </a:r>
                      <a:r>
                        <a:rPr lang="pt-BR" sz="1600" i="1" kern="1200" dirty="0" smtClean="0">
                          <a:solidFill>
                            <a:schemeClr val="dk1"/>
                          </a:solidFill>
                          <a:effectLst/>
                          <a:latin typeface="+mn-lt"/>
                          <a:ea typeface="+mn-ea"/>
                          <a:cs typeface="+mn-cs"/>
                        </a:rPr>
                        <a:t>π</a:t>
                      </a:r>
                    </a:p>
                    <a:p>
                      <a:pPr marL="0" marR="0" indent="0" algn="ctr" defTabSz="914400" rtl="0" eaLnBrk="1" fontAlgn="auto" latinLnBrk="0" hangingPunct="1">
                        <a:lnSpc>
                          <a:spcPct val="100000"/>
                        </a:lnSpc>
                        <a:spcBef>
                          <a:spcPts val="0"/>
                        </a:spcBef>
                        <a:spcAft>
                          <a:spcPts val="0"/>
                        </a:spcAft>
                        <a:buClrTx/>
                        <a:buSzTx/>
                        <a:buFontTx/>
                        <a:buNone/>
                        <a:tabLst/>
                        <a:defRPr/>
                      </a:pPr>
                      <a:endParaRPr lang="pt-BR" sz="1600" i="1"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pt-BR" sz="1600" dirty="0" err="1" smtClean="0"/>
                        <a:t>Hidrofobic</a:t>
                      </a:r>
                      <a:r>
                        <a:rPr lang="pt-BR" sz="1600" dirty="0" smtClean="0"/>
                        <a:t> </a:t>
                      </a:r>
                      <a:r>
                        <a:rPr lang="pt-BR" sz="1600" i="1" kern="1200" dirty="0" smtClean="0">
                          <a:solidFill>
                            <a:schemeClr val="dk1"/>
                          </a:solidFill>
                          <a:effectLst/>
                          <a:latin typeface="+mn-lt"/>
                          <a:ea typeface="+mn-ea"/>
                          <a:cs typeface="+mn-cs"/>
                        </a:rPr>
                        <a:t>π</a:t>
                      </a:r>
                      <a:r>
                        <a:rPr lang="pt-BR" sz="1600" kern="1200" dirty="0" smtClean="0">
                          <a:solidFill>
                            <a:schemeClr val="dk1"/>
                          </a:solidFill>
                          <a:effectLst/>
                          <a:latin typeface="+mn-lt"/>
                          <a:ea typeface="+mn-ea"/>
                          <a:cs typeface="+mn-cs"/>
                        </a:rPr>
                        <a:t> –</a:t>
                      </a:r>
                      <a:r>
                        <a:rPr lang="pt-BR" sz="1600" kern="1200" dirty="0" err="1" smtClean="0">
                          <a:solidFill>
                            <a:schemeClr val="dk1"/>
                          </a:solidFill>
                          <a:effectLst/>
                          <a:latin typeface="+mn-lt"/>
                          <a:ea typeface="+mn-ea"/>
                          <a:cs typeface="+mn-cs"/>
                        </a:rPr>
                        <a:t>Alkyl</a:t>
                      </a:r>
                      <a:endParaRPr lang="pt-BR" sz="1600" kern="1200" dirty="0" smtClean="0">
                        <a:solidFill>
                          <a:schemeClr val="dk1"/>
                        </a:solidFill>
                        <a:effectLst/>
                        <a:latin typeface="+mn-lt"/>
                        <a:ea typeface="+mn-ea"/>
                        <a:cs typeface="+mn-cs"/>
                      </a:endParaRPr>
                    </a:p>
                  </a:txBody>
                  <a:tcPr/>
                </a:tc>
                <a:tc>
                  <a:txBody>
                    <a:bodyPr/>
                    <a:lstStyle/>
                    <a:p>
                      <a:pPr algn="ctr">
                        <a:lnSpc>
                          <a:spcPct val="100000"/>
                        </a:lnSpc>
                      </a:pPr>
                      <a:r>
                        <a:rPr lang="pt-BR" sz="1600" dirty="0" smtClean="0"/>
                        <a:t>3.46</a:t>
                      </a:r>
                    </a:p>
                    <a:p>
                      <a:pPr algn="ctr">
                        <a:lnSpc>
                          <a:spcPct val="100000"/>
                        </a:lnSpc>
                      </a:pPr>
                      <a:endParaRPr lang="pt-BR" sz="1600" dirty="0" smtClean="0"/>
                    </a:p>
                    <a:p>
                      <a:pPr algn="ctr">
                        <a:lnSpc>
                          <a:spcPct val="100000"/>
                        </a:lnSpc>
                      </a:pPr>
                      <a:r>
                        <a:rPr lang="pt-BR" sz="1600" dirty="0" smtClean="0"/>
                        <a:t>4.28</a:t>
                      </a:r>
                      <a:endParaRPr lang="pt-BR" sz="1600" dirty="0"/>
                    </a:p>
                  </a:txBody>
                  <a:tcPr/>
                </a:tc>
                <a:tc>
                  <a:txBody>
                    <a:bodyPr/>
                    <a:lstStyle/>
                    <a:p>
                      <a:pPr algn="ctr">
                        <a:lnSpc>
                          <a:spcPct val="100000"/>
                        </a:lnSpc>
                      </a:pPr>
                      <a:endParaRPr lang="pt-BR" sz="1600" dirty="0" smtClean="0"/>
                    </a:p>
                    <a:p>
                      <a:pPr algn="ctr">
                        <a:lnSpc>
                          <a:spcPct val="100000"/>
                        </a:lnSpc>
                      </a:pPr>
                      <a:r>
                        <a:rPr lang="pt-BR" sz="1600" dirty="0" smtClean="0"/>
                        <a:t>71.68</a:t>
                      </a:r>
                      <a:endParaRPr lang="pt-BR" sz="1600" dirty="0"/>
                    </a:p>
                  </a:txBody>
                  <a:tcPr/>
                </a:tc>
              </a:tr>
            </a:tbl>
          </a:graphicData>
        </a:graphic>
      </p:graphicFrame>
      <p:pic>
        <p:nvPicPr>
          <p:cNvPr id="3"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21324"/>
            <a:ext cx="12192000" cy="836676"/>
          </a:xfrm>
          <a:prstGeom prst="rect">
            <a:avLst/>
          </a:prstGeom>
        </p:spPr>
      </p:pic>
    </p:spTree>
    <p:extLst>
      <p:ext uri="{BB962C8B-B14F-4D97-AF65-F5344CB8AC3E}">
        <p14:creationId xmlns:p14="http://schemas.microsoft.com/office/powerpoint/2010/main" val="438805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ço Reservado para Conteúdo 4"/>
          <p:cNvGraphicFramePr>
            <a:graphicFrameLocks noGrp="1"/>
          </p:cNvGraphicFramePr>
          <p:nvPr>
            <p:ph idx="1"/>
            <p:extLst>
              <p:ext uri="{D42A27DB-BD31-4B8C-83A1-F6EECF244321}">
                <p14:modId xmlns:p14="http://schemas.microsoft.com/office/powerpoint/2010/main" val="2089519836"/>
              </p:ext>
            </p:extLst>
          </p:nvPr>
        </p:nvGraphicFramePr>
        <p:xfrm>
          <a:off x="748048" y="202887"/>
          <a:ext cx="10515600" cy="5186680"/>
        </p:xfrm>
        <a:graphic>
          <a:graphicData uri="http://schemas.openxmlformats.org/drawingml/2006/table">
            <a:tbl>
              <a:tblPr firstRow="1" bandRow="1">
                <a:tableStyleId>{5C22544A-7EE6-4342-B048-85BDC9FD1C3A}</a:tableStyleId>
              </a:tblPr>
              <a:tblGrid>
                <a:gridCol w="2767884"/>
                <a:gridCol w="1918953"/>
                <a:gridCol w="2112135"/>
                <a:gridCol w="1613508"/>
                <a:gridCol w="2103120"/>
              </a:tblGrid>
              <a:tr h="370840">
                <a:tc>
                  <a:txBody>
                    <a:bodyPr/>
                    <a:lstStyle/>
                    <a:p>
                      <a:pPr algn="ctr"/>
                      <a:r>
                        <a:rPr lang="pt-BR" sz="1600" dirty="0" smtClean="0">
                          <a:latin typeface="+mn-lt"/>
                          <a:cs typeface="Arial" panose="020B0604020202020204" pitchFamily="34" charset="0"/>
                        </a:rPr>
                        <a:t>MOLECULE</a:t>
                      </a:r>
                      <a:endParaRPr lang="pt-BR" sz="1600" dirty="0">
                        <a:latin typeface="+mn-lt"/>
                        <a:cs typeface="Arial" panose="020B0604020202020204" pitchFamily="34" charset="0"/>
                      </a:endParaRPr>
                    </a:p>
                  </a:txBody>
                  <a:tcPr/>
                </a:tc>
                <a:tc>
                  <a:txBody>
                    <a:bodyPr/>
                    <a:lstStyle/>
                    <a:p>
                      <a:pPr algn="ctr"/>
                      <a:r>
                        <a:rPr lang="pt-BR" sz="1600" dirty="0" smtClean="0">
                          <a:latin typeface="Arial" panose="020B0604020202020204" pitchFamily="34" charset="0"/>
                          <a:cs typeface="Arial" panose="020B0604020202020204" pitchFamily="34" charset="0"/>
                        </a:rPr>
                        <a:t>AMINO ACID</a:t>
                      </a:r>
                      <a:endParaRPr lang="pt-BR" sz="1600" dirty="0">
                        <a:latin typeface="Arial" panose="020B0604020202020204" pitchFamily="34" charset="0"/>
                        <a:cs typeface="Arial" panose="020B0604020202020204" pitchFamily="34" charset="0"/>
                      </a:endParaRPr>
                    </a:p>
                  </a:txBody>
                  <a:tcPr/>
                </a:tc>
                <a:tc>
                  <a:txBody>
                    <a:bodyPr/>
                    <a:lstStyle/>
                    <a:p>
                      <a:pPr algn="ctr"/>
                      <a:r>
                        <a:rPr lang="pt-BR" sz="1600" dirty="0" smtClean="0">
                          <a:latin typeface="Arial" panose="020B0604020202020204" pitchFamily="34" charset="0"/>
                          <a:cs typeface="Arial" panose="020B0604020202020204" pitchFamily="34" charset="0"/>
                        </a:rPr>
                        <a:t>INTERACTION</a:t>
                      </a:r>
                      <a:endParaRPr lang="pt-BR" sz="1600" dirty="0">
                        <a:latin typeface="Arial" panose="020B0604020202020204" pitchFamily="34" charset="0"/>
                        <a:cs typeface="Arial" panose="020B0604020202020204" pitchFamily="34" charset="0"/>
                      </a:endParaRPr>
                    </a:p>
                  </a:txBody>
                  <a:tcPr/>
                </a:tc>
                <a:tc>
                  <a:txBody>
                    <a:bodyPr/>
                    <a:lstStyle/>
                    <a:p>
                      <a:pPr algn="ctr"/>
                      <a:r>
                        <a:rPr lang="pt-BR" sz="1600" dirty="0" smtClean="0">
                          <a:latin typeface="Arial" panose="020B0604020202020204" pitchFamily="34" charset="0"/>
                          <a:cs typeface="Arial" panose="020B0604020202020204" pitchFamily="34" charset="0"/>
                        </a:rPr>
                        <a:t>DISTANCE</a:t>
                      </a:r>
                      <a:endParaRPr lang="pt-BR" sz="1600" dirty="0">
                        <a:latin typeface="Arial" panose="020B0604020202020204" pitchFamily="34" charset="0"/>
                        <a:cs typeface="Arial" panose="020B0604020202020204" pitchFamily="34" charset="0"/>
                      </a:endParaRPr>
                    </a:p>
                  </a:txBody>
                  <a:tcPr/>
                </a:tc>
                <a:tc>
                  <a:txBody>
                    <a:bodyPr/>
                    <a:lstStyle/>
                    <a:p>
                      <a:pPr algn="ctr"/>
                      <a:r>
                        <a:rPr lang="pt-BR" sz="1600" dirty="0" smtClean="0">
                          <a:latin typeface="Arial" panose="020B0604020202020204" pitchFamily="34" charset="0"/>
                          <a:cs typeface="Arial" panose="020B0604020202020204" pitchFamily="34" charset="0"/>
                        </a:rPr>
                        <a:t>SCORE</a:t>
                      </a:r>
                      <a:endParaRPr lang="pt-BR" sz="1600" dirty="0">
                        <a:latin typeface="Arial" panose="020B0604020202020204" pitchFamily="34" charset="0"/>
                        <a:cs typeface="Arial" panose="020B0604020202020204" pitchFamily="34" charset="0"/>
                      </a:endParaRPr>
                    </a:p>
                  </a:txBody>
                  <a:tcPr/>
                </a:tc>
              </a:tr>
              <a:tr h="370840">
                <a:tc>
                  <a:txBody>
                    <a:bodyPr/>
                    <a:lstStyle/>
                    <a:p>
                      <a:pPr>
                        <a:lnSpc>
                          <a:spcPct val="100000"/>
                        </a:lnSpc>
                      </a:pPr>
                      <a:endParaRPr lang="pt-BR" sz="1600" b="1" dirty="0" smtClean="0">
                        <a:latin typeface="+mn-lt"/>
                        <a:cs typeface="Arial" panose="020B0604020202020204" pitchFamily="34" charset="0"/>
                      </a:endParaRPr>
                    </a:p>
                    <a:p>
                      <a:pPr>
                        <a:lnSpc>
                          <a:spcPct val="100000"/>
                        </a:lnSpc>
                      </a:pPr>
                      <a:endParaRPr lang="pt-BR" sz="1600" b="1" dirty="0" smtClean="0">
                        <a:latin typeface="+mn-lt"/>
                        <a:cs typeface="Arial" panose="020B0604020202020204" pitchFamily="34" charset="0"/>
                      </a:endParaRPr>
                    </a:p>
                    <a:p>
                      <a:pPr>
                        <a:lnSpc>
                          <a:spcPct val="100000"/>
                        </a:lnSpc>
                      </a:pPr>
                      <a:endParaRPr lang="pt-BR" sz="1600" b="1" dirty="0" smtClean="0">
                        <a:latin typeface="+mn-lt"/>
                        <a:cs typeface="Arial" panose="020B0604020202020204" pitchFamily="34" charset="0"/>
                      </a:endParaRPr>
                    </a:p>
                    <a:p>
                      <a:pPr>
                        <a:lnSpc>
                          <a:spcPct val="100000"/>
                        </a:lnSpc>
                      </a:pPr>
                      <a:r>
                        <a:rPr lang="pt-BR" sz="1600" b="1" dirty="0" err="1" smtClean="0">
                          <a:latin typeface="+mn-lt"/>
                          <a:cs typeface="Arial" panose="020B0604020202020204" pitchFamily="34" charset="0"/>
                        </a:rPr>
                        <a:t>Galantamine</a:t>
                      </a:r>
                      <a:endParaRPr lang="pt-BR" sz="1600" b="1" dirty="0">
                        <a:latin typeface="+mn-lt"/>
                        <a:cs typeface="Arial" panose="020B0604020202020204" pitchFamily="34" charset="0"/>
                      </a:endParaRPr>
                    </a:p>
                  </a:txBody>
                  <a:tcPr/>
                </a:tc>
                <a:tc>
                  <a:txBody>
                    <a:bodyPr/>
                    <a:lstStyle/>
                    <a:p>
                      <a:pPr algn="ctr">
                        <a:lnSpc>
                          <a:spcPct val="100000"/>
                        </a:lnSpc>
                      </a:pPr>
                      <a:r>
                        <a:rPr lang="pt-BR" sz="1600" dirty="0" smtClean="0"/>
                        <a:t>TRP286</a:t>
                      </a:r>
                    </a:p>
                    <a:p>
                      <a:pPr algn="ctr">
                        <a:lnSpc>
                          <a:spcPct val="100000"/>
                        </a:lnSpc>
                      </a:pPr>
                      <a:endParaRPr lang="pt-BR" sz="1600" dirty="0" smtClean="0"/>
                    </a:p>
                    <a:p>
                      <a:pPr algn="ctr">
                        <a:lnSpc>
                          <a:spcPct val="100000"/>
                        </a:lnSpc>
                      </a:pPr>
                      <a:endParaRPr lang="pt-BR" sz="1600" dirty="0" smtClean="0"/>
                    </a:p>
                    <a:p>
                      <a:pPr algn="ctr">
                        <a:lnSpc>
                          <a:spcPct val="100000"/>
                        </a:lnSpc>
                      </a:pPr>
                      <a:r>
                        <a:rPr lang="pt-BR" sz="1600" dirty="0" smtClean="0"/>
                        <a:t>TYR72</a:t>
                      </a:r>
                    </a:p>
                    <a:p>
                      <a:pPr algn="ctr">
                        <a:lnSpc>
                          <a:spcPct val="100000"/>
                        </a:lnSpc>
                      </a:pPr>
                      <a:endParaRPr lang="pt-BR" sz="1600" dirty="0" smtClean="0"/>
                    </a:p>
                    <a:p>
                      <a:pPr algn="ctr">
                        <a:lnSpc>
                          <a:spcPct val="100000"/>
                        </a:lnSpc>
                      </a:pPr>
                      <a:r>
                        <a:rPr lang="pt-BR" sz="1600" dirty="0" smtClean="0"/>
                        <a:t>TRP286</a:t>
                      </a:r>
                    </a:p>
                    <a:p>
                      <a:pPr algn="ctr">
                        <a:lnSpc>
                          <a:spcPct val="100000"/>
                        </a:lnSpc>
                      </a:pPr>
                      <a:endParaRPr lang="pt-BR" sz="1600" dirty="0" smtClean="0"/>
                    </a:p>
                    <a:p>
                      <a:pPr algn="ctr">
                        <a:lnSpc>
                          <a:spcPct val="100000"/>
                        </a:lnSpc>
                      </a:pPr>
                      <a:endParaRPr lang="pt-BR" sz="1600" dirty="0" smtClean="0"/>
                    </a:p>
                    <a:p>
                      <a:pPr algn="ctr">
                        <a:lnSpc>
                          <a:spcPct val="100000"/>
                        </a:lnSpc>
                      </a:pPr>
                      <a:r>
                        <a:rPr lang="pt-BR" sz="1600" dirty="0" smtClean="0"/>
                        <a:t>TYR72</a:t>
                      </a:r>
                      <a:endParaRPr lang="pt-BR"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600" dirty="0" err="1" smtClean="0"/>
                        <a:t>Hidrofobic</a:t>
                      </a:r>
                      <a:r>
                        <a:rPr lang="pt-BR" sz="1600" dirty="0" smtClean="0"/>
                        <a:t> </a:t>
                      </a:r>
                      <a:r>
                        <a:rPr lang="pt-BR" sz="1600" i="1" kern="1200" dirty="0" smtClean="0">
                          <a:solidFill>
                            <a:schemeClr val="dk1"/>
                          </a:solidFill>
                          <a:effectLst/>
                          <a:latin typeface="+mn-lt"/>
                          <a:ea typeface="+mn-ea"/>
                          <a:cs typeface="+mn-cs"/>
                        </a:rPr>
                        <a:t>π</a:t>
                      </a:r>
                      <a:r>
                        <a:rPr lang="pt-BR" sz="1600" kern="1200" dirty="0" smtClean="0">
                          <a:solidFill>
                            <a:schemeClr val="dk1"/>
                          </a:solidFill>
                          <a:effectLst/>
                          <a:latin typeface="+mn-lt"/>
                          <a:ea typeface="+mn-ea"/>
                          <a:cs typeface="+mn-cs"/>
                        </a:rPr>
                        <a:t> –</a:t>
                      </a:r>
                      <a:r>
                        <a:rPr lang="pt-BR" sz="1600" kern="1200" dirty="0" err="1" smtClean="0">
                          <a:solidFill>
                            <a:schemeClr val="dk1"/>
                          </a:solidFill>
                          <a:effectLst/>
                          <a:latin typeface="+mn-lt"/>
                          <a:ea typeface="+mn-ea"/>
                          <a:cs typeface="+mn-cs"/>
                        </a:rPr>
                        <a:t>Alkyl</a:t>
                      </a:r>
                      <a:endParaRPr lang="pt-BR" sz="16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pt-BR" sz="16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pt-BR" sz="16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pt-BR" sz="1600" dirty="0" err="1" smtClean="0"/>
                        <a:t>Hidrofobic</a:t>
                      </a:r>
                      <a:r>
                        <a:rPr lang="pt-BR" sz="1600" dirty="0" smtClean="0"/>
                        <a:t> </a:t>
                      </a:r>
                      <a:r>
                        <a:rPr lang="pt-BR" sz="1600" i="1" kern="1200" dirty="0" smtClean="0">
                          <a:solidFill>
                            <a:schemeClr val="dk1"/>
                          </a:solidFill>
                          <a:effectLst/>
                          <a:latin typeface="+mn-lt"/>
                          <a:ea typeface="+mn-ea"/>
                          <a:cs typeface="+mn-cs"/>
                        </a:rPr>
                        <a:t>π</a:t>
                      </a:r>
                      <a:r>
                        <a:rPr lang="pt-BR" sz="1600" kern="1200" dirty="0" smtClean="0">
                          <a:solidFill>
                            <a:schemeClr val="dk1"/>
                          </a:solidFill>
                          <a:effectLst/>
                          <a:latin typeface="+mn-lt"/>
                          <a:ea typeface="+mn-ea"/>
                          <a:cs typeface="+mn-cs"/>
                        </a:rPr>
                        <a:t> –</a:t>
                      </a:r>
                      <a:r>
                        <a:rPr lang="pt-BR" sz="1600" kern="1200" dirty="0" err="1" smtClean="0">
                          <a:solidFill>
                            <a:schemeClr val="dk1"/>
                          </a:solidFill>
                          <a:effectLst/>
                          <a:latin typeface="+mn-lt"/>
                          <a:ea typeface="+mn-ea"/>
                          <a:cs typeface="+mn-cs"/>
                        </a:rPr>
                        <a:t>Alkyl</a:t>
                      </a:r>
                      <a:endParaRPr lang="pt-BR" sz="16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pt-BR" sz="16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pt-BR" sz="1600" dirty="0" err="1" smtClean="0"/>
                        <a:t>Hidrofobic</a:t>
                      </a:r>
                      <a:r>
                        <a:rPr lang="pt-BR" sz="1600" dirty="0" smtClean="0"/>
                        <a:t> </a:t>
                      </a:r>
                      <a:r>
                        <a:rPr lang="pt-BR" sz="1600" i="1" kern="1200" dirty="0" smtClean="0">
                          <a:solidFill>
                            <a:schemeClr val="dk1"/>
                          </a:solidFill>
                          <a:effectLst/>
                          <a:latin typeface="+mn-lt"/>
                          <a:ea typeface="+mn-ea"/>
                          <a:cs typeface="+mn-cs"/>
                        </a:rPr>
                        <a:t>π</a:t>
                      </a:r>
                      <a:r>
                        <a:rPr lang="pt-BR" sz="1600" kern="1200" dirty="0" smtClean="0">
                          <a:solidFill>
                            <a:schemeClr val="dk1"/>
                          </a:solidFill>
                          <a:effectLst/>
                          <a:latin typeface="+mn-lt"/>
                          <a:ea typeface="+mn-ea"/>
                          <a:cs typeface="+mn-cs"/>
                        </a:rPr>
                        <a:t> –</a:t>
                      </a:r>
                      <a:r>
                        <a:rPr lang="pt-BR" sz="1600" i="1" kern="1200" dirty="0" smtClean="0">
                          <a:solidFill>
                            <a:schemeClr val="dk1"/>
                          </a:solidFill>
                          <a:effectLst/>
                          <a:latin typeface="+mn-lt"/>
                          <a:ea typeface="+mn-ea"/>
                          <a:cs typeface="+mn-cs"/>
                        </a:rPr>
                        <a:t>π</a:t>
                      </a:r>
                    </a:p>
                    <a:p>
                      <a:pPr marL="0" marR="0" indent="0" algn="ctr" defTabSz="914400" rtl="0" eaLnBrk="1" fontAlgn="auto" latinLnBrk="0" hangingPunct="1">
                        <a:lnSpc>
                          <a:spcPct val="100000"/>
                        </a:lnSpc>
                        <a:spcBef>
                          <a:spcPts val="0"/>
                        </a:spcBef>
                        <a:spcAft>
                          <a:spcPts val="0"/>
                        </a:spcAft>
                        <a:buClrTx/>
                        <a:buSzTx/>
                        <a:buFontTx/>
                        <a:buNone/>
                        <a:tabLst/>
                        <a:defRPr/>
                      </a:pPr>
                      <a:endParaRPr lang="pt-BR" sz="1600" i="1"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pt-BR" sz="1600" i="1"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pt-BR" sz="1600" dirty="0" err="1" smtClean="0"/>
                        <a:t>Hidrofobic</a:t>
                      </a:r>
                      <a:r>
                        <a:rPr lang="pt-BR" sz="1600" dirty="0" smtClean="0"/>
                        <a:t> </a:t>
                      </a:r>
                      <a:r>
                        <a:rPr lang="pt-BR" sz="1600" i="1" kern="1200" dirty="0" smtClean="0">
                          <a:solidFill>
                            <a:schemeClr val="dk1"/>
                          </a:solidFill>
                          <a:effectLst/>
                          <a:latin typeface="+mn-lt"/>
                          <a:ea typeface="+mn-ea"/>
                          <a:cs typeface="+mn-cs"/>
                        </a:rPr>
                        <a:t>π</a:t>
                      </a:r>
                      <a:r>
                        <a:rPr lang="pt-BR" sz="1600" kern="1200" dirty="0" smtClean="0">
                          <a:solidFill>
                            <a:schemeClr val="dk1"/>
                          </a:solidFill>
                          <a:effectLst/>
                          <a:latin typeface="+mn-lt"/>
                          <a:ea typeface="+mn-ea"/>
                          <a:cs typeface="+mn-cs"/>
                        </a:rPr>
                        <a:t> –</a:t>
                      </a:r>
                      <a:r>
                        <a:rPr lang="pt-BR" sz="1600" i="1" kern="1200" dirty="0" smtClean="0">
                          <a:solidFill>
                            <a:schemeClr val="dk1"/>
                          </a:solidFill>
                          <a:effectLst/>
                          <a:latin typeface="+mn-lt"/>
                          <a:ea typeface="+mn-ea"/>
                          <a:cs typeface="+mn-cs"/>
                        </a:rPr>
                        <a:t>π</a:t>
                      </a:r>
                      <a:endParaRPr lang="pt-BR" sz="1600" dirty="0"/>
                    </a:p>
                  </a:txBody>
                  <a:tcPr/>
                </a:tc>
                <a:tc>
                  <a:txBody>
                    <a:bodyPr/>
                    <a:lstStyle/>
                    <a:p>
                      <a:pPr algn="ctr">
                        <a:lnSpc>
                          <a:spcPct val="100000"/>
                        </a:lnSpc>
                      </a:pPr>
                      <a:r>
                        <a:rPr lang="pt-BR" sz="1600" dirty="0" smtClean="0"/>
                        <a:t>4.43</a:t>
                      </a:r>
                    </a:p>
                    <a:p>
                      <a:pPr algn="ctr">
                        <a:lnSpc>
                          <a:spcPct val="100000"/>
                        </a:lnSpc>
                      </a:pPr>
                      <a:r>
                        <a:rPr lang="pt-BR" sz="1600" dirty="0" smtClean="0"/>
                        <a:t>4.90</a:t>
                      </a:r>
                    </a:p>
                    <a:p>
                      <a:pPr algn="ctr">
                        <a:lnSpc>
                          <a:spcPct val="100000"/>
                        </a:lnSpc>
                      </a:pPr>
                      <a:r>
                        <a:rPr lang="pt-BR" sz="1600" dirty="0" smtClean="0"/>
                        <a:t>5.07</a:t>
                      </a:r>
                    </a:p>
                    <a:p>
                      <a:pPr algn="ctr">
                        <a:lnSpc>
                          <a:spcPct val="100000"/>
                        </a:lnSpc>
                      </a:pPr>
                      <a:r>
                        <a:rPr lang="pt-BR" sz="1600" dirty="0" smtClean="0"/>
                        <a:t>9.92</a:t>
                      </a:r>
                    </a:p>
                    <a:p>
                      <a:pPr algn="ctr">
                        <a:lnSpc>
                          <a:spcPct val="100000"/>
                        </a:lnSpc>
                      </a:pPr>
                      <a:endParaRPr lang="pt-BR" sz="1600" dirty="0" smtClean="0"/>
                    </a:p>
                    <a:p>
                      <a:pPr algn="ctr">
                        <a:lnSpc>
                          <a:spcPct val="100000"/>
                        </a:lnSpc>
                      </a:pPr>
                      <a:r>
                        <a:rPr lang="pt-BR" sz="1600" dirty="0" smtClean="0"/>
                        <a:t>4.24</a:t>
                      </a:r>
                    </a:p>
                    <a:p>
                      <a:pPr algn="ctr">
                        <a:lnSpc>
                          <a:spcPct val="100000"/>
                        </a:lnSpc>
                      </a:pPr>
                      <a:r>
                        <a:rPr lang="pt-BR" sz="1600" dirty="0" smtClean="0"/>
                        <a:t>3.40</a:t>
                      </a:r>
                    </a:p>
                    <a:p>
                      <a:pPr algn="ctr">
                        <a:lnSpc>
                          <a:spcPct val="100000"/>
                        </a:lnSpc>
                      </a:pPr>
                      <a:endParaRPr lang="pt-BR" sz="1600" dirty="0" smtClean="0"/>
                    </a:p>
                    <a:p>
                      <a:pPr algn="ctr">
                        <a:lnSpc>
                          <a:spcPct val="100000"/>
                        </a:lnSpc>
                      </a:pPr>
                      <a:r>
                        <a:rPr lang="pt-BR" sz="1600" dirty="0" smtClean="0"/>
                        <a:t>3.66</a:t>
                      </a:r>
                      <a:endParaRPr lang="pt-BR" sz="1600" dirty="0"/>
                    </a:p>
                  </a:txBody>
                  <a:tcPr/>
                </a:tc>
                <a:tc>
                  <a:txBody>
                    <a:bodyPr/>
                    <a:lstStyle/>
                    <a:p>
                      <a:pPr algn="ctr">
                        <a:lnSpc>
                          <a:spcPct val="100000"/>
                        </a:lnSpc>
                      </a:pPr>
                      <a:endParaRPr lang="pt-BR" sz="1600" dirty="0" smtClean="0"/>
                    </a:p>
                    <a:p>
                      <a:pPr algn="ctr">
                        <a:lnSpc>
                          <a:spcPct val="100000"/>
                        </a:lnSpc>
                      </a:pPr>
                      <a:endParaRPr lang="pt-BR" sz="1600" dirty="0" smtClean="0"/>
                    </a:p>
                    <a:p>
                      <a:pPr algn="ctr">
                        <a:lnSpc>
                          <a:spcPct val="100000"/>
                        </a:lnSpc>
                      </a:pPr>
                      <a:endParaRPr lang="pt-BR" sz="1600" dirty="0" smtClean="0"/>
                    </a:p>
                    <a:p>
                      <a:pPr algn="ctr">
                        <a:lnSpc>
                          <a:spcPct val="100000"/>
                        </a:lnSpc>
                      </a:pPr>
                      <a:r>
                        <a:rPr lang="pt-BR" sz="1600" dirty="0" smtClean="0"/>
                        <a:t>59.14</a:t>
                      </a:r>
                      <a:endParaRPr lang="pt-BR" sz="1600" dirty="0"/>
                    </a:p>
                  </a:txBody>
                  <a:tcPr/>
                </a:tc>
              </a:tr>
              <a:tr h="370840">
                <a:tc>
                  <a:txBody>
                    <a:bodyPr/>
                    <a:lstStyle/>
                    <a:p>
                      <a:pPr>
                        <a:lnSpc>
                          <a:spcPct val="100000"/>
                        </a:lnSpc>
                      </a:pPr>
                      <a:endParaRPr lang="pt-BR" sz="1600" b="1" dirty="0" smtClean="0">
                        <a:solidFill>
                          <a:schemeClr val="dk1"/>
                        </a:solidFill>
                        <a:latin typeface="+mn-lt"/>
                        <a:cs typeface="Arial" panose="020B0604020202020204" pitchFamily="34" charset="0"/>
                      </a:endParaRPr>
                    </a:p>
                    <a:p>
                      <a:pPr>
                        <a:lnSpc>
                          <a:spcPct val="100000"/>
                        </a:lnSpc>
                      </a:pPr>
                      <a:endParaRPr lang="pt-BR" sz="1600" b="1" dirty="0" smtClean="0">
                        <a:solidFill>
                          <a:schemeClr val="dk1"/>
                        </a:solidFill>
                        <a:latin typeface="+mn-lt"/>
                        <a:cs typeface="Arial" panose="020B0604020202020204" pitchFamily="34" charset="0"/>
                      </a:endParaRPr>
                    </a:p>
                    <a:p>
                      <a:pPr>
                        <a:lnSpc>
                          <a:spcPct val="100000"/>
                        </a:lnSpc>
                      </a:pPr>
                      <a:endParaRPr lang="pt-BR" sz="1600" b="1" dirty="0" smtClean="0">
                        <a:solidFill>
                          <a:schemeClr val="dk1"/>
                        </a:solidFill>
                        <a:latin typeface="+mn-lt"/>
                        <a:cs typeface="Arial" panose="020B0604020202020204" pitchFamily="34" charset="0"/>
                      </a:endParaRPr>
                    </a:p>
                    <a:p>
                      <a:pPr>
                        <a:lnSpc>
                          <a:spcPct val="100000"/>
                        </a:lnSpc>
                      </a:pPr>
                      <a:r>
                        <a:rPr lang="el-GR" sz="1600" b="1" dirty="0" smtClean="0">
                          <a:solidFill>
                            <a:schemeClr val="dk1"/>
                          </a:solidFill>
                          <a:latin typeface="+mn-lt"/>
                          <a:cs typeface="Arial" panose="020B0604020202020204" pitchFamily="34" charset="0"/>
                        </a:rPr>
                        <a:t>γ</a:t>
                      </a:r>
                      <a:r>
                        <a:rPr lang="pt-BR" sz="1600" b="1" dirty="0" smtClean="0">
                          <a:solidFill>
                            <a:schemeClr val="dk1"/>
                          </a:solidFill>
                          <a:latin typeface="+mn-lt"/>
                          <a:cs typeface="Arial" panose="020B0604020202020204" pitchFamily="34" charset="0"/>
                        </a:rPr>
                        <a:t>-</a:t>
                      </a:r>
                      <a:r>
                        <a:rPr lang="pt-BR" sz="1600" b="1" dirty="0" err="1" smtClean="0">
                          <a:solidFill>
                            <a:schemeClr val="dk1"/>
                          </a:solidFill>
                          <a:latin typeface="+mn-lt"/>
                          <a:cs typeface="Arial" panose="020B0604020202020204" pitchFamily="34" charset="0"/>
                        </a:rPr>
                        <a:t>Terpineno</a:t>
                      </a:r>
                      <a:endParaRPr lang="pt-BR" sz="1600" dirty="0">
                        <a:latin typeface="+mn-lt"/>
                        <a:cs typeface="Arial" panose="020B0604020202020204" pitchFamily="34" charset="0"/>
                      </a:endParaRPr>
                    </a:p>
                  </a:txBody>
                  <a:tcPr/>
                </a:tc>
                <a:tc>
                  <a:txBody>
                    <a:bodyPr/>
                    <a:lstStyle/>
                    <a:p>
                      <a:pPr algn="ctr">
                        <a:lnSpc>
                          <a:spcPct val="100000"/>
                        </a:lnSpc>
                      </a:pPr>
                      <a:r>
                        <a:rPr lang="pt-BR" sz="1600" dirty="0" smtClean="0"/>
                        <a:t>TRP286</a:t>
                      </a:r>
                    </a:p>
                    <a:p>
                      <a:pPr algn="ctr">
                        <a:lnSpc>
                          <a:spcPct val="100000"/>
                        </a:lnSpc>
                      </a:pPr>
                      <a:endParaRPr lang="pt-BR" sz="1600" dirty="0" smtClean="0"/>
                    </a:p>
                    <a:p>
                      <a:pPr algn="ctr">
                        <a:lnSpc>
                          <a:spcPct val="100000"/>
                        </a:lnSpc>
                      </a:pPr>
                      <a:endParaRPr lang="pt-BR" sz="1600" dirty="0" smtClean="0"/>
                    </a:p>
                    <a:p>
                      <a:pPr algn="ctr">
                        <a:lnSpc>
                          <a:spcPct val="100000"/>
                        </a:lnSpc>
                      </a:pPr>
                      <a:endParaRPr lang="pt-BR" sz="1600" dirty="0" smtClean="0"/>
                    </a:p>
                    <a:p>
                      <a:pPr algn="ctr">
                        <a:lnSpc>
                          <a:spcPct val="100000"/>
                        </a:lnSpc>
                      </a:pPr>
                      <a:endParaRPr lang="pt-BR" sz="1600" dirty="0" smtClean="0"/>
                    </a:p>
                    <a:p>
                      <a:pPr algn="ctr">
                        <a:lnSpc>
                          <a:spcPct val="100000"/>
                        </a:lnSpc>
                      </a:pPr>
                      <a:endParaRPr lang="pt-BR" sz="1600" dirty="0" smtClean="0"/>
                    </a:p>
                    <a:p>
                      <a:pPr algn="ctr">
                        <a:lnSpc>
                          <a:spcPct val="100000"/>
                        </a:lnSpc>
                      </a:pPr>
                      <a:endParaRPr lang="pt-BR" sz="1600" dirty="0" smtClean="0"/>
                    </a:p>
                    <a:p>
                      <a:pPr algn="ctr">
                        <a:lnSpc>
                          <a:spcPct val="100000"/>
                        </a:lnSpc>
                      </a:pPr>
                      <a:r>
                        <a:rPr lang="pt-BR" sz="1600" dirty="0" smtClean="0"/>
                        <a:t>TYR72</a:t>
                      </a:r>
                      <a:endParaRPr lang="pt-BR"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600" dirty="0" err="1" smtClean="0"/>
                        <a:t>Hidrofobic</a:t>
                      </a:r>
                      <a:r>
                        <a:rPr lang="pt-BR" sz="1600" dirty="0" smtClean="0"/>
                        <a:t> </a:t>
                      </a:r>
                      <a:r>
                        <a:rPr lang="pt-BR" sz="1600" i="1" kern="1200" dirty="0" smtClean="0">
                          <a:solidFill>
                            <a:schemeClr val="dk1"/>
                          </a:solidFill>
                          <a:effectLst/>
                          <a:latin typeface="+mn-lt"/>
                          <a:ea typeface="+mn-ea"/>
                          <a:cs typeface="+mn-cs"/>
                        </a:rPr>
                        <a:t>π</a:t>
                      </a:r>
                      <a:r>
                        <a:rPr lang="pt-BR" sz="1600" kern="1200" dirty="0" smtClean="0">
                          <a:solidFill>
                            <a:schemeClr val="dk1"/>
                          </a:solidFill>
                          <a:effectLst/>
                          <a:latin typeface="+mn-lt"/>
                          <a:ea typeface="+mn-ea"/>
                          <a:cs typeface="+mn-cs"/>
                        </a:rPr>
                        <a:t> –</a:t>
                      </a:r>
                      <a:r>
                        <a:rPr lang="pt-BR" sz="1600" kern="1200" dirty="0" err="1" smtClean="0">
                          <a:solidFill>
                            <a:schemeClr val="dk1"/>
                          </a:solidFill>
                          <a:effectLst/>
                          <a:latin typeface="+mn-lt"/>
                          <a:ea typeface="+mn-ea"/>
                          <a:cs typeface="+mn-cs"/>
                        </a:rPr>
                        <a:t>Alkyl</a:t>
                      </a:r>
                      <a:endParaRPr lang="pt-BR" sz="1600" kern="1200" dirty="0" smtClean="0">
                        <a:solidFill>
                          <a:schemeClr val="dk1"/>
                        </a:solidFill>
                        <a:effectLst/>
                        <a:latin typeface="+mn-lt"/>
                        <a:ea typeface="+mn-ea"/>
                        <a:cs typeface="+mn-cs"/>
                      </a:endParaRPr>
                    </a:p>
                    <a:p>
                      <a:pPr algn="ctr">
                        <a:lnSpc>
                          <a:spcPct val="100000"/>
                        </a:lnSpc>
                      </a:pPr>
                      <a:endParaRPr lang="pt-BR" sz="1600" dirty="0" smtClean="0"/>
                    </a:p>
                    <a:p>
                      <a:pPr algn="ctr">
                        <a:lnSpc>
                          <a:spcPct val="100000"/>
                        </a:lnSpc>
                      </a:pPr>
                      <a:endParaRPr lang="pt-BR" sz="1600" dirty="0" smtClean="0"/>
                    </a:p>
                    <a:p>
                      <a:pPr algn="ctr">
                        <a:lnSpc>
                          <a:spcPct val="100000"/>
                        </a:lnSpc>
                      </a:pPr>
                      <a:endParaRPr lang="pt-BR" sz="1600" dirty="0" smtClean="0"/>
                    </a:p>
                    <a:p>
                      <a:pPr algn="ctr">
                        <a:lnSpc>
                          <a:spcPct val="100000"/>
                        </a:lnSpc>
                      </a:pPr>
                      <a:endParaRPr lang="pt-BR" sz="1600" dirty="0" smtClean="0"/>
                    </a:p>
                    <a:p>
                      <a:pPr algn="ctr">
                        <a:lnSpc>
                          <a:spcPct val="100000"/>
                        </a:lnSpc>
                      </a:pPr>
                      <a:endParaRPr lang="pt-BR" sz="1600" dirty="0" smtClean="0"/>
                    </a:p>
                    <a:p>
                      <a:pPr algn="ctr">
                        <a:lnSpc>
                          <a:spcPct val="100000"/>
                        </a:lnSpc>
                      </a:pPr>
                      <a:endParaRPr lang="pt-BR" sz="16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pt-BR" sz="1600" dirty="0" err="1" smtClean="0"/>
                        <a:t>Hidrofobic</a:t>
                      </a:r>
                      <a:r>
                        <a:rPr lang="pt-BR" sz="1600" dirty="0" smtClean="0"/>
                        <a:t> </a:t>
                      </a:r>
                      <a:r>
                        <a:rPr lang="pt-BR" sz="1600" i="1" kern="1200" dirty="0" smtClean="0">
                          <a:solidFill>
                            <a:schemeClr val="dk1"/>
                          </a:solidFill>
                          <a:effectLst/>
                          <a:latin typeface="+mn-lt"/>
                          <a:ea typeface="+mn-ea"/>
                          <a:cs typeface="+mn-cs"/>
                        </a:rPr>
                        <a:t>π</a:t>
                      </a:r>
                      <a:r>
                        <a:rPr lang="pt-BR" sz="1600" kern="1200" dirty="0" smtClean="0">
                          <a:solidFill>
                            <a:schemeClr val="dk1"/>
                          </a:solidFill>
                          <a:effectLst/>
                          <a:latin typeface="+mn-lt"/>
                          <a:ea typeface="+mn-ea"/>
                          <a:cs typeface="+mn-cs"/>
                        </a:rPr>
                        <a:t> –</a:t>
                      </a:r>
                      <a:r>
                        <a:rPr lang="pt-BR" sz="1600" kern="1200" dirty="0" err="1" smtClean="0">
                          <a:solidFill>
                            <a:schemeClr val="dk1"/>
                          </a:solidFill>
                          <a:effectLst/>
                          <a:latin typeface="+mn-lt"/>
                          <a:ea typeface="+mn-ea"/>
                          <a:cs typeface="+mn-cs"/>
                        </a:rPr>
                        <a:t>Alkyl</a:t>
                      </a:r>
                      <a:endParaRPr lang="pt-BR" sz="1600" dirty="0"/>
                    </a:p>
                  </a:txBody>
                  <a:tcPr/>
                </a:tc>
                <a:tc>
                  <a:txBody>
                    <a:bodyPr/>
                    <a:lstStyle/>
                    <a:p>
                      <a:pPr algn="ctr"/>
                      <a:r>
                        <a:rPr lang="pt-BR" sz="1600" kern="1200" dirty="0" smtClean="0">
                          <a:solidFill>
                            <a:schemeClr val="dk1"/>
                          </a:solidFill>
                          <a:effectLst/>
                          <a:latin typeface="+mn-lt"/>
                          <a:ea typeface="+mn-ea"/>
                          <a:cs typeface="+mn-cs"/>
                        </a:rPr>
                        <a:t>3.44</a:t>
                      </a:r>
                    </a:p>
                    <a:p>
                      <a:pPr algn="ctr"/>
                      <a:r>
                        <a:rPr lang="pt-BR" sz="1600" kern="1200" dirty="0" smtClean="0">
                          <a:solidFill>
                            <a:schemeClr val="dk1"/>
                          </a:solidFill>
                          <a:effectLst/>
                          <a:latin typeface="+mn-lt"/>
                          <a:ea typeface="+mn-ea"/>
                          <a:cs typeface="+mn-cs"/>
                        </a:rPr>
                        <a:t>3.59</a:t>
                      </a:r>
                    </a:p>
                    <a:p>
                      <a:pPr algn="ctr"/>
                      <a:r>
                        <a:rPr lang="pt-BR" sz="1600" kern="1200" dirty="0" smtClean="0">
                          <a:solidFill>
                            <a:schemeClr val="dk1"/>
                          </a:solidFill>
                          <a:effectLst/>
                          <a:latin typeface="+mn-lt"/>
                          <a:ea typeface="+mn-ea"/>
                          <a:cs typeface="+mn-cs"/>
                        </a:rPr>
                        <a:t>4.38</a:t>
                      </a:r>
                    </a:p>
                    <a:p>
                      <a:pPr algn="ctr"/>
                      <a:r>
                        <a:rPr lang="pt-BR" sz="1600" kern="1200" dirty="0" smtClean="0">
                          <a:solidFill>
                            <a:schemeClr val="dk1"/>
                          </a:solidFill>
                          <a:effectLst/>
                          <a:latin typeface="+mn-lt"/>
                          <a:ea typeface="+mn-ea"/>
                          <a:cs typeface="+mn-cs"/>
                        </a:rPr>
                        <a:t>4.50</a:t>
                      </a:r>
                    </a:p>
                    <a:p>
                      <a:pPr algn="ctr"/>
                      <a:r>
                        <a:rPr lang="pt-BR" sz="1600" kern="1200" dirty="0" smtClean="0">
                          <a:solidFill>
                            <a:schemeClr val="dk1"/>
                          </a:solidFill>
                          <a:effectLst/>
                          <a:latin typeface="+mn-lt"/>
                          <a:ea typeface="+mn-ea"/>
                          <a:cs typeface="+mn-cs"/>
                        </a:rPr>
                        <a:t>4.54</a:t>
                      </a:r>
                    </a:p>
                    <a:p>
                      <a:pPr algn="ctr"/>
                      <a:r>
                        <a:rPr lang="pt-BR" sz="1600" kern="1200" dirty="0" smtClean="0">
                          <a:solidFill>
                            <a:schemeClr val="dk1"/>
                          </a:solidFill>
                          <a:effectLst/>
                          <a:latin typeface="+mn-lt"/>
                          <a:ea typeface="+mn-ea"/>
                          <a:cs typeface="+mn-cs"/>
                        </a:rPr>
                        <a:t>4.94</a:t>
                      </a:r>
                    </a:p>
                    <a:p>
                      <a:pPr algn="ctr"/>
                      <a:endParaRPr lang="pt-BR" sz="1600" kern="1200" dirty="0" smtClean="0">
                        <a:solidFill>
                          <a:schemeClr val="dk1"/>
                        </a:solidFill>
                        <a:effectLst/>
                        <a:latin typeface="+mn-lt"/>
                        <a:ea typeface="+mn-ea"/>
                        <a:cs typeface="+mn-cs"/>
                      </a:endParaRPr>
                    </a:p>
                    <a:p>
                      <a:pPr algn="ctr"/>
                      <a:r>
                        <a:rPr lang="pt-BR" sz="1600" kern="1200" dirty="0" smtClean="0">
                          <a:solidFill>
                            <a:schemeClr val="dk1"/>
                          </a:solidFill>
                          <a:effectLst/>
                          <a:latin typeface="+mn-lt"/>
                          <a:ea typeface="+mn-ea"/>
                          <a:cs typeface="+mn-cs"/>
                        </a:rPr>
                        <a:t>3.53</a:t>
                      </a:r>
                    </a:p>
                    <a:p>
                      <a:pPr algn="ctr"/>
                      <a:r>
                        <a:rPr lang="pt-BR" sz="1600" kern="1200" dirty="0" smtClean="0">
                          <a:solidFill>
                            <a:schemeClr val="dk1"/>
                          </a:solidFill>
                          <a:effectLst/>
                          <a:latin typeface="+mn-lt"/>
                          <a:ea typeface="+mn-ea"/>
                          <a:cs typeface="+mn-cs"/>
                        </a:rPr>
                        <a:t>3.92</a:t>
                      </a:r>
                    </a:p>
                    <a:p>
                      <a:pPr algn="ctr"/>
                      <a:r>
                        <a:rPr lang="pt-BR" sz="1600" kern="1200" dirty="0" smtClean="0">
                          <a:solidFill>
                            <a:schemeClr val="dk1"/>
                          </a:solidFill>
                          <a:effectLst/>
                          <a:latin typeface="+mn-lt"/>
                          <a:ea typeface="+mn-ea"/>
                          <a:cs typeface="+mn-cs"/>
                        </a:rPr>
                        <a:t>4.85</a:t>
                      </a:r>
                      <a:endParaRPr lang="pt-BR" sz="1600" dirty="0"/>
                    </a:p>
                  </a:txBody>
                  <a:tcPr/>
                </a:tc>
                <a:tc>
                  <a:txBody>
                    <a:bodyPr/>
                    <a:lstStyle/>
                    <a:p>
                      <a:pPr algn="ctr">
                        <a:lnSpc>
                          <a:spcPct val="100000"/>
                        </a:lnSpc>
                      </a:pPr>
                      <a:endParaRPr lang="pt-BR" sz="1600" dirty="0" smtClean="0"/>
                    </a:p>
                    <a:p>
                      <a:pPr algn="ctr">
                        <a:lnSpc>
                          <a:spcPct val="100000"/>
                        </a:lnSpc>
                      </a:pPr>
                      <a:endParaRPr lang="pt-BR" sz="1600" dirty="0" smtClean="0"/>
                    </a:p>
                    <a:p>
                      <a:pPr algn="ctr">
                        <a:lnSpc>
                          <a:spcPct val="100000"/>
                        </a:lnSpc>
                      </a:pPr>
                      <a:endParaRPr lang="pt-BR" sz="1600" dirty="0" smtClean="0"/>
                    </a:p>
                    <a:p>
                      <a:pPr algn="ctr">
                        <a:lnSpc>
                          <a:spcPct val="100000"/>
                        </a:lnSpc>
                      </a:pPr>
                      <a:r>
                        <a:rPr lang="pt-BR" sz="1600" dirty="0" smtClean="0"/>
                        <a:t>49.62</a:t>
                      </a:r>
                      <a:endParaRPr lang="pt-BR" sz="1600" dirty="0"/>
                    </a:p>
                  </a:txBody>
                  <a:tcPr/>
                </a:tc>
              </a:tr>
            </a:tbl>
          </a:graphicData>
        </a:graphic>
      </p:graphicFrame>
      <p:pic>
        <p:nvPicPr>
          <p:cNvPr id="3"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21324"/>
            <a:ext cx="12192000" cy="836676"/>
          </a:xfrm>
          <a:prstGeom prst="rect">
            <a:avLst/>
          </a:prstGeom>
        </p:spPr>
      </p:pic>
    </p:spTree>
    <p:extLst>
      <p:ext uri="{BB962C8B-B14F-4D97-AF65-F5344CB8AC3E}">
        <p14:creationId xmlns:p14="http://schemas.microsoft.com/office/powerpoint/2010/main" val="507479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ço Reservado para Conteúdo 4"/>
          <p:cNvGraphicFramePr>
            <a:graphicFrameLocks noGrp="1"/>
          </p:cNvGraphicFramePr>
          <p:nvPr>
            <p:ph idx="1"/>
            <p:extLst>
              <p:ext uri="{D42A27DB-BD31-4B8C-83A1-F6EECF244321}">
                <p14:modId xmlns:p14="http://schemas.microsoft.com/office/powerpoint/2010/main" val="4219789224"/>
              </p:ext>
            </p:extLst>
          </p:nvPr>
        </p:nvGraphicFramePr>
        <p:xfrm>
          <a:off x="748048" y="202887"/>
          <a:ext cx="10515600" cy="5186680"/>
        </p:xfrm>
        <a:graphic>
          <a:graphicData uri="http://schemas.openxmlformats.org/drawingml/2006/table">
            <a:tbl>
              <a:tblPr firstRow="1" bandRow="1">
                <a:tableStyleId>{5C22544A-7EE6-4342-B048-85BDC9FD1C3A}</a:tableStyleId>
              </a:tblPr>
              <a:tblGrid>
                <a:gridCol w="2767884"/>
                <a:gridCol w="1918953"/>
                <a:gridCol w="2112135"/>
                <a:gridCol w="1613508"/>
                <a:gridCol w="2103120"/>
              </a:tblGrid>
              <a:tr h="370840">
                <a:tc>
                  <a:txBody>
                    <a:bodyPr/>
                    <a:lstStyle/>
                    <a:p>
                      <a:pPr algn="ctr"/>
                      <a:r>
                        <a:rPr lang="pt-BR" sz="1600" dirty="0" smtClean="0">
                          <a:latin typeface="+mn-lt"/>
                          <a:cs typeface="Arial" panose="020B0604020202020204" pitchFamily="34" charset="0"/>
                        </a:rPr>
                        <a:t>MOLECULE</a:t>
                      </a:r>
                      <a:endParaRPr lang="pt-BR" sz="1600" dirty="0">
                        <a:latin typeface="+mn-lt"/>
                        <a:cs typeface="Arial" panose="020B0604020202020204" pitchFamily="34" charset="0"/>
                      </a:endParaRPr>
                    </a:p>
                  </a:txBody>
                  <a:tcPr/>
                </a:tc>
                <a:tc>
                  <a:txBody>
                    <a:bodyPr/>
                    <a:lstStyle/>
                    <a:p>
                      <a:pPr algn="ctr"/>
                      <a:r>
                        <a:rPr lang="pt-BR" sz="1600" dirty="0" smtClean="0">
                          <a:latin typeface="Arial" panose="020B0604020202020204" pitchFamily="34" charset="0"/>
                          <a:cs typeface="Arial" panose="020B0604020202020204" pitchFamily="34" charset="0"/>
                        </a:rPr>
                        <a:t>AMINO ACID</a:t>
                      </a:r>
                      <a:endParaRPr lang="pt-BR" sz="1600" dirty="0">
                        <a:latin typeface="Arial" panose="020B0604020202020204" pitchFamily="34" charset="0"/>
                        <a:cs typeface="Arial" panose="020B0604020202020204" pitchFamily="34" charset="0"/>
                      </a:endParaRPr>
                    </a:p>
                  </a:txBody>
                  <a:tcPr/>
                </a:tc>
                <a:tc>
                  <a:txBody>
                    <a:bodyPr/>
                    <a:lstStyle/>
                    <a:p>
                      <a:pPr algn="ctr"/>
                      <a:r>
                        <a:rPr lang="pt-BR" sz="1600" dirty="0" smtClean="0">
                          <a:latin typeface="Arial" panose="020B0604020202020204" pitchFamily="34" charset="0"/>
                          <a:cs typeface="Arial" panose="020B0604020202020204" pitchFamily="34" charset="0"/>
                        </a:rPr>
                        <a:t>INTERACTION</a:t>
                      </a:r>
                      <a:endParaRPr lang="pt-BR" sz="1600" dirty="0">
                        <a:latin typeface="Arial" panose="020B0604020202020204" pitchFamily="34" charset="0"/>
                        <a:cs typeface="Arial" panose="020B0604020202020204" pitchFamily="34" charset="0"/>
                      </a:endParaRPr>
                    </a:p>
                  </a:txBody>
                  <a:tcPr/>
                </a:tc>
                <a:tc>
                  <a:txBody>
                    <a:bodyPr/>
                    <a:lstStyle/>
                    <a:p>
                      <a:pPr algn="ctr"/>
                      <a:r>
                        <a:rPr lang="pt-BR" sz="1600" dirty="0" smtClean="0">
                          <a:latin typeface="Arial" panose="020B0604020202020204" pitchFamily="34" charset="0"/>
                          <a:cs typeface="Arial" panose="020B0604020202020204" pitchFamily="34" charset="0"/>
                        </a:rPr>
                        <a:t>DISTANCE</a:t>
                      </a:r>
                      <a:endParaRPr lang="pt-BR" sz="1600" dirty="0">
                        <a:latin typeface="Arial" panose="020B0604020202020204" pitchFamily="34" charset="0"/>
                        <a:cs typeface="Arial" panose="020B0604020202020204" pitchFamily="34" charset="0"/>
                      </a:endParaRPr>
                    </a:p>
                  </a:txBody>
                  <a:tcPr/>
                </a:tc>
                <a:tc>
                  <a:txBody>
                    <a:bodyPr/>
                    <a:lstStyle/>
                    <a:p>
                      <a:pPr algn="ctr"/>
                      <a:r>
                        <a:rPr lang="pt-BR" sz="1600" dirty="0" smtClean="0">
                          <a:latin typeface="Arial" panose="020B0604020202020204" pitchFamily="34" charset="0"/>
                          <a:cs typeface="Arial" panose="020B0604020202020204" pitchFamily="34" charset="0"/>
                        </a:rPr>
                        <a:t>SCORE</a:t>
                      </a:r>
                      <a:endParaRPr lang="pt-BR" sz="1600" dirty="0">
                        <a:latin typeface="Arial" panose="020B0604020202020204" pitchFamily="34" charset="0"/>
                        <a:cs typeface="Arial" panose="020B0604020202020204" pitchFamily="34" charset="0"/>
                      </a:endParaRPr>
                    </a:p>
                  </a:txBody>
                  <a:tcPr/>
                </a:tc>
              </a:tr>
              <a:tr h="370840">
                <a:tc>
                  <a:txBody>
                    <a:bodyPr/>
                    <a:lstStyle/>
                    <a:p>
                      <a:pPr>
                        <a:lnSpc>
                          <a:spcPct val="100000"/>
                        </a:lnSpc>
                      </a:pPr>
                      <a:endParaRPr lang="pt-BR" sz="1600" b="1" dirty="0" smtClean="0">
                        <a:latin typeface="+mn-lt"/>
                        <a:cs typeface="Arial" panose="020B0604020202020204" pitchFamily="34" charset="0"/>
                      </a:endParaRPr>
                    </a:p>
                    <a:p>
                      <a:pPr>
                        <a:lnSpc>
                          <a:spcPct val="100000"/>
                        </a:lnSpc>
                      </a:pPr>
                      <a:endParaRPr lang="pt-BR" sz="1600" b="1" dirty="0" smtClean="0">
                        <a:latin typeface="+mn-lt"/>
                        <a:cs typeface="Arial" panose="020B0604020202020204" pitchFamily="34" charset="0"/>
                      </a:endParaRPr>
                    </a:p>
                    <a:p>
                      <a:pPr>
                        <a:lnSpc>
                          <a:spcPct val="100000"/>
                        </a:lnSpc>
                      </a:pPr>
                      <a:endParaRPr lang="pt-BR" sz="1600" b="1" dirty="0" smtClean="0">
                        <a:latin typeface="+mn-lt"/>
                        <a:cs typeface="Arial" panose="020B0604020202020204" pitchFamily="34" charset="0"/>
                      </a:endParaRPr>
                    </a:p>
                    <a:p>
                      <a:pPr>
                        <a:lnSpc>
                          <a:spcPct val="100000"/>
                        </a:lnSpc>
                      </a:pPr>
                      <a:endParaRPr lang="pt-BR" sz="1600" b="1" dirty="0" smtClean="0">
                        <a:latin typeface="+mn-lt"/>
                        <a:cs typeface="Arial" panose="020B0604020202020204" pitchFamily="34" charset="0"/>
                      </a:endParaRPr>
                    </a:p>
                    <a:p>
                      <a:pPr>
                        <a:lnSpc>
                          <a:spcPct val="100000"/>
                        </a:lnSpc>
                      </a:pPr>
                      <a:r>
                        <a:rPr lang="pt-BR" sz="1600" b="1" dirty="0" err="1" smtClean="0">
                          <a:latin typeface="+mn-lt"/>
                          <a:cs typeface="Arial" panose="020B0604020202020204" pitchFamily="34" charset="0"/>
                        </a:rPr>
                        <a:t>Honokiol</a:t>
                      </a:r>
                      <a:endParaRPr lang="pt-BR" sz="1600" b="1" dirty="0">
                        <a:latin typeface="+mn-lt"/>
                        <a:cs typeface="Arial" panose="020B0604020202020204" pitchFamily="34" charset="0"/>
                      </a:endParaRPr>
                    </a:p>
                  </a:txBody>
                  <a:tcPr/>
                </a:tc>
                <a:tc>
                  <a:txBody>
                    <a:bodyPr/>
                    <a:lstStyle/>
                    <a:p>
                      <a:pPr algn="ctr">
                        <a:lnSpc>
                          <a:spcPct val="100000"/>
                        </a:lnSpc>
                      </a:pPr>
                      <a:r>
                        <a:rPr lang="pt-BR" sz="1600" dirty="0" smtClean="0"/>
                        <a:t>TRP286</a:t>
                      </a:r>
                    </a:p>
                    <a:p>
                      <a:pPr algn="ctr">
                        <a:lnSpc>
                          <a:spcPct val="100000"/>
                        </a:lnSpc>
                      </a:pPr>
                      <a:endParaRPr lang="pt-BR" sz="1600" dirty="0" smtClean="0"/>
                    </a:p>
                    <a:p>
                      <a:pPr algn="ctr">
                        <a:lnSpc>
                          <a:spcPct val="100000"/>
                        </a:lnSpc>
                      </a:pPr>
                      <a:r>
                        <a:rPr lang="pt-BR" sz="1600" dirty="0" smtClean="0"/>
                        <a:t>TYR72</a:t>
                      </a:r>
                    </a:p>
                    <a:p>
                      <a:pPr algn="ctr">
                        <a:lnSpc>
                          <a:spcPct val="100000"/>
                        </a:lnSpc>
                      </a:pPr>
                      <a:r>
                        <a:rPr lang="pt-BR" sz="1600" dirty="0" smtClean="0"/>
                        <a:t>TYR341</a:t>
                      </a:r>
                    </a:p>
                    <a:p>
                      <a:pPr algn="ctr">
                        <a:lnSpc>
                          <a:spcPct val="100000"/>
                        </a:lnSpc>
                      </a:pPr>
                      <a:endParaRPr lang="pt-BR" sz="1600" dirty="0" smtClean="0"/>
                    </a:p>
                    <a:p>
                      <a:pPr algn="ctr">
                        <a:lnSpc>
                          <a:spcPct val="100000"/>
                        </a:lnSpc>
                      </a:pPr>
                      <a:r>
                        <a:rPr lang="pt-BR" sz="1600" dirty="0" smtClean="0"/>
                        <a:t>TYR341</a:t>
                      </a:r>
                    </a:p>
                    <a:p>
                      <a:pPr algn="ctr">
                        <a:lnSpc>
                          <a:spcPct val="100000"/>
                        </a:lnSpc>
                      </a:pPr>
                      <a:endParaRPr lang="pt-BR" sz="1600" dirty="0" smtClean="0"/>
                    </a:p>
                    <a:p>
                      <a:pPr algn="ctr">
                        <a:lnSpc>
                          <a:spcPct val="100000"/>
                        </a:lnSpc>
                      </a:pPr>
                      <a:endParaRPr lang="pt-BR" sz="1600" dirty="0" smtClean="0"/>
                    </a:p>
                    <a:p>
                      <a:pPr algn="ctr">
                        <a:lnSpc>
                          <a:spcPct val="100000"/>
                        </a:lnSpc>
                      </a:pPr>
                      <a:r>
                        <a:rPr lang="pt-BR" sz="1600" dirty="0" smtClean="0"/>
                        <a:t>TYR72</a:t>
                      </a:r>
                    </a:p>
                    <a:p>
                      <a:pPr algn="ctr">
                        <a:lnSpc>
                          <a:spcPct val="100000"/>
                        </a:lnSpc>
                      </a:pPr>
                      <a:r>
                        <a:rPr lang="pt-BR" sz="1600" dirty="0" smtClean="0"/>
                        <a:t>TRP286</a:t>
                      </a:r>
                    </a:p>
                    <a:p>
                      <a:pPr algn="ctr">
                        <a:lnSpc>
                          <a:spcPct val="100000"/>
                        </a:lnSpc>
                      </a:pPr>
                      <a:r>
                        <a:rPr lang="pt-BR" sz="1600" dirty="0" smtClean="0"/>
                        <a:t>TRP295</a:t>
                      </a:r>
                      <a:endParaRPr lang="pt-BR" sz="1600" dirty="0"/>
                    </a:p>
                  </a:txBody>
                  <a:tcPr/>
                </a:tc>
                <a:tc>
                  <a:txBody>
                    <a:bodyPr/>
                    <a:lstStyle/>
                    <a:p>
                      <a:pPr algn="ctr">
                        <a:lnSpc>
                          <a:spcPct val="100000"/>
                        </a:lnSpc>
                      </a:pPr>
                      <a:r>
                        <a:rPr lang="pt-BR" sz="1600" dirty="0" err="1" smtClean="0"/>
                        <a:t>Hidrofobic</a:t>
                      </a:r>
                      <a:r>
                        <a:rPr lang="pt-BR" sz="1600" dirty="0" smtClean="0"/>
                        <a:t> </a:t>
                      </a:r>
                      <a:r>
                        <a:rPr lang="pt-BR" sz="1600" i="1" kern="1200" dirty="0" smtClean="0">
                          <a:solidFill>
                            <a:schemeClr val="dk1"/>
                          </a:solidFill>
                          <a:effectLst/>
                          <a:latin typeface="+mn-lt"/>
                          <a:ea typeface="+mn-ea"/>
                          <a:cs typeface="+mn-cs"/>
                        </a:rPr>
                        <a:t>π</a:t>
                      </a:r>
                      <a:r>
                        <a:rPr lang="pt-BR" sz="1600" kern="1200" dirty="0" smtClean="0">
                          <a:solidFill>
                            <a:schemeClr val="dk1"/>
                          </a:solidFill>
                          <a:effectLst/>
                          <a:latin typeface="+mn-lt"/>
                          <a:ea typeface="+mn-ea"/>
                          <a:cs typeface="+mn-cs"/>
                        </a:rPr>
                        <a:t> –</a:t>
                      </a:r>
                      <a:r>
                        <a:rPr lang="pt-BR" sz="1600" i="1" kern="1200" dirty="0" smtClean="0">
                          <a:solidFill>
                            <a:schemeClr val="dk1"/>
                          </a:solidFill>
                          <a:effectLst/>
                          <a:latin typeface="+mn-lt"/>
                          <a:ea typeface="+mn-ea"/>
                          <a:cs typeface="+mn-cs"/>
                        </a:rPr>
                        <a:t>π</a:t>
                      </a:r>
                    </a:p>
                    <a:p>
                      <a:pPr algn="ctr">
                        <a:lnSpc>
                          <a:spcPct val="100000"/>
                        </a:lnSpc>
                      </a:pPr>
                      <a:endParaRPr lang="pt-BR" sz="1600" i="1" kern="1200" dirty="0" smtClean="0">
                        <a:solidFill>
                          <a:schemeClr val="dk1"/>
                        </a:solidFill>
                        <a:effectLst/>
                        <a:latin typeface="+mn-lt"/>
                        <a:ea typeface="+mn-ea"/>
                        <a:cs typeface="+mn-cs"/>
                      </a:endParaRPr>
                    </a:p>
                    <a:p>
                      <a:pPr algn="ctr">
                        <a:lnSpc>
                          <a:spcPct val="100000"/>
                        </a:lnSpc>
                      </a:pPr>
                      <a:r>
                        <a:rPr lang="pt-BR" sz="1600" dirty="0" err="1" smtClean="0"/>
                        <a:t>Hidrofobic</a:t>
                      </a:r>
                      <a:r>
                        <a:rPr lang="pt-BR" sz="1600" dirty="0" smtClean="0"/>
                        <a:t> </a:t>
                      </a:r>
                      <a:r>
                        <a:rPr lang="pt-BR" sz="1600" i="1" kern="1200" dirty="0" smtClean="0">
                          <a:solidFill>
                            <a:schemeClr val="dk1"/>
                          </a:solidFill>
                          <a:effectLst/>
                          <a:latin typeface="+mn-lt"/>
                          <a:ea typeface="+mn-ea"/>
                          <a:cs typeface="+mn-cs"/>
                        </a:rPr>
                        <a:t>π</a:t>
                      </a:r>
                      <a:r>
                        <a:rPr lang="pt-BR" sz="1600" kern="1200" dirty="0" smtClean="0">
                          <a:solidFill>
                            <a:schemeClr val="dk1"/>
                          </a:solidFill>
                          <a:effectLst/>
                          <a:latin typeface="+mn-lt"/>
                          <a:ea typeface="+mn-ea"/>
                          <a:cs typeface="+mn-cs"/>
                        </a:rPr>
                        <a:t> –</a:t>
                      </a:r>
                      <a:r>
                        <a:rPr lang="pt-BR" sz="1600" i="1" kern="1200" dirty="0" smtClean="0">
                          <a:solidFill>
                            <a:schemeClr val="dk1"/>
                          </a:solidFill>
                          <a:effectLst/>
                          <a:latin typeface="+mn-lt"/>
                          <a:ea typeface="+mn-ea"/>
                          <a:cs typeface="+mn-cs"/>
                        </a:rPr>
                        <a:t>π</a:t>
                      </a:r>
                    </a:p>
                    <a:p>
                      <a:pPr algn="ctr">
                        <a:lnSpc>
                          <a:spcPct val="100000"/>
                        </a:lnSpc>
                      </a:pPr>
                      <a:r>
                        <a:rPr lang="pt-BR" sz="1600" dirty="0" err="1" smtClean="0"/>
                        <a:t>Hidrofobic</a:t>
                      </a:r>
                      <a:r>
                        <a:rPr lang="pt-BR" sz="1600" dirty="0" smtClean="0"/>
                        <a:t> </a:t>
                      </a:r>
                      <a:r>
                        <a:rPr lang="pt-BR" sz="1600" i="1" kern="1200" dirty="0" smtClean="0">
                          <a:solidFill>
                            <a:schemeClr val="dk1"/>
                          </a:solidFill>
                          <a:effectLst/>
                          <a:latin typeface="+mn-lt"/>
                          <a:ea typeface="+mn-ea"/>
                          <a:cs typeface="+mn-cs"/>
                        </a:rPr>
                        <a:t>π</a:t>
                      </a:r>
                      <a:r>
                        <a:rPr lang="pt-BR" sz="1600" kern="1200" dirty="0" smtClean="0">
                          <a:solidFill>
                            <a:schemeClr val="dk1"/>
                          </a:solidFill>
                          <a:effectLst/>
                          <a:latin typeface="+mn-lt"/>
                          <a:ea typeface="+mn-ea"/>
                          <a:cs typeface="+mn-cs"/>
                        </a:rPr>
                        <a:t> –</a:t>
                      </a:r>
                      <a:r>
                        <a:rPr lang="pt-BR" sz="1600" i="1" kern="1200" dirty="0" smtClean="0">
                          <a:solidFill>
                            <a:schemeClr val="dk1"/>
                          </a:solidFill>
                          <a:effectLst/>
                          <a:latin typeface="+mn-lt"/>
                          <a:ea typeface="+mn-ea"/>
                          <a:cs typeface="+mn-cs"/>
                        </a:rPr>
                        <a:t>π</a:t>
                      </a:r>
                    </a:p>
                    <a:p>
                      <a:pPr algn="ctr">
                        <a:lnSpc>
                          <a:spcPct val="100000"/>
                        </a:lnSpc>
                      </a:pPr>
                      <a:endParaRPr lang="pt-BR" sz="1600" i="1"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pt-BR" sz="1600" dirty="0" err="1" smtClean="0"/>
                        <a:t>Hidrofobic</a:t>
                      </a:r>
                      <a:r>
                        <a:rPr lang="pt-BR" sz="1600" dirty="0" smtClean="0"/>
                        <a:t> </a:t>
                      </a:r>
                      <a:r>
                        <a:rPr lang="pt-BR" sz="1600" i="1" kern="1200" dirty="0" smtClean="0">
                          <a:solidFill>
                            <a:schemeClr val="dk1"/>
                          </a:solidFill>
                          <a:effectLst/>
                          <a:latin typeface="+mn-lt"/>
                          <a:ea typeface="+mn-ea"/>
                          <a:cs typeface="+mn-cs"/>
                        </a:rPr>
                        <a:t>π</a:t>
                      </a:r>
                      <a:r>
                        <a:rPr lang="pt-BR" sz="1600" kern="1200" dirty="0" smtClean="0">
                          <a:solidFill>
                            <a:schemeClr val="dk1"/>
                          </a:solidFill>
                          <a:effectLst/>
                          <a:latin typeface="+mn-lt"/>
                          <a:ea typeface="+mn-ea"/>
                          <a:cs typeface="+mn-cs"/>
                        </a:rPr>
                        <a:t> –</a:t>
                      </a:r>
                      <a:r>
                        <a:rPr lang="pt-BR" sz="1600" kern="1200" dirty="0" err="1" smtClean="0">
                          <a:solidFill>
                            <a:schemeClr val="dk1"/>
                          </a:solidFill>
                          <a:effectLst/>
                          <a:latin typeface="+mn-lt"/>
                          <a:ea typeface="+mn-ea"/>
                          <a:cs typeface="+mn-cs"/>
                        </a:rPr>
                        <a:t>Alkyl</a:t>
                      </a:r>
                      <a:endParaRPr lang="pt-BR" sz="16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pt-BR" sz="16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pt-BR" sz="16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mn-lt"/>
                          <a:cs typeface="Arial" panose="020B0604020202020204" pitchFamily="34" charset="0"/>
                        </a:rPr>
                        <a:t>Conventional hydrogen bridge type</a:t>
                      </a:r>
                      <a:endParaRPr lang="pt-BR" sz="1600" dirty="0"/>
                    </a:p>
                  </a:txBody>
                  <a:tcPr/>
                </a:tc>
                <a:tc>
                  <a:txBody>
                    <a:bodyPr/>
                    <a:lstStyle/>
                    <a:p>
                      <a:pPr algn="ctr">
                        <a:lnSpc>
                          <a:spcPct val="100000"/>
                        </a:lnSpc>
                      </a:pPr>
                      <a:r>
                        <a:rPr lang="pt-BR" sz="1600" dirty="0" smtClean="0"/>
                        <a:t>4.59</a:t>
                      </a:r>
                    </a:p>
                    <a:p>
                      <a:pPr algn="ctr">
                        <a:lnSpc>
                          <a:spcPct val="100000"/>
                        </a:lnSpc>
                      </a:pPr>
                      <a:r>
                        <a:rPr lang="pt-BR" sz="1600" dirty="0" smtClean="0"/>
                        <a:t>5.60</a:t>
                      </a:r>
                    </a:p>
                    <a:p>
                      <a:pPr algn="ctr">
                        <a:lnSpc>
                          <a:spcPct val="100000"/>
                        </a:lnSpc>
                      </a:pPr>
                      <a:r>
                        <a:rPr lang="pt-BR" sz="1600" dirty="0" smtClean="0"/>
                        <a:t>5.41</a:t>
                      </a:r>
                    </a:p>
                    <a:p>
                      <a:pPr algn="ctr">
                        <a:lnSpc>
                          <a:spcPct val="100000"/>
                        </a:lnSpc>
                      </a:pPr>
                      <a:r>
                        <a:rPr lang="pt-BR" sz="1600" dirty="0" smtClean="0"/>
                        <a:t>5.14</a:t>
                      </a:r>
                    </a:p>
                    <a:p>
                      <a:pPr algn="ctr">
                        <a:lnSpc>
                          <a:spcPct val="100000"/>
                        </a:lnSpc>
                      </a:pPr>
                      <a:endParaRPr lang="pt-BR" sz="1600" dirty="0" smtClean="0"/>
                    </a:p>
                    <a:p>
                      <a:pPr algn="ctr">
                        <a:lnSpc>
                          <a:spcPct val="100000"/>
                        </a:lnSpc>
                      </a:pPr>
                      <a:r>
                        <a:rPr lang="pt-BR" sz="1600" dirty="0" smtClean="0"/>
                        <a:t>3.96</a:t>
                      </a:r>
                    </a:p>
                    <a:p>
                      <a:pPr algn="ctr">
                        <a:lnSpc>
                          <a:spcPct val="100000"/>
                        </a:lnSpc>
                      </a:pPr>
                      <a:r>
                        <a:rPr lang="pt-BR" sz="1600" dirty="0" smtClean="0"/>
                        <a:t>5.21</a:t>
                      </a:r>
                    </a:p>
                    <a:p>
                      <a:pPr algn="ctr">
                        <a:lnSpc>
                          <a:spcPct val="100000"/>
                        </a:lnSpc>
                      </a:pPr>
                      <a:endParaRPr lang="pt-BR" sz="1600" dirty="0" smtClean="0"/>
                    </a:p>
                    <a:p>
                      <a:pPr algn="ctr">
                        <a:lnSpc>
                          <a:spcPct val="100000"/>
                        </a:lnSpc>
                      </a:pPr>
                      <a:r>
                        <a:rPr lang="pt-BR" sz="1600" dirty="0" smtClean="0"/>
                        <a:t>2.08</a:t>
                      </a:r>
                    </a:p>
                    <a:p>
                      <a:pPr algn="ctr">
                        <a:lnSpc>
                          <a:spcPct val="100000"/>
                        </a:lnSpc>
                      </a:pPr>
                      <a:r>
                        <a:rPr lang="pt-BR" sz="1600" dirty="0" smtClean="0"/>
                        <a:t>3.00</a:t>
                      </a:r>
                    </a:p>
                    <a:p>
                      <a:pPr algn="ctr">
                        <a:lnSpc>
                          <a:spcPct val="100000"/>
                        </a:lnSpc>
                      </a:pPr>
                      <a:r>
                        <a:rPr lang="pt-BR" sz="1600" dirty="0" smtClean="0"/>
                        <a:t>2.77</a:t>
                      </a:r>
                      <a:endParaRPr lang="pt-BR" sz="1600" dirty="0"/>
                    </a:p>
                  </a:txBody>
                  <a:tcPr/>
                </a:tc>
                <a:tc>
                  <a:txBody>
                    <a:bodyPr/>
                    <a:lstStyle/>
                    <a:p>
                      <a:pPr algn="ctr">
                        <a:lnSpc>
                          <a:spcPct val="100000"/>
                        </a:lnSpc>
                      </a:pPr>
                      <a:endParaRPr lang="pt-BR" sz="1600" dirty="0" smtClean="0"/>
                    </a:p>
                    <a:p>
                      <a:pPr algn="ctr">
                        <a:lnSpc>
                          <a:spcPct val="100000"/>
                        </a:lnSpc>
                      </a:pPr>
                      <a:endParaRPr lang="pt-BR" sz="1600" dirty="0" smtClean="0"/>
                    </a:p>
                    <a:p>
                      <a:pPr algn="ctr">
                        <a:lnSpc>
                          <a:spcPct val="100000"/>
                        </a:lnSpc>
                      </a:pPr>
                      <a:endParaRPr lang="pt-BR" sz="1600" dirty="0" smtClean="0"/>
                    </a:p>
                    <a:p>
                      <a:pPr algn="ctr">
                        <a:lnSpc>
                          <a:spcPct val="100000"/>
                        </a:lnSpc>
                      </a:pPr>
                      <a:endParaRPr lang="pt-BR" sz="1600" dirty="0" smtClean="0"/>
                    </a:p>
                    <a:p>
                      <a:pPr algn="ctr">
                        <a:lnSpc>
                          <a:spcPct val="100000"/>
                        </a:lnSpc>
                      </a:pPr>
                      <a:r>
                        <a:rPr lang="pt-BR" sz="1600" dirty="0" smtClean="0"/>
                        <a:t>67.58</a:t>
                      </a:r>
                      <a:endParaRPr lang="pt-BR" sz="1600" dirty="0"/>
                    </a:p>
                  </a:txBody>
                  <a:tcPr/>
                </a:tc>
              </a:tr>
              <a:tr h="370840">
                <a:tc>
                  <a:txBody>
                    <a:bodyPr/>
                    <a:lstStyle/>
                    <a:p>
                      <a:pPr>
                        <a:lnSpc>
                          <a:spcPct val="100000"/>
                        </a:lnSpc>
                      </a:pPr>
                      <a:endParaRPr lang="pt-BR" sz="1600" b="1" dirty="0" smtClean="0">
                        <a:latin typeface="+mn-lt"/>
                        <a:cs typeface="Arial" panose="020B0604020202020204" pitchFamily="34" charset="0"/>
                      </a:endParaRPr>
                    </a:p>
                    <a:p>
                      <a:pPr>
                        <a:lnSpc>
                          <a:spcPct val="100000"/>
                        </a:lnSpc>
                      </a:pPr>
                      <a:endParaRPr lang="pt-BR" sz="1600" b="1" dirty="0" smtClean="0">
                        <a:latin typeface="+mn-lt"/>
                        <a:cs typeface="Arial" panose="020B0604020202020204" pitchFamily="34" charset="0"/>
                      </a:endParaRPr>
                    </a:p>
                    <a:p>
                      <a:pPr>
                        <a:lnSpc>
                          <a:spcPct val="100000"/>
                        </a:lnSpc>
                      </a:pPr>
                      <a:endParaRPr lang="pt-BR" sz="1600" b="1" dirty="0" smtClean="0">
                        <a:latin typeface="+mn-lt"/>
                        <a:cs typeface="Arial" panose="020B0604020202020204" pitchFamily="34" charset="0"/>
                      </a:endParaRPr>
                    </a:p>
                    <a:p>
                      <a:pPr>
                        <a:lnSpc>
                          <a:spcPct val="100000"/>
                        </a:lnSpc>
                      </a:pPr>
                      <a:r>
                        <a:rPr lang="pt-BR" sz="1600" b="1" dirty="0" err="1" smtClean="0">
                          <a:latin typeface="+mn-lt"/>
                          <a:cs typeface="Arial" panose="020B0604020202020204" pitchFamily="34" charset="0"/>
                        </a:rPr>
                        <a:t>Huperzine</a:t>
                      </a:r>
                      <a:r>
                        <a:rPr lang="pt-BR" sz="1600" b="1" dirty="0" smtClean="0">
                          <a:latin typeface="+mn-lt"/>
                          <a:cs typeface="Arial" panose="020B0604020202020204" pitchFamily="34" charset="0"/>
                        </a:rPr>
                        <a:t> A</a:t>
                      </a:r>
                      <a:endParaRPr lang="pt-BR" sz="1600" b="1" dirty="0">
                        <a:latin typeface="+mn-lt"/>
                        <a:cs typeface="Arial" panose="020B0604020202020204" pitchFamily="34" charset="0"/>
                      </a:endParaRPr>
                    </a:p>
                  </a:txBody>
                  <a:tcPr/>
                </a:tc>
                <a:tc>
                  <a:txBody>
                    <a:bodyPr/>
                    <a:lstStyle/>
                    <a:p>
                      <a:pPr algn="ctr">
                        <a:lnSpc>
                          <a:spcPct val="100000"/>
                        </a:lnSpc>
                      </a:pPr>
                      <a:r>
                        <a:rPr lang="pt-BR" sz="1600" dirty="0" smtClean="0"/>
                        <a:t>TYR341</a:t>
                      </a:r>
                    </a:p>
                    <a:p>
                      <a:pPr algn="ctr">
                        <a:lnSpc>
                          <a:spcPct val="100000"/>
                        </a:lnSpc>
                      </a:pPr>
                      <a:r>
                        <a:rPr lang="pt-BR" sz="1600" dirty="0" smtClean="0"/>
                        <a:t>TRP286</a:t>
                      </a:r>
                    </a:p>
                    <a:p>
                      <a:pPr algn="ctr">
                        <a:lnSpc>
                          <a:spcPct val="100000"/>
                        </a:lnSpc>
                      </a:pPr>
                      <a:endParaRPr lang="pt-BR" sz="1600" dirty="0" smtClean="0"/>
                    </a:p>
                    <a:p>
                      <a:pPr algn="ctr">
                        <a:lnSpc>
                          <a:spcPct val="100000"/>
                        </a:lnSpc>
                      </a:pPr>
                      <a:endParaRPr lang="pt-BR" sz="1600" dirty="0" smtClean="0"/>
                    </a:p>
                    <a:p>
                      <a:pPr algn="ctr">
                        <a:lnSpc>
                          <a:spcPct val="100000"/>
                        </a:lnSpc>
                      </a:pPr>
                      <a:endParaRPr lang="pt-BR" sz="1600" dirty="0" smtClean="0"/>
                    </a:p>
                    <a:p>
                      <a:pPr algn="ctr">
                        <a:lnSpc>
                          <a:spcPct val="100000"/>
                        </a:lnSpc>
                      </a:pPr>
                      <a:endParaRPr lang="pt-BR" sz="1600" dirty="0" smtClean="0"/>
                    </a:p>
                    <a:p>
                      <a:pPr algn="ctr">
                        <a:lnSpc>
                          <a:spcPct val="100000"/>
                        </a:lnSpc>
                      </a:pPr>
                      <a:r>
                        <a:rPr lang="pt-BR" sz="1600" dirty="0" smtClean="0"/>
                        <a:t>TYR72</a:t>
                      </a:r>
                      <a:endParaRPr lang="pt-BR"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600" dirty="0" err="1" smtClean="0"/>
                        <a:t>Hidrofobic</a:t>
                      </a:r>
                      <a:r>
                        <a:rPr lang="pt-BR" sz="1600" dirty="0" smtClean="0"/>
                        <a:t> </a:t>
                      </a:r>
                      <a:r>
                        <a:rPr lang="pt-BR" sz="1600" i="1" kern="1200" dirty="0" smtClean="0">
                          <a:solidFill>
                            <a:schemeClr val="dk1"/>
                          </a:solidFill>
                          <a:effectLst/>
                          <a:latin typeface="+mn-lt"/>
                          <a:ea typeface="+mn-ea"/>
                          <a:cs typeface="+mn-cs"/>
                        </a:rPr>
                        <a:t>π</a:t>
                      </a:r>
                      <a:r>
                        <a:rPr lang="pt-BR" sz="1600" kern="1200" dirty="0" smtClean="0">
                          <a:solidFill>
                            <a:schemeClr val="dk1"/>
                          </a:solidFill>
                          <a:effectLst/>
                          <a:latin typeface="+mn-lt"/>
                          <a:ea typeface="+mn-ea"/>
                          <a:cs typeface="+mn-cs"/>
                        </a:rPr>
                        <a:t> –</a:t>
                      </a:r>
                      <a:r>
                        <a:rPr lang="pt-BR" sz="1600" i="1" kern="1200" dirty="0" smtClean="0">
                          <a:solidFill>
                            <a:schemeClr val="dk1"/>
                          </a:solidFill>
                          <a:effectLst/>
                          <a:latin typeface="+mn-lt"/>
                          <a:ea typeface="+mn-ea"/>
                          <a:cs typeface="+mn-cs"/>
                        </a:rPr>
                        <a:t>π</a:t>
                      </a:r>
                    </a:p>
                    <a:p>
                      <a:pPr marL="0" marR="0" indent="0" algn="ctr" defTabSz="914400" rtl="0" eaLnBrk="1" fontAlgn="auto" latinLnBrk="0" hangingPunct="1">
                        <a:lnSpc>
                          <a:spcPct val="100000"/>
                        </a:lnSpc>
                        <a:spcBef>
                          <a:spcPts val="0"/>
                        </a:spcBef>
                        <a:spcAft>
                          <a:spcPts val="0"/>
                        </a:spcAft>
                        <a:buClrTx/>
                        <a:buSzTx/>
                        <a:buFontTx/>
                        <a:buNone/>
                        <a:tabLst/>
                        <a:defRPr/>
                      </a:pPr>
                      <a:r>
                        <a:rPr lang="pt-BR" sz="1600" dirty="0" err="1" smtClean="0"/>
                        <a:t>Hidrofobic</a:t>
                      </a:r>
                      <a:r>
                        <a:rPr lang="pt-BR" sz="1600" dirty="0" smtClean="0"/>
                        <a:t> </a:t>
                      </a:r>
                      <a:r>
                        <a:rPr lang="pt-BR" sz="1600" i="1" kern="1200" dirty="0" smtClean="0">
                          <a:solidFill>
                            <a:schemeClr val="dk1"/>
                          </a:solidFill>
                          <a:effectLst/>
                          <a:latin typeface="+mn-lt"/>
                          <a:ea typeface="+mn-ea"/>
                          <a:cs typeface="+mn-cs"/>
                        </a:rPr>
                        <a:t>π</a:t>
                      </a:r>
                      <a:r>
                        <a:rPr lang="pt-BR" sz="1600" kern="1200" dirty="0" smtClean="0">
                          <a:solidFill>
                            <a:schemeClr val="dk1"/>
                          </a:solidFill>
                          <a:effectLst/>
                          <a:latin typeface="+mn-lt"/>
                          <a:ea typeface="+mn-ea"/>
                          <a:cs typeface="+mn-cs"/>
                        </a:rPr>
                        <a:t> –</a:t>
                      </a:r>
                      <a:r>
                        <a:rPr lang="pt-BR" sz="1600" kern="1200" dirty="0" err="1" smtClean="0">
                          <a:solidFill>
                            <a:schemeClr val="dk1"/>
                          </a:solidFill>
                          <a:effectLst/>
                          <a:latin typeface="+mn-lt"/>
                          <a:ea typeface="+mn-ea"/>
                          <a:cs typeface="+mn-cs"/>
                        </a:rPr>
                        <a:t>Alkyl</a:t>
                      </a:r>
                      <a:endParaRPr lang="pt-BR" sz="16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pt-BR" sz="16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pt-BR" sz="16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pt-BR" sz="16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pt-BR" sz="16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pt-BR" sz="1600" dirty="0" err="1" smtClean="0"/>
                        <a:t>Hidrofobic</a:t>
                      </a:r>
                      <a:r>
                        <a:rPr lang="pt-BR" sz="1600" dirty="0" smtClean="0"/>
                        <a:t> </a:t>
                      </a:r>
                      <a:r>
                        <a:rPr lang="pt-BR" sz="1600" i="1" kern="1200" dirty="0" smtClean="0">
                          <a:solidFill>
                            <a:schemeClr val="dk1"/>
                          </a:solidFill>
                          <a:effectLst/>
                          <a:latin typeface="+mn-lt"/>
                          <a:ea typeface="+mn-ea"/>
                          <a:cs typeface="+mn-cs"/>
                        </a:rPr>
                        <a:t>π</a:t>
                      </a:r>
                      <a:r>
                        <a:rPr lang="pt-BR" sz="1600" kern="1200" dirty="0" smtClean="0">
                          <a:solidFill>
                            <a:schemeClr val="dk1"/>
                          </a:solidFill>
                          <a:effectLst/>
                          <a:latin typeface="+mn-lt"/>
                          <a:ea typeface="+mn-ea"/>
                          <a:cs typeface="+mn-cs"/>
                        </a:rPr>
                        <a:t> –</a:t>
                      </a:r>
                      <a:r>
                        <a:rPr lang="pt-BR" sz="1600" kern="1200" dirty="0" err="1" smtClean="0">
                          <a:solidFill>
                            <a:schemeClr val="dk1"/>
                          </a:solidFill>
                          <a:effectLst/>
                          <a:latin typeface="+mn-lt"/>
                          <a:ea typeface="+mn-ea"/>
                          <a:cs typeface="+mn-cs"/>
                        </a:rPr>
                        <a:t>Alkyl</a:t>
                      </a:r>
                      <a:endParaRPr lang="pt-BR" sz="1600"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pt-BR" sz="1600" dirty="0"/>
                    </a:p>
                  </a:txBody>
                  <a:tcPr/>
                </a:tc>
                <a:tc>
                  <a:txBody>
                    <a:bodyPr/>
                    <a:lstStyle/>
                    <a:p>
                      <a:pPr algn="ctr">
                        <a:lnSpc>
                          <a:spcPct val="100000"/>
                        </a:lnSpc>
                      </a:pPr>
                      <a:r>
                        <a:rPr lang="pt-BR" sz="1600" dirty="0" smtClean="0"/>
                        <a:t>4.29</a:t>
                      </a:r>
                    </a:p>
                    <a:p>
                      <a:pPr algn="ctr">
                        <a:lnSpc>
                          <a:spcPct val="100000"/>
                        </a:lnSpc>
                      </a:pPr>
                      <a:r>
                        <a:rPr lang="pt-BR" sz="1600" dirty="0" smtClean="0"/>
                        <a:t>3.38</a:t>
                      </a:r>
                    </a:p>
                    <a:p>
                      <a:pPr algn="ctr">
                        <a:lnSpc>
                          <a:spcPct val="100000"/>
                        </a:lnSpc>
                      </a:pPr>
                      <a:r>
                        <a:rPr lang="pt-BR" sz="1600" dirty="0" smtClean="0"/>
                        <a:t>3.86</a:t>
                      </a:r>
                    </a:p>
                    <a:p>
                      <a:pPr algn="ctr">
                        <a:lnSpc>
                          <a:spcPct val="100000"/>
                        </a:lnSpc>
                      </a:pPr>
                      <a:r>
                        <a:rPr lang="pt-BR" sz="1600" dirty="0" smtClean="0"/>
                        <a:t>4.07</a:t>
                      </a:r>
                    </a:p>
                    <a:p>
                      <a:pPr algn="ctr">
                        <a:lnSpc>
                          <a:spcPct val="100000"/>
                        </a:lnSpc>
                      </a:pPr>
                      <a:r>
                        <a:rPr lang="pt-BR" sz="1600" dirty="0" smtClean="0"/>
                        <a:t>4.57</a:t>
                      </a:r>
                    </a:p>
                    <a:p>
                      <a:pPr algn="ctr">
                        <a:lnSpc>
                          <a:spcPct val="100000"/>
                        </a:lnSpc>
                      </a:pPr>
                      <a:endParaRPr lang="pt-BR" sz="1600" dirty="0" smtClean="0"/>
                    </a:p>
                    <a:p>
                      <a:pPr algn="ctr">
                        <a:lnSpc>
                          <a:spcPct val="100000"/>
                        </a:lnSpc>
                      </a:pPr>
                      <a:r>
                        <a:rPr lang="pt-BR" sz="1600" dirty="0" smtClean="0"/>
                        <a:t>3.94</a:t>
                      </a:r>
                    </a:p>
                    <a:p>
                      <a:pPr algn="ctr">
                        <a:lnSpc>
                          <a:spcPct val="100000"/>
                        </a:lnSpc>
                      </a:pPr>
                      <a:r>
                        <a:rPr lang="pt-BR" sz="1600" dirty="0" smtClean="0"/>
                        <a:t>4.57</a:t>
                      </a:r>
                      <a:endParaRPr lang="pt-BR" sz="1600" dirty="0"/>
                    </a:p>
                  </a:txBody>
                  <a:tcPr/>
                </a:tc>
                <a:tc>
                  <a:txBody>
                    <a:bodyPr/>
                    <a:lstStyle/>
                    <a:p>
                      <a:pPr algn="ctr">
                        <a:lnSpc>
                          <a:spcPct val="100000"/>
                        </a:lnSpc>
                      </a:pPr>
                      <a:endParaRPr lang="pt-BR" sz="1600" dirty="0" smtClean="0"/>
                    </a:p>
                    <a:p>
                      <a:pPr algn="ctr">
                        <a:lnSpc>
                          <a:spcPct val="100000"/>
                        </a:lnSpc>
                      </a:pPr>
                      <a:endParaRPr lang="pt-BR" sz="1600" dirty="0" smtClean="0"/>
                    </a:p>
                    <a:p>
                      <a:pPr algn="ctr">
                        <a:lnSpc>
                          <a:spcPct val="100000"/>
                        </a:lnSpc>
                      </a:pPr>
                      <a:endParaRPr lang="pt-BR" sz="1600" dirty="0" smtClean="0"/>
                    </a:p>
                    <a:p>
                      <a:pPr algn="ctr">
                        <a:lnSpc>
                          <a:spcPct val="100000"/>
                        </a:lnSpc>
                      </a:pPr>
                      <a:r>
                        <a:rPr lang="pt-BR" sz="1600" dirty="0" smtClean="0"/>
                        <a:t>61.72</a:t>
                      </a:r>
                      <a:endParaRPr lang="pt-BR" sz="1600" dirty="0"/>
                    </a:p>
                  </a:txBody>
                  <a:tcPr/>
                </a:tc>
              </a:tr>
            </a:tbl>
          </a:graphicData>
        </a:graphic>
      </p:graphicFrame>
      <p:pic>
        <p:nvPicPr>
          <p:cNvPr id="3"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21324"/>
            <a:ext cx="12192000" cy="836676"/>
          </a:xfrm>
          <a:prstGeom prst="rect">
            <a:avLst/>
          </a:prstGeom>
        </p:spPr>
      </p:pic>
    </p:spTree>
    <p:extLst>
      <p:ext uri="{BB962C8B-B14F-4D97-AF65-F5344CB8AC3E}">
        <p14:creationId xmlns:p14="http://schemas.microsoft.com/office/powerpoint/2010/main" val="528133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ço Reservado para Conteúdo 4"/>
          <p:cNvGraphicFramePr>
            <a:graphicFrameLocks noGrp="1"/>
          </p:cNvGraphicFramePr>
          <p:nvPr>
            <p:ph idx="1"/>
            <p:extLst>
              <p:ext uri="{D42A27DB-BD31-4B8C-83A1-F6EECF244321}">
                <p14:modId xmlns:p14="http://schemas.microsoft.com/office/powerpoint/2010/main" val="975132413"/>
              </p:ext>
            </p:extLst>
          </p:nvPr>
        </p:nvGraphicFramePr>
        <p:xfrm>
          <a:off x="773805" y="0"/>
          <a:ext cx="10515600" cy="6750864"/>
        </p:xfrm>
        <a:graphic>
          <a:graphicData uri="http://schemas.openxmlformats.org/drawingml/2006/table">
            <a:tbl>
              <a:tblPr firstRow="1" bandRow="1">
                <a:tableStyleId>{5C22544A-7EE6-4342-B048-85BDC9FD1C3A}</a:tableStyleId>
              </a:tblPr>
              <a:tblGrid>
                <a:gridCol w="2767884"/>
                <a:gridCol w="1918953"/>
                <a:gridCol w="2112135"/>
                <a:gridCol w="1613508"/>
                <a:gridCol w="2103120"/>
              </a:tblGrid>
              <a:tr h="380544">
                <a:tc>
                  <a:txBody>
                    <a:bodyPr/>
                    <a:lstStyle/>
                    <a:p>
                      <a:pPr algn="ctr"/>
                      <a:r>
                        <a:rPr lang="pt-BR" sz="1600" dirty="0" smtClean="0">
                          <a:latin typeface="+mn-lt"/>
                          <a:cs typeface="Arial" panose="020B0604020202020204" pitchFamily="34" charset="0"/>
                        </a:rPr>
                        <a:t>MOLECULE</a:t>
                      </a:r>
                      <a:endParaRPr lang="pt-BR" sz="1600" dirty="0">
                        <a:latin typeface="+mn-lt"/>
                        <a:cs typeface="Arial" panose="020B0604020202020204" pitchFamily="34" charset="0"/>
                      </a:endParaRPr>
                    </a:p>
                  </a:txBody>
                  <a:tcPr/>
                </a:tc>
                <a:tc>
                  <a:txBody>
                    <a:bodyPr/>
                    <a:lstStyle/>
                    <a:p>
                      <a:pPr algn="ctr"/>
                      <a:r>
                        <a:rPr lang="pt-BR" sz="1600" dirty="0" smtClean="0">
                          <a:latin typeface="Arial" panose="020B0604020202020204" pitchFamily="34" charset="0"/>
                          <a:cs typeface="Arial" panose="020B0604020202020204" pitchFamily="34" charset="0"/>
                        </a:rPr>
                        <a:t>AMINO ACID</a:t>
                      </a:r>
                      <a:endParaRPr lang="pt-BR" sz="1600" dirty="0">
                        <a:latin typeface="Arial" panose="020B0604020202020204" pitchFamily="34" charset="0"/>
                        <a:cs typeface="Arial" panose="020B0604020202020204" pitchFamily="34" charset="0"/>
                      </a:endParaRPr>
                    </a:p>
                  </a:txBody>
                  <a:tcPr/>
                </a:tc>
                <a:tc>
                  <a:txBody>
                    <a:bodyPr/>
                    <a:lstStyle/>
                    <a:p>
                      <a:pPr algn="ctr"/>
                      <a:r>
                        <a:rPr lang="pt-BR" sz="1600" dirty="0" smtClean="0">
                          <a:latin typeface="Arial" panose="020B0604020202020204" pitchFamily="34" charset="0"/>
                          <a:cs typeface="Arial" panose="020B0604020202020204" pitchFamily="34" charset="0"/>
                        </a:rPr>
                        <a:t>INTERACTION</a:t>
                      </a:r>
                      <a:endParaRPr lang="pt-BR" sz="1600" dirty="0">
                        <a:latin typeface="Arial" panose="020B0604020202020204" pitchFamily="34" charset="0"/>
                        <a:cs typeface="Arial" panose="020B0604020202020204" pitchFamily="34" charset="0"/>
                      </a:endParaRPr>
                    </a:p>
                  </a:txBody>
                  <a:tcPr/>
                </a:tc>
                <a:tc>
                  <a:txBody>
                    <a:bodyPr/>
                    <a:lstStyle/>
                    <a:p>
                      <a:pPr algn="ctr"/>
                      <a:r>
                        <a:rPr lang="pt-BR" sz="1600" dirty="0" smtClean="0">
                          <a:latin typeface="Arial" panose="020B0604020202020204" pitchFamily="34" charset="0"/>
                          <a:cs typeface="Arial" panose="020B0604020202020204" pitchFamily="34" charset="0"/>
                        </a:rPr>
                        <a:t>DISTANCE</a:t>
                      </a:r>
                      <a:endParaRPr lang="pt-BR" sz="1600" dirty="0">
                        <a:latin typeface="Arial" panose="020B0604020202020204" pitchFamily="34" charset="0"/>
                        <a:cs typeface="Arial" panose="020B0604020202020204" pitchFamily="34" charset="0"/>
                      </a:endParaRPr>
                    </a:p>
                  </a:txBody>
                  <a:tcPr/>
                </a:tc>
                <a:tc>
                  <a:txBody>
                    <a:bodyPr/>
                    <a:lstStyle/>
                    <a:p>
                      <a:pPr algn="ctr"/>
                      <a:r>
                        <a:rPr lang="pt-BR" sz="1600" dirty="0" smtClean="0">
                          <a:latin typeface="Arial" panose="020B0604020202020204" pitchFamily="34" charset="0"/>
                          <a:cs typeface="Arial" panose="020B0604020202020204" pitchFamily="34" charset="0"/>
                        </a:rPr>
                        <a:t>SCORE</a:t>
                      </a:r>
                      <a:endParaRPr lang="pt-BR" sz="1600" dirty="0">
                        <a:latin typeface="Arial" panose="020B0604020202020204" pitchFamily="34" charset="0"/>
                        <a:cs typeface="Arial" panose="020B0604020202020204" pitchFamily="34" charset="0"/>
                      </a:endParaRPr>
                    </a:p>
                  </a:txBody>
                  <a:tcPr/>
                </a:tc>
              </a:tr>
              <a:tr h="370840">
                <a:tc>
                  <a:txBody>
                    <a:bodyPr/>
                    <a:lstStyle/>
                    <a:p>
                      <a:pPr>
                        <a:lnSpc>
                          <a:spcPct val="100000"/>
                        </a:lnSpc>
                      </a:pPr>
                      <a:endParaRPr lang="pt-BR" sz="1600" b="1" dirty="0" smtClean="0">
                        <a:latin typeface="+mn-lt"/>
                        <a:cs typeface="Arial" panose="020B0604020202020204" pitchFamily="34" charset="0"/>
                      </a:endParaRPr>
                    </a:p>
                    <a:p>
                      <a:pPr>
                        <a:lnSpc>
                          <a:spcPct val="100000"/>
                        </a:lnSpc>
                      </a:pPr>
                      <a:endParaRPr lang="pt-BR" sz="1600" b="1" dirty="0" smtClean="0">
                        <a:latin typeface="+mn-lt"/>
                        <a:cs typeface="Arial" panose="020B0604020202020204" pitchFamily="34" charset="0"/>
                      </a:endParaRPr>
                    </a:p>
                    <a:p>
                      <a:pPr>
                        <a:lnSpc>
                          <a:spcPct val="100000"/>
                        </a:lnSpc>
                      </a:pPr>
                      <a:endParaRPr lang="pt-BR" sz="1600" b="1" dirty="0" smtClean="0">
                        <a:latin typeface="+mn-lt"/>
                        <a:cs typeface="Arial" panose="020B0604020202020204" pitchFamily="34" charset="0"/>
                      </a:endParaRPr>
                    </a:p>
                    <a:p>
                      <a:pPr>
                        <a:lnSpc>
                          <a:spcPct val="100000"/>
                        </a:lnSpc>
                      </a:pPr>
                      <a:r>
                        <a:rPr lang="pt-BR" sz="1600" b="1" dirty="0" err="1" smtClean="0">
                          <a:latin typeface="+mn-lt"/>
                          <a:cs typeface="Arial" panose="020B0604020202020204" pitchFamily="34" charset="0"/>
                        </a:rPr>
                        <a:t>Lycoramine</a:t>
                      </a:r>
                      <a:endParaRPr lang="pt-BR" sz="1600" b="1" dirty="0">
                        <a:latin typeface="+mn-lt"/>
                        <a:cs typeface="Arial" panose="020B0604020202020204" pitchFamily="34" charset="0"/>
                      </a:endParaRPr>
                    </a:p>
                  </a:txBody>
                  <a:tcPr/>
                </a:tc>
                <a:tc>
                  <a:txBody>
                    <a:bodyPr/>
                    <a:lstStyle/>
                    <a:p>
                      <a:pPr algn="ctr">
                        <a:lnSpc>
                          <a:spcPct val="100000"/>
                        </a:lnSpc>
                      </a:pPr>
                      <a:r>
                        <a:rPr lang="pt-BR" sz="1600" dirty="0" smtClean="0"/>
                        <a:t>TYR341</a:t>
                      </a:r>
                    </a:p>
                    <a:p>
                      <a:pPr algn="ctr">
                        <a:lnSpc>
                          <a:spcPct val="100000"/>
                        </a:lnSpc>
                      </a:pPr>
                      <a:endParaRPr lang="pt-BR" sz="1600" dirty="0" smtClean="0"/>
                    </a:p>
                    <a:p>
                      <a:pPr algn="ctr">
                        <a:lnSpc>
                          <a:spcPct val="100000"/>
                        </a:lnSpc>
                      </a:pPr>
                      <a:endParaRPr lang="pt-BR" sz="1600" dirty="0" smtClean="0"/>
                    </a:p>
                    <a:p>
                      <a:pPr algn="ctr">
                        <a:lnSpc>
                          <a:spcPct val="100000"/>
                        </a:lnSpc>
                      </a:pPr>
                      <a:endParaRPr lang="pt-BR" sz="1600" dirty="0" smtClean="0"/>
                    </a:p>
                    <a:p>
                      <a:pPr algn="ctr">
                        <a:lnSpc>
                          <a:spcPct val="100000"/>
                        </a:lnSpc>
                      </a:pPr>
                      <a:r>
                        <a:rPr lang="pt-BR" sz="1600" dirty="0" smtClean="0"/>
                        <a:t>TYR72</a:t>
                      </a:r>
                    </a:p>
                    <a:p>
                      <a:pPr algn="ctr">
                        <a:lnSpc>
                          <a:spcPct val="100000"/>
                        </a:lnSpc>
                      </a:pPr>
                      <a:endParaRPr lang="pt-BR" sz="1600" dirty="0" smtClean="0"/>
                    </a:p>
                    <a:p>
                      <a:pPr algn="ctr">
                        <a:lnSpc>
                          <a:spcPct val="100000"/>
                        </a:lnSpc>
                      </a:pPr>
                      <a:endParaRPr lang="pt-BR" sz="1600" dirty="0" smtClean="0"/>
                    </a:p>
                    <a:p>
                      <a:pPr algn="ctr">
                        <a:lnSpc>
                          <a:spcPct val="100000"/>
                        </a:lnSpc>
                      </a:pPr>
                      <a:r>
                        <a:rPr lang="pt-BR" sz="1600" dirty="0" smtClean="0"/>
                        <a:t>TYR341</a:t>
                      </a:r>
                      <a:endParaRPr lang="pt-BR"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600" dirty="0" err="1" smtClean="0"/>
                        <a:t>Hidrofobic</a:t>
                      </a:r>
                      <a:r>
                        <a:rPr lang="pt-BR" sz="1600" dirty="0" smtClean="0"/>
                        <a:t> </a:t>
                      </a:r>
                      <a:r>
                        <a:rPr lang="pt-BR" sz="1600" i="1" kern="1200" dirty="0" smtClean="0">
                          <a:solidFill>
                            <a:schemeClr val="dk1"/>
                          </a:solidFill>
                          <a:effectLst/>
                          <a:latin typeface="+mn-lt"/>
                          <a:ea typeface="+mn-ea"/>
                          <a:cs typeface="+mn-cs"/>
                        </a:rPr>
                        <a:t>π</a:t>
                      </a:r>
                      <a:r>
                        <a:rPr lang="pt-BR" sz="1600" kern="1200" dirty="0" smtClean="0">
                          <a:solidFill>
                            <a:schemeClr val="dk1"/>
                          </a:solidFill>
                          <a:effectLst/>
                          <a:latin typeface="+mn-lt"/>
                          <a:ea typeface="+mn-ea"/>
                          <a:cs typeface="+mn-cs"/>
                        </a:rPr>
                        <a:t> –</a:t>
                      </a:r>
                      <a:r>
                        <a:rPr lang="pt-BR" sz="1600" kern="1200" dirty="0" err="1" smtClean="0">
                          <a:solidFill>
                            <a:schemeClr val="dk1"/>
                          </a:solidFill>
                          <a:effectLst/>
                          <a:latin typeface="+mn-lt"/>
                          <a:ea typeface="+mn-ea"/>
                          <a:cs typeface="+mn-cs"/>
                        </a:rPr>
                        <a:t>Alkyl</a:t>
                      </a:r>
                      <a:endParaRPr lang="pt-BR" sz="16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pt-BR" sz="1600" kern="1200" dirty="0" smtClean="0">
                        <a:solidFill>
                          <a:schemeClr val="dk1"/>
                        </a:solidFill>
                        <a:effectLst/>
                        <a:latin typeface="+mn-lt"/>
                        <a:ea typeface="+mn-ea"/>
                        <a:cs typeface="+mn-cs"/>
                      </a:endParaRPr>
                    </a:p>
                    <a:p>
                      <a:pPr algn="ctr">
                        <a:lnSpc>
                          <a:spcPct val="100000"/>
                        </a:lnSpc>
                      </a:pPr>
                      <a:r>
                        <a:rPr lang="pt-BR" sz="1600" dirty="0" err="1" smtClean="0"/>
                        <a:t>Hidrofobic</a:t>
                      </a:r>
                      <a:r>
                        <a:rPr lang="pt-BR" sz="1600" dirty="0" smtClean="0"/>
                        <a:t> </a:t>
                      </a:r>
                      <a:r>
                        <a:rPr lang="pt-BR" sz="1600" i="1" kern="1200" dirty="0" smtClean="0">
                          <a:solidFill>
                            <a:schemeClr val="dk1"/>
                          </a:solidFill>
                          <a:effectLst/>
                          <a:latin typeface="+mn-lt"/>
                          <a:ea typeface="+mn-ea"/>
                          <a:cs typeface="+mn-cs"/>
                        </a:rPr>
                        <a:t>π</a:t>
                      </a:r>
                      <a:r>
                        <a:rPr lang="pt-BR" sz="1600" kern="1200" dirty="0" smtClean="0">
                          <a:solidFill>
                            <a:schemeClr val="dk1"/>
                          </a:solidFill>
                          <a:effectLst/>
                          <a:latin typeface="+mn-lt"/>
                          <a:ea typeface="+mn-ea"/>
                          <a:cs typeface="+mn-cs"/>
                        </a:rPr>
                        <a:t> –</a:t>
                      </a:r>
                      <a:r>
                        <a:rPr lang="pt-BR" sz="1600" i="1" kern="1200" dirty="0" smtClean="0">
                          <a:solidFill>
                            <a:schemeClr val="dk1"/>
                          </a:solidFill>
                          <a:effectLst/>
                          <a:latin typeface="+mn-lt"/>
                          <a:ea typeface="+mn-ea"/>
                          <a:cs typeface="+mn-cs"/>
                        </a:rPr>
                        <a:t>π</a:t>
                      </a:r>
                    </a:p>
                    <a:p>
                      <a:pPr algn="ctr">
                        <a:lnSpc>
                          <a:spcPct val="100000"/>
                        </a:lnSpc>
                      </a:pPr>
                      <a:endParaRPr lang="pt-BR" sz="1600" i="1" kern="1200" dirty="0" smtClean="0">
                        <a:solidFill>
                          <a:schemeClr val="dk1"/>
                        </a:solidFill>
                        <a:effectLst/>
                        <a:latin typeface="+mn-lt"/>
                        <a:ea typeface="+mn-ea"/>
                        <a:cs typeface="+mn-cs"/>
                      </a:endParaRPr>
                    </a:p>
                    <a:p>
                      <a:pPr algn="ctr">
                        <a:lnSpc>
                          <a:spcPct val="100000"/>
                        </a:lnSpc>
                      </a:pPr>
                      <a:r>
                        <a:rPr lang="pt-BR" sz="1600" i="0" kern="1200" dirty="0" err="1" smtClean="0">
                          <a:solidFill>
                            <a:schemeClr val="dk1"/>
                          </a:solidFill>
                          <a:effectLst/>
                          <a:latin typeface="+mn-lt"/>
                          <a:ea typeface="+mn-ea"/>
                          <a:cs typeface="+mn-cs"/>
                        </a:rPr>
                        <a:t>Carbonic</a:t>
                      </a:r>
                      <a:r>
                        <a:rPr lang="pt-BR" sz="1600" i="1" kern="1200" dirty="0" smtClean="0">
                          <a:solidFill>
                            <a:schemeClr val="dk1"/>
                          </a:solidFill>
                          <a:effectLst/>
                          <a:latin typeface="+mn-lt"/>
                          <a:ea typeface="+mn-ea"/>
                          <a:cs typeface="+mn-cs"/>
                        </a:rPr>
                        <a:t> </a:t>
                      </a:r>
                      <a:r>
                        <a:rPr lang="en-US" sz="1600" dirty="0" smtClean="0">
                          <a:latin typeface="+mn-lt"/>
                          <a:cs typeface="Arial" panose="020B0604020202020204" pitchFamily="34" charset="0"/>
                        </a:rPr>
                        <a:t>hydrogen interactions</a:t>
                      </a:r>
                    </a:p>
                    <a:p>
                      <a:pPr algn="ctr">
                        <a:lnSpc>
                          <a:spcPct val="100000"/>
                        </a:lnSpc>
                      </a:pPr>
                      <a:endParaRPr lang="en-US" sz="1600" dirty="0" smtClean="0">
                        <a:latin typeface="+mn-lt"/>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pt-BR" sz="1600" i="0" kern="1200" dirty="0" err="1" smtClean="0">
                          <a:solidFill>
                            <a:schemeClr val="dk1"/>
                          </a:solidFill>
                          <a:effectLst/>
                          <a:latin typeface="+mn-lt"/>
                          <a:ea typeface="+mn-ea"/>
                          <a:cs typeface="+mn-cs"/>
                        </a:rPr>
                        <a:t>Carbonic</a:t>
                      </a:r>
                      <a:r>
                        <a:rPr lang="pt-BR" sz="1600" i="1" kern="1200" dirty="0" smtClean="0">
                          <a:solidFill>
                            <a:schemeClr val="dk1"/>
                          </a:solidFill>
                          <a:effectLst/>
                          <a:latin typeface="+mn-lt"/>
                          <a:ea typeface="+mn-ea"/>
                          <a:cs typeface="+mn-cs"/>
                        </a:rPr>
                        <a:t> </a:t>
                      </a:r>
                      <a:r>
                        <a:rPr lang="en-US" sz="1600" dirty="0" smtClean="0">
                          <a:latin typeface="+mn-lt"/>
                          <a:cs typeface="Arial" panose="020B0604020202020204" pitchFamily="34" charset="0"/>
                        </a:rPr>
                        <a:t>hydrogen interactions</a:t>
                      </a:r>
                      <a:endParaRPr lang="pt-BR" sz="1600" dirty="0"/>
                    </a:p>
                  </a:txBody>
                  <a:tcPr/>
                </a:tc>
                <a:tc>
                  <a:txBody>
                    <a:bodyPr/>
                    <a:lstStyle/>
                    <a:p>
                      <a:pPr algn="ctr">
                        <a:lnSpc>
                          <a:spcPct val="100000"/>
                        </a:lnSpc>
                      </a:pPr>
                      <a:r>
                        <a:rPr lang="pt-BR" sz="1600" dirty="0" smtClean="0"/>
                        <a:t>3.85</a:t>
                      </a:r>
                    </a:p>
                    <a:p>
                      <a:pPr algn="ctr">
                        <a:lnSpc>
                          <a:spcPct val="100000"/>
                        </a:lnSpc>
                      </a:pPr>
                      <a:r>
                        <a:rPr lang="pt-BR" sz="1600" dirty="0" smtClean="0"/>
                        <a:t>5.29</a:t>
                      </a:r>
                    </a:p>
                    <a:p>
                      <a:pPr algn="ctr">
                        <a:lnSpc>
                          <a:spcPct val="100000"/>
                        </a:lnSpc>
                      </a:pPr>
                      <a:r>
                        <a:rPr lang="pt-BR" sz="1600" dirty="0" smtClean="0"/>
                        <a:t>3.78</a:t>
                      </a:r>
                    </a:p>
                    <a:p>
                      <a:pPr algn="ctr">
                        <a:lnSpc>
                          <a:spcPct val="100000"/>
                        </a:lnSpc>
                      </a:pPr>
                      <a:endParaRPr lang="pt-BR" sz="1600" dirty="0" smtClean="0"/>
                    </a:p>
                    <a:p>
                      <a:pPr algn="ctr">
                        <a:lnSpc>
                          <a:spcPct val="100000"/>
                        </a:lnSpc>
                      </a:pPr>
                      <a:r>
                        <a:rPr lang="pt-BR" sz="1600" dirty="0" smtClean="0"/>
                        <a:t>2.18</a:t>
                      </a:r>
                    </a:p>
                    <a:p>
                      <a:pPr algn="ctr">
                        <a:lnSpc>
                          <a:spcPct val="100000"/>
                        </a:lnSpc>
                      </a:pPr>
                      <a:r>
                        <a:rPr lang="pt-BR" sz="1600" dirty="0" smtClean="0"/>
                        <a:t>2.57</a:t>
                      </a:r>
                    </a:p>
                    <a:p>
                      <a:pPr algn="ctr">
                        <a:lnSpc>
                          <a:spcPct val="100000"/>
                        </a:lnSpc>
                      </a:pPr>
                      <a:endParaRPr lang="pt-BR" sz="1600" dirty="0" smtClean="0"/>
                    </a:p>
                    <a:p>
                      <a:pPr algn="ctr">
                        <a:lnSpc>
                          <a:spcPct val="100000"/>
                        </a:lnSpc>
                      </a:pPr>
                      <a:r>
                        <a:rPr lang="pt-BR" sz="1600" dirty="0" smtClean="0"/>
                        <a:t>2.82</a:t>
                      </a:r>
                    </a:p>
                    <a:p>
                      <a:pPr algn="ctr">
                        <a:lnSpc>
                          <a:spcPct val="100000"/>
                        </a:lnSpc>
                      </a:pPr>
                      <a:endParaRPr lang="pt-BR" sz="1600" dirty="0"/>
                    </a:p>
                  </a:txBody>
                  <a:tcPr/>
                </a:tc>
                <a:tc>
                  <a:txBody>
                    <a:bodyPr/>
                    <a:lstStyle/>
                    <a:p>
                      <a:pPr algn="ctr">
                        <a:lnSpc>
                          <a:spcPct val="100000"/>
                        </a:lnSpc>
                      </a:pPr>
                      <a:endParaRPr lang="pt-BR" sz="1600" dirty="0" smtClean="0"/>
                    </a:p>
                    <a:p>
                      <a:pPr algn="ctr">
                        <a:lnSpc>
                          <a:spcPct val="100000"/>
                        </a:lnSpc>
                      </a:pPr>
                      <a:endParaRPr lang="pt-BR" sz="1600" dirty="0" smtClean="0"/>
                    </a:p>
                    <a:p>
                      <a:pPr algn="ctr">
                        <a:lnSpc>
                          <a:spcPct val="100000"/>
                        </a:lnSpc>
                      </a:pPr>
                      <a:endParaRPr lang="pt-BR" sz="1600" dirty="0" smtClean="0"/>
                    </a:p>
                    <a:p>
                      <a:pPr algn="ctr">
                        <a:lnSpc>
                          <a:spcPct val="100000"/>
                        </a:lnSpc>
                      </a:pPr>
                      <a:r>
                        <a:rPr lang="pt-BR" sz="1600" dirty="0" smtClean="0"/>
                        <a:t>59.73</a:t>
                      </a:r>
                      <a:endParaRPr lang="pt-BR" sz="1600" dirty="0"/>
                    </a:p>
                  </a:txBody>
                  <a:tcPr/>
                </a:tc>
              </a:tr>
              <a:tr h="370840">
                <a:tc>
                  <a:txBody>
                    <a:bodyPr/>
                    <a:lstStyle/>
                    <a:p>
                      <a:pPr>
                        <a:lnSpc>
                          <a:spcPct val="100000"/>
                        </a:lnSpc>
                      </a:pPr>
                      <a:endParaRPr lang="pt-BR" sz="1600" b="1" dirty="0" smtClean="0">
                        <a:latin typeface="+mn-lt"/>
                        <a:cs typeface="Arial" panose="020B0604020202020204" pitchFamily="34" charset="0"/>
                      </a:endParaRPr>
                    </a:p>
                    <a:p>
                      <a:pPr>
                        <a:lnSpc>
                          <a:spcPct val="100000"/>
                        </a:lnSpc>
                      </a:pPr>
                      <a:endParaRPr lang="pt-BR" sz="1600" b="1" dirty="0" smtClean="0">
                        <a:latin typeface="+mn-lt"/>
                        <a:cs typeface="Arial" panose="020B0604020202020204" pitchFamily="34" charset="0"/>
                      </a:endParaRPr>
                    </a:p>
                    <a:p>
                      <a:pPr>
                        <a:lnSpc>
                          <a:spcPct val="100000"/>
                        </a:lnSpc>
                      </a:pPr>
                      <a:endParaRPr lang="pt-BR" sz="1600" b="1" dirty="0" smtClean="0">
                        <a:latin typeface="+mn-lt"/>
                        <a:cs typeface="Arial" panose="020B0604020202020204" pitchFamily="34" charset="0"/>
                      </a:endParaRPr>
                    </a:p>
                    <a:p>
                      <a:pPr>
                        <a:lnSpc>
                          <a:spcPct val="100000"/>
                        </a:lnSpc>
                      </a:pPr>
                      <a:r>
                        <a:rPr lang="pt-BR" sz="1600" b="1" dirty="0" err="1" smtClean="0">
                          <a:latin typeface="+mn-lt"/>
                          <a:cs typeface="Arial" panose="020B0604020202020204" pitchFamily="34" charset="0"/>
                        </a:rPr>
                        <a:t>Magnolol</a:t>
                      </a:r>
                      <a:endParaRPr lang="pt-BR" sz="1600" b="1" dirty="0">
                        <a:latin typeface="+mn-lt"/>
                        <a:cs typeface="Arial" panose="020B0604020202020204" pitchFamily="34" charset="0"/>
                      </a:endParaRPr>
                    </a:p>
                  </a:txBody>
                  <a:tcPr/>
                </a:tc>
                <a:tc>
                  <a:txBody>
                    <a:bodyPr/>
                    <a:lstStyle/>
                    <a:p>
                      <a:pPr algn="ctr">
                        <a:lnSpc>
                          <a:spcPct val="100000"/>
                        </a:lnSpc>
                      </a:pPr>
                      <a:r>
                        <a:rPr lang="pt-BR" sz="1600" dirty="0" smtClean="0"/>
                        <a:t>TRP286</a:t>
                      </a:r>
                    </a:p>
                    <a:p>
                      <a:pPr algn="ctr">
                        <a:lnSpc>
                          <a:spcPct val="100000"/>
                        </a:lnSpc>
                      </a:pPr>
                      <a:endParaRPr lang="pt-BR" sz="1600" dirty="0" smtClean="0"/>
                    </a:p>
                    <a:p>
                      <a:pPr algn="ctr">
                        <a:lnSpc>
                          <a:spcPct val="100000"/>
                        </a:lnSpc>
                      </a:pPr>
                      <a:endParaRPr lang="pt-BR" sz="1600" dirty="0" smtClean="0"/>
                    </a:p>
                    <a:p>
                      <a:pPr algn="ctr">
                        <a:lnSpc>
                          <a:spcPct val="100000"/>
                        </a:lnSpc>
                      </a:pPr>
                      <a:r>
                        <a:rPr lang="pt-BR" sz="1600" dirty="0" smtClean="0"/>
                        <a:t>TYR72</a:t>
                      </a:r>
                    </a:p>
                    <a:p>
                      <a:pPr algn="ctr">
                        <a:lnSpc>
                          <a:spcPct val="100000"/>
                        </a:lnSpc>
                      </a:pPr>
                      <a:r>
                        <a:rPr lang="pt-BR" sz="1600" dirty="0" smtClean="0"/>
                        <a:t>TYR341</a:t>
                      </a:r>
                    </a:p>
                    <a:p>
                      <a:pPr algn="ctr">
                        <a:lnSpc>
                          <a:spcPct val="100000"/>
                        </a:lnSpc>
                      </a:pPr>
                      <a:r>
                        <a:rPr lang="pt-BR" sz="1600" dirty="0" smtClean="0"/>
                        <a:t>TYR341</a:t>
                      </a:r>
                    </a:p>
                    <a:p>
                      <a:pPr algn="ctr">
                        <a:lnSpc>
                          <a:spcPct val="100000"/>
                        </a:lnSpc>
                      </a:pPr>
                      <a:r>
                        <a:rPr lang="pt-BR" sz="1600" dirty="0" smtClean="0"/>
                        <a:t>TYR72</a:t>
                      </a:r>
                    </a:p>
                    <a:p>
                      <a:pPr algn="ctr">
                        <a:lnSpc>
                          <a:spcPct val="100000"/>
                        </a:lnSpc>
                      </a:pPr>
                      <a:r>
                        <a:rPr lang="pt-BR" sz="1600" dirty="0" smtClean="0"/>
                        <a:t>TRP286</a:t>
                      </a:r>
                      <a:endParaRPr lang="pt-BR"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600" dirty="0" err="1" smtClean="0"/>
                        <a:t>Hidrofobic</a:t>
                      </a:r>
                      <a:r>
                        <a:rPr lang="pt-BR" sz="1600" dirty="0" smtClean="0"/>
                        <a:t> </a:t>
                      </a:r>
                      <a:r>
                        <a:rPr lang="pt-BR" sz="1600" i="1" kern="1200" dirty="0" smtClean="0">
                          <a:solidFill>
                            <a:schemeClr val="dk1"/>
                          </a:solidFill>
                          <a:effectLst/>
                          <a:latin typeface="+mn-lt"/>
                          <a:ea typeface="+mn-ea"/>
                          <a:cs typeface="+mn-cs"/>
                        </a:rPr>
                        <a:t>π</a:t>
                      </a:r>
                      <a:r>
                        <a:rPr lang="pt-BR" sz="1600" kern="1200" dirty="0" smtClean="0">
                          <a:solidFill>
                            <a:schemeClr val="dk1"/>
                          </a:solidFill>
                          <a:effectLst/>
                          <a:latin typeface="+mn-lt"/>
                          <a:ea typeface="+mn-ea"/>
                          <a:cs typeface="+mn-cs"/>
                        </a:rPr>
                        <a:t> –</a:t>
                      </a:r>
                      <a:r>
                        <a:rPr lang="pt-BR" sz="1600" i="1" kern="1200" dirty="0" smtClean="0">
                          <a:solidFill>
                            <a:schemeClr val="dk1"/>
                          </a:solidFill>
                          <a:effectLst/>
                          <a:latin typeface="+mn-lt"/>
                          <a:ea typeface="+mn-ea"/>
                          <a:cs typeface="+mn-cs"/>
                        </a:rPr>
                        <a:t>π</a:t>
                      </a:r>
                    </a:p>
                    <a:p>
                      <a:pPr marL="0" marR="0" indent="0" algn="ctr" defTabSz="914400" rtl="0" eaLnBrk="1" fontAlgn="auto" latinLnBrk="0" hangingPunct="1">
                        <a:lnSpc>
                          <a:spcPct val="100000"/>
                        </a:lnSpc>
                        <a:spcBef>
                          <a:spcPts val="0"/>
                        </a:spcBef>
                        <a:spcAft>
                          <a:spcPts val="0"/>
                        </a:spcAft>
                        <a:buClrTx/>
                        <a:buSzTx/>
                        <a:buFontTx/>
                        <a:buNone/>
                        <a:tabLst/>
                        <a:defRPr/>
                      </a:pPr>
                      <a:endParaRPr lang="pt-BR" sz="1600"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pt-BR" sz="16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pt-BR" sz="1600" dirty="0" err="1" smtClean="0"/>
                        <a:t>Hidrofobic</a:t>
                      </a:r>
                      <a:r>
                        <a:rPr lang="pt-BR" sz="1600" dirty="0" smtClean="0"/>
                        <a:t> </a:t>
                      </a:r>
                      <a:r>
                        <a:rPr lang="pt-BR" sz="1600" i="1" kern="1200" dirty="0" smtClean="0">
                          <a:solidFill>
                            <a:schemeClr val="dk1"/>
                          </a:solidFill>
                          <a:effectLst/>
                          <a:latin typeface="+mn-lt"/>
                          <a:ea typeface="+mn-ea"/>
                          <a:cs typeface="+mn-cs"/>
                        </a:rPr>
                        <a:t>π</a:t>
                      </a:r>
                      <a:r>
                        <a:rPr lang="pt-BR" sz="1600" kern="1200" dirty="0" smtClean="0">
                          <a:solidFill>
                            <a:schemeClr val="dk1"/>
                          </a:solidFill>
                          <a:effectLst/>
                          <a:latin typeface="+mn-lt"/>
                          <a:ea typeface="+mn-ea"/>
                          <a:cs typeface="+mn-cs"/>
                        </a:rPr>
                        <a:t> –</a:t>
                      </a:r>
                      <a:r>
                        <a:rPr lang="pt-BR" sz="1600" i="1" kern="1200" dirty="0" smtClean="0">
                          <a:solidFill>
                            <a:schemeClr val="dk1"/>
                          </a:solidFill>
                          <a:effectLst/>
                          <a:latin typeface="+mn-lt"/>
                          <a:ea typeface="+mn-ea"/>
                          <a:cs typeface="+mn-cs"/>
                        </a:rPr>
                        <a:t>π</a:t>
                      </a:r>
                    </a:p>
                    <a:p>
                      <a:pPr marL="0" marR="0" indent="0" algn="ctr" defTabSz="914400" rtl="0" eaLnBrk="1" fontAlgn="auto" latinLnBrk="0" hangingPunct="1">
                        <a:lnSpc>
                          <a:spcPct val="100000"/>
                        </a:lnSpc>
                        <a:spcBef>
                          <a:spcPts val="0"/>
                        </a:spcBef>
                        <a:spcAft>
                          <a:spcPts val="0"/>
                        </a:spcAft>
                        <a:buClrTx/>
                        <a:buSzTx/>
                        <a:buFontTx/>
                        <a:buNone/>
                        <a:tabLst/>
                        <a:defRPr/>
                      </a:pPr>
                      <a:r>
                        <a:rPr lang="pt-BR" sz="1600" dirty="0" err="1" smtClean="0"/>
                        <a:t>Hidrofobic</a:t>
                      </a:r>
                      <a:r>
                        <a:rPr lang="pt-BR" sz="1600" dirty="0" smtClean="0"/>
                        <a:t> </a:t>
                      </a:r>
                      <a:r>
                        <a:rPr lang="pt-BR" sz="1600" i="1" kern="1200" dirty="0" smtClean="0">
                          <a:solidFill>
                            <a:schemeClr val="dk1"/>
                          </a:solidFill>
                          <a:effectLst/>
                          <a:latin typeface="+mn-lt"/>
                          <a:ea typeface="+mn-ea"/>
                          <a:cs typeface="+mn-cs"/>
                        </a:rPr>
                        <a:t>π</a:t>
                      </a:r>
                      <a:r>
                        <a:rPr lang="pt-BR" sz="1600" kern="1200" dirty="0" smtClean="0">
                          <a:solidFill>
                            <a:schemeClr val="dk1"/>
                          </a:solidFill>
                          <a:effectLst/>
                          <a:latin typeface="+mn-lt"/>
                          <a:ea typeface="+mn-ea"/>
                          <a:cs typeface="+mn-cs"/>
                        </a:rPr>
                        <a:t> –</a:t>
                      </a:r>
                      <a:r>
                        <a:rPr lang="pt-BR" sz="1600" i="1" kern="1200" dirty="0" smtClean="0">
                          <a:solidFill>
                            <a:schemeClr val="dk1"/>
                          </a:solidFill>
                          <a:effectLst/>
                          <a:latin typeface="+mn-lt"/>
                          <a:ea typeface="+mn-ea"/>
                          <a:cs typeface="+mn-cs"/>
                        </a:rPr>
                        <a:t>π</a:t>
                      </a:r>
                    </a:p>
                    <a:p>
                      <a:pPr marL="0" marR="0" indent="0" algn="ctr" defTabSz="914400" rtl="0" eaLnBrk="1" fontAlgn="auto" latinLnBrk="0" hangingPunct="1">
                        <a:lnSpc>
                          <a:spcPct val="100000"/>
                        </a:lnSpc>
                        <a:spcBef>
                          <a:spcPts val="0"/>
                        </a:spcBef>
                        <a:spcAft>
                          <a:spcPts val="0"/>
                        </a:spcAft>
                        <a:buClrTx/>
                        <a:buSzTx/>
                        <a:buFontTx/>
                        <a:buNone/>
                        <a:tabLst/>
                        <a:defRPr/>
                      </a:pPr>
                      <a:r>
                        <a:rPr lang="pt-BR" sz="1600" dirty="0" err="1" smtClean="0"/>
                        <a:t>Hidrofobic</a:t>
                      </a:r>
                      <a:r>
                        <a:rPr lang="pt-BR" sz="1600" dirty="0" smtClean="0"/>
                        <a:t> </a:t>
                      </a:r>
                      <a:r>
                        <a:rPr lang="pt-BR" sz="1600" i="1" kern="1200" dirty="0" smtClean="0">
                          <a:solidFill>
                            <a:schemeClr val="dk1"/>
                          </a:solidFill>
                          <a:effectLst/>
                          <a:latin typeface="+mn-lt"/>
                          <a:ea typeface="+mn-ea"/>
                          <a:cs typeface="+mn-cs"/>
                        </a:rPr>
                        <a:t>π</a:t>
                      </a:r>
                      <a:r>
                        <a:rPr lang="pt-BR" sz="1600" kern="1200" dirty="0" smtClean="0">
                          <a:solidFill>
                            <a:schemeClr val="dk1"/>
                          </a:solidFill>
                          <a:effectLst/>
                          <a:latin typeface="+mn-lt"/>
                          <a:ea typeface="+mn-ea"/>
                          <a:cs typeface="+mn-cs"/>
                        </a:rPr>
                        <a:t> –</a:t>
                      </a:r>
                      <a:r>
                        <a:rPr lang="pt-BR" sz="1600" kern="1200" dirty="0" err="1" smtClean="0">
                          <a:solidFill>
                            <a:schemeClr val="dk1"/>
                          </a:solidFill>
                          <a:effectLst/>
                          <a:latin typeface="+mn-lt"/>
                          <a:ea typeface="+mn-ea"/>
                          <a:cs typeface="+mn-cs"/>
                        </a:rPr>
                        <a:t>Alkyl</a:t>
                      </a:r>
                      <a:endParaRPr lang="pt-BR" sz="16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pt-BR" sz="1600" dirty="0" err="1" smtClean="0"/>
                        <a:t>Hidrofobic</a:t>
                      </a:r>
                      <a:r>
                        <a:rPr lang="pt-BR" sz="1600" dirty="0" smtClean="0"/>
                        <a:t> </a:t>
                      </a:r>
                      <a:r>
                        <a:rPr lang="pt-BR" sz="1600" i="1" kern="1200" dirty="0" smtClean="0">
                          <a:solidFill>
                            <a:schemeClr val="dk1"/>
                          </a:solidFill>
                          <a:effectLst/>
                          <a:latin typeface="+mn-lt"/>
                          <a:ea typeface="+mn-ea"/>
                          <a:cs typeface="+mn-cs"/>
                        </a:rPr>
                        <a:t>π</a:t>
                      </a:r>
                      <a:r>
                        <a:rPr lang="pt-BR" sz="1600" kern="1200" dirty="0" smtClean="0">
                          <a:solidFill>
                            <a:schemeClr val="dk1"/>
                          </a:solidFill>
                          <a:effectLst/>
                          <a:latin typeface="+mn-lt"/>
                          <a:ea typeface="+mn-ea"/>
                          <a:cs typeface="+mn-cs"/>
                        </a:rPr>
                        <a:t> –</a:t>
                      </a:r>
                      <a:r>
                        <a:rPr lang="pt-BR" sz="1600" kern="1200" dirty="0" err="1" smtClean="0">
                          <a:solidFill>
                            <a:schemeClr val="dk1"/>
                          </a:solidFill>
                          <a:effectLst/>
                          <a:latin typeface="+mn-lt"/>
                          <a:ea typeface="+mn-ea"/>
                          <a:cs typeface="+mn-cs"/>
                        </a:rPr>
                        <a:t>Alkyl</a:t>
                      </a:r>
                      <a:endParaRPr lang="pt-BR" sz="16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pt-BR" sz="1600" dirty="0" err="1" smtClean="0"/>
                        <a:t>Hidrofobic</a:t>
                      </a:r>
                      <a:r>
                        <a:rPr lang="pt-BR" sz="1600" dirty="0" smtClean="0"/>
                        <a:t> </a:t>
                      </a:r>
                      <a:r>
                        <a:rPr lang="pt-BR" sz="1600" i="1" kern="1200" dirty="0" smtClean="0">
                          <a:solidFill>
                            <a:schemeClr val="dk1"/>
                          </a:solidFill>
                          <a:effectLst/>
                          <a:latin typeface="+mn-lt"/>
                          <a:ea typeface="+mn-ea"/>
                          <a:cs typeface="+mn-cs"/>
                        </a:rPr>
                        <a:t>π</a:t>
                      </a:r>
                      <a:r>
                        <a:rPr lang="pt-BR" sz="1600" kern="1200" dirty="0" smtClean="0">
                          <a:solidFill>
                            <a:schemeClr val="dk1"/>
                          </a:solidFill>
                          <a:effectLst/>
                          <a:latin typeface="+mn-lt"/>
                          <a:ea typeface="+mn-ea"/>
                          <a:cs typeface="+mn-cs"/>
                        </a:rPr>
                        <a:t> –</a:t>
                      </a:r>
                      <a:r>
                        <a:rPr lang="pt-BR" sz="1600" kern="1200" dirty="0" err="1" smtClean="0">
                          <a:solidFill>
                            <a:schemeClr val="dk1"/>
                          </a:solidFill>
                          <a:effectLst/>
                          <a:latin typeface="+mn-lt"/>
                          <a:ea typeface="+mn-ea"/>
                          <a:cs typeface="+mn-cs"/>
                        </a:rPr>
                        <a:t>Alkyl</a:t>
                      </a:r>
                      <a:endParaRPr lang="pt-BR" sz="1600" dirty="0"/>
                    </a:p>
                  </a:txBody>
                  <a:tcPr/>
                </a:tc>
                <a:tc>
                  <a:txBody>
                    <a:bodyPr/>
                    <a:lstStyle/>
                    <a:p>
                      <a:pPr algn="ctr">
                        <a:lnSpc>
                          <a:spcPct val="100000"/>
                        </a:lnSpc>
                      </a:pPr>
                      <a:r>
                        <a:rPr lang="pt-BR" sz="1600" dirty="0" smtClean="0"/>
                        <a:t>3.62</a:t>
                      </a:r>
                    </a:p>
                    <a:p>
                      <a:pPr algn="ctr">
                        <a:lnSpc>
                          <a:spcPct val="100000"/>
                        </a:lnSpc>
                      </a:pPr>
                      <a:r>
                        <a:rPr lang="pt-BR" sz="1600" dirty="0" smtClean="0"/>
                        <a:t>4.45</a:t>
                      </a:r>
                    </a:p>
                    <a:p>
                      <a:pPr algn="ctr">
                        <a:lnSpc>
                          <a:spcPct val="100000"/>
                        </a:lnSpc>
                      </a:pPr>
                      <a:endParaRPr lang="pt-BR" sz="1600" dirty="0" smtClean="0"/>
                    </a:p>
                    <a:p>
                      <a:pPr algn="ctr">
                        <a:lnSpc>
                          <a:spcPct val="100000"/>
                        </a:lnSpc>
                      </a:pPr>
                      <a:r>
                        <a:rPr lang="pt-BR" sz="1600" dirty="0" smtClean="0"/>
                        <a:t>3.86</a:t>
                      </a:r>
                    </a:p>
                    <a:p>
                      <a:pPr algn="ctr">
                        <a:lnSpc>
                          <a:spcPct val="100000"/>
                        </a:lnSpc>
                      </a:pPr>
                      <a:r>
                        <a:rPr lang="pt-BR" sz="1600" dirty="0" smtClean="0"/>
                        <a:t>3.92</a:t>
                      </a:r>
                    </a:p>
                    <a:p>
                      <a:pPr algn="ctr">
                        <a:lnSpc>
                          <a:spcPct val="100000"/>
                        </a:lnSpc>
                      </a:pPr>
                      <a:r>
                        <a:rPr lang="pt-BR" sz="1600" dirty="0" smtClean="0"/>
                        <a:t>4.32</a:t>
                      </a:r>
                    </a:p>
                    <a:p>
                      <a:pPr algn="ctr">
                        <a:lnSpc>
                          <a:spcPct val="100000"/>
                        </a:lnSpc>
                      </a:pPr>
                      <a:r>
                        <a:rPr lang="pt-BR" sz="1600" dirty="0" smtClean="0"/>
                        <a:t>3.92</a:t>
                      </a:r>
                    </a:p>
                    <a:p>
                      <a:pPr algn="ctr">
                        <a:lnSpc>
                          <a:spcPct val="100000"/>
                        </a:lnSpc>
                      </a:pPr>
                      <a:r>
                        <a:rPr lang="pt-BR" sz="1600" dirty="0" smtClean="0"/>
                        <a:t>4.94</a:t>
                      </a:r>
                      <a:endParaRPr lang="pt-BR" sz="1600" dirty="0"/>
                    </a:p>
                  </a:txBody>
                  <a:tcPr/>
                </a:tc>
                <a:tc>
                  <a:txBody>
                    <a:bodyPr/>
                    <a:lstStyle/>
                    <a:p>
                      <a:pPr algn="ctr">
                        <a:lnSpc>
                          <a:spcPct val="100000"/>
                        </a:lnSpc>
                      </a:pPr>
                      <a:endParaRPr lang="pt-BR" sz="1600" dirty="0" smtClean="0"/>
                    </a:p>
                    <a:p>
                      <a:pPr algn="ctr">
                        <a:lnSpc>
                          <a:spcPct val="100000"/>
                        </a:lnSpc>
                      </a:pPr>
                      <a:endParaRPr lang="pt-BR" sz="1600" dirty="0" smtClean="0"/>
                    </a:p>
                    <a:p>
                      <a:pPr algn="ctr">
                        <a:lnSpc>
                          <a:spcPct val="100000"/>
                        </a:lnSpc>
                      </a:pPr>
                      <a:endParaRPr lang="pt-BR" sz="1600" dirty="0" smtClean="0"/>
                    </a:p>
                    <a:p>
                      <a:pPr algn="ctr">
                        <a:lnSpc>
                          <a:spcPct val="100000"/>
                        </a:lnSpc>
                      </a:pPr>
                      <a:r>
                        <a:rPr lang="pt-BR" sz="1600" dirty="0" smtClean="0"/>
                        <a:t>74.51</a:t>
                      </a:r>
                      <a:endParaRPr lang="pt-BR" sz="1600" dirty="0"/>
                    </a:p>
                  </a:txBody>
                  <a:tcPr/>
                </a:tc>
              </a:tr>
              <a:tr h="370840">
                <a:tc>
                  <a:txBody>
                    <a:bodyPr/>
                    <a:lstStyle/>
                    <a:p>
                      <a:pPr>
                        <a:lnSpc>
                          <a:spcPct val="100000"/>
                        </a:lnSpc>
                      </a:pPr>
                      <a:endParaRPr lang="pt-BR" sz="1600" b="1" dirty="0" smtClean="0">
                        <a:latin typeface="+mn-lt"/>
                        <a:cs typeface="Arial" panose="020B0604020202020204" pitchFamily="34" charset="0"/>
                      </a:endParaRPr>
                    </a:p>
                    <a:p>
                      <a:pPr>
                        <a:lnSpc>
                          <a:spcPct val="100000"/>
                        </a:lnSpc>
                      </a:pPr>
                      <a:endParaRPr lang="pt-BR" sz="1600" b="1" dirty="0" smtClean="0">
                        <a:latin typeface="+mn-lt"/>
                        <a:cs typeface="Arial" panose="020B0604020202020204" pitchFamily="34" charset="0"/>
                      </a:endParaRPr>
                    </a:p>
                    <a:p>
                      <a:pPr>
                        <a:lnSpc>
                          <a:spcPct val="100000"/>
                        </a:lnSpc>
                      </a:pPr>
                      <a:endParaRPr lang="pt-BR" sz="1600" b="1" dirty="0" smtClean="0">
                        <a:latin typeface="+mn-lt"/>
                        <a:cs typeface="Arial" panose="020B0604020202020204" pitchFamily="34" charset="0"/>
                      </a:endParaRPr>
                    </a:p>
                    <a:p>
                      <a:pPr>
                        <a:lnSpc>
                          <a:spcPct val="100000"/>
                        </a:lnSpc>
                      </a:pPr>
                      <a:endParaRPr lang="pt-BR" sz="1600" b="1" dirty="0" smtClean="0">
                        <a:latin typeface="+mn-lt"/>
                        <a:cs typeface="Arial" panose="020B0604020202020204" pitchFamily="34" charset="0"/>
                      </a:endParaRPr>
                    </a:p>
                    <a:p>
                      <a:pPr>
                        <a:lnSpc>
                          <a:spcPct val="100000"/>
                        </a:lnSpc>
                      </a:pPr>
                      <a:r>
                        <a:rPr lang="pt-BR" sz="1600" b="1" dirty="0" err="1" smtClean="0">
                          <a:latin typeface="+mn-lt"/>
                          <a:cs typeface="Arial" panose="020B0604020202020204" pitchFamily="34" charset="0"/>
                        </a:rPr>
                        <a:t>Resveratrol</a:t>
                      </a:r>
                      <a:endParaRPr lang="pt-BR" sz="1600" b="1" dirty="0">
                        <a:latin typeface="+mn-lt"/>
                        <a:cs typeface="Arial" panose="020B0604020202020204" pitchFamily="34" charset="0"/>
                      </a:endParaRPr>
                    </a:p>
                  </a:txBody>
                  <a:tcPr/>
                </a:tc>
                <a:tc>
                  <a:txBody>
                    <a:bodyPr/>
                    <a:lstStyle/>
                    <a:p>
                      <a:pPr algn="ctr">
                        <a:lnSpc>
                          <a:spcPct val="100000"/>
                        </a:lnSpc>
                      </a:pPr>
                      <a:r>
                        <a:rPr lang="pt-BR" sz="1600" dirty="0" smtClean="0"/>
                        <a:t>TRP286</a:t>
                      </a:r>
                    </a:p>
                    <a:p>
                      <a:pPr algn="ctr">
                        <a:lnSpc>
                          <a:spcPct val="100000"/>
                        </a:lnSpc>
                      </a:pPr>
                      <a:endParaRPr lang="pt-BR" sz="1600" dirty="0" smtClean="0"/>
                    </a:p>
                    <a:p>
                      <a:pPr algn="ctr">
                        <a:lnSpc>
                          <a:spcPct val="100000"/>
                        </a:lnSpc>
                      </a:pPr>
                      <a:endParaRPr lang="pt-BR" sz="1600" dirty="0" smtClean="0"/>
                    </a:p>
                    <a:p>
                      <a:pPr algn="ctr">
                        <a:lnSpc>
                          <a:spcPct val="100000"/>
                        </a:lnSpc>
                      </a:pPr>
                      <a:endParaRPr lang="pt-BR" sz="1600" dirty="0" smtClean="0"/>
                    </a:p>
                    <a:p>
                      <a:pPr algn="ctr">
                        <a:lnSpc>
                          <a:spcPct val="100000"/>
                        </a:lnSpc>
                      </a:pPr>
                      <a:r>
                        <a:rPr lang="pt-BR" sz="1600" dirty="0" smtClean="0"/>
                        <a:t>TYR72</a:t>
                      </a:r>
                    </a:p>
                    <a:p>
                      <a:pPr algn="ctr">
                        <a:lnSpc>
                          <a:spcPct val="100000"/>
                        </a:lnSpc>
                      </a:pPr>
                      <a:endParaRPr lang="pt-BR" sz="1600" dirty="0" smtClean="0"/>
                    </a:p>
                    <a:p>
                      <a:pPr algn="ctr">
                        <a:lnSpc>
                          <a:spcPct val="100000"/>
                        </a:lnSpc>
                      </a:pPr>
                      <a:r>
                        <a:rPr lang="pt-BR" sz="1600" dirty="0" smtClean="0"/>
                        <a:t>TRP295</a:t>
                      </a:r>
                      <a:endParaRPr lang="pt-BR"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600" dirty="0" err="1" smtClean="0"/>
                        <a:t>Hidrofobic</a:t>
                      </a:r>
                      <a:r>
                        <a:rPr lang="pt-BR" sz="1600" dirty="0" smtClean="0"/>
                        <a:t> </a:t>
                      </a:r>
                      <a:r>
                        <a:rPr lang="pt-BR" sz="1600" i="1" kern="1200" dirty="0" smtClean="0">
                          <a:solidFill>
                            <a:schemeClr val="dk1"/>
                          </a:solidFill>
                          <a:effectLst/>
                          <a:latin typeface="+mn-lt"/>
                          <a:ea typeface="+mn-ea"/>
                          <a:cs typeface="+mn-cs"/>
                        </a:rPr>
                        <a:t>π</a:t>
                      </a:r>
                      <a:r>
                        <a:rPr lang="pt-BR" sz="1600" kern="1200" dirty="0" smtClean="0">
                          <a:solidFill>
                            <a:schemeClr val="dk1"/>
                          </a:solidFill>
                          <a:effectLst/>
                          <a:latin typeface="+mn-lt"/>
                          <a:ea typeface="+mn-ea"/>
                          <a:cs typeface="+mn-cs"/>
                        </a:rPr>
                        <a:t> –</a:t>
                      </a:r>
                      <a:r>
                        <a:rPr lang="pt-BR" sz="1600" i="1" kern="1200" dirty="0" smtClean="0">
                          <a:solidFill>
                            <a:schemeClr val="dk1"/>
                          </a:solidFill>
                          <a:effectLst/>
                          <a:latin typeface="+mn-lt"/>
                          <a:ea typeface="+mn-ea"/>
                          <a:cs typeface="+mn-cs"/>
                        </a:rPr>
                        <a:t>π</a:t>
                      </a:r>
                    </a:p>
                    <a:p>
                      <a:pPr marL="0" marR="0" indent="0" algn="ctr" defTabSz="914400" rtl="0" eaLnBrk="1" fontAlgn="auto" latinLnBrk="0" hangingPunct="1">
                        <a:lnSpc>
                          <a:spcPct val="100000"/>
                        </a:lnSpc>
                        <a:spcBef>
                          <a:spcPts val="0"/>
                        </a:spcBef>
                        <a:spcAft>
                          <a:spcPts val="0"/>
                        </a:spcAft>
                        <a:buClrTx/>
                        <a:buSzTx/>
                        <a:buFontTx/>
                        <a:buNone/>
                        <a:tabLst/>
                        <a:defRPr/>
                      </a:pPr>
                      <a:endParaRPr lang="pt-BR" sz="1600" i="1"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pt-BR" sz="1600" i="1"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pt-BR" sz="1600" i="1"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pt-BR" sz="1600" i="0" kern="1200" dirty="0" err="1" smtClean="0">
                          <a:solidFill>
                            <a:schemeClr val="dk1"/>
                          </a:solidFill>
                          <a:effectLst/>
                          <a:latin typeface="+mn-lt"/>
                          <a:ea typeface="+mn-ea"/>
                          <a:cs typeface="+mn-cs"/>
                        </a:rPr>
                        <a:t>Carbonic</a:t>
                      </a:r>
                      <a:r>
                        <a:rPr lang="pt-BR" sz="1600" i="1" kern="1200" dirty="0" smtClean="0">
                          <a:solidFill>
                            <a:schemeClr val="dk1"/>
                          </a:solidFill>
                          <a:effectLst/>
                          <a:latin typeface="+mn-lt"/>
                          <a:ea typeface="+mn-ea"/>
                          <a:cs typeface="+mn-cs"/>
                        </a:rPr>
                        <a:t> </a:t>
                      </a:r>
                      <a:r>
                        <a:rPr lang="en-US" sz="1600" dirty="0" smtClean="0">
                          <a:latin typeface="+mn-lt"/>
                          <a:cs typeface="Arial" panose="020B0604020202020204" pitchFamily="34" charset="0"/>
                        </a:rPr>
                        <a:t>hydrogen interactions</a:t>
                      </a:r>
                      <a:endParaRPr lang="pt-BR" sz="16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mn-lt"/>
                          <a:cs typeface="Arial" panose="020B0604020202020204" pitchFamily="34" charset="0"/>
                        </a:rPr>
                        <a:t>Conventional hydrogen bridge type</a:t>
                      </a:r>
                      <a:endParaRPr lang="pt-BR" sz="1600" dirty="0"/>
                    </a:p>
                  </a:txBody>
                  <a:tcPr/>
                </a:tc>
                <a:tc>
                  <a:txBody>
                    <a:bodyPr/>
                    <a:lstStyle/>
                    <a:p>
                      <a:pPr algn="ctr">
                        <a:lnSpc>
                          <a:spcPct val="100000"/>
                        </a:lnSpc>
                      </a:pPr>
                      <a:r>
                        <a:rPr lang="pt-BR" sz="1600" dirty="0" smtClean="0"/>
                        <a:t>4.37</a:t>
                      </a:r>
                    </a:p>
                    <a:p>
                      <a:pPr algn="ctr">
                        <a:lnSpc>
                          <a:spcPct val="100000"/>
                        </a:lnSpc>
                      </a:pPr>
                      <a:r>
                        <a:rPr lang="pt-BR" sz="1600" dirty="0" smtClean="0"/>
                        <a:t>4.46</a:t>
                      </a:r>
                    </a:p>
                    <a:p>
                      <a:pPr algn="ctr">
                        <a:lnSpc>
                          <a:spcPct val="100000"/>
                        </a:lnSpc>
                      </a:pPr>
                      <a:r>
                        <a:rPr lang="pt-BR" sz="1600" dirty="0" smtClean="0"/>
                        <a:t>5.38</a:t>
                      </a:r>
                    </a:p>
                    <a:p>
                      <a:pPr algn="ctr">
                        <a:lnSpc>
                          <a:spcPct val="100000"/>
                        </a:lnSpc>
                      </a:pPr>
                      <a:endParaRPr lang="pt-BR" sz="1600" dirty="0" smtClean="0"/>
                    </a:p>
                    <a:p>
                      <a:pPr algn="ctr">
                        <a:lnSpc>
                          <a:spcPct val="100000"/>
                        </a:lnSpc>
                      </a:pPr>
                      <a:r>
                        <a:rPr lang="pt-BR" sz="1600" dirty="0" smtClean="0"/>
                        <a:t>2.81</a:t>
                      </a:r>
                    </a:p>
                    <a:p>
                      <a:pPr algn="ctr">
                        <a:lnSpc>
                          <a:spcPct val="100000"/>
                        </a:lnSpc>
                      </a:pPr>
                      <a:endParaRPr lang="pt-BR" sz="1600" dirty="0" smtClean="0"/>
                    </a:p>
                    <a:p>
                      <a:pPr algn="ctr">
                        <a:lnSpc>
                          <a:spcPct val="100000"/>
                        </a:lnSpc>
                      </a:pPr>
                      <a:r>
                        <a:rPr lang="pt-BR" sz="1600" dirty="0" smtClean="0"/>
                        <a:t>3.07</a:t>
                      </a:r>
                      <a:endParaRPr lang="pt-BR" sz="1600" dirty="0"/>
                    </a:p>
                  </a:txBody>
                  <a:tcPr/>
                </a:tc>
                <a:tc>
                  <a:txBody>
                    <a:bodyPr/>
                    <a:lstStyle/>
                    <a:p>
                      <a:pPr algn="ctr">
                        <a:lnSpc>
                          <a:spcPct val="100000"/>
                        </a:lnSpc>
                      </a:pPr>
                      <a:endParaRPr lang="pt-BR" sz="1600" dirty="0" smtClean="0"/>
                    </a:p>
                    <a:p>
                      <a:pPr algn="ctr">
                        <a:lnSpc>
                          <a:spcPct val="100000"/>
                        </a:lnSpc>
                      </a:pPr>
                      <a:endParaRPr lang="pt-BR" sz="1600" dirty="0" smtClean="0"/>
                    </a:p>
                    <a:p>
                      <a:pPr algn="ctr">
                        <a:lnSpc>
                          <a:spcPct val="100000"/>
                        </a:lnSpc>
                      </a:pPr>
                      <a:endParaRPr lang="pt-BR" sz="1600" dirty="0" smtClean="0"/>
                    </a:p>
                    <a:p>
                      <a:pPr algn="ctr">
                        <a:lnSpc>
                          <a:spcPct val="100000"/>
                        </a:lnSpc>
                      </a:pPr>
                      <a:endParaRPr lang="pt-BR" sz="1600" dirty="0" smtClean="0"/>
                    </a:p>
                    <a:p>
                      <a:pPr algn="ctr">
                        <a:lnSpc>
                          <a:spcPct val="100000"/>
                        </a:lnSpc>
                      </a:pPr>
                      <a:r>
                        <a:rPr lang="pt-BR" sz="1600" dirty="0" smtClean="0"/>
                        <a:t>73.14</a:t>
                      </a:r>
                      <a:endParaRPr lang="pt-BR" sz="1600" dirty="0"/>
                    </a:p>
                  </a:txBody>
                  <a:tcPr/>
                </a:tc>
              </a:tr>
            </a:tbl>
          </a:graphicData>
        </a:graphic>
      </p:graphicFrame>
    </p:spTree>
    <p:extLst>
      <p:ext uri="{BB962C8B-B14F-4D97-AF65-F5344CB8AC3E}">
        <p14:creationId xmlns:p14="http://schemas.microsoft.com/office/powerpoint/2010/main" val="1675736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93183" y="309094"/>
            <a:ext cx="11578107" cy="5795493"/>
          </a:xfrm>
        </p:spPr>
        <p:txBody>
          <a:bodyPr>
            <a:normAutofit fontScale="55000" lnSpcReduction="20000"/>
          </a:bodyPr>
          <a:lstStyle/>
          <a:p>
            <a:pPr marL="0" indent="0">
              <a:buNone/>
            </a:pPr>
            <a:r>
              <a:rPr lang="pt-BR" sz="3300" b="1" dirty="0" smtClean="0">
                <a:latin typeface="Arial" panose="020B0604020202020204" pitchFamily="34" charset="0"/>
                <a:cs typeface="Arial" panose="020B0604020202020204" pitchFamily="34" charset="0"/>
              </a:rPr>
              <a:t>Abstract</a:t>
            </a:r>
          </a:p>
          <a:p>
            <a:pPr marL="0" indent="0" algn="just">
              <a:buNone/>
            </a:pPr>
            <a:r>
              <a:rPr lang="en-US" dirty="0" smtClean="0">
                <a:latin typeface="Arial" panose="020B0604020202020204" pitchFamily="34" charset="0"/>
                <a:cs typeface="Arial" panose="020B0604020202020204" pitchFamily="34" charset="0"/>
              </a:rPr>
              <a:t>Alzheimer's </a:t>
            </a:r>
            <a:r>
              <a:rPr lang="en-US" dirty="0">
                <a:latin typeface="Arial" panose="020B0604020202020204" pitchFamily="34" charset="0"/>
                <a:cs typeface="Arial" panose="020B0604020202020204" pitchFamily="34" charset="0"/>
              </a:rPr>
              <a:t>disease (AD) is considered the leading and most common age-related dementia, accounting for 50-60% of cases. The most commonly used </a:t>
            </a:r>
            <a:r>
              <a:rPr lang="en-US" dirty="0" err="1">
                <a:latin typeface="Arial" panose="020B0604020202020204" pitchFamily="34" charset="0"/>
                <a:cs typeface="Arial" panose="020B0604020202020204" pitchFamily="34" charset="0"/>
              </a:rPr>
              <a:t>pharmacotherapeutic</a:t>
            </a:r>
            <a:r>
              <a:rPr lang="en-US" dirty="0">
                <a:latin typeface="Arial" panose="020B0604020202020204" pitchFamily="34" charset="0"/>
                <a:cs typeface="Arial" panose="020B0604020202020204" pitchFamily="34" charset="0"/>
              </a:rPr>
              <a:t> approach for the symptomatic control of AD is anticholinesterase drugs, that is, they have an inhibitory activity on the enzyme </a:t>
            </a:r>
            <a:r>
              <a:rPr lang="en-US" dirty="0" err="1">
                <a:latin typeface="Arial" panose="020B0604020202020204" pitchFamily="34" charset="0"/>
                <a:cs typeface="Arial" panose="020B0604020202020204" pitchFamily="34" charset="0"/>
              </a:rPr>
              <a:t>acetylcholinesterase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AChE</a:t>
            </a:r>
            <a:r>
              <a:rPr lang="en-US" dirty="0">
                <a:latin typeface="Arial" panose="020B0604020202020204" pitchFamily="34" charset="0"/>
                <a:cs typeface="Arial" panose="020B0604020202020204" pitchFamily="34" charset="0"/>
              </a:rPr>
              <a:t>), thus increasing the cerebral levels of the neurotransmitter acetylcholine (Ach). For many years, Traditional Chinese Medicine has been cataloging numerous medicinal plants, which present various pharmacological activities, such as anti-Alzheimer's activity. This variety of plants, present compounds that interact with multiple proteins that are involved in several pathways associated with AD. The main objective of this study is an </a:t>
            </a:r>
            <a:r>
              <a:rPr lang="en-US" i="1" dirty="0">
                <a:latin typeface="Arial" panose="020B0604020202020204" pitchFamily="34" charset="0"/>
                <a:cs typeface="Arial" panose="020B0604020202020204" pitchFamily="34" charset="0"/>
              </a:rPr>
              <a:t>in </a:t>
            </a:r>
            <a:r>
              <a:rPr lang="en-US" i="1" dirty="0" err="1">
                <a:latin typeface="Arial" panose="020B0604020202020204" pitchFamily="34" charset="0"/>
                <a:cs typeface="Arial" panose="020B0604020202020204" pitchFamily="34" charset="0"/>
              </a:rPr>
              <a:t>silico</a:t>
            </a:r>
            <a:r>
              <a:rPr lang="en-US" dirty="0">
                <a:latin typeface="Arial" panose="020B0604020202020204" pitchFamily="34" charset="0"/>
                <a:cs typeface="Arial" panose="020B0604020202020204" pitchFamily="34" charset="0"/>
              </a:rPr>
              <a:t> study of 14 natural compounds, where the molecular docking and pharmacokinetic and toxicological predictions was carried out. </a:t>
            </a:r>
            <a:r>
              <a:rPr lang="en-US" dirty="0" smtClean="0">
                <a:latin typeface="Arial" panose="020B0604020202020204" pitchFamily="34" charset="0"/>
                <a:cs typeface="Arial" panose="020B0604020202020204" pitchFamily="34" charset="0"/>
              </a:rPr>
              <a:t>As </a:t>
            </a:r>
            <a:r>
              <a:rPr lang="en-US" dirty="0">
                <a:latin typeface="Arial" panose="020B0604020202020204" pitchFamily="34" charset="0"/>
                <a:cs typeface="Arial" panose="020B0604020202020204" pitchFamily="34" charset="0"/>
              </a:rPr>
              <a:t>a first step the following molecules were selected in the literature: 1,8-cineole, </a:t>
            </a:r>
            <a:r>
              <a:rPr lang="en-US" dirty="0" err="1">
                <a:latin typeface="Arial" panose="020B0604020202020204" pitchFamily="34" charset="0"/>
                <a:cs typeface="Arial" panose="020B0604020202020204" pitchFamily="34" charset="0"/>
              </a:rPr>
              <a:t>bornil</a:t>
            </a:r>
            <a:r>
              <a:rPr lang="en-US" dirty="0">
                <a:latin typeface="Arial" panose="020B0604020202020204" pitchFamily="34" charset="0"/>
                <a:cs typeface="Arial" panose="020B0604020202020204" pitchFamily="34" charset="0"/>
              </a:rPr>
              <a:t> acetate, </a:t>
            </a:r>
            <a:r>
              <a:rPr lang="pt-BR" dirty="0">
                <a:latin typeface="Arial" panose="020B0604020202020204" pitchFamily="34" charset="0"/>
                <a:cs typeface="Arial" panose="020B0604020202020204" pitchFamily="34" charset="0"/>
              </a:rPr>
              <a:t>α</a:t>
            </a:r>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pinene</a:t>
            </a:r>
            <a:r>
              <a:rPr lang="en-US" dirty="0">
                <a:latin typeface="Arial" panose="020B0604020202020204" pitchFamily="34" charset="0"/>
                <a:cs typeface="Arial" panose="020B0604020202020204" pitchFamily="34" charset="0"/>
              </a:rPr>
              <a:t>, </a:t>
            </a:r>
            <a:r>
              <a:rPr lang="pt-BR" dirty="0">
                <a:latin typeface="Arial" panose="020B0604020202020204" pitchFamily="34" charset="0"/>
                <a:cs typeface="Arial" panose="020B0604020202020204" pitchFamily="34" charset="0"/>
              </a:rPr>
              <a:t>β</a:t>
            </a:r>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pinene</a:t>
            </a:r>
            <a:r>
              <a:rPr lang="en-US" dirty="0">
                <a:latin typeface="Arial" panose="020B0604020202020204" pitchFamily="34" charset="0"/>
                <a:cs typeface="Arial" panose="020B0604020202020204" pitchFamily="34" charset="0"/>
              </a:rPr>
              <a:t>, camphor, </a:t>
            </a:r>
            <a:r>
              <a:rPr lang="en-US" dirty="0" err="1">
                <a:latin typeface="Arial" panose="020B0604020202020204" pitchFamily="34" charset="0"/>
                <a:cs typeface="Arial" panose="020B0604020202020204" pitchFamily="34" charset="0"/>
              </a:rPr>
              <a:t>cariophilene</a:t>
            </a:r>
            <a:r>
              <a:rPr lang="en-US" dirty="0">
                <a:latin typeface="Arial" panose="020B0604020202020204" pitchFamily="34" charset="0"/>
                <a:cs typeface="Arial" panose="020B0604020202020204" pitchFamily="34" charset="0"/>
              </a:rPr>
              <a:t> epoxide, </a:t>
            </a:r>
            <a:r>
              <a:rPr lang="en-US" dirty="0" err="1">
                <a:latin typeface="Arial" panose="020B0604020202020204" pitchFamily="34" charset="0"/>
                <a:cs typeface="Arial" panose="020B0604020202020204" pitchFamily="34" charset="0"/>
              </a:rPr>
              <a:t>physostigmine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galantamine</a:t>
            </a:r>
            <a:r>
              <a:rPr lang="en-US" dirty="0">
                <a:latin typeface="Arial" panose="020B0604020202020204" pitchFamily="34" charset="0"/>
                <a:cs typeface="Arial" panose="020B0604020202020204" pitchFamily="34" charset="0"/>
              </a:rPr>
              <a:t>, </a:t>
            </a:r>
            <a:r>
              <a:rPr lang="pt-BR" dirty="0">
                <a:latin typeface="Arial" panose="020B0604020202020204" pitchFamily="34" charset="0"/>
                <a:cs typeface="Arial" panose="020B0604020202020204" pitchFamily="34" charset="0"/>
              </a:rPr>
              <a:t>γ</a:t>
            </a:r>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terpinene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honokiol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huperzine</a:t>
            </a:r>
            <a:r>
              <a:rPr lang="en-US" dirty="0">
                <a:latin typeface="Arial" panose="020B0604020202020204" pitchFamily="34" charset="0"/>
                <a:cs typeface="Arial" panose="020B0604020202020204" pitchFamily="34" charset="0"/>
              </a:rPr>
              <a:t> A, </a:t>
            </a:r>
            <a:r>
              <a:rPr lang="en-US" dirty="0" err="1">
                <a:latin typeface="Arial" panose="020B0604020202020204" pitchFamily="34" charset="0"/>
                <a:cs typeface="Arial" panose="020B0604020202020204" pitchFamily="34" charset="0"/>
              </a:rPr>
              <a:t>licoramine</a:t>
            </a:r>
            <a:r>
              <a:rPr lang="en-US" dirty="0">
                <a:latin typeface="Arial" panose="020B0604020202020204" pitchFamily="34" charset="0"/>
                <a:cs typeface="Arial" panose="020B0604020202020204" pitchFamily="34" charset="0"/>
              </a:rPr>
              <a:t> , </a:t>
            </a:r>
            <a:r>
              <a:rPr lang="en-US" dirty="0" err="1">
                <a:latin typeface="Arial" panose="020B0604020202020204" pitchFamily="34" charset="0"/>
                <a:cs typeface="Arial" panose="020B0604020202020204" pitchFamily="34" charset="0"/>
              </a:rPr>
              <a:t>magnolol</a:t>
            </a:r>
            <a:r>
              <a:rPr lang="en-US" dirty="0">
                <a:latin typeface="Arial" panose="020B0604020202020204" pitchFamily="34" charset="0"/>
                <a:cs typeface="Arial" panose="020B0604020202020204" pitchFamily="34" charset="0"/>
              </a:rPr>
              <a:t> and resveratrol, and later designed with the </a:t>
            </a:r>
            <a:r>
              <a:rPr lang="en-US" dirty="0" err="1">
                <a:latin typeface="Arial" panose="020B0604020202020204" pitchFamily="34" charset="0"/>
                <a:cs typeface="Arial" panose="020B0604020202020204" pitchFamily="34" charset="0"/>
              </a:rPr>
              <a:t>Chemsketch</a:t>
            </a:r>
            <a:r>
              <a:rPr lang="en-US" dirty="0">
                <a:latin typeface="Arial" panose="020B0604020202020204" pitchFamily="34" charset="0"/>
                <a:cs typeface="Arial" panose="020B0604020202020204" pitchFamily="34" charset="0"/>
              </a:rPr>
              <a:t> program and the chemical structures optimized with the </a:t>
            </a:r>
            <a:r>
              <a:rPr lang="en-US" dirty="0" err="1">
                <a:latin typeface="Arial" panose="020B0604020202020204" pitchFamily="34" charset="0"/>
                <a:cs typeface="Arial" panose="020B0604020202020204" pitchFamily="34" charset="0"/>
              </a:rPr>
              <a:t>Hartree-Fock</a:t>
            </a:r>
            <a:r>
              <a:rPr lang="en-US" dirty="0">
                <a:latin typeface="Arial" panose="020B0604020202020204" pitchFamily="34" charset="0"/>
                <a:cs typeface="Arial" panose="020B0604020202020204" pitchFamily="34" charset="0"/>
              </a:rPr>
              <a:t> method and the base function 6-31G ** previously validated in the Laboratory of Pharmaceutical and Medicinal Chemistry (</a:t>
            </a:r>
            <a:r>
              <a:rPr lang="en-US" dirty="0" err="1">
                <a:latin typeface="Arial" panose="020B0604020202020204" pitchFamily="34" charset="0"/>
                <a:cs typeface="Arial" panose="020B0604020202020204" pitchFamily="34" charset="0"/>
              </a:rPr>
              <a:t>PharMedChem</a:t>
            </a:r>
            <a:r>
              <a:rPr lang="en-US" dirty="0">
                <a:latin typeface="Arial" panose="020B0604020202020204" pitchFamily="34" charset="0"/>
                <a:cs typeface="Arial" panose="020B0604020202020204" pitchFamily="34" charset="0"/>
              </a:rPr>
              <a:t>) and implemented in the Gaussian program 03. The second step was the molecular docking study carried out with the software GOLD 4.1 where it was possible to study the intermolecular interactions among the selected natural products with the amino acids present in the active site of the </a:t>
            </a:r>
            <a:r>
              <a:rPr lang="en-US" dirty="0" err="1">
                <a:latin typeface="Arial" panose="020B0604020202020204" pitchFamily="34" charset="0"/>
                <a:cs typeface="Arial" panose="020B0604020202020204" pitchFamily="34" charset="0"/>
              </a:rPr>
              <a:t>AChEenzyme</a:t>
            </a:r>
            <a:r>
              <a:rPr lang="en-US" dirty="0">
                <a:latin typeface="Arial" panose="020B0604020202020204" pitchFamily="34" charset="0"/>
                <a:cs typeface="Arial" panose="020B0604020202020204" pitchFamily="34" charset="0"/>
              </a:rPr>
              <a:t>, the connections were largely hydrophobic interactions and hydrogen bonds and all 14 molecules showed interactions with the amino acid residues TRP286, PHE295, TYR341, TYR72 present in the catalytic site of the target enzyme, but only 13 presented three or more interactions, predominantly. In order to predict the pharmacokinetic properties of the selected molecules, the </a:t>
            </a:r>
            <a:r>
              <a:rPr lang="en-US" dirty="0" err="1">
                <a:latin typeface="Arial" panose="020B0604020202020204" pitchFamily="34" charset="0"/>
                <a:cs typeface="Arial" panose="020B0604020202020204" pitchFamily="34" charset="0"/>
              </a:rPr>
              <a:t>QikProp</a:t>
            </a:r>
            <a:r>
              <a:rPr lang="en-US" dirty="0">
                <a:latin typeface="Arial" panose="020B0604020202020204" pitchFamily="34" charset="0"/>
                <a:cs typeface="Arial" panose="020B0604020202020204" pitchFamily="34" charset="0"/>
              </a:rPr>
              <a:t> module of the Schrödinger software was used, which computed some important properties such as: molecular weight, polar surface area (PSA), </a:t>
            </a:r>
            <a:r>
              <a:rPr lang="en-US" dirty="0" err="1">
                <a:latin typeface="Arial" panose="020B0604020202020204" pitchFamily="34" charset="0"/>
                <a:cs typeface="Arial" panose="020B0604020202020204" pitchFamily="34" charset="0"/>
              </a:rPr>
              <a:t>logP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logBB</a:t>
            </a:r>
            <a:r>
              <a:rPr lang="en-US" dirty="0">
                <a:latin typeface="Arial" panose="020B0604020202020204" pitchFamily="34" charset="0"/>
                <a:cs typeface="Arial" panose="020B0604020202020204" pitchFamily="34" charset="0"/>
              </a:rPr>
              <a:t>, percentage of human oral absorption, activity predicted in the central nervous system, apparent permeability in cells and MDCK. As a result, all 14 molecules were found to have satisfactory PSA, </a:t>
            </a:r>
            <a:r>
              <a:rPr lang="en-US" dirty="0" err="1">
                <a:latin typeface="Arial" panose="020B0604020202020204" pitchFamily="34" charset="0"/>
                <a:cs typeface="Arial" panose="020B0604020202020204" pitchFamily="34" charset="0"/>
              </a:rPr>
              <a:t>LogBB</a:t>
            </a:r>
            <a:r>
              <a:rPr lang="en-US" dirty="0">
                <a:latin typeface="Arial" panose="020B0604020202020204" pitchFamily="34" charset="0"/>
                <a:cs typeface="Arial" panose="020B0604020202020204" pitchFamily="34" charset="0"/>
              </a:rPr>
              <a:t>, permeability to Caco-2 and MDCK cells, but only 7 molecules were able to cross the blood-brain barrier. The toxicity profile of the 14 molecules selected was performed by the DEREK program, where a total of 19 structural alerts were verified. The molecules that presented these alerts were: camphor, </a:t>
            </a:r>
            <a:r>
              <a:rPr lang="en-US" dirty="0" err="1">
                <a:latin typeface="Arial" panose="020B0604020202020204" pitchFamily="34" charset="0"/>
                <a:cs typeface="Arial" panose="020B0604020202020204" pitchFamily="34" charset="0"/>
              </a:rPr>
              <a:t>caryophyllene</a:t>
            </a:r>
            <a:r>
              <a:rPr lang="en-US" dirty="0">
                <a:latin typeface="Arial" panose="020B0604020202020204" pitchFamily="34" charset="0"/>
                <a:cs typeface="Arial" panose="020B0604020202020204" pitchFamily="34" charset="0"/>
              </a:rPr>
              <a:t> epoxide, </a:t>
            </a:r>
            <a:r>
              <a:rPr lang="en-US" dirty="0" err="1">
                <a:latin typeface="Arial" panose="020B0604020202020204" pitchFamily="34" charset="0"/>
                <a:cs typeface="Arial" panose="020B0604020202020204" pitchFamily="34" charset="0"/>
              </a:rPr>
              <a:t>physostigmine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honokiol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magnolol</a:t>
            </a:r>
            <a:r>
              <a:rPr lang="en-US" dirty="0">
                <a:latin typeface="Arial" panose="020B0604020202020204" pitchFamily="34" charset="0"/>
                <a:cs typeface="Arial" panose="020B0604020202020204" pitchFamily="34" charset="0"/>
              </a:rPr>
              <a:t> and resveratrol. Based on the results presented by the study, the following compounds were found: </a:t>
            </a:r>
            <a:r>
              <a:rPr lang="pt-BR" dirty="0">
                <a:latin typeface="Arial" panose="020B0604020202020204" pitchFamily="34" charset="0"/>
                <a:cs typeface="Arial" panose="020B0604020202020204" pitchFamily="34" charset="0"/>
              </a:rPr>
              <a:t>α</a:t>
            </a:r>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pinene</a:t>
            </a:r>
            <a:r>
              <a:rPr lang="en-US" dirty="0">
                <a:latin typeface="Arial" panose="020B0604020202020204" pitchFamily="34" charset="0"/>
                <a:cs typeface="Arial" panose="020B0604020202020204" pitchFamily="34" charset="0"/>
              </a:rPr>
              <a:t>, </a:t>
            </a:r>
            <a:r>
              <a:rPr lang="pt-BR" dirty="0">
                <a:latin typeface="Arial" panose="020B0604020202020204" pitchFamily="34" charset="0"/>
                <a:cs typeface="Arial" panose="020B0604020202020204" pitchFamily="34" charset="0"/>
              </a:rPr>
              <a:t>β</a:t>
            </a:r>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pinene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galantamine</a:t>
            </a:r>
            <a:r>
              <a:rPr lang="en-US" dirty="0">
                <a:latin typeface="Arial" panose="020B0604020202020204" pitchFamily="34" charset="0"/>
                <a:cs typeface="Arial" panose="020B0604020202020204" pitchFamily="34" charset="0"/>
              </a:rPr>
              <a:t>, </a:t>
            </a:r>
            <a:r>
              <a:rPr lang="pt-BR" dirty="0">
                <a:latin typeface="Arial" panose="020B0604020202020204" pitchFamily="34" charset="0"/>
                <a:cs typeface="Arial" panose="020B0604020202020204" pitchFamily="34" charset="0"/>
              </a:rPr>
              <a:t>γ</a:t>
            </a:r>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terpinene</a:t>
            </a:r>
            <a:r>
              <a:rPr lang="en-US" dirty="0">
                <a:latin typeface="Arial" panose="020B0604020202020204" pitchFamily="34" charset="0"/>
                <a:cs typeface="Arial" panose="020B0604020202020204" pitchFamily="34" charset="0"/>
              </a:rPr>
              <a:t> and </a:t>
            </a:r>
            <a:r>
              <a:rPr lang="en-US" dirty="0" err="1" smtClean="0">
                <a:latin typeface="Arial" panose="020B0604020202020204" pitchFamily="34" charset="0"/>
                <a:cs typeface="Arial" panose="020B0604020202020204" pitchFamily="34" charset="0"/>
              </a:rPr>
              <a:t>lycoramine</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presented potential for use in the planning and development of new anti-Alzheimer drug candidates</a:t>
            </a:r>
            <a:r>
              <a:rPr lang="en-US" dirty="0" smtClean="0">
                <a:latin typeface="Arial" panose="020B0604020202020204" pitchFamily="34" charset="0"/>
                <a:cs typeface="Arial" panose="020B0604020202020204" pitchFamily="34" charset="0"/>
              </a:rPr>
              <a:t>.</a:t>
            </a:r>
          </a:p>
          <a:p>
            <a:pPr marL="0" indent="0" algn="just">
              <a:buNone/>
            </a:pPr>
            <a:endParaRPr lang="en-US" dirty="0">
              <a:latin typeface="Arial" panose="020B0604020202020204" pitchFamily="34" charset="0"/>
              <a:cs typeface="Arial" panose="020B0604020202020204" pitchFamily="34" charset="0"/>
            </a:endParaRPr>
          </a:p>
          <a:p>
            <a:pPr marL="0" lvl="0" indent="0" algn="just">
              <a:buNone/>
            </a:pPr>
            <a:r>
              <a:rPr lang="pt-BR" b="1" dirty="0" err="1" smtClean="0">
                <a:latin typeface="Arial" panose="020B0604020202020204" pitchFamily="34" charset="0"/>
                <a:cs typeface="Arial" panose="020B0604020202020204" pitchFamily="34" charset="0"/>
              </a:rPr>
              <a:t>Keywords</a:t>
            </a:r>
            <a:r>
              <a:rPr lang="pt-BR" b="1" dirty="0" smtClean="0">
                <a:latin typeface="Arial" panose="020B0604020202020204" pitchFamily="34" charset="0"/>
                <a:cs typeface="Arial" panose="020B0604020202020204" pitchFamily="34" charset="0"/>
              </a:rPr>
              <a:t>:</a:t>
            </a:r>
            <a:r>
              <a:rPr lang="pt-BR"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Alzheimer's </a:t>
            </a:r>
            <a:r>
              <a:rPr lang="en-US" dirty="0" smtClean="0">
                <a:latin typeface="Arial" panose="020B0604020202020204" pitchFamily="34" charset="0"/>
                <a:cs typeface="Arial" panose="020B0604020202020204" pitchFamily="34" charset="0"/>
              </a:rPr>
              <a:t>disease; </a:t>
            </a:r>
            <a:r>
              <a:rPr lang="pt-BR" dirty="0">
                <a:latin typeface="Arial" panose="020B0604020202020204" pitchFamily="34" charset="0"/>
                <a:ea typeface="Times New Roman" panose="02020603050405020304" pitchFamily="18" charset="0"/>
                <a:cs typeface="Arial" panose="020B0604020202020204" pitchFamily="34" charset="0"/>
              </a:rPr>
              <a:t>molecular </a:t>
            </a:r>
            <a:r>
              <a:rPr lang="pt-BR" dirty="0" err="1">
                <a:latin typeface="Arial" panose="020B0604020202020204" pitchFamily="34" charset="0"/>
                <a:ea typeface="Times New Roman" panose="02020603050405020304" pitchFamily="18" charset="0"/>
                <a:cs typeface="Arial" panose="020B0604020202020204" pitchFamily="34" charset="0"/>
              </a:rPr>
              <a:t>docking</a:t>
            </a:r>
            <a:r>
              <a:rPr lang="pt-BR" dirty="0">
                <a:latin typeface="Arial" panose="020B0604020202020204" pitchFamily="34" charset="0"/>
                <a:ea typeface="Times New Roman" panose="02020603050405020304" pitchFamily="18" charset="0"/>
                <a:cs typeface="Arial" panose="020B0604020202020204" pitchFamily="34" charset="0"/>
              </a:rPr>
              <a:t>; natural </a:t>
            </a:r>
            <a:r>
              <a:rPr lang="pt-BR" dirty="0" err="1">
                <a:latin typeface="Arial" panose="020B0604020202020204" pitchFamily="34" charset="0"/>
                <a:ea typeface="Times New Roman" panose="02020603050405020304" pitchFamily="18" charset="0"/>
                <a:cs typeface="Arial" panose="020B0604020202020204" pitchFamily="34" charset="0"/>
              </a:rPr>
              <a:t>compounds</a:t>
            </a:r>
            <a:r>
              <a:rPr lang="pt-BR" dirty="0">
                <a:latin typeface="Arial" panose="020B0604020202020204" pitchFamily="34" charset="0"/>
                <a:ea typeface="Times New Roman" panose="02020603050405020304" pitchFamily="18" charset="0"/>
                <a:cs typeface="Arial" panose="020B0604020202020204" pitchFamily="34" charset="0"/>
              </a:rPr>
              <a:t>; </a:t>
            </a:r>
            <a:r>
              <a:rPr lang="pt-BR" dirty="0" err="1">
                <a:latin typeface="Arial" panose="020B0604020202020204" pitchFamily="34" charset="0"/>
                <a:ea typeface="Times New Roman" panose="02020603050405020304" pitchFamily="18" charset="0"/>
                <a:cs typeface="Arial" panose="020B0604020202020204" pitchFamily="34" charset="0"/>
              </a:rPr>
              <a:t>pharmacokinetic</a:t>
            </a:r>
            <a:r>
              <a:rPr lang="pt-BR" dirty="0">
                <a:latin typeface="Arial" panose="020B0604020202020204" pitchFamily="34" charset="0"/>
                <a:ea typeface="Times New Roman" panose="02020603050405020304" pitchFamily="18" charset="0"/>
                <a:cs typeface="Arial" panose="020B0604020202020204" pitchFamily="34" charset="0"/>
              </a:rPr>
              <a:t> </a:t>
            </a:r>
            <a:r>
              <a:rPr lang="pt-BR" dirty="0" err="1">
                <a:latin typeface="Arial" panose="020B0604020202020204" pitchFamily="34" charset="0"/>
                <a:ea typeface="Times New Roman" panose="02020603050405020304" pitchFamily="18" charset="0"/>
                <a:cs typeface="Arial" panose="020B0604020202020204" pitchFamily="34" charset="0"/>
              </a:rPr>
              <a:t>predictions</a:t>
            </a:r>
            <a:r>
              <a:rPr lang="pt-BR" dirty="0">
                <a:latin typeface="Arial" panose="020B0604020202020204" pitchFamily="34" charset="0"/>
                <a:ea typeface="Times New Roman" panose="02020603050405020304" pitchFamily="18" charset="0"/>
                <a:cs typeface="Arial" panose="020B0604020202020204" pitchFamily="34" charset="0"/>
              </a:rPr>
              <a:t>; </a:t>
            </a:r>
            <a:r>
              <a:rPr lang="pt-BR" dirty="0" err="1">
                <a:latin typeface="Arial" panose="020B0604020202020204" pitchFamily="34" charset="0"/>
                <a:ea typeface="Times New Roman" panose="02020603050405020304" pitchFamily="18" charset="0"/>
                <a:cs typeface="Arial" panose="020B0604020202020204" pitchFamily="34" charset="0"/>
              </a:rPr>
              <a:t>toxicological</a:t>
            </a:r>
            <a:r>
              <a:rPr lang="pt-BR" dirty="0">
                <a:latin typeface="Arial" panose="020B0604020202020204" pitchFamily="34" charset="0"/>
                <a:ea typeface="Times New Roman" panose="02020603050405020304" pitchFamily="18" charset="0"/>
                <a:cs typeface="Arial" panose="020B0604020202020204" pitchFamily="34" charset="0"/>
              </a:rPr>
              <a:t> </a:t>
            </a:r>
            <a:r>
              <a:rPr lang="pt-BR" dirty="0" err="1">
                <a:latin typeface="Arial" panose="020B0604020202020204" pitchFamily="34" charset="0"/>
                <a:ea typeface="Times New Roman" panose="02020603050405020304" pitchFamily="18" charset="0"/>
                <a:cs typeface="Arial" panose="020B0604020202020204" pitchFamily="34" charset="0"/>
              </a:rPr>
              <a:t>predicions</a:t>
            </a:r>
            <a:r>
              <a:rPr lang="pt-BR" dirty="0">
                <a:latin typeface="Arial" panose="020B0604020202020204" pitchFamily="34" charset="0"/>
                <a:ea typeface="Times New Roman" panose="02020603050405020304" pitchFamily="18" charset="0"/>
                <a:cs typeface="Arial" panose="020B0604020202020204" pitchFamily="34" charset="0"/>
              </a:rPr>
              <a:t>.</a:t>
            </a:r>
            <a:r>
              <a:rPr lang="pt-BR" sz="2400" dirty="0"/>
              <a:t> </a:t>
            </a:r>
            <a:endParaRPr lang="pt-BR" sz="4000" dirty="0">
              <a:latin typeface="Arial" panose="020B0604020202020204" pitchFamily="34" charset="0"/>
            </a:endParaRPr>
          </a:p>
          <a:p>
            <a:pPr marL="0" indent="0" algn="just">
              <a:buNone/>
            </a:pPr>
            <a:endParaRPr lang="pt-BR" dirty="0">
              <a:latin typeface="Arial" panose="020B0604020202020204" pitchFamily="34" charset="0"/>
              <a:cs typeface="Arial" panose="020B0604020202020204" pitchFamily="34" charset="0"/>
            </a:endParaRPr>
          </a:p>
          <a:p>
            <a:pPr marL="0" indent="0" algn="just">
              <a:buNone/>
            </a:pPr>
            <a:endParaRPr lang="pt-BR"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21324"/>
            <a:ext cx="12192000" cy="836676"/>
          </a:xfrm>
          <a:prstGeom prst="rect">
            <a:avLst/>
          </a:prstGeom>
        </p:spPr>
      </p:pic>
    </p:spTree>
    <p:extLst>
      <p:ext uri="{BB962C8B-B14F-4D97-AF65-F5344CB8AC3E}">
        <p14:creationId xmlns:p14="http://schemas.microsoft.com/office/powerpoint/2010/main" val="384484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1302327"/>
            <a:ext cx="10515600" cy="4874636"/>
          </a:xfrm>
        </p:spPr>
        <p:txBody>
          <a:bodyPr>
            <a:normAutofit/>
          </a:bodyPr>
          <a:lstStyle/>
          <a:p>
            <a:pPr algn="just">
              <a:lnSpc>
                <a:spcPct val="100000"/>
              </a:lnSpc>
            </a:pPr>
            <a:r>
              <a:rPr lang="en-US" sz="2000" dirty="0">
                <a:latin typeface="Arial" panose="020B0604020202020204" pitchFamily="34" charset="0"/>
                <a:cs typeface="Arial" panose="020B0604020202020204" pitchFamily="34" charset="0"/>
              </a:rPr>
              <a:t>In a study conducted by Fang et al. (2014), </a:t>
            </a: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interaction of the two compounds analyzed with the amino acid residues of the catalytic site of the enzyme was verified, showing that the two inhibitors presented strong and moderate interactions with residues TYR124, TRP286, GLU292 and TRY341</a:t>
            </a:r>
            <a:r>
              <a:rPr lang="en-US" sz="2000" dirty="0" smtClean="0">
                <a:latin typeface="Arial" panose="020B0604020202020204" pitchFamily="34" charset="0"/>
                <a:cs typeface="Arial" panose="020B0604020202020204" pitchFamily="34" charset="0"/>
              </a:rPr>
              <a:t>.</a:t>
            </a:r>
          </a:p>
          <a:p>
            <a:pPr marL="0" indent="0" algn="just">
              <a:lnSpc>
                <a:spcPct val="100000"/>
              </a:lnSpc>
              <a:buNone/>
            </a:pPr>
            <a:endParaRPr lang="en-US" sz="2000" dirty="0">
              <a:latin typeface="Arial" panose="020B0604020202020204" pitchFamily="34" charset="0"/>
              <a:cs typeface="Arial" panose="020B0604020202020204" pitchFamily="34" charset="0"/>
            </a:endParaRPr>
          </a:p>
          <a:p>
            <a:pPr algn="just">
              <a:lnSpc>
                <a:spcPct val="100000"/>
              </a:lnSpc>
            </a:pPr>
            <a:r>
              <a:rPr lang="en-US" sz="2000" dirty="0" err="1" smtClean="0">
                <a:latin typeface="Arial" panose="020B0604020202020204" pitchFamily="34" charset="0"/>
                <a:cs typeface="Arial" panose="020B0604020202020204" pitchFamily="34" charset="0"/>
              </a:rPr>
              <a:t>Czarnecka</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et al. (2017) verified that the synthesized compound presented π-π stacking and </a:t>
            </a:r>
            <a:r>
              <a:rPr lang="en-US" sz="2000" dirty="0" err="1">
                <a:latin typeface="Arial" panose="020B0604020202020204" pitchFamily="34" charset="0"/>
                <a:cs typeface="Arial" panose="020B0604020202020204" pitchFamily="34" charset="0"/>
              </a:rPr>
              <a:t>cation</a:t>
            </a:r>
            <a:r>
              <a:rPr lang="en-US" sz="2000" dirty="0">
                <a:latin typeface="Arial" panose="020B0604020202020204" pitchFamily="34" charset="0"/>
                <a:cs typeface="Arial" panose="020B0604020202020204" pitchFamily="34" charset="0"/>
              </a:rPr>
              <a:t>-π type interactions with residues TRP84 and PHE330 demonstrating inhibitory activity for </a:t>
            </a:r>
            <a:r>
              <a:rPr lang="en-US" sz="2000" dirty="0" err="1">
                <a:latin typeface="Arial" panose="020B0604020202020204" pitchFamily="34" charset="0"/>
                <a:cs typeface="Arial" panose="020B0604020202020204" pitchFamily="34" charset="0"/>
              </a:rPr>
              <a:t>AChE</a:t>
            </a:r>
            <a:endParaRPr lang="pt-BR" sz="20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21324"/>
            <a:ext cx="12192000" cy="836676"/>
          </a:xfrm>
          <a:prstGeom prst="rect">
            <a:avLst/>
          </a:prstGeom>
        </p:spPr>
      </p:pic>
    </p:spTree>
    <p:extLst>
      <p:ext uri="{BB962C8B-B14F-4D97-AF65-F5344CB8AC3E}">
        <p14:creationId xmlns:p14="http://schemas.microsoft.com/office/powerpoint/2010/main" val="436908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07545"/>
            <a:ext cx="10515600" cy="1325563"/>
          </a:xfrm>
        </p:spPr>
        <p:txBody>
          <a:bodyPr>
            <a:normAutofit/>
          </a:bodyPr>
          <a:lstStyle/>
          <a:p>
            <a:pPr algn="ctr"/>
            <a:r>
              <a:rPr lang="en-US" sz="2200" b="1" dirty="0" smtClean="0">
                <a:latin typeface="Arial" panose="020B0604020202020204" pitchFamily="34" charset="0"/>
                <a:cs typeface="Arial" panose="020B0604020202020204" pitchFamily="34" charset="0"/>
              </a:rPr>
              <a:t>PREDICTION </a:t>
            </a:r>
            <a:r>
              <a:rPr lang="en-US" sz="2200" b="1" dirty="0">
                <a:latin typeface="Arial" panose="020B0604020202020204" pitchFamily="34" charset="0"/>
                <a:cs typeface="Arial" panose="020B0604020202020204" pitchFamily="34" charset="0"/>
              </a:rPr>
              <a:t>OF PHARMACOKINETIC PROPERTIES (ADME) AND TOXICOLOGICAL PROPERTIES (TOX)</a:t>
            </a:r>
            <a:endParaRPr lang="pt-BR" sz="22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838200" y="2176530"/>
            <a:ext cx="10515600" cy="3408002"/>
          </a:xfrm>
        </p:spPr>
        <p:txBody>
          <a:bodyPr>
            <a:normAutofit/>
          </a:bodyPr>
          <a:lstStyle/>
          <a:p>
            <a:r>
              <a:rPr lang="en-US" sz="2400" dirty="0">
                <a:latin typeface="Arial" panose="020B0604020202020204" pitchFamily="34" charset="0"/>
                <a:cs typeface="Arial" panose="020B0604020202020204" pitchFamily="34" charset="0"/>
              </a:rPr>
              <a:t>The pharmacokinetic properties and toxicity of the compounds are one of the main reasons for terminating the development of drug candidates (GUPTA; MOHAN, 2014). </a:t>
            </a:r>
            <a:endParaRPr lang="en-US" sz="2400" dirty="0" smtClean="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The </a:t>
            </a:r>
            <a:r>
              <a:rPr lang="en-US" sz="2400" dirty="0" err="1">
                <a:latin typeface="Arial" panose="020B0604020202020204" pitchFamily="34" charset="0"/>
                <a:cs typeface="Arial" panose="020B0604020202020204" pitchFamily="34" charset="0"/>
              </a:rPr>
              <a:t>QikProp</a:t>
            </a:r>
            <a:r>
              <a:rPr lang="en-US" sz="2400" dirty="0">
                <a:latin typeface="Arial" panose="020B0604020202020204" pitchFamily="34" charset="0"/>
                <a:cs typeface="Arial" panose="020B0604020202020204" pitchFamily="34" charset="0"/>
              </a:rPr>
              <a:t> module of the Schrödinger software was used to predict the pharmacokinetic properties of the studied molecules.</a:t>
            </a:r>
            <a:endParaRPr lang="pt-BR"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21324"/>
            <a:ext cx="12192000" cy="836676"/>
          </a:xfrm>
          <a:prstGeom prst="rect">
            <a:avLst/>
          </a:prstGeom>
        </p:spPr>
      </p:pic>
    </p:spTree>
    <p:extLst>
      <p:ext uri="{BB962C8B-B14F-4D97-AF65-F5344CB8AC3E}">
        <p14:creationId xmlns:p14="http://schemas.microsoft.com/office/powerpoint/2010/main" val="2996003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27360"/>
            <a:ext cx="10515600" cy="587912"/>
          </a:xfrm>
        </p:spPr>
        <p:txBody>
          <a:bodyPr>
            <a:normAutofit fontScale="90000"/>
          </a:bodyPr>
          <a:lstStyle/>
          <a:p>
            <a:pPr algn="ctr"/>
            <a:r>
              <a:rPr lang="en-US" sz="2800" b="1" dirty="0" smtClean="0">
                <a:latin typeface="Arial" panose="020B0604020202020204" pitchFamily="34" charset="0"/>
                <a:cs typeface="Arial" panose="020B0604020202020204" pitchFamily="34" charset="0"/>
              </a:rPr>
              <a:t>PHARMACOKINETIC PROPERTIES OF THE STUDIED MOLECULES</a:t>
            </a:r>
            <a:endParaRPr lang="pt-BR" sz="2800" b="1" dirty="0">
              <a:latin typeface="Arial" panose="020B0604020202020204" pitchFamily="34" charset="0"/>
              <a:cs typeface="Arial" panose="020B0604020202020204" pitchFamily="34" charset="0"/>
            </a:endParaRPr>
          </a:p>
        </p:txBody>
      </p:sp>
      <p:graphicFrame>
        <p:nvGraphicFramePr>
          <p:cNvPr id="6" name="Tabela 5"/>
          <p:cNvGraphicFramePr>
            <a:graphicFrameLocks noGrp="1"/>
          </p:cNvGraphicFramePr>
          <p:nvPr>
            <p:extLst>
              <p:ext uri="{D42A27DB-BD31-4B8C-83A1-F6EECF244321}">
                <p14:modId xmlns:p14="http://schemas.microsoft.com/office/powerpoint/2010/main" val="3629902005"/>
              </p:ext>
            </p:extLst>
          </p:nvPr>
        </p:nvGraphicFramePr>
        <p:xfrm>
          <a:off x="1077136" y="672642"/>
          <a:ext cx="10242024" cy="5622513"/>
        </p:xfrm>
        <a:graphic>
          <a:graphicData uri="http://schemas.openxmlformats.org/drawingml/2006/table">
            <a:tbl>
              <a:tblPr firstRow="1" bandRow="1">
                <a:tableStyleId>{5C22544A-7EE6-4342-B048-85BDC9FD1C3A}</a:tableStyleId>
              </a:tblPr>
              <a:tblGrid>
                <a:gridCol w="476521"/>
                <a:gridCol w="2498502"/>
                <a:gridCol w="2126965"/>
                <a:gridCol w="1413164"/>
                <a:gridCol w="1136072"/>
                <a:gridCol w="1260764"/>
                <a:gridCol w="1330036"/>
              </a:tblGrid>
              <a:tr h="573169">
                <a:tc>
                  <a:txBody>
                    <a:bodyPr/>
                    <a:lstStyle/>
                    <a:p>
                      <a:pPr algn="ctr"/>
                      <a:endParaRPr lang="pt-BR" sz="1400" dirty="0">
                        <a:latin typeface="Arial" panose="020B0604020202020204" pitchFamily="34" charset="0"/>
                        <a:cs typeface="Arial" panose="020B0604020202020204" pitchFamily="34" charset="0"/>
                      </a:endParaRPr>
                    </a:p>
                  </a:txBody>
                  <a:tcPr/>
                </a:tc>
                <a:tc>
                  <a:txBody>
                    <a:bodyPr/>
                    <a:lstStyle/>
                    <a:p>
                      <a:pPr algn="ctr"/>
                      <a:r>
                        <a:rPr lang="pt-BR" sz="1400" dirty="0" smtClean="0">
                          <a:latin typeface="Arial" panose="020B0604020202020204" pitchFamily="34" charset="0"/>
                          <a:cs typeface="Arial" panose="020B0604020202020204" pitchFamily="34" charset="0"/>
                        </a:rPr>
                        <a:t>Molecule</a:t>
                      </a:r>
                      <a:endParaRPr lang="pt-BR" sz="1400" dirty="0">
                        <a:latin typeface="Arial" panose="020B0604020202020204" pitchFamily="34" charset="0"/>
                        <a:cs typeface="Arial" panose="020B0604020202020204" pitchFamily="34" charset="0"/>
                      </a:endParaRPr>
                    </a:p>
                  </a:txBody>
                  <a:tcPr/>
                </a:tc>
                <a:tc>
                  <a:txBody>
                    <a:bodyPr/>
                    <a:lstStyle/>
                    <a:p>
                      <a:pPr algn="ctr"/>
                      <a:r>
                        <a:rPr lang="pt-BR" sz="1400" b="1" kern="1200" dirty="0" smtClean="0">
                          <a:solidFill>
                            <a:schemeClr val="lt1"/>
                          </a:solidFill>
                          <a:effectLst/>
                          <a:latin typeface="Arial" panose="020B0604020202020204" pitchFamily="34" charset="0"/>
                          <a:ea typeface="+mn-ea"/>
                          <a:cs typeface="Arial" panose="020B0604020202020204" pitchFamily="34" charset="0"/>
                        </a:rPr>
                        <a:t>Caco-2</a:t>
                      </a:r>
                    </a:p>
                    <a:p>
                      <a:pPr algn="ctr"/>
                      <a:r>
                        <a:rPr lang="pt-BR" sz="1400" b="1" kern="1200" dirty="0" smtClean="0">
                          <a:solidFill>
                            <a:schemeClr val="lt1"/>
                          </a:solidFill>
                          <a:effectLst/>
                          <a:latin typeface="Arial" panose="020B0604020202020204" pitchFamily="34" charset="0"/>
                          <a:ea typeface="+mn-ea"/>
                          <a:cs typeface="Arial" panose="020B0604020202020204" pitchFamily="34" charset="0"/>
                        </a:rPr>
                        <a:t>(</a:t>
                      </a:r>
                      <a:r>
                        <a:rPr lang="pt-BR" sz="1400" b="1" kern="1200" dirty="0" err="1" smtClean="0">
                          <a:solidFill>
                            <a:schemeClr val="lt1"/>
                          </a:solidFill>
                          <a:effectLst/>
                          <a:latin typeface="Arial" panose="020B0604020202020204" pitchFamily="34" charset="0"/>
                          <a:ea typeface="+mn-ea"/>
                          <a:cs typeface="Arial" panose="020B0604020202020204" pitchFamily="34" charset="0"/>
                        </a:rPr>
                        <a:t>nm</a:t>
                      </a:r>
                      <a:r>
                        <a:rPr lang="pt-BR" sz="1400" b="1" kern="1200" dirty="0" smtClean="0">
                          <a:solidFill>
                            <a:schemeClr val="lt1"/>
                          </a:solidFill>
                          <a:effectLst/>
                          <a:latin typeface="Arial" panose="020B0604020202020204" pitchFamily="34" charset="0"/>
                          <a:ea typeface="+mn-ea"/>
                          <a:cs typeface="Arial" panose="020B0604020202020204" pitchFamily="34" charset="0"/>
                        </a:rPr>
                        <a:t>/</a:t>
                      </a:r>
                      <a:r>
                        <a:rPr lang="pt-BR" sz="1400" b="1" kern="1200" dirty="0" err="1" smtClean="0">
                          <a:solidFill>
                            <a:schemeClr val="lt1"/>
                          </a:solidFill>
                          <a:effectLst/>
                          <a:latin typeface="Arial" panose="020B0604020202020204" pitchFamily="34" charset="0"/>
                          <a:ea typeface="+mn-ea"/>
                          <a:cs typeface="Arial" panose="020B0604020202020204" pitchFamily="34" charset="0"/>
                        </a:rPr>
                        <a:t>sec</a:t>
                      </a:r>
                      <a:r>
                        <a:rPr lang="pt-BR" sz="1400" b="1" kern="1200" dirty="0" smtClean="0">
                          <a:solidFill>
                            <a:schemeClr val="lt1"/>
                          </a:solidFill>
                          <a:effectLst/>
                          <a:latin typeface="Arial" panose="020B0604020202020204" pitchFamily="34" charset="0"/>
                          <a:ea typeface="+mn-ea"/>
                          <a:cs typeface="Arial" panose="020B0604020202020204" pitchFamily="34" charset="0"/>
                        </a:rPr>
                        <a:t>)</a:t>
                      </a:r>
                      <a:endParaRPr lang="pt-BR" sz="1400" dirty="0">
                        <a:latin typeface="Arial" panose="020B0604020202020204" pitchFamily="34" charset="0"/>
                        <a:cs typeface="Arial" panose="020B0604020202020204" pitchFamily="34" charset="0"/>
                      </a:endParaRPr>
                    </a:p>
                  </a:txBody>
                  <a:tcPr/>
                </a:tc>
                <a:tc>
                  <a:txBody>
                    <a:bodyPr/>
                    <a:lstStyle/>
                    <a:p>
                      <a:pPr algn="ctr"/>
                      <a:r>
                        <a:rPr lang="pt-BR" sz="1400" b="1" kern="1200" dirty="0" smtClean="0">
                          <a:solidFill>
                            <a:schemeClr val="lt1"/>
                          </a:solidFill>
                          <a:effectLst/>
                          <a:latin typeface="Arial" panose="020B0604020202020204" pitchFamily="34" charset="0"/>
                          <a:ea typeface="+mn-ea"/>
                          <a:cs typeface="Arial" panose="020B0604020202020204" pitchFamily="34" charset="0"/>
                        </a:rPr>
                        <a:t>MDCK</a:t>
                      </a:r>
                    </a:p>
                    <a:p>
                      <a:pPr algn="ctr"/>
                      <a:r>
                        <a:rPr lang="pt-BR" sz="1400" b="1" kern="1200" dirty="0" smtClean="0">
                          <a:solidFill>
                            <a:schemeClr val="lt1"/>
                          </a:solidFill>
                          <a:effectLst/>
                          <a:latin typeface="Arial" panose="020B0604020202020204" pitchFamily="34" charset="0"/>
                          <a:ea typeface="+mn-ea"/>
                          <a:cs typeface="Arial" panose="020B0604020202020204" pitchFamily="34" charset="0"/>
                        </a:rPr>
                        <a:t>(</a:t>
                      </a:r>
                      <a:r>
                        <a:rPr lang="pt-BR" sz="1400" b="1" kern="1200" dirty="0" err="1" smtClean="0">
                          <a:solidFill>
                            <a:schemeClr val="lt1"/>
                          </a:solidFill>
                          <a:effectLst/>
                          <a:latin typeface="Arial" panose="020B0604020202020204" pitchFamily="34" charset="0"/>
                          <a:ea typeface="+mn-ea"/>
                          <a:cs typeface="Arial" panose="020B0604020202020204" pitchFamily="34" charset="0"/>
                        </a:rPr>
                        <a:t>nm</a:t>
                      </a:r>
                      <a:r>
                        <a:rPr lang="pt-BR" sz="1400" b="1" kern="1200" dirty="0" smtClean="0">
                          <a:solidFill>
                            <a:schemeClr val="lt1"/>
                          </a:solidFill>
                          <a:effectLst/>
                          <a:latin typeface="Arial" panose="020B0604020202020204" pitchFamily="34" charset="0"/>
                          <a:ea typeface="+mn-ea"/>
                          <a:cs typeface="Arial" panose="020B0604020202020204" pitchFamily="34" charset="0"/>
                        </a:rPr>
                        <a:t>/</a:t>
                      </a:r>
                      <a:r>
                        <a:rPr lang="pt-BR" sz="1400" b="1" kern="1200" dirty="0" err="1" smtClean="0">
                          <a:solidFill>
                            <a:schemeClr val="lt1"/>
                          </a:solidFill>
                          <a:effectLst/>
                          <a:latin typeface="Arial" panose="020B0604020202020204" pitchFamily="34" charset="0"/>
                          <a:ea typeface="+mn-ea"/>
                          <a:cs typeface="Arial" panose="020B0604020202020204" pitchFamily="34" charset="0"/>
                        </a:rPr>
                        <a:t>sec</a:t>
                      </a:r>
                      <a:r>
                        <a:rPr lang="pt-BR" sz="1400" b="1" kern="1200" dirty="0" smtClean="0">
                          <a:solidFill>
                            <a:schemeClr val="lt1"/>
                          </a:solidFill>
                          <a:effectLst/>
                          <a:latin typeface="Arial" panose="020B0604020202020204" pitchFamily="34" charset="0"/>
                          <a:ea typeface="+mn-ea"/>
                          <a:cs typeface="Arial" panose="020B0604020202020204" pitchFamily="34" charset="0"/>
                        </a:rPr>
                        <a:t>)</a:t>
                      </a:r>
                      <a:endParaRPr lang="pt-BR" sz="1400" dirty="0">
                        <a:latin typeface="Arial" panose="020B0604020202020204" pitchFamily="34" charset="0"/>
                        <a:cs typeface="Arial" panose="020B0604020202020204" pitchFamily="34" charset="0"/>
                      </a:endParaRPr>
                    </a:p>
                  </a:txBody>
                  <a:tcPr/>
                </a:tc>
                <a:tc>
                  <a:txBody>
                    <a:bodyPr/>
                    <a:lstStyle/>
                    <a:p>
                      <a:pPr algn="ctr"/>
                      <a:r>
                        <a:rPr lang="pt-BR" sz="1400" dirty="0" smtClean="0">
                          <a:latin typeface="Arial" panose="020B0604020202020204" pitchFamily="34" charset="0"/>
                          <a:cs typeface="Arial" panose="020B0604020202020204" pitchFamily="34" charset="0"/>
                        </a:rPr>
                        <a:t>AIH</a:t>
                      </a:r>
                    </a:p>
                    <a:p>
                      <a:pPr algn="ctr"/>
                      <a:r>
                        <a:rPr lang="pt-BR" sz="1400" dirty="0" smtClean="0">
                          <a:latin typeface="Arial" panose="020B0604020202020204" pitchFamily="34" charset="0"/>
                          <a:cs typeface="Arial" panose="020B0604020202020204" pitchFamily="34" charset="0"/>
                        </a:rPr>
                        <a:t>(%)</a:t>
                      </a:r>
                      <a:endParaRPr lang="pt-BR" sz="1400" dirty="0">
                        <a:latin typeface="Arial" panose="020B0604020202020204" pitchFamily="34" charset="0"/>
                        <a:cs typeface="Arial" panose="020B0604020202020204" pitchFamily="34" charset="0"/>
                      </a:endParaRPr>
                    </a:p>
                  </a:txBody>
                  <a:tcPr/>
                </a:tc>
                <a:tc>
                  <a:txBody>
                    <a:bodyPr/>
                    <a:lstStyle/>
                    <a:p>
                      <a:pPr algn="ctr"/>
                      <a:r>
                        <a:rPr lang="pt-BR" sz="1400" dirty="0" err="1" smtClean="0">
                          <a:latin typeface="Arial" panose="020B0604020202020204" pitchFamily="34" charset="0"/>
                          <a:cs typeface="Arial" panose="020B0604020202020204" pitchFamily="34" charset="0"/>
                        </a:rPr>
                        <a:t>LogBB</a:t>
                      </a:r>
                      <a:endParaRPr lang="pt-BR" sz="1400" dirty="0">
                        <a:latin typeface="Arial" panose="020B0604020202020204" pitchFamily="34" charset="0"/>
                        <a:cs typeface="Arial" panose="020B0604020202020204" pitchFamily="34" charset="0"/>
                      </a:endParaRPr>
                    </a:p>
                  </a:txBody>
                  <a:tcPr/>
                </a:tc>
                <a:tc>
                  <a:txBody>
                    <a:bodyPr/>
                    <a:lstStyle/>
                    <a:p>
                      <a:pPr algn="ctr"/>
                      <a:r>
                        <a:rPr lang="pt-BR" sz="1400" dirty="0" smtClean="0">
                          <a:latin typeface="Arial" panose="020B0604020202020204" pitchFamily="34" charset="0"/>
                          <a:cs typeface="Arial" panose="020B0604020202020204" pitchFamily="34" charset="0"/>
                        </a:rPr>
                        <a:t>PSA </a:t>
                      </a:r>
                    </a:p>
                    <a:p>
                      <a:pPr algn="ctr"/>
                      <a:r>
                        <a:rPr lang="pt-BR" sz="1400" dirty="0" smtClean="0">
                          <a:latin typeface="Arial" panose="020B0604020202020204" pitchFamily="34" charset="0"/>
                          <a:cs typeface="Arial" panose="020B0604020202020204" pitchFamily="34" charset="0"/>
                        </a:rPr>
                        <a:t>(</a:t>
                      </a:r>
                      <a:r>
                        <a:rPr lang="en-US" sz="1400" dirty="0" smtClean="0">
                          <a:latin typeface="Arial" panose="020B0604020202020204" pitchFamily="34" charset="0"/>
                          <a:cs typeface="Arial" panose="020B0604020202020204" pitchFamily="34" charset="0"/>
                        </a:rPr>
                        <a:t>Å)</a:t>
                      </a:r>
                      <a:endParaRPr lang="pt-BR" sz="1400" dirty="0">
                        <a:latin typeface="Arial" panose="020B0604020202020204" pitchFamily="34" charset="0"/>
                        <a:cs typeface="Arial" panose="020B0604020202020204" pitchFamily="34" charset="0"/>
                      </a:endParaRPr>
                    </a:p>
                  </a:txBody>
                  <a:tcPr/>
                </a:tc>
              </a:tr>
              <a:tr h="54587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400" b="1" dirty="0" smtClean="0">
                          <a:latin typeface="Arial" panose="020B0604020202020204" pitchFamily="34" charset="0"/>
                          <a:cs typeface="Arial" panose="020B0604020202020204" pitchFamily="34" charset="0"/>
                        </a:rPr>
                        <a:t>1</a:t>
                      </a:r>
                      <a:endParaRPr lang="pt-BR" sz="1400" b="1"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panose="020B0604020202020204" pitchFamily="34" charset="0"/>
                          <a:cs typeface="Arial" panose="020B0604020202020204" pitchFamily="34" charset="0"/>
                        </a:rPr>
                        <a:t>1,8 - cineole</a:t>
                      </a:r>
                      <a:endParaRPr lang="pt-BR" sz="1400" dirty="0">
                        <a:latin typeface="Arial" panose="020B0604020202020204" pitchFamily="34" charset="0"/>
                        <a:cs typeface="Arial" panose="020B0604020202020204" pitchFamily="34" charset="0"/>
                      </a:endParaRPr>
                    </a:p>
                  </a:txBody>
                  <a:tcPr/>
                </a:tc>
                <a:tc>
                  <a:txBody>
                    <a:bodyPr/>
                    <a:lstStyle/>
                    <a:p>
                      <a:pPr indent="450215" algn="ctr">
                        <a:lnSpc>
                          <a:spcPct val="150000"/>
                        </a:lnSpc>
                        <a:spcAft>
                          <a:spcPts val="800"/>
                        </a:spcAft>
                      </a:pPr>
                      <a:r>
                        <a:rPr lang="pt-BR" sz="1400" dirty="0" smtClean="0">
                          <a:effectLst/>
                          <a:latin typeface="Arial" panose="020B0604020202020204" pitchFamily="34" charset="0"/>
                          <a:ea typeface="Calibri" panose="020F0502020204030204" pitchFamily="34" charset="0"/>
                          <a:cs typeface="Times New Roman" panose="02020603050405020304" pitchFamily="18" charset="0"/>
                        </a:rPr>
                        <a:t>9906.04</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indent="450215" algn="ctr">
                        <a:lnSpc>
                          <a:spcPct val="150000"/>
                        </a:lnSpc>
                        <a:spcAft>
                          <a:spcPts val="800"/>
                        </a:spcAft>
                      </a:pPr>
                      <a:r>
                        <a:rPr lang="pt-BR" sz="1400" dirty="0" smtClean="0">
                          <a:effectLst/>
                          <a:latin typeface="Arial" panose="020B0604020202020204" pitchFamily="34" charset="0"/>
                          <a:ea typeface="Calibri" panose="020F0502020204030204" pitchFamily="34" charset="0"/>
                          <a:cs typeface="Times New Roman" panose="02020603050405020304" pitchFamily="18" charset="0"/>
                        </a:rPr>
                        <a:t>5899.29</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gn="ctr"/>
                      <a:r>
                        <a:rPr lang="pt-BR" sz="1400" dirty="0" smtClean="0">
                          <a:latin typeface="Arial" panose="020B0604020202020204" pitchFamily="34" charset="0"/>
                          <a:cs typeface="Arial" panose="020B0604020202020204" pitchFamily="34" charset="0"/>
                        </a:rPr>
                        <a:t>100</a:t>
                      </a:r>
                      <a:endParaRPr lang="pt-BR" sz="1400" dirty="0">
                        <a:latin typeface="Arial" panose="020B0604020202020204" pitchFamily="34" charset="0"/>
                        <a:cs typeface="Arial" panose="020B0604020202020204" pitchFamily="34" charset="0"/>
                      </a:endParaRPr>
                    </a:p>
                  </a:txBody>
                  <a:tcPr>
                    <a:solidFill>
                      <a:srgbClr val="92D050"/>
                    </a:solidFill>
                  </a:tcPr>
                </a:tc>
                <a:tc>
                  <a:txBody>
                    <a:bodyPr/>
                    <a:lstStyle/>
                    <a:p>
                      <a:pPr indent="450215" algn="ctr">
                        <a:lnSpc>
                          <a:spcPct val="150000"/>
                        </a:lnSpc>
                        <a:spcAft>
                          <a:spcPts val="800"/>
                        </a:spcAft>
                      </a:pPr>
                      <a:r>
                        <a:rPr lang="pt-BR" sz="1400" dirty="0" smtClean="0">
                          <a:effectLst/>
                          <a:latin typeface="Arial" panose="020B0604020202020204" pitchFamily="34" charset="0"/>
                          <a:ea typeface="Calibri" panose="020F0502020204030204" pitchFamily="34" charset="0"/>
                          <a:cs typeface="Times New Roman" panose="02020603050405020304" pitchFamily="18" charset="0"/>
                        </a:rPr>
                        <a:t>0.609</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indent="450215" algn="ctr">
                        <a:lnSpc>
                          <a:spcPct val="150000"/>
                        </a:lnSpc>
                        <a:spcAft>
                          <a:spcPts val="800"/>
                        </a:spcAft>
                      </a:pPr>
                      <a:r>
                        <a:rPr lang="pt-BR" sz="1400" dirty="0" smtClean="0">
                          <a:effectLst/>
                          <a:latin typeface="Arial" panose="020B0604020202020204" pitchFamily="34" charset="0"/>
                          <a:ea typeface="Calibri" panose="020F0502020204030204" pitchFamily="34" charset="0"/>
                          <a:cs typeface="Times New Roman" panose="02020603050405020304" pitchFamily="18" charset="0"/>
                        </a:rPr>
                        <a:t>7.489</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r>
              <a:tr h="518581">
                <a:tc>
                  <a:txBody>
                    <a:bodyPr/>
                    <a:lstStyle/>
                    <a:p>
                      <a:pPr algn="ctr"/>
                      <a:r>
                        <a:rPr lang="pt-BR" sz="1400" b="1" dirty="0" smtClean="0">
                          <a:latin typeface="Arial" panose="020B0604020202020204" pitchFamily="34" charset="0"/>
                          <a:cs typeface="Arial" panose="020B0604020202020204" pitchFamily="34" charset="0"/>
                        </a:rPr>
                        <a:t>2</a:t>
                      </a:r>
                      <a:endParaRPr lang="pt-BR" sz="1400" b="1" dirty="0">
                        <a:latin typeface="Arial" panose="020B0604020202020204" pitchFamily="34" charset="0"/>
                        <a:cs typeface="Arial" panose="020B0604020202020204" pitchFamily="34" charset="0"/>
                      </a:endParaRPr>
                    </a:p>
                  </a:txBody>
                  <a:tcPr/>
                </a:tc>
                <a:tc>
                  <a:txBody>
                    <a:bodyPr/>
                    <a:lstStyle/>
                    <a:p>
                      <a:r>
                        <a:rPr lang="pt-BR" sz="1400" b="1" dirty="0" err="1" smtClean="0">
                          <a:latin typeface="Arial" panose="020B0604020202020204" pitchFamily="34" charset="0"/>
                          <a:cs typeface="Arial" panose="020B0604020202020204" pitchFamily="34" charset="0"/>
                        </a:rPr>
                        <a:t>Acetate</a:t>
                      </a:r>
                      <a:r>
                        <a:rPr lang="pt-BR" sz="1400" b="1" dirty="0" smtClean="0">
                          <a:latin typeface="Arial" panose="020B0604020202020204" pitchFamily="34" charset="0"/>
                          <a:cs typeface="Arial" panose="020B0604020202020204" pitchFamily="34" charset="0"/>
                        </a:rPr>
                        <a:t> </a:t>
                      </a:r>
                      <a:r>
                        <a:rPr lang="pt-BR" sz="1400" b="1" dirty="0" err="1" smtClean="0">
                          <a:latin typeface="Arial" panose="020B0604020202020204" pitchFamily="34" charset="0"/>
                          <a:cs typeface="Arial" panose="020B0604020202020204" pitchFamily="34" charset="0"/>
                        </a:rPr>
                        <a:t>bornyl</a:t>
                      </a:r>
                      <a:endParaRPr lang="pt-BR" sz="1400" dirty="0">
                        <a:latin typeface="Arial" panose="020B0604020202020204" pitchFamily="34" charset="0"/>
                        <a:cs typeface="Arial" panose="020B0604020202020204" pitchFamily="34" charset="0"/>
                      </a:endParaRPr>
                    </a:p>
                  </a:txBody>
                  <a:tcPr/>
                </a:tc>
                <a:tc>
                  <a:txBody>
                    <a:bodyPr/>
                    <a:lstStyle/>
                    <a:p>
                      <a:pPr indent="450215" algn="ctr">
                        <a:lnSpc>
                          <a:spcPct val="150000"/>
                        </a:lnSpc>
                        <a:spcAft>
                          <a:spcPts val="800"/>
                        </a:spcAft>
                      </a:pPr>
                      <a:r>
                        <a:rPr lang="pt-BR" sz="1400" dirty="0" smtClean="0">
                          <a:effectLst/>
                          <a:latin typeface="Arial" panose="020B0604020202020204" pitchFamily="34" charset="0"/>
                          <a:ea typeface="Calibri" panose="020F0502020204030204" pitchFamily="34" charset="0"/>
                          <a:cs typeface="Times New Roman" panose="02020603050405020304" pitchFamily="18" charset="0"/>
                        </a:rPr>
                        <a:t>3674.25</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indent="450215" algn="ctr">
                        <a:lnSpc>
                          <a:spcPct val="150000"/>
                        </a:lnSpc>
                        <a:spcAft>
                          <a:spcPts val="800"/>
                        </a:spcAft>
                      </a:pPr>
                      <a:r>
                        <a:rPr lang="pt-BR" sz="1400" dirty="0" smtClean="0">
                          <a:effectLst/>
                          <a:latin typeface="Arial" panose="020B0604020202020204" pitchFamily="34" charset="0"/>
                          <a:ea typeface="Calibri" panose="020F0502020204030204" pitchFamily="34" charset="0"/>
                          <a:cs typeface="Times New Roman" panose="02020603050405020304" pitchFamily="18" charset="0"/>
                        </a:rPr>
                        <a:t>2019.43</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gn="ctr"/>
                      <a:r>
                        <a:rPr lang="pt-BR" sz="1400" dirty="0" smtClean="0">
                          <a:latin typeface="Arial" panose="020B0604020202020204" pitchFamily="34" charset="0"/>
                          <a:cs typeface="Arial" panose="020B0604020202020204" pitchFamily="34" charset="0"/>
                        </a:rPr>
                        <a:t>100</a:t>
                      </a:r>
                      <a:endParaRPr lang="pt-BR" sz="1400" dirty="0">
                        <a:latin typeface="Arial" panose="020B0604020202020204" pitchFamily="34" charset="0"/>
                        <a:cs typeface="Arial" panose="020B0604020202020204" pitchFamily="34" charset="0"/>
                      </a:endParaRPr>
                    </a:p>
                  </a:txBody>
                  <a:tcPr>
                    <a:solidFill>
                      <a:srgbClr val="92D050"/>
                    </a:solidFill>
                  </a:tcPr>
                </a:tc>
                <a:tc>
                  <a:txBody>
                    <a:bodyPr/>
                    <a:lstStyle/>
                    <a:p>
                      <a:pPr indent="450215" algn="ctr">
                        <a:lnSpc>
                          <a:spcPct val="150000"/>
                        </a:lnSpc>
                        <a:spcAft>
                          <a:spcPts val="800"/>
                        </a:spcAft>
                      </a:pPr>
                      <a:r>
                        <a:rPr lang="pt-BR" sz="1400" dirty="0" smtClean="0">
                          <a:effectLst/>
                          <a:latin typeface="Arial" panose="020B0604020202020204" pitchFamily="34" charset="0"/>
                          <a:ea typeface="Calibri" panose="020F0502020204030204" pitchFamily="34" charset="0"/>
                          <a:cs typeface="Times New Roman" panose="02020603050405020304" pitchFamily="18" charset="0"/>
                        </a:rPr>
                        <a:t>0.194</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tc>
                  <a:txBody>
                    <a:bodyPr/>
                    <a:lstStyle/>
                    <a:p>
                      <a:pPr indent="450215" algn="ctr">
                        <a:lnSpc>
                          <a:spcPct val="150000"/>
                        </a:lnSpc>
                        <a:spcAft>
                          <a:spcPts val="800"/>
                        </a:spcAft>
                      </a:pPr>
                      <a:r>
                        <a:rPr lang="pt-BR" sz="1400" dirty="0" smtClean="0">
                          <a:effectLst/>
                          <a:latin typeface="Arial" panose="020B0604020202020204" pitchFamily="34" charset="0"/>
                          <a:ea typeface="Calibri" panose="020F0502020204030204" pitchFamily="34" charset="0"/>
                          <a:cs typeface="Times New Roman" panose="02020603050405020304" pitchFamily="18" charset="0"/>
                        </a:rPr>
                        <a:t>35.426</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r>
              <a:tr h="33207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400" b="1" dirty="0" smtClean="0">
                          <a:latin typeface="Arial" panose="020B0604020202020204" pitchFamily="34" charset="0"/>
                          <a:cs typeface="Arial" panose="020B0604020202020204" pitchFamily="34" charset="0"/>
                        </a:rPr>
                        <a:t>3</a:t>
                      </a:r>
                      <a:endParaRPr lang="pt-BR" sz="1400" b="1"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400" b="1" dirty="0" smtClean="0">
                          <a:solidFill>
                            <a:schemeClr val="dk1"/>
                          </a:solidFill>
                          <a:latin typeface="Arial" panose="020B0604020202020204" pitchFamily="34" charset="0"/>
                          <a:cs typeface="Arial" panose="020B0604020202020204" pitchFamily="34" charset="0"/>
                        </a:rPr>
                        <a:t>α-</a:t>
                      </a:r>
                      <a:r>
                        <a:rPr lang="pt-BR" sz="1400" b="1" dirty="0" err="1" smtClean="0">
                          <a:solidFill>
                            <a:schemeClr val="dk1"/>
                          </a:solidFill>
                          <a:latin typeface="Arial" panose="020B0604020202020204" pitchFamily="34" charset="0"/>
                          <a:cs typeface="Arial" panose="020B0604020202020204" pitchFamily="34" charset="0"/>
                        </a:rPr>
                        <a:t>Pinene</a:t>
                      </a:r>
                      <a:endParaRPr lang="pt-BR" sz="1400" dirty="0">
                        <a:latin typeface="Arial" panose="020B0604020202020204" pitchFamily="34" charset="0"/>
                        <a:cs typeface="Arial" panose="020B0604020202020204" pitchFamily="34" charset="0"/>
                      </a:endParaRPr>
                    </a:p>
                  </a:txBody>
                  <a:tcPr/>
                </a:tc>
                <a:tc>
                  <a:txBody>
                    <a:bodyPr/>
                    <a:lstStyle/>
                    <a:p>
                      <a:pPr indent="450215" algn="ctr">
                        <a:lnSpc>
                          <a:spcPct val="150000"/>
                        </a:lnSpc>
                        <a:spcAft>
                          <a:spcPts val="800"/>
                        </a:spcAft>
                      </a:pPr>
                      <a:r>
                        <a:rPr lang="pt-BR" sz="1400" dirty="0" smtClean="0">
                          <a:effectLst/>
                          <a:latin typeface="Arial" panose="020B0604020202020204" pitchFamily="34" charset="0"/>
                          <a:ea typeface="Calibri" panose="020F0502020204030204" pitchFamily="34" charset="0"/>
                          <a:cs typeface="Times New Roman" panose="02020603050405020304" pitchFamily="18" charset="0"/>
                        </a:rPr>
                        <a:t>9906.04</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indent="450215" algn="ctr">
                        <a:lnSpc>
                          <a:spcPct val="150000"/>
                        </a:lnSpc>
                        <a:spcAft>
                          <a:spcPts val="800"/>
                        </a:spcAft>
                      </a:pPr>
                      <a:r>
                        <a:rPr lang="pt-BR" sz="1400" dirty="0" smtClean="0">
                          <a:effectLst/>
                          <a:latin typeface="Arial" panose="020B0604020202020204" pitchFamily="34" charset="0"/>
                          <a:ea typeface="Calibri" panose="020F0502020204030204" pitchFamily="34" charset="0"/>
                          <a:cs typeface="Times New Roman" panose="02020603050405020304" pitchFamily="18" charset="0"/>
                        </a:rPr>
                        <a:t>5899.29</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gn="ctr"/>
                      <a:r>
                        <a:rPr lang="pt-BR" sz="1400" dirty="0" smtClean="0">
                          <a:latin typeface="Arial" panose="020B0604020202020204" pitchFamily="34" charset="0"/>
                          <a:cs typeface="Arial" panose="020B0604020202020204" pitchFamily="34" charset="0"/>
                        </a:rPr>
                        <a:t>100</a:t>
                      </a:r>
                      <a:endParaRPr lang="pt-BR" sz="1400" dirty="0">
                        <a:latin typeface="Arial" panose="020B0604020202020204" pitchFamily="34" charset="0"/>
                        <a:cs typeface="Arial" panose="020B0604020202020204" pitchFamily="34" charset="0"/>
                      </a:endParaRPr>
                    </a:p>
                  </a:txBody>
                  <a:tcPr>
                    <a:solidFill>
                      <a:srgbClr val="92D050"/>
                    </a:solidFill>
                  </a:tcPr>
                </a:tc>
                <a:tc>
                  <a:txBody>
                    <a:bodyPr/>
                    <a:lstStyle/>
                    <a:p>
                      <a:pPr indent="450215" algn="ctr">
                        <a:lnSpc>
                          <a:spcPct val="150000"/>
                        </a:lnSpc>
                        <a:spcAft>
                          <a:spcPts val="800"/>
                        </a:spcAft>
                      </a:pPr>
                      <a:r>
                        <a:rPr lang="pt-BR" sz="1400" dirty="0" smtClean="0">
                          <a:effectLst/>
                          <a:latin typeface="Arial" panose="020B0604020202020204" pitchFamily="34" charset="0"/>
                          <a:ea typeface="Calibri" panose="020F0502020204030204" pitchFamily="34" charset="0"/>
                          <a:cs typeface="Times New Roman" panose="02020603050405020304" pitchFamily="18" charset="0"/>
                        </a:rPr>
                        <a:t>0.869</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indent="450215" algn="ctr">
                        <a:lnSpc>
                          <a:spcPct val="150000"/>
                        </a:lnSpc>
                        <a:spcAft>
                          <a:spcPts val="800"/>
                        </a:spcAft>
                      </a:pPr>
                      <a:r>
                        <a:rPr lang="pt-BR" sz="1400" dirty="0">
                          <a:effectLst/>
                          <a:latin typeface="Arial" panose="020B0604020202020204" pitchFamily="34" charset="0"/>
                          <a:ea typeface="Calibri" panose="020F0502020204030204" pitchFamily="34" charset="0"/>
                          <a:cs typeface="Times New Roman" panose="02020603050405020304" pitchFamily="18" charset="0"/>
                        </a:rPr>
                        <a:t>0</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r>
              <a:tr h="33207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400" b="1" dirty="0" smtClean="0">
                          <a:latin typeface="Arial" panose="020B0604020202020204" pitchFamily="34" charset="0"/>
                          <a:cs typeface="Arial" panose="020B0604020202020204" pitchFamily="34" charset="0"/>
                        </a:rPr>
                        <a:t>4</a:t>
                      </a:r>
                      <a:endParaRPr lang="pt-BR" sz="1400" b="1"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400" b="1" dirty="0" smtClean="0">
                          <a:solidFill>
                            <a:schemeClr val="dk1"/>
                          </a:solidFill>
                          <a:latin typeface="Arial" panose="020B0604020202020204" pitchFamily="34" charset="0"/>
                          <a:cs typeface="Arial" panose="020B0604020202020204" pitchFamily="34" charset="0"/>
                        </a:rPr>
                        <a:t>β-</a:t>
                      </a:r>
                      <a:r>
                        <a:rPr lang="pt-BR" sz="1400" b="1" dirty="0" err="1" smtClean="0">
                          <a:solidFill>
                            <a:schemeClr val="dk1"/>
                          </a:solidFill>
                          <a:latin typeface="Arial" panose="020B0604020202020204" pitchFamily="34" charset="0"/>
                          <a:cs typeface="Arial" panose="020B0604020202020204" pitchFamily="34" charset="0"/>
                        </a:rPr>
                        <a:t>Pinene</a:t>
                      </a:r>
                      <a:endParaRPr lang="pt-BR" sz="1400" dirty="0">
                        <a:latin typeface="Arial" panose="020B0604020202020204" pitchFamily="34" charset="0"/>
                        <a:cs typeface="Arial" panose="020B0604020202020204" pitchFamily="34" charset="0"/>
                      </a:endParaRPr>
                    </a:p>
                  </a:txBody>
                  <a:tcPr/>
                </a:tc>
                <a:tc>
                  <a:txBody>
                    <a:bodyPr/>
                    <a:lstStyle/>
                    <a:p>
                      <a:pPr indent="450215" algn="ctr">
                        <a:lnSpc>
                          <a:spcPct val="150000"/>
                        </a:lnSpc>
                        <a:spcAft>
                          <a:spcPts val="800"/>
                        </a:spcAft>
                      </a:pPr>
                      <a:r>
                        <a:rPr lang="pt-BR" sz="1400" dirty="0" smtClean="0">
                          <a:effectLst/>
                          <a:latin typeface="Arial" panose="020B0604020202020204" pitchFamily="34" charset="0"/>
                          <a:ea typeface="Calibri" panose="020F0502020204030204" pitchFamily="34" charset="0"/>
                          <a:cs typeface="Times New Roman" panose="02020603050405020304" pitchFamily="18" charset="0"/>
                        </a:rPr>
                        <a:t>9906.04</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indent="450215" algn="ctr">
                        <a:lnSpc>
                          <a:spcPct val="150000"/>
                        </a:lnSpc>
                        <a:spcAft>
                          <a:spcPts val="800"/>
                        </a:spcAft>
                      </a:pPr>
                      <a:r>
                        <a:rPr lang="pt-BR" sz="1400" dirty="0" smtClean="0">
                          <a:effectLst/>
                          <a:latin typeface="Arial" panose="020B0604020202020204" pitchFamily="34" charset="0"/>
                          <a:ea typeface="Calibri" panose="020F0502020204030204" pitchFamily="34" charset="0"/>
                          <a:cs typeface="Times New Roman" panose="02020603050405020304" pitchFamily="18" charset="0"/>
                        </a:rPr>
                        <a:t>5899.29</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gn="ctr"/>
                      <a:r>
                        <a:rPr lang="pt-BR" sz="1400" dirty="0" smtClean="0">
                          <a:latin typeface="Arial" panose="020B0604020202020204" pitchFamily="34" charset="0"/>
                          <a:cs typeface="Arial" panose="020B0604020202020204" pitchFamily="34" charset="0"/>
                        </a:rPr>
                        <a:t>100</a:t>
                      </a:r>
                      <a:endParaRPr lang="pt-BR" sz="1400" dirty="0">
                        <a:latin typeface="Arial" panose="020B0604020202020204" pitchFamily="34" charset="0"/>
                        <a:cs typeface="Arial" panose="020B0604020202020204" pitchFamily="34" charset="0"/>
                      </a:endParaRPr>
                    </a:p>
                  </a:txBody>
                  <a:tcPr>
                    <a:solidFill>
                      <a:srgbClr val="92D050"/>
                    </a:solidFill>
                  </a:tcPr>
                </a:tc>
                <a:tc>
                  <a:txBody>
                    <a:bodyPr/>
                    <a:lstStyle/>
                    <a:p>
                      <a:pPr indent="450215" algn="ctr">
                        <a:lnSpc>
                          <a:spcPct val="150000"/>
                        </a:lnSpc>
                        <a:spcAft>
                          <a:spcPts val="800"/>
                        </a:spcAft>
                      </a:pPr>
                      <a:r>
                        <a:rPr lang="pt-BR" sz="1400" dirty="0" smtClean="0">
                          <a:effectLst/>
                          <a:latin typeface="Arial" panose="020B0604020202020204" pitchFamily="34" charset="0"/>
                          <a:ea typeface="Calibri" panose="020F0502020204030204" pitchFamily="34" charset="0"/>
                          <a:cs typeface="Times New Roman" panose="02020603050405020304" pitchFamily="18" charset="0"/>
                        </a:rPr>
                        <a:t>0.855</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indent="450215" algn="ctr">
                        <a:lnSpc>
                          <a:spcPct val="150000"/>
                        </a:lnSpc>
                        <a:spcAft>
                          <a:spcPts val="800"/>
                        </a:spcAft>
                      </a:pPr>
                      <a:r>
                        <a:rPr lang="pt-BR" sz="1400" dirty="0">
                          <a:effectLst/>
                          <a:latin typeface="Arial" panose="020B0604020202020204" pitchFamily="34" charset="0"/>
                          <a:ea typeface="Calibri" panose="020F0502020204030204" pitchFamily="34" charset="0"/>
                          <a:cs typeface="Times New Roman" panose="02020603050405020304" pitchFamily="18" charset="0"/>
                        </a:rPr>
                        <a:t>0</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r>
              <a:tr h="332074">
                <a:tc>
                  <a:txBody>
                    <a:bodyPr/>
                    <a:lstStyle/>
                    <a:p>
                      <a:pPr algn="ctr"/>
                      <a:r>
                        <a:rPr lang="pt-BR" sz="1400" b="1" dirty="0" smtClean="0">
                          <a:latin typeface="Arial" panose="020B0604020202020204" pitchFamily="34" charset="0"/>
                          <a:cs typeface="Arial" panose="020B0604020202020204" pitchFamily="34" charset="0"/>
                        </a:rPr>
                        <a:t>5</a:t>
                      </a:r>
                      <a:endParaRPr lang="pt-BR" sz="1400" b="1" dirty="0">
                        <a:latin typeface="Arial" panose="020B0604020202020204" pitchFamily="34" charset="0"/>
                        <a:cs typeface="Arial" panose="020B0604020202020204" pitchFamily="34" charset="0"/>
                      </a:endParaRPr>
                    </a:p>
                  </a:txBody>
                  <a:tcPr/>
                </a:tc>
                <a:tc>
                  <a:txBody>
                    <a:bodyPr/>
                    <a:lstStyle/>
                    <a:p>
                      <a:r>
                        <a:rPr lang="pt-BR" sz="1400" b="1" dirty="0" err="1" smtClean="0">
                          <a:latin typeface="Arial" panose="020B0604020202020204" pitchFamily="34" charset="0"/>
                          <a:cs typeface="Arial" panose="020B0604020202020204" pitchFamily="34" charset="0"/>
                        </a:rPr>
                        <a:t>Camphor</a:t>
                      </a:r>
                      <a:endParaRPr lang="pt-BR" sz="1400" b="1" dirty="0">
                        <a:latin typeface="Arial" panose="020B0604020202020204" pitchFamily="34" charset="0"/>
                        <a:cs typeface="Arial" panose="020B0604020202020204" pitchFamily="34" charset="0"/>
                      </a:endParaRPr>
                    </a:p>
                  </a:txBody>
                  <a:tcPr/>
                </a:tc>
                <a:tc>
                  <a:txBody>
                    <a:bodyPr/>
                    <a:lstStyle/>
                    <a:p>
                      <a:pPr indent="450215" algn="ctr">
                        <a:lnSpc>
                          <a:spcPct val="150000"/>
                        </a:lnSpc>
                        <a:spcAft>
                          <a:spcPts val="800"/>
                        </a:spcAft>
                      </a:pPr>
                      <a:r>
                        <a:rPr lang="pt-BR" sz="1400" dirty="0" smtClean="0">
                          <a:effectLst/>
                          <a:latin typeface="Arial" panose="020B0604020202020204" pitchFamily="34" charset="0"/>
                          <a:ea typeface="Calibri" panose="020F0502020204030204" pitchFamily="34" charset="0"/>
                          <a:cs typeface="Times New Roman" panose="02020603050405020304" pitchFamily="18" charset="0"/>
                        </a:rPr>
                        <a:t>4256.65</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indent="450215" algn="ctr">
                        <a:lnSpc>
                          <a:spcPct val="150000"/>
                        </a:lnSpc>
                        <a:spcAft>
                          <a:spcPts val="800"/>
                        </a:spcAft>
                      </a:pPr>
                      <a:r>
                        <a:rPr lang="pt-BR" sz="1400" dirty="0" smtClean="0">
                          <a:effectLst/>
                          <a:latin typeface="Arial" panose="020B0604020202020204" pitchFamily="34" charset="0"/>
                          <a:ea typeface="Calibri" panose="020F0502020204030204" pitchFamily="34" charset="0"/>
                          <a:cs typeface="Times New Roman" panose="02020603050405020304" pitchFamily="18" charset="0"/>
                        </a:rPr>
                        <a:t>2367.55</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gn="ctr"/>
                      <a:r>
                        <a:rPr lang="pt-BR" sz="1400" dirty="0" smtClean="0">
                          <a:latin typeface="Arial" panose="020B0604020202020204" pitchFamily="34" charset="0"/>
                          <a:cs typeface="Arial" panose="020B0604020202020204" pitchFamily="34" charset="0"/>
                        </a:rPr>
                        <a:t>100</a:t>
                      </a:r>
                      <a:endParaRPr lang="pt-BR" sz="1400" dirty="0">
                        <a:latin typeface="Arial" panose="020B0604020202020204" pitchFamily="34" charset="0"/>
                        <a:cs typeface="Arial" panose="020B0604020202020204" pitchFamily="34" charset="0"/>
                      </a:endParaRPr>
                    </a:p>
                  </a:txBody>
                  <a:tcPr>
                    <a:solidFill>
                      <a:srgbClr val="92D050"/>
                    </a:solidFill>
                  </a:tcPr>
                </a:tc>
                <a:tc>
                  <a:txBody>
                    <a:bodyPr/>
                    <a:lstStyle/>
                    <a:p>
                      <a:pPr indent="450215" algn="ctr">
                        <a:lnSpc>
                          <a:spcPct val="150000"/>
                        </a:lnSpc>
                        <a:spcAft>
                          <a:spcPts val="800"/>
                        </a:spcAft>
                      </a:pPr>
                      <a:r>
                        <a:rPr lang="pt-BR" sz="1400" dirty="0" smtClean="0">
                          <a:effectLst/>
                          <a:latin typeface="Arial" panose="020B0604020202020204" pitchFamily="34" charset="0"/>
                          <a:ea typeface="Calibri" panose="020F0502020204030204" pitchFamily="34" charset="0"/>
                          <a:cs typeface="Times New Roman" panose="02020603050405020304" pitchFamily="18" charset="0"/>
                        </a:rPr>
                        <a:t>0.28</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tc>
                  <a:txBody>
                    <a:bodyPr/>
                    <a:lstStyle/>
                    <a:p>
                      <a:pPr indent="450215" algn="ctr">
                        <a:lnSpc>
                          <a:spcPct val="150000"/>
                        </a:lnSpc>
                        <a:spcAft>
                          <a:spcPts val="800"/>
                        </a:spcAft>
                      </a:pPr>
                      <a:r>
                        <a:rPr lang="pt-BR" sz="1400" dirty="0" smtClean="0">
                          <a:effectLst/>
                          <a:latin typeface="Arial" panose="020B0604020202020204" pitchFamily="34" charset="0"/>
                          <a:ea typeface="Calibri" panose="020F0502020204030204" pitchFamily="34" charset="0"/>
                          <a:cs typeface="Times New Roman" panose="02020603050405020304" pitchFamily="18" charset="0"/>
                        </a:rPr>
                        <a:t>24.409</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r>
              <a:tr h="332074">
                <a:tc>
                  <a:txBody>
                    <a:bodyPr/>
                    <a:lstStyle/>
                    <a:p>
                      <a:pPr algn="ctr"/>
                      <a:r>
                        <a:rPr lang="pt-BR" sz="1400" b="1" dirty="0" smtClean="0">
                          <a:latin typeface="Arial" panose="020B0604020202020204" pitchFamily="34" charset="0"/>
                          <a:cs typeface="Arial" panose="020B0604020202020204" pitchFamily="34" charset="0"/>
                        </a:rPr>
                        <a:t>6</a:t>
                      </a:r>
                      <a:endParaRPr lang="pt-BR" sz="1400" b="1" dirty="0">
                        <a:latin typeface="Arial" panose="020B0604020202020204" pitchFamily="34" charset="0"/>
                        <a:cs typeface="Arial" panose="020B0604020202020204" pitchFamily="34" charset="0"/>
                      </a:endParaRPr>
                    </a:p>
                  </a:txBody>
                  <a:tcPr/>
                </a:tc>
                <a:tc>
                  <a:txBody>
                    <a:bodyPr/>
                    <a:lstStyle/>
                    <a:p>
                      <a:r>
                        <a:rPr lang="pt-BR" sz="1400" b="1" dirty="0" err="1" smtClean="0">
                          <a:latin typeface="Arial" panose="020B0604020202020204" pitchFamily="34" charset="0"/>
                          <a:cs typeface="Arial" panose="020B0604020202020204" pitchFamily="34" charset="0"/>
                        </a:rPr>
                        <a:t>Caryophyllene</a:t>
                      </a:r>
                      <a:r>
                        <a:rPr lang="pt-BR" sz="1400" b="1" dirty="0" smtClean="0">
                          <a:latin typeface="Arial" panose="020B0604020202020204" pitchFamily="34" charset="0"/>
                          <a:cs typeface="Arial" panose="020B0604020202020204" pitchFamily="34" charset="0"/>
                        </a:rPr>
                        <a:t> </a:t>
                      </a:r>
                      <a:r>
                        <a:rPr lang="pt-BR" sz="1400" b="1" dirty="0" err="1" smtClean="0">
                          <a:latin typeface="Arial" panose="020B0604020202020204" pitchFamily="34" charset="0"/>
                          <a:cs typeface="Arial" panose="020B0604020202020204" pitchFamily="34" charset="0"/>
                        </a:rPr>
                        <a:t>Epoxide</a:t>
                      </a:r>
                      <a:endParaRPr lang="pt-BR" sz="1400" dirty="0">
                        <a:latin typeface="Arial" panose="020B0604020202020204" pitchFamily="34" charset="0"/>
                        <a:cs typeface="Arial" panose="020B0604020202020204" pitchFamily="34" charset="0"/>
                      </a:endParaRPr>
                    </a:p>
                  </a:txBody>
                  <a:tcPr/>
                </a:tc>
                <a:tc>
                  <a:txBody>
                    <a:bodyPr/>
                    <a:lstStyle/>
                    <a:p>
                      <a:pPr indent="450215" algn="ctr">
                        <a:lnSpc>
                          <a:spcPct val="150000"/>
                        </a:lnSpc>
                        <a:spcAft>
                          <a:spcPts val="800"/>
                        </a:spcAft>
                      </a:pPr>
                      <a:r>
                        <a:rPr lang="pt-BR" sz="1400" dirty="0" smtClean="0">
                          <a:effectLst/>
                          <a:latin typeface="Arial" panose="020B0604020202020204" pitchFamily="34" charset="0"/>
                          <a:ea typeface="Calibri" panose="020F0502020204030204" pitchFamily="34" charset="0"/>
                          <a:cs typeface="Times New Roman" panose="02020603050405020304" pitchFamily="18" charset="0"/>
                        </a:rPr>
                        <a:t>9906.04</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indent="450215" algn="ctr">
                        <a:lnSpc>
                          <a:spcPct val="150000"/>
                        </a:lnSpc>
                        <a:spcAft>
                          <a:spcPts val="800"/>
                        </a:spcAft>
                      </a:pPr>
                      <a:r>
                        <a:rPr lang="pt-BR" sz="1400" dirty="0" smtClean="0">
                          <a:effectLst/>
                          <a:latin typeface="Arial" panose="020B0604020202020204" pitchFamily="34" charset="0"/>
                          <a:ea typeface="Calibri" panose="020F0502020204030204" pitchFamily="34" charset="0"/>
                          <a:cs typeface="Times New Roman" panose="02020603050405020304" pitchFamily="18" charset="0"/>
                        </a:rPr>
                        <a:t>5899.29</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gn="ctr"/>
                      <a:r>
                        <a:rPr lang="pt-BR" sz="1400" dirty="0" smtClean="0">
                          <a:latin typeface="Arial" panose="020B0604020202020204" pitchFamily="34" charset="0"/>
                          <a:cs typeface="Arial" panose="020B0604020202020204" pitchFamily="34" charset="0"/>
                        </a:rPr>
                        <a:t>100</a:t>
                      </a:r>
                      <a:endParaRPr lang="pt-BR" sz="1400" dirty="0">
                        <a:latin typeface="Arial" panose="020B0604020202020204" pitchFamily="34" charset="0"/>
                        <a:cs typeface="Arial" panose="020B0604020202020204" pitchFamily="34" charset="0"/>
                      </a:endParaRPr>
                    </a:p>
                  </a:txBody>
                  <a:tcPr>
                    <a:solidFill>
                      <a:srgbClr val="92D050"/>
                    </a:solidFill>
                  </a:tcPr>
                </a:tc>
                <a:tc>
                  <a:txBody>
                    <a:bodyPr/>
                    <a:lstStyle/>
                    <a:p>
                      <a:pPr indent="450215" algn="ctr">
                        <a:lnSpc>
                          <a:spcPct val="150000"/>
                        </a:lnSpc>
                        <a:spcAft>
                          <a:spcPts val="800"/>
                        </a:spcAft>
                      </a:pPr>
                      <a:r>
                        <a:rPr lang="pt-BR" sz="1400" dirty="0" smtClean="0">
                          <a:effectLst/>
                          <a:latin typeface="Arial" panose="020B0604020202020204" pitchFamily="34" charset="0"/>
                          <a:ea typeface="Calibri" panose="020F0502020204030204" pitchFamily="34" charset="0"/>
                          <a:cs typeface="Times New Roman" panose="02020603050405020304" pitchFamily="18" charset="0"/>
                        </a:rPr>
                        <a:t>0.104</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tc>
                  <a:txBody>
                    <a:bodyPr/>
                    <a:lstStyle/>
                    <a:p>
                      <a:pPr indent="450215" algn="ctr">
                        <a:lnSpc>
                          <a:spcPct val="150000"/>
                        </a:lnSpc>
                        <a:spcAft>
                          <a:spcPts val="800"/>
                        </a:spcAft>
                      </a:pPr>
                      <a:r>
                        <a:rPr lang="pt-BR" sz="1400" dirty="0" smtClean="0">
                          <a:effectLst/>
                          <a:latin typeface="Arial" panose="020B0604020202020204" pitchFamily="34" charset="0"/>
                          <a:ea typeface="Calibri" panose="020F0502020204030204" pitchFamily="34" charset="0"/>
                          <a:cs typeface="Times New Roman" panose="02020603050405020304" pitchFamily="18" charset="0"/>
                        </a:rPr>
                        <a:t>12.535</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r>
              <a:tr h="332074">
                <a:tc>
                  <a:txBody>
                    <a:bodyPr/>
                    <a:lstStyle/>
                    <a:p>
                      <a:pPr algn="ctr"/>
                      <a:r>
                        <a:rPr lang="pt-BR" sz="1400" b="1" dirty="0" smtClean="0">
                          <a:latin typeface="Arial" panose="020B0604020202020204" pitchFamily="34" charset="0"/>
                          <a:cs typeface="Arial" panose="020B0604020202020204" pitchFamily="34" charset="0"/>
                        </a:rPr>
                        <a:t>7</a:t>
                      </a:r>
                    </a:p>
                  </a:txBody>
                  <a:tcPr/>
                </a:tc>
                <a:tc>
                  <a:txBody>
                    <a:bodyPr/>
                    <a:lstStyle/>
                    <a:p>
                      <a:pPr algn="just"/>
                      <a:r>
                        <a:rPr lang="pt-BR" sz="1400" b="1" dirty="0" err="1" smtClean="0">
                          <a:latin typeface="Arial" panose="020B0604020202020204" pitchFamily="34" charset="0"/>
                          <a:cs typeface="Arial" panose="020B0604020202020204" pitchFamily="34" charset="0"/>
                        </a:rPr>
                        <a:t>Physostigmine</a:t>
                      </a:r>
                      <a:endParaRPr lang="pt-BR" sz="1400" b="1" dirty="0" smtClean="0">
                        <a:latin typeface="Arial" panose="020B0604020202020204" pitchFamily="34" charset="0"/>
                        <a:cs typeface="Arial" panose="020B0604020202020204" pitchFamily="34" charset="0"/>
                      </a:endParaRPr>
                    </a:p>
                  </a:txBody>
                  <a:tcPr/>
                </a:tc>
                <a:tc>
                  <a:txBody>
                    <a:bodyPr/>
                    <a:lstStyle/>
                    <a:p>
                      <a:pPr indent="450215" algn="ctr">
                        <a:lnSpc>
                          <a:spcPct val="150000"/>
                        </a:lnSpc>
                        <a:spcAft>
                          <a:spcPts val="800"/>
                        </a:spcAft>
                      </a:pPr>
                      <a:r>
                        <a:rPr lang="pt-BR" sz="1400" dirty="0" smtClean="0">
                          <a:effectLst/>
                          <a:latin typeface="Arial" panose="020B0604020202020204" pitchFamily="34" charset="0"/>
                          <a:ea typeface="Calibri" panose="020F0502020204030204" pitchFamily="34" charset="0"/>
                          <a:cs typeface="Times New Roman" panose="02020603050405020304" pitchFamily="18" charset="0"/>
                        </a:rPr>
                        <a:t>125.702</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indent="450215" algn="ctr">
                        <a:lnSpc>
                          <a:spcPct val="150000"/>
                        </a:lnSpc>
                        <a:spcAft>
                          <a:spcPts val="800"/>
                        </a:spcAft>
                      </a:pPr>
                      <a:r>
                        <a:rPr lang="pt-BR" sz="1400" dirty="0" smtClean="0">
                          <a:effectLst/>
                          <a:latin typeface="Arial" panose="020B0604020202020204" pitchFamily="34" charset="0"/>
                          <a:ea typeface="Calibri" panose="020F0502020204030204" pitchFamily="34" charset="0"/>
                          <a:cs typeface="Times New Roman" panose="02020603050405020304" pitchFamily="18" charset="0"/>
                        </a:rPr>
                        <a:t>64.358</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ctr"/>
                      <a:r>
                        <a:rPr lang="pt-BR" sz="1400" dirty="0" smtClean="0">
                          <a:latin typeface="Arial" panose="020B0604020202020204" pitchFamily="34" charset="0"/>
                          <a:cs typeface="Arial" panose="020B0604020202020204" pitchFamily="34" charset="0"/>
                        </a:rPr>
                        <a:t>72.014</a:t>
                      </a:r>
                      <a:endParaRPr lang="pt-BR" sz="1400" dirty="0">
                        <a:latin typeface="Arial" panose="020B0604020202020204" pitchFamily="34" charset="0"/>
                        <a:cs typeface="Arial" panose="020B0604020202020204" pitchFamily="34" charset="0"/>
                      </a:endParaRPr>
                    </a:p>
                  </a:txBody>
                  <a:tcPr>
                    <a:solidFill>
                      <a:srgbClr val="FFFF00"/>
                    </a:solidFill>
                  </a:tcPr>
                </a:tc>
                <a:tc>
                  <a:txBody>
                    <a:bodyPr/>
                    <a:lstStyle/>
                    <a:p>
                      <a:pPr indent="450215" algn="ctr">
                        <a:lnSpc>
                          <a:spcPct val="150000"/>
                        </a:lnSpc>
                        <a:spcAft>
                          <a:spcPts val="800"/>
                        </a:spcAft>
                      </a:pPr>
                      <a:r>
                        <a:rPr lang="pt-BR" sz="1400" dirty="0" smtClean="0">
                          <a:effectLst/>
                          <a:latin typeface="Arial" panose="020B0604020202020204" pitchFamily="34" charset="0"/>
                          <a:ea typeface="Calibri" panose="020F0502020204030204" pitchFamily="34" charset="0"/>
                          <a:cs typeface="Times New Roman" panose="02020603050405020304" pitchFamily="18" charset="0"/>
                        </a:rPr>
                        <a:t>0.631</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indent="450215" algn="ctr">
                        <a:lnSpc>
                          <a:spcPct val="150000"/>
                        </a:lnSpc>
                        <a:spcAft>
                          <a:spcPts val="800"/>
                        </a:spcAft>
                      </a:pPr>
                      <a:r>
                        <a:rPr lang="pt-BR" sz="1400" dirty="0" smtClean="0">
                          <a:effectLst/>
                          <a:latin typeface="Arial" panose="020B0604020202020204" pitchFamily="34" charset="0"/>
                          <a:ea typeface="Calibri" panose="020F0502020204030204" pitchFamily="34" charset="0"/>
                          <a:cs typeface="Times New Roman" panose="02020603050405020304" pitchFamily="18" charset="0"/>
                        </a:rPr>
                        <a:t>57.857</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r>
              <a:tr h="332074">
                <a:tc>
                  <a:txBody>
                    <a:bodyPr/>
                    <a:lstStyle/>
                    <a:p>
                      <a:pPr algn="ctr"/>
                      <a:r>
                        <a:rPr lang="pt-BR" sz="1400" b="1" dirty="0" smtClean="0">
                          <a:latin typeface="Arial" panose="020B0604020202020204" pitchFamily="34" charset="0"/>
                          <a:cs typeface="Arial" panose="020B0604020202020204" pitchFamily="34" charset="0"/>
                        </a:rPr>
                        <a:t>8</a:t>
                      </a:r>
                      <a:endParaRPr lang="pt-BR" sz="1400" b="1" dirty="0">
                        <a:latin typeface="Arial" panose="020B0604020202020204" pitchFamily="34" charset="0"/>
                        <a:cs typeface="Arial" panose="020B0604020202020204" pitchFamily="34" charset="0"/>
                      </a:endParaRPr>
                    </a:p>
                  </a:txBody>
                  <a:tcPr/>
                </a:tc>
                <a:tc>
                  <a:txBody>
                    <a:bodyPr/>
                    <a:lstStyle/>
                    <a:p>
                      <a:r>
                        <a:rPr lang="pt-BR" sz="1400" b="1" dirty="0" err="1" smtClean="0">
                          <a:latin typeface="Arial" panose="020B0604020202020204" pitchFamily="34" charset="0"/>
                          <a:cs typeface="Arial" panose="020B0604020202020204" pitchFamily="34" charset="0"/>
                        </a:rPr>
                        <a:t>Galantamine</a:t>
                      </a:r>
                      <a:endParaRPr lang="pt-BR" sz="1400" b="1" dirty="0">
                        <a:latin typeface="Arial" panose="020B0604020202020204" pitchFamily="34" charset="0"/>
                        <a:cs typeface="Arial" panose="020B0604020202020204" pitchFamily="34" charset="0"/>
                      </a:endParaRPr>
                    </a:p>
                  </a:txBody>
                  <a:tcPr/>
                </a:tc>
                <a:tc>
                  <a:txBody>
                    <a:bodyPr/>
                    <a:lstStyle/>
                    <a:p>
                      <a:pPr indent="450215" algn="ctr">
                        <a:lnSpc>
                          <a:spcPct val="150000"/>
                        </a:lnSpc>
                        <a:spcAft>
                          <a:spcPts val="800"/>
                        </a:spcAft>
                      </a:pPr>
                      <a:r>
                        <a:rPr lang="pt-BR" sz="1400" dirty="0" smtClean="0">
                          <a:effectLst/>
                          <a:latin typeface="Arial" panose="020B0604020202020204" pitchFamily="34" charset="0"/>
                          <a:ea typeface="Calibri" panose="020F0502020204030204" pitchFamily="34" charset="0"/>
                          <a:cs typeface="Times New Roman" panose="02020603050405020304" pitchFamily="18" charset="0"/>
                        </a:rPr>
                        <a:t>864.354</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indent="450215" algn="ctr">
                        <a:lnSpc>
                          <a:spcPct val="150000"/>
                        </a:lnSpc>
                        <a:spcAft>
                          <a:spcPts val="800"/>
                        </a:spcAft>
                      </a:pPr>
                      <a:r>
                        <a:rPr lang="pt-BR" sz="1400" dirty="0" smtClean="0">
                          <a:effectLst/>
                          <a:latin typeface="Arial" panose="020B0604020202020204" pitchFamily="34" charset="0"/>
                          <a:ea typeface="Calibri" panose="020F0502020204030204" pitchFamily="34" charset="0"/>
                          <a:cs typeface="Times New Roman" panose="02020603050405020304" pitchFamily="18" charset="0"/>
                        </a:rPr>
                        <a:t>467.521</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ctr"/>
                      <a:r>
                        <a:rPr lang="pt-BR" sz="1400" dirty="0" smtClean="0">
                          <a:latin typeface="Arial" panose="020B0604020202020204" pitchFamily="34" charset="0"/>
                          <a:cs typeface="Arial" panose="020B0604020202020204" pitchFamily="34" charset="0"/>
                        </a:rPr>
                        <a:t>91.329</a:t>
                      </a:r>
                      <a:endParaRPr lang="pt-BR" sz="1400" dirty="0">
                        <a:latin typeface="Arial" panose="020B0604020202020204" pitchFamily="34" charset="0"/>
                        <a:cs typeface="Arial" panose="020B0604020202020204" pitchFamily="34" charset="0"/>
                      </a:endParaRPr>
                    </a:p>
                  </a:txBody>
                  <a:tcPr>
                    <a:solidFill>
                      <a:srgbClr val="FFFF00"/>
                    </a:solidFill>
                  </a:tcPr>
                </a:tc>
                <a:tc>
                  <a:txBody>
                    <a:bodyPr/>
                    <a:lstStyle/>
                    <a:p>
                      <a:pPr indent="450215" algn="ctr">
                        <a:lnSpc>
                          <a:spcPct val="150000"/>
                        </a:lnSpc>
                        <a:spcAft>
                          <a:spcPts val="800"/>
                        </a:spcAft>
                      </a:pPr>
                      <a:r>
                        <a:rPr lang="pt-BR" sz="1400" dirty="0" smtClean="0">
                          <a:effectLst/>
                          <a:latin typeface="Arial" panose="020B0604020202020204" pitchFamily="34" charset="0"/>
                          <a:ea typeface="Calibri" panose="020F0502020204030204" pitchFamily="34" charset="0"/>
                          <a:cs typeface="Times New Roman" panose="02020603050405020304" pitchFamily="18" charset="0"/>
                        </a:rPr>
                        <a:t>0.441</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indent="450215" algn="ctr">
                        <a:lnSpc>
                          <a:spcPct val="150000"/>
                        </a:lnSpc>
                        <a:spcAft>
                          <a:spcPts val="800"/>
                        </a:spcAft>
                      </a:pPr>
                      <a:r>
                        <a:rPr lang="pt-BR" sz="1400" dirty="0" smtClean="0">
                          <a:effectLst/>
                          <a:latin typeface="Arial" panose="020B0604020202020204" pitchFamily="34" charset="0"/>
                          <a:ea typeface="Calibri" panose="020F0502020204030204" pitchFamily="34" charset="0"/>
                          <a:cs typeface="Times New Roman" panose="02020603050405020304" pitchFamily="18" charset="0"/>
                        </a:rPr>
                        <a:t>42.446</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r>
              <a:tr h="332074">
                <a:tc>
                  <a:txBody>
                    <a:bodyPr/>
                    <a:lstStyle/>
                    <a:p>
                      <a:pPr algn="ctr"/>
                      <a:r>
                        <a:rPr lang="pt-BR" sz="1400" b="1" dirty="0" smtClean="0">
                          <a:latin typeface="Arial" panose="020B0604020202020204" pitchFamily="34" charset="0"/>
                          <a:cs typeface="Arial" panose="020B0604020202020204" pitchFamily="34" charset="0"/>
                        </a:rPr>
                        <a:t>9</a:t>
                      </a:r>
                      <a:endParaRPr lang="pt-BR" sz="1400" b="1" dirty="0">
                        <a:latin typeface="Arial" panose="020B0604020202020204" pitchFamily="34" charset="0"/>
                        <a:cs typeface="Arial" panose="020B0604020202020204" pitchFamily="34" charset="0"/>
                      </a:endParaRPr>
                    </a:p>
                  </a:txBody>
                  <a:tcPr/>
                </a:tc>
                <a:tc>
                  <a:txBody>
                    <a:bodyPr/>
                    <a:lstStyle/>
                    <a:p>
                      <a:r>
                        <a:rPr lang="el-GR" sz="1400" b="1" dirty="0" smtClean="0">
                          <a:solidFill>
                            <a:schemeClr val="dk1"/>
                          </a:solidFill>
                          <a:latin typeface="Arial" panose="020B0604020202020204" pitchFamily="34" charset="0"/>
                          <a:cs typeface="Arial" panose="020B0604020202020204" pitchFamily="34" charset="0"/>
                        </a:rPr>
                        <a:t>γ</a:t>
                      </a:r>
                      <a:r>
                        <a:rPr lang="pt-BR" sz="1400" b="1" dirty="0" smtClean="0">
                          <a:solidFill>
                            <a:schemeClr val="dk1"/>
                          </a:solidFill>
                          <a:latin typeface="Arial" panose="020B0604020202020204" pitchFamily="34" charset="0"/>
                          <a:cs typeface="Arial" panose="020B0604020202020204" pitchFamily="34" charset="0"/>
                        </a:rPr>
                        <a:t>-</a:t>
                      </a:r>
                      <a:r>
                        <a:rPr lang="pt-BR" sz="1400" b="1" dirty="0" err="1" smtClean="0">
                          <a:solidFill>
                            <a:schemeClr val="dk1"/>
                          </a:solidFill>
                          <a:latin typeface="Arial" panose="020B0604020202020204" pitchFamily="34" charset="0"/>
                          <a:cs typeface="Arial" panose="020B0604020202020204" pitchFamily="34" charset="0"/>
                        </a:rPr>
                        <a:t>Terpineno</a:t>
                      </a:r>
                      <a:endParaRPr lang="pt-BR" sz="1400" dirty="0">
                        <a:latin typeface="Arial" panose="020B0604020202020204" pitchFamily="34" charset="0"/>
                        <a:cs typeface="Arial" panose="020B0604020202020204" pitchFamily="34" charset="0"/>
                      </a:endParaRPr>
                    </a:p>
                  </a:txBody>
                  <a:tcPr/>
                </a:tc>
                <a:tc>
                  <a:txBody>
                    <a:bodyPr/>
                    <a:lstStyle/>
                    <a:p>
                      <a:pPr indent="450215" algn="ctr">
                        <a:lnSpc>
                          <a:spcPct val="150000"/>
                        </a:lnSpc>
                        <a:spcAft>
                          <a:spcPts val="800"/>
                        </a:spcAft>
                      </a:pPr>
                      <a:r>
                        <a:rPr lang="pt-BR" sz="1400" dirty="0" smtClean="0">
                          <a:effectLst/>
                          <a:latin typeface="Arial" panose="020B0604020202020204" pitchFamily="34" charset="0"/>
                          <a:ea typeface="Calibri" panose="020F0502020204030204" pitchFamily="34" charset="0"/>
                          <a:cs typeface="Times New Roman" panose="02020603050405020304" pitchFamily="18" charset="0"/>
                        </a:rPr>
                        <a:t>9906.04</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indent="450215" algn="ctr">
                        <a:lnSpc>
                          <a:spcPct val="150000"/>
                        </a:lnSpc>
                        <a:spcAft>
                          <a:spcPts val="800"/>
                        </a:spcAft>
                      </a:pPr>
                      <a:r>
                        <a:rPr lang="pt-BR" sz="1400" dirty="0" smtClean="0">
                          <a:effectLst/>
                          <a:latin typeface="Arial" panose="020B0604020202020204" pitchFamily="34" charset="0"/>
                          <a:ea typeface="Calibri" panose="020F0502020204030204" pitchFamily="34" charset="0"/>
                          <a:cs typeface="Times New Roman" panose="02020603050405020304" pitchFamily="18" charset="0"/>
                        </a:rPr>
                        <a:t>5899.29</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gn="ctr"/>
                      <a:r>
                        <a:rPr lang="pt-BR" sz="1400" dirty="0" smtClean="0">
                          <a:latin typeface="Arial" panose="020B0604020202020204" pitchFamily="34" charset="0"/>
                          <a:cs typeface="Arial" panose="020B0604020202020204" pitchFamily="34" charset="0"/>
                        </a:rPr>
                        <a:t>100</a:t>
                      </a:r>
                      <a:endParaRPr lang="pt-BR" sz="1400" dirty="0">
                        <a:latin typeface="Arial" panose="020B0604020202020204" pitchFamily="34" charset="0"/>
                        <a:cs typeface="Arial" panose="020B0604020202020204" pitchFamily="34" charset="0"/>
                      </a:endParaRPr>
                    </a:p>
                  </a:txBody>
                  <a:tcPr>
                    <a:solidFill>
                      <a:srgbClr val="92D050"/>
                    </a:solidFill>
                  </a:tcPr>
                </a:tc>
                <a:tc>
                  <a:txBody>
                    <a:bodyPr/>
                    <a:lstStyle/>
                    <a:p>
                      <a:pPr indent="450215" algn="ctr">
                        <a:lnSpc>
                          <a:spcPct val="150000"/>
                        </a:lnSpc>
                        <a:spcAft>
                          <a:spcPts val="800"/>
                        </a:spcAft>
                      </a:pPr>
                      <a:r>
                        <a:rPr lang="pt-BR" sz="1400" dirty="0" smtClean="0">
                          <a:effectLst/>
                          <a:latin typeface="Arial" panose="020B0604020202020204" pitchFamily="34" charset="0"/>
                          <a:ea typeface="Calibri" panose="020F0502020204030204" pitchFamily="34" charset="0"/>
                          <a:cs typeface="Times New Roman" panose="02020603050405020304" pitchFamily="18" charset="0"/>
                        </a:rPr>
                        <a:t>0.863</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indent="450215" algn="ctr">
                        <a:lnSpc>
                          <a:spcPct val="150000"/>
                        </a:lnSpc>
                        <a:spcAft>
                          <a:spcPts val="800"/>
                        </a:spcAft>
                      </a:pPr>
                      <a:r>
                        <a:rPr lang="pt-BR" sz="1400" dirty="0">
                          <a:effectLst/>
                          <a:latin typeface="Arial" panose="020B0604020202020204" pitchFamily="34" charset="0"/>
                          <a:ea typeface="Calibri" panose="020F0502020204030204" pitchFamily="34" charset="0"/>
                          <a:cs typeface="Times New Roman" panose="02020603050405020304" pitchFamily="18" charset="0"/>
                        </a:rPr>
                        <a:t>0</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r>
              <a:tr h="332074">
                <a:tc>
                  <a:txBody>
                    <a:bodyPr/>
                    <a:lstStyle/>
                    <a:p>
                      <a:pPr algn="ctr"/>
                      <a:r>
                        <a:rPr lang="pt-BR" sz="1400" b="1" dirty="0" smtClean="0">
                          <a:latin typeface="Arial" panose="020B0604020202020204" pitchFamily="34" charset="0"/>
                          <a:cs typeface="Arial" panose="020B0604020202020204" pitchFamily="34" charset="0"/>
                        </a:rPr>
                        <a:t>10</a:t>
                      </a:r>
                      <a:endParaRPr lang="pt-BR" sz="1400" b="1" dirty="0">
                        <a:latin typeface="Arial" panose="020B0604020202020204" pitchFamily="34" charset="0"/>
                        <a:cs typeface="Arial" panose="020B0604020202020204" pitchFamily="34" charset="0"/>
                      </a:endParaRPr>
                    </a:p>
                  </a:txBody>
                  <a:tcPr/>
                </a:tc>
                <a:tc>
                  <a:txBody>
                    <a:bodyPr/>
                    <a:lstStyle/>
                    <a:p>
                      <a:r>
                        <a:rPr lang="pt-BR" sz="1400" b="1" dirty="0" err="1" smtClean="0">
                          <a:latin typeface="Arial" panose="020B0604020202020204" pitchFamily="34" charset="0"/>
                          <a:cs typeface="Arial" panose="020B0604020202020204" pitchFamily="34" charset="0"/>
                        </a:rPr>
                        <a:t>Honokiol</a:t>
                      </a:r>
                      <a:endParaRPr lang="pt-BR" sz="1400" b="1" dirty="0">
                        <a:latin typeface="Arial" panose="020B0604020202020204" pitchFamily="34" charset="0"/>
                        <a:cs typeface="Arial" panose="020B0604020202020204" pitchFamily="34" charset="0"/>
                      </a:endParaRPr>
                    </a:p>
                  </a:txBody>
                  <a:tcPr/>
                </a:tc>
                <a:tc>
                  <a:txBody>
                    <a:bodyPr/>
                    <a:lstStyle/>
                    <a:p>
                      <a:pPr indent="450215" algn="ctr">
                        <a:lnSpc>
                          <a:spcPct val="150000"/>
                        </a:lnSpc>
                        <a:spcAft>
                          <a:spcPts val="800"/>
                        </a:spcAft>
                      </a:pPr>
                      <a:r>
                        <a:rPr lang="pt-BR" sz="1400" dirty="0" smtClean="0">
                          <a:effectLst/>
                          <a:latin typeface="Arial" panose="020B0604020202020204" pitchFamily="34" charset="0"/>
                          <a:ea typeface="Calibri" panose="020F0502020204030204" pitchFamily="34" charset="0"/>
                          <a:cs typeface="Times New Roman" panose="02020603050405020304" pitchFamily="18" charset="0"/>
                        </a:rPr>
                        <a:t>1660.18</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indent="450215" algn="ctr">
                        <a:lnSpc>
                          <a:spcPct val="150000"/>
                        </a:lnSpc>
                        <a:spcAft>
                          <a:spcPts val="800"/>
                        </a:spcAft>
                      </a:pPr>
                      <a:r>
                        <a:rPr lang="pt-BR" sz="1400" dirty="0" smtClean="0">
                          <a:effectLst/>
                          <a:latin typeface="Arial" panose="020B0604020202020204" pitchFamily="34" charset="0"/>
                          <a:ea typeface="Calibri" panose="020F0502020204030204" pitchFamily="34" charset="0"/>
                          <a:cs typeface="Times New Roman" panose="02020603050405020304" pitchFamily="18" charset="0"/>
                        </a:rPr>
                        <a:t>855.683</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gn="ctr"/>
                      <a:r>
                        <a:rPr lang="pt-BR" sz="1400" dirty="0" smtClean="0">
                          <a:latin typeface="Arial" panose="020B0604020202020204" pitchFamily="34" charset="0"/>
                          <a:cs typeface="Arial" panose="020B0604020202020204" pitchFamily="34" charset="0"/>
                        </a:rPr>
                        <a:t>100</a:t>
                      </a:r>
                      <a:endParaRPr lang="pt-BR" sz="1400" dirty="0">
                        <a:latin typeface="Arial" panose="020B0604020202020204" pitchFamily="34" charset="0"/>
                        <a:cs typeface="Arial" panose="020B0604020202020204" pitchFamily="34" charset="0"/>
                      </a:endParaRPr>
                    </a:p>
                  </a:txBody>
                  <a:tcPr>
                    <a:solidFill>
                      <a:srgbClr val="92D050"/>
                    </a:solidFill>
                  </a:tcPr>
                </a:tc>
                <a:tc>
                  <a:txBody>
                    <a:bodyPr/>
                    <a:lstStyle/>
                    <a:p>
                      <a:pPr indent="450215" algn="ctr">
                        <a:lnSpc>
                          <a:spcPct val="150000"/>
                        </a:lnSpc>
                        <a:spcAft>
                          <a:spcPts val="800"/>
                        </a:spcAft>
                      </a:pPr>
                      <a:r>
                        <a:rPr lang="pt-BR" sz="1400" dirty="0">
                          <a:effectLst/>
                          <a:latin typeface="Arial" panose="020B0604020202020204" pitchFamily="34" charset="0"/>
                          <a:ea typeface="Calibri" panose="020F0502020204030204" pitchFamily="34" charset="0"/>
                          <a:cs typeface="Times New Roman" panose="02020603050405020304" pitchFamily="18" charset="0"/>
                        </a:rPr>
                        <a:t>-</a:t>
                      </a:r>
                      <a:r>
                        <a:rPr lang="pt-BR" sz="1400" dirty="0" smtClean="0">
                          <a:effectLst/>
                          <a:latin typeface="Arial" panose="020B0604020202020204" pitchFamily="34" charset="0"/>
                          <a:ea typeface="Calibri" panose="020F0502020204030204" pitchFamily="34" charset="0"/>
                          <a:cs typeface="Times New Roman" panose="02020603050405020304" pitchFamily="18" charset="0"/>
                        </a:rPr>
                        <a:t>0.617</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tc>
                  <a:txBody>
                    <a:bodyPr/>
                    <a:lstStyle/>
                    <a:p>
                      <a:pPr indent="450215" algn="ctr">
                        <a:lnSpc>
                          <a:spcPct val="150000"/>
                        </a:lnSpc>
                        <a:spcAft>
                          <a:spcPts val="800"/>
                        </a:spcAft>
                      </a:pPr>
                      <a:r>
                        <a:rPr lang="pt-BR" sz="1400" dirty="0" smtClean="0">
                          <a:effectLst/>
                          <a:latin typeface="Arial" panose="020B0604020202020204" pitchFamily="34" charset="0"/>
                          <a:ea typeface="Calibri" panose="020F0502020204030204" pitchFamily="34" charset="0"/>
                          <a:cs typeface="Times New Roman" panose="02020603050405020304" pitchFamily="18" charset="0"/>
                        </a:rPr>
                        <a:t>40.258</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r>
              <a:tr h="332074">
                <a:tc>
                  <a:txBody>
                    <a:bodyPr/>
                    <a:lstStyle/>
                    <a:p>
                      <a:pPr algn="ctr"/>
                      <a:r>
                        <a:rPr lang="pt-BR" sz="1400" b="1" dirty="0" smtClean="0">
                          <a:latin typeface="Arial" panose="020B0604020202020204" pitchFamily="34" charset="0"/>
                          <a:cs typeface="Arial" panose="020B0604020202020204" pitchFamily="34" charset="0"/>
                        </a:rPr>
                        <a:t>11</a:t>
                      </a:r>
                      <a:endParaRPr lang="pt-BR" sz="1400" b="1" dirty="0">
                        <a:latin typeface="Arial" panose="020B0604020202020204" pitchFamily="34" charset="0"/>
                        <a:cs typeface="Arial" panose="020B0604020202020204" pitchFamily="34" charset="0"/>
                      </a:endParaRPr>
                    </a:p>
                  </a:txBody>
                  <a:tcPr/>
                </a:tc>
                <a:tc>
                  <a:txBody>
                    <a:bodyPr/>
                    <a:lstStyle/>
                    <a:p>
                      <a:r>
                        <a:rPr lang="pt-BR" sz="1400" b="1" dirty="0" err="1" smtClean="0">
                          <a:latin typeface="Arial" panose="020B0604020202020204" pitchFamily="34" charset="0"/>
                          <a:cs typeface="Arial" panose="020B0604020202020204" pitchFamily="34" charset="0"/>
                        </a:rPr>
                        <a:t>Huperzine</a:t>
                      </a:r>
                      <a:r>
                        <a:rPr lang="pt-BR" sz="1400" b="1" baseline="0" dirty="0" smtClean="0">
                          <a:latin typeface="Arial" panose="020B0604020202020204" pitchFamily="34" charset="0"/>
                          <a:cs typeface="Arial" panose="020B0604020202020204" pitchFamily="34" charset="0"/>
                        </a:rPr>
                        <a:t> A</a:t>
                      </a:r>
                      <a:endParaRPr lang="pt-BR" sz="1400" b="1" dirty="0">
                        <a:latin typeface="Arial" panose="020B0604020202020204" pitchFamily="34" charset="0"/>
                        <a:cs typeface="Arial" panose="020B0604020202020204" pitchFamily="34" charset="0"/>
                      </a:endParaRPr>
                    </a:p>
                  </a:txBody>
                  <a:tcPr/>
                </a:tc>
                <a:tc>
                  <a:txBody>
                    <a:bodyPr/>
                    <a:lstStyle/>
                    <a:p>
                      <a:pPr indent="450215" algn="ctr">
                        <a:lnSpc>
                          <a:spcPct val="150000"/>
                        </a:lnSpc>
                        <a:spcAft>
                          <a:spcPts val="800"/>
                        </a:spcAft>
                      </a:pPr>
                      <a:r>
                        <a:rPr lang="pt-BR" sz="1400" dirty="0" smtClean="0">
                          <a:effectLst/>
                          <a:latin typeface="Arial" panose="020B0604020202020204" pitchFamily="34" charset="0"/>
                          <a:ea typeface="Calibri" panose="020F0502020204030204" pitchFamily="34" charset="0"/>
                          <a:cs typeface="Times New Roman" panose="02020603050405020304" pitchFamily="18" charset="0"/>
                        </a:rPr>
                        <a:t>208.402</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indent="450215" algn="ctr">
                        <a:lnSpc>
                          <a:spcPct val="150000"/>
                        </a:lnSpc>
                        <a:spcAft>
                          <a:spcPts val="800"/>
                        </a:spcAft>
                      </a:pPr>
                      <a:r>
                        <a:rPr lang="pt-BR" sz="1400" dirty="0" smtClean="0">
                          <a:effectLst/>
                          <a:latin typeface="Arial" panose="020B0604020202020204" pitchFamily="34" charset="0"/>
                          <a:ea typeface="Calibri" panose="020F0502020204030204" pitchFamily="34" charset="0"/>
                          <a:cs typeface="Times New Roman" panose="02020603050405020304" pitchFamily="18" charset="0"/>
                        </a:rPr>
                        <a:t>100.472</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ctr"/>
                      <a:r>
                        <a:rPr lang="pt-BR" sz="1400" dirty="0" smtClean="0">
                          <a:latin typeface="Arial" panose="020B0604020202020204" pitchFamily="34" charset="0"/>
                          <a:cs typeface="Arial" panose="020B0604020202020204" pitchFamily="34" charset="0"/>
                        </a:rPr>
                        <a:t>77.232</a:t>
                      </a:r>
                      <a:endParaRPr lang="pt-BR" sz="1400" dirty="0">
                        <a:latin typeface="Arial" panose="020B0604020202020204" pitchFamily="34" charset="0"/>
                        <a:cs typeface="Arial" panose="020B0604020202020204" pitchFamily="34" charset="0"/>
                      </a:endParaRPr>
                    </a:p>
                  </a:txBody>
                  <a:tcPr>
                    <a:solidFill>
                      <a:srgbClr val="FFFF00"/>
                    </a:solidFill>
                  </a:tcPr>
                </a:tc>
                <a:tc>
                  <a:txBody>
                    <a:bodyPr/>
                    <a:lstStyle/>
                    <a:p>
                      <a:pPr indent="450215" algn="ctr">
                        <a:lnSpc>
                          <a:spcPct val="150000"/>
                        </a:lnSpc>
                        <a:spcAft>
                          <a:spcPts val="800"/>
                        </a:spcAft>
                      </a:pPr>
                      <a:r>
                        <a:rPr lang="pt-BR" sz="1400" dirty="0">
                          <a:effectLst/>
                          <a:latin typeface="Arial" panose="020B0604020202020204" pitchFamily="34" charset="0"/>
                          <a:ea typeface="Calibri" panose="020F0502020204030204" pitchFamily="34" charset="0"/>
                          <a:cs typeface="Times New Roman" panose="02020603050405020304" pitchFamily="18" charset="0"/>
                        </a:rPr>
                        <a:t>-</a:t>
                      </a:r>
                      <a:r>
                        <a:rPr lang="pt-BR" sz="1400" dirty="0" smtClean="0">
                          <a:effectLst/>
                          <a:latin typeface="Arial" panose="020B0604020202020204" pitchFamily="34" charset="0"/>
                          <a:ea typeface="Calibri" panose="020F0502020204030204" pitchFamily="34" charset="0"/>
                          <a:cs typeface="Times New Roman" panose="02020603050405020304" pitchFamily="18" charset="0"/>
                        </a:rPr>
                        <a:t>0.051</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tc>
                  <a:txBody>
                    <a:bodyPr/>
                    <a:lstStyle/>
                    <a:p>
                      <a:pPr indent="450215" algn="ctr">
                        <a:lnSpc>
                          <a:spcPct val="150000"/>
                        </a:lnSpc>
                        <a:spcAft>
                          <a:spcPts val="800"/>
                        </a:spcAft>
                      </a:pPr>
                      <a:r>
                        <a:rPr lang="pt-BR" sz="1400" dirty="0" smtClean="0">
                          <a:effectLst/>
                          <a:latin typeface="Arial" panose="020B0604020202020204" pitchFamily="34" charset="0"/>
                          <a:ea typeface="Calibri" panose="020F0502020204030204" pitchFamily="34" charset="0"/>
                          <a:cs typeface="Times New Roman" panose="02020603050405020304" pitchFamily="18" charset="0"/>
                        </a:rPr>
                        <a:t>61.667</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r>
              <a:tr h="332074">
                <a:tc>
                  <a:txBody>
                    <a:bodyPr/>
                    <a:lstStyle/>
                    <a:p>
                      <a:pPr algn="ctr"/>
                      <a:r>
                        <a:rPr lang="pt-BR" sz="1400" b="1" dirty="0" smtClean="0">
                          <a:latin typeface="Arial" panose="020B0604020202020204" pitchFamily="34" charset="0"/>
                          <a:cs typeface="Arial" panose="020B0604020202020204" pitchFamily="34" charset="0"/>
                        </a:rPr>
                        <a:t>12</a:t>
                      </a:r>
                      <a:endParaRPr lang="pt-BR" sz="1400" b="1" dirty="0">
                        <a:latin typeface="Arial" panose="020B0604020202020204" pitchFamily="34" charset="0"/>
                        <a:cs typeface="Arial" panose="020B0604020202020204" pitchFamily="34" charset="0"/>
                      </a:endParaRPr>
                    </a:p>
                  </a:txBody>
                  <a:tcPr/>
                </a:tc>
                <a:tc>
                  <a:txBody>
                    <a:bodyPr/>
                    <a:lstStyle/>
                    <a:p>
                      <a:r>
                        <a:rPr lang="pt-BR" sz="1400" b="1" dirty="0" err="1" smtClean="0">
                          <a:latin typeface="Arial" panose="020B0604020202020204" pitchFamily="34" charset="0"/>
                          <a:cs typeface="Arial" panose="020B0604020202020204" pitchFamily="34" charset="0"/>
                        </a:rPr>
                        <a:t>Lycoramine</a:t>
                      </a:r>
                      <a:endParaRPr lang="pt-BR" sz="1400" b="1" dirty="0">
                        <a:latin typeface="Arial" panose="020B0604020202020204" pitchFamily="34" charset="0"/>
                        <a:cs typeface="Arial" panose="020B0604020202020204" pitchFamily="34" charset="0"/>
                      </a:endParaRPr>
                    </a:p>
                  </a:txBody>
                  <a:tcPr/>
                </a:tc>
                <a:tc>
                  <a:txBody>
                    <a:bodyPr/>
                    <a:lstStyle/>
                    <a:p>
                      <a:pPr indent="450215" algn="ctr">
                        <a:lnSpc>
                          <a:spcPct val="150000"/>
                        </a:lnSpc>
                        <a:spcAft>
                          <a:spcPts val="800"/>
                        </a:spcAft>
                      </a:pPr>
                      <a:r>
                        <a:rPr lang="pt-BR" sz="1400" dirty="0" smtClean="0">
                          <a:effectLst/>
                          <a:latin typeface="Arial" panose="020B0604020202020204" pitchFamily="34" charset="0"/>
                          <a:ea typeface="Calibri" panose="020F0502020204030204" pitchFamily="34" charset="0"/>
                          <a:cs typeface="Times New Roman" panose="02020603050405020304" pitchFamily="18" charset="0"/>
                        </a:rPr>
                        <a:t>791.199</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indent="450215" algn="ctr">
                        <a:lnSpc>
                          <a:spcPct val="150000"/>
                        </a:lnSpc>
                        <a:spcAft>
                          <a:spcPts val="800"/>
                        </a:spcAft>
                      </a:pPr>
                      <a:r>
                        <a:rPr lang="pt-BR" sz="1400" dirty="0" smtClean="0">
                          <a:effectLst/>
                          <a:latin typeface="Arial" panose="020B0604020202020204" pitchFamily="34" charset="0"/>
                          <a:ea typeface="Calibri" panose="020F0502020204030204" pitchFamily="34" charset="0"/>
                          <a:cs typeface="Times New Roman" panose="02020603050405020304" pitchFamily="18" charset="0"/>
                        </a:rPr>
                        <a:t>424.902</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gn="ctr"/>
                      <a:r>
                        <a:rPr lang="pt-BR" sz="1400" dirty="0" smtClean="0">
                          <a:latin typeface="Arial" panose="020B0604020202020204" pitchFamily="34" charset="0"/>
                          <a:cs typeface="Arial" panose="020B0604020202020204" pitchFamily="34" charset="0"/>
                        </a:rPr>
                        <a:t>93.187</a:t>
                      </a:r>
                      <a:endParaRPr lang="pt-BR" sz="1400" dirty="0">
                        <a:latin typeface="Arial" panose="020B0604020202020204" pitchFamily="34" charset="0"/>
                        <a:cs typeface="Arial" panose="020B0604020202020204" pitchFamily="34" charset="0"/>
                      </a:endParaRPr>
                    </a:p>
                  </a:txBody>
                  <a:tcPr>
                    <a:solidFill>
                      <a:srgbClr val="FFFF00"/>
                    </a:solidFill>
                  </a:tcPr>
                </a:tc>
                <a:tc>
                  <a:txBody>
                    <a:bodyPr/>
                    <a:lstStyle/>
                    <a:p>
                      <a:pPr indent="450215" algn="ctr">
                        <a:lnSpc>
                          <a:spcPct val="150000"/>
                        </a:lnSpc>
                        <a:spcAft>
                          <a:spcPts val="800"/>
                        </a:spcAft>
                      </a:pPr>
                      <a:r>
                        <a:rPr lang="pt-BR" sz="1400" dirty="0" smtClean="0">
                          <a:effectLst/>
                          <a:latin typeface="Arial" panose="020B0604020202020204" pitchFamily="34" charset="0"/>
                          <a:ea typeface="Calibri" panose="020F0502020204030204" pitchFamily="34" charset="0"/>
                          <a:cs typeface="Times New Roman" panose="02020603050405020304" pitchFamily="18" charset="0"/>
                        </a:rPr>
                        <a:t>0.362</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indent="450215" algn="ctr">
                        <a:lnSpc>
                          <a:spcPct val="150000"/>
                        </a:lnSpc>
                        <a:spcAft>
                          <a:spcPts val="800"/>
                        </a:spcAft>
                      </a:pPr>
                      <a:r>
                        <a:rPr lang="pt-BR" sz="1400" dirty="0" smtClean="0">
                          <a:effectLst/>
                          <a:latin typeface="Arial" panose="020B0604020202020204" pitchFamily="34" charset="0"/>
                          <a:ea typeface="Calibri" panose="020F0502020204030204" pitchFamily="34" charset="0"/>
                          <a:cs typeface="Times New Roman" panose="02020603050405020304" pitchFamily="18" charset="0"/>
                        </a:rPr>
                        <a:t>42.377</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r>
              <a:tr h="33207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400" b="1" dirty="0" smtClean="0">
                          <a:latin typeface="Arial" panose="020B0604020202020204" pitchFamily="34" charset="0"/>
                          <a:cs typeface="Arial" panose="020B0604020202020204" pitchFamily="34" charset="0"/>
                        </a:rPr>
                        <a:t>13</a:t>
                      </a:r>
                      <a:endParaRPr lang="pt-BR" sz="1400" b="1"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400" b="1" dirty="0" smtClean="0">
                          <a:latin typeface="Arial" panose="020B0604020202020204" pitchFamily="34" charset="0"/>
                          <a:cs typeface="Arial" panose="020B0604020202020204" pitchFamily="34" charset="0"/>
                        </a:rPr>
                        <a:t>Magnolol</a:t>
                      </a:r>
                      <a:endParaRPr lang="pt-BR" sz="1400" b="1" dirty="0">
                        <a:latin typeface="Arial" panose="020B0604020202020204" pitchFamily="34" charset="0"/>
                        <a:cs typeface="Arial" panose="020B0604020202020204" pitchFamily="34" charset="0"/>
                      </a:endParaRPr>
                    </a:p>
                  </a:txBody>
                  <a:tcPr/>
                </a:tc>
                <a:tc>
                  <a:txBody>
                    <a:bodyPr/>
                    <a:lstStyle/>
                    <a:p>
                      <a:pPr indent="450215" algn="ctr">
                        <a:lnSpc>
                          <a:spcPct val="150000"/>
                        </a:lnSpc>
                        <a:spcAft>
                          <a:spcPts val="800"/>
                        </a:spcAft>
                      </a:pPr>
                      <a:r>
                        <a:rPr lang="pt-BR" sz="1400" dirty="0" smtClean="0">
                          <a:effectLst/>
                          <a:latin typeface="Arial" panose="020B0604020202020204" pitchFamily="34" charset="0"/>
                          <a:ea typeface="Calibri" panose="020F0502020204030204" pitchFamily="34" charset="0"/>
                          <a:cs typeface="Times New Roman" panose="02020603050405020304" pitchFamily="18" charset="0"/>
                        </a:rPr>
                        <a:t>1883.22</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indent="450215" algn="ctr">
                        <a:lnSpc>
                          <a:spcPct val="150000"/>
                        </a:lnSpc>
                        <a:spcAft>
                          <a:spcPts val="800"/>
                        </a:spcAft>
                      </a:pPr>
                      <a:r>
                        <a:rPr lang="pt-BR" sz="1400" dirty="0" smtClean="0">
                          <a:effectLst/>
                          <a:latin typeface="Arial" panose="020B0604020202020204" pitchFamily="34" charset="0"/>
                          <a:ea typeface="Calibri" panose="020F0502020204030204" pitchFamily="34" charset="0"/>
                          <a:cs typeface="Times New Roman" panose="02020603050405020304" pitchFamily="18" charset="0"/>
                        </a:rPr>
                        <a:t>980.584</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indent="450215" algn="ctr">
                        <a:lnSpc>
                          <a:spcPct val="150000"/>
                        </a:lnSpc>
                        <a:spcAft>
                          <a:spcPts val="800"/>
                        </a:spcAft>
                      </a:pPr>
                      <a:r>
                        <a:rPr lang="pt-BR" sz="1400" dirty="0">
                          <a:effectLst/>
                          <a:latin typeface="Arial" panose="020B0604020202020204" pitchFamily="34" charset="0"/>
                          <a:ea typeface="Calibri" panose="020F0502020204030204" pitchFamily="34" charset="0"/>
                          <a:cs typeface="Times New Roman" panose="02020603050405020304" pitchFamily="18" charset="0"/>
                        </a:rPr>
                        <a:t>100</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indent="450215" algn="ctr">
                        <a:lnSpc>
                          <a:spcPct val="150000"/>
                        </a:lnSpc>
                        <a:spcAft>
                          <a:spcPts val="800"/>
                        </a:spcAft>
                      </a:pPr>
                      <a:r>
                        <a:rPr lang="pt-BR" sz="1400" dirty="0">
                          <a:effectLst/>
                          <a:latin typeface="Arial" panose="020B0604020202020204" pitchFamily="34" charset="0"/>
                          <a:ea typeface="Calibri" panose="020F0502020204030204" pitchFamily="34" charset="0"/>
                          <a:cs typeface="Times New Roman" panose="02020603050405020304" pitchFamily="18" charset="0"/>
                        </a:rPr>
                        <a:t>-</a:t>
                      </a:r>
                      <a:r>
                        <a:rPr lang="pt-BR" sz="1400" dirty="0" smtClean="0">
                          <a:effectLst/>
                          <a:latin typeface="Arial" panose="020B0604020202020204" pitchFamily="34" charset="0"/>
                          <a:ea typeface="Calibri" panose="020F0502020204030204" pitchFamily="34" charset="0"/>
                          <a:cs typeface="Times New Roman" panose="02020603050405020304" pitchFamily="18" charset="0"/>
                        </a:rPr>
                        <a:t>0.569</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indent="450215" algn="ctr">
                        <a:lnSpc>
                          <a:spcPct val="150000"/>
                        </a:lnSpc>
                        <a:spcAft>
                          <a:spcPts val="800"/>
                        </a:spcAft>
                      </a:pPr>
                      <a:r>
                        <a:rPr lang="pt-BR" sz="1400" dirty="0" smtClean="0">
                          <a:effectLst/>
                          <a:latin typeface="Arial" panose="020B0604020202020204" pitchFamily="34" charset="0"/>
                          <a:ea typeface="Calibri" panose="020F0502020204030204" pitchFamily="34" charset="0"/>
                          <a:cs typeface="Times New Roman" panose="02020603050405020304" pitchFamily="18" charset="0"/>
                        </a:rPr>
                        <a:t>40.438</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r>
              <a:tr h="332074">
                <a:tc>
                  <a:txBody>
                    <a:bodyPr/>
                    <a:lstStyle/>
                    <a:p>
                      <a:pPr algn="ctr"/>
                      <a:r>
                        <a:rPr lang="pt-BR" sz="1400" b="1" dirty="0" smtClean="0">
                          <a:latin typeface="Arial" panose="020B0604020202020204" pitchFamily="34" charset="0"/>
                          <a:cs typeface="Arial" panose="020B0604020202020204" pitchFamily="34" charset="0"/>
                        </a:rPr>
                        <a:t>14</a:t>
                      </a:r>
                      <a:endParaRPr lang="pt-BR" sz="1400" b="1" dirty="0">
                        <a:latin typeface="Arial" panose="020B0604020202020204" pitchFamily="34" charset="0"/>
                        <a:cs typeface="Arial" panose="020B0604020202020204" pitchFamily="34" charset="0"/>
                      </a:endParaRPr>
                    </a:p>
                  </a:txBody>
                  <a:tcPr/>
                </a:tc>
                <a:tc>
                  <a:txBody>
                    <a:bodyPr/>
                    <a:lstStyle/>
                    <a:p>
                      <a:r>
                        <a:rPr lang="pt-BR" sz="1400" b="1" dirty="0" err="1" smtClean="0">
                          <a:latin typeface="Arial" panose="020B0604020202020204" pitchFamily="34" charset="0"/>
                          <a:cs typeface="Arial" panose="020B0604020202020204" pitchFamily="34" charset="0"/>
                        </a:rPr>
                        <a:t>Resveratrol</a:t>
                      </a:r>
                      <a:endParaRPr lang="pt-BR" sz="1400" b="1" dirty="0">
                        <a:latin typeface="Arial" panose="020B0604020202020204" pitchFamily="34" charset="0"/>
                        <a:cs typeface="Arial" panose="020B0604020202020204" pitchFamily="34" charset="0"/>
                      </a:endParaRPr>
                    </a:p>
                  </a:txBody>
                  <a:tcPr/>
                </a:tc>
                <a:tc>
                  <a:txBody>
                    <a:bodyPr/>
                    <a:lstStyle/>
                    <a:p>
                      <a:pPr indent="450215" algn="ctr">
                        <a:lnSpc>
                          <a:spcPct val="150000"/>
                        </a:lnSpc>
                        <a:spcAft>
                          <a:spcPts val="800"/>
                        </a:spcAft>
                      </a:pPr>
                      <a:r>
                        <a:rPr lang="pt-BR" sz="1400" dirty="0" smtClean="0">
                          <a:effectLst/>
                          <a:latin typeface="Arial" panose="020B0604020202020204" pitchFamily="34" charset="0"/>
                          <a:ea typeface="Calibri" panose="020F0502020204030204" pitchFamily="34" charset="0"/>
                          <a:cs typeface="Times New Roman" panose="02020603050405020304" pitchFamily="18" charset="0"/>
                        </a:rPr>
                        <a:t>275.15</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indent="450215" algn="ctr">
                        <a:lnSpc>
                          <a:spcPct val="150000"/>
                        </a:lnSpc>
                        <a:spcAft>
                          <a:spcPts val="800"/>
                        </a:spcAft>
                      </a:pPr>
                      <a:r>
                        <a:rPr lang="pt-BR" sz="1400" dirty="0" smtClean="0">
                          <a:effectLst/>
                          <a:latin typeface="Arial" panose="020B0604020202020204" pitchFamily="34" charset="0"/>
                          <a:ea typeface="Calibri" panose="020F0502020204030204" pitchFamily="34" charset="0"/>
                          <a:cs typeface="Times New Roman" panose="02020603050405020304" pitchFamily="18" charset="0"/>
                        </a:rPr>
                        <a:t>122.628</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indent="450215" algn="ctr">
                        <a:lnSpc>
                          <a:spcPct val="150000"/>
                        </a:lnSpc>
                        <a:spcAft>
                          <a:spcPts val="800"/>
                        </a:spcAft>
                      </a:pPr>
                      <a:r>
                        <a:rPr lang="pt-BR" sz="1400" dirty="0" smtClean="0">
                          <a:effectLst/>
                          <a:latin typeface="Arial" panose="020B0604020202020204" pitchFamily="34" charset="0"/>
                          <a:ea typeface="Calibri" panose="020F0502020204030204" pitchFamily="34" charset="0"/>
                          <a:cs typeface="Times New Roman" panose="02020603050405020304" pitchFamily="18" charset="0"/>
                        </a:rPr>
                        <a:t>82.038</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indent="450215" algn="ctr">
                        <a:lnSpc>
                          <a:spcPct val="150000"/>
                        </a:lnSpc>
                        <a:spcAft>
                          <a:spcPts val="800"/>
                        </a:spcAft>
                      </a:pPr>
                      <a:r>
                        <a:rPr lang="pt-BR" sz="1400" dirty="0">
                          <a:effectLst/>
                          <a:latin typeface="Arial" panose="020B0604020202020204" pitchFamily="34" charset="0"/>
                          <a:ea typeface="Calibri" panose="020F0502020204030204" pitchFamily="34" charset="0"/>
                          <a:cs typeface="Times New Roman" panose="02020603050405020304" pitchFamily="18" charset="0"/>
                        </a:rPr>
                        <a:t>-</a:t>
                      </a:r>
                      <a:r>
                        <a:rPr lang="pt-BR" sz="1400" dirty="0" smtClean="0">
                          <a:effectLst/>
                          <a:latin typeface="Arial" panose="020B0604020202020204" pitchFamily="34" charset="0"/>
                          <a:ea typeface="Calibri" panose="020F0502020204030204" pitchFamily="34" charset="0"/>
                          <a:cs typeface="Times New Roman" panose="02020603050405020304" pitchFamily="18" charset="0"/>
                        </a:rPr>
                        <a:t>1.29</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indent="450215" algn="ctr">
                        <a:lnSpc>
                          <a:spcPct val="150000"/>
                        </a:lnSpc>
                        <a:spcAft>
                          <a:spcPts val="800"/>
                        </a:spcAft>
                      </a:pPr>
                      <a:r>
                        <a:rPr lang="pt-BR" sz="1400" dirty="0" smtClean="0">
                          <a:effectLst/>
                          <a:latin typeface="Arial" panose="020B0604020202020204" pitchFamily="34" charset="0"/>
                          <a:ea typeface="Calibri" panose="020F0502020204030204" pitchFamily="34" charset="0"/>
                          <a:cs typeface="Times New Roman" panose="02020603050405020304" pitchFamily="18" charset="0"/>
                        </a:rPr>
                        <a:t>67.309</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r>
            </a:tbl>
          </a:graphicData>
        </a:graphic>
      </p:graphicFrame>
      <p:sp>
        <p:nvSpPr>
          <p:cNvPr id="5" name="CaixaDeTexto 4"/>
          <p:cNvSpPr txBox="1"/>
          <p:nvPr/>
        </p:nvSpPr>
        <p:spPr>
          <a:xfrm>
            <a:off x="9490168" y="6303818"/>
            <a:ext cx="2550017" cy="276999"/>
          </a:xfrm>
          <a:prstGeom prst="rect">
            <a:avLst/>
          </a:prstGeom>
          <a:noFill/>
        </p:spPr>
        <p:txBody>
          <a:bodyPr wrap="square" rtlCol="0">
            <a:spAutoFit/>
          </a:bodyPr>
          <a:lstStyle/>
          <a:p>
            <a:r>
              <a:rPr lang="pt-BR" sz="1200" dirty="0" err="1" smtClean="0"/>
              <a:t>Source</a:t>
            </a:r>
            <a:r>
              <a:rPr lang="pt-BR" sz="1200" dirty="0" smtClean="0"/>
              <a:t>: </a:t>
            </a:r>
            <a:r>
              <a:rPr lang="pt-BR" sz="1200" dirty="0" err="1"/>
              <a:t>QikProp</a:t>
            </a:r>
            <a:r>
              <a:rPr lang="pt-BR" sz="1200" dirty="0"/>
              <a:t>, 2018</a:t>
            </a:r>
          </a:p>
        </p:txBody>
      </p:sp>
    </p:spTree>
    <p:extLst>
      <p:ext uri="{BB962C8B-B14F-4D97-AF65-F5344CB8AC3E}">
        <p14:creationId xmlns:p14="http://schemas.microsoft.com/office/powerpoint/2010/main" val="766668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679404"/>
            <a:ext cx="10515600" cy="5004703"/>
          </a:xfrm>
        </p:spPr>
        <p:txBody>
          <a:bodyPr>
            <a:normAutofit fontScale="92500" lnSpcReduction="20000"/>
          </a:bodyPr>
          <a:lstStyle/>
          <a:p>
            <a:pPr algn="just">
              <a:lnSpc>
                <a:spcPct val="150000"/>
              </a:lnSpc>
            </a:pPr>
            <a:r>
              <a:rPr lang="en-US" sz="2000" dirty="0" smtClean="0">
                <a:latin typeface="Arial" panose="020B0604020202020204" pitchFamily="34" charset="0"/>
                <a:cs typeface="Arial" panose="020B0604020202020204" pitchFamily="34" charset="0"/>
              </a:rPr>
              <a:t>All </a:t>
            </a:r>
            <a:r>
              <a:rPr lang="en-US" sz="2000" dirty="0">
                <a:latin typeface="Arial" panose="020B0604020202020204" pitchFamily="34" charset="0"/>
                <a:cs typeface="Arial" panose="020B0604020202020204" pitchFamily="34" charset="0"/>
              </a:rPr>
              <a:t>14 compounds showed high permeability for caco-2 cells with values ​​above 100 nm / </a:t>
            </a:r>
            <a:r>
              <a:rPr lang="en-US" sz="2000" dirty="0" smtClean="0">
                <a:latin typeface="Arial" panose="020B0604020202020204" pitchFamily="34" charset="0"/>
                <a:cs typeface="Arial" panose="020B0604020202020204" pitchFamily="34" charset="0"/>
              </a:rPr>
              <a:t>sec.</a:t>
            </a:r>
          </a:p>
          <a:p>
            <a:pPr algn="just">
              <a:lnSpc>
                <a:spcPct val="150000"/>
              </a:lnSpc>
            </a:pPr>
            <a:r>
              <a:rPr lang="en-US" sz="2000" dirty="0">
                <a:latin typeface="Arial" panose="020B0604020202020204" pitchFamily="34" charset="0"/>
                <a:cs typeface="Arial" panose="020B0604020202020204" pitchFamily="34" charset="0"/>
              </a:rPr>
              <a:t>10 compounds showed high permeability for MDCK cells and 4 presented intermediate scores</a:t>
            </a:r>
            <a:r>
              <a:rPr lang="en-US" sz="2000" dirty="0" smtClean="0">
                <a:latin typeface="Arial" panose="020B0604020202020204" pitchFamily="34" charset="0"/>
                <a:cs typeface="Arial" panose="020B0604020202020204" pitchFamily="34" charset="0"/>
              </a:rPr>
              <a:t>.</a:t>
            </a:r>
          </a:p>
          <a:p>
            <a:pPr algn="just">
              <a:lnSpc>
                <a:spcPct val="150000"/>
              </a:lnSpc>
            </a:pPr>
            <a:r>
              <a:rPr lang="en-US" sz="2000" dirty="0" smtClean="0">
                <a:latin typeface="Arial" panose="020B0604020202020204" pitchFamily="34" charset="0"/>
                <a:cs typeface="Arial" panose="020B0604020202020204" pitchFamily="34" charset="0"/>
              </a:rPr>
              <a:t>As </a:t>
            </a:r>
            <a:r>
              <a:rPr lang="en-US" sz="2000" dirty="0">
                <a:latin typeface="Arial" panose="020B0604020202020204" pitchFamily="34" charset="0"/>
                <a:cs typeface="Arial" panose="020B0604020202020204" pitchFamily="34" charset="0"/>
              </a:rPr>
              <a:t>for human intestinal absorption, the compounds: </a:t>
            </a:r>
            <a:r>
              <a:rPr lang="en-US" sz="2000" dirty="0" smtClean="0">
                <a:latin typeface="Arial" panose="020B0604020202020204" pitchFamily="34" charset="0"/>
                <a:cs typeface="Arial" panose="020B0604020202020204" pitchFamily="34" charset="0"/>
              </a:rPr>
              <a:t>1, 2, 3, 4, 5, 6, 9, 10 and 13 demonstrated </a:t>
            </a:r>
            <a:r>
              <a:rPr lang="en-US" sz="2000" dirty="0">
                <a:latin typeface="Arial" panose="020B0604020202020204" pitchFamily="34" charset="0"/>
                <a:cs typeface="Arial" panose="020B0604020202020204" pitchFamily="34" charset="0"/>
              </a:rPr>
              <a:t>optimal absorption with 100% scores. </a:t>
            </a: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compounds</a:t>
            </a:r>
            <a:r>
              <a:rPr lang="en-US" sz="2000" dirty="0" smtClean="0">
                <a:latin typeface="Arial" panose="020B0604020202020204" pitchFamily="34" charset="0"/>
                <a:cs typeface="Arial" panose="020B0604020202020204" pitchFamily="34" charset="0"/>
              </a:rPr>
              <a:t>: 7, 8, 11, 12 and 14  presented </a:t>
            </a:r>
            <a:r>
              <a:rPr lang="en-US" sz="2000" dirty="0">
                <a:latin typeface="Arial" panose="020B0604020202020204" pitchFamily="34" charset="0"/>
                <a:cs typeface="Arial" panose="020B0604020202020204" pitchFamily="34" charset="0"/>
              </a:rPr>
              <a:t>intermediate scores</a:t>
            </a:r>
            <a:r>
              <a:rPr lang="en-US" sz="2000" dirty="0" smtClean="0">
                <a:latin typeface="Arial" panose="020B0604020202020204" pitchFamily="34" charset="0"/>
                <a:cs typeface="Arial" panose="020B0604020202020204" pitchFamily="34" charset="0"/>
              </a:rPr>
              <a:t>.</a:t>
            </a:r>
          </a:p>
          <a:p>
            <a:pPr algn="just">
              <a:lnSpc>
                <a:spcPct val="150000"/>
              </a:lnSpc>
            </a:pP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ability to cross the blood-brain barrier is crucial for compounds with activity in the central nervous system. </a:t>
            </a:r>
            <a:r>
              <a:rPr lang="en-US" sz="2000" dirty="0" smtClean="0">
                <a:latin typeface="Arial" panose="020B0604020202020204" pitchFamily="34" charset="0"/>
                <a:cs typeface="Arial" panose="020B0604020202020204" pitchFamily="34" charset="0"/>
              </a:rPr>
              <a:t>Seven </a:t>
            </a:r>
            <a:r>
              <a:rPr lang="en-US" sz="2000" dirty="0">
                <a:latin typeface="Arial" panose="020B0604020202020204" pitchFamily="34" charset="0"/>
                <a:cs typeface="Arial" panose="020B0604020202020204" pitchFamily="34" charset="0"/>
              </a:rPr>
              <a:t>compounds presented excellent results</a:t>
            </a:r>
            <a:r>
              <a:rPr lang="en-US" sz="2000" dirty="0" smtClean="0">
                <a:latin typeface="Arial" panose="020B0604020202020204" pitchFamily="34" charset="0"/>
                <a:cs typeface="Arial" panose="020B0604020202020204" pitchFamily="34" charset="0"/>
              </a:rPr>
              <a:t>: 1, 3, 4, 7, 8, 9 and 12. The other seven </a:t>
            </a:r>
            <a:r>
              <a:rPr lang="en-US" sz="2000" dirty="0">
                <a:latin typeface="Arial" panose="020B0604020202020204" pitchFamily="34" charset="0"/>
                <a:cs typeface="Arial" panose="020B0604020202020204" pitchFamily="34" charset="0"/>
              </a:rPr>
              <a:t>compounds did not present the ability to cross the BBB</a:t>
            </a:r>
            <a:r>
              <a:rPr lang="en-US" sz="2000" dirty="0" smtClean="0">
                <a:latin typeface="Arial" panose="020B0604020202020204" pitchFamily="34" charset="0"/>
                <a:cs typeface="Arial" panose="020B0604020202020204" pitchFamily="34" charset="0"/>
              </a:rPr>
              <a:t>.</a:t>
            </a:r>
          </a:p>
          <a:p>
            <a:pPr algn="just">
              <a:lnSpc>
                <a:spcPct val="150000"/>
              </a:lnSpc>
            </a:pPr>
            <a:r>
              <a:rPr lang="en-US" sz="2000" dirty="0" smtClean="0">
                <a:latin typeface="Arial" panose="020B0604020202020204" pitchFamily="34" charset="0"/>
                <a:cs typeface="Arial" panose="020B0604020202020204" pitchFamily="34" charset="0"/>
              </a:rPr>
              <a:t>All </a:t>
            </a:r>
            <a:r>
              <a:rPr lang="en-US" sz="2000" dirty="0">
                <a:latin typeface="Arial" panose="020B0604020202020204" pitchFamily="34" charset="0"/>
                <a:cs typeface="Arial" panose="020B0604020202020204" pitchFamily="34" charset="0"/>
              </a:rPr>
              <a:t>the molecules studied presented PSA results below 90 Å2, demonstrating an optimal ability to permeate cells.</a:t>
            </a:r>
            <a:endParaRPr lang="en-US" sz="2000" dirty="0" smtClean="0">
              <a:latin typeface="Arial" panose="020B0604020202020204" pitchFamily="34" charset="0"/>
              <a:cs typeface="Arial" panose="020B0604020202020204" pitchFamily="34" charset="0"/>
            </a:endParaRPr>
          </a:p>
          <a:p>
            <a:pPr algn="just">
              <a:lnSpc>
                <a:spcPct val="150000"/>
              </a:lnSpc>
            </a:pPr>
            <a:endParaRPr lang="en-US" sz="2000" dirty="0" smtClean="0">
              <a:latin typeface="Arial" panose="020B0604020202020204" pitchFamily="34" charset="0"/>
              <a:cs typeface="Arial" panose="020B0604020202020204" pitchFamily="34" charset="0"/>
            </a:endParaRPr>
          </a:p>
          <a:p>
            <a:pPr>
              <a:lnSpc>
                <a:spcPct val="150000"/>
              </a:lnSpc>
            </a:pPr>
            <a:endParaRPr lang="en-US" dirty="0" smtClean="0"/>
          </a:p>
          <a:p>
            <a:pPr>
              <a:lnSpc>
                <a:spcPct val="150000"/>
              </a:lnSpc>
            </a:pPr>
            <a:endParaRPr lang="pt-B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21324"/>
            <a:ext cx="12192000" cy="836676"/>
          </a:xfrm>
          <a:prstGeom prst="rect">
            <a:avLst/>
          </a:prstGeom>
        </p:spPr>
      </p:pic>
    </p:spTree>
    <p:extLst>
      <p:ext uri="{BB962C8B-B14F-4D97-AF65-F5344CB8AC3E}">
        <p14:creationId xmlns:p14="http://schemas.microsoft.com/office/powerpoint/2010/main" val="27836883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23458"/>
            <a:ext cx="10515600" cy="779463"/>
          </a:xfrm>
        </p:spPr>
        <p:txBody>
          <a:bodyPr/>
          <a:lstStyle/>
          <a:p>
            <a:pPr algn="ctr"/>
            <a:r>
              <a:rPr lang="pt-BR" b="1" dirty="0" smtClean="0"/>
              <a:t>TOXICITY PROFILE</a:t>
            </a:r>
            <a:endParaRPr lang="pt-BR" b="1" dirty="0"/>
          </a:p>
        </p:txBody>
      </p:sp>
      <p:sp>
        <p:nvSpPr>
          <p:cNvPr id="3" name="Espaço Reservado para Conteúdo 2"/>
          <p:cNvSpPr>
            <a:spLocks noGrp="1"/>
          </p:cNvSpPr>
          <p:nvPr>
            <p:ph idx="1"/>
          </p:nvPr>
        </p:nvSpPr>
        <p:spPr>
          <a:xfrm>
            <a:off x="838200" y="1159099"/>
            <a:ext cx="10515600" cy="4759194"/>
          </a:xfrm>
        </p:spPr>
        <p:txBody>
          <a:bodyPr>
            <a:normAutofit fontScale="85000" lnSpcReduction="20000"/>
          </a:bodyPr>
          <a:lstStyle/>
          <a:p>
            <a:pPr algn="just">
              <a:lnSpc>
                <a:spcPct val="150000"/>
              </a:lnSpc>
            </a:pPr>
            <a:r>
              <a:rPr lang="en-US" dirty="0"/>
              <a:t>The toxicity profile of the selected molecules was performed by the program called DEREK, which performs these predictions by verifying the relationship between certain structures present in the molecules (</a:t>
            </a:r>
            <a:r>
              <a:rPr lang="en-US" dirty="0" err="1"/>
              <a:t>toxicophore</a:t>
            </a:r>
            <a:r>
              <a:rPr lang="en-US" dirty="0"/>
              <a:t>) with their probable toxic activity</a:t>
            </a:r>
            <a:r>
              <a:rPr lang="en-US" dirty="0" smtClean="0"/>
              <a:t>.</a:t>
            </a:r>
          </a:p>
          <a:p>
            <a:pPr algn="just">
              <a:lnSpc>
                <a:spcPct val="150000"/>
              </a:lnSpc>
            </a:pPr>
            <a:r>
              <a:rPr lang="en-US" dirty="0" smtClean="0">
                <a:cs typeface="Arial" panose="020B0604020202020204" pitchFamily="34" charset="0"/>
              </a:rPr>
              <a:t>A </a:t>
            </a:r>
            <a:r>
              <a:rPr lang="en-US" dirty="0">
                <a:cs typeface="Arial" panose="020B0604020202020204" pitchFamily="34" charset="0"/>
              </a:rPr>
              <a:t>total of 19 structural alerts were verified. The molecules that presented these alerts were: camphor, </a:t>
            </a:r>
            <a:r>
              <a:rPr lang="en-US" dirty="0" err="1">
                <a:cs typeface="Arial" panose="020B0604020202020204" pitchFamily="34" charset="0"/>
              </a:rPr>
              <a:t>caryophyllene</a:t>
            </a:r>
            <a:r>
              <a:rPr lang="en-US" dirty="0">
                <a:cs typeface="Arial" panose="020B0604020202020204" pitchFamily="34" charset="0"/>
              </a:rPr>
              <a:t> epoxide, </a:t>
            </a:r>
            <a:r>
              <a:rPr lang="en-US" dirty="0" err="1">
                <a:cs typeface="Arial" panose="020B0604020202020204" pitchFamily="34" charset="0"/>
              </a:rPr>
              <a:t>physostigmine</a:t>
            </a:r>
            <a:r>
              <a:rPr lang="en-US" dirty="0">
                <a:cs typeface="Arial" panose="020B0604020202020204" pitchFamily="34" charset="0"/>
              </a:rPr>
              <a:t>, </a:t>
            </a:r>
            <a:r>
              <a:rPr lang="en-US" dirty="0" err="1">
                <a:cs typeface="Arial" panose="020B0604020202020204" pitchFamily="34" charset="0"/>
              </a:rPr>
              <a:t>honokiol</a:t>
            </a:r>
            <a:r>
              <a:rPr lang="en-US" dirty="0">
                <a:cs typeface="Arial" panose="020B0604020202020204" pitchFamily="34" charset="0"/>
              </a:rPr>
              <a:t>, </a:t>
            </a:r>
            <a:r>
              <a:rPr lang="en-US" dirty="0" err="1">
                <a:cs typeface="Arial" panose="020B0604020202020204" pitchFamily="34" charset="0"/>
              </a:rPr>
              <a:t>magnolol</a:t>
            </a:r>
            <a:r>
              <a:rPr lang="en-US" dirty="0">
                <a:cs typeface="Arial" panose="020B0604020202020204" pitchFamily="34" charset="0"/>
              </a:rPr>
              <a:t> and resveratrol</a:t>
            </a:r>
            <a:r>
              <a:rPr lang="en-US" dirty="0" smtClean="0">
                <a:cs typeface="Arial" panose="020B0604020202020204" pitchFamily="34" charset="0"/>
              </a:rPr>
              <a:t>.</a:t>
            </a:r>
          </a:p>
          <a:p>
            <a:pPr algn="just">
              <a:lnSpc>
                <a:spcPct val="150000"/>
              </a:lnSpc>
            </a:pPr>
            <a:r>
              <a:rPr lang="en-US" dirty="0"/>
              <a:t>None of the 14 molecules studied had potential for carcinogenicity and </a:t>
            </a:r>
            <a:r>
              <a:rPr lang="en-US" dirty="0" smtClean="0"/>
              <a:t>mutagenicity.</a:t>
            </a:r>
          </a:p>
          <a:p>
            <a:pPr>
              <a:lnSpc>
                <a:spcPct val="150000"/>
              </a:lnSpc>
            </a:pPr>
            <a:endParaRPr lang="pt-B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21324"/>
            <a:ext cx="12192000" cy="836676"/>
          </a:xfrm>
          <a:prstGeom prst="rect">
            <a:avLst/>
          </a:prstGeom>
        </p:spPr>
      </p:pic>
    </p:spTree>
    <p:extLst>
      <p:ext uri="{BB962C8B-B14F-4D97-AF65-F5344CB8AC3E}">
        <p14:creationId xmlns:p14="http://schemas.microsoft.com/office/powerpoint/2010/main" val="950874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27360"/>
            <a:ext cx="10515600" cy="587912"/>
          </a:xfrm>
        </p:spPr>
        <p:txBody>
          <a:bodyPr>
            <a:normAutofit fontScale="90000"/>
          </a:bodyPr>
          <a:lstStyle/>
          <a:p>
            <a:pPr algn="ctr"/>
            <a:r>
              <a:rPr lang="en-US" sz="2800" b="1" dirty="0" smtClean="0">
                <a:latin typeface="Arial" panose="020B0604020202020204" pitchFamily="34" charset="0"/>
                <a:cs typeface="Arial" panose="020B0604020202020204" pitchFamily="34" charset="0"/>
              </a:rPr>
              <a:t>TOXICOLOGICAL PROPERTIES OF THE STUDIED MOLECULES</a:t>
            </a:r>
            <a:endParaRPr lang="pt-BR" sz="2800" b="1" dirty="0">
              <a:latin typeface="Arial" panose="020B0604020202020204" pitchFamily="34" charset="0"/>
              <a:cs typeface="Arial" panose="020B0604020202020204" pitchFamily="34" charset="0"/>
            </a:endParaRPr>
          </a:p>
        </p:txBody>
      </p:sp>
      <p:graphicFrame>
        <p:nvGraphicFramePr>
          <p:cNvPr id="6" name="Tabela 5"/>
          <p:cNvGraphicFramePr>
            <a:graphicFrameLocks noGrp="1"/>
          </p:cNvGraphicFramePr>
          <p:nvPr>
            <p:extLst>
              <p:ext uri="{D42A27DB-BD31-4B8C-83A1-F6EECF244321}">
                <p14:modId xmlns:p14="http://schemas.microsoft.com/office/powerpoint/2010/main" val="3090782051"/>
              </p:ext>
            </p:extLst>
          </p:nvPr>
        </p:nvGraphicFramePr>
        <p:xfrm>
          <a:off x="3464414" y="715272"/>
          <a:ext cx="6330749" cy="5808599"/>
        </p:xfrm>
        <a:graphic>
          <a:graphicData uri="http://schemas.openxmlformats.org/drawingml/2006/table">
            <a:tbl>
              <a:tblPr firstRow="1" bandRow="1">
                <a:tableStyleId>{5C22544A-7EE6-4342-B048-85BDC9FD1C3A}</a:tableStyleId>
              </a:tblPr>
              <a:tblGrid>
                <a:gridCol w="463582"/>
                <a:gridCol w="2390327"/>
                <a:gridCol w="1796367"/>
                <a:gridCol w="1680473"/>
              </a:tblGrid>
              <a:tr h="573169">
                <a:tc>
                  <a:txBody>
                    <a:bodyPr/>
                    <a:lstStyle/>
                    <a:p>
                      <a:pPr algn="ctr"/>
                      <a:endParaRPr lang="pt-BR" sz="1400" dirty="0">
                        <a:latin typeface="Arial" panose="020B0604020202020204" pitchFamily="34" charset="0"/>
                        <a:cs typeface="Arial" panose="020B0604020202020204" pitchFamily="34" charset="0"/>
                      </a:endParaRPr>
                    </a:p>
                  </a:txBody>
                  <a:tcPr/>
                </a:tc>
                <a:tc>
                  <a:txBody>
                    <a:bodyPr/>
                    <a:lstStyle/>
                    <a:p>
                      <a:pPr algn="ctr"/>
                      <a:r>
                        <a:rPr lang="pt-BR" sz="1400" dirty="0" smtClean="0">
                          <a:latin typeface="Arial" panose="020B0604020202020204" pitchFamily="34" charset="0"/>
                          <a:cs typeface="Arial" panose="020B0604020202020204" pitchFamily="34" charset="0"/>
                        </a:rPr>
                        <a:t>Molecule</a:t>
                      </a:r>
                      <a:endParaRPr lang="pt-BR" sz="1400" dirty="0">
                        <a:latin typeface="Arial" panose="020B0604020202020204" pitchFamily="34" charset="0"/>
                        <a:cs typeface="Arial" panose="020B0604020202020204" pitchFamily="34" charset="0"/>
                      </a:endParaRPr>
                    </a:p>
                  </a:txBody>
                  <a:tcPr/>
                </a:tc>
                <a:tc>
                  <a:txBody>
                    <a:bodyPr/>
                    <a:lstStyle/>
                    <a:p>
                      <a:pPr algn="ctr"/>
                      <a:r>
                        <a:rPr lang="pt-BR" sz="1400" dirty="0" err="1" smtClean="0">
                          <a:latin typeface="Arial" panose="020B0604020202020204" pitchFamily="34" charset="0"/>
                          <a:cs typeface="Arial" panose="020B0604020202020204" pitchFamily="34" charset="0"/>
                        </a:rPr>
                        <a:t>Carcigenocity</a:t>
                      </a:r>
                      <a:endParaRPr lang="pt-BR" sz="1400" dirty="0">
                        <a:latin typeface="Arial" panose="020B0604020202020204" pitchFamily="34" charset="0"/>
                        <a:cs typeface="Arial" panose="020B0604020202020204" pitchFamily="34" charset="0"/>
                      </a:endParaRPr>
                    </a:p>
                  </a:txBody>
                  <a:tcPr/>
                </a:tc>
                <a:tc>
                  <a:txBody>
                    <a:bodyPr/>
                    <a:lstStyle/>
                    <a:p>
                      <a:pPr algn="ctr"/>
                      <a:r>
                        <a:rPr lang="pt-BR" sz="1400" dirty="0" err="1" smtClean="0">
                          <a:latin typeface="Arial" panose="020B0604020202020204" pitchFamily="34" charset="0"/>
                          <a:cs typeface="Arial" panose="020B0604020202020204" pitchFamily="34" charset="0"/>
                        </a:rPr>
                        <a:t>Mutagenicity</a:t>
                      </a:r>
                      <a:endParaRPr lang="pt-BR" sz="1400" dirty="0">
                        <a:latin typeface="Arial" panose="020B0604020202020204" pitchFamily="34" charset="0"/>
                        <a:cs typeface="Arial" panose="020B0604020202020204" pitchFamily="34" charset="0"/>
                      </a:endParaRPr>
                    </a:p>
                  </a:txBody>
                  <a:tcPr/>
                </a:tc>
              </a:tr>
              <a:tr h="54587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400" b="1" dirty="0" smtClean="0">
                          <a:latin typeface="Arial" panose="020B0604020202020204" pitchFamily="34" charset="0"/>
                          <a:cs typeface="Arial" panose="020B0604020202020204" pitchFamily="34" charset="0"/>
                        </a:rPr>
                        <a:t>1</a:t>
                      </a:r>
                      <a:endParaRPr lang="pt-BR" sz="1400" b="1"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panose="020B0604020202020204" pitchFamily="34" charset="0"/>
                          <a:cs typeface="Arial" panose="020B0604020202020204" pitchFamily="34" charset="0"/>
                        </a:rPr>
                        <a:t>1,8 - cineole</a:t>
                      </a:r>
                      <a:endParaRPr lang="pt-BR" sz="140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400" dirty="0" err="1" smtClean="0">
                          <a:latin typeface="Arial" panose="020B0604020202020204" pitchFamily="34" charset="0"/>
                          <a:cs typeface="Arial" panose="020B0604020202020204" pitchFamily="34" charset="0"/>
                        </a:rPr>
                        <a:t>Inactive</a:t>
                      </a:r>
                      <a:endParaRPr lang="pt-BR" sz="140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400" dirty="0" err="1" smtClean="0">
                          <a:latin typeface="Arial" panose="020B0604020202020204" pitchFamily="34" charset="0"/>
                          <a:cs typeface="Arial" panose="020B0604020202020204" pitchFamily="34" charset="0"/>
                        </a:rPr>
                        <a:t>Inactive</a:t>
                      </a:r>
                      <a:endParaRPr lang="pt-BR" sz="1400" dirty="0">
                        <a:latin typeface="Arial" panose="020B0604020202020204" pitchFamily="34" charset="0"/>
                        <a:cs typeface="Arial" panose="020B0604020202020204" pitchFamily="34" charset="0"/>
                      </a:endParaRPr>
                    </a:p>
                  </a:txBody>
                  <a:tcPr/>
                </a:tc>
              </a:tr>
              <a:tr h="518581">
                <a:tc>
                  <a:txBody>
                    <a:bodyPr/>
                    <a:lstStyle/>
                    <a:p>
                      <a:pPr algn="ctr"/>
                      <a:r>
                        <a:rPr lang="pt-BR" sz="1400" b="1" dirty="0" smtClean="0">
                          <a:latin typeface="Arial" panose="020B0604020202020204" pitchFamily="34" charset="0"/>
                          <a:cs typeface="Arial" panose="020B0604020202020204" pitchFamily="34" charset="0"/>
                        </a:rPr>
                        <a:t>2</a:t>
                      </a:r>
                      <a:endParaRPr lang="pt-BR" sz="1400" b="1" dirty="0">
                        <a:latin typeface="Arial" panose="020B0604020202020204" pitchFamily="34" charset="0"/>
                        <a:cs typeface="Arial" panose="020B0604020202020204" pitchFamily="34" charset="0"/>
                      </a:endParaRPr>
                    </a:p>
                  </a:txBody>
                  <a:tcPr/>
                </a:tc>
                <a:tc>
                  <a:txBody>
                    <a:bodyPr/>
                    <a:lstStyle/>
                    <a:p>
                      <a:r>
                        <a:rPr lang="pt-BR" sz="1400" b="1" dirty="0" err="1" smtClean="0">
                          <a:latin typeface="Arial" panose="020B0604020202020204" pitchFamily="34" charset="0"/>
                          <a:cs typeface="Arial" panose="020B0604020202020204" pitchFamily="34" charset="0"/>
                        </a:rPr>
                        <a:t>Acetate</a:t>
                      </a:r>
                      <a:r>
                        <a:rPr lang="pt-BR" sz="1400" b="1" dirty="0" smtClean="0">
                          <a:latin typeface="Arial" panose="020B0604020202020204" pitchFamily="34" charset="0"/>
                          <a:cs typeface="Arial" panose="020B0604020202020204" pitchFamily="34" charset="0"/>
                        </a:rPr>
                        <a:t> </a:t>
                      </a:r>
                      <a:r>
                        <a:rPr lang="pt-BR" sz="1400" b="1" dirty="0" err="1" smtClean="0">
                          <a:latin typeface="Arial" panose="020B0604020202020204" pitchFamily="34" charset="0"/>
                          <a:cs typeface="Arial" panose="020B0604020202020204" pitchFamily="34" charset="0"/>
                        </a:rPr>
                        <a:t>bornyl</a:t>
                      </a:r>
                      <a:endParaRPr lang="pt-BR" sz="140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400" dirty="0" err="1" smtClean="0">
                          <a:latin typeface="Arial" panose="020B0604020202020204" pitchFamily="34" charset="0"/>
                          <a:cs typeface="Arial" panose="020B0604020202020204" pitchFamily="34" charset="0"/>
                        </a:rPr>
                        <a:t>Inactive</a:t>
                      </a:r>
                      <a:endParaRPr lang="pt-BR" sz="140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400" dirty="0" err="1" smtClean="0">
                          <a:latin typeface="Arial" panose="020B0604020202020204" pitchFamily="34" charset="0"/>
                          <a:cs typeface="Arial" panose="020B0604020202020204" pitchFamily="34" charset="0"/>
                        </a:rPr>
                        <a:t>Inactive</a:t>
                      </a:r>
                      <a:endParaRPr lang="pt-BR" sz="1400" dirty="0">
                        <a:latin typeface="Arial" panose="020B0604020202020204" pitchFamily="34" charset="0"/>
                        <a:cs typeface="Arial" panose="020B0604020202020204" pitchFamily="34" charset="0"/>
                      </a:endParaRPr>
                    </a:p>
                  </a:txBody>
                  <a:tcPr/>
                </a:tc>
              </a:tr>
              <a:tr h="33207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400" b="1" dirty="0" smtClean="0">
                          <a:latin typeface="Arial" panose="020B0604020202020204" pitchFamily="34" charset="0"/>
                          <a:cs typeface="Arial" panose="020B0604020202020204" pitchFamily="34" charset="0"/>
                        </a:rPr>
                        <a:t>3</a:t>
                      </a:r>
                      <a:endParaRPr lang="pt-BR" sz="1400" b="1"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400" b="1" dirty="0" smtClean="0">
                          <a:solidFill>
                            <a:schemeClr val="dk1"/>
                          </a:solidFill>
                          <a:latin typeface="Arial" panose="020B0604020202020204" pitchFamily="34" charset="0"/>
                          <a:cs typeface="Arial" panose="020B0604020202020204" pitchFamily="34" charset="0"/>
                        </a:rPr>
                        <a:t>α-</a:t>
                      </a:r>
                      <a:r>
                        <a:rPr lang="pt-BR" sz="1400" b="1" dirty="0" err="1" smtClean="0">
                          <a:solidFill>
                            <a:schemeClr val="dk1"/>
                          </a:solidFill>
                          <a:latin typeface="Arial" panose="020B0604020202020204" pitchFamily="34" charset="0"/>
                          <a:cs typeface="Arial" panose="020B0604020202020204" pitchFamily="34" charset="0"/>
                        </a:rPr>
                        <a:t>Pinene</a:t>
                      </a:r>
                      <a:endParaRPr lang="pt-BR" sz="140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400" dirty="0" err="1" smtClean="0">
                          <a:latin typeface="Arial" panose="020B0604020202020204" pitchFamily="34" charset="0"/>
                          <a:cs typeface="Arial" panose="020B0604020202020204" pitchFamily="34" charset="0"/>
                        </a:rPr>
                        <a:t>Inactive</a:t>
                      </a:r>
                      <a:endParaRPr lang="pt-BR" sz="140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400" dirty="0" err="1" smtClean="0">
                          <a:latin typeface="Arial" panose="020B0604020202020204" pitchFamily="34" charset="0"/>
                          <a:cs typeface="Arial" panose="020B0604020202020204" pitchFamily="34" charset="0"/>
                        </a:rPr>
                        <a:t>Inactive</a:t>
                      </a:r>
                      <a:endParaRPr lang="pt-BR" sz="1400" dirty="0">
                        <a:latin typeface="Arial" panose="020B0604020202020204" pitchFamily="34" charset="0"/>
                        <a:cs typeface="Arial" panose="020B0604020202020204" pitchFamily="34" charset="0"/>
                      </a:endParaRPr>
                    </a:p>
                  </a:txBody>
                  <a:tcPr/>
                </a:tc>
              </a:tr>
              <a:tr h="33207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400" b="1" dirty="0" smtClean="0">
                          <a:latin typeface="Arial" panose="020B0604020202020204" pitchFamily="34" charset="0"/>
                          <a:cs typeface="Arial" panose="020B0604020202020204" pitchFamily="34" charset="0"/>
                        </a:rPr>
                        <a:t>4</a:t>
                      </a:r>
                      <a:endParaRPr lang="pt-BR" sz="1400" b="1"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400" b="1" dirty="0" smtClean="0">
                          <a:solidFill>
                            <a:schemeClr val="dk1"/>
                          </a:solidFill>
                          <a:latin typeface="Arial" panose="020B0604020202020204" pitchFamily="34" charset="0"/>
                          <a:cs typeface="Arial" panose="020B0604020202020204" pitchFamily="34" charset="0"/>
                        </a:rPr>
                        <a:t>β-</a:t>
                      </a:r>
                      <a:r>
                        <a:rPr lang="pt-BR" sz="1400" b="1" dirty="0" err="1" smtClean="0">
                          <a:solidFill>
                            <a:schemeClr val="dk1"/>
                          </a:solidFill>
                          <a:latin typeface="Arial" panose="020B0604020202020204" pitchFamily="34" charset="0"/>
                          <a:cs typeface="Arial" panose="020B0604020202020204" pitchFamily="34" charset="0"/>
                        </a:rPr>
                        <a:t>Pinene</a:t>
                      </a:r>
                      <a:endParaRPr lang="pt-BR" sz="140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400" dirty="0" err="1" smtClean="0">
                          <a:latin typeface="Arial" panose="020B0604020202020204" pitchFamily="34" charset="0"/>
                          <a:cs typeface="Arial" panose="020B0604020202020204" pitchFamily="34" charset="0"/>
                        </a:rPr>
                        <a:t>Inactive</a:t>
                      </a:r>
                      <a:endParaRPr lang="pt-BR" sz="140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400" dirty="0" err="1" smtClean="0">
                          <a:latin typeface="Arial" panose="020B0604020202020204" pitchFamily="34" charset="0"/>
                          <a:cs typeface="Arial" panose="020B0604020202020204" pitchFamily="34" charset="0"/>
                        </a:rPr>
                        <a:t>Inactive</a:t>
                      </a:r>
                      <a:endParaRPr lang="pt-BR" sz="1400" dirty="0">
                        <a:latin typeface="Arial" panose="020B0604020202020204" pitchFamily="34" charset="0"/>
                        <a:cs typeface="Arial" panose="020B0604020202020204" pitchFamily="34" charset="0"/>
                      </a:endParaRPr>
                    </a:p>
                  </a:txBody>
                  <a:tcPr/>
                </a:tc>
              </a:tr>
              <a:tr h="332074">
                <a:tc>
                  <a:txBody>
                    <a:bodyPr/>
                    <a:lstStyle/>
                    <a:p>
                      <a:pPr algn="ctr"/>
                      <a:r>
                        <a:rPr lang="pt-BR" sz="1400" b="1" dirty="0" smtClean="0">
                          <a:latin typeface="Arial" panose="020B0604020202020204" pitchFamily="34" charset="0"/>
                          <a:cs typeface="Arial" panose="020B0604020202020204" pitchFamily="34" charset="0"/>
                        </a:rPr>
                        <a:t>5</a:t>
                      </a:r>
                      <a:endParaRPr lang="pt-BR" sz="1400" b="1" dirty="0">
                        <a:latin typeface="Arial" panose="020B0604020202020204" pitchFamily="34" charset="0"/>
                        <a:cs typeface="Arial" panose="020B0604020202020204" pitchFamily="34" charset="0"/>
                      </a:endParaRPr>
                    </a:p>
                  </a:txBody>
                  <a:tcPr/>
                </a:tc>
                <a:tc>
                  <a:txBody>
                    <a:bodyPr/>
                    <a:lstStyle/>
                    <a:p>
                      <a:r>
                        <a:rPr lang="pt-BR" sz="1400" b="1" dirty="0" err="1" smtClean="0">
                          <a:latin typeface="Arial" panose="020B0604020202020204" pitchFamily="34" charset="0"/>
                          <a:cs typeface="Arial" panose="020B0604020202020204" pitchFamily="34" charset="0"/>
                        </a:rPr>
                        <a:t>Camphor</a:t>
                      </a:r>
                      <a:endParaRPr lang="pt-BR" sz="1400" b="1"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400" dirty="0" err="1" smtClean="0">
                          <a:latin typeface="Arial" panose="020B0604020202020204" pitchFamily="34" charset="0"/>
                          <a:cs typeface="Arial" panose="020B0604020202020204" pitchFamily="34" charset="0"/>
                        </a:rPr>
                        <a:t>Inactive</a:t>
                      </a:r>
                      <a:endParaRPr lang="pt-BR" sz="1400" b="1"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400" dirty="0" err="1" smtClean="0">
                          <a:latin typeface="Arial" panose="020B0604020202020204" pitchFamily="34" charset="0"/>
                          <a:cs typeface="Arial" panose="020B0604020202020204" pitchFamily="34" charset="0"/>
                        </a:rPr>
                        <a:t>Inactive</a:t>
                      </a:r>
                      <a:endParaRPr lang="pt-BR" sz="1400" b="1" dirty="0">
                        <a:latin typeface="Arial" panose="020B0604020202020204" pitchFamily="34" charset="0"/>
                        <a:cs typeface="Arial" panose="020B0604020202020204" pitchFamily="34" charset="0"/>
                      </a:endParaRPr>
                    </a:p>
                  </a:txBody>
                  <a:tcPr/>
                </a:tc>
              </a:tr>
              <a:tr h="332074">
                <a:tc>
                  <a:txBody>
                    <a:bodyPr/>
                    <a:lstStyle/>
                    <a:p>
                      <a:pPr algn="ctr"/>
                      <a:r>
                        <a:rPr lang="pt-BR" sz="1400" b="1" dirty="0" smtClean="0">
                          <a:latin typeface="Arial" panose="020B0604020202020204" pitchFamily="34" charset="0"/>
                          <a:cs typeface="Arial" panose="020B0604020202020204" pitchFamily="34" charset="0"/>
                        </a:rPr>
                        <a:t>6</a:t>
                      </a:r>
                      <a:endParaRPr lang="pt-BR" sz="1400" b="1" dirty="0">
                        <a:latin typeface="Arial" panose="020B0604020202020204" pitchFamily="34" charset="0"/>
                        <a:cs typeface="Arial" panose="020B0604020202020204" pitchFamily="34" charset="0"/>
                      </a:endParaRPr>
                    </a:p>
                  </a:txBody>
                  <a:tcPr/>
                </a:tc>
                <a:tc>
                  <a:txBody>
                    <a:bodyPr/>
                    <a:lstStyle/>
                    <a:p>
                      <a:r>
                        <a:rPr lang="pt-BR" sz="1400" b="1" dirty="0" err="1" smtClean="0">
                          <a:latin typeface="Arial" panose="020B0604020202020204" pitchFamily="34" charset="0"/>
                          <a:cs typeface="Arial" panose="020B0604020202020204" pitchFamily="34" charset="0"/>
                        </a:rPr>
                        <a:t>Caryophyllene</a:t>
                      </a:r>
                      <a:r>
                        <a:rPr lang="pt-BR" sz="1400" b="1" dirty="0" smtClean="0">
                          <a:latin typeface="Arial" panose="020B0604020202020204" pitchFamily="34" charset="0"/>
                          <a:cs typeface="Arial" panose="020B0604020202020204" pitchFamily="34" charset="0"/>
                        </a:rPr>
                        <a:t> </a:t>
                      </a:r>
                      <a:r>
                        <a:rPr lang="pt-BR" sz="1400" b="1" dirty="0" err="1" smtClean="0">
                          <a:latin typeface="Arial" panose="020B0604020202020204" pitchFamily="34" charset="0"/>
                          <a:cs typeface="Arial" panose="020B0604020202020204" pitchFamily="34" charset="0"/>
                        </a:rPr>
                        <a:t>Epoxide</a:t>
                      </a:r>
                      <a:endParaRPr lang="pt-BR" sz="140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400" dirty="0" err="1" smtClean="0">
                          <a:latin typeface="Arial" panose="020B0604020202020204" pitchFamily="34" charset="0"/>
                          <a:cs typeface="Arial" panose="020B0604020202020204" pitchFamily="34" charset="0"/>
                        </a:rPr>
                        <a:t>Inactive</a:t>
                      </a:r>
                      <a:endParaRPr lang="pt-BR" sz="1400" dirty="0" smtClean="0">
                        <a:latin typeface="Arial" panose="020B0604020202020204" pitchFamily="34" charset="0"/>
                        <a:cs typeface="Arial" panose="020B0604020202020204" pitchFamily="34" charset="0"/>
                      </a:endParaRPr>
                    </a:p>
                    <a:p>
                      <a:pPr algn="ctr"/>
                      <a:endParaRPr lang="pt-BR" sz="140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400" dirty="0" err="1" smtClean="0">
                          <a:latin typeface="Arial" panose="020B0604020202020204" pitchFamily="34" charset="0"/>
                          <a:cs typeface="Arial" panose="020B0604020202020204" pitchFamily="34" charset="0"/>
                        </a:rPr>
                        <a:t>Inactive</a:t>
                      </a:r>
                      <a:endParaRPr lang="pt-BR" sz="1400" dirty="0" smtClean="0">
                        <a:latin typeface="Arial" panose="020B0604020202020204" pitchFamily="34" charset="0"/>
                        <a:cs typeface="Arial" panose="020B0604020202020204" pitchFamily="34" charset="0"/>
                      </a:endParaRPr>
                    </a:p>
                  </a:txBody>
                  <a:tcPr/>
                </a:tc>
              </a:tr>
              <a:tr h="332074">
                <a:tc>
                  <a:txBody>
                    <a:bodyPr/>
                    <a:lstStyle/>
                    <a:p>
                      <a:pPr algn="ctr"/>
                      <a:r>
                        <a:rPr lang="pt-BR" sz="1400" b="1" dirty="0" smtClean="0">
                          <a:latin typeface="Arial" panose="020B0604020202020204" pitchFamily="34" charset="0"/>
                          <a:cs typeface="Arial" panose="020B0604020202020204" pitchFamily="34" charset="0"/>
                        </a:rPr>
                        <a:t>7</a:t>
                      </a:r>
                    </a:p>
                  </a:txBody>
                  <a:tcPr/>
                </a:tc>
                <a:tc>
                  <a:txBody>
                    <a:bodyPr/>
                    <a:lstStyle/>
                    <a:p>
                      <a:pPr algn="just"/>
                      <a:r>
                        <a:rPr lang="pt-BR" sz="1400" b="1" dirty="0" err="1" smtClean="0">
                          <a:latin typeface="Arial" panose="020B0604020202020204" pitchFamily="34" charset="0"/>
                          <a:cs typeface="Arial" panose="020B0604020202020204" pitchFamily="34" charset="0"/>
                        </a:rPr>
                        <a:t>Physostigmine</a:t>
                      </a:r>
                      <a:endParaRPr lang="pt-BR" sz="1400" b="1" dirty="0" smtClean="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400" dirty="0" err="1" smtClean="0">
                          <a:latin typeface="Arial" panose="020B0604020202020204" pitchFamily="34" charset="0"/>
                          <a:cs typeface="Arial" panose="020B0604020202020204" pitchFamily="34" charset="0"/>
                        </a:rPr>
                        <a:t>Inactive</a:t>
                      </a:r>
                      <a:endParaRPr lang="pt-BR" sz="1400" b="1" dirty="0" smtClean="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400" dirty="0" err="1" smtClean="0">
                          <a:latin typeface="Arial" panose="020B0604020202020204" pitchFamily="34" charset="0"/>
                          <a:cs typeface="Arial" panose="020B0604020202020204" pitchFamily="34" charset="0"/>
                        </a:rPr>
                        <a:t>Inactive</a:t>
                      </a:r>
                      <a:endParaRPr lang="pt-BR" sz="1400" b="1" dirty="0" smtClean="0">
                        <a:latin typeface="Arial" panose="020B0604020202020204" pitchFamily="34" charset="0"/>
                        <a:cs typeface="Arial" panose="020B0604020202020204" pitchFamily="34" charset="0"/>
                      </a:endParaRPr>
                    </a:p>
                  </a:txBody>
                  <a:tcPr/>
                </a:tc>
              </a:tr>
              <a:tr h="332074">
                <a:tc>
                  <a:txBody>
                    <a:bodyPr/>
                    <a:lstStyle/>
                    <a:p>
                      <a:pPr algn="ctr"/>
                      <a:r>
                        <a:rPr lang="pt-BR" sz="1400" b="1" dirty="0" smtClean="0">
                          <a:latin typeface="Arial" panose="020B0604020202020204" pitchFamily="34" charset="0"/>
                          <a:cs typeface="Arial" panose="020B0604020202020204" pitchFamily="34" charset="0"/>
                        </a:rPr>
                        <a:t>8</a:t>
                      </a:r>
                      <a:endParaRPr lang="pt-BR" sz="1400" b="1" dirty="0">
                        <a:latin typeface="Arial" panose="020B0604020202020204" pitchFamily="34" charset="0"/>
                        <a:cs typeface="Arial" panose="020B0604020202020204" pitchFamily="34" charset="0"/>
                      </a:endParaRPr>
                    </a:p>
                  </a:txBody>
                  <a:tcPr/>
                </a:tc>
                <a:tc>
                  <a:txBody>
                    <a:bodyPr/>
                    <a:lstStyle/>
                    <a:p>
                      <a:r>
                        <a:rPr lang="pt-BR" sz="1400" b="1" dirty="0" err="1" smtClean="0">
                          <a:latin typeface="Arial" panose="020B0604020202020204" pitchFamily="34" charset="0"/>
                          <a:cs typeface="Arial" panose="020B0604020202020204" pitchFamily="34" charset="0"/>
                        </a:rPr>
                        <a:t>Galantamine</a:t>
                      </a:r>
                      <a:endParaRPr lang="pt-BR" sz="1400" b="1"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400" dirty="0" err="1" smtClean="0">
                          <a:latin typeface="Arial" panose="020B0604020202020204" pitchFamily="34" charset="0"/>
                          <a:cs typeface="Arial" panose="020B0604020202020204" pitchFamily="34" charset="0"/>
                        </a:rPr>
                        <a:t>Inactive</a:t>
                      </a:r>
                      <a:endParaRPr lang="pt-BR" sz="1400" b="1"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400" dirty="0" err="1" smtClean="0">
                          <a:latin typeface="Arial" panose="020B0604020202020204" pitchFamily="34" charset="0"/>
                          <a:cs typeface="Arial" panose="020B0604020202020204" pitchFamily="34" charset="0"/>
                        </a:rPr>
                        <a:t>Inactive</a:t>
                      </a:r>
                      <a:endParaRPr lang="pt-BR" sz="1400" b="1" dirty="0">
                        <a:latin typeface="Arial" panose="020B0604020202020204" pitchFamily="34" charset="0"/>
                        <a:cs typeface="Arial" panose="020B0604020202020204" pitchFamily="34" charset="0"/>
                      </a:endParaRPr>
                    </a:p>
                  </a:txBody>
                  <a:tcPr/>
                </a:tc>
              </a:tr>
              <a:tr h="332074">
                <a:tc>
                  <a:txBody>
                    <a:bodyPr/>
                    <a:lstStyle/>
                    <a:p>
                      <a:pPr algn="ctr"/>
                      <a:r>
                        <a:rPr lang="pt-BR" sz="1400" b="1" dirty="0" smtClean="0">
                          <a:latin typeface="Arial" panose="020B0604020202020204" pitchFamily="34" charset="0"/>
                          <a:cs typeface="Arial" panose="020B0604020202020204" pitchFamily="34" charset="0"/>
                        </a:rPr>
                        <a:t>9</a:t>
                      </a:r>
                      <a:endParaRPr lang="pt-BR" sz="1400" b="1" dirty="0">
                        <a:latin typeface="Arial" panose="020B0604020202020204" pitchFamily="34" charset="0"/>
                        <a:cs typeface="Arial" panose="020B0604020202020204" pitchFamily="34" charset="0"/>
                      </a:endParaRPr>
                    </a:p>
                  </a:txBody>
                  <a:tcPr/>
                </a:tc>
                <a:tc>
                  <a:txBody>
                    <a:bodyPr/>
                    <a:lstStyle/>
                    <a:p>
                      <a:r>
                        <a:rPr lang="el-GR" sz="1400" b="1" dirty="0" smtClean="0">
                          <a:solidFill>
                            <a:schemeClr val="dk1"/>
                          </a:solidFill>
                          <a:latin typeface="Arial" panose="020B0604020202020204" pitchFamily="34" charset="0"/>
                          <a:cs typeface="Arial" panose="020B0604020202020204" pitchFamily="34" charset="0"/>
                        </a:rPr>
                        <a:t>γ</a:t>
                      </a:r>
                      <a:r>
                        <a:rPr lang="pt-BR" sz="1400" b="1" dirty="0" smtClean="0">
                          <a:solidFill>
                            <a:schemeClr val="dk1"/>
                          </a:solidFill>
                          <a:latin typeface="Arial" panose="020B0604020202020204" pitchFamily="34" charset="0"/>
                          <a:cs typeface="Arial" panose="020B0604020202020204" pitchFamily="34" charset="0"/>
                        </a:rPr>
                        <a:t>-</a:t>
                      </a:r>
                      <a:r>
                        <a:rPr lang="pt-BR" sz="1400" b="1" dirty="0" err="1" smtClean="0">
                          <a:solidFill>
                            <a:schemeClr val="dk1"/>
                          </a:solidFill>
                          <a:latin typeface="Arial" panose="020B0604020202020204" pitchFamily="34" charset="0"/>
                          <a:cs typeface="Arial" panose="020B0604020202020204" pitchFamily="34" charset="0"/>
                        </a:rPr>
                        <a:t>Terpineno</a:t>
                      </a:r>
                      <a:endParaRPr lang="pt-BR" sz="140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400" dirty="0" err="1" smtClean="0">
                          <a:latin typeface="Arial" panose="020B0604020202020204" pitchFamily="34" charset="0"/>
                          <a:cs typeface="Arial" panose="020B0604020202020204" pitchFamily="34" charset="0"/>
                        </a:rPr>
                        <a:t>Inactive</a:t>
                      </a:r>
                      <a:endParaRPr lang="pt-BR" sz="140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400" dirty="0" err="1" smtClean="0">
                          <a:latin typeface="Arial" panose="020B0604020202020204" pitchFamily="34" charset="0"/>
                          <a:cs typeface="Arial" panose="020B0604020202020204" pitchFamily="34" charset="0"/>
                        </a:rPr>
                        <a:t>Inactive</a:t>
                      </a:r>
                      <a:endParaRPr lang="pt-BR" sz="1400" dirty="0">
                        <a:latin typeface="Arial" panose="020B0604020202020204" pitchFamily="34" charset="0"/>
                        <a:cs typeface="Arial" panose="020B0604020202020204" pitchFamily="34" charset="0"/>
                      </a:endParaRPr>
                    </a:p>
                  </a:txBody>
                  <a:tcPr/>
                </a:tc>
              </a:tr>
              <a:tr h="332074">
                <a:tc>
                  <a:txBody>
                    <a:bodyPr/>
                    <a:lstStyle/>
                    <a:p>
                      <a:pPr algn="ctr"/>
                      <a:r>
                        <a:rPr lang="pt-BR" sz="1400" b="1" dirty="0" smtClean="0">
                          <a:latin typeface="Arial" panose="020B0604020202020204" pitchFamily="34" charset="0"/>
                          <a:cs typeface="Arial" panose="020B0604020202020204" pitchFamily="34" charset="0"/>
                        </a:rPr>
                        <a:t>10</a:t>
                      </a:r>
                      <a:endParaRPr lang="pt-BR" sz="1400" b="1" dirty="0">
                        <a:latin typeface="Arial" panose="020B0604020202020204" pitchFamily="34" charset="0"/>
                        <a:cs typeface="Arial" panose="020B0604020202020204" pitchFamily="34" charset="0"/>
                      </a:endParaRPr>
                    </a:p>
                  </a:txBody>
                  <a:tcPr/>
                </a:tc>
                <a:tc>
                  <a:txBody>
                    <a:bodyPr/>
                    <a:lstStyle/>
                    <a:p>
                      <a:r>
                        <a:rPr lang="pt-BR" sz="1400" b="1" dirty="0" err="1" smtClean="0">
                          <a:latin typeface="Arial" panose="020B0604020202020204" pitchFamily="34" charset="0"/>
                          <a:cs typeface="Arial" panose="020B0604020202020204" pitchFamily="34" charset="0"/>
                        </a:rPr>
                        <a:t>Honokiol</a:t>
                      </a:r>
                      <a:endParaRPr lang="pt-BR" sz="1400" b="1"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400" dirty="0" err="1" smtClean="0">
                          <a:latin typeface="Arial" panose="020B0604020202020204" pitchFamily="34" charset="0"/>
                          <a:cs typeface="Arial" panose="020B0604020202020204" pitchFamily="34" charset="0"/>
                        </a:rPr>
                        <a:t>Inactive</a:t>
                      </a:r>
                      <a:endParaRPr lang="pt-BR" sz="1400" b="1"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400" dirty="0" err="1" smtClean="0">
                          <a:latin typeface="Arial" panose="020B0604020202020204" pitchFamily="34" charset="0"/>
                          <a:cs typeface="Arial" panose="020B0604020202020204" pitchFamily="34" charset="0"/>
                        </a:rPr>
                        <a:t>Inactive</a:t>
                      </a:r>
                      <a:endParaRPr lang="pt-BR" sz="1400" b="1" dirty="0">
                        <a:latin typeface="Arial" panose="020B0604020202020204" pitchFamily="34" charset="0"/>
                        <a:cs typeface="Arial" panose="020B0604020202020204" pitchFamily="34" charset="0"/>
                      </a:endParaRPr>
                    </a:p>
                  </a:txBody>
                  <a:tcPr/>
                </a:tc>
              </a:tr>
              <a:tr h="332074">
                <a:tc>
                  <a:txBody>
                    <a:bodyPr/>
                    <a:lstStyle/>
                    <a:p>
                      <a:pPr algn="ctr"/>
                      <a:r>
                        <a:rPr lang="pt-BR" sz="1400" b="1" dirty="0" smtClean="0">
                          <a:latin typeface="Arial" panose="020B0604020202020204" pitchFamily="34" charset="0"/>
                          <a:cs typeface="Arial" panose="020B0604020202020204" pitchFamily="34" charset="0"/>
                        </a:rPr>
                        <a:t>11</a:t>
                      </a:r>
                      <a:endParaRPr lang="pt-BR" sz="1400" b="1" dirty="0">
                        <a:latin typeface="Arial" panose="020B0604020202020204" pitchFamily="34" charset="0"/>
                        <a:cs typeface="Arial" panose="020B0604020202020204" pitchFamily="34" charset="0"/>
                      </a:endParaRPr>
                    </a:p>
                  </a:txBody>
                  <a:tcPr/>
                </a:tc>
                <a:tc>
                  <a:txBody>
                    <a:bodyPr/>
                    <a:lstStyle/>
                    <a:p>
                      <a:r>
                        <a:rPr lang="pt-BR" sz="1400" b="1" dirty="0" err="1" smtClean="0">
                          <a:latin typeface="Arial" panose="020B0604020202020204" pitchFamily="34" charset="0"/>
                          <a:cs typeface="Arial" panose="020B0604020202020204" pitchFamily="34" charset="0"/>
                        </a:rPr>
                        <a:t>Huperzine</a:t>
                      </a:r>
                      <a:r>
                        <a:rPr lang="pt-BR" sz="1400" b="1" baseline="0" dirty="0" smtClean="0">
                          <a:latin typeface="Arial" panose="020B0604020202020204" pitchFamily="34" charset="0"/>
                          <a:cs typeface="Arial" panose="020B0604020202020204" pitchFamily="34" charset="0"/>
                        </a:rPr>
                        <a:t> A</a:t>
                      </a:r>
                      <a:endParaRPr lang="pt-BR" sz="1400" b="1"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400" dirty="0" err="1" smtClean="0">
                          <a:latin typeface="Arial" panose="020B0604020202020204" pitchFamily="34" charset="0"/>
                          <a:cs typeface="Arial" panose="020B0604020202020204" pitchFamily="34" charset="0"/>
                        </a:rPr>
                        <a:t>Inactive</a:t>
                      </a:r>
                      <a:endParaRPr lang="pt-BR" sz="1400" b="1"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400" dirty="0" err="1" smtClean="0">
                          <a:latin typeface="Arial" panose="020B0604020202020204" pitchFamily="34" charset="0"/>
                          <a:cs typeface="Arial" panose="020B0604020202020204" pitchFamily="34" charset="0"/>
                        </a:rPr>
                        <a:t>Inactive</a:t>
                      </a:r>
                      <a:endParaRPr lang="pt-BR" sz="1400" b="1" dirty="0">
                        <a:latin typeface="Arial" panose="020B0604020202020204" pitchFamily="34" charset="0"/>
                        <a:cs typeface="Arial" panose="020B0604020202020204" pitchFamily="34" charset="0"/>
                      </a:endParaRPr>
                    </a:p>
                  </a:txBody>
                  <a:tcPr/>
                </a:tc>
              </a:tr>
              <a:tr h="332074">
                <a:tc>
                  <a:txBody>
                    <a:bodyPr/>
                    <a:lstStyle/>
                    <a:p>
                      <a:pPr algn="ctr"/>
                      <a:r>
                        <a:rPr lang="pt-BR" sz="1400" b="1" dirty="0" smtClean="0">
                          <a:latin typeface="Arial" panose="020B0604020202020204" pitchFamily="34" charset="0"/>
                          <a:cs typeface="Arial" panose="020B0604020202020204" pitchFamily="34" charset="0"/>
                        </a:rPr>
                        <a:t>12</a:t>
                      </a:r>
                      <a:endParaRPr lang="pt-BR" sz="1400" b="1" dirty="0">
                        <a:latin typeface="Arial" panose="020B0604020202020204" pitchFamily="34" charset="0"/>
                        <a:cs typeface="Arial" panose="020B0604020202020204" pitchFamily="34" charset="0"/>
                      </a:endParaRPr>
                    </a:p>
                  </a:txBody>
                  <a:tcPr/>
                </a:tc>
                <a:tc>
                  <a:txBody>
                    <a:bodyPr/>
                    <a:lstStyle/>
                    <a:p>
                      <a:r>
                        <a:rPr lang="pt-BR" sz="1400" b="1" dirty="0" err="1" smtClean="0">
                          <a:latin typeface="Arial" panose="020B0604020202020204" pitchFamily="34" charset="0"/>
                          <a:cs typeface="Arial" panose="020B0604020202020204" pitchFamily="34" charset="0"/>
                        </a:rPr>
                        <a:t>Lycoramine</a:t>
                      </a:r>
                      <a:endParaRPr lang="pt-BR" sz="1400" b="1"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400" dirty="0" err="1" smtClean="0">
                          <a:latin typeface="Arial" panose="020B0604020202020204" pitchFamily="34" charset="0"/>
                          <a:cs typeface="Arial" panose="020B0604020202020204" pitchFamily="34" charset="0"/>
                        </a:rPr>
                        <a:t>Inactive</a:t>
                      </a:r>
                      <a:endParaRPr lang="pt-BR" sz="1400" b="1"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400" dirty="0" err="1" smtClean="0">
                          <a:latin typeface="Arial" panose="020B0604020202020204" pitchFamily="34" charset="0"/>
                          <a:cs typeface="Arial" panose="020B0604020202020204" pitchFamily="34" charset="0"/>
                        </a:rPr>
                        <a:t>Inactive</a:t>
                      </a:r>
                      <a:endParaRPr lang="pt-BR" sz="1400" b="1" dirty="0">
                        <a:latin typeface="Arial" panose="020B0604020202020204" pitchFamily="34" charset="0"/>
                        <a:cs typeface="Arial" panose="020B0604020202020204" pitchFamily="34" charset="0"/>
                      </a:endParaRPr>
                    </a:p>
                  </a:txBody>
                  <a:tcPr/>
                </a:tc>
              </a:tr>
              <a:tr h="332074">
                <a:tc>
                  <a:txBody>
                    <a:bodyPr/>
                    <a:lstStyle/>
                    <a:p>
                      <a:pPr algn="ctr"/>
                      <a:r>
                        <a:rPr lang="pt-BR" sz="1400" b="1" dirty="0" smtClean="0"/>
                        <a:t>13</a:t>
                      </a:r>
                      <a:endParaRPr lang="pt-BR" sz="1400" b="1" dirty="0"/>
                    </a:p>
                  </a:txBody>
                  <a:tcPr/>
                </a:tc>
                <a:tc>
                  <a:txBody>
                    <a:bodyPr/>
                    <a:lstStyle/>
                    <a:p>
                      <a:pPr algn="l"/>
                      <a:r>
                        <a:rPr lang="pt-BR" sz="1400" b="1" dirty="0" smtClean="0"/>
                        <a:t>Magnolol</a:t>
                      </a:r>
                      <a:endParaRPr lang="pt-BR" sz="1400" b="1" dirty="0"/>
                    </a:p>
                  </a:txBody>
                  <a:tcPr/>
                </a:tc>
                <a:tc>
                  <a:txBody>
                    <a:bodyPr/>
                    <a:lstStyle/>
                    <a:p>
                      <a:pPr algn="ctr"/>
                      <a:r>
                        <a:rPr lang="pt-BR" sz="1400" dirty="0" err="1" smtClean="0"/>
                        <a:t>Inactive</a:t>
                      </a:r>
                      <a:endParaRPr lang="pt-BR" sz="1400" dirty="0"/>
                    </a:p>
                  </a:txBody>
                  <a:tcPr/>
                </a:tc>
                <a:tc>
                  <a:txBody>
                    <a:bodyPr/>
                    <a:lstStyle/>
                    <a:p>
                      <a:pPr algn="ctr"/>
                      <a:r>
                        <a:rPr lang="pt-BR" sz="1400" dirty="0" err="1" smtClean="0"/>
                        <a:t>Inactive</a:t>
                      </a:r>
                      <a:endParaRPr lang="pt-BR" sz="1400" dirty="0"/>
                    </a:p>
                  </a:txBody>
                  <a:tcPr/>
                </a:tc>
              </a:tr>
              <a:tr h="332074">
                <a:tc>
                  <a:txBody>
                    <a:bodyPr/>
                    <a:lstStyle/>
                    <a:p>
                      <a:pPr algn="ctr"/>
                      <a:r>
                        <a:rPr lang="pt-BR" sz="1400" b="1" dirty="0" smtClean="0"/>
                        <a:t>14</a:t>
                      </a:r>
                      <a:endParaRPr lang="pt-BR" sz="1400" b="1" dirty="0"/>
                    </a:p>
                  </a:txBody>
                  <a:tcPr/>
                </a:tc>
                <a:tc>
                  <a:txBody>
                    <a:bodyPr/>
                    <a:lstStyle/>
                    <a:p>
                      <a:pPr algn="l"/>
                      <a:r>
                        <a:rPr lang="pt-BR" sz="1400" b="1" dirty="0" err="1" smtClean="0"/>
                        <a:t>Resveratrol</a:t>
                      </a:r>
                      <a:endParaRPr lang="pt-BR" sz="1400" b="1" dirty="0"/>
                    </a:p>
                  </a:txBody>
                  <a:tcPr/>
                </a:tc>
                <a:tc>
                  <a:txBody>
                    <a:bodyPr/>
                    <a:lstStyle/>
                    <a:p>
                      <a:pPr algn="ctr"/>
                      <a:r>
                        <a:rPr lang="pt-BR" sz="1400" dirty="0" err="1" smtClean="0"/>
                        <a:t>Inactive</a:t>
                      </a:r>
                      <a:endParaRPr lang="pt-BR" sz="1400" dirty="0"/>
                    </a:p>
                  </a:txBody>
                  <a:tcPr/>
                </a:tc>
                <a:tc>
                  <a:txBody>
                    <a:bodyPr/>
                    <a:lstStyle/>
                    <a:p>
                      <a:pPr algn="ctr"/>
                      <a:r>
                        <a:rPr lang="pt-BR" sz="1400" dirty="0" err="1" smtClean="0"/>
                        <a:t>Inactive</a:t>
                      </a:r>
                      <a:endParaRPr lang="pt-BR" sz="1400" dirty="0"/>
                    </a:p>
                  </a:txBody>
                  <a:tcPr/>
                </a:tc>
              </a:tr>
            </a:tbl>
          </a:graphicData>
        </a:graphic>
      </p:graphicFrame>
      <p:sp>
        <p:nvSpPr>
          <p:cNvPr id="5" name="CaixaDeTexto 4"/>
          <p:cNvSpPr txBox="1"/>
          <p:nvPr/>
        </p:nvSpPr>
        <p:spPr>
          <a:xfrm>
            <a:off x="8310777" y="6581001"/>
            <a:ext cx="2794715" cy="276999"/>
          </a:xfrm>
          <a:prstGeom prst="rect">
            <a:avLst/>
          </a:prstGeom>
          <a:noFill/>
        </p:spPr>
        <p:txBody>
          <a:bodyPr wrap="square" rtlCol="0">
            <a:spAutoFit/>
          </a:bodyPr>
          <a:lstStyle/>
          <a:p>
            <a:r>
              <a:rPr lang="pt-BR" sz="1200" dirty="0" err="1" smtClean="0"/>
              <a:t>Source</a:t>
            </a:r>
            <a:r>
              <a:rPr lang="pt-BR" sz="1200" dirty="0" smtClean="0"/>
              <a:t>: DEREK, 2018</a:t>
            </a:r>
            <a:endParaRPr lang="pt-BR" sz="1200" dirty="0"/>
          </a:p>
        </p:txBody>
      </p:sp>
    </p:spTree>
    <p:extLst>
      <p:ext uri="{BB962C8B-B14F-4D97-AF65-F5344CB8AC3E}">
        <p14:creationId xmlns:p14="http://schemas.microsoft.com/office/powerpoint/2010/main" val="30181154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smtClean="0">
                <a:latin typeface="Arial" panose="020B0604020202020204" pitchFamily="34" charset="0"/>
                <a:cs typeface="Arial" panose="020B0604020202020204" pitchFamily="34" charset="0"/>
              </a:rPr>
              <a:t>CONCLUSIONS</a:t>
            </a:r>
            <a:endParaRPr lang="pt-BR"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p:txBody>
          <a:bodyPr/>
          <a:lstStyle/>
          <a:p>
            <a:pPr algn="just">
              <a:lnSpc>
                <a:spcPct val="150000"/>
              </a:lnSpc>
            </a:pPr>
            <a:r>
              <a:rPr lang="en-US" dirty="0">
                <a:latin typeface="Arial" panose="020B0604020202020204" pitchFamily="34" charset="0"/>
                <a:cs typeface="Arial" panose="020B0604020202020204" pitchFamily="34" charset="0"/>
              </a:rPr>
              <a:t>Based on the results presented by the study, the following compounds were found: </a:t>
            </a:r>
            <a:r>
              <a:rPr lang="pt-BR" dirty="0">
                <a:latin typeface="Arial" panose="020B0604020202020204" pitchFamily="34" charset="0"/>
                <a:cs typeface="Arial" panose="020B0604020202020204" pitchFamily="34" charset="0"/>
              </a:rPr>
              <a:t>α</a:t>
            </a:r>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pinene</a:t>
            </a:r>
            <a:r>
              <a:rPr lang="en-US" dirty="0">
                <a:latin typeface="Arial" panose="020B0604020202020204" pitchFamily="34" charset="0"/>
                <a:cs typeface="Arial" panose="020B0604020202020204" pitchFamily="34" charset="0"/>
              </a:rPr>
              <a:t>, </a:t>
            </a:r>
            <a:r>
              <a:rPr lang="pt-BR" dirty="0">
                <a:latin typeface="Arial" panose="020B0604020202020204" pitchFamily="34" charset="0"/>
                <a:cs typeface="Arial" panose="020B0604020202020204" pitchFamily="34" charset="0"/>
              </a:rPr>
              <a:t>β</a:t>
            </a:r>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pinene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galantamine</a:t>
            </a:r>
            <a:r>
              <a:rPr lang="en-US" dirty="0">
                <a:latin typeface="Arial" panose="020B0604020202020204" pitchFamily="34" charset="0"/>
                <a:cs typeface="Arial" panose="020B0604020202020204" pitchFamily="34" charset="0"/>
              </a:rPr>
              <a:t>, </a:t>
            </a:r>
            <a:r>
              <a:rPr lang="pt-BR" dirty="0">
                <a:latin typeface="Arial" panose="020B0604020202020204" pitchFamily="34" charset="0"/>
                <a:cs typeface="Arial" panose="020B0604020202020204" pitchFamily="34" charset="0"/>
              </a:rPr>
              <a:t>γ</a:t>
            </a:r>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terpinene</a:t>
            </a:r>
            <a:r>
              <a:rPr lang="en-US" dirty="0">
                <a:latin typeface="Arial" panose="020B0604020202020204" pitchFamily="34" charset="0"/>
                <a:cs typeface="Arial" panose="020B0604020202020204" pitchFamily="34" charset="0"/>
              </a:rPr>
              <a:t> and </a:t>
            </a:r>
            <a:r>
              <a:rPr lang="en-US" dirty="0" err="1" smtClean="0">
                <a:latin typeface="Arial" panose="020B0604020202020204" pitchFamily="34" charset="0"/>
                <a:cs typeface="Arial" panose="020B0604020202020204" pitchFamily="34" charset="0"/>
              </a:rPr>
              <a:t>lycoramine</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presented potential for use in the planning and development of new anti-Alzheimer drug candidates.</a:t>
            </a:r>
          </a:p>
          <a:p>
            <a:pPr>
              <a:lnSpc>
                <a:spcPct val="150000"/>
              </a:lnSpc>
            </a:pPr>
            <a:endParaRPr lang="pt-B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21324"/>
            <a:ext cx="12192000" cy="836676"/>
          </a:xfrm>
          <a:prstGeom prst="rect">
            <a:avLst/>
          </a:prstGeom>
        </p:spPr>
      </p:pic>
    </p:spTree>
    <p:extLst>
      <p:ext uri="{BB962C8B-B14F-4D97-AF65-F5344CB8AC3E}">
        <p14:creationId xmlns:p14="http://schemas.microsoft.com/office/powerpoint/2010/main" val="179778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fr-FR" b="1" dirty="0" smtClean="0">
                <a:latin typeface="Arial" panose="020B0604020202020204" pitchFamily="34" charset="0"/>
                <a:cs typeface="Arial" panose="020B0604020202020204" pitchFamily="34" charset="0"/>
              </a:rPr>
              <a:t>ACKNOWLEDGMENTS</a:t>
            </a:r>
            <a:br>
              <a:rPr lang="fr-FR" b="1" dirty="0" smtClean="0">
                <a:latin typeface="Arial" panose="020B0604020202020204" pitchFamily="34" charset="0"/>
                <a:cs typeface="Arial" panose="020B0604020202020204" pitchFamily="34" charset="0"/>
              </a:rPr>
            </a:br>
            <a:endParaRPr lang="pt-BR"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21324"/>
            <a:ext cx="12192000" cy="836676"/>
          </a:xfrm>
          <a:prstGeom prst="rect">
            <a:avLst/>
          </a:prstGeom>
        </p:spPr>
      </p:pic>
      <p:pic>
        <p:nvPicPr>
          <p:cNvPr id="5" name="Imagem 4"/>
          <p:cNvPicPr>
            <a:picLocks noChangeAspect="1"/>
          </p:cNvPicPr>
          <p:nvPr/>
        </p:nvPicPr>
        <p:blipFill rotWithShape="1">
          <a:blip r:embed="rId3" cstate="print">
            <a:extLst>
              <a:ext uri="{28A0092B-C50C-407E-A947-70E740481C1C}">
                <a14:useLocalDpi xmlns:a14="http://schemas.microsoft.com/office/drawing/2010/main" val="0"/>
              </a:ext>
            </a:extLst>
          </a:blip>
          <a:srcRect r="3333"/>
          <a:stretch/>
        </p:blipFill>
        <p:spPr>
          <a:xfrm>
            <a:off x="2659488" y="1667857"/>
            <a:ext cx="2209800" cy="2286000"/>
          </a:xfrm>
          <a:prstGeom prst="rect">
            <a:avLst/>
          </a:prstGeom>
        </p:spPr>
      </p:pic>
      <p:pic>
        <p:nvPicPr>
          <p:cNvPr id="6" name="Imagem 5"/>
          <p:cNvPicPr>
            <a:picLocks noChangeAspect="1"/>
          </p:cNvPicPr>
          <p:nvPr/>
        </p:nvPicPr>
        <p:blipFill rotWithShape="1">
          <a:blip r:embed="rId4">
            <a:extLst>
              <a:ext uri="{28A0092B-C50C-407E-A947-70E740481C1C}">
                <a14:useLocalDpi xmlns:a14="http://schemas.microsoft.com/office/drawing/2010/main" val="0"/>
              </a:ext>
            </a:extLst>
          </a:blip>
          <a:srcRect t="21555" b="25111"/>
          <a:stretch/>
        </p:blipFill>
        <p:spPr>
          <a:xfrm>
            <a:off x="6255911" y="2022332"/>
            <a:ext cx="4271570" cy="1708628"/>
          </a:xfrm>
          <a:prstGeom prst="rect">
            <a:avLst/>
          </a:prstGeom>
        </p:spPr>
      </p:pic>
    </p:spTree>
    <p:extLst>
      <p:ext uri="{BB962C8B-B14F-4D97-AF65-F5344CB8AC3E}">
        <p14:creationId xmlns:p14="http://schemas.microsoft.com/office/powerpoint/2010/main" val="1328908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09093"/>
            <a:ext cx="10515600" cy="866440"/>
          </a:xfrm>
        </p:spPr>
        <p:txBody>
          <a:bodyPr/>
          <a:lstStyle/>
          <a:p>
            <a:pPr algn="ctr"/>
            <a:r>
              <a:rPr lang="pt-BR" dirty="0" smtClean="0">
                <a:latin typeface="Arial" panose="020B0604020202020204" pitchFamily="34" charset="0"/>
                <a:cs typeface="Arial" panose="020B0604020202020204" pitchFamily="34" charset="0"/>
              </a:rPr>
              <a:t>INTRODUCTION</a:t>
            </a:r>
            <a:endParaRPr lang="pt-BR" dirty="0">
              <a:latin typeface="Arial" panose="020B0604020202020204" pitchFamily="34" charset="0"/>
              <a:cs typeface="Arial" panose="020B0604020202020204" pitchFamily="34" charset="0"/>
            </a:endParaRPr>
          </a:p>
        </p:txBody>
      </p:sp>
      <p:pic>
        <p:nvPicPr>
          <p:cNvPr id="4" name="Imagem 3"/>
          <p:cNvPicPr>
            <a:picLocks noChangeAspect="1"/>
          </p:cNvPicPr>
          <p:nvPr/>
        </p:nvPicPr>
        <p:blipFill>
          <a:blip r:embed="rId2"/>
          <a:stretch>
            <a:fillRect/>
          </a:stretch>
        </p:blipFill>
        <p:spPr>
          <a:xfrm>
            <a:off x="8100811" y="1455307"/>
            <a:ext cx="3835556" cy="3169455"/>
          </a:xfrm>
          <a:prstGeom prst="rect">
            <a:avLst/>
          </a:prstGeom>
        </p:spPr>
      </p:pic>
      <p:sp>
        <p:nvSpPr>
          <p:cNvPr id="7" name="Rectangle 2"/>
          <p:cNvSpPr>
            <a:spLocks noGrp="1" noChangeArrowheads="1"/>
          </p:cNvSpPr>
          <p:nvPr>
            <p:ph idx="1"/>
          </p:nvPr>
        </p:nvSpPr>
        <p:spPr bwMode="auto">
          <a:xfrm>
            <a:off x="297287" y="1594587"/>
            <a:ext cx="8099738"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00000"/>
              </a:lnSpc>
              <a:spcBef>
                <a:spcPct val="0"/>
              </a:spcBef>
              <a:spcAft>
                <a:spcPct val="0"/>
              </a:spcAft>
            </a:pPr>
            <a:r>
              <a:rPr kumimoji="0" lang="pt-B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Alzheimer </a:t>
            </a:r>
            <a:r>
              <a:rPr kumimoji="0" lang="pt-BR" sz="20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Disease</a:t>
            </a:r>
            <a:r>
              <a:rPr kumimoji="0" lang="pt-B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pt-BR" sz="20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is</a:t>
            </a:r>
            <a:r>
              <a:rPr kumimoji="0" lang="pt-B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 </a:t>
            </a:r>
            <a:r>
              <a:rPr kumimoji="0" lang="pt-BR" sz="20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progressive</a:t>
            </a:r>
            <a:r>
              <a:rPr kumimoji="0" lang="pt-B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pt-BR" sz="20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neurodegeneration</a:t>
            </a:r>
            <a:r>
              <a:rPr kumimoji="0" lang="pt-B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pt-BR" sz="20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with</a:t>
            </a:r>
            <a:r>
              <a:rPr kumimoji="0" lang="pt-B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pt-BR" sz="20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marked</a:t>
            </a:r>
            <a:r>
              <a:rPr kumimoji="0" lang="pt-B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pt-BR" sz="20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loss</a:t>
            </a:r>
            <a:r>
              <a:rPr kumimoji="0" lang="pt-B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pt-BR" sz="20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of</a:t>
            </a:r>
            <a:r>
              <a:rPr kumimoji="0" lang="pt-B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pt-BR" sz="20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cognitive</a:t>
            </a:r>
            <a:r>
              <a:rPr kumimoji="0" lang="pt-B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pt-BR" sz="20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functions</a:t>
            </a:r>
            <a:r>
              <a:rPr lang="pt-BR" sz="2000" dirty="0" smtClean="0">
                <a:latin typeface="Arial" panose="020B0604020202020204" pitchFamily="34" charset="0"/>
                <a:cs typeface="Arial" panose="020B0604020202020204" pitchFamily="34" charset="0"/>
              </a:rPr>
              <a:t>: </a:t>
            </a:r>
            <a:r>
              <a:rPr kumimoji="0" lang="pt-BR" sz="20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memory</a:t>
            </a:r>
            <a:r>
              <a:rPr kumimoji="0" lang="pt-B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pt-BR" sz="20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concentration</a:t>
            </a:r>
            <a:r>
              <a:rPr kumimoji="0" lang="pt-B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pt-BR" sz="20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and</a:t>
            </a:r>
            <a:r>
              <a:rPr kumimoji="0" lang="pt-B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pt-BR" sz="20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learning</a:t>
            </a:r>
            <a:r>
              <a:rPr kumimoji="0" lang="pt-B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lang="pt-BR" sz="2000" dirty="0">
              <a:latin typeface="Arial" panose="020B0604020202020204" pitchFamily="34" charset="0"/>
              <a:cs typeface="Arial" panose="020B0604020202020204" pitchFamily="34" charset="0"/>
            </a:endParaRPr>
          </a:p>
          <a:p>
            <a:pPr eaLnBrk="0" fontAlgn="base" hangingPunct="0">
              <a:lnSpc>
                <a:spcPct val="100000"/>
              </a:lnSpc>
              <a:spcBef>
                <a:spcPct val="0"/>
              </a:spcBef>
              <a:spcAft>
                <a:spcPct val="0"/>
              </a:spcAft>
            </a:pPr>
            <a:r>
              <a:rPr kumimoji="0" lang="pt-BR" sz="20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Currently</a:t>
            </a:r>
            <a:r>
              <a:rPr kumimoji="0" lang="pt-B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it </a:t>
            </a:r>
            <a:r>
              <a:rPr kumimoji="0" lang="pt-BR" sz="20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is</a:t>
            </a:r>
            <a:r>
              <a:rPr kumimoji="0" lang="pt-B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pt-BR" sz="20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considered</a:t>
            </a:r>
            <a:r>
              <a:rPr kumimoji="0" lang="pt-B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as </a:t>
            </a:r>
            <a:r>
              <a:rPr kumimoji="0" lang="pt-BR" sz="20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the</a:t>
            </a:r>
            <a:r>
              <a:rPr kumimoji="0" lang="pt-B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pt-BR" sz="20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most</a:t>
            </a:r>
            <a:r>
              <a:rPr kumimoji="0" lang="pt-B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common </a:t>
            </a:r>
            <a:r>
              <a:rPr kumimoji="0" lang="pt-BR" sz="20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senile</a:t>
            </a:r>
            <a:r>
              <a:rPr kumimoji="0" lang="pt-B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pt-BR" sz="20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dementia</a:t>
            </a:r>
            <a:r>
              <a:rPr kumimoji="0" lang="pt-B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pt-BR" sz="20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and</a:t>
            </a:r>
            <a:r>
              <a:rPr kumimoji="0" lang="pt-B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pt-BR" sz="20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may</a:t>
            </a:r>
            <a:r>
              <a:rPr kumimoji="0" lang="pt-B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pt-BR" sz="20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present</a:t>
            </a:r>
            <a:r>
              <a:rPr kumimoji="0" lang="pt-B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in 1% </a:t>
            </a:r>
            <a:r>
              <a:rPr kumimoji="0" lang="pt-BR" sz="20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of</a:t>
            </a:r>
            <a:r>
              <a:rPr kumimoji="0" lang="pt-B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pt-BR" sz="20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the</a:t>
            </a:r>
            <a:r>
              <a:rPr kumimoji="0" lang="pt-B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pt-BR" sz="20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population</a:t>
            </a:r>
            <a:r>
              <a:rPr kumimoji="0" lang="pt-B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pt-BR" sz="20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with</a:t>
            </a:r>
            <a:r>
              <a:rPr kumimoji="0" lang="pt-B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65 </a:t>
            </a:r>
            <a:r>
              <a:rPr kumimoji="0" lang="pt-BR" sz="20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years</a:t>
            </a:r>
            <a:r>
              <a:rPr kumimoji="0" lang="pt-B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pt-BR" sz="20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old</a:t>
            </a:r>
            <a:r>
              <a:rPr kumimoji="0" lang="pt-B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lang="pt-BR" sz="2000" dirty="0">
              <a:latin typeface="Arial" panose="020B0604020202020204" pitchFamily="34" charset="0"/>
              <a:cs typeface="Arial" panose="020B0604020202020204" pitchFamily="34" charset="0"/>
            </a:endParaRPr>
          </a:p>
          <a:p>
            <a:pPr eaLnBrk="0" fontAlgn="base" hangingPunct="0">
              <a:lnSpc>
                <a:spcPct val="100000"/>
              </a:lnSpc>
              <a:spcBef>
                <a:spcPct val="0"/>
              </a:spcBef>
              <a:spcAft>
                <a:spcPct val="0"/>
              </a:spcAft>
            </a:pPr>
            <a:r>
              <a:rPr kumimoji="0" lang="pt-BR" sz="20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Increasing</a:t>
            </a:r>
            <a:r>
              <a:rPr kumimoji="0" lang="pt-B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pt-BR" sz="20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to</a:t>
            </a:r>
            <a:r>
              <a:rPr kumimoji="0" lang="pt-B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35% in </a:t>
            </a:r>
            <a:r>
              <a:rPr kumimoji="0" lang="pt-BR" sz="20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the</a:t>
            </a:r>
            <a:r>
              <a:rPr kumimoji="0" lang="pt-B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pt-BR" sz="20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population</a:t>
            </a:r>
            <a:r>
              <a:rPr kumimoji="0" lang="pt-B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pt-BR" sz="20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with</a:t>
            </a:r>
            <a:r>
              <a:rPr kumimoji="0" lang="pt-B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85 </a:t>
            </a:r>
            <a:r>
              <a:rPr kumimoji="0" lang="pt-BR" sz="20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years</a:t>
            </a:r>
            <a:r>
              <a:rPr kumimoji="0" lang="pt-B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pt-BR" sz="20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old</a:t>
            </a:r>
            <a:r>
              <a:rPr kumimoji="0" lang="pt-B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t>
            </a:r>
          </a:p>
          <a:p>
            <a:pPr eaLnBrk="0" fontAlgn="base" hangingPunct="0">
              <a:lnSpc>
                <a:spcPct val="100000"/>
              </a:lnSpc>
              <a:spcBef>
                <a:spcPct val="0"/>
              </a:spcBef>
              <a:spcAft>
                <a:spcPct val="0"/>
              </a:spcAft>
            </a:pPr>
            <a:endParaRPr lang="pt-BR" sz="2000" dirty="0">
              <a:latin typeface="Arial" panose="020B0604020202020204" pitchFamily="34" charset="0"/>
              <a:cs typeface="Arial" panose="020B0604020202020204" pitchFamily="34" charset="0"/>
            </a:endParaRPr>
          </a:p>
          <a:p>
            <a:pPr eaLnBrk="0" fontAlgn="base" hangingPunct="0">
              <a:lnSpc>
                <a:spcPct val="100000"/>
              </a:lnSpc>
              <a:spcBef>
                <a:spcPct val="0"/>
              </a:spcBef>
              <a:spcAft>
                <a:spcPct val="0"/>
              </a:spcAft>
            </a:pPr>
            <a:r>
              <a:rPr kumimoji="0" lang="pt-B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It </a:t>
            </a:r>
            <a:r>
              <a:rPr kumimoji="0" lang="pt-BR" sz="20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is</a:t>
            </a:r>
            <a:r>
              <a:rPr kumimoji="0" lang="pt-B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pt-BR" sz="20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estimated</a:t>
            </a:r>
            <a:r>
              <a:rPr kumimoji="0" lang="pt-B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pt-BR" sz="20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that</a:t>
            </a:r>
            <a:r>
              <a:rPr kumimoji="0" lang="pt-B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26 </a:t>
            </a:r>
            <a:r>
              <a:rPr kumimoji="0" lang="pt-BR" sz="20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milion</a:t>
            </a:r>
            <a:r>
              <a:rPr kumimoji="0" lang="pt-B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pt-BR" sz="20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people</a:t>
            </a:r>
            <a:r>
              <a:rPr kumimoji="0" lang="pt-BR" sz="2000" b="0" i="0" u="none" strike="noStrike" cap="none" normalizeH="0" dirty="0" smtClean="0">
                <a:ln>
                  <a:noFill/>
                </a:ln>
                <a:solidFill>
                  <a:schemeClr val="tx1"/>
                </a:solidFill>
                <a:effectLst/>
                <a:latin typeface="Arial" panose="020B0604020202020204" pitchFamily="34" charset="0"/>
                <a:cs typeface="Arial" panose="020B0604020202020204" pitchFamily="34" charset="0"/>
              </a:rPr>
              <a:t> </a:t>
            </a:r>
            <a:r>
              <a:rPr kumimoji="0" lang="pt-BR" sz="2000" b="0" i="0" u="none" strike="noStrike" cap="none" normalizeH="0" dirty="0" err="1" smtClean="0">
                <a:ln>
                  <a:noFill/>
                </a:ln>
                <a:solidFill>
                  <a:schemeClr val="tx1"/>
                </a:solidFill>
                <a:effectLst/>
                <a:latin typeface="Arial" panose="020B0604020202020204" pitchFamily="34" charset="0"/>
                <a:cs typeface="Arial" panose="020B0604020202020204" pitchFamily="34" charset="0"/>
              </a:rPr>
              <a:t>sulfer</a:t>
            </a:r>
            <a:r>
              <a:rPr kumimoji="0" lang="pt-BR" sz="2000" b="0" i="0" u="none" strike="noStrike" cap="none" normalizeH="0" dirty="0" smtClean="0">
                <a:ln>
                  <a:noFill/>
                </a:ln>
                <a:solidFill>
                  <a:schemeClr val="tx1"/>
                </a:solidFill>
                <a:effectLst/>
                <a:latin typeface="Arial" panose="020B0604020202020204" pitchFamily="34" charset="0"/>
                <a:cs typeface="Arial" panose="020B0604020202020204" pitchFamily="34" charset="0"/>
              </a:rPr>
              <a:t> </a:t>
            </a:r>
            <a:r>
              <a:rPr kumimoji="0" lang="pt-BR" sz="2000" b="0" i="0" u="none" strike="noStrike" cap="none" normalizeH="0" dirty="0" err="1" smtClean="0">
                <a:ln>
                  <a:noFill/>
                </a:ln>
                <a:solidFill>
                  <a:schemeClr val="tx1"/>
                </a:solidFill>
                <a:effectLst/>
                <a:latin typeface="Arial" panose="020B0604020202020204" pitchFamily="34" charset="0"/>
                <a:cs typeface="Arial" panose="020B0604020202020204" pitchFamily="34" charset="0"/>
              </a:rPr>
              <a:t>from</a:t>
            </a:r>
            <a:r>
              <a:rPr kumimoji="0" lang="pt-BR" sz="2000" b="0" i="0" u="none" strike="noStrike" cap="none" normalizeH="0" dirty="0" smtClean="0">
                <a:ln>
                  <a:noFill/>
                </a:ln>
                <a:solidFill>
                  <a:schemeClr val="tx1"/>
                </a:solidFill>
                <a:effectLst/>
                <a:latin typeface="Arial" panose="020B0604020202020204" pitchFamily="34" charset="0"/>
                <a:cs typeface="Arial" panose="020B0604020202020204" pitchFamily="34" charset="0"/>
              </a:rPr>
              <a:t> </a:t>
            </a:r>
            <a:r>
              <a:rPr kumimoji="0" lang="pt-BR" sz="2000" b="0" i="0" u="none" strike="noStrike" cap="none" normalizeH="0" dirty="0" err="1" smtClean="0">
                <a:ln>
                  <a:noFill/>
                </a:ln>
                <a:solidFill>
                  <a:schemeClr val="tx1"/>
                </a:solidFill>
                <a:effectLst/>
                <a:latin typeface="Arial" panose="020B0604020202020204" pitchFamily="34" charset="0"/>
                <a:cs typeface="Arial" panose="020B0604020202020204" pitchFamily="34" charset="0"/>
              </a:rPr>
              <a:t>this</a:t>
            </a:r>
            <a:r>
              <a:rPr kumimoji="0" lang="pt-BR" sz="2000" b="0" i="0" u="none" strike="noStrike" cap="none" normalizeH="0" dirty="0" smtClean="0">
                <a:ln>
                  <a:noFill/>
                </a:ln>
                <a:solidFill>
                  <a:schemeClr val="tx1"/>
                </a:solidFill>
                <a:effectLst/>
                <a:latin typeface="Arial" panose="020B0604020202020204" pitchFamily="34" charset="0"/>
                <a:cs typeface="Arial" panose="020B0604020202020204" pitchFamily="34" charset="0"/>
              </a:rPr>
              <a:t> </a:t>
            </a:r>
            <a:r>
              <a:rPr kumimoji="0" lang="pt-BR" sz="2000" b="0" i="0" u="none" strike="noStrike" cap="none" normalizeH="0" dirty="0" err="1" smtClean="0">
                <a:ln>
                  <a:noFill/>
                </a:ln>
                <a:solidFill>
                  <a:schemeClr val="tx1"/>
                </a:solidFill>
                <a:effectLst/>
                <a:latin typeface="Arial" panose="020B0604020202020204" pitchFamily="34" charset="0"/>
                <a:cs typeface="Arial" panose="020B0604020202020204" pitchFamily="34" charset="0"/>
              </a:rPr>
              <a:t>type</a:t>
            </a:r>
            <a:r>
              <a:rPr kumimoji="0" lang="pt-BR" sz="2000" b="0" i="0" u="none" strike="noStrike" cap="none" normalizeH="0" dirty="0" smtClean="0">
                <a:ln>
                  <a:noFill/>
                </a:ln>
                <a:solidFill>
                  <a:schemeClr val="tx1"/>
                </a:solidFill>
                <a:effectLst/>
                <a:latin typeface="Arial" panose="020B0604020202020204" pitchFamily="34" charset="0"/>
                <a:cs typeface="Arial" panose="020B0604020202020204" pitchFamily="34" charset="0"/>
              </a:rPr>
              <a:t> </a:t>
            </a:r>
            <a:r>
              <a:rPr kumimoji="0" lang="pt-BR" sz="2000" b="0" i="0" u="none" strike="noStrike" cap="none" normalizeH="0" dirty="0" err="1" smtClean="0">
                <a:ln>
                  <a:noFill/>
                </a:ln>
                <a:solidFill>
                  <a:schemeClr val="tx1"/>
                </a:solidFill>
                <a:effectLst/>
                <a:latin typeface="Arial" panose="020B0604020202020204" pitchFamily="34" charset="0"/>
                <a:cs typeface="Arial" panose="020B0604020202020204" pitchFamily="34" charset="0"/>
              </a:rPr>
              <a:t>of</a:t>
            </a:r>
            <a:r>
              <a:rPr kumimoji="0" lang="pt-BR" sz="2000" b="0" i="0" u="none" strike="noStrike" cap="none" normalizeH="0" dirty="0" smtClean="0">
                <a:ln>
                  <a:noFill/>
                </a:ln>
                <a:solidFill>
                  <a:schemeClr val="tx1"/>
                </a:solidFill>
                <a:effectLst/>
                <a:latin typeface="Arial" panose="020B0604020202020204" pitchFamily="34" charset="0"/>
                <a:cs typeface="Arial" panose="020B0604020202020204" pitchFamily="34" charset="0"/>
              </a:rPr>
              <a:t> </a:t>
            </a:r>
            <a:r>
              <a:rPr kumimoji="0" lang="pt-BR" sz="2000" b="0" i="0" u="none" strike="noStrike" cap="none" normalizeH="0" dirty="0" err="1" smtClean="0">
                <a:ln>
                  <a:noFill/>
                </a:ln>
                <a:solidFill>
                  <a:schemeClr val="tx1"/>
                </a:solidFill>
                <a:effectLst/>
                <a:latin typeface="Arial" panose="020B0604020202020204" pitchFamily="34" charset="0"/>
                <a:cs typeface="Arial" panose="020B0604020202020204" pitchFamily="34" charset="0"/>
              </a:rPr>
              <a:t>dementia</a:t>
            </a:r>
            <a:r>
              <a:rPr kumimoji="0" lang="pt-BR" sz="2000" b="0" i="0" u="none" strike="noStrike" cap="none" normalizeH="0" dirty="0" smtClean="0">
                <a:ln>
                  <a:noFill/>
                </a:ln>
                <a:solidFill>
                  <a:schemeClr val="tx1"/>
                </a:solidFill>
                <a:effectLst/>
                <a:latin typeface="Arial" panose="020B0604020202020204" pitchFamily="34" charset="0"/>
                <a:cs typeface="Arial" panose="020B0604020202020204" pitchFamily="34" charset="0"/>
              </a:rPr>
              <a:t> </a:t>
            </a:r>
            <a:r>
              <a:rPr kumimoji="0" lang="pt-BR" sz="2000" b="0" i="0" u="none" strike="noStrike" cap="none" normalizeH="0" dirty="0" err="1" smtClean="0">
                <a:ln>
                  <a:noFill/>
                </a:ln>
                <a:solidFill>
                  <a:schemeClr val="tx1"/>
                </a:solidFill>
                <a:effectLst/>
                <a:latin typeface="Arial" panose="020B0604020202020204" pitchFamily="34" charset="0"/>
                <a:cs typeface="Arial" panose="020B0604020202020204" pitchFamily="34" charset="0"/>
              </a:rPr>
              <a:t>worldwide</a:t>
            </a:r>
            <a:r>
              <a:rPr kumimoji="0" lang="pt-BR" sz="2000" b="0" i="0" u="none" strike="noStrike" cap="none" normalizeH="0" dirty="0" smtClean="0">
                <a:ln>
                  <a:noFill/>
                </a:ln>
                <a:solidFill>
                  <a:schemeClr val="tx1"/>
                </a:solidFill>
                <a:effectLst/>
                <a:latin typeface="Arial" panose="020B0604020202020204" pitchFamily="34" charset="0"/>
                <a:cs typeface="Arial" panose="020B0604020202020204" pitchFamily="34" charset="0"/>
              </a:rPr>
              <a:t>.</a:t>
            </a:r>
            <a:endParaRPr kumimoji="0" lang="pt-B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t-BR" sz="2000" dirty="0">
              <a:latin typeface="Arial" panose="020B0604020202020204" pitchFamily="34" charset="0"/>
              <a:cs typeface="Arial" panose="020B0604020202020204" pitchFamily="34" charset="0"/>
            </a:endParaRPr>
          </a:p>
          <a:p>
            <a:pPr marL="0" lvl="0" indent="0" eaLnBrk="0" fontAlgn="base" hangingPunct="0">
              <a:lnSpc>
                <a:spcPct val="100000"/>
              </a:lnSpc>
              <a:spcBef>
                <a:spcPct val="0"/>
              </a:spcBef>
              <a:spcAft>
                <a:spcPct val="0"/>
              </a:spcAft>
              <a:buNone/>
            </a:pPr>
            <a:endParaRPr lang="pt-BR" sz="2000" dirty="0" smtClean="0">
              <a:latin typeface="Arial" panose="020B0604020202020204" pitchFamily="34" charset="0"/>
              <a:cs typeface="Arial" panose="020B0604020202020204" pitchFamily="34" charset="0"/>
            </a:endParaRPr>
          </a:p>
          <a:p>
            <a:pPr marL="0" lvl="0" indent="0" algn="r" eaLnBrk="0" fontAlgn="base" hangingPunct="0">
              <a:lnSpc>
                <a:spcPct val="100000"/>
              </a:lnSpc>
              <a:spcBef>
                <a:spcPct val="0"/>
              </a:spcBef>
              <a:spcAft>
                <a:spcPct val="0"/>
              </a:spcAft>
              <a:buNone/>
            </a:pPr>
            <a:r>
              <a:rPr lang="pt-BR" sz="2000" dirty="0">
                <a:latin typeface="Arial" panose="020B0604020202020204" pitchFamily="34" charset="0"/>
                <a:cs typeface="Arial" panose="020B0604020202020204" pitchFamily="34" charset="0"/>
              </a:rPr>
              <a:t>(BAGATIN et al., </a:t>
            </a:r>
            <a:r>
              <a:rPr lang="pt-BR" sz="2000" dirty="0" smtClean="0">
                <a:latin typeface="Arial" panose="020B0604020202020204" pitchFamily="34" charset="0"/>
                <a:cs typeface="Arial" panose="020B0604020202020204" pitchFamily="34" charset="0"/>
              </a:rPr>
              <a:t>2013; </a:t>
            </a:r>
            <a:r>
              <a:rPr lang="pt-BR" sz="2000" dirty="0">
                <a:latin typeface="Arial" panose="020B0604020202020204" pitchFamily="34" charset="0"/>
                <a:cs typeface="Arial" panose="020B0604020202020204" pitchFamily="34" charset="0"/>
              </a:rPr>
              <a:t>FERREIRA; MASSANO, 2013</a:t>
            </a:r>
            <a:r>
              <a:rPr lang="pt-BR" sz="2000" dirty="0" smtClean="0">
                <a:latin typeface="Arial" panose="020B0604020202020204" pitchFamily="34" charset="0"/>
                <a:cs typeface="Arial" panose="020B0604020202020204" pitchFamily="34" charset="0"/>
              </a:rPr>
              <a:t>)</a:t>
            </a:r>
            <a:endParaRPr kumimoji="0" lang="pt-B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pic>
        <p:nvPicPr>
          <p:cNvPr id="5"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021324"/>
            <a:ext cx="12192000" cy="836676"/>
          </a:xfrm>
          <a:prstGeom prst="rect">
            <a:avLst/>
          </a:prstGeom>
        </p:spPr>
      </p:pic>
      <p:sp>
        <p:nvSpPr>
          <p:cNvPr id="3" name="CaixaDeTexto 2"/>
          <p:cNvSpPr txBox="1"/>
          <p:nvPr/>
        </p:nvSpPr>
        <p:spPr>
          <a:xfrm>
            <a:off x="8397025" y="4662149"/>
            <a:ext cx="3794975" cy="400110"/>
          </a:xfrm>
          <a:prstGeom prst="rect">
            <a:avLst/>
          </a:prstGeom>
          <a:noFill/>
        </p:spPr>
        <p:txBody>
          <a:bodyPr wrap="square" rtlCol="0">
            <a:spAutoFit/>
          </a:bodyPr>
          <a:lstStyle/>
          <a:p>
            <a:r>
              <a:rPr lang="pt-BR" sz="1000" dirty="0" err="1" smtClean="0"/>
              <a:t>Source</a:t>
            </a:r>
            <a:r>
              <a:rPr lang="pt-BR" sz="1000" dirty="0"/>
              <a:t>: https://www.dm.com.br/opiniao/2018/03/alzheimer-e-suas-complicacoes.html</a:t>
            </a:r>
          </a:p>
        </p:txBody>
      </p:sp>
    </p:spTree>
    <p:extLst>
      <p:ext uri="{BB962C8B-B14F-4D97-AF65-F5344CB8AC3E}">
        <p14:creationId xmlns:p14="http://schemas.microsoft.com/office/powerpoint/2010/main" val="3147724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1079" y="154547"/>
            <a:ext cx="10515600" cy="827803"/>
          </a:xfrm>
        </p:spPr>
        <p:txBody>
          <a:bodyPr/>
          <a:lstStyle/>
          <a:p>
            <a:pPr algn="ctr"/>
            <a:r>
              <a:rPr lang="pt-BR" dirty="0" smtClean="0">
                <a:latin typeface="Arial" panose="020B0604020202020204" pitchFamily="34" charset="0"/>
                <a:cs typeface="Arial" panose="020B0604020202020204" pitchFamily="34" charset="0"/>
              </a:rPr>
              <a:t>MAIN SYMPTOMS</a:t>
            </a:r>
            <a:endParaRPr lang="pt-BR" dirty="0">
              <a:latin typeface="Arial" panose="020B0604020202020204" pitchFamily="34" charset="0"/>
              <a:cs typeface="Arial" panose="020B0604020202020204" pitchFamily="34" charset="0"/>
            </a:endParaRPr>
          </a:p>
        </p:txBody>
      </p:sp>
      <p:pic>
        <p:nvPicPr>
          <p:cNvPr id="6"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21324"/>
            <a:ext cx="12192000" cy="836676"/>
          </a:xfrm>
          <a:prstGeom prst="rect">
            <a:avLst/>
          </a:prstGeom>
        </p:spPr>
      </p:pic>
      <p:sp>
        <p:nvSpPr>
          <p:cNvPr id="3" name="Retângulo de cantos arredondados 2"/>
          <p:cNvSpPr/>
          <p:nvPr/>
        </p:nvSpPr>
        <p:spPr>
          <a:xfrm>
            <a:off x="174167" y="939751"/>
            <a:ext cx="2524259" cy="10045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effectLst>
                <a:outerShdw blurRad="38100" dist="38100" dir="2700000" algn="tl">
                  <a:srgbClr val="000000">
                    <a:alpha val="43137"/>
                  </a:srgbClr>
                </a:outerShdw>
              </a:effectLst>
            </a:endParaRPr>
          </a:p>
        </p:txBody>
      </p:sp>
      <p:sp>
        <p:nvSpPr>
          <p:cNvPr id="7" name="CaixaDeTexto 6"/>
          <p:cNvSpPr txBox="1"/>
          <p:nvPr/>
        </p:nvSpPr>
        <p:spPr>
          <a:xfrm>
            <a:off x="315834" y="1009201"/>
            <a:ext cx="2240923" cy="923330"/>
          </a:xfrm>
          <a:prstGeom prst="rect">
            <a:avLst/>
          </a:prstGeom>
          <a:noFill/>
        </p:spPr>
        <p:txBody>
          <a:bodyPr wrap="square" rtlCol="0">
            <a:spAutoFit/>
          </a:bodyPr>
          <a:lstStyle/>
          <a:p>
            <a:pPr lvl="0" algn="ctr" eaLnBrk="0" fontAlgn="base" hangingPunct="0">
              <a:spcBef>
                <a:spcPct val="0"/>
              </a:spcBef>
              <a:spcAft>
                <a:spcPct val="0"/>
              </a:spcAft>
            </a:pPr>
            <a:r>
              <a:rPr lang="pt-BR" dirty="0">
                <a:latin typeface="Arial" panose="020B0604020202020204" pitchFamily="34" charset="0"/>
                <a:cs typeface="Arial" panose="020B0604020202020204" pitchFamily="34" charset="0"/>
              </a:rPr>
              <a:t>IN THE EARLY STAGES</a:t>
            </a:r>
          </a:p>
          <a:p>
            <a:pPr lvl="0" algn="ctr" eaLnBrk="0" fontAlgn="base" hangingPunct="0">
              <a:spcBef>
                <a:spcPct val="0"/>
              </a:spcBef>
              <a:spcAft>
                <a:spcPct val="0"/>
              </a:spcAft>
            </a:pPr>
            <a:r>
              <a:rPr lang="pt-BR" dirty="0">
                <a:latin typeface="Arial" panose="020B0604020202020204" pitchFamily="34" charset="0"/>
                <a:cs typeface="Arial" panose="020B0604020202020204" pitchFamily="34" charset="0"/>
              </a:rPr>
              <a:t>OF THE DISEASE </a:t>
            </a:r>
          </a:p>
        </p:txBody>
      </p:sp>
      <p:sp>
        <p:nvSpPr>
          <p:cNvPr id="8" name="Retângulo de cantos arredondados 7"/>
          <p:cNvSpPr/>
          <p:nvPr/>
        </p:nvSpPr>
        <p:spPr>
          <a:xfrm>
            <a:off x="766387" y="2341878"/>
            <a:ext cx="3348508" cy="6954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908262" y="2494886"/>
            <a:ext cx="3580327" cy="369332"/>
          </a:xfrm>
          <a:prstGeom prst="rect">
            <a:avLst/>
          </a:prstGeom>
          <a:noFill/>
        </p:spPr>
        <p:txBody>
          <a:bodyPr wrap="square" rtlCol="0">
            <a:spAutoFit/>
          </a:bodyPr>
          <a:lstStyle/>
          <a:p>
            <a:pPr lvl="0" eaLnBrk="0" fontAlgn="base" hangingPunct="0">
              <a:spcBef>
                <a:spcPct val="0"/>
              </a:spcBef>
              <a:spcAft>
                <a:spcPct val="0"/>
              </a:spcAft>
            </a:pPr>
            <a:r>
              <a:rPr lang="pt-BR" dirty="0">
                <a:latin typeface="Arial" panose="020B0604020202020204" pitchFamily="34" charset="0"/>
                <a:cs typeface="Arial" panose="020B0604020202020204" pitchFamily="34" charset="0"/>
              </a:rPr>
              <a:t>RECENT MEMORY DEFICIT </a:t>
            </a:r>
          </a:p>
        </p:txBody>
      </p:sp>
      <p:sp>
        <p:nvSpPr>
          <p:cNvPr id="11" name="Retângulo de cantos arredondados 10"/>
          <p:cNvSpPr/>
          <p:nvPr/>
        </p:nvSpPr>
        <p:spPr>
          <a:xfrm>
            <a:off x="1404675" y="3378447"/>
            <a:ext cx="3328699" cy="6611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CaixaDeTexto 11"/>
          <p:cNvSpPr txBox="1"/>
          <p:nvPr/>
        </p:nvSpPr>
        <p:spPr>
          <a:xfrm>
            <a:off x="1516293" y="3464335"/>
            <a:ext cx="3587262" cy="461665"/>
          </a:xfrm>
          <a:prstGeom prst="rect">
            <a:avLst/>
          </a:prstGeom>
          <a:noFill/>
        </p:spPr>
        <p:txBody>
          <a:bodyPr wrap="square" rtlCol="0">
            <a:spAutoFit/>
          </a:bodyPr>
          <a:lstStyle/>
          <a:p>
            <a:pPr lvl="0" eaLnBrk="0" fontAlgn="base" hangingPunct="0">
              <a:spcBef>
                <a:spcPct val="0"/>
              </a:spcBef>
              <a:spcAft>
                <a:spcPct val="0"/>
              </a:spcAft>
            </a:pPr>
            <a:r>
              <a:rPr lang="pt-BR" dirty="0" smtClean="0">
                <a:latin typeface="Arial Unicode MS" panose="020B0604020202020204" pitchFamily="34" charset="-128"/>
              </a:rPr>
              <a:t>DIFFICULTY OF ATTENTION</a:t>
            </a:r>
            <a:r>
              <a:rPr lang="pt-BR" sz="2400" dirty="0" smtClean="0"/>
              <a:t> </a:t>
            </a:r>
            <a:endParaRPr lang="pt-BR" sz="4000" dirty="0">
              <a:latin typeface="Arial" panose="020B0604020202020204" pitchFamily="34" charset="0"/>
            </a:endParaRPr>
          </a:p>
        </p:txBody>
      </p:sp>
      <p:sp>
        <p:nvSpPr>
          <p:cNvPr id="14" name="Retângulo de cantos arredondados 13"/>
          <p:cNvSpPr/>
          <p:nvPr/>
        </p:nvSpPr>
        <p:spPr>
          <a:xfrm>
            <a:off x="2238134" y="4398188"/>
            <a:ext cx="3328699" cy="6611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pPr>
            <a:r>
              <a:rPr lang="pt-BR" dirty="0" smtClean="0">
                <a:solidFill>
                  <a:schemeClr val="tx1"/>
                </a:solidFill>
                <a:latin typeface="Arial Unicode MS" panose="020B0604020202020204" pitchFamily="34" charset="-128"/>
              </a:rPr>
              <a:t>DECREASED VISUOSPATIAL ABILITY</a:t>
            </a:r>
            <a:r>
              <a:rPr lang="pt-BR" sz="2400" dirty="0" smtClean="0">
                <a:solidFill>
                  <a:schemeClr val="tx1"/>
                </a:solidFill>
              </a:rPr>
              <a:t> </a:t>
            </a:r>
            <a:endParaRPr lang="pt-BR" sz="4000" dirty="0">
              <a:solidFill>
                <a:schemeClr val="tx1"/>
              </a:solidFill>
              <a:latin typeface="Arial" panose="020B0604020202020204" pitchFamily="34" charset="0"/>
            </a:endParaRPr>
          </a:p>
        </p:txBody>
      </p:sp>
      <p:sp>
        <p:nvSpPr>
          <p:cNvPr id="15" name="Retângulo de cantos arredondados 14"/>
          <p:cNvSpPr/>
          <p:nvPr/>
        </p:nvSpPr>
        <p:spPr>
          <a:xfrm>
            <a:off x="6526029" y="2359016"/>
            <a:ext cx="3004337" cy="21752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Retângulo de cantos arredondados 19"/>
          <p:cNvSpPr/>
          <p:nvPr/>
        </p:nvSpPr>
        <p:spPr>
          <a:xfrm>
            <a:off x="5770423" y="937171"/>
            <a:ext cx="2524259" cy="10045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effectLst>
                <a:outerShdw blurRad="38100" dist="38100" dir="2700000" algn="tl">
                  <a:srgbClr val="000000">
                    <a:alpha val="43137"/>
                  </a:srgbClr>
                </a:outerShdw>
              </a:effectLst>
            </a:endParaRPr>
          </a:p>
        </p:txBody>
      </p:sp>
      <p:cxnSp>
        <p:nvCxnSpPr>
          <p:cNvPr id="22" name="Conector reto 21"/>
          <p:cNvCxnSpPr/>
          <p:nvPr/>
        </p:nvCxnSpPr>
        <p:spPr>
          <a:xfrm>
            <a:off x="315834" y="1938918"/>
            <a:ext cx="0" cy="2906892"/>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4" name="Conector reto 23"/>
          <p:cNvCxnSpPr/>
          <p:nvPr/>
        </p:nvCxnSpPr>
        <p:spPr>
          <a:xfrm>
            <a:off x="315834" y="2797433"/>
            <a:ext cx="535245"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6" name="Conector reto 25"/>
          <p:cNvCxnSpPr>
            <a:endCxn id="11" idx="1"/>
          </p:cNvCxnSpPr>
          <p:nvPr/>
        </p:nvCxnSpPr>
        <p:spPr>
          <a:xfrm>
            <a:off x="315834" y="3709037"/>
            <a:ext cx="1088841" cy="1"/>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8" name="Conector reto 27"/>
          <p:cNvCxnSpPr/>
          <p:nvPr/>
        </p:nvCxnSpPr>
        <p:spPr>
          <a:xfrm>
            <a:off x="315834" y="4845810"/>
            <a:ext cx="19223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0" name="Conector reto 29"/>
          <p:cNvCxnSpPr/>
          <p:nvPr/>
        </p:nvCxnSpPr>
        <p:spPr>
          <a:xfrm>
            <a:off x="6096000" y="1938918"/>
            <a:ext cx="12879" cy="7506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8" name="Conector reto 37"/>
          <p:cNvCxnSpPr>
            <a:stCxn id="15" idx="1"/>
          </p:cNvCxnSpPr>
          <p:nvPr/>
        </p:nvCxnSpPr>
        <p:spPr>
          <a:xfrm flipH="1" flipV="1">
            <a:off x="6108881" y="2689610"/>
            <a:ext cx="417148" cy="757008"/>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41" name="CaixaDeTexto 40"/>
          <p:cNvSpPr txBox="1"/>
          <p:nvPr/>
        </p:nvSpPr>
        <p:spPr>
          <a:xfrm>
            <a:off x="5950634" y="939943"/>
            <a:ext cx="2077468" cy="1015663"/>
          </a:xfrm>
          <a:prstGeom prst="rect">
            <a:avLst/>
          </a:prstGeom>
          <a:noFill/>
        </p:spPr>
        <p:txBody>
          <a:bodyPr wrap="square" rtlCol="0">
            <a:spAutoFit/>
          </a:bodyPr>
          <a:lstStyle/>
          <a:p>
            <a:pPr lvl="0" algn="ctr" eaLnBrk="0" fontAlgn="base" hangingPunct="0">
              <a:spcBef>
                <a:spcPct val="0"/>
              </a:spcBef>
              <a:spcAft>
                <a:spcPct val="0"/>
              </a:spcAft>
            </a:pPr>
            <a:r>
              <a:rPr lang="pt-BR" dirty="0" smtClean="0">
                <a:latin typeface="Arial Unicode MS" panose="020B0604020202020204" pitchFamily="34" charset="-128"/>
              </a:rPr>
              <a:t>IN THE ADVANCED STAGES</a:t>
            </a:r>
            <a:r>
              <a:rPr lang="pt-BR" sz="2400" dirty="0" smtClean="0"/>
              <a:t> </a:t>
            </a:r>
            <a:endParaRPr lang="pt-BR" sz="4000" dirty="0">
              <a:latin typeface="Arial" panose="020B0604020202020204" pitchFamily="34" charset="0"/>
            </a:endParaRPr>
          </a:p>
        </p:txBody>
      </p:sp>
      <p:sp>
        <p:nvSpPr>
          <p:cNvPr id="21" name="CaixaDeTexto 20"/>
          <p:cNvSpPr txBox="1"/>
          <p:nvPr/>
        </p:nvSpPr>
        <p:spPr>
          <a:xfrm>
            <a:off x="6837700" y="2633338"/>
            <a:ext cx="3451538" cy="2585323"/>
          </a:xfrm>
          <a:prstGeom prst="rect">
            <a:avLst/>
          </a:prstGeom>
          <a:noFill/>
        </p:spPr>
        <p:txBody>
          <a:bodyPr wrap="square" rtlCol="0">
            <a:spAutoFit/>
          </a:bodyPr>
          <a:lstStyle/>
          <a:p>
            <a:r>
              <a:rPr lang="pt-BR" b="1" dirty="0" smtClean="0"/>
              <a:t>BEHAVIORAL DISORDERS:</a:t>
            </a:r>
          </a:p>
          <a:p>
            <a:pPr marL="285750" indent="-285750">
              <a:buFont typeface="Arial" panose="020B0604020202020204" pitchFamily="34" charset="0"/>
              <a:buChar char="•"/>
            </a:pPr>
            <a:endParaRPr lang="pt-BR" dirty="0" smtClean="0"/>
          </a:p>
          <a:p>
            <a:pPr marL="285750" indent="-285750">
              <a:buFont typeface="Arial" panose="020B0604020202020204" pitchFamily="34" charset="0"/>
              <a:buChar char="•"/>
            </a:pPr>
            <a:r>
              <a:rPr lang="pt-BR" dirty="0" err="1" smtClean="0">
                <a:latin typeface="Arial" panose="020B0604020202020204" pitchFamily="34" charset="0"/>
                <a:cs typeface="Arial" panose="020B0604020202020204" pitchFamily="34" charset="0"/>
              </a:rPr>
              <a:t>Irritability</a:t>
            </a:r>
            <a:r>
              <a:rPr lang="pt-BR" dirty="0" smtClean="0">
                <a:latin typeface="Arial" panose="020B0604020202020204" pitchFamily="34" charset="0"/>
                <a:cs typeface="Arial" panose="020B0604020202020204" pitchFamily="34" charset="0"/>
              </a:rPr>
              <a:t>;</a:t>
            </a:r>
          </a:p>
          <a:p>
            <a:pPr marL="285750" lvl="0" indent="-285750">
              <a:buFont typeface="Arial" panose="020B0604020202020204" pitchFamily="34" charset="0"/>
              <a:buChar char="•"/>
            </a:pPr>
            <a:r>
              <a:rPr lang="pt-BR" dirty="0" err="1" smtClean="0">
                <a:latin typeface="Arial" panose="020B0604020202020204" pitchFamily="34" charset="0"/>
                <a:cs typeface="Arial" panose="020B0604020202020204" pitchFamily="34" charset="0"/>
              </a:rPr>
              <a:t>Aggressiveness</a:t>
            </a:r>
            <a:r>
              <a:rPr lang="pt-BR" dirty="0" smtClean="0">
                <a:latin typeface="Arial" panose="020B0604020202020204" pitchFamily="34" charset="0"/>
                <a:cs typeface="Arial" panose="020B0604020202020204" pitchFamily="34" charset="0"/>
              </a:rPr>
              <a:t>;</a:t>
            </a:r>
          </a:p>
          <a:p>
            <a:pPr marL="285750" lvl="0" indent="-285750">
              <a:buFont typeface="Arial" panose="020B0604020202020204" pitchFamily="34" charset="0"/>
              <a:buChar char="•"/>
            </a:pPr>
            <a:r>
              <a:rPr lang="pt-BR" dirty="0" err="1" smtClean="0">
                <a:latin typeface="Arial" panose="020B0604020202020204" pitchFamily="34" charset="0"/>
                <a:cs typeface="Arial" panose="020B0604020202020204" pitchFamily="34" charset="0"/>
              </a:rPr>
              <a:t>Hallucinations</a:t>
            </a:r>
            <a:r>
              <a:rPr lang="pt-BR" dirty="0" smtClean="0">
                <a:latin typeface="Arial" panose="020B0604020202020204" pitchFamily="34" charset="0"/>
                <a:cs typeface="Arial" panose="020B0604020202020204" pitchFamily="34" charset="0"/>
              </a:rPr>
              <a:t>;</a:t>
            </a:r>
          </a:p>
          <a:p>
            <a:pPr marL="285750" lvl="0" indent="-285750">
              <a:buFont typeface="Arial" panose="020B0604020202020204" pitchFamily="34" charset="0"/>
              <a:buChar char="•"/>
            </a:pPr>
            <a:r>
              <a:rPr lang="pt-BR" dirty="0" err="1" smtClean="0">
                <a:latin typeface="Arial" panose="020B0604020202020204" pitchFamily="34" charset="0"/>
                <a:cs typeface="Arial" panose="020B0604020202020204" pitchFamily="34" charset="0"/>
              </a:rPr>
              <a:t>Depression</a:t>
            </a:r>
            <a:r>
              <a:rPr lang="pt-BR" dirty="0" smtClean="0">
                <a:latin typeface="Arial" panose="020B0604020202020204" pitchFamily="34" charset="0"/>
                <a:cs typeface="Arial" panose="020B0604020202020204" pitchFamily="34" charset="0"/>
              </a:rPr>
              <a:t>.</a:t>
            </a:r>
            <a:endParaRPr lang="pt-BR"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pt-BR" dirty="0" smtClean="0"/>
          </a:p>
          <a:p>
            <a:pPr marL="285750" indent="-285750">
              <a:buFont typeface="Arial" panose="020B0604020202020204" pitchFamily="34" charset="0"/>
              <a:buChar char="•"/>
            </a:pPr>
            <a:endParaRPr lang="pt-BR" dirty="0"/>
          </a:p>
          <a:p>
            <a:endParaRPr lang="pt-BR" dirty="0"/>
          </a:p>
        </p:txBody>
      </p:sp>
    </p:spTree>
    <p:extLst>
      <p:ext uri="{BB962C8B-B14F-4D97-AF65-F5344CB8AC3E}">
        <p14:creationId xmlns:p14="http://schemas.microsoft.com/office/powerpoint/2010/main" val="472764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44699" y="1130159"/>
            <a:ext cx="11681138" cy="1690307"/>
          </a:xfrm>
        </p:spPr>
        <p:txBody>
          <a:bodyPr>
            <a:normAutofit/>
          </a:bodyPr>
          <a:lstStyle/>
          <a:p>
            <a:pPr algn="just"/>
            <a:r>
              <a:rPr lang="en-US" sz="2400" dirty="0" smtClean="0">
                <a:latin typeface="Arial" panose="020B0604020202020204" pitchFamily="34" charset="0"/>
                <a:cs typeface="Arial" panose="020B0604020202020204" pitchFamily="34" charset="0"/>
              </a:rPr>
              <a:t>Relates </a:t>
            </a:r>
            <a:r>
              <a:rPr lang="en-US" sz="2400" dirty="0">
                <a:latin typeface="Arial" panose="020B0604020202020204" pitchFamily="34" charset="0"/>
                <a:cs typeface="Arial" panose="020B0604020202020204" pitchFamily="34" charset="0"/>
              </a:rPr>
              <a:t>amnesic dysfunction to the variable loss of cholinergic neurons in the basal </a:t>
            </a:r>
            <a:r>
              <a:rPr lang="en-US" sz="2400" dirty="0" err="1">
                <a:latin typeface="Arial" panose="020B0604020202020204" pitchFamily="34" charset="0"/>
                <a:cs typeface="Arial" panose="020B0604020202020204" pitchFamily="34" charset="0"/>
              </a:rPr>
              <a:t>Meynert</a:t>
            </a:r>
            <a:r>
              <a:rPr lang="en-US" sz="2400" dirty="0">
                <a:latin typeface="Arial" panose="020B0604020202020204" pitchFamily="34" charset="0"/>
                <a:cs typeface="Arial" panose="020B0604020202020204" pitchFamily="34" charset="0"/>
              </a:rPr>
              <a:t> nucleus, as well as the decrease in the expression of the enzyme choline </a:t>
            </a:r>
            <a:r>
              <a:rPr lang="en-US" sz="2400" dirty="0" err="1">
                <a:latin typeface="Arial" panose="020B0604020202020204" pitchFamily="34" charset="0"/>
                <a:cs typeface="Arial" panose="020B0604020202020204" pitchFamily="34" charset="0"/>
              </a:rPr>
              <a:t>acetyltransferase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ChAT</a:t>
            </a:r>
            <a:r>
              <a:rPr lang="en-US" sz="2400" dirty="0">
                <a:latin typeface="Arial" panose="020B0604020202020204" pitchFamily="34" charset="0"/>
                <a:cs typeface="Arial" panose="020B0604020202020204" pitchFamily="34" charset="0"/>
              </a:rPr>
              <a:t>) responsible for the production of </a:t>
            </a:r>
            <a:r>
              <a:rPr lang="en-US" sz="2400" dirty="0" smtClean="0">
                <a:latin typeface="Arial" panose="020B0604020202020204" pitchFamily="34" charset="0"/>
                <a:cs typeface="Arial" panose="020B0604020202020204" pitchFamily="34" charset="0"/>
              </a:rPr>
              <a:t>acetylcholine </a:t>
            </a:r>
            <a:r>
              <a:rPr lang="pt-BR" sz="2400" dirty="0">
                <a:latin typeface="Arial" panose="020B0604020202020204" pitchFamily="34" charset="0"/>
                <a:cs typeface="Arial" panose="020B0604020202020204" pitchFamily="34" charset="0"/>
              </a:rPr>
              <a:t>(DE FALCO et al., 2016).</a:t>
            </a:r>
          </a:p>
          <a:p>
            <a:pPr marL="0" indent="0" algn="just">
              <a:buNone/>
            </a:pPr>
            <a:endParaRPr lang="pt-BR" sz="2400" dirty="0" smtClean="0"/>
          </a:p>
          <a:p>
            <a:endParaRPr lang="pt-BR" dirty="0"/>
          </a:p>
        </p:txBody>
      </p:sp>
      <p:sp>
        <p:nvSpPr>
          <p:cNvPr id="4" name="Rectangle 1"/>
          <p:cNvSpPr>
            <a:spLocks noGrp="1" noChangeArrowheads="1"/>
          </p:cNvSpPr>
          <p:nvPr>
            <p:ph type="title"/>
          </p:nvPr>
        </p:nvSpPr>
        <p:spPr bwMode="auto">
          <a:xfrm>
            <a:off x="3259428" y="213164"/>
            <a:ext cx="32412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4800" b="0" i="0" u="none" strike="noStrike" cap="none" normalizeH="0" baseline="0" dirty="0" smtClean="0">
                <a:ln>
                  <a:noFill/>
                </a:ln>
                <a:solidFill>
                  <a:schemeClr val="tx1"/>
                </a:solidFill>
                <a:effectLst/>
              </a:rPr>
              <a:t> </a:t>
            </a:r>
            <a:endParaRPr kumimoji="0" lang="pt-BR" sz="4800" b="0" i="0" u="none" strike="noStrike" cap="none" normalizeH="0" baseline="0" dirty="0" smtClean="0">
              <a:ln>
                <a:noFill/>
              </a:ln>
              <a:solidFill>
                <a:schemeClr val="tx1"/>
              </a:solidFill>
              <a:effectLst/>
              <a:latin typeface="Arial" panose="020B0604020202020204" pitchFamily="34" charset="0"/>
            </a:endParaRPr>
          </a:p>
        </p:txBody>
      </p:sp>
      <p:pic>
        <p:nvPicPr>
          <p:cNvPr id="5" name="Imagem 4"/>
          <p:cNvPicPr>
            <a:picLocks noChangeAspect="1"/>
          </p:cNvPicPr>
          <p:nvPr/>
        </p:nvPicPr>
        <p:blipFill>
          <a:blip r:embed="rId2"/>
          <a:stretch>
            <a:fillRect/>
          </a:stretch>
        </p:blipFill>
        <p:spPr>
          <a:xfrm>
            <a:off x="4237149" y="2692185"/>
            <a:ext cx="4706431" cy="3103303"/>
          </a:xfrm>
          <a:prstGeom prst="rect">
            <a:avLst/>
          </a:prstGeom>
        </p:spPr>
      </p:pic>
      <p:sp>
        <p:nvSpPr>
          <p:cNvPr id="6" name="CaixaDeTexto 5"/>
          <p:cNvSpPr txBox="1"/>
          <p:nvPr/>
        </p:nvSpPr>
        <p:spPr>
          <a:xfrm>
            <a:off x="5452642" y="5769730"/>
            <a:ext cx="2096435" cy="246221"/>
          </a:xfrm>
          <a:prstGeom prst="rect">
            <a:avLst/>
          </a:prstGeom>
          <a:noFill/>
        </p:spPr>
        <p:txBody>
          <a:bodyPr wrap="square" rtlCol="0">
            <a:spAutoFit/>
          </a:bodyPr>
          <a:lstStyle/>
          <a:p>
            <a:r>
              <a:rPr lang="pt-BR" sz="1000" dirty="0" err="1" smtClean="0"/>
              <a:t>Source</a:t>
            </a:r>
            <a:r>
              <a:rPr lang="pt-BR" sz="1000" dirty="0" smtClean="0"/>
              <a:t>: TERRY; BUCCAFUSCO, 2003</a:t>
            </a:r>
            <a:endParaRPr lang="pt-BR" sz="1000" dirty="0"/>
          </a:p>
        </p:txBody>
      </p:sp>
      <p:pic>
        <p:nvPicPr>
          <p:cNvPr id="7"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020531"/>
            <a:ext cx="12192000" cy="836676"/>
          </a:xfrm>
          <a:prstGeom prst="rect">
            <a:avLst/>
          </a:prstGeom>
        </p:spPr>
      </p:pic>
      <p:sp>
        <p:nvSpPr>
          <p:cNvPr id="2" name="CaixaDeTexto 1"/>
          <p:cNvSpPr txBox="1"/>
          <p:nvPr/>
        </p:nvSpPr>
        <p:spPr>
          <a:xfrm>
            <a:off x="2888335" y="232668"/>
            <a:ext cx="7225048" cy="984885"/>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CHOLINERGIC HYPOTHESIS</a:t>
            </a:r>
          </a:p>
          <a:p>
            <a:endParaRPr lang="pt-BR" dirty="0"/>
          </a:p>
        </p:txBody>
      </p:sp>
    </p:spTree>
    <p:extLst>
      <p:ext uri="{BB962C8B-B14F-4D97-AF65-F5344CB8AC3E}">
        <p14:creationId xmlns:p14="http://schemas.microsoft.com/office/powerpoint/2010/main" val="3017692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dirty="0" smtClean="0">
                <a:latin typeface="Arial" panose="020B0604020202020204" pitchFamily="34" charset="0"/>
                <a:cs typeface="Arial" panose="020B0604020202020204" pitchFamily="34" charset="0"/>
              </a:rPr>
              <a:t>ACETYLCHOLINESTERASE INHIBITORS</a:t>
            </a:r>
            <a:br>
              <a:rPr lang="pt-BR" dirty="0" smtClean="0">
                <a:latin typeface="Arial" panose="020B0604020202020204" pitchFamily="34" charset="0"/>
                <a:cs typeface="Arial" panose="020B0604020202020204" pitchFamily="34" charset="0"/>
              </a:rPr>
            </a:br>
            <a:r>
              <a:rPr lang="pt-BR" dirty="0" smtClean="0">
                <a:latin typeface="Arial" panose="020B0604020202020204" pitchFamily="34" charset="0"/>
                <a:cs typeface="Arial" panose="020B0604020202020204" pitchFamily="34" charset="0"/>
              </a:rPr>
              <a:t>(</a:t>
            </a:r>
            <a:r>
              <a:rPr lang="pt-BR" dirty="0" err="1" smtClean="0">
                <a:latin typeface="Arial" panose="020B0604020202020204" pitchFamily="34" charset="0"/>
                <a:cs typeface="Arial" panose="020B0604020202020204" pitchFamily="34" charset="0"/>
              </a:rPr>
              <a:t>IAChE</a:t>
            </a:r>
            <a:r>
              <a:rPr lang="pt-BR" dirty="0" smtClean="0">
                <a:latin typeface="Arial" panose="020B0604020202020204" pitchFamily="34" charset="0"/>
                <a:cs typeface="Arial" panose="020B0604020202020204" pitchFamily="34" charset="0"/>
              </a:rPr>
              <a:t>)</a:t>
            </a:r>
            <a:endParaRPr lang="pt-BR"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838200" y="2276385"/>
            <a:ext cx="10515600" cy="3428955"/>
          </a:xfrm>
        </p:spPr>
        <p:txBody>
          <a:bodyPr>
            <a:normAutofit fontScale="92500"/>
          </a:bodyPr>
          <a:lstStyle/>
          <a:p>
            <a:pPr algn="just"/>
            <a:r>
              <a:rPr lang="en-US" sz="2400" dirty="0">
                <a:latin typeface="Arial" panose="020B0604020202020204" pitchFamily="34" charset="0"/>
                <a:cs typeface="Arial" panose="020B0604020202020204" pitchFamily="34" charset="0"/>
              </a:rPr>
              <a:t>The use of </a:t>
            </a:r>
            <a:r>
              <a:rPr lang="en-US" sz="2400" dirty="0" err="1">
                <a:latin typeface="Arial" panose="020B0604020202020204" pitchFamily="34" charset="0"/>
                <a:cs typeface="Arial" panose="020B0604020202020204" pitchFamily="34" charset="0"/>
              </a:rPr>
              <a:t>IAChE</a:t>
            </a:r>
            <a:r>
              <a:rPr lang="en-US" sz="2400" dirty="0">
                <a:latin typeface="Arial" panose="020B0604020202020204" pitchFamily="34" charset="0"/>
                <a:cs typeface="Arial" panose="020B0604020202020204" pitchFamily="34" charset="0"/>
              </a:rPr>
              <a:t> in the treatment of patients with AD has as main function, to increase the cerebral levels of the neurotransmitter acetylcholine (Ach), in this way, optimizes the cholinergic neurotransmission, benefiting the cognitive function of the </a:t>
            </a:r>
            <a:r>
              <a:rPr lang="en-US" sz="2400" dirty="0" smtClean="0">
                <a:latin typeface="Arial" panose="020B0604020202020204" pitchFamily="34" charset="0"/>
                <a:cs typeface="Arial" panose="020B0604020202020204" pitchFamily="34" charset="0"/>
              </a:rPr>
              <a:t>patient</a:t>
            </a:r>
            <a:r>
              <a:rPr lang="en-US" sz="2400" dirty="0">
                <a:latin typeface="Arial" panose="020B0604020202020204" pitchFamily="34" charset="0"/>
                <a:cs typeface="Arial" panose="020B0604020202020204" pitchFamily="34" charset="0"/>
              </a:rPr>
              <a:t> </a:t>
            </a:r>
            <a:r>
              <a:rPr lang="pt-BR" sz="2400" dirty="0"/>
              <a:t>(TALESA, 2001).</a:t>
            </a:r>
            <a:endParaRPr lang="en-US" sz="2400" dirty="0" smtClean="0">
              <a:latin typeface="Arial" panose="020B0604020202020204" pitchFamily="34" charset="0"/>
              <a:cs typeface="Arial" panose="020B0604020202020204" pitchFamily="34" charset="0"/>
            </a:endParaRPr>
          </a:p>
          <a:p>
            <a:pPr algn="just"/>
            <a:endParaRPr lang="en-US" sz="2400" dirty="0">
              <a:latin typeface="Arial" panose="020B0604020202020204" pitchFamily="34" charset="0"/>
              <a:cs typeface="Arial" panose="020B0604020202020204" pitchFamily="34" charset="0"/>
            </a:endParaRPr>
          </a:p>
          <a:p>
            <a:pPr algn="just"/>
            <a:r>
              <a:rPr lang="en-US" sz="2400" dirty="0" smtClean="0">
                <a:latin typeface="Arial" panose="020B0604020202020204" pitchFamily="34" charset="0"/>
                <a:cs typeface="Arial" panose="020B0604020202020204" pitchFamily="34" charset="0"/>
              </a:rPr>
              <a:t>Several </a:t>
            </a:r>
            <a:r>
              <a:rPr lang="en-US" sz="2400" dirty="0" err="1">
                <a:latin typeface="Arial" panose="020B0604020202020204" pitchFamily="34" charset="0"/>
                <a:cs typeface="Arial" panose="020B0604020202020204" pitchFamily="34" charset="0"/>
              </a:rPr>
              <a:t>IAChE</a:t>
            </a:r>
            <a:r>
              <a:rPr lang="en-US" sz="2400" dirty="0">
                <a:latin typeface="Arial" panose="020B0604020202020204" pitchFamily="34" charset="0"/>
                <a:cs typeface="Arial" panose="020B0604020202020204" pitchFamily="34" charset="0"/>
              </a:rPr>
              <a:t> with different chemical structures and mechanisms of inhibition have been used with this purpose being the main responsible for the relative gain of cognitive abilities, on the part of the patient, being clinically demonstrated a real improvement in the attention </a:t>
            </a:r>
            <a:r>
              <a:rPr lang="en-US" sz="2400" dirty="0" smtClean="0">
                <a:latin typeface="Arial" panose="020B0604020202020204" pitchFamily="34" charset="0"/>
                <a:cs typeface="Arial" panose="020B0604020202020204" pitchFamily="34" charset="0"/>
              </a:rPr>
              <a:t>deficit </a:t>
            </a:r>
            <a:r>
              <a:rPr lang="pt-BR" sz="2400" dirty="0"/>
              <a:t>(TALESA, 2001).</a:t>
            </a:r>
            <a:endParaRPr lang="pt-BR"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21324"/>
            <a:ext cx="12192000" cy="836676"/>
          </a:xfrm>
          <a:prstGeom prst="rect">
            <a:avLst/>
          </a:prstGeom>
        </p:spPr>
      </p:pic>
    </p:spTree>
    <p:extLst>
      <p:ext uri="{BB962C8B-B14F-4D97-AF65-F5344CB8AC3E}">
        <p14:creationId xmlns:p14="http://schemas.microsoft.com/office/powerpoint/2010/main" val="18501854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8789" y="164346"/>
            <a:ext cx="11797048" cy="969218"/>
          </a:xfrm>
        </p:spPr>
        <p:txBody>
          <a:bodyPr>
            <a:normAutofit fontScale="90000"/>
          </a:bodyPr>
          <a:lstStyle/>
          <a:p>
            <a:pPr algn="ctr"/>
            <a:r>
              <a:rPr lang="pt-BR" sz="3200" dirty="0">
                <a:latin typeface="Arial" panose="020B0604020202020204" pitchFamily="34" charset="0"/>
                <a:cs typeface="Arial" panose="020B0604020202020204" pitchFamily="34" charset="0"/>
              </a:rPr>
              <a:t>ACETYLCHOLINESTERASE INHIBITORS</a:t>
            </a:r>
            <a:br>
              <a:rPr lang="pt-BR" sz="3200" dirty="0">
                <a:latin typeface="Arial" panose="020B0604020202020204" pitchFamily="34" charset="0"/>
                <a:cs typeface="Arial" panose="020B0604020202020204" pitchFamily="34" charset="0"/>
              </a:rPr>
            </a:br>
            <a:r>
              <a:rPr lang="pt-BR" sz="3200" dirty="0">
                <a:latin typeface="Arial" panose="020B0604020202020204" pitchFamily="34" charset="0"/>
                <a:cs typeface="Arial" panose="020B0604020202020204" pitchFamily="34" charset="0"/>
              </a:rPr>
              <a:t>(</a:t>
            </a:r>
            <a:r>
              <a:rPr lang="pt-BR" sz="3200" dirty="0" err="1">
                <a:latin typeface="Arial" panose="020B0604020202020204" pitchFamily="34" charset="0"/>
                <a:cs typeface="Arial" panose="020B0604020202020204" pitchFamily="34" charset="0"/>
              </a:rPr>
              <a:t>IAChE</a:t>
            </a:r>
            <a:r>
              <a:rPr lang="pt-BR" sz="3200" dirty="0">
                <a:latin typeface="Arial" panose="020B0604020202020204" pitchFamily="34" charset="0"/>
                <a:cs typeface="Arial" panose="020B0604020202020204" pitchFamily="34" charset="0"/>
              </a:rPr>
              <a:t>)</a:t>
            </a:r>
            <a:endParaRPr lang="pt-BR" sz="3200" dirty="0"/>
          </a:p>
        </p:txBody>
      </p:sp>
      <p:graphicFrame>
        <p:nvGraphicFramePr>
          <p:cNvPr id="4" name="Objeto 3"/>
          <p:cNvGraphicFramePr>
            <a:graphicFrameLocks noChangeAspect="1"/>
          </p:cNvGraphicFramePr>
          <p:nvPr>
            <p:extLst>
              <p:ext uri="{D42A27DB-BD31-4B8C-83A1-F6EECF244321}">
                <p14:modId xmlns:p14="http://schemas.microsoft.com/office/powerpoint/2010/main" val="1420105126"/>
              </p:ext>
            </p:extLst>
          </p:nvPr>
        </p:nvGraphicFramePr>
        <p:xfrm>
          <a:off x="722313" y="1718991"/>
          <a:ext cx="2077554" cy="1728503"/>
        </p:xfrm>
        <a:graphic>
          <a:graphicData uri="http://schemas.openxmlformats.org/presentationml/2006/ole">
            <mc:AlternateContent xmlns:mc="http://schemas.openxmlformats.org/markup-compatibility/2006">
              <mc:Choice xmlns:v="urn:schemas-microsoft-com:vml" Requires="v">
                <p:oleObj spid="_x0000_s5194" name="ChemSketch" r:id="rId3" imgW="1767240" imgH="1459800" progId="ACD.ChemSketchCDX">
                  <p:embed/>
                </p:oleObj>
              </mc:Choice>
              <mc:Fallback>
                <p:oleObj name="ChemSketch" r:id="rId3" imgW="1767240" imgH="1459800" progId="ACD.ChemSketchCDX">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313" y="1718991"/>
                        <a:ext cx="2077554" cy="1728503"/>
                      </a:xfrm>
                      <a:prstGeom prst="rect">
                        <a:avLst/>
                      </a:prstGeom>
                      <a:noFill/>
                    </p:spPr>
                  </p:pic>
                </p:oleObj>
              </mc:Fallback>
            </mc:AlternateContent>
          </a:graphicData>
        </a:graphic>
      </p:graphicFrame>
      <p:sp>
        <p:nvSpPr>
          <p:cNvPr id="5" name="Retângulo 4"/>
          <p:cNvSpPr/>
          <p:nvPr/>
        </p:nvSpPr>
        <p:spPr>
          <a:xfrm>
            <a:off x="584879" y="1489908"/>
            <a:ext cx="2352419" cy="21982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4261239" y="1189019"/>
            <a:ext cx="2113803" cy="25418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p:cNvSpPr/>
          <p:nvPr/>
        </p:nvSpPr>
        <p:spPr>
          <a:xfrm>
            <a:off x="7707626" y="1572317"/>
            <a:ext cx="3110628" cy="24099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p:cNvSpPr/>
          <p:nvPr/>
        </p:nvSpPr>
        <p:spPr>
          <a:xfrm>
            <a:off x="3696238" y="4167934"/>
            <a:ext cx="3822020" cy="18830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CaixaDeTexto 11"/>
          <p:cNvSpPr txBox="1"/>
          <p:nvPr/>
        </p:nvSpPr>
        <p:spPr>
          <a:xfrm>
            <a:off x="1574346" y="3780346"/>
            <a:ext cx="373487" cy="367446"/>
          </a:xfrm>
          <a:prstGeom prst="rect">
            <a:avLst/>
          </a:prstGeom>
          <a:noFill/>
        </p:spPr>
        <p:txBody>
          <a:bodyPr wrap="square" rtlCol="0">
            <a:spAutoFit/>
          </a:bodyPr>
          <a:lstStyle/>
          <a:p>
            <a:r>
              <a:rPr lang="pt-BR" dirty="0" smtClean="0"/>
              <a:t>1</a:t>
            </a:r>
            <a:endParaRPr lang="pt-BR" dirty="0"/>
          </a:p>
        </p:txBody>
      </p:sp>
      <p:sp>
        <p:nvSpPr>
          <p:cNvPr id="13" name="CaixaDeTexto 12"/>
          <p:cNvSpPr txBox="1"/>
          <p:nvPr/>
        </p:nvSpPr>
        <p:spPr>
          <a:xfrm>
            <a:off x="5190186" y="3730829"/>
            <a:ext cx="200296" cy="369332"/>
          </a:xfrm>
          <a:prstGeom prst="rect">
            <a:avLst/>
          </a:prstGeom>
          <a:noFill/>
        </p:spPr>
        <p:txBody>
          <a:bodyPr wrap="square" rtlCol="0">
            <a:spAutoFit/>
          </a:bodyPr>
          <a:lstStyle/>
          <a:p>
            <a:r>
              <a:rPr lang="pt-BR" dirty="0" smtClean="0"/>
              <a:t>2</a:t>
            </a:r>
            <a:endParaRPr lang="pt-BR" dirty="0"/>
          </a:p>
        </p:txBody>
      </p:sp>
      <p:sp>
        <p:nvSpPr>
          <p:cNvPr id="14" name="CaixaDeTexto 13"/>
          <p:cNvSpPr txBox="1"/>
          <p:nvPr/>
        </p:nvSpPr>
        <p:spPr>
          <a:xfrm>
            <a:off x="8808905" y="3983920"/>
            <a:ext cx="450760" cy="369332"/>
          </a:xfrm>
          <a:prstGeom prst="rect">
            <a:avLst/>
          </a:prstGeom>
          <a:noFill/>
        </p:spPr>
        <p:txBody>
          <a:bodyPr wrap="square" rtlCol="0">
            <a:spAutoFit/>
          </a:bodyPr>
          <a:lstStyle/>
          <a:p>
            <a:r>
              <a:rPr lang="pt-BR" dirty="0" smtClean="0"/>
              <a:t>3</a:t>
            </a:r>
            <a:endParaRPr lang="pt-BR" dirty="0"/>
          </a:p>
        </p:txBody>
      </p:sp>
      <p:sp>
        <p:nvSpPr>
          <p:cNvPr id="15" name="CaixaDeTexto 14"/>
          <p:cNvSpPr txBox="1"/>
          <p:nvPr/>
        </p:nvSpPr>
        <p:spPr>
          <a:xfrm>
            <a:off x="7528131" y="5558446"/>
            <a:ext cx="476518" cy="369332"/>
          </a:xfrm>
          <a:prstGeom prst="rect">
            <a:avLst/>
          </a:prstGeom>
          <a:noFill/>
        </p:spPr>
        <p:txBody>
          <a:bodyPr wrap="square" rtlCol="0">
            <a:spAutoFit/>
          </a:bodyPr>
          <a:lstStyle/>
          <a:p>
            <a:r>
              <a:rPr lang="pt-BR" dirty="0" smtClean="0"/>
              <a:t>4</a:t>
            </a:r>
            <a:endParaRPr lang="pt-BR" dirty="0"/>
          </a:p>
        </p:txBody>
      </p:sp>
      <p:sp>
        <p:nvSpPr>
          <p:cNvPr id="16" name="CaixaDeTexto 15"/>
          <p:cNvSpPr txBox="1"/>
          <p:nvPr/>
        </p:nvSpPr>
        <p:spPr>
          <a:xfrm>
            <a:off x="8808905" y="4718506"/>
            <a:ext cx="2434352" cy="1200329"/>
          </a:xfrm>
          <a:prstGeom prst="rect">
            <a:avLst/>
          </a:prstGeom>
          <a:noFill/>
        </p:spPr>
        <p:txBody>
          <a:bodyPr wrap="square" rtlCol="0">
            <a:spAutoFit/>
          </a:bodyPr>
          <a:lstStyle/>
          <a:p>
            <a:pPr marL="342900" indent="-342900">
              <a:buAutoNum type="arabicPeriod"/>
            </a:pPr>
            <a:r>
              <a:rPr lang="pt-BR" dirty="0" err="1" smtClean="0"/>
              <a:t>Tacrine</a:t>
            </a:r>
            <a:r>
              <a:rPr lang="pt-BR" dirty="0" smtClean="0"/>
              <a:t>.</a:t>
            </a:r>
          </a:p>
          <a:p>
            <a:pPr marL="342900" indent="-342900">
              <a:buAutoNum type="arabicPeriod"/>
            </a:pPr>
            <a:r>
              <a:rPr lang="pt-BR" dirty="0" err="1" smtClean="0"/>
              <a:t>Rivastigmine</a:t>
            </a:r>
            <a:r>
              <a:rPr lang="pt-BR" dirty="0" smtClean="0"/>
              <a:t>;</a:t>
            </a:r>
          </a:p>
          <a:p>
            <a:pPr marL="342900" indent="-342900">
              <a:buAutoNum type="arabicPeriod"/>
            </a:pPr>
            <a:r>
              <a:rPr lang="pt-BR" dirty="0" err="1" smtClean="0"/>
              <a:t>Galantamine</a:t>
            </a:r>
            <a:r>
              <a:rPr lang="pt-BR" dirty="0" smtClean="0"/>
              <a:t>;</a:t>
            </a:r>
          </a:p>
          <a:p>
            <a:pPr marL="342900" indent="-342900">
              <a:buAutoNum type="arabicPeriod"/>
            </a:pPr>
            <a:r>
              <a:rPr lang="pt-BR" dirty="0" err="1" smtClean="0"/>
              <a:t>Donepezil</a:t>
            </a:r>
            <a:endParaRPr lang="pt-BR" dirty="0"/>
          </a:p>
        </p:txBody>
      </p:sp>
      <p:pic>
        <p:nvPicPr>
          <p:cNvPr id="17"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125442"/>
            <a:ext cx="12192000" cy="732558"/>
          </a:xfrm>
          <a:prstGeom prst="rect">
            <a:avLst/>
          </a:prstGeom>
        </p:spPr>
      </p:pic>
      <p:graphicFrame>
        <p:nvGraphicFramePr>
          <p:cNvPr id="10" name="Objeto 9"/>
          <p:cNvGraphicFramePr>
            <a:graphicFrameLocks noChangeAspect="1"/>
          </p:cNvGraphicFramePr>
          <p:nvPr>
            <p:extLst>
              <p:ext uri="{D42A27DB-BD31-4B8C-83A1-F6EECF244321}">
                <p14:modId xmlns:p14="http://schemas.microsoft.com/office/powerpoint/2010/main" val="146736550"/>
              </p:ext>
            </p:extLst>
          </p:nvPr>
        </p:nvGraphicFramePr>
        <p:xfrm>
          <a:off x="7809483" y="1647600"/>
          <a:ext cx="2900363" cy="2073275"/>
        </p:xfrm>
        <a:graphic>
          <a:graphicData uri="http://schemas.openxmlformats.org/presentationml/2006/ole">
            <mc:AlternateContent xmlns:mc="http://schemas.openxmlformats.org/markup-compatibility/2006">
              <mc:Choice xmlns:v="urn:schemas-microsoft-com:vml" Requires="v">
                <p:oleObj spid="_x0000_s5195" name="ChemSketch" r:id="rId6" imgW="2900880" imgH="2073240" progId="ACD.ChemSketchCDX">
                  <p:embed/>
                </p:oleObj>
              </mc:Choice>
              <mc:Fallback>
                <p:oleObj name="ChemSketch" r:id="rId6" imgW="2900880" imgH="2073240" progId="ACD.ChemSketchCDX">
                  <p:embed/>
                  <p:pic>
                    <p:nvPicPr>
                      <p:cNvPr id="0" name=""/>
                      <p:cNvPicPr/>
                      <p:nvPr/>
                    </p:nvPicPr>
                    <p:blipFill>
                      <a:blip r:embed="rId7"/>
                      <a:stretch>
                        <a:fillRect/>
                      </a:stretch>
                    </p:blipFill>
                    <p:spPr>
                      <a:xfrm>
                        <a:off x="7809483" y="1647600"/>
                        <a:ext cx="2900363" cy="2073275"/>
                      </a:xfrm>
                      <a:prstGeom prst="rect">
                        <a:avLst/>
                      </a:prstGeom>
                    </p:spPr>
                  </p:pic>
                </p:oleObj>
              </mc:Fallback>
            </mc:AlternateContent>
          </a:graphicData>
        </a:graphic>
      </p:graphicFrame>
      <p:graphicFrame>
        <p:nvGraphicFramePr>
          <p:cNvPr id="18" name="Objeto 17"/>
          <p:cNvGraphicFramePr>
            <a:graphicFrameLocks noChangeAspect="1"/>
          </p:cNvGraphicFramePr>
          <p:nvPr>
            <p:extLst>
              <p:ext uri="{D42A27DB-BD31-4B8C-83A1-F6EECF244321}">
                <p14:modId xmlns:p14="http://schemas.microsoft.com/office/powerpoint/2010/main" val="253750417"/>
              </p:ext>
            </p:extLst>
          </p:nvPr>
        </p:nvGraphicFramePr>
        <p:xfrm>
          <a:off x="4601048" y="1208004"/>
          <a:ext cx="1645206" cy="2455051"/>
        </p:xfrm>
        <a:graphic>
          <a:graphicData uri="http://schemas.openxmlformats.org/presentationml/2006/ole">
            <mc:AlternateContent xmlns:mc="http://schemas.openxmlformats.org/markup-compatibility/2006">
              <mc:Choice xmlns:v="urn:schemas-microsoft-com:vml" Requires="v">
                <p:oleObj spid="_x0000_s5196" name="ChemSketch" r:id="rId8" imgW="1976400" imgH="2993040" progId="ACD.ChemSketchCDX">
                  <p:embed/>
                </p:oleObj>
              </mc:Choice>
              <mc:Fallback>
                <p:oleObj name="ChemSketch" r:id="rId8" imgW="1976400" imgH="2993040" progId="ACD.ChemSketchCDX">
                  <p:embed/>
                  <p:pic>
                    <p:nvPicPr>
                      <p:cNvPr id="0" name=""/>
                      <p:cNvPicPr/>
                      <p:nvPr/>
                    </p:nvPicPr>
                    <p:blipFill>
                      <a:blip r:embed="rId9"/>
                      <a:stretch>
                        <a:fillRect/>
                      </a:stretch>
                    </p:blipFill>
                    <p:spPr>
                      <a:xfrm>
                        <a:off x="4601048" y="1208004"/>
                        <a:ext cx="1645206" cy="2455051"/>
                      </a:xfrm>
                      <a:prstGeom prst="rect">
                        <a:avLst/>
                      </a:prstGeom>
                    </p:spPr>
                  </p:pic>
                </p:oleObj>
              </mc:Fallback>
            </mc:AlternateContent>
          </a:graphicData>
        </a:graphic>
      </p:graphicFrame>
      <p:graphicFrame>
        <p:nvGraphicFramePr>
          <p:cNvPr id="19" name="Objeto 18"/>
          <p:cNvGraphicFramePr>
            <a:graphicFrameLocks noChangeAspect="1"/>
          </p:cNvGraphicFramePr>
          <p:nvPr>
            <p:extLst>
              <p:ext uri="{D42A27DB-BD31-4B8C-83A1-F6EECF244321}">
                <p14:modId xmlns:p14="http://schemas.microsoft.com/office/powerpoint/2010/main" val="3805861843"/>
              </p:ext>
            </p:extLst>
          </p:nvPr>
        </p:nvGraphicFramePr>
        <p:xfrm>
          <a:off x="3837904" y="4297825"/>
          <a:ext cx="3680353" cy="1724313"/>
        </p:xfrm>
        <a:graphic>
          <a:graphicData uri="http://schemas.openxmlformats.org/presentationml/2006/ole">
            <mc:AlternateContent xmlns:mc="http://schemas.openxmlformats.org/markup-compatibility/2006">
              <mc:Choice xmlns:v="urn:schemas-microsoft-com:vml" Requires="v">
                <p:oleObj spid="_x0000_s5197" name="ChemSketch" r:id="rId10" imgW="3970080" imgH="2469240" progId="ACD.ChemSketchCDX">
                  <p:embed/>
                </p:oleObj>
              </mc:Choice>
              <mc:Fallback>
                <p:oleObj name="ChemSketch" r:id="rId10" imgW="3970080" imgH="2469240" progId="ACD.ChemSketchCDX">
                  <p:embed/>
                  <p:pic>
                    <p:nvPicPr>
                      <p:cNvPr id="0" name=""/>
                      <p:cNvPicPr/>
                      <p:nvPr/>
                    </p:nvPicPr>
                    <p:blipFill>
                      <a:blip r:embed="rId11"/>
                      <a:stretch>
                        <a:fillRect/>
                      </a:stretch>
                    </p:blipFill>
                    <p:spPr>
                      <a:xfrm>
                        <a:off x="3837904" y="4297825"/>
                        <a:ext cx="3680353" cy="1724313"/>
                      </a:xfrm>
                      <a:prstGeom prst="rect">
                        <a:avLst/>
                      </a:prstGeom>
                    </p:spPr>
                  </p:pic>
                </p:oleObj>
              </mc:Fallback>
            </mc:AlternateContent>
          </a:graphicData>
        </a:graphic>
      </p:graphicFrame>
    </p:spTree>
    <p:extLst>
      <p:ext uri="{BB962C8B-B14F-4D97-AF65-F5344CB8AC3E}">
        <p14:creationId xmlns:p14="http://schemas.microsoft.com/office/powerpoint/2010/main" val="36572987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76837" y="489396"/>
            <a:ext cx="10515600" cy="128789"/>
          </a:xfrm>
        </p:spPr>
        <p:txBody>
          <a:bodyPr>
            <a:normAutofit fontScale="90000"/>
          </a:bodyPr>
          <a:lstStyle/>
          <a:p>
            <a:pPr algn="ctr"/>
            <a:r>
              <a:rPr lang="fr-FR" sz="2700" b="1" dirty="0" smtClean="0">
                <a:latin typeface="Arial" panose="020B0604020202020204" pitchFamily="34" charset="0"/>
                <a:cs typeface="Arial" panose="020B0604020202020204" pitchFamily="34" charset="0"/>
              </a:rPr>
              <a:t>RESULTS AND DISCUSSION</a:t>
            </a:r>
            <a:r>
              <a:rPr lang="fr-FR" b="1" dirty="0">
                <a:latin typeface="Times New Roman" panose="02020603050405020304" pitchFamily="18" charset="0"/>
                <a:cs typeface="Times New Roman" panose="02020603050405020304" pitchFamily="18" charset="0"/>
              </a:rPr>
              <a:t/>
            </a:r>
            <a:br>
              <a:rPr lang="fr-FR" b="1" dirty="0">
                <a:latin typeface="Times New Roman" panose="02020603050405020304" pitchFamily="18" charset="0"/>
                <a:cs typeface="Times New Roman" panose="02020603050405020304" pitchFamily="18" charset="0"/>
              </a:rPr>
            </a:br>
            <a:endParaRPr lang="pt-BR" dirty="0"/>
          </a:p>
        </p:txBody>
      </p:sp>
      <p:sp>
        <p:nvSpPr>
          <p:cNvPr id="4" name="Retângulo de cantos arredondados 3"/>
          <p:cNvSpPr/>
          <p:nvPr/>
        </p:nvSpPr>
        <p:spPr>
          <a:xfrm>
            <a:off x="160985" y="2920436"/>
            <a:ext cx="3129567" cy="7856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p:cNvSpPr txBox="1"/>
          <p:nvPr/>
        </p:nvSpPr>
        <p:spPr>
          <a:xfrm>
            <a:off x="656821" y="2920436"/>
            <a:ext cx="2137893" cy="830997"/>
          </a:xfrm>
          <a:prstGeom prst="rect">
            <a:avLst/>
          </a:prstGeom>
          <a:noFill/>
        </p:spPr>
        <p:txBody>
          <a:bodyPr wrap="square" rtlCol="0">
            <a:spAutoFit/>
          </a:bodyPr>
          <a:lstStyle/>
          <a:p>
            <a:pPr algn="ctr"/>
            <a:r>
              <a:rPr lang="pt-BR" sz="2400" dirty="0" smtClean="0">
                <a:latin typeface="Arial" panose="020B0604020202020204" pitchFamily="34" charset="0"/>
                <a:cs typeface="Arial" panose="020B0604020202020204" pitchFamily="34" charset="0"/>
              </a:rPr>
              <a:t>MOLECULES</a:t>
            </a:r>
          </a:p>
          <a:p>
            <a:pPr algn="ctr"/>
            <a:r>
              <a:rPr lang="pt-BR" sz="2400" dirty="0" smtClean="0">
                <a:latin typeface="Arial" panose="020B0604020202020204" pitchFamily="34" charset="0"/>
                <a:cs typeface="Arial" panose="020B0604020202020204" pitchFamily="34" charset="0"/>
              </a:rPr>
              <a:t>STUDIED</a:t>
            </a:r>
            <a:endParaRPr lang="pt-BR" sz="2400" dirty="0">
              <a:latin typeface="Arial" panose="020B0604020202020204" pitchFamily="34" charset="0"/>
              <a:cs typeface="Arial" panose="020B0604020202020204" pitchFamily="34" charset="0"/>
            </a:endParaRPr>
          </a:p>
        </p:txBody>
      </p:sp>
      <p:graphicFrame>
        <p:nvGraphicFramePr>
          <p:cNvPr id="6" name="Tabela 5"/>
          <p:cNvGraphicFramePr>
            <a:graphicFrameLocks noGrp="1"/>
          </p:cNvGraphicFramePr>
          <p:nvPr>
            <p:extLst>
              <p:ext uri="{D42A27DB-BD31-4B8C-83A1-F6EECF244321}">
                <p14:modId xmlns:p14="http://schemas.microsoft.com/office/powerpoint/2010/main" val="3269744495"/>
              </p:ext>
            </p:extLst>
          </p:nvPr>
        </p:nvGraphicFramePr>
        <p:xfrm>
          <a:off x="3786388" y="455574"/>
          <a:ext cx="8128000" cy="5760720"/>
        </p:xfrm>
        <a:graphic>
          <a:graphicData uri="http://schemas.openxmlformats.org/drawingml/2006/table">
            <a:tbl>
              <a:tblPr firstRow="1" bandRow="1">
                <a:tableStyleId>{5C22544A-7EE6-4342-B048-85BDC9FD1C3A}</a:tableStyleId>
              </a:tblPr>
              <a:tblGrid>
                <a:gridCol w="4064000"/>
                <a:gridCol w="4064000"/>
              </a:tblGrid>
              <a:tr h="438495">
                <a:tc>
                  <a:txBody>
                    <a:bodyPr/>
                    <a:lstStyle/>
                    <a:p>
                      <a:pPr algn="ctr"/>
                      <a:r>
                        <a:rPr lang="pt-BR" sz="2400" dirty="0" smtClean="0"/>
                        <a:t>NAME</a:t>
                      </a:r>
                      <a:endParaRPr lang="pt-BR" sz="2400" dirty="0"/>
                    </a:p>
                  </a:txBody>
                  <a:tcPr/>
                </a:tc>
                <a:tc>
                  <a:txBody>
                    <a:bodyPr/>
                    <a:lstStyle/>
                    <a:p>
                      <a:pPr algn="ctr"/>
                      <a:r>
                        <a:rPr lang="pt-BR" sz="2400" dirty="0" smtClean="0"/>
                        <a:t>STRUCTURE</a:t>
                      </a:r>
                      <a:endParaRPr lang="pt-BR" sz="2400" dirty="0"/>
                    </a:p>
                  </a:txBody>
                  <a:tcPr/>
                </a:tc>
              </a:tr>
              <a:tr h="1403184">
                <a:tc>
                  <a:txBody>
                    <a:bodyPr/>
                    <a:lstStyle/>
                    <a:p>
                      <a:pPr algn="ctr"/>
                      <a:endParaRPr lang="pt-BR" dirty="0" smtClean="0"/>
                    </a:p>
                    <a:p>
                      <a:pPr algn="ctr"/>
                      <a:endParaRPr lang="pt-BR" dirty="0" smtClean="0"/>
                    </a:p>
                    <a:p>
                      <a:pPr algn="ctr"/>
                      <a:r>
                        <a:rPr lang="pt-BR" dirty="0" smtClean="0"/>
                        <a:t>1,8 - </a:t>
                      </a:r>
                      <a:r>
                        <a:rPr lang="pt-BR" dirty="0" err="1" smtClean="0"/>
                        <a:t>cineole</a:t>
                      </a:r>
                      <a:endParaRPr lang="pt-BR" dirty="0"/>
                    </a:p>
                  </a:txBody>
                  <a:tcPr/>
                </a:tc>
                <a:tc>
                  <a:txBody>
                    <a:bodyPr/>
                    <a:lstStyle/>
                    <a:p>
                      <a:endParaRPr lang="pt-BR" dirty="0" smtClean="0"/>
                    </a:p>
                    <a:p>
                      <a:endParaRPr lang="pt-BR" dirty="0" smtClean="0"/>
                    </a:p>
                    <a:p>
                      <a:endParaRPr lang="pt-BR" dirty="0" smtClean="0"/>
                    </a:p>
                    <a:p>
                      <a:endParaRPr lang="pt-BR" dirty="0" smtClean="0"/>
                    </a:p>
                    <a:p>
                      <a:endParaRPr lang="pt-BR" dirty="0"/>
                    </a:p>
                  </a:txBody>
                  <a:tcPr/>
                </a:tc>
              </a:tr>
              <a:tr h="1140087">
                <a:tc>
                  <a:txBody>
                    <a:bodyPr/>
                    <a:lstStyle/>
                    <a:p>
                      <a:pPr algn="ctr"/>
                      <a:endParaRPr lang="pt-BR" dirty="0" smtClean="0"/>
                    </a:p>
                    <a:p>
                      <a:pPr algn="ctr"/>
                      <a:r>
                        <a:rPr lang="pt-BR" dirty="0" err="1" smtClean="0"/>
                        <a:t>Acetat</a:t>
                      </a:r>
                      <a:r>
                        <a:rPr lang="pt-BR" baseline="0" dirty="0" err="1" smtClean="0"/>
                        <a:t>e</a:t>
                      </a:r>
                      <a:r>
                        <a:rPr lang="pt-BR" baseline="0" dirty="0" smtClean="0"/>
                        <a:t> </a:t>
                      </a:r>
                      <a:r>
                        <a:rPr lang="pt-BR" baseline="0" dirty="0" err="1" smtClean="0"/>
                        <a:t>bornyl</a:t>
                      </a:r>
                      <a:endParaRPr lang="pt-BR" dirty="0"/>
                    </a:p>
                  </a:txBody>
                  <a:tcPr/>
                </a:tc>
                <a:tc>
                  <a:txBody>
                    <a:bodyPr/>
                    <a:lstStyle/>
                    <a:p>
                      <a:endParaRPr lang="pt-BR" dirty="0" smtClean="0"/>
                    </a:p>
                    <a:p>
                      <a:endParaRPr lang="pt-BR" dirty="0" smtClean="0"/>
                    </a:p>
                    <a:p>
                      <a:endParaRPr lang="pt-BR" dirty="0" smtClean="0"/>
                    </a:p>
                    <a:p>
                      <a:endParaRPr lang="pt-BR" dirty="0"/>
                    </a:p>
                  </a:txBody>
                  <a:tcPr/>
                </a:tc>
              </a:tr>
              <a:tr h="1403184">
                <a:tc>
                  <a:txBody>
                    <a:bodyPr/>
                    <a:lstStyle/>
                    <a:p>
                      <a:pPr algn="ctr"/>
                      <a:endParaRPr lang="pt-BR" sz="1800" kern="1200" dirty="0" smtClean="0">
                        <a:solidFill>
                          <a:schemeClr val="dk1"/>
                        </a:solidFill>
                        <a:effectLst/>
                        <a:latin typeface="+mn-lt"/>
                        <a:ea typeface="+mn-ea"/>
                        <a:cs typeface="+mn-cs"/>
                      </a:endParaRPr>
                    </a:p>
                    <a:p>
                      <a:pPr algn="ctr"/>
                      <a:endParaRPr lang="pt-BR" sz="1800" kern="1200" dirty="0" smtClean="0">
                        <a:solidFill>
                          <a:schemeClr val="dk1"/>
                        </a:solidFill>
                        <a:effectLst/>
                        <a:latin typeface="+mn-lt"/>
                        <a:ea typeface="+mn-ea"/>
                        <a:cs typeface="+mn-cs"/>
                      </a:endParaRPr>
                    </a:p>
                    <a:p>
                      <a:pPr algn="ctr"/>
                      <a:r>
                        <a:rPr lang="pt-BR" sz="1800" kern="1200" dirty="0" smtClean="0">
                          <a:solidFill>
                            <a:schemeClr val="dk1"/>
                          </a:solidFill>
                          <a:effectLst/>
                          <a:latin typeface="+mn-lt"/>
                          <a:ea typeface="+mn-ea"/>
                          <a:cs typeface="+mn-cs"/>
                        </a:rPr>
                        <a:t>α-</a:t>
                      </a:r>
                      <a:r>
                        <a:rPr lang="pt-BR" sz="1800" kern="1200" dirty="0" err="1" smtClean="0">
                          <a:solidFill>
                            <a:schemeClr val="dk1"/>
                          </a:solidFill>
                          <a:effectLst/>
                          <a:latin typeface="+mn-lt"/>
                          <a:ea typeface="+mn-ea"/>
                          <a:cs typeface="+mn-cs"/>
                        </a:rPr>
                        <a:t>Pinene</a:t>
                      </a:r>
                      <a:endParaRPr lang="pt-BR" dirty="0"/>
                    </a:p>
                  </a:txBody>
                  <a:tcPr/>
                </a:tc>
                <a:tc>
                  <a:txBody>
                    <a:bodyPr/>
                    <a:lstStyle/>
                    <a:p>
                      <a:endParaRPr lang="pt-BR" dirty="0" smtClean="0"/>
                    </a:p>
                    <a:p>
                      <a:endParaRPr lang="pt-BR" dirty="0" smtClean="0"/>
                    </a:p>
                    <a:p>
                      <a:endParaRPr lang="pt-BR" dirty="0" smtClean="0"/>
                    </a:p>
                    <a:p>
                      <a:endParaRPr lang="pt-BR" dirty="0" smtClean="0"/>
                    </a:p>
                    <a:p>
                      <a:endParaRPr lang="pt-BR" dirty="0"/>
                    </a:p>
                  </a:txBody>
                  <a:tcPr/>
                </a:tc>
              </a:tr>
              <a:tr h="1140087">
                <a:tc>
                  <a:txBody>
                    <a:bodyPr/>
                    <a:lstStyle/>
                    <a:p>
                      <a:pPr algn="ctr"/>
                      <a:endParaRPr lang="pt-BR" sz="1800" kern="1200" dirty="0" smtClean="0">
                        <a:solidFill>
                          <a:schemeClr val="dk1"/>
                        </a:solidFill>
                        <a:effectLst/>
                        <a:latin typeface="+mn-lt"/>
                        <a:ea typeface="+mn-ea"/>
                        <a:cs typeface="+mn-cs"/>
                      </a:endParaRPr>
                    </a:p>
                    <a:p>
                      <a:pPr algn="ctr"/>
                      <a:r>
                        <a:rPr lang="pt-BR" sz="1800" kern="1200" dirty="0" smtClean="0">
                          <a:solidFill>
                            <a:schemeClr val="dk1"/>
                          </a:solidFill>
                          <a:effectLst/>
                          <a:latin typeface="+mn-lt"/>
                          <a:ea typeface="+mn-ea"/>
                          <a:cs typeface="+mn-cs"/>
                        </a:rPr>
                        <a:t>β-</a:t>
                      </a:r>
                      <a:r>
                        <a:rPr lang="pt-BR" sz="1800" kern="1200" dirty="0" err="1" smtClean="0">
                          <a:solidFill>
                            <a:schemeClr val="dk1"/>
                          </a:solidFill>
                          <a:effectLst/>
                          <a:latin typeface="+mn-lt"/>
                          <a:ea typeface="+mn-ea"/>
                          <a:cs typeface="+mn-cs"/>
                        </a:rPr>
                        <a:t>Pinene</a:t>
                      </a:r>
                      <a:endParaRPr lang="pt-BR" dirty="0"/>
                    </a:p>
                  </a:txBody>
                  <a:tcPr/>
                </a:tc>
                <a:tc>
                  <a:txBody>
                    <a:bodyPr/>
                    <a:lstStyle/>
                    <a:p>
                      <a:endParaRPr lang="pt-BR" dirty="0" smtClean="0"/>
                    </a:p>
                    <a:p>
                      <a:endParaRPr lang="pt-BR" dirty="0" smtClean="0"/>
                    </a:p>
                    <a:p>
                      <a:endParaRPr lang="pt-BR" dirty="0" smtClean="0"/>
                    </a:p>
                    <a:p>
                      <a:endParaRPr lang="pt-BR" dirty="0"/>
                    </a:p>
                  </a:txBody>
                  <a:tcPr/>
                </a:tc>
              </a:tr>
            </a:tbl>
          </a:graphicData>
        </a:graphic>
      </p:graphicFrame>
      <p:pic>
        <p:nvPicPr>
          <p:cNvPr id="7" name="Imagem 6"/>
          <p:cNvPicPr>
            <a:picLocks noChangeAspect="1"/>
          </p:cNvPicPr>
          <p:nvPr/>
        </p:nvPicPr>
        <p:blipFill>
          <a:blip r:embed="rId2"/>
          <a:stretch>
            <a:fillRect/>
          </a:stretch>
        </p:blipFill>
        <p:spPr>
          <a:xfrm>
            <a:off x="9584541" y="1011729"/>
            <a:ext cx="1122416" cy="1187483"/>
          </a:xfrm>
          <a:prstGeom prst="rect">
            <a:avLst/>
          </a:prstGeom>
        </p:spPr>
      </p:pic>
      <p:pic>
        <p:nvPicPr>
          <p:cNvPr id="8" name="Imagem 7"/>
          <p:cNvPicPr>
            <a:picLocks noChangeAspect="1"/>
          </p:cNvPicPr>
          <p:nvPr/>
        </p:nvPicPr>
        <p:blipFill>
          <a:blip r:embed="rId3"/>
          <a:stretch>
            <a:fillRect/>
          </a:stretch>
        </p:blipFill>
        <p:spPr>
          <a:xfrm>
            <a:off x="9171216" y="2382588"/>
            <a:ext cx="1780442" cy="1121509"/>
          </a:xfrm>
          <a:prstGeom prst="rect">
            <a:avLst/>
          </a:prstGeom>
        </p:spPr>
      </p:pic>
      <p:pic>
        <p:nvPicPr>
          <p:cNvPr id="9" name="Imagem 8"/>
          <p:cNvPicPr>
            <a:picLocks noChangeAspect="1"/>
          </p:cNvPicPr>
          <p:nvPr/>
        </p:nvPicPr>
        <p:blipFill>
          <a:blip r:embed="rId4"/>
          <a:stretch>
            <a:fillRect/>
          </a:stretch>
        </p:blipFill>
        <p:spPr>
          <a:xfrm>
            <a:off x="9126738" y="3628167"/>
            <a:ext cx="1780442" cy="1255440"/>
          </a:xfrm>
          <a:prstGeom prst="rect">
            <a:avLst/>
          </a:prstGeom>
        </p:spPr>
      </p:pic>
      <p:pic>
        <p:nvPicPr>
          <p:cNvPr id="10" name="Imagem 9"/>
          <p:cNvPicPr>
            <a:picLocks noChangeAspect="1"/>
          </p:cNvPicPr>
          <p:nvPr/>
        </p:nvPicPr>
        <p:blipFill>
          <a:blip r:embed="rId5"/>
          <a:stretch>
            <a:fillRect/>
          </a:stretch>
        </p:blipFill>
        <p:spPr>
          <a:xfrm>
            <a:off x="9255528" y="4967845"/>
            <a:ext cx="1780442" cy="1255440"/>
          </a:xfrm>
          <a:prstGeom prst="rect">
            <a:avLst/>
          </a:prstGeom>
        </p:spPr>
      </p:pic>
      <p:pic>
        <p:nvPicPr>
          <p:cNvPr id="11"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84890"/>
            <a:ext cx="12192000" cy="573110"/>
          </a:xfrm>
          <a:prstGeom prst="rect">
            <a:avLst/>
          </a:prstGeom>
        </p:spPr>
      </p:pic>
    </p:spTree>
    <p:extLst>
      <p:ext uri="{BB962C8B-B14F-4D97-AF65-F5344CB8AC3E}">
        <p14:creationId xmlns:p14="http://schemas.microsoft.com/office/powerpoint/2010/main" val="12549622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26489"/>
            <a:ext cx="10515600" cy="510638"/>
          </a:xfrm>
        </p:spPr>
        <p:txBody>
          <a:bodyPr>
            <a:normAutofit fontScale="90000"/>
          </a:bodyPr>
          <a:lstStyle/>
          <a:p>
            <a:pPr algn="ctr"/>
            <a:r>
              <a:rPr lang="fr-FR" sz="2700" b="1" dirty="0" smtClean="0">
                <a:latin typeface="Arial" panose="020B0604020202020204" pitchFamily="34" charset="0"/>
                <a:cs typeface="Arial" panose="020B0604020202020204" pitchFamily="34" charset="0"/>
              </a:rPr>
              <a:t>RESULTS AND DISCUSSION</a:t>
            </a:r>
            <a:r>
              <a:rPr lang="fr-FR" b="1" dirty="0">
                <a:latin typeface="Times New Roman" panose="02020603050405020304" pitchFamily="18" charset="0"/>
                <a:cs typeface="Times New Roman" panose="02020603050405020304" pitchFamily="18" charset="0"/>
              </a:rPr>
              <a:t/>
            </a:r>
            <a:br>
              <a:rPr lang="fr-FR" b="1" dirty="0">
                <a:latin typeface="Times New Roman" panose="02020603050405020304" pitchFamily="18" charset="0"/>
                <a:cs typeface="Times New Roman" panose="02020603050405020304" pitchFamily="18" charset="0"/>
              </a:rPr>
            </a:br>
            <a:endParaRPr lang="pt-BR" dirty="0"/>
          </a:p>
        </p:txBody>
      </p:sp>
      <p:sp>
        <p:nvSpPr>
          <p:cNvPr id="6" name="Retângulo de cantos arredondados 5"/>
          <p:cNvSpPr/>
          <p:nvPr/>
        </p:nvSpPr>
        <p:spPr>
          <a:xfrm>
            <a:off x="160985" y="2920436"/>
            <a:ext cx="3129567" cy="7856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270456" y="3026535"/>
            <a:ext cx="2923505" cy="923330"/>
          </a:xfrm>
          <a:prstGeom prst="rect">
            <a:avLst/>
          </a:prstGeom>
          <a:noFill/>
        </p:spPr>
        <p:txBody>
          <a:bodyPr wrap="square" rtlCol="0">
            <a:spAutoFit/>
          </a:bodyPr>
          <a:lstStyle/>
          <a:p>
            <a:pPr algn="ctr"/>
            <a:r>
              <a:rPr lang="pt-BR" dirty="0">
                <a:latin typeface="Arial" panose="020B0604020202020204" pitchFamily="34" charset="0"/>
                <a:cs typeface="Arial" panose="020B0604020202020204" pitchFamily="34" charset="0"/>
              </a:rPr>
              <a:t>MOLECULES</a:t>
            </a:r>
          </a:p>
          <a:p>
            <a:pPr algn="ctr"/>
            <a:r>
              <a:rPr lang="pt-BR" dirty="0" smtClean="0">
                <a:latin typeface="Arial" panose="020B0604020202020204" pitchFamily="34" charset="0"/>
                <a:cs typeface="Arial" panose="020B0604020202020204" pitchFamily="34" charset="0"/>
              </a:rPr>
              <a:t>STUDIED</a:t>
            </a:r>
            <a:endParaRPr lang="pt-BR" dirty="0">
              <a:latin typeface="Arial" panose="020B0604020202020204" pitchFamily="34" charset="0"/>
              <a:cs typeface="Arial" panose="020B0604020202020204" pitchFamily="34" charset="0"/>
            </a:endParaRPr>
          </a:p>
          <a:p>
            <a:endParaRPr lang="pt-BR" dirty="0"/>
          </a:p>
        </p:txBody>
      </p:sp>
      <p:graphicFrame>
        <p:nvGraphicFramePr>
          <p:cNvPr id="3" name="Tabela 2"/>
          <p:cNvGraphicFramePr>
            <a:graphicFrameLocks noGrp="1"/>
          </p:cNvGraphicFramePr>
          <p:nvPr>
            <p:extLst>
              <p:ext uri="{D42A27DB-BD31-4B8C-83A1-F6EECF244321}">
                <p14:modId xmlns:p14="http://schemas.microsoft.com/office/powerpoint/2010/main" val="227752071"/>
              </p:ext>
            </p:extLst>
          </p:nvPr>
        </p:nvGraphicFramePr>
        <p:xfrm>
          <a:off x="3513072" y="577199"/>
          <a:ext cx="8128000" cy="5394960"/>
        </p:xfrm>
        <a:graphic>
          <a:graphicData uri="http://schemas.openxmlformats.org/drawingml/2006/table">
            <a:tbl>
              <a:tblPr firstRow="1" bandRow="1">
                <a:tableStyleId>{5C22544A-7EE6-4342-B048-85BDC9FD1C3A}</a:tableStyleId>
              </a:tblPr>
              <a:tblGrid>
                <a:gridCol w="4064000"/>
                <a:gridCol w="4064000"/>
              </a:tblGrid>
              <a:tr h="370840">
                <a:tc>
                  <a:txBody>
                    <a:bodyPr/>
                    <a:lstStyle/>
                    <a:p>
                      <a:pPr algn="ctr"/>
                      <a:r>
                        <a:rPr lang="pt-BR" sz="2400" dirty="0" smtClean="0"/>
                        <a:t>NAME</a:t>
                      </a:r>
                      <a:endParaRPr lang="pt-BR" sz="2400" dirty="0"/>
                    </a:p>
                  </a:txBody>
                  <a:tcPr/>
                </a:tc>
                <a:tc>
                  <a:txBody>
                    <a:bodyPr/>
                    <a:lstStyle/>
                    <a:p>
                      <a:pPr algn="ctr"/>
                      <a:r>
                        <a:rPr lang="pt-BR" sz="2400" dirty="0" smtClean="0"/>
                        <a:t>STRUCTURE</a:t>
                      </a:r>
                      <a:endParaRPr lang="pt-BR" sz="2400" dirty="0"/>
                    </a:p>
                  </a:txBody>
                  <a:tcPr/>
                </a:tc>
              </a:tr>
              <a:tr h="370840">
                <a:tc>
                  <a:txBody>
                    <a:bodyPr/>
                    <a:lstStyle/>
                    <a:p>
                      <a:pPr algn="ctr"/>
                      <a:endParaRPr lang="pt-BR" dirty="0" smtClean="0"/>
                    </a:p>
                    <a:p>
                      <a:pPr algn="ctr"/>
                      <a:endParaRPr lang="pt-BR" dirty="0" smtClean="0"/>
                    </a:p>
                    <a:p>
                      <a:pPr algn="ctr"/>
                      <a:r>
                        <a:rPr lang="pt-BR" dirty="0" smtClean="0"/>
                        <a:t>CAMPHOR</a:t>
                      </a:r>
                      <a:endParaRPr lang="pt-BR" dirty="0"/>
                    </a:p>
                  </a:txBody>
                  <a:tcPr/>
                </a:tc>
                <a:tc>
                  <a:txBody>
                    <a:bodyPr/>
                    <a:lstStyle/>
                    <a:p>
                      <a:pPr algn="ctr"/>
                      <a:endParaRPr lang="pt-BR" dirty="0" smtClean="0"/>
                    </a:p>
                    <a:p>
                      <a:pPr algn="ctr"/>
                      <a:endParaRPr lang="pt-BR" dirty="0" smtClean="0"/>
                    </a:p>
                    <a:p>
                      <a:pPr algn="ctr"/>
                      <a:endParaRPr lang="pt-BR" dirty="0" smtClean="0"/>
                    </a:p>
                    <a:p>
                      <a:pPr algn="ctr"/>
                      <a:endParaRPr lang="pt-BR" dirty="0" smtClean="0"/>
                    </a:p>
                    <a:p>
                      <a:pPr algn="ctr"/>
                      <a:endParaRPr lang="pt-BR" dirty="0"/>
                    </a:p>
                  </a:txBody>
                  <a:tcPr/>
                </a:tc>
              </a:tr>
              <a:tr h="370840">
                <a:tc>
                  <a:txBody>
                    <a:bodyPr/>
                    <a:lstStyle/>
                    <a:p>
                      <a:pPr algn="ctr"/>
                      <a:endParaRPr lang="pt-BR" dirty="0" smtClean="0"/>
                    </a:p>
                    <a:p>
                      <a:pPr algn="ctr"/>
                      <a:endParaRPr lang="pt-BR" dirty="0" smtClean="0"/>
                    </a:p>
                    <a:p>
                      <a:pPr algn="ctr"/>
                      <a:r>
                        <a:rPr lang="pt-BR" dirty="0" smtClean="0"/>
                        <a:t>CARYOPHYLLENE EPOXIDE</a:t>
                      </a:r>
                      <a:endParaRPr lang="pt-BR" dirty="0"/>
                    </a:p>
                  </a:txBody>
                  <a:tcPr/>
                </a:tc>
                <a:tc>
                  <a:txBody>
                    <a:bodyPr/>
                    <a:lstStyle/>
                    <a:p>
                      <a:pPr algn="ctr"/>
                      <a:endParaRPr lang="pt-BR" dirty="0" smtClean="0"/>
                    </a:p>
                    <a:p>
                      <a:pPr algn="ctr"/>
                      <a:endParaRPr lang="pt-BR" dirty="0" smtClean="0"/>
                    </a:p>
                    <a:p>
                      <a:pPr algn="ctr"/>
                      <a:endParaRPr lang="pt-BR" dirty="0" smtClean="0"/>
                    </a:p>
                    <a:p>
                      <a:pPr algn="ctr"/>
                      <a:endParaRPr lang="pt-BR" dirty="0" smtClean="0"/>
                    </a:p>
                    <a:p>
                      <a:pPr algn="ctr"/>
                      <a:endParaRPr lang="pt-BR" dirty="0" smtClean="0"/>
                    </a:p>
                    <a:p>
                      <a:pPr algn="ctr"/>
                      <a:endParaRPr lang="pt-BR" dirty="0"/>
                    </a:p>
                  </a:txBody>
                  <a:tcPr/>
                </a:tc>
              </a:tr>
              <a:tr h="370840">
                <a:tc>
                  <a:txBody>
                    <a:bodyPr/>
                    <a:lstStyle/>
                    <a:p>
                      <a:pPr algn="ctr"/>
                      <a:endParaRPr lang="pt-BR" dirty="0" smtClean="0"/>
                    </a:p>
                    <a:p>
                      <a:pPr algn="ctr"/>
                      <a:endParaRPr lang="pt-BR" dirty="0" smtClean="0"/>
                    </a:p>
                    <a:p>
                      <a:pPr algn="ctr"/>
                      <a:r>
                        <a:rPr lang="pt-BR" dirty="0" smtClean="0"/>
                        <a:t>PHYSOSTIGMINE</a:t>
                      </a:r>
                      <a:endParaRPr lang="pt-BR" dirty="0"/>
                    </a:p>
                  </a:txBody>
                  <a:tcPr/>
                </a:tc>
                <a:tc>
                  <a:txBody>
                    <a:bodyPr/>
                    <a:lstStyle/>
                    <a:p>
                      <a:pPr algn="ctr"/>
                      <a:endParaRPr lang="pt-BR" dirty="0" smtClean="0"/>
                    </a:p>
                    <a:p>
                      <a:pPr algn="ctr"/>
                      <a:endParaRPr lang="pt-BR" dirty="0" smtClean="0"/>
                    </a:p>
                    <a:p>
                      <a:pPr algn="ctr"/>
                      <a:endParaRPr lang="pt-BR" dirty="0" smtClean="0"/>
                    </a:p>
                    <a:p>
                      <a:pPr algn="ctr"/>
                      <a:endParaRPr lang="pt-BR" dirty="0" smtClean="0"/>
                    </a:p>
                    <a:p>
                      <a:pPr algn="ctr"/>
                      <a:endParaRPr lang="pt-BR" dirty="0" smtClean="0"/>
                    </a:p>
                    <a:p>
                      <a:pPr algn="ctr"/>
                      <a:endParaRPr lang="pt-BR" dirty="0"/>
                    </a:p>
                  </a:txBody>
                  <a:tcPr/>
                </a:tc>
              </a:tr>
            </a:tbl>
          </a:graphicData>
        </a:graphic>
      </p:graphicFrame>
      <p:pic>
        <p:nvPicPr>
          <p:cNvPr id="4" name="Imagem 3"/>
          <p:cNvPicPr>
            <a:picLocks noChangeAspect="1"/>
          </p:cNvPicPr>
          <p:nvPr/>
        </p:nvPicPr>
        <p:blipFill>
          <a:blip r:embed="rId3"/>
          <a:stretch>
            <a:fillRect/>
          </a:stretch>
        </p:blipFill>
        <p:spPr>
          <a:xfrm>
            <a:off x="9250352" y="1102318"/>
            <a:ext cx="1380952" cy="1276190"/>
          </a:xfrm>
          <a:prstGeom prst="rect">
            <a:avLst/>
          </a:prstGeom>
        </p:spPr>
      </p:pic>
      <p:pic>
        <p:nvPicPr>
          <p:cNvPr id="5" name="Imagem 4"/>
          <p:cNvPicPr>
            <a:picLocks noChangeAspect="1"/>
          </p:cNvPicPr>
          <p:nvPr/>
        </p:nvPicPr>
        <p:blipFill>
          <a:blip r:embed="rId4"/>
          <a:stretch>
            <a:fillRect/>
          </a:stretch>
        </p:blipFill>
        <p:spPr>
          <a:xfrm>
            <a:off x="8897971" y="2614167"/>
            <a:ext cx="2085714" cy="1580952"/>
          </a:xfrm>
          <a:prstGeom prst="rect">
            <a:avLst/>
          </a:prstGeom>
        </p:spPr>
      </p:pic>
      <p:pic>
        <p:nvPicPr>
          <p:cNvPr id="10"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021324"/>
            <a:ext cx="12192000" cy="836676"/>
          </a:xfrm>
          <a:prstGeom prst="rect">
            <a:avLst/>
          </a:prstGeom>
        </p:spPr>
      </p:pic>
      <p:graphicFrame>
        <p:nvGraphicFramePr>
          <p:cNvPr id="8" name="Objeto 7"/>
          <p:cNvGraphicFramePr>
            <a:graphicFrameLocks noChangeAspect="1"/>
          </p:cNvGraphicFramePr>
          <p:nvPr>
            <p:extLst>
              <p:ext uri="{D42A27DB-BD31-4B8C-83A1-F6EECF244321}">
                <p14:modId xmlns:p14="http://schemas.microsoft.com/office/powerpoint/2010/main" val="2399678022"/>
              </p:ext>
            </p:extLst>
          </p:nvPr>
        </p:nvGraphicFramePr>
        <p:xfrm>
          <a:off x="8023538" y="4293513"/>
          <a:ext cx="3330262" cy="1629417"/>
        </p:xfrm>
        <a:graphic>
          <a:graphicData uri="http://schemas.openxmlformats.org/presentationml/2006/ole">
            <mc:AlternateContent xmlns:mc="http://schemas.openxmlformats.org/markup-compatibility/2006">
              <mc:Choice xmlns:v="urn:schemas-microsoft-com:vml" Requires="v">
                <p:oleObj spid="_x0000_s7172" name="ChemSketch" r:id="rId6" imgW="3092400" imgH="1842120" progId="ACD.ChemSketchCDX">
                  <p:embed/>
                </p:oleObj>
              </mc:Choice>
              <mc:Fallback>
                <p:oleObj name="ChemSketch" r:id="rId6" imgW="3092400" imgH="1842120" progId="ACD.ChemSketchCDX">
                  <p:embed/>
                  <p:pic>
                    <p:nvPicPr>
                      <p:cNvPr id="0" name=""/>
                      <p:cNvPicPr/>
                      <p:nvPr/>
                    </p:nvPicPr>
                    <p:blipFill>
                      <a:blip r:embed="rId7"/>
                      <a:stretch>
                        <a:fillRect/>
                      </a:stretch>
                    </p:blipFill>
                    <p:spPr>
                      <a:xfrm>
                        <a:off x="8023538" y="4293513"/>
                        <a:ext cx="3330262" cy="1629417"/>
                      </a:xfrm>
                      <a:prstGeom prst="rect">
                        <a:avLst/>
                      </a:prstGeom>
                    </p:spPr>
                  </p:pic>
                </p:oleObj>
              </mc:Fallback>
            </mc:AlternateContent>
          </a:graphicData>
        </a:graphic>
      </p:graphicFrame>
    </p:spTree>
    <p:extLst>
      <p:ext uri="{BB962C8B-B14F-4D97-AF65-F5344CB8AC3E}">
        <p14:creationId xmlns:p14="http://schemas.microsoft.com/office/powerpoint/2010/main" val="207168215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643</TotalTime>
  <Words>2022</Words>
  <Application>Microsoft Office PowerPoint</Application>
  <PresentationFormat>Widescreen</PresentationFormat>
  <Paragraphs>838</Paragraphs>
  <Slides>27</Slides>
  <Notes>0</Notes>
  <HiddenSlides>0</HiddenSlides>
  <MMClips>0</MMClips>
  <ScaleCrop>false</ScaleCrop>
  <HeadingPairs>
    <vt:vector size="8" baseType="variant">
      <vt:variant>
        <vt:lpstr>Fontes usadas</vt:lpstr>
      </vt:variant>
      <vt:variant>
        <vt:i4>5</vt:i4>
      </vt:variant>
      <vt:variant>
        <vt:lpstr>Tema</vt:lpstr>
      </vt:variant>
      <vt:variant>
        <vt:i4>1</vt:i4>
      </vt:variant>
      <vt:variant>
        <vt:lpstr>Servidores OLE inseridos</vt:lpstr>
      </vt:variant>
      <vt:variant>
        <vt:i4>2</vt:i4>
      </vt:variant>
      <vt:variant>
        <vt:lpstr>Títulos de slides</vt:lpstr>
      </vt:variant>
      <vt:variant>
        <vt:i4>27</vt:i4>
      </vt:variant>
    </vt:vector>
  </HeadingPairs>
  <TitlesOfParts>
    <vt:vector size="35" baseType="lpstr">
      <vt:lpstr>Arial Unicode MS</vt:lpstr>
      <vt:lpstr>Arial</vt:lpstr>
      <vt:lpstr>Calibri</vt:lpstr>
      <vt:lpstr>Calibri Light</vt:lpstr>
      <vt:lpstr>Times New Roman</vt:lpstr>
      <vt:lpstr>Tema do Office</vt:lpstr>
      <vt:lpstr>ChemSketch</vt:lpstr>
      <vt:lpstr>ACD/ChemSketch</vt:lpstr>
      <vt:lpstr>Molecular docking and pharmacokinetic and toxicological predictions of natural compounds with anticholinesterasic activity </vt:lpstr>
      <vt:lpstr>Apresentação do PowerPoint</vt:lpstr>
      <vt:lpstr>INTRODUCTION</vt:lpstr>
      <vt:lpstr>MAIN SYMPTOMS</vt:lpstr>
      <vt:lpstr> </vt:lpstr>
      <vt:lpstr>ACETYLCHOLINESTERASE INHIBITORS (IAChE)</vt:lpstr>
      <vt:lpstr>ACETYLCHOLINESTERASE INHIBITORS (IAChE)</vt:lpstr>
      <vt:lpstr>RESULTS AND DISCUSSION </vt:lpstr>
      <vt:lpstr>RESULTS AND DISCUSSION </vt:lpstr>
      <vt:lpstr>RESULTS AND DISCUSSION </vt:lpstr>
      <vt:lpstr>RESULTS AND DISCUSSION </vt:lpstr>
      <vt:lpstr>RESULTS AND DISCUSSION </vt:lpstr>
      <vt:lpstr>RESULTS AND DISCUSSION</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PREDICTION OF PHARMACOKINETIC PROPERTIES (ADME) AND TOXICOLOGICAL PROPERTIES (TOX)</vt:lpstr>
      <vt:lpstr>PHARMACOKINETIC PROPERTIES OF THE STUDIED MOLECULES</vt:lpstr>
      <vt:lpstr>Apresentação do PowerPoint</vt:lpstr>
      <vt:lpstr>TOXICITY PROFILE</vt:lpstr>
      <vt:lpstr>TOXICOLOGICAL PROPERTIES OF THE STUDIED MOLECULES</vt:lpstr>
      <vt:lpstr>CONCLUSIONS</vt:lpstr>
      <vt:lpstr>ACKNOWLEDGMENTS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MOLECULAR DOCKING AND PHARMACOKINETIC AND TOXICOLOGICAL PREDICTIONS OF NATURAL COMPOUNDS WITH ANTICOLINESTERASIC ACTIVITY</dc:title>
  <dc:creator>Daniel Castro</dc:creator>
  <cp:lastModifiedBy>Daniel Castro</cp:lastModifiedBy>
  <cp:revision>82</cp:revision>
  <dcterms:created xsi:type="dcterms:W3CDTF">2018-10-27T13:01:04Z</dcterms:created>
  <dcterms:modified xsi:type="dcterms:W3CDTF">2018-11-03T14:35:49Z</dcterms:modified>
</cp:coreProperties>
</file>