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63" r:id="rId5"/>
    <p:sldId id="264" r:id="rId6"/>
    <p:sldId id="265" r:id="rId7"/>
    <p:sldId id="260" r:id="rId8"/>
    <p:sldId id="259" r:id="rId9"/>
    <p:sldId id="267" r:id="rId10"/>
    <p:sldId id="268" r:id="rId11"/>
    <p:sldId id="269" r:id="rId12"/>
    <p:sldId id="274" r:id="rId13"/>
    <p:sldId id="305" r:id="rId14"/>
    <p:sldId id="306" r:id="rId15"/>
    <p:sldId id="282" r:id="rId16"/>
    <p:sldId id="284" r:id="rId17"/>
    <p:sldId id="291" r:id="rId18"/>
    <p:sldId id="287" r:id="rId19"/>
    <p:sldId id="303" r:id="rId20"/>
    <p:sldId id="302" r:id="rId21"/>
    <p:sldId id="292" r:id="rId22"/>
    <p:sldId id="299" r:id="rId23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1" autoAdjust="0"/>
  </p:normalViewPr>
  <p:slideViewPr>
    <p:cSldViewPr>
      <p:cViewPr varScale="1">
        <p:scale>
          <a:sx n="109" d="100"/>
          <a:sy n="109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28B12E-9E91-4CA0-A27B-CFF86926CDD6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81009D-394D-4854-99A1-09A76742637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A2B3ED-C785-4CD3-B2C7-98A739CDA927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853218-9605-45EF-8F4E-2DC72E9F007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5213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094315-8F8E-43C0-801E-E58CF38AC046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lv-LV" smtClean="0"/>
              <a:t>Pielietota zāļu dizaina racionālā pieeja: </a:t>
            </a:r>
          </a:p>
          <a:p>
            <a:pPr eaLnBrk="1" hangingPunct="1">
              <a:spcBef>
                <a:spcPct val="0"/>
              </a:spcBef>
            </a:pPr>
            <a:r>
              <a:rPr lang="lv-LV" smtClean="0"/>
              <a:t>MDR modulatora </a:t>
            </a:r>
            <a:r>
              <a:rPr lang="lv-LV" b="1" smtClean="0"/>
              <a:t>Verapamila līdzinieku</a:t>
            </a:r>
            <a:r>
              <a:rPr lang="lv-LV" smtClean="0"/>
              <a:t> konstruēšana.</a:t>
            </a:r>
          </a:p>
          <a:p>
            <a:pPr eaLnBrk="1" hangingPunct="1">
              <a:spcBef>
                <a:spcPct val="0"/>
              </a:spcBef>
            </a:pPr>
            <a:r>
              <a:rPr lang="lv-LV" smtClean="0"/>
              <a:t>Ar savienotājposmu saistīto farmakoforu modelis</a:t>
            </a:r>
            <a:r>
              <a:rPr lang="en-US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lv-LV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41FFEC-5258-4046-B8A8-2491339976C6}" type="slidenum">
              <a:rPr lang="lv-LV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20DF-C31A-47B5-9D59-913C216080D0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4730-46F6-4BE8-8EE5-AED7A168253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5A65-F3DB-4538-AC82-8AAB0052E00B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28D-5202-457F-9E7F-25EA16910F8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C389-1558-43D4-B490-030F887F716F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DE62-FEB8-4726-9E9C-7D0D2616FD0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3C08-627F-40C4-83DE-74EE7125B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80DE-C4C5-4DA8-9FF0-31DCB96356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DE1-154C-49F0-A5E4-89107BFF79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5E49-1EF6-4F5C-9854-03AA5D2C75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C5CB-EDEE-4350-92C2-145EE271C6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AC0B-425C-45BA-8179-C5B9F934F5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3025-920A-462C-B19C-06B25E7A86DA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1D3CC-2F25-455D-835D-A250CE745F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F149-F13C-464F-A6BB-99EFA4B0E3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C001-45BF-475F-A00E-7F9F47C3DAC1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C348-B076-41B3-AC81-703B5CEDFF3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C27E-1ACF-4EBA-B73C-A5A1F234CC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5712-F119-43B2-B2D6-F8414A3C3A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F13B-A5D9-4CD9-85F5-918C6FDA1C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C8C9-3E46-408C-ACAE-F2FDD086668D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6280-ADBE-4130-8EB8-3AAFACC37DA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8D17-8D1A-4663-AF9D-48309D9D5D9D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296A-1764-40C8-BEDC-E38F00FCCAB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6784-DC47-4202-88E4-3C20D9D4BEFB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02AB-3FC9-4A26-9D62-DDBC0273A41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7710-FE1C-4BB4-BD03-63739FB42BAF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4C489-0EB2-4645-A940-5355D9CC7B0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2CBD-D1B0-4321-A075-B7638022ADA6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49F2-AB74-496B-84D1-C91EE359085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F8EF-EE08-462F-B1DC-678F63CB0681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411C-4287-4D8E-89A5-A54CF1E907A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5204-E276-4A7D-80A3-FA7395ED0713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2F7B-81F7-4308-91FB-F3B5BA3E68D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v-LV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D6D57-22B6-412A-B072-C5A74812780B}" type="datetimeFigureOut">
              <a:rPr lang="lv-LV"/>
              <a:pPr>
                <a:defRPr/>
              </a:pPr>
              <a:t>2018.11.13.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B8C4A1-62BF-4B7E-98FC-5BEBB5EFAC1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CFA5E1-D094-4A0B-B20B-B561C85E6A82}" type="datetime1">
              <a:rPr lang="fr-FR"/>
              <a:pPr>
                <a:defRPr/>
              </a:pPr>
              <a:t>13/11/2018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17594-FDE6-4F5C-9369-DF098EB0E6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43" r:id="rId7"/>
    <p:sldLayoutId id="2147483736" r:id="rId8"/>
    <p:sldLayoutId id="2147483735" r:id="rId9"/>
    <p:sldLayoutId id="2147483734" r:id="rId10"/>
    <p:sldLayoutId id="214748373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jpe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7"/>
          <p:cNvSpPr txBox="1">
            <a:spLocks noChangeArrowheads="1"/>
          </p:cNvSpPr>
          <p:nvPr/>
        </p:nvSpPr>
        <p:spPr bwMode="auto">
          <a:xfrm>
            <a:off x="419100" y="2355850"/>
            <a:ext cx="8305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Pleiotropic focused anticancer approach of dihydropyridines, dihydropyrimidines and heteroaromatic compounds</a:t>
            </a:r>
          </a:p>
          <a:p>
            <a:pPr algn="ctr"/>
            <a:endParaRPr lang="en-US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US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fr-FR" b="1">
                <a:solidFill>
                  <a:srgbClr val="000000"/>
                </a:solidFill>
                <a:latin typeface="Calibri" pitchFamily="34" charset="0"/>
              </a:rPr>
              <a:t>G. Duburs,* B. Vigante, E. Bisenieks, A. Krauze, A. Plotniece,A. Sobolev</a:t>
            </a:r>
          </a:p>
          <a:p>
            <a:pPr algn="ctr"/>
            <a:r>
              <a:rPr lang="fr-FR" b="1">
                <a:solidFill>
                  <a:srgbClr val="000000"/>
                </a:solidFill>
                <a:latin typeface="Calibri" pitchFamily="34" charset="0"/>
              </a:rPr>
              <a:t>I. Domracheva, R. Smits, K. Pajuste</a:t>
            </a:r>
          </a:p>
          <a:p>
            <a:pPr algn="ctr"/>
            <a:endParaRPr lang="fr-FR">
              <a:solidFill>
                <a:srgbClr val="000000"/>
              </a:solidFill>
              <a:latin typeface="Calibri" pitchFamily="34" charset="0"/>
            </a:endParaRPr>
          </a:p>
          <a:p>
            <a:endParaRPr lang="it-IT" b="1" baseline="300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Latvian Institute of Organic Synthesis</a:t>
            </a: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Riga, Latvia</a:t>
            </a:r>
          </a:p>
          <a:p>
            <a:endParaRPr lang="fr-FR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*Corresponding  author: gduburs@osi.lv</a:t>
            </a:r>
          </a:p>
          <a:p>
            <a:endParaRPr lang="fr-FR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06A2BF-109A-4E9B-B007-778EB72999EA}" type="slidenum">
              <a:rPr lang="fr-FR">
                <a:solidFill>
                  <a:srgbClr val="898989"/>
                </a:solidFill>
                <a:latin typeface="Calibri" pitchFamily="34" charset="0"/>
              </a:rPr>
              <a:pPr/>
              <a:t>1</a:t>
            </a:fld>
            <a:endParaRPr lang="fr-FR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5926138"/>
            <a:ext cx="7054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95288" y="260350"/>
            <a:ext cx="8569325" cy="1512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lv-LV" sz="1600" b="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lv-LV" sz="1600" b="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lv-LV" sz="1600" b="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1600" b="0" dirty="0">
                <a:latin typeface="Times New Roman" pitchFamily="18" charset="0"/>
                <a:cs typeface="Times New Roman" pitchFamily="18" charset="0"/>
              </a:rPr>
              <a:t>Recent 90 page </a:t>
            </a:r>
            <a:r>
              <a:rPr lang="lv-LV" sz="1600" b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review article </a:t>
            </a:r>
            <a:r>
              <a:rPr lang="lv-LV" sz="1600" b="0" dirty="0">
                <a:latin typeface="Times New Roman" pitchFamily="18" charset="0"/>
                <a:cs typeface="Times New Roman" pitchFamily="18" charset="0"/>
              </a:rPr>
              <a:t>by Stefan and Wiese contains large quantity of small molecule inhibitors of multidrug resistance-associated protein-1: derivatives of different heterocycles. This article </a:t>
            </a:r>
            <a:r>
              <a:rPr lang="lv-LV" sz="1600" b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pays special attention to just discussed compounds – derivatives of thienopyridine and especially to compound 6r – the best known pleiotropical active on all three important proteins of the ABC cassette</a:t>
            </a:r>
            <a:r>
              <a:rPr lang="lv-LV" sz="16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627313" y="3195638"/>
          <a:ext cx="2876550" cy="1876425"/>
        </p:xfrm>
        <a:graphic>
          <a:graphicData uri="http://schemas.openxmlformats.org/presentationml/2006/ole">
            <p:oleObj spid="_x0000_s28675" name="ISIS/Draw Sketch" r:id="rId3" imgW="21536025" imgH="14049375" progId="ISISServer">
              <p:embed/>
            </p:oleObj>
          </a:graphicData>
        </a:graphic>
      </p:graphicFrame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390525" y="1808163"/>
            <a:ext cx="84978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6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In 2014, Krauze et al. synthesized and evaluated thieno[3,2-b]pyridines as modulators of ABC transport proteins.485 Although the authors did not find a selective MRP1 inhibitor, it is noteworthy that a triple inhibitor of MRP1, P-gp, and BCRP was found in low and submicromolar concentration range (compound 6r; IC50 = 1.1 𝜇M (H69AR, calcein AM); 0.3 𝜇M (MES-SA/Dx5, rhodamine 123); 0.2 𝜇M (MES-SA/MX2, Hoechst 33342; Figure 58)). This is up to now the most potent triple inhibitor of MRP1, P-gp, and BCRP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0" y="50847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Times New Roman" pitchFamily="18" charset="0"/>
                <a:cs typeface="Times New Roman" pitchFamily="18" charset="0"/>
              </a:rPr>
              <a:t>Thienopyridine </a:t>
            </a:r>
            <a:r>
              <a:rPr lang="en-US" sz="16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6r </a:t>
            </a:r>
            <a:r>
              <a:rPr lang="en-US" sz="1600" u="sng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u="sng">
                <a:latin typeface="Times New Roman" pitchFamily="18" charset="0"/>
                <a:cs typeface="Times New Roman" pitchFamily="18" charset="0"/>
              </a:rPr>
              <a:t>rare example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nanomolar 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triple MRP1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P-gp and BCRP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inhibitor</a:t>
            </a:r>
            <a:r>
              <a:rPr lang="lv-LV" sz="1600" u="sng">
                <a:latin typeface="Times New Roman" pitchFamily="18" charset="0"/>
                <a:cs typeface="Times New Roman" pitchFamily="18" charset="0"/>
              </a:rPr>
              <a:t>”,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825" y="5435600"/>
            <a:ext cx="8280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Stefan</a:t>
            </a:r>
            <a:r>
              <a:rPr lang="lv-LV" sz="14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S.M. , 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Wiese</a:t>
            </a:r>
            <a:r>
              <a:rPr lang="lv-LV" sz="14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M.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Small-molecule inhibitors of multidrug resistance-associated protein 1 and related processes: A historic approach and recent advances</a:t>
            </a:r>
            <a:r>
              <a:rPr lang="lv-LV" sz="14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.Med Res Rev 2018, 1-89.</a:t>
            </a:r>
            <a:endParaRPr lang="lv-LV" dirty="0">
              <a:latin typeface="+mn-lt"/>
            </a:endParaRPr>
          </a:p>
        </p:txBody>
      </p:sp>
      <p:pic>
        <p:nvPicPr>
          <p:cNvPr id="28680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6042025"/>
            <a:ext cx="9144001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1800" u="sng" dirty="0">
                <a:latin typeface="Palatino Linotype" pitchFamily="18" charset="0"/>
              </a:rPr>
              <a:t>3.Improvement of  efficacy of cancer radiotherapy – by radioprotectors to prevent damage of normal tissues.</a:t>
            </a:r>
          </a:p>
        </p:txBody>
      </p:sp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0" y="1125538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Ionizing radiation is used in diagnostics, cancer-related therapy, has industrial applications</a:t>
            </a:r>
            <a:r>
              <a:rPr lang="lv-LV" sz="1400" u="sng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Exposure to ionizing radiation includes induction of cellular death, genetic mutations, carcinogenesis [1], acute skin and mucosal tissues damage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53975" y="1697038"/>
            <a:ext cx="903605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>
                <a:latin typeface="Times New Roman" pitchFamily="18" charset="0"/>
                <a:cs typeface="Times New Roman" pitchFamily="18" charset="0"/>
              </a:rPr>
              <a:t>Nowadays stereotactic approach is used in cancer clinics quite often (that is, focusing of radiation energy from several radiation sources); nevertheless, </a:t>
            </a:r>
            <a:r>
              <a:rPr lang="lv-LV" sz="1400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radiation damage of normal tissues is still noticed, radiation dermatitis;</a:t>
            </a:r>
          </a:p>
          <a:p>
            <a:r>
              <a:rPr lang="lv-LV" sz="1400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radiation induced oral mucositis, radiation-induced xerostomia take place</a:t>
            </a:r>
            <a:r>
              <a:rPr lang="lv-LV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[2]).</a:t>
            </a:r>
          </a:p>
          <a:p>
            <a:r>
              <a:rPr lang="lv-LV" sz="1400">
                <a:latin typeface="Times New Roman" pitchFamily="18" charset="0"/>
                <a:cs typeface="Times New Roman" pitchFamily="18" charset="0"/>
              </a:rPr>
              <a:t>Chemical radioprotectors are promising strategy. Late effects of radiation such as radiation induced cancer could compromise the quality of life of cancer patients. </a:t>
            </a:r>
            <a:r>
              <a:rPr lang="lv-LV" sz="1400" u="sng">
                <a:latin typeface="Times New Roman" pitchFamily="18" charset="0"/>
                <a:cs typeface="Times New Roman" pitchFamily="18" charset="0"/>
              </a:rPr>
              <a:t>Unfortunately usually radioprotectors are highly toxic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lv-LV">
              <a:latin typeface="Calibri" pitchFamily="34" charset="0"/>
            </a:endParaRP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53975" y="4729163"/>
            <a:ext cx="90360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 i="1">
                <a:latin typeface="Times New Roman" pitchFamily="18" charset="0"/>
                <a:cs typeface="Times New Roman" pitchFamily="18" charset="0"/>
              </a:rPr>
              <a:t>[1] Smith T.A. et al. Radioprotective agents to prevent cellular damage due to ionizing radiation. Transl.Med.2017,15,232.</a:t>
            </a:r>
          </a:p>
          <a:p>
            <a:r>
              <a:rPr lang="lv-LV" sz="1400" i="1">
                <a:latin typeface="Times New Roman" pitchFamily="18" charset="0"/>
                <a:cs typeface="Times New Roman" pitchFamily="18" charset="0"/>
              </a:rPr>
              <a:t>[2]Radvansky L.J. et al. Prevention and management of radiation-induced dermatitis, mucositis, and xerostomia. Am.J.Health-Syst.Pharm.2013,70,1025-1031.</a:t>
            </a:r>
          </a:p>
          <a:p>
            <a:r>
              <a:rPr lang="lv-LV" sz="1400" i="1">
                <a:latin typeface="Times New Roman" pitchFamily="18" charset="0"/>
                <a:cs typeface="Times New Roman" pitchFamily="18" charset="0"/>
              </a:rPr>
              <a:t>[3] Kamran M.Z. et al. Radioprotective agents: Strategies and translational advances. Medicinal Res.Rev.2016,36,461-493. [4] Akita S. Advances in Wound Care.2014, Vol.3, N.1, 1-11.</a:t>
            </a:r>
          </a:p>
          <a:p>
            <a:r>
              <a:rPr lang="lv-LV" sz="1400" i="1">
                <a:latin typeface="Times New Roman" pitchFamily="18" charset="0"/>
                <a:cs typeface="Times New Roman" pitchFamily="18" charset="0"/>
              </a:rPr>
              <a:t>[5] Ryan J. Ionizing Radiation: the good, the bad and the ugly. J.Invest.Dermatol.2012,132, 985-993.</a:t>
            </a:r>
          </a:p>
          <a:p>
            <a:endParaRPr lang="lv-LV" sz="1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468313" y="765175"/>
            <a:ext cx="828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>
                <a:latin typeface="Times New Roman" pitchFamily="18" charset="0"/>
                <a:cs typeface="Times New Roman" pitchFamily="18" charset="0"/>
              </a:rPr>
              <a:t>Acute skin and mucosal toxicities and pharmaceutical interventions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179388" y="4149725"/>
            <a:ext cx="8640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Ionizing radiation is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not only a </a:t>
            </a:r>
            <a:r>
              <a:rPr lang="lv-LV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for cancer  patients, but also </a:t>
            </a:r>
            <a:r>
              <a:rPr lang="lv-LV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lv-LV" sz="1400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public health concern due to the potential for a nuclear and/or radiological event, e.g. bioterrorism and nuclear attack [</a:t>
            </a:r>
            <a:r>
              <a:rPr lang="lv-LV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].</a:t>
            </a:r>
            <a:endParaRPr lang="lv-LV" sz="1400">
              <a:latin typeface="Calibri" pitchFamily="34" charset="0"/>
            </a:endParaRP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0" y="2781300"/>
            <a:ext cx="8893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>
                <a:latin typeface="Times New Roman" pitchFamily="18" charset="0"/>
                <a:cs typeface="Times New Roman" pitchFamily="18" charset="0"/>
              </a:rPr>
              <a:t>Amifostine is recommended for the prevention of mucositis at radiotherapy associated with head and neck malignancies or esophagitis associated with non-small-cell lung cancer [3,4].</a:t>
            </a:r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107950" y="3357563"/>
            <a:ext cx="88566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Amifostine has to be administered intravenously</a:t>
            </a:r>
            <a:r>
              <a:rPr lang="lv-LV" sz="14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(slow infusions!) </a:t>
            </a:r>
            <a:r>
              <a:rPr lang="lv-LV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or subcutaneosly. It causes hypotension</a:t>
            </a:r>
            <a:r>
              <a:rPr lang="lv-LV" sz="14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v-LV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Paliformin </a:t>
            </a:r>
            <a:r>
              <a:rPr lang="lv-LV" sz="14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– (a recombinant form of keratinocyte growth factor) </a:t>
            </a:r>
            <a:r>
              <a:rPr lang="lv-LV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is administered intravenously</a:t>
            </a:r>
            <a:r>
              <a:rPr lang="lv-LV" sz="14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v-LV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So more convenient, low toxic  and effective radioprotectors are advisable.</a:t>
            </a:r>
          </a:p>
        </p:txBody>
      </p:sp>
      <p:pic>
        <p:nvPicPr>
          <p:cNvPr id="4608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2500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6057900"/>
            <a:ext cx="9144001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20713"/>
            <a:ext cx="3132138" cy="14779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Diethone was studied comparing with radioprotective substances, as cystamine, eugenol, methyluracil.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Diethone had the best results</a:t>
            </a:r>
            <a:r>
              <a:rPr lang="lv-LV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203575" y="0"/>
            <a:ext cx="5545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000" b="1">
                <a:latin typeface="Times New Roman" pitchFamily="18" charset="0"/>
                <a:cs typeface="Times New Roman" pitchFamily="18" charset="0"/>
              </a:rPr>
              <a:t>Resultate der vergleichenden Bewertung der  radioprotektiven Wirkung von Dieton und  anderen Radioprotektiva bei lokaler  Röntgenbestrahlung der Haut mit 30 Gy</a:t>
            </a:r>
          </a:p>
        </p:txBody>
      </p:sp>
      <p:graphicFrame>
        <p:nvGraphicFramePr>
          <p:cNvPr id="77909" name="Group 85"/>
          <p:cNvGraphicFramePr>
            <a:graphicFrameLocks noGrp="1"/>
          </p:cNvGraphicFramePr>
          <p:nvPr/>
        </p:nvGraphicFramePr>
        <p:xfrm>
          <a:off x="3995738" y="476250"/>
          <a:ext cx="4679950" cy="5010150"/>
        </p:xfrm>
        <a:graphic>
          <a:graphicData uri="http://schemas.openxmlformats.org/drawingml/2006/table">
            <a:tbl>
              <a:tblPr/>
              <a:tblGrid>
                <a:gridCol w="1617662">
                  <a:extLst>
                    <a:ext uri="{9D8B030D-6E8A-4147-A177-3AD203B41FA5}"/>
                  </a:extLst>
                </a:gridCol>
                <a:gridCol w="1041400">
                  <a:extLst>
                    <a:ext uri="{9D8B030D-6E8A-4147-A177-3AD203B41FA5}"/>
                  </a:extLst>
                </a:gridCol>
                <a:gridCol w="981075">
                  <a:extLst>
                    <a:ext uri="{9D8B030D-6E8A-4147-A177-3AD203B41FA5}"/>
                  </a:extLst>
                </a:gridCol>
                <a:gridCol w="1039813">
                  <a:extLst>
                    <a:ext uri="{9D8B030D-6E8A-4147-A177-3AD203B41FA5}"/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Präparat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Redurtion langdauernder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Stadien der Strahlenreaktion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Gewichtete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Summations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bevertung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Erythem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Feuchte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Desquamation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Kontrolle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Diethon 2,5% auf hydrophiler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Grundlage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Diethon 5% auf Kolloidgrundlage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Diethon 5% mit Kastoröl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Diethon 5% mit Lanolin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Cystamin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-58,0*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Eugenol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Kastoröl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Grundlage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Grundlage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5461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Anmerkung: In der Tabelle sind nur Werte angefürt, die sich von der  Kontrolle ststistisch signifikant unterscheiden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Verstärkung der Reaktion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395288" y="2852738"/>
          <a:ext cx="1751012" cy="1728787"/>
        </p:xfrm>
        <a:graphic>
          <a:graphicData uri="http://schemas.openxmlformats.org/presentationml/2006/ole">
            <p:oleObj spid="_x0000_s77827" name="ISIS/Draw Sketch" r:id="rId4" imgW="11363325" imgH="10706100" progId="ISISServer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 rot="10800000" flipV="1">
            <a:off x="539750" y="5392738"/>
            <a:ext cx="820896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v-LV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x-ray irradiation (dose 20 Gy) duration of erythema is shortened twice in case of use  of dietone (22h versus 50h). At dose 30 Gy radiodermatitis passed to less-heavy form.</a:t>
            </a:r>
            <a:endParaRPr lang="lv-LV" dirty="0"/>
          </a:p>
        </p:txBody>
      </p:sp>
      <p:sp>
        <p:nvSpPr>
          <p:cNvPr id="77910" name="Rectangle 7"/>
          <p:cNvSpPr>
            <a:spLocks noChangeArrowheads="1"/>
          </p:cNvSpPr>
          <p:nvPr/>
        </p:nvSpPr>
        <p:spPr bwMode="auto">
          <a:xfrm rot="10800000" flipV="1">
            <a:off x="504825" y="5921375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i="1">
                <a:latin typeface="Times New Roman" pitchFamily="18" charset="0"/>
                <a:cs typeface="Times New Roman" pitchFamily="18" charset="0"/>
              </a:rPr>
              <a:t>Ivanov E.V. et al. Radiobiol.Radiother.1990,31,H.1,69-78.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Box 2"/>
          <p:cNvSpPr txBox="1">
            <a:spLocks noChangeArrowheads="1"/>
          </p:cNvSpPr>
          <p:nvPr/>
        </p:nvSpPr>
        <p:spPr bwMode="auto">
          <a:xfrm>
            <a:off x="179388" y="4508500"/>
            <a:ext cx="842486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lv-LV" sz="1600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Therapeutic  activity of dietone ointment: it is better than methyluracil ointment</a:t>
            </a:r>
            <a:r>
              <a:rPr lang="lv-LV" sz="1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Time of recovery is shorter, regeneration is more intense. Dietone (diethone) has very low toxicity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, its LD</a:t>
            </a:r>
            <a:r>
              <a:rPr lang="lv-LV" sz="1600" baseline="-2500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 &gt; 20,000 mg/kg (mice). It does not possess embriotoxic activity, but </a:t>
            </a:r>
            <a:r>
              <a:rPr lang="lv-LV" sz="1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it has antimutagenic properties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. It belongs to </a:t>
            </a:r>
            <a:r>
              <a:rPr lang="lv-LV" sz="1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new class of antioxidants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 – 1,4-dihydropyridines; it inhibits auto-oxidation of  polyunsaturated systems, e.g.,</a:t>
            </a:r>
            <a:r>
              <a:rPr lang="el-GR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-carotene, vitamin A, polyunsaturated lipids, it has synergy with vitamin E. </a:t>
            </a:r>
          </a:p>
          <a:p>
            <a:pPr algn="just"/>
            <a:r>
              <a:rPr lang="lv-LV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lv-LV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lv-LV" sz="160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lv-LV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250825" y="333375"/>
            <a:ext cx="8497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/>
              <a:t>Untersuchungsergebnisse zur heilenden Wirkung von Diethon bei lokaler Röntgenbestrahlung mit einer Dosis von 30 gy</a:t>
            </a:r>
          </a:p>
        </p:txBody>
      </p:sp>
      <p:graphicFrame>
        <p:nvGraphicFramePr>
          <p:cNvPr id="78893" name="Group 45"/>
          <p:cNvGraphicFramePr>
            <a:graphicFrameLocks noGrp="1"/>
          </p:cNvGraphicFramePr>
          <p:nvPr/>
        </p:nvGraphicFramePr>
        <p:xfrm>
          <a:off x="1524000" y="1397000"/>
          <a:ext cx="7296150" cy="2749550"/>
        </p:xfrm>
        <a:graphic>
          <a:graphicData uri="http://schemas.openxmlformats.org/drawingml/2006/table">
            <a:tbl>
              <a:tblPr/>
              <a:tblGrid>
                <a:gridCol w="1216025">
                  <a:extLst>
                    <a:ext uri="{9D8B030D-6E8A-4147-A177-3AD203B41FA5}"/>
                  </a:extLst>
                </a:gridCol>
                <a:gridCol w="1216025">
                  <a:extLst>
                    <a:ext uri="{9D8B030D-6E8A-4147-A177-3AD203B41FA5}"/>
                  </a:extLst>
                </a:gridCol>
                <a:gridCol w="1216025">
                  <a:extLst>
                    <a:ext uri="{9D8B030D-6E8A-4147-A177-3AD203B41FA5}"/>
                  </a:extLst>
                </a:gridCol>
                <a:gridCol w="1216025">
                  <a:extLst>
                    <a:ext uri="{9D8B030D-6E8A-4147-A177-3AD203B41FA5}"/>
                  </a:extLst>
                </a:gridCol>
                <a:gridCol w="1216025">
                  <a:extLst>
                    <a:ext uri="{9D8B030D-6E8A-4147-A177-3AD203B41FA5}"/>
                  </a:extLst>
                </a:gridCol>
                <a:gridCol w="1216025">
                  <a:extLst>
                    <a:ext uri="{9D8B030D-6E8A-4147-A177-3AD203B41FA5}"/>
                  </a:extLst>
                </a:gridCol>
              </a:tblGrid>
              <a:tr h="1381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Präparat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Zahl 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Lokusse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Gesamtdauer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 Reaktion[d]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(X±m)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Desquamation [d]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Verkürzung der Dauer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 feuchten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Desquamation 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56356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trockene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feuchte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Kontrolle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10,8±0.2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3,0±0,3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3,4±0,2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Diethon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(5%ige Salbe)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9,7±0,2**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4,0±0,2*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1,1±0,2*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Methylurazil-Salbe (10%)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11,0±0,3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3,1±0,2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2,4±0,4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7147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Anmerkung: Unterschiede sind statistisch signifikant: * von Kontrolle; * von der Reihe mit  Methylurazil-Salbe;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889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60229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50825" y="1773238"/>
          <a:ext cx="3384550" cy="3370262"/>
        </p:xfrm>
        <a:graphic>
          <a:graphicData uri="http://schemas.openxmlformats.org/presentationml/2006/ole">
            <p:oleObj spid="_x0000_s37895" name="CS ChemDraw Drawing" r:id="rId3" imgW="3681702" imgH="3667834" progId="">
              <p:embed/>
            </p:oleObj>
          </a:graphicData>
        </a:graphic>
      </p:graphicFrame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250825" y="1052513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Natural lipid vs synt</a:t>
            </a:r>
            <a:r>
              <a:rPr lang="lv-LV">
                <a:latin typeface="Calibri" pitchFamily="34" charset="0"/>
              </a:rPr>
              <a:t>h</a:t>
            </a:r>
            <a:r>
              <a:rPr lang="en-US">
                <a:latin typeface="Calibri" pitchFamily="34" charset="0"/>
              </a:rPr>
              <a:t>etic lipids</a:t>
            </a:r>
          </a:p>
        </p:txBody>
      </p:sp>
      <p:sp>
        <p:nvSpPr>
          <p:cNvPr id="37898" name="Rectangle 5"/>
          <p:cNvSpPr>
            <a:spLocks noChangeArrowheads="1"/>
          </p:cNvSpPr>
          <p:nvPr/>
        </p:nvSpPr>
        <p:spPr bwMode="auto">
          <a:xfrm>
            <a:off x="4140200" y="1052513"/>
            <a:ext cx="4752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altLang="en-US">
                <a:latin typeface="Calibri" pitchFamily="34" charset="0"/>
              </a:rPr>
              <a:t>RNA transfection activity  on BHK-21 cell line compare with Lipofectamine</a:t>
            </a:r>
            <a:endParaRPr lang="lv-LV">
              <a:latin typeface="Calibri" pitchFamily="34" charset="0"/>
            </a:endParaRPr>
          </a:p>
        </p:txBody>
      </p:sp>
      <p:graphicFrame>
        <p:nvGraphicFramePr>
          <p:cNvPr id="37896" name="Object 8"/>
          <p:cNvGraphicFramePr>
            <a:graphicFrameLocks noGrp="1" noChangeAspect="1"/>
          </p:cNvGraphicFramePr>
          <p:nvPr/>
        </p:nvGraphicFramePr>
        <p:xfrm>
          <a:off x="3851275" y="1700213"/>
          <a:ext cx="4884738" cy="3384550"/>
        </p:xfrm>
        <a:graphic>
          <a:graphicData uri="http://schemas.openxmlformats.org/presentationml/2006/ole">
            <p:oleObj spid="_x0000_s37896" name="Chart" r:id="rId4" imgW="5514988" imgH="3819444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u="sng" dirty="0">
                <a:latin typeface="Palatino Linotype" pitchFamily="18" charset="0"/>
                <a:cs typeface="Times New Roman" pitchFamily="18" charset="0"/>
              </a:rPr>
              <a:t>4. Amphiphilic self-assembling lipid type compounds</a:t>
            </a:r>
          </a:p>
        </p:txBody>
      </p:sp>
      <p:sp>
        <p:nvSpPr>
          <p:cNvPr id="37900" name="Rectangle 8"/>
          <p:cNvSpPr>
            <a:spLocks noChangeArrowheads="1"/>
          </p:cNvSpPr>
          <p:nvPr/>
        </p:nvSpPr>
        <p:spPr bwMode="auto">
          <a:xfrm>
            <a:off x="0" y="5300663"/>
            <a:ext cx="3851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600" u="sng"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 of amphiphilic self-assembling molecule is important in case of formation of nanoparticle. </a:t>
            </a:r>
            <a:endParaRPr lang="lv-LV" sz="1600">
              <a:latin typeface="Calibri" pitchFamily="34" charset="0"/>
            </a:endParaRPr>
          </a:p>
        </p:txBody>
      </p:sp>
      <p:sp>
        <p:nvSpPr>
          <p:cNvPr id="37901" name="Rectangle 10"/>
          <p:cNvSpPr>
            <a:spLocks noChangeArrowheads="1"/>
          </p:cNvSpPr>
          <p:nvPr/>
        </p:nvSpPr>
        <p:spPr bwMode="auto">
          <a:xfrm>
            <a:off x="3832225" y="4935538"/>
            <a:ext cx="5113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RNA could be transfected by novel self-assembling nanoparticles</a:t>
            </a:r>
            <a:r>
              <a:rPr lang="lv-LV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, and  transfection activity may be superior comparing to commercial standard lipofectamine.</a:t>
            </a:r>
          </a:p>
        </p:txBody>
      </p:sp>
      <p:pic>
        <p:nvPicPr>
          <p:cNvPr id="3790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70600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Box 2"/>
          <p:cNvSpPr txBox="1">
            <a:spLocks noChangeArrowheads="1"/>
          </p:cNvSpPr>
          <p:nvPr/>
        </p:nvSpPr>
        <p:spPr bwMode="auto">
          <a:xfrm>
            <a:off x="144463" y="5127625"/>
            <a:ext cx="67103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Pajuste K.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Hyvönen Z.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Petrichenko O.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Kaldre D.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Rucins M.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Cekavicus B.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Ose V.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Skrivele B.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Gosteva M.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Morin-Picardat E.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Plotniece M.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Sobolev A.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Duburs G.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Ruponen M.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Plotniece A. Gene delivery agents possessing antiradical activity: self-assembling cationic amphiphilic 1,4-dihydropyridine derivatives. </a:t>
            </a:r>
            <a:r>
              <a:rPr lang="en-US" sz="1200" i="1">
                <a:latin typeface="Times New Roman" pitchFamily="18" charset="0"/>
                <a:cs typeface="Times New Roman" pitchFamily="18" charset="0"/>
              </a:rPr>
              <a:t>New J. Chem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., 2013 37(10), 3062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.</a:t>
            </a:r>
            <a:endParaRPr lang="en-GB" sz="1200">
              <a:latin typeface="Calibri" pitchFamily="34" charset="0"/>
            </a:endParaRPr>
          </a:p>
        </p:txBody>
      </p:sp>
      <p:pic>
        <p:nvPicPr>
          <p:cNvPr id="38921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0" y="3303588"/>
            <a:ext cx="39068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44463" y="457200"/>
          <a:ext cx="4187825" cy="4670425"/>
        </p:xfrm>
        <a:graphic>
          <a:graphicData uri="http://schemas.openxmlformats.org/presentationml/2006/ole">
            <p:oleObj spid="_x0000_s38918" r:id="rId4" imgW="7555556" imgH="8419048" progId="">
              <p:embed/>
            </p:oleObj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65650" y="1203325"/>
          <a:ext cx="1893888" cy="201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604">
                  <a:extLst>
                    <a:ext uri="{9D8B030D-6E8A-4147-A177-3AD203B41FA5}"/>
                  </a:extLst>
                </a:gridCol>
                <a:gridCol w="875186">
                  <a:extLst>
                    <a:ext uri="{9D8B030D-6E8A-4147-A177-3AD203B41FA5}"/>
                  </a:extLst>
                </a:gridCol>
                <a:gridCol w="622109">
                  <a:extLst>
                    <a:ext uri="{9D8B030D-6E8A-4147-A177-3AD203B41FA5}"/>
                  </a:extLst>
                </a:gridCol>
              </a:tblGrid>
              <a:tr h="318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Het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CMC,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FE"/>
                    </a:solidFill>
                  </a:tcPr>
                </a:tc>
                <a:extLst>
                  <a:ext uri="{0D108BD9-81ED-4DB2-BD59-A6C34878D82A}"/>
                </a:extLst>
              </a:tr>
              <a:tr h="238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Py</a:t>
                      </a:r>
                      <a:endParaRPr lang="lv-LV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extLst>
                  <a:ext uri="{0D108BD9-81ED-4DB2-BD59-A6C34878D82A}"/>
                </a:extLst>
              </a:tr>
              <a:tr h="245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4-Me</a:t>
                      </a:r>
                      <a:r>
                        <a:rPr lang="lv-LV" sz="120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N-Py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extLst>
                  <a:ext uri="{0D108BD9-81ED-4DB2-BD59-A6C34878D82A}"/>
                </a:extLst>
              </a:tr>
              <a:tr h="24545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3-Me-Py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extLst>
                  <a:ext uri="{0D108BD9-81ED-4DB2-BD59-A6C34878D82A}"/>
                </a:extLst>
              </a:tr>
              <a:tr h="245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3-Ph-Py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v-LV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extLst>
                  <a:ext uri="{0D108BD9-81ED-4DB2-BD59-A6C34878D82A}"/>
                </a:extLst>
              </a:tr>
              <a:tr h="245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3-MeCO-Py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extLst>
                  <a:ext uri="{0D108BD9-81ED-4DB2-BD59-A6C34878D82A}"/>
                </a:extLst>
              </a:tr>
              <a:tr h="245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3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Morf</a:t>
                      </a:r>
                      <a:endParaRPr lang="lv-LV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lv-LV" sz="1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A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519863" y="1052513"/>
          <a:ext cx="2339975" cy="1887537"/>
        </p:xfrm>
        <a:graphic>
          <a:graphicData uri="http://schemas.openxmlformats.org/presentationml/2006/ole">
            <p:oleObj spid="_x0000_s38919" name="CS ChemDraw Drawing" r:id="rId5" imgW="2020511" imgH="1631707" progId="">
              <p:embed/>
            </p:oleObj>
          </a:graphicData>
        </a:graphic>
      </p:graphicFrame>
      <p:pic>
        <p:nvPicPr>
          <p:cNvPr id="38956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60229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229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u="sng" dirty="0">
                <a:latin typeface="Palatino Linotype" pitchFamily="18" charset="0"/>
              </a:rPr>
              <a:t>Cytotoxicity of  cationic dihydropyridine amphiphiles</a:t>
            </a: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07950" y="1341438"/>
          <a:ext cx="1943100" cy="2066925"/>
        </p:xfrm>
        <a:graphic>
          <a:graphicData uri="http://schemas.openxmlformats.org/presentationml/2006/ole">
            <p:oleObj spid="_x0000_s40966" name="ISIS/Draw Sketch" r:id="rId4" imgW="12763500" imgH="12915900" progId="ISISServer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07950" y="3357563"/>
          <a:ext cx="2160588" cy="2374900"/>
        </p:xfrm>
        <a:graphic>
          <a:graphicData uri="http://schemas.openxmlformats.org/presentationml/2006/ole">
            <p:oleObj spid="_x0000_s40967" name="ISIS/Draw Sketch" r:id="rId5" imgW="14239875" imgH="15744825" progId="ISISServer">
              <p:embed/>
            </p:oleObj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11413" y="620713"/>
          <a:ext cx="6192837" cy="3816350"/>
        </p:xfrm>
        <a:graphic>
          <a:graphicData uri="http://schemas.openxmlformats.org/drawingml/2006/table">
            <a:tbl>
              <a:tblPr/>
              <a:tblGrid>
                <a:gridCol w="1031875">
                  <a:extLst>
                    <a:ext uri="{9D8B030D-6E8A-4147-A177-3AD203B41FA5}"/>
                  </a:extLst>
                </a:gridCol>
                <a:gridCol w="1031875">
                  <a:extLst>
                    <a:ext uri="{9D8B030D-6E8A-4147-A177-3AD203B41FA5}"/>
                  </a:extLst>
                </a:gridCol>
                <a:gridCol w="1031875">
                  <a:extLst>
                    <a:ext uri="{9D8B030D-6E8A-4147-A177-3AD203B41FA5}"/>
                  </a:extLst>
                </a:gridCol>
                <a:gridCol w="1033462">
                  <a:extLst>
                    <a:ext uri="{9D8B030D-6E8A-4147-A177-3AD203B41FA5}"/>
                  </a:extLst>
                </a:gridCol>
                <a:gridCol w="717550">
                  <a:extLst>
                    <a:ext uri="{9D8B030D-6E8A-4147-A177-3AD203B41FA5}"/>
                  </a:extLst>
                </a:gridCol>
                <a:gridCol w="1346200">
                  <a:extLst>
                    <a:ext uri="{9D8B030D-6E8A-4147-A177-3AD203B41FA5}"/>
                  </a:extLst>
                </a:gridCol>
              </a:tblGrid>
              <a:tr h="966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R;  R’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HT-1080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</a:t>
                      </a:r>
                      <a:r>
                        <a:rPr kumimoji="0" lang="lv-LV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μ</a:t>
                      </a: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g/ml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MG-22A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</a:t>
                      </a:r>
                      <a:r>
                        <a:rPr kumimoji="0" lang="lv-LV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μ</a:t>
                      </a: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g/ml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3T3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LD</a:t>
                      </a:r>
                      <a:r>
                        <a:rPr kumimoji="0" lang="lv-LV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  <a:r>
                        <a:rPr kumimoji="0" lang="lv-LV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, mg/kg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CV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MTT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CV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MTT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&gt;2000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</a:t>
                      </a:r>
                      <a:r>
                        <a:rPr kumimoji="0" lang="lv-LV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&gt;2000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1482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lv-LV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NMe2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1706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1031" name="TextBox 7"/>
          <p:cNvSpPr txBox="1">
            <a:spLocks noChangeArrowheads="1"/>
          </p:cNvSpPr>
          <p:nvPr/>
        </p:nvSpPr>
        <p:spPr bwMode="auto">
          <a:xfrm>
            <a:off x="2411413" y="4414838"/>
            <a:ext cx="6553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200">
                <a:latin typeface="Times New Roman" pitchFamily="18" charset="0"/>
                <a:cs typeface="Times New Roman" pitchFamily="18" charset="0"/>
              </a:rPr>
              <a:t>HT-1080 – Human lung fibrosarcoma cell line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MG-22A – mice hepatoma cell line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NIH 3T3 – mice fibroblast cell line</a:t>
            </a:r>
          </a:p>
          <a:p>
            <a:pPr>
              <a:buFontTx/>
              <a:buChar char="•"/>
            </a:pPr>
            <a:r>
              <a:rPr lang="lv-LV">
                <a:solidFill>
                  <a:srgbClr val="000000"/>
                </a:solidFill>
              </a:rPr>
              <a:t>*</a:t>
            </a:r>
            <a:r>
              <a:rPr lang="lv-LV"/>
              <a:t> 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- no cytotoxicity observed</a:t>
            </a:r>
          </a:p>
          <a:p>
            <a:pPr>
              <a:buFontTx/>
              <a:buChar char="•"/>
            </a:pPr>
            <a:r>
              <a:rPr lang="lv-LV" sz="1400">
                <a:latin typeface="Times New Roman" pitchFamily="18" charset="0"/>
                <a:cs typeface="Times New Roman" pitchFamily="18" charset="0"/>
              </a:rPr>
              <a:t>Cationic dihydropyridines possessing </a:t>
            </a:r>
            <a:r>
              <a:rPr lang="lv-LV" sz="1400" u="sng">
                <a:latin typeface="Times New Roman" pitchFamily="18" charset="0"/>
                <a:cs typeface="Times New Roman" pitchFamily="18" charset="0"/>
              </a:rPr>
              <a:t>ethoxycarbonyl groups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in positions 3 and 5 of the DHP cycle reveal </a:t>
            </a:r>
            <a:r>
              <a:rPr lang="lv-LV" sz="1400" u="sng">
                <a:latin typeface="Times New Roman" pitchFamily="18" charset="0"/>
                <a:cs typeface="Times New Roman" pitchFamily="18" charset="0"/>
              </a:rPr>
              <a:t>no cytotoxicity even at 2000 mg/kg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lv-LV" sz="1400">
                <a:latin typeface="Times New Roman" pitchFamily="18" charset="0"/>
                <a:cs typeface="Times New Roman" pitchFamily="18" charset="0"/>
              </a:rPr>
              <a:t> Analogue amphiphiles comprising </a:t>
            </a:r>
            <a:r>
              <a:rPr lang="lv-LV" sz="1400" u="sng">
                <a:latin typeface="Times New Roman" pitchFamily="18" charset="0"/>
                <a:cs typeface="Times New Roman" pitchFamily="18" charset="0"/>
              </a:rPr>
              <a:t>dodecyloxycarbonyl groups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in positions 3 and 5 have </a:t>
            </a:r>
            <a:r>
              <a:rPr lang="lv-LV" sz="1400" u="sng">
                <a:latin typeface="Times New Roman" pitchFamily="18" charset="0"/>
                <a:cs typeface="Times New Roman" pitchFamily="18" charset="0"/>
              </a:rPr>
              <a:t>significant cytotoxicity to tested cancer cell lines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, but low cytotoxicity to normal (non cancerous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) cell line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229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97075"/>
            <a:ext cx="391318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463" y="692150"/>
            <a:ext cx="15668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020" name="Group 12"/>
          <p:cNvGrpSpPr>
            <a:grpSpLocks/>
          </p:cNvGrpSpPr>
          <p:nvPr/>
        </p:nvGrpSpPr>
        <p:grpSpPr bwMode="auto">
          <a:xfrm>
            <a:off x="4719638" y="725488"/>
            <a:ext cx="3832225" cy="2946400"/>
            <a:chOff x="3160495" y="1424598"/>
            <a:chExt cx="4147697" cy="2946472"/>
          </a:xfrm>
        </p:grpSpPr>
        <p:pic>
          <p:nvPicPr>
            <p:cNvPr id="86024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96060" y="2025575"/>
              <a:ext cx="3059101" cy="2345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5" name="Rectangle 14"/>
            <p:cNvSpPr>
              <a:spLocks noChangeArrowheads="1"/>
            </p:cNvSpPr>
            <p:nvPr/>
          </p:nvSpPr>
          <p:spPr bwMode="auto">
            <a:xfrm>
              <a:off x="3160495" y="1424598"/>
              <a:ext cx="41476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>
                  <a:solidFill>
                    <a:srgbClr val="003399"/>
                  </a:solidFill>
                  <a:cs typeface="Arial" charset="0"/>
                </a:rPr>
                <a:t>Giant synthetic magnetic liposome deformation in magnetic field</a:t>
              </a: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144463" y="4838700"/>
            <a:ext cx="88550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 i="1">
                <a:latin typeface="Times New Roman" pitchFamily="18" charset="0"/>
                <a:cs typeface="Times New Roman" pitchFamily="18" charset="0"/>
              </a:rPr>
              <a:t>Petričenko O.</a:t>
            </a:r>
            <a:r>
              <a:rPr lang="en-GB" sz="1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 Ērglis K.</a:t>
            </a:r>
            <a:r>
              <a:rPr lang="en-GB" sz="1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 Cēbers A.</a:t>
            </a:r>
            <a:r>
              <a:rPr lang="en-GB" sz="1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 Plotniece A.</a:t>
            </a:r>
            <a:r>
              <a:rPr lang="en-GB" sz="1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 Pajuste K.</a:t>
            </a:r>
            <a:r>
              <a:rPr lang="en-GB" sz="1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 Béalle G.</a:t>
            </a:r>
            <a:r>
              <a:rPr lang="en-GB" sz="1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 Ménager Ch.</a:t>
            </a:r>
            <a:r>
              <a:rPr lang="en-GB" sz="1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 Dubois E.</a:t>
            </a:r>
            <a:r>
              <a:rPr lang="en-GB" sz="1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 Perzynski R. Bilayer properties of giant magnetic liposomes formed by cationic pyridine amphiphile and probed by active deformation under magnetic forces. Eur. Phys. J. E, 2013, 36(9), DOI 10.1140/epje/i2013-13009-0</a:t>
            </a:r>
          </a:p>
          <a:p>
            <a:r>
              <a:rPr lang="lv-LV" sz="1400" i="1">
                <a:latin typeface="Times New Roman" pitchFamily="18" charset="0"/>
                <a:cs typeface="Times New Roman" pitchFamily="18" charset="0"/>
              </a:rPr>
              <a:t>Petrichenko O., Plotniece A., Pajuste K., Ose V., Cēbers A. Formation of magnetoliposomes using self-assembling 1,4-dihyd-ropyridine derivative and maghemite γ-Fe</a:t>
            </a:r>
            <a:r>
              <a:rPr lang="lv-LV" sz="1400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lv-LV" sz="1400" i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 nanoparticles. Chem. Heterocycl. Comp. (Engl. Ed.) 2015, 51(7), 672.</a:t>
            </a:r>
          </a:p>
        </p:txBody>
      </p:sp>
      <p:sp>
        <p:nvSpPr>
          <p:cNvPr id="86022" name="TextBox 5"/>
          <p:cNvSpPr txBox="1">
            <a:spLocks noChangeArrowheads="1"/>
          </p:cNvSpPr>
          <p:nvPr/>
        </p:nvSpPr>
        <p:spPr bwMode="auto">
          <a:xfrm>
            <a:off x="1547813" y="260350"/>
            <a:ext cx="3529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u="sng">
                <a:latin typeface="Palatino Linotype" pitchFamily="18" charset="0"/>
              </a:rPr>
              <a:t>Studies of magnetoliposomes</a:t>
            </a:r>
            <a:endParaRPr lang="en-GB" u="sng">
              <a:latin typeface="Palatino Linotype" pitchFamily="18" charset="0"/>
            </a:endParaRPr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60325" y="3900488"/>
            <a:ext cx="8785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Studies of magnetoliposomes  were performed: – formation by making use of  self-assembling dihydropyridine amphiphiles  and maghemite nanoparticles.</a:t>
            </a:r>
          </a:p>
          <a:p>
            <a:r>
              <a:rPr lang="lv-LV" sz="1400" u="sng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Due to magnetic field giant magnetic liposomes undergo deformation.</a:t>
            </a:r>
          </a:p>
          <a:p>
            <a:r>
              <a:rPr lang="lv-LV" sz="1400" u="sng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It  supports proposed bilayer structure</a:t>
            </a:r>
            <a:r>
              <a:rPr lang="lv-LV" sz="140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u="sng" dirty="0">
                <a:latin typeface="Palatino Linotype" pitchFamily="18" charset="0"/>
                <a:cs typeface="Times New Roman" pitchFamily="18" charset="0"/>
              </a:rPr>
              <a:t>5. Hepatitis B virus capsid self-assembly deregulators. </a:t>
            </a:r>
            <a:endParaRPr lang="lv-LV" dirty="0">
              <a:latin typeface="Palatino Linotype" pitchFamily="18" charset="0"/>
            </a:endParaRPr>
          </a:p>
        </p:txBody>
      </p:sp>
      <p:sp>
        <p:nvSpPr>
          <p:cNvPr id="87042" name="TextBox 4"/>
          <p:cNvSpPr txBox="1">
            <a:spLocks noChangeArrowheads="1"/>
          </p:cNvSpPr>
          <p:nvPr/>
        </p:nvSpPr>
        <p:spPr bwMode="auto">
          <a:xfrm>
            <a:off x="179388" y="620713"/>
            <a:ext cx="87137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Studies have been performed in the area of 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novel approach in antiviral chemotherapy: capsid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protein assembly misdirection to stop replication of the virus[1,2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Despite the fact that   safe and effective hepatitis B vaccine, as well as a series of chemicals against hepatitis B virus has been developed, there are 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more than 350 million chronic carriers of hepatitis B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virus in the world . 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Chronic hepatitis B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in up to 40% of cases 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progresses to liver cirrhosis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, hepatic decompensation, 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and hepatocellular carcinoma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Previous treatment methods keep the transcription of the covalently closed circular DNA in the cell inactive, but 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cannot provide long-term disease control.</a:t>
            </a:r>
          </a:p>
          <a:p>
            <a:endParaRPr lang="lv-LV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413" y="5164138"/>
            <a:ext cx="8640762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i="1" dirty="0">
                <a:latin typeface="Times New Roman" pitchFamily="18" charset="0"/>
                <a:cs typeface="Times New Roman" pitchFamily="18" charset="0"/>
              </a:rPr>
              <a:t>[1].Liu Ch.et al. Allosteric conformational changes of human HBV core protein </a:t>
            </a:r>
            <a:r>
              <a:rPr lang="lv-LV" sz="1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transform its assembly.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i="1" dirty="0">
                <a:latin typeface="Times New Roman" pitchFamily="18" charset="0"/>
                <a:cs typeface="Times New Roman" pitchFamily="18" charset="0"/>
              </a:rPr>
              <a:t>Sci Rep.2017,7,1404.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i="1" dirty="0">
                <a:latin typeface="Times New Roman" pitchFamily="18" charset="0"/>
                <a:cs typeface="Times New Roman" pitchFamily="18" charset="0"/>
              </a:rPr>
              <a:t>[2].Lutomski C.A. et al. </a:t>
            </a:r>
            <a:r>
              <a:rPr lang="lv-LV" sz="1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lv-LV" sz="1400" i="1" dirty="0">
                <a:latin typeface="Times New Roman" pitchFamily="18" charset="0"/>
                <a:cs typeface="Times New Roman" pitchFamily="18" charset="0"/>
              </a:rPr>
              <a:t> pathways in capsid assembly. JACS 2018, 140, 5784-5790.</a:t>
            </a:r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36838"/>
            <a:ext cx="30241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420938"/>
            <a:ext cx="47625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652963"/>
            <a:ext cx="9144000" cy="338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Thorough studies of  capsid assembly  process revealed different pathways [2].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388" y="5013325"/>
            <a:ext cx="87137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8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229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02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 u="sng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Several compounds of the class of heteroaryl dihydropyrimidine (or HAP), such as BAY 41-4109, are capable of suppressing</a:t>
            </a:r>
            <a:r>
              <a:rPr lang="lv-LV" sz="140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400" u="sng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hepatitis B virus replication by blocking the proper self-assembly of capsids</a:t>
            </a:r>
            <a:r>
              <a:rPr lang="lv-LV" sz="140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: capsid proteins associate in wrong manner by different kinetics. </a:t>
            </a:r>
          </a:p>
        </p:txBody>
      </p:sp>
      <p:sp>
        <p:nvSpPr>
          <p:cNvPr id="73735" name="TextBox 6"/>
          <p:cNvSpPr txBox="1">
            <a:spLocks noChangeArrowheads="1"/>
          </p:cNvSpPr>
          <p:nvPr/>
        </p:nvSpPr>
        <p:spPr bwMode="auto">
          <a:xfrm>
            <a:off x="0" y="69215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In collaboration with the Latvian Biomedical Research and Study Centre </a:t>
            </a:r>
            <a:r>
              <a:rPr lang="lv-LV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we synthesized and studied novel</a:t>
            </a:r>
            <a:r>
              <a:rPr lang="lv-LV" sz="14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heteroaryldihydropyrimidine (HAP ) derivatives, which revealed different type of activities on hepatitis B capsid protein assembling comparing to BAY 41-4109.</a:t>
            </a:r>
            <a:r>
              <a:rPr lang="lv-LV" sz="14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Compounds 1b and 1c</a:t>
            </a:r>
            <a:r>
              <a:rPr lang="lv-LV" sz="14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showed a dose dependent effects on hepatitis B core aggregation,</a:t>
            </a:r>
            <a:r>
              <a:rPr lang="en-US" sz="14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inducing </a:t>
            </a:r>
            <a:r>
              <a:rPr lang="lv-LV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formation of</a:t>
            </a:r>
            <a:r>
              <a:rPr lang="lv-LV" sz="14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4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increased size aggregates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v-LV" sz="1400" u="sng">
                <a:latin typeface="Times New Roman" pitchFamily="18" charset="0"/>
                <a:cs typeface="Times New Roman" pitchFamily="18" charset="0"/>
              </a:rPr>
              <a:t>Standard compound BAY 41-4109 is quite different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: it induces dose dependent decrement of the relative quantity of assembled capsids (similar to compounds 1a and 1d).</a:t>
            </a:r>
          </a:p>
        </p:txBody>
      </p:sp>
      <p:pic>
        <p:nvPicPr>
          <p:cNvPr id="737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47879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234950" y="4535488"/>
          <a:ext cx="1439863" cy="1603375"/>
        </p:xfrm>
        <a:graphic>
          <a:graphicData uri="http://schemas.openxmlformats.org/presentationml/2006/ole">
            <p:oleObj spid="_x0000_s73732" name="ISIS/Draw Sketch" r:id="rId5" imgW="12601575" imgH="14097000" progId="ISISServer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35163" y="5675313"/>
            <a:ext cx="25209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dirty="0">
                <a:latin typeface="Times New Roman" pitchFamily="18" charset="0"/>
                <a:cs typeface="Times New Roman" pitchFamily="18" charset="0"/>
              </a:rPr>
              <a:t>Scheme of synthesis of HAP derivatives</a:t>
            </a:r>
          </a:p>
        </p:txBody>
      </p:sp>
      <p:sp>
        <p:nvSpPr>
          <p:cNvPr id="73738" name="Rectangle 7"/>
          <p:cNvSpPr>
            <a:spLocks noChangeArrowheads="1"/>
          </p:cNvSpPr>
          <p:nvPr/>
        </p:nvSpPr>
        <p:spPr bwMode="auto">
          <a:xfrm>
            <a:off x="4643438" y="1773238"/>
            <a:ext cx="4500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Native agarose gel electrophoresis and subsequent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HBc specific immunoblotting pictures  show dose</a:t>
            </a:r>
          </a:p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dependent effect of tested compounds on HBV</a:t>
            </a:r>
          </a:p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nucleocapsid assembly</a:t>
            </a:r>
            <a:endParaRPr lang="lv-LV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2708275"/>
            <a:ext cx="40798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4716463" y="5445125"/>
            <a:ext cx="4319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200" i="1">
                <a:latin typeface="Times New Roman" pitchFamily="18" charset="0"/>
                <a:cs typeface="Times New Roman" pitchFamily="18" charset="0"/>
              </a:rPr>
              <a:t>S.Thenin-Houssier, S,T,Valente. HIV capsid inhibitors antiretroviral agents. Curr.HIV.Res.,2016,14(3), 270-282.</a:t>
            </a:r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4787900" y="5876925"/>
            <a:ext cx="4176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200" i="1">
                <a:latin typeface="Times New Roman" pitchFamily="18" charset="0"/>
                <a:cs typeface="Times New Roman" pitchFamily="18" charset="0"/>
              </a:rPr>
              <a:t>J.D.Baines. Herpes simplex virus capsid assembly and DNA packaging: a present and future antiviral drug target.Trends Microbiol..2011,19(12),606-613.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4787900" y="4292600"/>
            <a:ext cx="43561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200">
                <a:latin typeface="Times New Roman" pitchFamily="18" charset="0"/>
                <a:cs typeface="Times New Roman" pitchFamily="18" charset="0"/>
              </a:rPr>
              <a:t>These studies are related to the protein-protein interaction field, which is new, fast developing approach. </a:t>
            </a:r>
          </a:p>
          <a:p>
            <a:r>
              <a:rPr lang="lv-LV" sz="1200" i="1">
                <a:latin typeface="Times New Roman" pitchFamily="18" charset="0"/>
                <a:cs typeface="Times New Roman" pitchFamily="18" charset="0"/>
              </a:rPr>
              <a:t>Bakail M., Ochsenbein F. Targeting protein-protein interactions, a wide open field for drug design. C.R.Chimie ,2016,19, 19-27.</a:t>
            </a:r>
          </a:p>
          <a:p>
            <a:r>
              <a:rPr lang="lv-LV" sz="1400">
                <a:latin typeface="Times New Roman" pitchFamily="18" charset="0"/>
                <a:cs typeface="Times New Roman" pitchFamily="18" charset="0"/>
              </a:rPr>
              <a:t>A similar approach can be used for other viruses, e.g. HIV capsids</a:t>
            </a:r>
            <a:endParaRPr lang="lv-LV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6049963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750" y="2205038"/>
            <a:ext cx="3168650" cy="1511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u="sng" dirty="0">
                <a:solidFill>
                  <a:schemeClr val="tx1"/>
                </a:solidFill>
              </a:rPr>
              <a:t>Membrane forming </a:t>
            </a:r>
            <a:r>
              <a:rPr lang="lv-LV" sz="1400" dirty="0">
                <a:solidFill>
                  <a:schemeClr val="tx1"/>
                </a:solidFill>
              </a:rPr>
              <a:t>lipid type compounds (amphiphilic, comprising heterocycles or conjugated systems as linkers, self-assembling, capable to form nanoparticles)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dirty="0">
                <a:solidFill>
                  <a:schemeClr val="tx1"/>
                </a:solidFill>
              </a:rPr>
              <a:t>GPCRs – incorporated into membrane matrix; synthesis of GPCR regulators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2708275"/>
            <a:ext cx="4321175" cy="2160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u="sng" dirty="0">
                <a:solidFill>
                  <a:schemeClr val="tx1"/>
                </a:solidFill>
              </a:rPr>
              <a:t>Partially hydrogenated nitrogen </a:t>
            </a:r>
            <a:r>
              <a:rPr lang="lv-LV" sz="1400" dirty="0">
                <a:solidFill>
                  <a:schemeClr val="tx1"/>
                </a:solidFill>
              </a:rPr>
              <a:t>heterocycles, condensed and heteroaromatic derivatives: dihydropyridines,  dihydropyridones, dihydropyrimidines, hexahydroquinolines, polynuclear heterocycles, 5- and 7-member analogues;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dirty="0">
                <a:solidFill>
                  <a:schemeClr val="tx1"/>
                </a:solidFill>
              </a:rPr>
              <a:t>Redoxproceses; antioxidants, radioprotectors. Chemoenzymatic enantioselective transformations.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dirty="0">
                <a:solidFill>
                  <a:schemeClr val="tx1"/>
                </a:solidFill>
              </a:rPr>
              <a:t>Synthesis of anticancer and antiviral agents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200" dirty="0"/>
          </a:p>
        </p:txBody>
      </p:sp>
      <p:sp>
        <p:nvSpPr>
          <p:cNvPr id="6" name="Rectangle 5"/>
          <p:cNvSpPr/>
          <p:nvPr/>
        </p:nvSpPr>
        <p:spPr>
          <a:xfrm>
            <a:off x="539750" y="4221163"/>
            <a:ext cx="3168650" cy="2232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lv-LV" sz="1400" u="sng">
              <a:solidFill>
                <a:schemeClr val="tx1"/>
              </a:solidFill>
            </a:endParaRPr>
          </a:p>
          <a:p>
            <a:pPr algn="just">
              <a:defRPr/>
            </a:pPr>
            <a:endParaRPr lang="lv-LV" sz="1400" u="sng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lv-LV" sz="1400" u="sng">
                <a:solidFill>
                  <a:schemeClr val="tx1"/>
                </a:solidFill>
              </a:rPr>
              <a:t>Regulators</a:t>
            </a:r>
            <a:r>
              <a:rPr lang="lv-LV" sz="1400">
                <a:solidFill>
                  <a:schemeClr val="tx1"/>
                </a:solidFill>
              </a:rPr>
              <a:t> of </a:t>
            </a:r>
            <a:r>
              <a:rPr lang="lv-LV" sz="1400" u="sng">
                <a:solidFill>
                  <a:schemeClr val="tx1"/>
                </a:solidFill>
              </a:rPr>
              <a:t>transmembrane </a:t>
            </a:r>
            <a:r>
              <a:rPr lang="lv-LV" sz="1400">
                <a:solidFill>
                  <a:schemeClr val="tx1"/>
                </a:solidFill>
              </a:rPr>
              <a:t>transport functions:</a:t>
            </a:r>
          </a:p>
          <a:p>
            <a:pPr algn="just">
              <a:buFont typeface="Arial" charset="0"/>
              <a:buChar char="•"/>
              <a:defRPr/>
            </a:pPr>
            <a:r>
              <a:rPr lang="lv-LV" sz="1400">
                <a:solidFill>
                  <a:schemeClr val="tx1"/>
                </a:solidFill>
              </a:rPr>
              <a:t>selective inhibitors or activators</a:t>
            </a:r>
            <a:r>
              <a:rPr lang="lv-LV" sz="1400" u="sng">
                <a:solidFill>
                  <a:schemeClr val="tx1"/>
                </a:solidFill>
              </a:rPr>
              <a:t> </a:t>
            </a:r>
            <a:r>
              <a:rPr lang="lv-LV" sz="1400">
                <a:solidFill>
                  <a:schemeClr val="tx1"/>
                </a:solidFill>
              </a:rPr>
              <a:t>of Ca</a:t>
            </a:r>
            <a:r>
              <a:rPr lang="lv-LV" sz="1400" baseline="30000">
                <a:solidFill>
                  <a:schemeClr val="tx1"/>
                </a:solidFill>
              </a:rPr>
              <a:t>2+</a:t>
            </a:r>
            <a:r>
              <a:rPr lang="lv-LV" sz="1400">
                <a:solidFill>
                  <a:schemeClr val="tx1"/>
                </a:solidFill>
              </a:rPr>
              <a:t> transport;</a:t>
            </a:r>
          </a:p>
          <a:p>
            <a:pPr algn="just">
              <a:buFont typeface="Arial" charset="0"/>
              <a:buChar char="•"/>
              <a:defRPr/>
            </a:pPr>
            <a:r>
              <a:rPr lang="lv-LV" sz="1400" u="sng">
                <a:solidFill>
                  <a:schemeClr val="tx1"/>
                </a:solidFill>
              </a:rPr>
              <a:t>regulators of drug efflux</a:t>
            </a:r>
            <a:r>
              <a:rPr lang="lv-LV" sz="1400">
                <a:solidFill>
                  <a:schemeClr val="tx1"/>
                </a:solidFill>
              </a:rPr>
              <a:t> (inhibition of </a:t>
            </a:r>
            <a:r>
              <a:rPr lang="lv-LV" sz="1400" u="sng">
                <a:solidFill>
                  <a:schemeClr val="tx1"/>
                </a:solidFill>
              </a:rPr>
              <a:t>multiresistance</a:t>
            </a:r>
            <a:r>
              <a:rPr lang="lv-LV" sz="1400">
                <a:solidFill>
                  <a:schemeClr val="tx1"/>
                </a:solidFill>
              </a:rPr>
              <a:t>)</a:t>
            </a:r>
            <a:endParaRPr lang="lv-LV" sz="1400">
              <a:solidFill>
                <a:schemeClr val="tx1"/>
              </a:solidFill>
              <a:latin typeface="Arial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lv-LV" sz="1400" u="sng">
                <a:solidFill>
                  <a:schemeClr val="tx1"/>
                </a:solidFill>
              </a:rPr>
              <a:t>Nanoparticles</a:t>
            </a:r>
            <a:r>
              <a:rPr lang="lv-LV" sz="1400">
                <a:solidFill>
                  <a:schemeClr val="tx1"/>
                </a:solidFill>
              </a:rPr>
              <a:t> for </a:t>
            </a:r>
            <a:r>
              <a:rPr lang="lv-LV" sz="1400" u="sng">
                <a:solidFill>
                  <a:schemeClr val="tx1"/>
                </a:solidFill>
              </a:rPr>
              <a:t>transport of nucleic</a:t>
            </a:r>
            <a:r>
              <a:rPr lang="lv-LV" sz="1400">
                <a:solidFill>
                  <a:schemeClr val="tx1"/>
                </a:solidFill>
              </a:rPr>
              <a:t> acids, drugs, proteins</a:t>
            </a:r>
          </a:p>
          <a:p>
            <a:pPr algn="just">
              <a:buFont typeface="Arial" charset="0"/>
              <a:buChar char="•"/>
              <a:defRPr/>
            </a:pPr>
            <a:r>
              <a:rPr lang="lv-LV" sz="1400">
                <a:solidFill>
                  <a:schemeClr val="tx1"/>
                </a:solidFill>
              </a:rPr>
              <a:t> Modificators of </a:t>
            </a:r>
            <a:r>
              <a:rPr lang="lv-LV" sz="1400" u="sng">
                <a:solidFill>
                  <a:schemeClr val="tx1"/>
                </a:solidFill>
              </a:rPr>
              <a:t>capsid protein self-assembling</a:t>
            </a:r>
            <a:endParaRPr lang="lv-LV" sz="1400" u="sng">
              <a:solidFill>
                <a:srgbClr val="FFFFFF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endParaRPr lang="lv-LV" sz="1200">
              <a:solidFill>
                <a:schemeClr val="tx1"/>
              </a:solidFill>
            </a:endParaRPr>
          </a:p>
          <a:p>
            <a:pPr algn="just">
              <a:buFont typeface="Arial" charset="0"/>
              <a:buChar char="•"/>
              <a:defRPr/>
            </a:pPr>
            <a:endParaRPr lang="lv-LV" sz="120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700338" y="1700213"/>
            <a:ext cx="4445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3" name="Down Arrow 12"/>
          <p:cNvSpPr/>
          <p:nvPr/>
        </p:nvSpPr>
        <p:spPr>
          <a:xfrm>
            <a:off x="5940425" y="1700213"/>
            <a:ext cx="71438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4" name="Left-Right Arrow 13"/>
          <p:cNvSpPr/>
          <p:nvPr/>
        </p:nvSpPr>
        <p:spPr>
          <a:xfrm>
            <a:off x="3995738" y="3284538"/>
            <a:ext cx="504825" cy="73025"/>
          </a:xfrm>
          <a:prstGeom prst="leftRightArrow">
            <a:avLst>
              <a:gd name="adj1" fmla="val 50000"/>
              <a:gd name="adj2" fmla="val 38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5" name="Left-Right Arrow 14"/>
          <p:cNvSpPr/>
          <p:nvPr/>
        </p:nvSpPr>
        <p:spPr>
          <a:xfrm flipV="1">
            <a:off x="3995738" y="4221163"/>
            <a:ext cx="504825" cy="714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2" name="Rectangle 21"/>
          <p:cNvSpPr/>
          <p:nvPr/>
        </p:nvSpPr>
        <p:spPr>
          <a:xfrm>
            <a:off x="250825" y="1196975"/>
            <a:ext cx="7993063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dirty="0">
                <a:solidFill>
                  <a:schemeClr val="tx1"/>
                </a:solidFill>
              </a:rPr>
              <a:t>MEMBRANE ACTIVE COMPOUNDS AND DIKETONES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600" dirty="0"/>
          </a:p>
        </p:txBody>
      </p:sp>
      <p:sp>
        <p:nvSpPr>
          <p:cNvPr id="1043" name="Rectangle 24"/>
          <p:cNvSpPr>
            <a:spLocks noChangeArrowheads="1"/>
          </p:cNvSpPr>
          <p:nvPr/>
        </p:nvSpPr>
        <p:spPr bwMode="auto">
          <a:xfrm>
            <a:off x="250825" y="692150"/>
            <a:ext cx="7993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u="sng">
                <a:ea typeface="Times New Roman" pitchFamily="18" charset="0"/>
                <a:cs typeface="Arial" charset="0"/>
              </a:rPr>
              <a:t>BIOPROTECTORS, BIOPROCESS REGULATORS</a:t>
            </a:r>
            <a:endParaRPr lang="en-GB" sz="1400" u="sng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GB" sz="1400">
                <a:ea typeface="Times New Roman" pitchFamily="18" charset="0"/>
                <a:cs typeface="Arial" charset="0"/>
              </a:rPr>
              <a:t>on basis of partially hydrogenated or heteroaromatic nitrogen heterocycles</a:t>
            </a:r>
            <a:r>
              <a:rPr lang="lv-LV" sz="1400">
                <a:ea typeface="Times New Roman" pitchFamily="18" charset="0"/>
                <a:cs typeface="Arial" charset="0"/>
              </a:rPr>
              <a:t> </a:t>
            </a:r>
          </a:p>
        </p:txBody>
      </p:sp>
      <p:graphicFrame>
        <p:nvGraphicFramePr>
          <p:cNvPr id="103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830263" y="3284538"/>
          <a:ext cx="323850" cy="215900"/>
        </p:xfrm>
        <a:graphic>
          <a:graphicData uri="http://schemas.openxmlformats.org/presentationml/2006/ole">
            <p:oleObj spid="_x0000_s1032" name="CS ChemDraw Drawing" r:id="rId4" imgW="6088203" imgH="4056477" progId="">
              <p:embed/>
            </p:oleObj>
          </a:graphicData>
        </a:graphic>
      </p:graphicFrame>
      <p:sp>
        <p:nvSpPr>
          <p:cNvPr id="16" name="Left-Right Arrow 15"/>
          <p:cNvSpPr/>
          <p:nvPr/>
        </p:nvSpPr>
        <p:spPr>
          <a:xfrm rot="16200000" flipH="1" flipV="1">
            <a:off x="2497138" y="3946525"/>
            <a:ext cx="360362" cy="460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779838" y="5157788"/>
          <a:ext cx="5364162" cy="1223962"/>
        </p:xfrm>
        <a:graphic>
          <a:graphicData uri="http://schemas.openxmlformats.org/presentationml/2006/ole">
            <p:oleObj spid="_x0000_s1033" name="ISIS/Draw Sketch" r:id="rId5" imgW="35985450" imgH="7286625" progId="ISISServer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>
                <a:latin typeface="Palatino Linotype" pitchFamily="18" charset="0"/>
                <a:cs typeface="Times New Roman" pitchFamily="18" charset="0"/>
              </a:rPr>
              <a:t>Pleiotropic focused anticancer approach of dihydropyridines, dihydropyrimidines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>
                <a:latin typeface="Palatino Linotype" pitchFamily="18" charset="0"/>
                <a:cs typeface="Times New Roman" pitchFamily="18" charset="0"/>
              </a:rPr>
              <a:t>heteroaromatic compounds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2400" u="sng" dirty="0">
                <a:latin typeface="Palatino Linotype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89090" name="TextBox 3"/>
          <p:cNvSpPr txBox="1">
            <a:spLocks noChangeArrowheads="1"/>
          </p:cNvSpPr>
          <p:nvPr/>
        </p:nvSpPr>
        <p:spPr bwMode="auto">
          <a:xfrm>
            <a:off x="1187450" y="3860800"/>
            <a:ext cx="633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600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9091" name="TextBox 4"/>
          <p:cNvSpPr txBox="1">
            <a:spLocks noChangeArrowheads="1"/>
          </p:cNvSpPr>
          <p:nvPr/>
        </p:nvSpPr>
        <p:spPr bwMode="auto">
          <a:xfrm>
            <a:off x="395288" y="765175"/>
            <a:ext cx="83534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lv-LV">
                <a:latin typeface="Times New Roman" pitchFamily="18" charset="0"/>
                <a:cs typeface="Times New Roman" pitchFamily="18" charset="0"/>
              </a:rPr>
              <a:t>4-Methyl- and 4-Ethylcarbatone significantly potentiate antitumor activity of 5-fluorouracil.</a:t>
            </a:r>
          </a:p>
          <a:p>
            <a:pPr marL="342900" indent="-342900">
              <a:buFontTx/>
              <a:buAutoNum type="arabicPeriod"/>
            </a:pPr>
            <a:r>
              <a:rPr lang="lv-LV" u="sng">
                <a:latin typeface="Times New Roman" pitchFamily="18" charset="0"/>
                <a:cs typeface="Times New Roman" pitchFamily="18" charset="0"/>
              </a:rPr>
              <a:t>Novel class of multidrug resistance modulators</a:t>
            </a:r>
            <a:r>
              <a:rPr lang="lv-LV">
                <a:latin typeface="Times New Roman" pitchFamily="18" charset="0"/>
                <a:cs typeface="Times New Roman" pitchFamily="18" charset="0"/>
              </a:rPr>
              <a:t> (thieno[2,3-b]pyridines) </a:t>
            </a:r>
            <a:r>
              <a:rPr lang="lv-LV" u="sng">
                <a:latin typeface="Times New Roman" pitchFamily="18" charset="0"/>
                <a:cs typeface="Times New Roman" pitchFamily="18" charset="0"/>
              </a:rPr>
              <a:t>has been</a:t>
            </a:r>
            <a:r>
              <a:rPr lang="lv-LV">
                <a:latin typeface="Times New Roman" pitchFamily="18" charset="0"/>
                <a:cs typeface="Times New Roman" pitchFamily="18" charset="0"/>
              </a:rPr>
              <a:t> discovered. Pleiotropic activity to  different ATP binding cassette  transporters was revealed.</a:t>
            </a:r>
          </a:p>
          <a:p>
            <a:pPr marL="342900" indent="-342900">
              <a:buFontTx/>
              <a:buAutoNum type="arabicPeriod"/>
            </a:pPr>
            <a:r>
              <a:rPr lang="lv-LV">
                <a:latin typeface="Times New Roman" pitchFamily="18" charset="0"/>
                <a:cs typeface="Times New Roman" pitchFamily="18" charset="0"/>
              </a:rPr>
              <a:t>Dihydropyridine Dietone has radioprotective activity  for prevention and treatment of radiogenic skin injuries.</a:t>
            </a:r>
          </a:p>
          <a:p>
            <a:pPr marL="342900" indent="-342900">
              <a:buFontTx/>
              <a:buAutoNum type="arabicPeriod"/>
            </a:pPr>
            <a:endParaRPr lang="lv-LV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lv-LV" u="sng">
                <a:latin typeface="Times New Roman" pitchFamily="18" charset="0"/>
                <a:cs typeface="Times New Roman" pitchFamily="18" charset="0"/>
              </a:rPr>
              <a:t>1,4-DHP moiety can be used as active linker</a:t>
            </a:r>
            <a:r>
              <a:rPr lang="lv-LV">
                <a:latin typeface="Times New Roman" pitchFamily="18" charset="0"/>
                <a:cs typeface="Times New Roman" pitchFamily="18" charset="0"/>
              </a:rPr>
              <a:t> and scaffold </a:t>
            </a:r>
            <a:r>
              <a:rPr lang="lv-LV" u="sng">
                <a:latin typeface="Times New Roman" pitchFamily="18" charset="0"/>
                <a:cs typeface="Times New Roman" pitchFamily="18" charset="0"/>
              </a:rPr>
              <a:t>for construction of novel</a:t>
            </a:r>
            <a:r>
              <a:rPr lang="lv-LV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u="sng">
                <a:latin typeface="Times New Roman" pitchFamily="18" charset="0"/>
                <a:cs typeface="Times New Roman" pitchFamily="18" charset="0"/>
              </a:rPr>
              <a:t>type of gene transfection agents</a:t>
            </a:r>
            <a:r>
              <a:rPr lang="lv-LV">
                <a:latin typeface="Times New Roman" pitchFamily="18" charset="0"/>
                <a:cs typeface="Times New Roman" pitchFamily="18" charset="0"/>
              </a:rPr>
              <a:t>. It is another argument  to D. Triggle’s statement for 1,4-DHP structure as privileged.</a:t>
            </a:r>
          </a:p>
          <a:p>
            <a:pPr marL="342900" indent="-342900"/>
            <a:r>
              <a:rPr lang="lv-LV" i="1">
                <a:latin typeface="Times New Roman" pitchFamily="18" charset="0"/>
                <a:cs typeface="Times New Roman" pitchFamily="18" charset="0"/>
              </a:rPr>
              <a:t>       (Triggle D. Cell Mol.Neurobiol., 2003, 3,293-303).</a:t>
            </a:r>
          </a:p>
          <a:p>
            <a:pPr marL="342900" indent="-342900"/>
            <a:r>
              <a:rPr lang="lv-LV">
                <a:latin typeface="Times New Roman" pitchFamily="18" charset="0"/>
                <a:cs typeface="Times New Roman" pitchFamily="18" charset="0"/>
              </a:rPr>
              <a:t>5.    Novel compounds </a:t>
            </a:r>
            <a:r>
              <a:rPr lang="lv-LV" u="sng">
                <a:latin typeface="Times New Roman" pitchFamily="18" charset="0"/>
                <a:cs typeface="Times New Roman" pitchFamily="18" charset="0"/>
              </a:rPr>
              <a:t>revealed different type of activities on hepatitis B  capsid protein</a:t>
            </a:r>
            <a:r>
              <a:rPr lang="lv-LV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u="sng">
                <a:latin typeface="Times New Roman" pitchFamily="18" charset="0"/>
                <a:cs typeface="Times New Roman" pitchFamily="18" charset="0"/>
              </a:rPr>
              <a:t>assembly</a:t>
            </a:r>
            <a:r>
              <a:rPr lang="lv-LV">
                <a:latin typeface="Times New Roman" pitchFamily="18" charset="0"/>
                <a:cs typeface="Times New Roman" pitchFamily="18" charset="0"/>
              </a:rPr>
              <a:t> comparing to standard compound. These studies are related to the protein-protein interaction field.</a:t>
            </a:r>
          </a:p>
        </p:txBody>
      </p:sp>
      <p:pic>
        <p:nvPicPr>
          <p:cNvPr id="8909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229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3" y="1125538"/>
            <a:ext cx="3600450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u="sng" dirty="0">
                <a:latin typeface="Palatino Linotype" pitchFamily="18" charset="0"/>
                <a:cs typeface="Times New Roman" pitchFamily="18" charset="0"/>
              </a:rPr>
              <a:t>Acknowledgements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lv-LV" dirty="0">
              <a:latin typeface="Palatino Linotype" pitchFamily="18" charset="0"/>
            </a:endParaRPr>
          </a:p>
        </p:txBody>
      </p:sp>
      <p:sp>
        <p:nvSpPr>
          <p:cNvPr id="90114" name="TextBox 4"/>
          <p:cNvSpPr txBox="1">
            <a:spLocks noChangeArrowheads="1"/>
          </p:cNvSpPr>
          <p:nvPr/>
        </p:nvSpPr>
        <p:spPr bwMode="auto">
          <a:xfrm>
            <a:off x="971550" y="2133600"/>
            <a:ext cx="7704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>
                <a:latin typeface="Times New Roman" pitchFamily="18" charset="0"/>
                <a:cs typeface="Times New Roman" pitchFamily="18" charset="0"/>
              </a:rPr>
              <a:t>Studies are partially funded by Latvian State Research Program “Biomedicine”.</a:t>
            </a:r>
          </a:p>
        </p:txBody>
      </p:sp>
      <p:pic>
        <p:nvPicPr>
          <p:cNvPr id="90115" name="Picture 2" descr="IZ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1416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229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288" y="765175"/>
            <a:ext cx="8569325" cy="5046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Complex, focused anticancer therapy approach </a:t>
            </a: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has been developed in Latvian Institute of Organic Synthesis 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by making use of</a:t>
            </a: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privileged partially hydrogenated nitrogen-containing heterocycles</a:t>
            </a: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, namely dihydropyridines, dihydropyrimidines, their  oxidized heteroaromatic derivatives. Topics of results include: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Conventional approach by chemotherapy and 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synergism and potentiation of anticancer drugs</a:t>
            </a: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lv-LV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Inhibition of multidrug resistance</a:t>
            </a: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 by inhibition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drug efflux pumps</a:t>
            </a: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lv-LV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Improvement of efficacy of cancer radiotherapy by 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 of radioprotectors to prevent damage </a:t>
            </a: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 tissues</a:t>
            </a: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. So, radioprotector diethone(dietone) for skin protection was discovered, elaborated, and developed as ointment. Toxicity of dietone  and novel radioprotectors is very low;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lv-LV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Amphiphilic compounds have been synthesized, 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nanoparticles for anticancer drug and gene delivery have been created</a:t>
            </a: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, pleiotropic properties have been checked, inclusion of magnetic particles for targeted transport performed.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lv-LV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Mitigation of cancer risk factors – e.g., hepatitis B virus chemotherapy by 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capsid assembly deregulation</a:t>
            </a:r>
            <a:r>
              <a:rPr lang="lv-LV" sz="1600" dirty="0">
                <a:latin typeface="Times New Roman" pitchFamily="18" charset="0"/>
                <a:cs typeface="Times New Roman" pitchFamily="18" charset="0"/>
              </a:rPr>
              <a:t> for prevention of chronic liver diseases, because chronic hepatitis, in up to 40% of cases, progresses to  cyrrhosis and further to hepatocellular carcinoma;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lv-LV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700338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>Abstract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00050" y="5683250"/>
            <a:ext cx="77041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600">
                <a:latin typeface="Times New Roman" pitchFamily="18" charset="0"/>
                <a:cs typeface="Times New Roman" pitchFamily="18" charset="0"/>
              </a:rPr>
              <a:t>Keywords – anticancer, dihydropyridine, dihydropyrimidine, membrane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62663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24563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lv-LV" u="sng">
                <a:latin typeface="Palatino Linotype" pitchFamily="18" charset="0"/>
                <a:cs typeface="Times New Roman" pitchFamily="18" charset="0"/>
              </a:rPr>
              <a:t>1.</a:t>
            </a:r>
            <a:r>
              <a:rPr lang="lv-LV" u="sng">
                <a:cs typeface="Times New Roman" pitchFamily="18" charset="0"/>
              </a:rPr>
              <a:t>P</a:t>
            </a:r>
            <a:r>
              <a:rPr lang="lv-LV" u="sng">
                <a:latin typeface="Palatino Linotype" pitchFamily="18" charset="0"/>
                <a:cs typeface="Times New Roman" pitchFamily="18" charset="0"/>
              </a:rPr>
              <a:t>otentiation of cytotoxic effect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79388" y="333375"/>
            <a:ext cx="89646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>
                <a:latin typeface="Times New Roman" pitchFamily="18" charset="0"/>
                <a:cs typeface="Times New Roman" pitchFamily="18" charset="0"/>
              </a:rPr>
              <a:t>Anticancer chemotherapy agent 5-fluorouracil (5-FU) is widely used in chemotherapeutic praxis as an antimetabolic anticancer agent for the treatment and palliative management of various forms of cancer including colorectal, pancreatic, breast and stomach cancer.  5-FU is associated with side effects such as mucositis, dermatitis, cardial toxicity, etc.. As an alternative strategy, 5-FU can be combined with synergists, which may enhance the efficacy of chemotherapy with reduced toxicity to normal cells [1].Synergists could be used also regarding other chemotherapy agents[2].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323850" y="3429000"/>
            <a:ext cx="86407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4-Alkyl-2,6-dimethyl-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1,4-dihydropyridine-3,5-bis-carbonyloxyacetic acid 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disodium salts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increase antitumor activity of 5-fluorouracil (in vitro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 – the most active compounds are 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4-methyl- and 4-ethyl-derivatives. 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Their 4-dezalkyl analogue(carbatone) possesses antimetastatic activity, and also some potentiating effect on the activity of various  antitumor agents, it was used to decrease the cyclophosphane toxicity in mice; it also potentiates the cytostatic activity of  cyclophosphane, 5-fluorouracil and arabinosyl cytosine against leukemia P 388, murine sarcoma 37 and Walker’s carcinosarcoma. </a:t>
            </a:r>
            <a:r>
              <a:rPr lang="lv-LV" sz="1600" u="sng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Carbatone exhibited no antitumor activity</a:t>
            </a:r>
            <a:r>
              <a:rPr lang="lv-LV" sz="16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4-Alkylcarbatone analogues possess superior potentiation activity.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771775" y="5180013"/>
          <a:ext cx="3005138" cy="1344612"/>
        </p:xfrm>
        <a:graphic>
          <a:graphicData uri="http://schemas.openxmlformats.org/presentationml/2006/ole">
            <p:oleObj spid="_x0000_s19459" name="ISIS/Draw Sketch" r:id="rId4" imgW="18878550" imgH="8410575" progId="ISISServer">
              <p:embed/>
            </p:oleObj>
          </a:graphicData>
        </a:graphic>
      </p:graphicFrame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250825" y="2276475"/>
            <a:ext cx="8713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 i="1">
                <a:latin typeface="Times New Roman" pitchFamily="18" charset="0"/>
                <a:cs typeface="Times New Roman" pitchFamily="18" charset="0"/>
              </a:rPr>
              <a:t>[1]Mirunalini S., et al. 3,3’-Diindolylmethane and 5-fluorouracil act  synergistically to promote apoptosis and modify oxidant-antioxidant status on human  cervical cancer (HeLa) status.Eur.J.Pharmaceut.Med.Res., 2017,4,612-619.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825" y="2781300"/>
            <a:ext cx="87852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400" i="1" dirty="0">
                <a:latin typeface="Times New Roman" pitchFamily="18" charset="0"/>
                <a:cs typeface="Times New Roman" pitchFamily="18" charset="0"/>
              </a:rPr>
              <a:t>[2]Lewandowska U. et al. Synergistic interactions between anticancer chematherapeutics and phenolic compounds and anticancer synergy between polyphenols. Postepy High Med Dosw2014, 68, 528-540</a:t>
            </a:r>
            <a:r>
              <a:rPr lang="lv-LV" sz="1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37263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u="sng" dirty="0">
                <a:latin typeface="Palatino Linotype" pitchFamily="18" charset="0"/>
              </a:rPr>
              <a:t>Potentiation of anticancer drugs</a:t>
            </a:r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34925" y="5668963"/>
            <a:ext cx="87852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 i="1">
                <a:latin typeface="Calibri" pitchFamily="34" charset="0"/>
              </a:rPr>
              <a:t>Duburs G., Bisenieks E., Shestakova I., Kalvinsh I., Vigante B., Uldrikis J., Domraceva I., Poikans J., Bruvere I., Stonans I. Pharmaceutical combination of 5-fluorouracil and derivative of 1,4-dihydropyridine and its use in the treatment of cancer. US 8,492,413 B2 (2013).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79388" y="1196975"/>
          <a:ext cx="3021012" cy="4171950"/>
        </p:xfrm>
        <a:graphic>
          <a:graphicData uri="http://schemas.openxmlformats.org/presentationml/2006/ole">
            <p:oleObj spid="_x0000_s17412" name="ISIS/Draw Sketch" r:id="rId4" imgW="26650950" imgH="30794325" progId="ISISServer">
              <p:embed/>
            </p:oleObj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52800" y="319088"/>
          <a:ext cx="5616575" cy="521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197">
                  <a:extLst>
                    <a:ext uri="{9D8B030D-6E8A-4147-A177-3AD203B41FA5}"/>
                  </a:extLst>
                </a:gridCol>
                <a:gridCol w="2042640">
                  <a:extLst>
                    <a:ext uri="{9D8B030D-6E8A-4147-A177-3AD203B41FA5}"/>
                  </a:extLst>
                </a:gridCol>
                <a:gridCol w="1182729">
                  <a:extLst>
                    <a:ext uri="{9D8B030D-6E8A-4147-A177-3AD203B41FA5}"/>
                  </a:extLst>
                </a:gridCol>
                <a:gridCol w="1405058">
                  <a:extLst>
                    <a:ext uri="{9D8B030D-6E8A-4147-A177-3AD203B41FA5}"/>
                  </a:extLst>
                </a:gridCol>
              </a:tblGrid>
              <a:tr h="271802">
                <a:tc gridSpan="2"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Combination of compounds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IC</a:t>
                      </a:r>
                      <a:r>
                        <a:rPr lang="lv-LV" sz="1200" baseline="-25000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3003">
                <a:tc>
                  <a:txBody>
                    <a:bodyPr/>
                    <a:lstStyle/>
                    <a:p>
                      <a:r>
                        <a:rPr lang="lv-LV" sz="1200" dirty="0"/>
                        <a:t>Compound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/>
                        <a:t>Compound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Compound 1 [µM]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Compound 2 [µM]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1802">
                <a:tc>
                  <a:txBody>
                    <a:bodyPr/>
                    <a:lstStyle/>
                    <a:p>
                      <a:r>
                        <a:rPr lang="lv-LV" sz="1200" dirty="0"/>
                        <a:t>5-FU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71802">
                <a:tc>
                  <a:txBody>
                    <a:bodyPr/>
                    <a:lstStyle/>
                    <a:p>
                      <a:r>
                        <a:rPr lang="lv-LV" sz="12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/>
                        <a:t>Carbatone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1315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737555">
                <a:tc>
                  <a:txBody>
                    <a:bodyPr/>
                    <a:lstStyle/>
                    <a:p>
                      <a:r>
                        <a:rPr lang="lv-LV" sz="12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/>
                        <a:t>Disodium salt of 4-ethyl-2,6-dimethyl-1,4-dihydropyridine-3,5-bis-carbonyloxyacetic acid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&gt;2104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737555">
                <a:tc>
                  <a:txBody>
                    <a:bodyPr/>
                    <a:lstStyle/>
                    <a:p>
                      <a:r>
                        <a:rPr lang="lv-LV" sz="12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Disodium salt of</a:t>
                      </a:r>
                      <a:r>
                        <a:rPr lang="lv-LV" sz="1200" baseline="0" dirty="0"/>
                        <a:t> 2,4,6—trimethyl-1,4-dihydropyridine-3,5-bis-carbonyloxyacetic acid</a:t>
                      </a:r>
                      <a:endParaRPr lang="lv-LV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&gt;2694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71802">
                <a:tc>
                  <a:txBody>
                    <a:bodyPr/>
                    <a:lstStyle/>
                    <a:p>
                      <a:r>
                        <a:rPr lang="lv-LV" sz="1200" dirty="0"/>
                        <a:t>5-FU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Carbatone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6.7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0.67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01455">
                <a:tc>
                  <a:txBody>
                    <a:bodyPr/>
                    <a:lstStyle/>
                    <a:p>
                      <a:r>
                        <a:rPr lang="lv-LV" sz="1200" dirty="0"/>
                        <a:t>5-FU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/>
                        <a:t>Disodium salt of 4-ethyl-2,6-dimethyl-1,4-dihydropyridine-3,5-bis-carbonyloxyacetic acid</a:t>
                      </a:r>
                    </a:p>
                    <a:p>
                      <a:endParaRPr lang="lv-LV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0.37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901455">
                <a:tc>
                  <a:txBody>
                    <a:bodyPr/>
                    <a:lstStyle/>
                    <a:p>
                      <a:r>
                        <a:rPr lang="lv-LV" sz="1200" dirty="0"/>
                        <a:t>5-FU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/>
                        <a:t>Disodium salt of</a:t>
                      </a:r>
                      <a:r>
                        <a:rPr lang="lv-LV" sz="1200" baseline="0" dirty="0"/>
                        <a:t> 2,4,6—trimethyl-1,4-dihydropyridine-3,5-bis-carbonyloxyacetic acid</a:t>
                      </a:r>
                      <a:endParaRPr lang="lv-LV" sz="1200" dirty="0"/>
                    </a:p>
                    <a:p>
                      <a:endParaRPr lang="lv-LV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/>
                        <a:t>0.14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329238"/>
            <a:ext cx="9144000" cy="33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lv-LV" sz="1600">
                <a:latin typeface="Times New Roman" pitchFamily="18" charset="0"/>
                <a:cs typeface="Times New Roman" pitchFamily="18" charset="0"/>
              </a:rPr>
              <a:t>4-Methyl- and 4-ethyl-carbatones </a:t>
            </a:r>
            <a:r>
              <a:rPr lang="lv-LV" sz="1600" u="sng">
                <a:latin typeface="Times New Roman" pitchFamily="18" charset="0"/>
                <a:cs typeface="Times New Roman" pitchFamily="18" charset="0"/>
              </a:rPr>
              <a:t>increase antitumor activity of 5-fluorouracil</a:t>
            </a:r>
            <a:r>
              <a:rPr lang="lv-LV" sz="1600">
                <a:latin typeface="Times New Roman" pitchFamily="18" charset="0"/>
                <a:cs typeface="Times New Roman" pitchFamily="18" charset="0"/>
              </a:rPr>
              <a:t> on MDA cells</a:t>
            </a:r>
            <a:endParaRPr lang="lv-LV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6425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5D3241B-BDE1-4B68-98D5-B609605C68E3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343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8BBD767-B6BD-4206-9616-6DB5ACAAB127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955EB-CFC4-4F7A-9A32-A024B9F48592}" type="slidenum">
              <a:rPr lang="lv-LV"/>
              <a:pPr>
                <a:defRPr/>
              </a:pPr>
              <a:t>6</a:t>
            </a:fld>
            <a:endParaRPr lang="lv-LV"/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411413" y="4130675"/>
            <a:ext cx="4608512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Pharmacophore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approach with modified linker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lv-LV">
              <a:latin typeface="Calibri" pitchFamily="34" charset="0"/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331913" y="1658938"/>
          <a:ext cx="6048375" cy="2592387"/>
        </p:xfrm>
        <a:graphic>
          <a:graphicData uri="http://schemas.openxmlformats.org/presentationml/2006/ole">
            <p:oleObj spid="_x0000_s14340" name="ISIS/Draw Sketch" r:id="rId5" imgW="51835050" imgH="24203025" progId="ISISServer">
              <p:embed/>
            </p:oleObj>
          </a:graphicData>
        </a:graphic>
      </p:graphicFrame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53975" y="4552950"/>
            <a:ext cx="9036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Rational approach to drug design – structural analogy 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wit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h known active agents – has been used in our research</a:t>
            </a:r>
            <a:endParaRPr lang="lv-LV" sz="1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>
                <a:latin typeface="Times New Roman" pitchFamily="18" charset="0"/>
                <a:cs typeface="Times New Roman" pitchFamily="18" charset="0"/>
              </a:rPr>
              <a:t>A pharmacophore model has been created assuming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400" u="sng">
                <a:latin typeface="Times New Roman" pitchFamily="18" charset="0"/>
                <a:cs typeface="Times New Roman" pitchFamily="18" charset="0"/>
              </a:rPr>
              <a:t>the central</a:t>
            </a:r>
            <a:r>
              <a:rPr lang="en-US" sz="1400" u="sng">
                <a:latin typeface="Times New Roman" pitchFamily="18" charset="0"/>
                <a:cs typeface="Times New Roman" pitchFamily="18" charset="0"/>
              </a:rPr>
              <a:t> part of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>
                <a:latin typeface="Times New Roman" pitchFamily="18" charset="0"/>
                <a:cs typeface="Times New Roman" pitchFamily="18" charset="0"/>
              </a:rPr>
              <a:t>verapamil as the linker </a:t>
            </a:r>
            <a:r>
              <a:rPr lang="lv-LV" sz="1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>
                <a:latin typeface="Times New Roman" pitchFamily="18" charset="0"/>
                <a:cs typeface="Times New Roman" pitchFamily="18" charset="0"/>
              </a:rPr>
              <a:t>and methoxyphenyl groups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>
                <a:latin typeface="Times New Roman" pitchFamily="18" charset="0"/>
                <a:cs typeface="Times New Roman" pitchFamily="18" charset="0"/>
              </a:rPr>
              <a:t>as essential features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for the pharmacophore</a:t>
            </a:r>
            <a:endParaRPr lang="lv-LV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0" y="0"/>
            <a:ext cx="611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lv-LV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9" name="Rectangle 10"/>
          <p:cNvSpPr>
            <a:spLocks noChangeArrowheads="1"/>
          </p:cNvSpPr>
          <p:nvPr/>
        </p:nvSpPr>
        <p:spPr bwMode="auto">
          <a:xfrm>
            <a:off x="179388" y="5235575"/>
            <a:ext cx="8785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 i="1">
                <a:latin typeface="Times New Roman" pitchFamily="18" charset="0"/>
                <a:cs typeface="Times New Roman" pitchFamily="18" charset="0"/>
              </a:rPr>
              <a:t>A.Krauze, L.Krasnova, S.Grinberga, E.Sokolova, I.Domracheva, I.Shestakova and G.Duburs. Synthesis of alkylsulfanyl-1,4-dihydropyridines as potential multidrug resistance modulators.</a:t>
            </a:r>
            <a:r>
              <a:rPr lang="fr-FR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i="1">
                <a:latin typeface="Times New Roman" pitchFamily="18" charset="0"/>
                <a:cs typeface="Times New Roman" pitchFamily="18" charset="0"/>
              </a:rPr>
              <a:t>Het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1400" i="1">
                <a:latin typeface="Times New Roman" pitchFamily="18" charset="0"/>
                <a:cs typeface="Times New Roman" pitchFamily="18" charset="0"/>
              </a:rPr>
              <a:t> Comm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1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2016,</a:t>
            </a:r>
            <a:r>
              <a:rPr lang="fr-FR" sz="1400" i="1">
                <a:latin typeface="Times New Roman" pitchFamily="18" charset="0"/>
                <a:cs typeface="Times New Roman" pitchFamily="18" charset="0"/>
              </a:rPr>
              <a:t> 22, 3, 157–160</a:t>
            </a:r>
            <a:r>
              <a:rPr lang="lv-LV" sz="1400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lv-LV" sz="1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u="sng" dirty="0">
                <a:latin typeface="Palatino Linotype" pitchFamily="18" charset="0"/>
                <a:cs typeface="Times New Roman" pitchFamily="18" charset="0"/>
              </a:rPr>
              <a:t>2.Inhibition of multidrug resistance by inhibition of drug efflux pumps</a:t>
            </a: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179388" y="333375"/>
            <a:ext cx="8785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>
                <a:latin typeface="Times New Roman" pitchFamily="18" charset="0"/>
                <a:cs typeface="Times New Roman" pitchFamily="18" charset="0"/>
              </a:rPr>
              <a:t>Modulation of multidrug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resistance in tumor cells may be used to improve cancer chemotherapy. </a:t>
            </a:r>
            <a:r>
              <a:rPr lang="lv-LV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Synthesis of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multidrug resistance nodulators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(P-glycoprotein, MDR associated   protein BCRP1, breast cancer resistance protein MRP1) </a:t>
            </a:r>
            <a:r>
              <a:rPr lang="lv-LV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on the basis of partially hydrogenated pyridines and related polycyclic heterocycles has been designed and performed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179388" y="1125538"/>
            <a:ext cx="8785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calcium channel blocker </a:t>
            </a:r>
            <a:r>
              <a:rPr lang="en-US" sz="1400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verapamil</a:t>
            </a:r>
            <a:r>
              <a:rPr lang="en-US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the most investigated and</a:t>
            </a:r>
            <a:r>
              <a:rPr lang="en-US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often used as a reference compound</a:t>
            </a:r>
            <a:r>
              <a:rPr lang="en-US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but,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unfortunately,</a:t>
            </a:r>
            <a:r>
              <a:rPr lang="en-US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cardiotoxicity is observed</a:t>
            </a:r>
            <a:r>
              <a:rPr lang="en-US" sz="1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in combination with actual anticancer</a:t>
            </a:r>
            <a:r>
              <a:rPr lang="lv-LV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drugs</a:t>
            </a:r>
            <a:endParaRPr lang="lv-LV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3" name="TextBox 15"/>
          <p:cNvSpPr txBox="1">
            <a:spLocks noChangeArrowheads="1"/>
          </p:cNvSpPr>
          <p:nvPr/>
        </p:nvSpPr>
        <p:spPr bwMode="auto">
          <a:xfrm>
            <a:off x="179388" y="5610225"/>
            <a:ext cx="8642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>
                <a:solidFill>
                  <a:srgbClr val="31859C"/>
                </a:solidFill>
                <a:latin typeface="Calibri" pitchFamily="34" charset="0"/>
              </a:rPr>
              <a:t>Outer (periferal) part</a:t>
            </a:r>
            <a:r>
              <a:rPr lang="lv-LV" sz="1200">
                <a:solidFill>
                  <a:srgbClr val="31859C"/>
                </a:solidFill>
              </a:rPr>
              <a:t>s</a:t>
            </a:r>
            <a:r>
              <a:rPr lang="lv-LV" sz="1400">
                <a:solidFill>
                  <a:srgbClr val="31859C"/>
                </a:solidFill>
                <a:latin typeface="Calibri" pitchFamily="34" charset="0"/>
              </a:rPr>
              <a:t> of verapamil w</a:t>
            </a:r>
            <a:r>
              <a:rPr lang="lv-LV" sz="1200">
                <a:solidFill>
                  <a:srgbClr val="31859C"/>
                </a:solidFill>
              </a:rPr>
              <a:t>ere</a:t>
            </a:r>
            <a:r>
              <a:rPr lang="lv-LV" sz="1400">
                <a:solidFill>
                  <a:srgbClr val="31859C"/>
                </a:solidFill>
                <a:latin typeface="Calibri" pitchFamily="34" charset="0"/>
              </a:rPr>
              <a:t> (partially) preserved, but inner part -  linker – was  exchanged to “privileged” system – dihydropyridine.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56165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2916238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DHPs 5a–d were prepared by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one-pot reaction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of ethyl 2-arylmethylidenacetoacetate  1 with 2-cyanothio-acetamide (2) in the presence of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equimolar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amount of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piperidine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(3) as base in ethanol followed by subsequent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alkylation of the resultant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thiolate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with substituted 2-bromoacetophenone 4</a:t>
            </a:r>
            <a:endParaRPr lang="lv-LV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pathway 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). In turn, DHPs</a:t>
            </a:r>
            <a:r>
              <a:rPr lang="lv-LV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5e,f were prepared in 73–89% yields by treatment of the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thiolate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6 with substituted 2-bromoacetophenone  4 (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pathway 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lv-LV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962400"/>
            <a:ext cx="58324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388" y="3686175"/>
            <a:ext cx="4716462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MDR modulating activity of tested 1,4-dihydropyridine derivatives 5a–g</a:t>
            </a:r>
            <a:r>
              <a:rPr lang="en-US" dirty="0">
                <a:latin typeface="+mn-lt"/>
              </a:rPr>
              <a:t>.</a:t>
            </a:r>
            <a:endParaRPr lang="lv-LV" dirty="0">
              <a:latin typeface="+mn-lt"/>
            </a:endParaRPr>
          </a:p>
        </p:txBody>
      </p:sp>
      <p:pic>
        <p:nvPicPr>
          <p:cNvPr id="39941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" y="60229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750" y="5603875"/>
            <a:ext cx="914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sng" dirty="0">
                <a:latin typeface="Times New Roman" pitchFamily="18" charset="0"/>
                <a:cs typeface="Times New Roman" pitchFamily="18" charset="0"/>
              </a:rPr>
              <a:t>DHP 5a at 20 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</a:rPr>
              <a:t> concentration displays </a:t>
            </a:r>
            <a:r>
              <a:rPr lang="en-US" sz="1400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P-</a:t>
            </a:r>
            <a:r>
              <a:rPr lang="en-US" sz="1400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sz="1400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inhibition activity, the activity 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v-LV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</a:rPr>
              <a:t>DHPs 5c is comparable, DHPs 5b,d are slightly less active than 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</a:rPr>
              <a:t>verapamil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v-LV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Compounds 5a-d have low Ca</a:t>
            </a:r>
            <a:r>
              <a:rPr lang="lv-LV" sz="1400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lv-LV" sz="1400" baseline="30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v-LV" sz="1400" dirty="0">
                <a:latin typeface="Times New Roman" pitchFamily="18" charset="0"/>
                <a:cs typeface="Times New Roman" pitchFamily="18" charset="0"/>
              </a:rPr>
              <a:t>antagonist activity.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6084888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u="sng" dirty="0">
                <a:latin typeface="Palatino Linotype" pitchFamily="18" charset="0"/>
                <a:cs typeface="Times New Roman" pitchFamily="18" charset="0"/>
              </a:rPr>
              <a:t>Thieno[2,3-b]pyridines—A new class of multidrug resistance (MDR) modulators</a:t>
            </a:r>
          </a:p>
        </p:txBody>
      </p:sp>
      <p:pic>
        <p:nvPicPr>
          <p:cNvPr id="84995" name="Picture 2" descr="https://ars.els-cdn.com/content/image/1-s2.0-S0968089614006695-g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565400"/>
            <a:ext cx="38163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https://ars.els-cdn.com/content/image/1-s2.0-S0968089614006695-g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6250"/>
            <a:ext cx="46116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8"/>
          <p:cNvSpPr>
            <a:spLocks noChangeArrowheads="1"/>
          </p:cNvSpPr>
          <p:nvPr/>
        </p:nvSpPr>
        <p:spPr bwMode="auto">
          <a:xfrm>
            <a:off x="5003800" y="476250"/>
            <a:ext cx="39608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Rational approach of drug design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—structural analogy with known medicines—was used</a:t>
            </a:r>
            <a:r>
              <a:rPr lang="lv-LV" sz="1200">
                <a:latin typeface="Times New Roman" pitchFamily="18" charset="0"/>
                <a:cs typeface="Times New Roman" pitchFamily="18" charset="0"/>
              </a:rPr>
              <a:t> also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20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develop more </a:t>
            </a:r>
            <a:r>
              <a:rPr lang="en-US" sz="12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efficacious MDR modulators </a:t>
            </a:r>
            <a:r>
              <a:rPr lang="en-US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on the basis of thieno[2,3-</a:t>
            </a:r>
            <a:r>
              <a:rPr lang="en-US" sz="12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]pyridines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. As part of our research interest towards bioactive </a:t>
            </a:r>
            <a:r>
              <a:rPr lang="en-US" sz="1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-containing heterocyclic compounds, we postulated that thieno[2,3-</a:t>
            </a:r>
            <a:r>
              <a:rPr lang="en-US" sz="12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]pyridine</a:t>
            </a:r>
            <a:r>
              <a:rPr lang="en-US" sz="12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scaffold might be suitable for the linked pharmacophore approach. Model was created assuming one part of Verapamil as linker and methoxyphenyl groups as </a:t>
            </a:r>
            <a:r>
              <a:rPr lang="en-US" sz="1200">
                <a:solidFill>
                  <a:srgbClr val="31859C"/>
                </a:solidFill>
                <a:latin typeface="Times New Roman" pitchFamily="18" charset="0"/>
                <a:cs typeface="Times New Roman" pitchFamily="18" charset="0"/>
              </a:rPr>
              <a:t>essential for pharmacophore</a:t>
            </a:r>
            <a:r>
              <a:rPr lang="en-US" sz="1200">
                <a:solidFill>
                  <a:srgbClr val="31859C"/>
                </a:solidFill>
                <a:latin typeface="Calibri" pitchFamily="34" charset="0"/>
              </a:rPr>
              <a:t> </a:t>
            </a:r>
            <a:endParaRPr lang="lv-LV" sz="1200">
              <a:solidFill>
                <a:srgbClr val="31859C"/>
              </a:solidFill>
              <a:latin typeface="Calibri" pitchFamily="34" charset="0"/>
            </a:endParaRPr>
          </a:p>
        </p:txBody>
      </p:sp>
      <p:sp>
        <p:nvSpPr>
          <p:cNvPr id="84998" name="TextBox 9"/>
          <p:cNvSpPr txBox="1">
            <a:spLocks noChangeArrowheads="1"/>
          </p:cNvSpPr>
          <p:nvPr/>
        </p:nvSpPr>
        <p:spPr bwMode="auto">
          <a:xfrm>
            <a:off x="179388" y="2205038"/>
            <a:ext cx="417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>
                <a:latin typeface="Times New Roman" pitchFamily="18" charset="0"/>
                <a:cs typeface="Times New Roman" pitchFamily="18" charset="0"/>
              </a:rPr>
              <a:t>Pharmacophore approach with modified linker</a:t>
            </a:r>
          </a:p>
        </p:txBody>
      </p:sp>
      <p:sp>
        <p:nvSpPr>
          <p:cNvPr id="84999" name="Rectangle 11"/>
          <p:cNvSpPr>
            <a:spLocks noChangeArrowheads="1"/>
          </p:cNvSpPr>
          <p:nvPr/>
        </p:nvSpPr>
        <p:spPr bwMode="auto">
          <a:xfrm>
            <a:off x="0" y="2565400"/>
            <a:ext cx="47164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a result - new class of multidrug resistance (MDR) modulators, possessing a 3-amino-thieno[2,3-</a:t>
            </a:r>
            <a:r>
              <a:rPr lang="lv-LV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lv-LV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]pyridine scaffold has been discovered. Pharmacophore model was created assuming t</a:t>
            </a:r>
            <a:r>
              <a:rPr lang="lv-LV" sz="1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hieno[2,3-</a:t>
            </a:r>
            <a:r>
              <a:rPr lang="lv-LV" sz="1200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lv-LV" sz="1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]pyridine scaffold as linker and methoxyphenyl groups as essential for</a:t>
            </a:r>
            <a:r>
              <a:rPr lang="lv-LV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potential MDR-reversal drug. </a:t>
            </a:r>
          </a:p>
        </p:txBody>
      </p:sp>
      <p:sp>
        <p:nvSpPr>
          <p:cNvPr id="85000" name="Rectangle 7"/>
          <p:cNvSpPr>
            <a:spLocks noChangeArrowheads="1"/>
          </p:cNvSpPr>
          <p:nvPr/>
        </p:nvSpPr>
        <p:spPr bwMode="auto">
          <a:xfrm>
            <a:off x="4787900" y="5373688"/>
            <a:ext cx="41767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 i="1">
                <a:latin typeface="Times New Roman" pitchFamily="18" charset="0"/>
                <a:cs typeface="Times New Roman" pitchFamily="18" charset="0"/>
              </a:rPr>
              <a:t>A.Krauze , S. Grinberga, L. Krasnova, I. Adlere, E. Sokolova, I. Domracheva, I. Shestakova, Z. Andzans, G. Duburs. Bioorg Med Chem 2014,22,5860-5870.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50" y="3573463"/>
            <a:ext cx="4464050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200" u="sng" dirty="0">
                <a:latin typeface="Times New Roman" pitchFamily="18" charset="0"/>
                <a:cs typeface="Times New Roman" pitchFamily="18" charset="0"/>
              </a:rPr>
              <a:t>Structure  of thienopyridines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7950" y="3933825"/>
          <a:ext cx="4500563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99">
                  <a:extLst>
                    <a:ext uri="{9D8B030D-6E8A-4147-A177-3AD203B41FA5}"/>
                  </a:extLst>
                </a:gridCol>
                <a:gridCol w="1265909">
                  <a:extLst>
                    <a:ext uri="{9D8B030D-6E8A-4147-A177-3AD203B41FA5}"/>
                  </a:extLst>
                </a:gridCol>
                <a:gridCol w="1271320">
                  <a:extLst>
                    <a:ext uri="{9D8B030D-6E8A-4147-A177-3AD203B41FA5}"/>
                  </a:extLst>
                </a:gridCol>
                <a:gridCol w="1471481">
                  <a:extLst>
                    <a:ext uri="{9D8B030D-6E8A-4147-A177-3AD203B41FA5}"/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 algn="l"/>
                      <a:r>
                        <a:rPr lang="lv-LV" sz="1200" b="0" i="1" dirty="0"/>
                        <a:t>Comp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b="0" i="1" dirty="0"/>
                        <a:t>R</a:t>
                      </a:r>
                      <a:r>
                        <a:rPr lang="lv-LV" sz="1200" b="0" i="1" baseline="30000" dirty="0"/>
                        <a:t>1</a:t>
                      </a:r>
                      <a:endParaRPr lang="lv-LV" sz="1200" b="0" i="1" dirty="0"/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b="0" i="1" dirty="0"/>
                        <a:t>R</a:t>
                      </a:r>
                      <a:r>
                        <a:rPr lang="lv-LV" sz="1200" b="0" i="1" baseline="30000" dirty="0"/>
                        <a:t>2</a:t>
                      </a:r>
                      <a:endParaRPr lang="lv-LV" sz="1200" b="0" i="1" dirty="0"/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b="0" i="1" dirty="0"/>
                        <a:t>R</a:t>
                      </a:r>
                      <a:r>
                        <a:rPr lang="lv-LV" sz="1200" b="0" i="1" baseline="30000" dirty="0"/>
                        <a:t>3</a:t>
                      </a:r>
                      <a:endParaRPr lang="lv-LV" sz="1200" b="0" i="1" dirty="0"/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59229">
                <a:tc>
                  <a:txBody>
                    <a:bodyPr/>
                    <a:lstStyle/>
                    <a:p>
                      <a:r>
                        <a:rPr lang="lv-LV" sz="1200" b="1">
                          <a:latin typeface="Times New Roman" pitchFamily="18" charset="0"/>
                          <a:cs typeface="Times New Roman" pitchFamily="18" charset="0"/>
                        </a:rPr>
                        <a:t>6j</a:t>
                      </a:r>
                      <a:endParaRPr lang="lv-LV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COOEt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3,4,5-(OMe)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lv-LV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59229">
                <a:tc>
                  <a:txBody>
                    <a:bodyPr/>
                    <a:lstStyle/>
                    <a:p>
                      <a:r>
                        <a:rPr lang="lv-LV" sz="1200" b="1">
                          <a:latin typeface="Times New Roman" pitchFamily="18" charset="0"/>
                          <a:cs typeface="Times New Roman" pitchFamily="18" charset="0"/>
                        </a:rPr>
                        <a:t>6k</a:t>
                      </a:r>
                      <a:endParaRPr lang="lv-LV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COOEt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3,4,5-(OMe)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lv-LV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59229">
                <a:tc>
                  <a:txBody>
                    <a:bodyPr/>
                    <a:lstStyle/>
                    <a:p>
                      <a:r>
                        <a:rPr lang="lv-LV" sz="1200" b="1">
                          <a:latin typeface="Times New Roman" pitchFamily="18" charset="0"/>
                          <a:cs typeface="Times New Roman" pitchFamily="18" charset="0"/>
                        </a:rPr>
                        <a:t>6l</a:t>
                      </a:r>
                      <a:endParaRPr lang="lv-LV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COOEt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3,4,5-(OMe)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lv-LV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59229">
                <a:tc>
                  <a:txBody>
                    <a:bodyPr/>
                    <a:lstStyle/>
                    <a:p>
                      <a:r>
                        <a:rPr lang="lv-LV" sz="1200" b="1">
                          <a:latin typeface="Times New Roman" pitchFamily="18" charset="0"/>
                          <a:cs typeface="Times New Roman" pitchFamily="18" charset="0"/>
                        </a:rPr>
                        <a:t>6m</a:t>
                      </a:r>
                      <a:endParaRPr lang="lv-LV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COOEt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4-OEtC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lv-LV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59229">
                <a:tc>
                  <a:txBody>
                    <a:bodyPr/>
                    <a:lstStyle/>
                    <a:p>
                      <a:r>
                        <a:rPr lang="lv-LV" sz="1200" b="1">
                          <a:latin typeface="Times New Roman" pitchFamily="18" charset="0"/>
                          <a:cs typeface="Times New Roman" pitchFamily="18" charset="0"/>
                        </a:rPr>
                        <a:t>6n</a:t>
                      </a:r>
                      <a:endParaRPr lang="lv-LV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COOEt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4-OBu(n)C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lv-LV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59229">
                <a:tc>
                  <a:txBody>
                    <a:bodyPr/>
                    <a:lstStyle/>
                    <a:p>
                      <a:r>
                        <a:rPr lang="lv-LV" sz="1200" b="1">
                          <a:latin typeface="Times New Roman" pitchFamily="18" charset="0"/>
                          <a:cs typeface="Times New Roman" pitchFamily="18" charset="0"/>
                        </a:rPr>
                        <a:t>6o</a:t>
                      </a:r>
                      <a:endParaRPr lang="lv-LV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COOBu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3,4,5-(OMe)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lv-LV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59229">
                <a:tc>
                  <a:txBody>
                    <a:bodyPr/>
                    <a:lstStyle/>
                    <a:p>
                      <a:r>
                        <a:rPr lang="lv-LV" sz="1200" b="1">
                          <a:latin typeface="Times New Roman" pitchFamily="18" charset="0"/>
                          <a:cs typeface="Times New Roman" pitchFamily="18" charset="0"/>
                        </a:rPr>
                        <a:t>6p</a:t>
                      </a:r>
                      <a:endParaRPr lang="lv-LV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COOC</a:t>
                      </a:r>
                      <a:r>
                        <a:rPr lang="lv-LV" sz="1200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OMe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4-OMeC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lv-LV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59229">
                <a:tc>
                  <a:txBody>
                    <a:bodyPr/>
                    <a:lstStyle/>
                    <a:p>
                      <a:r>
                        <a:rPr lang="lv-LV" sz="1200" b="1">
                          <a:latin typeface="Times New Roman" pitchFamily="18" charset="0"/>
                          <a:cs typeface="Times New Roman" pitchFamily="18" charset="0"/>
                        </a:rPr>
                        <a:t>6q</a:t>
                      </a:r>
                      <a:endParaRPr lang="lv-LV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COOC</a:t>
                      </a:r>
                      <a:r>
                        <a:rPr lang="lv-LV" sz="1200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lv-LV" sz="1200">
                          <a:latin typeface="Times New Roman" pitchFamily="18" charset="0"/>
                          <a:cs typeface="Times New Roman" pitchFamily="18" charset="0"/>
                        </a:rPr>
                        <a:t>OMe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3,4,5-(OMe)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lv-LV" sz="1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lv-LV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59229">
                <a:tc>
                  <a:txBody>
                    <a:bodyPr/>
                    <a:lstStyle/>
                    <a:p>
                      <a:r>
                        <a:rPr lang="lv-LV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6r</a:t>
                      </a:r>
                      <a:endParaRPr lang="lv-LV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COOC</a:t>
                      </a:r>
                      <a:r>
                        <a:rPr lang="lv-LV" sz="1200" baseline="-25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lv-LV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lv-LV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OMe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3,4,5-(OMe)</a:t>
                      </a:r>
                      <a:r>
                        <a:rPr lang="lv-LV" sz="1200" baseline="-25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lv-LV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lv-LV" sz="1200" baseline="-25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lv-LV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lv-LV" sz="1200" baseline="-25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lv-LV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0738" y="549275"/>
          <a:ext cx="6769100" cy="5040313"/>
        </p:xfrm>
        <a:graphic>
          <a:graphicData uri="http://schemas.openxmlformats.org/drawingml/2006/table">
            <a:tbl>
              <a:tblPr/>
              <a:tblGrid>
                <a:gridCol w="886582">
                  <a:extLst>
                    <a:ext uri="{9D8B030D-6E8A-4147-A177-3AD203B41FA5}"/>
                  </a:extLst>
                </a:gridCol>
                <a:gridCol w="980362">
                  <a:extLst>
                    <a:ext uri="{9D8B030D-6E8A-4147-A177-3AD203B41FA5}"/>
                  </a:extLst>
                </a:gridCol>
                <a:gridCol w="980362">
                  <a:extLst>
                    <a:ext uri="{9D8B030D-6E8A-4147-A177-3AD203B41FA5}"/>
                  </a:extLst>
                </a:gridCol>
                <a:gridCol w="980362">
                  <a:extLst>
                    <a:ext uri="{9D8B030D-6E8A-4147-A177-3AD203B41FA5}"/>
                  </a:extLst>
                </a:gridCol>
                <a:gridCol w="980362">
                  <a:extLst>
                    <a:ext uri="{9D8B030D-6E8A-4147-A177-3AD203B41FA5}"/>
                  </a:extLst>
                </a:gridCol>
                <a:gridCol w="980362">
                  <a:extLst>
                    <a:ext uri="{9D8B030D-6E8A-4147-A177-3AD203B41FA5}"/>
                  </a:extLst>
                </a:gridCol>
                <a:gridCol w="980362">
                  <a:extLst>
                    <a:ext uri="{9D8B030D-6E8A-4147-A177-3AD203B41FA5}"/>
                  </a:extLst>
                </a:gridCol>
              </a:tblGrid>
              <a:tr h="236773">
                <a:tc rowSpan="2"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Compound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log </a:t>
                      </a:r>
                      <a:r>
                        <a:rPr lang="lv-LV" sz="1200" b="1" i="1" dirty="0"/>
                        <a:t>P</a:t>
                      </a:r>
                      <a:endParaRPr lang="lv-LV" sz="1200" b="1" dirty="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MDR, EC</a:t>
                      </a:r>
                      <a:r>
                        <a:rPr lang="lv-LV" sz="1200" b="1" baseline="-25000" dirty="0"/>
                        <a:t>50</a:t>
                      </a:r>
                      <a:r>
                        <a:rPr lang="lv-LV" sz="1200" b="1" dirty="0"/>
                        <a:t> (</a:t>
                      </a:r>
                      <a:r>
                        <a:rPr lang="el-GR" sz="1200" b="1" dirty="0"/>
                        <a:t>μ</a:t>
                      </a:r>
                      <a:r>
                        <a:rPr lang="lv-LV" sz="1200" b="1" dirty="0"/>
                        <a:t>M)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Ca</a:t>
                      </a:r>
                      <a:r>
                        <a:rPr lang="lv-LV" sz="1200" b="1" baseline="30000"/>
                        <a:t>2+</a:t>
                      </a:r>
                      <a:r>
                        <a:rPr lang="lv-LV" sz="1200" b="1"/>
                        <a:t>, A7R5, IC</a:t>
                      </a:r>
                      <a:r>
                        <a:rPr lang="lv-LV" sz="1200" b="1" baseline="-25000"/>
                        <a:t>50</a:t>
                      </a:r>
                      <a:r>
                        <a:rPr lang="lv-LV" sz="1200" b="1"/>
                        <a:t> (</a:t>
                      </a:r>
                      <a:r>
                        <a:rPr lang="el-GR" sz="1200" b="1"/>
                        <a:t>μ</a:t>
                      </a:r>
                      <a:r>
                        <a:rPr lang="lv-LV" sz="1200" b="1"/>
                        <a:t>M)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LD</a:t>
                      </a:r>
                      <a:r>
                        <a:rPr lang="lv-LV" sz="1200" b="1" baseline="-25000"/>
                        <a:t>50</a:t>
                      </a:r>
                      <a:r>
                        <a:rPr lang="lv-LV" sz="1200" b="1"/>
                        <a:t> (mg/kg)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061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P-gp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MRP1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BCRP1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Verapamil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7.1 ± 2.0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27.8 ± 0.8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37.3 ± 7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0.3 ± 0.1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962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MK-571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n.e.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12.4 ± 2.2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—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n.e.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752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Reversan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18.4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9.8 ± 0.5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—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&gt;100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885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6a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4.10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3.8 ± 0.1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6.6 ± 1.0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2.6 ± 0.6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14.0 ± 0.9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&gt;2000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6b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4.80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4.5 ± 0.2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n.e.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0.7 ± 0.1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15.4 ± 2.0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&gt;2000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6c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4.70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5.6 ± 0.2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11.9 ± 1.3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3.6 ± 0.6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6.0 ± 0.8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2808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18101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6d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4.58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10.3 ± 1.5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41.4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4.1 ± 0.9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5.6 ± 1.4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1045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6j</a:t>
                      </a:r>
                      <a:endParaRPr lang="lv-LV" sz="1200" dirty="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5.04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9.0 ± 0.5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5.2 ± 0.8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1.5 ± 0.0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14.0 ± 1.1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&gt;2000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6k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4.92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0.3 ± 0.1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5.2 ± 0.6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0.7 ± 0.3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19.0 ± 3.0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&gt;2000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6l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4.79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6.4 ± 0.6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12.4 ± 0.4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2.6 ± 0.3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46.0 ± 1.4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&gt;2000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6773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6m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5.51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4.2 ± 0.7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n.e.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1.3 ± 0.2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&gt;100.0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&gt;2000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6773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6n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6.41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n.e.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n.e.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n.e.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—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—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6o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5.82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1.5 ± 0.1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n.e.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0.4 ± 0.08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5.0 ± 0.7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&gt;2000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6p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4.67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1.0 ± 0.1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n.e.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0.8 ± 0.1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21.0 ± 4.0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&gt;2000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6773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6q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4.55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1.4 ± 0.1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3.9 ± 0.6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1.3 ± 0.2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2.2 ± 0.3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&gt;2000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6499"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6r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4.42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0.3 ± 0.2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1.1 ± 0.1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0.2 ± 0.05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3.1 ± 0.4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/>
                        <a:t>2097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36773">
                <a:tc>
                  <a:txBody>
                    <a:bodyPr/>
                    <a:lstStyle/>
                    <a:p>
                      <a:pPr algn="ctr"/>
                      <a:r>
                        <a:rPr lang="lv-LV" sz="1200" b="1"/>
                        <a:t>6s</a:t>
                      </a:r>
                      <a:endParaRPr lang="lv-LV" sz="1200"/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4.30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2.0 ± 0.0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7.0 ± 1.0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2.5 ± 0.5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/>
                        <a:t>9.0 ± 1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2983</a:t>
                      </a:r>
                    </a:p>
                  </a:txBody>
                  <a:tcPr marL="14703" marR="14703" marT="14703" marB="14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21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lv-LV" sz="900">
                <a:solidFill>
                  <a:srgbClr val="737373"/>
                </a:solidFill>
                <a:cs typeface="Arial" charset="0"/>
              </a:rPr>
              <a:t>Table 3. MDR modulating activity and calculated log </a:t>
            </a:r>
            <a:r>
              <a:rPr lang="lv-LV" sz="900" i="1">
                <a:solidFill>
                  <a:srgbClr val="737373"/>
                </a:solidFill>
                <a:cs typeface="Arial" charset="0"/>
              </a:rPr>
              <a:t>P</a:t>
            </a:r>
            <a:r>
              <a:rPr lang="lv-LV" sz="900">
                <a:solidFill>
                  <a:srgbClr val="737373"/>
                </a:solidFill>
                <a:cs typeface="Arial" charset="0"/>
              </a:rPr>
              <a:t> values of tested compounds</a:t>
            </a:r>
            <a:endParaRPr lang="lv-LV" sz="600"/>
          </a:p>
          <a:p>
            <a:pPr eaLnBrk="0" hangingPunct="0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u="sng" dirty="0">
                <a:latin typeface="Times New Roman" pitchFamily="18" charset="0"/>
                <a:cs typeface="Times New Roman" pitchFamily="18" charset="0"/>
              </a:rPr>
              <a:t>MDR modulating activity and calculated logP values of tested compounds.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5665788"/>
            <a:ext cx="73453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Especially compound </a:t>
            </a:r>
            <a:r>
              <a:rPr lang="lv-LV" sz="16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6r</a:t>
            </a:r>
          </a:p>
        </p:txBody>
      </p:sp>
      <p:pic>
        <p:nvPicPr>
          <p:cNvPr id="4214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0229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</TotalTime>
  <Words>2892</Words>
  <Application>Microsoft Office PowerPoint</Application>
  <PresentationFormat>On-screen Show (4:3)</PresentationFormat>
  <Paragraphs>504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Times New Roman</vt:lpstr>
      <vt:lpstr>Palatino Linotype</vt:lpstr>
      <vt:lpstr>Office Theme</vt:lpstr>
      <vt:lpstr>1_Office Theme</vt:lpstr>
      <vt:lpstr>1_Office Theme</vt:lpstr>
      <vt:lpstr>CS ChemDraw Drawing</vt:lpstr>
      <vt:lpstr>ISIS/Draw Sketch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3.Improvement of  efficacy of cancer radiotherapy – by radioprotectors to prevent damage of normal tissues.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Conclusions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Zaiga</dc:creator>
  <cp:lastModifiedBy>Gunars Duburs</cp:lastModifiedBy>
  <cp:revision>276</cp:revision>
  <dcterms:created xsi:type="dcterms:W3CDTF">2018-10-23T11:12:46Z</dcterms:created>
  <dcterms:modified xsi:type="dcterms:W3CDTF">2018-11-13T17:14:56Z</dcterms:modified>
</cp:coreProperties>
</file>