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428" r:id="rId2"/>
    <p:sldId id="414" r:id="rId3"/>
    <p:sldId id="448" r:id="rId4"/>
    <p:sldId id="438" r:id="rId5"/>
    <p:sldId id="449" r:id="rId6"/>
    <p:sldId id="450" r:id="rId7"/>
    <p:sldId id="451" r:id="rId8"/>
    <p:sldId id="441" r:id="rId9"/>
    <p:sldId id="434" r:id="rId10"/>
    <p:sldId id="452" r:id="rId11"/>
    <p:sldId id="453" r:id="rId12"/>
    <p:sldId id="445" r:id="rId13"/>
    <p:sldId id="264" r:id="rId14"/>
  </p:sldIdLst>
  <p:sldSz cx="9144000" cy="6858000" type="screen4x3"/>
  <p:notesSz cx="6980238" cy="9223375"/>
  <p:defaultTextStyle>
    <a:defPPr>
      <a:defRPr lang="en-US"/>
    </a:defPPr>
    <a:lvl1pPr algn="l" rtl="0" eaLnBrk="0" fontAlgn="base" hangingPunct="0">
      <a:spcBef>
        <a:spcPct val="0"/>
      </a:spcBef>
      <a:spcAft>
        <a:spcPct val="0"/>
      </a:spcAft>
      <a:defRPr sz="2400" b="1" kern="1200">
        <a:solidFill>
          <a:schemeClr val="bg1"/>
        </a:solidFill>
        <a:latin typeface="Arial" pitchFamily="34" charset="0"/>
        <a:ea typeface="ヒラギノ角ゴ Pro W3"/>
        <a:cs typeface="ヒラギノ角ゴ Pro W3"/>
      </a:defRPr>
    </a:lvl1pPr>
    <a:lvl2pPr marL="457200" algn="l" rtl="0" eaLnBrk="0" fontAlgn="base" hangingPunct="0">
      <a:spcBef>
        <a:spcPct val="0"/>
      </a:spcBef>
      <a:spcAft>
        <a:spcPct val="0"/>
      </a:spcAft>
      <a:defRPr sz="2400" b="1" kern="1200">
        <a:solidFill>
          <a:schemeClr val="bg1"/>
        </a:solidFill>
        <a:latin typeface="Arial" pitchFamily="34" charset="0"/>
        <a:ea typeface="ヒラギノ角ゴ Pro W3"/>
        <a:cs typeface="ヒラギノ角ゴ Pro W3"/>
      </a:defRPr>
    </a:lvl2pPr>
    <a:lvl3pPr marL="914400" algn="l" rtl="0" eaLnBrk="0" fontAlgn="base" hangingPunct="0">
      <a:spcBef>
        <a:spcPct val="0"/>
      </a:spcBef>
      <a:spcAft>
        <a:spcPct val="0"/>
      </a:spcAft>
      <a:defRPr sz="2400" b="1" kern="1200">
        <a:solidFill>
          <a:schemeClr val="bg1"/>
        </a:solidFill>
        <a:latin typeface="Arial" pitchFamily="34" charset="0"/>
        <a:ea typeface="ヒラギノ角ゴ Pro W3"/>
        <a:cs typeface="ヒラギノ角ゴ Pro W3"/>
      </a:defRPr>
    </a:lvl3pPr>
    <a:lvl4pPr marL="1371600" algn="l" rtl="0" eaLnBrk="0" fontAlgn="base" hangingPunct="0">
      <a:spcBef>
        <a:spcPct val="0"/>
      </a:spcBef>
      <a:spcAft>
        <a:spcPct val="0"/>
      </a:spcAft>
      <a:defRPr sz="2400" b="1" kern="1200">
        <a:solidFill>
          <a:schemeClr val="bg1"/>
        </a:solidFill>
        <a:latin typeface="Arial" pitchFamily="34" charset="0"/>
        <a:ea typeface="ヒラギノ角ゴ Pro W3"/>
        <a:cs typeface="ヒラギノ角ゴ Pro W3"/>
      </a:defRPr>
    </a:lvl4pPr>
    <a:lvl5pPr marL="1828800" algn="l" rtl="0" eaLnBrk="0" fontAlgn="base" hangingPunct="0">
      <a:spcBef>
        <a:spcPct val="0"/>
      </a:spcBef>
      <a:spcAft>
        <a:spcPct val="0"/>
      </a:spcAft>
      <a:defRPr sz="2400" b="1" kern="1200">
        <a:solidFill>
          <a:schemeClr val="bg1"/>
        </a:solidFill>
        <a:latin typeface="Arial" pitchFamily="34" charset="0"/>
        <a:ea typeface="ヒラギノ角ゴ Pro W3"/>
        <a:cs typeface="ヒラギノ角ゴ Pro W3"/>
      </a:defRPr>
    </a:lvl5pPr>
    <a:lvl6pPr marL="2286000" algn="l" defTabSz="914400" rtl="0" eaLnBrk="1" latinLnBrk="0" hangingPunct="1">
      <a:defRPr sz="2400" b="1" kern="1200">
        <a:solidFill>
          <a:schemeClr val="bg1"/>
        </a:solidFill>
        <a:latin typeface="Arial" pitchFamily="34" charset="0"/>
        <a:ea typeface="ヒラギノ角ゴ Pro W3"/>
        <a:cs typeface="ヒラギノ角ゴ Pro W3"/>
      </a:defRPr>
    </a:lvl6pPr>
    <a:lvl7pPr marL="2743200" algn="l" defTabSz="914400" rtl="0" eaLnBrk="1" latinLnBrk="0" hangingPunct="1">
      <a:defRPr sz="2400" b="1" kern="1200">
        <a:solidFill>
          <a:schemeClr val="bg1"/>
        </a:solidFill>
        <a:latin typeface="Arial" pitchFamily="34" charset="0"/>
        <a:ea typeface="ヒラギノ角ゴ Pro W3"/>
        <a:cs typeface="ヒラギノ角ゴ Pro W3"/>
      </a:defRPr>
    </a:lvl7pPr>
    <a:lvl8pPr marL="3200400" algn="l" defTabSz="914400" rtl="0" eaLnBrk="1" latinLnBrk="0" hangingPunct="1">
      <a:defRPr sz="2400" b="1" kern="1200">
        <a:solidFill>
          <a:schemeClr val="bg1"/>
        </a:solidFill>
        <a:latin typeface="Arial" pitchFamily="34" charset="0"/>
        <a:ea typeface="ヒラギノ角ゴ Pro W3"/>
        <a:cs typeface="ヒラギノ角ゴ Pro W3"/>
      </a:defRPr>
    </a:lvl8pPr>
    <a:lvl9pPr marL="3657600" algn="l" defTabSz="914400" rtl="0" eaLnBrk="1" latinLnBrk="0" hangingPunct="1">
      <a:defRPr sz="2400" b="1" kern="1200">
        <a:solidFill>
          <a:schemeClr val="bg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2F9D59"/>
    <a:srgbClr val="00CC00"/>
    <a:srgbClr val="99FF99"/>
    <a:srgbClr val="00755C"/>
    <a:srgbClr val="008789"/>
    <a:srgbClr val="0C816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2" autoAdjust="0"/>
    <p:restoredTop sz="90940" autoAdjust="0"/>
  </p:normalViewPr>
  <p:slideViewPr>
    <p:cSldViewPr snapToGrid="0">
      <p:cViewPr varScale="1">
        <p:scale>
          <a:sx n="65" d="100"/>
          <a:sy n="65" d="100"/>
        </p:scale>
        <p:origin x="1278" y="48"/>
      </p:cViewPr>
      <p:guideLst>
        <p:guide orient="horz" pos="2160"/>
        <p:guide pos="2880"/>
      </p:guideLst>
    </p:cSldViewPr>
  </p:slideViewPr>
  <p:outlineViewPr>
    <p:cViewPr>
      <p:scale>
        <a:sx n="66" d="100"/>
        <a:sy n="66" d="100"/>
      </p:scale>
      <p:origin x="0" y="-453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4188" cy="461963"/>
          </a:xfrm>
          <a:prstGeom prst="rect">
            <a:avLst/>
          </a:prstGeom>
          <a:noFill/>
          <a:ln w="9525">
            <a:noFill/>
            <a:miter lim="800000"/>
            <a:headEnd/>
            <a:tailEnd/>
          </a:ln>
        </p:spPr>
        <p:txBody>
          <a:bodyPr vert="horz" wrap="square" lIns="92583" tIns="46292" rIns="92583" bIns="46292" numCol="1" anchor="t" anchorCtr="0" compatLnSpc="1">
            <a:prstTxWarp prst="textNoShape">
              <a:avLst/>
            </a:prstTxWarp>
          </a:bodyPr>
          <a:lstStyle>
            <a:lvl1pPr defTabSz="925513" eaLnBrk="0" hangingPunct="0">
              <a:defRPr sz="1200" b="0">
                <a:solidFill>
                  <a:schemeClr val="tx1"/>
                </a:solidFill>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56050" y="0"/>
            <a:ext cx="3024188" cy="461963"/>
          </a:xfrm>
          <a:prstGeom prst="rect">
            <a:avLst/>
          </a:prstGeom>
          <a:noFill/>
          <a:ln w="9525">
            <a:noFill/>
            <a:miter lim="800000"/>
            <a:headEnd/>
            <a:tailEnd/>
          </a:ln>
        </p:spPr>
        <p:txBody>
          <a:bodyPr vert="horz" wrap="square" lIns="92583" tIns="46292" rIns="92583" bIns="46292" numCol="1" anchor="t" anchorCtr="0" compatLnSpc="1">
            <a:prstTxWarp prst="textNoShape">
              <a:avLst/>
            </a:prstTxWarp>
          </a:bodyPr>
          <a:lstStyle>
            <a:lvl1pPr algn="r" defTabSz="925513" eaLnBrk="0" hangingPunct="0">
              <a:defRPr sz="1200" b="0">
                <a:solidFill>
                  <a:schemeClr val="tx1"/>
                </a:solidFill>
                <a:latin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184275" y="692150"/>
            <a:ext cx="4611688" cy="34591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0275" y="4381500"/>
            <a:ext cx="5119688" cy="4149725"/>
          </a:xfrm>
          <a:prstGeom prst="rect">
            <a:avLst/>
          </a:prstGeom>
          <a:noFill/>
          <a:ln w="9525">
            <a:noFill/>
            <a:miter lim="800000"/>
            <a:headEnd/>
            <a:tailEnd/>
          </a:ln>
        </p:spPr>
        <p:txBody>
          <a:bodyPr vert="horz" wrap="square" lIns="92583" tIns="46292" rIns="92583" bIns="462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63000"/>
            <a:ext cx="3024188" cy="460375"/>
          </a:xfrm>
          <a:prstGeom prst="rect">
            <a:avLst/>
          </a:prstGeom>
          <a:noFill/>
          <a:ln w="9525">
            <a:noFill/>
            <a:miter lim="800000"/>
            <a:headEnd/>
            <a:tailEnd/>
          </a:ln>
        </p:spPr>
        <p:txBody>
          <a:bodyPr vert="horz" wrap="square" lIns="92583" tIns="46292" rIns="92583" bIns="46292" numCol="1" anchor="b" anchorCtr="0" compatLnSpc="1">
            <a:prstTxWarp prst="textNoShape">
              <a:avLst/>
            </a:prstTxWarp>
          </a:bodyPr>
          <a:lstStyle>
            <a:lvl1pPr defTabSz="925513" eaLnBrk="0" hangingPunct="0">
              <a:defRPr sz="1200" b="0">
                <a:solidFill>
                  <a:schemeClr val="tx1"/>
                </a:solidFill>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56050" y="8763000"/>
            <a:ext cx="3024188" cy="460375"/>
          </a:xfrm>
          <a:prstGeom prst="rect">
            <a:avLst/>
          </a:prstGeom>
          <a:noFill/>
          <a:ln w="9525">
            <a:noFill/>
            <a:miter lim="800000"/>
            <a:headEnd/>
            <a:tailEnd/>
          </a:ln>
        </p:spPr>
        <p:txBody>
          <a:bodyPr vert="horz" wrap="square" lIns="92583" tIns="46292" rIns="92583" bIns="46292" numCol="1" anchor="b" anchorCtr="0" compatLnSpc="1">
            <a:prstTxWarp prst="textNoShape">
              <a:avLst/>
            </a:prstTxWarp>
          </a:bodyPr>
          <a:lstStyle>
            <a:lvl1pPr algn="r" defTabSz="925513" eaLnBrk="0" hangingPunct="0">
              <a:defRPr sz="1200" b="0">
                <a:solidFill>
                  <a:schemeClr val="tx1"/>
                </a:solidFill>
                <a:latin typeface="Arial" charset="0"/>
              </a:defRPr>
            </a:lvl1pPr>
          </a:lstStyle>
          <a:p>
            <a:pPr>
              <a:defRPr/>
            </a:pPr>
            <a:fld id="{D2E81637-7EF7-4138-AF15-061C1CEDB10A}" type="slidenum">
              <a:rPr lang="en-US"/>
              <a:pPr>
                <a:defRPr/>
              </a:pPr>
              <a:t>‹#›</a:t>
            </a:fld>
            <a:endParaRPr lang="en-US" dirty="0"/>
          </a:p>
        </p:txBody>
      </p:sp>
    </p:spTree>
    <p:extLst>
      <p:ext uri="{BB962C8B-B14F-4D97-AF65-F5344CB8AC3E}">
        <p14:creationId xmlns:p14="http://schemas.microsoft.com/office/powerpoint/2010/main" val="161102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3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2</a:t>
            </a:fld>
            <a:endParaRPr lang="en-US" sz="1200" b="0" dirty="0" smtClean="0">
              <a:solidFill>
                <a:schemeClr val="tx1"/>
              </a:solidFill>
            </a:endParaRPr>
          </a:p>
        </p:txBody>
      </p:sp>
    </p:spTree>
    <p:extLst>
      <p:ext uri="{BB962C8B-B14F-4D97-AF65-F5344CB8AC3E}">
        <p14:creationId xmlns:p14="http://schemas.microsoft.com/office/powerpoint/2010/main" val="326095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11</a:t>
            </a:fld>
            <a:endParaRPr lang="en-US" sz="1200" b="0" dirty="0" smtClean="0">
              <a:solidFill>
                <a:schemeClr val="tx1"/>
              </a:solidFill>
            </a:endParaRPr>
          </a:p>
        </p:txBody>
      </p:sp>
    </p:spTree>
    <p:extLst>
      <p:ext uri="{BB962C8B-B14F-4D97-AF65-F5344CB8AC3E}">
        <p14:creationId xmlns:p14="http://schemas.microsoft.com/office/powerpoint/2010/main" val="42673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12</a:t>
            </a:fld>
            <a:endParaRPr lang="en-US" sz="1200" b="0" dirty="0" smtClean="0">
              <a:solidFill>
                <a:schemeClr val="tx1"/>
              </a:solidFill>
            </a:endParaRPr>
          </a:p>
        </p:txBody>
      </p:sp>
    </p:spTree>
    <p:extLst>
      <p:ext uri="{BB962C8B-B14F-4D97-AF65-F5344CB8AC3E}">
        <p14:creationId xmlns:p14="http://schemas.microsoft.com/office/powerpoint/2010/main" val="42217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89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2E37C802-8876-48A9-84CE-27D910FFC9E0}" type="slidenum">
              <a:rPr lang="en-US" sz="1200" b="0" smtClean="0">
                <a:solidFill>
                  <a:schemeClr val="tx1"/>
                </a:solidFill>
              </a:rPr>
              <a:pPr/>
              <a:t>13</a:t>
            </a:fld>
            <a:endParaRPr lang="en-US" sz="1200" b="0" dirty="0" smtClean="0">
              <a:solidFill>
                <a:schemeClr val="tx1"/>
              </a:solidFill>
            </a:endParaRPr>
          </a:p>
        </p:txBody>
      </p:sp>
    </p:spTree>
    <p:extLst>
      <p:ext uri="{BB962C8B-B14F-4D97-AF65-F5344CB8AC3E}">
        <p14:creationId xmlns:p14="http://schemas.microsoft.com/office/powerpoint/2010/main" val="46873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3</a:t>
            </a:fld>
            <a:endParaRPr lang="en-US" sz="1200" b="0" dirty="0" smtClean="0">
              <a:solidFill>
                <a:schemeClr val="tx1"/>
              </a:solidFill>
            </a:endParaRPr>
          </a:p>
        </p:txBody>
      </p:sp>
    </p:spTree>
    <p:extLst>
      <p:ext uri="{BB962C8B-B14F-4D97-AF65-F5344CB8AC3E}">
        <p14:creationId xmlns:p14="http://schemas.microsoft.com/office/powerpoint/2010/main" val="289447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4</a:t>
            </a:fld>
            <a:endParaRPr lang="en-US" sz="1200" b="0" dirty="0" smtClean="0">
              <a:solidFill>
                <a:schemeClr val="tx1"/>
              </a:solidFill>
            </a:endParaRPr>
          </a:p>
        </p:txBody>
      </p:sp>
    </p:spTree>
    <p:extLst>
      <p:ext uri="{BB962C8B-B14F-4D97-AF65-F5344CB8AC3E}">
        <p14:creationId xmlns:p14="http://schemas.microsoft.com/office/powerpoint/2010/main" val="242732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5</a:t>
            </a:fld>
            <a:endParaRPr lang="en-US" sz="1200" b="0" dirty="0" smtClean="0">
              <a:solidFill>
                <a:schemeClr val="tx1"/>
              </a:solidFill>
            </a:endParaRPr>
          </a:p>
        </p:txBody>
      </p:sp>
    </p:spTree>
    <p:extLst>
      <p:ext uri="{BB962C8B-B14F-4D97-AF65-F5344CB8AC3E}">
        <p14:creationId xmlns:p14="http://schemas.microsoft.com/office/powerpoint/2010/main" val="229645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6</a:t>
            </a:fld>
            <a:endParaRPr lang="en-US" sz="1200" b="0" dirty="0" smtClean="0">
              <a:solidFill>
                <a:schemeClr val="tx1"/>
              </a:solidFill>
            </a:endParaRPr>
          </a:p>
        </p:txBody>
      </p:sp>
    </p:spTree>
    <p:extLst>
      <p:ext uri="{BB962C8B-B14F-4D97-AF65-F5344CB8AC3E}">
        <p14:creationId xmlns:p14="http://schemas.microsoft.com/office/powerpoint/2010/main" val="220974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7</a:t>
            </a:fld>
            <a:endParaRPr lang="en-US" sz="1200" b="0" dirty="0" smtClean="0">
              <a:solidFill>
                <a:schemeClr val="tx1"/>
              </a:solidFill>
            </a:endParaRPr>
          </a:p>
        </p:txBody>
      </p:sp>
    </p:spTree>
    <p:extLst>
      <p:ext uri="{BB962C8B-B14F-4D97-AF65-F5344CB8AC3E}">
        <p14:creationId xmlns:p14="http://schemas.microsoft.com/office/powerpoint/2010/main" val="97426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8</a:t>
            </a:fld>
            <a:endParaRPr lang="en-US" sz="1200" b="0" dirty="0" smtClean="0">
              <a:solidFill>
                <a:schemeClr val="tx1"/>
              </a:solidFill>
            </a:endParaRPr>
          </a:p>
        </p:txBody>
      </p:sp>
    </p:spTree>
    <p:extLst>
      <p:ext uri="{BB962C8B-B14F-4D97-AF65-F5344CB8AC3E}">
        <p14:creationId xmlns:p14="http://schemas.microsoft.com/office/powerpoint/2010/main" val="313375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9</a:t>
            </a:fld>
            <a:endParaRPr lang="en-US" sz="1200" b="0" dirty="0" smtClean="0">
              <a:solidFill>
                <a:schemeClr val="tx1"/>
              </a:solidFill>
            </a:endParaRPr>
          </a:p>
        </p:txBody>
      </p:sp>
    </p:spTree>
    <p:extLst>
      <p:ext uri="{BB962C8B-B14F-4D97-AF65-F5344CB8AC3E}">
        <p14:creationId xmlns:p14="http://schemas.microsoft.com/office/powerpoint/2010/main" val="97919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b="1">
                <a:solidFill>
                  <a:schemeClr val="bg1"/>
                </a:solidFill>
                <a:latin typeface="Arial" pitchFamily="34" charset="0"/>
                <a:ea typeface="ヒラギノ角ゴ Pro W3"/>
                <a:cs typeface="ヒラギノ角ゴ Pro W3"/>
              </a:defRPr>
            </a:lvl1pPr>
            <a:lvl2pPr marL="742950" indent="-285750" defTabSz="925513">
              <a:defRPr sz="2400" b="1">
                <a:solidFill>
                  <a:schemeClr val="bg1"/>
                </a:solidFill>
                <a:latin typeface="Arial" pitchFamily="34" charset="0"/>
                <a:ea typeface="ヒラギノ角ゴ Pro W3"/>
                <a:cs typeface="ヒラギノ角ゴ Pro W3"/>
              </a:defRPr>
            </a:lvl2pPr>
            <a:lvl3pPr marL="1143000" indent="-228600" defTabSz="925513">
              <a:defRPr sz="2400" b="1">
                <a:solidFill>
                  <a:schemeClr val="bg1"/>
                </a:solidFill>
                <a:latin typeface="Arial" pitchFamily="34" charset="0"/>
                <a:ea typeface="ヒラギノ角ゴ Pro W3"/>
                <a:cs typeface="ヒラギノ角ゴ Pro W3"/>
              </a:defRPr>
            </a:lvl3pPr>
            <a:lvl4pPr marL="1600200" indent="-228600" defTabSz="925513">
              <a:defRPr sz="2400" b="1">
                <a:solidFill>
                  <a:schemeClr val="bg1"/>
                </a:solidFill>
                <a:latin typeface="Arial" pitchFamily="34" charset="0"/>
                <a:ea typeface="ヒラギノ角ゴ Pro W3"/>
                <a:cs typeface="ヒラギノ角ゴ Pro W3"/>
              </a:defRPr>
            </a:lvl4pPr>
            <a:lvl5pPr marL="2057400" indent="-228600" defTabSz="925513">
              <a:defRPr sz="2400" b="1">
                <a:solidFill>
                  <a:schemeClr val="bg1"/>
                </a:solidFill>
                <a:latin typeface="Arial" pitchFamily="34" charset="0"/>
                <a:ea typeface="ヒラギノ角ゴ Pro W3"/>
                <a:cs typeface="ヒラギノ角ゴ Pro W3"/>
              </a:defRPr>
            </a:lvl5pPr>
            <a:lvl6pPr marL="25146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6pPr>
            <a:lvl7pPr marL="29718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7pPr>
            <a:lvl8pPr marL="34290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8pPr>
            <a:lvl9pPr marL="3886200" indent="-228600" defTabSz="925513" eaLnBrk="0" fontAlgn="base" hangingPunct="0">
              <a:spcBef>
                <a:spcPct val="0"/>
              </a:spcBef>
              <a:spcAft>
                <a:spcPct val="0"/>
              </a:spcAft>
              <a:defRPr sz="2400" b="1">
                <a:solidFill>
                  <a:schemeClr val="bg1"/>
                </a:solidFill>
                <a:latin typeface="Arial" pitchFamily="34" charset="0"/>
                <a:ea typeface="ヒラギノ角ゴ Pro W3"/>
                <a:cs typeface="ヒラギノ角ゴ Pro W3"/>
              </a:defRPr>
            </a:lvl9pPr>
          </a:lstStyle>
          <a:p>
            <a:fld id="{3CE0014F-E4DB-4F3A-A5E9-55785E45210F}" type="slidenum">
              <a:rPr lang="en-US" sz="1200" b="0" smtClean="0">
                <a:solidFill>
                  <a:schemeClr val="tx1"/>
                </a:solidFill>
              </a:rPr>
              <a:pPr/>
              <a:t>10</a:t>
            </a:fld>
            <a:endParaRPr lang="en-US" sz="1200" b="0" dirty="0" smtClean="0">
              <a:solidFill>
                <a:schemeClr val="tx1"/>
              </a:solidFill>
            </a:endParaRPr>
          </a:p>
        </p:txBody>
      </p:sp>
    </p:spTree>
    <p:extLst>
      <p:ext uri="{BB962C8B-B14F-4D97-AF65-F5344CB8AC3E}">
        <p14:creationId xmlns:p14="http://schemas.microsoft.com/office/powerpoint/2010/main" val="90310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8" name="Titre 7"/>
          <p:cNvSpPr>
            <a:spLocks noGrp="1"/>
          </p:cNvSpPr>
          <p:nvPr>
            <p:ph type="title"/>
          </p:nvPr>
        </p:nvSpPr>
        <p:spPr>
          <a:xfrm>
            <a:off x="648000" y="3886208"/>
            <a:ext cx="8001056" cy="1185866"/>
          </a:xfrm>
        </p:spPr>
        <p:txBody>
          <a:bodyPr anchor="t"/>
          <a:lstStyle>
            <a:lvl1pPr>
              <a:defRPr sz="3200">
                <a:solidFill>
                  <a:srgbClr val="00755C"/>
                </a:solidFill>
              </a:defRPr>
            </a:lvl1pPr>
          </a:lstStyle>
          <a:p>
            <a:r>
              <a:rPr lang="en-US" dirty="0" smtClean="0"/>
              <a:t>Click </a:t>
            </a:r>
            <a:r>
              <a:rPr lang="en-GB" noProof="0" dirty="0" smtClean="0"/>
              <a:t>to</a:t>
            </a:r>
            <a:r>
              <a:rPr lang="en-US" dirty="0" smtClean="0"/>
              <a:t> edit Master title style</a:t>
            </a:r>
            <a:endParaRPr lang="fr-CA" dirty="0"/>
          </a:p>
        </p:txBody>
      </p:sp>
      <p:sp>
        <p:nvSpPr>
          <p:cNvPr id="5" name="Sous-titre 2"/>
          <p:cNvSpPr>
            <a:spLocks noGrp="1"/>
          </p:cNvSpPr>
          <p:nvPr>
            <p:ph type="subTitle" idx="1"/>
          </p:nvPr>
        </p:nvSpPr>
        <p:spPr>
          <a:xfrm>
            <a:off x="648000" y="3286124"/>
            <a:ext cx="8001056" cy="432000"/>
          </a:xfrm>
          <a:noFill/>
        </p:spPr>
        <p:txBody>
          <a:bodyPr/>
          <a:lstStyle>
            <a:lvl1pPr marL="0" indent="0" algn="l">
              <a:buNone/>
              <a:defRPr>
                <a:solidFill>
                  <a:srgbClr val="00755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Tree>
    <p:extLst>
      <p:ext uri="{BB962C8B-B14F-4D97-AF65-F5344CB8AC3E}">
        <p14:creationId xmlns:p14="http://schemas.microsoft.com/office/powerpoint/2010/main" val="315903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56000" y="950400"/>
            <a:ext cx="5436000" cy="5022000"/>
          </a:xfrm>
          <a:noFill/>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Espace réservé du texte 3"/>
          <p:cNvSpPr>
            <a:spLocks noGrp="1"/>
          </p:cNvSpPr>
          <p:nvPr>
            <p:ph type="body" sz="half" idx="2"/>
          </p:nvPr>
        </p:nvSpPr>
        <p:spPr>
          <a:xfrm>
            <a:off x="230399" y="950400"/>
            <a:ext cx="3132000" cy="5022000"/>
          </a:xfrm>
          <a:noFill/>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Click to edit Master text styles</a:t>
            </a:r>
          </a:p>
        </p:txBody>
      </p:sp>
      <p:sp>
        <p:nvSpPr>
          <p:cNvPr id="5" name="Titre 1"/>
          <p:cNvSpPr>
            <a:spLocks noGrp="1"/>
          </p:cNvSpPr>
          <p:nvPr>
            <p:ph type="title"/>
          </p:nvPr>
        </p:nvSpPr>
        <p:spPr>
          <a:xfrm>
            <a:off x="1981200" y="228600"/>
            <a:ext cx="6934200" cy="685800"/>
          </a:xfrm>
        </p:spPr>
        <p:txBody>
          <a:bodyPr/>
          <a:lstStyle/>
          <a:p>
            <a:r>
              <a:rPr lang="en-GB" noProof="0" smtClean="0"/>
              <a:t>Click to edit Master title style</a:t>
            </a:r>
            <a:endParaRPr lang="en-GB" noProof="0"/>
          </a:p>
        </p:txBody>
      </p:sp>
    </p:spTree>
    <p:extLst>
      <p:ext uri="{BB962C8B-B14F-4D97-AF65-F5344CB8AC3E}">
        <p14:creationId xmlns:p14="http://schemas.microsoft.com/office/powerpoint/2010/main" val="202413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re 1"/>
          <p:cNvSpPr>
            <a:spLocks noGrp="1"/>
          </p:cNvSpPr>
          <p:nvPr>
            <p:ph type="title"/>
          </p:nvPr>
        </p:nvSpPr>
        <p:spPr>
          <a:xfrm>
            <a:off x="1981200" y="228600"/>
            <a:ext cx="6934200" cy="685800"/>
          </a:xfrm>
        </p:spPr>
        <p:txBody>
          <a:bodyPr/>
          <a:lstStyle/>
          <a:p>
            <a:r>
              <a:rPr lang="en-GB" noProof="0" smtClean="0"/>
              <a:t>Click to edit Master title style</a:t>
            </a:r>
            <a:endParaRPr lang="en-GB" noProof="0"/>
          </a:p>
        </p:txBody>
      </p:sp>
      <p:sp>
        <p:nvSpPr>
          <p:cNvPr id="3" name="Espace réservé du texte 2"/>
          <p:cNvSpPr>
            <a:spLocks noGrp="1"/>
          </p:cNvSpPr>
          <p:nvPr>
            <p:ph type="body" sz="half" idx="1"/>
          </p:nvPr>
        </p:nvSpPr>
        <p:spPr>
          <a:xfrm>
            <a:off x="228600" y="950400"/>
            <a:ext cx="4267200" cy="50220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Espace réservé du graphique 3"/>
          <p:cNvSpPr>
            <a:spLocks noGrp="1"/>
          </p:cNvSpPr>
          <p:nvPr>
            <p:ph type="chart" sz="half" idx="2"/>
          </p:nvPr>
        </p:nvSpPr>
        <p:spPr>
          <a:xfrm>
            <a:off x="4648200" y="950400"/>
            <a:ext cx="4267200" cy="5022000"/>
          </a:xfrm>
          <a:noFill/>
        </p:spPr>
        <p:txBody>
          <a:bodyPr/>
          <a:lstStyle/>
          <a:p>
            <a:pPr lvl="0"/>
            <a:r>
              <a:rPr lang="en-GB" noProof="0" dirty="0" smtClean="0"/>
              <a:t>Click icon to add chart</a:t>
            </a:r>
            <a:endParaRPr lang="en-GB" noProof="0" dirty="0"/>
          </a:p>
        </p:txBody>
      </p:sp>
    </p:spTree>
    <p:extLst>
      <p:ext uri="{BB962C8B-B14F-4D97-AF65-F5344CB8AC3E}">
        <p14:creationId xmlns:p14="http://schemas.microsoft.com/office/powerpoint/2010/main" val="382707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2004284" y="4800600"/>
            <a:ext cx="5486400" cy="566738"/>
          </a:xfrm>
        </p:spPr>
        <p:txBody>
          <a:bodyPr anchor="t"/>
          <a:lstStyle>
            <a:lvl1pPr algn="l">
              <a:defRPr sz="2000" b="1">
                <a:solidFill>
                  <a:srgbClr val="4C4C4C"/>
                </a:solidFill>
              </a:defRPr>
            </a:lvl1pPr>
          </a:lstStyle>
          <a:p>
            <a:r>
              <a:rPr lang="en-GB" noProof="0" smtClean="0"/>
              <a:t>Click to edit Master title style</a:t>
            </a:r>
            <a:endParaRPr lang="en-GB" noProof="0"/>
          </a:p>
        </p:txBody>
      </p:sp>
      <p:sp>
        <p:nvSpPr>
          <p:cNvPr id="3" name="Espace réservé pour une image  2"/>
          <p:cNvSpPr>
            <a:spLocks noGrp="1"/>
          </p:cNvSpPr>
          <p:nvPr>
            <p:ph type="pic" idx="1"/>
          </p:nvPr>
        </p:nvSpPr>
        <p:spPr>
          <a:xfrm>
            <a:off x="2004284" y="1447200"/>
            <a:ext cx="5486400" cy="3294000"/>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GB" noProof="0" dirty="0"/>
          </a:p>
        </p:txBody>
      </p:sp>
      <p:sp>
        <p:nvSpPr>
          <p:cNvPr id="4" name="Espace réservé du texte 3"/>
          <p:cNvSpPr>
            <a:spLocks noGrp="1"/>
          </p:cNvSpPr>
          <p:nvPr>
            <p:ph type="body" sz="half" idx="2"/>
          </p:nvPr>
        </p:nvSpPr>
        <p:spPr>
          <a:xfrm>
            <a:off x="2004284" y="5367338"/>
            <a:ext cx="5486400" cy="490554"/>
          </a:xfrm>
        </p:spPr>
        <p:txBody>
          <a:bodyPr/>
          <a:lstStyle>
            <a:lvl1pPr marL="0" indent="0">
              <a:buNone/>
              <a:defRPr sz="1800">
                <a:solidFill>
                  <a:srgbClr val="4C4C4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Click to edit Master text styles</a:t>
            </a:r>
          </a:p>
        </p:txBody>
      </p:sp>
    </p:spTree>
    <p:extLst>
      <p:ext uri="{BB962C8B-B14F-4D97-AF65-F5344CB8AC3E}">
        <p14:creationId xmlns:p14="http://schemas.microsoft.com/office/powerpoint/2010/main" val="365820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re 1"/>
          <p:cNvSpPr>
            <a:spLocks noGrp="1"/>
          </p:cNvSpPr>
          <p:nvPr>
            <p:ph type="title"/>
          </p:nvPr>
        </p:nvSpPr>
        <p:spPr>
          <a:xfrm>
            <a:off x="1999537" y="2786058"/>
            <a:ext cx="6912000" cy="1440000"/>
          </a:xfrm>
          <a:noFill/>
        </p:spPr>
        <p:txBody>
          <a:bodyPr anchor="t"/>
          <a:lstStyle>
            <a:lvl1pPr algn="l">
              <a:defRPr sz="4000" b="1" cap="none">
                <a:solidFill>
                  <a:srgbClr val="00755C"/>
                </a:solidFill>
                <a:latin typeface="+mn-lt"/>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79714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52044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88913"/>
            <a:ext cx="8686800" cy="5783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07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5150" y="188913"/>
            <a:ext cx="7080250" cy="719137"/>
          </a:xfrm>
        </p:spPr>
        <p:txBody>
          <a:bodyPr/>
          <a:lstStyle/>
          <a:p>
            <a:r>
              <a:rPr lang="en-US" smtClean="0"/>
              <a:t>Click to edit Master title style</a:t>
            </a:r>
            <a:endParaRPr lang="en-US"/>
          </a:p>
        </p:txBody>
      </p:sp>
    </p:spTree>
    <p:extLst>
      <p:ext uri="{BB962C8B-B14F-4D97-AF65-F5344CB8AC3E}">
        <p14:creationId xmlns:p14="http://schemas.microsoft.com/office/powerpoint/2010/main" val="194884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re 1"/>
          <p:cNvSpPr>
            <a:spLocks noGrp="1"/>
          </p:cNvSpPr>
          <p:nvPr>
            <p:ph type="title"/>
          </p:nvPr>
        </p:nvSpPr>
        <p:spPr>
          <a:xfrm>
            <a:off x="1999537" y="3500438"/>
            <a:ext cx="6912000" cy="714380"/>
          </a:xfrm>
          <a:noFill/>
        </p:spPr>
        <p:txBody>
          <a:bodyPr anchor="t"/>
          <a:lstStyle>
            <a:lvl1pPr algn="l">
              <a:defRPr sz="2000" b="0" cap="none">
                <a:solidFill>
                  <a:srgbClr val="00755C"/>
                </a:solidFill>
                <a:latin typeface="+mn-lt"/>
              </a:defRPr>
            </a:lvl1pPr>
          </a:lstStyle>
          <a:p>
            <a:r>
              <a:rPr lang="en-GB" noProof="0" smtClean="0"/>
              <a:t>Click to edit Master title style</a:t>
            </a:r>
            <a:endParaRPr lang="en-GB" noProof="0"/>
          </a:p>
        </p:txBody>
      </p:sp>
      <p:sp>
        <p:nvSpPr>
          <p:cNvPr id="3" name="Espace réservé du texte 2"/>
          <p:cNvSpPr>
            <a:spLocks noGrp="1"/>
          </p:cNvSpPr>
          <p:nvPr>
            <p:ph type="body" idx="1"/>
          </p:nvPr>
        </p:nvSpPr>
        <p:spPr>
          <a:xfrm>
            <a:off x="1998000" y="4286267"/>
            <a:ext cx="6912000" cy="1500187"/>
          </a:xfrm>
          <a:noFill/>
        </p:spPr>
        <p:txBody>
          <a:bodyPr/>
          <a:lstStyle>
            <a:lvl1pPr marL="0" indent="0">
              <a:buNone/>
              <a:defRPr sz="2000">
                <a:solidFill>
                  <a:srgbClr val="00755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Click to edit Master text styles</a:t>
            </a:r>
          </a:p>
        </p:txBody>
      </p:sp>
    </p:spTree>
    <p:extLst>
      <p:ext uri="{BB962C8B-B14F-4D97-AF65-F5344CB8AC3E}">
        <p14:creationId xmlns:p14="http://schemas.microsoft.com/office/powerpoint/2010/main" val="29565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smtClean="0"/>
              <a:t>Click to edit Master title style</a:t>
            </a:r>
            <a:endParaRPr lang="en-GB" noProof="0"/>
          </a:p>
        </p:txBody>
      </p:sp>
      <p:sp>
        <p:nvSpPr>
          <p:cNvPr id="3" name="Espace réservé du contenu 2"/>
          <p:cNvSpPr>
            <a:spLocks noGrp="1"/>
          </p:cNvSpPr>
          <p:nvPr>
            <p:ph idx="1"/>
          </p:nvPr>
        </p:nvSpPr>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57822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smtClean="0"/>
              <a:t>Click to edit Master title style</a:t>
            </a:r>
            <a:endParaRPr lang="en-GB" noProof="0"/>
          </a:p>
        </p:txBody>
      </p:sp>
      <p:sp>
        <p:nvSpPr>
          <p:cNvPr id="3" name="Espace réservé du contenu 2"/>
          <p:cNvSpPr>
            <a:spLocks noGrp="1"/>
          </p:cNvSpPr>
          <p:nvPr>
            <p:ph sz="half" idx="1"/>
          </p:nvPr>
        </p:nvSpPr>
        <p:spPr>
          <a:xfrm>
            <a:off x="230400" y="950400"/>
            <a:ext cx="424800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Espace réservé du contenu 3"/>
          <p:cNvSpPr>
            <a:spLocks noGrp="1"/>
          </p:cNvSpPr>
          <p:nvPr>
            <p:ph sz="half" idx="2"/>
          </p:nvPr>
        </p:nvSpPr>
        <p:spPr>
          <a:xfrm>
            <a:off x="4648200" y="950400"/>
            <a:ext cx="424800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4854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Title">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30400" y="950400"/>
            <a:ext cx="4248000" cy="639762"/>
          </a:xfrm>
          <a:noFill/>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Click to edit Master text styles</a:t>
            </a:r>
          </a:p>
        </p:txBody>
      </p:sp>
      <p:sp>
        <p:nvSpPr>
          <p:cNvPr id="4" name="Espace réservé du contenu 3"/>
          <p:cNvSpPr>
            <a:spLocks noGrp="1"/>
          </p:cNvSpPr>
          <p:nvPr>
            <p:ph sz="half" idx="2"/>
          </p:nvPr>
        </p:nvSpPr>
        <p:spPr>
          <a:xfrm>
            <a:off x="230400" y="1643050"/>
            <a:ext cx="4248000" cy="4286280"/>
          </a:xfrm>
          <a:noFill/>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du texte 4"/>
          <p:cNvSpPr>
            <a:spLocks noGrp="1"/>
          </p:cNvSpPr>
          <p:nvPr>
            <p:ph type="body" sz="quarter" idx="3"/>
          </p:nvPr>
        </p:nvSpPr>
        <p:spPr>
          <a:xfrm>
            <a:off x="4645024" y="950400"/>
            <a:ext cx="4248000" cy="639762"/>
          </a:xfrm>
          <a:noFill/>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Click to edit Master text styles</a:t>
            </a:r>
          </a:p>
        </p:txBody>
      </p:sp>
      <p:sp>
        <p:nvSpPr>
          <p:cNvPr id="6" name="Espace réservé du contenu 5"/>
          <p:cNvSpPr>
            <a:spLocks noGrp="1"/>
          </p:cNvSpPr>
          <p:nvPr>
            <p:ph sz="quarter" idx="4"/>
          </p:nvPr>
        </p:nvSpPr>
        <p:spPr>
          <a:xfrm>
            <a:off x="4645024" y="1643050"/>
            <a:ext cx="4248000" cy="4286280"/>
          </a:xfrm>
          <a:noFill/>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Titre 1"/>
          <p:cNvSpPr>
            <a:spLocks noGrp="1"/>
          </p:cNvSpPr>
          <p:nvPr>
            <p:ph type="title"/>
          </p:nvPr>
        </p:nvSpPr>
        <p:spPr>
          <a:xfrm>
            <a:off x="1981200" y="228600"/>
            <a:ext cx="6934200" cy="685800"/>
          </a:xfrm>
        </p:spPr>
        <p:txBody>
          <a:bodyPr/>
          <a:lstStyle/>
          <a:p>
            <a:r>
              <a:rPr lang="en-GB" noProof="0" smtClean="0"/>
              <a:t>Click to edit Master title style</a:t>
            </a:r>
            <a:endParaRPr lang="en-GB" noProof="0"/>
          </a:p>
        </p:txBody>
      </p:sp>
    </p:spTree>
    <p:extLst>
      <p:ext uri="{BB962C8B-B14F-4D97-AF65-F5344CB8AC3E}">
        <p14:creationId xmlns:p14="http://schemas.microsoft.com/office/powerpoint/2010/main" val="111853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right)  &amp;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smtClean="0"/>
              <a:t>Click to edit Master title style</a:t>
            </a:r>
            <a:endParaRPr lang="en-GB" noProof="0"/>
          </a:p>
        </p:txBody>
      </p:sp>
      <p:sp>
        <p:nvSpPr>
          <p:cNvPr id="4" name="Espace réservé du contenu 3"/>
          <p:cNvSpPr>
            <a:spLocks noGrp="1"/>
          </p:cNvSpPr>
          <p:nvPr>
            <p:ph sz="half" idx="2"/>
          </p:nvPr>
        </p:nvSpPr>
        <p:spPr>
          <a:xfrm>
            <a:off x="2071670" y="950400"/>
            <a:ext cx="684373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pour une image  2"/>
          <p:cNvSpPr>
            <a:spLocks noGrp="1"/>
          </p:cNvSpPr>
          <p:nvPr>
            <p:ph type="pic" idx="1"/>
          </p:nvPr>
        </p:nvSpPr>
        <p:spPr>
          <a:xfrm>
            <a:off x="230400" y="950400"/>
            <a:ext cx="1746000" cy="1440000"/>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GB" noProof="0" dirty="0"/>
          </a:p>
        </p:txBody>
      </p:sp>
    </p:spTree>
    <p:extLst>
      <p:ext uri="{BB962C8B-B14F-4D97-AF65-F5344CB8AC3E}">
        <p14:creationId xmlns:p14="http://schemas.microsoft.com/office/powerpoint/2010/main" val="75656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bottom)  &amp; Content">
    <p:spTree>
      <p:nvGrpSpPr>
        <p:cNvPr id="1" name=""/>
        <p:cNvGrpSpPr/>
        <p:nvPr/>
      </p:nvGrpSpPr>
      <p:grpSpPr>
        <a:xfrm>
          <a:off x="0" y="0"/>
          <a:ext cx="0" cy="0"/>
          <a:chOff x="0" y="0"/>
          <a:chExt cx="0" cy="0"/>
        </a:xfrm>
      </p:grpSpPr>
      <p:sp>
        <p:nvSpPr>
          <p:cNvPr id="5" name="Espace réservé pour une image  2"/>
          <p:cNvSpPr>
            <a:spLocks noGrp="1"/>
          </p:cNvSpPr>
          <p:nvPr>
            <p:ph type="pic" idx="1"/>
          </p:nvPr>
        </p:nvSpPr>
        <p:spPr>
          <a:xfrm>
            <a:off x="230400" y="2285992"/>
            <a:ext cx="8686800" cy="3643338"/>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GB" noProof="0" dirty="0"/>
          </a:p>
        </p:txBody>
      </p:sp>
      <p:sp>
        <p:nvSpPr>
          <p:cNvPr id="2" name="Titre 1"/>
          <p:cNvSpPr>
            <a:spLocks noGrp="1"/>
          </p:cNvSpPr>
          <p:nvPr>
            <p:ph type="title"/>
          </p:nvPr>
        </p:nvSpPr>
        <p:spPr/>
        <p:txBody>
          <a:bodyPr/>
          <a:lstStyle/>
          <a:p>
            <a:r>
              <a:rPr lang="en-GB" noProof="0" smtClean="0"/>
              <a:t>Click to edit Master title style</a:t>
            </a:r>
            <a:endParaRPr lang="en-GB" noProof="0"/>
          </a:p>
        </p:txBody>
      </p:sp>
      <p:sp>
        <p:nvSpPr>
          <p:cNvPr id="4" name="Espace réservé du contenu 3"/>
          <p:cNvSpPr>
            <a:spLocks noGrp="1"/>
          </p:cNvSpPr>
          <p:nvPr>
            <p:ph sz="half" idx="2"/>
          </p:nvPr>
        </p:nvSpPr>
        <p:spPr>
          <a:xfrm>
            <a:off x="230400" y="950400"/>
            <a:ext cx="8686800" cy="1296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p:txBody>
      </p:sp>
    </p:spTree>
    <p:extLst>
      <p:ext uri="{BB962C8B-B14F-4D97-AF65-F5344CB8AC3E}">
        <p14:creationId xmlns:p14="http://schemas.microsoft.com/office/powerpoint/2010/main" val="324172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re 1"/>
          <p:cNvSpPr>
            <a:spLocks noGrp="1"/>
          </p:cNvSpPr>
          <p:nvPr>
            <p:ph type="title"/>
          </p:nvPr>
        </p:nvSpPr>
        <p:spPr>
          <a:xfrm>
            <a:off x="1981200" y="228600"/>
            <a:ext cx="6934200" cy="685800"/>
          </a:xfrm>
        </p:spPr>
        <p:txBody>
          <a:bodyPr/>
          <a:lstStyle/>
          <a:p>
            <a:r>
              <a:rPr lang="en-GB" noProof="0" smtClean="0"/>
              <a:t>Click to edit Master title style</a:t>
            </a:r>
            <a:endParaRPr lang="en-GB" noProof="0"/>
          </a:p>
        </p:txBody>
      </p:sp>
    </p:spTree>
    <p:extLst>
      <p:ext uri="{BB962C8B-B14F-4D97-AF65-F5344CB8AC3E}">
        <p14:creationId xmlns:p14="http://schemas.microsoft.com/office/powerpoint/2010/main" val="75686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55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unf.edu/ia/pr/marketing_and_publications/visuali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188913"/>
            <a:ext cx="7080250" cy="719137"/>
          </a:xfrm>
          <a:prstGeom prst="rect">
            <a:avLst/>
          </a:prstGeom>
          <a:solidFill>
            <a:srgbClr val="00009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8600" y="950913"/>
            <a:ext cx="8686800" cy="5021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4400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1028" name="Picture 5" descr="The University of North Florida">
            <a:hlinkClick r:id="rId18"/>
          </p:cNvPr>
          <p:cNvPicPr>
            <a:picLocks noChangeAspect="1" noChangeArrowheads="1"/>
          </p:cNvPicPr>
          <p:nvPr userDrawn="1"/>
        </p:nvPicPr>
        <p:blipFill>
          <a:blip r:embed="rId19">
            <a:extLst>
              <a:ext uri="{28A0092B-C50C-407E-A947-70E740481C1C}">
                <a14:useLocalDpi xmlns:a14="http://schemas.microsoft.com/office/drawing/2010/main" val="0"/>
              </a:ext>
            </a:extLst>
          </a:blip>
          <a:srcRect r="48000"/>
          <a:stretch>
            <a:fillRect/>
          </a:stretch>
        </p:blipFill>
        <p:spPr bwMode="auto">
          <a:xfrm>
            <a:off x="0" y="188913"/>
            <a:ext cx="1763713"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rtl="0" eaLnBrk="0" fontAlgn="base" hangingPunct="0">
        <a:spcBef>
          <a:spcPct val="0"/>
        </a:spcBef>
        <a:spcAft>
          <a:spcPct val="0"/>
        </a:spcAft>
        <a:defRPr sz="2400" b="1">
          <a:solidFill>
            <a:schemeClr val="bg1"/>
          </a:solidFill>
          <a:latin typeface="+mj-lt"/>
          <a:ea typeface="+mj-ea"/>
          <a:cs typeface="ヒラギノ角ゴ Pro W3"/>
        </a:defRPr>
      </a:lvl1pPr>
      <a:lvl2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2pPr>
      <a:lvl3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3pPr>
      <a:lvl4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4pPr>
      <a:lvl5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5pPr>
      <a:lvl6pPr marL="457200" algn="l" rtl="0" eaLnBrk="1" fontAlgn="base" hangingPunct="1">
        <a:spcBef>
          <a:spcPct val="0"/>
        </a:spcBef>
        <a:spcAft>
          <a:spcPct val="0"/>
        </a:spcAft>
        <a:defRPr b="1">
          <a:solidFill>
            <a:schemeClr val="bg1"/>
          </a:solidFill>
          <a:latin typeface="Arial" charset="0"/>
          <a:ea typeface="ヒラギノ角ゴ Pro W3" pitchFamily="-32" charset="-128"/>
        </a:defRPr>
      </a:lvl6pPr>
      <a:lvl7pPr marL="914400" algn="l" rtl="0" eaLnBrk="1" fontAlgn="base" hangingPunct="1">
        <a:spcBef>
          <a:spcPct val="0"/>
        </a:spcBef>
        <a:spcAft>
          <a:spcPct val="0"/>
        </a:spcAft>
        <a:defRPr b="1">
          <a:solidFill>
            <a:schemeClr val="bg1"/>
          </a:solidFill>
          <a:latin typeface="Arial" charset="0"/>
          <a:ea typeface="ヒラギノ角ゴ Pro W3" pitchFamily="-32" charset="-128"/>
        </a:defRPr>
      </a:lvl7pPr>
      <a:lvl8pPr marL="1371600" algn="l" rtl="0" eaLnBrk="1" fontAlgn="base" hangingPunct="1">
        <a:spcBef>
          <a:spcPct val="0"/>
        </a:spcBef>
        <a:spcAft>
          <a:spcPct val="0"/>
        </a:spcAft>
        <a:defRPr b="1">
          <a:solidFill>
            <a:schemeClr val="bg1"/>
          </a:solidFill>
          <a:latin typeface="Arial" charset="0"/>
          <a:ea typeface="ヒラギノ角ゴ Pro W3" pitchFamily="-32" charset="-128"/>
        </a:defRPr>
      </a:lvl8pPr>
      <a:lvl9pPr marL="1828800" algn="l" rtl="0" eaLnBrk="1" fontAlgn="base" hangingPunct="1">
        <a:spcBef>
          <a:spcPct val="0"/>
        </a:spcBef>
        <a:spcAft>
          <a:spcPct val="0"/>
        </a:spcAft>
        <a:defRPr b="1">
          <a:solidFill>
            <a:schemeClr val="bg1"/>
          </a:solidFill>
          <a:latin typeface="Arial" charset="0"/>
          <a:ea typeface="ヒラギノ角ゴ Pro W3" pitchFamily="-32" charset="-128"/>
        </a:defRPr>
      </a:lvl9pPr>
    </p:titleStyle>
    <p:bodyStyle>
      <a:lvl1pPr marL="342900" indent="-342900" algn="l" rtl="0" eaLnBrk="0" fontAlgn="base" hangingPunct="0">
        <a:spcBef>
          <a:spcPct val="20000"/>
        </a:spcBef>
        <a:spcAft>
          <a:spcPct val="0"/>
        </a:spcAft>
        <a:buClr>
          <a:srgbClr val="000099"/>
        </a:buClr>
        <a:buSzPct val="80000"/>
        <a:buFont typeface="Wingdings" pitchFamily="2" charset="2"/>
        <a:buChar char="n"/>
        <a:defRPr sz="2000">
          <a:solidFill>
            <a:srgbClr val="4C4C4C"/>
          </a:solidFill>
          <a:latin typeface="+mn-lt"/>
          <a:ea typeface="+mn-ea"/>
          <a:cs typeface="ヒラギノ角ゴ Pro W3"/>
        </a:defRPr>
      </a:lvl1pPr>
      <a:lvl2pPr marL="742950" indent="-285750" algn="l" rtl="0" eaLnBrk="0" fontAlgn="base" hangingPunct="0">
        <a:spcBef>
          <a:spcPct val="20000"/>
        </a:spcBef>
        <a:spcAft>
          <a:spcPct val="0"/>
        </a:spcAft>
        <a:buClr>
          <a:srgbClr val="000099"/>
        </a:buClr>
        <a:buSzPct val="80000"/>
        <a:buFont typeface="Wingdings" pitchFamily="2" charset="2"/>
        <a:buChar char="n"/>
        <a:defRPr sz="2000">
          <a:solidFill>
            <a:srgbClr val="4C4C4C"/>
          </a:solidFill>
          <a:latin typeface="+mn-lt"/>
          <a:ea typeface="+mn-ea"/>
          <a:cs typeface="ヒラギノ角ゴ Pro W3"/>
        </a:defRPr>
      </a:lvl2pPr>
      <a:lvl3pPr marL="1143000" indent="-228600" algn="l" rtl="0" eaLnBrk="0" fontAlgn="base" hangingPunct="0">
        <a:spcBef>
          <a:spcPct val="20000"/>
        </a:spcBef>
        <a:spcAft>
          <a:spcPct val="0"/>
        </a:spcAft>
        <a:buClr>
          <a:srgbClr val="000099"/>
        </a:buClr>
        <a:buSzPct val="80000"/>
        <a:buFont typeface="Wingdings" pitchFamily="2" charset="2"/>
        <a:buChar char="n"/>
        <a:defRPr sz="2400">
          <a:solidFill>
            <a:srgbClr val="4C4C4C"/>
          </a:solidFill>
          <a:latin typeface="+mn-lt"/>
          <a:ea typeface="+mn-ea"/>
          <a:cs typeface="ヒラギノ角ゴ Pro W3"/>
        </a:defRPr>
      </a:lvl3pPr>
      <a:lvl4pPr marL="1600200" indent="-228600" algn="l" rtl="0" eaLnBrk="0" fontAlgn="base" hangingPunct="0">
        <a:spcBef>
          <a:spcPct val="20000"/>
        </a:spcBef>
        <a:spcAft>
          <a:spcPct val="0"/>
        </a:spcAft>
        <a:buClr>
          <a:srgbClr val="000099"/>
        </a:buClr>
        <a:buSzPct val="80000"/>
        <a:buFont typeface="Wingdings" pitchFamily="2" charset="2"/>
        <a:buChar char="n"/>
        <a:defRPr sz="2000">
          <a:solidFill>
            <a:srgbClr val="4C4C4C"/>
          </a:solidFill>
          <a:latin typeface="+mn-lt"/>
          <a:ea typeface="+mn-ea"/>
          <a:cs typeface="ヒラギノ角ゴ Pro W3"/>
        </a:defRPr>
      </a:lvl4pPr>
      <a:lvl5pPr marL="2057400" indent="-228600" algn="l" rtl="0" eaLnBrk="0" fontAlgn="base" hangingPunct="0">
        <a:spcBef>
          <a:spcPct val="20000"/>
        </a:spcBef>
        <a:spcAft>
          <a:spcPct val="0"/>
        </a:spcAft>
        <a:buClr>
          <a:srgbClr val="000099"/>
        </a:buClr>
        <a:buSzPct val="80000"/>
        <a:buFont typeface="Wingdings" pitchFamily="2" charset="2"/>
        <a:buChar char="n"/>
        <a:defRPr sz="2000">
          <a:solidFill>
            <a:srgbClr val="4C4C4C"/>
          </a:solidFill>
          <a:latin typeface="+mn-lt"/>
          <a:ea typeface="+mn-ea"/>
          <a:cs typeface="ヒラギノ角ゴ Pro W3"/>
        </a:defRPr>
      </a:lvl5pPr>
      <a:lvl6pPr marL="25146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6pPr>
      <a:lvl7pPr marL="29718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7pPr>
      <a:lvl8pPr marL="34290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8pPr>
      <a:lvl9pPr marL="38862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christopher.j.brown@unf.ed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mailto:aetan625@ao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758" y="163326"/>
            <a:ext cx="6063540" cy="1368196"/>
          </a:xfrm>
          <a:prstGeom prst="rect">
            <a:avLst/>
          </a:prstGeom>
        </p:spPr>
      </p:pic>
      <p:sp>
        <p:nvSpPr>
          <p:cNvPr id="7" name="Rectangle 2"/>
          <p:cNvSpPr txBox="1">
            <a:spLocks noChangeArrowheads="1"/>
          </p:cNvSpPr>
          <p:nvPr/>
        </p:nvSpPr>
        <p:spPr bwMode="auto">
          <a:xfrm>
            <a:off x="561690" y="1696065"/>
            <a:ext cx="7988300" cy="3303638"/>
          </a:xfrm>
          <a:prstGeom prst="rect">
            <a:avLst/>
          </a:prstGeom>
          <a:solidFill>
            <a:srgbClr val="00009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755C"/>
                </a:solidFill>
                <a:latin typeface="+mj-lt"/>
                <a:ea typeface="+mj-ea"/>
                <a:cs typeface="ヒラギノ角ゴ Pro W3"/>
              </a:defRPr>
            </a:lvl1pPr>
            <a:lvl2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2pPr>
            <a:lvl3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3pPr>
            <a:lvl4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4pPr>
            <a:lvl5pPr algn="l" rtl="0" eaLnBrk="0" fontAlgn="base" hangingPunct="0">
              <a:spcBef>
                <a:spcPct val="0"/>
              </a:spcBef>
              <a:spcAft>
                <a:spcPct val="0"/>
              </a:spcAft>
              <a:defRPr sz="2400" b="1">
                <a:solidFill>
                  <a:schemeClr val="bg1"/>
                </a:solidFill>
                <a:latin typeface="Arial" charset="0"/>
                <a:ea typeface="ヒラギノ角ゴ Pro W3" pitchFamily="-32" charset="-128"/>
                <a:cs typeface="ヒラギノ角ゴ Pro W3"/>
              </a:defRPr>
            </a:lvl5pPr>
            <a:lvl6pPr marL="457200" algn="l" rtl="0" eaLnBrk="1" fontAlgn="base" hangingPunct="1">
              <a:spcBef>
                <a:spcPct val="0"/>
              </a:spcBef>
              <a:spcAft>
                <a:spcPct val="0"/>
              </a:spcAft>
              <a:defRPr b="1">
                <a:solidFill>
                  <a:schemeClr val="bg1"/>
                </a:solidFill>
                <a:latin typeface="Arial" charset="0"/>
                <a:ea typeface="ヒラギノ角ゴ Pro W3" pitchFamily="-32" charset="-128"/>
              </a:defRPr>
            </a:lvl6pPr>
            <a:lvl7pPr marL="914400" algn="l" rtl="0" eaLnBrk="1" fontAlgn="base" hangingPunct="1">
              <a:spcBef>
                <a:spcPct val="0"/>
              </a:spcBef>
              <a:spcAft>
                <a:spcPct val="0"/>
              </a:spcAft>
              <a:defRPr b="1">
                <a:solidFill>
                  <a:schemeClr val="bg1"/>
                </a:solidFill>
                <a:latin typeface="Arial" charset="0"/>
                <a:ea typeface="ヒラギノ角ゴ Pro W3" pitchFamily="-32" charset="-128"/>
              </a:defRPr>
            </a:lvl7pPr>
            <a:lvl8pPr marL="1371600" algn="l" rtl="0" eaLnBrk="1" fontAlgn="base" hangingPunct="1">
              <a:spcBef>
                <a:spcPct val="0"/>
              </a:spcBef>
              <a:spcAft>
                <a:spcPct val="0"/>
              </a:spcAft>
              <a:defRPr b="1">
                <a:solidFill>
                  <a:schemeClr val="bg1"/>
                </a:solidFill>
                <a:latin typeface="Arial" charset="0"/>
                <a:ea typeface="ヒラギノ角ゴ Pro W3" pitchFamily="-32" charset="-128"/>
              </a:defRPr>
            </a:lvl8pPr>
            <a:lvl9pPr marL="1828800" algn="l" rtl="0" eaLnBrk="1" fontAlgn="base" hangingPunct="1">
              <a:spcBef>
                <a:spcPct val="0"/>
              </a:spcBef>
              <a:spcAft>
                <a:spcPct val="0"/>
              </a:spcAft>
              <a:defRPr b="1">
                <a:solidFill>
                  <a:schemeClr val="bg1"/>
                </a:solidFill>
                <a:latin typeface="Arial" charset="0"/>
                <a:ea typeface="ヒラギノ角ゴ Pro W3" pitchFamily="-32" charset="-128"/>
              </a:defRPr>
            </a:lvl9pPr>
          </a:lstStyle>
          <a:p>
            <a:pPr algn="ctr" eaLnBrk="1" hangingPunct="1"/>
            <a:r>
              <a:rPr lang="en-US" dirty="0">
                <a:solidFill>
                  <a:schemeClr val="bg1"/>
                </a:solidFill>
              </a:rPr>
              <a:t>“Comparison of Hydrologic Model Performance Statistics Using Rain Gauge and NEXRAD Precipitation Input at Different Watershed Spatial Scales and Rainfall Return Frequencies for the Upper St. Johns River, Florida USA”</a:t>
            </a:r>
            <a:endParaRPr lang="en-US" dirty="0" smtClean="0">
              <a:solidFill>
                <a:schemeClr val="bg1"/>
              </a:solidFill>
            </a:endParaRPr>
          </a:p>
        </p:txBody>
      </p:sp>
      <p:sp>
        <p:nvSpPr>
          <p:cNvPr id="9" name="Rectangle 4"/>
          <p:cNvSpPr>
            <a:spLocks noChangeArrowheads="1"/>
          </p:cNvSpPr>
          <p:nvPr/>
        </p:nvSpPr>
        <p:spPr bwMode="auto">
          <a:xfrm>
            <a:off x="4424516" y="6027003"/>
            <a:ext cx="471948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dirty="0" smtClean="0">
                <a:solidFill>
                  <a:srgbClr val="00009E"/>
                </a:solidFill>
              </a:rPr>
              <a:t>Amanda Bredesen, P.E.</a:t>
            </a:r>
            <a:endParaRPr lang="en-US" dirty="0">
              <a:solidFill>
                <a:srgbClr val="00009E"/>
              </a:solidFill>
            </a:endParaRPr>
          </a:p>
          <a:p>
            <a:pPr eaLnBrk="1" hangingPunct="1"/>
            <a:r>
              <a:rPr lang="en-US" dirty="0" smtClean="0">
                <a:solidFill>
                  <a:srgbClr val="00009E"/>
                </a:solidFill>
              </a:rPr>
              <a:t>Dr</a:t>
            </a:r>
            <a:r>
              <a:rPr lang="en-US" dirty="0" smtClean="0">
                <a:solidFill>
                  <a:srgbClr val="00009E"/>
                </a:solidFill>
              </a:rPr>
              <a:t>. Christopher J. Brown, P.E</a:t>
            </a:r>
            <a:r>
              <a:rPr lang="en-US" dirty="0" smtClean="0">
                <a:solidFill>
                  <a:srgbClr val="00009E"/>
                </a:solidFill>
              </a:rPr>
              <a:t>.</a:t>
            </a:r>
            <a:endParaRPr lang="en-US" dirty="0" smtClean="0">
              <a:solidFill>
                <a:srgbClr val="00009E"/>
              </a:solidFill>
            </a:endParaRPr>
          </a:p>
        </p:txBody>
      </p:sp>
      <p:sp>
        <p:nvSpPr>
          <p:cNvPr id="6" name="Rectangle 4"/>
          <p:cNvSpPr>
            <a:spLocks noChangeArrowheads="1"/>
          </p:cNvSpPr>
          <p:nvPr/>
        </p:nvSpPr>
        <p:spPr bwMode="auto">
          <a:xfrm>
            <a:off x="0" y="5202698"/>
            <a:ext cx="88931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dirty="0" smtClean="0">
                <a:solidFill>
                  <a:srgbClr val="00009E"/>
                </a:solidFill>
              </a:rPr>
              <a:t>Companion Slides prepared for the 3</a:t>
            </a:r>
            <a:r>
              <a:rPr lang="en-US" baseline="30000" dirty="0" smtClean="0">
                <a:solidFill>
                  <a:srgbClr val="00009E"/>
                </a:solidFill>
              </a:rPr>
              <a:t>rd</a:t>
            </a:r>
            <a:r>
              <a:rPr lang="en-US" dirty="0" smtClean="0">
                <a:solidFill>
                  <a:srgbClr val="00009E"/>
                </a:solidFill>
              </a:rPr>
              <a:t> International E-Conference on Water Sciences sponsored by MDPI, November 2018</a:t>
            </a:r>
            <a:endParaRPr lang="en-US" dirty="0">
              <a:solidFill>
                <a:srgbClr val="00009E"/>
              </a:solidFill>
            </a:endParaRPr>
          </a:p>
        </p:txBody>
      </p:sp>
    </p:spTree>
    <p:extLst>
      <p:ext uri="{BB962C8B-B14F-4D97-AF65-F5344CB8AC3E}">
        <p14:creationId xmlns:p14="http://schemas.microsoft.com/office/powerpoint/2010/main" val="344284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Study to Compare Model Data Inputs</a:t>
            </a:r>
            <a:endParaRPr lang="en-US" dirty="0" smtClean="0"/>
          </a:p>
        </p:txBody>
      </p:sp>
      <p:sp>
        <p:nvSpPr>
          <p:cNvPr id="19458" name="Rectangle 3"/>
          <p:cNvSpPr>
            <a:spLocks noGrp="1" noChangeArrowheads="1"/>
          </p:cNvSpPr>
          <p:nvPr>
            <p:ph type="body" idx="1"/>
          </p:nvPr>
        </p:nvSpPr>
        <p:spPr>
          <a:xfrm>
            <a:off x="250825" y="981075"/>
            <a:ext cx="8686800" cy="5184775"/>
          </a:xfrm>
        </p:spPr>
        <p:txBody>
          <a:bodyPr/>
          <a:lstStyle/>
          <a:p>
            <a:pPr eaLnBrk="1" hangingPunct="1"/>
            <a:r>
              <a:rPr lang="en-US" sz="2400" dirty="0" smtClean="0"/>
              <a:t>Summary of </a:t>
            </a:r>
            <a:r>
              <a:rPr lang="en-US" sz="2400" dirty="0" smtClean="0"/>
              <a:t>Degree of Model Calibration for the two different precipitation datasets using R</a:t>
            </a:r>
            <a:r>
              <a:rPr lang="en-US" sz="2400" baseline="30000" dirty="0" smtClean="0"/>
              <a:t>2</a:t>
            </a:r>
            <a:r>
              <a:rPr lang="en-US" sz="2400" dirty="0" smtClean="0"/>
              <a:t> and Nash-Sutcliffe Efficiency Factor (NSE):</a:t>
            </a:r>
            <a:endParaRPr lang="en-US" sz="2400" dirty="0" smtClean="0"/>
          </a:p>
        </p:txBody>
      </p:sp>
      <p:pic>
        <p:nvPicPr>
          <p:cNvPr id="3" name="Picture 2"/>
          <p:cNvPicPr>
            <a:picLocks noChangeAspect="1"/>
          </p:cNvPicPr>
          <p:nvPr/>
        </p:nvPicPr>
        <p:blipFill>
          <a:blip r:embed="rId3"/>
          <a:stretch>
            <a:fillRect/>
          </a:stretch>
        </p:blipFill>
        <p:spPr>
          <a:xfrm>
            <a:off x="159920" y="2359744"/>
            <a:ext cx="8821849" cy="442451"/>
          </a:xfrm>
          <a:prstGeom prst="rect">
            <a:avLst/>
          </a:prstGeom>
        </p:spPr>
      </p:pic>
      <p:pic>
        <p:nvPicPr>
          <p:cNvPr id="4" name="Picture 3"/>
          <p:cNvPicPr>
            <a:picLocks noChangeAspect="1"/>
          </p:cNvPicPr>
          <p:nvPr/>
        </p:nvPicPr>
        <p:blipFill>
          <a:blip r:embed="rId4"/>
          <a:stretch>
            <a:fillRect/>
          </a:stretch>
        </p:blipFill>
        <p:spPr>
          <a:xfrm>
            <a:off x="1738004" y="2668383"/>
            <a:ext cx="6329363" cy="4072906"/>
          </a:xfrm>
          <a:prstGeom prst="rect">
            <a:avLst/>
          </a:prstGeom>
        </p:spPr>
      </p:pic>
    </p:spTree>
    <p:extLst>
      <p:ext uri="{BB962C8B-B14F-4D97-AF65-F5344CB8AC3E}">
        <p14:creationId xmlns:p14="http://schemas.microsoft.com/office/powerpoint/2010/main" val="40022463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Study to Compare Model Data Inputs</a:t>
            </a:r>
            <a:endParaRPr lang="en-US" dirty="0" smtClean="0"/>
          </a:p>
        </p:txBody>
      </p:sp>
      <p:sp>
        <p:nvSpPr>
          <p:cNvPr id="19458" name="Rectangle 3"/>
          <p:cNvSpPr>
            <a:spLocks noGrp="1" noChangeArrowheads="1"/>
          </p:cNvSpPr>
          <p:nvPr>
            <p:ph type="body" idx="1"/>
          </p:nvPr>
        </p:nvSpPr>
        <p:spPr>
          <a:xfrm>
            <a:off x="250825" y="981075"/>
            <a:ext cx="8686800" cy="5184775"/>
          </a:xfrm>
        </p:spPr>
        <p:txBody>
          <a:bodyPr/>
          <a:lstStyle/>
          <a:p>
            <a:pPr eaLnBrk="1" hangingPunct="1"/>
            <a:r>
              <a:rPr lang="en-US" sz="2400" dirty="0" smtClean="0"/>
              <a:t>Summary of </a:t>
            </a:r>
            <a:r>
              <a:rPr lang="en-US" sz="2400" dirty="0" smtClean="0"/>
              <a:t>Degree of Model Calibration for the two different precipitation datasets using R</a:t>
            </a:r>
            <a:r>
              <a:rPr lang="en-US" sz="2400" baseline="30000" dirty="0" smtClean="0"/>
              <a:t>2</a:t>
            </a:r>
            <a:r>
              <a:rPr lang="en-US" sz="2400" dirty="0" smtClean="0"/>
              <a:t> and Nash-Sutcliffe Efficiency Factor (NSE):</a:t>
            </a:r>
            <a:endParaRPr lang="en-US" sz="2400" dirty="0" smtClean="0"/>
          </a:p>
        </p:txBody>
      </p:sp>
      <p:pic>
        <p:nvPicPr>
          <p:cNvPr id="2" name="Picture 1"/>
          <p:cNvPicPr>
            <a:picLocks noChangeAspect="1"/>
          </p:cNvPicPr>
          <p:nvPr/>
        </p:nvPicPr>
        <p:blipFill>
          <a:blip r:embed="rId3"/>
          <a:stretch>
            <a:fillRect/>
          </a:stretch>
        </p:blipFill>
        <p:spPr>
          <a:xfrm>
            <a:off x="363513" y="2378491"/>
            <a:ext cx="8772838" cy="379457"/>
          </a:xfrm>
          <a:prstGeom prst="rect">
            <a:avLst/>
          </a:prstGeom>
        </p:spPr>
      </p:pic>
      <p:pic>
        <p:nvPicPr>
          <p:cNvPr id="5" name="Picture 4"/>
          <p:cNvPicPr>
            <a:picLocks noChangeAspect="1"/>
          </p:cNvPicPr>
          <p:nvPr/>
        </p:nvPicPr>
        <p:blipFill>
          <a:blip r:embed="rId4"/>
          <a:stretch>
            <a:fillRect/>
          </a:stretch>
        </p:blipFill>
        <p:spPr>
          <a:xfrm>
            <a:off x="1639527" y="2712627"/>
            <a:ext cx="6270347" cy="4042134"/>
          </a:xfrm>
          <a:prstGeom prst="rect">
            <a:avLst/>
          </a:prstGeom>
        </p:spPr>
      </p:pic>
    </p:spTree>
    <p:extLst>
      <p:ext uri="{BB962C8B-B14F-4D97-AF65-F5344CB8AC3E}">
        <p14:creationId xmlns:p14="http://schemas.microsoft.com/office/powerpoint/2010/main" val="39615728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Prelim Study to Revise Design Procedures</a:t>
            </a:r>
          </a:p>
        </p:txBody>
      </p:sp>
      <p:sp>
        <p:nvSpPr>
          <p:cNvPr id="19458" name="Rectangle 3"/>
          <p:cNvSpPr>
            <a:spLocks noGrp="1" noChangeArrowheads="1"/>
          </p:cNvSpPr>
          <p:nvPr>
            <p:ph type="body" idx="1"/>
          </p:nvPr>
        </p:nvSpPr>
        <p:spPr>
          <a:xfrm>
            <a:off x="250825" y="892585"/>
            <a:ext cx="8686800" cy="5184775"/>
          </a:xfrm>
        </p:spPr>
        <p:txBody>
          <a:bodyPr/>
          <a:lstStyle/>
          <a:p>
            <a:pPr eaLnBrk="1" hangingPunct="1"/>
            <a:r>
              <a:rPr lang="en-US" sz="2400" dirty="0" smtClean="0"/>
              <a:t>Future Research:</a:t>
            </a:r>
          </a:p>
          <a:p>
            <a:pPr lvl="1" eaLnBrk="1" hangingPunct="1">
              <a:buFont typeface="Wingdings" panose="05000000000000000000" pitchFamily="2" charset="2"/>
              <a:buChar char="Ø"/>
            </a:pPr>
            <a:r>
              <a:rPr lang="en-US" sz="2400" dirty="0" smtClean="0"/>
              <a:t>Do similar studies of other watersheds in the USA using HEC-HMS or other hydrologic models; and,</a:t>
            </a:r>
            <a:endParaRPr lang="en-US" sz="2400" dirty="0" smtClean="0"/>
          </a:p>
          <a:p>
            <a:pPr lvl="1" eaLnBrk="1" hangingPunct="1">
              <a:buFont typeface="Wingdings" panose="05000000000000000000" pitchFamily="2" charset="2"/>
              <a:buChar char="Ø"/>
            </a:pPr>
            <a:r>
              <a:rPr lang="en-US" sz="2400" dirty="0" smtClean="0"/>
              <a:t>Review additional storm return frequencies for the same watersheds studied in order to add validity to some of the study conclusions.</a:t>
            </a:r>
            <a:endParaRPr lang="en-US" sz="2400" dirty="0" smtClean="0"/>
          </a:p>
        </p:txBody>
      </p:sp>
      <p:pic>
        <p:nvPicPr>
          <p:cNvPr id="4" name="Picture 3" descr="So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112" y="5369669"/>
            <a:ext cx="5769590" cy="1301868"/>
          </a:xfrm>
          <a:prstGeom prst="rect">
            <a:avLst/>
          </a:prstGeom>
        </p:spPr>
      </p:pic>
    </p:spTree>
    <p:extLst>
      <p:ext uri="{BB962C8B-B14F-4D97-AF65-F5344CB8AC3E}">
        <p14:creationId xmlns:p14="http://schemas.microsoft.com/office/powerpoint/2010/main" val="35937888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wipe(down)">
                                      <p:cBhvr>
                                        <p:cTn id="10" dur="2000"/>
                                        <p:tgtEl>
                                          <p:spTgt spid="1945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Effect transition="in" filter="wipe(down)">
                                      <p:cBhvr>
                                        <p:cTn id="13" dur="20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Questions</a:t>
            </a:r>
          </a:p>
        </p:txBody>
      </p:sp>
      <p:sp>
        <p:nvSpPr>
          <p:cNvPr id="45059" name="Rectangle 3"/>
          <p:cNvSpPr>
            <a:spLocks noGrp="1" noChangeArrowheads="1"/>
          </p:cNvSpPr>
          <p:nvPr>
            <p:ph type="body" idx="1"/>
          </p:nvPr>
        </p:nvSpPr>
        <p:spPr/>
        <p:txBody>
          <a:bodyPr/>
          <a:lstStyle/>
          <a:p>
            <a:r>
              <a:rPr lang="en-US" sz="2400" b="1" dirty="0" smtClean="0"/>
              <a:t>Thank you for the opportunity to provide this presentation.</a:t>
            </a:r>
          </a:p>
        </p:txBody>
      </p:sp>
      <p:sp>
        <p:nvSpPr>
          <p:cNvPr id="2" name="TextBox 1"/>
          <p:cNvSpPr txBox="1"/>
          <p:nvPr/>
        </p:nvSpPr>
        <p:spPr>
          <a:xfrm>
            <a:off x="1385020" y="4319282"/>
            <a:ext cx="6719147" cy="1938992"/>
          </a:xfrm>
          <a:prstGeom prst="rect">
            <a:avLst/>
          </a:prstGeom>
          <a:noFill/>
        </p:spPr>
        <p:txBody>
          <a:bodyPr wrap="none" rtlCol="0">
            <a:spAutoFit/>
          </a:bodyPr>
          <a:lstStyle/>
          <a:p>
            <a:r>
              <a:rPr lang="en-US" dirty="0" smtClean="0">
                <a:solidFill>
                  <a:srgbClr val="00009E"/>
                </a:solidFill>
              </a:rPr>
              <a:t>Chris Brown – </a:t>
            </a:r>
            <a:r>
              <a:rPr lang="en-US" dirty="0" smtClean="0">
                <a:solidFill>
                  <a:srgbClr val="00009E"/>
                </a:solidFill>
                <a:hlinkClick r:id="rId3"/>
              </a:rPr>
              <a:t>christopher.j.brown@unf.edu</a:t>
            </a:r>
            <a:r>
              <a:rPr lang="en-US" dirty="0" smtClean="0">
                <a:solidFill>
                  <a:srgbClr val="00009E"/>
                </a:solidFill>
              </a:rPr>
              <a:t>;</a:t>
            </a:r>
          </a:p>
          <a:p>
            <a:r>
              <a:rPr lang="en-US" dirty="0" smtClean="0">
                <a:solidFill>
                  <a:srgbClr val="00009E"/>
                </a:solidFill>
              </a:rPr>
              <a:t>Or via phone: 01-(904)-620-2811</a:t>
            </a:r>
          </a:p>
          <a:p>
            <a:endParaRPr lang="en-US" dirty="0" smtClean="0">
              <a:solidFill>
                <a:srgbClr val="00009E"/>
              </a:solidFill>
            </a:endParaRPr>
          </a:p>
          <a:p>
            <a:r>
              <a:rPr lang="en-US" dirty="0" smtClean="0">
                <a:solidFill>
                  <a:srgbClr val="00009E"/>
                </a:solidFill>
              </a:rPr>
              <a:t>Amanda Bredesen</a:t>
            </a:r>
            <a:r>
              <a:rPr lang="en-US" dirty="0">
                <a:solidFill>
                  <a:srgbClr val="00009E"/>
                </a:solidFill>
              </a:rPr>
              <a:t>– </a:t>
            </a:r>
            <a:r>
              <a:rPr lang="en-US" dirty="0">
                <a:solidFill>
                  <a:srgbClr val="00009E"/>
                </a:solidFill>
                <a:hlinkClick r:id="rId4"/>
              </a:rPr>
              <a:t>aetan625@aol.com</a:t>
            </a:r>
            <a:r>
              <a:rPr lang="en-US" dirty="0" smtClean="0">
                <a:solidFill>
                  <a:srgbClr val="00009E"/>
                </a:solidFill>
              </a:rPr>
              <a:t>;</a:t>
            </a:r>
          </a:p>
          <a:p>
            <a:endParaRPr lang="en-US" dirty="0" smtClean="0">
              <a:solidFill>
                <a:srgbClr val="00009E"/>
              </a:solidFill>
            </a:endParaRPr>
          </a:p>
        </p:txBody>
      </p:sp>
      <p:pic>
        <p:nvPicPr>
          <p:cNvPr id="6" name="Picture 5" descr="SoE 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8067" y="2405244"/>
            <a:ext cx="5769590" cy="13018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Study to Compare Model Data Inputs</a:t>
            </a:r>
            <a:endParaRPr lang="en-US" dirty="0" smtClean="0"/>
          </a:p>
        </p:txBody>
      </p:sp>
      <p:sp>
        <p:nvSpPr>
          <p:cNvPr id="19458" name="Rectangle 3"/>
          <p:cNvSpPr>
            <a:spLocks noGrp="1" noChangeArrowheads="1"/>
          </p:cNvSpPr>
          <p:nvPr>
            <p:ph type="body" idx="1"/>
          </p:nvPr>
        </p:nvSpPr>
        <p:spPr>
          <a:xfrm>
            <a:off x="250825" y="892585"/>
            <a:ext cx="8686800" cy="5184775"/>
          </a:xfrm>
        </p:spPr>
        <p:txBody>
          <a:bodyPr/>
          <a:lstStyle/>
          <a:p>
            <a:pPr eaLnBrk="1" hangingPunct="1"/>
            <a:r>
              <a:rPr lang="en-US" sz="2400" dirty="0" smtClean="0"/>
              <a:t>Study of </a:t>
            </a:r>
            <a:r>
              <a:rPr lang="en-US" sz="2400" dirty="0" smtClean="0"/>
              <a:t>two different precipitation model input types including standard rain gauges and Nexrad radar-derived data.</a:t>
            </a:r>
          </a:p>
          <a:p>
            <a:pPr eaLnBrk="1" hangingPunct="1"/>
            <a:endParaRPr lang="en-US" sz="2400" dirty="0"/>
          </a:p>
          <a:p>
            <a:pPr eaLnBrk="1" hangingPunct="1"/>
            <a:r>
              <a:rPr lang="en-US" sz="2400" dirty="0" smtClean="0"/>
              <a:t>This is a companion presentation for paper by Bredesen and Brown.</a:t>
            </a:r>
          </a:p>
          <a:p>
            <a:pPr marL="0" indent="0" eaLnBrk="1" hangingPunct="1">
              <a:buNone/>
            </a:pPr>
            <a:endParaRPr lang="en-US" sz="2400" dirty="0" smtClean="0"/>
          </a:p>
          <a:p>
            <a:pPr eaLnBrk="1" hangingPunct="1"/>
            <a:r>
              <a:rPr lang="en-US" sz="2400" dirty="0" smtClean="0"/>
              <a:t>General </a:t>
            </a:r>
            <a:r>
              <a:rPr lang="en-US" sz="2400" dirty="0" smtClean="0"/>
              <a:t>conclusion of the study is that </a:t>
            </a:r>
            <a:r>
              <a:rPr lang="en-US" sz="2400" dirty="0" smtClean="0"/>
              <a:t>for large basins Rain Gauge precipitation input data was about the same or slightly better than Nex</a:t>
            </a:r>
            <a:r>
              <a:rPr lang="en-US" sz="2400" dirty="0" smtClean="0"/>
              <a:t>rad data</a:t>
            </a:r>
            <a:r>
              <a:rPr lang="en-US" sz="2400" dirty="0" smtClean="0"/>
              <a:t>.  For small basins, Nexrad data proved superior. </a:t>
            </a:r>
          </a:p>
        </p:txBody>
      </p:sp>
      <p:pic>
        <p:nvPicPr>
          <p:cNvPr id="4" name="Picture 3" descr="So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112" y="5369669"/>
            <a:ext cx="5769590" cy="1301868"/>
          </a:xfrm>
          <a:prstGeom prst="rect">
            <a:avLst/>
          </a:prstGeom>
        </p:spPr>
      </p:pic>
    </p:spTree>
    <p:extLst>
      <p:ext uri="{BB962C8B-B14F-4D97-AF65-F5344CB8AC3E}">
        <p14:creationId xmlns:p14="http://schemas.microsoft.com/office/powerpoint/2010/main" val="24855292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wipe(down)">
                                      <p:cBhvr>
                                        <p:cTn id="12" dur="20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wipe(down)">
                                      <p:cBhvr>
                                        <p:cTn id="17" dur="20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Study to Compare Model Data Inputs</a:t>
            </a:r>
            <a:endParaRPr lang="en-US" dirty="0" smtClean="0"/>
          </a:p>
        </p:txBody>
      </p:sp>
      <p:sp>
        <p:nvSpPr>
          <p:cNvPr id="19458" name="Rectangle 3"/>
          <p:cNvSpPr>
            <a:spLocks noGrp="1" noChangeArrowheads="1"/>
          </p:cNvSpPr>
          <p:nvPr>
            <p:ph type="body" idx="1"/>
          </p:nvPr>
        </p:nvSpPr>
        <p:spPr>
          <a:xfrm>
            <a:off x="250825" y="892585"/>
            <a:ext cx="8686800" cy="5184775"/>
          </a:xfrm>
        </p:spPr>
        <p:txBody>
          <a:bodyPr/>
          <a:lstStyle/>
          <a:p>
            <a:pPr eaLnBrk="1" hangingPunct="1"/>
            <a:r>
              <a:rPr lang="en-US" sz="2400" dirty="0" smtClean="0"/>
              <a:t>For higher return frequency rain events, Rain Gauge data was about the same as Nexrad data.  </a:t>
            </a:r>
          </a:p>
          <a:p>
            <a:pPr marL="0" indent="0" eaLnBrk="1" hangingPunct="1">
              <a:buNone/>
            </a:pPr>
            <a:endParaRPr lang="en-US" sz="2400" dirty="0" smtClean="0"/>
          </a:p>
          <a:p>
            <a:pPr eaLnBrk="1" hangingPunct="1"/>
            <a:r>
              <a:rPr lang="en-US" sz="2400" dirty="0" smtClean="0"/>
              <a:t>For smaller return frequencies, Nexrad data was best.</a:t>
            </a:r>
          </a:p>
        </p:txBody>
      </p:sp>
      <p:pic>
        <p:nvPicPr>
          <p:cNvPr id="4" name="Picture 3" descr="So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112" y="5369669"/>
            <a:ext cx="5769590" cy="1301868"/>
          </a:xfrm>
          <a:prstGeom prst="rect">
            <a:avLst/>
          </a:prstGeom>
        </p:spPr>
      </p:pic>
    </p:spTree>
    <p:extLst>
      <p:ext uri="{BB962C8B-B14F-4D97-AF65-F5344CB8AC3E}">
        <p14:creationId xmlns:p14="http://schemas.microsoft.com/office/powerpoint/2010/main" val="10779753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animEffect transition="in" filter="wipe(down)">
                                      <p:cBhvr>
                                        <p:cTn id="11" dur="20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Study to Compare Model Data Inputs</a:t>
            </a:r>
            <a:endParaRPr lang="en-US" dirty="0" smtClean="0"/>
          </a:p>
        </p:txBody>
      </p:sp>
      <p:sp>
        <p:nvSpPr>
          <p:cNvPr id="19458" name="Rectangle 3"/>
          <p:cNvSpPr>
            <a:spLocks noGrp="1" noChangeArrowheads="1"/>
          </p:cNvSpPr>
          <p:nvPr>
            <p:ph type="body" idx="1"/>
          </p:nvPr>
        </p:nvSpPr>
        <p:spPr>
          <a:xfrm>
            <a:off x="250825" y="981075"/>
            <a:ext cx="8686800" cy="5184775"/>
          </a:xfrm>
        </p:spPr>
        <p:txBody>
          <a:bodyPr/>
          <a:lstStyle/>
          <a:p>
            <a:pPr eaLnBrk="1" hangingPunct="1"/>
            <a:r>
              <a:rPr lang="en-US" sz="2400" dirty="0" smtClean="0"/>
              <a:t>General project Study Area is the Upper St. Johns River in Florida, USA:</a:t>
            </a:r>
            <a:endParaRPr lang="en-US" sz="2400" dirty="0" smtClean="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271192" y="1600200"/>
            <a:ext cx="5669280" cy="5257800"/>
          </a:xfrm>
          <a:prstGeom prst="rect">
            <a:avLst/>
          </a:prstGeom>
          <a:noFill/>
        </p:spPr>
      </p:pic>
    </p:spTree>
    <p:extLst>
      <p:ext uri="{BB962C8B-B14F-4D97-AF65-F5344CB8AC3E}">
        <p14:creationId xmlns:p14="http://schemas.microsoft.com/office/powerpoint/2010/main" val="40104951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Study to Compare Model Data Inputs</a:t>
            </a:r>
            <a:endParaRPr lang="en-US" dirty="0" smtClean="0"/>
          </a:p>
        </p:txBody>
      </p:sp>
      <p:sp>
        <p:nvSpPr>
          <p:cNvPr id="19458" name="Rectangle 3"/>
          <p:cNvSpPr>
            <a:spLocks noGrp="1" noChangeArrowheads="1"/>
          </p:cNvSpPr>
          <p:nvPr>
            <p:ph type="body" idx="1"/>
          </p:nvPr>
        </p:nvSpPr>
        <p:spPr>
          <a:xfrm>
            <a:off x="250825" y="892585"/>
            <a:ext cx="8686800" cy="5184775"/>
          </a:xfrm>
        </p:spPr>
        <p:txBody>
          <a:bodyPr/>
          <a:lstStyle/>
          <a:p>
            <a:pPr eaLnBrk="1" hangingPunct="1"/>
            <a:r>
              <a:rPr lang="en-US" sz="2400" dirty="0" smtClean="0"/>
              <a:t>General Methods Used:</a:t>
            </a:r>
          </a:p>
          <a:p>
            <a:pPr lvl="1" eaLnBrk="1" hangingPunct="1">
              <a:buFont typeface="Wingdings" panose="05000000000000000000" pitchFamily="2" charset="2"/>
              <a:buChar char="Ø"/>
            </a:pPr>
            <a:r>
              <a:rPr lang="en-US" sz="2400" dirty="0" smtClean="0"/>
              <a:t>First, the research team developed a HEC-HMS hydrologic (rainfall-runoff) model of the Upper St. Johns watershed.</a:t>
            </a:r>
          </a:p>
          <a:p>
            <a:pPr lvl="1" eaLnBrk="1" hangingPunct="1">
              <a:buFont typeface="Wingdings" panose="05000000000000000000" pitchFamily="2" charset="2"/>
              <a:buChar char="Ø"/>
            </a:pPr>
            <a:r>
              <a:rPr lang="en-US" sz="2400" dirty="0" smtClean="0"/>
              <a:t>Then, once the model was sufficiently calibrated and validated, the research team compared calibration statistics using two different data inputs, namely:</a:t>
            </a:r>
          </a:p>
          <a:p>
            <a:pPr lvl="2" eaLnBrk="1" hangingPunct="1">
              <a:buFont typeface="Wingdings" panose="05000000000000000000" pitchFamily="2" charset="2"/>
              <a:buChar char="Ø"/>
            </a:pPr>
            <a:r>
              <a:rPr lang="en-US" sz="2800" dirty="0" smtClean="0"/>
              <a:t>Standard rain gauge data;</a:t>
            </a:r>
          </a:p>
          <a:p>
            <a:pPr lvl="2" eaLnBrk="1" hangingPunct="1">
              <a:buFont typeface="Wingdings" panose="05000000000000000000" pitchFamily="2" charset="2"/>
              <a:buChar char="Ø"/>
            </a:pPr>
            <a:r>
              <a:rPr lang="en-US" sz="2800" dirty="0" smtClean="0"/>
              <a:t>Remotely-sensed data using radar estimates or Nexrad for short;</a:t>
            </a:r>
          </a:p>
        </p:txBody>
      </p:sp>
      <p:pic>
        <p:nvPicPr>
          <p:cNvPr id="4" name="Picture 3" descr="So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112" y="5369669"/>
            <a:ext cx="5769590" cy="1301868"/>
          </a:xfrm>
          <a:prstGeom prst="rect">
            <a:avLst/>
          </a:prstGeom>
        </p:spPr>
      </p:pic>
    </p:spTree>
    <p:extLst>
      <p:ext uri="{BB962C8B-B14F-4D97-AF65-F5344CB8AC3E}">
        <p14:creationId xmlns:p14="http://schemas.microsoft.com/office/powerpoint/2010/main" val="12939800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wipe(down)">
                                      <p:cBhvr>
                                        <p:cTn id="10" dur="2000"/>
                                        <p:tgtEl>
                                          <p:spTgt spid="1945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Effect transition="in" filter="wipe(down)">
                                      <p:cBhvr>
                                        <p:cTn id="13" dur="2000"/>
                                        <p:tgtEl>
                                          <p:spTgt spid="1945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8">
                                            <p:txEl>
                                              <p:pRg st="3" end="3"/>
                                            </p:txEl>
                                          </p:spTgt>
                                        </p:tgtEl>
                                        <p:attrNameLst>
                                          <p:attrName>style.visibility</p:attrName>
                                        </p:attrNameLst>
                                      </p:cBhvr>
                                      <p:to>
                                        <p:strVal val="visible"/>
                                      </p:to>
                                    </p:set>
                                    <p:animEffect transition="in" filter="wipe(down)">
                                      <p:cBhvr>
                                        <p:cTn id="16" dur="2000"/>
                                        <p:tgtEl>
                                          <p:spTgt spid="19458">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animEffect transition="in" filter="wipe(down)">
                                      <p:cBhvr>
                                        <p:cTn id="19" dur="20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Study to Compare Model Data Inputs</a:t>
            </a:r>
            <a:endParaRPr lang="en-US" dirty="0" smtClean="0"/>
          </a:p>
        </p:txBody>
      </p:sp>
      <p:sp>
        <p:nvSpPr>
          <p:cNvPr id="19458" name="Rectangle 3"/>
          <p:cNvSpPr>
            <a:spLocks noGrp="1" noChangeArrowheads="1"/>
          </p:cNvSpPr>
          <p:nvPr>
            <p:ph type="body" idx="1"/>
          </p:nvPr>
        </p:nvSpPr>
        <p:spPr>
          <a:xfrm>
            <a:off x="250825" y="892585"/>
            <a:ext cx="8686800" cy="5184775"/>
          </a:xfrm>
        </p:spPr>
        <p:txBody>
          <a:bodyPr/>
          <a:lstStyle/>
          <a:p>
            <a:pPr eaLnBrk="1" hangingPunct="1"/>
            <a:r>
              <a:rPr lang="en-US" sz="2400" dirty="0" smtClean="0"/>
              <a:t>General Methods Used:</a:t>
            </a:r>
          </a:p>
          <a:p>
            <a:pPr lvl="1" eaLnBrk="1" hangingPunct="1">
              <a:buFont typeface="Wingdings" panose="05000000000000000000" pitchFamily="2" charset="2"/>
              <a:buChar char="Ø"/>
            </a:pPr>
            <a:r>
              <a:rPr lang="en-US" sz="2400" dirty="0" smtClean="0"/>
              <a:t>Then, the results were also discretized into sub-catchment or sub-basin size versus degree of calibration and;</a:t>
            </a:r>
          </a:p>
          <a:p>
            <a:pPr lvl="1" eaLnBrk="1" hangingPunct="1">
              <a:buFont typeface="Wingdings" panose="05000000000000000000" pitchFamily="2" charset="2"/>
              <a:buChar char="Ø"/>
            </a:pPr>
            <a:r>
              <a:rPr lang="en-US" sz="2400" dirty="0" smtClean="0"/>
              <a:t>Precipitation return frequency versus degree of calibration;</a:t>
            </a:r>
          </a:p>
          <a:p>
            <a:pPr lvl="1" eaLnBrk="1" hangingPunct="1">
              <a:buFont typeface="Wingdings" panose="05000000000000000000" pitchFamily="2" charset="2"/>
              <a:buChar char="Ø"/>
            </a:pPr>
            <a:r>
              <a:rPr lang="en-US" sz="2400" dirty="0" smtClean="0"/>
              <a:t>The concept being that the additional pre and post-processing required to use the Nexrad data instead of the gauge data might not be worth it if the model calibration statistics could not be improved, e.g. what is the value of the Nexrad data versus the gauge data.</a:t>
            </a:r>
          </a:p>
        </p:txBody>
      </p:sp>
      <p:pic>
        <p:nvPicPr>
          <p:cNvPr id="4" name="Picture 3" descr="So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112" y="5369669"/>
            <a:ext cx="5769590" cy="1301868"/>
          </a:xfrm>
          <a:prstGeom prst="rect">
            <a:avLst/>
          </a:prstGeom>
        </p:spPr>
      </p:pic>
    </p:spTree>
    <p:extLst>
      <p:ext uri="{BB962C8B-B14F-4D97-AF65-F5344CB8AC3E}">
        <p14:creationId xmlns:p14="http://schemas.microsoft.com/office/powerpoint/2010/main" val="42633164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wipe(down)">
                                      <p:cBhvr>
                                        <p:cTn id="10" dur="2000"/>
                                        <p:tgtEl>
                                          <p:spTgt spid="1945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Effect transition="in" filter="wipe(down)">
                                      <p:cBhvr>
                                        <p:cTn id="13" dur="2000"/>
                                        <p:tgtEl>
                                          <p:spTgt spid="1945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458">
                                            <p:txEl>
                                              <p:pRg st="3" end="3"/>
                                            </p:txEl>
                                          </p:spTgt>
                                        </p:tgtEl>
                                        <p:attrNameLst>
                                          <p:attrName>style.visibility</p:attrName>
                                        </p:attrNameLst>
                                      </p:cBhvr>
                                      <p:to>
                                        <p:strVal val="visible"/>
                                      </p:to>
                                    </p:set>
                                    <p:animEffect transition="in" filter="wipe(down)">
                                      <p:cBhvr>
                                        <p:cTn id="16" dur="20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Study to Compare Model Data Inputs</a:t>
            </a:r>
            <a:endParaRPr lang="en-US" dirty="0" smtClean="0"/>
          </a:p>
        </p:txBody>
      </p:sp>
      <p:sp>
        <p:nvSpPr>
          <p:cNvPr id="19458" name="Rectangle 3"/>
          <p:cNvSpPr>
            <a:spLocks noGrp="1" noChangeArrowheads="1"/>
          </p:cNvSpPr>
          <p:nvPr>
            <p:ph type="body" idx="1"/>
          </p:nvPr>
        </p:nvSpPr>
        <p:spPr>
          <a:xfrm>
            <a:off x="250825" y="981075"/>
            <a:ext cx="8686800" cy="5184775"/>
          </a:xfrm>
        </p:spPr>
        <p:txBody>
          <a:bodyPr/>
          <a:lstStyle/>
          <a:p>
            <a:pPr eaLnBrk="1" hangingPunct="1"/>
            <a:r>
              <a:rPr lang="en-US" sz="2400" dirty="0" smtClean="0"/>
              <a:t>General model domain in </a:t>
            </a:r>
          </a:p>
          <a:p>
            <a:pPr marL="0" indent="0" eaLnBrk="1" hangingPunct="1">
              <a:buNone/>
            </a:pPr>
            <a:r>
              <a:rPr lang="en-US" sz="2400" dirty="0" smtClean="0"/>
              <a:t>Central Florida, USA;</a:t>
            </a:r>
          </a:p>
          <a:p>
            <a:pPr eaLnBrk="1" hangingPunct="1"/>
            <a:r>
              <a:rPr lang="en-US" sz="2400" dirty="0" smtClean="0"/>
              <a:t>Representative sub-basins</a:t>
            </a:r>
          </a:p>
          <a:p>
            <a:pPr marL="0" indent="0" eaLnBrk="1" hangingPunct="1">
              <a:buNone/>
            </a:pPr>
            <a:r>
              <a:rPr lang="en-US" sz="2400" dirty="0"/>
              <a:t>a</a:t>
            </a:r>
            <a:r>
              <a:rPr lang="en-US" sz="2400" dirty="0" smtClean="0"/>
              <a:t>lso shown to demonstrate</a:t>
            </a:r>
          </a:p>
          <a:p>
            <a:pPr marL="0" indent="0" eaLnBrk="1" hangingPunct="1">
              <a:buNone/>
            </a:pPr>
            <a:r>
              <a:rPr lang="en-US" sz="2400" dirty="0" smtClean="0"/>
              <a:t>initial model calibration and</a:t>
            </a:r>
          </a:p>
          <a:p>
            <a:pPr marL="0" indent="0" eaLnBrk="1" hangingPunct="1">
              <a:buNone/>
            </a:pPr>
            <a:r>
              <a:rPr lang="en-US" sz="2400" dirty="0"/>
              <a:t>v</a:t>
            </a:r>
            <a:r>
              <a:rPr lang="en-US" sz="2400" dirty="0" smtClean="0"/>
              <a:t>alidation.</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323121" y="935355"/>
            <a:ext cx="4686300" cy="5922645"/>
          </a:xfrm>
          <a:prstGeom prst="rect">
            <a:avLst/>
          </a:prstGeom>
          <a:noFill/>
        </p:spPr>
      </p:pic>
    </p:spTree>
    <p:extLst>
      <p:ext uri="{BB962C8B-B14F-4D97-AF65-F5344CB8AC3E}">
        <p14:creationId xmlns:p14="http://schemas.microsoft.com/office/powerpoint/2010/main" val="9529671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wipe(down)">
                                      <p:cBhvr>
                                        <p:cTn id="11" dur="2000"/>
                                        <p:tgtEl>
                                          <p:spTgt spid="1945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458">
                                            <p:txEl>
                                              <p:pRg st="2" end="2"/>
                                            </p:txEl>
                                          </p:spTgt>
                                        </p:tgtEl>
                                        <p:attrNameLst>
                                          <p:attrName>style.visibility</p:attrName>
                                        </p:attrNameLst>
                                      </p:cBhvr>
                                      <p:to>
                                        <p:strVal val="visible"/>
                                      </p:to>
                                    </p:set>
                                    <p:animEffect transition="in" filter="wipe(down)">
                                      <p:cBhvr>
                                        <p:cTn id="16" dur="2000"/>
                                        <p:tgtEl>
                                          <p:spTgt spid="1945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458">
                                            <p:txEl>
                                              <p:pRg st="3" end="3"/>
                                            </p:txEl>
                                          </p:spTgt>
                                        </p:tgtEl>
                                        <p:attrNameLst>
                                          <p:attrName>style.visibility</p:attrName>
                                        </p:attrNameLst>
                                      </p:cBhvr>
                                      <p:to>
                                        <p:strVal val="visible"/>
                                      </p:to>
                                    </p:set>
                                    <p:animEffect transition="in" filter="wipe(down)">
                                      <p:cBhvr>
                                        <p:cTn id="21" dur="2000"/>
                                        <p:tgtEl>
                                          <p:spTgt spid="1945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9458">
                                            <p:txEl>
                                              <p:pRg st="4" end="4"/>
                                            </p:txEl>
                                          </p:spTgt>
                                        </p:tgtEl>
                                        <p:attrNameLst>
                                          <p:attrName>style.visibility</p:attrName>
                                        </p:attrNameLst>
                                      </p:cBhvr>
                                      <p:to>
                                        <p:strVal val="visible"/>
                                      </p:to>
                                    </p:set>
                                    <p:animEffect transition="in" filter="wipe(down)">
                                      <p:cBhvr>
                                        <p:cTn id="26" dur="2000"/>
                                        <p:tgtEl>
                                          <p:spTgt spid="1945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458">
                                            <p:txEl>
                                              <p:pRg st="5" end="5"/>
                                            </p:txEl>
                                          </p:spTgt>
                                        </p:tgtEl>
                                        <p:attrNameLst>
                                          <p:attrName>style.visibility</p:attrName>
                                        </p:attrNameLst>
                                      </p:cBhvr>
                                      <p:to>
                                        <p:strVal val="visible"/>
                                      </p:to>
                                    </p:set>
                                    <p:animEffect transition="in" filter="wipe(down)">
                                      <p:cBhvr>
                                        <p:cTn id="31" dur="20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Study to Compare Model Data Inputs</a:t>
            </a:r>
            <a:endParaRPr lang="en-US" dirty="0" smtClean="0"/>
          </a:p>
        </p:txBody>
      </p:sp>
      <p:sp>
        <p:nvSpPr>
          <p:cNvPr id="19458" name="Rectangle 3"/>
          <p:cNvSpPr>
            <a:spLocks noGrp="1" noChangeArrowheads="1"/>
          </p:cNvSpPr>
          <p:nvPr>
            <p:ph type="body" idx="1"/>
          </p:nvPr>
        </p:nvSpPr>
        <p:spPr>
          <a:xfrm>
            <a:off x="250825" y="892585"/>
            <a:ext cx="8686800" cy="5184775"/>
          </a:xfrm>
        </p:spPr>
        <p:txBody>
          <a:bodyPr/>
          <a:lstStyle/>
          <a:p>
            <a:pPr eaLnBrk="1" hangingPunct="1"/>
            <a:r>
              <a:rPr lang="en-US" sz="2400" dirty="0" smtClean="0"/>
              <a:t>How about some results ?</a:t>
            </a:r>
          </a:p>
        </p:txBody>
      </p:sp>
      <p:pic>
        <p:nvPicPr>
          <p:cNvPr id="4" name="Picture 3" descr="So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112" y="5369669"/>
            <a:ext cx="5769590" cy="1301868"/>
          </a:xfrm>
          <a:prstGeom prst="rect">
            <a:avLst/>
          </a:prstGeom>
        </p:spPr>
      </p:pic>
    </p:spTree>
    <p:extLst>
      <p:ext uri="{BB962C8B-B14F-4D97-AF65-F5344CB8AC3E}">
        <p14:creationId xmlns:p14="http://schemas.microsoft.com/office/powerpoint/2010/main" val="36112720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Study to Compare Model Data Inputs</a:t>
            </a:r>
            <a:endParaRPr lang="en-US" dirty="0" smtClean="0"/>
          </a:p>
        </p:txBody>
      </p:sp>
      <p:sp>
        <p:nvSpPr>
          <p:cNvPr id="19458" name="Rectangle 3"/>
          <p:cNvSpPr>
            <a:spLocks noGrp="1" noChangeArrowheads="1"/>
          </p:cNvSpPr>
          <p:nvPr>
            <p:ph type="body" idx="1"/>
          </p:nvPr>
        </p:nvSpPr>
        <p:spPr>
          <a:xfrm>
            <a:off x="250825" y="981075"/>
            <a:ext cx="8686800" cy="5184775"/>
          </a:xfrm>
        </p:spPr>
        <p:txBody>
          <a:bodyPr/>
          <a:lstStyle/>
          <a:p>
            <a:pPr eaLnBrk="1" hangingPunct="1"/>
            <a:r>
              <a:rPr lang="en-US" sz="2400" dirty="0" smtClean="0"/>
              <a:t>Summary of </a:t>
            </a:r>
            <a:r>
              <a:rPr lang="en-US" sz="2400" dirty="0" smtClean="0"/>
              <a:t>Initial Model Calibration Using R</a:t>
            </a:r>
            <a:r>
              <a:rPr lang="en-US" sz="2400" baseline="30000" dirty="0" smtClean="0"/>
              <a:t>2</a:t>
            </a:r>
            <a:r>
              <a:rPr lang="en-US" sz="2400" dirty="0" smtClean="0"/>
              <a:t> and Nash-Sutcliffe Efficiency Factor (NSE):</a:t>
            </a:r>
            <a:endParaRPr lang="en-US" sz="2400" dirty="0" smtClean="0"/>
          </a:p>
        </p:txBody>
      </p:sp>
      <p:pic>
        <p:nvPicPr>
          <p:cNvPr id="2" name="Picture 1"/>
          <p:cNvPicPr>
            <a:picLocks noChangeAspect="1"/>
          </p:cNvPicPr>
          <p:nvPr/>
        </p:nvPicPr>
        <p:blipFill>
          <a:blip r:embed="rId3"/>
          <a:stretch>
            <a:fillRect/>
          </a:stretch>
        </p:blipFill>
        <p:spPr>
          <a:xfrm>
            <a:off x="122766" y="2507226"/>
            <a:ext cx="8900115" cy="2256503"/>
          </a:xfrm>
          <a:prstGeom prst="rect">
            <a:avLst/>
          </a:prstGeom>
        </p:spPr>
      </p:pic>
    </p:spTree>
    <p:extLst>
      <p:ext uri="{BB962C8B-B14F-4D97-AF65-F5344CB8AC3E}">
        <p14:creationId xmlns:p14="http://schemas.microsoft.com/office/powerpoint/2010/main" val="1244035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20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theme/theme1.xml><?xml version="1.0" encoding="utf-8"?>
<a:theme xmlns:a="http://schemas.openxmlformats.org/drawingml/2006/main" name="GO416_template_2009feb_V3b">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551</Words>
  <Application>Microsoft Office PowerPoint</Application>
  <PresentationFormat>On-screen Show (4:3)</PresentationFormat>
  <Paragraphs>64</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Wingdings</vt:lpstr>
      <vt:lpstr>ヒラギノ角ゴ Pro W3</vt:lpstr>
      <vt:lpstr>GO416_template_2009feb_V3b</vt:lpstr>
      <vt:lpstr>PowerPoint Presentation</vt:lpstr>
      <vt:lpstr>Study to Compare Model Data Inputs</vt:lpstr>
      <vt:lpstr>Study to Compare Model Data Inputs</vt:lpstr>
      <vt:lpstr>Study to Compare Model Data Inputs</vt:lpstr>
      <vt:lpstr>Study to Compare Model Data Inputs</vt:lpstr>
      <vt:lpstr>Study to Compare Model Data Inputs</vt:lpstr>
      <vt:lpstr>Study to Compare Model Data Inputs</vt:lpstr>
      <vt:lpstr>Study to Compare Model Data Inputs</vt:lpstr>
      <vt:lpstr>Study to Compare Model Data Inputs</vt:lpstr>
      <vt:lpstr>Study to Compare Model Data Inputs</vt:lpstr>
      <vt:lpstr>Study to Compare Model Data Inputs</vt:lpstr>
      <vt:lpstr>Prelim Study to Revise Design Procedures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our Water and Global Warming Emergencies Using Subsurface Storage”</dc:title>
  <dc:creator>Chris Brown</dc:creator>
  <cp:lastModifiedBy>Brown, Christopher</cp:lastModifiedBy>
  <cp:revision>274</cp:revision>
  <cp:lastPrinted>2016-04-13T13:31:39Z</cp:lastPrinted>
  <dcterms:modified xsi:type="dcterms:W3CDTF">2018-10-29T14:09:38Z</dcterms:modified>
</cp:coreProperties>
</file>