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628" autoAdjust="0"/>
  </p:normalViewPr>
  <p:slideViewPr>
    <p:cSldViewPr snapToGrid="0">
      <p:cViewPr varScale="1">
        <p:scale>
          <a:sx n="78" d="100"/>
          <a:sy n="78" d="100"/>
        </p:scale>
        <p:origin x="162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C2A4F-9F08-442D-870F-5EF82BC7CE34}" type="datetimeFigureOut">
              <a:rPr lang="es-ES" smtClean="0"/>
              <a:t>08/11/2018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A9B48-8615-48A2-92EF-FFDB488E05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7294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A9B48-8615-48A2-92EF-FFDB488E05A9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1442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F108-A949-4247-8F8B-0E8443A5708B}" type="datetimeFigureOut">
              <a:rPr lang="es-ES" smtClean="0"/>
              <a:t>08/11/2018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E074-E4D3-42A0-8DF6-5205CE42A6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2040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F108-A949-4247-8F8B-0E8443A5708B}" type="datetimeFigureOut">
              <a:rPr lang="es-ES" smtClean="0"/>
              <a:t>08/11/2018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E074-E4D3-42A0-8DF6-5205CE42A6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0371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F108-A949-4247-8F8B-0E8443A5708B}" type="datetimeFigureOut">
              <a:rPr lang="es-ES" smtClean="0"/>
              <a:t>08/11/2018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E074-E4D3-42A0-8DF6-5205CE42A6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8873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F108-A949-4247-8F8B-0E8443A5708B}" type="datetimeFigureOut">
              <a:rPr lang="es-ES" smtClean="0"/>
              <a:t>08/11/2018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E074-E4D3-42A0-8DF6-5205CE42A6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2389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F108-A949-4247-8F8B-0E8443A5708B}" type="datetimeFigureOut">
              <a:rPr lang="es-ES" smtClean="0"/>
              <a:t>08/11/2018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E074-E4D3-42A0-8DF6-5205CE42A6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8529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F108-A949-4247-8F8B-0E8443A5708B}" type="datetimeFigureOut">
              <a:rPr lang="es-ES" smtClean="0"/>
              <a:t>08/11/2018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E074-E4D3-42A0-8DF6-5205CE42A6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6872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F108-A949-4247-8F8B-0E8443A5708B}" type="datetimeFigureOut">
              <a:rPr lang="es-ES" smtClean="0"/>
              <a:t>08/11/2018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E074-E4D3-42A0-8DF6-5205CE42A6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3001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F108-A949-4247-8F8B-0E8443A5708B}" type="datetimeFigureOut">
              <a:rPr lang="es-ES" smtClean="0"/>
              <a:t>08/11/2018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E074-E4D3-42A0-8DF6-5205CE42A6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1703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F108-A949-4247-8F8B-0E8443A5708B}" type="datetimeFigureOut">
              <a:rPr lang="es-ES" smtClean="0"/>
              <a:t>08/11/2018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E074-E4D3-42A0-8DF6-5205CE42A6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5324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F108-A949-4247-8F8B-0E8443A5708B}" type="datetimeFigureOut">
              <a:rPr lang="es-ES" smtClean="0"/>
              <a:t>08/11/2018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E074-E4D3-42A0-8DF6-5205CE42A6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1080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F108-A949-4247-8F8B-0E8443A5708B}" type="datetimeFigureOut">
              <a:rPr lang="es-ES" smtClean="0"/>
              <a:t>08/11/2018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E074-E4D3-42A0-8DF6-5205CE42A6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507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7F108-A949-4247-8F8B-0E8443A5708B}" type="datetimeFigureOut">
              <a:rPr lang="es-ES" smtClean="0"/>
              <a:t>08/11/2018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FE074-E4D3-42A0-8DF6-5205CE42A6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668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4572000"/>
            <a:ext cx="9144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spcBef>
                <a:spcPct val="20000"/>
              </a:spcBef>
              <a:defRPr/>
            </a:pPr>
            <a:r>
              <a:rPr lang="es-ES" sz="2200" b="1" i="1" dirty="0" smtClean="0"/>
              <a:t>Ivan Gabriel-Martin, </a:t>
            </a:r>
            <a:r>
              <a:rPr lang="es-ES" sz="2200" b="1" i="1" dirty="0" err="1"/>
              <a:t>A</a:t>
            </a:r>
            <a:r>
              <a:rPr lang="es-ES" sz="2200" b="1" i="1" dirty="0" err="1" smtClean="0"/>
              <a:t>lvaro</a:t>
            </a:r>
            <a:r>
              <a:rPr lang="es-ES" sz="2200" b="1" i="1" dirty="0" smtClean="0"/>
              <a:t> Sordo-Ward, Luis Garrote &amp; Isabel Granados</a:t>
            </a:r>
            <a:endParaRPr lang="es-ES" sz="2200" b="1" i="1" dirty="0"/>
          </a:p>
          <a:p>
            <a:pPr algn="ctr">
              <a:defRPr/>
            </a:pPr>
            <a:endParaRPr lang="es-ES" sz="2200" b="1" i="1" dirty="0"/>
          </a:p>
          <a:p>
            <a:pPr algn="ctr">
              <a:spcBef>
                <a:spcPct val="50000"/>
              </a:spcBef>
            </a:pPr>
            <a:r>
              <a:rPr lang="es-ES_tradnl" sz="2000" dirty="0"/>
              <a:t>Departamento de Ingeniería Civil: Hidráulica, Energía y Medio Ambiente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6542088"/>
            <a:ext cx="914400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s-ES" sz="1600" b="1" dirty="0" smtClean="0"/>
              <a:t>NOVEMBER-2018</a:t>
            </a:r>
            <a:endParaRPr lang="es-ES" sz="1600" b="1" dirty="0"/>
          </a:p>
        </p:txBody>
      </p:sp>
      <p:pic>
        <p:nvPicPr>
          <p:cNvPr id="7" name="Picture 2" descr="6"/>
          <p:cNvPicPr>
            <a:picLocks noChangeAspect="1" noChangeArrowheads="1"/>
          </p:cNvPicPr>
          <p:nvPr/>
        </p:nvPicPr>
        <p:blipFill>
          <a:blip r:embed="rId2"/>
          <a:srcRect b="83334"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2 Título"/>
          <p:cNvSpPr>
            <a:spLocks/>
          </p:cNvSpPr>
          <p:nvPr/>
        </p:nvSpPr>
        <p:spPr bwMode="auto">
          <a:xfrm>
            <a:off x="0" y="24384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eaLnBrk="0" hangingPunct="0">
              <a:defRPr/>
            </a:pPr>
            <a:endParaRPr lang="es-ES" sz="1000" b="1" dirty="0">
              <a:ln w="50800"/>
              <a:solidFill>
                <a:schemeClr val="bg1">
                  <a:shade val="50000"/>
                </a:schemeClr>
              </a:solidFill>
              <a:latin typeface="Calibri" charset="0"/>
            </a:endParaRPr>
          </a:p>
          <a:p>
            <a:pPr algn="ctr" eaLnBrk="0" hangingPunct="0">
              <a:defRPr/>
            </a:pPr>
            <a:r>
              <a:rPr lang="en-US" sz="2800" b="1" dirty="0" smtClean="0">
                <a:ln w="50800"/>
                <a:latin typeface="Calibri" charset="0"/>
              </a:rPr>
              <a:t>STOCHASTIC ASSESSMENT OF THE INFLUENCE OF RESERVOIR OPERATION IN HYDROLOGICAL DAM SAFETY THROUGH RISK INDEXES</a:t>
            </a:r>
            <a:endParaRPr lang="es-ES" sz="3600" b="1" dirty="0">
              <a:ln w="50800"/>
              <a:latin typeface="Calibri" charset="0"/>
            </a:endParaRPr>
          </a:p>
        </p:txBody>
      </p:sp>
      <p:sp>
        <p:nvSpPr>
          <p:cNvPr id="9" name="2 Título"/>
          <p:cNvSpPr>
            <a:spLocks/>
          </p:cNvSpPr>
          <p:nvPr/>
        </p:nvSpPr>
        <p:spPr bwMode="auto">
          <a:xfrm>
            <a:off x="0" y="15240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es-ES" sz="3600" b="1" dirty="0">
              <a:solidFill>
                <a:schemeClr val="bg1"/>
              </a:solidFill>
              <a:latin typeface="Calibri" charset="0"/>
            </a:endParaRPr>
          </a:p>
          <a:p>
            <a:pPr algn="ctr" eaLnBrk="0" hangingPunct="0"/>
            <a:endParaRPr lang="es-ES" sz="3600" b="1" dirty="0">
              <a:solidFill>
                <a:schemeClr val="bg1"/>
              </a:solidFill>
              <a:latin typeface="Calibri" charset="0"/>
            </a:endParaRPr>
          </a:p>
        </p:txBody>
      </p:sp>
      <p:sp>
        <p:nvSpPr>
          <p:cNvPr id="10" name="10 Rectángulo"/>
          <p:cNvSpPr>
            <a:spLocks noChangeArrowheads="1"/>
          </p:cNvSpPr>
          <p:nvPr/>
        </p:nvSpPr>
        <p:spPr bwMode="auto">
          <a:xfrm>
            <a:off x="0" y="762000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i="1" dirty="0" smtClean="0"/>
              <a:t>3</a:t>
            </a:r>
            <a:r>
              <a:rPr lang="en-US" b="1" i="1" baseline="30000" dirty="0" smtClean="0"/>
              <a:t>rd</a:t>
            </a:r>
            <a:r>
              <a:rPr lang="en-US" b="1" i="1" dirty="0" smtClean="0"/>
              <a:t> International Electronic Conference on Water Sciences (ECWS-3)</a:t>
            </a:r>
            <a:endParaRPr lang="es-ES" b="1" i="1" dirty="0"/>
          </a:p>
        </p:txBody>
      </p:sp>
    </p:spTree>
    <p:extLst>
      <p:ext uri="{BB962C8B-B14F-4D97-AF65-F5344CB8AC3E}">
        <p14:creationId xmlns:p14="http://schemas.microsoft.com/office/powerpoint/2010/main" val="129805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12 Grupo"/>
          <p:cNvGrpSpPr>
            <a:grpSpLocks/>
          </p:cNvGrpSpPr>
          <p:nvPr/>
        </p:nvGrpSpPr>
        <p:grpSpPr bwMode="auto">
          <a:xfrm>
            <a:off x="0" y="-17463"/>
            <a:ext cx="9144000" cy="550863"/>
            <a:chOff x="0" y="-17621"/>
            <a:chExt cx="9144000" cy="551021"/>
          </a:xfrm>
        </p:grpSpPr>
        <p:grpSp>
          <p:nvGrpSpPr>
            <p:cNvPr id="5" name="10 Grupo"/>
            <p:cNvGrpSpPr>
              <a:grpSpLocks/>
            </p:cNvGrpSpPr>
            <p:nvPr/>
          </p:nvGrpSpPr>
          <p:grpSpPr bwMode="auto">
            <a:xfrm>
              <a:off x="0" y="0"/>
              <a:ext cx="9144000" cy="533400"/>
              <a:chOff x="0" y="0"/>
              <a:chExt cx="9144000" cy="533400"/>
            </a:xfrm>
          </p:grpSpPr>
          <p:sp>
            <p:nvSpPr>
              <p:cNvPr id="7" name="9 Rectángulo"/>
              <p:cNvSpPr/>
              <p:nvPr/>
            </p:nvSpPr>
            <p:spPr>
              <a:xfrm>
                <a:off x="0" y="-153"/>
                <a:ext cx="9144000" cy="36523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_tradnl"/>
              </a:p>
            </p:txBody>
          </p:sp>
          <p:sp>
            <p:nvSpPr>
              <p:cNvPr id="8" name="6 Rectángulo"/>
              <p:cNvSpPr/>
              <p:nvPr/>
            </p:nvSpPr>
            <p:spPr>
              <a:xfrm>
                <a:off x="0" y="168170"/>
                <a:ext cx="9144000" cy="365230"/>
              </a:xfrm>
              <a:prstGeom prst="rect">
                <a:avLst/>
              </a:prstGeom>
              <a:solidFill>
                <a:srgbClr val="0070C0"/>
              </a:solidFill>
              <a:ln w="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_tradnl"/>
              </a:p>
            </p:txBody>
          </p:sp>
        </p:grpSp>
        <p:sp>
          <p:nvSpPr>
            <p:cNvPr id="6" name="11 CuadroTexto"/>
            <p:cNvSpPr txBox="1">
              <a:spLocks noChangeArrowheads="1"/>
            </p:cNvSpPr>
            <p:nvPr/>
          </p:nvSpPr>
          <p:spPr bwMode="auto">
            <a:xfrm>
              <a:off x="0" y="-17621"/>
              <a:ext cx="91440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es-ES" sz="1000" i="1">
                <a:solidFill>
                  <a:srgbClr val="201884"/>
                </a:solidFill>
                <a:latin typeface="Harlow Solid Italic" pitchFamily="82" charset="0"/>
              </a:endParaRPr>
            </a:p>
          </p:txBody>
        </p:sp>
      </p:grp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0850" eaLnBrk="0" hangingPunct="0"/>
            <a:endParaRPr lang="es-E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0" y="5334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rgbClr val="201884"/>
                </a:solidFill>
                <a:latin typeface="Arial" pitchFamily="34" charset="0"/>
                <a:ea typeface="+mj-ea"/>
                <a:cs typeface="Arial" pitchFamily="34" charset="0"/>
              </a:rPr>
              <a:t>Introduction </a:t>
            </a:r>
            <a:r>
              <a:rPr lang="en-US" sz="2400" i="1" dirty="0" smtClean="0">
                <a:solidFill>
                  <a:srgbClr val="201884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lang="en-US" sz="2400" i="1" dirty="0">
              <a:solidFill>
                <a:srgbClr val="201884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7 CuadroTexto"/>
          <p:cNvSpPr txBox="1">
            <a:spLocks noChangeArrowheads="1"/>
          </p:cNvSpPr>
          <p:nvPr/>
        </p:nvSpPr>
        <p:spPr bwMode="auto">
          <a:xfrm>
            <a:off x="-104272" y="152400"/>
            <a:ext cx="944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b="1" dirty="0" err="1" smtClean="0">
                <a:solidFill>
                  <a:schemeClr val="bg1"/>
                </a:solidFill>
              </a:rPr>
              <a:t>Introduction</a:t>
            </a:r>
            <a:r>
              <a:rPr lang="es-ES" b="1" dirty="0" smtClean="0"/>
              <a:t>    </a:t>
            </a:r>
            <a:r>
              <a:rPr lang="es-ES" b="1" dirty="0" err="1" smtClean="0"/>
              <a:t>Materials</a:t>
            </a:r>
            <a:r>
              <a:rPr lang="es-ES" b="1" dirty="0" smtClean="0"/>
              <a:t> and </a:t>
            </a:r>
            <a:r>
              <a:rPr lang="es-ES" b="1" dirty="0" err="1" smtClean="0"/>
              <a:t>Methods</a:t>
            </a:r>
            <a:r>
              <a:rPr lang="es-ES" b="1" dirty="0" smtClean="0"/>
              <a:t>     </a:t>
            </a:r>
            <a:r>
              <a:rPr lang="es-ES" b="1" dirty="0" err="1" smtClean="0"/>
              <a:t>Results</a:t>
            </a:r>
            <a:r>
              <a:rPr lang="es-ES" b="1" dirty="0" smtClean="0"/>
              <a:t> and </a:t>
            </a:r>
            <a:r>
              <a:rPr lang="es-ES" b="1" dirty="0" err="1" smtClean="0"/>
              <a:t>Discussion</a:t>
            </a:r>
            <a:r>
              <a:rPr lang="es-ES" b="1" dirty="0"/>
              <a:t> </a:t>
            </a:r>
            <a:r>
              <a:rPr lang="es-ES" b="1" dirty="0" smtClean="0"/>
              <a:t>  </a:t>
            </a:r>
            <a:r>
              <a:rPr lang="es-ES" b="1" dirty="0" err="1" smtClean="0"/>
              <a:t>Conclusions</a:t>
            </a:r>
            <a:r>
              <a:rPr lang="es-ES" b="1" dirty="0" smtClean="0"/>
              <a:t> </a:t>
            </a:r>
            <a:endParaRPr lang="es-ES" b="1" dirty="0"/>
          </a:p>
        </p:txBody>
      </p:sp>
      <p:sp>
        <p:nvSpPr>
          <p:cNvPr id="12" name="23 CuadroTexto"/>
          <p:cNvSpPr txBox="1">
            <a:spLocks noChangeArrowheads="1"/>
          </p:cNvSpPr>
          <p:nvPr/>
        </p:nvSpPr>
        <p:spPr bwMode="auto">
          <a:xfrm>
            <a:off x="228796" y="764560"/>
            <a:ext cx="89154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en-US" sz="3000" dirty="0" smtClean="0"/>
              <a:t>Failure of Large Dams is a concern in many countries.</a:t>
            </a:r>
          </a:p>
          <a:p>
            <a:pPr algn="just"/>
            <a:endParaRPr lang="es-ES_tradnl" sz="2000" dirty="0"/>
          </a:p>
          <a:p>
            <a:pPr algn="just">
              <a:buFont typeface="Arial" charset="0"/>
              <a:buChar char="•"/>
            </a:pPr>
            <a:r>
              <a:rPr lang="es-ES" sz="3000" dirty="0" err="1" smtClean="0"/>
              <a:t>Dam</a:t>
            </a:r>
            <a:r>
              <a:rPr lang="es-ES" sz="3000" dirty="0" smtClean="0"/>
              <a:t> </a:t>
            </a:r>
            <a:r>
              <a:rPr lang="es-ES" sz="3000" dirty="0" err="1" smtClean="0"/>
              <a:t>risk</a:t>
            </a:r>
            <a:r>
              <a:rPr lang="es-ES" sz="3000" dirty="0" smtClean="0"/>
              <a:t> </a:t>
            </a:r>
            <a:r>
              <a:rPr lang="es-ES" sz="3000" dirty="0" err="1" smtClean="0"/>
              <a:t>assesment</a:t>
            </a:r>
            <a:r>
              <a:rPr lang="es-ES" sz="3000" dirty="0" smtClean="0"/>
              <a:t> has </a:t>
            </a:r>
            <a:r>
              <a:rPr lang="es-ES" sz="3000" dirty="0" err="1" smtClean="0"/>
              <a:t>evolved</a:t>
            </a:r>
            <a:r>
              <a:rPr lang="es-ES" sz="3000" dirty="0" smtClean="0"/>
              <a:t> </a:t>
            </a:r>
            <a:r>
              <a:rPr lang="es-ES" sz="3000" dirty="0" err="1" smtClean="0"/>
              <a:t>lately</a:t>
            </a:r>
            <a:r>
              <a:rPr lang="es-ES" sz="3000" dirty="0" smtClean="0"/>
              <a:t>. </a:t>
            </a:r>
            <a:r>
              <a:rPr lang="es-ES" sz="3000" dirty="0" err="1" smtClean="0"/>
              <a:t>Importance</a:t>
            </a:r>
            <a:r>
              <a:rPr lang="es-ES" sz="3000" dirty="0" smtClean="0"/>
              <a:t> of </a:t>
            </a:r>
            <a:r>
              <a:rPr lang="es-ES" sz="3000" dirty="0" err="1" smtClean="0"/>
              <a:t>initial</a:t>
            </a:r>
            <a:r>
              <a:rPr lang="es-ES" sz="3000" dirty="0" smtClean="0"/>
              <a:t> </a:t>
            </a:r>
            <a:r>
              <a:rPr lang="es-ES" sz="3000" dirty="0" err="1" smtClean="0"/>
              <a:t>reservoir</a:t>
            </a:r>
            <a:r>
              <a:rPr lang="es-ES" sz="3000" dirty="0" smtClean="0"/>
              <a:t> </a:t>
            </a:r>
            <a:r>
              <a:rPr lang="es-ES" sz="3000" dirty="0" err="1" smtClean="0"/>
              <a:t>level</a:t>
            </a:r>
            <a:r>
              <a:rPr lang="es-ES" sz="3000" dirty="0" smtClean="0"/>
              <a:t>.</a:t>
            </a:r>
          </a:p>
          <a:p>
            <a:pPr algn="just"/>
            <a:endParaRPr lang="es-ES" sz="2000" dirty="0" smtClean="0"/>
          </a:p>
          <a:p>
            <a:pPr algn="just">
              <a:buFont typeface="Arial" charset="0"/>
              <a:buChar char="•"/>
            </a:pPr>
            <a:r>
              <a:rPr lang="es-ES" sz="3000" dirty="0" err="1" smtClean="0"/>
              <a:t>Evolution</a:t>
            </a:r>
            <a:r>
              <a:rPr lang="es-ES" sz="3000" dirty="0" smtClean="0"/>
              <a:t> of </a:t>
            </a:r>
            <a:r>
              <a:rPr lang="es-ES" sz="3000" dirty="0" err="1" smtClean="0"/>
              <a:t>stochastic</a:t>
            </a:r>
            <a:r>
              <a:rPr lang="es-ES" sz="3000" dirty="0" smtClean="0"/>
              <a:t> </a:t>
            </a:r>
            <a:r>
              <a:rPr lang="es-ES" sz="3000" dirty="0" err="1" smtClean="0"/>
              <a:t>methodologies</a:t>
            </a:r>
            <a:r>
              <a:rPr lang="es-ES" sz="3000" dirty="0"/>
              <a:t>.</a:t>
            </a:r>
          </a:p>
          <a:p>
            <a:pPr>
              <a:buFont typeface="Arial" charset="0"/>
              <a:buChar char="•"/>
            </a:pPr>
            <a:endParaRPr lang="es-ES_tradnl" sz="1200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13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590800" cy="365125"/>
          </a:xfrm>
        </p:spPr>
        <p:txBody>
          <a:bodyPr/>
          <a:lstStyle/>
          <a:p>
            <a:pPr>
              <a:defRPr/>
            </a:pPr>
            <a:r>
              <a:rPr lang="es-ES" b="1" dirty="0" smtClean="0"/>
              <a:t>1/4</a:t>
            </a:r>
            <a:endParaRPr lang="es-ES" b="1" dirty="0"/>
          </a:p>
        </p:txBody>
      </p:sp>
      <p:sp>
        <p:nvSpPr>
          <p:cNvPr id="16" name="25 Rectángulo redondeado"/>
          <p:cNvSpPr/>
          <p:nvPr/>
        </p:nvSpPr>
        <p:spPr>
          <a:xfrm>
            <a:off x="6822940" y="4092942"/>
            <a:ext cx="2192974" cy="8382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dirty="0" smtClean="0"/>
              <a:t>ECONOMIC ASSESMENT</a:t>
            </a:r>
            <a:endParaRPr lang="es-ES" dirty="0"/>
          </a:p>
        </p:txBody>
      </p:sp>
      <p:sp>
        <p:nvSpPr>
          <p:cNvPr id="21" name="35 Rectángulo"/>
          <p:cNvSpPr/>
          <p:nvPr/>
        </p:nvSpPr>
        <p:spPr>
          <a:xfrm>
            <a:off x="3058028" y="3408360"/>
            <a:ext cx="3124200" cy="5334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b="1" dirty="0" smtClean="0">
                <a:solidFill>
                  <a:schemeClr val="tx1"/>
                </a:solidFill>
              </a:rPr>
              <a:t>PROPOSAL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25" name="25 Rectángulo redondeado"/>
          <p:cNvSpPr/>
          <p:nvPr/>
        </p:nvSpPr>
        <p:spPr>
          <a:xfrm>
            <a:off x="132347" y="4092942"/>
            <a:ext cx="2081464" cy="8382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dirty="0" smtClean="0"/>
              <a:t>STOCHASTIC METHODS</a:t>
            </a:r>
            <a:endParaRPr lang="es-ES" dirty="0"/>
          </a:p>
        </p:txBody>
      </p:sp>
      <p:sp>
        <p:nvSpPr>
          <p:cNvPr id="26" name="25 Rectángulo redondeado"/>
          <p:cNvSpPr/>
          <p:nvPr/>
        </p:nvSpPr>
        <p:spPr>
          <a:xfrm>
            <a:off x="3162300" y="5654675"/>
            <a:ext cx="2819400" cy="8382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dirty="0" smtClean="0"/>
              <a:t>DAM AND DOWNSTREAM SAFETY</a:t>
            </a:r>
            <a:endParaRPr lang="es-ES" dirty="0"/>
          </a:p>
        </p:txBody>
      </p:sp>
      <p:sp>
        <p:nvSpPr>
          <p:cNvPr id="27" name="25 Rectángulo redondeado"/>
          <p:cNvSpPr/>
          <p:nvPr/>
        </p:nvSpPr>
        <p:spPr>
          <a:xfrm>
            <a:off x="3485931" y="4092942"/>
            <a:ext cx="2192974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dirty="0" smtClean="0"/>
              <a:t>INITIAL RESERVOIR LEVEL</a:t>
            </a:r>
            <a:endParaRPr lang="es-ES" dirty="0"/>
          </a:p>
        </p:txBody>
      </p:sp>
      <p:cxnSp>
        <p:nvCxnSpPr>
          <p:cNvPr id="29" name="Conector recto de flecha 28"/>
          <p:cNvCxnSpPr>
            <a:stCxn id="27" idx="1"/>
            <a:endCxn id="25" idx="3"/>
          </p:cNvCxnSpPr>
          <p:nvPr/>
        </p:nvCxnSpPr>
        <p:spPr>
          <a:xfrm flipH="1">
            <a:off x="2213811" y="4512042"/>
            <a:ext cx="127212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de flecha 31"/>
          <p:cNvCxnSpPr>
            <a:stCxn id="27" idx="3"/>
            <a:endCxn id="16" idx="1"/>
          </p:cNvCxnSpPr>
          <p:nvPr/>
        </p:nvCxnSpPr>
        <p:spPr>
          <a:xfrm>
            <a:off x="5678905" y="4512042"/>
            <a:ext cx="114403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/>
          <p:cNvCxnSpPr>
            <a:stCxn id="27" idx="2"/>
            <a:endCxn id="26" idx="0"/>
          </p:cNvCxnSpPr>
          <p:nvPr/>
        </p:nvCxnSpPr>
        <p:spPr>
          <a:xfrm flipH="1">
            <a:off x="4572000" y="4931142"/>
            <a:ext cx="10418" cy="72353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31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12 Grupo"/>
          <p:cNvGrpSpPr>
            <a:grpSpLocks/>
          </p:cNvGrpSpPr>
          <p:nvPr/>
        </p:nvGrpSpPr>
        <p:grpSpPr bwMode="auto">
          <a:xfrm>
            <a:off x="0" y="-17463"/>
            <a:ext cx="9144000" cy="550863"/>
            <a:chOff x="0" y="-17621"/>
            <a:chExt cx="9144000" cy="551021"/>
          </a:xfrm>
        </p:grpSpPr>
        <p:grpSp>
          <p:nvGrpSpPr>
            <p:cNvPr id="5" name="10 Grupo"/>
            <p:cNvGrpSpPr>
              <a:grpSpLocks/>
            </p:cNvGrpSpPr>
            <p:nvPr/>
          </p:nvGrpSpPr>
          <p:grpSpPr bwMode="auto">
            <a:xfrm>
              <a:off x="0" y="0"/>
              <a:ext cx="9144000" cy="533400"/>
              <a:chOff x="0" y="0"/>
              <a:chExt cx="9144000" cy="533400"/>
            </a:xfrm>
          </p:grpSpPr>
          <p:sp>
            <p:nvSpPr>
              <p:cNvPr id="7" name="9 Rectángulo"/>
              <p:cNvSpPr/>
              <p:nvPr/>
            </p:nvSpPr>
            <p:spPr>
              <a:xfrm>
                <a:off x="0" y="-153"/>
                <a:ext cx="9144000" cy="36523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_tradnl"/>
              </a:p>
            </p:txBody>
          </p:sp>
          <p:sp>
            <p:nvSpPr>
              <p:cNvPr id="8" name="6 Rectángulo"/>
              <p:cNvSpPr/>
              <p:nvPr/>
            </p:nvSpPr>
            <p:spPr>
              <a:xfrm>
                <a:off x="0" y="168170"/>
                <a:ext cx="9144000" cy="365230"/>
              </a:xfrm>
              <a:prstGeom prst="rect">
                <a:avLst/>
              </a:prstGeom>
              <a:solidFill>
                <a:srgbClr val="0070C0"/>
              </a:solidFill>
              <a:ln w="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_tradnl"/>
              </a:p>
            </p:txBody>
          </p:sp>
        </p:grpSp>
        <p:sp>
          <p:nvSpPr>
            <p:cNvPr id="6" name="11 CuadroTexto"/>
            <p:cNvSpPr txBox="1">
              <a:spLocks noChangeArrowheads="1"/>
            </p:cNvSpPr>
            <p:nvPr/>
          </p:nvSpPr>
          <p:spPr bwMode="auto">
            <a:xfrm>
              <a:off x="0" y="-17621"/>
              <a:ext cx="91440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es-ES" sz="1000" i="1">
                <a:solidFill>
                  <a:srgbClr val="201884"/>
                </a:solidFill>
                <a:latin typeface="Harlow Solid Italic" pitchFamily="82" charset="0"/>
              </a:endParaRPr>
            </a:p>
          </p:txBody>
        </p:sp>
      </p:grp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0850" eaLnBrk="0" hangingPunct="0"/>
            <a:endParaRPr lang="es-E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0" y="5334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rgbClr val="201884"/>
                </a:solidFill>
                <a:latin typeface="Arial" pitchFamily="34" charset="0"/>
                <a:ea typeface="+mj-ea"/>
                <a:cs typeface="Arial" pitchFamily="34" charset="0"/>
              </a:rPr>
              <a:t>Materials and Methods </a:t>
            </a:r>
            <a:r>
              <a:rPr lang="en-US" sz="2400" i="1" dirty="0" smtClean="0">
                <a:solidFill>
                  <a:srgbClr val="201884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lang="en-US" sz="2400" i="1" dirty="0">
              <a:solidFill>
                <a:srgbClr val="201884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7 CuadroTexto"/>
          <p:cNvSpPr txBox="1">
            <a:spLocks noChangeArrowheads="1"/>
          </p:cNvSpPr>
          <p:nvPr/>
        </p:nvSpPr>
        <p:spPr bwMode="auto">
          <a:xfrm>
            <a:off x="-104272" y="152400"/>
            <a:ext cx="944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b="1" dirty="0" err="1"/>
              <a:t>Introduction</a:t>
            </a:r>
            <a:r>
              <a:rPr lang="es-ES" b="1" dirty="0" smtClean="0"/>
              <a:t>    </a:t>
            </a:r>
            <a:r>
              <a:rPr lang="es-ES" b="1" dirty="0" err="1" smtClean="0">
                <a:solidFill>
                  <a:schemeClr val="bg1"/>
                </a:solidFill>
              </a:rPr>
              <a:t>Materials</a:t>
            </a:r>
            <a:r>
              <a:rPr lang="es-ES" b="1" dirty="0" smtClean="0">
                <a:solidFill>
                  <a:schemeClr val="bg1"/>
                </a:solidFill>
              </a:rPr>
              <a:t> and </a:t>
            </a:r>
            <a:r>
              <a:rPr lang="es-ES" b="1" dirty="0" err="1" smtClean="0">
                <a:solidFill>
                  <a:schemeClr val="bg1"/>
                </a:solidFill>
              </a:rPr>
              <a:t>Methods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smtClean="0"/>
              <a:t>    </a:t>
            </a:r>
            <a:r>
              <a:rPr lang="es-ES" b="1" dirty="0" err="1" smtClean="0"/>
              <a:t>Results</a:t>
            </a:r>
            <a:r>
              <a:rPr lang="es-ES" b="1" dirty="0" smtClean="0"/>
              <a:t> and </a:t>
            </a:r>
            <a:r>
              <a:rPr lang="es-ES" b="1" dirty="0" err="1" smtClean="0"/>
              <a:t>Discussion</a:t>
            </a:r>
            <a:r>
              <a:rPr lang="es-ES" b="1" dirty="0"/>
              <a:t> </a:t>
            </a:r>
            <a:r>
              <a:rPr lang="es-ES" b="1" dirty="0" smtClean="0"/>
              <a:t>  </a:t>
            </a:r>
            <a:r>
              <a:rPr lang="es-ES" b="1" dirty="0" err="1" smtClean="0"/>
              <a:t>Conclusions</a:t>
            </a:r>
            <a:r>
              <a:rPr lang="es-ES" b="1" dirty="0" smtClean="0"/>
              <a:t> </a:t>
            </a:r>
            <a:endParaRPr lang="es-ES" b="1" dirty="0"/>
          </a:p>
        </p:txBody>
      </p:sp>
      <p:sp>
        <p:nvSpPr>
          <p:cNvPr id="12" name="23 CuadroTexto"/>
          <p:cNvSpPr txBox="1">
            <a:spLocks noChangeArrowheads="1"/>
          </p:cNvSpPr>
          <p:nvPr/>
        </p:nvSpPr>
        <p:spPr bwMode="auto">
          <a:xfrm>
            <a:off x="228600" y="914400"/>
            <a:ext cx="89154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en-US" sz="3000" dirty="0" smtClean="0"/>
              <a:t>Generation of synthetic inflow hydrographs.</a:t>
            </a:r>
          </a:p>
          <a:p>
            <a:pPr algn="just"/>
            <a:endParaRPr lang="es-ES_tradnl" sz="2000" dirty="0" smtClean="0"/>
          </a:p>
          <a:p>
            <a:pPr algn="just">
              <a:buFont typeface="Arial" charset="0"/>
              <a:buChar char="•"/>
            </a:pPr>
            <a:r>
              <a:rPr lang="es-ES" sz="3000" dirty="0" err="1" smtClean="0"/>
              <a:t>Stochastic</a:t>
            </a:r>
            <a:r>
              <a:rPr lang="es-ES" sz="3000" dirty="0" smtClean="0"/>
              <a:t> </a:t>
            </a:r>
            <a:r>
              <a:rPr lang="es-ES" sz="3000" dirty="0" err="1" smtClean="0"/>
              <a:t>initial</a:t>
            </a:r>
            <a:r>
              <a:rPr lang="es-ES" sz="3000" dirty="0" smtClean="0"/>
              <a:t> </a:t>
            </a:r>
            <a:r>
              <a:rPr lang="es-ES" sz="3000" dirty="0" err="1" smtClean="0"/>
              <a:t>reservoir</a:t>
            </a:r>
            <a:r>
              <a:rPr lang="es-ES" sz="3000" dirty="0" smtClean="0"/>
              <a:t> </a:t>
            </a:r>
            <a:r>
              <a:rPr lang="es-ES" sz="3000" dirty="0" err="1" smtClean="0"/>
              <a:t>level</a:t>
            </a:r>
            <a:r>
              <a:rPr lang="es-ES" sz="3000" dirty="0" smtClean="0"/>
              <a:t> </a:t>
            </a:r>
            <a:r>
              <a:rPr lang="es-ES" sz="3000" dirty="0" err="1" smtClean="0"/>
              <a:t>assignation</a:t>
            </a:r>
            <a:r>
              <a:rPr lang="es-ES" sz="3000" dirty="0"/>
              <a:t>.</a:t>
            </a:r>
            <a:endParaRPr lang="es-ES" sz="3000" dirty="0" smtClean="0"/>
          </a:p>
          <a:p>
            <a:pPr algn="just"/>
            <a:endParaRPr lang="es-ES" sz="2000" dirty="0" smtClean="0"/>
          </a:p>
          <a:p>
            <a:pPr algn="just">
              <a:buFont typeface="Arial" charset="0"/>
              <a:buChar char="•"/>
            </a:pPr>
            <a:r>
              <a:rPr lang="es-ES" sz="3000" dirty="0" err="1" smtClean="0"/>
              <a:t>Reservoir-Dam</a:t>
            </a:r>
            <a:r>
              <a:rPr lang="es-ES" sz="3000" dirty="0" smtClean="0"/>
              <a:t> </a:t>
            </a:r>
            <a:r>
              <a:rPr lang="es-ES" sz="3000" dirty="0" err="1" smtClean="0"/>
              <a:t>system</a:t>
            </a:r>
            <a:r>
              <a:rPr lang="es-ES" sz="3000" dirty="0" smtClean="0"/>
              <a:t> </a:t>
            </a:r>
            <a:r>
              <a:rPr lang="es-ES" sz="3000" dirty="0" err="1" smtClean="0"/>
              <a:t>routing</a:t>
            </a:r>
            <a:r>
              <a:rPr lang="es-ES" sz="3000" dirty="0" smtClean="0"/>
              <a:t>.</a:t>
            </a:r>
          </a:p>
          <a:p>
            <a:pPr algn="just">
              <a:buFont typeface="Arial" charset="0"/>
              <a:buChar char="•"/>
            </a:pPr>
            <a:endParaRPr lang="es-ES" sz="2000" dirty="0"/>
          </a:p>
          <a:p>
            <a:pPr algn="just">
              <a:buFont typeface="Arial" charset="0"/>
              <a:buChar char="•"/>
            </a:pPr>
            <a:r>
              <a:rPr lang="es-ES" sz="3000" dirty="0" err="1" smtClean="0"/>
              <a:t>Risk-Index</a:t>
            </a:r>
            <a:r>
              <a:rPr lang="es-ES" sz="3000" dirty="0" smtClean="0"/>
              <a:t> </a:t>
            </a:r>
            <a:r>
              <a:rPr lang="es-ES" sz="3000" dirty="0" err="1" smtClean="0"/>
              <a:t>analysis</a:t>
            </a:r>
            <a:r>
              <a:rPr lang="es-ES" sz="3000" dirty="0" smtClean="0"/>
              <a:t>.</a:t>
            </a:r>
          </a:p>
          <a:p>
            <a:pPr algn="just">
              <a:buFont typeface="Arial" charset="0"/>
              <a:buChar char="•"/>
            </a:pPr>
            <a:endParaRPr lang="es-ES" sz="3000" dirty="0"/>
          </a:p>
          <a:p>
            <a:pPr algn="just"/>
            <a:r>
              <a:rPr lang="es-ES" sz="3000" dirty="0" smtClean="0"/>
              <a:t>    </a:t>
            </a:r>
            <a:r>
              <a:rPr lang="es-ES" sz="3000" dirty="0" err="1" smtClean="0"/>
              <a:t>Applied</a:t>
            </a:r>
            <a:r>
              <a:rPr lang="es-ES" sz="3000" dirty="0" smtClean="0"/>
              <a:t> to a concrete </a:t>
            </a:r>
            <a:r>
              <a:rPr lang="es-ES" sz="3000" dirty="0" err="1" smtClean="0"/>
              <a:t>gravity</a:t>
            </a:r>
            <a:r>
              <a:rPr lang="es-ES" sz="3000" dirty="0" smtClean="0"/>
              <a:t> </a:t>
            </a:r>
            <a:r>
              <a:rPr lang="es-ES" sz="3000" dirty="0" err="1" smtClean="0"/>
              <a:t>multipurpose</a:t>
            </a:r>
            <a:r>
              <a:rPr lang="es-ES" sz="3000" dirty="0" smtClean="0"/>
              <a:t> </a:t>
            </a:r>
            <a:r>
              <a:rPr lang="es-ES" sz="3000" dirty="0" err="1" smtClean="0"/>
              <a:t>dam</a:t>
            </a:r>
            <a:r>
              <a:rPr lang="es-ES" sz="3000" dirty="0" smtClean="0"/>
              <a:t> </a:t>
            </a:r>
          </a:p>
          <a:p>
            <a:pPr algn="just">
              <a:buFont typeface="Arial" charset="0"/>
              <a:buChar char="•"/>
            </a:pPr>
            <a:endParaRPr lang="es-ES" sz="3000" dirty="0" smtClean="0"/>
          </a:p>
          <a:p>
            <a:pPr algn="just">
              <a:buFont typeface="Arial" charset="0"/>
              <a:buChar char="•"/>
            </a:pPr>
            <a:endParaRPr lang="es-ES" sz="3000" dirty="0"/>
          </a:p>
          <a:p>
            <a:pPr algn="just">
              <a:buFont typeface="Arial" charset="0"/>
              <a:buChar char="•"/>
            </a:pPr>
            <a:endParaRPr lang="es-ES" sz="3000" dirty="0"/>
          </a:p>
          <a:p>
            <a:pPr>
              <a:buFont typeface="Arial" charset="0"/>
              <a:buChar char="•"/>
            </a:pPr>
            <a:endParaRPr lang="es-ES_tradnl" sz="1200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13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590800" cy="365125"/>
          </a:xfrm>
        </p:spPr>
        <p:txBody>
          <a:bodyPr/>
          <a:lstStyle/>
          <a:p>
            <a:pPr>
              <a:defRPr/>
            </a:pPr>
            <a:r>
              <a:rPr lang="es-ES" b="1" dirty="0"/>
              <a:t>2</a:t>
            </a:r>
            <a:r>
              <a:rPr lang="es-ES" b="1" dirty="0" smtClean="0"/>
              <a:t>/4</a:t>
            </a:r>
            <a:endParaRPr lang="es-ES" b="1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453778"/>
              </p:ext>
            </p:extLst>
          </p:nvPr>
        </p:nvGraphicFramePr>
        <p:xfrm>
          <a:off x="228600" y="4877911"/>
          <a:ext cx="8370971" cy="15847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9453">
                  <a:extLst>
                    <a:ext uri="{9D8B030D-6E8A-4147-A177-3AD203B41FA5}">
                      <a16:colId xmlns:a16="http://schemas.microsoft.com/office/drawing/2014/main" val="2738624832"/>
                    </a:ext>
                  </a:extLst>
                </a:gridCol>
                <a:gridCol w="782052">
                  <a:extLst>
                    <a:ext uri="{9D8B030D-6E8A-4147-A177-3AD203B41FA5}">
                      <a16:colId xmlns:a16="http://schemas.microsoft.com/office/drawing/2014/main" val="3057036673"/>
                    </a:ext>
                  </a:extLst>
                </a:gridCol>
                <a:gridCol w="1955950">
                  <a:extLst>
                    <a:ext uri="{9D8B030D-6E8A-4147-A177-3AD203B41FA5}">
                      <a16:colId xmlns:a16="http://schemas.microsoft.com/office/drawing/2014/main" val="2465235035"/>
                    </a:ext>
                  </a:extLst>
                </a:gridCol>
                <a:gridCol w="2793516">
                  <a:extLst>
                    <a:ext uri="{9D8B030D-6E8A-4147-A177-3AD203B41FA5}">
                      <a16:colId xmlns:a16="http://schemas.microsoft.com/office/drawing/2014/main" val="1489260950"/>
                    </a:ext>
                  </a:extLst>
                </a:gridCol>
              </a:tblGrid>
              <a:tr h="42663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kern="100" dirty="0">
                          <a:effectLst/>
                        </a:rPr>
                        <a:t>Reservoir Levels</a:t>
                      </a:r>
                      <a:br>
                        <a:rPr lang="en-GB" sz="1600" kern="100" dirty="0">
                          <a:effectLst/>
                        </a:rPr>
                      </a:br>
                      <a:r>
                        <a:rPr lang="en-GB" sz="1600" kern="100" dirty="0">
                          <a:effectLst/>
                        </a:rPr>
                        <a:t>(</a:t>
                      </a:r>
                      <a:r>
                        <a:rPr lang="en-GB" sz="1600" kern="100" dirty="0" err="1">
                          <a:effectLst/>
                        </a:rPr>
                        <a:t>m.a.s.l</a:t>
                      </a:r>
                      <a:r>
                        <a:rPr lang="en-GB" sz="1600" kern="100" dirty="0">
                          <a:effectLst/>
                        </a:rPr>
                        <a:t>)</a:t>
                      </a:r>
                      <a:endParaRPr lang="es-ES" sz="1600" kern="10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55" marR="63855" marT="0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kern="100" dirty="0">
                          <a:effectLst/>
                        </a:rPr>
                        <a:t>Maximum Outflow Capacity at Maximum Normal Level (MNL) (m</a:t>
                      </a:r>
                      <a:r>
                        <a:rPr lang="en-GB" sz="1600" kern="100" baseline="30000" dirty="0">
                          <a:effectLst/>
                        </a:rPr>
                        <a:t>3</a:t>
                      </a:r>
                      <a:r>
                        <a:rPr lang="en-GB" sz="1600" kern="100" dirty="0">
                          <a:effectLst/>
                        </a:rPr>
                        <a:t>/s)</a:t>
                      </a:r>
                      <a:endParaRPr lang="es-ES" sz="1600" kern="10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55" marR="63855" marT="0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188404"/>
                  </a:ext>
                </a:extLst>
              </a:tr>
              <a:tr h="426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kern="100" dirty="0">
                          <a:effectLst/>
                        </a:rPr>
                        <a:t>Maximum Normal Level (MNL)</a:t>
                      </a:r>
                      <a:endParaRPr lang="es-ES" sz="1600" kern="10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55" marR="638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kern="100" dirty="0">
                          <a:effectLst/>
                        </a:rPr>
                        <a:t>386</a:t>
                      </a:r>
                      <a:endParaRPr lang="es-ES" sz="1600" kern="10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55" marR="63855" marT="0" marB="0" anchor="ctr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Gated-spillway</a:t>
                      </a:r>
                      <a:endParaRPr lang="es-ES" sz="1600" b="1" kern="1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855" marR="63855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kern="100" dirty="0">
                          <a:effectLst/>
                        </a:rPr>
                        <a:t>2200</a:t>
                      </a:r>
                      <a:endParaRPr lang="es-ES" sz="1600" kern="10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55" marR="63855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631304"/>
                  </a:ext>
                </a:extLst>
              </a:tr>
              <a:tr h="426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kern="100" dirty="0">
                          <a:effectLst/>
                        </a:rPr>
                        <a:t>Design flood level (DFL)</a:t>
                      </a:r>
                      <a:endParaRPr lang="es-ES" sz="1600" kern="10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55" marR="638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kern="100" dirty="0">
                          <a:effectLst/>
                        </a:rPr>
                        <a:t>387</a:t>
                      </a:r>
                      <a:endParaRPr lang="es-ES" sz="1600" kern="10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55" marR="63855" marT="0" marB="0" anchor="ctr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249836"/>
                  </a:ext>
                </a:extLst>
              </a:tr>
              <a:tr h="2133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kern="100" dirty="0">
                          <a:effectLst/>
                        </a:rPr>
                        <a:t>Crest of dam (COD)</a:t>
                      </a:r>
                      <a:endParaRPr lang="es-ES" sz="1600" kern="10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55" marR="6385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kern="100" dirty="0">
                          <a:effectLst/>
                        </a:rPr>
                        <a:t>388</a:t>
                      </a:r>
                      <a:endParaRPr lang="es-ES" sz="1600" kern="10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55" marR="6385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Bottom outlet</a:t>
                      </a:r>
                      <a:endParaRPr lang="es-ES" sz="1600" b="1" kern="1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855" marR="6385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kern="100" dirty="0">
                          <a:effectLst/>
                        </a:rPr>
                        <a:t>57</a:t>
                      </a:r>
                      <a:endParaRPr lang="es-ES" sz="1600" kern="10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55" marR="63855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9621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54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12 Grupo"/>
          <p:cNvGrpSpPr>
            <a:grpSpLocks/>
          </p:cNvGrpSpPr>
          <p:nvPr/>
        </p:nvGrpSpPr>
        <p:grpSpPr bwMode="auto">
          <a:xfrm>
            <a:off x="0" y="-17463"/>
            <a:ext cx="9144000" cy="550863"/>
            <a:chOff x="0" y="-17621"/>
            <a:chExt cx="9144000" cy="551021"/>
          </a:xfrm>
        </p:grpSpPr>
        <p:grpSp>
          <p:nvGrpSpPr>
            <p:cNvPr id="5" name="10 Grupo"/>
            <p:cNvGrpSpPr>
              <a:grpSpLocks/>
            </p:cNvGrpSpPr>
            <p:nvPr/>
          </p:nvGrpSpPr>
          <p:grpSpPr bwMode="auto">
            <a:xfrm>
              <a:off x="0" y="0"/>
              <a:ext cx="9144000" cy="533400"/>
              <a:chOff x="0" y="0"/>
              <a:chExt cx="9144000" cy="533400"/>
            </a:xfrm>
          </p:grpSpPr>
          <p:sp>
            <p:nvSpPr>
              <p:cNvPr id="7" name="9 Rectángulo"/>
              <p:cNvSpPr/>
              <p:nvPr/>
            </p:nvSpPr>
            <p:spPr>
              <a:xfrm>
                <a:off x="0" y="-153"/>
                <a:ext cx="9144000" cy="36523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_tradnl"/>
              </a:p>
            </p:txBody>
          </p:sp>
          <p:sp>
            <p:nvSpPr>
              <p:cNvPr id="8" name="6 Rectángulo"/>
              <p:cNvSpPr/>
              <p:nvPr/>
            </p:nvSpPr>
            <p:spPr>
              <a:xfrm>
                <a:off x="0" y="168170"/>
                <a:ext cx="9144000" cy="365230"/>
              </a:xfrm>
              <a:prstGeom prst="rect">
                <a:avLst/>
              </a:prstGeom>
              <a:solidFill>
                <a:srgbClr val="0070C0"/>
              </a:solidFill>
              <a:ln w="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_tradnl"/>
              </a:p>
            </p:txBody>
          </p:sp>
        </p:grpSp>
        <p:sp>
          <p:nvSpPr>
            <p:cNvPr id="6" name="11 CuadroTexto"/>
            <p:cNvSpPr txBox="1">
              <a:spLocks noChangeArrowheads="1"/>
            </p:cNvSpPr>
            <p:nvPr/>
          </p:nvSpPr>
          <p:spPr bwMode="auto">
            <a:xfrm>
              <a:off x="0" y="-17621"/>
              <a:ext cx="91440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es-ES" sz="1000" i="1">
                <a:solidFill>
                  <a:srgbClr val="201884"/>
                </a:solidFill>
                <a:latin typeface="Harlow Solid Italic" pitchFamily="82" charset="0"/>
              </a:endParaRPr>
            </a:p>
          </p:txBody>
        </p:sp>
      </p:grp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0850" eaLnBrk="0" hangingPunct="0"/>
            <a:endParaRPr lang="es-E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0" y="5334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rgbClr val="201884"/>
                </a:solidFill>
                <a:latin typeface="Arial" pitchFamily="34" charset="0"/>
                <a:ea typeface="+mj-ea"/>
                <a:cs typeface="Arial" pitchFamily="34" charset="0"/>
              </a:rPr>
              <a:t>Results and Discussion</a:t>
            </a:r>
            <a:endParaRPr lang="en-US" sz="2400" i="1" dirty="0">
              <a:solidFill>
                <a:srgbClr val="201884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7 CuadroTexto"/>
          <p:cNvSpPr txBox="1">
            <a:spLocks noChangeArrowheads="1"/>
          </p:cNvSpPr>
          <p:nvPr/>
        </p:nvSpPr>
        <p:spPr bwMode="auto">
          <a:xfrm>
            <a:off x="-104272" y="152400"/>
            <a:ext cx="944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b="1" dirty="0" err="1"/>
              <a:t>Introduction</a:t>
            </a:r>
            <a:r>
              <a:rPr lang="es-ES" b="1" dirty="0" smtClean="0"/>
              <a:t>    </a:t>
            </a:r>
            <a:r>
              <a:rPr lang="es-ES" b="1" dirty="0" err="1" smtClean="0"/>
              <a:t>Materials</a:t>
            </a:r>
            <a:r>
              <a:rPr lang="es-ES" b="1" dirty="0" smtClean="0"/>
              <a:t> and </a:t>
            </a:r>
            <a:r>
              <a:rPr lang="es-ES" b="1" dirty="0" err="1" smtClean="0"/>
              <a:t>Methods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smtClean="0"/>
              <a:t>    </a:t>
            </a:r>
            <a:r>
              <a:rPr lang="es-ES" b="1" dirty="0" err="1" smtClean="0">
                <a:solidFill>
                  <a:schemeClr val="bg1"/>
                </a:solidFill>
              </a:rPr>
              <a:t>Results</a:t>
            </a:r>
            <a:r>
              <a:rPr lang="es-ES" b="1" dirty="0" smtClean="0">
                <a:solidFill>
                  <a:schemeClr val="bg1"/>
                </a:solidFill>
              </a:rPr>
              <a:t> and </a:t>
            </a:r>
            <a:r>
              <a:rPr lang="es-ES" b="1" dirty="0" err="1" smtClean="0">
                <a:solidFill>
                  <a:schemeClr val="bg1"/>
                </a:solidFill>
              </a:rPr>
              <a:t>Discussion</a:t>
            </a:r>
            <a:r>
              <a:rPr lang="es-ES" b="1" dirty="0"/>
              <a:t> </a:t>
            </a:r>
            <a:r>
              <a:rPr lang="es-ES" b="1" dirty="0" smtClean="0"/>
              <a:t>  </a:t>
            </a:r>
            <a:r>
              <a:rPr lang="es-ES" b="1" dirty="0" err="1" smtClean="0"/>
              <a:t>Conclusions</a:t>
            </a:r>
            <a:r>
              <a:rPr lang="es-ES" b="1" dirty="0" smtClean="0"/>
              <a:t> </a:t>
            </a:r>
            <a:endParaRPr lang="es-ES" b="1" dirty="0"/>
          </a:p>
        </p:txBody>
      </p:sp>
      <p:sp>
        <p:nvSpPr>
          <p:cNvPr id="13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590800" cy="365125"/>
          </a:xfrm>
        </p:spPr>
        <p:txBody>
          <a:bodyPr/>
          <a:lstStyle/>
          <a:p>
            <a:pPr>
              <a:defRPr/>
            </a:pPr>
            <a:r>
              <a:rPr lang="es-ES" b="1" dirty="0" smtClean="0"/>
              <a:t>3/4</a:t>
            </a:r>
            <a:endParaRPr lang="es-ES" b="1" dirty="0"/>
          </a:p>
        </p:txBody>
      </p:sp>
      <p:pic>
        <p:nvPicPr>
          <p:cNvPr id="14" name="Imagen 13"/>
          <p:cNvPicPr/>
          <p:nvPr/>
        </p:nvPicPr>
        <p:blipFill>
          <a:blip r:embed="rId2"/>
          <a:stretch>
            <a:fillRect/>
          </a:stretch>
        </p:blipFill>
        <p:spPr>
          <a:xfrm>
            <a:off x="532142" y="1398638"/>
            <a:ext cx="2928815" cy="2348691"/>
          </a:xfrm>
          <a:prstGeom prst="rect">
            <a:avLst/>
          </a:prstGeom>
        </p:spPr>
      </p:pic>
      <p:pic>
        <p:nvPicPr>
          <p:cNvPr id="15" name="Imagen 1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2" r="7899"/>
          <a:stretch/>
        </p:blipFill>
        <p:spPr bwMode="auto">
          <a:xfrm>
            <a:off x="167149" y="3942735"/>
            <a:ext cx="5476568" cy="264454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Imagen 1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7340" y="1392359"/>
            <a:ext cx="2905430" cy="23451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n 1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077" y="1392359"/>
            <a:ext cx="2989006" cy="2282876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23 CuadroTexto"/>
          <p:cNvSpPr txBox="1">
            <a:spLocks noChangeArrowheads="1"/>
          </p:cNvSpPr>
          <p:nvPr/>
        </p:nvSpPr>
        <p:spPr bwMode="auto">
          <a:xfrm>
            <a:off x="482977" y="1023075"/>
            <a:ext cx="31057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Hydrograph generation</a:t>
            </a:r>
            <a:endParaRPr lang="es-ES_tradnl" sz="2400" dirty="0"/>
          </a:p>
        </p:txBody>
      </p:sp>
      <p:sp>
        <p:nvSpPr>
          <p:cNvPr id="20" name="23 CuadroTexto"/>
          <p:cNvSpPr txBox="1">
            <a:spLocks noChangeArrowheads="1"/>
          </p:cNvSpPr>
          <p:nvPr/>
        </p:nvSpPr>
        <p:spPr bwMode="auto">
          <a:xfrm>
            <a:off x="5090055" y="1073751"/>
            <a:ext cx="38491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Damage Curves</a:t>
            </a:r>
            <a:endParaRPr lang="es-ES_tradnl" sz="2400" dirty="0"/>
          </a:p>
        </p:txBody>
      </p:sp>
      <p:graphicFrame>
        <p:nvGraphicFramePr>
          <p:cNvPr id="21" name="Tab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901824"/>
              </p:ext>
            </p:extLst>
          </p:nvPr>
        </p:nvGraphicFramePr>
        <p:xfrm>
          <a:off x="6183876" y="4967914"/>
          <a:ext cx="2323933" cy="7605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3933">
                  <a:extLst>
                    <a:ext uri="{9D8B030D-6E8A-4147-A177-3AD203B41FA5}">
                      <a16:colId xmlns:a16="http://schemas.microsoft.com/office/drawing/2014/main" val="18361650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Scenario 2</a:t>
                      </a:r>
                      <a:endParaRPr lang="es-ES" sz="16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I</a:t>
                      </a:r>
                      <a:r>
                        <a:rPr lang="en-US" sz="1600" kern="100" baseline="-25000" dirty="0">
                          <a:effectLst/>
                        </a:rPr>
                        <a:t>R</a:t>
                      </a:r>
                      <a:r>
                        <a:rPr lang="en-US" sz="1600" kern="100" dirty="0">
                          <a:effectLst/>
                        </a:rPr>
                        <a:t> (10</a:t>
                      </a:r>
                      <a:r>
                        <a:rPr lang="en-US" sz="1600" kern="100" baseline="30000" dirty="0">
                          <a:effectLst/>
                        </a:rPr>
                        <a:t>3</a:t>
                      </a:r>
                      <a:r>
                        <a:rPr lang="en-US" sz="1600" kern="100" dirty="0">
                          <a:effectLst/>
                        </a:rPr>
                        <a:t> euros)</a:t>
                      </a:r>
                      <a:endParaRPr lang="es-ES" sz="1600" kern="10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812681"/>
                  </a:ext>
                </a:extLst>
              </a:tr>
              <a:tr h="2728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</a:rPr>
                        <a:t>980.5</a:t>
                      </a:r>
                      <a:endParaRPr lang="es-ES" sz="160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107347"/>
                  </a:ext>
                </a:extLst>
              </a:tr>
            </a:tbl>
          </a:graphicData>
        </a:graphic>
      </p:graphicFrame>
      <p:graphicFrame>
        <p:nvGraphicFramePr>
          <p:cNvPr id="23" name="Tab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00104"/>
              </p:ext>
            </p:extLst>
          </p:nvPr>
        </p:nvGraphicFramePr>
        <p:xfrm>
          <a:off x="6183876" y="5728428"/>
          <a:ext cx="2323933" cy="8185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3933">
                  <a:extLst>
                    <a:ext uri="{9D8B030D-6E8A-4147-A177-3AD203B41FA5}">
                      <a16:colId xmlns:a16="http://schemas.microsoft.com/office/drawing/2014/main" val="4031252245"/>
                    </a:ext>
                  </a:extLst>
                </a:gridCol>
              </a:tblGrid>
              <a:tr h="5456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Scenario 3</a:t>
                      </a:r>
                      <a:endParaRPr lang="es-ES" sz="16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I</a:t>
                      </a:r>
                      <a:r>
                        <a:rPr lang="en-US" sz="1600" kern="100" baseline="-25000" dirty="0">
                          <a:effectLst/>
                        </a:rPr>
                        <a:t>R</a:t>
                      </a:r>
                      <a:r>
                        <a:rPr lang="en-US" sz="1600" kern="100" dirty="0">
                          <a:effectLst/>
                        </a:rPr>
                        <a:t> (10</a:t>
                      </a:r>
                      <a:r>
                        <a:rPr lang="en-US" sz="1600" kern="100" baseline="30000" dirty="0">
                          <a:effectLst/>
                        </a:rPr>
                        <a:t>3</a:t>
                      </a:r>
                      <a:r>
                        <a:rPr lang="en-US" sz="1600" kern="100" dirty="0">
                          <a:effectLst/>
                        </a:rPr>
                        <a:t> euros)</a:t>
                      </a:r>
                      <a:endParaRPr lang="es-ES" sz="1600" kern="10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275913"/>
                  </a:ext>
                </a:extLst>
              </a:tr>
              <a:tr h="2728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</a:rPr>
                        <a:t>93.0</a:t>
                      </a:r>
                      <a:endParaRPr lang="es-ES" sz="1600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55507"/>
                  </a:ext>
                </a:extLst>
              </a:tr>
            </a:tbl>
          </a:graphicData>
        </a:graphic>
      </p:graphicFrame>
      <p:graphicFrame>
        <p:nvGraphicFramePr>
          <p:cNvPr id="25" name="Tabla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294232"/>
              </p:ext>
            </p:extLst>
          </p:nvPr>
        </p:nvGraphicFramePr>
        <p:xfrm>
          <a:off x="6183876" y="4143132"/>
          <a:ext cx="2323933" cy="8185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3933">
                  <a:extLst>
                    <a:ext uri="{9D8B030D-6E8A-4147-A177-3AD203B41FA5}">
                      <a16:colId xmlns:a16="http://schemas.microsoft.com/office/drawing/2014/main" val="1085668252"/>
                    </a:ext>
                  </a:extLst>
                </a:gridCol>
              </a:tblGrid>
              <a:tr h="5456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Scenario 1</a:t>
                      </a:r>
                      <a:endParaRPr lang="es-ES" sz="16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I</a:t>
                      </a:r>
                      <a:r>
                        <a:rPr lang="en-US" sz="1600" kern="100" baseline="-25000" dirty="0">
                          <a:effectLst/>
                        </a:rPr>
                        <a:t>R</a:t>
                      </a:r>
                      <a:r>
                        <a:rPr lang="en-US" sz="1600" kern="100" dirty="0">
                          <a:effectLst/>
                        </a:rPr>
                        <a:t> (10</a:t>
                      </a:r>
                      <a:r>
                        <a:rPr lang="en-US" sz="1600" kern="100" baseline="30000" dirty="0">
                          <a:effectLst/>
                        </a:rPr>
                        <a:t>3</a:t>
                      </a:r>
                      <a:r>
                        <a:rPr lang="en-US" sz="1600" kern="100" dirty="0">
                          <a:effectLst/>
                        </a:rPr>
                        <a:t> euros)</a:t>
                      </a:r>
                      <a:endParaRPr lang="es-ES" sz="1600" kern="100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037817"/>
                  </a:ext>
                </a:extLst>
              </a:tr>
              <a:tr h="2728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</a:rPr>
                        <a:t>1445.6</a:t>
                      </a:r>
                      <a:endParaRPr lang="es-ES" sz="1600" b="1" kern="1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280164"/>
                  </a:ext>
                </a:extLst>
              </a:tr>
            </a:tbl>
          </a:graphicData>
        </a:graphic>
      </p:graphicFrame>
      <p:sp>
        <p:nvSpPr>
          <p:cNvPr id="26" name="23 CuadroTexto"/>
          <p:cNvSpPr txBox="1">
            <a:spLocks noChangeArrowheads="1"/>
          </p:cNvSpPr>
          <p:nvPr/>
        </p:nvSpPr>
        <p:spPr bwMode="auto">
          <a:xfrm>
            <a:off x="1757615" y="3721018"/>
            <a:ext cx="38491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Initial Reservoir Level</a:t>
            </a:r>
            <a:endParaRPr lang="es-ES_tradnl" sz="2400" dirty="0"/>
          </a:p>
        </p:txBody>
      </p:sp>
      <p:sp>
        <p:nvSpPr>
          <p:cNvPr id="27" name="23 CuadroTexto"/>
          <p:cNvSpPr txBox="1">
            <a:spLocks noChangeArrowheads="1"/>
          </p:cNvSpPr>
          <p:nvPr/>
        </p:nvSpPr>
        <p:spPr bwMode="auto">
          <a:xfrm>
            <a:off x="6576584" y="3699102"/>
            <a:ext cx="15448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Risk Index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1891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12 Grupo"/>
          <p:cNvGrpSpPr>
            <a:grpSpLocks/>
          </p:cNvGrpSpPr>
          <p:nvPr/>
        </p:nvGrpSpPr>
        <p:grpSpPr bwMode="auto">
          <a:xfrm>
            <a:off x="0" y="-17463"/>
            <a:ext cx="9144000" cy="550863"/>
            <a:chOff x="0" y="-17621"/>
            <a:chExt cx="9144000" cy="551021"/>
          </a:xfrm>
        </p:grpSpPr>
        <p:grpSp>
          <p:nvGrpSpPr>
            <p:cNvPr id="5" name="10 Grupo"/>
            <p:cNvGrpSpPr>
              <a:grpSpLocks/>
            </p:cNvGrpSpPr>
            <p:nvPr/>
          </p:nvGrpSpPr>
          <p:grpSpPr bwMode="auto">
            <a:xfrm>
              <a:off x="0" y="0"/>
              <a:ext cx="9144000" cy="533400"/>
              <a:chOff x="0" y="0"/>
              <a:chExt cx="9144000" cy="533400"/>
            </a:xfrm>
          </p:grpSpPr>
          <p:sp>
            <p:nvSpPr>
              <p:cNvPr id="7" name="9 Rectángulo"/>
              <p:cNvSpPr/>
              <p:nvPr/>
            </p:nvSpPr>
            <p:spPr>
              <a:xfrm>
                <a:off x="0" y="-153"/>
                <a:ext cx="9144000" cy="36523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_tradnl"/>
              </a:p>
            </p:txBody>
          </p:sp>
          <p:sp>
            <p:nvSpPr>
              <p:cNvPr id="8" name="6 Rectángulo"/>
              <p:cNvSpPr/>
              <p:nvPr/>
            </p:nvSpPr>
            <p:spPr>
              <a:xfrm>
                <a:off x="0" y="168170"/>
                <a:ext cx="9144000" cy="365230"/>
              </a:xfrm>
              <a:prstGeom prst="rect">
                <a:avLst/>
              </a:prstGeom>
              <a:solidFill>
                <a:srgbClr val="0070C0"/>
              </a:solidFill>
              <a:ln w="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_tradnl"/>
              </a:p>
            </p:txBody>
          </p:sp>
        </p:grpSp>
        <p:sp>
          <p:nvSpPr>
            <p:cNvPr id="6" name="11 CuadroTexto"/>
            <p:cNvSpPr txBox="1">
              <a:spLocks noChangeArrowheads="1"/>
            </p:cNvSpPr>
            <p:nvPr/>
          </p:nvSpPr>
          <p:spPr bwMode="auto">
            <a:xfrm>
              <a:off x="0" y="-17621"/>
              <a:ext cx="91440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es-ES" sz="1000" i="1">
                <a:solidFill>
                  <a:srgbClr val="201884"/>
                </a:solidFill>
                <a:latin typeface="Harlow Solid Italic" pitchFamily="82" charset="0"/>
              </a:endParaRPr>
            </a:p>
          </p:txBody>
        </p:sp>
      </p:grp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0850" eaLnBrk="0" hangingPunct="0"/>
            <a:endParaRPr lang="es-E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0" y="5334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rgbClr val="201884"/>
                </a:solidFill>
                <a:latin typeface="Arial" pitchFamily="34" charset="0"/>
                <a:ea typeface="+mj-ea"/>
                <a:cs typeface="Arial" pitchFamily="34" charset="0"/>
              </a:rPr>
              <a:t>Conclusions</a:t>
            </a:r>
            <a:endParaRPr lang="en-US" sz="2400" i="1" dirty="0">
              <a:solidFill>
                <a:srgbClr val="201884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7 CuadroTexto"/>
          <p:cNvSpPr txBox="1">
            <a:spLocks noChangeArrowheads="1"/>
          </p:cNvSpPr>
          <p:nvPr/>
        </p:nvSpPr>
        <p:spPr bwMode="auto">
          <a:xfrm>
            <a:off x="-104272" y="152400"/>
            <a:ext cx="944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b="1" dirty="0" err="1"/>
              <a:t>Introduction</a:t>
            </a:r>
            <a:r>
              <a:rPr lang="es-ES" b="1" dirty="0" smtClean="0"/>
              <a:t>    </a:t>
            </a:r>
            <a:r>
              <a:rPr lang="es-ES" b="1" dirty="0" err="1" smtClean="0"/>
              <a:t>Materials</a:t>
            </a:r>
            <a:r>
              <a:rPr lang="es-ES" b="1" dirty="0" smtClean="0"/>
              <a:t> and </a:t>
            </a:r>
            <a:r>
              <a:rPr lang="es-ES" b="1" dirty="0" err="1" smtClean="0"/>
              <a:t>Methods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smtClean="0"/>
              <a:t>    </a:t>
            </a:r>
            <a:r>
              <a:rPr lang="es-ES" b="1" dirty="0" err="1" smtClean="0"/>
              <a:t>Results</a:t>
            </a:r>
            <a:r>
              <a:rPr lang="es-ES" b="1" dirty="0" smtClean="0"/>
              <a:t> and </a:t>
            </a:r>
            <a:r>
              <a:rPr lang="es-ES" b="1" dirty="0" err="1" smtClean="0"/>
              <a:t>Discussion</a:t>
            </a:r>
            <a:r>
              <a:rPr lang="es-ES" b="1" dirty="0"/>
              <a:t> </a:t>
            </a:r>
            <a:r>
              <a:rPr lang="es-ES" b="1" dirty="0" smtClean="0"/>
              <a:t>  </a:t>
            </a:r>
            <a:r>
              <a:rPr lang="es-ES" b="1" dirty="0" err="1" smtClean="0">
                <a:solidFill>
                  <a:schemeClr val="bg1"/>
                </a:solidFill>
              </a:rPr>
              <a:t>Conclusions</a:t>
            </a:r>
            <a:r>
              <a:rPr lang="es-ES" b="1" dirty="0" smtClean="0"/>
              <a:t> </a:t>
            </a:r>
            <a:endParaRPr lang="es-ES" b="1" dirty="0"/>
          </a:p>
        </p:txBody>
      </p:sp>
      <p:sp>
        <p:nvSpPr>
          <p:cNvPr id="12" name="23 CuadroTexto"/>
          <p:cNvSpPr txBox="1">
            <a:spLocks noChangeArrowheads="1"/>
          </p:cNvSpPr>
          <p:nvPr/>
        </p:nvSpPr>
        <p:spPr bwMode="auto">
          <a:xfrm>
            <a:off x="114300" y="914400"/>
            <a:ext cx="89154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en-US" sz="3000" dirty="0" smtClean="0"/>
              <a:t>For the case study, considering the fluctuation of initial reservoir level provided a more realistic assessment of hydrological dam and downstream safety.</a:t>
            </a:r>
            <a:endParaRPr lang="es-ES_tradnl" sz="2000" dirty="0" smtClean="0"/>
          </a:p>
          <a:p>
            <a:pPr algn="just">
              <a:buFont typeface="Arial" charset="0"/>
              <a:buChar char="•"/>
            </a:pPr>
            <a:endParaRPr lang="es-ES" sz="2400" dirty="0" smtClean="0"/>
          </a:p>
          <a:p>
            <a:pPr algn="just">
              <a:buFont typeface="Arial" charset="0"/>
              <a:buChar char="•"/>
            </a:pPr>
            <a:r>
              <a:rPr lang="en-US" sz="3000" dirty="0" smtClean="0"/>
              <a:t>The global risk index reduced its value up to 93 % if variable initial reservoir level is accounted, from 1445.6 x10</a:t>
            </a:r>
            <a:r>
              <a:rPr lang="en-US" sz="3000" baseline="30000" dirty="0" smtClean="0"/>
              <a:t>3</a:t>
            </a:r>
            <a:r>
              <a:rPr lang="en-US" sz="3000" dirty="0" smtClean="0"/>
              <a:t> to a value of 93.0 x10</a:t>
            </a:r>
            <a:r>
              <a:rPr lang="en-US" sz="3000" baseline="30000" dirty="0" smtClean="0"/>
              <a:t>3</a:t>
            </a:r>
            <a:r>
              <a:rPr lang="en-US" sz="3000" dirty="0" smtClean="0"/>
              <a:t> euros in the case study.</a:t>
            </a:r>
            <a:endParaRPr lang="es-ES" sz="3000" dirty="0"/>
          </a:p>
        </p:txBody>
      </p:sp>
      <p:sp>
        <p:nvSpPr>
          <p:cNvPr id="13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590800" cy="365125"/>
          </a:xfrm>
        </p:spPr>
        <p:txBody>
          <a:bodyPr/>
          <a:lstStyle/>
          <a:p>
            <a:pPr>
              <a:defRPr/>
            </a:pPr>
            <a:r>
              <a:rPr lang="es-ES" b="1" dirty="0" smtClean="0"/>
              <a:t>4/4</a:t>
            </a:r>
            <a:endParaRPr lang="es-ES" b="1" dirty="0"/>
          </a:p>
        </p:txBody>
      </p:sp>
      <p:sp>
        <p:nvSpPr>
          <p:cNvPr id="3" name="Rectángulo 2"/>
          <p:cNvSpPr/>
          <p:nvPr/>
        </p:nvSpPr>
        <p:spPr>
          <a:xfrm>
            <a:off x="114300" y="4507186"/>
            <a:ext cx="8915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The authors would like to thank the funds from </a:t>
            </a:r>
            <a:r>
              <a:rPr lang="en-US" sz="1200" dirty="0" err="1" smtClean="0"/>
              <a:t>Fundación</a:t>
            </a:r>
            <a:r>
              <a:rPr lang="en-US" sz="1200" dirty="0" smtClean="0"/>
              <a:t> José </a:t>
            </a:r>
            <a:r>
              <a:rPr lang="en-US" sz="1200" dirty="0" err="1" smtClean="0"/>
              <a:t>Entrecanales</a:t>
            </a:r>
            <a:r>
              <a:rPr lang="en-US" sz="1200" dirty="0" smtClean="0"/>
              <a:t> Ibarra in the framework of the Program “Support program for research purposes”. </a:t>
            </a:r>
            <a:r>
              <a:rPr lang="es-ES" sz="1200" dirty="0" err="1" smtClean="0"/>
              <a:t>The</a:t>
            </a:r>
            <a:r>
              <a:rPr lang="es-ES" sz="1200" dirty="0" smtClean="0"/>
              <a:t> </a:t>
            </a:r>
            <a:r>
              <a:rPr lang="es-ES" sz="1200" dirty="0" err="1" smtClean="0"/>
              <a:t>authors</a:t>
            </a:r>
            <a:r>
              <a:rPr lang="es-ES" sz="1200" dirty="0" smtClean="0"/>
              <a:t> </a:t>
            </a:r>
            <a:r>
              <a:rPr lang="es-ES" sz="1200" dirty="0" err="1" smtClean="0"/>
              <a:t>acknowledge</a:t>
            </a:r>
            <a:r>
              <a:rPr lang="es-ES" sz="1200" dirty="0" smtClean="0"/>
              <a:t> </a:t>
            </a:r>
            <a:r>
              <a:rPr lang="es-ES" sz="1200" dirty="0" err="1" smtClean="0"/>
              <a:t>the</a:t>
            </a:r>
            <a:r>
              <a:rPr lang="es-ES" sz="1200" dirty="0" smtClean="0"/>
              <a:t> </a:t>
            </a:r>
            <a:r>
              <a:rPr lang="es-ES" sz="1200" dirty="0" err="1" smtClean="0"/>
              <a:t>computer</a:t>
            </a:r>
            <a:r>
              <a:rPr lang="es-ES" sz="1200" dirty="0" smtClean="0"/>
              <a:t> </a:t>
            </a:r>
            <a:r>
              <a:rPr lang="es-ES" sz="1200" dirty="0" err="1" smtClean="0"/>
              <a:t>resources</a:t>
            </a:r>
            <a:r>
              <a:rPr lang="es-ES" sz="1200" dirty="0" smtClean="0"/>
              <a:t> and </a:t>
            </a:r>
            <a:r>
              <a:rPr lang="es-ES" sz="1200" dirty="0" err="1" smtClean="0"/>
              <a:t>technical</a:t>
            </a:r>
            <a:r>
              <a:rPr lang="es-ES" sz="1200" dirty="0" smtClean="0"/>
              <a:t> </a:t>
            </a:r>
            <a:r>
              <a:rPr lang="es-ES" sz="1200" dirty="0" err="1" smtClean="0"/>
              <a:t>assistance</a:t>
            </a:r>
            <a:r>
              <a:rPr lang="es-ES" sz="1200" dirty="0" smtClean="0"/>
              <a:t> </a:t>
            </a:r>
            <a:r>
              <a:rPr lang="es-ES" sz="1200" dirty="0" err="1" smtClean="0"/>
              <a:t>provided</a:t>
            </a:r>
            <a:r>
              <a:rPr lang="es-ES" sz="1200" dirty="0" smtClean="0"/>
              <a:t> </a:t>
            </a:r>
            <a:r>
              <a:rPr lang="es-ES" sz="1200" dirty="0" err="1" smtClean="0"/>
              <a:t>by</a:t>
            </a:r>
            <a:r>
              <a:rPr lang="es-ES" sz="1200" dirty="0" smtClean="0"/>
              <a:t> </a:t>
            </a:r>
            <a:r>
              <a:rPr lang="es-ES" sz="1200" dirty="0" err="1" smtClean="0"/>
              <a:t>the</a:t>
            </a:r>
            <a:r>
              <a:rPr lang="es-ES" sz="1200" dirty="0" smtClean="0"/>
              <a:t> Centro de Supercomputación y Visualización de Madrid (</a:t>
            </a:r>
            <a:r>
              <a:rPr lang="es-ES" sz="1200" dirty="0" err="1" smtClean="0"/>
              <a:t>CeSViMa</a:t>
            </a:r>
            <a:r>
              <a:rPr lang="es-ES" sz="1200" dirty="0" smtClean="0"/>
              <a:t>) and </a:t>
            </a:r>
            <a:r>
              <a:rPr lang="es-ES" sz="1200" dirty="0" err="1" smtClean="0"/>
              <a:t>the</a:t>
            </a:r>
            <a:r>
              <a:rPr lang="es-ES" sz="1200" dirty="0" smtClean="0"/>
              <a:t> </a:t>
            </a:r>
            <a:r>
              <a:rPr lang="es-ES" sz="1200" dirty="0" err="1" smtClean="0"/>
              <a:t>funds</a:t>
            </a:r>
            <a:r>
              <a:rPr lang="es-ES" sz="1200" dirty="0" smtClean="0"/>
              <a:t> </a:t>
            </a:r>
            <a:r>
              <a:rPr lang="es-ES" sz="1200" dirty="0" err="1" smtClean="0"/>
              <a:t>from</a:t>
            </a:r>
            <a:r>
              <a:rPr lang="es-ES" sz="1200" dirty="0" smtClean="0"/>
              <a:t> Universidad Politécnica de Madrid in </a:t>
            </a:r>
            <a:r>
              <a:rPr lang="es-ES" sz="1200" dirty="0" err="1" smtClean="0"/>
              <a:t>the</a:t>
            </a:r>
            <a:r>
              <a:rPr lang="es-ES" sz="1200" dirty="0" smtClean="0"/>
              <a:t> </a:t>
            </a:r>
            <a:r>
              <a:rPr lang="es-ES" sz="1200" dirty="0" err="1" smtClean="0"/>
              <a:t>framework</a:t>
            </a:r>
            <a:r>
              <a:rPr lang="es-ES" sz="1200" dirty="0" smtClean="0"/>
              <a:t> of </a:t>
            </a:r>
            <a:r>
              <a:rPr lang="es-ES" sz="1200" dirty="0" err="1" smtClean="0"/>
              <a:t>their</a:t>
            </a:r>
            <a:r>
              <a:rPr lang="es-ES" sz="1200" dirty="0" smtClean="0"/>
              <a:t> </a:t>
            </a:r>
            <a:r>
              <a:rPr lang="es-ES" sz="1200" dirty="0" err="1" smtClean="0"/>
              <a:t>Program</a:t>
            </a:r>
            <a:r>
              <a:rPr lang="es-ES" sz="1200" dirty="0" smtClean="0"/>
              <a:t> “Ayudas para contratos </a:t>
            </a:r>
            <a:r>
              <a:rPr lang="es-ES" sz="1200" dirty="0" err="1" smtClean="0"/>
              <a:t>predoctorales</a:t>
            </a:r>
            <a:r>
              <a:rPr lang="es-ES" sz="1200" dirty="0" smtClean="0"/>
              <a:t> para la realización del doctorado en sus escuelas, facultad, centro e institutos de </a:t>
            </a:r>
            <a:r>
              <a:rPr lang="es-ES" sz="1200" dirty="0" err="1" smtClean="0"/>
              <a:t>I+D+i</a:t>
            </a:r>
            <a:r>
              <a:rPr lang="es-ES" sz="1200" dirty="0" smtClean="0"/>
              <a:t>” and in </a:t>
            </a:r>
            <a:r>
              <a:rPr lang="es-ES" sz="1200" dirty="0" err="1" smtClean="0"/>
              <a:t>the</a:t>
            </a:r>
            <a:r>
              <a:rPr lang="es-ES" sz="1200" dirty="0" smtClean="0"/>
              <a:t> </a:t>
            </a:r>
            <a:r>
              <a:rPr lang="es-ES" sz="1200" dirty="0" err="1" smtClean="0"/>
              <a:t>framework</a:t>
            </a:r>
            <a:r>
              <a:rPr lang="es-ES" sz="1200" dirty="0" smtClean="0"/>
              <a:t> of </a:t>
            </a:r>
            <a:r>
              <a:rPr lang="es-ES" sz="1200" dirty="0" err="1" smtClean="0"/>
              <a:t>their</a:t>
            </a:r>
            <a:r>
              <a:rPr lang="es-ES" sz="1200" dirty="0" smtClean="0"/>
              <a:t> </a:t>
            </a:r>
            <a:r>
              <a:rPr lang="es-ES" sz="1200" dirty="0" err="1" smtClean="0"/>
              <a:t>Program</a:t>
            </a:r>
            <a:r>
              <a:rPr lang="es-ES" sz="1200" dirty="0" smtClean="0"/>
              <a:t> “Ayudas a dirigidas a jóvenes investigadores doctores para fortalecer sus planes de investigación”.</a:t>
            </a:r>
            <a:endParaRPr lang="es-ES" sz="1200" dirty="0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-2984091" y="4134704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rgbClr val="201884"/>
                </a:solidFill>
                <a:latin typeface="Arial" pitchFamily="34" charset="0"/>
                <a:ea typeface="+mj-ea"/>
                <a:cs typeface="Arial" pitchFamily="34" charset="0"/>
              </a:rPr>
              <a:t>Acknowledgements</a:t>
            </a:r>
            <a:endParaRPr lang="en-US" sz="2400" i="1" dirty="0">
              <a:solidFill>
                <a:srgbClr val="201884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114300" y="6348558"/>
            <a:ext cx="891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/>
              <a:t>Sordo</a:t>
            </a:r>
            <a:r>
              <a:rPr lang="en-US" sz="1200" dirty="0" smtClean="0"/>
              <a:t>-Ward, A.; Gabriel-Martin, I.; </a:t>
            </a:r>
            <a:r>
              <a:rPr lang="en-US" sz="1200" dirty="0" err="1" smtClean="0"/>
              <a:t>Bianucci</a:t>
            </a:r>
            <a:r>
              <a:rPr lang="en-US" sz="1200" dirty="0" smtClean="0"/>
              <a:t>, P.; Garrote, L. A Parametric Flood Control Method for Dams with Gate-Controlled Spillways. </a:t>
            </a:r>
            <a:r>
              <a:rPr lang="en-US" sz="1200" i="1" dirty="0" smtClean="0"/>
              <a:t>Water</a:t>
            </a:r>
            <a:r>
              <a:rPr lang="en-US" sz="1200" dirty="0" smtClean="0"/>
              <a:t> </a:t>
            </a:r>
            <a:r>
              <a:rPr lang="en-US" sz="1200" b="1" dirty="0" smtClean="0"/>
              <a:t>2017</a:t>
            </a:r>
            <a:r>
              <a:rPr lang="en-US" sz="1200" dirty="0" smtClean="0"/>
              <a:t>, </a:t>
            </a:r>
            <a:r>
              <a:rPr lang="en-US" sz="1200" i="1" dirty="0" smtClean="0"/>
              <a:t>9</a:t>
            </a:r>
            <a:r>
              <a:rPr lang="en-US" sz="1200" dirty="0" smtClean="0"/>
              <a:t>, 237. https://doi.org/10.3390/w9040237</a:t>
            </a:r>
            <a:endParaRPr lang="es-ES" sz="1200" dirty="0"/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-3209200" y="55724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rgbClr val="201884"/>
                </a:solidFill>
                <a:latin typeface="Arial" pitchFamily="34" charset="0"/>
                <a:ea typeface="+mj-ea"/>
                <a:cs typeface="Arial" pitchFamily="34" charset="0"/>
              </a:rPr>
              <a:t>Main References</a:t>
            </a:r>
            <a:endParaRPr lang="en-US" sz="2400" i="1" dirty="0">
              <a:solidFill>
                <a:srgbClr val="201884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14300" y="5881042"/>
            <a:ext cx="891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Gabriel-Martin, I.; </a:t>
            </a:r>
            <a:r>
              <a:rPr lang="en-US" sz="1200" dirty="0" err="1"/>
              <a:t>Sordo</a:t>
            </a:r>
            <a:r>
              <a:rPr lang="en-US" sz="1200" dirty="0"/>
              <a:t>-Ward, A.; Garrote, L.; G. Castillo, L. Influence of initial reservoir level and gate failure in dam safety analysis. Stochastic approach. </a:t>
            </a:r>
            <a:r>
              <a:rPr lang="en-GB" sz="1200" i="1" dirty="0"/>
              <a:t>J. </a:t>
            </a:r>
            <a:r>
              <a:rPr lang="en-GB" sz="1200" i="1" dirty="0" err="1"/>
              <a:t>Hydrol</a:t>
            </a:r>
            <a:r>
              <a:rPr lang="en-GB" sz="1200" i="1" dirty="0"/>
              <a:t>. </a:t>
            </a:r>
            <a:r>
              <a:rPr lang="en-US" sz="1200" b="1" dirty="0"/>
              <a:t>2017</a:t>
            </a:r>
            <a:r>
              <a:rPr lang="en-US" sz="1200" dirty="0"/>
              <a:t>, </a:t>
            </a:r>
            <a:r>
              <a:rPr lang="en-US" sz="1200" i="1" dirty="0"/>
              <a:t>550</a:t>
            </a:r>
            <a:r>
              <a:rPr lang="en-US" sz="1200" dirty="0"/>
              <a:t>, 669-684, https://doi.org/10.1016/j.jhydrol.2017.05.032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19485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535</TotalTime>
  <Words>486</Words>
  <Application>Microsoft Office PowerPoint</Application>
  <PresentationFormat>Presentación en pantalla (4:3)</PresentationFormat>
  <Paragraphs>77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Harlow Solid Italic</vt:lpstr>
      <vt:lpstr>Palatino Linotype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ivan gabriel martin</dc:creator>
  <cp:lastModifiedBy>ivan gabriel martin</cp:lastModifiedBy>
  <cp:revision>13</cp:revision>
  <dcterms:created xsi:type="dcterms:W3CDTF">2018-11-08T17:53:29Z</dcterms:created>
  <dcterms:modified xsi:type="dcterms:W3CDTF">2018-11-09T03:04:03Z</dcterms:modified>
</cp:coreProperties>
</file>