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9" r:id="rId4"/>
    <p:sldId id="264" r:id="rId5"/>
    <p:sldId id="265" r:id="rId6"/>
    <p:sldId id="267" r:id="rId7"/>
    <p:sldId id="263" r:id="rId8"/>
    <p:sldId id="260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" y="5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4355"/>
            <a:ext cx="9144000" cy="24688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5868"/>
            <a:ext cx="9144000" cy="9019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8" b="59945"/>
          <a:stretch/>
        </p:blipFill>
        <p:spPr>
          <a:xfrm>
            <a:off x="3041" y="0"/>
            <a:ext cx="12188959" cy="15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842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1096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6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5809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580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5923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09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5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9229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73161"/>
            <a:ext cx="5410200" cy="4150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3161"/>
            <a:ext cx="5410200" cy="415006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181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81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2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35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79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5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7491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79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112E50"/>
              </a:clrFrom>
              <a:clrTo>
                <a:srgbClr val="112E5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10665" r="84066" b="61289"/>
          <a:stretch/>
        </p:blipFill>
        <p:spPr>
          <a:xfrm>
            <a:off x="179087" y="5917059"/>
            <a:ext cx="903005" cy="8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1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4C2E0-7EB4-44C0-A753-6A1B7E022E02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02252-1EC9-4AC8-A13D-69DFF9B2F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5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04975"/>
            <a:ext cx="9144000" cy="21717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Multi-Index Drought Assessment in Europe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2900"/>
            <a:ext cx="9144000" cy="61574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Panagiotis D. Oikonomou, Christos A. Karavitis,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Elpida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Kolokytha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8"/>
          <a:stretch/>
        </p:blipFill>
        <p:spPr>
          <a:xfrm>
            <a:off x="0" y="5859748"/>
            <a:ext cx="12192000" cy="9982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05019" y="4970099"/>
            <a:ext cx="7782574" cy="620160"/>
            <a:chOff x="2027734" y="5000416"/>
            <a:chExt cx="7782574" cy="6201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3" b="4911"/>
            <a:stretch/>
          </p:blipFill>
          <p:spPr>
            <a:xfrm>
              <a:off x="7763952" y="5000780"/>
              <a:ext cx="2046356" cy="6194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5" t="12859" r="4500" b="15204"/>
            <a:stretch/>
          </p:blipFill>
          <p:spPr>
            <a:xfrm>
              <a:off x="2027734" y="5000416"/>
              <a:ext cx="2419977" cy="6201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r="3112" b="9842"/>
            <a:stretch/>
          </p:blipFill>
          <p:spPr>
            <a:xfrm>
              <a:off x="4785540" y="5000416"/>
              <a:ext cx="2620920" cy="619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8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65470" y="1396538"/>
            <a:ext cx="11088330" cy="434005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SPI and SPEI clearly depicts drought events all over Europe with two distinct zones, the Mediterranean and the Northern one beyond the Alps.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SPEI captures the main impact of increased temperatures on vegetation water demand, which most of the times is more pronounced than SPI.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comparison indicated that 1990 drought event was the greatest on record.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indices offer an initial assessment on drought critical areas and comparability, towards contingency planning implementation for timely and effective mitigation efforts.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5470" y="422787"/>
            <a:ext cx="11316930" cy="86523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65470" y="1602658"/>
            <a:ext cx="11088330" cy="41339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 is a normal climatic phenomenon, and its recurrence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inevitable.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 is a combination of natural events that many times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boosted by anthropogenic pressures.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 indicators are conveying objective information about a system’s status that may aid decision makers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5470" y="422787"/>
            <a:ext cx="11316930" cy="86523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65470" y="1602658"/>
            <a:ext cx="11088330" cy="41339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 and SPEI offer a very well tested and dependable combination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southern Europe winter droughts are crucial, whereas in northern Europe the summer ones are most impactful.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have regularly occurred all over Europe and particularly in the last fifty years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fifty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years, drought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cost more than 100 billion € at EU level.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5470" y="422787"/>
            <a:ext cx="11316930" cy="86523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5470" y="422787"/>
            <a:ext cx="11316930" cy="865239"/>
          </a:xfrm>
        </p:spPr>
        <p:txBody>
          <a:bodyPr>
            <a:noAutofit/>
          </a:bodyPr>
          <a:lstStyle/>
          <a:p>
            <a:r>
              <a:rPr lang="en-US" sz="3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Weather Situation in Europe during July &amp; August 2018</a:t>
            </a:r>
            <a:endParaRPr lang="en-US" sz="3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153854" y="1567888"/>
            <a:ext cx="3884295" cy="4090309"/>
            <a:chOff x="8117204" y="1602658"/>
            <a:chExt cx="3884295" cy="40903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204" y="1602658"/>
              <a:ext cx="3884295" cy="38133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03179" y="5415968"/>
              <a:ext cx="17054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Source: DG AGRI, 2018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65470" y="1602658"/>
            <a:ext cx="6204156" cy="41339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E-OBS gridded dataset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(ensemble version)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Resolution: 0.25 deg. regular grid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Period: 1969-2018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min. temperature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max. temperature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5470" y="422787"/>
            <a:ext cx="11316930" cy="86523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2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5470" y="422787"/>
            <a:ext cx="11316930" cy="86523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031" y="1199533"/>
            <a:ext cx="9208660" cy="45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/>
          <a:stretch/>
        </p:blipFill>
        <p:spPr bwMode="auto">
          <a:xfrm>
            <a:off x="10550977" y="179391"/>
            <a:ext cx="1383824" cy="1352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8885" y="422787"/>
            <a:ext cx="11333516" cy="865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 Event of 1990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1612488"/>
            <a:ext cx="5740478" cy="4023360"/>
          </a:xfrm>
          <a:prstGeom prst="rect">
            <a:avLst/>
          </a:prstGeom>
        </p:spPr>
      </p:pic>
      <p:pic>
        <p:nvPicPr>
          <p:cNvPr id="10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10" y="1612488"/>
            <a:ext cx="574047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85" y="422787"/>
            <a:ext cx="11333516" cy="86523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 Event of 2007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4" y="1612488"/>
            <a:ext cx="5740478" cy="4023360"/>
          </a:xfrm>
          <a:prstGeom prst="rect">
            <a:avLst/>
          </a:prstGeom>
        </p:spPr>
      </p:pic>
      <p:pic>
        <p:nvPicPr>
          <p:cNvPr id="13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2" y="1612488"/>
            <a:ext cx="5740478" cy="4023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/>
          <a:stretch/>
        </p:blipFill>
        <p:spPr bwMode="auto">
          <a:xfrm>
            <a:off x="10550977" y="179391"/>
            <a:ext cx="1383824" cy="1352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20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73" y="422787"/>
            <a:ext cx="11323727" cy="865239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Drought Event of 2018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3" y="1612488"/>
            <a:ext cx="5740479" cy="402336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2" y="1612488"/>
            <a:ext cx="5740479" cy="4023360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/>
          <a:stretch/>
        </p:blipFill>
        <p:spPr bwMode="auto">
          <a:xfrm>
            <a:off x="10550977" y="179391"/>
            <a:ext cx="1383824" cy="1352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93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287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Multi-Index Drought Assessment in Europe</vt:lpstr>
      <vt:lpstr>Introduction</vt:lpstr>
      <vt:lpstr>Introduction</vt:lpstr>
      <vt:lpstr>Weather Situation in Europe during July &amp; August 2018</vt:lpstr>
      <vt:lpstr>Materials &amp; Methods</vt:lpstr>
      <vt:lpstr>Materials &amp; Methods</vt:lpstr>
      <vt:lpstr>PowerPoint Presentation</vt:lpstr>
      <vt:lpstr>Drought Event of 2007</vt:lpstr>
      <vt:lpstr>Drought Event of 2018</vt:lpstr>
      <vt:lpstr>Conclusions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Multi-Index Drought Assessment in Europe</dc:title>
  <dc:creator>Panagiotis Oikonomou</dc:creator>
  <cp:lastModifiedBy>Panagiotis Oikonomou</cp:lastModifiedBy>
  <cp:revision>29</cp:revision>
  <dcterms:created xsi:type="dcterms:W3CDTF">2018-11-13T17:27:19Z</dcterms:created>
  <dcterms:modified xsi:type="dcterms:W3CDTF">2018-11-13T21:45:47Z</dcterms:modified>
</cp:coreProperties>
</file>