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6" r:id="rId1"/>
  </p:sldMasterIdLst>
  <p:notesMasterIdLst>
    <p:notesMasterId r:id="rId18"/>
  </p:notesMasterIdLst>
  <p:sldIdLst>
    <p:sldId id="256" r:id="rId2"/>
    <p:sldId id="257" r:id="rId3"/>
    <p:sldId id="264" r:id="rId4"/>
    <p:sldId id="270" r:id="rId5"/>
    <p:sldId id="260" r:id="rId6"/>
    <p:sldId id="271" r:id="rId7"/>
    <p:sldId id="272" r:id="rId8"/>
    <p:sldId id="275" r:id="rId9"/>
    <p:sldId id="258" r:id="rId10"/>
    <p:sldId id="277" r:id="rId11"/>
    <p:sldId id="259" r:id="rId12"/>
    <p:sldId id="276" r:id="rId13"/>
    <p:sldId id="278" r:id="rId14"/>
    <p:sldId id="261" r:id="rId15"/>
    <p:sldId id="269" r:id="rId16"/>
    <p:sldId id="27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p:scale>
          <a:sx n="81" d="100"/>
          <a:sy n="81" d="100"/>
        </p:scale>
        <p:origin x="-17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CB54AE-BFCE-467D-8A03-D9AE0F05306A}" type="datetimeFigureOut">
              <a:rPr lang="en-US" smtClean="0"/>
              <a:t>10/31/2018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1EBDD8-1C24-492E-880B-B61B20FF224C}" type="slidenum">
              <a:rPr lang="en-US" smtClean="0"/>
              <a:t>‹#›</a:t>
            </a:fld>
            <a:endParaRPr lang="en-US"/>
          </a:p>
        </p:txBody>
      </p:sp>
    </p:spTree>
    <p:extLst>
      <p:ext uri="{BB962C8B-B14F-4D97-AF65-F5344CB8AC3E}">
        <p14:creationId xmlns:p14="http://schemas.microsoft.com/office/powerpoint/2010/main" val="4289249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dirty="0"/>
              <a:t>Click to edit Master title style</a:t>
            </a:r>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94EE10F9-1C0B-41CC-8156-194F33D3E361}" type="datetime1">
              <a:rPr lang="en-US" smtClean="0"/>
              <a:t>10/31/2018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56A7E6-4EAB-437C-8026-8809C8C3AA67}" type="datetime1">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AFE345-24D8-4003-8636-F3AE4BA7095B}" type="datetime1">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60000" y="2340000"/>
            <a:ext cx="11520000" cy="3960000"/>
          </a:xfrm>
        </p:spPr>
        <p:txBody>
          <a:bodyPr>
            <a:normAutofit/>
          </a:bodyPr>
          <a:lstStyle>
            <a:lvl1pPr>
              <a:defRPr sz="2000"/>
            </a:lvl1pPr>
            <a:lvl2pPr>
              <a:defRPr sz="2000"/>
            </a:lvl2pPr>
            <a:lvl3pPr>
              <a:defRPr sz="20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C871B-3AA9-4220-8E3F-F1741B61BE26}" type="datetime1">
              <a:rPr lang="en-US" smtClean="0"/>
              <a:t>10/31/2018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11808000" y="6480000"/>
            <a:ext cx="365760" cy="365760"/>
          </a:xfrm>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6D7E79C5-B3B6-4213-B6C3-307BE7AAB1F1}" type="datetime1">
              <a:rPr lang="en-US" smtClean="0"/>
              <a:t>10/31/2018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281E088-E9E3-43FE-8A94-4B2E254EA458}" type="datetime1">
              <a:rPr lang="en-US" smtClean="0"/>
              <a:t>10/31/2018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B876A7FA-02A6-45FB-858F-82C865AD5582}" type="datetime1">
              <a:rPr lang="en-US" smtClean="0"/>
              <a:t>10/31/2018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8C79CA-AA03-4525-BE15-2766B59348B0}" type="datetime1">
              <a:rPr lang="en-US" smtClean="0"/>
              <a:t>10/31/2018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44BF67-1703-4728-80F2-5388CC4A41F4}" type="datetime1">
              <a:rPr lang="en-US" smtClean="0"/>
              <a:t>10/31/2018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DADADD-2BBE-42F2-81C7-A93B3AE28A30}" type="datetime1">
              <a:rPr lang="en-US" smtClean="0"/>
              <a:t>10/31/2018</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lumMod val="75000"/>
          </a:schemeClr>
        </a:solidFill>
        <a:effectLst/>
      </p:bgPr>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E6A1825F-AE9D-4D3F-B6E0-238C145CB0DE}" type="datetime1">
              <a:rPr lang="en-US" smtClean="0"/>
              <a:t>10/31/2018</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C906DF51-C660-4198-BF51-7B45E78D5799}" type="datetime1">
              <a:rPr lang="en-US" smtClean="0"/>
              <a:t>10/31/2018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B19200-C4D7-4062-969A-4DE7714568CF}"/>
              </a:ext>
            </a:extLst>
          </p:cNvPr>
          <p:cNvSpPr>
            <a:spLocks noGrp="1"/>
          </p:cNvSpPr>
          <p:nvPr>
            <p:ph type="ctrTitle"/>
          </p:nvPr>
        </p:nvSpPr>
        <p:spPr>
          <a:xfrm>
            <a:off x="807308" y="1786700"/>
            <a:ext cx="10560908" cy="2245964"/>
          </a:xfrm>
        </p:spPr>
        <p:txBody>
          <a:bodyPr>
            <a:noAutofit/>
          </a:bodyPr>
          <a:lstStyle/>
          <a:p>
            <a:r>
              <a:rPr lang="en-US" sz="2800" dirty="0"/>
              <a:t>Evaluation of extreme dry and wet conditions using climate and hydrological indices in the upper part of the Gallikos River Basin</a:t>
            </a:r>
          </a:p>
        </p:txBody>
      </p:sp>
      <p:sp>
        <p:nvSpPr>
          <p:cNvPr id="3" name="Subtitle 2">
            <a:extLst>
              <a:ext uri="{FF2B5EF4-FFF2-40B4-BE49-F238E27FC236}">
                <a16:creationId xmlns="" xmlns:a16="http://schemas.microsoft.com/office/drawing/2014/main" id="{DDDC37A9-5EDC-4224-B340-5B251A2A3E4D}"/>
              </a:ext>
            </a:extLst>
          </p:cNvPr>
          <p:cNvSpPr>
            <a:spLocks noGrp="1"/>
          </p:cNvSpPr>
          <p:nvPr>
            <p:ph type="subTitle" idx="1"/>
          </p:nvPr>
        </p:nvSpPr>
        <p:spPr>
          <a:xfrm>
            <a:off x="1600199" y="4352544"/>
            <a:ext cx="8991599" cy="2245964"/>
          </a:xfrm>
        </p:spPr>
        <p:txBody>
          <a:bodyPr>
            <a:normAutofit fontScale="70000" lnSpcReduction="20000"/>
          </a:bodyPr>
          <a:lstStyle/>
          <a:p>
            <a:r>
              <a:rPr lang="en-US" sz="2300" b="1" dirty="0">
                <a:solidFill>
                  <a:schemeClr val="bg1"/>
                </a:solidFill>
              </a:rPr>
              <a:t>Christos Mattas</a:t>
            </a:r>
            <a:r>
              <a:rPr lang="en-US" sz="2300" b="1" baseline="30000" dirty="0">
                <a:solidFill>
                  <a:schemeClr val="bg1"/>
                </a:solidFill>
              </a:rPr>
              <a:t>1</a:t>
            </a:r>
            <a:r>
              <a:rPr lang="en-US" sz="2300" b="1" dirty="0">
                <a:solidFill>
                  <a:schemeClr val="bg1"/>
                </a:solidFill>
              </a:rPr>
              <a:t>*, Christina Αnagnostopoulou</a:t>
            </a:r>
            <a:r>
              <a:rPr lang="en-US" sz="2300" b="1" baseline="30000" dirty="0">
                <a:solidFill>
                  <a:schemeClr val="bg1"/>
                </a:solidFill>
              </a:rPr>
              <a:t>2</a:t>
            </a:r>
            <a:r>
              <a:rPr lang="en-US" sz="2300" b="1" dirty="0">
                <a:solidFill>
                  <a:schemeClr val="bg1"/>
                </a:solidFill>
              </a:rPr>
              <a:t>, Panagiota Venetsanou</a:t>
            </a:r>
            <a:r>
              <a:rPr lang="en-US" sz="2300" b="1" baseline="30000" dirty="0">
                <a:solidFill>
                  <a:schemeClr val="bg1"/>
                </a:solidFill>
              </a:rPr>
              <a:t>1</a:t>
            </a:r>
            <a:r>
              <a:rPr lang="en-US" sz="2300" b="1" dirty="0">
                <a:solidFill>
                  <a:schemeClr val="bg1"/>
                </a:solidFill>
              </a:rPr>
              <a:t>, Georgios Bilas</a:t>
            </a:r>
            <a:r>
              <a:rPr lang="en-US" sz="2300" b="1" baseline="30000" dirty="0">
                <a:solidFill>
                  <a:schemeClr val="bg1"/>
                </a:solidFill>
              </a:rPr>
              <a:t>3</a:t>
            </a:r>
            <a:r>
              <a:rPr lang="en-US" sz="2300" b="1" dirty="0">
                <a:solidFill>
                  <a:schemeClr val="bg1"/>
                </a:solidFill>
              </a:rPr>
              <a:t>, and Georgia Lazoglou</a:t>
            </a:r>
            <a:r>
              <a:rPr lang="en-US" sz="2300" b="1" baseline="30000" dirty="0">
                <a:solidFill>
                  <a:schemeClr val="bg1"/>
                </a:solidFill>
              </a:rPr>
              <a:t>2</a:t>
            </a:r>
          </a:p>
          <a:p>
            <a:pPr marL="180975" indent="-180975" algn="l"/>
            <a:r>
              <a:rPr lang="en-US" dirty="0"/>
              <a:t>1	Faculty of Science, School of Geology, Laboratory of Engineering Geology and Hydrogeology, AUTH; cmattas@geo.auth.gr, pvenetsn@geo.auth.gr</a:t>
            </a:r>
          </a:p>
          <a:p>
            <a:pPr marL="180975" indent="-180975" algn="l"/>
            <a:r>
              <a:rPr lang="en-US" dirty="0"/>
              <a:t>2	Faculty of Science, School of Geology, Department of Meteorology and Climatology, AUTH; chanag@geo.auth.gr, glazglou@geo.auth.gr</a:t>
            </a:r>
          </a:p>
          <a:p>
            <a:pPr marL="180975" indent="-180975" algn="l"/>
            <a:r>
              <a:rPr lang="en-US" dirty="0"/>
              <a:t>3	Faculty of Agriculture, Forestry and Natural Environment, School of Agriculture, Laboratory of Applied Soil Science, AUTH; bilas@agro.auth.gr</a:t>
            </a:r>
          </a:p>
          <a:p>
            <a:pPr marL="180975" indent="-180975" algn="l"/>
            <a:r>
              <a:rPr lang="en-US" dirty="0"/>
              <a:t>*	Correspondence: cmattas@geo.auth.gr, Tel.: +30 2310998519</a:t>
            </a:r>
          </a:p>
          <a:p>
            <a:pPr algn="l"/>
            <a:endParaRPr lang="en-US" dirty="0"/>
          </a:p>
        </p:txBody>
      </p:sp>
    </p:spTree>
    <p:extLst>
      <p:ext uri="{BB962C8B-B14F-4D97-AF65-F5344CB8AC3E}">
        <p14:creationId xmlns:p14="http://schemas.microsoft.com/office/powerpoint/2010/main" val="688149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BA3C34-F362-4366-8048-B207E60E64A2}"/>
              </a:ext>
            </a:extLst>
          </p:cNvPr>
          <p:cNvSpPr>
            <a:spLocks noGrp="1"/>
          </p:cNvSpPr>
          <p:nvPr>
            <p:ph type="title"/>
          </p:nvPr>
        </p:nvSpPr>
        <p:spPr/>
        <p:txBody>
          <a:bodyPr/>
          <a:lstStyle/>
          <a:p>
            <a:r>
              <a:rPr lang="en-US" dirty="0"/>
              <a:t>Results</a:t>
            </a:r>
          </a:p>
        </p:txBody>
      </p:sp>
      <p:sp>
        <p:nvSpPr>
          <p:cNvPr id="3" name="Content Placeholder 2">
            <a:extLst>
              <a:ext uri="{FF2B5EF4-FFF2-40B4-BE49-F238E27FC236}">
                <a16:creationId xmlns="" xmlns:a16="http://schemas.microsoft.com/office/drawing/2014/main" id="{89F38B98-3497-481B-B137-AC5958299834}"/>
              </a:ext>
            </a:extLst>
          </p:cNvPr>
          <p:cNvSpPr>
            <a:spLocks noGrp="1"/>
          </p:cNvSpPr>
          <p:nvPr>
            <p:ph idx="1"/>
          </p:nvPr>
        </p:nvSpPr>
        <p:spPr>
          <a:xfrm>
            <a:off x="360000" y="2340000"/>
            <a:ext cx="5091231" cy="3960000"/>
          </a:xfrm>
        </p:spPr>
        <p:txBody>
          <a:bodyPr>
            <a:noAutofit/>
          </a:bodyPr>
          <a:lstStyle/>
          <a:p>
            <a:pPr algn="just"/>
            <a:r>
              <a:rPr lang="en-GB" dirty="0"/>
              <a:t>The curves that illustrate discharge are parallel. Peaks and low values occur at the same time. </a:t>
            </a:r>
          </a:p>
          <a:p>
            <a:pPr algn="just"/>
            <a:r>
              <a:rPr lang="en-GB" dirty="0"/>
              <a:t>The different branches of the river are recharged mainly from rain and drain distinct parts of the basin apart from </a:t>
            </a:r>
            <a:r>
              <a:rPr lang="en-GB" dirty="0" err="1"/>
              <a:t>Nea</a:t>
            </a:r>
            <a:r>
              <a:rPr lang="en-GB" dirty="0"/>
              <a:t> Philadelphia that is the receiver of the entire network discharge. </a:t>
            </a:r>
          </a:p>
          <a:p>
            <a:pPr algn="just"/>
            <a:r>
              <a:rPr lang="en-GB" dirty="0"/>
              <a:t>The similarity of the fluctuation indicates, as a general rule, that the meteorological events (e.g. rainfall incidents or drought periods) affect the hydrographic network of the entire basin the same way.</a:t>
            </a:r>
            <a:endParaRPr lang="en-US" dirty="0"/>
          </a:p>
        </p:txBody>
      </p:sp>
      <p:sp>
        <p:nvSpPr>
          <p:cNvPr id="4" name="Slide Number Placeholder 3">
            <a:extLst>
              <a:ext uri="{FF2B5EF4-FFF2-40B4-BE49-F238E27FC236}">
                <a16:creationId xmlns="" xmlns:a16="http://schemas.microsoft.com/office/drawing/2014/main" id="{AB105D6E-31B6-4D4A-8EDF-7531D587F4F1}"/>
              </a:ext>
            </a:extLst>
          </p:cNvPr>
          <p:cNvSpPr>
            <a:spLocks noGrp="1"/>
          </p:cNvSpPr>
          <p:nvPr>
            <p:ph type="sldNum" sz="quarter" idx="12"/>
          </p:nvPr>
        </p:nvSpPr>
        <p:spPr/>
        <p:txBody>
          <a:bodyPr/>
          <a:lstStyle/>
          <a:p>
            <a:fld id="{8A7A6979-0714-4377-B894-6BE4C2D6E202}" type="slidenum">
              <a:rPr lang="en-US" smtClean="0"/>
              <a:pPr/>
              <a:t>10</a:t>
            </a:fld>
            <a:endParaRPr lang="en-US" dirty="0"/>
          </a:p>
        </p:txBody>
      </p:sp>
      <p:pic>
        <p:nvPicPr>
          <p:cNvPr id="5" name="Εικόνα 8">
            <a:extLst>
              <a:ext uri="{FF2B5EF4-FFF2-40B4-BE49-F238E27FC236}">
                <a16:creationId xmlns="" xmlns:a16="http://schemas.microsoft.com/office/drawing/2014/main" id="{D6871073-1210-47A9-B98F-6934E5A4133A}"/>
              </a:ext>
            </a:extLst>
          </p:cNvPr>
          <p:cNvPicPr>
            <a:picLocks noChangeAspect="1"/>
          </p:cNvPicPr>
          <p:nvPr/>
        </p:nvPicPr>
        <p:blipFill rotWithShape="1">
          <a:blip r:embed="rId2" cstate="print"/>
          <a:srcRect l="6237" t="26186" r="42638" b="17075"/>
          <a:stretch/>
        </p:blipFill>
        <p:spPr bwMode="auto">
          <a:xfrm>
            <a:off x="5760000" y="2340000"/>
            <a:ext cx="6192000" cy="3863902"/>
          </a:xfrm>
          <a:prstGeom prst="rect">
            <a:avLst/>
          </a:prstGeom>
          <a:ln>
            <a:solidFill>
              <a:schemeClr val="accent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11226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EF0356D-5DBE-4500-83CE-4FF022D38ECF}"/>
              </a:ext>
            </a:extLst>
          </p:cNvPr>
          <p:cNvSpPr>
            <a:spLocks noGrp="1"/>
          </p:cNvSpPr>
          <p:nvPr>
            <p:ph type="title"/>
          </p:nvPr>
        </p:nvSpPr>
        <p:spPr/>
        <p:txBody>
          <a:bodyPr/>
          <a:lstStyle/>
          <a:p>
            <a:r>
              <a:rPr lang="en-US" dirty="0"/>
              <a:t>Results</a:t>
            </a:r>
          </a:p>
        </p:txBody>
      </p:sp>
      <p:sp>
        <p:nvSpPr>
          <p:cNvPr id="3" name="Content Placeholder 2">
            <a:extLst>
              <a:ext uri="{FF2B5EF4-FFF2-40B4-BE49-F238E27FC236}">
                <a16:creationId xmlns="" xmlns:a16="http://schemas.microsoft.com/office/drawing/2014/main" id="{A250DAD9-BA39-49ED-AFF2-E678F702D10A}"/>
              </a:ext>
            </a:extLst>
          </p:cNvPr>
          <p:cNvSpPr>
            <a:spLocks noGrp="1"/>
          </p:cNvSpPr>
          <p:nvPr>
            <p:ph idx="1"/>
          </p:nvPr>
        </p:nvSpPr>
        <p:spPr/>
        <p:txBody>
          <a:bodyPr>
            <a:normAutofit lnSpcReduction="10000"/>
          </a:bodyPr>
          <a:lstStyle/>
          <a:p>
            <a:pPr algn="just"/>
            <a:r>
              <a:rPr lang="en-GB" dirty="0"/>
              <a:t>De Martonne aridity index for raw data showed a variation of the climate categories from semi dry to humid climates.</a:t>
            </a:r>
          </a:p>
          <a:p>
            <a:pPr algn="just"/>
            <a:r>
              <a:rPr lang="en-GB" dirty="0"/>
              <a:t>More specific for the 27 years, the climate percentages were: Semi dry 40.8%, Mediterranean 25.9%, Semi humid 14.8% and Humid 18.5%.</a:t>
            </a:r>
          </a:p>
          <a:p>
            <a:pPr algn="just"/>
            <a:r>
              <a:rPr lang="en-GB" dirty="0"/>
              <a:t>It is noticeable that five consecutive years (1990-1994) were recorded as semi dry period while the most humid period was between 2002-2006.</a:t>
            </a:r>
          </a:p>
          <a:p>
            <a:pPr algn="just"/>
            <a:r>
              <a:rPr lang="en-GB" dirty="0"/>
              <a:t>The corresponding percentages for the re-analysis data were: Semi dry 7.4%, Mediterranean 22.2%, Semi humid 25.9%, Humid 33.3% and Very Humid 11.2%.</a:t>
            </a:r>
          </a:p>
          <a:p>
            <a:pPr algn="just"/>
            <a:r>
              <a:rPr lang="en-GB" dirty="0"/>
              <a:t>These results suggest that the re-analysis data present much more wetter years compared to the raw data. </a:t>
            </a:r>
          </a:p>
          <a:p>
            <a:pPr algn="just"/>
            <a:r>
              <a:rPr lang="en-GB" dirty="0"/>
              <a:t>According to the monthly de Martonne index of raw data for the time period 1980-2006, the land needs to be irrigated during the months June, July, August and September.</a:t>
            </a:r>
            <a:endParaRPr lang="en-US" dirty="0"/>
          </a:p>
        </p:txBody>
      </p:sp>
      <p:sp>
        <p:nvSpPr>
          <p:cNvPr id="4" name="Slide Number Placeholder 3">
            <a:extLst>
              <a:ext uri="{FF2B5EF4-FFF2-40B4-BE49-F238E27FC236}">
                <a16:creationId xmlns="" xmlns:a16="http://schemas.microsoft.com/office/drawing/2014/main" id="{76D03680-BA9A-4C86-B4E5-EE4B538946F7}"/>
              </a:ext>
            </a:extLst>
          </p:cNvPr>
          <p:cNvSpPr>
            <a:spLocks noGrp="1"/>
          </p:cNvSpPr>
          <p:nvPr>
            <p:ph type="sldNum" sz="quarter" idx="12"/>
          </p:nvPr>
        </p:nvSpPr>
        <p:spPr/>
        <p:txBody>
          <a:bodyPr/>
          <a:lstStyle/>
          <a:p>
            <a:fld id="{8A7A6979-0714-4377-B894-6BE4C2D6E202}" type="slidenum">
              <a:rPr lang="en-US" smtClean="0"/>
              <a:pPr/>
              <a:t>11</a:t>
            </a:fld>
            <a:endParaRPr lang="en-US" dirty="0"/>
          </a:p>
        </p:txBody>
      </p:sp>
    </p:spTree>
    <p:extLst>
      <p:ext uri="{BB962C8B-B14F-4D97-AF65-F5344CB8AC3E}">
        <p14:creationId xmlns:p14="http://schemas.microsoft.com/office/powerpoint/2010/main" val="2969958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3A61B0-02B7-46F1-A81C-585012081EFC}"/>
              </a:ext>
            </a:extLst>
          </p:cNvPr>
          <p:cNvSpPr>
            <a:spLocks noGrp="1"/>
          </p:cNvSpPr>
          <p:nvPr>
            <p:ph type="title"/>
          </p:nvPr>
        </p:nvSpPr>
        <p:spPr>
          <a:xfrm>
            <a:off x="2231136" y="360000"/>
            <a:ext cx="7729728" cy="1188720"/>
          </a:xfrm>
        </p:spPr>
        <p:txBody>
          <a:bodyPr/>
          <a:lstStyle/>
          <a:p>
            <a:r>
              <a:rPr lang="en-GB" dirty="0"/>
              <a:t>SPI -12 results for raw data</a:t>
            </a:r>
            <a:endParaRPr lang="en-US" dirty="0"/>
          </a:p>
        </p:txBody>
      </p:sp>
      <p:sp>
        <p:nvSpPr>
          <p:cNvPr id="4" name="Slide Number Placeholder 3">
            <a:extLst>
              <a:ext uri="{FF2B5EF4-FFF2-40B4-BE49-F238E27FC236}">
                <a16:creationId xmlns="" xmlns:a16="http://schemas.microsoft.com/office/drawing/2014/main" id="{CEF0BF40-48DC-47C3-92A6-A5EE768F4290}"/>
              </a:ext>
            </a:extLst>
          </p:cNvPr>
          <p:cNvSpPr>
            <a:spLocks noGrp="1"/>
          </p:cNvSpPr>
          <p:nvPr>
            <p:ph type="sldNum" sz="quarter" idx="12"/>
          </p:nvPr>
        </p:nvSpPr>
        <p:spPr/>
        <p:txBody>
          <a:bodyPr/>
          <a:lstStyle/>
          <a:p>
            <a:fld id="{8A7A6979-0714-4377-B894-6BE4C2D6E202}" type="slidenum">
              <a:rPr lang="en-US" smtClean="0"/>
              <a:pPr/>
              <a:t>12</a:t>
            </a:fld>
            <a:endParaRPr lang="en-US" dirty="0"/>
          </a:p>
        </p:txBody>
      </p:sp>
      <p:pic>
        <p:nvPicPr>
          <p:cNvPr id="17" name="Εικόνα 17">
            <a:extLst>
              <a:ext uri="{FF2B5EF4-FFF2-40B4-BE49-F238E27FC236}">
                <a16:creationId xmlns="" xmlns:a16="http://schemas.microsoft.com/office/drawing/2014/main" id="{3B4470FB-C905-4377-AD59-F02395F67E8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35598" y="4247280"/>
            <a:ext cx="4153380" cy="2520000"/>
          </a:xfrm>
          <a:prstGeom prst="rect">
            <a:avLst/>
          </a:prstGeom>
          <a:noFill/>
        </p:spPr>
      </p:pic>
      <p:pic>
        <p:nvPicPr>
          <p:cNvPr id="18" name="Εικόνα 16">
            <a:extLst>
              <a:ext uri="{FF2B5EF4-FFF2-40B4-BE49-F238E27FC236}">
                <a16:creationId xmlns="" xmlns:a16="http://schemas.microsoft.com/office/drawing/2014/main" id="{E69A3B87-F176-4FCD-90CB-45AC6349792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56179" y="1638000"/>
            <a:ext cx="4158490" cy="2520000"/>
          </a:xfrm>
          <a:prstGeom prst="rect">
            <a:avLst/>
          </a:prstGeom>
          <a:noFill/>
        </p:spPr>
      </p:pic>
      <p:pic>
        <p:nvPicPr>
          <p:cNvPr id="19" name="Εικόνα 12">
            <a:extLst>
              <a:ext uri="{FF2B5EF4-FFF2-40B4-BE49-F238E27FC236}">
                <a16:creationId xmlns="" xmlns:a16="http://schemas.microsoft.com/office/drawing/2014/main" id="{C6C3DBC2-DD12-458F-85A9-1CF09F7783AC}"/>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35598" y="1638000"/>
            <a:ext cx="4149180" cy="2520000"/>
          </a:xfrm>
          <a:prstGeom prst="rect">
            <a:avLst/>
          </a:prstGeom>
          <a:noFill/>
        </p:spPr>
      </p:pic>
      <p:pic>
        <p:nvPicPr>
          <p:cNvPr id="20" name="Εικόνα 13">
            <a:extLst>
              <a:ext uri="{FF2B5EF4-FFF2-40B4-BE49-F238E27FC236}">
                <a16:creationId xmlns="" xmlns:a16="http://schemas.microsoft.com/office/drawing/2014/main" id="{E0133203-99D0-4696-85D7-1E88A87848F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60029" y="4247280"/>
            <a:ext cx="4154640" cy="2520000"/>
          </a:xfrm>
          <a:prstGeom prst="rect">
            <a:avLst/>
          </a:prstGeom>
          <a:noFill/>
        </p:spPr>
      </p:pic>
    </p:spTree>
    <p:extLst>
      <p:ext uri="{BB962C8B-B14F-4D97-AF65-F5344CB8AC3E}">
        <p14:creationId xmlns:p14="http://schemas.microsoft.com/office/powerpoint/2010/main" val="971318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3A61B0-02B7-46F1-A81C-585012081EFC}"/>
              </a:ext>
            </a:extLst>
          </p:cNvPr>
          <p:cNvSpPr>
            <a:spLocks noGrp="1"/>
          </p:cNvSpPr>
          <p:nvPr>
            <p:ph type="title"/>
          </p:nvPr>
        </p:nvSpPr>
        <p:spPr>
          <a:xfrm>
            <a:off x="2231136" y="360000"/>
            <a:ext cx="7729728" cy="1188720"/>
          </a:xfrm>
        </p:spPr>
        <p:txBody>
          <a:bodyPr/>
          <a:lstStyle/>
          <a:p>
            <a:r>
              <a:rPr lang="en-GB" dirty="0"/>
              <a:t>SPI -12 results for re-analysis data</a:t>
            </a:r>
            <a:endParaRPr lang="en-US" dirty="0"/>
          </a:p>
        </p:txBody>
      </p:sp>
      <p:sp>
        <p:nvSpPr>
          <p:cNvPr id="4" name="Slide Number Placeholder 3">
            <a:extLst>
              <a:ext uri="{FF2B5EF4-FFF2-40B4-BE49-F238E27FC236}">
                <a16:creationId xmlns="" xmlns:a16="http://schemas.microsoft.com/office/drawing/2014/main" id="{CEF0BF40-48DC-47C3-92A6-A5EE768F4290}"/>
              </a:ext>
            </a:extLst>
          </p:cNvPr>
          <p:cNvSpPr>
            <a:spLocks noGrp="1"/>
          </p:cNvSpPr>
          <p:nvPr>
            <p:ph type="sldNum" sz="quarter" idx="12"/>
          </p:nvPr>
        </p:nvSpPr>
        <p:spPr/>
        <p:txBody>
          <a:bodyPr/>
          <a:lstStyle/>
          <a:p>
            <a:fld id="{8A7A6979-0714-4377-B894-6BE4C2D6E202}" type="slidenum">
              <a:rPr lang="en-US" smtClean="0"/>
              <a:pPr/>
              <a:t>13</a:t>
            </a:fld>
            <a:endParaRPr lang="en-US" dirty="0"/>
          </a:p>
        </p:txBody>
      </p:sp>
      <p:pic>
        <p:nvPicPr>
          <p:cNvPr id="9" name="Picture 8">
            <a:extLst>
              <a:ext uri="{FF2B5EF4-FFF2-40B4-BE49-F238E27FC236}">
                <a16:creationId xmlns="" xmlns:a16="http://schemas.microsoft.com/office/drawing/2014/main" id="{E36DA0C0-4DBB-4C7B-AA5D-A9B23FA6E58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18698" y="1636476"/>
            <a:ext cx="2669400" cy="1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 xmlns:a16="http://schemas.microsoft.com/office/drawing/2014/main" id="{0DA738B1-38D9-49E4-B017-C3682EAA392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04075" y="1636476"/>
            <a:ext cx="2831850" cy="1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 xmlns:a16="http://schemas.microsoft.com/office/drawing/2014/main" id="{95552A0C-6915-468D-A770-C954B3C65B45}"/>
              </a:ext>
            </a:extLst>
          </p:cNvPr>
          <p:cNvPicPr>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7651901" y="1636476"/>
            <a:ext cx="2560455" cy="1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 xmlns:a16="http://schemas.microsoft.com/office/drawing/2014/main" id="{E56BA08A-E9BB-41E3-B31E-48E394BF6C3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918699" y="3344232"/>
            <a:ext cx="2669400" cy="1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 xmlns:a16="http://schemas.microsoft.com/office/drawing/2014/main" id="{F129B2E6-35D3-4D88-807D-9EBA9A27D459}"/>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704075" y="3344232"/>
            <a:ext cx="2831850" cy="1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a:extLst>
              <a:ext uri="{FF2B5EF4-FFF2-40B4-BE49-F238E27FC236}">
                <a16:creationId xmlns="" xmlns:a16="http://schemas.microsoft.com/office/drawing/2014/main" id="{72580F13-106F-4B71-A98C-DEF87B018DCD}"/>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651902" y="3344232"/>
            <a:ext cx="2560455" cy="1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8">
            <a:extLst>
              <a:ext uri="{FF2B5EF4-FFF2-40B4-BE49-F238E27FC236}">
                <a16:creationId xmlns="" xmlns:a16="http://schemas.microsoft.com/office/drawing/2014/main" id="{53A75534-A70A-45A3-9B9F-7C4E5A72D1C0}"/>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918698" y="5051988"/>
            <a:ext cx="2670075" cy="1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4748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0B7314-55E0-4F7D-A5F4-CC5A76D6127D}"/>
              </a:ext>
            </a:extLst>
          </p:cNvPr>
          <p:cNvSpPr>
            <a:spLocks noGrp="1"/>
          </p:cNvSpPr>
          <p:nvPr>
            <p:ph type="title"/>
          </p:nvPr>
        </p:nvSpPr>
        <p:spPr/>
        <p:txBody>
          <a:bodyPr/>
          <a:lstStyle/>
          <a:p>
            <a:r>
              <a:rPr lang="en-US" dirty="0"/>
              <a:t>Results</a:t>
            </a:r>
          </a:p>
        </p:txBody>
      </p:sp>
      <p:sp>
        <p:nvSpPr>
          <p:cNvPr id="3" name="Content Placeholder 2">
            <a:extLst>
              <a:ext uri="{FF2B5EF4-FFF2-40B4-BE49-F238E27FC236}">
                <a16:creationId xmlns="" xmlns:a16="http://schemas.microsoft.com/office/drawing/2014/main" id="{4838EC6E-A75E-4A5D-B19B-A1DC424778CC}"/>
              </a:ext>
            </a:extLst>
          </p:cNvPr>
          <p:cNvSpPr>
            <a:spLocks noGrp="1"/>
          </p:cNvSpPr>
          <p:nvPr>
            <p:ph idx="1"/>
          </p:nvPr>
        </p:nvSpPr>
        <p:spPr/>
        <p:txBody>
          <a:bodyPr>
            <a:normAutofit lnSpcReduction="10000"/>
          </a:bodyPr>
          <a:lstStyle/>
          <a:p>
            <a:r>
              <a:rPr lang="en-GB" dirty="0"/>
              <a:t>The results of SPI index for 12month timescale for raw and re-analysis data are depicted in previous figures, respectively.</a:t>
            </a:r>
            <a:endParaRPr lang="en-US" dirty="0"/>
          </a:p>
          <a:p>
            <a:r>
              <a:rPr lang="en-US" dirty="0"/>
              <a:t>As shown in the first figure, there is a continuous change between wet and dry periods.</a:t>
            </a:r>
          </a:p>
          <a:p>
            <a:r>
              <a:rPr lang="en-GB" dirty="0"/>
              <a:t>The Melanthio rain gauge appeared to have the longest drought period, from 1984 to 2002, while for the </a:t>
            </a:r>
            <a:r>
              <a:rPr lang="en-GB" dirty="0" err="1"/>
              <a:t>Ano</a:t>
            </a:r>
            <a:r>
              <a:rPr lang="en-GB" dirty="0"/>
              <a:t> </a:t>
            </a:r>
            <a:r>
              <a:rPr lang="en-GB" dirty="0" err="1"/>
              <a:t>Theodoraki</a:t>
            </a:r>
            <a:r>
              <a:rPr lang="en-GB" dirty="0"/>
              <a:t> station the dry period was from 1984 to 1995. </a:t>
            </a:r>
          </a:p>
          <a:p>
            <a:r>
              <a:rPr lang="en-GB" dirty="0"/>
              <a:t>The drought period for the Kilkis and </a:t>
            </a:r>
            <a:r>
              <a:rPr lang="en-GB" dirty="0" err="1"/>
              <a:t>Metaxochori</a:t>
            </a:r>
            <a:r>
              <a:rPr lang="en-GB" dirty="0"/>
              <a:t> stations was shifted to 1991 and 2001 showing a delay of approximately 10 years. </a:t>
            </a:r>
          </a:p>
          <a:p>
            <a:r>
              <a:rPr lang="en-GB" dirty="0"/>
              <a:t>The SPI values based on the re-analysis precipitation data are closer to the two northern stations (</a:t>
            </a:r>
            <a:r>
              <a:rPr lang="en-GB" dirty="0" err="1"/>
              <a:t>Ano</a:t>
            </a:r>
            <a:r>
              <a:rPr lang="en-GB" dirty="0"/>
              <a:t> </a:t>
            </a:r>
            <a:r>
              <a:rPr lang="en-GB" dirty="0" err="1"/>
              <a:t>Theodoraki</a:t>
            </a:r>
            <a:r>
              <a:rPr lang="en-GB" dirty="0"/>
              <a:t> and </a:t>
            </a:r>
            <a:r>
              <a:rPr lang="en-GB" dirty="0" err="1"/>
              <a:t>Metaxochori</a:t>
            </a:r>
            <a:r>
              <a:rPr lang="en-GB" dirty="0"/>
              <a:t>).</a:t>
            </a:r>
          </a:p>
          <a:p>
            <a:r>
              <a:rPr lang="en-GB" dirty="0"/>
              <a:t>All grid points showed that the period 1991 to 1995 was the driest one which is in accord with the De Martonne results.</a:t>
            </a:r>
            <a:endParaRPr lang="en-US" dirty="0"/>
          </a:p>
        </p:txBody>
      </p:sp>
      <p:sp>
        <p:nvSpPr>
          <p:cNvPr id="4" name="Slide Number Placeholder 3">
            <a:extLst>
              <a:ext uri="{FF2B5EF4-FFF2-40B4-BE49-F238E27FC236}">
                <a16:creationId xmlns="" xmlns:a16="http://schemas.microsoft.com/office/drawing/2014/main" id="{8D8F716B-DAA2-442B-AABD-770C86255F44}"/>
              </a:ext>
            </a:extLst>
          </p:cNvPr>
          <p:cNvSpPr>
            <a:spLocks noGrp="1"/>
          </p:cNvSpPr>
          <p:nvPr>
            <p:ph type="sldNum" sz="quarter" idx="12"/>
          </p:nvPr>
        </p:nvSpPr>
        <p:spPr/>
        <p:txBody>
          <a:bodyPr/>
          <a:lstStyle/>
          <a:p>
            <a:fld id="{8A7A6979-0714-4377-B894-6BE4C2D6E202}" type="slidenum">
              <a:rPr lang="en-US" smtClean="0"/>
              <a:pPr/>
              <a:t>14</a:t>
            </a:fld>
            <a:endParaRPr lang="en-US" dirty="0"/>
          </a:p>
        </p:txBody>
      </p:sp>
    </p:spTree>
    <p:extLst>
      <p:ext uri="{BB962C8B-B14F-4D97-AF65-F5344CB8AC3E}">
        <p14:creationId xmlns:p14="http://schemas.microsoft.com/office/powerpoint/2010/main" val="4258871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7CEBF1-F3AA-4923-B11F-5C16DD4C99E3}"/>
              </a:ext>
            </a:extLst>
          </p:cNvPr>
          <p:cNvSpPr>
            <a:spLocks noGrp="1"/>
          </p:cNvSpPr>
          <p:nvPr>
            <p:ph type="title"/>
          </p:nvPr>
        </p:nvSpPr>
        <p:spPr/>
        <p:txBody>
          <a:bodyPr/>
          <a:lstStyle/>
          <a:p>
            <a:r>
              <a:rPr lang="en-US" dirty="0" smtClean="0"/>
              <a:t> </a:t>
            </a:r>
            <a:r>
              <a:rPr lang="en-US" dirty="0"/>
              <a:t>Discussion and </a:t>
            </a:r>
            <a:r>
              <a:rPr lang="en-US" dirty="0" smtClean="0"/>
              <a:t>Conclusion</a:t>
            </a:r>
            <a:r>
              <a:rPr lang="el-GR" smtClean="0"/>
              <a:t>s</a:t>
            </a:r>
            <a:endParaRPr lang="en-US" dirty="0"/>
          </a:p>
        </p:txBody>
      </p:sp>
      <p:sp>
        <p:nvSpPr>
          <p:cNvPr id="3" name="Content Placeholder 2">
            <a:extLst>
              <a:ext uri="{FF2B5EF4-FFF2-40B4-BE49-F238E27FC236}">
                <a16:creationId xmlns="" xmlns:a16="http://schemas.microsoft.com/office/drawing/2014/main" id="{0960D18D-D36A-4149-918A-5F50D7F78FE8}"/>
              </a:ext>
            </a:extLst>
          </p:cNvPr>
          <p:cNvSpPr>
            <a:spLocks noGrp="1"/>
          </p:cNvSpPr>
          <p:nvPr>
            <p:ph idx="1"/>
          </p:nvPr>
        </p:nvSpPr>
        <p:spPr/>
        <p:txBody>
          <a:bodyPr>
            <a:noAutofit/>
          </a:bodyPr>
          <a:lstStyle/>
          <a:p>
            <a:r>
              <a:rPr lang="en-US" dirty="0"/>
              <a:t>Water resources of Gallikos basin are under severe stress as it is revealed by the application of SPI and de </a:t>
            </a:r>
            <a:r>
              <a:rPr lang="en-US" dirty="0" err="1"/>
              <a:t>Martonne</a:t>
            </a:r>
            <a:r>
              <a:rPr lang="en-US" dirty="0"/>
              <a:t> indices due to the long drought periods that last even for decades. </a:t>
            </a:r>
          </a:p>
          <a:p>
            <a:r>
              <a:rPr lang="en-US" dirty="0"/>
              <a:t>The agricultural sector is depended on water resources and therefore the economy of the area. </a:t>
            </a:r>
          </a:p>
          <a:p>
            <a:r>
              <a:rPr lang="en-US" dirty="0"/>
              <a:t>The water resources managers that are involved in the area should act as soon as possible in order to prevent and reverse the existing and upcoming impacts from climate change.</a:t>
            </a:r>
          </a:p>
          <a:p>
            <a:r>
              <a:rPr lang="en-US" dirty="0"/>
              <a:t>Indicative set of measures could include change of cultivation types, construction of infrastructures for the exploitation of surface water (such as dams or implementation of artificial recharge), change of irrigation methods and sufficient presence of the state control mechanisms.</a:t>
            </a:r>
          </a:p>
        </p:txBody>
      </p:sp>
      <p:sp>
        <p:nvSpPr>
          <p:cNvPr id="4" name="Slide Number Placeholder 3">
            <a:extLst>
              <a:ext uri="{FF2B5EF4-FFF2-40B4-BE49-F238E27FC236}">
                <a16:creationId xmlns="" xmlns:a16="http://schemas.microsoft.com/office/drawing/2014/main" id="{7BE217D2-357E-4800-A224-4AAEEDD3C9E8}"/>
              </a:ext>
            </a:extLst>
          </p:cNvPr>
          <p:cNvSpPr>
            <a:spLocks noGrp="1"/>
          </p:cNvSpPr>
          <p:nvPr>
            <p:ph type="sldNum" sz="quarter" idx="12"/>
          </p:nvPr>
        </p:nvSpPr>
        <p:spPr/>
        <p:txBody>
          <a:bodyPr/>
          <a:lstStyle/>
          <a:p>
            <a:fld id="{8A7A6979-0714-4377-B894-6BE4C2D6E202}" type="slidenum">
              <a:rPr lang="en-US" smtClean="0"/>
              <a:pPr/>
              <a:t>15</a:t>
            </a:fld>
            <a:endParaRPr lang="en-US" dirty="0"/>
          </a:p>
        </p:txBody>
      </p:sp>
    </p:spTree>
    <p:extLst>
      <p:ext uri="{BB962C8B-B14F-4D97-AF65-F5344CB8AC3E}">
        <p14:creationId xmlns:p14="http://schemas.microsoft.com/office/powerpoint/2010/main" val="2857573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60090" y="108908"/>
            <a:ext cx="7729728" cy="1188720"/>
          </a:xfrm>
        </p:spPr>
        <p:txBody>
          <a:bodyPr/>
          <a:lstStyle/>
          <a:p>
            <a:r>
              <a:rPr lang="el-GR" dirty="0" err="1" smtClean="0"/>
              <a:t>References</a:t>
            </a:r>
            <a:endParaRPr lang="el-GR" dirty="0"/>
          </a:p>
        </p:txBody>
      </p:sp>
      <p:sp>
        <p:nvSpPr>
          <p:cNvPr id="4" name="Θέση αριθμού διαφάνειας 3"/>
          <p:cNvSpPr>
            <a:spLocks noGrp="1"/>
          </p:cNvSpPr>
          <p:nvPr>
            <p:ph type="sldNum" sz="quarter" idx="12"/>
          </p:nvPr>
        </p:nvSpPr>
        <p:spPr/>
        <p:txBody>
          <a:bodyPr/>
          <a:lstStyle/>
          <a:p>
            <a:fld id="{8A7A6979-0714-4377-B894-6BE4C2D6E202}" type="slidenum">
              <a:rPr lang="en-US" smtClean="0"/>
              <a:pPr/>
              <a:t>16</a:t>
            </a:fld>
            <a:endParaRPr lang="en-US" dirty="0"/>
          </a:p>
        </p:txBody>
      </p:sp>
      <p:sp>
        <p:nvSpPr>
          <p:cNvPr id="5" name="Ορθογώνιο 4"/>
          <p:cNvSpPr/>
          <p:nvPr/>
        </p:nvSpPr>
        <p:spPr>
          <a:xfrm>
            <a:off x="222738" y="1740199"/>
            <a:ext cx="11816862" cy="4247317"/>
          </a:xfrm>
          <a:prstGeom prst="rect">
            <a:avLst/>
          </a:prstGeom>
        </p:spPr>
        <p:txBody>
          <a:bodyPr wrap="square">
            <a:spAutoFit/>
          </a:bodyPr>
          <a:lstStyle/>
          <a:p>
            <a:pPr marL="342900" lvl="0" indent="-342900">
              <a:buFont typeface="+mj-lt"/>
              <a:buAutoNum type="arabicPeriod"/>
            </a:pPr>
            <a:r>
              <a:rPr lang="en-GB" sz="1000" dirty="0">
                <a:latin typeface="Palatino Linotype" panose="02040502050505030304" pitchFamily="18" charset="0"/>
              </a:rPr>
              <a:t>IPCC. Climate change and water. IPCC Technical Paper VI, 2008.</a:t>
            </a:r>
            <a:endParaRPr lang="el-GR" sz="1000" dirty="0">
              <a:latin typeface="Palatino Linotype" panose="02040502050505030304" pitchFamily="18" charset="0"/>
            </a:endParaRPr>
          </a:p>
          <a:p>
            <a:pPr marL="342900" lvl="0" indent="-342900">
              <a:buFont typeface="+mj-lt"/>
              <a:buAutoNum type="arabicPeriod"/>
            </a:pPr>
            <a:r>
              <a:rPr lang="en-GB" sz="1000" dirty="0">
                <a:latin typeface="Palatino Linotype" panose="02040502050505030304" pitchFamily="18" charset="0"/>
              </a:rPr>
              <a:t>European Commission. EU action against climate change. Leading global action to 2020 and beyond, Environment, 2008.</a:t>
            </a:r>
            <a:endParaRPr lang="el-GR" sz="1000" dirty="0">
              <a:latin typeface="Palatino Linotype" panose="02040502050505030304" pitchFamily="18" charset="0"/>
            </a:endParaRPr>
          </a:p>
          <a:p>
            <a:pPr marL="342900" lvl="0" indent="-342900">
              <a:buFont typeface="+mj-lt"/>
              <a:buAutoNum type="arabicPeriod"/>
            </a:pPr>
            <a:r>
              <a:rPr lang="en-GB" sz="1000" dirty="0" err="1">
                <a:latin typeface="Palatino Linotype" panose="02040502050505030304" pitchFamily="18" charset="0"/>
              </a:rPr>
              <a:t>Lionello</a:t>
            </a:r>
            <a:r>
              <a:rPr lang="en-GB" sz="1000" dirty="0">
                <a:latin typeface="Palatino Linotype" panose="02040502050505030304" pitchFamily="18" charset="0"/>
              </a:rPr>
              <a:t>, P., et al., . The Mediterranean climate: an overview of the main characteristics and issues.  </a:t>
            </a:r>
            <a:r>
              <a:rPr lang="en-GB" sz="1000" i="1" dirty="0">
                <a:latin typeface="Palatino Linotype" panose="02040502050505030304" pitchFamily="18" charset="0"/>
              </a:rPr>
              <a:t>Mediterranean Climate Variability</a:t>
            </a:r>
            <a:r>
              <a:rPr lang="en-US" sz="1000" dirty="0">
                <a:latin typeface="Palatino Linotype" panose="02040502050505030304" pitchFamily="18" charset="0"/>
              </a:rPr>
              <a:t>,</a:t>
            </a:r>
            <a:r>
              <a:rPr lang="en-GB" sz="1000" dirty="0">
                <a:latin typeface="Palatino Linotype" panose="02040502050505030304" pitchFamily="18" charset="0"/>
              </a:rPr>
              <a:t>. </a:t>
            </a:r>
            <a:r>
              <a:rPr lang="en-GB" sz="1000" dirty="0" err="1">
                <a:latin typeface="Palatino Linotype" panose="02040502050505030304" pitchFamily="18" charset="0"/>
              </a:rPr>
              <a:t>Lionello</a:t>
            </a:r>
            <a:r>
              <a:rPr lang="en-GB" sz="1000" dirty="0">
                <a:latin typeface="Palatino Linotype" panose="02040502050505030304" pitchFamily="18" charset="0"/>
              </a:rPr>
              <a:t>, P., </a:t>
            </a:r>
            <a:r>
              <a:rPr lang="en-GB" sz="1000" dirty="0" err="1">
                <a:latin typeface="Palatino Linotype" panose="02040502050505030304" pitchFamily="18" charset="0"/>
              </a:rPr>
              <a:t>Malanotte</a:t>
            </a:r>
            <a:r>
              <a:rPr lang="en-GB" sz="1000" dirty="0">
                <a:latin typeface="Palatino Linotype" panose="02040502050505030304" pitchFamily="18" charset="0"/>
              </a:rPr>
              <a:t>-Rizzoli, P., </a:t>
            </a:r>
            <a:r>
              <a:rPr lang="en-GB" sz="1000" dirty="0" err="1">
                <a:latin typeface="Palatino Linotype" panose="02040502050505030304" pitchFamily="18" charset="0"/>
              </a:rPr>
              <a:t>Boscolo</a:t>
            </a:r>
            <a:r>
              <a:rPr lang="en-GB" sz="1000" dirty="0">
                <a:latin typeface="Palatino Linotype" panose="02040502050505030304" pitchFamily="18" charset="0"/>
              </a:rPr>
              <a:t>, R. (Eds.), Elsevier, </a:t>
            </a:r>
            <a:r>
              <a:rPr lang="en-US" sz="1000" dirty="0">
                <a:latin typeface="Palatino Linotype" panose="02040502050505030304" pitchFamily="18" charset="0"/>
              </a:rPr>
              <a:t>2006, </a:t>
            </a:r>
            <a:r>
              <a:rPr lang="en-GB" sz="1000" dirty="0">
                <a:latin typeface="Palatino Linotype" panose="02040502050505030304" pitchFamily="18" charset="0"/>
              </a:rPr>
              <a:t>Amsterdam, pp. 1–26.</a:t>
            </a:r>
            <a:endParaRPr lang="el-GR" sz="1000" dirty="0">
              <a:latin typeface="Palatino Linotype" panose="02040502050505030304" pitchFamily="18" charset="0"/>
            </a:endParaRPr>
          </a:p>
          <a:p>
            <a:pPr marL="342900" lvl="0" indent="-342900">
              <a:buFont typeface="+mj-lt"/>
              <a:buAutoNum type="arabicPeriod"/>
            </a:pPr>
            <a:r>
              <a:rPr lang="en-GB" sz="1000" dirty="0" err="1">
                <a:latin typeface="Palatino Linotype" panose="02040502050505030304" pitchFamily="18" charset="0"/>
              </a:rPr>
              <a:t>Lionello</a:t>
            </a:r>
            <a:r>
              <a:rPr lang="en-GB" sz="1000" dirty="0">
                <a:latin typeface="Palatino Linotype" panose="02040502050505030304" pitchFamily="18" charset="0"/>
              </a:rPr>
              <a:t>, P. &amp; </a:t>
            </a:r>
            <a:r>
              <a:rPr lang="en-GB" sz="1000" dirty="0" err="1">
                <a:latin typeface="Palatino Linotype" panose="02040502050505030304" pitchFamily="18" charset="0"/>
              </a:rPr>
              <a:t>Scarascia</a:t>
            </a:r>
            <a:r>
              <a:rPr lang="en-GB" sz="1000" dirty="0">
                <a:latin typeface="Palatino Linotype" panose="02040502050505030304" pitchFamily="18" charset="0"/>
              </a:rPr>
              <a:t>, L.</a:t>
            </a:r>
            <a:r>
              <a:rPr lang="en-US" sz="1000" dirty="0">
                <a:latin typeface="Palatino Linotype" panose="02040502050505030304" pitchFamily="18" charset="0"/>
              </a:rPr>
              <a:t>.</a:t>
            </a:r>
            <a:r>
              <a:rPr lang="en-GB" sz="1000" dirty="0">
                <a:latin typeface="Palatino Linotype" panose="02040502050505030304" pitchFamily="18" charset="0"/>
              </a:rPr>
              <a:t> The relation between climate change in the Mediterranean region and global warming. </a:t>
            </a:r>
            <a:r>
              <a:rPr lang="en-GB" sz="1000" i="1" dirty="0" err="1">
                <a:latin typeface="Palatino Linotype" panose="02040502050505030304" pitchFamily="18" charset="0"/>
              </a:rPr>
              <a:t>Reg</a:t>
            </a:r>
            <a:r>
              <a:rPr lang="en-GB" sz="1000" i="1" dirty="0">
                <a:latin typeface="Palatino Linotype" panose="02040502050505030304" pitchFamily="18" charset="0"/>
              </a:rPr>
              <a:t> Environ Change</a:t>
            </a:r>
            <a:r>
              <a:rPr lang="el-GR" sz="1000" dirty="0">
                <a:latin typeface="Palatino Linotype" panose="02040502050505030304" pitchFamily="18" charset="0"/>
              </a:rPr>
              <a:t>, </a:t>
            </a:r>
            <a:r>
              <a:rPr lang="en-US" sz="1000" b="1" dirty="0">
                <a:latin typeface="Palatino Linotype" panose="02040502050505030304" pitchFamily="18" charset="0"/>
              </a:rPr>
              <a:t>2018</a:t>
            </a:r>
            <a:r>
              <a:rPr lang="el-GR" sz="1000" dirty="0">
                <a:latin typeface="Palatino Linotype" panose="02040502050505030304" pitchFamily="18" charset="0"/>
              </a:rPr>
              <a:t>,</a:t>
            </a:r>
            <a:r>
              <a:rPr lang="en-GB" sz="1000" dirty="0">
                <a:latin typeface="Palatino Linotype" panose="02040502050505030304" pitchFamily="18" charset="0"/>
              </a:rPr>
              <a:t> 18: 1481</a:t>
            </a:r>
            <a:r>
              <a:rPr lang="en-GB" sz="1000" dirty="0" smtClean="0">
                <a:latin typeface="Palatino Linotype" panose="02040502050505030304" pitchFamily="18" charset="0"/>
              </a:rPr>
              <a:t>..</a:t>
            </a:r>
            <a:endParaRPr lang="el-GR" sz="1000" dirty="0">
              <a:latin typeface="Palatino Linotype" panose="02040502050505030304" pitchFamily="18" charset="0"/>
            </a:endParaRPr>
          </a:p>
          <a:p>
            <a:pPr marL="342900" lvl="0" indent="-342900">
              <a:buFont typeface="+mj-lt"/>
              <a:buAutoNum type="arabicPeriod"/>
            </a:pPr>
            <a:r>
              <a:rPr lang="en-GB" sz="1000" dirty="0" err="1">
                <a:latin typeface="Palatino Linotype" panose="02040502050505030304" pitchFamily="18" charset="0"/>
              </a:rPr>
              <a:t>Georgopoulou</a:t>
            </a:r>
            <a:r>
              <a:rPr lang="en-GB" sz="1000" dirty="0">
                <a:latin typeface="Palatino Linotype" panose="02040502050505030304" pitchFamily="18" charset="0"/>
              </a:rPr>
              <a:t> E., </a:t>
            </a:r>
            <a:r>
              <a:rPr lang="en-GB" sz="1000" dirty="0" err="1">
                <a:latin typeface="Palatino Linotype" panose="02040502050505030304" pitchFamily="18" charset="0"/>
              </a:rPr>
              <a:t>Mirasgedis</a:t>
            </a:r>
            <a:r>
              <a:rPr lang="en-GB" sz="1000" dirty="0">
                <a:latin typeface="Palatino Linotype" panose="02040502050505030304" pitchFamily="18" charset="0"/>
              </a:rPr>
              <a:t> S., </a:t>
            </a:r>
            <a:r>
              <a:rPr lang="en-GB" sz="1000" dirty="0" err="1">
                <a:latin typeface="Palatino Linotype" panose="02040502050505030304" pitchFamily="18" charset="0"/>
              </a:rPr>
              <a:t>Sarafidis</a:t>
            </a:r>
            <a:r>
              <a:rPr lang="en-GB" sz="1000" dirty="0">
                <a:latin typeface="Palatino Linotype" panose="02040502050505030304" pitchFamily="18" charset="0"/>
              </a:rPr>
              <a:t> Y., </a:t>
            </a:r>
            <a:r>
              <a:rPr lang="en-GB" sz="1000" dirty="0" err="1">
                <a:latin typeface="Palatino Linotype" panose="02040502050505030304" pitchFamily="18" charset="0"/>
              </a:rPr>
              <a:t>Vitaliotou</a:t>
            </a:r>
            <a:r>
              <a:rPr lang="en-GB" sz="1000" dirty="0">
                <a:latin typeface="Palatino Linotype" panose="02040502050505030304" pitchFamily="18" charset="0"/>
              </a:rPr>
              <a:t> M., Lalas D.P., </a:t>
            </a:r>
            <a:r>
              <a:rPr lang="en-GB" sz="1000" dirty="0" err="1">
                <a:latin typeface="Palatino Linotype" panose="02040502050505030304" pitchFamily="18" charset="0"/>
              </a:rPr>
              <a:t>Theloudis</a:t>
            </a:r>
            <a:r>
              <a:rPr lang="en-GB" sz="1000" dirty="0">
                <a:latin typeface="Palatino Linotype" panose="02040502050505030304" pitchFamily="18" charset="0"/>
              </a:rPr>
              <a:t> I., </a:t>
            </a:r>
            <a:r>
              <a:rPr lang="en-GB" sz="1000" dirty="0" err="1">
                <a:latin typeface="Palatino Linotype" panose="02040502050505030304" pitchFamily="18" charset="0"/>
              </a:rPr>
              <a:t>Giannoulaki</a:t>
            </a:r>
            <a:r>
              <a:rPr lang="en-GB" sz="1000" dirty="0">
                <a:latin typeface="Palatino Linotype" panose="02040502050505030304" pitchFamily="18" charset="0"/>
              </a:rPr>
              <a:t> K-D., </a:t>
            </a:r>
            <a:r>
              <a:rPr lang="en-GB" sz="1000" dirty="0" err="1">
                <a:latin typeface="Palatino Linotype" panose="02040502050505030304" pitchFamily="18" charset="0"/>
              </a:rPr>
              <a:t>Dimopoulos</a:t>
            </a:r>
            <a:r>
              <a:rPr lang="en-GB" sz="1000" dirty="0">
                <a:latin typeface="Palatino Linotype" panose="02040502050505030304" pitchFamily="18" charset="0"/>
              </a:rPr>
              <a:t> D., </a:t>
            </a:r>
            <a:r>
              <a:rPr lang="en-GB" sz="1000" dirty="0" err="1">
                <a:latin typeface="Palatino Linotype" panose="02040502050505030304" pitchFamily="18" charset="0"/>
              </a:rPr>
              <a:t>Zavras</a:t>
            </a:r>
            <a:r>
              <a:rPr lang="en-GB" sz="1000" dirty="0">
                <a:latin typeface="Palatino Linotype" panose="02040502050505030304" pitchFamily="18" charset="0"/>
              </a:rPr>
              <a:t> V. . Climate change impacts and adaptation options for the Greek agriculture in 2021–2050: A monetary assessment. </a:t>
            </a:r>
            <a:r>
              <a:rPr lang="en-GB" sz="1000" i="1" dirty="0">
                <a:latin typeface="Palatino Linotype" panose="02040502050505030304" pitchFamily="18" charset="0"/>
              </a:rPr>
              <a:t>Climate Risk Management</a:t>
            </a:r>
            <a:r>
              <a:rPr lang="en-GB" sz="1000" dirty="0">
                <a:latin typeface="Palatino Linotype" panose="02040502050505030304" pitchFamily="18" charset="0"/>
              </a:rPr>
              <a:t>, </a:t>
            </a:r>
            <a:r>
              <a:rPr lang="el-GR" sz="1000" b="1" dirty="0">
                <a:latin typeface="Palatino Linotype" panose="02040502050505030304" pitchFamily="18" charset="0"/>
              </a:rPr>
              <a:t>2017</a:t>
            </a:r>
            <a:r>
              <a:rPr lang="el-GR" sz="1000" dirty="0">
                <a:latin typeface="Palatino Linotype" panose="02040502050505030304" pitchFamily="18" charset="0"/>
              </a:rPr>
              <a:t>, </a:t>
            </a:r>
            <a:r>
              <a:rPr lang="en-GB" sz="1000" dirty="0">
                <a:latin typeface="Palatino Linotype" panose="02040502050505030304" pitchFamily="18" charset="0"/>
              </a:rPr>
              <a:t>16, 164–182. </a:t>
            </a:r>
            <a:endParaRPr lang="el-GR" sz="1000" dirty="0">
              <a:latin typeface="Palatino Linotype" panose="02040502050505030304" pitchFamily="18" charset="0"/>
            </a:endParaRPr>
          </a:p>
          <a:p>
            <a:pPr marL="342900" lvl="0" indent="-342900">
              <a:buFont typeface="+mj-lt"/>
              <a:buAutoNum type="arabicPeriod"/>
            </a:pPr>
            <a:r>
              <a:rPr lang="en-GB" sz="1000" dirty="0">
                <a:latin typeface="Palatino Linotype" panose="02040502050505030304" pitchFamily="18" charset="0"/>
              </a:rPr>
              <a:t>Bank of Greece. The environmental, economic and social impacts of Climate Change in Greece. June 2011, Athens, ISBN: 978-960-7032-49-2 (in Greek). </a:t>
            </a:r>
            <a:endParaRPr lang="el-GR" sz="1000" dirty="0" smtClean="0">
              <a:latin typeface="Palatino Linotype" panose="02040502050505030304" pitchFamily="18" charset="0"/>
            </a:endParaRPr>
          </a:p>
          <a:p>
            <a:pPr marL="342900" lvl="0" indent="-342900">
              <a:buFont typeface="+mj-lt"/>
              <a:buAutoNum type="arabicPeriod"/>
            </a:pPr>
            <a:r>
              <a:rPr lang="en-GB" sz="1000" dirty="0" smtClean="0">
                <a:latin typeface="Palatino Linotype" panose="02040502050505030304" pitchFamily="18" charset="0"/>
              </a:rPr>
              <a:t>Giannakopoulos</a:t>
            </a:r>
            <a:r>
              <a:rPr lang="en-GB" sz="1000" dirty="0">
                <a:latin typeface="Palatino Linotype" panose="02040502050505030304" pitchFamily="18" charset="0"/>
              </a:rPr>
              <a:t>, C., </a:t>
            </a:r>
            <a:r>
              <a:rPr lang="en-GB" sz="1000" dirty="0" err="1">
                <a:latin typeface="Palatino Linotype" panose="02040502050505030304" pitchFamily="18" charset="0"/>
              </a:rPr>
              <a:t>Kostopoulou</a:t>
            </a:r>
            <a:r>
              <a:rPr lang="en-GB" sz="1000" dirty="0">
                <a:latin typeface="Palatino Linotype" panose="02040502050505030304" pitchFamily="18" charset="0"/>
              </a:rPr>
              <a:t>, E., </a:t>
            </a:r>
            <a:r>
              <a:rPr lang="en-GB" sz="1000" dirty="0" err="1">
                <a:latin typeface="Palatino Linotype" panose="02040502050505030304" pitchFamily="18" charset="0"/>
              </a:rPr>
              <a:t>Varotsos</a:t>
            </a:r>
            <a:r>
              <a:rPr lang="en-GB" sz="1000" dirty="0">
                <a:latin typeface="Palatino Linotype" panose="02040502050505030304" pitchFamily="18" charset="0"/>
              </a:rPr>
              <a:t>, K.V., </a:t>
            </a:r>
            <a:r>
              <a:rPr lang="en-GB" sz="1000" dirty="0" err="1">
                <a:latin typeface="Palatino Linotype" panose="02040502050505030304" pitchFamily="18" charset="0"/>
              </a:rPr>
              <a:t>Tziotziou</a:t>
            </a:r>
            <a:r>
              <a:rPr lang="en-GB" sz="1000" dirty="0">
                <a:latin typeface="Palatino Linotype" panose="02040502050505030304" pitchFamily="18" charset="0"/>
              </a:rPr>
              <a:t>, K., </a:t>
            </a:r>
            <a:r>
              <a:rPr lang="en-GB" sz="1000" dirty="0" err="1">
                <a:latin typeface="Palatino Linotype" panose="02040502050505030304" pitchFamily="18" charset="0"/>
              </a:rPr>
              <a:t>Plitharas</a:t>
            </a:r>
            <a:r>
              <a:rPr lang="en-GB" sz="1000" dirty="0">
                <a:latin typeface="Palatino Linotype" panose="02040502050505030304" pitchFamily="18" charset="0"/>
              </a:rPr>
              <a:t>, A., . An integrated assessment of climate change impacts for Greece in the near future. </a:t>
            </a:r>
            <a:r>
              <a:rPr lang="en-GB" sz="1000" i="1" dirty="0">
                <a:latin typeface="Palatino Linotype" panose="02040502050505030304" pitchFamily="18" charset="0"/>
              </a:rPr>
              <a:t>Reg. Environ. Change</a:t>
            </a:r>
            <a:r>
              <a:rPr lang="el-GR" sz="1000" dirty="0">
                <a:latin typeface="Palatino Linotype" panose="02040502050505030304" pitchFamily="18" charset="0"/>
              </a:rPr>
              <a:t>, 2011,</a:t>
            </a:r>
            <a:r>
              <a:rPr lang="en-GB" sz="1000" dirty="0">
                <a:latin typeface="Palatino Linotype" panose="02040502050505030304" pitchFamily="18" charset="0"/>
              </a:rPr>
              <a:t> 11 (4), 829–843. </a:t>
            </a:r>
            <a:endParaRPr lang="el-GR" sz="1000" dirty="0">
              <a:latin typeface="Palatino Linotype" panose="02040502050505030304" pitchFamily="18" charset="0"/>
            </a:endParaRPr>
          </a:p>
          <a:p>
            <a:pPr marL="342900" lvl="0" indent="-342900">
              <a:buFont typeface="+mj-lt"/>
              <a:buAutoNum type="arabicPeriod"/>
            </a:pPr>
            <a:r>
              <a:rPr lang="en-GB" sz="1000" dirty="0" err="1">
                <a:latin typeface="Palatino Linotype" panose="02040502050505030304" pitchFamily="18" charset="0"/>
              </a:rPr>
              <a:t>Eleftheriou</a:t>
            </a:r>
            <a:r>
              <a:rPr lang="en-GB" sz="1000" dirty="0">
                <a:latin typeface="Palatino Linotype" panose="02040502050505030304" pitchFamily="18" charset="0"/>
              </a:rPr>
              <a:t> D., </a:t>
            </a:r>
            <a:r>
              <a:rPr lang="en-GB" sz="1000" dirty="0" err="1">
                <a:latin typeface="Palatino Linotype" panose="02040502050505030304" pitchFamily="18" charset="0"/>
              </a:rPr>
              <a:t>Kiachidis</a:t>
            </a:r>
            <a:r>
              <a:rPr lang="en-GB" sz="1000" dirty="0">
                <a:latin typeface="Palatino Linotype" panose="02040502050505030304" pitchFamily="18" charset="0"/>
              </a:rPr>
              <a:t> K., </a:t>
            </a:r>
            <a:r>
              <a:rPr lang="en-GB" sz="1000" dirty="0" err="1">
                <a:latin typeface="Palatino Linotype" panose="02040502050505030304" pitchFamily="18" charset="0"/>
              </a:rPr>
              <a:t>Kalmintzis</a:t>
            </a:r>
            <a:r>
              <a:rPr lang="en-GB" sz="1000" dirty="0">
                <a:latin typeface="Palatino Linotype" panose="02040502050505030304" pitchFamily="18" charset="0"/>
              </a:rPr>
              <a:t> G., </a:t>
            </a:r>
            <a:r>
              <a:rPr lang="en-GB" sz="1000" dirty="0" err="1">
                <a:latin typeface="Palatino Linotype" panose="02040502050505030304" pitchFamily="18" charset="0"/>
              </a:rPr>
              <a:t>Kalea</a:t>
            </a:r>
            <a:r>
              <a:rPr lang="en-GB" sz="1000" dirty="0">
                <a:latin typeface="Palatino Linotype" panose="02040502050505030304" pitchFamily="18" charset="0"/>
              </a:rPr>
              <a:t> A., </a:t>
            </a:r>
            <a:r>
              <a:rPr lang="en-GB" sz="1000" dirty="0" err="1">
                <a:latin typeface="Palatino Linotype" panose="02040502050505030304" pitchFamily="18" charset="0"/>
              </a:rPr>
              <a:t>Bantasis</a:t>
            </a:r>
            <a:r>
              <a:rPr lang="en-GB" sz="1000" dirty="0">
                <a:latin typeface="Palatino Linotype" panose="02040502050505030304" pitchFamily="18" charset="0"/>
              </a:rPr>
              <a:t> C., </a:t>
            </a:r>
            <a:r>
              <a:rPr lang="en-GB" sz="1000" dirty="0" err="1">
                <a:latin typeface="Palatino Linotype" panose="02040502050505030304" pitchFamily="18" charset="0"/>
              </a:rPr>
              <a:t>Koumadoraki</a:t>
            </a:r>
            <a:r>
              <a:rPr lang="en-GB" sz="1000" dirty="0">
                <a:latin typeface="Palatino Linotype" panose="02040502050505030304" pitchFamily="18" charset="0"/>
              </a:rPr>
              <a:t> P., </a:t>
            </a:r>
            <a:r>
              <a:rPr lang="en-GB" sz="1000" dirty="0" err="1">
                <a:latin typeface="Palatino Linotype" panose="02040502050505030304" pitchFamily="18" charset="0"/>
              </a:rPr>
              <a:t>Spathara</a:t>
            </a:r>
            <a:r>
              <a:rPr lang="en-GB" sz="1000" dirty="0">
                <a:latin typeface="Palatino Linotype" panose="02040502050505030304" pitchFamily="18" charset="0"/>
              </a:rPr>
              <a:t> M.E., </a:t>
            </a:r>
            <a:r>
              <a:rPr lang="en-GB" sz="1000" dirty="0" err="1">
                <a:latin typeface="Palatino Linotype" panose="02040502050505030304" pitchFamily="18" charset="0"/>
              </a:rPr>
              <a:t>Tsolaki</a:t>
            </a:r>
            <a:r>
              <a:rPr lang="en-GB" sz="1000" dirty="0">
                <a:latin typeface="Palatino Linotype" panose="02040502050505030304" pitchFamily="18" charset="0"/>
              </a:rPr>
              <a:t> A., </a:t>
            </a:r>
            <a:r>
              <a:rPr lang="en-GB" sz="1000" dirty="0" err="1">
                <a:latin typeface="Palatino Linotype" panose="02040502050505030304" pitchFamily="18" charset="0"/>
              </a:rPr>
              <a:t>Tzampazidou</a:t>
            </a:r>
            <a:r>
              <a:rPr lang="en-GB" sz="1000" dirty="0">
                <a:latin typeface="Palatino Linotype" panose="02040502050505030304" pitchFamily="18" charset="0"/>
              </a:rPr>
              <a:t> M.I, </a:t>
            </a:r>
            <a:r>
              <a:rPr lang="en-GB" sz="1000" dirty="0" err="1">
                <a:latin typeface="Palatino Linotype" panose="02040502050505030304" pitchFamily="18" charset="0"/>
              </a:rPr>
              <a:t>Gemitzi</a:t>
            </a:r>
            <a:r>
              <a:rPr lang="en-GB" sz="1000" dirty="0">
                <a:latin typeface="Palatino Linotype" panose="02040502050505030304" pitchFamily="18" charset="0"/>
              </a:rPr>
              <a:t> A. Determination of annual and seasonal daytime and </a:t>
            </a:r>
            <a:r>
              <a:rPr lang="en-GB" sz="1000" dirty="0" err="1">
                <a:latin typeface="Palatino Linotype" panose="02040502050505030304" pitchFamily="18" charset="0"/>
              </a:rPr>
              <a:t>nightime</a:t>
            </a:r>
            <a:r>
              <a:rPr lang="en-GB" sz="1000" dirty="0">
                <a:latin typeface="Palatino Linotype" panose="02040502050505030304" pitchFamily="18" charset="0"/>
              </a:rPr>
              <a:t> trends of MODIS LST over Greece - climate change implications.. </a:t>
            </a:r>
            <a:r>
              <a:rPr lang="en-GB" sz="1000" i="1" dirty="0">
                <a:latin typeface="Palatino Linotype" panose="02040502050505030304" pitchFamily="18" charset="0"/>
              </a:rPr>
              <a:t>Science of the Total Environment</a:t>
            </a:r>
            <a:r>
              <a:rPr lang="en-US" sz="1000" i="1" dirty="0">
                <a:latin typeface="Palatino Linotype" panose="02040502050505030304" pitchFamily="18" charset="0"/>
              </a:rPr>
              <a:t>,</a:t>
            </a:r>
            <a:r>
              <a:rPr lang="en-US" sz="1000" dirty="0">
                <a:latin typeface="Palatino Linotype" panose="02040502050505030304" pitchFamily="18" charset="0"/>
              </a:rPr>
              <a:t> </a:t>
            </a:r>
            <a:r>
              <a:rPr lang="en-US" sz="1000" b="1" dirty="0">
                <a:latin typeface="Palatino Linotype" panose="02040502050505030304" pitchFamily="18" charset="0"/>
              </a:rPr>
              <a:t>2018,</a:t>
            </a:r>
            <a:r>
              <a:rPr lang="en-US" sz="1000" dirty="0">
                <a:latin typeface="Palatino Linotype" panose="02040502050505030304" pitchFamily="18" charset="0"/>
              </a:rPr>
              <a:t> </a:t>
            </a:r>
            <a:r>
              <a:rPr lang="en-GB" sz="1000" dirty="0">
                <a:latin typeface="Palatino Linotype" panose="02040502050505030304" pitchFamily="18" charset="0"/>
              </a:rPr>
              <a:t>616–617</a:t>
            </a:r>
            <a:r>
              <a:rPr lang="en-US" sz="1000" dirty="0">
                <a:latin typeface="Palatino Linotype" panose="02040502050505030304" pitchFamily="18" charset="0"/>
              </a:rPr>
              <a:t>:</a:t>
            </a:r>
            <a:r>
              <a:rPr lang="en-GB" sz="1000" dirty="0">
                <a:latin typeface="Palatino Linotype" panose="02040502050505030304" pitchFamily="18" charset="0"/>
              </a:rPr>
              <a:t>937–947.</a:t>
            </a:r>
            <a:endParaRPr lang="el-GR" sz="1000" dirty="0">
              <a:latin typeface="Palatino Linotype" panose="02040502050505030304" pitchFamily="18" charset="0"/>
            </a:endParaRPr>
          </a:p>
          <a:p>
            <a:pPr marL="342900" lvl="0" indent="-342900">
              <a:buFont typeface="+mj-lt"/>
              <a:buAutoNum type="arabicPeriod"/>
            </a:pPr>
            <a:r>
              <a:rPr lang="en-GB" sz="1000" dirty="0" err="1">
                <a:latin typeface="Palatino Linotype" panose="02040502050505030304" pitchFamily="18" charset="0"/>
              </a:rPr>
              <a:t>Koutroulis</a:t>
            </a:r>
            <a:r>
              <a:rPr lang="en-GB" sz="1000" dirty="0">
                <a:latin typeface="Palatino Linotype" panose="02040502050505030304" pitchFamily="18" charset="0"/>
              </a:rPr>
              <a:t> A.G., </a:t>
            </a:r>
            <a:r>
              <a:rPr lang="en-GB" sz="1000" dirty="0" err="1">
                <a:latin typeface="Palatino Linotype" panose="02040502050505030304" pitchFamily="18" charset="0"/>
              </a:rPr>
              <a:t>Tsanis</a:t>
            </a:r>
            <a:r>
              <a:rPr lang="en-GB" sz="1000" dirty="0">
                <a:latin typeface="Palatino Linotype" panose="02040502050505030304" pitchFamily="18" charset="0"/>
              </a:rPr>
              <a:t> I.K., </a:t>
            </a:r>
            <a:r>
              <a:rPr lang="en-GB" sz="1000" dirty="0" err="1">
                <a:latin typeface="Palatino Linotype" panose="02040502050505030304" pitchFamily="18" charset="0"/>
              </a:rPr>
              <a:t>Daliakopoulos</a:t>
            </a:r>
            <a:r>
              <a:rPr lang="en-GB" sz="1000" dirty="0">
                <a:latin typeface="Palatino Linotype" panose="02040502050505030304" pitchFamily="18" charset="0"/>
              </a:rPr>
              <a:t> I.N., Jacob D</a:t>
            </a:r>
            <a:r>
              <a:rPr lang="en-US" sz="1000" dirty="0">
                <a:latin typeface="Palatino Linotype" panose="02040502050505030304" pitchFamily="18" charset="0"/>
              </a:rPr>
              <a:t>.</a:t>
            </a:r>
            <a:r>
              <a:rPr lang="en-GB" sz="1000" dirty="0">
                <a:latin typeface="Palatino Linotype" panose="02040502050505030304" pitchFamily="18" charset="0"/>
              </a:rPr>
              <a:t> . Impact of climate change on water resources status: A case study for Crete Island, Greece. </a:t>
            </a:r>
            <a:r>
              <a:rPr lang="en-GB" sz="1000" i="1" dirty="0">
                <a:latin typeface="Palatino Linotype" panose="02040502050505030304" pitchFamily="18" charset="0"/>
              </a:rPr>
              <a:t>Journal of Hydrology</a:t>
            </a:r>
            <a:r>
              <a:rPr lang="en-GB" sz="1000" dirty="0">
                <a:latin typeface="Palatino Linotype" panose="02040502050505030304" pitchFamily="18" charset="0"/>
              </a:rPr>
              <a:t>, </a:t>
            </a:r>
            <a:r>
              <a:rPr lang="el-GR" sz="1000" b="1" dirty="0">
                <a:latin typeface="Palatino Linotype" panose="02040502050505030304" pitchFamily="18" charset="0"/>
              </a:rPr>
              <a:t>2013,</a:t>
            </a:r>
            <a:r>
              <a:rPr lang="el-GR" sz="1000" dirty="0">
                <a:latin typeface="Palatino Linotype" panose="02040502050505030304" pitchFamily="18" charset="0"/>
              </a:rPr>
              <a:t> </a:t>
            </a:r>
            <a:r>
              <a:rPr lang="en-GB" sz="1000" dirty="0">
                <a:latin typeface="Palatino Linotype" panose="02040502050505030304" pitchFamily="18" charset="0"/>
              </a:rPr>
              <a:t>479, 146–158.</a:t>
            </a:r>
            <a:endParaRPr lang="el-GR" sz="1000" dirty="0">
              <a:latin typeface="Palatino Linotype" panose="02040502050505030304" pitchFamily="18" charset="0"/>
            </a:endParaRPr>
          </a:p>
          <a:p>
            <a:pPr marL="342900" lvl="0" indent="-342900">
              <a:buFont typeface="+mj-lt"/>
              <a:buAutoNum type="arabicPeriod"/>
            </a:pPr>
            <a:r>
              <a:rPr lang="en-GB" sz="1000" dirty="0" err="1">
                <a:latin typeface="Palatino Linotype" panose="02040502050505030304" pitchFamily="18" charset="0"/>
              </a:rPr>
              <a:t>Mimikou</a:t>
            </a:r>
            <a:r>
              <a:rPr lang="en-GB" sz="1000" dirty="0">
                <a:latin typeface="Palatino Linotype" panose="02040502050505030304" pitchFamily="18" charset="0"/>
              </a:rPr>
              <a:t>, M. and </a:t>
            </a:r>
            <a:r>
              <a:rPr lang="en-GB" sz="1000" dirty="0" err="1">
                <a:latin typeface="Palatino Linotype" panose="02040502050505030304" pitchFamily="18" charset="0"/>
              </a:rPr>
              <a:t>Baltas</a:t>
            </a:r>
            <a:r>
              <a:rPr lang="en-GB" sz="1000" dirty="0">
                <a:latin typeface="Palatino Linotype" panose="02040502050505030304" pitchFamily="18" charset="0"/>
              </a:rPr>
              <a:t>, E. Assessment of Climate Change Impacts in Greece: A General Overview. </a:t>
            </a:r>
            <a:r>
              <a:rPr lang="en-GB" sz="1000" i="1" dirty="0">
                <a:latin typeface="Palatino Linotype" panose="02040502050505030304" pitchFamily="18" charset="0"/>
              </a:rPr>
              <a:t>American Journal of Climate Change</a:t>
            </a:r>
            <a:r>
              <a:rPr lang="en-GB" sz="1000" dirty="0">
                <a:latin typeface="Palatino Linotype" panose="02040502050505030304" pitchFamily="18" charset="0"/>
              </a:rPr>
              <a:t>, </a:t>
            </a:r>
            <a:r>
              <a:rPr lang="en-GB" sz="1000" b="1" dirty="0">
                <a:latin typeface="Palatino Linotype" panose="02040502050505030304" pitchFamily="18" charset="0"/>
              </a:rPr>
              <a:t>2013</a:t>
            </a:r>
            <a:r>
              <a:rPr lang="en-US" sz="1000" dirty="0">
                <a:latin typeface="Palatino Linotype" panose="02040502050505030304" pitchFamily="18" charset="0"/>
              </a:rPr>
              <a:t>, </a:t>
            </a:r>
            <a:r>
              <a:rPr lang="en-GB" sz="1000" b="1" dirty="0">
                <a:latin typeface="Palatino Linotype" panose="02040502050505030304" pitchFamily="18" charset="0"/>
              </a:rPr>
              <a:t>2</a:t>
            </a:r>
            <a:r>
              <a:rPr lang="en-GB" sz="1000" dirty="0">
                <a:latin typeface="Palatino Linotype" panose="02040502050505030304" pitchFamily="18" charset="0"/>
              </a:rPr>
              <a:t>, 46-56. </a:t>
            </a:r>
            <a:endParaRPr lang="el-GR" sz="1000" dirty="0" smtClean="0">
              <a:latin typeface="Palatino Linotype" panose="02040502050505030304" pitchFamily="18" charset="0"/>
            </a:endParaRPr>
          </a:p>
          <a:p>
            <a:pPr marL="342900" lvl="0" indent="-342900">
              <a:buFont typeface="+mj-lt"/>
              <a:buAutoNum type="arabicPeriod"/>
            </a:pPr>
            <a:r>
              <a:rPr lang="en-GB" sz="1000" dirty="0" err="1" smtClean="0">
                <a:latin typeface="Palatino Linotype" panose="02040502050505030304" pitchFamily="18" charset="0"/>
              </a:rPr>
              <a:t>Arampatzis</a:t>
            </a:r>
            <a:r>
              <a:rPr lang="en-GB" sz="1000" dirty="0" smtClean="0">
                <a:latin typeface="Palatino Linotype" panose="02040502050505030304" pitchFamily="18" charset="0"/>
              </a:rPr>
              <a:t> </a:t>
            </a:r>
            <a:r>
              <a:rPr lang="en-GB" sz="1000" dirty="0">
                <a:latin typeface="Palatino Linotype" panose="02040502050505030304" pitchFamily="18" charset="0"/>
              </a:rPr>
              <a:t>G., Panagopoulos A., </a:t>
            </a:r>
            <a:r>
              <a:rPr lang="en-GB" sz="1000" dirty="0" err="1">
                <a:latin typeface="Palatino Linotype" panose="02040502050505030304" pitchFamily="18" charset="0"/>
              </a:rPr>
              <a:t>Pisinaras</a:t>
            </a:r>
            <a:r>
              <a:rPr lang="en-GB" sz="1000" dirty="0">
                <a:latin typeface="Palatino Linotype" panose="02040502050505030304" pitchFamily="18" charset="0"/>
              </a:rPr>
              <a:t> V., </a:t>
            </a:r>
            <a:r>
              <a:rPr lang="en-GB" sz="1000" dirty="0" err="1">
                <a:latin typeface="Palatino Linotype" panose="02040502050505030304" pitchFamily="18" charset="0"/>
              </a:rPr>
              <a:t>Tziritis</a:t>
            </a:r>
            <a:r>
              <a:rPr lang="en-GB" sz="1000" dirty="0">
                <a:latin typeface="Palatino Linotype" panose="02040502050505030304" pitchFamily="18" charset="0"/>
              </a:rPr>
              <a:t> E., </a:t>
            </a:r>
            <a:r>
              <a:rPr lang="en-GB" sz="1000" dirty="0" err="1">
                <a:latin typeface="Palatino Linotype" panose="02040502050505030304" pitchFamily="18" charset="0"/>
              </a:rPr>
              <a:t>Wendland</a:t>
            </a:r>
            <a:r>
              <a:rPr lang="en-GB" sz="1000" dirty="0">
                <a:latin typeface="Palatino Linotype" panose="02040502050505030304" pitchFamily="18" charset="0"/>
              </a:rPr>
              <a:t> F. . Identifying potential effects of climate change on the development of water resources in </a:t>
            </a:r>
            <a:r>
              <a:rPr lang="en-GB" sz="1000" dirty="0" err="1">
                <a:latin typeface="Palatino Linotype" panose="02040502050505030304" pitchFamily="18" charset="0"/>
              </a:rPr>
              <a:t>Pinios</a:t>
            </a:r>
            <a:r>
              <a:rPr lang="en-GB" sz="1000" dirty="0">
                <a:latin typeface="Palatino Linotype" panose="02040502050505030304" pitchFamily="18" charset="0"/>
              </a:rPr>
              <a:t> River Basin, Central Greece. </a:t>
            </a:r>
            <a:r>
              <a:rPr lang="en-GB" sz="1000" i="1" dirty="0">
                <a:latin typeface="Palatino Linotype" panose="02040502050505030304" pitchFamily="18" charset="0"/>
              </a:rPr>
              <a:t>Applied Water Science</a:t>
            </a:r>
            <a:r>
              <a:rPr lang="el-GR" sz="1000" dirty="0">
                <a:latin typeface="Palatino Linotype" panose="02040502050505030304" pitchFamily="18" charset="0"/>
              </a:rPr>
              <a:t>, </a:t>
            </a:r>
            <a:r>
              <a:rPr lang="en-GB" sz="1000" b="1" dirty="0">
                <a:latin typeface="Palatino Linotype" panose="02040502050505030304" pitchFamily="18" charset="0"/>
              </a:rPr>
              <a:t>2018</a:t>
            </a:r>
            <a:r>
              <a:rPr lang="el-GR" sz="1000" dirty="0">
                <a:latin typeface="Palatino Linotype" panose="02040502050505030304" pitchFamily="18" charset="0"/>
              </a:rPr>
              <a:t>,</a:t>
            </a:r>
            <a:r>
              <a:rPr lang="en-GB" sz="1000" dirty="0">
                <a:latin typeface="Palatino Linotype" panose="02040502050505030304" pitchFamily="18" charset="0"/>
              </a:rPr>
              <a:t> 8:51. </a:t>
            </a:r>
            <a:endParaRPr lang="el-GR" sz="1000" dirty="0" smtClean="0">
              <a:latin typeface="Palatino Linotype" panose="02040502050505030304" pitchFamily="18" charset="0"/>
            </a:endParaRPr>
          </a:p>
          <a:p>
            <a:pPr marL="342900" lvl="0" indent="-342900">
              <a:buFont typeface="+mj-lt"/>
              <a:buAutoNum type="arabicPeriod"/>
            </a:pPr>
            <a:r>
              <a:rPr lang="en-GB" sz="1000" dirty="0" smtClean="0">
                <a:latin typeface="Palatino Linotype" panose="02040502050505030304" pitchFamily="18" charset="0"/>
              </a:rPr>
              <a:t>Peel</a:t>
            </a:r>
            <a:r>
              <a:rPr lang="en-GB" sz="1000" dirty="0">
                <a:latin typeface="Palatino Linotype" panose="02040502050505030304" pitchFamily="18" charset="0"/>
              </a:rPr>
              <a:t>, M.C.; Finlayson, B.L.; McMahon, T.A. Updated world map of the </a:t>
            </a:r>
            <a:r>
              <a:rPr lang="en-GB" sz="1000" dirty="0" err="1">
                <a:latin typeface="Palatino Linotype" panose="02040502050505030304" pitchFamily="18" charset="0"/>
              </a:rPr>
              <a:t>Köppen</a:t>
            </a:r>
            <a:r>
              <a:rPr lang="en-GB" sz="1000" dirty="0">
                <a:latin typeface="Palatino Linotype" panose="02040502050505030304" pitchFamily="18" charset="0"/>
              </a:rPr>
              <a:t>-Geiger climate classification. </a:t>
            </a:r>
            <a:r>
              <a:rPr lang="en-GB" sz="1000" i="1" dirty="0" err="1">
                <a:latin typeface="Palatino Linotype" panose="02040502050505030304" pitchFamily="18" charset="0"/>
              </a:rPr>
              <a:t>Hydrol</a:t>
            </a:r>
            <a:r>
              <a:rPr lang="en-GB" sz="1000" i="1" dirty="0">
                <a:latin typeface="Palatino Linotype" panose="02040502050505030304" pitchFamily="18" charset="0"/>
              </a:rPr>
              <a:t>. Earth Syst. Sci.</a:t>
            </a:r>
            <a:r>
              <a:rPr lang="en-GB" sz="1000" dirty="0">
                <a:latin typeface="Palatino Linotype" panose="02040502050505030304" pitchFamily="18" charset="0"/>
              </a:rPr>
              <a:t> </a:t>
            </a:r>
            <a:r>
              <a:rPr lang="en-GB" sz="1000" b="1" dirty="0">
                <a:latin typeface="Palatino Linotype" panose="02040502050505030304" pitchFamily="18" charset="0"/>
              </a:rPr>
              <a:t>2007</a:t>
            </a:r>
            <a:r>
              <a:rPr lang="en-GB" sz="1000" dirty="0">
                <a:latin typeface="Palatino Linotype" panose="02040502050505030304" pitchFamily="18" charset="0"/>
              </a:rPr>
              <a:t>, 11, 1633–1644.</a:t>
            </a:r>
            <a:endParaRPr lang="el-GR" sz="1000" dirty="0">
              <a:latin typeface="Palatino Linotype" panose="02040502050505030304" pitchFamily="18" charset="0"/>
            </a:endParaRPr>
          </a:p>
          <a:p>
            <a:pPr marL="342900" lvl="0" indent="-342900">
              <a:buFont typeface="+mj-lt"/>
              <a:buAutoNum type="arabicPeriod"/>
            </a:pPr>
            <a:r>
              <a:rPr lang="en-GB" sz="1000" dirty="0" err="1">
                <a:latin typeface="Palatino Linotype" panose="02040502050505030304" pitchFamily="18" charset="0"/>
              </a:rPr>
              <a:t>Kottek</a:t>
            </a:r>
            <a:r>
              <a:rPr lang="en-GB" sz="1000" dirty="0">
                <a:latin typeface="Palatino Linotype" panose="02040502050505030304" pitchFamily="18" charset="0"/>
              </a:rPr>
              <a:t>, M., </a:t>
            </a:r>
            <a:r>
              <a:rPr lang="en-GB" sz="1000" dirty="0" err="1">
                <a:latin typeface="Palatino Linotype" panose="02040502050505030304" pitchFamily="18" charset="0"/>
              </a:rPr>
              <a:t>Grieser</a:t>
            </a:r>
            <a:r>
              <a:rPr lang="en-GB" sz="1000" dirty="0">
                <a:latin typeface="Palatino Linotype" panose="02040502050505030304" pitchFamily="18" charset="0"/>
              </a:rPr>
              <a:t>, J., Beck, C., Rudolf, B., </a:t>
            </a:r>
            <a:r>
              <a:rPr lang="en-GB" sz="1000" dirty="0" err="1">
                <a:latin typeface="Palatino Linotype" panose="02040502050505030304" pitchFamily="18" charset="0"/>
              </a:rPr>
              <a:t>Rubel</a:t>
            </a:r>
            <a:r>
              <a:rPr lang="en-GB" sz="1000" dirty="0">
                <a:latin typeface="Palatino Linotype" panose="02040502050505030304" pitchFamily="18" charset="0"/>
              </a:rPr>
              <a:t>, F. . World map of the </a:t>
            </a:r>
            <a:r>
              <a:rPr lang="en-GB" sz="1000" dirty="0" err="1">
                <a:latin typeface="Palatino Linotype" panose="02040502050505030304" pitchFamily="18" charset="0"/>
              </a:rPr>
              <a:t>Köppen</a:t>
            </a:r>
            <a:r>
              <a:rPr lang="en-GB" sz="1000" dirty="0">
                <a:latin typeface="Palatino Linotype" panose="02040502050505030304" pitchFamily="18" charset="0"/>
              </a:rPr>
              <a:t>-Geiger climate classification updated</a:t>
            </a:r>
            <a:r>
              <a:rPr lang="en-US" sz="1000" dirty="0">
                <a:latin typeface="Palatino Linotype" panose="02040502050505030304" pitchFamily="18" charset="0"/>
              </a:rPr>
              <a:t>, </a:t>
            </a:r>
            <a:r>
              <a:rPr lang="en-US" sz="1000" b="1" dirty="0">
                <a:latin typeface="Palatino Linotype" panose="02040502050505030304" pitchFamily="18" charset="0"/>
              </a:rPr>
              <a:t>2006</a:t>
            </a:r>
            <a:r>
              <a:rPr lang="en-GB" sz="1000" dirty="0">
                <a:latin typeface="Palatino Linotype" panose="02040502050505030304" pitchFamily="18" charset="0"/>
              </a:rPr>
              <a:t> </a:t>
            </a:r>
            <a:r>
              <a:rPr lang="en-GB" sz="1000" dirty="0" err="1">
                <a:latin typeface="Palatino Linotype" panose="02040502050505030304" pitchFamily="18" charset="0"/>
              </a:rPr>
              <a:t>Meteorologische</a:t>
            </a:r>
            <a:r>
              <a:rPr lang="en-GB" sz="1000" dirty="0">
                <a:latin typeface="Palatino Linotype" panose="02040502050505030304" pitchFamily="18" charset="0"/>
              </a:rPr>
              <a:t> </a:t>
            </a:r>
            <a:r>
              <a:rPr lang="en-GB" sz="1000" dirty="0" err="1">
                <a:latin typeface="Palatino Linotype" panose="02040502050505030304" pitchFamily="18" charset="0"/>
              </a:rPr>
              <a:t>Zeitschrift</a:t>
            </a:r>
            <a:r>
              <a:rPr lang="en-GB" sz="1000" dirty="0">
                <a:latin typeface="Palatino Linotype" panose="02040502050505030304" pitchFamily="18" charset="0"/>
              </a:rPr>
              <a:t>, 15(3), 259–263. </a:t>
            </a:r>
            <a:endParaRPr lang="el-GR" sz="1000" dirty="0">
              <a:latin typeface="Palatino Linotype" panose="02040502050505030304" pitchFamily="18" charset="0"/>
            </a:endParaRPr>
          </a:p>
          <a:p>
            <a:pPr marL="342900" lvl="0" indent="-342900">
              <a:buFont typeface="+mj-lt"/>
              <a:buAutoNum type="arabicPeriod"/>
            </a:pPr>
            <a:r>
              <a:rPr lang="en-GB" sz="1000" dirty="0" err="1">
                <a:latin typeface="Palatino Linotype" panose="02040502050505030304" pitchFamily="18" charset="0"/>
              </a:rPr>
              <a:t>Anagnostopoulou</a:t>
            </a:r>
            <a:r>
              <a:rPr lang="en-GB" sz="1000" dirty="0">
                <a:latin typeface="Palatino Linotype" panose="02040502050505030304" pitchFamily="18" charset="0"/>
              </a:rPr>
              <a:t> C. . Drought episodes over Greece as simulated by dynamical and statistical downscaling approaches. </a:t>
            </a:r>
            <a:r>
              <a:rPr lang="en-GB" sz="1000" i="1" dirty="0" err="1">
                <a:latin typeface="Palatino Linotype" panose="02040502050505030304" pitchFamily="18" charset="0"/>
              </a:rPr>
              <a:t>Theor</a:t>
            </a:r>
            <a:r>
              <a:rPr lang="en-GB" sz="1000" i="1" dirty="0">
                <a:latin typeface="Palatino Linotype" panose="02040502050505030304" pitchFamily="18" charset="0"/>
              </a:rPr>
              <a:t> </a:t>
            </a:r>
            <a:r>
              <a:rPr lang="en-GB" sz="1000" i="1" dirty="0" err="1">
                <a:latin typeface="Palatino Linotype" panose="02040502050505030304" pitchFamily="18" charset="0"/>
              </a:rPr>
              <a:t>Appl</a:t>
            </a:r>
            <a:r>
              <a:rPr lang="en-GB" sz="1000" i="1" dirty="0">
                <a:latin typeface="Palatino Linotype" panose="02040502050505030304" pitchFamily="18" charset="0"/>
              </a:rPr>
              <a:t> </a:t>
            </a:r>
            <a:r>
              <a:rPr lang="en-GB" sz="1000" i="1" dirty="0" err="1">
                <a:latin typeface="Palatino Linotype" panose="02040502050505030304" pitchFamily="18" charset="0"/>
              </a:rPr>
              <a:t>Climatol</a:t>
            </a:r>
            <a:r>
              <a:rPr lang="en-GB" sz="1000" i="1" dirty="0">
                <a:latin typeface="Palatino Linotype" panose="02040502050505030304" pitchFamily="18" charset="0"/>
              </a:rPr>
              <a:t>.</a:t>
            </a:r>
            <a:r>
              <a:rPr lang="el-GR" sz="1000" i="1" dirty="0">
                <a:latin typeface="Palatino Linotype" panose="02040502050505030304" pitchFamily="18" charset="0"/>
              </a:rPr>
              <a:t>,</a:t>
            </a:r>
            <a:r>
              <a:rPr lang="el-GR" sz="1000" dirty="0">
                <a:latin typeface="Palatino Linotype" panose="02040502050505030304" pitchFamily="18" charset="0"/>
              </a:rPr>
              <a:t> </a:t>
            </a:r>
            <a:r>
              <a:rPr lang="el-GR" sz="1000" b="1" dirty="0">
                <a:latin typeface="Palatino Linotype" panose="02040502050505030304" pitchFamily="18" charset="0"/>
              </a:rPr>
              <a:t>2017</a:t>
            </a:r>
            <a:r>
              <a:rPr lang="el-GR" sz="1000" dirty="0">
                <a:latin typeface="Palatino Linotype" panose="02040502050505030304" pitchFamily="18" charset="0"/>
              </a:rPr>
              <a:t>, </a:t>
            </a:r>
            <a:r>
              <a:rPr lang="en-GB" sz="1000" dirty="0" err="1">
                <a:latin typeface="Palatino Linotype" panose="02040502050505030304" pitchFamily="18" charset="0"/>
              </a:rPr>
              <a:t>doi</a:t>
            </a:r>
            <a:r>
              <a:rPr lang="en-GB" sz="1000" dirty="0">
                <a:latin typeface="Palatino Linotype" panose="02040502050505030304" pitchFamily="18" charset="0"/>
              </a:rPr>
              <a:t> 10.1007/s00704-016-1799-5</a:t>
            </a:r>
            <a:endParaRPr lang="el-GR" sz="1000" dirty="0">
              <a:latin typeface="Palatino Linotype" panose="02040502050505030304" pitchFamily="18" charset="0"/>
            </a:endParaRPr>
          </a:p>
          <a:p>
            <a:pPr marL="342900" lvl="0" indent="-342900">
              <a:buFont typeface="+mj-lt"/>
              <a:buAutoNum type="arabicPeriod"/>
            </a:pPr>
            <a:r>
              <a:rPr lang="en-GB" sz="1000" dirty="0" err="1">
                <a:latin typeface="Palatino Linotype" panose="02040502050505030304" pitchFamily="18" charset="0"/>
              </a:rPr>
              <a:t>Baltas</a:t>
            </a:r>
            <a:r>
              <a:rPr lang="en-GB" sz="1000" dirty="0">
                <a:latin typeface="Palatino Linotype" panose="02040502050505030304" pitchFamily="18" charset="0"/>
              </a:rPr>
              <a:t> E.A. . Climatic Conditions and Availability of Water Resources in Greece. International Journal of Water Resources Development, </a:t>
            </a:r>
            <a:r>
              <a:rPr lang="el-GR" sz="1000" b="1" dirty="0">
                <a:latin typeface="Palatino Linotype" panose="02040502050505030304" pitchFamily="18" charset="0"/>
              </a:rPr>
              <a:t>2008</a:t>
            </a:r>
            <a:r>
              <a:rPr lang="el-GR" sz="1000" dirty="0">
                <a:latin typeface="Palatino Linotype" panose="02040502050505030304" pitchFamily="18" charset="0"/>
              </a:rPr>
              <a:t>, </a:t>
            </a:r>
            <a:r>
              <a:rPr lang="en-GB" sz="1000" dirty="0">
                <a:latin typeface="Palatino Linotype" panose="02040502050505030304" pitchFamily="18" charset="0"/>
              </a:rPr>
              <a:t>24:4, 635-649, DOI:10.1080/07900620802230129.</a:t>
            </a:r>
            <a:endParaRPr lang="el-GR" sz="1000" dirty="0">
              <a:latin typeface="Palatino Linotype" panose="02040502050505030304" pitchFamily="18" charset="0"/>
            </a:endParaRPr>
          </a:p>
          <a:p>
            <a:pPr marL="342900" lvl="0" indent="-342900">
              <a:buFont typeface="+mj-lt"/>
              <a:buAutoNum type="arabicPeriod"/>
            </a:pPr>
            <a:r>
              <a:rPr lang="en-GB" sz="1000" dirty="0" err="1">
                <a:latin typeface="Palatino Linotype" panose="02040502050505030304" pitchFamily="18" charset="0"/>
              </a:rPr>
              <a:t>Tsitroulis</a:t>
            </a:r>
            <a:r>
              <a:rPr lang="en-GB" sz="1000" dirty="0">
                <a:latin typeface="Palatino Linotype" panose="02040502050505030304" pitchFamily="18" charset="0"/>
              </a:rPr>
              <a:t>, I., </a:t>
            </a:r>
            <a:r>
              <a:rPr lang="en-GB" sz="1000" dirty="0" err="1">
                <a:latin typeface="Palatino Linotype" panose="02040502050505030304" pitchFamily="18" charset="0"/>
              </a:rPr>
              <a:t>Voudouris</a:t>
            </a:r>
            <a:r>
              <a:rPr lang="en-GB" sz="1000" dirty="0">
                <a:latin typeface="Palatino Linotype" panose="02040502050505030304" pitchFamily="18" charset="0"/>
              </a:rPr>
              <a:t>, K., </a:t>
            </a:r>
            <a:r>
              <a:rPr lang="en-GB" sz="1000" dirty="0" err="1">
                <a:latin typeface="Palatino Linotype" panose="02040502050505030304" pitchFamily="18" charset="0"/>
              </a:rPr>
              <a:t>Vasileiou</a:t>
            </a:r>
            <a:r>
              <a:rPr lang="en-GB" sz="1000" dirty="0">
                <a:latin typeface="Palatino Linotype" panose="02040502050505030304" pitchFamily="18" charset="0"/>
              </a:rPr>
              <a:t>, A., Mattas, C., </a:t>
            </a:r>
            <a:r>
              <a:rPr lang="en-GB" sz="1000" dirty="0" err="1">
                <a:latin typeface="Palatino Linotype" panose="02040502050505030304" pitchFamily="18" charset="0"/>
              </a:rPr>
              <a:t>Sapountzis</a:t>
            </a:r>
            <a:r>
              <a:rPr lang="en-GB" sz="1000" dirty="0">
                <a:latin typeface="Palatino Linotype" panose="02040502050505030304" pitchFamily="18" charset="0"/>
              </a:rPr>
              <a:t>, Μ., &amp; Maris, F. . Flood hazard assessment and delimitation of the likely flood hazard zones of the upper part in </a:t>
            </a:r>
            <a:r>
              <a:rPr lang="en-GB" sz="1000" dirty="0" err="1">
                <a:latin typeface="Palatino Linotype" panose="02040502050505030304" pitchFamily="18" charset="0"/>
              </a:rPr>
              <a:t>Gallikos</a:t>
            </a:r>
            <a:r>
              <a:rPr lang="en-GB" sz="1000" dirty="0">
                <a:latin typeface="Palatino Linotype" panose="02040502050505030304" pitchFamily="18" charset="0"/>
              </a:rPr>
              <a:t> river basin. </a:t>
            </a:r>
            <a:r>
              <a:rPr lang="en-GB" sz="1000" i="1" dirty="0">
                <a:latin typeface="Palatino Linotype" panose="02040502050505030304" pitchFamily="18" charset="0"/>
              </a:rPr>
              <a:t>Bulletin of the Geological Society of Greece, </a:t>
            </a:r>
            <a:r>
              <a:rPr lang="en-US" sz="1000" b="1" i="1" dirty="0">
                <a:latin typeface="Palatino Linotype" panose="02040502050505030304" pitchFamily="18" charset="0"/>
              </a:rPr>
              <a:t>2016</a:t>
            </a:r>
            <a:r>
              <a:rPr lang="en-US" sz="1000" i="1" dirty="0">
                <a:latin typeface="Palatino Linotype" panose="02040502050505030304" pitchFamily="18" charset="0"/>
              </a:rPr>
              <a:t>, </a:t>
            </a:r>
            <a:r>
              <a:rPr lang="en-GB" sz="1000" i="1" dirty="0">
                <a:latin typeface="Palatino Linotype" panose="02040502050505030304" pitchFamily="18" charset="0"/>
              </a:rPr>
              <a:t>50(2), 995-1005</a:t>
            </a:r>
            <a:r>
              <a:rPr lang="en-GB" sz="1000" dirty="0">
                <a:latin typeface="Palatino Linotype" panose="02040502050505030304" pitchFamily="18" charset="0"/>
              </a:rPr>
              <a:t>. </a:t>
            </a:r>
            <a:r>
              <a:rPr lang="en-GB" sz="1000" dirty="0" smtClean="0">
                <a:latin typeface="Palatino Linotype" panose="02040502050505030304" pitchFamily="18" charset="0"/>
              </a:rPr>
              <a:t>F</a:t>
            </a:r>
            <a:endParaRPr lang="el-GR" sz="1000" dirty="0" smtClean="0">
              <a:latin typeface="Palatino Linotype" panose="02040502050505030304" pitchFamily="18" charset="0"/>
            </a:endParaRPr>
          </a:p>
          <a:p>
            <a:pPr marL="342900" lvl="0" indent="-342900">
              <a:buFont typeface="+mj-lt"/>
              <a:buAutoNum type="arabicPeriod"/>
            </a:pPr>
            <a:r>
              <a:rPr lang="en-GB" sz="1000" dirty="0" smtClean="0">
                <a:latin typeface="Palatino Linotype" panose="02040502050505030304" pitchFamily="18" charset="0"/>
              </a:rPr>
              <a:t>RA </a:t>
            </a:r>
            <a:r>
              <a:rPr lang="en-GB" sz="1000" dirty="0">
                <a:latin typeface="Palatino Linotype" panose="02040502050505030304" pitchFamily="18" charset="0"/>
              </a:rPr>
              <a:t>report. Implementation of the European directive 2007/60/EC.  Preliminary assessment of  the flood hazard. Athens, December 2012, 80.</a:t>
            </a:r>
            <a:endParaRPr lang="el-GR" sz="1000" dirty="0">
              <a:latin typeface="Palatino Linotype" panose="02040502050505030304" pitchFamily="18" charset="0"/>
            </a:endParaRPr>
          </a:p>
          <a:p>
            <a:pPr marL="342900" lvl="0" indent="-342900">
              <a:buFont typeface="+mj-lt"/>
              <a:buAutoNum type="arabicPeriod"/>
            </a:pPr>
            <a:r>
              <a:rPr lang="en-GB" sz="1000" dirty="0">
                <a:latin typeface="Palatino Linotype" panose="02040502050505030304" pitchFamily="18" charset="0"/>
              </a:rPr>
              <a:t>Mattas, C.; </a:t>
            </a:r>
            <a:r>
              <a:rPr lang="en-GB" sz="1000" dirty="0" err="1">
                <a:latin typeface="Palatino Linotype" panose="02040502050505030304" pitchFamily="18" charset="0"/>
              </a:rPr>
              <a:t>Voudouris</a:t>
            </a:r>
            <a:r>
              <a:rPr lang="en-GB" sz="1000" dirty="0">
                <a:latin typeface="Palatino Linotype" panose="02040502050505030304" pitchFamily="18" charset="0"/>
              </a:rPr>
              <a:t>, K.S.; Panagopoulos. A. Integrated Groundwater Resources Management Using the DPSIR Approach in a GIS Environment Context: A Case Study from the </a:t>
            </a:r>
            <a:r>
              <a:rPr lang="en-GB" sz="1000" dirty="0" err="1">
                <a:latin typeface="Palatino Linotype" panose="02040502050505030304" pitchFamily="18" charset="0"/>
              </a:rPr>
              <a:t>Gallikos</a:t>
            </a:r>
            <a:r>
              <a:rPr lang="en-GB" sz="1000" dirty="0">
                <a:latin typeface="Palatino Linotype" panose="02040502050505030304" pitchFamily="18" charset="0"/>
              </a:rPr>
              <a:t> River Basin, North Greece. </a:t>
            </a:r>
            <a:r>
              <a:rPr lang="en-GB" sz="1000" i="1" dirty="0">
                <a:latin typeface="Palatino Linotype" panose="02040502050505030304" pitchFamily="18" charset="0"/>
              </a:rPr>
              <a:t>Water</a:t>
            </a:r>
            <a:r>
              <a:rPr lang="en-GB" sz="1000" dirty="0">
                <a:latin typeface="Palatino Linotype" panose="02040502050505030304" pitchFamily="18" charset="0"/>
              </a:rPr>
              <a:t>, </a:t>
            </a:r>
            <a:r>
              <a:rPr lang="el-GR" sz="1000" b="1" dirty="0">
                <a:latin typeface="Palatino Linotype" panose="02040502050505030304" pitchFamily="18" charset="0"/>
              </a:rPr>
              <a:t>2014</a:t>
            </a:r>
            <a:r>
              <a:rPr lang="el-GR" sz="1000" dirty="0">
                <a:latin typeface="Palatino Linotype" panose="02040502050505030304" pitchFamily="18" charset="0"/>
              </a:rPr>
              <a:t>, </a:t>
            </a:r>
            <a:r>
              <a:rPr lang="en-GB" sz="1000" i="1" dirty="0">
                <a:latin typeface="Palatino Linotype" panose="02040502050505030304" pitchFamily="18" charset="0"/>
              </a:rPr>
              <a:t>6</a:t>
            </a:r>
            <a:r>
              <a:rPr lang="en-GB" sz="1000" dirty="0">
                <a:latin typeface="Palatino Linotype" panose="02040502050505030304" pitchFamily="18" charset="0"/>
              </a:rPr>
              <a:t>, 1043-1068.</a:t>
            </a:r>
            <a:endParaRPr lang="el-GR" sz="1000" dirty="0">
              <a:latin typeface="Palatino Linotype" panose="02040502050505030304" pitchFamily="18" charset="0"/>
            </a:endParaRPr>
          </a:p>
          <a:p>
            <a:pPr marL="342900" lvl="0" indent="-342900">
              <a:buFont typeface="+mj-lt"/>
              <a:buAutoNum type="arabicPeriod"/>
            </a:pPr>
            <a:r>
              <a:rPr lang="en-GB" sz="1000" dirty="0">
                <a:latin typeface="Palatino Linotype" panose="02040502050505030304" pitchFamily="18" charset="0"/>
              </a:rPr>
              <a:t>Mattas C.. Hydrogeological research of the </a:t>
            </a:r>
            <a:r>
              <a:rPr lang="en-GB" sz="1000" dirty="0" err="1">
                <a:latin typeface="Palatino Linotype" panose="02040502050505030304" pitchFamily="18" charset="0"/>
              </a:rPr>
              <a:t>Gallikos</a:t>
            </a:r>
            <a:r>
              <a:rPr lang="en-GB" sz="1000" dirty="0">
                <a:latin typeface="Palatino Linotype" panose="02040502050505030304" pitchFamily="18" charset="0"/>
              </a:rPr>
              <a:t> river basin. PhD thesis, </a:t>
            </a:r>
            <a:r>
              <a:rPr lang="el-GR" sz="1000" dirty="0">
                <a:latin typeface="Palatino Linotype" panose="02040502050505030304" pitchFamily="18" charset="0"/>
              </a:rPr>
              <a:t>2009, </a:t>
            </a:r>
            <a:r>
              <a:rPr lang="en-GB" sz="1000" dirty="0">
                <a:latin typeface="Palatino Linotype" panose="02040502050505030304" pitchFamily="18" charset="0"/>
              </a:rPr>
              <a:t>School of Geology, AUTH.</a:t>
            </a:r>
            <a:endParaRPr lang="el-GR" sz="1000" dirty="0">
              <a:latin typeface="Palatino Linotype" panose="02040502050505030304" pitchFamily="18" charset="0"/>
            </a:endParaRPr>
          </a:p>
          <a:p>
            <a:pPr marL="342900" lvl="0" indent="-342900">
              <a:buFont typeface="+mj-lt"/>
              <a:buAutoNum type="arabicPeriod"/>
            </a:pPr>
            <a:r>
              <a:rPr lang="en-GB" sz="1000" dirty="0">
                <a:latin typeface="Palatino Linotype" panose="02040502050505030304" pitchFamily="18" charset="0"/>
              </a:rPr>
              <a:t>World Meteorological Organization: Standardized Precipitation Index User Guide (M. Svoboda, M. Hayes and D. Wood). </a:t>
            </a:r>
            <a:r>
              <a:rPr lang="en-GB" sz="1000" dirty="0" smtClean="0">
                <a:latin typeface="Palatino Linotype" panose="02040502050505030304" pitchFamily="18" charset="0"/>
              </a:rPr>
              <a:t>WMO-No</a:t>
            </a:r>
            <a:r>
              <a:rPr lang="en-GB" sz="1000" dirty="0">
                <a:latin typeface="Palatino Linotype" panose="02040502050505030304" pitchFamily="18" charset="0"/>
              </a:rPr>
              <a:t>. </a:t>
            </a:r>
            <a:r>
              <a:rPr lang="en-GB" sz="1000" dirty="0" smtClean="0">
                <a:latin typeface="Palatino Linotype" panose="02040502050505030304" pitchFamily="18" charset="0"/>
              </a:rPr>
              <a:t>1090,</a:t>
            </a:r>
            <a:r>
              <a:rPr lang="en-US" sz="1000" dirty="0" smtClean="0">
                <a:latin typeface="Palatino Linotype" panose="02040502050505030304" pitchFamily="18" charset="0"/>
              </a:rPr>
              <a:t> </a:t>
            </a:r>
            <a:r>
              <a:rPr lang="en-US" sz="1000" dirty="0">
                <a:latin typeface="Palatino Linotype" panose="02040502050505030304" pitchFamily="18" charset="0"/>
              </a:rPr>
              <a:t>2012, </a:t>
            </a:r>
            <a:r>
              <a:rPr lang="en-GB" sz="1000" dirty="0">
                <a:latin typeface="Palatino Linotype" panose="02040502050505030304" pitchFamily="18" charset="0"/>
              </a:rPr>
              <a:t>Geneva.</a:t>
            </a:r>
            <a:endParaRPr lang="el-GR" sz="1000" dirty="0">
              <a:latin typeface="Palatino Linotype" panose="02040502050505030304" pitchFamily="18" charset="0"/>
            </a:endParaRPr>
          </a:p>
        </p:txBody>
      </p:sp>
    </p:spTree>
    <p:extLst>
      <p:ext uri="{BB962C8B-B14F-4D97-AF65-F5344CB8AC3E}">
        <p14:creationId xmlns:p14="http://schemas.microsoft.com/office/powerpoint/2010/main" val="3011932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2C6EDD-242B-48F1-B4DF-E804BC2061D8}"/>
              </a:ext>
            </a:extLst>
          </p:cNvPr>
          <p:cNvSpPr>
            <a:spLocks noGrp="1"/>
          </p:cNvSpPr>
          <p:nvPr>
            <p:ph type="title"/>
          </p:nvPr>
        </p:nvSpPr>
        <p:spPr/>
        <p:txBody>
          <a:bodyPr>
            <a:normAutofit/>
          </a:bodyPr>
          <a:lstStyle/>
          <a:p>
            <a:pPr algn="just"/>
            <a:r>
              <a:rPr lang="en-US" dirty="0"/>
              <a:t>Introduction</a:t>
            </a:r>
          </a:p>
        </p:txBody>
      </p:sp>
      <p:sp>
        <p:nvSpPr>
          <p:cNvPr id="3" name="Content Placeholder 2">
            <a:extLst>
              <a:ext uri="{FF2B5EF4-FFF2-40B4-BE49-F238E27FC236}">
                <a16:creationId xmlns="" xmlns:a16="http://schemas.microsoft.com/office/drawing/2014/main" id="{128E5397-DFF6-4906-9A50-771DB6C18B4D}"/>
              </a:ext>
            </a:extLst>
          </p:cNvPr>
          <p:cNvSpPr>
            <a:spLocks noGrp="1"/>
          </p:cNvSpPr>
          <p:nvPr>
            <p:ph idx="1"/>
          </p:nvPr>
        </p:nvSpPr>
        <p:spPr/>
        <p:txBody>
          <a:bodyPr>
            <a:noAutofit/>
          </a:bodyPr>
          <a:lstStyle/>
          <a:p>
            <a:pPr algn="just"/>
            <a:r>
              <a:rPr lang="en-US" dirty="0"/>
              <a:t>The Intergovernmental Panel on Climate Change (IPCC) since 2008 has highlighted the vulnerability of freshwater resources against the observed climate change and pointed out the consequences on humans and ecosystems.</a:t>
            </a:r>
          </a:p>
          <a:p>
            <a:pPr algn="just"/>
            <a:r>
              <a:rPr lang="en-US" dirty="0"/>
              <a:t>Mediterranean basin is considered to be one of the most prone areas to the impacts of climate change as it is mentioned by many researchers in their publications starting from the previous decade.</a:t>
            </a:r>
          </a:p>
          <a:p>
            <a:pPr algn="just"/>
            <a:r>
              <a:rPr lang="en-US" dirty="0"/>
              <a:t>In the year 2009, the Interdisciplinary Climate Change Impacts Study Committee (CCISC) was set up by the Bank of Greece studying the economic, social and environmental impacts of climate change in Greece. It indicated the awareness of the Greek scientific society about climate change. </a:t>
            </a:r>
          </a:p>
          <a:p>
            <a:pPr algn="just"/>
            <a:endParaRPr lang="en-US" dirty="0"/>
          </a:p>
        </p:txBody>
      </p:sp>
      <p:sp>
        <p:nvSpPr>
          <p:cNvPr id="4" name="Slide Number Placeholder 3">
            <a:extLst>
              <a:ext uri="{FF2B5EF4-FFF2-40B4-BE49-F238E27FC236}">
                <a16:creationId xmlns="" xmlns:a16="http://schemas.microsoft.com/office/drawing/2014/main" id="{EF6B530E-E9CB-498E-9419-7C5EBF626754}"/>
              </a:ext>
            </a:extLst>
          </p:cNvPr>
          <p:cNvSpPr>
            <a:spLocks noGrp="1"/>
          </p:cNvSpPr>
          <p:nvPr>
            <p:ph type="sldNum" sz="quarter" idx="12"/>
          </p:nvPr>
        </p:nvSpPr>
        <p:spPr/>
        <p:txBody>
          <a:bodyPr/>
          <a:lstStyle/>
          <a:p>
            <a:fld id="{8A7A6979-0714-4377-B894-6BE4C2D6E202}" type="slidenum">
              <a:rPr lang="en-US" smtClean="0"/>
              <a:pPr/>
              <a:t>2</a:t>
            </a:fld>
            <a:endParaRPr lang="en-US" dirty="0"/>
          </a:p>
        </p:txBody>
      </p:sp>
    </p:spTree>
    <p:extLst>
      <p:ext uri="{BB962C8B-B14F-4D97-AF65-F5344CB8AC3E}">
        <p14:creationId xmlns:p14="http://schemas.microsoft.com/office/powerpoint/2010/main" val="471295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C49F6B-A784-4095-BBB3-B8D6330C9B6F}"/>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 xmlns:a16="http://schemas.microsoft.com/office/drawing/2014/main" id="{75C9772F-D2B0-4CB2-A0A1-2A05E7480F86}"/>
              </a:ext>
            </a:extLst>
          </p:cNvPr>
          <p:cNvSpPr>
            <a:spLocks noGrp="1"/>
          </p:cNvSpPr>
          <p:nvPr>
            <p:ph idx="1"/>
          </p:nvPr>
        </p:nvSpPr>
        <p:spPr/>
        <p:txBody>
          <a:bodyPr>
            <a:noAutofit/>
          </a:bodyPr>
          <a:lstStyle/>
          <a:p>
            <a:pPr algn="just"/>
            <a:r>
              <a:rPr lang="en-US" dirty="0"/>
              <a:t>According to the Hellenic National Meteorological Service (HNMS) the main climate types that occur in Greece are </a:t>
            </a:r>
            <a:r>
              <a:rPr lang="en-US" dirty="0" err="1"/>
              <a:t>Bsk</a:t>
            </a:r>
            <a:r>
              <a:rPr lang="en-US" dirty="0"/>
              <a:t>, </a:t>
            </a:r>
            <a:r>
              <a:rPr lang="en-US" dirty="0" err="1"/>
              <a:t>Bsh</a:t>
            </a:r>
            <a:r>
              <a:rPr lang="en-US" dirty="0"/>
              <a:t>, </a:t>
            </a:r>
            <a:r>
              <a:rPr lang="en-US" dirty="0" err="1"/>
              <a:t>Cfa</a:t>
            </a:r>
            <a:r>
              <a:rPr lang="en-US" dirty="0"/>
              <a:t>, </a:t>
            </a:r>
            <a:r>
              <a:rPr lang="en-US" dirty="0" err="1"/>
              <a:t>Csa</a:t>
            </a:r>
            <a:r>
              <a:rPr lang="en-US" dirty="0"/>
              <a:t>.</a:t>
            </a:r>
          </a:p>
          <a:p>
            <a:pPr algn="just"/>
            <a:r>
              <a:rPr lang="en-US" dirty="0"/>
              <a:t>The first two aforementioned climate types correspond to semi arid types and therefore the areas belonging to these zones are suffering from long dry periods during the summer period and are subjected to severe stress due to the agricultural and touristic activities.</a:t>
            </a:r>
          </a:p>
          <a:p>
            <a:pPr algn="just"/>
            <a:r>
              <a:rPr lang="en-US" dirty="0"/>
              <a:t>The spatial distribution of the climate in relation to water resources and crops has been investigated over the last decades by the use of climate indices and relative maps that depict the climate zonation for the Greek extent have been designed.</a:t>
            </a:r>
          </a:p>
          <a:p>
            <a:pPr algn="just"/>
            <a:endParaRPr lang="en-US" dirty="0"/>
          </a:p>
        </p:txBody>
      </p:sp>
      <p:sp>
        <p:nvSpPr>
          <p:cNvPr id="4" name="Slide Number Placeholder 3">
            <a:extLst>
              <a:ext uri="{FF2B5EF4-FFF2-40B4-BE49-F238E27FC236}">
                <a16:creationId xmlns="" xmlns:a16="http://schemas.microsoft.com/office/drawing/2014/main" id="{5BD06F10-701C-4174-AD1B-C58E2A15C688}"/>
              </a:ext>
            </a:extLst>
          </p:cNvPr>
          <p:cNvSpPr>
            <a:spLocks noGrp="1"/>
          </p:cNvSpPr>
          <p:nvPr>
            <p:ph type="sldNum" sz="quarter" idx="12"/>
          </p:nvPr>
        </p:nvSpPr>
        <p:spPr/>
        <p:txBody>
          <a:bodyPr/>
          <a:lstStyle/>
          <a:p>
            <a:fld id="{8A7A6979-0714-4377-B894-6BE4C2D6E202}" type="slidenum">
              <a:rPr lang="en-US" smtClean="0"/>
              <a:pPr/>
              <a:t>3</a:t>
            </a:fld>
            <a:endParaRPr lang="en-US" dirty="0"/>
          </a:p>
        </p:txBody>
      </p:sp>
    </p:spTree>
    <p:extLst>
      <p:ext uri="{BB962C8B-B14F-4D97-AF65-F5344CB8AC3E}">
        <p14:creationId xmlns:p14="http://schemas.microsoft.com/office/powerpoint/2010/main" val="513815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EA51A64-FF32-4F32-A57A-C61D6E0809FB}"/>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 xmlns:a16="http://schemas.microsoft.com/office/drawing/2014/main" id="{E0DADCAE-6CDB-446B-B8C0-3D785CE03365}"/>
              </a:ext>
            </a:extLst>
          </p:cNvPr>
          <p:cNvSpPr>
            <a:spLocks noGrp="1"/>
          </p:cNvSpPr>
          <p:nvPr>
            <p:ph idx="1"/>
          </p:nvPr>
        </p:nvSpPr>
        <p:spPr/>
        <p:txBody>
          <a:bodyPr>
            <a:noAutofit/>
          </a:bodyPr>
          <a:lstStyle/>
          <a:p>
            <a:r>
              <a:rPr lang="en-US" dirty="0"/>
              <a:t>The Gallikos river basin is an agricultural area and the majority of the residents are employed in this sector. </a:t>
            </a:r>
          </a:p>
          <a:p>
            <a:r>
              <a:rPr lang="en-US" dirty="0"/>
              <a:t>Extreme flooding events have been recorded over the last decades inundating large areas resulting in human losses and infrastructure and agriculture damages.</a:t>
            </a:r>
          </a:p>
          <a:p>
            <a:r>
              <a:rPr lang="en-US" dirty="0"/>
              <a:t>The most recent events were recorded during the years 2004, 2014 and 2015. According to HNMS the climate of the studied area is characterized as cold semi arid (</a:t>
            </a:r>
            <a:r>
              <a:rPr lang="en-US" dirty="0" err="1"/>
              <a:t>Bsk</a:t>
            </a:r>
            <a:r>
              <a:rPr lang="en-US" dirty="0"/>
              <a:t>).</a:t>
            </a:r>
          </a:p>
          <a:p>
            <a:r>
              <a:rPr lang="en-US" dirty="0"/>
              <a:t>Therefore the Gallikos study area was selected as an indicative and representative case study for the investigation of the climate characteristics and the hydrological behavior. </a:t>
            </a:r>
          </a:p>
          <a:p>
            <a:endParaRPr lang="en-US" dirty="0"/>
          </a:p>
        </p:txBody>
      </p:sp>
      <p:sp>
        <p:nvSpPr>
          <p:cNvPr id="4" name="Slide Number Placeholder 3">
            <a:extLst>
              <a:ext uri="{FF2B5EF4-FFF2-40B4-BE49-F238E27FC236}">
                <a16:creationId xmlns="" xmlns:a16="http://schemas.microsoft.com/office/drawing/2014/main" id="{33D8D22A-321A-4B02-993F-BEEB3735F758}"/>
              </a:ext>
            </a:extLst>
          </p:cNvPr>
          <p:cNvSpPr>
            <a:spLocks noGrp="1"/>
          </p:cNvSpPr>
          <p:nvPr>
            <p:ph type="sldNum" sz="quarter" idx="12"/>
          </p:nvPr>
        </p:nvSpPr>
        <p:spPr/>
        <p:txBody>
          <a:bodyPr/>
          <a:lstStyle/>
          <a:p>
            <a:fld id="{8A7A6979-0714-4377-B894-6BE4C2D6E202}" type="slidenum">
              <a:rPr lang="en-US" smtClean="0"/>
              <a:pPr/>
              <a:t>4</a:t>
            </a:fld>
            <a:endParaRPr lang="en-US" dirty="0"/>
          </a:p>
        </p:txBody>
      </p:sp>
    </p:spTree>
    <p:extLst>
      <p:ext uri="{BB962C8B-B14F-4D97-AF65-F5344CB8AC3E}">
        <p14:creationId xmlns:p14="http://schemas.microsoft.com/office/powerpoint/2010/main" val="3156432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CA7F39-2D37-4B1E-B7F0-39521A778E6D}"/>
              </a:ext>
            </a:extLst>
          </p:cNvPr>
          <p:cNvSpPr>
            <a:spLocks noGrp="1"/>
          </p:cNvSpPr>
          <p:nvPr>
            <p:ph type="title"/>
          </p:nvPr>
        </p:nvSpPr>
        <p:spPr>
          <a:xfrm>
            <a:off x="180000" y="935816"/>
            <a:ext cx="6480000" cy="1188720"/>
          </a:xfrm>
        </p:spPr>
        <p:txBody>
          <a:bodyPr/>
          <a:lstStyle/>
          <a:p>
            <a:r>
              <a:rPr lang="en-US" dirty="0"/>
              <a:t>Materials and Methods</a:t>
            </a:r>
          </a:p>
        </p:txBody>
      </p:sp>
      <p:sp>
        <p:nvSpPr>
          <p:cNvPr id="3" name="Content Placeholder 2">
            <a:extLst>
              <a:ext uri="{FF2B5EF4-FFF2-40B4-BE49-F238E27FC236}">
                <a16:creationId xmlns="" xmlns:a16="http://schemas.microsoft.com/office/drawing/2014/main" id="{9E2BE9E6-EE30-4DB8-BA61-DCF4A8E032CE}"/>
              </a:ext>
            </a:extLst>
          </p:cNvPr>
          <p:cNvSpPr>
            <a:spLocks noGrp="1"/>
          </p:cNvSpPr>
          <p:nvPr>
            <p:ph idx="1"/>
          </p:nvPr>
        </p:nvSpPr>
        <p:spPr>
          <a:xfrm>
            <a:off x="180000" y="2340000"/>
            <a:ext cx="6480000" cy="4320000"/>
          </a:xfrm>
        </p:spPr>
        <p:txBody>
          <a:bodyPr>
            <a:normAutofit/>
          </a:bodyPr>
          <a:lstStyle/>
          <a:p>
            <a:pPr marL="0" indent="0" algn="just">
              <a:buNone/>
            </a:pPr>
            <a:r>
              <a:rPr lang="en-US" dirty="0"/>
              <a:t>Regional settings</a:t>
            </a:r>
          </a:p>
          <a:p>
            <a:pPr algn="just"/>
            <a:r>
              <a:rPr lang="en-US" dirty="0"/>
              <a:t>The upper part of Gallikos river basin is located in northern Greece and has an a extent of 868km</a:t>
            </a:r>
            <a:r>
              <a:rPr lang="en-US" baseline="30000" dirty="0"/>
              <a:t>2</a:t>
            </a:r>
            <a:r>
              <a:rPr lang="en-US" dirty="0"/>
              <a:t>. The river length within the boundaries of the study area is 45km.</a:t>
            </a:r>
          </a:p>
          <a:p>
            <a:pPr algn="just"/>
            <a:r>
              <a:rPr lang="en-US" dirty="0"/>
              <a:t>A very dense hydrographic network is developed in the area. </a:t>
            </a:r>
          </a:p>
          <a:p>
            <a:pPr algn="just"/>
            <a:r>
              <a:rPr lang="en-US" dirty="0"/>
              <a:t>The water flow has a seasonal character. </a:t>
            </a:r>
          </a:p>
          <a:p>
            <a:pPr algn="just"/>
            <a:r>
              <a:rPr lang="en-US" dirty="0"/>
              <a:t>The main geological formations that outcrop in the basin are Quaternary and Tertiary sediments, limestone and dolomites and crystalline bedrock formations (gneiss, quartzites, schists).</a:t>
            </a:r>
          </a:p>
          <a:p>
            <a:pPr algn="just"/>
            <a:endParaRPr lang="en-US" dirty="0"/>
          </a:p>
        </p:txBody>
      </p:sp>
      <p:sp>
        <p:nvSpPr>
          <p:cNvPr id="5" name="Slide Number Placeholder 4">
            <a:extLst>
              <a:ext uri="{FF2B5EF4-FFF2-40B4-BE49-F238E27FC236}">
                <a16:creationId xmlns="" xmlns:a16="http://schemas.microsoft.com/office/drawing/2014/main" id="{80FFD63A-FE82-41F4-982F-39E11D77FCBD}"/>
              </a:ext>
            </a:extLst>
          </p:cNvPr>
          <p:cNvSpPr>
            <a:spLocks noGrp="1"/>
          </p:cNvSpPr>
          <p:nvPr>
            <p:ph type="sldNum" sz="quarter" idx="12"/>
          </p:nvPr>
        </p:nvSpPr>
        <p:spPr/>
        <p:txBody>
          <a:bodyPr/>
          <a:lstStyle/>
          <a:p>
            <a:fld id="{8A7A6979-0714-4377-B894-6BE4C2D6E202}" type="slidenum">
              <a:rPr lang="en-US" smtClean="0"/>
              <a:pPr/>
              <a:t>5</a:t>
            </a:fld>
            <a:endParaRPr lang="en-US" dirty="0"/>
          </a:p>
        </p:txBody>
      </p:sp>
      <p:pic>
        <p:nvPicPr>
          <p:cNvPr id="6" name="Εικόνα 9">
            <a:extLst>
              <a:ext uri="{FF2B5EF4-FFF2-40B4-BE49-F238E27FC236}">
                <a16:creationId xmlns="" xmlns:a16="http://schemas.microsoft.com/office/drawing/2014/main" id="{AD96C867-DE8A-4C63-BED6-799EE1091B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4937" y="66834"/>
            <a:ext cx="4749227" cy="6724331"/>
          </a:xfrm>
          <a:prstGeom prst="rect">
            <a:avLst/>
          </a:prstGeom>
          <a:ln>
            <a:solidFill>
              <a:schemeClr val="accent1"/>
            </a:solidFill>
          </a:ln>
        </p:spPr>
      </p:pic>
    </p:spTree>
    <p:extLst>
      <p:ext uri="{BB962C8B-B14F-4D97-AF65-F5344CB8AC3E}">
        <p14:creationId xmlns:p14="http://schemas.microsoft.com/office/powerpoint/2010/main" val="1164011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CA7F39-2D37-4B1E-B7F0-39521A778E6D}"/>
              </a:ext>
            </a:extLst>
          </p:cNvPr>
          <p:cNvSpPr>
            <a:spLocks noGrp="1"/>
          </p:cNvSpPr>
          <p:nvPr>
            <p:ph type="title"/>
          </p:nvPr>
        </p:nvSpPr>
        <p:spPr/>
        <p:txBody>
          <a:bodyPr/>
          <a:lstStyle/>
          <a:p>
            <a:r>
              <a:rPr lang="en-US" dirty="0"/>
              <a:t>Materials and Methods</a:t>
            </a:r>
          </a:p>
        </p:txBody>
      </p:sp>
      <p:sp>
        <p:nvSpPr>
          <p:cNvPr id="3" name="Content Placeholder 2">
            <a:extLst>
              <a:ext uri="{FF2B5EF4-FFF2-40B4-BE49-F238E27FC236}">
                <a16:creationId xmlns="" xmlns:a16="http://schemas.microsoft.com/office/drawing/2014/main" id="{9E2BE9E6-EE30-4DB8-BA61-DCF4A8E032CE}"/>
              </a:ext>
            </a:extLst>
          </p:cNvPr>
          <p:cNvSpPr>
            <a:spLocks noGrp="1"/>
          </p:cNvSpPr>
          <p:nvPr>
            <p:ph idx="1"/>
          </p:nvPr>
        </p:nvSpPr>
        <p:spPr/>
        <p:txBody>
          <a:bodyPr>
            <a:noAutofit/>
          </a:bodyPr>
          <a:lstStyle/>
          <a:p>
            <a:pPr marL="0" indent="0">
              <a:buNone/>
            </a:pPr>
            <a:r>
              <a:rPr lang="en-US" dirty="0"/>
              <a:t>Data collection and analysis</a:t>
            </a:r>
          </a:p>
          <a:p>
            <a:r>
              <a:rPr lang="en-US" dirty="0"/>
              <a:t>Precipitation and temperature data were derived from re-analysis data base ERA-Interim (spatial resolution 12.5km×12.5km) for the time period 1980-2006. </a:t>
            </a:r>
          </a:p>
          <a:p>
            <a:r>
              <a:rPr lang="en-US" dirty="0"/>
              <a:t>Data from rain gauges and temperature measurement stations that were operating in the area for the same time period under the supervision of the competent authorities were also evaluated.</a:t>
            </a:r>
          </a:p>
          <a:p>
            <a:r>
              <a:rPr lang="en-US" dirty="0"/>
              <a:t>During the years 2004 to 2006 the river water flow rate was measured at different branches of the hydrographic network at specific time intervals and after rainfall events.</a:t>
            </a:r>
          </a:p>
          <a:p>
            <a:r>
              <a:rPr lang="en-US" dirty="0"/>
              <a:t>Descriptive statistics were applied on data. The Standarized Precipitation Index (SPI) and de Martonne Index was applied to investigate water availability and aridity of the studied region over the years. </a:t>
            </a:r>
          </a:p>
          <a:p>
            <a:endParaRPr lang="en-US" dirty="0"/>
          </a:p>
        </p:txBody>
      </p:sp>
      <p:sp>
        <p:nvSpPr>
          <p:cNvPr id="4" name="Slide Number Placeholder 3">
            <a:extLst>
              <a:ext uri="{FF2B5EF4-FFF2-40B4-BE49-F238E27FC236}">
                <a16:creationId xmlns="" xmlns:a16="http://schemas.microsoft.com/office/drawing/2014/main" id="{C00A9B2C-4977-4053-B2BA-4594534BB59A}"/>
              </a:ext>
            </a:extLst>
          </p:cNvPr>
          <p:cNvSpPr>
            <a:spLocks noGrp="1"/>
          </p:cNvSpPr>
          <p:nvPr>
            <p:ph type="sldNum" sz="quarter" idx="12"/>
          </p:nvPr>
        </p:nvSpPr>
        <p:spPr/>
        <p:txBody>
          <a:bodyPr/>
          <a:lstStyle/>
          <a:p>
            <a:fld id="{8A7A6979-0714-4377-B894-6BE4C2D6E202}" type="slidenum">
              <a:rPr lang="en-US" smtClean="0"/>
              <a:pPr/>
              <a:t>6</a:t>
            </a:fld>
            <a:endParaRPr lang="en-US" dirty="0"/>
          </a:p>
        </p:txBody>
      </p:sp>
    </p:spTree>
    <p:extLst>
      <p:ext uri="{BB962C8B-B14F-4D97-AF65-F5344CB8AC3E}">
        <p14:creationId xmlns:p14="http://schemas.microsoft.com/office/powerpoint/2010/main" val="3789710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CA7F39-2D37-4B1E-B7F0-39521A778E6D}"/>
              </a:ext>
            </a:extLst>
          </p:cNvPr>
          <p:cNvSpPr>
            <a:spLocks noGrp="1"/>
          </p:cNvSpPr>
          <p:nvPr>
            <p:ph type="title"/>
          </p:nvPr>
        </p:nvSpPr>
        <p:spPr/>
        <p:txBody>
          <a:bodyPr/>
          <a:lstStyle/>
          <a:p>
            <a:r>
              <a:rPr lang="en-US" dirty="0"/>
              <a:t>Materials and Methods</a:t>
            </a:r>
          </a:p>
        </p:txBody>
      </p:sp>
      <p:sp>
        <p:nvSpPr>
          <p:cNvPr id="3" name="Content Placeholder 2">
            <a:extLst>
              <a:ext uri="{FF2B5EF4-FFF2-40B4-BE49-F238E27FC236}">
                <a16:creationId xmlns="" xmlns:a16="http://schemas.microsoft.com/office/drawing/2014/main" id="{9E2BE9E6-EE30-4DB8-BA61-DCF4A8E032CE}"/>
              </a:ext>
            </a:extLst>
          </p:cNvPr>
          <p:cNvSpPr>
            <a:spLocks noGrp="1"/>
          </p:cNvSpPr>
          <p:nvPr>
            <p:ph idx="1"/>
          </p:nvPr>
        </p:nvSpPr>
        <p:spPr/>
        <p:txBody>
          <a:bodyPr>
            <a:normAutofit/>
          </a:bodyPr>
          <a:lstStyle/>
          <a:p>
            <a:pPr algn="just"/>
            <a:r>
              <a:rPr lang="en-US" dirty="0"/>
              <a:t>SPI is a widely used index to characterize meteorological drought by quantifying precipitation deficit. Depending on the SPI timescale range, drought impacts reflect the water availability on different water resources (e.g. soil moisture for short timescales, groundwater and reservoir storage for long timescales). In the present paper a 12month timescale SPI was calculated for reanalysis and raw data.</a:t>
            </a:r>
          </a:p>
          <a:p>
            <a:pPr algn="just"/>
            <a:r>
              <a:rPr lang="en-US" dirty="0"/>
              <a:t>The de </a:t>
            </a:r>
            <a:r>
              <a:rPr lang="en-US" dirty="0" err="1"/>
              <a:t>Martonne</a:t>
            </a:r>
            <a:r>
              <a:rPr lang="en-US" dirty="0"/>
              <a:t> aridity index is utilized as a measure of the aridity of an area at a local </a:t>
            </a:r>
            <a:r>
              <a:rPr lang="en-US" dirty="0" smtClean="0"/>
              <a:t>level. </a:t>
            </a:r>
            <a:r>
              <a:rPr lang="en-US" dirty="0"/>
              <a:t>Both annual and monthly values were calculated in the present study for re-analysis and raw data.</a:t>
            </a:r>
          </a:p>
          <a:p>
            <a:pPr algn="just"/>
            <a:r>
              <a:rPr lang="en-US" dirty="0"/>
              <a:t>Annual cumulative curves are used in order to investigate the homogeneity of the measurements between the different rain gauges comparing each station with the others. The coincidence of the points on a straight lines, could mean that there is dependence between the rain gauges. </a:t>
            </a:r>
          </a:p>
          <a:p>
            <a:pPr algn="just"/>
            <a:endParaRPr lang="en-US" dirty="0"/>
          </a:p>
        </p:txBody>
      </p:sp>
      <p:sp>
        <p:nvSpPr>
          <p:cNvPr id="4" name="Slide Number Placeholder 3">
            <a:extLst>
              <a:ext uri="{FF2B5EF4-FFF2-40B4-BE49-F238E27FC236}">
                <a16:creationId xmlns="" xmlns:a16="http://schemas.microsoft.com/office/drawing/2014/main" id="{32B5952C-8B0D-452A-8B92-AEB7FFDE782E}"/>
              </a:ext>
            </a:extLst>
          </p:cNvPr>
          <p:cNvSpPr>
            <a:spLocks noGrp="1"/>
          </p:cNvSpPr>
          <p:nvPr>
            <p:ph type="sldNum" sz="quarter" idx="12"/>
          </p:nvPr>
        </p:nvSpPr>
        <p:spPr/>
        <p:txBody>
          <a:bodyPr/>
          <a:lstStyle/>
          <a:p>
            <a:fld id="{8A7A6979-0714-4377-B894-6BE4C2D6E202}" type="slidenum">
              <a:rPr lang="en-US" smtClean="0"/>
              <a:pPr/>
              <a:t>7</a:t>
            </a:fld>
            <a:endParaRPr lang="en-US" dirty="0"/>
          </a:p>
        </p:txBody>
      </p:sp>
    </p:spTree>
    <p:extLst>
      <p:ext uri="{BB962C8B-B14F-4D97-AF65-F5344CB8AC3E}">
        <p14:creationId xmlns:p14="http://schemas.microsoft.com/office/powerpoint/2010/main" val="2166152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7FE28C-74D8-452D-8F6B-1B66F044DDB1}"/>
              </a:ext>
            </a:extLst>
          </p:cNvPr>
          <p:cNvSpPr>
            <a:spLocks noGrp="1"/>
          </p:cNvSpPr>
          <p:nvPr>
            <p:ph type="title"/>
          </p:nvPr>
        </p:nvSpPr>
        <p:spPr>
          <a:xfrm>
            <a:off x="1973229" y="120631"/>
            <a:ext cx="7729728" cy="1188720"/>
          </a:xfrm>
        </p:spPr>
        <p:txBody>
          <a:bodyPr/>
          <a:lstStyle/>
          <a:p>
            <a:r>
              <a:rPr lang="en-US" dirty="0"/>
              <a:t>Results</a:t>
            </a:r>
          </a:p>
        </p:txBody>
      </p:sp>
      <p:sp>
        <p:nvSpPr>
          <p:cNvPr id="3" name="Content Placeholder 2">
            <a:extLst>
              <a:ext uri="{FF2B5EF4-FFF2-40B4-BE49-F238E27FC236}">
                <a16:creationId xmlns="" xmlns:a16="http://schemas.microsoft.com/office/drawing/2014/main" id="{0E051A2A-7222-4B41-90A3-F8E21D2FE8CB}"/>
              </a:ext>
            </a:extLst>
          </p:cNvPr>
          <p:cNvSpPr>
            <a:spLocks noGrp="1"/>
          </p:cNvSpPr>
          <p:nvPr>
            <p:ph idx="1"/>
          </p:nvPr>
        </p:nvSpPr>
        <p:spPr>
          <a:xfrm>
            <a:off x="360000" y="2340000"/>
            <a:ext cx="4212000" cy="3960000"/>
          </a:xfrm>
        </p:spPr>
        <p:txBody>
          <a:bodyPr>
            <a:normAutofit lnSpcReduction="10000"/>
          </a:bodyPr>
          <a:lstStyle/>
          <a:p>
            <a:pPr algn="just"/>
            <a:r>
              <a:rPr lang="en-US" dirty="0"/>
              <a:t>The mean precipitation and temperature for the entire basin was estimated for the period 1980-2006. The results that are depicted in the Table showed that the re-analysis data overestimate the precipitation values, while the temperature values are quite similar. The homogeneity tests that were conducted between the data showed that all the measurements are quite reliable since the cumulative curves form straight lines with very high dependence.</a:t>
            </a:r>
          </a:p>
          <a:p>
            <a:pPr algn="just"/>
            <a:endParaRPr lang="en-US" dirty="0"/>
          </a:p>
        </p:txBody>
      </p:sp>
      <p:sp>
        <p:nvSpPr>
          <p:cNvPr id="4" name="Slide Number Placeholder 3">
            <a:extLst>
              <a:ext uri="{FF2B5EF4-FFF2-40B4-BE49-F238E27FC236}">
                <a16:creationId xmlns="" xmlns:a16="http://schemas.microsoft.com/office/drawing/2014/main" id="{4C49F3C7-0BD5-4BD1-B555-9139F41D3727}"/>
              </a:ext>
            </a:extLst>
          </p:cNvPr>
          <p:cNvSpPr>
            <a:spLocks noGrp="1"/>
          </p:cNvSpPr>
          <p:nvPr>
            <p:ph type="sldNum" sz="quarter" idx="12"/>
          </p:nvPr>
        </p:nvSpPr>
        <p:spPr/>
        <p:txBody>
          <a:bodyPr/>
          <a:lstStyle/>
          <a:p>
            <a:fld id="{8A7A6979-0714-4377-B894-6BE4C2D6E202}" type="slidenum">
              <a:rPr lang="en-US" smtClean="0"/>
              <a:pPr/>
              <a:t>8</a:t>
            </a:fld>
            <a:endParaRPr lang="en-US" dirty="0"/>
          </a:p>
        </p:txBody>
      </p:sp>
      <p:pic>
        <p:nvPicPr>
          <p:cNvPr id="6" name="Εικόνα 5"/>
          <p:cNvPicPr/>
          <p:nvPr/>
        </p:nvPicPr>
        <p:blipFill rotWithShape="1">
          <a:blip r:embed="rId2"/>
          <a:srcRect l="52029" t="29642" r="31884" b="9270"/>
          <a:stretch/>
        </p:blipFill>
        <p:spPr bwMode="auto">
          <a:xfrm>
            <a:off x="5826516" y="1506830"/>
            <a:ext cx="4149822" cy="517532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88049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BA3C34-F362-4366-8048-B207E60E64A2}"/>
              </a:ext>
            </a:extLst>
          </p:cNvPr>
          <p:cNvSpPr>
            <a:spLocks noGrp="1"/>
          </p:cNvSpPr>
          <p:nvPr>
            <p:ph type="title"/>
          </p:nvPr>
        </p:nvSpPr>
        <p:spPr/>
        <p:txBody>
          <a:bodyPr/>
          <a:lstStyle/>
          <a:p>
            <a:r>
              <a:rPr lang="en-US" dirty="0"/>
              <a:t>Results</a:t>
            </a:r>
          </a:p>
        </p:txBody>
      </p:sp>
      <p:sp>
        <p:nvSpPr>
          <p:cNvPr id="3" name="Content Placeholder 2">
            <a:extLst>
              <a:ext uri="{FF2B5EF4-FFF2-40B4-BE49-F238E27FC236}">
                <a16:creationId xmlns="" xmlns:a16="http://schemas.microsoft.com/office/drawing/2014/main" id="{89F38B98-3497-481B-B137-AC5958299834}"/>
              </a:ext>
            </a:extLst>
          </p:cNvPr>
          <p:cNvSpPr>
            <a:spLocks noGrp="1"/>
          </p:cNvSpPr>
          <p:nvPr>
            <p:ph idx="1"/>
          </p:nvPr>
        </p:nvSpPr>
        <p:spPr>
          <a:xfrm>
            <a:off x="360000" y="2340000"/>
            <a:ext cx="5315870" cy="3960000"/>
          </a:xfrm>
        </p:spPr>
        <p:txBody>
          <a:bodyPr>
            <a:normAutofit lnSpcReduction="10000"/>
          </a:bodyPr>
          <a:lstStyle/>
          <a:p>
            <a:pPr algn="just"/>
            <a:r>
              <a:rPr lang="en-GB" dirty="0"/>
              <a:t>In this figure the discharge fluctuation is depicted for the years 2004 to 2006 at four different locations.</a:t>
            </a:r>
          </a:p>
          <a:p>
            <a:pPr algn="just"/>
            <a:r>
              <a:rPr lang="en-GB" dirty="0"/>
              <a:t> The distribution of the values seems to follow a typical hydrological pattern for Greece. During summer months the lowest values are recorded. </a:t>
            </a:r>
          </a:p>
          <a:p>
            <a:pPr algn="just"/>
            <a:r>
              <a:rPr lang="en-GB" dirty="0"/>
              <a:t>An increasing trend appears at the end of autumn along with precipitation increase and in winter (after January) that soil is saturated the discharge has a continuous increase till the early summer months that starts to reduce as it is expected. </a:t>
            </a:r>
          </a:p>
        </p:txBody>
      </p:sp>
      <p:sp>
        <p:nvSpPr>
          <p:cNvPr id="4" name="Slide Number Placeholder 3">
            <a:extLst>
              <a:ext uri="{FF2B5EF4-FFF2-40B4-BE49-F238E27FC236}">
                <a16:creationId xmlns="" xmlns:a16="http://schemas.microsoft.com/office/drawing/2014/main" id="{AB105D6E-31B6-4D4A-8EDF-7531D587F4F1}"/>
              </a:ext>
            </a:extLst>
          </p:cNvPr>
          <p:cNvSpPr>
            <a:spLocks noGrp="1"/>
          </p:cNvSpPr>
          <p:nvPr>
            <p:ph type="sldNum" sz="quarter" idx="12"/>
          </p:nvPr>
        </p:nvSpPr>
        <p:spPr/>
        <p:txBody>
          <a:bodyPr/>
          <a:lstStyle/>
          <a:p>
            <a:fld id="{8A7A6979-0714-4377-B894-6BE4C2D6E202}" type="slidenum">
              <a:rPr lang="en-US" smtClean="0"/>
              <a:pPr/>
              <a:t>9</a:t>
            </a:fld>
            <a:endParaRPr lang="en-US" dirty="0"/>
          </a:p>
        </p:txBody>
      </p:sp>
      <p:pic>
        <p:nvPicPr>
          <p:cNvPr id="6" name="Εικόνα 8">
            <a:extLst>
              <a:ext uri="{FF2B5EF4-FFF2-40B4-BE49-F238E27FC236}">
                <a16:creationId xmlns="" xmlns:a16="http://schemas.microsoft.com/office/drawing/2014/main" id="{3C54CF60-CEF0-483A-A448-335B245D183B}"/>
              </a:ext>
            </a:extLst>
          </p:cNvPr>
          <p:cNvPicPr>
            <a:picLocks noChangeAspect="1"/>
          </p:cNvPicPr>
          <p:nvPr/>
        </p:nvPicPr>
        <p:blipFill rotWithShape="1">
          <a:blip r:embed="rId2" cstate="print"/>
          <a:srcRect l="6237" t="26186" r="42638" b="17075"/>
          <a:stretch/>
        </p:blipFill>
        <p:spPr bwMode="auto">
          <a:xfrm>
            <a:off x="5760000" y="2340000"/>
            <a:ext cx="6192000" cy="3863902"/>
          </a:xfrm>
          <a:prstGeom prst="rect">
            <a:avLst/>
          </a:prstGeom>
          <a:ln>
            <a:solidFill>
              <a:schemeClr val="accent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12466446"/>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115</TotalTime>
  <Words>2175</Words>
  <Application>Microsoft Office PowerPoint</Application>
  <PresentationFormat>Προσαρμογή</PresentationFormat>
  <Paragraphs>102</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Parcel</vt:lpstr>
      <vt:lpstr>Evaluation of extreme dry and wet conditions using climate and hydrological indices in the upper part of the Gallikos River Basin</vt:lpstr>
      <vt:lpstr>Introduction</vt:lpstr>
      <vt:lpstr>Introduction</vt:lpstr>
      <vt:lpstr>Introduction</vt:lpstr>
      <vt:lpstr>Materials and Methods</vt:lpstr>
      <vt:lpstr>Materials and Methods</vt:lpstr>
      <vt:lpstr>Materials and Methods</vt:lpstr>
      <vt:lpstr>Results</vt:lpstr>
      <vt:lpstr>Results</vt:lpstr>
      <vt:lpstr>Results</vt:lpstr>
      <vt:lpstr>Results</vt:lpstr>
      <vt:lpstr>SPI -12 results for raw data</vt:lpstr>
      <vt:lpstr>SPI -12 results for re-analysis data</vt:lpstr>
      <vt:lpstr>Results</vt:lpstr>
      <vt:lpstr> Discussion and Conclusions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Georgios Bilas</dc:creator>
  <cp:lastModifiedBy>Christos Mattas</cp:lastModifiedBy>
  <cp:revision>14</cp:revision>
  <dcterms:created xsi:type="dcterms:W3CDTF">2018-10-30T16:02:22Z</dcterms:created>
  <dcterms:modified xsi:type="dcterms:W3CDTF">2018-10-31T12:52:08Z</dcterms:modified>
</cp:coreProperties>
</file>