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7" r:id="rId10"/>
    <p:sldId id="264" r:id="rId11"/>
    <p:sldId id="265" r:id="rId12"/>
    <p:sldId id="269" r:id="rId13"/>
    <p:sldId id="270" r:id="rId14"/>
    <p:sldId id="271" r:id="rId15"/>
    <p:sldId id="273" r:id="rId1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4660"/>
  </p:normalViewPr>
  <p:slideViewPr>
    <p:cSldViewPr snapToGrid="0">
      <p:cViewPr varScale="1">
        <p:scale>
          <a:sx n="74" d="100"/>
          <a:sy n="74"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dizertackis\vodom_stanice_od1931\rezidua\729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dizertackis\vodom_stanice_od1931\rezidua\7290.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E:\dizertackis\vodom_stanice_od1931\rezidua\7290.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hk-pu1\Desktop\dizertackis\sastin%20straze\noznic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ubka\Desktop\dizertackis\vodom_stanice_od1931,,\noznice%20po%20sezonach\5040sez_noz.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k-SK" dirty="0"/>
              <a:t> The </a:t>
            </a:r>
            <a:r>
              <a:rPr lang="sk-SK" dirty="0" smtClean="0"/>
              <a:t>cumulative</a:t>
            </a:r>
            <a:r>
              <a:rPr lang="sk-SK" baseline="0" dirty="0" smtClean="0"/>
              <a:t> curve</a:t>
            </a:r>
            <a:r>
              <a:rPr lang="sk-SK" dirty="0" smtClean="0"/>
              <a:t> </a:t>
            </a:r>
            <a:r>
              <a:rPr lang="sk-SK" dirty="0"/>
              <a:t>of the residuals</a:t>
            </a:r>
            <a:endParaRPr lang="en-GB" dirty="0"/>
          </a:p>
        </c:rich>
      </c:tx>
      <c:layout>
        <c:manualLayout>
          <c:xMode val="edge"/>
          <c:yMode val="edge"/>
          <c:x val="0.22003921999951712"/>
          <c:y val="2.7721771699709564E-2"/>
        </c:manualLayout>
      </c:layout>
      <c:overlay val="0"/>
    </c:title>
    <c:autoTitleDeleted val="0"/>
    <c:plotArea>
      <c:layout>
        <c:manualLayout>
          <c:layoutTarget val="inner"/>
          <c:xMode val="edge"/>
          <c:yMode val="edge"/>
          <c:x val="0.10524587613240372"/>
          <c:y val="0.13714957374907849"/>
          <c:w val="0.84705702459163723"/>
          <c:h val="0.82685813736016345"/>
        </c:manualLayout>
      </c:layout>
      <c:scatterChart>
        <c:scatterStyle val="lineMarker"/>
        <c:varyColors val="0"/>
        <c:ser>
          <c:idx val="0"/>
          <c:order val="0"/>
          <c:tx>
            <c:strRef>
              <c:f>rez_feb!$E$1</c:f>
              <c:strCache>
                <c:ptCount val="1"/>
                <c:pt idx="0">
                  <c:v>Rez.kum.s.</c:v>
                </c:pt>
              </c:strCache>
            </c:strRef>
          </c:tx>
          <c:spPr>
            <a:ln w="19050">
              <a:noFill/>
            </a:ln>
          </c:spPr>
          <c:marker>
            <c:spPr>
              <a:solidFill>
                <a:schemeClr val="bg2">
                  <a:lumMod val="75000"/>
                </a:schemeClr>
              </a:solidFill>
            </c:spPr>
          </c:marker>
          <c:xVal>
            <c:numRef>
              <c:f>rez_feb!$A$2:$A$87</c:f>
              <c:numCache>
                <c:formatCode>General</c:formatCode>
                <c:ptCount val="86"/>
                <c:pt idx="0">
                  <c:v>1931</c:v>
                </c:pt>
                <c:pt idx="1">
                  <c:v>1932</c:v>
                </c:pt>
                <c:pt idx="2">
                  <c:v>1933</c:v>
                </c:pt>
                <c:pt idx="3">
                  <c:v>1934</c:v>
                </c:pt>
                <c:pt idx="4">
                  <c:v>1935</c:v>
                </c:pt>
                <c:pt idx="5">
                  <c:v>1936</c:v>
                </c:pt>
                <c:pt idx="6">
                  <c:v>1937</c:v>
                </c:pt>
                <c:pt idx="7">
                  <c:v>1938</c:v>
                </c:pt>
                <c:pt idx="8">
                  <c:v>1939</c:v>
                </c:pt>
                <c:pt idx="9">
                  <c:v>1940</c:v>
                </c:pt>
                <c:pt idx="10">
                  <c:v>1941</c:v>
                </c:pt>
                <c:pt idx="11">
                  <c:v>1942</c:v>
                </c:pt>
                <c:pt idx="12">
                  <c:v>1943</c:v>
                </c:pt>
                <c:pt idx="13">
                  <c:v>1944</c:v>
                </c:pt>
                <c:pt idx="14">
                  <c:v>1945</c:v>
                </c:pt>
                <c:pt idx="15">
                  <c:v>1946</c:v>
                </c:pt>
                <c:pt idx="16">
                  <c:v>1947</c:v>
                </c:pt>
                <c:pt idx="17">
                  <c:v>1948</c:v>
                </c:pt>
                <c:pt idx="18">
                  <c:v>1949</c:v>
                </c:pt>
                <c:pt idx="19">
                  <c:v>1950</c:v>
                </c:pt>
                <c:pt idx="20">
                  <c:v>1951</c:v>
                </c:pt>
                <c:pt idx="21">
                  <c:v>1952</c:v>
                </c:pt>
                <c:pt idx="22">
                  <c:v>1953</c:v>
                </c:pt>
                <c:pt idx="23">
                  <c:v>1954</c:v>
                </c:pt>
                <c:pt idx="24">
                  <c:v>1955</c:v>
                </c:pt>
                <c:pt idx="25">
                  <c:v>1956</c:v>
                </c:pt>
                <c:pt idx="26">
                  <c:v>1957</c:v>
                </c:pt>
                <c:pt idx="27">
                  <c:v>1958</c:v>
                </c:pt>
                <c:pt idx="28">
                  <c:v>1959</c:v>
                </c:pt>
                <c:pt idx="29">
                  <c:v>1960</c:v>
                </c:pt>
                <c:pt idx="30">
                  <c:v>1961</c:v>
                </c:pt>
                <c:pt idx="31">
                  <c:v>1962</c:v>
                </c:pt>
                <c:pt idx="32">
                  <c:v>1963</c:v>
                </c:pt>
                <c:pt idx="33">
                  <c:v>1964</c:v>
                </c:pt>
                <c:pt idx="34">
                  <c:v>1965</c:v>
                </c:pt>
                <c:pt idx="35">
                  <c:v>1966</c:v>
                </c:pt>
                <c:pt idx="36">
                  <c:v>1967</c:v>
                </c:pt>
                <c:pt idx="37">
                  <c:v>1968</c:v>
                </c:pt>
                <c:pt idx="38">
                  <c:v>1969</c:v>
                </c:pt>
                <c:pt idx="39">
                  <c:v>1970</c:v>
                </c:pt>
                <c:pt idx="40">
                  <c:v>1971</c:v>
                </c:pt>
                <c:pt idx="41">
                  <c:v>1972</c:v>
                </c:pt>
                <c:pt idx="42">
                  <c:v>1973</c:v>
                </c:pt>
                <c:pt idx="43">
                  <c:v>1974</c:v>
                </c:pt>
                <c:pt idx="44">
                  <c:v>1975</c:v>
                </c:pt>
                <c:pt idx="45">
                  <c:v>1976</c:v>
                </c:pt>
                <c:pt idx="46">
                  <c:v>1977</c:v>
                </c:pt>
                <c:pt idx="47">
                  <c:v>1978</c:v>
                </c:pt>
                <c:pt idx="48">
                  <c:v>1979</c:v>
                </c:pt>
                <c:pt idx="49">
                  <c:v>1980</c:v>
                </c:pt>
                <c:pt idx="50">
                  <c:v>1981</c:v>
                </c:pt>
                <c:pt idx="51">
                  <c:v>1982</c:v>
                </c:pt>
                <c:pt idx="52">
                  <c:v>1983</c:v>
                </c:pt>
                <c:pt idx="53">
                  <c:v>1984</c:v>
                </c:pt>
                <c:pt idx="54">
                  <c:v>1985</c:v>
                </c:pt>
                <c:pt idx="55">
                  <c:v>1986</c:v>
                </c:pt>
                <c:pt idx="56">
                  <c:v>1987</c:v>
                </c:pt>
                <c:pt idx="57">
                  <c:v>1988</c:v>
                </c:pt>
                <c:pt idx="58">
                  <c:v>1989</c:v>
                </c:pt>
                <c:pt idx="59">
                  <c:v>1990</c:v>
                </c:pt>
                <c:pt idx="60">
                  <c:v>1991</c:v>
                </c:pt>
                <c:pt idx="61">
                  <c:v>1992</c:v>
                </c:pt>
                <c:pt idx="62">
                  <c:v>1993</c:v>
                </c:pt>
                <c:pt idx="63">
                  <c:v>1994</c:v>
                </c:pt>
                <c:pt idx="64">
                  <c:v>1995</c:v>
                </c:pt>
                <c:pt idx="65">
                  <c:v>1996</c:v>
                </c:pt>
                <c:pt idx="66">
                  <c:v>1997</c:v>
                </c:pt>
                <c:pt idx="67">
                  <c:v>1998</c:v>
                </c:pt>
                <c:pt idx="68">
                  <c:v>1999</c:v>
                </c:pt>
                <c:pt idx="69">
                  <c:v>2000</c:v>
                </c:pt>
                <c:pt idx="70">
                  <c:v>2001</c:v>
                </c:pt>
                <c:pt idx="71">
                  <c:v>2002</c:v>
                </c:pt>
                <c:pt idx="72">
                  <c:v>2003</c:v>
                </c:pt>
                <c:pt idx="73">
                  <c:v>2004</c:v>
                </c:pt>
                <c:pt idx="74">
                  <c:v>2005</c:v>
                </c:pt>
                <c:pt idx="75">
                  <c:v>2006</c:v>
                </c:pt>
                <c:pt idx="76">
                  <c:v>2007</c:v>
                </c:pt>
                <c:pt idx="77">
                  <c:v>2008</c:v>
                </c:pt>
                <c:pt idx="78">
                  <c:v>2009</c:v>
                </c:pt>
                <c:pt idx="79">
                  <c:v>2010</c:v>
                </c:pt>
                <c:pt idx="80">
                  <c:v>2011</c:v>
                </c:pt>
                <c:pt idx="81">
                  <c:v>2012</c:v>
                </c:pt>
                <c:pt idx="82">
                  <c:v>2013</c:v>
                </c:pt>
                <c:pt idx="83">
                  <c:v>2014</c:v>
                </c:pt>
                <c:pt idx="84">
                  <c:v>2015</c:v>
                </c:pt>
                <c:pt idx="85">
                  <c:v>2016</c:v>
                </c:pt>
              </c:numCache>
            </c:numRef>
          </c:xVal>
          <c:yVal>
            <c:numRef>
              <c:f>rez_feb!$E$2:$E$87</c:f>
              <c:numCache>
                <c:formatCode>0.000</c:formatCode>
                <c:ptCount val="86"/>
                <c:pt idx="0">
                  <c:v>6.0566834116164543</c:v>
                </c:pt>
                <c:pt idx="1">
                  <c:v>-20.640820368885308</c:v>
                </c:pt>
                <c:pt idx="2">
                  <c:v>-43.798422671554562</c:v>
                </c:pt>
                <c:pt idx="3">
                  <c:v>-64.391739259938106</c:v>
                </c:pt>
                <c:pt idx="4">
                  <c:v>-49.288627276893074</c:v>
                </c:pt>
                <c:pt idx="5">
                  <c:v>2.1345585977775769</c:v>
                </c:pt>
                <c:pt idx="6">
                  <c:v>-20.644472276320244</c:v>
                </c:pt>
                <c:pt idx="7">
                  <c:v>-32.759217436132353</c:v>
                </c:pt>
                <c:pt idx="8">
                  <c:v>-30.684676881658746</c:v>
                </c:pt>
                <c:pt idx="9">
                  <c:v>-57.058042731126022</c:v>
                </c:pt>
                <c:pt idx="10">
                  <c:v>-34.222787890938136</c:v>
                </c:pt>
                <c:pt idx="11">
                  <c:v>-52.091104479321672</c:v>
                </c:pt>
                <c:pt idx="12">
                  <c:v>-80.187992496276635</c:v>
                </c:pt>
                <c:pt idx="13">
                  <c:v>-83.375151449192202</c:v>
                </c:pt>
                <c:pt idx="14">
                  <c:v>-100.78275375186145</c:v>
                </c:pt>
                <c:pt idx="15">
                  <c:v>-100.01535605453068</c:v>
                </c:pt>
                <c:pt idx="16">
                  <c:v>-121.70510121434279</c:v>
                </c:pt>
                <c:pt idx="17">
                  <c:v>-91.816398098292836</c:v>
                </c:pt>
                <c:pt idx="18">
                  <c:v>-109.69900040096209</c:v>
                </c:pt>
                <c:pt idx="19">
                  <c:v>-106.39588841791706</c:v>
                </c:pt>
                <c:pt idx="20">
                  <c:v>-84.203490720586302</c:v>
                </c:pt>
                <c:pt idx="21">
                  <c:v>-85.766511742467372</c:v>
                </c:pt>
                <c:pt idx="22">
                  <c:v>-85.866971187993755</c:v>
                </c:pt>
                <c:pt idx="23">
                  <c:v>-120.94600206209158</c:v>
                </c:pt>
                <c:pt idx="24">
                  <c:v>-98.164318650475124</c:v>
                </c:pt>
                <c:pt idx="25">
                  <c:v>-124.25837415511481</c:v>
                </c:pt>
                <c:pt idx="26">
                  <c:v>-85.948119314926899</c:v>
                </c:pt>
                <c:pt idx="27">
                  <c:v>-31.527150189024709</c:v>
                </c:pt>
                <c:pt idx="28">
                  <c:v>-53.170466777408244</c:v>
                </c:pt>
                <c:pt idx="29">
                  <c:v>-66.740384351013461</c:v>
                </c:pt>
                <c:pt idx="30">
                  <c:v>-77.890843796539855</c:v>
                </c:pt>
                <c:pt idx="31">
                  <c:v>-83.623446099209104</c:v>
                </c:pt>
                <c:pt idx="32">
                  <c:v>-104.5381912590212</c:v>
                </c:pt>
                <c:pt idx="33">
                  <c:v>-130.47017779814365</c:v>
                </c:pt>
                <c:pt idx="34">
                  <c:v>-142.85278010081291</c:v>
                </c:pt>
                <c:pt idx="35">
                  <c:v>15.746760453660698</c:v>
                </c:pt>
                <c:pt idx="36">
                  <c:v>36.867729579562862</c:v>
                </c:pt>
                <c:pt idx="37">
                  <c:v>51.739191316302481</c:v>
                </c:pt>
                <c:pt idx="38">
                  <c:v>52.349446156490373</c:v>
                </c:pt>
                <c:pt idx="39">
                  <c:v>31.523986710963978</c:v>
                </c:pt>
                <c:pt idx="40">
                  <c:v>28.416384408294721</c:v>
                </c:pt>
                <c:pt idx="41">
                  <c:v>12.129225455379167</c:v>
                </c:pt>
                <c:pt idx="42">
                  <c:v>5.5966231527099275</c:v>
                </c:pt>
                <c:pt idx="43">
                  <c:v>43.156877992897847</c:v>
                </c:pt>
                <c:pt idx="44">
                  <c:v>29.117132833085737</c:v>
                </c:pt>
                <c:pt idx="45">
                  <c:v>8.9161807767219052</c:v>
                </c:pt>
                <c:pt idx="46">
                  <c:v>174.13357847405265</c:v>
                </c:pt>
                <c:pt idx="47">
                  <c:v>151.95097617138342</c:v>
                </c:pt>
                <c:pt idx="48">
                  <c:v>172.00051672585704</c:v>
                </c:pt>
                <c:pt idx="49">
                  <c:v>162.81335777294149</c:v>
                </c:pt>
                <c:pt idx="50">
                  <c:v>155.68754118455794</c:v>
                </c:pt>
                <c:pt idx="51">
                  <c:v>131.34493888188871</c:v>
                </c:pt>
                <c:pt idx="52">
                  <c:v>146.55590800779089</c:v>
                </c:pt>
                <c:pt idx="53">
                  <c:v>117.74633526177189</c:v>
                </c:pt>
                <c:pt idx="54">
                  <c:v>93.974447244816929</c:v>
                </c:pt>
                <c:pt idx="55">
                  <c:v>73.149344942147678</c:v>
                </c:pt>
                <c:pt idx="56">
                  <c:v>84.844956925192719</c:v>
                </c:pt>
                <c:pt idx="57">
                  <c:v>75.81331521365648</c:v>
                </c:pt>
                <c:pt idx="58">
                  <c:v>63.673212910987225</c:v>
                </c:pt>
                <c:pt idx="59">
                  <c:v>38.406324894032267</c:v>
                </c:pt>
                <c:pt idx="60">
                  <c:v>12.086936877077303</c:v>
                </c:pt>
                <c:pt idx="61">
                  <c:v>0.82770895864451077</c:v>
                </c:pt>
                <c:pt idx="62">
                  <c:v>-23.583107629739022</c:v>
                </c:pt>
                <c:pt idx="63">
                  <c:v>-31.399638503836851</c:v>
                </c:pt>
                <c:pt idx="64">
                  <c:v>-3.5290265207918132</c:v>
                </c:pt>
                <c:pt idx="65">
                  <c:v>-32.35618547370737</c:v>
                </c:pt>
                <c:pt idx="66">
                  <c:v>-39.72128777637662</c:v>
                </c:pt>
                <c:pt idx="67">
                  <c:v>-62.765318650474448</c:v>
                </c:pt>
                <c:pt idx="68">
                  <c:v>-86.976849524572273</c:v>
                </c:pt>
                <c:pt idx="69">
                  <c:v>-85.086077443005081</c:v>
                </c:pt>
                <c:pt idx="70">
                  <c:v>-84.12782260281719</c:v>
                </c:pt>
                <c:pt idx="71">
                  <c:v>-55.172567762629299</c:v>
                </c:pt>
                <c:pt idx="72">
                  <c:v>-78.38431292244141</c:v>
                </c:pt>
                <c:pt idx="73">
                  <c:v>-83.507058082253508</c:v>
                </c:pt>
                <c:pt idx="74">
                  <c:v>-111.30880324206561</c:v>
                </c:pt>
                <c:pt idx="75">
                  <c:v>-134.51054840187771</c:v>
                </c:pt>
                <c:pt idx="76">
                  <c:v>-130.00329356168982</c:v>
                </c:pt>
                <c:pt idx="77">
                  <c:v>-150.34603872150191</c:v>
                </c:pt>
                <c:pt idx="78">
                  <c:v>-153.63578388131401</c:v>
                </c:pt>
                <c:pt idx="79">
                  <c:v>-139.63252904112613</c:v>
                </c:pt>
                <c:pt idx="80">
                  <c:v>-149.75727420093824</c:v>
                </c:pt>
                <c:pt idx="81">
                  <c:v>-175.12201936075036</c:v>
                </c:pt>
                <c:pt idx="82">
                  <c:v>-125.95976452056246</c:v>
                </c:pt>
                <c:pt idx="83">
                  <c:v>-112.12950968037457</c:v>
                </c:pt>
                <c:pt idx="84">
                  <c:v>-104.64025484018669</c:v>
                </c:pt>
                <c:pt idx="85">
                  <c:v>1.2079226507921703E-12</c:v>
                </c:pt>
              </c:numCache>
            </c:numRef>
          </c:yVal>
          <c:smooth val="0"/>
          <c:extLst xmlns:c16r2="http://schemas.microsoft.com/office/drawing/2015/06/chart">
            <c:ext xmlns:c16="http://schemas.microsoft.com/office/drawing/2014/chart" uri="{C3380CC4-5D6E-409C-BE32-E72D297353CC}">
              <c16:uniqueId val="{00000000-5D09-462E-8AF0-AFAC46E9FA09}"/>
            </c:ext>
          </c:extLst>
        </c:ser>
        <c:dLbls>
          <c:showLegendKey val="0"/>
          <c:showVal val="0"/>
          <c:showCatName val="0"/>
          <c:showSerName val="0"/>
          <c:showPercent val="0"/>
          <c:showBubbleSize val="0"/>
        </c:dLbls>
        <c:axId val="-508689792"/>
        <c:axId val="-508689248"/>
      </c:scatterChart>
      <c:valAx>
        <c:axId val="-508689792"/>
        <c:scaling>
          <c:orientation val="minMax"/>
          <c:max val="2017"/>
          <c:min val="1930"/>
        </c:scaling>
        <c:delete val="0"/>
        <c:axPos val="b"/>
        <c:majorGridlines>
          <c:spPr>
            <a:ln>
              <a:solidFill>
                <a:schemeClr val="tx1"/>
              </a:solidFill>
            </a:ln>
          </c:spPr>
        </c:majorGridlines>
        <c:numFmt formatCode="General" sourceLinked="1"/>
        <c:majorTickMark val="out"/>
        <c:minorTickMark val="none"/>
        <c:tickLblPos val="nextTo"/>
        <c:spPr>
          <a:ln>
            <a:solidFill>
              <a:schemeClr val="tx1"/>
            </a:solidFill>
          </a:ln>
        </c:spPr>
        <c:crossAx val="-508689248"/>
        <c:crosses val="autoZero"/>
        <c:crossBetween val="midCat"/>
      </c:valAx>
      <c:valAx>
        <c:axId val="-508689248"/>
        <c:scaling>
          <c:orientation val="minMax"/>
        </c:scaling>
        <c:delete val="0"/>
        <c:axPos val="l"/>
        <c:majorGridlines>
          <c:spPr>
            <a:ln>
              <a:solidFill>
                <a:schemeClr val="tx1"/>
              </a:solidFill>
            </a:ln>
          </c:spPr>
        </c:majorGridlines>
        <c:title>
          <c:tx>
            <c:rich>
              <a:bodyPr/>
              <a:lstStyle/>
              <a:p>
                <a:pPr>
                  <a:defRPr/>
                </a:pPr>
                <a:r>
                  <a:rPr lang="sk-SK"/>
                  <a:t>The cumulative residuals</a:t>
                </a:r>
              </a:p>
            </c:rich>
          </c:tx>
          <c:layout/>
          <c:overlay val="0"/>
        </c:title>
        <c:numFmt formatCode="0" sourceLinked="0"/>
        <c:majorTickMark val="out"/>
        <c:minorTickMark val="none"/>
        <c:tickLblPos val="nextTo"/>
        <c:spPr>
          <a:ln>
            <a:solidFill>
              <a:schemeClr val="tx1"/>
            </a:solidFill>
          </a:ln>
        </c:spPr>
        <c:crossAx val="-508689792"/>
        <c:crosses val="autoZero"/>
        <c:crossBetween val="midCat"/>
      </c:valAx>
    </c:plotArea>
    <c:plotVisOnly val="1"/>
    <c:dispBlanksAs val="gap"/>
    <c:showDLblsOverMax val="0"/>
  </c:chart>
  <c:spPr>
    <a:solidFill>
      <a:schemeClr val="bg1"/>
    </a:solidFill>
    <a:ln w="9525">
      <a:solidFill>
        <a:schemeClr val="tx1"/>
      </a:solidFill>
    </a:ln>
  </c:spPr>
  <c:txPr>
    <a:bodyPr/>
    <a:lstStyle/>
    <a:p>
      <a:pPr>
        <a:defRPr sz="1100" b="0">
          <a:solidFill>
            <a:schemeClr val="tx1"/>
          </a:solidFill>
          <a:latin typeface="Palatino Linotype" panose="02040502050505030304" pitchFamily="18" charset="0"/>
          <a:cs typeface="Times New Roman" panose="02020603050405020304" pitchFamily="18" charset="0"/>
        </a:defRPr>
      </a:pPr>
      <a:endParaRPr lang="sk-SK"/>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solidFill>
                <a:latin typeface="Palatino Linotype" panose="02040502050505030304" pitchFamily="18" charset="0"/>
                <a:ea typeface="+mn-ea"/>
                <a:cs typeface="Times New Roman" panose="02020603050405020304" pitchFamily="18" charset="0"/>
              </a:defRPr>
            </a:pPr>
            <a:r>
              <a:rPr lang="sk-SK" dirty="0"/>
              <a:t>The station, </a:t>
            </a:r>
            <a:r>
              <a:rPr lang="sk-SK" dirty="0" smtClean="0"/>
              <a:t>February, the mean monthly discharges divided by the</a:t>
            </a:r>
            <a:r>
              <a:rPr lang="sk-SK" baseline="0" dirty="0" smtClean="0"/>
              <a:t> change-point</a:t>
            </a:r>
            <a:endParaRPr lang="en-GB" dirty="0"/>
          </a:p>
        </c:rich>
      </c:tx>
      <c:layout>
        <c:manualLayout>
          <c:xMode val="edge"/>
          <c:yMode val="edge"/>
          <c:x val="0.16804646491648323"/>
          <c:y val="9.3474400976253421E-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Palatino Linotype" panose="02040502050505030304" pitchFamily="18" charset="0"/>
              <a:ea typeface="+mn-ea"/>
              <a:cs typeface="Times New Roman" panose="02020603050405020304" pitchFamily="18" charset="0"/>
            </a:defRPr>
          </a:pPr>
          <a:endParaRPr lang="sk-SK"/>
        </a:p>
      </c:txPr>
    </c:title>
    <c:autoTitleDeleted val="0"/>
    <c:plotArea>
      <c:layout>
        <c:manualLayout>
          <c:layoutTarget val="inner"/>
          <c:xMode val="edge"/>
          <c:yMode val="edge"/>
          <c:x val="0.11647258061700159"/>
          <c:y val="0.18683695622504692"/>
          <c:w val="0.83891544599053725"/>
          <c:h val="0.70708935475001466"/>
        </c:manualLayout>
      </c:layout>
      <c:scatterChart>
        <c:scatterStyle val="lineMarker"/>
        <c:varyColors val="0"/>
        <c:ser>
          <c:idx val="2"/>
          <c:order val="0"/>
          <c:spPr>
            <a:ln w="25400" cap="rnd">
              <a:noFill/>
              <a:round/>
            </a:ln>
            <a:effectLst/>
          </c:spPr>
          <c:marker>
            <c:symbol val="circle"/>
            <c:size val="5"/>
            <c:spPr>
              <a:solidFill>
                <a:srgbClr val="0070C0"/>
              </a:solidFill>
              <a:ln w="9525">
                <a:solidFill>
                  <a:srgbClr val="0070C0"/>
                </a:solidFill>
              </a:ln>
              <a:effectLst/>
            </c:spPr>
          </c:marker>
          <c:trendline>
            <c:spPr>
              <a:ln w="19050" cap="rnd">
                <a:solidFill>
                  <a:schemeClr val="accent3"/>
                </a:solidFill>
                <a:prstDash val="sysDot"/>
              </a:ln>
              <a:effectLst/>
            </c:spPr>
            <c:trendlineType val="linear"/>
            <c:dispRSqr val="0"/>
            <c:dispEq val="0"/>
          </c:trendline>
          <c:trendline>
            <c:spPr>
              <a:ln w="25400" cap="rnd">
                <a:solidFill>
                  <a:srgbClr val="0070C0"/>
                </a:solidFill>
                <a:prstDash val="sysDot"/>
              </a:ln>
              <a:effectLst/>
            </c:spPr>
            <c:trendlineType val="linear"/>
            <c:dispRSqr val="1"/>
            <c:dispEq val="1"/>
            <c:trendlineLbl>
              <c:layout>
                <c:manualLayout>
                  <c:x val="-5.5590027410653491E-2"/>
                  <c:y val="-0.27958108893942663"/>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a:solidFill>
                        <a:srgbClr val="0070C0"/>
                      </a:solidFill>
                      <a:latin typeface="Palatino Linotype" panose="02040502050505030304" pitchFamily="18" charset="0"/>
                      <a:ea typeface="+mn-ea"/>
                      <a:cs typeface="Times New Roman" panose="02020603050405020304" pitchFamily="18" charset="0"/>
                    </a:defRPr>
                  </a:pPr>
                  <a:endParaRPr lang="sk-SK"/>
                </a:p>
              </c:txPr>
            </c:trendlineLbl>
          </c:trendline>
          <c:xVal>
            <c:numRef>
              <c:f>rez_feb!$A$49:$A$87</c:f>
              <c:numCache>
                <c:formatCode>General</c:formatCode>
                <c:ptCount val="39"/>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numCache>
            </c:numRef>
          </c:xVal>
          <c:yVal>
            <c:numRef>
              <c:f>rez_feb!$B$49:$B$87</c:f>
              <c:numCache>
                <c:formatCode>General</c:formatCode>
                <c:ptCount val="39"/>
                <c:pt idx="0">
                  <c:v>21.832142857142859</c:v>
                </c:pt>
                <c:pt idx="1">
                  <c:v>64.064285714285717</c:v>
                </c:pt>
                <c:pt idx="2">
                  <c:v>34.827586206896548</c:v>
                </c:pt>
                <c:pt idx="3">
                  <c:v>36.888928571428572</c:v>
                </c:pt>
                <c:pt idx="4">
                  <c:v>19.672142857142862</c:v>
                </c:pt>
                <c:pt idx="5">
                  <c:v>59.225714285714275</c:v>
                </c:pt>
                <c:pt idx="6">
                  <c:v>15.205172413793106</c:v>
                </c:pt>
                <c:pt idx="7">
                  <c:v>20.242857142857144</c:v>
                </c:pt>
                <c:pt idx="8">
                  <c:v>23.189642857142861</c:v>
                </c:pt>
                <c:pt idx="9">
                  <c:v>55.710357142857156</c:v>
                </c:pt>
                <c:pt idx="10">
                  <c:v>34.98310344827587</c:v>
                </c:pt>
                <c:pt idx="11">
                  <c:v>31.874642857142852</c:v>
                </c:pt>
                <c:pt idx="12">
                  <c:v>18.747857142857146</c:v>
                </c:pt>
                <c:pt idx="13">
                  <c:v>17.695357142857144</c:v>
                </c:pt>
                <c:pt idx="14">
                  <c:v>32.755517241379316</c:v>
                </c:pt>
                <c:pt idx="15">
                  <c:v>19.603928571428575</c:v>
                </c:pt>
                <c:pt idx="16">
                  <c:v>36.198214285714279</c:v>
                </c:pt>
                <c:pt idx="17">
                  <c:v>71.885357142857146</c:v>
                </c:pt>
                <c:pt idx="18">
                  <c:v>15.187586206896551</c:v>
                </c:pt>
                <c:pt idx="19">
                  <c:v>36.649642857142858</c:v>
                </c:pt>
                <c:pt idx="20">
                  <c:v>20.97071428571428</c:v>
                </c:pt>
                <c:pt idx="21">
                  <c:v>19.803214285714283</c:v>
                </c:pt>
                <c:pt idx="22">
                  <c:v>45.905517241379307</c:v>
                </c:pt>
                <c:pt idx="23">
                  <c:v>44.972999999999999</c:v>
                </c:pt>
                <c:pt idx="24">
                  <c:v>72.97</c:v>
                </c:pt>
                <c:pt idx="25">
                  <c:v>20.803000000000001</c:v>
                </c:pt>
                <c:pt idx="26">
                  <c:v>38.892000000000003</c:v>
                </c:pt>
                <c:pt idx="27">
                  <c:v>16.213000000000001</c:v>
                </c:pt>
                <c:pt idx="28">
                  <c:v>20.812999999999999</c:v>
                </c:pt>
                <c:pt idx="29">
                  <c:v>48.521999999999998</c:v>
                </c:pt>
                <c:pt idx="30">
                  <c:v>23.672000000000001</c:v>
                </c:pt>
                <c:pt idx="31">
                  <c:v>40.725000000000001</c:v>
                </c:pt>
                <c:pt idx="32">
                  <c:v>58.018000000000001</c:v>
                </c:pt>
                <c:pt idx="33">
                  <c:v>33.89</c:v>
                </c:pt>
                <c:pt idx="34">
                  <c:v>18.649999999999999</c:v>
                </c:pt>
                <c:pt idx="35">
                  <c:v>93.177000000000007</c:v>
                </c:pt>
                <c:pt idx="36">
                  <c:v>57.844999999999999</c:v>
                </c:pt>
                <c:pt idx="37">
                  <c:v>51.503999999999998</c:v>
                </c:pt>
                <c:pt idx="38">
                  <c:v>148.655</c:v>
                </c:pt>
              </c:numCache>
            </c:numRef>
          </c:yVal>
          <c:smooth val="0"/>
          <c:extLst xmlns:c16r2="http://schemas.microsoft.com/office/drawing/2015/06/chart">
            <c:ext xmlns:c16="http://schemas.microsoft.com/office/drawing/2014/chart" uri="{C3380CC4-5D6E-409C-BE32-E72D297353CC}">
              <c16:uniqueId val="{00000000-A361-4721-A752-33060A77DFA6}"/>
            </c:ext>
          </c:extLst>
        </c:ser>
        <c:ser>
          <c:idx val="1"/>
          <c:order val="1"/>
          <c:spPr>
            <a:ln w="25400" cap="rnd">
              <a:noFill/>
              <a:round/>
            </a:ln>
            <a:effectLst/>
          </c:spPr>
          <c:marker>
            <c:symbol val="circle"/>
            <c:size val="5"/>
            <c:spPr>
              <a:solidFill>
                <a:srgbClr val="FF0000"/>
              </a:solidFill>
              <a:ln w="9525">
                <a:solidFill>
                  <a:srgbClr val="FF0000"/>
                </a:solidFill>
              </a:ln>
              <a:effectLst/>
            </c:spPr>
          </c:marker>
          <c:trendline>
            <c:spPr>
              <a:ln w="19050" cap="rnd">
                <a:solidFill>
                  <a:schemeClr val="accent2"/>
                </a:solidFill>
                <a:prstDash val="sysDot"/>
              </a:ln>
              <a:effectLst/>
            </c:spPr>
            <c:trendlineType val="linear"/>
            <c:dispRSqr val="0"/>
            <c:dispEq val="0"/>
          </c:trendline>
          <c:trendline>
            <c:spPr>
              <a:ln w="25400" cap="rnd">
                <a:solidFill>
                  <a:srgbClr val="FF0000"/>
                </a:solidFill>
                <a:prstDash val="sysDot"/>
              </a:ln>
              <a:effectLst/>
            </c:spPr>
            <c:trendlineType val="linear"/>
            <c:dispRSqr val="1"/>
            <c:dispEq val="1"/>
            <c:trendlineLbl>
              <c:layout>
                <c:manualLayout>
                  <c:x val="-0.11656458962585331"/>
                  <c:y val="-0.25126555149979662"/>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a:solidFill>
                        <a:srgbClr val="FF0000"/>
                      </a:solidFill>
                      <a:latin typeface="Palatino Linotype" panose="02040502050505030304" pitchFamily="18" charset="0"/>
                      <a:ea typeface="+mn-ea"/>
                      <a:cs typeface="Times New Roman" panose="02020603050405020304" pitchFamily="18" charset="0"/>
                    </a:defRPr>
                  </a:pPr>
                  <a:endParaRPr lang="sk-SK"/>
                </a:p>
              </c:txPr>
            </c:trendlineLbl>
          </c:trendline>
          <c:xVal>
            <c:numRef>
              <c:f>rez_feb!$A$2:$A$48</c:f>
              <c:numCache>
                <c:formatCode>General</c:formatCode>
                <c:ptCount val="47"/>
                <c:pt idx="0">
                  <c:v>1931</c:v>
                </c:pt>
                <c:pt idx="1">
                  <c:v>1932</c:v>
                </c:pt>
                <c:pt idx="2">
                  <c:v>1933</c:v>
                </c:pt>
                <c:pt idx="3">
                  <c:v>1934</c:v>
                </c:pt>
                <c:pt idx="4">
                  <c:v>1935</c:v>
                </c:pt>
                <c:pt idx="5">
                  <c:v>1936</c:v>
                </c:pt>
                <c:pt idx="6">
                  <c:v>1937</c:v>
                </c:pt>
                <c:pt idx="7">
                  <c:v>1938</c:v>
                </c:pt>
                <c:pt idx="8">
                  <c:v>1939</c:v>
                </c:pt>
                <c:pt idx="9">
                  <c:v>1940</c:v>
                </c:pt>
                <c:pt idx="10">
                  <c:v>1941</c:v>
                </c:pt>
                <c:pt idx="11">
                  <c:v>1942</c:v>
                </c:pt>
                <c:pt idx="12">
                  <c:v>1943</c:v>
                </c:pt>
                <c:pt idx="13">
                  <c:v>1944</c:v>
                </c:pt>
                <c:pt idx="14">
                  <c:v>1945</c:v>
                </c:pt>
                <c:pt idx="15">
                  <c:v>1946</c:v>
                </c:pt>
                <c:pt idx="16">
                  <c:v>1947</c:v>
                </c:pt>
                <c:pt idx="17">
                  <c:v>1948</c:v>
                </c:pt>
                <c:pt idx="18">
                  <c:v>1949</c:v>
                </c:pt>
                <c:pt idx="19">
                  <c:v>1950</c:v>
                </c:pt>
                <c:pt idx="20">
                  <c:v>1951</c:v>
                </c:pt>
                <c:pt idx="21">
                  <c:v>1952</c:v>
                </c:pt>
                <c:pt idx="22">
                  <c:v>1953</c:v>
                </c:pt>
                <c:pt idx="23">
                  <c:v>1954</c:v>
                </c:pt>
                <c:pt idx="24">
                  <c:v>1955</c:v>
                </c:pt>
                <c:pt idx="25">
                  <c:v>1956</c:v>
                </c:pt>
                <c:pt idx="26">
                  <c:v>1957</c:v>
                </c:pt>
                <c:pt idx="27">
                  <c:v>1958</c:v>
                </c:pt>
                <c:pt idx="28">
                  <c:v>1959</c:v>
                </c:pt>
                <c:pt idx="29">
                  <c:v>1960</c:v>
                </c:pt>
                <c:pt idx="30">
                  <c:v>1961</c:v>
                </c:pt>
                <c:pt idx="31">
                  <c:v>1962</c:v>
                </c:pt>
                <c:pt idx="32">
                  <c:v>1963</c:v>
                </c:pt>
                <c:pt idx="33">
                  <c:v>1964</c:v>
                </c:pt>
                <c:pt idx="34">
                  <c:v>1965</c:v>
                </c:pt>
                <c:pt idx="35">
                  <c:v>1966</c:v>
                </c:pt>
                <c:pt idx="36">
                  <c:v>1967</c:v>
                </c:pt>
                <c:pt idx="37">
                  <c:v>1968</c:v>
                </c:pt>
                <c:pt idx="38">
                  <c:v>1969</c:v>
                </c:pt>
                <c:pt idx="39">
                  <c:v>1970</c:v>
                </c:pt>
                <c:pt idx="40">
                  <c:v>1971</c:v>
                </c:pt>
                <c:pt idx="41">
                  <c:v>1972</c:v>
                </c:pt>
                <c:pt idx="42">
                  <c:v>1973</c:v>
                </c:pt>
                <c:pt idx="43">
                  <c:v>1974</c:v>
                </c:pt>
                <c:pt idx="44">
                  <c:v>1975</c:v>
                </c:pt>
                <c:pt idx="45">
                  <c:v>1976</c:v>
                </c:pt>
                <c:pt idx="46">
                  <c:v>1977</c:v>
                </c:pt>
              </c:numCache>
            </c:numRef>
          </c:xVal>
          <c:yVal>
            <c:numRef>
              <c:f>rez_feb!$B$2:$B$48</c:f>
              <c:numCache>
                <c:formatCode>General</c:formatCode>
                <c:ptCount val="47"/>
                <c:pt idx="0">
                  <c:v>50.071428571428562</c:v>
                </c:pt>
                <c:pt idx="1">
                  <c:v>17.317241379310346</c:v>
                </c:pt>
                <c:pt idx="2">
                  <c:v>20.857142857142858</c:v>
                </c:pt>
                <c:pt idx="3">
                  <c:v>23.421428571428571</c:v>
                </c:pt>
                <c:pt idx="4">
                  <c:v>59.11785714285714</c:v>
                </c:pt>
                <c:pt idx="5">
                  <c:v>95.437931034482759</c:v>
                </c:pt>
                <c:pt idx="6">
                  <c:v>21.235714285714288</c:v>
                </c:pt>
                <c:pt idx="7">
                  <c:v>31.9</c:v>
                </c:pt>
                <c:pt idx="8">
                  <c:v>46.089285714285715</c:v>
                </c:pt>
                <c:pt idx="9">
                  <c:v>17.641379310344828</c:v>
                </c:pt>
                <c:pt idx="10">
                  <c:v>66.849999999999994</c:v>
                </c:pt>
                <c:pt idx="11">
                  <c:v>26.146428571428572</c:v>
                </c:pt>
                <c:pt idx="12">
                  <c:v>15.917857142857141</c:v>
                </c:pt>
                <c:pt idx="13">
                  <c:v>40.827586206896541</c:v>
                </c:pt>
                <c:pt idx="14">
                  <c:v>26.607142857142858</c:v>
                </c:pt>
                <c:pt idx="15">
                  <c:v>44.782142857142865</c:v>
                </c:pt>
                <c:pt idx="16">
                  <c:v>22.324999999999999</c:v>
                </c:pt>
                <c:pt idx="17">
                  <c:v>73.903448275862061</c:v>
                </c:pt>
                <c:pt idx="18">
                  <c:v>26.13214285714286</c:v>
                </c:pt>
                <c:pt idx="19">
                  <c:v>47.317857142857143</c:v>
                </c:pt>
                <c:pt idx="20">
                  <c:v>66.20714285714287</c:v>
                </c:pt>
                <c:pt idx="21">
                  <c:v>42.451724137931038</c:v>
                </c:pt>
                <c:pt idx="22">
                  <c:v>43.914285714285718</c:v>
                </c:pt>
                <c:pt idx="23">
                  <c:v>8.9357142857142868</c:v>
                </c:pt>
                <c:pt idx="24">
                  <c:v>66.796428571428564</c:v>
                </c:pt>
                <c:pt idx="25">
                  <c:v>17.920689655172417</c:v>
                </c:pt>
                <c:pt idx="26">
                  <c:v>82.325000000000017</c:v>
                </c:pt>
                <c:pt idx="27">
                  <c:v>98.435714285714297</c:v>
                </c:pt>
                <c:pt idx="28">
                  <c:v>22.371428571428574</c:v>
                </c:pt>
                <c:pt idx="29">
                  <c:v>30.444827586206898</c:v>
                </c:pt>
                <c:pt idx="30">
                  <c:v>32.864285714285721</c:v>
                </c:pt>
                <c:pt idx="31">
                  <c:v>38.282142857142858</c:v>
                </c:pt>
                <c:pt idx="32">
                  <c:v>23.100000000000005</c:v>
                </c:pt>
                <c:pt idx="33">
                  <c:v>18.08275862068966</c:v>
                </c:pt>
                <c:pt idx="34">
                  <c:v>31.63214285714286</c:v>
                </c:pt>
                <c:pt idx="35">
                  <c:v>202.6142857142857</c:v>
                </c:pt>
                <c:pt idx="36">
                  <c:v>65.135714285714272</c:v>
                </c:pt>
                <c:pt idx="37">
                  <c:v>58.886206896551727</c:v>
                </c:pt>
                <c:pt idx="38">
                  <c:v>44.625</c:v>
                </c:pt>
                <c:pt idx="39">
                  <c:v>23.189285714285713</c:v>
                </c:pt>
                <c:pt idx="40">
                  <c:v>40.907142857142851</c:v>
                </c:pt>
                <c:pt idx="41">
                  <c:v>27.727586206896554</c:v>
                </c:pt>
                <c:pt idx="42">
                  <c:v>37.482142857142868</c:v>
                </c:pt>
                <c:pt idx="43">
                  <c:v>81.575000000000031</c:v>
                </c:pt>
                <c:pt idx="44">
                  <c:v>29.974999999999998</c:v>
                </c:pt>
                <c:pt idx="45">
                  <c:v>23.813793103448276</c:v>
                </c:pt>
                <c:pt idx="46">
                  <c:v>209.23214285714286</c:v>
                </c:pt>
              </c:numCache>
            </c:numRef>
          </c:yVal>
          <c:smooth val="0"/>
          <c:extLst xmlns:c16r2="http://schemas.microsoft.com/office/drawing/2015/06/chart">
            <c:ext xmlns:c16="http://schemas.microsoft.com/office/drawing/2014/chart" uri="{C3380CC4-5D6E-409C-BE32-E72D297353CC}">
              <c16:uniqueId val="{00000001-A361-4721-A752-33060A77DFA6}"/>
            </c:ext>
          </c:extLst>
        </c:ser>
        <c:dLbls>
          <c:showLegendKey val="0"/>
          <c:showVal val="0"/>
          <c:showCatName val="0"/>
          <c:showSerName val="0"/>
          <c:showPercent val="0"/>
          <c:showBubbleSize val="0"/>
        </c:dLbls>
        <c:axId val="-508688704"/>
        <c:axId val="-508688160"/>
      </c:scatterChart>
      <c:valAx>
        <c:axId val="-508688704"/>
        <c:scaling>
          <c:orientation val="minMax"/>
          <c:max val="2017"/>
          <c:min val="1930"/>
        </c:scaling>
        <c:delete val="0"/>
        <c:axPos val="b"/>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Palatino Linotype" panose="02040502050505030304" pitchFamily="18" charset="0"/>
                <a:ea typeface="+mn-ea"/>
                <a:cs typeface="Times New Roman" panose="02020603050405020304" pitchFamily="18" charset="0"/>
              </a:defRPr>
            </a:pPr>
            <a:endParaRPr lang="sk-SK"/>
          </a:p>
        </c:txPr>
        <c:crossAx val="-508688160"/>
        <c:crosses val="autoZero"/>
        <c:crossBetween val="midCat"/>
      </c:valAx>
      <c:valAx>
        <c:axId val="-508688160"/>
        <c:scaling>
          <c:orientation val="minMax"/>
        </c:scaling>
        <c:delete val="0"/>
        <c:axPos val="l"/>
        <c:majorGridlines>
          <c:spPr>
            <a:ln w="9525" cap="flat" cmpd="sng" algn="ctr">
              <a:solidFill>
                <a:sysClr val="windowText" lastClr="000000"/>
              </a:solidFill>
              <a:round/>
            </a:ln>
            <a:effectLst/>
          </c:spPr>
        </c:majorGridlines>
        <c:title>
          <c:tx>
            <c:rich>
              <a:bodyPr rot="-5400000" spcFirstLastPara="1" vertOverflow="ellipsis" vert="horz" wrap="square" anchor="ctr" anchorCtr="1"/>
              <a:lstStyle/>
              <a:p>
                <a:pPr algn="ctr" rtl="0">
                  <a:defRPr sz="1100" b="0" i="0" u="none" strike="noStrike" kern="1200" baseline="0">
                    <a:solidFill>
                      <a:schemeClr val="tx1"/>
                    </a:solidFill>
                    <a:latin typeface="Palatino Linotype" panose="02040502050505030304" pitchFamily="18" charset="0"/>
                    <a:ea typeface="+mn-ea"/>
                    <a:cs typeface="Times New Roman" panose="02020603050405020304" pitchFamily="18" charset="0"/>
                  </a:defRPr>
                </a:pPr>
                <a:r>
                  <a:rPr lang="sk-SK"/>
                  <a:t>Qm (m3.s-1)</a:t>
                </a:r>
                <a:endParaRPr lang="en-GB"/>
              </a:p>
            </c:rich>
          </c:tx>
          <c:layout>
            <c:manualLayout>
              <c:xMode val="edge"/>
              <c:yMode val="edge"/>
              <c:x val="1.7283782696420929E-2"/>
              <c:y val="0.35841828837423589"/>
            </c:manualLayout>
          </c:layout>
          <c:overlay val="0"/>
          <c:spPr>
            <a:noFill/>
            <a:ln>
              <a:noFill/>
            </a:ln>
            <a:effectLst/>
          </c:spPr>
          <c:txPr>
            <a:bodyPr rot="-5400000" spcFirstLastPara="1" vertOverflow="ellipsis" vert="horz" wrap="square" anchor="ctr" anchorCtr="1"/>
            <a:lstStyle/>
            <a:p>
              <a:pPr algn="ctr" rtl="0">
                <a:defRPr sz="1100" b="0" i="0" u="none" strike="noStrike" kern="1200" baseline="0">
                  <a:solidFill>
                    <a:schemeClr val="tx1"/>
                  </a:solidFill>
                  <a:latin typeface="Palatino Linotype" panose="02040502050505030304" pitchFamily="18" charset="0"/>
                  <a:ea typeface="+mn-ea"/>
                  <a:cs typeface="Times New Roman" panose="02020603050405020304" pitchFamily="18" charset="0"/>
                </a:defRPr>
              </a:pPr>
              <a:endParaRPr lang="sk-SK"/>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Palatino Linotype" panose="02040502050505030304" pitchFamily="18" charset="0"/>
                <a:ea typeface="+mn-ea"/>
                <a:cs typeface="Times New Roman" panose="02020603050405020304" pitchFamily="18" charset="0"/>
              </a:defRPr>
            </a:pPr>
            <a:endParaRPr lang="sk-SK"/>
          </a:p>
        </c:txPr>
        <c:crossAx val="-508688704"/>
        <c:crosses val="autoZero"/>
        <c:crossBetween val="midCat"/>
      </c:valAx>
      <c:spPr>
        <a:noFill/>
        <a:ln>
          <a:noFill/>
        </a:ln>
        <a:effectLst/>
      </c:spPr>
    </c:plotArea>
    <c:plotVisOnly val="1"/>
    <c:dispBlanksAs val="gap"/>
    <c:showDLblsOverMax val="0"/>
  </c:chart>
  <c:spPr>
    <a:solidFill>
      <a:sysClr val="window" lastClr="FFFFFF"/>
    </a:solidFill>
    <a:ln>
      <a:solidFill>
        <a:sysClr val="windowText" lastClr="000000"/>
      </a:solidFill>
    </a:ln>
    <a:effectLst/>
  </c:spPr>
  <c:txPr>
    <a:bodyPr/>
    <a:lstStyle/>
    <a:p>
      <a:pPr>
        <a:defRPr sz="1100">
          <a:solidFill>
            <a:schemeClr val="tx1"/>
          </a:solidFill>
          <a:latin typeface="Palatino Linotype" panose="02040502050505030304" pitchFamily="18" charset="0"/>
          <a:cs typeface="Times New Roman" panose="02020603050405020304" pitchFamily="18" charset="0"/>
        </a:defRPr>
      </a:pPr>
      <a:endParaRPr lang="sk-S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ysClr val="windowText" lastClr="000000"/>
                </a:solidFill>
                <a:latin typeface="Palatino Linotype" panose="02040502050505030304" pitchFamily="18" charset="0"/>
                <a:ea typeface="+mn-ea"/>
                <a:cs typeface="Times New Roman" panose="02020603050405020304" pitchFamily="18" charset="0"/>
              </a:defRPr>
            </a:pPr>
            <a:r>
              <a:rPr lang="sk-SK" dirty="0"/>
              <a:t>The station, </a:t>
            </a:r>
            <a:r>
              <a:rPr lang="sk-SK" dirty="0" smtClean="0"/>
              <a:t>February, the</a:t>
            </a:r>
            <a:r>
              <a:rPr lang="sk-SK" baseline="0" dirty="0" smtClean="0"/>
              <a:t> mean monthly discharges</a:t>
            </a:r>
            <a:endParaRPr lang="en-GB" dirty="0"/>
          </a:p>
        </c:rich>
      </c:tx>
      <c:layout/>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Palatino Linotype" panose="02040502050505030304" pitchFamily="18" charset="0"/>
              <a:ea typeface="+mn-ea"/>
              <a:cs typeface="Times New Roman" panose="02020603050405020304" pitchFamily="18" charset="0"/>
            </a:defRPr>
          </a:pPr>
          <a:endParaRPr lang="sk-SK"/>
        </a:p>
      </c:txPr>
    </c:title>
    <c:autoTitleDeleted val="0"/>
    <c:plotArea>
      <c:layout>
        <c:manualLayout>
          <c:layoutTarget val="inner"/>
          <c:xMode val="edge"/>
          <c:yMode val="edge"/>
          <c:x val="0.10937586905921183"/>
          <c:y val="0.11723054562672451"/>
          <c:w val="0.84519832210654144"/>
          <c:h val="0.76981071288668035"/>
        </c:manualLayout>
      </c:layout>
      <c:scatterChart>
        <c:scatterStyle val="lineMarker"/>
        <c:varyColors val="0"/>
        <c:ser>
          <c:idx val="1"/>
          <c:order val="0"/>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trendline>
            <c:spPr>
              <a:ln w="19050" cap="rnd">
                <a:solidFill>
                  <a:schemeClr val="accent2"/>
                </a:solidFill>
                <a:prstDash val="sysDot"/>
              </a:ln>
              <a:effectLst/>
            </c:spPr>
            <c:trendlineType val="linear"/>
            <c:dispRSqr val="1"/>
            <c:dispEq val="1"/>
            <c:trendlineLbl>
              <c:layout>
                <c:manualLayout>
                  <c:x val="-0.10168817686020029"/>
                  <c:y val="-0.38766768928804396"/>
                </c:manualLayout>
              </c:layout>
              <c:numFmt formatCode="General" sourceLinked="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Palatino Linotype" panose="02040502050505030304" pitchFamily="18" charset="0"/>
                      <a:ea typeface="+mn-ea"/>
                      <a:cs typeface="Times New Roman" panose="02020603050405020304" pitchFamily="18" charset="0"/>
                    </a:defRPr>
                  </a:pPr>
                  <a:endParaRPr lang="sk-SK"/>
                </a:p>
              </c:txPr>
            </c:trendlineLbl>
          </c:trendline>
          <c:xVal>
            <c:numRef>
              <c:f>rez_feb!$A$2:$A$87</c:f>
              <c:numCache>
                <c:formatCode>General</c:formatCode>
                <c:ptCount val="86"/>
                <c:pt idx="0">
                  <c:v>1931</c:v>
                </c:pt>
                <c:pt idx="1">
                  <c:v>1932</c:v>
                </c:pt>
                <c:pt idx="2">
                  <c:v>1933</c:v>
                </c:pt>
                <c:pt idx="3">
                  <c:v>1934</c:v>
                </c:pt>
                <c:pt idx="4">
                  <c:v>1935</c:v>
                </c:pt>
                <c:pt idx="5">
                  <c:v>1936</c:v>
                </c:pt>
                <c:pt idx="6">
                  <c:v>1937</c:v>
                </c:pt>
                <c:pt idx="7">
                  <c:v>1938</c:v>
                </c:pt>
                <c:pt idx="8">
                  <c:v>1939</c:v>
                </c:pt>
                <c:pt idx="9">
                  <c:v>1940</c:v>
                </c:pt>
                <c:pt idx="10">
                  <c:v>1941</c:v>
                </c:pt>
                <c:pt idx="11">
                  <c:v>1942</c:v>
                </c:pt>
                <c:pt idx="12">
                  <c:v>1943</c:v>
                </c:pt>
                <c:pt idx="13">
                  <c:v>1944</c:v>
                </c:pt>
                <c:pt idx="14">
                  <c:v>1945</c:v>
                </c:pt>
                <c:pt idx="15">
                  <c:v>1946</c:v>
                </c:pt>
                <c:pt idx="16">
                  <c:v>1947</c:v>
                </c:pt>
                <c:pt idx="17">
                  <c:v>1948</c:v>
                </c:pt>
                <c:pt idx="18">
                  <c:v>1949</c:v>
                </c:pt>
                <c:pt idx="19">
                  <c:v>1950</c:v>
                </c:pt>
                <c:pt idx="20">
                  <c:v>1951</c:v>
                </c:pt>
                <c:pt idx="21">
                  <c:v>1952</c:v>
                </c:pt>
                <c:pt idx="22">
                  <c:v>1953</c:v>
                </c:pt>
                <c:pt idx="23">
                  <c:v>1954</c:v>
                </c:pt>
                <c:pt idx="24">
                  <c:v>1955</c:v>
                </c:pt>
                <c:pt idx="25">
                  <c:v>1956</c:v>
                </c:pt>
                <c:pt idx="26">
                  <c:v>1957</c:v>
                </c:pt>
                <c:pt idx="27">
                  <c:v>1958</c:v>
                </c:pt>
                <c:pt idx="28">
                  <c:v>1959</c:v>
                </c:pt>
                <c:pt idx="29">
                  <c:v>1960</c:v>
                </c:pt>
                <c:pt idx="30">
                  <c:v>1961</c:v>
                </c:pt>
                <c:pt idx="31">
                  <c:v>1962</c:v>
                </c:pt>
                <c:pt idx="32">
                  <c:v>1963</c:v>
                </c:pt>
                <c:pt idx="33">
                  <c:v>1964</c:v>
                </c:pt>
                <c:pt idx="34">
                  <c:v>1965</c:v>
                </c:pt>
                <c:pt idx="35">
                  <c:v>1966</c:v>
                </c:pt>
                <c:pt idx="36">
                  <c:v>1967</c:v>
                </c:pt>
                <c:pt idx="37">
                  <c:v>1968</c:v>
                </c:pt>
                <c:pt idx="38">
                  <c:v>1969</c:v>
                </c:pt>
                <c:pt idx="39">
                  <c:v>1970</c:v>
                </c:pt>
                <c:pt idx="40">
                  <c:v>1971</c:v>
                </c:pt>
                <c:pt idx="41">
                  <c:v>1972</c:v>
                </c:pt>
                <c:pt idx="42">
                  <c:v>1973</c:v>
                </c:pt>
                <c:pt idx="43">
                  <c:v>1974</c:v>
                </c:pt>
                <c:pt idx="44">
                  <c:v>1975</c:v>
                </c:pt>
                <c:pt idx="45">
                  <c:v>1976</c:v>
                </c:pt>
                <c:pt idx="46">
                  <c:v>1977</c:v>
                </c:pt>
                <c:pt idx="47">
                  <c:v>1978</c:v>
                </c:pt>
                <c:pt idx="48">
                  <c:v>1979</c:v>
                </c:pt>
                <c:pt idx="49">
                  <c:v>1980</c:v>
                </c:pt>
                <c:pt idx="50">
                  <c:v>1981</c:v>
                </c:pt>
                <c:pt idx="51">
                  <c:v>1982</c:v>
                </c:pt>
                <c:pt idx="52">
                  <c:v>1983</c:v>
                </c:pt>
                <c:pt idx="53">
                  <c:v>1984</c:v>
                </c:pt>
                <c:pt idx="54">
                  <c:v>1985</c:v>
                </c:pt>
                <c:pt idx="55">
                  <c:v>1986</c:v>
                </c:pt>
                <c:pt idx="56">
                  <c:v>1987</c:v>
                </c:pt>
                <c:pt idx="57">
                  <c:v>1988</c:v>
                </c:pt>
                <c:pt idx="58">
                  <c:v>1989</c:v>
                </c:pt>
                <c:pt idx="59">
                  <c:v>1990</c:v>
                </c:pt>
                <c:pt idx="60">
                  <c:v>1991</c:v>
                </c:pt>
                <c:pt idx="61">
                  <c:v>1992</c:v>
                </c:pt>
                <c:pt idx="62">
                  <c:v>1993</c:v>
                </c:pt>
                <c:pt idx="63">
                  <c:v>1994</c:v>
                </c:pt>
                <c:pt idx="64">
                  <c:v>1995</c:v>
                </c:pt>
                <c:pt idx="65">
                  <c:v>1996</c:v>
                </c:pt>
                <c:pt idx="66">
                  <c:v>1997</c:v>
                </c:pt>
                <c:pt idx="67">
                  <c:v>1998</c:v>
                </c:pt>
                <c:pt idx="68">
                  <c:v>1999</c:v>
                </c:pt>
                <c:pt idx="69">
                  <c:v>2000</c:v>
                </c:pt>
                <c:pt idx="70">
                  <c:v>2001</c:v>
                </c:pt>
                <c:pt idx="71">
                  <c:v>2002</c:v>
                </c:pt>
                <c:pt idx="72">
                  <c:v>2003</c:v>
                </c:pt>
                <c:pt idx="73">
                  <c:v>2004</c:v>
                </c:pt>
                <c:pt idx="74">
                  <c:v>2005</c:v>
                </c:pt>
                <c:pt idx="75">
                  <c:v>2006</c:v>
                </c:pt>
                <c:pt idx="76">
                  <c:v>2007</c:v>
                </c:pt>
                <c:pt idx="77">
                  <c:v>2008</c:v>
                </c:pt>
                <c:pt idx="78">
                  <c:v>2009</c:v>
                </c:pt>
                <c:pt idx="79">
                  <c:v>2010</c:v>
                </c:pt>
                <c:pt idx="80">
                  <c:v>2011</c:v>
                </c:pt>
                <c:pt idx="81">
                  <c:v>2012</c:v>
                </c:pt>
                <c:pt idx="82">
                  <c:v>2013</c:v>
                </c:pt>
                <c:pt idx="83">
                  <c:v>2014</c:v>
                </c:pt>
                <c:pt idx="84">
                  <c:v>2015</c:v>
                </c:pt>
                <c:pt idx="85">
                  <c:v>2016</c:v>
                </c:pt>
              </c:numCache>
            </c:numRef>
          </c:xVal>
          <c:yVal>
            <c:numRef>
              <c:f>rez_feb!$B$2:$B$87</c:f>
              <c:numCache>
                <c:formatCode>General</c:formatCode>
                <c:ptCount val="86"/>
                <c:pt idx="0">
                  <c:v>50.071428571428562</c:v>
                </c:pt>
                <c:pt idx="1">
                  <c:v>17.317241379310346</c:v>
                </c:pt>
                <c:pt idx="2">
                  <c:v>20.857142857142858</c:v>
                </c:pt>
                <c:pt idx="3">
                  <c:v>23.421428571428571</c:v>
                </c:pt>
                <c:pt idx="4">
                  <c:v>59.11785714285714</c:v>
                </c:pt>
                <c:pt idx="5">
                  <c:v>95.437931034482759</c:v>
                </c:pt>
                <c:pt idx="6">
                  <c:v>21.235714285714288</c:v>
                </c:pt>
                <c:pt idx="7">
                  <c:v>31.9</c:v>
                </c:pt>
                <c:pt idx="8">
                  <c:v>46.089285714285715</c:v>
                </c:pt>
                <c:pt idx="9">
                  <c:v>17.641379310344828</c:v>
                </c:pt>
                <c:pt idx="10">
                  <c:v>66.849999999999994</c:v>
                </c:pt>
                <c:pt idx="11">
                  <c:v>26.146428571428572</c:v>
                </c:pt>
                <c:pt idx="12">
                  <c:v>15.917857142857141</c:v>
                </c:pt>
                <c:pt idx="13">
                  <c:v>40.827586206896541</c:v>
                </c:pt>
                <c:pt idx="14">
                  <c:v>26.607142857142858</c:v>
                </c:pt>
                <c:pt idx="15">
                  <c:v>44.782142857142865</c:v>
                </c:pt>
                <c:pt idx="16">
                  <c:v>22.324999999999999</c:v>
                </c:pt>
                <c:pt idx="17">
                  <c:v>73.903448275862061</c:v>
                </c:pt>
                <c:pt idx="18">
                  <c:v>26.13214285714286</c:v>
                </c:pt>
                <c:pt idx="19">
                  <c:v>47.317857142857143</c:v>
                </c:pt>
                <c:pt idx="20">
                  <c:v>66.20714285714287</c:v>
                </c:pt>
                <c:pt idx="21">
                  <c:v>42.451724137931038</c:v>
                </c:pt>
                <c:pt idx="22">
                  <c:v>43.914285714285718</c:v>
                </c:pt>
                <c:pt idx="23">
                  <c:v>8.9357142857142868</c:v>
                </c:pt>
                <c:pt idx="24">
                  <c:v>66.796428571428564</c:v>
                </c:pt>
                <c:pt idx="25">
                  <c:v>17.920689655172417</c:v>
                </c:pt>
                <c:pt idx="26">
                  <c:v>82.325000000000017</c:v>
                </c:pt>
                <c:pt idx="27">
                  <c:v>98.435714285714297</c:v>
                </c:pt>
                <c:pt idx="28">
                  <c:v>22.371428571428574</c:v>
                </c:pt>
                <c:pt idx="29">
                  <c:v>30.444827586206898</c:v>
                </c:pt>
                <c:pt idx="30">
                  <c:v>32.864285714285721</c:v>
                </c:pt>
                <c:pt idx="31">
                  <c:v>38.282142857142858</c:v>
                </c:pt>
                <c:pt idx="32">
                  <c:v>23.100000000000005</c:v>
                </c:pt>
                <c:pt idx="33">
                  <c:v>18.08275862068966</c:v>
                </c:pt>
                <c:pt idx="34">
                  <c:v>31.63214285714286</c:v>
                </c:pt>
                <c:pt idx="35">
                  <c:v>202.6142857142857</c:v>
                </c:pt>
                <c:pt idx="36">
                  <c:v>65.135714285714272</c:v>
                </c:pt>
                <c:pt idx="37">
                  <c:v>58.886206896551727</c:v>
                </c:pt>
                <c:pt idx="38">
                  <c:v>44.625</c:v>
                </c:pt>
                <c:pt idx="39">
                  <c:v>23.189285714285713</c:v>
                </c:pt>
                <c:pt idx="40">
                  <c:v>40.907142857142851</c:v>
                </c:pt>
                <c:pt idx="41">
                  <c:v>27.727586206896554</c:v>
                </c:pt>
                <c:pt idx="42">
                  <c:v>37.482142857142868</c:v>
                </c:pt>
                <c:pt idx="43">
                  <c:v>81.575000000000031</c:v>
                </c:pt>
                <c:pt idx="44">
                  <c:v>29.974999999999998</c:v>
                </c:pt>
                <c:pt idx="45">
                  <c:v>23.813793103448276</c:v>
                </c:pt>
                <c:pt idx="46">
                  <c:v>209.23214285714286</c:v>
                </c:pt>
                <c:pt idx="47">
                  <c:v>21.832142857142859</c:v>
                </c:pt>
                <c:pt idx="48">
                  <c:v>64.064285714285717</c:v>
                </c:pt>
                <c:pt idx="49">
                  <c:v>34.827586206896548</c:v>
                </c:pt>
                <c:pt idx="50">
                  <c:v>36.888928571428572</c:v>
                </c:pt>
                <c:pt idx="51">
                  <c:v>19.672142857142862</c:v>
                </c:pt>
                <c:pt idx="52">
                  <c:v>59.225714285714275</c:v>
                </c:pt>
                <c:pt idx="53">
                  <c:v>15.205172413793106</c:v>
                </c:pt>
                <c:pt idx="54">
                  <c:v>20.242857142857144</c:v>
                </c:pt>
                <c:pt idx="55">
                  <c:v>23.189642857142861</c:v>
                </c:pt>
                <c:pt idx="56">
                  <c:v>55.710357142857156</c:v>
                </c:pt>
                <c:pt idx="57">
                  <c:v>34.98310344827587</c:v>
                </c:pt>
                <c:pt idx="58">
                  <c:v>31.874642857142852</c:v>
                </c:pt>
                <c:pt idx="59">
                  <c:v>18.747857142857146</c:v>
                </c:pt>
                <c:pt idx="60">
                  <c:v>17.695357142857144</c:v>
                </c:pt>
                <c:pt idx="61">
                  <c:v>32.755517241379316</c:v>
                </c:pt>
                <c:pt idx="62">
                  <c:v>19.603928571428575</c:v>
                </c:pt>
                <c:pt idx="63">
                  <c:v>36.198214285714279</c:v>
                </c:pt>
                <c:pt idx="64">
                  <c:v>71.885357142857146</c:v>
                </c:pt>
                <c:pt idx="65">
                  <c:v>15.187586206896551</c:v>
                </c:pt>
                <c:pt idx="66">
                  <c:v>36.649642857142858</c:v>
                </c:pt>
                <c:pt idx="67">
                  <c:v>20.97071428571428</c:v>
                </c:pt>
                <c:pt idx="68">
                  <c:v>19.803214285714283</c:v>
                </c:pt>
                <c:pt idx="69">
                  <c:v>45.905517241379307</c:v>
                </c:pt>
                <c:pt idx="70">
                  <c:v>44.972999999999999</c:v>
                </c:pt>
                <c:pt idx="71">
                  <c:v>72.97</c:v>
                </c:pt>
                <c:pt idx="72">
                  <c:v>20.803000000000001</c:v>
                </c:pt>
                <c:pt idx="73">
                  <c:v>38.892000000000003</c:v>
                </c:pt>
                <c:pt idx="74">
                  <c:v>16.213000000000001</c:v>
                </c:pt>
                <c:pt idx="75">
                  <c:v>20.812999999999999</c:v>
                </c:pt>
                <c:pt idx="76">
                  <c:v>48.521999999999998</c:v>
                </c:pt>
                <c:pt idx="77">
                  <c:v>23.672000000000001</c:v>
                </c:pt>
                <c:pt idx="78">
                  <c:v>40.725000000000001</c:v>
                </c:pt>
                <c:pt idx="79">
                  <c:v>58.018000000000001</c:v>
                </c:pt>
                <c:pt idx="80">
                  <c:v>33.89</c:v>
                </c:pt>
                <c:pt idx="81">
                  <c:v>18.649999999999999</c:v>
                </c:pt>
                <c:pt idx="82">
                  <c:v>93.177000000000007</c:v>
                </c:pt>
                <c:pt idx="83">
                  <c:v>57.844999999999999</c:v>
                </c:pt>
                <c:pt idx="84">
                  <c:v>51.503999999999998</c:v>
                </c:pt>
                <c:pt idx="85">
                  <c:v>148.655</c:v>
                </c:pt>
              </c:numCache>
            </c:numRef>
          </c:yVal>
          <c:smooth val="0"/>
          <c:extLst xmlns:c16r2="http://schemas.microsoft.com/office/drawing/2015/06/chart">
            <c:ext xmlns:c16="http://schemas.microsoft.com/office/drawing/2014/chart" uri="{C3380CC4-5D6E-409C-BE32-E72D297353CC}">
              <c16:uniqueId val="{00000000-443F-43F4-9BD4-60CB127DF89C}"/>
            </c:ext>
          </c:extLst>
        </c:ser>
        <c:dLbls>
          <c:showLegendKey val="0"/>
          <c:showVal val="0"/>
          <c:showCatName val="0"/>
          <c:showSerName val="0"/>
          <c:showPercent val="0"/>
          <c:showBubbleSize val="0"/>
        </c:dLbls>
        <c:axId val="-698511808"/>
        <c:axId val="-385808144"/>
      </c:scatterChart>
      <c:valAx>
        <c:axId val="-698511808"/>
        <c:scaling>
          <c:orientation val="minMax"/>
          <c:max val="2017"/>
          <c:min val="1930"/>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Palatino Linotype" panose="02040502050505030304" pitchFamily="18" charset="0"/>
                <a:ea typeface="+mn-ea"/>
                <a:cs typeface="Times New Roman" panose="02020603050405020304" pitchFamily="18" charset="0"/>
              </a:defRPr>
            </a:pPr>
            <a:endParaRPr lang="sk-SK"/>
          </a:p>
        </c:txPr>
        <c:crossAx val="-385808144"/>
        <c:crosses val="autoZero"/>
        <c:crossBetween val="midCat"/>
      </c:valAx>
      <c:valAx>
        <c:axId val="-38580814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lgn="ctr" rtl="0">
                  <a:defRPr sz="1050" b="0" i="0" u="none" strike="noStrike" kern="1200" baseline="0">
                    <a:solidFill>
                      <a:sysClr val="windowText" lastClr="000000"/>
                    </a:solidFill>
                    <a:latin typeface="Palatino Linotype" panose="02040502050505030304" pitchFamily="18" charset="0"/>
                    <a:ea typeface="+mn-ea"/>
                    <a:cs typeface="Times New Roman" panose="02020603050405020304" pitchFamily="18" charset="0"/>
                  </a:defRPr>
                </a:pPr>
                <a:r>
                  <a:rPr lang="sk-SK"/>
                  <a:t>Qm (m3.s-1)</a:t>
                </a:r>
                <a:endParaRPr lang="en-GB"/>
              </a:p>
            </c:rich>
          </c:tx>
          <c:layout>
            <c:manualLayout>
              <c:xMode val="edge"/>
              <c:yMode val="edge"/>
              <c:x val="1.3605442176870748E-2"/>
              <c:y val="0.38787438028579763"/>
            </c:manualLayout>
          </c:layout>
          <c:overlay val="0"/>
          <c:spPr>
            <a:noFill/>
            <a:ln>
              <a:noFill/>
            </a:ln>
            <a:effectLst/>
          </c:spPr>
          <c:txPr>
            <a:bodyPr rot="-5400000" spcFirstLastPara="1" vertOverflow="ellipsis" vert="horz" wrap="square" anchor="ctr" anchorCtr="1"/>
            <a:lstStyle/>
            <a:p>
              <a:pPr algn="ctr" rtl="0">
                <a:defRPr sz="1050" b="0" i="0" u="none" strike="noStrike" kern="1200" baseline="0">
                  <a:solidFill>
                    <a:sysClr val="windowText" lastClr="000000"/>
                  </a:solidFill>
                  <a:latin typeface="Palatino Linotype" panose="02040502050505030304" pitchFamily="18" charset="0"/>
                  <a:ea typeface="+mn-ea"/>
                  <a:cs typeface="Times New Roman" panose="02020603050405020304" pitchFamily="18" charset="0"/>
                </a:defRPr>
              </a:pPr>
              <a:endParaRPr lang="sk-SK"/>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Palatino Linotype" panose="02040502050505030304" pitchFamily="18" charset="0"/>
                <a:ea typeface="+mn-ea"/>
                <a:cs typeface="Times New Roman" panose="02020603050405020304" pitchFamily="18" charset="0"/>
              </a:defRPr>
            </a:pPr>
            <a:endParaRPr lang="sk-SK"/>
          </a:p>
        </c:txPr>
        <c:crossAx val="-698511808"/>
        <c:crosses val="autoZero"/>
        <c:crossBetween val="midCat"/>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sz="1050">
          <a:solidFill>
            <a:sysClr val="windowText" lastClr="000000"/>
          </a:solidFill>
          <a:latin typeface="Palatino Linotype" panose="02040502050505030304" pitchFamily="18" charset="0"/>
          <a:cs typeface="Times New Roman" panose="02020603050405020304" pitchFamily="18" charset="0"/>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Palatino Linotype" panose="02040502050505030304" pitchFamily="18" charset="0"/>
                <a:ea typeface="+mn-ea"/>
                <a:cs typeface="+mn-cs"/>
              </a:defRPr>
            </a:pPr>
            <a:r>
              <a:rPr lang="en-GB" noProof="0" dirty="0" smtClean="0"/>
              <a:t>The sample of analysis of the runoff regime changes by the deviations</a:t>
            </a:r>
            <a:endParaRPr lang="en-GB" noProof="0" dirty="0"/>
          </a:p>
        </c:rich>
      </c:tx>
      <c:layout>
        <c:manualLayout>
          <c:xMode val="edge"/>
          <c:yMode val="edge"/>
          <c:x val="0.15338678024706195"/>
          <c:y val="1.3241964191303548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Palatino Linotype" panose="02040502050505030304" pitchFamily="18" charset="0"/>
              <a:ea typeface="+mn-ea"/>
              <a:cs typeface="+mn-cs"/>
            </a:defRPr>
          </a:pPr>
          <a:endParaRPr lang="sk-SK"/>
        </a:p>
      </c:txPr>
    </c:title>
    <c:autoTitleDeleted val="0"/>
    <c:plotArea>
      <c:layout>
        <c:manualLayout>
          <c:layoutTarget val="inner"/>
          <c:xMode val="edge"/>
          <c:yMode val="edge"/>
          <c:x val="0.12650491681240575"/>
          <c:y val="0.11094760241495122"/>
          <c:w val="0.84459260110734347"/>
          <c:h val="0.66599926790196662"/>
        </c:manualLayout>
      </c:layout>
      <c:scatterChart>
        <c:scatterStyle val="lineMarker"/>
        <c:varyColors val="0"/>
        <c:ser>
          <c:idx val="0"/>
          <c:order val="0"/>
          <c:spPr>
            <a:ln w="25400" cap="rnd">
              <a:noFill/>
              <a:round/>
            </a:ln>
            <a:effectLst/>
          </c:spPr>
          <c:marker>
            <c:symbol val="circle"/>
            <c:size val="6"/>
            <c:spPr>
              <a:solidFill>
                <a:schemeClr val="accent1"/>
              </a:solidFill>
              <a:ln w="9525">
                <a:solidFill>
                  <a:schemeClr val="accent1"/>
                </a:solidFill>
              </a:ln>
              <a:effectLst/>
            </c:spPr>
          </c:marker>
          <c:trendline>
            <c:spPr>
              <a:ln w="25400" cap="rnd">
                <a:solidFill>
                  <a:schemeClr val="accent1"/>
                </a:solidFill>
                <a:prstDash val="sysDot"/>
              </a:ln>
              <a:effectLst/>
            </c:spPr>
            <c:trendlineType val="linear"/>
            <c:dispRSqr val="1"/>
            <c:dispEq val="1"/>
            <c:trendlineLbl>
              <c:layout>
                <c:manualLayout>
                  <c:x val="2.8027226523691839E-2"/>
                  <c:y val="-4.0314546478232148E-2"/>
                </c:manualLayout>
              </c:layout>
              <c:tx>
                <c:rich>
                  <a:bodyPr rot="0" spcFirstLastPara="1" vertOverflow="ellipsis" vert="horz" wrap="square" anchor="ctr" anchorCtr="1"/>
                  <a:lstStyle/>
                  <a:p>
                    <a:pPr>
                      <a:defRPr sz="1400" b="0" i="0" u="none" strike="noStrike" kern="1200" baseline="0">
                        <a:solidFill>
                          <a:srgbClr val="0070C0"/>
                        </a:solidFill>
                        <a:latin typeface="Palatino Linotype" panose="02040502050505030304" pitchFamily="18" charset="0"/>
                        <a:ea typeface="+mn-ea"/>
                        <a:cs typeface="+mn-cs"/>
                      </a:defRPr>
                    </a:pPr>
                    <a:r>
                      <a:rPr lang="en-US">
                        <a:solidFill>
                          <a:srgbClr val="0070C0"/>
                        </a:solidFill>
                      </a:rPr>
                      <a:t>y = 0.2257x - 0.6405</a:t>
                    </a:r>
                    <a:br>
                      <a:rPr lang="en-US">
                        <a:solidFill>
                          <a:srgbClr val="0070C0"/>
                        </a:solidFill>
                      </a:rPr>
                    </a:br>
                    <a:r>
                      <a:rPr lang="en-US">
                        <a:solidFill>
                          <a:srgbClr val="0070C0"/>
                        </a:solidFill>
                      </a:rPr>
                      <a:t>R² = 0.4449</a:t>
                    </a:r>
                  </a:p>
                </c:rich>
              </c:tx>
              <c:numFmt formatCode="General" sourceLinked="0"/>
              <c:spPr>
                <a:noFill/>
                <a:ln>
                  <a:noFill/>
                </a:ln>
                <a:effectLst/>
              </c:spPr>
              <c:txPr>
                <a:bodyPr rot="0" spcFirstLastPara="1" vertOverflow="ellipsis" vert="horz" wrap="square" anchor="ctr" anchorCtr="1"/>
                <a:lstStyle/>
                <a:p>
                  <a:pPr>
                    <a:defRPr sz="1400" b="0" i="0" u="none" strike="noStrike" kern="1200" baseline="0">
                      <a:solidFill>
                        <a:srgbClr val="0070C0"/>
                      </a:solidFill>
                      <a:latin typeface="Palatino Linotype" panose="02040502050505030304" pitchFamily="18" charset="0"/>
                      <a:ea typeface="+mn-ea"/>
                      <a:cs typeface="+mn-cs"/>
                    </a:defRPr>
                  </a:pPr>
                  <a:endParaRPr lang="sk-SK"/>
                </a:p>
              </c:txPr>
            </c:trendlineLbl>
          </c:trendline>
          <c:xVal>
            <c:numRef>
              <c:f>nožnice!$R$6:$R$28</c:f>
              <c:numCache>
                <c:formatCode>General</c:formatCode>
                <c:ptCount val="23"/>
                <c:pt idx="0">
                  <c:v>32.552088576868229</c:v>
                </c:pt>
                <c:pt idx="1">
                  <c:v>4.5222990951984805</c:v>
                </c:pt>
                <c:pt idx="2">
                  <c:v>-3.5984810350049115</c:v>
                </c:pt>
                <c:pt idx="3">
                  <c:v>-77.99530545364243</c:v>
                </c:pt>
                <c:pt idx="4">
                  <c:v>-15.648670905629297</c:v>
                </c:pt>
                <c:pt idx="5">
                  <c:v>-49.965515971972664</c:v>
                </c:pt>
                <c:pt idx="6">
                  <c:v>-40.011011296239474</c:v>
                </c:pt>
                <c:pt idx="7">
                  <c:v>-49.179634023888461</c:v>
                </c:pt>
                <c:pt idx="8">
                  <c:v>466.88284521806889</c:v>
                </c:pt>
                <c:pt idx="9">
                  <c:v>-14.862788957545103</c:v>
                </c:pt>
                <c:pt idx="10">
                  <c:v>-25.603175581362493</c:v>
                </c:pt>
                <c:pt idx="11">
                  <c:v>61.105799357260814</c:v>
                </c:pt>
                <c:pt idx="12">
                  <c:v>75.251674422776404</c:v>
                </c:pt>
                <c:pt idx="13">
                  <c:v>-26.651018178808094</c:v>
                </c:pt>
                <c:pt idx="14">
                  <c:v>-0.71691389202951827</c:v>
                </c:pt>
                <c:pt idx="15">
                  <c:v>-54.942768309839252</c:v>
                </c:pt>
                <c:pt idx="16">
                  <c:v>-35.29571960773427</c:v>
                </c:pt>
                <c:pt idx="17">
                  <c:v>3.9983777964756801</c:v>
                </c:pt>
                <c:pt idx="18">
                  <c:v>208.32768429836742</c:v>
                </c:pt>
                <c:pt idx="19">
                  <c:v>-19.316119996688897</c:v>
                </c:pt>
                <c:pt idx="20">
                  <c:v>-13.552985710738108</c:v>
                </c:pt>
                <c:pt idx="21">
                  <c:v>-61.491784543874239</c:v>
                </c:pt>
                <c:pt idx="22">
                  <c:v>-71.970210518330234</c:v>
                </c:pt>
              </c:numCache>
            </c:numRef>
          </c:xVal>
          <c:yVal>
            <c:numRef>
              <c:f>nožnice!$P$6:$P$28</c:f>
              <c:numCache>
                <c:formatCode>General</c:formatCode>
                <c:ptCount val="23"/>
                <c:pt idx="0">
                  <c:v>3.0688497326121151</c:v>
                </c:pt>
                <c:pt idx="1">
                  <c:v>63.449575491089206</c:v>
                </c:pt>
                <c:pt idx="2">
                  <c:v>-16.948996787316517</c:v>
                </c:pt>
                <c:pt idx="3">
                  <c:v>-17.365415585650844</c:v>
                </c:pt>
                <c:pt idx="4">
                  <c:v>-18.376718381605631</c:v>
                </c:pt>
                <c:pt idx="5">
                  <c:v>-23.43323236137957</c:v>
                </c:pt>
                <c:pt idx="6">
                  <c:v>21.658974658251587</c:v>
                </c:pt>
                <c:pt idx="7">
                  <c:v>-30.631328732587189</c:v>
                </c:pt>
                <c:pt idx="8">
                  <c:v>76.715488638025562</c:v>
                </c:pt>
                <c:pt idx="9">
                  <c:v>-34.408842117477143</c:v>
                </c:pt>
                <c:pt idx="10">
                  <c:v>31.474560618989205</c:v>
                </c:pt>
                <c:pt idx="11">
                  <c:v>74.365696847424672</c:v>
                </c:pt>
                <c:pt idx="12">
                  <c:v>30.96890922101186</c:v>
                </c:pt>
                <c:pt idx="13">
                  <c:v>-0.23275645418148402</c:v>
                </c:pt>
                <c:pt idx="14">
                  <c:v>-17.752090184104159</c:v>
                </c:pt>
                <c:pt idx="15">
                  <c:v>-28.222048542224311</c:v>
                </c:pt>
                <c:pt idx="16">
                  <c:v>17.197344676098105</c:v>
                </c:pt>
                <c:pt idx="17">
                  <c:v>-5.943642831337927</c:v>
                </c:pt>
                <c:pt idx="18">
                  <c:v>61.635179298346763</c:v>
                </c:pt>
                <c:pt idx="19">
                  <c:v>9.9100157052474422</c:v>
                </c:pt>
                <c:pt idx="20">
                  <c:v>-39.405867697489036</c:v>
                </c:pt>
                <c:pt idx="21">
                  <c:v>-52.642036644544341</c:v>
                </c:pt>
                <c:pt idx="22">
                  <c:v>-53.950781439309367</c:v>
                </c:pt>
              </c:numCache>
            </c:numRef>
          </c:yVal>
          <c:smooth val="0"/>
          <c:extLst xmlns:c16r2="http://schemas.microsoft.com/office/drawing/2015/06/chart">
            <c:ext xmlns:c16="http://schemas.microsoft.com/office/drawing/2014/chart" uri="{C3380CC4-5D6E-409C-BE32-E72D297353CC}">
              <c16:uniqueId val="{00000000-0E11-4316-A938-2B1BE495D9FB}"/>
            </c:ext>
          </c:extLst>
        </c:ser>
        <c:ser>
          <c:idx val="1"/>
          <c:order val="1"/>
          <c:spPr>
            <a:ln w="25400" cap="rnd">
              <a:noFill/>
              <a:round/>
            </a:ln>
            <a:effectLst/>
          </c:spPr>
          <c:marker>
            <c:symbol val="circle"/>
            <c:size val="6"/>
            <c:spPr>
              <a:solidFill>
                <a:srgbClr val="FF0000"/>
              </a:solidFill>
              <a:ln w="9525">
                <a:solidFill>
                  <a:srgbClr val="FF0000"/>
                </a:solidFill>
              </a:ln>
              <a:effectLst/>
            </c:spPr>
          </c:marker>
          <c:trendline>
            <c:spPr>
              <a:ln w="25400" cap="rnd">
                <a:solidFill>
                  <a:srgbClr val="FF0000"/>
                </a:solidFill>
                <a:prstDash val="sysDot"/>
              </a:ln>
              <a:effectLst/>
            </c:spPr>
            <c:trendlineType val="linear"/>
            <c:dispRSqr val="1"/>
            <c:dispEq val="1"/>
            <c:trendlineLbl>
              <c:layout>
                <c:manualLayout>
                  <c:x val="3.7515894454798991E-2"/>
                  <c:y val="-0.13760472143813871"/>
                </c:manualLayout>
              </c:layout>
              <c:tx>
                <c:rich>
                  <a:bodyPr rot="0" spcFirstLastPara="1" vertOverflow="ellipsis" vert="horz" wrap="square" anchor="ctr" anchorCtr="1"/>
                  <a:lstStyle/>
                  <a:p>
                    <a:pPr>
                      <a:defRPr sz="1400" b="0" i="0" u="none" strike="noStrike" kern="1200" baseline="0">
                        <a:solidFill>
                          <a:srgbClr val="FF0000"/>
                        </a:solidFill>
                        <a:latin typeface="Palatino Linotype" panose="02040502050505030304" pitchFamily="18" charset="0"/>
                        <a:ea typeface="+mn-ea"/>
                        <a:cs typeface="+mn-cs"/>
                      </a:defRPr>
                    </a:pPr>
                    <a:r>
                      <a:rPr lang="en-US">
                        <a:solidFill>
                          <a:srgbClr val="FF0000"/>
                        </a:solidFill>
                      </a:rPr>
                      <a:t>y = 0.4848x + 3.9287</a:t>
                    </a:r>
                    <a:br>
                      <a:rPr lang="en-US">
                        <a:solidFill>
                          <a:srgbClr val="FF0000"/>
                        </a:solidFill>
                      </a:rPr>
                    </a:br>
                    <a:r>
                      <a:rPr lang="en-US">
                        <a:solidFill>
                          <a:srgbClr val="FF0000"/>
                        </a:solidFill>
                      </a:rPr>
                      <a:t>R² = 0.2772</a:t>
                    </a:r>
                  </a:p>
                </c:rich>
              </c:tx>
              <c:numFmt formatCode="General" sourceLinked="0"/>
              <c:spPr>
                <a:noFill/>
                <a:ln>
                  <a:noFill/>
                </a:ln>
                <a:effectLst/>
              </c:spPr>
              <c:txPr>
                <a:bodyPr rot="0" spcFirstLastPara="1" vertOverflow="ellipsis" vert="horz" wrap="square" anchor="ctr" anchorCtr="1"/>
                <a:lstStyle/>
                <a:p>
                  <a:pPr>
                    <a:defRPr sz="1400" b="0" i="0" u="none" strike="noStrike" kern="1200" baseline="0">
                      <a:solidFill>
                        <a:srgbClr val="FF0000"/>
                      </a:solidFill>
                      <a:latin typeface="Palatino Linotype" panose="02040502050505030304" pitchFamily="18" charset="0"/>
                      <a:ea typeface="+mn-ea"/>
                      <a:cs typeface="+mn-cs"/>
                    </a:defRPr>
                  </a:pPr>
                  <a:endParaRPr lang="sk-SK"/>
                </a:p>
              </c:txPr>
            </c:trendlineLbl>
          </c:trendline>
          <c:xVal>
            <c:numRef>
              <c:f>nožnice!$R$29:$R$51</c:f>
              <c:numCache>
                <c:formatCode>General</c:formatCode>
                <c:ptCount val="23"/>
                <c:pt idx="0">
                  <c:v>-4.1224023337277114</c:v>
                </c:pt>
                <c:pt idx="1">
                  <c:v>-68.826682725993436</c:v>
                </c:pt>
                <c:pt idx="2">
                  <c:v>-18.530238048604701</c:v>
                </c:pt>
                <c:pt idx="3">
                  <c:v>-3.8604416843663172</c:v>
                </c:pt>
                <c:pt idx="4">
                  <c:v>-72.75609246641443</c:v>
                </c:pt>
                <c:pt idx="5">
                  <c:v>-25.341214932001087</c:v>
                </c:pt>
                <c:pt idx="6">
                  <c:v>-66.207076232379436</c:v>
                </c:pt>
                <c:pt idx="7">
                  <c:v>8.1897481862580666</c:v>
                </c:pt>
                <c:pt idx="8">
                  <c:v>53.246979876418813</c:v>
                </c:pt>
                <c:pt idx="9">
                  <c:v>-68.564722076632052</c:v>
                </c:pt>
                <c:pt idx="10">
                  <c:v>-7.7898514247873099</c:v>
                </c:pt>
                <c:pt idx="11">
                  <c:v>-13.291025061376702</c:v>
                </c:pt>
                <c:pt idx="12">
                  <c:v>-61.229823894512847</c:v>
                </c:pt>
                <c:pt idx="13">
                  <c:v>-74.851777661305633</c:v>
                </c:pt>
                <c:pt idx="14">
                  <c:v>-52.218377556480696</c:v>
                </c:pt>
                <c:pt idx="15">
                  <c:v>-49.729751387547402</c:v>
                </c:pt>
                <c:pt idx="16">
                  <c:v>-35.059955023309016</c:v>
                </c:pt>
                <c:pt idx="17">
                  <c:v>-16.382160723841217</c:v>
                </c:pt>
                <c:pt idx="18">
                  <c:v>83.608219137405044</c:v>
                </c:pt>
                <c:pt idx="19">
                  <c:v>80.490887410004376</c:v>
                </c:pt>
                <c:pt idx="20">
                  <c:v>25.269582524621331</c:v>
                </c:pt>
                <c:pt idx="21">
                  <c:v>113.26216464511549</c:v>
                </c:pt>
                <c:pt idx="22">
                  <c:v>-17.144653328232454</c:v>
                </c:pt>
              </c:numCache>
            </c:numRef>
          </c:xVal>
          <c:yVal>
            <c:numRef>
              <c:f>nožnice!$P$29:$P$51</c:f>
              <c:numCache>
                <c:formatCode>General</c:formatCode>
                <c:ptCount val="23"/>
                <c:pt idx="0">
                  <c:v>-34.170888518428939</c:v>
                </c:pt>
                <c:pt idx="1">
                  <c:v>-54.218479238238579</c:v>
                </c:pt>
                <c:pt idx="2">
                  <c:v>1.819593337609136</c:v>
                </c:pt>
                <c:pt idx="3">
                  <c:v>8.8392245095305988</c:v>
                </c:pt>
                <c:pt idx="4">
                  <c:v>-2.5230598450202635</c:v>
                </c:pt>
                <c:pt idx="5">
                  <c:v>0.57033694260615675</c:v>
                </c:pt>
                <c:pt idx="6">
                  <c:v>-14.390995597548519</c:v>
                </c:pt>
                <c:pt idx="7">
                  <c:v>16.21578608002433</c:v>
                </c:pt>
                <c:pt idx="8">
                  <c:v>-25.396349553527092</c:v>
                </c:pt>
                <c:pt idx="9">
                  <c:v>-40.655124092492009</c:v>
                </c:pt>
                <c:pt idx="10">
                  <c:v>-17.573624984818007</c:v>
                </c:pt>
                <c:pt idx="11">
                  <c:v>-40.417170493443813</c:v>
                </c:pt>
                <c:pt idx="12">
                  <c:v>-47.645011064532447</c:v>
                </c:pt>
                <c:pt idx="13">
                  <c:v>-37.383262105579433</c:v>
                </c:pt>
                <c:pt idx="14">
                  <c:v>73.973073408995177</c:v>
                </c:pt>
                <c:pt idx="15">
                  <c:v>-39.489151457155899</c:v>
                </c:pt>
                <c:pt idx="16">
                  <c:v>-33.525439381010749</c:v>
                </c:pt>
                <c:pt idx="17">
                  <c:v>40.144994884307536</c:v>
                </c:pt>
                <c:pt idx="18">
                  <c:v>165.20448328406951</c:v>
                </c:pt>
                <c:pt idx="19">
                  <c:v>30.168790244212339</c:v>
                </c:pt>
                <c:pt idx="20">
                  <c:v>-37.609318024675204</c:v>
                </c:pt>
                <c:pt idx="21">
                  <c:v>38.027207852778652</c:v>
                </c:pt>
                <c:pt idx="22">
                  <c:v>-1.0964533155515757</c:v>
                </c:pt>
              </c:numCache>
            </c:numRef>
          </c:yVal>
          <c:smooth val="0"/>
          <c:extLst xmlns:c16r2="http://schemas.microsoft.com/office/drawing/2015/06/chart">
            <c:ext xmlns:c16="http://schemas.microsoft.com/office/drawing/2014/chart" uri="{C3380CC4-5D6E-409C-BE32-E72D297353CC}">
              <c16:uniqueId val="{00000001-0E11-4316-A938-2B1BE495D9FB}"/>
            </c:ext>
          </c:extLst>
        </c:ser>
        <c:dLbls>
          <c:showLegendKey val="0"/>
          <c:showVal val="0"/>
          <c:showCatName val="0"/>
          <c:showSerName val="0"/>
          <c:showPercent val="0"/>
          <c:showBubbleSize val="0"/>
        </c:dLbls>
        <c:axId val="-385802704"/>
        <c:axId val="-385805424"/>
      </c:scatterChart>
      <c:valAx>
        <c:axId val="-385802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400" b="0" i="0" u="none" strike="noStrike" kern="1200" baseline="0">
                    <a:solidFill>
                      <a:schemeClr val="tx1"/>
                    </a:solidFill>
                    <a:latin typeface="Palatino Linotype" panose="02040502050505030304" pitchFamily="18" charset="0"/>
                    <a:ea typeface="+mn-ea"/>
                    <a:cs typeface="+mn-cs"/>
                  </a:defRPr>
                </a:pPr>
                <a:r>
                  <a:rPr lang="sk-SK" dirty="0"/>
                  <a:t>T</a:t>
                </a:r>
                <a:r>
                  <a:rPr lang="en-US" dirty="0"/>
                  <a:t>he mean monthly discharge deviations considering the long-term mean monthly discharge</a:t>
                </a:r>
                <a:r>
                  <a:rPr lang="sk-SK" dirty="0"/>
                  <a:t> (</a:t>
                </a:r>
                <a:r>
                  <a:rPr lang="el-GR" dirty="0"/>
                  <a:t>Δ</a:t>
                </a:r>
                <a:r>
                  <a:rPr lang="sk-SK" dirty="0"/>
                  <a:t>2)</a:t>
                </a:r>
              </a:p>
            </c:rich>
          </c:tx>
          <c:layout>
            <c:manualLayout>
              <c:xMode val="edge"/>
              <c:yMode val="edge"/>
              <c:x val="0.16027779527559055"/>
              <c:y val="0.79151962440338519"/>
            </c:manualLayout>
          </c:layout>
          <c:overlay val="0"/>
          <c:spPr>
            <a:noFill/>
            <a:ln>
              <a:noFill/>
            </a:ln>
            <a:effectLst/>
          </c:spPr>
          <c:txPr>
            <a:bodyPr rot="0" spcFirstLastPara="1" vertOverflow="ellipsis" vert="horz" wrap="square" anchor="ctr" anchorCtr="1"/>
            <a:lstStyle/>
            <a:p>
              <a:pPr algn="ctr" rtl="0">
                <a:defRPr sz="1400" b="0" i="0" u="none" strike="noStrike" kern="1200" baseline="0">
                  <a:solidFill>
                    <a:schemeClr val="tx1"/>
                  </a:solidFill>
                  <a:latin typeface="Palatino Linotype" panose="02040502050505030304" pitchFamily="18" charset="0"/>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Palatino Linotype" panose="02040502050505030304" pitchFamily="18" charset="0"/>
                <a:ea typeface="+mn-ea"/>
                <a:cs typeface="+mn-cs"/>
              </a:defRPr>
            </a:pPr>
            <a:endParaRPr lang="sk-SK"/>
          </a:p>
        </c:txPr>
        <c:crossAx val="-385805424"/>
        <c:crosses val="autoZero"/>
        <c:crossBetween val="midCat"/>
        <c:majorUnit val="50"/>
      </c:valAx>
      <c:valAx>
        <c:axId val="-38580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400" b="0" i="0" u="none" strike="noStrike" kern="1200" baseline="0">
                    <a:solidFill>
                      <a:schemeClr val="tx1"/>
                    </a:solidFill>
                    <a:latin typeface="Palatino Linotype" panose="02040502050505030304" pitchFamily="18" charset="0"/>
                    <a:ea typeface="+mn-ea"/>
                    <a:cs typeface="+mn-cs"/>
                  </a:defRPr>
                </a:pPr>
                <a:r>
                  <a:rPr lang="sk-SK"/>
                  <a:t>T</a:t>
                </a:r>
                <a:r>
                  <a:rPr lang="en-US"/>
                  <a:t>he mean annual discharge deviations considering the long-term mean annual discharge</a:t>
                </a:r>
                <a:r>
                  <a:rPr lang="sk-SK"/>
                  <a:t> (</a:t>
                </a:r>
                <a:r>
                  <a:rPr lang="el-GR"/>
                  <a:t>Δ</a:t>
                </a:r>
                <a:r>
                  <a:rPr lang="sk-SK"/>
                  <a:t>1)</a:t>
                </a:r>
              </a:p>
            </c:rich>
          </c:tx>
          <c:layout>
            <c:manualLayout>
              <c:xMode val="edge"/>
              <c:yMode val="edge"/>
              <c:x val="8.4051902271340163E-3"/>
              <c:y val="8.4365745806416065E-2"/>
            </c:manualLayout>
          </c:layout>
          <c:overlay val="0"/>
          <c:spPr>
            <a:noFill/>
            <a:ln>
              <a:noFill/>
            </a:ln>
            <a:effectLst/>
          </c:spPr>
          <c:txPr>
            <a:bodyPr rot="-5400000" spcFirstLastPara="1" vertOverflow="ellipsis" vert="horz" wrap="square" anchor="ctr" anchorCtr="1"/>
            <a:lstStyle/>
            <a:p>
              <a:pPr algn="ctr" rtl="0">
                <a:defRPr sz="1400" b="0" i="0" u="none" strike="noStrike" kern="1200" baseline="0">
                  <a:solidFill>
                    <a:schemeClr val="tx1"/>
                  </a:solidFill>
                  <a:latin typeface="Palatino Linotype" panose="02040502050505030304" pitchFamily="18" charset="0"/>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Palatino Linotype" panose="02040502050505030304" pitchFamily="18" charset="0"/>
                <a:ea typeface="+mn-ea"/>
                <a:cs typeface="+mn-cs"/>
              </a:defRPr>
            </a:pPr>
            <a:endParaRPr lang="sk-SK"/>
          </a:p>
        </c:txPr>
        <c:crossAx val="-385802704"/>
        <c:crosses val="autoZero"/>
        <c:crossBetween val="midCat"/>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sz="1400">
          <a:solidFill>
            <a:schemeClr val="tx1"/>
          </a:solidFill>
          <a:latin typeface="Palatino Linotype" panose="02040502050505030304" pitchFamily="18" charset="0"/>
        </a:defRPr>
      </a:pPr>
      <a:endParaRPr lang="sk-SK"/>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dk1"/>
                </a:solidFill>
                <a:latin typeface="Palatino Linotype" panose="02040502050505030304" pitchFamily="18" charset="0"/>
                <a:ea typeface="+mn-ea"/>
                <a:cs typeface="+mn-cs"/>
              </a:defRPr>
            </a:pPr>
            <a:r>
              <a:rPr lang="sk-SK" sz="1400" dirty="0" smtClean="0"/>
              <a:t>August, the Šaštín-Stráže station - </a:t>
            </a:r>
            <a:r>
              <a:rPr lang="sk-SK" sz="1400" b="0" i="0" u="none" strike="noStrike" baseline="0" dirty="0" smtClean="0">
                <a:effectLst/>
              </a:rPr>
              <a:t>The</a:t>
            </a:r>
            <a:r>
              <a:rPr lang="en-US" sz="1400" b="0" i="0" u="none" strike="noStrike" baseline="0" dirty="0" smtClean="0">
                <a:effectLst/>
              </a:rPr>
              <a:t> analysis of the runoff regime changes by the deviations</a:t>
            </a:r>
            <a:endParaRPr lang="en-GB" sz="1400" dirty="0"/>
          </a:p>
        </c:rich>
      </c:tx>
      <c:layout>
        <c:manualLayout>
          <c:xMode val="edge"/>
          <c:yMode val="edge"/>
          <c:x val="0.14835671944873718"/>
          <c:y val="1.3652080318611684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dk1"/>
              </a:solidFill>
              <a:latin typeface="Palatino Linotype" panose="02040502050505030304" pitchFamily="18" charset="0"/>
              <a:ea typeface="+mn-ea"/>
              <a:cs typeface="+mn-cs"/>
            </a:defRPr>
          </a:pPr>
          <a:endParaRPr lang="sk-SK"/>
        </a:p>
      </c:txPr>
    </c:title>
    <c:autoTitleDeleted val="0"/>
    <c:plotArea>
      <c:layout>
        <c:manualLayout>
          <c:layoutTarget val="inner"/>
          <c:xMode val="edge"/>
          <c:yMode val="edge"/>
          <c:x val="9.1642823624053099E-2"/>
          <c:y val="0.14100587463403336"/>
          <c:w val="0.88409291412482405"/>
          <c:h val="0.76365732331278757"/>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9.7236256926217554E-2"/>
                  <c:y val="5.6345802303167389E-3"/>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rgbClr val="0070C0"/>
                      </a:solidFill>
                      <a:latin typeface="Palatino Linotype" panose="02040502050505030304" pitchFamily="18" charset="0"/>
                      <a:ea typeface="+mn-ea"/>
                      <a:cs typeface="+mn-cs"/>
                    </a:defRPr>
                  </a:pPr>
                  <a:endParaRPr lang="sk-SK"/>
                </a:p>
              </c:txPr>
            </c:trendlineLbl>
          </c:trendline>
          <c:xVal>
            <c:numRef>
              <c:f>Hárok1!$X$5:$X$16</c:f>
              <c:numCache>
                <c:formatCode>General</c:formatCode>
                <c:ptCount val="12"/>
                <c:pt idx="0">
                  <c:v>-20.370398389033664</c:v>
                </c:pt>
                <c:pt idx="1">
                  <c:v>-37.966679345437591</c:v>
                </c:pt>
                <c:pt idx="2">
                  <c:v>-62.280715026384371</c:v>
                </c:pt>
                <c:pt idx="3">
                  <c:v>-65.684982623281087</c:v>
                </c:pt>
                <c:pt idx="4">
                  <c:v>-63.460861126641902</c:v>
                </c:pt>
                <c:pt idx="5">
                  <c:v>63.979787622962768</c:v>
                </c:pt>
                <c:pt idx="6">
                  <c:v>20.828804572520827</c:v>
                </c:pt>
                <c:pt idx="7">
                  <c:v>56.308837971288838</c:v>
                </c:pt>
                <c:pt idx="8">
                  <c:v>176.53243941547251</c:v>
                </c:pt>
                <c:pt idx="9">
                  <c:v>117.23766291663588</c:v>
                </c:pt>
                <c:pt idx="10">
                  <c:v>106.60121793610971</c:v>
                </c:pt>
                <c:pt idx="11">
                  <c:v>-20.158577294115645</c:v>
                </c:pt>
              </c:numCache>
            </c:numRef>
          </c:xVal>
          <c:yVal>
            <c:numRef>
              <c:f>Hárok1!$P$5:$P$16</c:f>
              <c:numCache>
                <c:formatCode>General</c:formatCode>
                <c:ptCount val="12"/>
                <c:pt idx="0">
                  <c:v>19.159172215073429</c:v>
                </c:pt>
                <c:pt idx="1">
                  <c:v>-40.966785960918287</c:v>
                </c:pt>
                <c:pt idx="2">
                  <c:v>-57.275033999884947</c:v>
                </c:pt>
                <c:pt idx="3">
                  <c:v>-55.664468375047662</c:v>
                </c:pt>
                <c:pt idx="4">
                  <c:v>-19.365338512882236</c:v>
                </c:pt>
                <c:pt idx="5">
                  <c:v>-8.1351827694199645</c:v>
                </c:pt>
                <c:pt idx="6">
                  <c:v>64.386420601713198</c:v>
                </c:pt>
                <c:pt idx="7">
                  <c:v>43.53823915499737</c:v>
                </c:pt>
                <c:pt idx="8">
                  <c:v>101.35590245051564</c:v>
                </c:pt>
                <c:pt idx="9">
                  <c:v>55.028870057794656</c:v>
                </c:pt>
                <c:pt idx="10">
                  <c:v>151.83567544656896</c:v>
                </c:pt>
                <c:pt idx="11">
                  <c:v>20.491271903804815</c:v>
                </c:pt>
              </c:numCache>
            </c:numRef>
          </c:yVal>
          <c:smooth val="0"/>
          <c:extLst xmlns:c16r2="http://schemas.microsoft.com/office/drawing/2015/06/chart">
            <c:ext xmlns:c16="http://schemas.microsoft.com/office/drawing/2014/chart" uri="{C3380CC4-5D6E-409C-BE32-E72D297353CC}">
              <c16:uniqueId val="{00000000-A416-472D-89D8-493F53D28698}"/>
            </c:ext>
          </c:extLst>
        </c:ser>
        <c:ser>
          <c:idx val="1"/>
          <c:order val="1"/>
          <c:spPr>
            <a:ln w="25400" cap="rnd">
              <a:noFill/>
              <a:round/>
            </a:ln>
            <a:effectLst/>
          </c:spPr>
          <c:marker>
            <c:symbol val="circle"/>
            <c:size val="5"/>
            <c:spPr>
              <a:solidFill>
                <a:srgbClr val="FF0000"/>
              </a:solidFill>
              <a:ln w="9525">
                <a:solidFill>
                  <a:srgbClr val="FF0000"/>
                </a:solidFill>
              </a:ln>
              <a:effectLst/>
            </c:spPr>
          </c:marker>
          <c:trendline>
            <c:spPr>
              <a:ln w="19050" cap="rnd">
                <a:solidFill>
                  <a:schemeClr val="accent2"/>
                </a:solidFill>
                <a:prstDash val="sysDot"/>
              </a:ln>
              <a:effectLst/>
            </c:spPr>
            <c:trendlineType val="linear"/>
            <c:dispRSqr val="0"/>
            <c:dispEq val="0"/>
          </c:trendline>
          <c:trendline>
            <c:spPr>
              <a:ln w="19050" cap="rnd">
                <a:solidFill>
                  <a:srgbClr val="FF0000"/>
                </a:solidFill>
                <a:prstDash val="sysDot"/>
              </a:ln>
              <a:effectLst/>
            </c:spPr>
            <c:trendlineType val="linear"/>
            <c:dispRSqr val="1"/>
            <c:dispEq val="1"/>
            <c:trendlineLbl>
              <c:layout>
                <c:manualLayout>
                  <c:x val="-2.0264654418197725E-3"/>
                  <c:y val="0.10493281835705497"/>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Palatino Linotype" panose="02040502050505030304" pitchFamily="18" charset="0"/>
                      <a:ea typeface="+mn-ea"/>
                      <a:cs typeface="+mn-cs"/>
                    </a:defRPr>
                  </a:pPr>
                  <a:endParaRPr lang="sk-SK"/>
                </a:p>
              </c:txPr>
            </c:trendlineLbl>
          </c:trendline>
          <c:xVal>
            <c:numRef>
              <c:f>Hárok1!$X$17:$X$90</c:f>
              <c:numCache>
                <c:formatCode>General</c:formatCode>
                <c:ptCount val="74"/>
                <c:pt idx="0">
                  <c:v>-50.978546604687267</c:v>
                </c:pt>
                <c:pt idx="1">
                  <c:v>-6.2842955769854765</c:v>
                </c:pt>
                <c:pt idx="2">
                  <c:v>-38.2238906749809</c:v>
                </c:pt>
                <c:pt idx="3">
                  <c:v>-48.134091901502451</c:v>
                </c:pt>
                <c:pt idx="4">
                  <c:v>-69.694453348514998</c:v>
                </c:pt>
                <c:pt idx="5">
                  <c:v>-29.917477738552904</c:v>
                </c:pt>
                <c:pt idx="6">
                  <c:v>17.666618226958981</c:v>
                </c:pt>
                <c:pt idx="7">
                  <c:v>-67.909104119920272</c:v>
                </c:pt>
                <c:pt idx="8">
                  <c:v>-44.427222740437145</c:v>
                </c:pt>
                <c:pt idx="9">
                  <c:v>-67.00129942741448</c:v>
                </c:pt>
                <c:pt idx="10">
                  <c:v>-21.520284332874343</c:v>
                </c:pt>
                <c:pt idx="11">
                  <c:v>-26.316519124946598</c:v>
                </c:pt>
                <c:pt idx="12">
                  <c:v>68.579331398325465</c:v>
                </c:pt>
                <c:pt idx="13">
                  <c:v>-34.970923860168483</c:v>
                </c:pt>
                <c:pt idx="14">
                  <c:v>-19.598764400403745</c:v>
                </c:pt>
                <c:pt idx="15">
                  <c:v>3.0812228340326007</c:v>
                </c:pt>
                <c:pt idx="16">
                  <c:v>52.148066463970636</c:v>
                </c:pt>
                <c:pt idx="17">
                  <c:v>107.03999020415415</c:v>
                </c:pt>
                <c:pt idx="18">
                  <c:v>-35.636647301339394</c:v>
                </c:pt>
                <c:pt idx="19">
                  <c:v>-46.772384862743763</c:v>
                </c:pt>
                <c:pt idx="20">
                  <c:v>-60.692056814499232</c:v>
                </c:pt>
                <c:pt idx="21">
                  <c:v>-45.75866962277896</c:v>
                </c:pt>
                <c:pt idx="22">
                  <c:v>56.747610239333298</c:v>
                </c:pt>
                <c:pt idx="23">
                  <c:v>280.99049936647219</c:v>
                </c:pt>
                <c:pt idx="24">
                  <c:v>-25.832356622276841</c:v>
                </c:pt>
                <c:pt idx="25">
                  <c:v>37.698841774920126</c:v>
                </c:pt>
                <c:pt idx="26">
                  <c:v>-31.264054699103166</c:v>
                </c:pt>
                <c:pt idx="27">
                  <c:v>55.870065703244364</c:v>
                </c:pt>
                <c:pt idx="28">
                  <c:v>-50.615424727684953</c:v>
                </c:pt>
                <c:pt idx="29">
                  <c:v>152.24866389094257</c:v>
                </c:pt>
                <c:pt idx="30">
                  <c:v>-57.09109820089293</c:v>
                </c:pt>
                <c:pt idx="31">
                  <c:v>-24.34960895785072</c:v>
                </c:pt>
                <c:pt idx="32">
                  <c:v>-22.155747617628389</c:v>
                </c:pt>
                <c:pt idx="33">
                  <c:v>-60.843357596583537</c:v>
                </c:pt>
                <c:pt idx="34">
                  <c:v>177.72771559393843</c:v>
                </c:pt>
                <c:pt idx="35">
                  <c:v>-31.929778140274074</c:v>
                </c:pt>
                <c:pt idx="36">
                  <c:v>-26.815811705824792</c:v>
                </c:pt>
                <c:pt idx="37">
                  <c:v>74.298500961111941</c:v>
                </c:pt>
                <c:pt idx="38">
                  <c:v>-23.381283952511208</c:v>
                </c:pt>
                <c:pt idx="39">
                  <c:v>-11.731123732020215</c:v>
                </c:pt>
                <c:pt idx="40">
                  <c:v>-65.896803718199109</c:v>
                </c:pt>
                <c:pt idx="41">
                  <c:v>-34.562411748540875</c:v>
                </c:pt>
                <c:pt idx="42">
                  <c:v>313.52016751459638</c:v>
                </c:pt>
                <c:pt idx="43">
                  <c:v>6.8788724643485022</c:v>
                </c:pt>
                <c:pt idx="44">
                  <c:v>0.73606071172597753</c:v>
                </c:pt>
                <c:pt idx="45">
                  <c:v>-41.839979366795639</c:v>
                </c:pt>
                <c:pt idx="46">
                  <c:v>-47.604539164207402</c:v>
                </c:pt>
                <c:pt idx="47">
                  <c:v>-64.595616992274145</c:v>
                </c:pt>
                <c:pt idx="48">
                  <c:v>-0.2322642936135341</c:v>
                </c:pt>
                <c:pt idx="49">
                  <c:v>-77.077931514228766</c:v>
                </c:pt>
                <c:pt idx="50">
                  <c:v>-68.832038890634493</c:v>
                </c:pt>
                <c:pt idx="51">
                  <c:v>-56.682586089265328</c:v>
                </c:pt>
                <c:pt idx="52">
                  <c:v>-52.688245442239847</c:v>
                </c:pt>
                <c:pt idx="53">
                  <c:v>-22.791210902382446</c:v>
                </c:pt>
                <c:pt idx="54">
                  <c:v>136.31669153746591</c:v>
                </c:pt>
                <c:pt idx="55">
                  <c:v>-40.856524283247687</c:v>
                </c:pt>
                <c:pt idx="56">
                  <c:v>-41.143995769207862</c:v>
                </c:pt>
                <c:pt idx="57">
                  <c:v>-14.288106949244868</c:v>
                </c:pt>
                <c:pt idx="58">
                  <c:v>21.630698717567611</c:v>
                </c:pt>
                <c:pt idx="59">
                  <c:v>125.33225475814585</c:v>
                </c:pt>
                <c:pt idx="60">
                  <c:v>-70.556867806395502</c:v>
                </c:pt>
                <c:pt idx="61">
                  <c:v>-61.433430646712303</c:v>
                </c:pt>
                <c:pt idx="62">
                  <c:v>3.7015560405782413</c:v>
                </c:pt>
                <c:pt idx="63">
                  <c:v>61.437934483946563</c:v>
                </c:pt>
                <c:pt idx="64">
                  <c:v>-61.751162289089322</c:v>
                </c:pt>
                <c:pt idx="65">
                  <c:v>-36.892443792639071</c:v>
                </c:pt>
                <c:pt idx="66">
                  <c:v>-25.752167207772171</c:v>
                </c:pt>
                <c:pt idx="67">
                  <c:v>114.44011145589718</c:v>
                </c:pt>
                <c:pt idx="68">
                  <c:v>37.922766932404883</c:v>
                </c:pt>
                <c:pt idx="69">
                  <c:v>-60.567990173190111</c:v>
                </c:pt>
                <c:pt idx="70">
                  <c:v>-46.027985014889019</c:v>
                </c:pt>
                <c:pt idx="71">
                  <c:v>-13.501342882406512</c:v>
                </c:pt>
                <c:pt idx="72">
                  <c:v>-63.01452381949322</c:v>
                </c:pt>
                <c:pt idx="73">
                  <c:v>-29.144330742102138</c:v>
                </c:pt>
              </c:numCache>
            </c:numRef>
          </c:xVal>
          <c:yVal>
            <c:numRef>
              <c:f>Hárok1!$P$17:$P$90</c:f>
              <c:numCache>
                <c:formatCode>General</c:formatCode>
                <c:ptCount val="74"/>
                <c:pt idx="0">
                  <c:v>-40.933933238119266</c:v>
                </c:pt>
                <c:pt idx="1">
                  <c:v>19.720797333399421</c:v>
                </c:pt>
                <c:pt idx="2">
                  <c:v>28.340726029711583</c:v>
                </c:pt>
                <c:pt idx="3">
                  <c:v>1.0854814295027284</c:v>
                </c:pt>
                <c:pt idx="4">
                  <c:v>-5.6078697369531074</c:v>
                </c:pt>
                <c:pt idx="5">
                  <c:v>18.281535191728395</c:v>
                </c:pt>
                <c:pt idx="6">
                  <c:v>-24.756313882662941</c:v>
                </c:pt>
                <c:pt idx="7">
                  <c:v>-34.027821581155528</c:v>
                </c:pt>
                <c:pt idx="8">
                  <c:v>-13.48000788574493</c:v>
                </c:pt>
                <c:pt idx="9">
                  <c:v>-12.241773119296459</c:v>
                </c:pt>
                <c:pt idx="10">
                  <c:v>-18.229572953259243</c:v>
                </c:pt>
                <c:pt idx="11">
                  <c:v>-41.366494088306254</c:v>
                </c:pt>
                <c:pt idx="12">
                  <c:v>17.87400498748352</c:v>
                </c:pt>
                <c:pt idx="13">
                  <c:v>-5.6986058284932595</c:v>
                </c:pt>
                <c:pt idx="14">
                  <c:v>-18.709066264587669</c:v>
                </c:pt>
                <c:pt idx="15">
                  <c:v>9.822741278668504</c:v>
                </c:pt>
                <c:pt idx="16">
                  <c:v>-28.578180634948001</c:v>
                </c:pt>
                <c:pt idx="17">
                  <c:v>-1.2799146120261289</c:v>
                </c:pt>
                <c:pt idx="18">
                  <c:v>-11.560470225059827</c:v>
                </c:pt>
                <c:pt idx="19">
                  <c:v>27.5694692516205</c:v>
                </c:pt>
                <c:pt idx="20">
                  <c:v>-13.885191466932747</c:v>
                </c:pt>
                <c:pt idx="21">
                  <c:v>-44.058852942453854</c:v>
                </c:pt>
                <c:pt idx="22">
                  <c:v>74.442482608953625</c:v>
                </c:pt>
                <c:pt idx="23">
                  <c:v>44.979847919725472</c:v>
                </c:pt>
                <c:pt idx="24">
                  <c:v>29.006384770234426</c:v>
                </c:pt>
                <c:pt idx="25">
                  <c:v>1.4140086574928425</c:v>
                </c:pt>
                <c:pt idx="26">
                  <c:v>-14.346694001490304</c:v>
                </c:pt>
                <c:pt idx="27">
                  <c:v>28.982136331978008</c:v>
                </c:pt>
                <c:pt idx="28">
                  <c:v>-16.019836241182851</c:v>
                </c:pt>
                <c:pt idx="29">
                  <c:v>-6.931365141141872</c:v>
                </c:pt>
                <c:pt idx="30">
                  <c:v>-41.570650294271545</c:v>
                </c:pt>
                <c:pt idx="31">
                  <c:v>-12.171374427584301</c:v>
                </c:pt>
                <c:pt idx="32">
                  <c:v>-11.839718368851413</c:v>
                </c:pt>
                <c:pt idx="33">
                  <c:v>-5.5812746756396452</c:v>
                </c:pt>
                <c:pt idx="34">
                  <c:v>56.593285429176163</c:v>
                </c:pt>
                <c:pt idx="35">
                  <c:v>-18.171689584518113</c:v>
                </c:pt>
                <c:pt idx="36">
                  <c:v>10.658139086986251</c:v>
                </c:pt>
                <c:pt idx="37">
                  <c:v>13.8542396907187</c:v>
                </c:pt>
                <c:pt idx="38">
                  <c:v>21.032559622302806</c:v>
                </c:pt>
                <c:pt idx="39">
                  <c:v>5.0199860885272525</c:v>
                </c:pt>
                <c:pt idx="40">
                  <c:v>-24.193906556651314</c:v>
                </c:pt>
                <c:pt idx="41">
                  <c:v>-31.830600192050202</c:v>
                </c:pt>
                <c:pt idx="42">
                  <c:v>28.779544541384102</c:v>
                </c:pt>
                <c:pt idx="43">
                  <c:v>6.9661188105258427</c:v>
                </c:pt>
                <c:pt idx="44">
                  <c:v>61.537620210427477</c:v>
                </c:pt>
                <c:pt idx="45">
                  <c:v>1.3389167196665446</c:v>
                </c:pt>
                <c:pt idx="46">
                  <c:v>-33.431779324659175</c:v>
                </c:pt>
                <c:pt idx="47">
                  <c:v>-46.998389425279726</c:v>
                </c:pt>
                <c:pt idx="48">
                  <c:v>-46.299095754272194</c:v>
                </c:pt>
                <c:pt idx="49">
                  <c:v>-24.309673294133535</c:v>
                </c:pt>
                <c:pt idx="50">
                  <c:v>-46.543144552207707</c:v>
                </c:pt>
                <c:pt idx="51">
                  <c:v>-20.595751202473792</c:v>
                </c:pt>
                <c:pt idx="52">
                  <c:v>1.3921068422934813</c:v>
                </c:pt>
                <c:pt idx="53">
                  <c:v>23.41594644060255</c:v>
                </c:pt>
                <c:pt idx="54">
                  <c:v>39.839179009365765</c:v>
                </c:pt>
                <c:pt idx="55">
                  <c:v>-9.5916534801761717</c:v>
                </c:pt>
                <c:pt idx="56">
                  <c:v>-0.46720082659346041</c:v>
                </c:pt>
                <c:pt idx="57">
                  <c:v>-3.0164156742596391</c:v>
                </c:pt>
                <c:pt idx="58">
                  <c:v>-4.3766748396758626</c:v>
                </c:pt>
                <c:pt idx="59">
                  <c:v>15.751093328518792</c:v>
                </c:pt>
                <c:pt idx="60">
                  <c:v>-29.390112212695037</c:v>
                </c:pt>
                <c:pt idx="61">
                  <c:v>-17.024973117295445</c:v>
                </c:pt>
                <c:pt idx="62">
                  <c:v>-8.0264559011089425</c:v>
                </c:pt>
                <c:pt idx="63">
                  <c:v>35.141239649107085</c:v>
                </c:pt>
                <c:pt idx="64">
                  <c:v>-16.52592461382477</c:v>
                </c:pt>
                <c:pt idx="65">
                  <c:v>-31.879879276248701</c:v>
                </c:pt>
                <c:pt idx="66">
                  <c:v>0.3886908230893974</c:v>
                </c:pt>
                <c:pt idx="67">
                  <c:v>75.232668813038501</c:v>
                </c:pt>
                <c:pt idx="68">
                  <c:v>-12.650554855838456</c:v>
                </c:pt>
                <c:pt idx="69">
                  <c:v>-34.948949351824972</c:v>
                </c:pt>
                <c:pt idx="70">
                  <c:v>9.8088179818632124</c:v>
                </c:pt>
                <c:pt idx="71">
                  <c:v>-27.159881659253521</c:v>
                </c:pt>
                <c:pt idx="72">
                  <c:v>-34.395068089587348</c:v>
                </c:pt>
                <c:pt idx="73">
                  <c:v>-37.955755695620269</c:v>
                </c:pt>
              </c:numCache>
            </c:numRef>
          </c:yVal>
          <c:smooth val="0"/>
          <c:extLst xmlns:c16r2="http://schemas.microsoft.com/office/drawing/2015/06/chart">
            <c:ext xmlns:c16="http://schemas.microsoft.com/office/drawing/2014/chart" uri="{C3380CC4-5D6E-409C-BE32-E72D297353CC}">
              <c16:uniqueId val="{00000001-A416-472D-89D8-493F53D28698}"/>
            </c:ext>
          </c:extLst>
        </c:ser>
        <c:dLbls>
          <c:showLegendKey val="0"/>
          <c:showVal val="0"/>
          <c:showCatName val="0"/>
          <c:showSerName val="0"/>
          <c:showPercent val="0"/>
          <c:showBubbleSize val="0"/>
        </c:dLbls>
        <c:axId val="-385803248"/>
        <c:axId val="-385807056"/>
      </c:scatterChart>
      <c:valAx>
        <c:axId val="-3858032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dk1"/>
                    </a:solidFill>
                    <a:latin typeface="Palatino Linotype" panose="02040502050505030304" pitchFamily="18" charset="0"/>
                    <a:ea typeface="+mn-ea"/>
                    <a:cs typeface="+mn-cs"/>
                  </a:defRPr>
                </a:pPr>
                <a:r>
                  <a:rPr lang="sk-SK"/>
                  <a:t>T</a:t>
                </a:r>
                <a:r>
                  <a:rPr lang="en-US"/>
                  <a:t>he mean monthly discharge deviations considering the long-term mean monthly discharge</a:t>
                </a:r>
                <a:r>
                  <a:rPr lang="sk-SK"/>
                  <a:t> (</a:t>
                </a:r>
                <a:r>
                  <a:rPr lang="el-GR"/>
                  <a:t>Δ</a:t>
                </a:r>
                <a:r>
                  <a:rPr lang="sk-SK"/>
                  <a:t>2)</a:t>
                </a:r>
                <a:endParaRPr lang="en-GB"/>
              </a:p>
            </c:rich>
          </c:tx>
          <c:layout>
            <c:manualLayout>
              <c:xMode val="edge"/>
              <c:yMode val="edge"/>
              <c:x val="0.14132473024205308"/>
              <c:y val="0.93208800119497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Palatino Linotype" panose="02040502050505030304" pitchFamily="18" charset="0"/>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Palatino Linotype" panose="02040502050505030304" pitchFamily="18" charset="0"/>
                <a:ea typeface="+mn-ea"/>
                <a:cs typeface="+mn-cs"/>
              </a:defRPr>
            </a:pPr>
            <a:endParaRPr lang="sk-SK"/>
          </a:p>
        </c:txPr>
        <c:crossAx val="-385807056"/>
        <c:crosses val="autoZero"/>
        <c:crossBetween val="midCat"/>
      </c:valAx>
      <c:valAx>
        <c:axId val="-385807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dk1"/>
                    </a:solidFill>
                    <a:latin typeface="Palatino Linotype" panose="02040502050505030304" pitchFamily="18" charset="0"/>
                    <a:ea typeface="+mn-ea"/>
                    <a:cs typeface="+mn-cs"/>
                  </a:defRPr>
                </a:pPr>
                <a:r>
                  <a:rPr lang="sk-SK"/>
                  <a:t>T</a:t>
                </a:r>
                <a:r>
                  <a:rPr lang="en-US"/>
                  <a:t>he mean annual discharge deviations considering the long-term mean annual discharge</a:t>
                </a:r>
                <a:r>
                  <a:rPr lang="sk-SK"/>
                  <a:t> (</a:t>
                </a:r>
                <a:r>
                  <a:rPr lang="el-GR"/>
                  <a:t>Δ</a:t>
                </a:r>
                <a:r>
                  <a:rPr lang="sk-SK"/>
                  <a:t>1)</a:t>
                </a:r>
                <a:endParaRPr lang="en-GB"/>
              </a:p>
            </c:rich>
          </c:tx>
          <c:layout>
            <c:manualLayout>
              <c:xMode val="edge"/>
              <c:yMode val="edge"/>
              <c:x val="1.2473017362740497E-3"/>
              <c:y val="0.124966055648255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dk1"/>
                  </a:solidFill>
                  <a:latin typeface="Palatino Linotype" panose="02040502050505030304" pitchFamily="18" charset="0"/>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Palatino Linotype" panose="02040502050505030304" pitchFamily="18" charset="0"/>
                <a:ea typeface="+mn-ea"/>
                <a:cs typeface="+mn-cs"/>
              </a:defRPr>
            </a:pPr>
            <a:endParaRPr lang="sk-SK"/>
          </a:p>
        </c:txPr>
        <c:crossAx val="-385803248"/>
        <c:crosses val="autoZero"/>
        <c:crossBetween val="midCat"/>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200">
          <a:solidFill>
            <a:schemeClr val="dk1"/>
          </a:solidFill>
          <a:latin typeface="Palatino Linotype" panose="02040502050505030304" pitchFamily="18" charset="0"/>
          <a:ea typeface="+mn-ea"/>
          <a:cs typeface="+mn-cs"/>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0.56361</cdr:x>
      <cdr:y>0.1974</cdr:y>
    </cdr:from>
    <cdr:to>
      <cdr:x>0.56368</cdr:x>
      <cdr:y>0.54874</cdr:y>
    </cdr:to>
    <cdr:cxnSp macro="">
      <cdr:nvCxnSpPr>
        <cdr:cNvPr id="3" name="Rovná spojovacia šípka 2"/>
        <cdr:cNvCxnSpPr/>
      </cdr:nvCxnSpPr>
      <cdr:spPr>
        <a:xfrm xmlns:a="http://schemas.openxmlformats.org/drawingml/2006/main" flipV="1">
          <a:off x="3151466" y="593006"/>
          <a:ext cx="385" cy="1055491"/>
        </a:xfrm>
        <a:prstGeom xmlns:a="http://schemas.openxmlformats.org/drawingml/2006/main" prst="straightConnector1">
          <a:avLst/>
        </a:prstGeom>
        <a:ln xmlns:a="http://schemas.openxmlformats.org/drawingml/2006/main" w="3492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0.42299</cdr:x>
      <cdr:y>0.42852</cdr:y>
    </cdr:from>
    <cdr:to>
      <cdr:x>0.47934</cdr:x>
      <cdr:y>0.50056</cdr:y>
    </cdr:to>
    <cdr:sp macro="" textlink="">
      <cdr:nvSpPr>
        <cdr:cNvPr id="2" name="BlokTextu 13"/>
        <cdr:cNvSpPr txBox="1"/>
      </cdr:nvSpPr>
      <cdr:spPr>
        <a:xfrm xmlns:a="http://schemas.openxmlformats.org/drawingml/2006/main">
          <a:off x="3646286" y="2224872"/>
          <a:ext cx="485752" cy="3740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l-GR" sz="2000" dirty="0" smtClean="0">
              <a:latin typeface="Palatino Linotype" panose="02040502050505030304" pitchFamily="18" charset="0"/>
            </a:rPr>
            <a:t>α</a:t>
          </a:r>
          <a:endParaRPr lang="en-GB" sz="2000" baseline="-25000" dirty="0">
            <a:latin typeface="Palatino Linotype" panose="02040502050505030304" pitchFamily="18" charset="0"/>
          </a:endParaRPr>
        </a:p>
      </cdr:txBody>
    </cdr:sp>
  </cdr:relSizeAnchor>
  <cdr:relSizeAnchor xmlns:cdr="http://schemas.openxmlformats.org/drawingml/2006/chartDrawing">
    <cdr:from>
      <cdr:x>0.45148</cdr:x>
      <cdr:y>0.44313</cdr:y>
    </cdr:from>
    <cdr:to>
      <cdr:x>0.50355</cdr:x>
      <cdr:y>0.52019</cdr:y>
    </cdr:to>
    <cdr:sp macro="" textlink="">
      <cdr:nvSpPr>
        <cdr:cNvPr id="3" name="BlokTextu 13"/>
        <cdr:cNvSpPr txBox="1"/>
      </cdr:nvSpPr>
      <cdr:spPr>
        <a:xfrm xmlns:a="http://schemas.openxmlformats.org/drawingml/2006/main">
          <a:off x="3891906" y="2300728"/>
          <a:ext cx="448857" cy="4000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l-GR" sz="2000" dirty="0" smtClean="0">
              <a:solidFill>
                <a:srgbClr val="FF0000"/>
              </a:solidFill>
              <a:latin typeface="Palatino Linotype" panose="02040502050505030304" pitchFamily="18" charset="0"/>
            </a:rPr>
            <a:t>α</a:t>
          </a:r>
          <a:r>
            <a:rPr lang="sk-SK" sz="2000" baseline="-25000" dirty="0">
              <a:solidFill>
                <a:srgbClr val="FF0000"/>
              </a:solidFill>
              <a:latin typeface="Palatino Linotype" panose="02040502050505030304" pitchFamily="18" charset="0"/>
            </a:rPr>
            <a:t>2</a:t>
          </a:r>
          <a:endParaRPr lang="en-GB" sz="2000" baseline="-25000" dirty="0">
            <a:solidFill>
              <a:srgbClr val="FF0000"/>
            </a:solidFill>
            <a:latin typeface="Palatino Linotype" panose="02040502050505030304" pitchFamily="18" charset="0"/>
          </a:endParaRPr>
        </a:p>
      </cdr:txBody>
    </cdr:sp>
  </cdr:relSizeAnchor>
  <cdr:relSizeAnchor xmlns:cdr="http://schemas.openxmlformats.org/drawingml/2006/chartDrawing">
    <cdr:from>
      <cdr:x>0.52257</cdr:x>
      <cdr:y>0.47879</cdr:y>
    </cdr:from>
    <cdr:to>
      <cdr:x>0.53277</cdr:x>
      <cdr:y>0.55309</cdr:y>
    </cdr:to>
    <cdr:sp macro="" textlink="">
      <cdr:nvSpPr>
        <cdr:cNvPr id="4" name="Zahnutá šípka doľava 11"/>
        <cdr:cNvSpPr/>
      </cdr:nvSpPr>
      <cdr:spPr>
        <a:xfrm xmlns:a="http://schemas.openxmlformats.org/drawingml/2006/main">
          <a:off x="4504729" y="2485845"/>
          <a:ext cx="87927" cy="385764"/>
        </a:xfrm>
        <a:prstGeom xmlns:a="http://schemas.openxmlformats.org/drawingml/2006/main" prst="curvedLeftArrow">
          <a:avLst/>
        </a:prstGeom>
        <a:ln xmlns:a="http://schemas.openxmlformats.org/drawingml/2006/main" w="254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solidFill>
              <a:schemeClr val="tx1"/>
            </a:solidFill>
          </a:endParaRPr>
        </a:p>
      </cdr:txBody>
    </cdr:sp>
  </cdr:relSizeAnchor>
  <cdr:relSizeAnchor xmlns:cdr="http://schemas.openxmlformats.org/drawingml/2006/chartDrawing">
    <cdr:from>
      <cdr:x>0.44188</cdr:x>
      <cdr:y>0.44313</cdr:y>
    </cdr:from>
    <cdr:to>
      <cdr:x>0.45379</cdr:x>
      <cdr:y>0.51521</cdr:y>
    </cdr:to>
    <cdr:sp macro="" textlink="">
      <cdr:nvSpPr>
        <cdr:cNvPr id="5" name="Curved Left Arrow 4"/>
        <cdr:cNvSpPr/>
      </cdr:nvSpPr>
      <cdr:spPr>
        <a:xfrm xmlns:a="http://schemas.openxmlformats.org/drawingml/2006/main">
          <a:off x="3809092" y="2300728"/>
          <a:ext cx="102698" cy="374234"/>
        </a:xfrm>
        <a:prstGeom xmlns:a="http://schemas.openxmlformats.org/drawingml/2006/main" prst="curvedLeft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k-SK"/>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6FB5-616F-474C-8E26-DCF3EC13C6C0}" type="datetimeFigureOut">
              <a:rPr lang="sk-SK" smtClean="0"/>
              <a:t>31.10.2018</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695BA-D145-456E-A59E-123ED1E657FA}" type="slidenum">
              <a:rPr lang="sk-SK" smtClean="0"/>
              <a:t>‹#›</a:t>
            </a:fld>
            <a:endParaRPr lang="sk-SK"/>
          </a:p>
        </p:txBody>
      </p:sp>
    </p:spTree>
    <p:extLst>
      <p:ext uri="{BB962C8B-B14F-4D97-AF65-F5344CB8AC3E}">
        <p14:creationId xmlns:p14="http://schemas.microsoft.com/office/powerpoint/2010/main" val="192756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8D4695BA-D145-456E-A59E-123ED1E657FA}" type="slidenum">
              <a:rPr lang="sk-SK" smtClean="0"/>
              <a:t>4</a:t>
            </a:fld>
            <a:endParaRPr lang="sk-SK"/>
          </a:p>
        </p:txBody>
      </p:sp>
    </p:spTree>
    <p:extLst>
      <p:ext uri="{BB962C8B-B14F-4D97-AF65-F5344CB8AC3E}">
        <p14:creationId xmlns:p14="http://schemas.microsoft.com/office/powerpoint/2010/main" val="130318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k-S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773AD958-06A1-4464-AEE1-99865AFF021F}" type="datetimeFigureOut">
              <a:rPr lang="sk-SK" smtClean="0"/>
              <a:t>31.10.2018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310803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773AD958-06A1-4464-AEE1-99865AFF021F}" type="datetimeFigureOut">
              <a:rPr lang="sk-SK" smtClean="0"/>
              <a:t>31.10.2018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24564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773AD958-06A1-4464-AEE1-99865AFF021F}" type="datetimeFigureOut">
              <a:rPr lang="sk-SK" smtClean="0"/>
              <a:t>31.10.2018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10084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773AD958-06A1-4464-AEE1-99865AFF021F}" type="datetimeFigureOut">
              <a:rPr lang="sk-SK" smtClean="0"/>
              <a:t>31.10.2018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178115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k-S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AD958-06A1-4464-AEE1-99865AFF021F}" type="datetimeFigureOut">
              <a:rPr lang="sk-SK" smtClean="0"/>
              <a:t>31.10.2018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402344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773AD958-06A1-4464-AEE1-99865AFF021F}" type="datetimeFigureOut">
              <a:rPr lang="sk-SK" smtClean="0"/>
              <a:t>31.10.2018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37942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k-S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773AD958-06A1-4464-AEE1-99865AFF021F}" type="datetimeFigureOut">
              <a:rPr lang="sk-SK" smtClean="0"/>
              <a:t>31.10.2018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424372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773AD958-06A1-4464-AEE1-99865AFF021F}" type="datetimeFigureOut">
              <a:rPr lang="sk-SK" smtClean="0"/>
              <a:t>31.10.2018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267116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AD958-06A1-4464-AEE1-99865AFF021F}" type="datetimeFigureOut">
              <a:rPr lang="sk-SK" smtClean="0"/>
              <a:t>31.10.2018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80278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AD958-06A1-4464-AEE1-99865AFF021F}" type="datetimeFigureOut">
              <a:rPr lang="sk-SK" smtClean="0"/>
              <a:t>31.10.2018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358925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k-S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AD958-06A1-4464-AEE1-99865AFF021F}" type="datetimeFigureOut">
              <a:rPr lang="sk-SK" smtClean="0"/>
              <a:t>31.10.2018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1AD1BBE-075B-4DC0-88BA-C9C793454F00}" type="slidenum">
              <a:rPr lang="sk-SK" smtClean="0"/>
              <a:t>‹#›</a:t>
            </a:fld>
            <a:endParaRPr lang="sk-SK"/>
          </a:p>
        </p:txBody>
      </p:sp>
    </p:spTree>
    <p:extLst>
      <p:ext uri="{BB962C8B-B14F-4D97-AF65-F5344CB8AC3E}">
        <p14:creationId xmlns:p14="http://schemas.microsoft.com/office/powerpoint/2010/main" val="97609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k-S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AD958-06A1-4464-AEE1-99865AFF021F}" type="datetimeFigureOut">
              <a:rPr lang="sk-SK" smtClean="0"/>
              <a:t>31.10.2018</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D1BBE-075B-4DC0-88BA-C9C793454F00}" type="slidenum">
              <a:rPr lang="sk-SK" smtClean="0"/>
              <a:t>‹#›</a:t>
            </a:fld>
            <a:endParaRPr lang="sk-SK"/>
          </a:p>
        </p:txBody>
      </p:sp>
    </p:spTree>
    <p:extLst>
      <p:ext uri="{BB962C8B-B14F-4D97-AF65-F5344CB8AC3E}">
        <p14:creationId xmlns:p14="http://schemas.microsoft.com/office/powerpoint/2010/main" val="429136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5" y="690638"/>
            <a:ext cx="10590662" cy="2387600"/>
          </a:xfrm>
        </p:spPr>
        <p:txBody>
          <a:bodyPr>
            <a:normAutofit/>
          </a:bodyPr>
          <a:lstStyle/>
          <a:p>
            <a:r>
              <a:rPr lang="en-US" sz="4400" b="1" dirty="0">
                <a:latin typeface="Palatino Linotype" panose="02040502050505030304" pitchFamily="18" charset="0"/>
              </a:rPr>
              <a:t>Analyses of monthly discharges in Slovakia using hydrological exploratory </a:t>
            </a:r>
            <a:r>
              <a:rPr lang="en-US" sz="4400" b="1" dirty="0" smtClean="0">
                <a:latin typeface="Palatino Linotype" panose="02040502050505030304" pitchFamily="18" charset="0"/>
              </a:rPr>
              <a:t>methods</a:t>
            </a:r>
            <a:endParaRPr lang="sk-SK" sz="4400" dirty="0">
              <a:latin typeface="Palatino Linotype" panose="02040502050505030304" pitchFamily="18" charset="0"/>
            </a:endParaRPr>
          </a:p>
        </p:txBody>
      </p:sp>
      <p:sp>
        <p:nvSpPr>
          <p:cNvPr id="3" name="Subtitle 2"/>
          <p:cNvSpPr>
            <a:spLocks noGrp="1"/>
          </p:cNvSpPr>
          <p:nvPr>
            <p:ph type="subTitle" idx="1"/>
          </p:nvPr>
        </p:nvSpPr>
        <p:spPr>
          <a:xfrm>
            <a:off x="764275" y="3368574"/>
            <a:ext cx="10590662" cy="3127759"/>
          </a:xfrm>
        </p:spPr>
        <p:txBody>
          <a:bodyPr>
            <a:normAutofit/>
          </a:bodyPr>
          <a:lstStyle/>
          <a:p>
            <a:pPr algn="l"/>
            <a:r>
              <a:rPr lang="en-US" b="1" dirty="0" err="1">
                <a:latin typeface="Palatino Linotype" panose="02040502050505030304" pitchFamily="18" charset="0"/>
              </a:rPr>
              <a:t>Mária</a:t>
            </a:r>
            <a:r>
              <a:rPr lang="en-US" b="1" dirty="0">
                <a:latin typeface="Palatino Linotype" panose="02040502050505030304" pitchFamily="18" charset="0"/>
              </a:rPr>
              <a:t> </a:t>
            </a:r>
            <a:r>
              <a:rPr lang="en-US" b="1" dirty="0" err="1">
                <a:latin typeface="Palatino Linotype" panose="02040502050505030304" pitchFamily="18" charset="0"/>
              </a:rPr>
              <a:t>Ďurigová</a:t>
            </a:r>
            <a:r>
              <a:rPr lang="en-US" b="1" dirty="0">
                <a:latin typeface="Palatino Linotype" panose="02040502050505030304" pitchFamily="18" charset="0"/>
              </a:rPr>
              <a:t> </a:t>
            </a:r>
            <a:r>
              <a:rPr lang="en-US" b="1" baseline="30000" dirty="0">
                <a:latin typeface="Palatino Linotype" panose="02040502050505030304" pitchFamily="18" charset="0"/>
              </a:rPr>
              <a:t>1</a:t>
            </a:r>
            <a:r>
              <a:rPr lang="en-US" b="1" dirty="0">
                <a:latin typeface="Palatino Linotype" panose="02040502050505030304" pitchFamily="18" charset="0"/>
              </a:rPr>
              <a:t>, Dominika </a:t>
            </a:r>
            <a:r>
              <a:rPr lang="en-US" b="1" dirty="0" err="1">
                <a:latin typeface="Palatino Linotype" panose="02040502050505030304" pitchFamily="18" charset="0"/>
              </a:rPr>
              <a:t>Ballová</a:t>
            </a:r>
            <a:r>
              <a:rPr lang="en-US" b="1" dirty="0">
                <a:latin typeface="Palatino Linotype" panose="02040502050505030304" pitchFamily="18" charset="0"/>
              </a:rPr>
              <a:t> </a:t>
            </a:r>
            <a:r>
              <a:rPr lang="en-US" b="1" baseline="30000" dirty="0">
                <a:latin typeface="Palatino Linotype" panose="02040502050505030304" pitchFamily="18" charset="0"/>
              </a:rPr>
              <a:t>2</a:t>
            </a:r>
            <a:r>
              <a:rPr lang="en-US" b="1" dirty="0">
                <a:latin typeface="Palatino Linotype" panose="02040502050505030304" pitchFamily="18" charset="0"/>
              </a:rPr>
              <a:t> and Kamila </a:t>
            </a:r>
            <a:r>
              <a:rPr lang="en-US" b="1" dirty="0" err="1">
                <a:latin typeface="Palatino Linotype" panose="02040502050505030304" pitchFamily="18" charset="0"/>
              </a:rPr>
              <a:t>Hlavčová</a:t>
            </a:r>
            <a:r>
              <a:rPr lang="en-US" b="1" dirty="0">
                <a:latin typeface="Palatino Linotype" panose="02040502050505030304" pitchFamily="18" charset="0"/>
              </a:rPr>
              <a:t> </a:t>
            </a:r>
            <a:r>
              <a:rPr lang="en-US" b="1" baseline="30000" dirty="0">
                <a:latin typeface="Palatino Linotype" panose="02040502050505030304" pitchFamily="18" charset="0"/>
              </a:rPr>
              <a:t>3</a:t>
            </a:r>
            <a:r>
              <a:rPr lang="en-US" b="1" baseline="30000" dirty="0" smtClean="0">
                <a:latin typeface="Palatino Linotype" panose="02040502050505030304" pitchFamily="18" charset="0"/>
              </a:rPr>
              <a:t>,</a:t>
            </a:r>
            <a:r>
              <a:rPr lang="en-US" b="1" dirty="0" smtClean="0">
                <a:latin typeface="Palatino Linotype" panose="02040502050505030304" pitchFamily="18" charset="0"/>
              </a:rPr>
              <a:t>*</a:t>
            </a:r>
            <a:endParaRPr lang="sk-SK" b="1" dirty="0" smtClean="0">
              <a:latin typeface="Palatino Linotype" panose="02040502050505030304" pitchFamily="18" charset="0"/>
            </a:endParaRPr>
          </a:p>
          <a:p>
            <a:pPr algn="l"/>
            <a:endParaRPr lang="sk-SK" sz="1700" b="1" dirty="0">
              <a:latin typeface="Palatino Linotype" panose="02040502050505030304" pitchFamily="18" charset="0"/>
            </a:endParaRPr>
          </a:p>
          <a:p>
            <a:pPr algn="just"/>
            <a:r>
              <a:rPr lang="en-US" sz="1800" baseline="30000" dirty="0" smtClean="0">
                <a:latin typeface="Palatino Linotype" panose="02040502050505030304" pitchFamily="18" charset="0"/>
              </a:rPr>
              <a:t>1</a:t>
            </a:r>
            <a:r>
              <a:rPr lang="sk-SK" sz="1800" baseline="30000" dirty="0" smtClean="0">
                <a:latin typeface="Palatino Linotype" panose="02040502050505030304" pitchFamily="18" charset="0"/>
              </a:rPr>
              <a:t> </a:t>
            </a:r>
            <a:r>
              <a:rPr lang="en-US" sz="1800" dirty="0" smtClean="0">
                <a:latin typeface="Palatino Linotype" panose="02040502050505030304" pitchFamily="18" charset="0"/>
              </a:rPr>
              <a:t>Department </a:t>
            </a:r>
            <a:r>
              <a:rPr lang="en-US" sz="1800" dirty="0">
                <a:latin typeface="Palatino Linotype" panose="02040502050505030304" pitchFamily="18" charset="0"/>
              </a:rPr>
              <a:t>of Land and Water Resources Management, Slovak University of Technology, </a:t>
            </a:r>
            <a:r>
              <a:rPr lang="en-US" sz="1800" dirty="0" err="1">
                <a:latin typeface="Palatino Linotype" panose="02040502050505030304" pitchFamily="18" charset="0"/>
              </a:rPr>
              <a:t>Radlinského</a:t>
            </a:r>
            <a:r>
              <a:rPr lang="en-US" sz="1800" dirty="0">
                <a:latin typeface="Palatino Linotype" panose="02040502050505030304" pitchFamily="18" charset="0"/>
              </a:rPr>
              <a:t> 11, 810 05 Bratislava, Slovakia; maria.durigova@stuba.sk</a:t>
            </a:r>
            <a:endParaRPr lang="sk-SK" sz="1800" dirty="0">
              <a:latin typeface="Palatino Linotype" panose="02040502050505030304" pitchFamily="18" charset="0"/>
            </a:endParaRPr>
          </a:p>
          <a:p>
            <a:pPr algn="just"/>
            <a:r>
              <a:rPr lang="en-US" sz="1800" baseline="30000" dirty="0" smtClean="0">
                <a:latin typeface="Palatino Linotype" panose="02040502050505030304" pitchFamily="18" charset="0"/>
              </a:rPr>
              <a:t>2</a:t>
            </a:r>
            <a:r>
              <a:rPr lang="sk-SK" sz="1800" dirty="0" smtClean="0">
                <a:latin typeface="Palatino Linotype" panose="02040502050505030304" pitchFamily="18" charset="0"/>
              </a:rPr>
              <a:t> </a:t>
            </a:r>
            <a:r>
              <a:rPr lang="en-US" sz="1800" dirty="0" smtClean="0">
                <a:latin typeface="Palatino Linotype" panose="02040502050505030304" pitchFamily="18" charset="0"/>
              </a:rPr>
              <a:t>Department </a:t>
            </a:r>
            <a:r>
              <a:rPr lang="en-US" sz="1800" dirty="0">
                <a:latin typeface="Palatino Linotype" panose="02040502050505030304" pitchFamily="18" charset="0"/>
              </a:rPr>
              <a:t>of Mathematics and Descriptive Geometry, Slovak University of Technology, </a:t>
            </a:r>
            <a:r>
              <a:rPr lang="en-US" sz="1800" dirty="0" err="1">
                <a:latin typeface="Palatino Linotype" panose="02040502050505030304" pitchFamily="18" charset="0"/>
              </a:rPr>
              <a:t>Radlinského</a:t>
            </a:r>
            <a:r>
              <a:rPr lang="en-US" sz="1800" dirty="0">
                <a:latin typeface="Palatino Linotype" panose="02040502050505030304" pitchFamily="18" charset="0"/>
              </a:rPr>
              <a:t> 11, 810 05 Bratislava, Slovakia; ballova@math.sk</a:t>
            </a:r>
            <a:endParaRPr lang="sk-SK" sz="1800" dirty="0">
              <a:latin typeface="Palatino Linotype" panose="02040502050505030304" pitchFamily="18" charset="0"/>
            </a:endParaRPr>
          </a:p>
          <a:p>
            <a:pPr algn="just"/>
            <a:r>
              <a:rPr lang="en-US" sz="1800" baseline="30000" dirty="0" smtClean="0">
                <a:latin typeface="Palatino Linotype" panose="02040502050505030304" pitchFamily="18" charset="0"/>
              </a:rPr>
              <a:t>3</a:t>
            </a:r>
            <a:r>
              <a:rPr lang="sk-SK" sz="1800" dirty="0" smtClean="0">
                <a:latin typeface="Palatino Linotype" panose="02040502050505030304" pitchFamily="18" charset="0"/>
              </a:rPr>
              <a:t> </a:t>
            </a:r>
            <a:r>
              <a:rPr lang="en-US" sz="1800" dirty="0" smtClean="0">
                <a:latin typeface="Palatino Linotype" panose="02040502050505030304" pitchFamily="18" charset="0"/>
              </a:rPr>
              <a:t>Department </a:t>
            </a:r>
            <a:r>
              <a:rPr lang="en-US" sz="1800" dirty="0">
                <a:latin typeface="Palatino Linotype" panose="02040502050505030304" pitchFamily="18" charset="0"/>
              </a:rPr>
              <a:t>of Land and Water Resources Management, Slovak University of </a:t>
            </a:r>
            <a:r>
              <a:rPr lang="en-US" sz="1800" dirty="0" smtClean="0">
                <a:latin typeface="Palatino Linotype" panose="02040502050505030304" pitchFamily="18" charset="0"/>
              </a:rPr>
              <a:t>Technology</a:t>
            </a:r>
            <a:r>
              <a:rPr lang="en-US" sz="1800" dirty="0">
                <a:latin typeface="Palatino Linotype" panose="02040502050505030304" pitchFamily="18" charset="0"/>
              </a:rPr>
              <a:t>, </a:t>
            </a:r>
            <a:r>
              <a:rPr lang="en-US" sz="1800" dirty="0" err="1">
                <a:latin typeface="Palatino Linotype" panose="02040502050505030304" pitchFamily="18" charset="0"/>
              </a:rPr>
              <a:t>Radlinského</a:t>
            </a:r>
            <a:r>
              <a:rPr lang="en-US" sz="1800" dirty="0">
                <a:latin typeface="Palatino Linotype" panose="02040502050505030304" pitchFamily="18" charset="0"/>
              </a:rPr>
              <a:t> 11, 810 05 Bratislava, Slovakia; kamila.hlavcova@stuba.sk</a:t>
            </a:r>
            <a:endParaRPr lang="sk-SK" sz="1800" dirty="0">
              <a:latin typeface="Palatino Linotype" panose="02040502050505030304" pitchFamily="18" charset="0"/>
            </a:endParaRPr>
          </a:p>
          <a:p>
            <a:pPr algn="just"/>
            <a:r>
              <a:rPr lang="en-US" sz="1800" b="1" dirty="0" smtClean="0">
                <a:latin typeface="Palatino Linotype" panose="02040502050505030304" pitchFamily="18" charset="0"/>
              </a:rPr>
              <a:t>*</a:t>
            </a:r>
            <a:r>
              <a:rPr lang="sk-SK" sz="1800" dirty="0" smtClean="0">
                <a:latin typeface="Palatino Linotype" panose="02040502050505030304" pitchFamily="18" charset="0"/>
              </a:rPr>
              <a:t> </a:t>
            </a:r>
            <a:r>
              <a:rPr lang="en-US" sz="1800" dirty="0" smtClean="0">
                <a:latin typeface="Palatino Linotype" panose="02040502050505030304" pitchFamily="18" charset="0"/>
              </a:rPr>
              <a:t>Correspondence</a:t>
            </a:r>
            <a:r>
              <a:rPr lang="en-US" sz="1800" dirty="0">
                <a:latin typeface="Palatino Linotype" panose="02040502050505030304" pitchFamily="18" charset="0"/>
              </a:rPr>
              <a:t>: </a:t>
            </a:r>
            <a:r>
              <a:rPr lang="en-US" sz="1800" dirty="0" smtClean="0">
                <a:latin typeface="Palatino Linotype" panose="02040502050505030304" pitchFamily="18" charset="0"/>
              </a:rPr>
              <a:t>maria.durigova@stuba.sk</a:t>
            </a:r>
            <a:endParaRPr lang="sk-SK" sz="1800" dirty="0">
              <a:latin typeface="Palatino Linotype" panose="02040502050505030304" pitchFamily="18" charset="0"/>
            </a:endParaRPr>
          </a:p>
          <a:p>
            <a:pPr algn="l"/>
            <a:endParaRPr lang="sk-SK" dirty="0">
              <a:latin typeface="Palatino Linotype" panose="02040502050505030304" pitchFamily="18" charset="0"/>
            </a:endParaRPr>
          </a:p>
        </p:txBody>
      </p:sp>
      <p:pic>
        <p:nvPicPr>
          <p:cNvPr id="8" name="Obrázok 7"/>
          <p:cNvPicPr>
            <a:picLocks noChangeAspect="1"/>
          </p:cNvPicPr>
          <p:nvPr/>
        </p:nvPicPr>
        <p:blipFill rotWithShape="1">
          <a:blip r:embed="rId2"/>
          <a:srcRect t="79578" b="-1"/>
          <a:stretch/>
        </p:blipFill>
        <p:spPr>
          <a:xfrm>
            <a:off x="3786829" y="-6432"/>
            <a:ext cx="8405171" cy="697070"/>
          </a:xfrm>
          <a:prstGeom prst="rect">
            <a:avLst/>
          </a:prstGeom>
        </p:spPr>
      </p:pic>
      <p:pic>
        <p:nvPicPr>
          <p:cNvPr id="4" name="Obrázok 3"/>
          <p:cNvPicPr>
            <a:picLocks noChangeAspect="1"/>
          </p:cNvPicPr>
          <p:nvPr/>
        </p:nvPicPr>
        <p:blipFill rotWithShape="1">
          <a:blip r:embed="rId2"/>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3338081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p:cNvPicPr>
            <a:picLocks noChangeAspect="1"/>
          </p:cNvPicPr>
          <p:nvPr/>
        </p:nvPicPr>
        <p:blipFill rotWithShape="1">
          <a:blip r:embed="rId2"/>
          <a:srcRect t="79578" b="-1"/>
          <a:stretch/>
        </p:blipFill>
        <p:spPr>
          <a:xfrm>
            <a:off x="3786829" y="-6432"/>
            <a:ext cx="8405171" cy="697070"/>
          </a:xfrm>
          <a:prstGeom prst="rect">
            <a:avLst/>
          </a:prstGeom>
        </p:spPr>
      </p:pic>
      <p:pic>
        <p:nvPicPr>
          <p:cNvPr id="9" name="Obrázok 8"/>
          <p:cNvPicPr>
            <a:picLocks noChangeAspect="1"/>
          </p:cNvPicPr>
          <p:nvPr/>
        </p:nvPicPr>
        <p:blipFill rotWithShape="1">
          <a:blip r:embed="rId2"/>
          <a:srcRect l="4500" t="10527" b="60855"/>
          <a:stretch/>
        </p:blipFill>
        <p:spPr>
          <a:xfrm>
            <a:off x="0" y="-6432"/>
            <a:ext cx="5808010" cy="706798"/>
          </a:xfrm>
          <a:prstGeom prst="rect">
            <a:avLst/>
          </a:prstGeom>
        </p:spPr>
      </p:pic>
      <p:graphicFrame>
        <p:nvGraphicFramePr>
          <p:cNvPr id="4" name="Graf 10"/>
          <p:cNvGraphicFramePr>
            <a:graphicFrameLocks/>
          </p:cNvGraphicFramePr>
          <p:nvPr>
            <p:extLst>
              <p:ext uri="{D42A27DB-BD31-4B8C-83A1-F6EECF244321}">
                <p14:modId xmlns:p14="http://schemas.microsoft.com/office/powerpoint/2010/main" val="1646310223"/>
              </p:ext>
            </p:extLst>
          </p:nvPr>
        </p:nvGraphicFramePr>
        <p:xfrm>
          <a:off x="114300" y="1542196"/>
          <a:ext cx="8620267" cy="5191979"/>
        </p:xfrm>
        <a:graphic>
          <a:graphicData uri="http://schemas.openxmlformats.org/drawingml/2006/chart">
            <c:chart xmlns:c="http://schemas.openxmlformats.org/drawingml/2006/chart" xmlns:r="http://schemas.openxmlformats.org/officeDocument/2006/relationships" r:id="rId3"/>
          </a:graphicData>
        </a:graphic>
      </p:graphicFrame>
      <p:sp>
        <p:nvSpPr>
          <p:cNvPr id="5" name="BlokTextu 14"/>
          <p:cNvSpPr txBox="1"/>
          <p:nvPr/>
        </p:nvSpPr>
        <p:spPr>
          <a:xfrm>
            <a:off x="8837832" y="1804360"/>
            <a:ext cx="3156368" cy="4934684"/>
          </a:xfrm>
          <a:prstGeom prst="rect">
            <a:avLst/>
          </a:prstGeom>
          <a:noFill/>
        </p:spPr>
        <p:txBody>
          <a:bodyPr wrap="square" rtlCol="0">
            <a:spAutoFit/>
          </a:bodyPr>
          <a:lstStyle/>
          <a:p>
            <a:pPr algn="just"/>
            <a:r>
              <a:rPr lang="en-US" sz="2000" dirty="0" smtClean="0">
                <a:latin typeface="Palatino Linotype" panose="02040502050505030304" pitchFamily="18" charset="0"/>
              </a:rPr>
              <a:t>The </a:t>
            </a:r>
            <a:r>
              <a:rPr lang="sk-SK" sz="2000" dirty="0" smtClean="0">
                <a:latin typeface="Palatino Linotype" panose="02040502050505030304" pitchFamily="18" charset="0"/>
              </a:rPr>
              <a:t>trend lines of the deviations</a:t>
            </a:r>
            <a:r>
              <a:rPr lang="en-US" sz="2000" dirty="0" smtClean="0">
                <a:latin typeface="Palatino Linotype" panose="02040502050505030304" pitchFamily="18" charset="0"/>
              </a:rPr>
              <a:t> created </a:t>
            </a:r>
            <a:r>
              <a:rPr lang="en-US" sz="2000" dirty="0">
                <a:latin typeface="Palatino Linotype" panose="02040502050505030304" pitchFamily="18" charset="0"/>
              </a:rPr>
              <a:t>an angle α. </a:t>
            </a:r>
            <a:endParaRPr lang="sk-SK" sz="2000" dirty="0" smtClean="0">
              <a:latin typeface="Palatino Linotype" panose="02040502050505030304" pitchFamily="18" charset="0"/>
            </a:endParaRPr>
          </a:p>
          <a:p>
            <a:pPr algn="just"/>
            <a:endParaRPr lang="sk-SK" sz="2000" dirty="0" smtClean="0">
              <a:latin typeface="Palatino Linotype" panose="02040502050505030304" pitchFamily="18" charset="0"/>
            </a:endParaRPr>
          </a:p>
          <a:p>
            <a:pPr algn="just"/>
            <a:r>
              <a:rPr lang="el-GR" sz="2800" dirty="0" smtClean="0">
                <a:latin typeface="Palatino Linotype" panose="02040502050505030304" pitchFamily="18" charset="0"/>
              </a:rPr>
              <a:t>α</a:t>
            </a:r>
            <a:r>
              <a:rPr lang="sk-SK" sz="2800" dirty="0">
                <a:latin typeface="Palatino Linotype" panose="02040502050505030304" pitchFamily="18" charset="0"/>
              </a:rPr>
              <a:t>=</a:t>
            </a:r>
            <a:r>
              <a:rPr lang="el-GR" sz="2800" dirty="0">
                <a:solidFill>
                  <a:srgbClr val="0070C0"/>
                </a:solidFill>
                <a:latin typeface="Palatino Linotype" panose="02040502050505030304" pitchFamily="18" charset="0"/>
              </a:rPr>
              <a:t>α</a:t>
            </a:r>
            <a:r>
              <a:rPr lang="sk-SK" sz="2800" baseline="-25000" dirty="0">
                <a:solidFill>
                  <a:srgbClr val="0070C0"/>
                </a:solidFill>
                <a:latin typeface="Palatino Linotype" panose="02040502050505030304" pitchFamily="18" charset="0"/>
              </a:rPr>
              <a:t>1</a:t>
            </a:r>
            <a:r>
              <a:rPr lang="sk-SK" sz="2800" dirty="0">
                <a:latin typeface="Palatino Linotype" panose="02040502050505030304" pitchFamily="18" charset="0"/>
              </a:rPr>
              <a:t>-</a:t>
            </a:r>
            <a:r>
              <a:rPr lang="el-GR" sz="2800" dirty="0">
                <a:solidFill>
                  <a:srgbClr val="FF0000"/>
                </a:solidFill>
                <a:latin typeface="Palatino Linotype" panose="02040502050505030304" pitchFamily="18" charset="0"/>
              </a:rPr>
              <a:t>α</a:t>
            </a:r>
            <a:r>
              <a:rPr lang="sk-SK" sz="2800" baseline="-25000" dirty="0">
                <a:solidFill>
                  <a:srgbClr val="FF0000"/>
                </a:solidFill>
                <a:latin typeface="Palatino Linotype" panose="02040502050505030304" pitchFamily="18" charset="0"/>
              </a:rPr>
              <a:t>2</a:t>
            </a:r>
          </a:p>
          <a:p>
            <a:pPr algn="just"/>
            <a:endParaRPr lang="sk-SK" sz="2000" dirty="0">
              <a:latin typeface="Palatino Linotype" panose="02040502050505030304" pitchFamily="18" charset="0"/>
            </a:endParaRPr>
          </a:p>
          <a:p>
            <a:pPr marL="342900" indent="-342900" algn="just">
              <a:buFont typeface="Arial" panose="020B0604020202020204" pitchFamily="34" charset="0"/>
              <a:buChar char="•"/>
            </a:pPr>
            <a:r>
              <a:rPr lang="sk-SK" sz="2000" dirty="0" smtClean="0">
                <a:latin typeface="Palatino Linotype" panose="02040502050505030304" pitchFamily="18" charset="0"/>
              </a:rPr>
              <a:t>T</a:t>
            </a:r>
            <a:r>
              <a:rPr lang="en-US" sz="2000" dirty="0" smtClean="0">
                <a:latin typeface="Palatino Linotype" panose="02040502050505030304" pitchFamily="18" charset="0"/>
              </a:rPr>
              <a:t>he </a:t>
            </a:r>
            <a:r>
              <a:rPr lang="en-US" sz="2000" dirty="0">
                <a:latin typeface="Palatino Linotype" panose="02040502050505030304" pitchFamily="18" charset="0"/>
              </a:rPr>
              <a:t>angle α ranges from (10⁰, -10⁰) to (20⁰, -20⁰) and indicates a certain </a:t>
            </a:r>
            <a:r>
              <a:rPr lang="en-US" sz="2000" dirty="0" smtClean="0">
                <a:latin typeface="Palatino Linotype" panose="02040502050505030304" pitchFamily="18" charset="0"/>
              </a:rPr>
              <a:t>change</a:t>
            </a:r>
            <a:r>
              <a:rPr lang="sk-SK" sz="2000" dirty="0" smtClean="0">
                <a:latin typeface="Palatino Linotype" panose="02040502050505030304" pitchFamily="18" charset="0"/>
              </a:rPr>
              <a:t>.</a:t>
            </a:r>
            <a:r>
              <a:rPr lang="en-US" sz="2000" dirty="0" smtClean="0">
                <a:latin typeface="Palatino Linotype" panose="02040502050505030304" pitchFamily="18" charset="0"/>
              </a:rPr>
              <a:t> </a:t>
            </a:r>
            <a:endParaRPr lang="sk-SK" sz="2000" dirty="0" smtClean="0">
              <a:latin typeface="Palatino Linotype" panose="02040502050505030304" pitchFamily="18" charset="0"/>
            </a:endParaRPr>
          </a:p>
          <a:p>
            <a:pPr marL="342900" indent="-342900" algn="just">
              <a:buFont typeface="Arial" panose="020B0604020202020204" pitchFamily="34" charset="0"/>
              <a:buChar char="•"/>
            </a:pPr>
            <a:r>
              <a:rPr lang="sk-SK" sz="2000" dirty="0">
                <a:latin typeface="Palatino Linotype" panose="02040502050505030304" pitchFamily="18" charset="0"/>
              </a:rPr>
              <a:t>T</a:t>
            </a:r>
            <a:r>
              <a:rPr lang="sk-SK" sz="2000" dirty="0" smtClean="0">
                <a:latin typeface="Palatino Linotype" panose="02040502050505030304" pitchFamily="18" charset="0"/>
              </a:rPr>
              <a:t>he</a:t>
            </a:r>
            <a:r>
              <a:rPr lang="en-US" sz="2000" dirty="0" smtClean="0">
                <a:latin typeface="Palatino Linotype" panose="02040502050505030304" pitchFamily="18" charset="0"/>
              </a:rPr>
              <a:t> </a:t>
            </a:r>
            <a:r>
              <a:rPr lang="en-US" sz="2000" dirty="0">
                <a:latin typeface="Palatino Linotype" panose="02040502050505030304" pitchFamily="18" charset="0"/>
              </a:rPr>
              <a:t>angle greater than (20⁰, -20⁰) indicates a significant change in the runoff </a:t>
            </a:r>
            <a:r>
              <a:rPr lang="en-US" sz="2000" dirty="0" smtClean="0">
                <a:latin typeface="Palatino Linotype" panose="02040502050505030304" pitchFamily="18" charset="0"/>
              </a:rPr>
              <a:t>regime</a:t>
            </a:r>
            <a:r>
              <a:rPr lang="sk-SK" sz="2000" dirty="0" smtClean="0">
                <a:latin typeface="Palatino Linotype" panose="02040502050505030304" pitchFamily="18" charset="0"/>
              </a:rPr>
              <a:t>.</a:t>
            </a:r>
          </a:p>
          <a:p>
            <a:pPr algn="just"/>
            <a:endParaRPr lang="sk-SK" sz="2000" baseline="-25000" dirty="0">
              <a:solidFill>
                <a:srgbClr val="FF0000"/>
              </a:solidFill>
              <a:latin typeface="Palatino Linotype" panose="02040502050505030304" pitchFamily="18" charset="0"/>
            </a:endParaRPr>
          </a:p>
          <a:p>
            <a:pPr algn="just"/>
            <a:endParaRPr lang="sk-SK" sz="2000" baseline="-25000" dirty="0" smtClean="0">
              <a:solidFill>
                <a:srgbClr val="FF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6" name="Obdĺžnik 3"/>
              <p:cNvSpPr/>
              <p:nvPr/>
            </p:nvSpPr>
            <p:spPr>
              <a:xfrm rot="16200000">
                <a:off x="28577" y="3535628"/>
                <a:ext cx="1869852" cy="6145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sk-SK" sz="1400" i="1">
                              <a:latin typeface="Cambria Math" panose="02040503050406030204" pitchFamily="18" charset="0"/>
                            </a:rPr>
                            <m:t>∆</m:t>
                          </m:r>
                        </m:e>
                        <m:sub>
                          <m:r>
                            <a:rPr lang="sk-SK" sz="1400" i="1">
                              <a:latin typeface="Cambria Math" panose="02040503050406030204" pitchFamily="18" charset="0"/>
                            </a:rPr>
                            <m:t>1</m:t>
                          </m:r>
                        </m:sub>
                      </m:sSub>
                      <m:r>
                        <a:rPr lang="sk-SK" sz="1400" i="1">
                          <a:latin typeface="Cambria Math" panose="02040503050406030204" pitchFamily="18" charset="0"/>
                        </a:rPr>
                        <m:t>=</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sk-SK" sz="1400" i="1">
                                  <a:latin typeface="Cambria Math" panose="02040503050406030204" pitchFamily="18" charset="0"/>
                                </a:rPr>
                                <m:t>𝑄</m:t>
                              </m:r>
                            </m:e>
                            <m:sub>
                              <m:r>
                                <a:rPr lang="sk-SK" sz="1400" i="1">
                                  <a:latin typeface="Cambria Math" panose="02040503050406030204" pitchFamily="18" charset="0"/>
                                </a:rPr>
                                <m:t>𝑖</m:t>
                              </m:r>
                            </m:sub>
                          </m:sSub>
                          <m:r>
                            <a:rPr lang="sk-SK" sz="1400" i="1">
                              <a:latin typeface="Cambria Math" panose="02040503050406030204" pitchFamily="18" charset="0"/>
                            </a:rPr>
                            <m:t>−</m:t>
                          </m:r>
                          <m:bar>
                            <m:barPr>
                              <m:pos m:val="top"/>
                              <m:ctrlPr>
                                <a:rPr lang="en-GB" sz="1400" i="1">
                                  <a:latin typeface="Cambria Math" panose="02040503050406030204" pitchFamily="18" charset="0"/>
                                </a:rPr>
                              </m:ctrlPr>
                            </m:barPr>
                            <m:e>
                              <m:r>
                                <a:rPr lang="sk-SK" sz="1400" i="1">
                                  <a:latin typeface="Cambria Math" panose="02040503050406030204" pitchFamily="18" charset="0"/>
                                </a:rPr>
                                <m:t>𝑄</m:t>
                              </m:r>
                            </m:e>
                          </m:bar>
                        </m:num>
                        <m:den>
                          <m:bar>
                            <m:barPr>
                              <m:pos m:val="top"/>
                              <m:ctrlPr>
                                <a:rPr lang="en-GB" sz="1400" i="1">
                                  <a:latin typeface="Cambria Math" panose="02040503050406030204" pitchFamily="18" charset="0"/>
                                </a:rPr>
                              </m:ctrlPr>
                            </m:barPr>
                            <m:e>
                              <m:r>
                                <a:rPr lang="sk-SK" sz="1400" i="1">
                                  <a:latin typeface="Cambria Math" panose="02040503050406030204" pitchFamily="18" charset="0"/>
                                </a:rPr>
                                <m:t>𝑄</m:t>
                              </m:r>
                            </m:e>
                          </m:bar>
                        </m:den>
                      </m:f>
                      <m:r>
                        <a:rPr lang="sk-SK" sz="1400" i="1">
                          <a:latin typeface="Cambria Math" panose="02040503050406030204" pitchFamily="18" charset="0"/>
                        </a:rPr>
                        <m:t>∗100</m:t>
                      </m:r>
                    </m:oMath>
                  </m:oMathPara>
                </a14:m>
                <a:endParaRPr lang="en-GB" sz="1400" dirty="0">
                  <a:latin typeface="Palatino Linotype" panose="02040502050505030304" pitchFamily="18" charset="0"/>
                </a:endParaRPr>
              </a:p>
            </p:txBody>
          </p:sp>
        </mc:Choice>
        <mc:Fallback xmlns="">
          <p:sp>
            <p:nvSpPr>
              <p:cNvPr id="6" name="Obdĺžnik 3"/>
              <p:cNvSpPr>
                <a:spLocks noRot="1" noChangeAspect="1" noMove="1" noResize="1" noEditPoints="1" noAdjustHandles="1" noChangeArrowheads="1" noChangeShapeType="1" noTextEdit="1"/>
              </p:cNvSpPr>
              <p:nvPr/>
            </p:nvSpPr>
            <p:spPr>
              <a:xfrm rot="16200000">
                <a:off x="28577" y="3535628"/>
                <a:ext cx="1869852" cy="61459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Obdĺžnik 6"/>
              <p:cNvSpPr/>
              <p:nvPr/>
            </p:nvSpPr>
            <p:spPr>
              <a:xfrm>
                <a:off x="3923392" y="6059822"/>
                <a:ext cx="1666418" cy="674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a:latin typeface="Cambria Math" panose="02040503050406030204" pitchFamily="18" charset="0"/>
                            </a:rPr>
                            <m:t>∆</m:t>
                          </m:r>
                        </m:e>
                        <m:sub>
                          <m:r>
                            <a:rPr lang="en-GB" sz="1400" i="0">
                              <a:latin typeface="Cambria Math" panose="02040503050406030204" pitchFamily="18" charset="0"/>
                            </a:rPr>
                            <m:t>2</m:t>
                          </m:r>
                        </m:sub>
                      </m:sSub>
                      <m:r>
                        <a:rPr lang="en-GB" sz="1400" i="0">
                          <a:latin typeface="Cambria Math" panose="02040503050406030204" pitchFamily="18" charset="0"/>
                        </a:rPr>
                        <m:t>=</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𝑄</m:t>
                              </m:r>
                            </m:e>
                            <m:sub>
                              <m:r>
                                <a:rPr lang="en-GB" sz="1400" i="1">
                                  <a:latin typeface="Cambria Math" panose="02040503050406030204" pitchFamily="18" charset="0"/>
                                </a:rPr>
                                <m:t>𝑗</m:t>
                              </m:r>
                            </m:sub>
                          </m:sSub>
                          <m:r>
                            <a:rPr lang="en-GB" sz="1400" i="0">
                              <a:latin typeface="Cambria Math" panose="02040503050406030204" pitchFamily="18" charset="0"/>
                            </a:rPr>
                            <m:t>−</m:t>
                          </m:r>
                          <m:bar>
                            <m:barPr>
                              <m:pos m:val="top"/>
                              <m:ctrlPr>
                                <a:rPr lang="en-GB" sz="1400" i="1">
                                  <a:latin typeface="Cambria Math" panose="02040503050406030204" pitchFamily="18" charset="0"/>
                                </a:rPr>
                              </m:ctrlPr>
                            </m:barPr>
                            <m:e>
                              <m:r>
                                <a:rPr lang="en-GB" sz="1400" i="1">
                                  <a:latin typeface="Cambria Math" panose="02040503050406030204" pitchFamily="18" charset="0"/>
                                </a:rPr>
                                <m:t>𝑄</m:t>
                              </m:r>
                            </m:e>
                          </m:bar>
                          <m:r>
                            <a:rPr lang="en-GB" sz="1400" i="1">
                              <a:latin typeface="Cambria Math" panose="02040503050406030204" pitchFamily="18" charset="0"/>
                            </a:rPr>
                            <m:t>𝑗</m:t>
                          </m:r>
                        </m:num>
                        <m:den>
                          <m:sSub>
                            <m:sSubPr>
                              <m:ctrlPr>
                                <a:rPr lang="en-GB" sz="1400" i="1">
                                  <a:latin typeface="Cambria Math" panose="02040503050406030204" pitchFamily="18" charset="0"/>
                                </a:rPr>
                              </m:ctrlPr>
                            </m:sSubPr>
                            <m:e>
                              <m:bar>
                                <m:barPr>
                                  <m:pos m:val="top"/>
                                  <m:ctrlPr>
                                    <a:rPr lang="en-GB" sz="1400" i="1">
                                      <a:latin typeface="Cambria Math" panose="02040503050406030204" pitchFamily="18" charset="0"/>
                                    </a:rPr>
                                  </m:ctrlPr>
                                </m:barPr>
                                <m:e>
                                  <m:r>
                                    <a:rPr lang="en-GB" sz="1400" i="1">
                                      <a:latin typeface="Cambria Math" panose="02040503050406030204" pitchFamily="18" charset="0"/>
                                    </a:rPr>
                                    <m:t>𝑄</m:t>
                                  </m:r>
                                </m:e>
                              </m:bar>
                            </m:e>
                            <m:sub>
                              <m:r>
                                <a:rPr lang="en-GB" sz="1400" i="1">
                                  <a:latin typeface="Cambria Math" panose="02040503050406030204" pitchFamily="18" charset="0"/>
                                </a:rPr>
                                <m:t>𝑗</m:t>
                              </m:r>
                            </m:sub>
                          </m:sSub>
                        </m:den>
                      </m:f>
                      <m:r>
                        <a:rPr lang="en-GB" sz="1400" i="0">
                          <a:latin typeface="Cambria Math" panose="02040503050406030204" pitchFamily="18" charset="0"/>
                        </a:rPr>
                        <m:t>∗100</m:t>
                      </m:r>
                    </m:oMath>
                  </m:oMathPara>
                </a14:m>
                <a:endParaRPr lang="en-GB" sz="1400" dirty="0">
                  <a:latin typeface="Palatino Linotype" panose="02040502050505030304" pitchFamily="18" charset="0"/>
                </a:endParaRPr>
              </a:p>
            </p:txBody>
          </p:sp>
        </mc:Choice>
        <mc:Fallback xmlns="">
          <p:sp>
            <p:nvSpPr>
              <p:cNvPr id="7" name="Obdĺžnik 6"/>
              <p:cNvSpPr>
                <a:spLocks noRot="1" noChangeAspect="1" noMove="1" noResize="1" noEditPoints="1" noAdjustHandles="1" noChangeArrowheads="1" noChangeShapeType="1" noTextEdit="1"/>
              </p:cNvSpPr>
              <p:nvPr/>
            </p:nvSpPr>
            <p:spPr>
              <a:xfrm>
                <a:off x="3923392" y="6059822"/>
                <a:ext cx="1666418" cy="674352"/>
              </a:xfrm>
              <a:prstGeom prst="rect">
                <a:avLst/>
              </a:prstGeom>
              <a:blipFill rotWithShape="0">
                <a:blip r:embed="rId5"/>
                <a:stretch>
                  <a:fillRect/>
                </a:stretch>
              </a:blipFill>
            </p:spPr>
            <p:txBody>
              <a:bodyPr/>
              <a:lstStyle/>
              <a:p>
                <a:r>
                  <a:rPr lang="sk-SK">
                    <a:noFill/>
                  </a:rPr>
                  <a:t> </a:t>
                </a:r>
              </a:p>
            </p:txBody>
          </p:sp>
        </mc:Fallback>
      </mc:AlternateContent>
      <p:sp>
        <p:nvSpPr>
          <p:cNvPr id="10" name="BlokTextu 9"/>
          <p:cNvSpPr txBox="1"/>
          <p:nvPr/>
        </p:nvSpPr>
        <p:spPr>
          <a:xfrm>
            <a:off x="6186559" y="4982566"/>
            <a:ext cx="2333625" cy="584775"/>
          </a:xfrm>
          <a:prstGeom prst="rect">
            <a:avLst/>
          </a:prstGeom>
          <a:noFill/>
        </p:spPr>
        <p:txBody>
          <a:bodyPr wrap="square" rtlCol="0">
            <a:spAutoFit/>
          </a:bodyPr>
          <a:lstStyle/>
          <a:p>
            <a:pPr marL="285750" indent="-285750">
              <a:buFont typeface="Arial" panose="020B0604020202020204" pitchFamily="34" charset="0"/>
              <a:buChar char="•"/>
            </a:pPr>
            <a:r>
              <a:rPr lang="sk-SK" sz="1600" dirty="0" smtClean="0">
                <a:solidFill>
                  <a:srgbClr val="FF0000"/>
                </a:solidFill>
                <a:latin typeface="Palatino Linotype" panose="02040502050505030304" pitchFamily="18" charset="0"/>
              </a:rPr>
              <a:t>the first period</a:t>
            </a:r>
          </a:p>
          <a:p>
            <a:pPr marL="285750" indent="-285750">
              <a:buFont typeface="Arial" panose="020B0604020202020204" pitchFamily="34" charset="0"/>
              <a:buChar char="•"/>
            </a:pPr>
            <a:r>
              <a:rPr lang="sk-SK" sz="1600" dirty="0" smtClean="0">
                <a:solidFill>
                  <a:srgbClr val="0070C0"/>
                </a:solidFill>
                <a:latin typeface="Palatino Linotype" panose="02040502050505030304" pitchFamily="18" charset="0"/>
              </a:rPr>
              <a:t>the second period</a:t>
            </a:r>
            <a:endParaRPr lang="en-GB" sz="1600" dirty="0">
              <a:solidFill>
                <a:srgbClr val="0070C0"/>
              </a:solidFill>
              <a:latin typeface="Palatino Linotype" panose="02040502050505030304" pitchFamily="18" charset="0"/>
            </a:endParaRPr>
          </a:p>
        </p:txBody>
      </p:sp>
      <p:sp>
        <p:nvSpPr>
          <p:cNvPr id="12" name="Zahnutá šípka doľava 12"/>
          <p:cNvSpPr/>
          <p:nvPr/>
        </p:nvSpPr>
        <p:spPr>
          <a:xfrm>
            <a:off x="4148919" y="3739735"/>
            <a:ext cx="194838" cy="728662"/>
          </a:xfrm>
          <a:prstGeom prst="curvedLeftArrow">
            <a:avLst>
              <a:gd name="adj1" fmla="val 25000"/>
              <a:gd name="adj2" fmla="val 50000"/>
              <a:gd name="adj3" fmla="val 578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BlokTextu 13"/>
          <p:cNvSpPr txBox="1"/>
          <p:nvPr/>
        </p:nvSpPr>
        <p:spPr>
          <a:xfrm>
            <a:off x="4364712" y="3938130"/>
            <a:ext cx="448887" cy="400110"/>
          </a:xfrm>
          <a:prstGeom prst="rect">
            <a:avLst/>
          </a:prstGeom>
          <a:noFill/>
        </p:spPr>
        <p:txBody>
          <a:bodyPr wrap="square" rtlCol="0">
            <a:spAutoFit/>
          </a:bodyPr>
          <a:lstStyle/>
          <a:p>
            <a:r>
              <a:rPr lang="el-GR" sz="2000" dirty="0" smtClean="0">
                <a:solidFill>
                  <a:srgbClr val="0070C0"/>
                </a:solidFill>
                <a:latin typeface="Palatino Linotype" panose="02040502050505030304" pitchFamily="18" charset="0"/>
              </a:rPr>
              <a:t>α</a:t>
            </a:r>
            <a:r>
              <a:rPr lang="sk-SK" sz="2000" baseline="-25000" dirty="0" smtClean="0">
                <a:solidFill>
                  <a:srgbClr val="0070C0"/>
                </a:solidFill>
                <a:latin typeface="Palatino Linotype" panose="02040502050505030304" pitchFamily="18" charset="0"/>
              </a:rPr>
              <a:t>1</a:t>
            </a:r>
            <a:endParaRPr lang="en-GB" sz="2000" baseline="-25000" dirty="0">
              <a:solidFill>
                <a:srgbClr val="0070C0"/>
              </a:solidFill>
              <a:latin typeface="Palatino Linotype" panose="02040502050505030304" pitchFamily="18" charset="0"/>
            </a:endParaRPr>
          </a:p>
        </p:txBody>
      </p:sp>
      <p:sp>
        <p:nvSpPr>
          <p:cNvPr id="11" name="Title 1"/>
          <p:cNvSpPr>
            <a:spLocks noGrp="1"/>
          </p:cNvSpPr>
          <p:nvPr>
            <p:ph type="title"/>
          </p:nvPr>
        </p:nvSpPr>
        <p:spPr>
          <a:xfrm>
            <a:off x="401052" y="483665"/>
            <a:ext cx="11778916" cy="1325563"/>
          </a:xfrm>
        </p:spPr>
        <p:txBody>
          <a:bodyPr>
            <a:normAutofit/>
          </a:bodyPr>
          <a:lstStyle/>
          <a:p>
            <a:r>
              <a:rPr lang="sk-SK" sz="3200" dirty="0">
                <a:latin typeface="Palatino Linotype" panose="02040502050505030304" pitchFamily="18" charset="0"/>
              </a:rPr>
              <a:t>3. The </a:t>
            </a:r>
            <a:r>
              <a:rPr lang="en-US" sz="3200" dirty="0">
                <a:latin typeface="Palatino Linotype" panose="02040502050505030304" pitchFamily="18" charset="0"/>
              </a:rPr>
              <a:t>analysis of the runoff regime changes by the deviations</a:t>
            </a:r>
            <a:endParaRPr lang="sk-SK" sz="3200" dirty="0">
              <a:latin typeface="Palatino Linotype" panose="02040502050505030304" pitchFamily="18" charset="0"/>
            </a:endParaRPr>
          </a:p>
        </p:txBody>
      </p:sp>
    </p:spTree>
    <p:extLst>
      <p:ext uri="{BB962C8B-B14F-4D97-AF65-F5344CB8AC3E}">
        <p14:creationId xmlns:p14="http://schemas.microsoft.com/office/powerpoint/2010/main" val="3937552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10" y="702997"/>
            <a:ext cx="10515600" cy="945657"/>
          </a:xfrm>
        </p:spPr>
        <p:txBody>
          <a:bodyPr>
            <a:normAutofit/>
          </a:bodyPr>
          <a:lstStyle/>
          <a:p>
            <a:r>
              <a:rPr lang="sk-SK" sz="4000" dirty="0" smtClean="0">
                <a:latin typeface="Palatino Linotype" panose="02040502050505030304" pitchFamily="18" charset="0"/>
              </a:rPr>
              <a:t>Results - </a:t>
            </a:r>
            <a:r>
              <a:rPr lang="en-US" sz="3200" dirty="0">
                <a:latin typeface="Palatino Linotype" panose="02040502050505030304" pitchFamily="18" charset="0"/>
              </a:rPr>
              <a:t>1. The analysis of the residuals</a:t>
            </a:r>
            <a:endParaRPr lang="sk-SK" sz="4000" dirty="0">
              <a:latin typeface="Palatino Linotype" panose="02040502050505030304" pitchFamily="18" charset="0"/>
            </a:endParaRPr>
          </a:p>
        </p:txBody>
      </p:sp>
      <p:pic>
        <p:nvPicPr>
          <p:cNvPr id="4" name="Obrázok 7"/>
          <p:cNvPicPr>
            <a:picLocks noChangeAspect="1"/>
          </p:cNvPicPr>
          <p:nvPr/>
        </p:nvPicPr>
        <p:blipFill rotWithShape="1">
          <a:blip r:embed="rId2"/>
          <a:srcRect t="79578" b="-1"/>
          <a:stretch/>
        </p:blipFill>
        <p:spPr>
          <a:xfrm>
            <a:off x="3786829" y="-6432"/>
            <a:ext cx="8405171" cy="697070"/>
          </a:xfrm>
          <a:prstGeom prst="rect">
            <a:avLst/>
          </a:prstGeom>
        </p:spPr>
      </p:pic>
      <p:pic>
        <p:nvPicPr>
          <p:cNvPr id="5" name="Obrázok 8"/>
          <p:cNvPicPr>
            <a:picLocks noChangeAspect="1"/>
          </p:cNvPicPr>
          <p:nvPr/>
        </p:nvPicPr>
        <p:blipFill rotWithShape="1">
          <a:blip r:embed="rId2"/>
          <a:srcRect l="4500" t="10527" b="60855"/>
          <a:stretch/>
        </p:blipFill>
        <p:spPr>
          <a:xfrm>
            <a:off x="0" y="-6432"/>
            <a:ext cx="5808010" cy="706798"/>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857232286"/>
              </p:ext>
            </p:extLst>
          </p:nvPr>
        </p:nvGraphicFramePr>
        <p:xfrm>
          <a:off x="494892" y="2519607"/>
          <a:ext cx="9129334" cy="4041203"/>
        </p:xfrm>
        <a:graphic>
          <a:graphicData uri="http://schemas.openxmlformats.org/drawingml/2006/table">
            <a:tbl>
              <a:tblPr firstRow="1" firstCol="1" bandRow="1"/>
              <a:tblGrid>
                <a:gridCol w="569212"/>
                <a:gridCol w="567393"/>
                <a:gridCol w="569212"/>
                <a:gridCol w="569212"/>
                <a:gridCol w="574668"/>
                <a:gridCol w="565575"/>
                <a:gridCol w="567393"/>
                <a:gridCol w="569212"/>
                <a:gridCol w="569212"/>
                <a:gridCol w="569212"/>
                <a:gridCol w="567393"/>
                <a:gridCol w="565575"/>
                <a:gridCol w="572849"/>
                <a:gridCol w="603885"/>
                <a:gridCol w="569212"/>
                <a:gridCol w="560119"/>
              </a:tblGrid>
              <a:tr h="340555">
                <a:tc>
                  <a:txBody>
                    <a:bodyPr/>
                    <a:lstStyle/>
                    <a:p>
                      <a:pPr algn="just">
                        <a:lnSpc>
                          <a:spcPts val="1700"/>
                        </a:lnSpc>
                        <a:spcAft>
                          <a:spcPts val="0"/>
                        </a:spcAft>
                      </a:pPr>
                      <a:r>
                        <a:rPr lang="en-US" sz="1600" b="1"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Stat.</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Jan.</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Feb.</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Mar.</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Apr.</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May</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Jun</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Jul</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dirty="0" smtClean="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Aug</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dirty="0" smtClean="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Sep</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dirty="0" smtClean="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Oct</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dirty="0" smtClean="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Nov</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dirty="0" smtClean="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Dec</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dirty="0" err="1" smtClean="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Q</a:t>
                      </a:r>
                      <a:r>
                        <a:rPr lang="en-US" sz="1600" b="1" baseline="-25000" dirty="0" err="1" smtClean="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sum</a:t>
                      </a:r>
                      <a:endParaRPr lang="sk-SK" sz="1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dirty="0" err="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Q</a:t>
                      </a:r>
                      <a:r>
                        <a:rPr lang="en-US" sz="1600" b="1" baseline="-25000" dirty="0" err="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win</a:t>
                      </a:r>
                      <a:endParaRPr lang="sk-SK" sz="1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b="1" dirty="0" err="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Q</a:t>
                      </a:r>
                      <a:r>
                        <a:rPr lang="en-US" sz="1600" b="1" baseline="-25000" dirty="0" err="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m</a:t>
                      </a:r>
                      <a:endParaRPr lang="sk-SK" sz="1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5040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F79"/>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C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F79"/>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C77C"/>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1948</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C17B"/>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5311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3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0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C78"/>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1972</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D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5400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CA7D"/>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1944</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C6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3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37F"/>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1974</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170"/>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7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F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1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F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5880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D4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D4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D07E"/>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1956</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D780"/>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1986</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67A"/>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D4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F76"/>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1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7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F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3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0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C37C"/>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6130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3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D0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883"/>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4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A80"/>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6200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83"/>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1965</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3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1938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D4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67A"/>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7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C78"/>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2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7160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3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7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57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C78"/>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D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7290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3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0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C78"/>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D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7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7440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3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C3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B75"/>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7820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6D6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D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E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9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2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C6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F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8560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3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C7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C7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C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C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D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2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F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CA7D"/>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8870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3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3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C77C"/>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A6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57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9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77D"/>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r>
              <a:tr h="264332">
                <a:tc>
                  <a:txBody>
                    <a:bodyPr/>
                    <a:lstStyle/>
                    <a:p>
                      <a:pPr algn="ctr">
                        <a:lnSpc>
                          <a:spcPts val="1700"/>
                        </a:lnSpc>
                        <a:spcAft>
                          <a:spcPts val="0"/>
                        </a:spcAft>
                      </a:pPr>
                      <a:r>
                        <a:rPr lang="en-US"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9500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37F"/>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67A"/>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282"/>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574"/>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E9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7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tr>
              <a:tr h="264332">
                <a:tc>
                  <a:txBody>
                    <a:bodyPr/>
                    <a:lstStyle/>
                    <a:p>
                      <a:pPr algn="ctr">
                        <a:lnSpc>
                          <a:spcPts val="1700"/>
                        </a:lnSpc>
                        <a:spcAft>
                          <a:spcPts val="0"/>
                        </a:spcAft>
                      </a:pPr>
                      <a:r>
                        <a:rPr lang="en-US" sz="1600" b="1"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8320</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9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9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1982</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3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574"/>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1960</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C81"/>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C27B"/>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83"/>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E7E"/>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97D"/>
                    </a:solidFill>
                  </a:tcPr>
                </a:tc>
                <a:tc>
                  <a:txBody>
                    <a:bodyPr/>
                    <a:lstStyle/>
                    <a:p>
                      <a:pPr algn="r">
                        <a:lnSpc>
                          <a:spcPts val="1700"/>
                        </a:lnSpc>
                        <a:spcAft>
                          <a:spcPts val="0"/>
                        </a:spcAft>
                      </a:pPr>
                      <a:r>
                        <a:rPr lang="en-US"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a:lnSpc>
                          <a:spcPts val="1700"/>
                        </a:lnSpc>
                        <a:spcAft>
                          <a:spcPts val="0"/>
                        </a:spcAft>
                      </a:pPr>
                      <a:r>
                        <a:rPr lang="en-US"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1949</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C37C"/>
                    </a:solidFill>
                  </a:tcPr>
                </a:tc>
              </a:tr>
            </a:tbl>
          </a:graphicData>
        </a:graphic>
      </p:graphicFrame>
      <p:sp>
        <p:nvSpPr>
          <p:cNvPr id="3" name="TextBox 2"/>
          <p:cNvSpPr txBox="1"/>
          <p:nvPr/>
        </p:nvSpPr>
        <p:spPr>
          <a:xfrm>
            <a:off x="383577" y="1538783"/>
            <a:ext cx="11999496" cy="707886"/>
          </a:xfrm>
          <a:prstGeom prst="rect">
            <a:avLst/>
          </a:prstGeom>
          <a:noFill/>
        </p:spPr>
        <p:txBody>
          <a:bodyPr wrap="square" rtlCol="0">
            <a:spAutoFit/>
          </a:bodyPr>
          <a:lstStyle/>
          <a:p>
            <a:pPr marL="285750" indent="-285750" algn="just" eaLnBrk="0" hangingPunct="0">
              <a:buFont typeface="Arial" panose="020B0604020202020204" pitchFamily="34" charset="0"/>
              <a:buChar char="•"/>
            </a:pPr>
            <a:r>
              <a:rPr lang="sk-SK" sz="2000" dirty="0" smtClean="0">
                <a:latin typeface="Palatino Linotype" panose="02040502050505030304" pitchFamily="18" charset="0"/>
              </a:rPr>
              <a:t>Many </a:t>
            </a:r>
            <a:r>
              <a:rPr lang="en-US" sz="2000" dirty="0" smtClean="0">
                <a:latin typeface="Palatino Linotype" panose="02040502050505030304" pitchFamily="18" charset="0"/>
              </a:rPr>
              <a:t>change-points</a:t>
            </a:r>
            <a:r>
              <a:rPr lang="sk-SK" sz="2000" dirty="0" smtClean="0">
                <a:latin typeface="Palatino Linotype" panose="02040502050505030304" pitchFamily="18" charset="0"/>
              </a:rPr>
              <a:t> were indentified</a:t>
            </a:r>
            <a:r>
              <a:rPr lang="en-US" sz="2000" dirty="0" smtClean="0">
                <a:latin typeface="Palatino Linotype" panose="02040502050505030304" pitchFamily="18" charset="0"/>
              </a:rPr>
              <a:t> </a:t>
            </a:r>
            <a:r>
              <a:rPr lang="en-US" sz="2000" dirty="0">
                <a:latin typeface="Palatino Linotype" panose="02040502050505030304" pitchFamily="18" charset="0"/>
              </a:rPr>
              <a:t>in </a:t>
            </a:r>
            <a:r>
              <a:rPr lang="en-US" sz="2000" b="1" dirty="0">
                <a:latin typeface="Palatino Linotype" panose="02040502050505030304" pitchFamily="18" charset="0"/>
              </a:rPr>
              <a:t>1941 for September </a:t>
            </a:r>
            <a:r>
              <a:rPr lang="en-US" sz="2000" dirty="0" smtClean="0">
                <a:latin typeface="Palatino Linotype" panose="02040502050505030304" pitchFamily="18" charset="0"/>
              </a:rPr>
              <a:t>and</a:t>
            </a:r>
            <a:r>
              <a:rPr lang="sk-SK" sz="2000" dirty="0" smtClean="0">
                <a:latin typeface="Palatino Linotype" panose="02040502050505030304" pitchFamily="18" charset="0"/>
              </a:rPr>
              <a:t> in</a:t>
            </a:r>
            <a:r>
              <a:rPr lang="en-US" sz="2000" dirty="0" smtClean="0">
                <a:latin typeface="Palatino Linotype" panose="02040502050505030304" pitchFamily="18" charset="0"/>
              </a:rPr>
              <a:t> </a:t>
            </a:r>
            <a:r>
              <a:rPr lang="en-US" sz="2000" b="1" dirty="0">
                <a:latin typeface="Palatino Linotype" panose="02040502050505030304" pitchFamily="18" charset="0"/>
              </a:rPr>
              <a:t>1952 for </a:t>
            </a:r>
            <a:r>
              <a:rPr lang="en-US" sz="2000" b="1" dirty="0" smtClean="0">
                <a:latin typeface="Palatino Linotype" panose="02040502050505030304" pitchFamily="18" charset="0"/>
              </a:rPr>
              <a:t>November</a:t>
            </a:r>
            <a:r>
              <a:rPr lang="sk-SK" sz="2000" dirty="0" smtClean="0">
                <a:latin typeface="Palatino Linotype" panose="02040502050505030304" pitchFamily="18" charset="0"/>
              </a:rPr>
              <a:t>,</a:t>
            </a:r>
            <a:r>
              <a:rPr lang="en-US" sz="2000" dirty="0" smtClean="0">
                <a:latin typeface="Palatino Linotype" panose="02040502050505030304" pitchFamily="18" charset="0"/>
              </a:rPr>
              <a:t> </a:t>
            </a:r>
            <a:endParaRPr lang="sk-SK" sz="2000" dirty="0" smtClean="0">
              <a:latin typeface="Palatino Linotype" panose="02040502050505030304" pitchFamily="18" charset="0"/>
            </a:endParaRPr>
          </a:p>
          <a:p>
            <a:pPr marL="285750" indent="-285750" algn="just" eaLnBrk="0" hangingPunct="0">
              <a:buFont typeface="Arial" panose="020B0604020202020204" pitchFamily="34" charset="0"/>
              <a:buChar char="•"/>
            </a:pPr>
            <a:r>
              <a:rPr lang="sk-SK" sz="2000" dirty="0">
                <a:latin typeface="Palatino Linotype" panose="02040502050505030304" pitchFamily="18" charset="0"/>
              </a:rPr>
              <a:t>a</a:t>
            </a:r>
            <a:r>
              <a:rPr lang="en-US" sz="2000" dirty="0" smtClean="0">
                <a:latin typeface="Palatino Linotype" panose="02040502050505030304" pitchFamily="18" charset="0"/>
              </a:rPr>
              <a:t> </a:t>
            </a:r>
            <a:r>
              <a:rPr lang="en-US" sz="2000" dirty="0">
                <a:latin typeface="Palatino Linotype" panose="02040502050505030304" pitchFamily="18" charset="0"/>
              </a:rPr>
              <a:t>considerable number of change-points were identified in the </a:t>
            </a:r>
            <a:r>
              <a:rPr lang="en-US" sz="2000" b="1" dirty="0">
                <a:latin typeface="Palatino Linotype" panose="02040502050505030304" pitchFamily="18" charset="0"/>
              </a:rPr>
              <a:t>1970s</a:t>
            </a:r>
            <a:r>
              <a:rPr lang="en-US" sz="2000" dirty="0">
                <a:latin typeface="Palatino Linotype" panose="02040502050505030304" pitchFamily="18" charset="0"/>
              </a:rPr>
              <a:t> and </a:t>
            </a:r>
            <a:r>
              <a:rPr lang="en-US" sz="2000" b="1" dirty="0" smtClean="0">
                <a:latin typeface="Palatino Linotype" panose="02040502050505030304" pitchFamily="18" charset="0"/>
              </a:rPr>
              <a:t>1980s</a:t>
            </a:r>
            <a:r>
              <a:rPr lang="sk-SK" sz="2000" dirty="0">
                <a:latin typeface="Palatino Linotype" panose="02040502050505030304" pitchFamily="18" charset="0"/>
              </a:rPr>
              <a:t>.</a:t>
            </a:r>
            <a:r>
              <a:rPr lang="en-US" sz="2000" dirty="0" smtClean="0">
                <a:latin typeface="Palatino Linotype" panose="02040502050505030304" pitchFamily="18" charset="0"/>
              </a:rPr>
              <a:t> </a:t>
            </a:r>
            <a:endParaRPr lang="sk-SK" sz="2000" dirty="0" smtClean="0">
              <a:latin typeface="Palatino Linotype" panose="02040502050505030304" pitchFamily="18" charset="0"/>
            </a:endParaRPr>
          </a:p>
        </p:txBody>
      </p:sp>
      <p:sp>
        <p:nvSpPr>
          <p:cNvPr id="6" name="TextBox 5"/>
          <p:cNvSpPr txBox="1"/>
          <p:nvPr/>
        </p:nvSpPr>
        <p:spPr>
          <a:xfrm>
            <a:off x="9682179" y="3241668"/>
            <a:ext cx="2229853" cy="2308324"/>
          </a:xfrm>
          <a:prstGeom prst="rect">
            <a:avLst/>
          </a:prstGeom>
          <a:noFill/>
        </p:spPr>
        <p:txBody>
          <a:bodyPr wrap="square" rtlCol="0">
            <a:spAutoFit/>
          </a:bodyPr>
          <a:lstStyle/>
          <a:p>
            <a:pPr algn="just"/>
            <a:r>
              <a:rPr lang="en-US" dirty="0">
                <a:latin typeface="Palatino Linotype" panose="02040502050505030304" pitchFamily="18" charset="0"/>
              </a:rPr>
              <a:t>The range of colors from green to red represents the period from the </a:t>
            </a:r>
            <a:r>
              <a:rPr lang="en-US" dirty="0">
                <a:solidFill>
                  <a:srgbClr val="00B050"/>
                </a:solidFill>
                <a:latin typeface="Palatino Linotype" panose="02040502050505030304" pitchFamily="18" charset="0"/>
              </a:rPr>
              <a:t>earliest change-point year </a:t>
            </a:r>
            <a:r>
              <a:rPr lang="en-US" dirty="0">
                <a:latin typeface="Palatino Linotype" panose="02040502050505030304" pitchFamily="18" charset="0"/>
              </a:rPr>
              <a:t>to the </a:t>
            </a:r>
            <a:r>
              <a:rPr lang="en-US" dirty="0">
                <a:solidFill>
                  <a:srgbClr val="FF0000"/>
                </a:solidFill>
                <a:latin typeface="Palatino Linotype" panose="02040502050505030304" pitchFamily="18" charset="0"/>
              </a:rPr>
              <a:t>latest change-point year</a:t>
            </a:r>
            <a:r>
              <a:rPr lang="en-US" dirty="0" smtClean="0">
                <a:solidFill>
                  <a:srgbClr val="FF0000"/>
                </a:solidFill>
                <a:latin typeface="Palatino Linotype" panose="02040502050505030304" pitchFamily="18" charset="0"/>
              </a:rPr>
              <a:t>.</a:t>
            </a:r>
            <a:endParaRPr lang="sk-SK" i="1" dirty="0">
              <a:solidFill>
                <a:srgbClr val="FF0000"/>
              </a:solidFill>
              <a:latin typeface="Palatino Linotype" panose="02040502050505030304" pitchFamily="18" charset="0"/>
            </a:endParaRPr>
          </a:p>
        </p:txBody>
      </p:sp>
      <p:sp>
        <p:nvSpPr>
          <p:cNvPr id="9" name="TextBox 8"/>
          <p:cNvSpPr txBox="1"/>
          <p:nvPr/>
        </p:nvSpPr>
        <p:spPr>
          <a:xfrm>
            <a:off x="383577" y="2198472"/>
            <a:ext cx="2325337" cy="369332"/>
          </a:xfrm>
          <a:prstGeom prst="rect">
            <a:avLst/>
          </a:prstGeom>
          <a:noFill/>
        </p:spPr>
        <p:txBody>
          <a:bodyPr wrap="square" rtlCol="0">
            <a:spAutoFit/>
          </a:bodyPr>
          <a:lstStyle/>
          <a:p>
            <a:r>
              <a:rPr lang="sk-SK" dirty="0" smtClean="0">
                <a:latin typeface="Palatino Linotype" panose="02040502050505030304" pitchFamily="18" charset="0"/>
              </a:rPr>
              <a:t>Table 1</a:t>
            </a:r>
            <a:endParaRPr lang="sk-SK" dirty="0">
              <a:latin typeface="Palatino Linotype" panose="02040502050505030304" pitchFamily="18" charset="0"/>
            </a:endParaRPr>
          </a:p>
        </p:txBody>
      </p:sp>
    </p:spTree>
    <p:extLst>
      <p:ext uri="{BB962C8B-B14F-4D97-AF65-F5344CB8AC3E}">
        <p14:creationId xmlns:p14="http://schemas.microsoft.com/office/powerpoint/2010/main" val="439742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10" y="700366"/>
            <a:ext cx="10515600" cy="956231"/>
          </a:xfrm>
        </p:spPr>
        <p:txBody>
          <a:bodyPr>
            <a:normAutofit/>
          </a:bodyPr>
          <a:lstStyle/>
          <a:p>
            <a:r>
              <a:rPr lang="sk-SK" sz="4000" dirty="0" smtClean="0">
                <a:latin typeface="Palatino Linotype" panose="02040502050505030304" pitchFamily="18" charset="0"/>
              </a:rPr>
              <a:t>Results – </a:t>
            </a:r>
            <a:r>
              <a:rPr lang="sk-SK" sz="3200" dirty="0" smtClean="0">
                <a:latin typeface="Palatino Linotype" panose="02040502050505030304" pitchFamily="18" charset="0"/>
              </a:rPr>
              <a:t>2. Pettitt´s test</a:t>
            </a:r>
            <a:endParaRPr lang="sk-SK" sz="4000" dirty="0">
              <a:latin typeface="Palatino Linotype" panose="02040502050505030304" pitchFamily="18" charset="0"/>
            </a:endParaRPr>
          </a:p>
        </p:txBody>
      </p:sp>
      <p:pic>
        <p:nvPicPr>
          <p:cNvPr id="4" name="Obrázok 7"/>
          <p:cNvPicPr>
            <a:picLocks noChangeAspect="1"/>
          </p:cNvPicPr>
          <p:nvPr/>
        </p:nvPicPr>
        <p:blipFill rotWithShape="1">
          <a:blip r:embed="rId2"/>
          <a:srcRect t="79578" b="-1"/>
          <a:stretch/>
        </p:blipFill>
        <p:spPr>
          <a:xfrm>
            <a:off x="3786829" y="-6432"/>
            <a:ext cx="8405171" cy="697070"/>
          </a:xfrm>
          <a:prstGeom prst="rect">
            <a:avLst/>
          </a:prstGeom>
        </p:spPr>
      </p:pic>
      <p:pic>
        <p:nvPicPr>
          <p:cNvPr id="5" name="Obrázok 8"/>
          <p:cNvPicPr>
            <a:picLocks noChangeAspect="1"/>
          </p:cNvPicPr>
          <p:nvPr/>
        </p:nvPicPr>
        <p:blipFill rotWithShape="1">
          <a:blip r:embed="rId2"/>
          <a:srcRect l="4500" t="10527" b="60855"/>
          <a:stretch/>
        </p:blipFill>
        <p:spPr>
          <a:xfrm>
            <a:off x="0" y="-6432"/>
            <a:ext cx="5808010" cy="70679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880963424"/>
              </p:ext>
            </p:extLst>
          </p:nvPr>
        </p:nvGraphicFramePr>
        <p:xfrm>
          <a:off x="501495" y="2694189"/>
          <a:ext cx="8780596" cy="4012740"/>
        </p:xfrm>
        <a:graphic>
          <a:graphicData uri="http://schemas.openxmlformats.org/drawingml/2006/table">
            <a:tbl>
              <a:tblPr firstRow="1" firstCol="1" bandRow="1"/>
              <a:tblGrid>
                <a:gridCol w="541828"/>
                <a:gridCol w="536857"/>
                <a:gridCol w="536857"/>
                <a:gridCol w="536857"/>
                <a:gridCol w="536857"/>
                <a:gridCol w="545804"/>
                <a:gridCol w="536857"/>
                <a:gridCol w="536857"/>
                <a:gridCol w="536857"/>
                <a:gridCol w="536857"/>
                <a:gridCol w="536857"/>
                <a:gridCol w="536857"/>
                <a:gridCol w="536857"/>
                <a:gridCol w="625340"/>
                <a:gridCol w="625340"/>
                <a:gridCol w="536857"/>
              </a:tblGrid>
              <a:tr h="267516">
                <a:tc>
                  <a:txBody>
                    <a:bodyPr/>
                    <a:lstStyle/>
                    <a:p>
                      <a:pPr algn="ctr">
                        <a:lnSpc>
                          <a:spcPts val="1700"/>
                        </a:lnSpc>
                        <a:spcAft>
                          <a:spcPts val="0"/>
                        </a:spcAft>
                      </a:pPr>
                      <a:r>
                        <a:rPr lang="sk-SK" sz="1600" b="1"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Stat.</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Jan</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Feb</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Mar</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Apr</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May</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Jun</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Jul</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Aug</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Sep</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Oct</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Nov</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Dec</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Q</a:t>
                      </a:r>
                      <a:r>
                        <a:rPr lang="sk-SK" sz="1600" b="1" baseline="-250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sum</a:t>
                      </a:r>
                      <a:endParaRPr lang="sk-SK" sz="1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Q</a:t>
                      </a:r>
                      <a:r>
                        <a:rPr lang="sk-SK" sz="1600" b="1" baseline="-250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win</a:t>
                      </a:r>
                      <a:endParaRPr lang="sk-SK" sz="1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b="1"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Q</a:t>
                      </a:r>
                      <a:r>
                        <a:rPr lang="sk-SK" sz="1600" b="1" baseline="-250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m</a:t>
                      </a:r>
                      <a:endParaRPr lang="sk-SK" sz="1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5040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A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67A"/>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1948</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C7D"/>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67A"/>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574"/>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D3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D3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273"/>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C7D"/>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67A"/>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5311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27F"/>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E883"/>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7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975"/>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1972</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983"/>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282"/>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781"/>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5880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D37F"/>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D37F"/>
                    </a:solidFill>
                  </a:tcPr>
                </a:tc>
                <a:tc>
                  <a:txBody>
                    <a:bodyPr/>
                    <a:lstStyle/>
                    <a:p>
                      <a:pPr algn="ctr">
                        <a:lnSpc>
                          <a:spcPts val="1700"/>
                        </a:lnSpc>
                        <a:spcAft>
                          <a:spcPts val="0"/>
                        </a:spcAft>
                      </a:pPr>
                      <a:r>
                        <a:rPr lang="sk-SK" sz="1600" u="sng"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1951</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0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E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D3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477"/>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4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E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D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C87D"/>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D7E"/>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5400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CB7D"/>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C7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C77C"/>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1997</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574"/>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84"/>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37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1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4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D81"/>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370"/>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2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6130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877"/>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46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27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9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482"/>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983"/>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E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BC57C"/>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282"/>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282"/>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282"/>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82"/>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82"/>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7160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F82"/>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9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975"/>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47C"/>
                    </a:solidFill>
                  </a:tcPr>
                </a:tc>
                <a:tc>
                  <a:txBody>
                    <a:bodyPr/>
                    <a:lstStyle/>
                    <a:p>
                      <a:pPr algn="ctr">
                        <a:lnSpc>
                          <a:spcPts val="1700"/>
                        </a:lnSpc>
                        <a:spcAft>
                          <a:spcPts val="0"/>
                        </a:spcAft>
                      </a:pPr>
                      <a:r>
                        <a:rPr lang="sk-SK" sz="1600" u="sng"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282"/>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6200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A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0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1938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C0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D7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F"/>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E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4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4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1936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370"/>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7290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A72"/>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67A"/>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A7B"/>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9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47C"/>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82"/>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17C"/>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17C"/>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7440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F"/>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67A"/>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B78"/>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B78"/>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E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D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E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7820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4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C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F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A"/>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975"/>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C7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C87D"/>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282"/>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E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8560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A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4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AB78"/>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A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A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4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C87D"/>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1968</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482"/>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480"/>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8870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2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46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E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77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582"/>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1937</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7BF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975"/>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D75"/>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4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A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C87D"/>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C87D"/>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582"/>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C87D"/>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9500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C6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46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E7C"/>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2000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A72"/>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582"/>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1964</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F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975"/>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C87D"/>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F"/>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582"/>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1983</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9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1981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r>
              <a:tr h="267516">
                <a:tc>
                  <a:txBody>
                    <a:bodyPr/>
                    <a:lstStyle/>
                    <a:p>
                      <a:pPr algn="ctr">
                        <a:lnSpc>
                          <a:spcPts val="1700"/>
                        </a:lnSpc>
                        <a:spcAft>
                          <a:spcPts val="0"/>
                        </a:spcAft>
                      </a:pPr>
                      <a:r>
                        <a:rPr lang="sk-SK" sz="1600" b="1">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8320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C81"/>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582"/>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1971</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E8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1936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1936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1996</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975"/>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C87D"/>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1941</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C47C"/>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1945</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C87D"/>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1952</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1960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A80"/>
                    </a:solidFill>
                  </a:tcPr>
                </a:tc>
                <a:tc>
                  <a:txBody>
                    <a:bodyPr/>
                    <a:lstStyle/>
                    <a:p>
                      <a:pPr algn="ctr">
                        <a:lnSpc>
                          <a:spcPts val="1700"/>
                        </a:lnSpc>
                        <a:spcAft>
                          <a:spcPts val="0"/>
                        </a:spcAft>
                      </a:pPr>
                      <a:r>
                        <a:rPr lang="sk-SK" sz="1600" u="sng">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1949</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D7E"/>
                    </a:solidFill>
                  </a:tcPr>
                </a:tc>
                <a:tc>
                  <a:txBody>
                    <a:bodyPr/>
                    <a:lstStyle/>
                    <a:p>
                      <a:pPr algn="ctr">
                        <a:lnSpc>
                          <a:spcPts val="1700"/>
                        </a:lnSpc>
                        <a:spcAft>
                          <a:spcPts val="0"/>
                        </a:spcAft>
                      </a:pPr>
                      <a:r>
                        <a:rPr lang="sk-SK" sz="160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1970</a:t>
                      </a:r>
                      <a:endParaRPr lang="sk-SK"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683"/>
                    </a:solidFill>
                  </a:tcPr>
                </a:tc>
                <a:tc>
                  <a:txBody>
                    <a:bodyPr/>
                    <a:lstStyle/>
                    <a:p>
                      <a:pPr algn="ctr">
                        <a:lnSpc>
                          <a:spcPts val="1700"/>
                        </a:lnSpc>
                        <a:spcAft>
                          <a:spcPts val="0"/>
                        </a:spcAft>
                      </a:pPr>
                      <a:r>
                        <a:rPr lang="sk-SK" sz="1600" dirty="0">
                          <a:solidFill>
                            <a:srgbClr val="000000"/>
                          </a:solidFill>
                          <a:effectLst/>
                          <a:latin typeface="Palatino Linotype" panose="02040502050505030304" pitchFamily="18" charset="0"/>
                          <a:ea typeface="Times New Roman" panose="02020603050405020304" pitchFamily="18" charset="0"/>
                          <a:cs typeface="Calibri" panose="020F0502020204030204" pitchFamily="34" charset="0"/>
                        </a:rPr>
                        <a:t>1949</a:t>
                      </a:r>
                      <a:endParaRPr lang="sk-SK"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D7E"/>
                    </a:solidFill>
                  </a:tcPr>
                </a:tc>
              </a:tr>
            </a:tbl>
          </a:graphicData>
        </a:graphic>
      </p:graphicFrame>
      <p:sp>
        <p:nvSpPr>
          <p:cNvPr id="8" name="Rectangle 7"/>
          <p:cNvSpPr/>
          <p:nvPr/>
        </p:nvSpPr>
        <p:spPr>
          <a:xfrm>
            <a:off x="376330" y="1472163"/>
            <a:ext cx="11451611" cy="1200329"/>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Palatino Linotype" panose="02040502050505030304" pitchFamily="18" charset="0"/>
              </a:rPr>
              <a:t>More </a:t>
            </a:r>
            <a:r>
              <a:rPr lang="en-US" dirty="0">
                <a:latin typeface="Palatino Linotype" panose="02040502050505030304" pitchFamily="18" charset="0"/>
              </a:rPr>
              <a:t>than a quarter of the change-points are statistically significant (58 change-points out of 210).</a:t>
            </a:r>
            <a:endParaRPr lang="sk-SK" dirty="0" smtClean="0">
              <a:latin typeface="Palatino Linotype" panose="02040502050505030304" pitchFamily="18" charset="0"/>
            </a:endParaRPr>
          </a:p>
          <a:p>
            <a:pPr marL="285750" indent="-285750" algn="just">
              <a:buFont typeface="Arial" panose="020B0604020202020204" pitchFamily="34" charset="0"/>
              <a:buChar char="•"/>
            </a:pPr>
            <a:r>
              <a:rPr lang="en-US" dirty="0" smtClean="0">
                <a:latin typeface="Palatino Linotype" panose="02040502050505030304" pitchFamily="18" charset="0"/>
              </a:rPr>
              <a:t>November </a:t>
            </a:r>
            <a:r>
              <a:rPr lang="en-US" dirty="0">
                <a:latin typeface="Palatino Linotype" panose="02040502050505030304" pitchFamily="18" charset="0"/>
              </a:rPr>
              <a:t>has </a:t>
            </a:r>
            <a:r>
              <a:rPr lang="sk-SK" dirty="0" smtClean="0">
                <a:latin typeface="Palatino Linotype" panose="02040502050505030304" pitchFamily="18" charset="0"/>
              </a:rPr>
              <a:t>6</a:t>
            </a:r>
            <a:r>
              <a:rPr lang="en-US" dirty="0" smtClean="0">
                <a:latin typeface="Palatino Linotype" panose="02040502050505030304" pitchFamily="18" charset="0"/>
              </a:rPr>
              <a:t> </a:t>
            </a:r>
            <a:r>
              <a:rPr lang="en-US" dirty="0">
                <a:latin typeface="Palatino Linotype" panose="02040502050505030304" pitchFamily="18" charset="0"/>
              </a:rPr>
              <a:t>significant change-points in 1952. Overall, there were 8 change-points in 1952. </a:t>
            </a:r>
            <a:endParaRPr lang="sk-SK" dirty="0" smtClean="0">
              <a:latin typeface="Palatino Linotype" panose="02040502050505030304" pitchFamily="18" charset="0"/>
            </a:endParaRPr>
          </a:p>
          <a:p>
            <a:pPr marL="285750" indent="-285750" algn="just">
              <a:buFont typeface="Arial" panose="020B0604020202020204" pitchFamily="34" charset="0"/>
              <a:buChar char="•"/>
            </a:pPr>
            <a:r>
              <a:rPr lang="en-US" dirty="0" smtClean="0">
                <a:latin typeface="Palatino Linotype" panose="02040502050505030304" pitchFamily="18" charset="0"/>
              </a:rPr>
              <a:t>The </a:t>
            </a:r>
            <a:r>
              <a:rPr lang="en-US" dirty="0">
                <a:latin typeface="Palatino Linotype" panose="02040502050505030304" pitchFamily="18" charset="0"/>
              </a:rPr>
              <a:t>entire measured period of the mean monthly discharges (</a:t>
            </a:r>
            <a:r>
              <a:rPr lang="en-US" i="1" dirty="0" err="1" smtClean="0">
                <a:latin typeface="Palatino Linotype" panose="02040502050505030304" pitchFamily="18" charset="0"/>
              </a:rPr>
              <a:t>Qm</a:t>
            </a:r>
            <a:r>
              <a:rPr lang="sk-SK" i="1" dirty="0" smtClean="0">
                <a:latin typeface="Palatino Linotype" panose="02040502050505030304" pitchFamily="18" charset="0"/>
              </a:rPr>
              <a:t> </a:t>
            </a:r>
            <a:r>
              <a:rPr lang="sk-SK" dirty="0" smtClean="0">
                <a:latin typeface="Palatino Linotype" panose="02040502050505030304" pitchFamily="18" charset="0"/>
              </a:rPr>
              <a:t>in the </a:t>
            </a:r>
            <a:r>
              <a:rPr lang="sk-SK" i="1" dirty="0" smtClean="0">
                <a:latin typeface="Palatino Linotype" panose="02040502050505030304" pitchFamily="18" charset="0"/>
              </a:rPr>
              <a:t>Table 2</a:t>
            </a:r>
            <a:r>
              <a:rPr lang="en-US" dirty="0" smtClean="0">
                <a:latin typeface="Palatino Linotype" panose="02040502050505030304" pitchFamily="18" charset="0"/>
              </a:rPr>
              <a:t>) </a:t>
            </a:r>
            <a:r>
              <a:rPr lang="en-US" dirty="0">
                <a:latin typeface="Palatino Linotype" panose="02040502050505030304" pitchFamily="18" charset="0"/>
              </a:rPr>
              <a:t>has 4 </a:t>
            </a:r>
            <a:r>
              <a:rPr lang="sk-SK" dirty="0" smtClean="0">
                <a:latin typeface="Palatino Linotype" panose="02040502050505030304" pitchFamily="18" charset="0"/>
              </a:rPr>
              <a:t>significant </a:t>
            </a:r>
            <a:r>
              <a:rPr lang="en-US" dirty="0" smtClean="0">
                <a:latin typeface="Palatino Linotype" panose="02040502050505030304" pitchFamily="18" charset="0"/>
              </a:rPr>
              <a:t>change-points</a:t>
            </a:r>
            <a:r>
              <a:rPr lang="en-US" i="1" dirty="0" smtClean="0">
                <a:latin typeface="Palatino Linotype" panose="02040502050505030304" pitchFamily="18" charset="0"/>
              </a:rPr>
              <a:t> </a:t>
            </a:r>
            <a:r>
              <a:rPr lang="en-US" dirty="0">
                <a:latin typeface="Palatino Linotype" panose="02040502050505030304" pitchFamily="18" charset="0"/>
              </a:rPr>
              <a:t>out of a total of 9 change-points in </a:t>
            </a:r>
            <a:r>
              <a:rPr lang="en-US" dirty="0" smtClean="0">
                <a:latin typeface="Palatino Linotype" panose="02040502050505030304" pitchFamily="18" charset="0"/>
              </a:rPr>
              <a:t>1980.</a:t>
            </a:r>
            <a:endParaRPr lang="sk-SK" sz="2000" dirty="0"/>
          </a:p>
        </p:txBody>
      </p:sp>
      <p:sp>
        <p:nvSpPr>
          <p:cNvPr id="9" name="TextBox 8"/>
          <p:cNvSpPr txBox="1"/>
          <p:nvPr/>
        </p:nvSpPr>
        <p:spPr>
          <a:xfrm>
            <a:off x="9376550" y="3042604"/>
            <a:ext cx="2395052" cy="3416320"/>
          </a:xfrm>
          <a:prstGeom prst="rect">
            <a:avLst/>
          </a:prstGeom>
          <a:noFill/>
        </p:spPr>
        <p:txBody>
          <a:bodyPr wrap="square" rtlCol="0">
            <a:spAutoFit/>
          </a:bodyPr>
          <a:lstStyle/>
          <a:p>
            <a:pPr algn="just"/>
            <a:r>
              <a:rPr lang="en-US" u="sng" dirty="0">
                <a:latin typeface="Palatino Linotype" panose="02040502050505030304" pitchFamily="18" charset="0"/>
              </a:rPr>
              <a:t>The underlined years in Table are change-points with a p-value ≤ 0.15. </a:t>
            </a:r>
            <a:endParaRPr lang="sk-SK" u="sng" dirty="0">
              <a:latin typeface="Palatino Linotype" panose="02040502050505030304" pitchFamily="18" charset="0"/>
            </a:endParaRPr>
          </a:p>
          <a:p>
            <a:pPr algn="just"/>
            <a:endParaRPr lang="sk-SK" dirty="0" smtClean="0">
              <a:latin typeface="Palatino Linotype" panose="02040502050505030304" pitchFamily="18" charset="0"/>
            </a:endParaRPr>
          </a:p>
          <a:p>
            <a:pPr algn="just"/>
            <a:r>
              <a:rPr lang="en-US" dirty="0" smtClean="0">
                <a:latin typeface="Palatino Linotype" panose="02040502050505030304" pitchFamily="18" charset="0"/>
              </a:rPr>
              <a:t>The </a:t>
            </a:r>
            <a:r>
              <a:rPr lang="en-US" dirty="0">
                <a:latin typeface="Palatino Linotype" panose="02040502050505030304" pitchFamily="18" charset="0"/>
              </a:rPr>
              <a:t>range of colors from green to red represents the period from the </a:t>
            </a:r>
            <a:r>
              <a:rPr lang="en-US" dirty="0">
                <a:solidFill>
                  <a:schemeClr val="accent6">
                    <a:lumMod val="50000"/>
                  </a:schemeClr>
                </a:solidFill>
                <a:latin typeface="Palatino Linotype" panose="02040502050505030304" pitchFamily="18" charset="0"/>
              </a:rPr>
              <a:t>earliest change-point year </a:t>
            </a:r>
            <a:r>
              <a:rPr lang="en-US" dirty="0">
                <a:latin typeface="Palatino Linotype" panose="02040502050505030304" pitchFamily="18" charset="0"/>
              </a:rPr>
              <a:t>to the </a:t>
            </a:r>
            <a:r>
              <a:rPr lang="en-US" dirty="0">
                <a:solidFill>
                  <a:srgbClr val="FF0000"/>
                </a:solidFill>
                <a:latin typeface="Palatino Linotype" panose="02040502050505030304" pitchFamily="18" charset="0"/>
              </a:rPr>
              <a:t>latest change-point year</a:t>
            </a:r>
            <a:r>
              <a:rPr lang="en-US" dirty="0" smtClean="0">
                <a:solidFill>
                  <a:srgbClr val="FF0000"/>
                </a:solidFill>
                <a:latin typeface="Palatino Linotype" panose="02040502050505030304" pitchFamily="18" charset="0"/>
              </a:rPr>
              <a:t>.</a:t>
            </a:r>
            <a:endParaRPr lang="sk-SK" i="1" dirty="0">
              <a:solidFill>
                <a:srgbClr val="FF0000"/>
              </a:solidFill>
              <a:latin typeface="Palatino Linotype" panose="02040502050505030304" pitchFamily="18" charset="0"/>
            </a:endParaRPr>
          </a:p>
        </p:txBody>
      </p:sp>
      <p:sp>
        <p:nvSpPr>
          <p:cNvPr id="10" name="TextBox 9"/>
          <p:cNvSpPr txBox="1"/>
          <p:nvPr/>
        </p:nvSpPr>
        <p:spPr>
          <a:xfrm>
            <a:off x="8432249" y="2362175"/>
            <a:ext cx="2325337" cy="369332"/>
          </a:xfrm>
          <a:prstGeom prst="rect">
            <a:avLst/>
          </a:prstGeom>
          <a:noFill/>
        </p:spPr>
        <p:txBody>
          <a:bodyPr wrap="square" rtlCol="0">
            <a:spAutoFit/>
          </a:bodyPr>
          <a:lstStyle/>
          <a:p>
            <a:r>
              <a:rPr lang="sk-SK" dirty="0" smtClean="0">
                <a:latin typeface="Palatino Linotype" panose="02040502050505030304" pitchFamily="18" charset="0"/>
              </a:rPr>
              <a:t>Table 2</a:t>
            </a:r>
            <a:endParaRPr lang="sk-SK" dirty="0">
              <a:latin typeface="Palatino Linotype" panose="02040502050505030304" pitchFamily="18" charset="0"/>
            </a:endParaRPr>
          </a:p>
        </p:txBody>
      </p:sp>
    </p:spTree>
    <p:extLst>
      <p:ext uri="{BB962C8B-B14F-4D97-AF65-F5344CB8AC3E}">
        <p14:creationId xmlns:p14="http://schemas.microsoft.com/office/powerpoint/2010/main" val="310975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10" y="851905"/>
            <a:ext cx="10515600" cy="669734"/>
          </a:xfrm>
        </p:spPr>
        <p:txBody>
          <a:bodyPr>
            <a:normAutofit/>
          </a:bodyPr>
          <a:lstStyle/>
          <a:p>
            <a:r>
              <a:rPr lang="sk-SK" sz="3600" dirty="0" smtClean="0">
                <a:latin typeface="Palatino Linotype" panose="02040502050505030304" pitchFamily="18" charset="0"/>
              </a:rPr>
              <a:t>Results – </a:t>
            </a:r>
            <a:r>
              <a:rPr lang="sk-SK" sz="2800" dirty="0" smtClean="0">
                <a:latin typeface="Palatino Linotype" panose="02040502050505030304" pitchFamily="18" charset="0"/>
              </a:rPr>
              <a:t>3. The</a:t>
            </a:r>
            <a:r>
              <a:rPr lang="en-US" sz="2800" dirty="0" smtClean="0">
                <a:latin typeface="Palatino Linotype" panose="02040502050505030304" pitchFamily="18" charset="0"/>
              </a:rPr>
              <a:t> </a:t>
            </a:r>
            <a:r>
              <a:rPr lang="en-US" sz="2800" dirty="0">
                <a:latin typeface="Palatino Linotype" panose="02040502050505030304" pitchFamily="18" charset="0"/>
              </a:rPr>
              <a:t>analysis of the runoff regime changes </a:t>
            </a:r>
            <a:endParaRPr lang="sk-SK" sz="2800" dirty="0">
              <a:latin typeface="Palatino Linotype" panose="02040502050505030304" pitchFamily="18" charset="0"/>
            </a:endParaRPr>
          </a:p>
        </p:txBody>
      </p:sp>
      <p:sp>
        <p:nvSpPr>
          <p:cNvPr id="3" name="Content Placeholder 2"/>
          <p:cNvSpPr>
            <a:spLocks noGrp="1"/>
          </p:cNvSpPr>
          <p:nvPr>
            <p:ph idx="1"/>
          </p:nvPr>
        </p:nvSpPr>
        <p:spPr>
          <a:xfrm>
            <a:off x="7063970" y="3258354"/>
            <a:ext cx="4777580" cy="3343495"/>
          </a:xfrm>
        </p:spPr>
        <p:txBody>
          <a:bodyPr>
            <a:noAutofit/>
          </a:bodyPr>
          <a:lstStyle/>
          <a:p>
            <a:pPr algn="just"/>
            <a:r>
              <a:rPr lang="en-US" sz="1600" dirty="0" smtClean="0">
                <a:latin typeface="Palatino Linotype" panose="02040502050505030304" pitchFamily="18" charset="0"/>
              </a:rPr>
              <a:t>The graph</a:t>
            </a:r>
            <a:r>
              <a:rPr lang="sk-SK" sz="1600" dirty="0" smtClean="0">
                <a:latin typeface="Palatino Linotype" panose="02040502050505030304" pitchFamily="18" charset="0"/>
              </a:rPr>
              <a:t> </a:t>
            </a:r>
            <a:r>
              <a:rPr lang="en-US" sz="1600" dirty="0" smtClean="0">
                <a:latin typeface="Palatino Linotype" panose="02040502050505030304" pitchFamily="18" charset="0"/>
              </a:rPr>
              <a:t>shows </a:t>
            </a:r>
            <a:r>
              <a:rPr lang="en-US" sz="1600" dirty="0">
                <a:latin typeface="Palatino Linotype" panose="02040502050505030304" pitchFamily="18" charset="0"/>
              </a:rPr>
              <a:t>an analysis of the deviations for the stage-discharge gauging station 5040 (</a:t>
            </a:r>
            <a:r>
              <a:rPr lang="en-US" sz="1600" dirty="0" err="1">
                <a:latin typeface="Palatino Linotype" panose="02040502050505030304" pitchFamily="18" charset="0"/>
              </a:rPr>
              <a:t>Šaštín-Stráže</a:t>
            </a:r>
            <a:r>
              <a:rPr lang="en-US" sz="1600" dirty="0">
                <a:latin typeface="Palatino Linotype" panose="02040502050505030304" pitchFamily="18" charset="0"/>
              </a:rPr>
              <a:t>) in August. </a:t>
            </a:r>
            <a:endParaRPr lang="sk-SK" sz="1600" dirty="0" smtClean="0">
              <a:latin typeface="Palatino Linotype" panose="02040502050505030304" pitchFamily="18" charset="0"/>
            </a:endParaRPr>
          </a:p>
          <a:p>
            <a:pPr algn="just"/>
            <a:r>
              <a:rPr lang="en-US" sz="1600" dirty="0" smtClean="0">
                <a:latin typeface="Palatino Linotype" panose="02040502050505030304" pitchFamily="18" charset="0"/>
              </a:rPr>
              <a:t>The </a:t>
            </a:r>
            <a:r>
              <a:rPr lang="en-US" sz="1600" dirty="0">
                <a:latin typeface="Palatino Linotype" panose="02040502050505030304" pitchFamily="18" charset="0"/>
              </a:rPr>
              <a:t>division of the measured period is based on the seasonal mean monthly discharges </a:t>
            </a:r>
            <a:r>
              <a:rPr lang="en-US" sz="1600" dirty="0" smtClean="0">
                <a:latin typeface="Palatino Linotype" panose="02040502050505030304" pitchFamily="18" charset="0"/>
              </a:rPr>
              <a:t>(</a:t>
            </a:r>
            <a:r>
              <a:rPr lang="sk-SK" sz="1600" i="1" dirty="0" smtClean="0">
                <a:latin typeface="Palatino Linotype" panose="02040502050505030304" pitchFamily="18" charset="0"/>
              </a:rPr>
              <a:t>Table 1</a:t>
            </a:r>
            <a:r>
              <a:rPr lang="sk-SK" sz="1600" dirty="0" smtClean="0">
                <a:latin typeface="Palatino Linotype" panose="02040502050505030304" pitchFamily="18" charset="0"/>
              </a:rPr>
              <a:t>, </a:t>
            </a:r>
            <a:r>
              <a:rPr lang="en-US" sz="1600" i="1" dirty="0" err="1" smtClean="0">
                <a:latin typeface="Palatino Linotype" panose="02040502050505030304" pitchFamily="18" charset="0"/>
              </a:rPr>
              <a:t>Qsum</a:t>
            </a:r>
            <a:r>
              <a:rPr lang="en-US" sz="1600" dirty="0" smtClean="0">
                <a:latin typeface="Palatino Linotype" panose="02040502050505030304" pitchFamily="18" charset="0"/>
              </a:rPr>
              <a:t> </a:t>
            </a:r>
            <a:r>
              <a:rPr lang="sk-SK" sz="1600" dirty="0" smtClean="0">
                <a:latin typeface="Palatino Linotype" panose="02040502050505030304" pitchFamily="18" charset="0"/>
              </a:rPr>
              <a:t>vs.</a:t>
            </a:r>
            <a:r>
              <a:rPr lang="en-US" sz="1600" dirty="0" smtClean="0">
                <a:latin typeface="Palatino Linotype" panose="02040502050505030304" pitchFamily="18" charset="0"/>
              </a:rPr>
              <a:t> </a:t>
            </a:r>
            <a:r>
              <a:rPr lang="en-US" sz="1600" i="1" dirty="0" err="1">
                <a:latin typeface="Palatino Linotype" panose="02040502050505030304" pitchFamily="18" charset="0"/>
              </a:rPr>
              <a:t>Qwin</a:t>
            </a:r>
            <a:r>
              <a:rPr lang="en-US" sz="1600" dirty="0" smtClean="0">
                <a:latin typeface="Palatino Linotype" panose="02040502050505030304" pitchFamily="18" charset="0"/>
              </a:rPr>
              <a:t>).</a:t>
            </a:r>
            <a:endParaRPr lang="sk-SK" sz="1600" dirty="0" smtClean="0">
              <a:latin typeface="Palatino Linotype" panose="02040502050505030304" pitchFamily="18" charset="0"/>
            </a:endParaRPr>
          </a:p>
          <a:p>
            <a:pPr algn="just"/>
            <a:r>
              <a:rPr lang="en-US" sz="1600" dirty="0" smtClean="0">
                <a:latin typeface="Palatino Linotype" panose="02040502050505030304" pitchFamily="18" charset="0"/>
              </a:rPr>
              <a:t>Specifically </a:t>
            </a:r>
            <a:r>
              <a:rPr lang="en-US" sz="1600" dirty="0">
                <a:latin typeface="Palatino Linotype" panose="02040502050505030304" pitchFamily="18" charset="0"/>
              </a:rPr>
              <a:t>for this graph, the first period was from </a:t>
            </a:r>
            <a:r>
              <a:rPr lang="en-US" sz="1600" dirty="0">
                <a:solidFill>
                  <a:srgbClr val="0070C0"/>
                </a:solidFill>
                <a:latin typeface="Palatino Linotype" panose="02040502050505030304" pitchFamily="18" charset="0"/>
              </a:rPr>
              <a:t>1931 to 1942 </a:t>
            </a:r>
            <a:r>
              <a:rPr lang="en-US" sz="1600" dirty="0">
                <a:latin typeface="Palatino Linotype" panose="02040502050505030304" pitchFamily="18" charset="0"/>
              </a:rPr>
              <a:t>and the second period from </a:t>
            </a:r>
            <a:r>
              <a:rPr lang="en-US" sz="1600" dirty="0">
                <a:solidFill>
                  <a:srgbClr val="FF0000"/>
                </a:solidFill>
                <a:latin typeface="Palatino Linotype" panose="02040502050505030304" pitchFamily="18" charset="0"/>
              </a:rPr>
              <a:t>1943 to 2016</a:t>
            </a:r>
            <a:r>
              <a:rPr lang="en-US" sz="1600" dirty="0">
                <a:latin typeface="Palatino Linotype" panose="02040502050505030304" pitchFamily="18" charset="0"/>
              </a:rPr>
              <a:t>. </a:t>
            </a:r>
            <a:endParaRPr lang="sk-SK" sz="1600" dirty="0" smtClean="0">
              <a:latin typeface="Palatino Linotype" panose="02040502050505030304" pitchFamily="18" charset="0"/>
            </a:endParaRPr>
          </a:p>
          <a:p>
            <a:pPr algn="just"/>
            <a:r>
              <a:rPr lang="en-US" sz="1600" dirty="0" smtClean="0">
                <a:latin typeface="Palatino Linotype" panose="02040502050505030304" pitchFamily="18" charset="0"/>
              </a:rPr>
              <a:t>The </a:t>
            </a:r>
            <a:r>
              <a:rPr lang="en-US" sz="1600" dirty="0">
                <a:latin typeface="Palatino Linotype" panose="02040502050505030304" pitchFamily="18" charset="0"/>
              </a:rPr>
              <a:t>change-point was in 1942 </a:t>
            </a:r>
            <a:r>
              <a:rPr lang="en-US" sz="1600" dirty="0" smtClean="0">
                <a:latin typeface="Palatino Linotype" panose="02040502050505030304" pitchFamily="18" charset="0"/>
              </a:rPr>
              <a:t>(</a:t>
            </a:r>
            <a:r>
              <a:rPr lang="sk-SK" sz="1600" i="1" dirty="0" smtClean="0">
                <a:latin typeface="Palatino Linotype" panose="02040502050505030304" pitchFamily="18" charset="0"/>
              </a:rPr>
              <a:t>Table 1</a:t>
            </a:r>
            <a:r>
              <a:rPr lang="en-US" sz="1600" dirty="0" smtClean="0">
                <a:latin typeface="Palatino Linotype" panose="02040502050505030304" pitchFamily="18" charset="0"/>
              </a:rPr>
              <a:t>, </a:t>
            </a:r>
            <a:r>
              <a:rPr lang="en-US" sz="1600" dirty="0">
                <a:latin typeface="Palatino Linotype" panose="02040502050505030304" pitchFamily="18" charset="0"/>
              </a:rPr>
              <a:t>row 5040, column </a:t>
            </a:r>
            <a:r>
              <a:rPr lang="en-US" sz="1600" i="1" dirty="0" err="1">
                <a:latin typeface="Palatino Linotype" panose="02040502050505030304" pitchFamily="18" charset="0"/>
              </a:rPr>
              <a:t>Qsum</a:t>
            </a:r>
            <a:r>
              <a:rPr lang="en-US" sz="1600" dirty="0">
                <a:latin typeface="Palatino Linotype" panose="02040502050505030304" pitchFamily="18" charset="0"/>
              </a:rPr>
              <a:t>). The angle between the trend lines is 21.1°. </a:t>
            </a:r>
            <a:r>
              <a:rPr lang="en-US" sz="1600" u="sng" dirty="0">
                <a:latin typeface="Palatino Linotype" panose="02040502050505030304" pitchFamily="18" charset="0"/>
              </a:rPr>
              <a:t>This means a significant change in the runoff regime in August</a:t>
            </a:r>
            <a:r>
              <a:rPr lang="en-US" sz="1600" u="sng" dirty="0" smtClean="0">
                <a:latin typeface="Palatino Linotype" panose="02040502050505030304" pitchFamily="18" charset="0"/>
              </a:rPr>
              <a:t>.</a:t>
            </a:r>
            <a:endParaRPr lang="sk-SK" sz="1600" i="1" u="sng" dirty="0">
              <a:latin typeface="Palatino Linotype" panose="02040502050505030304" pitchFamily="18" charset="0"/>
            </a:endParaRPr>
          </a:p>
        </p:txBody>
      </p:sp>
      <p:pic>
        <p:nvPicPr>
          <p:cNvPr id="4" name="Obrázok 7"/>
          <p:cNvPicPr>
            <a:picLocks noChangeAspect="1"/>
          </p:cNvPicPr>
          <p:nvPr/>
        </p:nvPicPr>
        <p:blipFill rotWithShape="1">
          <a:blip r:embed="rId2"/>
          <a:srcRect t="79578" b="-1"/>
          <a:stretch/>
        </p:blipFill>
        <p:spPr>
          <a:xfrm>
            <a:off x="3786829" y="-6432"/>
            <a:ext cx="8405171" cy="697070"/>
          </a:xfrm>
          <a:prstGeom prst="rect">
            <a:avLst/>
          </a:prstGeom>
        </p:spPr>
      </p:pic>
      <p:pic>
        <p:nvPicPr>
          <p:cNvPr id="5" name="Obrázok 8"/>
          <p:cNvPicPr>
            <a:picLocks noChangeAspect="1"/>
          </p:cNvPicPr>
          <p:nvPr/>
        </p:nvPicPr>
        <p:blipFill rotWithShape="1">
          <a:blip r:embed="rId2"/>
          <a:srcRect l="4500" t="10527" b="60855"/>
          <a:stretch/>
        </p:blipFill>
        <p:spPr>
          <a:xfrm>
            <a:off x="0" y="-6432"/>
            <a:ext cx="5808010" cy="706798"/>
          </a:xfrm>
          <a:prstGeom prst="rect">
            <a:avLst/>
          </a:prstGeom>
        </p:spPr>
      </p:pic>
      <p:graphicFrame>
        <p:nvGraphicFramePr>
          <p:cNvPr id="6" name="Chart 5"/>
          <p:cNvGraphicFramePr/>
          <p:nvPr>
            <p:extLst>
              <p:ext uri="{D42A27DB-BD31-4B8C-83A1-F6EECF244321}">
                <p14:modId xmlns:p14="http://schemas.microsoft.com/office/powerpoint/2010/main" val="3777728156"/>
              </p:ext>
            </p:extLst>
          </p:nvPr>
        </p:nvGraphicFramePr>
        <p:xfrm>
          <a:off x="339842" y="3019391"/>
          <a:ext cx="6724128" cy="36807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
          <p:cNvSpPr txBox="1">
            <a:spLocks noChangeArrowheads="1"/>
          </p:cNvSpPr>
          <p:nvPr/>
        </p:nvSpPr>
        <p:spPr bwMode="auto">
          <a:xfrm>
            <a:off x="5292085" y="3770157"/>
            <a:ext cx="1649136" cy="405488"/>
          </a:xfrm>
          <a:prstGeom prst="rect">
            <a:avLst/>
          </a:prstGeom>
          <a:solidFill>
            <a:srgbClr val="FFFFFF">
              <a:alpha val="0"/>
            </a:srgbClr>
          </a:solidFill>
          <a:ln w="9525">
            <a:solidFill>
              <a:schemeClr val="bg1">
                <a:alpha val="0"/>
              </a:schemeClr>
            </a:solidFill>
            <a:miter lim="800000"/>
            <a:headEnd/>
            <a:tailEnd/>
          </a:ln>
        </p:spPr>
        <p:txBody>
          <a:bodyPr rot="0" vert="horz" wrap="square" lIns="91440" tIns="45720" rIns="91440" bIns="45720" anchor="t" anchorCtr="0">
            <a:noAutofit/>
          </a:bodyPr>
          <a:lstStyle/>
          <a:p>
            <a:pPr marL="342900" lvl="0" indent="-342900">
              <a:spcAft>
                <a:spcPts val="0"/>
              </a:spcAft>
              <a:buFont typeface="Symbol" panose="05050102010706020507" pitchFamily="18" charset="2"/>
              <a:buChar char=""/>
            </a:pPr>
            <a:r>
              <a:rPr lang="sk-SK" sz="1400" dirty="0">
                <a:solidFill>
                  <a:srgbClr val="0070C0"/>
                </a:solidFill>
                <a:effectLst/>
                <a:latin typeface="Palatino Linotype" panose="02040502050505030304" pitchFamily="18" charset="0"/>
                <a:ea typeface="Times New Roman" panose="02020603050405020304" pitchFamily="18" charset="0"/>
              </a:rPr>
              <a:t>1931-1942</a:t>
            </a:r>
            <a:endParaRPr lang="sk-SK" sz="2400" dirty="0">
              <a:effectLst/>
              <a:latin typeface="Palatino Linotype" panose="0204050205050503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sk-SK" sz="1400" dirty="0">
                <a:solidFill>
                  <a:srgbClr val="FF0000"/>
                </a:solidFill>
                <a:effectLst/>
                <a:latin typeface="Palatino Linotype" panose="02040502050505030304" pitchFamily="18" charset="0"/>
                <a:ea typeface="Times New Roman" panose="02020603050405020304" pitchFamily="18" charset="0"/>
              </a:rPr>
              <a:t>1943-2016</a:t>
            </a:r>
            <a:endParaRPr lang="sk-SK" sz="2400" dirty="0">
              <a:effectLst/>
              <a:latin typeface="Palatino Linotype" panose="02040502050505030304" pitchFamily="18" charset="0"/>
              <a:ea typeface="Times New Roman" panose="02020603050405020304" pitchFamily="18" charset="0"/>
            </a:endParaRPr>
          </a:p>
        </p:txBody>
      </p:sp>
      <p:sp>
        <p:nvSpPr>
          <p:cNvPr id="8" name="Curved Left Arrow 7"/>
          <p:cNvSpPr/>
          <p:nvPr/>
        </p:nvSpPr>
        <p:spPr>
          <a:xfrm>
            <a:off x="3491928" y="4737690"/>
            <a:ext cx="103829" cy="515563"/>
          </a:xfrm>
          <a:prstGeom prst="curvedLeftArrow">
            <a:avLst/>
          </a:prstGeom>
          <a:solidFill>
            <a:schemeClr val="tx1"/>
          </a:solidFill>
          <a:ln w="6350" cap="sq">
            <a:solidFill>
              <a:schemeClr val="tx1"/>
            </a:solidFill>
            <a:round/>
            <a:headEnd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sk-SK"/>
          </a:p>
        </p:txBody>
      </p:sp>
      <p:sp>
        <p:nvSpPr>
          <p:cNvPr id="9" name="TextBox 8"/>
          <p:cNvSpPr txBox="1"/>
          <p:nvPr/>
        </p:nvSpPr>
        <p:spPr>
          <a:xfrm>
            <a:off x="3543842" y="4742826"/>
            <a:ext cx="1207626" cy="338554"/>
          </a:xfrm>
          <a:prstGeom prst="rect">
            <a:avLst/>
          </a:prstGeom>
          <a:noFill/>
        </p:spPr>
        <p:txBody>
          <a:bodyPr wrap="square" rtlCol="0">
            <a:spAutoFit/>
          </a:bodyPr>
          <a:lstStyle/>
          <a:p>
            <a:r>
              <a:rPr lang="el-GR" sz="1600" dirty="0">
                <a:latin typeface="Palatino Linotype" panose="02040502050505030304" pitchFamily="18" charset="0"/>
              </a:rPr>
              <a:t>α</a:t>
            </a:r>
            <a:r>
              <a:rPr lang="sk-SK" sz="1600" dirty="0" smtClean="0">
                <a:latin typeface="Palatino Linotype" panose="02040502050505030304" pitchFamily="18" charset="0"/>
              </a:rPr>
              <a:t>=</a:t>
            </a:r>
            <a:r>
              <a:rPr lang="en-US" sz="1600" dirty="0" smtClean="0">
                <a:latin typeface="Palatino Linotype" panose="02040502050505030304" pitchFamily="18" charset="0"/>
              </a:rPr>
              <a:t>21.</a:t>
            </a:r>
            <a:r>
              <a:rPr lang="sk-SK" sz="1600" dirty="0" smtClean="0">
                <a:latin typeface="Palatino Linotype" panose="02040502050505030304" pitchFamily="18" charset="0"/>
              </a:rPr>
              <a:t>1</a:t>
            </a:r>
            <a:r>
              <a:rPr lang="en-US" sz="1600" dirty="0" smtClean="0">
                <a:latin typeface="Palatino Linotype" panose="02040502050505030304" pitchFamily="18" charset="0"/>
              </a:rPr>
              <a:t>°</a:t>
            </a:r>
            <a:endParaRPr lang="sk-SK" sz="1600" dirty="0"/>
          </a:p>
        </p:txBody>
      </p:sp>
      <p:sp>
        <p:nvSpPr>
          <p:cNvPr id="10" name="TextBox 9"/>
          <p:cNvSpPr txBox="1"/>
          <p:nvPr/>
        </p:nvSpPr>
        <p:spPr>
          <a:xfrm>
            <a:off x="275411" y="1594281"/>
            <a:ext cx="11682484"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latin typeface="Palatino Linotype" panose="02040502050505030304" pitchFamily="18" charset="0"/>
              </a:rPr>
              <a:t>A </a:t>
            </a:r>
            <a:r>
              <a:rPr lang="en-US" dirty="0">
                <a:latin typeface="Palatino Linotype" panose="02040502050505030304" pitchFamily="18" charset="0"/>
              </a:rPr>
              <a:t>significant number of the changes in the runoff regime were identified at the </a:t>
            </a:r>
            <a:r>
              <a:rPr lang="en-US" dirty="0" err="1">
                <a:latin typeface="Palatino Linotype" panose="02040502050505030304" pitchFamily="18" charset="0"/>
              </a:rPr>
              <a:t>Šaštín-Stráže</a:t>
            </a:r>
            <a:r>
              <a:rPr lang="en-US" dirty="0">
                <a:latin typeface="Palatino Linotype" panose="02040502050505030304" pitchFamily="18" charset="0"/>
              </a:rPr>
              <a:t> station (5040</a:t>
            </a:r>
            <a:r>
              <a:rPr lang="en-US" dirty="0" smtClean="0">
                <a:latin typeface="Palatino Linotype" panose="02040502050505030304" pitchFamily="18" charset="0"/>
              </a:rPr>
              <a:t>)</a:t>
            </a:r>
            <a:r>
              <a:rPr lang="sk-SK" dirty="0" smtClean="0">
                <a:latin typeface="Palatino Linotype" panose="02040502050505030304" pitchFamily="18" charset="0"/>
              </a:rPr>
              <a:t>.</a:t>
            </a:r>
            <a:r>
              <a:rPr lang="en-US" dirty="0" smtClean="0">
                <a:latin typeface="Palatino Linotype" panose="02040502050505030304" pitchFamily="18" charset="0"/>
              </a:rPr>
              <a:t> </a:t>
            </a:r>
            <a:r>
              <a:rPr lang="sk-SK" dirty="0">
                <a:latin typeface="Palatino Linotype" panose="02040502050505030304" pitchFamily="18" charset="0"/>
              </a:rPr>
              <a:t>W</a:t>
            </a:r>
            <a:r>
              <a:rPr lang="en-US" dirty="0" smtClean="0">
                <a:latin typeface="Palatino Linotype" panose="02040502050505030304" pitchFamily="18" charset="0"/>
              </a:rPr>
              <a:t>here </a:t>
            </a:r>
            <a:r>
              <a:rPr lang="en-US" dirty="0">
                <a:latin typeface="Palatino Linotype" panose="02040502050505030304" pitchFamily="18" charset="0"/>
              </a:rPr>
              <a:t>from May to November, but excluding </a:t>
            </a:r>
            <a:r>
              <a:rPr lang="en-US" dirty="0" smtClean="0">
                <a:latin typeface="Palatino Linotype" panose="02040502050505030304" pitchFamily="18" charset="0"/>
              </a:rPr>
              <a:t>September</a:t>
            </a:r>
            <a:r>
              <a:rPr lang="sk-SK" dirty="0" smtClean="0">
                <a:latin typeface="Palatino Linotype" panose="02040502050505030304" pitchFamily="18" charset="0"/>
              </a:rPr>
              <a:t>, </a:t>
            </a:r>
            <a:r>
              <a:rPr lang="en-US" dirty="0">
                <a:latin typeface="Palatino Linotype" panose="02040502050505030304" pitchFamily="18" charset="0"/>
              </a:rPr>
              <a:t>changes in the runoff regime were </a:t>
            </a:r>
            <a:r>
              <a:rPr lang="en-US" dirty="0" smtClean="0">
                <a:latin typeface="Palatino Linotype" panose="02040502050505030304" pitchFamily="18" charset="0"/>
              </a:rPr>
              <a:t>identified</a:t>
            </a:r>
            <a:r>
              <a:rPr lang="sk-SK" dirty="0">
                <a:latin typeface="Palatino Linotype" panose="02040502050505030304" pitchFamily="18" charset="0"/>
              </a:rPr>
              <a:t>.</a:t>
            </a:r>
            <a:endParaRPr lang="sk-SK" dirty="0" smtClean="0">
              <a:latin typeface="Palatino Linotype" panose="02040502050505030304" pitchFamily="18" charset="0"/>
            </a:endParaRPr>
          </a:p>
          <a:p>
            <a:pPr marL="285750" indent="-285750" algn="just">
              <a:buFont typeface="Arial" panose="020B0604020202020204" pitchFamily="34" charset="0"/>
              <a:buChar char="•"/>
            </a:pPr>
            <a:r>
              <a:rPr lang="en-US" dirty="0" smtClean="0">
                <a:latin typeface="Palatino Linotype" panose="02040502050505030304" pitchFamily="18" charset="0"/>
              </a:rPr>
              <a:t>The </a:t>
            </a:r>
            <a:r>
              <a:rPr lang="en-US" dirty="0">
                <a:latin typeface="Palatino Linotype" panose="02040502050505030304" pitchFamily="18" charset="0"/>
              </a:rPr>
              <a:t>method </a:t>
            </a:r>
            <a:r>
              <a:rPr lang="en-US" dirty="0" smtClean="0">
                <a:latin typeface="Palatino Linotype" panose="02040502050505030304" pitchFamily="18" charset="0"/>
              </a:rPr>
              <a:t>found </a:t>
            </a:r>
            <a:r>
              <a:rPr lang="en-US" dirty="0">
                <a:latin typeface="Palatino Linotype" panose="02040502050505030304" pitchFamily="18" charset="0"/>
              </a:rPr>
              <a:t>the most changes in the runoff regime were in October, where changes in five stations were identified.</a:t>
            </a:r>
            <a:endParaRPr lang="sk-SK" dirty="0">
              <a:latin typeface="Palatino Linotype" panose="02040502050505030304" pitchFamily="18" charset="0"/>
            </a:endParaRPr>
          </a:p>
        </p:txBody>
      </p:sp>
    </p:spTree>
    <p:extLst>
      <p:ext uri="{BB962C8B-B14F-4D97-AF65-F5344CB8AC3E}">
        <p14:creationId xmlns:p14="http://schemas.microsoft.com/office/powerpoint/2010/main" val="3428902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98" y="600214"/>
            <a:ext cx="10515600" cy="1325563"/>
          </a:xfrm>
        </p:spPr>
        <p:txBody>
          <a:bodyPr>
            <a:normAutofit/>
          </a:bodyPr>
          <a:lstStyle/>
          <a:p>
            <a:r>
              <a:rPr lang="en-US" sz="4000" b="1" dirty="0" smtClean="0">
                <a:latin typeface="Palatino Linotype" panose="02040502050505030304" pitchFamily="18" charset="0"/>
              </a:rPr>
              <a:t>Discussion</a:t>
            </a:r>
            <a:endParaRPr lang="sk-SK" sz="4000" dirty="0">
              <a:latin typeface="Palatino Linotype" panose="02040502050505030304" pitchFamily="18" charset="0"/>
            </a:endParaRPr>
          </a:p>
        </p:txBody>
      </p:sp>
      <p:sp>
        <p:nvSpPr>
          <p:cNvPr id="3" name="Content Placeholder 2"/>
          <p:cNvSpPr>
            <a:spLocks noGrp="1"/>
          </p:cNvSpPr>
          <p:nvPr>
            <p:ph idx="1"/>
          </p:nvPr>
        </p:nvSpPr>
        <p:spPr/>
        <p:txBody>
          <a:bodyPr>
            <a:normAutofit fontScale="85000" lnSpcReduction="20000"/>
          </a:bodyPr>
          <a:lstStyle/>
          <a:p>
            <a:pPr algn="just"/>
            <a:r>
              <a:rPr lang="en-US" dirty="0" smtClean="0">
                <a:latin typeface="Palatino Linotype" panose="02040502050505030304" pitchFamily="18" charset="0"/>
              </a:rPr>
              <a:t>The </a:t>
            </a:r>
            <a:r>
              <a:rPr lang="en-US" dirty="0">
                <a:latin typeface="Palatino Linotype" panose="02040502050505030304" pitchFamily="18" charset="0"/>
              </a:rPr>
              <a:t>analysis of the residuals identified the most changes in September (year 1941) and in November (year 1952). A lot of the change-points were identified in the 1970s and 1980s. This simple method is applicable to hydrological data series. A disadvantage is the absence of statistical significance, but </a:t>
            </a:r>
            <a:r>
              <a:rPr lang="en-US" dirty="0" err="1">
                <a:latin typeface="Palatino Linotype" panose="02040502050505030304" pitchFamily="18" charset="0"/>
              </a:rPr>
              <a:t>Pettitt's</a:t>
            </a:r>
            <a:r>
              <a:rPr lang="en-US" dirty="0">
                <a:latin typeface="Palatino Linotype" panose="02040502050505030304" pitchFamily="18" charset="0"/>
              </a:rPr>
              <a:t> test, which showed statistical significance, was used in the study.</a:t>
            </a:r>
            <a:endParaRPr lang="sk-SK" dirty="0">
              <a:latin typeface="Palatino Linotype" panose="02040502050505030304" pitchFamily="18" charset="0"/>
            </a:endParaRPr>
          </a:p>
          <a:p>
            <a:pPr algn="just"/>
            <a:r>
              <a:rPr lang="en-US" dirty="0">
                <a:latin typeface="Palatino Linotype" panose="02040502050505030304" pitchFamily="18" charset="0"/>
              </a:rPr>
              <a:t>The change-points identified by </a:t>
            </a:r>
            <a:r>
              <a:rPr lang="en-US" dirty="0" err="1">
                <a:latin typeface="Palatino Linotype" panose="02040502050505030304" pitchFamily="18" charset="0"/>
              </a:rPr>
              <a:t>Pettitt´s</a:t>
            </a:r>
            <a:r>
              <a:rPr lang="en-US" dirty="0">
                <a:latin typeface="Palatino Linotype" panose="02040502050505030304" pitchFamily="18" charset="0"/>
              </a:rPr>
              <a:t> test show several significant change-points in November of 1952. More than a quarter of the change-points were statistically significant.</a:t>
            </a:r>
            <a:endParaRPr lang="sk-SK" dirty="0">
              <a:latin typeface="Palatino Linotype" panose="02040502050505030304" pitchFamily="18" charset="0"/>
            </a:endParaRPr>
          </a:p>
          <a:p>
            <a:pPr algn="just"/>
            <a:r>
              <a:rPr lang="en-US" dirty="0">
                <a:latin typeface="Palatino Linotype" panose="02040502050505030304" pitchFamily="18" charset="0"/>
              </a:rPr>
              <a:t>A considerable number of changes in the runoff regime were identified at the </a:t>
            </a:r>
            <a:r>
              <a:rPr lang="en-US" dirty="0" err="1">
                <a:latin typeface="Palatino Linotype" panose="02040502050505030304" pitchFamily="18" charset="0"/>
              </a:rPr>
              <a:t>Šaštín-Stráže</a:t>
            </a:r>
            <a:r>
              <a:rPr lang="en-US" dirty="0">
                <a:latin typeface="Palatino Linotype" panose="02040502050505030304" pitchFamily="18" charset="0"/>
              </a:rPr>
              <a:t> (5040) station and at other stations in October. </a:t>
            </a:r>
            <a:endParaRPr lang="sk-SK" dirty="0" smtClean="0">
              <a:latin typeface="Palatino Linotype" panose="02040502050505030304" pitchFamily="18" charset="0"/>
            </a:endParaRPr>
          </a:p>
          <a:p>
            <a:pPr algn="just"/>
            <a:r>
              <a:rPr lang="en-US" dirty="0" smtClean="0">
                <a:latin typeface="Palatino Linotype" panose="02040502050505030304" pitchFamily="18" charset="0"/>
              </a:rPr>
              <a:t>The </a:t>
            </a:r>
            <a:r>
              <a:rPr lang="en-US" dirty="0">
                <a:latin typeface="Palatino Linotype" panose="02040502050505030304" pitchFamily="18" charset="0"/>
              </a:rPr>
              <a:t>results of the analyses show certain changes in the mean monthly discharges, but in order to confirm their correctness, it will be necessary to examine other hydrological and meteorological elements and use other methods for identifying the changes. </a:t>
            </a:r>
            <a:endParaRPr lang="sk-SK" dirty="0">
              <a:latin typeface="Palatino Linotype" panose="02040502050505030304" pitchFamily="18" charset="0"/>
            </a:endParaRPr>
          </a:p>
          <a:p>
            <a:pPr algn="just"/>
            <a:endParaRPr lang="sk-SK" dirty="0">
              <a:latin typeface="Palatino Linotype" panose="02040502050505030304" pitchFamily="18" charset="0"/>
            </a:endParaRPr>
          </a:p>
        </p:txBody>
      </p:sp>
      <p:pic>
        <p:nvPicPr>
          <p:cNvPr id="4" name="Obrázok 7"/>
          <p:cNvPicPr>
            <a:picLocks noChangeAspect="1"/>
          </p:cNvPicPr>
          <p:nvPr/>
        </p:nvPicPr>
        <p:blipFill rotWithShape="1">
          <a:blip r:embed="rId2"/>
          <a:srcRect t="79578" b="-1"/>
          <a:stretch/>
        </p:blipFill>
        <p:spPr>
          <a:xfrm>
            <a:off x="3786829" y="-6432"/>
            <a:ext cx="8405171" cy="697070"/>
          </a:xfrm>
          <a:prstGeom prst="rect">
            <a:avLst/>
          </a:prstGeom>
        </p:spPr>
      </p:pic>
      <p:pic>
        <p:nvPicPr>
          <p:cNvPr id="5" name="Obrázok 8"/>
          <p:cNvPicPr>
            <a:picLocks noChangeAspect="1"/>
          </p:cNvPicPr>
          <p:nvPr/>
        </p:nvPicPr>
        <p:blipFill rotWithShape="1">
          <a:blip r:embed="rId2"/>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1668569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61" y="3067382"/>
            <a:ext cx="10515600" cy="1325563"/>
          </a:xfrm>
        </p:spPr>
        <p:txBody>
          <a:bodyPr/>
          <a:lstStyle/>
          <a:p>
            <a:r>
              <a:rPr lang="sk-SK" dirty="0" smtClean="0">
                <a:latin typeface="Palatino Linotype" panose="02040502050505030304" pitchFamily="18" charset="0"/>
              </a:rPr>
              <a:t>Thank you for </a:t>
            </a:r>
            <a:r>
              <a:rPr lang="sk-SK" dirty="0" smtClean="0">
                <a:latin typeface="Palatino Linotype" panose="02040502050505030304" pitchFamily="18" charset="0"/>
              </a:rPr>
              <a:t>your </a:t>
            </a:r>
            <a:r>
              <a:rPr lang="en-US" dirty="0" smtClean="0">
                <a:latin typeface="Palatino Linotype" panose="02040502050505030304" pitchFamily="18" charset="0"/>
              </a:rPr>
              <a:t>at</a:t>
            </a:r>
            <a:r>
              <a:rPr lang="sk-SK" dirty="0" smtClean="0">
                <a:latin typeface="Palatino Linotype" panose="02040502050505030304" pitchFamily="18" charset="0"/>
              </a:rPr>
              <a:t>t</a:t>
            </a:r>
            <a:r>
              <a:rPr lang="en-US" dirty="0" err="1" smtClean="0">
                <a:latin typeface="Palatino Linotype" panose="02040502050505030304" pitchFamily="18" charset="0"/>
              </a:rPr>
              <a:t>ention</a:t>
            </a:r>
            <a:endParaRPr lang="en-US" dirty="0">
              <a:latin typeface="Palatino Linotype" panose="02040502050505030304" pitchFamily="18" charset="0"/>
            </a:endParaRPr>
          </a:p>
        </p:txBody>
      </p:sp>
      <p:pic>
        <p:nvPicPr>
          <p:cNvPr id="4" name="Obrázok 7"/>
          <p:cNvPicPr>
            <a:picLocks noChangeAspect="1"/>
          </p:cNvPicPr>
          <p:nvPr/>
        </p:nvPicPr>
        <p:blipFill rotWithShape="1">
          <a:blip r:embed="rId2"/>
          <a:srcRect t="79578" b="-1"/>
          <a:stretch/>
        </p:blipFill>
        <p:spPr>
          <a:xfrm>
            <a:off x="3786829" y="-6432"/>
            <a:ext cx="8405171" cy="697070"/>
          </a:xfrm>
          <a:prstGeom prst="rect">
            <a:avLst/>
          </a:prstGeom>
        </p:spPr>
      </p:pic>
      <p:pic>
        <p:nvPicPr>
          <p:cNvPr id="5" name="Obrázok 8"/>
          <p:cNvPicPr>
            <a:picLocks noChangeAspect="1"/>
          </p:cNvPicPr>
          <p:nvPr/>
        </p:nvPicPr>
        <p:blipFill rotWithShape="1">
          <a:blip r:embed="rId2"/>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2692509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6174"/>
            <a:ext cx="10515600" cy="1325563"/>
          </a:xfrm>
        </p:spPr>
        <p:txBody>
          <a:bodyPr>
            <a:normAutofit/>
          </a:bodyPr>
          <a:lstStyle/>
          <a:p>
            <a:r>
              <a:rPr lang="sk-SK" sz="4000" dirty="0" smtClean="0">
                <a:latin typeface="Palatino Linotype" panose="02040502050505030304" pitchFamily="18" charset="0"/>
              </a:rPr>
              <a:t>Content</a:t>
            </a:r>
            <a:endParaRPr lang="sk-SK" sz="4000" dirty="0">
              <a:latin typeface="Palatino Linotype" panose="02040502050505030304" pitchFamily="18" charset="0"/>
            </a:endParaRPr>
          </a:p>
        </p:txBody>
      </p:sp>
      <p:sp>
        <p:nvSpPr>
          <p:cNvPr id="3" name="Content Placeholder 2"/>
          <p:cNvSpPr>
            <a:spLocks noGrp="1"/>
          </p:cNvSpPr>
          <p:nvPr>
            <p:ph idx="1"/>
          </p:nvPr>
        </p:nvSpPr>
        <p:spPr>
          <a:xfrm>
            <a:off x="838200" y="2205004"/>
            <a:ext cx="10515600" cy="4351338"/>
          </a:xfrm>
        </p:spPr>
        <p:txBody>
          <a:bodyPr/>
          <a:lstStyle/>
          <a:p>
            <a:r>
              <a:rPr lang="sk-SK" dirty="0" smtClean="0">
                <a:latin typeface="Palatino Linotype" panose="02040502050505030304" pitchFamily="18" charset="0"/>
              </a:rPr>
              <a:t>Introduction</a:t>
            </a:r>
          </a:p>
          <a:p>
            <a:r>
              <a:rPr lang="sk-SK" dirty="0" smtClean="0">
                <a:latin typeface="Palatino Linotype" panose="02040502050505030304" pitchFamily="18" charset="0"/>
              </a:rPr>
              <a:t>Materials and Methods</a:t>
            </a:r>
          </a:p>
          <a:p>
            <a:pPr lvl="1"/>
            <a:r>
              <a:rPr lang="en-US" dirty="0" smtClean="0">
                <a:latin typeface="Palatino Linotype" panose="02040502050505030304" pitchFamily="18" charset="0"/>
              </a:rPr>
              <a:t>The analysis of the residuals</a:t>
            </a:r>
            <a:endParaRPr lang="sk-SK" dirty="0" smtClean="0">
              <a:latin typeface="Palatino Linotype" panose="02040502050505030304" pitchFamily="18" charset="0"/>
            </a:endParaRPr>
          </a:p>
          <a:p>
            <a:pPr lvl="1"/>
            <a:r>
              <a:rPr lang="sk-SK" dirty="0" smtClean="0">
                <a:latin typeface="Palatino Linotype" panose="02040502050505030304" pitchFamily="18" charset="0"/>
              </a:rPr>
              <a:t>Pettitt´s test</a:t>
            </a:r>
          </a:p>
          <a:p>
            <a:pPr lvl="1"/>
            <a:r>
              <a:rPr lang="sk-SK" dirty="0" smtClean="0">
                <a:latin typeface="Palatino Linotype" panose="02040502050505030304" pitchFamily="18" charset="0"/>
              </a:rPr>
              <a:t>The </a:t>
            </a:r>
            <a:r>
              <a:rPr lang="en-US" dirty="0" smtClean="0">
                <a:latin typeface="Palatino Linotype" panose="02040502050505030304" pitchFamily="18" charset="0"/>
              </a:rPr>
              <a:t>analysis of the runoff regime changes by the deviations</a:t>
            </a:r>
            <a:endParaRPr lang="sk-SK" dirty="0" smtClean="0">
              <a:latin typeface="Palatino Linotype" panose="02040502050505030304" pitchFamily="18" charset="0"/>
            </a:endParaRPr>
          </a:p>
          <a:p>
            <a:r>
              <a:rPr lang="sk-SK" dirty="0" smtClean="0">
                <a:latin typeface="Palatino Linotype" panose="02040502050505030304" pitchFamily="18" charset="0"/>
              </a:rPr>
              <a:t>Results</a:t>
            </a:r>
          </a:p>
          <a:p>
            <a:r>
              <a:rPr lang="sk-SK" dirty="0" smtClean="0">
                <a:latin typeface="Palatino Linotype" panose="02040502050505030304" pitchFamily="18" charset="0"/>
              </a:rPr>
              <a:t>Discussion</a:t>
            </a:r>
          </a:p>
          <a:p>
            <a:endParaRPr lang="sk-SK" dirty="0" smtClean="0"/>
          </a:p>
        </p:txBody>
      </p:sp>
      <p:pic>
        <p:nvPicPr>
          <p:cNvPr id="4" name="Obrázok 3"/>
          <p:cNvPicPr>
            <a:picLocks noChangeAspect="1"/>
          </p:cNvPicPr>
          <p:nvPr/>
        </p:nvPicPr>
        <p:blipFill rotWithShape="1">
          <a:blip r:embed="rId2"/>
          <a:srcRect t="79578" b="-1"/>
          <a:stretch/>
        </p:blipFill>
        <p:spPr>
          <a:xfrm>
            <a:off x="3786829" y="-6432"/>
            <a:ext cx="8405171" cy="697070"/>
          </a:xfrm>
          <a:prstGeom prst="rect">
            <a:avLst/>
          </a:prstGeom>
        </p:spPr>
      </p:pic>
      <p:pic>
        <p:nvPicPr>
          <p:cNvPr id="5" name="Obrázok 4"/>
          <p:cNvPicPr>
            <a:picLocks noChangeAspect="1"/>
          </p:cNvPicPr>
          <p:nvPr/>
        </p:nvPicPr>
        <p:blipFill rotWithShape="1">
          <a:blip r:embed="rId2"/>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217704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369" y="561768"/>
            <a:ext cx="10515600" cy="1325563"/>
          </a:xfrm>
        </p:spPr>
        <p:txBody>
          <a:bodyPr>
            <a:normAutofit/>
          </a:bodyPr>
          <a:lstStyle/>
          <a:p>
            <a:r>
              <a:rPr lang="sk-SK" sz="4000" dirty="0" smtClean="0">
                <a:latin typeface="Palatino Linotype" panose="02040502050505030304" pitchFamily="18" charset="0"/>
              </a:rPr>
              <a:t>Introduction</a:t>
            </a:r>
            <a:endParaRPr lang="sk-SK" sz="4000" dirty="0">
              <a:latin typeface="Palatino Linotype" panose="02040502050505030304" pitchFamily="18" charset="0"/>
            </a:endParaRPr>
          </a:p>
        </p:txBody>
      </p:sp>
      <p:pic>
        <p:nvPicPr>
          <p:cNvPr id="4" name="Obrázo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117" y="859227"/>
            <a:ext cx="3432706" cy="2585971"/>
          </a:xfrm>
          <a:prstGeom prst="rect">
            <a:avLst/>
          </a:prstGeom>
        </p:spPr>
      </p:pic>
      <p:sp>
        <p:nvSpPr>
          <p:cNvPr id="5" name="BlokTextu 2"/>
          <p:cNvSpPr txBox="1"/>
          <p:nvPr/>
        </p:nvSpPr>
        <p:spPr>
          <a:xfrm>
            <a:off x="8428116" y="3454267"/>
            <a:ext cx="2942028" cy="246221"/>
          </a:xfrm>
          <a:prstGeom prst="rect">
            <a:avLst/>
          </a:prstGeom>
          <a:noFill/>
        </p:spPr>
        <p:txBody>
          <a:bodyPr wrap="square" rtlCol="0">
            <a:spAutoFit/>
          </a:bodyPr>
          <a:lstStyle/>
          <a:p>
            <a:r>
              <a:rPr lang="sk-SK" sz="1000" dirty="0" err="1" smtClean="0">
                <a:latin typeface="Palatino Linotype" panose="02040502050505030304" pitchFamily="18" charset="0"/>
              </a:rPr>
              <a:t>Recorded</a:t>
            </a:r>
            <a:r>
              <a:rPr lang="sk-SK" sz="1000" dirty="0" smtClean="0">
                <a:latin typeface="Palatino Linotype" panose="02040502050505030304" pitchFamily="18" charset="0"/>
              </a:rPr>
              <a:t> by US </a:t>
            </a:r>
            <a:r>
              <a:rPr lang="sk-SK" sz="1000" dirty="0" err="1" smtClean="0">
                <a:latin typeface="Palatino Linotype" panose="02040502050505030304" pitchFamily="18" charset="0"/>
              </a:rPr>
              <a:t>satellite</a:t>
            </a:r>
            <a:r>
              <a:rPr lang="sk-SK" sz="1000" dirty="0" smtClean="0">
                <a:latin typeface="Palatino Linotype" panose="02040502050505030304" pitchFamily="18" charset="0"/>
              </a:rPr>
              <a:t> </a:t>
            </a:r>
            <a:r>
              <a:rPr lang="sk-SK" sz="1000" dirty="0" err="1" smtClean="0">
                <a:latin typeface="Palatino Linotype" panose="02040502050505030304" pitchFamily="18" charset="0"/>
              </a:rPr>
              <a:t>Landsat</a:t>
            </a:r>
            <a:endParaRPr lang="en-GB" sz="1000" dirty="0">
              <a:latin typeface="Palatino Linotype" panose="02040502050505030304" pitchFamily="18" charset="0"/>
            </a:endParaRPr>
          </a:p>
        </p:txBody>
      </p:sp>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116" y="3791246"/>
            <a:ext cx="3432707" cy="2384357"/>
          </a:xfrm>
          <a:prstGeom prst="rect">
            <a:avLst/>
          </a:prstGeom>
        </p:spPr>
      </p:pic>
      <p:sp>
        <p:nvSpPr>
          <p:cNvPr id="7" name="BlokTextu 8"/>
          <p:cNvSpPr txBox="1"/>
          <p:nvPr/>
        </p:nvSpPr>
        <p:spPr>
          <a:xfrm>
            <a:off x="8428116" y="6215702"/>
            <a:ext cx="3763884" cy="415498"/>
          </a:xfrm>
          <a:prstGeom prst="rect">
            <a:avLst/>
          </a:prstGeom>
          <a:noFill/>
        </p:spPr>
        <p:txBody>
          <a:bodyPr wrap="square" rtlCol="0">
            <a:spAutoFit/>
          </a:bodyPr>
          <a:lstStyle/>
          <a:p>
            <a:r>
              <a:rPr lang="en-GB" sz="1050" dirty="0">
                <a:latin typeface="Palatino Linotype" panose="02040502050505030304" pitchFamily="18" charset="0"/>
              </a:rPr>
              <a:t>CC BY-SA </a:t>
            </a:r>
            <a:r>
              <a:rPr lang="en-GB" sz="1050" dirty="0" smtClean="0">
                <a:latin typeface="Palatino Linotype" panose="02040502050505030304" pitchFamily="18" charset="0"/>
              </a:rPr>
              <a:t>3.0,</a:t>
            </a:r>
            <a:r>
              <a:rPr lang="sk-SK" sz="1050" dirty="0" smtClean="0">
                <a:latin typeface="Palatino Linotype" panose="02040502050505030304" pitchFamily="18" charset="0"/>
              </a:rPr>
              <a:t> </a:t>
            </a:r>
            <a:r>
              <a:rPr lang="en-GB" sz="1050" dirty="0" smtClean="0">
                <a:latin typeface="Palatino Linotype" panose="02040502050505030304" pitchFamily="18" charset="0"/>
              </a:rPr>
              <a:t>https</a:t>
            </a:r>
            <a:r>
              <a:rPr lang="en-GB" sz="1050" dirty="0">
                <a:latin typeface="Palatino Linotype" panose="02040502050505030304" pitchFamily="18" charset="0"/>
              </a:rPr>
              <a:t>://commons.wikimedia.org/w/index.php?curid=478900</a:t>
            </a:r>
          </a:p>
        </p:txBody>
      </p:sp>
      <p:sp>
        <p:nvSpPr>
          <p:cNvPr id="8" name="BlokTextu 13"/>
          <p:cNvSpPr txBox="1"/>
          <p:nvPr/>
        </p:nvSpPr>
        <p:spPr>
          <a:xfrm>
            <a:off x="4066125" y="6215702"/>
            <a:ext cx="3616221" cy="415498"/>
          </a:xfrm>
          <a:prstGeom prst="rect">
            <a:avLst/>
          </a:prstGeom>
          <a:noFill/>
        </p:spPr>
        <p:txBody>
          <a:bodyPr wrap="square" rtlCol="0">
            <a:spAutoFit/>
          </a:bodyPr>
          <a:lstStyle/>
          <a:p>
            <a:r>
              <a:rPr lang="en-GB" sz="1050" dirty="0">
                <a:latin typeface="Palatino Linotype" panose="02040502050505030304" pitchFamily="18" charset="0"/>
              </a:rPr>
              <a:t>http://www.teraz.sk/slovensko/predpoved-pocasia-pre-slovensko-na-uto/263575-clanok.html</a:t>
            </a:r>
          </a:p>
        </p:txBody>
      </p:sp>
      <p:pic>
        <p:nvPicPr>
          <p:cNvPr id="9" name="Obrázo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9572" y="3791245"/>
            <a:ext cx="3572775" cy="2384357"/>
          </a:xfrm>
          <a:prstGeom prst="rect">
            <a:avLst/>
          </a:prstGeom>
        </p:spPr>
      </p:pic>
      <p:sp>
        <p:nvSpPr>
          <p:cNvPr id="3" name="Content Placeholder 2"/>
          <p:cNvSpPr>
            <a:spLocks noGrp="1"/>
          </p:cNvSpPr>
          <p:nvPr>
            <p:ph idx="1"/>
          </p:nvPr>
        </p:nvSpPr>
        <p:spPr>
          <a:xfrm>
            <a:off x="800114" y="1648266"/>
            <a:ext cx="7856864" cy="2549444"/>
          </a:xfrm>
        </p:spPr>
        <p:txBody>
          <a:bodyPr>
            <a:normAutofit/>
          </a:bodyPr>
          <a:lstStyle/>
          <a:p>
            <a:pPr marL="0" indent="0">
              <a:buNone/>
            </a:pPr>
            <a:r>
              <a:rPr lang="sk-SK" dirty="0" smtClean="0">
                <a:latin typeface="Palatino Linotype" panose="02040502050505030304" pitchFamily="18" charset="0"/>
              </a:rPr>
              <a:t>The </a:t>
            </a:r>
            <a:r>
              <a:rPr lang="en-GB" dirty="0" smtClean="0">
                <a:latin typeface="Palatino Linotype" panose="02040502050505030304" pitchFamily="18" charset="0"/>
              </a:rPr>
              <a:t>changes </a:t>
            </a:r>
            <a:r>
              <a:rPr lang="en-GB" dirty="0">
                <a:latin typeface="Palatino Linotype" panose="02040502050505030304" pitchFamily="18" charset="0"/>
              </a:rPr>
              <a:t>around us due to climate change</a:t>
            </a:r>
            <a:r>
              <a:rPr lang="en-GB" dirty="0" smtClean="0">
                <a:latin typeface="Palatino Linotype" panose="02040502050505030304" pitchFamily="18" charset="0"/>
              </a:rPr>
              <a:t>:</a:t>
            </a:r>
            <a:endParaRPr lang="sk-SK" dirty="0" smtClean="0">
              <a:latin typeface="Palatino Linotype" panose="02040502050505030304" pitchFamily="18" charset="0"/>
            </a:endParaRPr>
          </a:p>
          <a:p>
            <a:pPr marL="800100" lvl="1" indent="-342900"/>
            <a:r>
              <a:rPr lang="sk-SK" dirty="0" err="1">
                <a:latin typeface="Palatino Linotype" panose="02040502050505030304" pitchFamily="18" charset="0"/>
              </a:rPr>
              <a:t>global</a:t>
            </a:r>
            <a:r>
              <a:rPr lang="sk-SK" dirty="0">
                <a:latin typeface="Palatino Linotype" panose="02040502050505030304" pitchFamily="18" charset="0"/>
              </a:rPr>
              <a:t> warming,</a:t>
            </a:r>
          </a:p>
          <a:p>
            <a:pPr marL="800100" lvl="1" indent="-342900"/>
            <a:r>
              <a:rPr lang="sk-SK" dirty="0" err="1" smtClean="0">
                <a:latin typeface="Palatino Linotype" panose="02040502050505030304" pitchFamily="18" charset="0"/>
              </a:rPr>
              <a:t>melting</a:t>
            </a:r>
            <a:r>
              <a:rPr lang="sk-SK" dirty="0" smtClean="0">
                <a:latin typeface="Palatino Linotype" panose="02040502050505030304" pitchFamily="18" charset="0"/>
              </a:rPr>
              <a:t> </a:t>
            </a:r>
            <a:r>
              <a:rPr lang="sk-SK" dirty="0">
                <a:latin typeface="Palatino Linotype" panose="02040502050505030304" pitchFamily="18" charset="0"/>
              </a:rPr>
              <a:t>of </a:t>
            </a:r>
            <a:r>
              <a:rPr lang="sk-SK" dirty="0" err="1">
                <a:latin typeface="Palatino Linotype" panose="02040502050505030304" pitchFamily="18" charset="0"/>
              </a:rPr>
              <a:t>the</a:t>
            </a:r>
            <a:r>
              <a:rPr lang="sk-SK" dirty="0">
                <a:latin typeface="Palatino Linotype" panose="02040502050505030304" pitchFamily="18" charset="0"/>
              </a:rPr>
              <a:t> </a:t>
            </a:r>
            <a:r>
              <a:rPr lang="sk-SK" dirty="0" err="1">
                <a:latin typeface="Palatino Linotype" panose="02040502050505030304" pitchFamily="18" charset="0"/>
              </a:rPr>
              <a:t>glaciers</a:t>
            </a:r>
            <a:r>
              <a:rPr lang="sk-SK" dirty="0" smtClean="0">
                <a:latin typeface="Palatino Linotype" panose="02040502050505030304" pitchFamily="18" charset="0"/>
              </a:rPr>
              <a:t>, increasing sea levels,</a:t>
            </a:r>
          </a:p>
          <a:p>
            <a:pPr marL="800100" lvl="1" indent="-342900"/>
            <a:r>
              <a:rPr lang="sk-SK" dirty="0">
                <a:latin typeface="Palatino Linotype" panose="02040502050505030304" pitchFamily="18" charset="0"/>
              </a:rPr>
              <a:t>m</a:t>
            </a:r>
            <a:r>
              <a:rPr lang="sk-SK" dirty="0" smtClean="0">
                <a:latin typeface="Palatino Linotype" panose="02040502050505030304" pitchFamily="18" charset="0"/>
              </a:rPr>
              <a:t>ore occurrences of extremes in hydrology and </a:t>
            </a:r>
            <a:r>
              <a:rPr lang="sk-SK" dirty="0" smtClean="0">
                <a:latin typeface="Palatino Linotype" panose="02040502050505030304" pitchFamily="18" charset="0"/>
              </a:rPr>
              <a:t>meteorology.</a:t>
            </a:r>
            <a:endParaRPr lang="sk-SK" dirty="0" smtClean="0">
              <a:latin typeface="Palatino Linotype" panose="02040502050505030304" pitchFamily="18" charset="0"/>
            </a:endParaRPr>
          </a:p>
          <a:p>
            <a:pPr algn="just"/>
            <a:endParaRPr lang="sk-SK" sz="1600" dirty="0">
              <a:latin typeface="Palatino Linotype" panose="02040502050505030304" pitchFamily="18" charset="0"/>
            </a:endParaRPr>
          </a:p>
        </p:txBody>
      </p:sp>
      <p:pic>
        <p:nvPicPr>
          <p:cNvPr id="10" name="Obrázo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369" y="3786638"/>
            <a:ext cx="2429064" cy="2429064"/>
          </a:xfrm>
          <a:prstGeom prst="rect">
            <a:avLst/>
          </a:prstGeom>
        </p:spPr>
      </p:pic>
      <p:pic>
        <p:nvPicPr>
          <p:cNvPr id="12" name="Obrázok 11"/>
          <p:cNvPicPr>
            <a:picLocks noChangeAspect="1"/>
          </p:cNvPicPr>
          <p:nvPr/>
        </p:nvPicPr>
        <p:blipFill rotWithShape="1">
          <a:blip r:embed="rId6"/>
          <a:srcRect t="79578" b="-1"/>
          <a:stretch/>
        </p:blipFill>
        <p:spPr>
          <a:xfrm>
            <a:off x="3786829" y="-6432"/>
            <a:ext cx="8405171" cy="697070"/>
          </a:xfrm>
          <a:prstGeom prst="rect">
            <a:avLst/>
          </a:prstGeom>
        </p:spPr>
      </p:pic>
      <p:pic>
        <p:nvPicPr>
          <p:cNvPr id="13" name="Obrázok 12"/>
          <p:cNvPicPr>
            <a:picLocks noChangeAspect="1"/>
          </p:cNvPicPr>
          <p:nvPr/>
        </p:nvPicPr>
        <p:blipFill rotWithShape="1">
          <a:blip r:embed="rId6"/>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4212307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5" y="471902"/>
            <a:ext cx="10515600" cy="1325563"/>
          </a:xfrm>
        </p:spPr>
        <p:txBody>
          <a:bodyPr>
            <a:normAutofit/>
          </a:bodyPr>
          <a:lstStyle/>
          <a:p>
            <a:r>
              <a:rPr lang="sk-SK" sz="4000" dirty="0" smtClean="0">
                <a:latin typeface="Palatino Linotype" panose="02040502050505030304" pitchFamily="18" charset="0"/>
              </a:rPr>
              <a:t>Materials and Methods</a:t>
            </a:r>
            <a:endParaRPr lang="sk-SK" sz="4000" dirty="0">
              <a:latin typeface="Palatino Linotype" panose="02040502050505030304" pitchFamily="18" charset="0"/>
            </a:endParaRPr>
          </a:p>
        </p:txBody>
      </p:sp>
      <p:sp>
        <p:nvSpPr>
          <p:cNvPr id="3" name="Content Placeholder 2"/>
          <p:cNvSpPr>
            <a:spLocks noGrp="1"/>
          </p:cNvSpPr>
          <p:nvPr>
            <p:ph idx="1"/>
          </p:nvPr>
        </p:nvSpPr>
        <p:spPr>
          <a:xfrm>
            <a:off x="477670" y="1511725"/>
            <a:ext cx="11300347" cy="1352858"/>
          </a:xfrm>
        </p:spPr>
        <p:txBody>
          <a:bodyPr>
            <a:noAutofit/>
          </a:bodyPr>
          <a:lstStyle/>
          <a:p>
            <a:r>
              <a:rPr lang="en-US" sz="2000" dirty="0">
                <a:latin typeface="Palatino Linotype" panose="02040502050505030304" pitchFamily="18" charset="0"/>
              </a:rPr>
              <a:t>Slovakia belongs to the north temperate climate </a:t>
            </a:r>
            <a:r>
              <a:rPr lang="en-US" sz="2000" dirty="0" smtClean="0">
                <a:latin typeface="Palatino Linotype" panose="02040502050505030304" pitchFamily="18" charset="0"/>
              </a:rPr>
              <a:t>zone</a:t>
            </a:r>
            <a:r>
              <a:rPr lang="sk-SK" sz="2000" dirty="0" smtClean="0">
                <a:latin typeface="Palatino Linotype" panose="02040502050505030304" pitchFamily="18" charset="0"/>
              </a:rPr>
              <a:t>.</a:t>
            </a:r>
          </a:p>
          <a:p>
            <a:r>
              <a:rPr lang="en-US" sz="2000" dirty="0">
                <a:latin typeface="Palatino Linotype" panose="02040502050505030304" pitchFamily="18" charset="0"/>
              </a:rPr>
              <a:t>The data series used are the mean monthly discharges of 14 stage-discharge gauging </a:t>
            </a:r>
            <a:r>
              <a:rPr lang="en-US" sz="2000" dirty="0" smtClean="0">
                <a:latin typeface="Palatino Linotype" panose="02040502050505030304" pitchFamily="18" charset="0"/>
              </a:rPr>
              <a:t>stations</a:t>
            </a:r>
            <a:r>
              <a:rPr lang="sk-SK" sz="2000" dirty="0" smtClean="0">
                <a:latin typeface="Palatino Linotype" panose="02040502050505030304" pitchFamily="18" charset="0"/>
              </a:rPr>
              <a:t> in Slovakia, </a:t>
            </a:r>
            <a:r>
              <a:rPr lang="en-US" sz="2000" dirty="0" smtClean="0">
                <a:latin typeface="Palatino Linotype" panose="02040502050505030304" pitchFamily="18" charset="0"/>
              </a:rPr>
              <a:t>all </a:t>
            </a:r>
            <a:r>
              <a:rPr lang="en-US" sz="2000" dirty="0">
                <a:latin typeface="Palatino Linotype" panose="02040502050505030304" pitchFamily="18" charset="0"/>
              </a:rPr>
              <a:t>of them were measured from 1931 to </a:t>
            </a:r>
            <a:r>
              <a:rPr lang="en-US" sz="2000" dirty="0" smtClean="0">
                <a:latin typeface="Palatino Linotype" panose="02040502050505030304" pitchFamily="18" charset="0"/>
              </a:rPr>
              <a:t>2016</a:t>
            </a:r>
            <a:r>
              <a:rPr lang="sk-SK" sz="2000" dirty="0" smtClean="0">
                <a:latin typeface="Palatino Linotype" panose="02040502050505030304" pitchFamily="18" charset="0"/>
              </a:rPr>
              <a:t>.</a:t>
            </a:r>
          </a:p>
          <a:p>
            <a:r>
              <a:rPr lang="en-US" sz="2000" dirty="0">
                <a:latin typeface="Palatino Linotype" panose="02040502050505030304" pitchFamily="18" charset="0"/>
              </a:rPr>
              <a:t>The data was provided by the Slovak </a:t>
            </a:r>
            <a:r>
              <a:rPr lang="en-US" sz="2000" dirty="0" err="1">
                <a:latin typeface="Palatino Linotype" panose="02040502050505030304" pitchFamily="18" charset="0"/>
              </a:rPr>
              <a:t>Hydrometeorological</a:t>
            </a:r>
            <a:r>
              <a:rPr lang="en-US" sz="2000" dirty="0">
                <a:latin typeface="Palatino Linotype" panose="02040502050505030304" pitchFamily="18" charset="0"/>
              </a:rPr>
              <a:t> Institute.</a:t>
            </a:r>
            <a:endParaRPr lang="sk-SK" sz="2000" dirty="0">
              <a:latin typeface="Palatino Linotype" panose="0204050205050503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44557486"/>
              </p:ext>
            </p:extLst>
          </p:nvPr>
        </p:nvGraphicFramePr>
        <p:xfrm>
          <a:off x="592539" y="2932823"/>
          <a:ext cx="6325488" cy="3863763"/>
        </p:xfrm>
        <a:graphic>
          <a:graphicData uri="http://schemas.openxmlformats.org/drawingml/2006/table">
            <a:tbl>
              <a:tblPr firstRow="1" firstCol="1" bandRow="1"/>
              <a:tblGrid>
                <a:gridCol w="1581372">
                  <a:extLst>
                    <a:ext uri="{9D8B030D-6E8A-4147-A177-3AD203B41FA5}">
                      <a16:colId xmlns:a16="http://schemas.microsoft.com/office/drawing/2014/main" xmlns="" val="20000"/>
                    </a:ext>
                  </a:extLst>
                </a:gridCol>
                <a:gridCol w="1581372">
                  <a:extLst>
                    <a:ext uri="{9D8B030D-6E8A-4147-A177-3AD203B41FA5}">
                      <a16:colId xmlns:a16="http://schemas.microsoft.com/office/drawing/2014/main" xmlns="" val="20001"/>
                    </a:ext>
                  </a:extLst>
                </a:gridCol>
                <a:gridCol w="1581372">
                  <a:extLst>
                    <a:ext uri="{9D8B030D-6E8A-4147-A177-3AD203B41FA5}">
                      <a16:colId xmlns:a16="http://schemas.microsoft.com/office/drawing/2014/main" xmlns="" val="20002"/>
                    </a:ext>
                  </a:extLst>
                </a:gridCol>
                <a:gridCol w="1581372">
                  <a:extLst>
                    <a:ext uri="{9D8B030D-6E8A-4147-A177-3AD203B41FA5}">
                      <a16:colId xmlns:a16="http://schemas.microsoft.com/office/drawing/2014/main" xmlns="" val="20003"/>
                    </a:ext>
                  </a:extLst>
                </a:gridCol>
              </a:tblGrid>
              <a:tr h="503665">
                <a:tc>
                  <a:txBody>
                    <a:bodyPr/>
                    <a:lstStyle/>
                    <a:p>
                      <a:pPr algn="ctr">
                        <a:lnSpc>
                          <a:spcPts val="1700"/>
                        </a:lnSpc>
                        <a:spcAft>
                          <a:spcPts val="0"/>
                        </a:spcAft>
                      </a:pPr>
                      <a:r>
                        <a:rPr lang="en-US"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Stage-discharge gauging stations</a:t>
                      </a:r>
                      <a:endParaRPr lang="sk-SK"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a:t>
                      </a:r>
                      <a:r>
                        <a:rPr lang="sk-SK" sz="1100" b="1"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a:t>
                      </a:r>
                      <a:r>
                        <a:rPr lang="en-US" sz="1100" b="1" dirty="0" err="1"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ivers</a:t>
                      </a:r>
                      <a:endParaRPr lang="sk-SK"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Number of station</a:t>
                      </a:r>
                      <a:endParaRPr lang="sk-SK"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Catchment area (km</a:t>
                      </a:r>
                      <a:r>
                        <a:rPr lang="en-US" sz="1100" b="1"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1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Moravský sv. Ján</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Morava</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5040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24,129.30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Čierny Váh</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Čierny Váh</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5311</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243.06</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Podbánské</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Belá</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5400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93.49</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Dierová</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Orava</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5880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1,966.75</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Martin</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Turiec</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6130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827.00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0007">
                <a:tc>
                  <a:txBody>
                    <a:bodyPr/>
                    <a:lstStyle/>
                    <a:p>
                      <a:pPr algn="ctr">
                        <a:lnSpc>
                          <a:spcPts val="1700"/>
                        </a:lnSpc>
                        <a:spcAft>
                          <a:spcPts val="0"/>
                        </a:spcAft>
                      </a:pPr>
                      <a:r>
                        <a:rPr lang="en-US"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Kysucké</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Nové</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Mesto</a:t>
                      </a:r>
                      <a:endParaRPr lang="sk-SK"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Kysuca</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6200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955.09</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Bánska Bystrica</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Hron</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7160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1,766.48</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Brehy</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Hron</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7290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3,821.38</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Holiša</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Ipeľ</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7440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685.27</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Lenártovce</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Slaná</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7820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1,829.65</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Jaklovce</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Hnilec</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8560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606.32</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Košické Olšany</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Torysa</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8870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1,298.30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Hanušovce</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Topľa</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9500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1,050.03</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40007">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Chmelnica</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Poprad</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8320</a:t>
                      </a:r>
                      <a:endParaRPr lang="sk-SK"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Aft>
                          <a:spcPts val="0"/>
                        </a:spcAft>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1,262.41</a:t>
                      </a:r>
                      <a:endParaRPr lang="sk-SK"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6" name="TextBox 5"/>
          <p:cNvSpPr txBox="1"/>
          <p:nvPr/>
        </p:nvSpPr>
        <p:spPr>
          <a:xfrm>
            <a:off x="7532174" y="3029800"/>
            <a:ext cx="4245843" cy="584775"/>
          </a:xfrm>
          <a:prstGeom prst="rect">
            <a:avLst/>
          </a:prstGeom>
          <a:noFill/>
        </p:spPr>
        <p:txBody>
          <a:bodyPr wrap="square" rtlCol="0">
            <a:spAutoFit/>
          </a:bodyPr>
          <a:lstStyle/>
          <a:p>
            <a:r>
              <a:rPr lang="en-US" sz="1400" dirty="0" smtClean="0">
                <a:latin typeface="Palatino Linotype" panose="02040502050505030304" pitchFamily="18" charset="0"/>
              </a:rPr>
              <a:t>The </a:t>
            </a:r>
            <a:r>
              <a:rPr lang="en-US" sz="1400" dirty="0">
                <a:latin typeface="Palatino Linotype" panose="02040502050505030304" pitchFamily="18" charset="0"/>
              </a:rPr>
              <a:t>localization of the 14 stage-discharge gauging stations used in </a:t>
            </a:r>
            <a:r>
              <a:rPr lang="en-US" sz="1400" dirty="0" smtClean="0">
                <a:latin typeface="Palatino Linotype" panose="02040502050505030304" pitchFamily="18" charset="0"/>
              </a:rPr>
              <a:t>Slovakia</a:t>
            </a:r>
            <a:r>
              <a:rPr lang="sk-SK" dirty="0">
                <a:latin typeface="Palatino Linotype" panose="02040502050505030304" pitchFamily="18" charset="0"/>
              </a:rPr>
              <a:t>.</a:t>
            </a:r>
            <a:endParaRPr lang="sk-SK" sz="1400" dirty="0">
              <a:latin typeface="Palatino Linotype" panose="02040502050505030304" pitchFamily="18" charset="0"/>
            </a:endParaRPr>
          </a:p>
        </p:txBody>
      </p:sp>
      <p:sp>
        <p:nvSpPr>
          <p:cNvPr id="7" name="TextBox 6"/>
          <p:cNvSpPr txBox="1"/>
          <p:nvPr/>
        </p:nvSpPr>
        <p:spPr>
          <a:xfrm>
            <a:off x="7532173" y="6205126"/>
            <a:ext cx="4339988" cy="523220"/>
          </a:xfrm>
          <a:prstGeom prst="rect">
            <a:avLst/>
          </a:prstGeom>
          <a:noFill/>
        </p:spPr>
        <p:txBody>
          <a:bodyPr wrap="square" rtlCol="0">
            <a:spAutoFit/>
          </a:bodyPr>
          <a:lstStyle/>
          <a:p>
            <a:r>
              <a:rPr lang="en-US" sz="1400" dirty="0">
                <a:latin typeface="Palatino Linotype" panose="02040502050505030304" pitchFamily="18" charset="0"/>
              </a:rPr>
              <a:t>List of the stage-discharge gauging stations with the numbering and the catchment areas</a:t>
            </a:r>
            <a:endParaRPr lang="sk-SK" sz="1400" dirty="0">
              <a:latin typeface="Palatino Linotype" panose="02040502050505030304" pitchFamily="18" charset="0"/>
            </a:endParaRPr>
          </a:p>
        </p:txBody>
      </p:sp>
      <p:sp>
        <p:nvSpPr>
          <p:cNvPr id="8" name="Left Arrow 7"/>
          <p:cNvSpPr/>
          <p:nvPr/>
        </p:nvSpPr>
        <p:spPr>
          <a:xfrm>
            <a:off x="7089316" y="6358497"/>
            <a:ext cx="368489" cy="2164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Palatino Linotype" panose="02040502050505030304" pitchFamily="18" charset="0"/>
            </a:endParaRPr>
          </a:p>
        </p:txBody>
      </p:sp>
      <p:pic>
        <p:nvPicPr>
          <p:cNvPr id="9" name="Obrázok 8"/>
          <p:cNvPicPr/>
          <p:nvPr/>
        </p:nvPicPr>
        <p:blipFill>
          <a:blip r:embed="rId3">
            <a:extLst>
              <a:ext uri="{28A0092B-C50C-407E-A947-70E740481C1C}">
                <a14:useLocalDpi xmlns:a14="http://schemas.microsoft.com/office/drawing/2010/main" val="0"/>
              </a:ext>
            </a:extLst>
          </a:blip>
          <a:srcRect/>
          <a:stretch>
            <a:fillRect/>
          </a:stretch>
        </p:blipFill>
        <p:spPr bwMode="auto">
          <a:xfrm>
            <a:off x="7532173" y="3614574"/>
            <a:ext cx="4245843" cy="2417735"/>
          </a:xfrm>
          <a:prstGeom prst="rect">
            <a:avLst/>
          </a:prstGeom>
          <a:noFill/>
          <a:ln>
            <a:noFill/>
          </a:ln>
        </p:spPr>
      </p:pic>
      <p:pic>
        <p:nvPicPr>
          <p:cNvPr id="10" name="Obrázok 9"/>
          <p:cNvPicPr>
            <a:picLocks noChangeAspect="1"/>
          </p:cNvPicPr>
          <p:nvPr/>
        </p:nvPicPr>
        <p:blipFill rotWithShape="1">
          <a:blip r:embed="rId4"/>
          <a:srcRect t="79578" b="-1"/>
          <a:stretch/>
        </p:blipFill>
        <p:spPr>
          <a:xfrm>
            <a:off x="3786829" y="-6432"/>
            <a:ext cx="8405171" cy="697070"/>
          </a:xfrm>
          <a:prstGeom prst="rect">
            <a:avLst/>
          </a:prstGeom>
        </p:spPr>
      </p:pic>
      <p:pic>
        <p:nvPicPr>
          <p:cNvPr id="11" name="Obrázok 10"/>
          <p:cNvPicPr>
            <a:picLocks noChangeAspect="1"/>
          </p:cNvPicPr>
          <p:nvPr/>
        </p:nvPicPr>
        <p:blipFill rotWithShape="1">
          <a:blip r:embed="rId4"/>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3494547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3598"/>
            <a:ext cx="10515600" cy="1103555"/>
          </a:xfrm>
        </p:spPr>
        <p:txBody>
          <a:bodyPr>
            <a:normAutofit/>
          </a:bodyPr>
          <a:lstStyle/>
          <a:p>
            <a:r>
              <a:rPr lang="sk-SK" sz="4000" dirty="0" smtClean="0">
                <a:latin typeface="Palatino Linotype" panose="02040502050505030304" pitchFamily="18" charset="0"/>
              </a:rPr>
              <a:t>Materials and Methods</a:t>
            </a:r>
            <a:endParaRPr lang="sk-SK" sz="4000" dirty="0">
              <a:latin typeface="Palatino Linotype" panose="02040502050505030304" pitchFamily="18" charset="0"/>
            </a:endParaRPr>
          </a:p>
        </p:txBody>
      </p:sp>
      <p:sp>
        <p:nvSpPr>
          <p:cNvPr id="3" name="Content Placeholder 2"/>
          <p:cNvSpPr>
            <a:spLocks noGrp="1"/>
          </p:cNvSpPr>
          <p:nvPr>
            <p:ph idx="1"/>
          </p:nvPr>
        </p:nvSpPr>
        <p:spPr>
          <a:xfrm>
            <a:off x="838200" y="1893459"/>
            <a:ext cx="10515600" cy="1488723"/>
          </a:xfrm>
        </p:spPr>
        <p:txBody>
          <a:bodyPr/>
          <a:lstStyle/>
          <a:p>
            <a:pPr marL="457200" indent="-457200">
              <a:buFont typeface="+mj-lt"/>
              <a:buAutoNum type="arabicPeriod"/>
            </a:pPr>
            <a:r>
              <a:rPr lang="en-US" sz="2000" dirty="0" smtClean="0">
                <a:latin typeface="Palatino Linotype" panose="02040502050505030304" pitchFamily="18" charset="0"/>
              </a:rPr>
              <a:t>The analysis of the residuals</a:t>
            </a:r>
            <a:endParaRPr lang="sk-SK" sz="2000" dirty="0" smtClean="0">
              <a:latin typeface="Palatino Linotype" panose="02040502050505030304" pitchFamily="18" charset="0"/>
            </a:endParaRPr>
          </a:p>
          <a:p>
            <a:pPr marL="457200" indent="-457200">
              <a:buFont typeface="+mj-lt"/>
              <a:buAutoNum type="arabicPeriod"/>
            </a:pPr>
            <a:r>
              <a:rPr lang="sk-SK" sz="2000" dirty="0" smtClean="0">
                <a:latin typeface="Palatino Linotype" panose="02040502050505030304" pitchFamily="18" charset="0"/>
              </a:rPr>
              <a:t>Pettitt´s test</a:t>
            </a:r>
          </a:p>
          <a:p>
            <a:pPr marL="457200" indent="-457200">
              <a:buFont typeface="+mj-lt"/>
              <a:buAutoNum type="arabicPeriod"/>
            </a:pPr>
            <a:r>
              <a:rPr lang="sk-SK" sz="2000" dirty="0" smtClean="0">
                <a:latin typeface="Palatino Linotype" panose="02040502050505030304" pitchFamily="18" charset="0"/>
              </a:rPr>
              <a:t>The </a:t>
            </a:r>
            <a:r>
              <a:rPr lang="en-US" sz="2000" dirty="0" smtClean="0">
                <a:latin typeface="Palatino Linotype" panose="02040502050505030304" pitchFamily="18" charset="0"/>
              </a:rPr>
              <a:t>analysis of the runoff regime changes by the deviations</a:t>
            </a:r>
            <a:endParaRPr lang="sk-SK" sz="2000" dirty="0" smtClean="0">
              <a:latin typeface="Palatino Linotype" panose="02040502050505030304" pitchFamily="18" charset="0"/>
            </a:endParaRPr>
          </a:p>
        </p:txBody>
      </p:sp>
      <p:sp>
        <p:nvSpPr>
          <p:cNvPr id="4" name="Zástupný objekt pre obsah 2"/>
          <p:cNvSpPr>
            <a:spLocks noGrp="1"/>
          </p:cNvSpPr>
          <p:nvPr/>
        </p:nvSpPr>
        <p:spPr>
          <a:xfrm>
            <a:off x="838200" y="3456237"/>
            <a:ext cx="10875553" cy="927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sz="2000" dirty="0" smtClean="0">
                <a:latin typeface="Palatino Linotype" panose="02040502050505030304" pitchFamily="18" charset="0"/>
              </a:rPr>
              <a:t>The change-point tests </a:t>
            </a:r>
            <a:r>
              <a:rPr lang="en-US" sz="2000" dirty="0" smtClean="0">
                <a:latin typeface="Palatino Linotype" panose="02040502050505030304" pitchFamily="18" charset="0"/>
              </a:rPr>
              <a:t>seek </a:t>
            </a:r>
            <a:r>
              <a:rPr lang="en-US" sz="2000" dirty="0">
                <a:latin typeface="Palatino Linotype" panose="02040502050505030304" pitchFamily="18" charset="0"/>
              </a:rPr>
              <a:t>to find abrupt changes in the mean of series based on the ranking of the observations. </a:t>
            </a:r>
            <a:r>
              <a:rPr lang="sk-SK" sz="2000" dirty="0" smtClean="0">
                <a:latin typeface="Palatino Linotype" panose="02040502050505030304" pitchFamily="18" charset="0"/>
              </a:rPr>
              <a:t>These tests are</a:t>
            </a:r>
            <a:r>
              <a:rPr lang="en-US" sz="2000" dirty="0" smtClean="0">
                <a:latin typeface="Palatino Linotype" panose="02040502050505030304" pitchFamily="18" charset="0"/>
              </a:rPr>
              <a:t> </a:t>
            </a:r>
            <a:r>
              <a:rPr lang="en-US" sz="2000" dirty="0">
                <a:latin typeface="Palatino Linotype" panose="02040502050505030304" pitchFamily="18" charset="0"/>
              </a:rPr>
              <a:t>a widely used </a:t>
            </a:r>
            <a:r>
              <a:rPr lang="en-US" sz="2000" dirty="0" smtClean="0">
                <a:latin typeface="Palatino Linotype" panose="02040502050505030304" pitchFamily="18" charset="0"/>
              </a:rPr>
              <a:t>tool </a:t>
            </a:r>
            <a:r>
              <a:rPr lang="en-US" sz="2000" dirty="0">
                <a:latin typeface="Palatino Linotype" panose="02040502050505030304" pitchFamily="18" charset="0"/>
              </a:rPr>
              <a:t>in hydrological processes. </a:t>
            </a:r>
            <a:endParaRPr lang="sk-SK" sz="2000" dirty="0" smtClean="0">
              <a:latin typeface="Palatino Linotype" panose="02040502050505030304" pitchFamily="18" charset="0"/>
            </a:endParaRPr>
          </a:p>
          <a:p>
            <a:pPr marL="457200" lvl="1" indent="0">
              <a:buNone/>
            </a:pPr>
            <a:endParaRPr lang="sk-SK" sz="1200" dirty="0" smtClean="0">
              <a:latin typeface="Palatino Linotype" panose="02040502050505030304" pitchFamily="18" charset="0"/>
            </a:endParaRPr>
          </a:p>
        </p:txBody>
      </p:sp>
      <p:pic>
        <p:nvPicPr>
          <p:cNvPr id="5" name="Obrázok 7" descr="Výrez obrazovky"/>
          <p:cNvPicPr>
            <a:picLocks noChangeAspect="1"/>
          </p:cNvPicPr>
          <p:nvPr/>
        </p:nvPicPr>
        <p:blipFill rotWithShape="1">
          <a:blip r:embed="rId2">
            <a:extLst>
              <a:ext uri="{28A0092B-C50C-407E-A947-70E740481C1C}">
                <a14:useLocalDpi xmlns:a14="http://schemas.microsoft.com/office/drawing/2010/main" val="0"/>
              </a:ext>
            </a:extLst>
          </a:blip>
          <a:srcRect t="50852" b="911"/>
          <a:stretch/>
        </p:blipFill>
        <p:spPr>
          <a:xfrm>
            <a:off x="5918207" y="4269563"/>
            <a:ext cx="2914677" cy="1992914"/>
          </a:xfrm>
          <a:prstGeom prst="rect">
            <a:avLst/>
          </a:prstGeom>
        </p:spPr>
      </p:pic>
      <p:pic>
        <p:nvPicPr>
          <p:cNvPr id="6" name="Obrázok 8" descr="Výrez obrazovky"/>
          <p:cNvPicPr>
            <a:picLocks noChangeAspect="1"/>
          </p:cNvPicPr>
          <p:nvPr/>
        </p:nvPicPr>
        <p:blipFill rotWithShape="1">
          <a:blip r:embed="rId2">
            <a:extLst>
              <a:ext uri="{28A0092B-C50C-407E-A947-70E740481C1C}">
                <a14:useLocalDpi xmlns:a14="http://schemas.microsoft.com/office/drawing/2010/main" val="0"/>
              </a:ext>
            </a:extLst>
          </a:blip>
          <a:srcRect l="-594" t="-135" r="594" b="52166"/>
          <a:stretch/>
        </p:blipFill>
        <p:spPr>
          <a:xfrm>
            <a:off x="2751274" y="4289577"/>
            <a:ext cx="2881398" cy="1992914"/>
          </a:xfrm>
          <a:prstGeom prst="rect">
            <a:avLst/>
          </a:prstGeom>
        </p:spPr>
      </p:pic>
      <p:sp>
        <p:nvSpPr>
          <p:cNvPr id="7" name="BlokTextu 9"/>
          <p:cNvSpPr txBox="1"/>
          <p:nvPr/>
        </p:nvSpPr>
        <p:spPr>
          <a:xfrm>
            <a:off x="2751274" y="6282491"/>
            <a:ext cx="5773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Palatino Linotype" panose="02040502050505030304" pitchFamily="18" charset="0"/>
              </a:rPr>
              <a:t>http://rsta.royalsocietypublishing.org/content/370/1962/1228</a:t>
            </a:r>
          </a:p>
        </p:txBody>
      </p:sp>
      <p:sp>
        <p:nvSpPr>
          <p:cNvPr id="8" name="Right Brace 7"/>
          <p:cNvSpPr/>
          <p:nvPr/>
        </p:nvSpPr>
        <p:spPr>
          <a:xfrm>
            <a:off x="4708266" y="2004592"/>
            <a:ext cx="510006" cy="656727"/>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latin typeface="Palatino Linotype" panose="02040502050505030304" pitchFamily="18" charset="0"/>
            </a:endParaRPr>
          </a:p>
        </p:txBody>
      </p:sp>
      <p:sp>
        <p:nvSpPr>
          <p:cNvPr id="9" name="TextBox 8"/>
          <p:cNvSpPr txBox="1"/>
          <p:nvPr/>
        </p:nvSpPr>
        <p:spPr>
          <a:xfrm>
            <a:off x="5280686" y="2004592"/>
            <a:ext cx="2198288" cy="646331"/>
          </a:xfrm>
          <a:prstGeom prst="rect">
            <a:avLst/>
          </a:prstGeom>
          <a:noFill/>
        </p:spPr>
        <p:txBody>
          <a:bodyPr wrap="square" rtlCol="0">
            <a:spAutoFit/>
          </a:bodyPr>
          <a:lstStyle/>
          <a:p>
            <a:r>
              <a:rPr lang="sk-SK" dirty="0" smtClean="0">
                <a:latin typeface="Palatino Linotype" panose="02040502050505030304" pitchFamily="18" charset="0"/>
              </a:rPr>
              <a:t>The detection of change-points</a:t>
            </a:r>
            <a:endParaRPr lang="sk-SK" dirty="0">
              <a:latin typeface="Palatino Linotype" panose="02040502050505030304" pitchFamily="18" charset="0"/>
            </a:endParaRPr>
          </a:p>
        </p:txBody>
      </p:sp>
      <p:pic>
        <p:nvPicPr>
          <p:cNvPr id="10" name="Obrázok 9"/>
          <p:cNvPicPr>
            <a:picLocks noChangeAspect="1"/>
          </p:cNvPicPr>
          <p:nvPr/>
        </p:nvPicPr>
        <p:blipFill rotWithShape="1">
          <a:blip r:embed="rId3"/>
          <a:srcRect t="79578" b="-1"/>
          <a:stretch/>
        </p:blipFill>
        <p:spPr>
          <a:xfrm>
            <a:off x="3786829" y="-6432"/>
            <a:ext cx="8405171" cy="697070"/>
          </a:xfrm>
          <a:prstGeom prst="rect">
            <a:avLst/>
          </a:prstGeom>
        </p:spPr>
      </p:pic>
      <p:pic>
        <p:nvPicPr>
          <p:cNvPr id="11" name="Obrázok 10"/>
          <p:cNvPicPr>
            <a:picLocks noChangeAspect="1"/>
          </p:cNvPicPr>
          <p:nvPr/>
        </p:nvPicPr>
        <p:blipFill rotWithShape="1">
          <a:blip r:embed="rId3"/>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4047881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525" y="-17017"/>
            <a:ext cx="6245772" cy="1325563"/>
          </a:xfrm>
        </p:spPr>
        <p:txBody>
          <a:bodyPr>
            <a:normAutofit/>
          </a:bodyPr>
          <a:lstStyle/>
          <a:p>
            <a:pPr algn="r"/>
            <a:r>
              <a:rPr lang="sk-SK" sz="3600" dirty="0" smtClean="0">
                <a:latin typeface="Palatino Linotype" panose="02040502050505030304" pitchFamily="18" charset="0"/>
              </a:rPr>
              <a:t>1. The analysis of residuals</a:t>
            </a:r>
            <a:endParaRPr lang="sk-SK" sz="3600" dirty="0">
              <a:latin typeface="Palatino Linotype" panose="02040502050505030304" pitchFamily="18" charset="0"/>
            </a:endParaRPr>
          </a:p>
        </p:txBody>
      </p:sp>
      <p:graphicFrame>
        <p:nvGraphicFramePr>
          <p:cNvPr id="5" name="Graf 7"/>
          <p:cNvGraphicFramePr/>
          <p:nvPr>
            <p:extLst>
              <p:ext uri="{D42A27DB-BD31-4B8C-83A1-F6EECF244321}">
                <p14:modId xmlns:p14="http://schemas.microsoft.com/office/powerpoint/2010/main" val="1251640880"/>
              </p:ext>
            </p:extLst>
          </p:nvPr>
        </p:nvGraphicFramePr>
        <p:xfrm>
          <a:off x="55373" y="3760630"/>
          <a:ext cx="5591535" cy="3004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8"/>
          <p:cNvGraphicFramePr/>
          <p:nvPr>
            <p:extLst>
              <p:ext uri="{D42A27DB-BD31-4B8C-83A1-F6EECF244321}">
                <p14:modId xmlns:p14="http://schemas.microsoft.com/office/powerpoint/2010/main" val="4018314850"/>
              </p:ext>
            </p:extLst>
          </p:nvPr>
        </p:nvGraphicFramePr>
        <p:xfrm>
          <a:off x="6139901" y="3774824"/>
          <a:ext cx="5940482" cy="3004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 6"/>
          <p:cNvGraphicFramePr/>
          <p:nvPr>
            <p:extLst>
              <p:ext uri="{D42A27DB-BD31-4B8C-83A1-F6EECF244321}">
                <p14:modId xmlns:p14="http://schemas.microsoft.com/office/powerpoint/2010/main" val="4009955097"/>
              </p:ext>
            </p:extLst>
          </p:nvPr>
        </p:nvGraphicFramePr>
        <p:xfrm>
          <a:off x="55373" y="309882"/>
          <a:ext cx="5591535" cy="303384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37161" y="1030501"/>
            <a:ext cx="5955519" cy="2031325"/>
          </a:xfrm>
          <a:prstGeom prst="rect">
            <a:avLst/>
          </a:prstGeom>
          <a:noFill/>
        </p:spPr>
        <p:txBody>
          <a:bodyPr wrap="square" rtlCol="0">
            <a:spAutoFit/>
          </a:bodyPr>
          <a:lstStyle/>
          <a:p>
            <a:pPr marL="285750" indent="-285750" algn="just">
              <a:buFont typeface="Arial" panose="020B0604020202020204" pitchFamily="34" charset="0"/>
              <a:buChar char="•"/>
            </a:pPr>
            <a:r>
              <a:rPr lang="en-US" dirty="0" err="1" smtClean="0">
                <a:latin typeface="Palatino Linotype" panose="02040502050505030304" pitchFamily="18" charset="0"/>
              </a:rPr>
              <a:t>Th</a:t>
            </a:r>
            <a:r>
              <a:rPr lang="sk-SK" dirty="0" smtClean="0">
                <a:latin typeface="Palatino Linotype" panose="02040502050505030304" pitchFamily="18" charset="0"/>
              </a:rPr>
              <a:t>e residuals</a:t>
            </a:r>
            <a:r>
              <a:rPr lang="en-US" dirty="0" smtClean="0">
                <a:latin typeface="Palatino Linotype" panose="02040502050505030304" pitchFamily="18" charset="0"/>
              </a:rPr>
              <a:t> </a:t>
            </a:r>
            <a:r>
              <a:rPr lang="en-US" dirty="0">
                <a:latin typeface="Palatino Linotype" panose="02040502050505030304" pitchFamily="18" charset="0"/>
              </a:rPr>
              <a:t>are calculated as the differences between the mean monthly </a:t>
            </a:r>
            <a:r>
              <a:rPr lang="en-US" dirty="0" smtClean="0">
                <a:latin typeface="Palatino Linotype" panose="02040502050505030304" pitchFamily="18" charset="0"/>
              </a:rPr>
              <a:t>discharges</a:t>
            </a:r>
            <a:r>
              <a:rPr lang="sk-SK" dirty="0" smtClean="0">
                <a:latin typeface="Palatino Linotype" panose="02040502050505030304" pitchFamily="18" charset="0"/>
              </a:rPr>
              <a:t> </a:t>
            </a:r>
            <a:r>
              <a:rPr lang="sk-SK" sz="1600" dirty="0" smtClean="0">
                <a:latin typeface="Palatino Linotype" panose="02040502050505030304" pitchFamily="18" charset="0"/>
              </a:rPr>
              <a:t>(</a:t>
            </a:r>
            <a:r>
              <a:rPr lang="sk-SK" sz="1600" i="1" dirty="0" smtClean="0">
                <a:latin typeface="Palatino Linotype" panose="02040502050505030304" pitchFamily="18" charset="0"/>
              </a:rPr>
              <a:t>Graph 1</a:t>
            </a:r>
            <a:r>
              <a:rPr lang="sk-SK" sz="1600" dirty="0" smtClean="0">
                <a:latin typeface="Palatino Linotype" panose="02040502050505030304" pitchFamily="18" charset="0"/>
              </a:rPr>
              <a:t>)</a:t>
            </a:r>
            <a:r>
              <a:rPr lang="en-US" sz="1600" dirty="0" smtClean="0">
                <a:latin typeface="Palatino Linotype" panose="02040502050505030304" pitchFamily="18" charset="0"/>
              </a:rPr>
              <a:t> </a:t>
            </a:r>
            <a:r>
              <a:rPr lang="en-US" dirty="0">
                <a:latin typeface="Palatino Linotype" panose="02040502050505030304" pitchFamily="18" charset="0"/>
              </a:rPr>
              <a:t>and the long-term mean </a:t>
            </a:r>
            <a:r>
              <a:rPr lang="sk-SK" dirty="0" smtClean="0">
                <a:latin typeface="Palatino Linotype" panose="02040502050505030304" pitchFamily="18" charset="0"/>
              </a:rPr>
              <a:t>monthly </a:t>
            </a:r>
            <a:r>
              <a:rPr lang="en-US" dirty="0" smtClean="0">
                <a:latin typeface="Palatino Linotype" panose="02040502050505030304" pitchFamily="18" charset="0"/>
              </a:rPr>
              <a:t>discharge. </a:t>
            </a:r>
            <a:endParaRPr lang="sk-SK" dirty="0" smtClean="0">
              <a:latin typeface="Palatino Linotype" panose="02040502050505030304" pitchFamily="18" charset="0"/>
            </a:endParaRPr>
          </a:p>
          <a:p>
            <a:pPr marL="285750" indent="-285750" algn="just">
              <a:buFont typeface="Arial" panose="020B0604020202020204" pitchFamily="34" charset="0"/>
              <a:buChar char="•"/>
            </a:pPr>
            <a:r>
              <a:rPr lang="en-US" dirty="0" smtClean="0">
                <a:latin typeface="Palatino Linotype" panose="02040502050505030304" pitchFamily="18" charset="0"/>
              </a:rPr>
              <a:t>These </a:t>
            </a:r>
            <a:r>
              <a:rPr lang="en-US" dirty="0">
                <a:latin typeface="Palatino Linotype" panose="02040502050505030304" pitchFamily="18" charset="0"/>
              </a:rPr>
              <a:t>residuals are cumulatively added and are then are plotted on a </a:t>
            </a:r>
            <a:r>
              <a:rPr lang="en-US" dirty="0" smtClean="0">
                <a:latin typeface="Palatino Linotype" panose="02040502050505030304" pitchFamily="18" charset="0"/>
              </a:rPr>
              <a:t>graph</a:t>
            </a:r>
            <a:r>
              <a:rPr lang="sk-SK" dirty="0" smtClean="0">
                <a:latin typeface="Palatino Linotype" panose="02040502050505030304" pitchFamily="18" charset="0"/>
              </a:rPr>
              <a:t> </a:t>
            </a:r>
            <a:r>
              <a:rPr lang="sk-SK" sz="1600" dirty="0" smtClean="0">
                <a:latin typeface="Palatino Linotype" panose="02040502050505030304" pitchFamily="18" charset="0"/>
              </a:rPr>
              <a:t>(</a:t>
            </a:r>
            <a:r>
              <a:rPr lang="sk-SK" sz="1600" i="1" dirty="0" smtClean="0">
                <a:latin typeface="Palatino Linotype" panose="02040502050505030304" pitchFamily="18" charset="0"/>
              </a:rPr>
              <a:t>Graph 2</a:t>
            </a:r>
            <a:r>
              <a:rPr lang="sk-SK" sz="1600" dirty="0" smtClean="0">
                <a:latin typeface="Palatino Linotype" panose="02040502050505030304" pitchFamily="18" charset="0"/>
              </a:rPr>
              <a:t>)</a:t>
            </a:r>
            <a:r>
              <a:rPr lang="en-US" dirty="0" smtClean="0">
                <a:latin typeface="Palatino Linotype" panose="02040502050505030304" pitchFamily="18" charset="0"/>
              </a:rPr>
              <a:t>. </a:t>
            </a:r>
            <a:r>
              <a:rPr lang="en-US" dirty="0">
                <a:latin typeface="Palatino Linotype" panose="02040502050505030304" pitchFamily="18" charset="0"/>
              </a:rPr>
              <a:t>The maximal value of the cumulative curve of the residuals represents the </a:t>
            </a:r>
            <a:r>
              <a:rPr lang="en-US" dirty="0" smtClean="0">
                <a:latin typeface="Palatino Linotype" panose="02040502050505030304" pitchFamily="18" charset="0"/>
              </a:rPr>
              <a:t>change-point</a:t>
            </a:r>
            <a:r>
              <a:rPr lang="sk-SK" dirty="0" smtClean="0">
                <a:latin typeface="Palatino Linotype" panose="02040502050505030304" pitchFamily="18" charset="0"/>
              </a:rPr>
              <a:t> </a:t>
            </a:r>
            <a:r>
              <a:rPr lang="sk-SK" sz="1600" dirty="0" smtClean="0">
                <a:latin typeface="Palatino Linotype" panose="02040502050505030304" pitchFamily="18" charset="0"/>
              </a:rPr>
              <a:t>(</a:t>
            </a:r>
            <a:r>
              <a:rPr lang="sk-SK" sz="1600" i="1" dirty="0" smtClean="0">
                <a:latin typeface="Palatino Linotype" panose="02040502050505030304" pitchFamily="18" charset="0"/>
              </a:rPr>
              <a:t>point with the arrow in the Graph 2</a:t>
            </a:r>
            <a:r>
              <a:rPr lang="sk-SK" sz="1600" dirty="0" smtClean="0">
                <a:latin typeface="Palatino Linotype" panose="02040502050505030304" pitchFamily="18" charset="0"/>
              </a:rPr>
              <a:t>)</a:t>
            </a:r>
            <a:r>
              <a:rPr lang="en-US" dirty="0" smtClean="0">
                <a:latin typeface="Palatino Linotype" panose="02040502050505030304" pitchFamily="18" charset="0"/>
              </a:rPr>
              <a:t>.</a:t>
            </a:r>
            <a:endParaRPr lang="sk-SK" dirty="0">
              <a:latin typeface="Palatino Linotype" panose="02040502050505030304" pitchFamily="18" charset="0"/>
            </a:endParaRPr>
          </a:p>
        </p:txBody>
      </p:sp>
      <p:sp>
        <p:nvSpPr>
          <p:cNvPr id="9" name="TextBox 8"/>
          <p:cNvSpPr txBox="1"/>
          <p:nvPr/>
        </p:nvSpPr>
        <p:spPr>
          <a:xfrm>
            <a:off x="-1" y="2105"/>
            <a:ext cx="5795493" cy="307777"/>
          </a:xfrm>
          <a:prstGeom prst="rect">
            <a:avLst/>
          </a:prstGeom>
          <a:noFill/>
        </p:spPr>
        <p:txBody>
          <a:bodyPr wrap="square" rtlCol="0">
            <a:spAutoFit/>
          </a:bodyPr>
          <a:lstStyle/>
          <a:p>
            <a:r>
              <a:rPr lang="sk-SK" sz="1400" dirty="0" smtClean="0">
                <a:latin typeface="Palatino Linotype" panose="02040502050505030304" pitchFamily="18" charset="0"/>
              </a:rPr>
              <a:t>Graph 1: The sample of the station with the mean monthy discharges.</a:t>
            </a:r>
            <a:endParaRPr lang="sk-SK" sz="1400" dirty="0">
              <a:latin typeface="Palatino Linotype" panose="02040502050505030304" pitchFamily="18" charset="0"/>
            </a:endParaRPr>
          </a:p>
        </p:txBody>
      </p:sp>
      <p:sp>
        <p:nvSpPr>
          <p:cNvPr id="10" name="TextBox 9"/>
          <p:cNvSpPr txBox="1"/>
          <p:nvPr/>
        </p:nvSpPr>
        <p:spPr>
          <a:xfrm>
            <a:off x="55372" y="3311184"/>
            <a:ext cx="5591535" cy="523220"/>
          </a:xfrm>
          <a:prstGeom prst="rect">
            <a:avLst/>
          </a:prstGeom>
          <a:noFill/>
        </p:spPr>
        <p:txBody>
          <a:bodyPr wrap="square" rtlCol="0">
            <a:spAutoFit/>
          </a:bodyPr>
          <a:lstStyle/>
          <a:p>
            <a:r>
              <a:rPr lang="sk-SK" sz="1400" dirty="0" smtClean="0">
                <a:latin typeface="Palatino Linotype" panose="02040502050505030304" pitchFamily="18" charset="0"/>
              </a:rPr>
              <a:t>Graph 2: The cumulative curve of the residuals with the maximal value (the point with the arrow). </a:t>
            </a:r>
            <a:endParaRPr lang="sk-SK" sz="1400" dirty="0">
              <a:latin typeface="Palatino Linotype" panose="02040502050505030304" pitchFamily="18" charset="0"/>
            </a:endParaRPr>
          </a:p>
        </p:txBody>
      </p:sp>
      <p:sp>
        <p:nvSpPr>
          <p:cNvPr id="11" name="TextBox 10"/>
          <p:cNvSpPr txBox="1"/>
          <p:nvPr/>
        </p:nvSpPr>
        <p:spPr>
          <a:xfrm>
            <a:off x="6139901" y="3311184"/>
            <a:ext cx="5940482" cy="523220"/>
          </a:xfrm>
          <a:prstGeom prst="rect">
            <a:avLst/>
          </a:prstGeom>
          <a:noFill/>
        </p:spPr>
        <p:txBody>
          <a:bodyPr wrap="square" rtlCol="0">
            <a:spAutoFit/>
          </a:bodyPr>
          <a:lstStyle/>
          <a:p>
            <a:r>
              <a:rPr lang="sk-SK" sz="1400" dirty="0" smtClean="0">
                <a:latin typeface="Palatino Linotype" panose="02040502050505030304" pitchFamily="18" charset="0"/>
              </a:rPr>
              <a:t>Graph 3: The sample of the station with the mean monthly discharges divided by the change-point</a:t>
            </a:r>
            <a:endParaRPr lang="sk-SK" sz="1400" dirty="0">
              <a:latin typeface="Palatino Linotype" panose="02040502050505030304" pitchFamily="18" charset="0"/>
            </a:endParaRPr>
          </a:p>
        </p:txBody>
      </p:sp>
    </p:spTree>
    <p:extLst>
      <p:ext uri="{BB962C8B-B14F-4D97-AF65-F5344CB8AC3E}">
        <p14:creationId xmlns:p14="http://schemas.microsoft.com/office/powerpoint/2010/main" val="405457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898"/>
            <a:ext cx="10515600" cy="1325563"/>
          </a:xfrm>
        </p:spPr>
        <p:txBody>
          <a:bodyPr>
            <a:normAutofit/>
          </a:bodyPr>
          <a:lstStyle/>
          <a:p>
            <a:r>
              <a:rPr lang="sk-SK" sz="4000" dirty="0" smtClean="0">
                <a:latin typeface="Palatino Linotype" panose="02040502050505030304" pitchFamily="18" charset="0"/>
              </a:rPr>
              <a:t>2. Pettitt´s test</a:t>
            </a:r>
            <a:endParaRPr lang="sk-SK" sz="4000"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075331"/>
                <a:ext cx="10515600" cy="4462633"/>
              </a:xfrm>
            </p:spPr>
            <p:txBody>
              <a:bodyPr>
                <a:normAutofit/>
              </a:bodyPr>
              <a:lstStyle/>
              <a:p>
                <a:r>
                  <a:rPr lang="sk-SK" sz="2000" dirty="0" smtClean="0">
                    <a:latin typeface="Palatino Linotype" panose="02040502050505030304" pitchFamily="18" charset="0"/>
                  </a:rPr>
                  <a:t>It is </a:t>
                </a:r>
                <a:r>
                  <a:rPr lang="en-US" sz="2000" dirty="0" smtClean="0">
                    <a:latin typeface="Palatino Linotype" panose="02040502050505030304" pitchFamily="18" charset="0"/>
                  </a:rPr>
                  <a:t>a </a:t>
                </a:r>
                <a:r>
                  <a:rPr lang="en-US" sz="2000" dirty="0">
                    <a:latin typeface="Palatino Linotype" panose="02040502050505030304" pitchFamily="18" charset="0"/>
                  </a:rPr>
                  <a:t>widely used tool for detecting change-points in hydrological processes. </a:t>
                </a:r>
                <a:endParaRPr lang="sk-SK" sz="2000" dirty="0" smtClean="0">
                  <a:latin typeface="Palatino Linotype" panose="02040502050505030304" pitchFamily="18" charset="0"/>
                </a:endParaRPr>
              </a:p>
              <a:p>
                <a:r>
                  <a:rPr lang="en-US" sz="2000" dirty="0" smtClean="0">
                    <a:latin typeface="Palatino Linotype" panose="02040502050505030304" pitchFamily="18" charset="0"/>
                  </a:rPr>
                  <a:t>The </a:t>
                </a:r>
                <a:r>
                  <a:rPr lang="en-US" sz="2000" dirty="0">
                    <a:latin typeface="Palatino Linotype" panose="02040502050505030304" pitchFamily="18" charset="0"/>
                  </a:rPr>
                  <a:t>null hypothesis of this test is that there is no change in the mean of the time series. The alternative hypothesis says that there is a statistically significant change in the series</a:t>
                </a:r>
                <a:r>
                  <a:rPr lang="en-US" sz="2000" dirty="0" smtClean="0">
                    <a:latin typeface="Palatino Linotype" panose="02040502050505030304" pitchFamily="18" charset="0"/>
                  </a:rPr>
                  <a:t>.</a:t>
                </a:r>
                <a:endParaRPr lang="sk-SK" sz="2000" dirty="0" smtClean="0">
                  <a:latin typeface="Palatino Linotype" panose="02040502050505030304" pitchFamily="18" charset="0"/>
                </a:endParaRPr>
              </a:p>
              <a:p>
                <a:endParaRPr lang="sk-SK" sz="2000" dirty="0" smtClean="0">
                  <a:latin typeface="Palatino Linotype" panose="02040502050505030304" pitchFamily="18" charset="0"/>
                </a:endParaRPr>
              </a:p>
              <a:p>
                <a:pPr marL="0" indent="0">
                  <a:buNone/>
                </a:pPr>
                <a:r>
                  <a:rPr lang="en-US" sz="2000" dirty="0" smtClean="0">
                    <a:latin typeface="Palatino Linotype" panose="02040502050505030304" pitchFamily="18" charset="0"/>
                  </a:rPr>
                  <a:t>The </a:t>
                </a:r>
                <a:r>
                  <a:rPr lang="en-US" sz="2000" dirty="0">
                    <a:latin typeface="Palatino Linotype" panose="02040502050505030304" pitchFamily="18" charset="0"/>
                  </a:rPr>
                  <a:t>test statistic is </a:t>
                </a:r>
                <a:r>
                  <a:rPr lang="en-US" sz="2000" dirty="0" smtClean="0">
                    <a:latin typeface="Palatino Linotype" panose="02040502050505030304" pitchFamily="18" charset="0"/>
                  </a:rPr>
                  <a:t>defined</a:t>
                </a:r>
                <a:r>
                  <a:rPr lang="sk-SK" sz="2000" dirty="0" smtClean="0">
                    <a:latin typeface="Palatino Linotype" panose="02040502050505030304" pitchFamily="18" charset="0"/>
                  </a:rPr>
                  <a:t>:</a:t>
                </a:r>
                <a:endParaRPr lang="sk-SK" sz="2000" dirty="0">
                  <a:latin typeface="Palatino Linotype" panose="02040502050505030304" pitchFamily="18" charset="0"/>
                </a:endParaRPr>
              </a:p>
              <a:p>
                <a:pPr marL="0" indent="0" algn="ctr">
                  <a:buNone/>
                </a:pPr>
                <a14:m>
                  <m:oMathPara xmlns:m="http://schemas.openxmlformats.org/officeDocument/2006/math">
                    <m:oMathParaPr>
                      <m:jc m:val="centerGroup"/>
                    </m:oMathParaPr>
                    <m:oMath xmlns:m="http://schemas.openxmlformats.org/officeDocument/2006/math">
                      <m:acc>
                        <m:accPr>
                          <m:chr m:val="̂"/>
                          <m:ctrlPr>
                            <a:rPr lang="sk-SK" sz="2000" i="1">
                              <a:latin typeface="Cambria Math" panose="02040503050406030204" pitchFamily="18" charset="0"/>
                            </a:rPr>
                          </m:ctrlPr>
                        </m:accPr>
                        <m:e>
                          <m:r>
                            <a:rPr lang="en-US" sz="2000" i="1">
                              <a:latin typeface="Cambria Math" panose="02040503050406030204" pitchFamily="18" charset="0"/>
                            </a:rPr>
                            <m:t>𝑈</m:t>
                          </m:r>
                        </m:e>
                      </m:acc>
                      <m:r>
                        <a:rPr lang="en-US" sz="2000">
                          <a:latin typeface="Cambria Math" panose="02040503050406030204" pitchFamily="18" charset="0"/>
                        </a:rPr>
                        <m:t>=</m:t>
                      </m:r>
                      <m:r>
                        <a:rPr lang="en-US" sz="2000" i="1">
                          <a:latin typeface="Cambria Math" panose="02040503050406030204" pitchFamily="18" charset="0"/>
                        </a:rPr>
                        <m:t>𝑚𝑎𝑥</m:t>
                      </m:r>
                      <m:d>
                        <m:dPr>
                          <m:begChr m:val="|"/>
                          <m:endChr m:val="|"/>
                          <m:ctrlPr>
                            <a:rPr lang="sk-SK" sz="2000" i="1">
                              <a:latin typeface="Cambria Math" panose="02040503050406030204" pitchFamily="18" charset="0"/>
                            </a:rPr>
                          </m:ctrlPr>
                        </m:dPr>
                        <m:e>
                          <m:sSub>
                            <m:sSubPr>
                              <m:ctrlPr>
                                <a:rPr lang="sk-SK"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𝑘</m:t>
                              </m:r>
                            </m:sub>
                          </m:sSub>
                        </m:e>
                      </m:d>
                    </m:oMath>
                  </m:oMathPara>
                </a14:m>
                <a:endParaRPr lang="sk-SK" sz="2000" dirty="0">
                  <a:latin typeface="Palatino Linotype" panose="02040502050505030304" pitchFamily="18" charset="0"/>
                </a:endParaRPr>
              </a:p>
              <a:p>
                <a:pPr marL="0" indent="0">
                  <a:buNone/>
                </a:pPr>
                <a:r>
                  <a:rPr lang="en-US" sz="2000" dirty="0">
                    <a:latin typeface="Palatino Linotype" panose="02040502050505030304" pitchFamily="18" charset="0"/>
                  </a:rPr>
                  <a:t>where </a:t>
                </a:r>
                <a:r>
                  <a:rPr lang="en-US" sz="2000" i="1" dirty="0" err="1">
                    <a:latin typeface="Palatino Linotype" panose="02040502050505030304" pitchFamily="18" charset="0"/>
                  </a:rPr>
                  <a:t>U</a:t>
                </a:r>
                <a:r>
                  <a:rPr lang="en-US" sz="2000" i="1" baseline="-25000" dirty="0" err="1">
                    <a:latin typeface="Palatino Linotype" panose="02040502050505030304" pitchFamily="18" charset="0"/>
                  </a:rPr>
                  <a:t>k</a:t>
                </a:r>
                <a:r>
                  <a:rPr lang="en-US" sz="2000" dirty="0">
                    <a:latin typeface="Palatino Linotype" panose="02040502050505030304" pitchFamily="18" charset="0"/>
                  </a:rPr>
                  <a:t> is given</a:t>
                </a:r>
                <a:endParaRPr lang="sk-SK" sz="2000" dirty="0">
                  <a:latin typeface="Palatino Linotype" panose="020405020505050303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lang="sk-SK"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𝑘</m:t>
                          </m:r>
                        </m:sub>
                      </m:sSub>
                      <m:r>
                        <a:rPr lang="en-US" sz="2000">
                          <a:latin typeface="Cambria Math" panose="02040503050406030204" pitchFamily="18" charset="0"/>
                        </a:rPr>
                        <m:t>=</m:t>
                      </m:r>
                      <m:r>
                        <a:rPr lang="en-US" sz="2000">
                          <a:latin typeface="Cambria Math" panose="02040503050406030204" pitchFamily="18" charset="0"/>
                        </a:rPr>
                        <m:t>2</m:t>
                      </m:r>
                      <m:nary>
                        <m:naryPr>
                          <m:chr m:val="∑"/>
                          <m:limLoc m:val="subSup"/>
                          <m:ctrlPr>
                            <a:rPr lang="sk-SK" sz="2000" i="1">
                              <a:latin typeface="Cambria Math" panose="02040503050406030204" pitchFamily="18" charset="0"/>
                            </a:rPr>
                          </m:ctrlPr>
                        </m:naryPr>
                        <m:sub>
                          <m:r>
                            <a:rPr lang="en-US" sz="2000" i="1">
                              <a:latin typeface="Cambria Math" panose="02040503050406030204" pitchFamily="18" charset="0"/>
                            </a:rPr>
                            <m:t>𝑖</m:t>
                          </m:r>
                          <m:r>
                            <a:rPr lang="en-US" sz="2000">
                              <a:latin typeface="Cambria Math" panose="02040503050406030204" pitchFamily="18" charset="0"/>
                            </a:rPr>
                            <m:t>=</m:t>
                          </m:r>
                          <m:r>
                            <a:rPr lang="en-US" sz="2000">
                              <a:latin typeface="Cambria Math" panose="02040503050406030204" pitchFamily="18" charset="0"/>
                            </a:rPr>
                            <m:t>1</m:t>
                          </m:r>
                        </m:sub>
                        <m:sup>
                          <m:r>
                            <a:rPr lang="en-US" sz="2000" i="1">
                              <a:latin typeface="Cambria Math" panose="02040503050406030204" pitchFamily="18" charset="0"/>
                            </a:rPr>
                            <m:t>𝑘</m:t>
                          </m:r>
                        </m:sup>
                        <m:e>
                          <m:sSub>
                            <m:sSubPr>
                              <m:ctrlPr>
                                <a:rPr lang="sk-SK"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𝑖</m:t>
                              </m:r>
                            </m:sub>
                          </m:sSub>
                        </m:e>
                      </m:nary>
                      <m:r>
                        <a:rPr lang="en-US" sz="2000" i="1">
                          <a:latin typeface="Cambria Math" panose="02040503050406030204" pitchFamily="18" charset="0"/>
                        </a:rPr>
                        <m:t>−</m:t>
                      </m:r>
                      <m:r>
                        <a:rPr lang="en-US" sz="2000" i="1">
                          <a:latin typeface="Cambria Math" panose="02040503050406030204" pitchFamily="18" charset="0"/>
                        </a:rPr>
                        <m:t>𝑘</m:t>
                      </m:r>
                      <m:d>
                        <m:dPr>
                          <m:ctrlPr>
                            <a:rPr lang="sk-SK" sz="2000" i="1">
                              <a:latin typeface="Cambria Math" panose="02040503050406030204" pitchFamily="18" charset="0"/>
                            </a:rPr>
                          </m:ctrlPr>
                        </m:dPr>
                        <m:e>
                          <m:r>
                            <a:rPr lang="en-US" sz="2000" i="1">
                              <a:latin typeface="Cambria Math" panose="02040503050406030204" pitchFamily="18" charset="0"/>
                            </a:rPr>
                            <m:t>𝑛</m:t>
                          </m:r>
                          <m:r>
                            <a:rPr lang="en-US" sz="2000">
                              <a:latin typeface="Cambria Math" panose="02040503050406030204" pitchFamily="18" charset="0"/>
                            </a:rPr>
                            <m:t>+</m:t>
                          </m:r>
                          <m:r>
                            <a:rPr lang="en-US" sz="2000">
                              <a:latin typeface="Cambria Math" panose="02040503050406030204" pitchFamily="18" charset="0"/>
                            </a:rPr>
                            <m:t>1</m:t>
                          </m:r>
                        </m:e>
                      </m:d>
                    </m:oMath>
                  </m:oMathPara>
                </a14:m>
                <a:endParaRPr lang="sk-SK" sz="2000" dirty="0">
                  <a:latin typeface="Palatino Linotype" panose="02040502050505030304" pitchFamily="18" charset="0"/>
                </a:endParaRPr>
              </a:p>
              <a:p>
                <a:pPr marL="0" indent="0">
                  <a:buNone/>
                </a:pPr>
                <a:r>
                  <a:rPr lang="en-US" sz="2000" dirty="0">
                    <a:latin typeface="Palatino Linotype" panose="02040502050505030304" pitchFamily="18" charset="0"/>
                  </a:rPr>
                  <a:t>where </a:t>
                </a:r>
                <a:r>
                  <a:rPr lang="en-US" sz="2000" i="1" dirty="0">
                    <a:latin typeface="Palatino Linotype" panose="02040502050505030304" pitchFamily="18" charset="0"/>
                  </a:rPr>
                  <a:t>k=1,2,…,n</a:t>
                </a:r>
                <a:r>
                  <a:rPr lang="en-US" sz="2000" dirty="0">
                    <a:latin typeface="Palatino Linotype" panose="02040502050505030304" pitchFamily="18" charset="0"/>
                  </a:rPr>
                  <a:t> and </a:t>
                </a:r>
                <a:r>
                  <a:rPr lang="en-US" sz="2000" i="1" dirty="0" err="1">
                    <a:latin typeface="Palatino Linotype" panose="02040502050505030304" pitchFamily="18" charset="0"/>
                  </a:rPr>
                  <a:t>r</a:t>
                </a:r>
                <a:r>
                  <a:rPr lang="en-US" sz="2000" i="1" baseline="-25000" dirty="0" err="1">
                    <a:latin typeface="Palatino Linotype" panose="02040502050505030304" pitchFamily="18" charset="0"/>
                  </a:rPr>
                  <a:t>i</a:t>
                </a:r>
                <a:r>
                  <a:rPr lang="en-US" sz="2000" i="1" dirty="0">
                    <a:latin typeface="Palatino Linotype" panose="02040502050505030304" pitchFamily="18" charset="0"/>
                  </a:rPr>
                  <a:t> </a:t>
                </a:r>
                <a:r>
                  <a:rPr lang="en-US" sz="2000" dirty="0">
                    <a:latin typeface="Palatino Linotype" panose="02040502050505030304" pitchFamily="18" charset="0"/>
                  </a:rPr>
                  <a:t>are the ranks of the observations </a:t>
                </a:r>
                <a:r>
                  <a:rPr lang="en-US" sz="2000" i="1" dirty="0">
                    <a:latin typeface="Palatino Linotype" panose="02040502050505030304" pitchFamily="18" charset="0"/>
                  </a:rPr>
                  <a:t>X</a:t>
                </a:r>
                <a:r>
                  <a:rPr lang="en-US" sz="2000" i="1" baseline="-25000" dirty="0">
                    <a:latin typeface="Palatino Linotype" panose="02040502050505030304" pitchFamily="18" charset="0"/>
                  </a:rPr>
                  <a:t>i</a:t>
                </a:r>
                <a:r>
                  <a:rPr lang="en-US" sz="2000" dirty="0">
                    <a:latin typeface="Palatino Linotype" panose="02040502050505030304" pitchFamily="18" charset="0"/>
                  </a:rPr>
                  <a:t>. The most probable change-point is located where </a:t>
                </a:r>
                <a14:m>
                  <m:oMath xmlns:m="http://schemas.openxmlformats.org/officeDocument/2006/math">
                    <m:acc>
                      <m:accPr>
                        <m:chr m:val="̂"/>
                        <m:ctrlPr>
                          <a:rPr lang="sk-SK" sz="2000" i="1">
                            <a:latin typeface="Cambria Math" panose="02040503050406030204" pitchFamily="18" charset="0"/>
                          </a:rPr>
                        </m:ctrlPr>
                      </m:accPr>
                      <m:e>
                        <m:r>
                          <a:rPr lang="en-US" sz="2000" i="1">
                            <a:latin typeface="Cambria Math" panose="02040503050406030204" pitchFamily="18" charset="0"/>
                          </a:rPr>
                          <m:t>𝑈</m:t>
                        </m:r>
                      </m:e>
                    </m:acc>
                  </m:oMath>
                </a14:m>
                <a:r>
                  <a:rPr lang="en-US" sz="2000" dirty="0">
                    <a:latin typeface="Palatino Linotype" panose="02040502050505030304" pitchFamily="18" charset="0"/>
                  </a:rPr>
                  <a:t> reaches its maximum </a:t>
                </a:r>
                <a:r>
                  <a:rPr lang="en-US" sz="2000" dirty="0" smtClean="0">
                    <a:latin typeface="Palatino Linotype" panose="02040502050505030304" pitchFamily="18" charset="0"/>
                  </a:rPr>
                  <a:t>value</a:t>
                </a:r>
                <a:r>
                  <a:rPr lang="sk-SK" sz="2000" dirty="0" smtClean="0">
                    <a:latin typeface="Palatino Linotype" panose="02040502050505030304" pitchFamily="18" charset="0"/>
                  </a:rPr>
                  <a:t>.</a:t>
                </a:r>
                <a:r>
                  <a:rPr lang="en-US" sz="2000" dirty="0" smtClean="0">
                    <a:latin typeface="Palatino Linotype" panose="02040502050505030304" pitchFamily="18" charset="0"/>
                  </a:rPr>
                  <a:t> </a:t>
                </a:r>
                <a:endParaRPr lang="sk-SK" sz="2000" dirty="0">
                  <a:latin typeface="Palatino Linotype" panose="0204050205050503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075331"/>
                <a:ext cx="10515600" cy="4462633"/>
              </a:xfrm>
              <a:blipFill>
                <a:blip r:embed="rId2"/>
                <a:stretch>
                  <a:fillRect l="-638" t="-1364" r="-986"/>
                </a:stretch>
              </a:blipFill>
            </p:spPr>
            <p:txBody>
              <a:bodyPr/>
              <a:lstStyle/>
              <a:p>
                <a:r>
                  <a:rPr lang="en-GB">
                    <a:noFill/>
                  </a:rPr>
                  <a:t> </a:t>
                </a:r>
              </a:p>
            </p:txBody>
          </p:sp>
        </mc:Fallback>
      </mc:AlternateContent>
      <p:pic>
        <p:nvPicPr>
          <p:cNvPr id="4" name="Obrázok 3"/>
          <p:cNvPicPr>
            <a:picLocks noChangeAspect="1"/>
          </p:cNvPicPr>
          <p:nvPr/>
        </p:nvPicPr>
        <p:blipFill rotWithShape="1">
          <a:blip r:embed="rId3"/>
          <a:srcRect t="79578" b="-1"/>
          <a:stretch/>
        </p:blipFill>
        <p:spPr>
          <a:xfrm>
            <a:off x="3786829" y="-6432"/>
            <a:ext cx="8405171" cy="697070"/>
          </a:xfrm>
          <a:prstGeom prst="rect">
            <a:avLst/>
          </a:prstGeom>
        </p:spPr>
      </p:pic>
      <p:pic>
        <p:nvPicPr>
          <p:cNvPr id="5" name="Obrázok 4"/>
          <p:cNvPicPr>
            <a:picLocks noChangeAspect="1"/>
          </p:cNvPicPr>
          <p:nvPr/>
        </p:nvPicPr>
        <p:blipFill rotWithShape="1">
          <a:blip r:embed="rId3"/>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2494685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9573"/>
            <a:ext cx="10515600" cy="1325563"/>
          </a:xfrm>
        </p:spPr>
        <p:txBody>
          <a:bodyPr>
            <a:normAutofit/>
          </a:bodyPr>
          <a:lstStyle/>
          <a:p>
            <a:r>
              <a:rPr lang="sk-SK" sz="4000" dirty="0" smtClean="0">
                <a:latin typeface="Palatino Linotype" panose="02040502050505030304" pitchFamily="18" charset="0"/>
              </a:rPr>
              <a:t>3. The </a:t>
            </a:r>
            <a:r>
              <a:rPr lang="en-US" sz="4000" dirty="0" smtClean="0">
                <a:latin typeface="Palatino Linotype" panose="02040502050505030304" pitchFamily="18" charset="0"/>
              </a:rPr>
              <a:t>analysis of the runoff regime changes by the deviations</a:t>
            </a:r>
            <a:endParaRPr lang="sk-SK" sz="4000"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2166425"/>
                <a:ext cx="10625919" cy="4351338"/>
              </a:xfrm>
            </p:spPr>
            <p:txBody>
              <a:bodyPr>
                <a:normAutofit fontScale="62500" lnSpcReduction="20000"/>
              </a:bodyPr>
              <a:lstStyle/>
              <a:p>
                <a:r>
                  <a:rPr lang="en-US" dirty="0">
                    <a:latin typeface="Palatino Linotype" panose="02040502050505030304" pitchFamily="18" charset="0"/>
                  </a:rPr>
                  <a:t>This method deals with the dependence of the runoff regime of each month on the runoff regime of that year</a:t>
                </a:r>
                <a:r>
                  <a:rPr lang="en-US" dirty="0" smtClean="0">
                    <a:latin typeface="Palatino Linotype" panose="02040502050505030304" pitchFamily="18" charset="0"/>
                  </a:rPr>
                  <a:t>.</a:t>
                </a:r>
                <a:endParaRPr lang="sk-SK" dirty="0" smtClean="0">
                  <a:latin typeface="Palatino Linotype" panose="02040502050505030304" pitchFamily="18" charset="0"/>
                </a:endParaRPr>
              </a:p>
              <a:p>
                <a:r>
                  <a:rPr lang="en-US" dirty="0" smtClean="0">
                    <a:latin typeface="Palatino Linotype" panose="02040502050505030304" pitchFamily="18" charset="0"/>
                  </a:rPr>
                  <a:t>The </a:t>
                </a:r>
                <a:r>
                  <a:rPr lang="en-US" dirty="0">
                    <a:latin typeface="Palatino Linotype" panose="02040502050505030304" pitchFamily="18" charset="0"/>
                  </a:rPr>
                  <a:t>mean annual discharge deviations considering the long-term mean annual discharge (</a:t>
                </a:r>
                <a:r>
                  <a:rPr lang="en-US" i="1" dirty="0">
                    <a:latin typeface="Palatino Linotype" panose="02040502050505030304" pitchFamily="18" charset="0"/>
                  </a:rPr>
                  <a:t>Formula 3</a:t>
                </a:r>
                <a:r>
                  <a:rPr lang="en-US" dirty="0">
                    <a:latin typeface="Palatino Linotype" panose="02040502050505030304" pitchFamily="18" charset="0"/>
                  </a:rPr>
                  <a:t>) and the mean monthly discharge deviations considering the long-term mean monthly discharge (</a:t>
                </a:r>
                <a:r>
                  <a:rPr lang="en-US" i="1" dirty="0">
                    <a:latin typeface="Palatino Linotype" panose="02040502050505030304" pitchFamily="18" charset="0"/>
                  </a:rPr>
                  <a:t>Formula 4</a:t>
                </a:r>
                <a:r>
                  <a:rPr lang="en-US" dirty="0">
                    <a:latin typeface="Palatino Linotype" panose="02040502050505030304" pitchFamily="18" charset="0"/>
                  </a:rPr>
                  <a:t>) were calculated. </a:t>
                </a:r>
                <a:endParaRPr lang="sk-SK" dirty="0" smtClean="0">
                  <a:latin typeface="Palatino Linotype" panose="02040502050505030304" pitchFamily="18" charset="0"/>
                </a:endParaRPr>
              </a:p>
              <a:p>
                <a:endParaRPr lang="sk-SK" dirty="0">
                  <a:latin typeface="Palatino Linotype" panose="02040502050505030304" pitchFamily="18" charset="0"/>
                </a:endParaRPr>
              </a:p>
              <a:p>
                <a:pPr marL="0" indent="0" algn="ctr">
                  <a:buNone/>
                </a:pPr>
                <a14:m>
                  <m:oMath xmlns:m="http://schemas.openxmlformats.org/officeDocument/2006/math">
                    <m:sSub>
                      <m:sSubPr>
                        <m:ctrlPr>
                          <a:rPr lang="sk-SK" i="1">
                            <a:latin typeface="Cambria Math" panose="02040503050406030204" pitchFamily="18" charset="0"/>
                          </a:rPr>
                        </m:ctrlPr>
                      </m:sSubPr>
                      <m:e>
                        <m:r>
                          <a:rPr lang="en-US">
                            <a:latin typeface="Cambria Math" panose="02040503050406030204" pitchFamily="18" charset="0"/>
                          </a:rPr>
                          <m:t>∆</m:t>
                        </m:r>
                      </m:e>
                      <m:sub>
                        <m:r>
                          <a:rPr lang="en-US">
                            <a:latin typeface="Cambria Math" panose="02040503050406030204" pitchFamily="18" charset="0"/>
                          </a:rPr>
                          <m:t>1</m:t>
                        </m:r>
                      </m:sub>
                    </m:sSub>
                    <m:r>
                      <a:rPr lang="en-US">
                        <a:latin typeface="Cambria Math" panose="02040503050406030204" pitchFamily="18" charset="0"/>
                      </a:rPr>
                      <m:t>=</m:t>
                    </m:r>
                    <m:f>
                      <m:fPr>
                        <m:ctrlPr>
                          <a:rPr lang="sk-SK" i="1">
                            <a:latin typeface="Cambria Math" panose="02040503050406030204" pitchFamily="18" charset="0"/>
                          </a:rPr>
                        </m:ctrlPr>
                      </m:fPr>
                      <m:num>
                        <m:sSub>
                          <m:sSubPr>
                            <m:ctrlPr>
                              <a:rPr lang="sk-SK"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𝑄</m:t>
                        </m:r>
                        <m:r>
                          <a:rPr lang="en-US">
                            <a:latin typeface="Cambria Math" panose="02040503050406030204" pitchFamily="18" charset="0"/>
                          </a:rPr>
                          <m:t>̅</m:t>
                        </m:r>
                      </m:num>
                      <m:den>
                        <m:r>
                          <a:rPr lang="en-US" i="1">
                            <a:latin typeface="Cambria Math" panose="02040503050406030204" pitchFamily="18" charset="0"/>
                          </a:rPr>
                          <m:t>𝑄</m:t>
                        </m:r>
                        <m:r>
                          <a:rPr lang="en-US">
                            <a:latin typeface="Cambria Math" panose="02040503050406030204" pitchFamily="18" charset="0"/>
                          </a:rPr>
                          <m:t>̅</m:t>
                        </m:r>
                      </m:den>
                    </m:f>
                    <m:r>
                      <a:rPr lang="en-US" i="1">
                        <a:latin typeface="Cambria Math" panose="02040503050406030204" pitchFamily="18" charset="0"/>
                      </a:rPr>
                      <m:t>∗</m:t>
                    </m:r>
                    <m:r>
                      <a:rPr lang="en-US">
                        <a:latin typeface="Cambria Math" panose="02040503050406030204" pitchFamily="18" charset="0"/>
                      </a:rPr>
                      <m:t>100</m:t>
                    </m:r>
                  </m:oMath>
                </a14:m>
                <a:r>
                  <a:rPr lang="en-US" dirty="0">
                    <a:latin typeface="Palatino Linotype" panose="02040502050505030304" pitchFamily="18" charset="0"/>
                  </a:rPr>
                  <a:t> </a:t>
                </a:r>
                <a14:m>
                  <m:oMath xmlns:m="http://schemas.openxmlformats.org/officeDocument/2006/math">
                    <m:r>
                      <a:rPr lang="en-US">
                        <a:latin typeface="Cambria Math" panose="02040503050406030204" pitchFamily="18" charset="0"/>
                      </a:rPr>
                      <m:t>     </m:t>
                    </m:r>
                    <m:sSub>
                      <m:sSubPr>
                        <m:ctrlPr>
                          <a:rPr lang="sk-SK" i="1">
                            <a:latin typeface="Cambria Math" panose="02040503050406030204" pitchFamily="18" charset="0"/>
                          </a:rPr>
                        </m:ctrlPr>
                      </m:sSubPr>
                      <m:e>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                         ∆</m:t>
                        </m:r>
                      </m:e>
                      <m:sub>
                        <m:r>
                          <a:rPr lang="en-US">
                            <a:latin typeface="Cambria Math" panose="02040503050406030204" pitchFamily="18" charset="0"/>
                          </a:rPr>
                          <m:t>2</m:t>
                        </m:r>
                      </m:sub>
                    </m:sSub>
                    <m:r>
                      <a:rPr lang="en-US">
                        <a:latin typeface="Cambria Math" panose="02040503050406030204" pitchFamily="18" charset="0"/>
                      </a:rPr>
                      <m:t>=</m:t>
                    </m:r>
                    <m:f>
                      <m:fPr>
                        <m:ctrlPr>
                          <a:rPr lang="sk-SK" i="1">
                            <a:latin typeface="Cambria Math" panose="02040503050406030204" pitchFamily="18" charset="0"/>
                          </a:rPr>
                        </m:ctrlPr>
                      </m:fPr>
                      <m:num>
                        <m:sSub>
                          <m:sSubPr>
                            <m:ctrlPr>
                              <a:rPr lang="sk-SK"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sk-SK"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𝑗</m:t>
                            </m:r>
                          </m:sub>
                        </m:sSub>
                      </m:num>
                      <m:den>
                        <m:sSub>
                          <m:sSubPr>
                            <m:ctrlPr>
                              <a:rPr lang="sk-SK" i="1">
                                <a:latin typeface="Cambria Math" panose="02040503050406030204" pitchFamily="18" charset="0"/>
                              </a:rPr>
                            </m:ctrlPr>
                          </m:sSubPr>
                          <m:e>
                            <m:r>
                              <a:rPr lang="en-US" i="1">
                                <a:latin typeface="Cambria Math" panose="02040503050406030204" pitchFamily="18" charset="0"/>
                              </a:rPr>
                              <m:t>𝑄</m:t>
                            </m:r>
                            <m:r>
                              <a:rPr lang="en-US">
                                <a:latin typeface="Cambria Math" panose="02040503050406030204" pitchFamily="18" charset="0"/>
                              </a:rPr>
                              <m:t>̅</m:t>
                            </m:r>
                          </m:e>
                          <m:sub>
                            <m:r>
                              <a:rPr lang="en-US" i="1">
                                <a:latin typeface="Cambria Math" panose="02040503050406030204" pitchFamily="18" charset="0"/>
                              </a:rPr>
                              <m:t>𝑗</m:t>
                            </m:r>
                          </m:sub>
                        </m:sSub>
                      </m:den>
                    </m:f>
                    <m:r>
                      <a:rPr lang="en-US" i="1">
                        <a:latin typeface="Cambria Math" panose="02040503050406030204" pitchFamily="18" charset="0"/>
                      </a:rPr>
                      <m:t>∗</m:t>
                    </m:r>
                    <m:r>
                      <a:rPr lang="en-US">
                        <a:latin typeface="Cambria Math" panose="02040503050406030204" pitchFamily="18" charset="0"/>
                      </a:rPr>
                      <m:t>100</m:t>
                    </m:r>
                    <m:r>
                      <a:rPr lang="en-US">
                        <a:latin typeface="Cambria Math" panose="02040503050406030204" pitchFamily="18" charset="0"/>
                      </a:rPr>
                      <m:t>         (</m:t>
                    </m:r>
                    <m:r>
                      <a:rPr lang="en-US">
                        <a:latin typeface="Cambria Math" panose="02040503050406030204" pitchFamily="18" charset="0"/>
                      </a:rPr>
                      <m:t>4</m:t>
                    </m:r>
                    <m:r>
                      <a:rPr lang="en-US">
                        <a:latin typeface="Cambria Math" panose="02040503050406030204" pitchFamily="18" charset="0"/>
                      </a:rPr>
                      <m:t>)</m:t>
                    </m:r>
                  </m:oMath>
                </a14:m>
                <a:endParaRPr lang="sk-SK" dirty="0">
                  <a:latin typeface="Palatino Linotype" panose="02040502050505030304" pitchFamily="18" charset="0"/>
                </a:endParaRPr>
              </a:p>
              <a:p>
                <a:pPr marL="0" indent="0">
                  <a:buNone/>
                </a:pPr>
                <a:r>
                  <a:rPr lang="en-US" dirty="0">
                    <a:latin typeface="Palatino Linotype" panose="02040502050505030304" pitchFamily="18" charset="0"/>
                  </a:rPr>
                  <a:t>where: </a:t>
                </a:r>
                <a:endParaRPr lang="sk-SK" dirty="0">
                  <a:latin typeface="Palatino Linotype" panose="02040502050505030304" pitchFamily="18" charset="0"/>
                </a:endParaRPr>
              </a:p>
              <a:p>
                <a:pPr marL="457200" lvl="1" indent="0">
                  <a:buNone/>
                </a:pPr>
                <a:r>
                  <a:rPr lang="en-US" i="1" dirty="0">
                    <a:latin typeface="Palatino Linotype" panose="02040502050505030304" pitchFamily="18" charset="0"/>
                  </a:rPr>
                  <a:t>Δ</a:t>
                </a:r>
                <a:r>
                  <a:rPr lang="en-US" i="1" baseline="-25000" dirty="0">
                    <a:latin typeface="Palatino Linotype" panose="02040502050505030304" pitchFamily="18" charset="0"/>
                  </a:rPr>
                  <a:t>1</a:t>
                </a:r>
                <a:r>
                  <a:rPr lang="en-US" dirty="0">
                    <a:latin typeface="Palatino Linotype" panose="02040502050505030304" pitchFamily="18" charset="0"/>
                  </a:rPr>
                  <a:t> – the deviations of the mean annual discharges from the long-term mean annual discharge,</a:t>
                </a:r>
                <a:endParaRPr lang="sk-SK" dirty="0">
                  <a:latin typeface="Palatino Linotype" panose="02040502050505030304" pitchFamily="18" charset="0"/>
                </a:endParaRPr>
              </a:p>
              <a:p>
                <a:pPr marL="457200" lvl="1" indent="0">
                  <a:buNone/>
                </a:pPr>
                <a:r>
                  <a:rPr lang="en-US" i="1" dirty="0">
                    <a:latin typeface="Palatino Linotype" panose="02040502050505030304" pitchFamily="18" charset="0"/>
                  </a:rPr>
                  <a:t>Q</a:t>
                </a:r>
                <a:r>
                  <a:rPr lang="en-US" i="1" baseline="-25000" dirty="0">
                    <a:latin typeface="Palatino Linotype" panose="02040502050505030304" pitchFamily="18" charset="0"/>
                  </a:rPr>
                  <a:t>i</a:t>
                </a:r>
                <a:r>
                  <a:rPr lang="en-US" i="1" dirty="0">
                    <a:latin typeface="Palatino Linotype" panose="02040502050505030304" pitchFamily="18" charset="0"/>
                  </a:rPr>
                  <a:t> </a:t>
                </a:r>
                <a:r>
                  <a:rPr lang="en-US" dirty="0">
                    <a:latin typeface="Palatino Linotype" panose="02040502050505030304" pitchFamily="18" charset="0"/>
                  </a:rPr>
                  <a:t>– the mean annual discharge for each </a:t>
                </a:r>
                <a:r>
                  <a:rPr lang="en-US" dirty="0" err="1">
                    <a:latin typeface="Palatino Linotype" panose="02040502050505030304" pitchFamily="18" charset="0"/>
                  </a:rPr>
                  <a:t>i</a:t>
                </a:r>
                <a:r>
                  <a:rPr lang="en-US" dirty="0">
                    <a:latin typeface="Palatino Linotype" panose="02040502050505030304" pitchFamily="18" charset="0"/>
                  </a:rPr>
                  <a:t>-year, </a:t>
                </a:r>
                <a:endParaRPr lang="sk-SK" dirty="0">
                  <a:latin typeface="Palatino Linotype" panose="02040502050505030304" pitchFamily="18" charset="0"/>
                </a:endParaRPr>
              </a:p>
              <a:p>
                <a:pPr marL="457200" lvl="1" indent="0">
                  <a:buNone/>
                </a:pPr>
                <a:r>
                  <a:rPr lang="en-US" i="1" dirty="0">
                    <a:latin typeface="Palatino Linotype" panose="02040502050505030304" pitchFamily="18" charset="0"/>
                  </a:rPr>
                  <a:t>Q̅</a:t>
                </a:r>
                <a:r>
                  <a:rPr lang="en-US" dirty="0">
                    <a:latin typeface="Palatino Linotype" panose="02040502050505030304" pitchFamily="18" charset="0"/>
                  </a:rPr>
                  <a:t> - the long-term mean annual discharge, </a:t>
                </a:r>
                <a:endParaRPr lang="sk-SK" dirty="0">
                  <a:latin typeface="Palatino Linotype" panose="02040502050505030304" pitchFamily="18" charset="0"/>
                </a:endParaRPr>
              </a:p>
              <a:p>
                <a:pPr marL="457200" lvl="1" indent="0">
                  <a:buNone/>
                </a:pPr>
                <a:r>
                  <a:rPr lang="en-US" i="1" dirty="0">
                    <a:latin typeface="Palatino Linotype" panose="02040502050505030304" pitchFamily="18" charset="0"/>
                  </a:rPr>
                  <a:t>Δ</a:t>
                </a:r>
                <a:r>
                  <a:rPr lang="en-US" i="1" baseline="-25000" dirty="0">
                    <a:latin typeface="Palatino Linotype" panose="02040502050505030304" pitchFamily="18" charset="0"/>
                  </a:rPr>
                  <a:t>2</a:t>
                </a:r>
                <a:r>
                  <a:rPr lang="en-US" i="1" dirty="0">
                    <a:latin typeface="Palatino Linotype" panose="02040502050505030304" pitchFamily="18" charset="0"/>
                  </a:rPr>
                  <a:t> </a:t>
                </a:r>
                <a:r>
                  <a:rPr lang="en-US" dirty="0">
                    <a:latin typeface="Palatino Linotype" panose="02040502050505030304" pitchFamily="18" charset="0"/>
                  </a:rPr>
                  <a:t>– the deviations of the mean monthly discharges from the long-term mean monthly discharge, </a:t>
                </a:r>
                <a:endParaRPr lang="sk-SK" dirty="0">
                  <a:latin typeface="Palatino Linotype" panose="02040502050505030304" pitchFamily="18" charset="0"/>
                </a:endParaRPr>
              </a:p>
              <a:p>
                <a:pPr marL="457200" lvl="1" indent="0">
                  <a:buNone/>
                </a:pPr>
                <a:r>
                  <a:rPr lang="en-US" i="1" dirty="0" err="1">
                    <a:latin typeface="Palatino Linotype" panose="02040502050505030304" pitchFamily="18" charset="0"/>
                  </a:rPr>
                  <a:t>Q</a:t>
                </a:r>
                <a:r>
                  <a:rPr lang="en-US" i="1" baseline="-25000" dirty="0" err="1">
                    <a:latin typeface="Palatino Linotype" panose="02040502050505030304" pitchFamily="18" charset="0"/>
                  </a:rPr>
                  <a:t>j</a:t>
                </a:r>
                <a:r>
                  <a:rPr lang="en-US" dirty="0">
                    <a:latin typeface="Palatino Linotype" panose="02040502050505030304" pitchFamily="18" charset="0"/>
                  </a:rPr>
                  <a:t> – the mean monthly discharge of the j-month in that </a:t>
                </a:r>
                <a:r>
                  <a:rPr lang="en-US" dirty="0" err="1">
                    <a:latin typeface="Palatino Linotype" panose="02040502050505030304" pitchFamily="18" charset="0"/>
                  </a:rPr>
                  <a:t>i</a:t>
                </a:r>
                <a:r>
                  <a:rPr lang="en-US" dirty="0">
                    <a:latin typeface="Palatino Linotype" panose="02040502050505030304" pitchFamily="18" charset="0"/>
                  </a:rPr>
                  <a:t>-year, </a:t>
                </a:r>
                <a:endParaRPr lang="sk-SK" dirty="0">
                  <a:latin typeface="Palatino Linotype" panose="02040502050505030304" pitchFamily="18" charset="0"/>
                </a:endParaRPr>
              </a:p>
              <a:p>
                <a:pPr marL="457200" lvl="1" indent="0">
                  <a:buNone/>
                </a:pPr>
                <a:r>
                  <a:rPr lang="en-US" i="1" dirty="0" err="1">
                    <a:latin typeface="Palatino Linotype" panose="02040502050505030304" pitchFamily="18" charset="0"/>
                  </a:rPr>
                  <a:t>Q̅</a:t>
                </a:r>
                <a:r>
                  <a:rPr lang="en-US" i="1" baseline="-25000" dirty="0" err="1">
                    <a:latin typeface="Palatino Linotype" panose="02040502050505030304" pitchFamily="18" charset="0"/>
                  </a:rPr>
                  <a:t>j</a:t>
                </a:r>
                <a:r>
                  <a:rPr lang="en-US" dirty="0">
                    <a:latin typeface="Palatino Linotype" panose="02040502050505030304" pitchFamily="18" charset="0"/>
                  </a:rPr>
                  <a:t> – the long-term mean monthly discharge of the j-month</a:t>
                </a:r>
                <a:r>
                  <a:rPr lang="en-US" dirty="0" smtClean="0">
                    <a:latin typeface="Palatino Linotype" panose="02040502050505030304" pitchFamily="18" charset="0"/>
                  </a:rPr>
                  <a:t>.</a:t>
                </a:r>
                <a:endParaRPr lang="sk-SK" dirty="0" smtClean="0">
                  <a:latin typeface="Palatino Linotype" panose="02040502050505030304" pitchFamily="18" charset="0"/>
                </a:endParaRPr>
              </a:p>
              <a:p>
                <a:pPr marL="457200" lvl="1" indent="0">
                  <a:buNone/>
                </a:pPr>
                <a:endParaRPr lang="sk-SK" dirty="0" smtClean="0">
                  <a:latin typeface="Palatino Linotype" panose="02040502050505030304" pitchFamily="18" charset="0"/>
                </a:endParaRPr>
              </a:p>
              <a:p>
                <a:r>
                  <a:rPr lang="en-US" dirty="0">
                    <a:latin typeface="Palatino Linotype" panose="02040502050505030304" pitchFamily="18" charset="0"/>
                  </a:rPr>
                  <a:t>The method compares data time series divided into </a:t>
                </a:r>
                <a:r>
                  <a:rPr lang="en-US" u="sng" dirty="0">
                    <a:latin typeface="Palatino Linotype" panose="02040502050505030304" pitchFamily="18" charset="0"/>
                  </a:rPr>
                  <a:t>two periods</a:t>
                </a:r>
                <a:r>
                  <a:rPr lang="en-US" dirty="0">
                    <a:latin typeface="Palatino Linotype" panose="02040502050505030304" pitchFamily="18" charset="0"/>
                  </a:rPr>
                  <a:t>. </a:t>
                </a:r>
                <a:endParaRPr lang="sk-SK" dirty="0">
                  <a:latin typeface="Palatino Linotype" panose="02040502050505030304" pitchFamily="18" charset="0"/>
                </a:endParaRPr>
              </a:p>
              <a:p>
                <a:pPr marL="457200" lvl="1" indent="0">
                  <a:buNone/>
                </a:pPr>
                <a:endParaRPr lang="sk-SK" dirty="0">
                  <a:latin typeface="Palatino Linotype" panose="0204050205050503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2166425"/>
                <a:ext cx="10625919" cy="4351338"/>
              </a:xfrm>
              <a:blipFill rotWithShape="0">
                <a:blip r:embed="rId2"/>
                <a:stretch>
                  <a:fillRect l="-459" t="-2241" r="-573"/>
                </a:stretch>
              </a:blipFill>
            </p:spPr>
            <p:txBody>
              <a:bodyPr/>
              <a:lstStyle/>
              <a:p>
                <a:r>
                  <a:rPr lang="sk-SK">
                    <a:noFill/>
                  </a:rPr>
                  <a:t> </a:t>
                </a:r>
              </a:p>
            </p:txBody>
          </p:sp>
        </mc:Fallback>
      </mc:AlternateContent>
      <p:pic>
        <p:nvPicPr>
          <p:cNvPr id="4" name="Obrázok 3"/>
          <p:cNvPicPr>
            <a:picLocks noChangeAspect="1"/>
          </p:cNvPicPr>
          <p:nvPr/>
        </p:nvPicPr>
        <p:blipFill rotWithShape="1">
          <a:blip r:embed="rId3"/>
          <a:srcRect t="79578" b="-1"/>
          <a:stretch/>
        </p:blipFill>
        <p:spPr>
          <a:xfrm>
            <a:off x="3786829" y="-6432"/>
            <a:ext cx="8405171" cy="697070"/>
          </a:xfrm>
          <a:prstGeom prst="rect">
            <a:avLst/>
          </a:prstGeom>
        </p:spPr>
      </p:pic>
      <p:pic>
        <p:nvPicPr>
          <p:cNvPr id="5" name="Obrázok 4"/>
          <p:cNvPicPr>
            <a:picLocks noChangeAspect="1"/>
          </p:cNvPicPr>
          <p:nvPr/>
        </p:nvPicPr>
        <p:blipFill rotWithShape="1">
          <a:blip r:embed="rId3"/>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581928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638"/>
            <a:ext cx="10515600" cy="1325563"/>
          </a:xfrm>
        </p:spPr>
        <p:txBody>
          <a:bodyPr>
            <a:normAutofit/>
          </a:bodyPr>
          <a:lstStyle/>
          <a:p>
            <a:r>
              <a:rPr lang="sk-SK" sz="4000" dirty="0">
                <a:latin typeface="Palatino Linotype" panose="02040502050505030304" pitchFamily="18" charset="0"/>
              </a:rPr>
              <a:t>3. The </a:t>
            </a:r>
            <a:r>
              <a:rPr lang="en-US" sz="4000" dirty="0">
                <a:latin typeface="Palatino Linotype" panose="02040502050505030304" pitchFamily="18" charset="0"/>
              </a:rPr>
              <a:t>analysis of the runoff regime changes by the deviations</a:t>
            </a:r>
            <a:endParaRPr lang="sk-SK" sz="4000" dirty="0">
              <a:latin typeface="Palatino Linotype" panose="02040502050505030304" pitchFamily="18" charset="0"/>
            </a:endParaRPr>
          </a:p>
        </p:txBody>
      </p:sp>
      <p:sp>
        <p:nvSpPr>
          <p:cNvPr id="3" name="Content Placeholder 2"/>
          <p:cNvSpPr>
            <a:spLocks noGrp="1"/>
          </p:cNvSpPr>
          <p:nvPr>
            <p:ph idx="1"/>
          </p:nvPr>
        </p:nvSpPr>
        <p:spPr>
          <a:xfrm>
            <a:off x="838200" y="2162510"/>
            <a:ext cx="10515600" cy="4351338"/>
          </a:xfrm>
        </p:spPr>
        <p:txBody>
          <a:bodyPr>
            <a:normAutofit/>
          </a:bodyPr>
          <a:lstStyle/>
          <a:p>
            <a:pPr marL="0" indent="0" algn="just">
              <a:buNone/>
            </a:pPr>
            <a:r>
              <a:rPr lang="en-US" sz="2200" dirty="0">
                <a:latin typeface="Palatino Linotype" panose="02040502050505030304" pitchFamily="18" charset="0"/>
              </a:rPr>
              <a:t>Four approaches were used to divide the time data series into two periods:</a:t>
            </a:r>
            <a:endParaRPr lang="sk-SK" sz="2200" dirty="0">
              <a:latin typeface="Palatino Linotype" panose="02040502050505030304" pitchFamily="18" charset="0"/>
            </a:endParaRPr>
          </a:p>
          <a:p>
            <a:pPr lvl="0" algn="just"/>
            <a:r>
              <a:rPr lang="en-US" sz="2000" dirty="0">
                <a:latin typeface="Palatino Linotype" panose="02040502050505030304" pitchFamily="18" charset="0"/>
              </a:rPr>
              <a:t>A division of the time data series into two 30-year periods. The first period was from 1931 to 1960, and the second period was from 1986 to 2016.</a:t>
            </a:r>
            <a:endParaRPr lang="sk-SK" sz="2000" dirty="0">
              <a:latin typeface="Palatino Linotype" panose="02040502050505030304" pitchFamily="18" charset="0"/>
            </a:endParaRPr>
          </a:p>
          <a:p>
            <a:pPr lvl="0" algn="just"/>
            <a:r>
              <a:rPr lang="en-US" sz="2000" dirty="0">
                <a:latin typeface="Palatino Linotype" panose="02040502050505030304" pitchFamily="18" charset="0"/>
              </a:rPr>
              <a:t>A division of the time data series into two halves; the first period was from 1931 to 1973, and the second period was from 1974 to 2016.</a:t>
            </a:r>
            <a:endParaRPr lang="sk-SK" sz="2000" dirty="0">
              <a:latin typeface="Palatino Linotype" panose="02040502050505030304" pitchFamily="18" charset="0"/>
            </a:endParaRPr>
          </a:p>
          <a:p>
            <a:pPr lvl="0" algn="just"/>
            <a:r>
              <a:rPr lang="en-US" sz="2000" dirty="0">
                <a:latin typeface="Palatino Linotype" panose="02040502050505030304" pitchFamily="18" charset="0"/>
              </a:rPr>
              <a:t>A division of the time data series by an analysis of the residuals. The change-point of the summer and winter periods determines the division of the time data series (</a:t>
            </a:r>
            <a:r>
              <a:rPr lang="en-US" sz="2000" i="1" dirty="0">
                <a:latin typeface="Palatino Linotype" panose="02040502050505030304" pitchFamily="18" charset="0"/>
              </a:rPr>
              <a:t>Table </a:t>
            </a:r>
            <a:r>
              <a:rPr lang="sk-SK" sz="2000" i="1" dirty="0">
                <a:latin typeface="Palatino Linotype" panose="02040502050505030304" pitchFamily="18" charset="0"/>
              </a:rPr>
              <a:t>1</a:t>
            </a:r>
            <a:r>
              <a:rPr lang="sk-SK" sz="2000" dirty="0" smtClean="0">
                <a:latin typeface="Palatino Linotype" panose="02040502050505030304" pitchFamily="18" charset="0"/>
              </a:rPr>
              <a:t> in Results</a:t>
            </a:r>
            <a:r>
              <a:rPr lang="en-US" sz="2000" dirty="0" smtClean="0">
                <a:latin typeface="Palatino Linotype" panose="02040502050505030304" pitchFamily="18" charset="0"/>
              </a:rPr>
              <a:t>, </a:t>
            </a:r>
            <a:r>
              <a:rPr lang="en-US" sz="2000" dirty="0">
                <a:latin typeface="Palatino Linotype" panose="02040502050505030304" pitchFamily="18" charset="0"/>
              </a:rPr>
              <a:t>the columns </a:t>
            </a:r>
            <a:r>
              <a:rPr lang="en-US" sz="2000" i="1" dirty="0" err="1">
                <a:latin typeface="Palatino Linotype" panose="02040502050505030304" pitchFamily="18" charset="0"/>
              </a:rPr>
              <a:t>Qsum</a:t>
            </a:r>
            <a:r>
              <a:rPr lang="en-US" sz="2000" dirty="0">
                <a:latin typeface="Palatino Linotype" panose="02040502050505030304" pitchFamily="18" charset="0"/>
              </a:rPr>
              <a:t> and </a:t>
            </a:r>
            <a:r>
              <a:rPr lang="en-US" sz="2000" i="1" dirty="0" err="1">
                <a:latin typeface="Palatino Linotype" panose="02040502050505030304" pitchFamily="18" charset="0"/>
              </a:rPr>
              <a:t>Qwin</a:t>
            </a:r>
            <a:r>
              <a:rPr lang="en-US" sz="2000" dirty="0">
                <a:latin typeface="Palatino Linotype" panose="02040502050505030304" pitchFamily="18" charset="0"/>
              </a:rPr>
              <a:t>). The summer period was defined as May to October and the winter period from November to April.</a:t>
            </a:r>
            <a:endParaRPr lang="sk-SK" sz="2000" dirty="0">
              <a:latin typeface="Palatino Linotype" panose="02040502050505030304" pitchFamily="18" charset="0"/>
            </a:endParaRPr>
          </a:p>
          <a:p>
            <a:pPr lvl="0" algn="just"/>
            <a:r>
              <a:rPr lang="en-US" sz="2000" dirty="0">
                <a:latin typeface="Palatino Linotype" panose="02040502050505030304" pitchFamily="18" charset="0"/>
              </a:rPr>
              <a:t>A division of the time data series also by an analysis of the residuals. The change-point of the mean monthly discharge period determines the division of the time data series (</a:t>
            </a:r>
            <a:r>
              <a:rPr lang="en-US" sz="2000" i="1" dirty="0">
                <a:latin typeface="Palatino Linotype" panose="02040502050505030304" pitchFamily="18" charset="0"/>
              </a:rPr>
              <a:t>Table </a:t>
            </a:r>
            <a:r>
              <a:rPr lang="sk-SK" sz="2000" i="1" dirty="0">
                <a:latin typeface="Palatino Linotype" panose="02040502050505030304" pitchFamily="18" charset="0"/>
              </a:rPr>
              <a:t>1</a:t>
            </a:r>
            <a:r>
              <a:rPr lang="sk-SK" sz="2000" i="1" dirty="0" smtClean="0">
                <a:latin typeface="Palatino Linotype" panose="02040502050505030304" pitchFamily="18" charset="0"/>
              </a:rPr>
              <a:t> </a:t>
            </a:r>
            <a:r>
              <a:rPr lang="sk-SK" sz="2000" dirty="0" smtClean="0">
                <a:latin typeface="Palatino Linotype" panose="02040502050505030304" pitchFamily="18" charset="0"/>
              </a:rPr>
              <a:t>in Results</a:t>
            </a:r>
            <a:r>
              <a:rPr lang="en-US" sz="2000" dirty="0" smtClean="0">
                <a:latin typeface="Palatino Linotype" panose="02040502050505030304" pitchFamily="18" charset="0"/>
              </a:rPr>
              <a:t>, </a:t>
            </a:r>
            <a:r>
              <a:rPr lang="en-US" sz="2000" dirty="0">
                <a:latin typeface="Palatino Linotype" panose="02040502050505030304" pitchFamily="18" charset="0"/>
              </a:rPr>
              <a:t>the last column </a:t>
            </a:r>
            <a:r>
              <a:rPr lang="en-US" sz="2000" i="1" dirty="0" err="1">
                <a:latin typeface="Palatino Linotype" panose="02040502050505030304" pitchFamily="18" charset="0"/>
              </a:rPr>
              <a:t>Qm</a:t>
            </a:r>
            <a:r>
              <a:rPr lang="en-US" sz="2000" dirty="0" smtClean="0">
                <a:latin typeface="Palatino Linotype" panose="02040502050505030304" pitchFamily="18" charset="0"/>
              </a:rPr>
              <a:t>).</a:t>
            </a:r>
            <a:endParaRPr lang="sk-SK" sz="2000" dirty="0">
              <a:latin typeface="Palatino Linotype" panose="02040502050505030304" pitchFamily="18" charset="0"/>
            </a:endParaRPr>
          </a:p>
        </p:txBody>
      </p:sp>
      <p:pic>
        <p:nvPicPr>
          <p:cNvPr id="4" name="Obrázok 7"/>
          <p:cNvPicPr>
            <a:picLocks noChangeAspect="1"/>
          </p:cNvPicPr>
          <p:nvPr/>
        </p:nvPicPr>
        <p:blipFill rotWithShape="1">
          <a:blip r:embed="rId2"/>
          <a:srcRect t="79578" b="-1"/>
          <a:stretch/>
        </p:blipFill>
        <p:spPr>
          <a:xfrm>
            <a:off x="3786829" y="-6432"/>
            <a:ext cx="8405171" cy="697070"/>
          </a:xfrm>
          <a:prstGeom prst="rect">
            <a:avLst/>
          </a:prstGeom>
        </p:spPr>
      </p:pic>
      <p:pic>
        <p:nvPicPr>
          <p:cNvPr id="5" name="Obrázok 8"/>
          <p:cNvPicPr>
            <a:picLocks noChangeAspect="1"/>
          </p:cNvPicPr>
          <p:nvPr/>
        </p:nvPicPr>
        <p:blipFill rotWithShape="1">
          <a:blip r:embed="rId2"/>
          <a:srcRect l="4500" t="10527" b="60855"/>
          <a:stretch/>
        </p:blipFill>
        <p:spPr>
          <a:xfrm>
            <a:off x="0" y="-6432"/>
            <a:ext cx="5808010" cy="706798"/>
          </a:xfrm>
          <a:prstGeom prst="rect">
            <a:avLst/>
          </a:prstGeom>
        </p:spPr>
      </p:pic>
    </p:spTree>
    <p:extLst>
      <p:ext uri="{BB962C8B-B14F-4D97-AF65-F5344CB8AC3E}">
        <p14:creationId xmlns:p14="http://schemas.microsoft.com/office/powerpoint/2010/main" val="3485538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779</TotalTime>
  <Words>2042</Words>
  <Application>Microsoft Office PowerPoint</Application>
  <PresentationFormat>Widescreen</PresentationFormat>
  <Paragraphs>667</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Cambria Math</vt:lpstr>
      <vt:lpstr>Palatino Linotype</vt:lpstr>
      <vt:lpstr>Symbol</vt:lpstr>
      <vt:lpstr>Times New Roman</vt:lpstr>
      <vt:lpstr>Office Theme</vt:lpstr>
      <vt:lpstr>Analyses of monthly discharges in Slovakia using hydrological exploratory methods</vt:lpstr>
      <vt:lpstr>Content</vt:lpstr>
      <vt:lpstr>Introduction</vt:lpstr>
      <vt:lpstr>Materials and Methods</vt:lpstr>
      <vt:lpstr>Materials and Methods</vt:lpstr>
      <vt:lpstr>1. The analysis of residuals</vt:lpstr>
      <vt:lpstr>2. Pettitt´s test</vt:lpstr>
      <vt:lpstr>3. The analysis of the runoff regime changes by the deviations</vt:lpstr>
      <vt:lpstr>3. The analysis of the runoff regime changes by the deviations</vt:lpstr>
      <vt:lpstr>3. The analysis of the runoff regime changes by the deviations</vt:lpstr>
      <vt:lpstr>Results - 1. The analysis of the residuals</vt:lpstr>
      <vt:lpstr>Results – 2. Pettitt´s test</vt:lpstr>
      <vt:lpstr>Results – 3. The analysis of the runoff regime changes </vt:lpstr>
      <vt:lpstr>Discussion</vt:lpstr>
      <vt:lpstr>Thank you for your attention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Analyses of monthly discharges in Slovakia using hydrological exploratory methods</dc:title>
  <dc:creator>Zuzka</dc:creator>
  <cp:lastModifiedBy>Zuzka</cp:lastModifiedBy>
  <cp:revision>70</cp:revision>
  <dcterms:created xsi:type="dcterms:W3CDTF">2018-10-29T06:25:08Z</dcterms:created>
  <dcterms:modified xsi:type="dcterms:W3CDTF">2018-10-31T09:22:55Z</dcterms:modified>
</cp:coreProperties>
</file>