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2"/>
  </p:notesMasterIdLst>
  <p:handoutMasterIdLst>
    <p:handoutMasterId r:id="rId23"/>
  </p:handoutMasterIdLst>
  <p:sldIdLst>
    <p:sldId id="256" r:id="rId2"/>
    <p:sldId id="390" r:id="rId3"/>
    <p:sldId id="468" r:id="rId4"/>
    <p:sldId id="470" r:id="rId5"/>
    <p:sldId id="490" r:id="rId6"/>
    <p:sldId id="469" r:id="rId7"/>
    <p:sldId id="489" r:id="rId8"/>
    <p:sldId id="491" r:id="rId9"/>
    <p:sldId id="472" r:id="rId10"/>
    <p:sldId id="473" r:id="rId11"/>
    <p:sldId id="474" r:id="rId12"/>
    <p:sldId id="446" r:id="rId13"/>
    <p:sldId id="458" r:id="rId14"/>
    <p:sldId id="460" r:id="rId15"/>
    <p:sldId id="456" r:id="rId16"/>
    <p:sldId id="461" r:id="rId17"/>
    <p:sldId id="462" r:id="rId18"/>
    <p:sldId id="453" r:id="rId19"/>
    <p:sldId id="463" r:id="rId20"/>
    <p:sldId id="464" r:id="rId21"/>
  </p:sldIdLst>
  <p:sldSz cx="9144000" cy="6858000" type="screen4x3"/>
  <p:notesSz cx="7099300" cy="10234613"/>
  <p:embeddedFontLst>
    <p:embeddedFont>
      <p:font typeface="Calibri" panose="020F0502020204030204" pitchFamily="34" charset="0"/>
      <p:regular r:id="rId24"/>
      <p:bold r:id="rId25"/>
      <p:italic r:id="rId26"/>
      <p:boldItalic r:id="rId27"/>
    </p:embeddedFont>
    <p:embeddedFont>
      <p:font typeface="Palatino Linotype" panose="02040502050505030304" pitchFamily="18" charset="0"/>
      <p:regular r:id="rId28"/>
      <p:bold r:id="rId29"/>
      <p:italic r:id="rId30"/>
      <p:boldItalic r:id="rId31"/>
    </p:embeddedFont>
  </p:embeddedFontLst>
  <p:defaultTextStyle>
    <a:defPPr>
      <a:defRPr lang="el-GR"/>
    </a:defPPr>
    <a:lvl1pPr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1196">
          <p15:clr>
            <a:srgbClr val="A4A3A4"/>
          </p15:clr>
        </p15:guide>
        <p15:guide id="2" pos="566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0909"/>
    <a:srgbClr val="CC3300"/>
    <a:srgbClr val="E4EBF4"/>
    <a:srgbClr val="D0DDE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95" autoAdjust="0"/>
    <p:restoredTop sz="94670" autoAdjust="0"/>
  </p:normalViewPr>
  <p:slideViewPr>
    <p:cSldViewPr snapToGrid="0">
      <p:cViewPr varScale="1">
        <p:scale>
          <a:sx n="72" d="100"/>
          <a:sy n="72" d="100"/>
        </p:scale>
        <p:origin x="1638" y="78"/>
      </p:cViewPr>
      <p:guideLst>
        <p:guide orient="horz" pos="1196"/>
        <p:guide pos="56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052" y="-90"/>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266243" name="Rectangle 3"/>
          <p:cNvSpPr>
            <a:spLocks noGrp="1" noChangeArrowheads="1"/>
          </p:cNvSpPr>
          <p:nvPr>
            <p:ph type="dt" sz="quarter" idx="1"/>
          </p:nvPr>
        </p:nvSpPr>
        <p:spPr bwMode="auto">
          <a:xfrm>
            <a:off x="4021138" y="0"/>
            <a:ext cx="3076575" cy="5095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1" hangingPunct="1">
              <a:defRPr sz="1200">
                <a:latin typeface="Arial" pitchFamily="34" charset="0"/>
              </a:defRPr>
            </a:lvl1pPr>
          </a:lstStyle>
          <a:p>
            <a:pPr>
              <a:defRPr/>
            </a:pPr>
            <a:endParaRPr lang="en-GB"/>
          </a:p>
        </p:txBody>
      </p:sp>
      <p:sp>
        <p:nvSpPr>
          <p:cNvPr id="26624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26624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E18CF4B-9C60-4B19-B4C4-94F55BAF56B1}" type="slidenum">
              <a:rPr lang="en-GB" altLang="el-GR"/>
              <a:pPr>
                <a:defRPr/>
              </a:pPr>
              <a:t>‹#›</a:t>
            </a:fld>
            <a:endParaRPr lang="en-GB" altLang="el-GR"/>
          </a:p>
        </p:txBody>
      </p:sp>
    </p:spTree>
    <p:extLst>
      <p:ext uri="{BB962C8B-B14F-4D97-AF65-F5344CB8AC3E}">
        <p14:creationId xmlns:p14="http://schemas.microsoft.com/office/powerpoint/2010/main" val="706635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9023" tIns="49512" rIns="99023" bIns="49512" numCol="1" anchor="t" anchorCtr="0" compatLnSpc="1">
            <a:prstTxWarp prst="textNoShape">
              <a:avLst/>
            </a:prstTxWarp>
          </a:bodyPr>
          <a:lstStyle>
            <a:lvl1pPr defTabSz="990600" eaLnBrk="1" hangingPunct="1">
              <a:defRPr sz="1300">
                <a:latin typeface="Arial" pitchFamily="34" charset="0"/>
              </a:defRPr>
            </a:lvl1pPr>
          </a:lstStyle>
          <a:p>
            <a:pPr>
              <a:defRPr/>
            </a:pPr>
            <a:endParaRPr lang="el-GR"/>
          </a:p>
        </p:txBody>
      </p:sp>
      <p:sp>
        <p:nvSpPr>
          <p:cNvPr id="21507" name="Rectangle 3"/>
          <p:cNvSpPr>
            <a:spLocks noGrp="1" noChangeArrowheads="1"/>
          </p:cNvSpPr>
          <p:nvPr>
            <p:ph type="dt" idx="1"/>
          </p:nvPr>
        </p:nvSpPr>
        <p:spPr bwMode="auto">
          <a:xfrm>
            <a:off x="4021138" y="0"/>
            <a:ext cx="3076575" cy="509588"/>
          </a:xfrm>
          <a:prstGeom prst="rect">
            <a:avLst/>
          </a:prstGeom>
          <a:noFill/>
          <a:ln w="9525">
            <a:noFill/>
            <a:miter lim="800000"/>
            <a:headEnd/>
            <a:tailEnd/>
          </a:ln>
          <a:effectLst/>
        </p:spPr>
        <p:txBody>
          <a:bodyPr vert="horz" wrap="square" lIns="99023" tIns="49512" rIns="99023" bIns="49512" numCol="1" anchor="t" anchorCtr="0" compatLnSpc="1">
            <a:prstTxWarp prst="textNoShape">
              <a:avLst/>
            </a:prstTxWarp>
          </a:bodyPr>
          <a:lstStyle>
            <a:lvl1pPr algn="r" defTabSz="990600" eaLnBrk="1" hangingPunct="1">
              <a:defRPr sz="1300">
                <a:latin typeface="Arial" pitchFamily="34" charset="0"/>
              </a:defRPr>
            </a:lvl1pPr>
          </a:lstStyle>
          <a:p>
            <a:pPr>
              <a:defRPr/>
            </a:pPr>
            <a:endParaRPr lang="el-GR"/>
          </a:p>
        </p:txBody>
      </p:sp>
      <p:sp>
        <p:nvSpPr>
          <p:cNvPr id="512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23" tIns="49512" rIns="99023" bIns="49512"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2151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23" tIns="49512" rIns="99023" bIns="49512" numCol="1" anchor="b" anchorCtr="0" compatLnSpc="1">
            <a:prstTxWarp prst="textNoShape">
              <a:avLst/>
            </a:prstTxWarp>
          </a:bodyPr>
          <a:lstStyle>
            <a:lvl1pPr defTabSz="990600" eaLnBrk="1" hangingPunct="1">
              <a:defRPr sz="1300">
                <a:latin typeface="Arial" pitchFamily="34" charset="0"/>
              </a:defRPr>
            </a:lvl1pPr>
          </a:lstStyle>
          <a:p>
            <a:pPr>
              <a:defRPr/>
            </a:pPr>
            <a:endParaRPr lang="el-GR"/>
          </a:p>
        </p:txBody>
      </p:sp>
      <p:sp>
        <p:nvSpPr>
          <p:cNvPr id="2151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23" tIns="49512" rIns="99023" bIns="49512"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2A53E045-11B1-4198-8555-F11E62D7115B}" type="slidenum">
              <a:rPr lang="el-GR" altLang="el-GR"/>
              <a:pPr>
                <a:defRPr/>
              </a:pPr>
              <a:t>‹#›</a:t>
            </a:fld>
            <a:endParaRPr lang="el-GR" altLang="el-GR"/>
          </a:p>
        </p:txBody>
      </p:sp>
    </p:spTree>
    <p:extLst>
      <p:ext uri="{BB962C8B-B14F-4D97-AF65-F5344CB8AC3E}">
        <p14:creationId xmlns:p14="http://schemas.microsoft.com/office/powerpoint/2010/main" val="745971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650137-0A72-4BA7-AA2B-A007B05B073D}" type="slidenum">
              <a:rPr lang="el-GR" altLang="el-GR" sz="1300" smtClean="0"/>
              <a:pPr>
                <a:spcBef>
                  <a:spcPct val="0"/>
                </a:spcBef>
              </a:pPr>
              <a:t>1</a:t>
            </a:fld>
            <a:endParaRPr lang="el-GR" altLang="el-GR" sz="13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81333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60DBEB-F6BE-4EE3-A3CF-E822798DB76B}" type="slidenum">
              <a:rPr lang="el-GR" altLang="el-GR" sz="1300" smtClean="0"/>
              <a:pPr>
                <a:spcBef>
                  <a:spcPct val="0"/>
                </a:spcBef>
              </a:pPr>
              <a:t>10</a:t>
            </a:fld>
            <a:endParaRPr lang="el-GR" altLang="el-GR"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288758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F594A3-F8CB-41DC-A277-C38A3405106A}" type="slidenum">
              <a:rPr lang="el-GR" altLang="el-GR" sz="1300" smtClean="0"/>
              <a:pPr>
                <a:spcBef>
                  <a:spcPct val="0"/>
                </a:spcBef>
              </a:pPr>
              <a:t>11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217140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6BBC2A-D1E2-4B70-BDBB-24BFFF16294E}" type="slidenum">
              <a:rPr lang="el-GR" altLang="el-GR" sz="1300" smtClean="0"/>
              <a:pPr>
                <a:spcBef>
                  <a:spcPct val="0"/>
                </a:spcBef>
              </a:pPr>
              <a:t>12</a:t>
            </a:fld>
            <a:endParaRPr lang="el-GR" altLang="el-GR"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302926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A15C36-4BEC-4260-AC1D-946A1D3E6F7C}" type="slidenum">
              <a:rPr lang="el-GR" altLang="el-GR" sz="1300" smtClean="0"/>
              <a:pPr>
                <a:spcBef>
                  <a:spcPct val="0"/>
                </a:spcBef>
              </a:pPr>
              <a:t>13</a:t>
            </a:fld>
            <a:endParaRPr lang="el-GR" altLang="el-GR"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252302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A4775F-E3F3-4E57-99A0-987EE5BEF9CC}" type="slidenum">
              <a:rPr lang="el-GR" altLang="el-GR" sz="1300" smtClean="0"/>
              <a:pPr>
                <a:spcBef>
                  <a:spcPct val="0"/>
                </a:spcBef>
              </a:pPr>
              <a:t>14</a:t>
            </a:fld>
            <a:endParaRPr lang="el-GR" altLang="el-GR"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884853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4D2EC5-C434-4DAA-B2BD-E87FC6EAA5E2}" type="slidenum">
              <a:rPr lang="el-GR" altLang="el-GR" sz="1300" smtClean="0"/>
              <a:pPr>
                <a:spcBef>
                  <a:spcPct val="0"/>
                </a:spcBef>
              </a:pPr>
              <a:t>15</a:t>
            </a:fld>
            <a:endParaRPr lang="el-GR" altLang="el-GR"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137897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CDF1F9-5F18-44BF-899D-80A43EAD39B5}" type="slidenum">
              <a:rPr lang="el-GR" altLang="el-GR" sz="1300" smtClean="0"/>
              <a:pPr>
                <a:spcBef>
                  <a:spcPct val="0"/>
                </a:spcBef>
              </a:pPr>
              <a:t>16</a:t>
            </a:fld>
            <a:endParaRPr lang="el-GR" altLang="el-GR"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186106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065ABE-0C1F-4950-8B00-56310B9F7279}" type="slidenum">
              <a:rPr lang="el-GR" altLang="el-GR" sz="1300" smtClean="0"/>
              <a:pPr>
                <a:spcBef>
                  <a:spcPct val="0"/>
                </a:spcBef>
              </a:pPr>
              <a:t>17</a:t>
            </a:fld>
            <a:endParaRPr lang="el-GR" altLang="el-GR"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21663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612D4-57DA-4139-8D94-A5B47DDD15C2}" type="slidenum">
              <a:rPr lang="el-GR" altLang="el-GR" sz="1300" smtClean="0"/>
              <a:pPr>
                <a:spcBef>
                  <a:spcPct val="0"/>
                </a:spcBef>
              </a:pPr>
              <a:t>18</a:t>
            </a:fld>
            <a:endParaRPr lang="el-GR" altLang="el-GR"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1610967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420284-5E46-4BF9-A5EA-98615EB0AE83}" type="slidenum">
              <a:rPr lang="el-GR" altLang="el-GR" sz="1300" smtClean="0"/>
              <a:pPr>
                <a:spcBef>
                  <a:spcPct val="0"/>
                </a:spcBef>
              </a:pPr>
              <a:t>19</a:t>
            </a:fld>
            <a:endParaRPr lang="el-GR" altLang="el-GR"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124583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615687-F5A4-4AFB-A891-13DBA29E4D40}" type="slidenum">
              <a:rPr lang="el-GR" altLang="el-GR" sz="1300" smtClean="0"/>
              <a:pPr>
                <a:spcBef>
                  <a:spcPct val="0"/>
                </a:spcBef>
              </a:pPr>
              <a:t>2</a:t>
            </a:fld>
            <a:endParaRPr lang="el-GR" altLang="el-GR" sz="13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2756675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E95E9E-DAEF-4C5F-AAA6-2A7E5939A869}" type="slidenum">
              <a:rPr lang="el-GR" altLang="el-GR" sz="1300" smtClean="0"/>
              <a:pPr>
                <a:spcBef>
                  <a:spcPct val="0"/>
                </a:spcBef>
              </a:pPr>
              <a:t>20</a:t>
            </a:fld>
            <a:endParaRPr lang="el-GR" altLang="el-GR"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72200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611091-C2F8-42EC-8DEF-F5C41147C1B5}" type="slidenum">
              <a:rPr lang="el-GR" altLang="el-GR" sz="1300" smtClean="0"/>
              <a:pPr>
                <a:spcBef>
                  <a:spcPct val="0"/>
                </a:spcBef>
              </a:pPr>
              <a:t>3</a:t>
            </a:fld>
            <a:endParaRPr lang="el-GR" altLang="el-GR"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290826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ACAE55-E3C6-44AD-A451-4632B3FEE609}" type="slidenum">
              <a:rPr lang="el-GR" altLang="el-GR" sz="1300" smtClean="0"/>
              <a:pPr>
                <a:spcBef>
                  <a:spcPct val="0"/>
                </a:spcBef>
              </a:pPr>
              <a:t>4</a:t>
            </a:fld>
            <a:endParaRPr lang="el-GR" altLang="el-GR" sz="13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126463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AAAA36-797B-493A-8451-61F57B1A1951}" type="slidenum">
              <a:rPr lang="el-GR" altLang="el-GR" sz="1300" smtClean="0"/>
              <a:pPr>
                <a:spcBef>
                  <a:spcPct val="0"/>
                </a:spcBef>
              </a:pPr>
              <a:t>5</a:t>
            </a:fld>
            <a:endParaRPr lang="el-GR" altLang="el-GR"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365601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AAAA36-797B-493A-8451-61F57B1A1951}" type="slidenum">
              <a:rPr lang="el-GR" altLang="el-GR" sz="1300" smtClean="0"/>
              <a:pPr>
                <a:spcBef>
                  <a:spcPct val="0"/>
                </a:spcBef>
              </a:pPr>
              <a:t>6</a:t>
            </a:fld>
            <a:endParaRPr lang="el-GR" altLang="el-GR"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384045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611091-C2F8-42EC-8DEF-F5C41147C1B5}" type="slidenum">
              <a:rPr lang="el-GR" altLang="el-GR" sz="1300" smtClean="0"/>
              <a:pPr>
                <a:spcBef>
                  <a:spcPct val="0"/>
                </a:spcBef>
              </a:pPr>
              <a:t>7</a:t>
            </a:fld>
            <a:endParaRPr lang="el-GR" altLang="el-GR"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2908268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611091-C2F8-42EC-8DEF-F5C41147C1B5}" type="slidenum">
              <a:rPr lang="el-GR" altLang="el-GR" sz="1300" smtClean="0"/>
              <a:pPr>
                <a:spcBef>
                  <a:spcPct val="0"/>
                </a:spcBef>
              </a:pPr>
              <a:t>8</a:t>
            </a:fld>
            <a:endParaRPr lang="el-GR" altLang="el-GR"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291887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5974D4-3D1C-4209-82E9-957DB49B3C51}" type="slidenum">
              <a:rPr lang="el-GR" altLang="el-GR" sz="1300" smtClean="0"/>
              <a:pPr>
                <a:spcBef>
                  <a:spcPct val="0"/>
                </a:spcBef>
              </a:pPr>
              <a:t>9</a:t>
            </a:fld>
            <a:endParaRPr lang="el-GR" altLang="el-GR" sz="13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extLst>
      <p:ext uri="{BB962C8B-B14F-4D97-AF65-F5344CB8AC3E}">
        <p14:creationId xmlns:p14="http://schemas.microsoft.com/office/powerpoint/2010/main" val="1099801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8"/>
          <p:cNvSpPr>
            <a:spLocks noChangeArrowheads="1"/>
          </p:cNvSpPr>
          <p:nvPr/>
        </p:nvSpPr>
        <p:spPr bwMode="auto">
          <a:xfrm>
            <a:off x="228600" y="2133600"/>
            <a:ext cx="2870200" cy="2016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defRPr/>
            </a:pPr>
            <a:endParaRPr lang="el-GR" altLang="el-GR"/>
          </a:p>
        </p:txBody>
      </p:sp>
      <p:sp>
        <p:nvSpPr>
          <p:cNvPr id="5" name="Rectangle 9"/>
          <p:cNvSpPr>
            <a:spLocks noChangeArrowheads="1"/>
          </p:cNvSpPr>
          <p:nvPr/>
        </p:nvSpPr>
        <p:spPr bwMode="auto">
          <a:xfrm>
            <a:off x="3098800" y="2133600"/>
            <a:ext cx="2870200" cy="201613"/>
          </a:xfrm>
          <a:prstGeom prst="rect">
            <a:avLst/>
          </a:prstGeom>
          <a:solidFill>
            <a:srgbClr val="E4EB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defRPr/>
            </a:pPr>
            <a:endParaRPr lang="el-GR" altLang="el-GR"/>
          </a:p>
        </p:txBody>
      </p:sp>
      <p:sp>
        <p:nvSpPr>
          <p:cNvPr id="6" name="Rectangle 10"/>
          <p:cNvSpPr>
            <a:spLocks noChangeArrowheads="1"/>
          </p:cNvSpPr>
          <p:nvPr/>
        </p:nvSpPr>
        <p:spPr bwMode="auto">
          <a:xfrm>
            <a:off x="5969000" y="2133600"/>
            <a:ext cx="2870200" cy="2016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defRPr/>
            </a:pPr>
            <a:endParaRPr lang="el-GR" altLang="el-GR"/>
          </a:p>
        </p:txBody>
      </p:sp>
      <p:sp>
        <p:nvSpPr>
          <p:cNvPr id="7" name="Line 11"/>
          <p:cNvSpPr>
            <a:spLocks noChangeShapeType="1"/>
          </p:cNvSpPr>
          <p:nvPr userDrawn="1"/>
        </p:nvSpPr>
        <p:spPr bwMode="auto">
          <a:xfrm>
            <a:off x="468313" y="4365625"/>
            <a:ext cx="80772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12"/>
          <p:cNvSpPr>
            <a:spLocks noChangeArrowheads="1"/>
          </p:cNvSpPr>
          <p:nvPr/>
        </p:nvSpPr>
        <p:spPr bwMode="auto">
          <a:xfrm>
            <a:off x="1331913" y="476250"/>
            <a:ext cx="6400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spcBef>
                <a:spcPct val="20000"/>
              </a:spcBef>
              <a:buClr>
                <a:schemeClr val="bg2"/>
              </a:buClr>
              <a:buSzPct val="75000"/>
              <a:buFont typeface="Wingdings" panose="05000000000000000000" pitchFamily="2" charset="2"/>
              <a:buNone/>
              <a:defRPr/>
            </a:pPr>
            <a:r>
              <a:rPr lang="en-US" altLang="el-GR" sz="1700" i="1"/>
              <a:t> </a:t>
            </a:r>
            <a:endParaRPr lang="el-GR" altLang="el-GR" sz="1700" i="1"/>
          </a:p>
        </p:txBody>
      </p:sp>
      <p:pic>
        <p:nvPicPr>
          <p:cNvPr id="9" name="Εικόνα 1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23275" y="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755650" y="2493963"/>
            <a:ext cx="7772400" cy="1695450"/>
          </a:xfrm>
        </p:spPr>
        <p:txBody>
          <a:bodyPr anchor="ctr" anchorCtr="1"/>
          <a:lstStyle>
            <a:lvl1pPr algn="ctr">
              <a:defRPr/>
            </a:lvl1pPr>
          </a:lstStyle>
          <a:p>
            <a:r>
              <a:rPr lang="el-GR"/>
              <a:t>Click to edit Master title style</a:t>
            </a:r>
          </a:p>
        </p:txBody>
      </p:sp>
      <p:sp>
        <p:nvSpPr>
          <p:cNvPr id="5123" name="Rectangle 3"/>
          <p:cNvSpPr>
            <a:spLocks noGrp="1" noChangeArrowheads="1"/>
          </p:cNvSpPr>
          <p:nvPr>
            <p:ph type="subTitle" idx="1"/>
          </p:nvPr>
        </p:nvSpPr>
        <p:spPr>
          <a:xfrm>
            <a:off x="1331913" y="4691063"/>
            <a:ext cx="6400800" cy="1330325"/>
          </a:xfrm>
        </p:spPr>
        <p:txBody>
          <a:bodyPr/>
          <a:lstStyle>
            <a:lvl1pPr marL="0" indent="0" algn="ctr">
              <a:buFont typeface="Wingdings" pitchFamily="2" charset="2"/>
              <a:buNone/>
              <a:defRPr sz="1700" i="1"/>
            </a:lvl1pPr>
          </a:lstStyle>
          <a:p>
            <a:endParaRPr lang="en-GB" dirty="0"/>
          </a:p>
        </p:txBody>
      </p:sp>
      <p:pic>
        <p:nvPicPr>
          <p:cNvPr id="14" name="Picture 13" descr="hcmr-LOGO-version-01.png"/>
          <p:cNvPicPr>
            <a:picLocks noChangeAspect="1"/>
          </p:cNvPicPr>
          <p:nvPr userDrawn="1"/>
        </p:nvPicPr>
        <p:blipFill>
          <a:blip r:embed="rId3" cstate="print"/>
          <a:stretch>
            <a:fillRect/>
          </a:stretch>
        </p:blipFill>
        <p:spPr>
          <a:xfrm>
            <a:off x="0" y="0"/>
            <a:ext cx="812587" cy="722376"/>
          </a:xfrm>
          <a:prstGeom prst="rect">
            <a:avLst/>
          </a:prstGeom>
        </p:spPr>
      </p:pic>
      <p:pic>
        <p:nvPicPr>
          <p:cNvPr id="2" name="Εικόνα 1"/>
          <p:cNvPicPr>
            <a:picLocks noChangeAspect="1"/>
          </p:cNvPicPr>
          <p:nvPr userDrawn="1"/>
        </p:nvPicPr>
        <p:blipFill>
          <a:blip r:embed="rId4"/>
          <a:stretch>
            <a:fillRect/>
          </a:stretch>
        </p:blipFill>
        <p:spPr>
          <a:xfrm>
            <a:off x="4039657" y="25627"/>
            <a:ext cx="684744" cy="720040"/>
          </a:xfrm>
          <a:prstGeom prst="rect">
            <a:avLst/>
          </a:prstGeom>
        </p:spPr>
      </p:pic>
    </p:spTree>
    <p:extLst>
      <p:ext uri="{BB962C8B-B14F-4D97-AF65-F5344CB8AC3E}">
        <p14:creationId xmlns:p14="http://schemas.microsoft.com/office/powerpoint/2010/main" val="171468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236538" y="6626225"/>
            <a:ext cx="8799512" cy="188913"/>
          </a:xfrm>
        </p:spPr>
        <p:txBody>
          <a:bodyPr/>
          <a:lstStyle>
            <a:lvl1pPr algn="r">
              <a:spcBef>
                <a:spcPct val="50000"/>
              </a:spcBef>
              <a:defRPr sz="1100" i="1">
                <a:solidFill>
                  <a:schemeClr val="tx2"/>
                </a:solidFill>
              </a:defRPr>
            </a:lvl1pPr>
          </a:lstStyle>
          <a:p>
            <a:pPr>
              <a:defRPr/>
            </a:pPr>
            <a:r>
              <a:rPr lang="en-US" dirty="0"/>
              <a:t>3rd International Electronic Conference on Water Sciences (ECWS-3) ,15-30 November 2018</a:t>
            </a:r>
            <a:r>
              <a:rPr lang="en-US" altLang="el-GR" dirty="0"/>
              <a:t>	</a:t>
            </a:r>
            <a:fld id="{06E5C229-F1D6-4F4F-9312-FF723BEBAF53}" type="slidenum">
              <a:rPr lang="en-GB" altLang="el-GR" smtClean="0"/>
              <a:pPr>
                <a:defRPr/>
              </a:pPr>
              <a:t>‹#›</a:t>
            </a:fld>
            <a:endParaRPr lang="el-GR" altLang="el-GR" dirty="0"/>
          </a:p>
        </p:txBody>
      </p:sp>
      <p:sp>
        <p:nvSpPr>
          <p:cNvPr id="4" name="Rectangle 15"/>
          <p:cNvSpPr>
            <a:spLocks noGrp="1" noChangeArrowheads="1"/>
          </p:cNvSpPr>
          <p:nvPr>
            <p:ph type="ftr" sz="quarter" idx="10"/>
          </p:nvPr>
        </p:nvSpPr>
        <p:spPr>
          <a:xfrm>
            <a:off x="6180138" y="65088"/>
            <a:ext cx="2447925" cy="476250"/>
          </a:xfrm>
          <a:prstGeom prst="rect">
            <a:avLst/>
          </a:prstGeom>
        </p:spPr>
        <p:txBody>
          <a:bodyPr/>
          <a:lstStyle>
            <a:lvl1pPr eaLnBrk="1" hangingPunct="1">
              <a:defRPr/>
            </a:lvl1pPr>
          </a:lstStyle>
          <a:p>
            <a:pPr>
              <a:defRPr/>
            </a:pPr>
            <a:endParaRPr lang="el-GR" dirty="0"/>
          </a:p>
        </p:txBody>
      </p:sp>
    </p:spTree>
    <p:extLst>
      <p:ext uri="{BB962C8B-B14F-4D97-AF65-F5344CB8AC3E}">
        <p14:creationId xmlns:p14="http://schemas.microsoft.com/office/powerpoint/2010/main" val="3688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600200"/>
            <a:ext cx="8229600" cy="4530725"/>
          </a:xfrm>
        </p:spPr>
        <p:txBody>
          <a:bodyPr/>
          <a:lstStyle/>
          <a:p>
            <a:pPr lvl="0"/>
            <a:endParaRPr lang="el-GR" noProof="0"/>
          </a:p>
        </p:txBody>
      </p:sp>
      <p:sp>
        <p:nvSpPr>
          <p:cNvPr id="4" name="Rectangle 15"/>
          <p:cNvSpPr>
            <a:spLocks noGrp="1" noChangeArrowheads="1"/>
          </p:cNvSpPr>
          <p:nvPr>
            <p:ph type="ftr" sz="quarter" idx="10"/>
          </p:nvPr>
        </p:nvSpPr>
        <p:spPr>
          <a:xfrm>
            <a:off x="6180138" y="65088"/>
            <a:ext cx="2447925" cy="476250"/>
          </a:xfrm>
          <a:prstGeom prst="rect">
            <a:avLst/>
          </a:prstGeom>
        </p:spPr>
        <p:txBody>
          <a:bodyPr/>
          <a:lstStyle>
            <a:lvl1pPr eaLnBrk="1" hangingPunct="1">
              <a:defRPr/>
            </a:lvl1pPr>
          </a:lstStyle>
          <a:p>
            <a:pPr>
              <a:defRPr/>
            </a:pPr>
            <a:endParaRPr lang="el-GR" dirty="0"/>
          </a:p>
        </p:txBody>
      </p:sp>
      <p:sp>
        <p:nvSpPr>
          <p:cNvPr id="5" name="Rectangle 6"/>
          <p:cNvSpPr>
            <a:spLocks noGrp="1" noChangeArrowheads="1"/>
          </p:cNvSpPr>
          <p:nvPr>
            <p:ph type="sldNum" sz="quarter" idx="11"/>
          </p:nvPr>
        </p:nvSpPr>
        <p:spPr>
          <a:xfrm>
            <a:off x="172245" y="6669087"/>
            <a:ext cx="8799512" cy="188913"/>
          </a:xfrm>
        </p:spPr>
        <p:txBody>
          <a:bodyPr/>
          <a:lstStyle>
            <a:lvl1pPr algn="r">
              <a:spcBef>
                <a:spcPct val="50000"/>
              </a:spcBef>
              <a:defRPr sz="1100" i="1">
                <a:solidFill>
                  <a:schemeClr val="tx2"/>
                </a:solidFill>
              </a:defRPr>
            </a:lvl1pPr>
          </a:lstStyle>
          <a:p>
            <a:pPr>
              <a:defRPr/>
            </a:pPr>
            <a:r>
              <a:rPr lang="en-US" dirty="0"/>
              <a:t>3rd International Electronic Conference on Water Sciences (ECWS-3) ,15-30 November 2018</a:t>
            </a:r>
            <a:r>
              <a:rPr lang="en-US" altLang="el-GR" dirty="0"/>
              <a:t>	</a:t>
            </a:r>
            <a:fld id="{06E5C229-F1D6-4F4F-9312-FF723BEBAF53}" type="slidenum">
              <a:rPr lang="en-GB" altLang="el-GR" smtClean="0"/>
              <a:pPr>
                <a:defRPr/>
              </a:pPr>
              <a:t>‹#›</a:t>
            </a:fld>
            <a:endParaRPr lang="el-GR" altLang="el-GR" dirty="0"/>
          </a:p>
        </p:txBody>
      </p:sp>
    </p:spTree>
    <p:extLst>
      <p:ext uri="{BB962C8B-B14F-4D97-AF65-F5344CB8AC3E}">
        <p14:creationId xmlns:p14="http://schemas.microsoft.com/office/powerpoint/2010/main" val="1128622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Click to edit Master title style</a:t>
            </a:r>
          </a:p>
        </p:txBody>
      </p:sp>
      <p:sp>
        <p:nvSpPr>
          <p:cNvPr id="102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endParaRPr lang="en-US" altLang="el-GR"/>
          </a:p>
          <a:p>
            <a:pPr lvl="4"/>
            <a:endParaRPr lang="el-GR" altLang="el-GR"/>
          </a:p>
        </p:txBody>
      </p:sp>
      <p:sp>
        <p:nvSpPr>
          <p:cNvPr id="4102" name="Rectangle 6"/>
          <p:cNvSpPr>
            <a:spLocks noGrp="1" noChangeArrowheads="1"/>
          </p:cNvSpPr>
          <p:nvPr>
            <p:ph type="sldNum" sz="quarter" idx="4"/>
          </p:nvPr>
        </p:nvSpPr>
        <p:spPr bwMode="auto">
          <a:xfrm>
            <a:off x="838200" y="5230813"/>
            <a:ext cx="8799513" cy="188912"/>
          </a:xfrm>
          <a:prstGeom prst="rect">
            <a:avLst/>
          </a:prstGeom>
          <a:noFill/>
          <a:ln w="9525">
            <a:noFill/>
            <a:miter lim="800000"/>
            <a:headEnd/>
            <a:tailEnd/>
          </a:ln>
          <a:effectLst/>
        </p:spPr>
        <p:txBody>
          <a:bodyPr vert="horz" wrap="square" lIns="91440" tIns="10800" rIns="91440" bIns="10800" numCol="1" anchor="t" anchorCtr="0" compatLnSpc="1">
            <a:prstTxWarp prst="textNoShape">
              <a:avLst/>
            </a:prstTxWarp>
          </a:bodyPr>
          <a:lstStyle>
            <a:lvl1pPr algn="r" eaLnBrk="1" hangingPunct="1">
              <a:spcBef>
                <a:spcPct val="50000"/>
              </a:spcBef>
              <a:defRPr sz="1100" i="1">
                <a:solidFill>
                  <a:schemeClr val="tx2"/>
                </a:solidFill>
              </a:defRPr>
            </a:lvl1pPr>
          </a:lstStyle>
          <a:p>
            <a:pPr>
              <a:defRPr/>
            </a:pPr>
            <a:r>
              <a:rPr lang="en-US" altLang="el-GR"/>
              <a:t>10</a:t>
            </a:r>
            <a:r>
              <a:rPr lang="en-US" altLang="el-GR" baseline="30000"/>
              <a:t>th</a:t>
            </a:r>
            <a:r>
              <a:rPr lang="en-US" altLang="el-GR"/>
              <a:t> </a:t>
            </a:r>
            <a:r>
              <a:rPr lang="en-GB" altLang="el-GR"/>
              <a:t>EWRA </a:t>
            </a:r>
            <a:r>
              <a:rPr lang="en-US" altLang="el-GR"/>
              <a:t>World Congress, </a:t>
            </a:r>
            <a:r>
              <a:rPr lang="en-GB" altLang="el-GR"/>
              <a:t>5-9 July 2017, Athens, Greece</a:t>
            </a:r>
            <a:r>
              <a:rPr lang="en-US" altLang="el-GR"/>
              <a:t>	</a:t>
            </a:r>
            <a:fld id="{E933F194-95B1-468C-9E0E-03D254FBE99D}" type="slidenum">
              <a:rPr lang="en-GB" altLang="el-GR"/>
              <a:pPr>
                <a:defRPr/>
              </a:pPr>
              <a:t>‹#›</a:t>
            </a:fld>
            <a:endParaRPr lang="el-GR" altLang="el-GR"/>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defRPr/>
            </a:pPr>
            <a:endParaRPr lang="en-GB" altLang="el-GR" sz="2400">
              <a:latin typeface="Times New Roman" panose="02020603050405020304" pitchFamily="18" charset="0"/>
            </a:endParaRPr>
          </a:p>
        </p:txBody>
      </p:sp>
      <p:sp>
        <p:nvSpPr>
          <p:cNvPr id="1032" name="Rectangle 9"/>
          <p:cNvSpPr>
            <a:spLocks noChangeArrowheads="1"/>
          </p:cNvSpPr>
          <p:nvPr/>
        </p:nvSpPr>
        <p:spPr bwMode="auto">
          <a:xfrm>
            <a:off x="0" y="2286000"/>
            <a:ext cx="228600" cy="2286000"/>
          </a:xfrm>
          <a:prstGeom prst="rect">
            <a:avLst/>
          </a:prstGeom>
          <a:solidFill>
            <a:srgbClr val="E4EB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defRPr/>
            </a:pPr>
            <a:endParaRPr lang="en-GB" altLang="el-GR" sz="2400">
              <a:latin typeface="Times New Roman" panose="02020603050405020304" pitchFamily="18" charset="0"/>
            </a:endParaRPr>
          </a:p>
        </p:txBody>
      </p:sp>
      <p:sp>
        <p:nvSpPr>
          <p:cNvPr id="1033"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defRPr/>
            </a:pPr>
            <a:endParaRPr lang="en-GB" altLang="el-GR" sz="2400">
              <a:latin typeface="Times New Roman" panose="02020603050405020304" pitchFamily="18" charset="0"/>
            </a:endParaRPr>
          </a:p>
        </p:txBody>
      </p:sp>
      <p:sp>
        <p:nvSpPr>
          <p:cNvPr id="1034" name="Line 11"/>
          <p:cNvSpPr>
            <a:spLocks noChangeShapeType="1"/>
          </p:cNvSpPr>
          <p:nvPr userDrawn="1"/>
        </p:nvSpPr>
        <p:spPr bwMode="auto">
          <a:xfrm flipV="1">
            <a:off x="320675" y="6500813"/>
            <a:ext cx="8637588"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 name="Group 2">
            <a:extLst>
              <a:ext uri="{FF2B5EF4-FFF2-40B4-BE49-F238E27FC236}">
                <a16:creationId xmlns:a16="http://schemas.microsoft.com/office/drawing/2014/main" id="{F47974C2-C0AF-428B-80C0-B43BF180690D}"/>
              </a:ext>
            </a:extLst>
          </p:cNvPr>
          <p:cNvGrpSpPr/>
          <p:nvPr userDrawn="1"/>
        </p:nvGrpSpPr>
        <p:grpSpPr>
          <a:xfrm>
            <a:off x="318176" y="6511449"/>
            <a:ext cx="1003897" cy="325914"/>
            <a:chOff x="318176" y="6511449"/>
            <a:chExt cx="1003897" cy="325914"/>
          </a:xfrm>
        </p:grpSpPr>
        <p:pic>
          <p:nvPicPr>
            <p:cNvPr id="1027" name="Εικόνα 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98223" y="65135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cmr-LOGO-version-01.png"/>
            <p:cNvPicPr>
              <a:picLocks noChangeAspect="1"/>
            </p:cNvPicPr>
            <p:nvPr userDrawn="1"/>
          </p:nvPicPr>
          <p:blipFill>
            <a:blip r:embed="rId6" cstate="print"/>
            <a:stretch>
              <a:fillRect/>
            </a:stretch>
          </p:blipFill>
          <p:spPr>
            <a:xfrm>
              <a:off x="318176" y="6515926"/>
              <a:ext cx="360007" cy="320040"/>
            </a:xfrm>
            <a:prstGeom prst="rect">
              <a:avLst/>
            </a:prstGeom>
          </p:spPr>
        </p:pic>
        <p:pic>
          <p:nvPicPr>
            <p:cNvPr id="13" name="Εικόνα 1">
              <a:extLst>
                <a:ext uri="{FF2B5EF4-FFF2-40B4-BE49-F238E27FC236}">
                  <a16:creationId xmlns:a16="http://schemas.microsoft.com/office/drawing/2014/main" id="{7E19305A-1B63-4F6C-8D2F-C2497708BCEA}"/>
                </a:ext>
              </a:extLst>
            </p:cNvPr>
            <p:cNvPicPr>
              <a:picLocks noChangeAspect="1"/>
            </p:cNvPicPr>
            <p:nvPr userDrawn="1"/>
          </p:nvPicPr>
          <p:blipFill>
            <a:blip r:embed="rId7"/>
            <a:stretch>
              <a:fillRect/>
            </a:stretch>
          </p:blipFill>
          <p:spPr>
            <a:xfrm>
              <a:off x="678183" y="6511449"/>
              <a:ext cx="320040" cy="320040"/>
            </a:xfrm>
            <a:prstGeom prst="rect">
              <a:avLst/>
            </a:prstGeom>
          </p:spPr>
        </p:pic>
      </p:gr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ctrTitle"/>
          </p:nvPr>
        </p:nvSpPr>
        <p:spPr>
          <a:xfrm>
            <a:off x="385763" y="2863840"/>
            <a:ext cx="8394700" cy="954107"/>
          </a:xfrm>
          <a:noFill/>
        </p:spPr>
        <p:txBody>
          <a:bodyPr>
            <a:spAutoFit/>
          </a:bodyPr>
          <a:lstStyle/>
          <a:p>
            <a:pPr eaLnBrk="1" hangingPunct="1"/>
            <a:r>
              <a:rPr lang="en-US" dirty="0"/>
              <a:t>Flood risk management methodology for Lakes and adjacent areas: The Lake </a:t>
            </a:r>
            <a:r>
              <a:rPr lang="en-US" dirty="0" err="1"/>
              <a:t>Pamvotida</a:t>
            </a:r>
            <a:r>
              <a:rPr lang="en-US" dirty="0"/>
              <a:t> Paradigm</a:t>
            </a:r>
            <a:endParaRPr lang="en-GB" altLang="el-GR" dirty="0"/>
          </a:p>
        </p:txBody>
      </p:sp>
      <p:sp>
        <p:nvSpPr>
          <p:cNvPr id="7171" name="Rectangle 7"/>
          <p:cNvSpPr>
            <a:spLocks noGrp="1" noChangeArrowheads="1"/>
          </p:cNvSpPr>
          <p:nvPr>
            <p:ph type="subTitle" idx="1"/>
          </p:nvPr>
        </p:nvSpPr>
        <p:spPr>
          <a:xfrm>
            <a:off x="420130" y="4470821"/>
            <a:ext cx="8344929" cy="2063642"/>
          </a:xfrm>
          <a:noFill/>
        </p:spPr>
        <p:txBody>
          <a:bodyPr wrap="square">
            <a:spAutoFit/>
          </a:bodyPr>
          <a:lstStyle/>
          <a:p>
            <a:pPr marL="323850" indent="-323850" eaLnBrk="1" hangingPunct="1">
              <a:lnSpc>
                <a:spcPct val="110000"/>
              </a:lnSpc>
              <a:spcBef>
                <a:spcPct val="15000"/>
              </a:spcBef>
              <a:spcAft>
                <a:spcPct val="15000"/>
              </a:spcAft>
            </a:pPr>
            <a:r>
              <a:rPr lang="en-US" altLang="el-GR" sz="1800" b="1" i="0" dirty="0">
                <a:solidFill>
                  <a:srgbClr val="002060"/>
                </a:solidFill>
                <a:latin typeface="Calibri" panose="020F0502020204030204" pitchFamily="34" charset="0"/>
                <a:cs typeface="Calibri" panose="020F0502020204030204" pitchFamily="34" charset="0"/>
              </a:rPr>
              <a:t>G</a:t>
            </a:r>
            <a:r>
              <a:rPr lang="el-GR" altLang="el-GR" sz="1800" b="1" i="0" dirty="0">
                <a:solidFill>
                  <a:srgbClr val="002060"/>
                </a:solidFill>
                <a:latin typeface="Calibri" panose="020F0502020204030204" pitchFamily="34" charset="0"/>
                <a:cs typeface="Calibri" panose="020F0502020204030204" pitchFamily="34" charset="0"/>
              </a:rPr>
              <a:t>. </a:t>
            </a:r>
            <a:r>
              <a:rPr lang="en-US" altLang="el-GR" sz="1800" b="1" i="0" dirty="0">
                <a:solidFill>
                  <a:srgbClr val="002060"/>
                </a:solidFill>
                <a:latin typeface="Calibri" panose="020F0502020204030204" pitchFamily="34" charset="0"/>
                <a:cs typeface="Calibri" panose="020F0502020204030204" pitchFamily="34" charset="0"/>
              </a:rPr>
              <a:t>Papaioannou</a:t>
            </a:r>
            <a:r>
              <a:rPr lang="en-US" altLang="el-GR" sz="1800" b="1" i="0" baseline="30000" dirty="0">
                <a:solidFill>
                  <a:srgbClr val="002060"/>
                </a:solidFill>
                <a:latin typeface="Calibri" panose="020F0502020204030204" pitchFamily="34" charset="0"/>
                <a:cs typeface="Calibri" panose="020F0502020204030204" pitchFamily="34" charset="0"/>
              </a:rPr>
              <a:t>1</a:t>
            </a:r>
            <a:r>
              <a:rPr lang="el-GR" altLang="el-GR" sz="1800" b="1" i="0" dirty="0">
                <a:solidFill>
                  <a:srgbClr val="002060"/>
                </a:solidFill>
                <a:latin typeface="Calibri" panose="020F0502020204030204" pitchFamily="34" charset="0"/>
                <a:cs typeface="Calibri" panose="020F0502020204030204" pitchFamily="34" charset="0"/>
              </a:rPr>
              <a:t>, </a:t>
            </a:r>
            <a:r>
              <a:rPr lang="en-US" altLang="el-GR" sz="1800" b="1" i="0" dirty="0">
                <a:solidFill>
                  <a:srgbClr val="002060"/>
                </a:solidFill>
                <a:latin typeface="Calibri" panose="020F0502020204030204" pitchFamily="34" charset="0"/>
                <a:cs typeface="Calibri" panose="020F0502020204030204" pitchFamily="34" charset="0"/>
              </a:rPr>
              <a:t>A. Loukas</a:t>
            </a:r>
            <a:r>
              <a:rPr lang="en-US" altLang="el-GR" sz="1800" b="1" i="0" baseline="30000" dirty="0">
                <a:solidFill>
                  <a:srgbClr val="002060"/>
                </a:solidFill>
                <a:latin typeface="Calibri" panose="020F0502020204030204" pitchFamily="34" charset="0"/>
                <a:cs typeface="Calibri" panose="020F0502020204030204" pitchFamily="34" charset="0"/>
              </a:rPr>
              <a:t>2</a:t>
            </a:r>
            <a:r>
              <a:rPr lang="en-US" altLang="el-GR" sz="1800" b="1" i="0" dirty="0">
                <a:solidFill>
                  <a:srgbClr val="002060"/>
                </a:solidFill>
                <a:latin typeface="Calibri" panose="020F0502020204030204" pitchFamily="34" charset="0"/>
                <a:cs typeface="Calibri" panose="020F0502020204030204" pitchFamily="34" charset="0"/>
              </a:rPr>
              <a:t>, L. Vasiliades</a:t>
            </a:r>
            <a:r>
              <a:rPr lang="en-US" altLang="el-GR" sz="1800" b="1" i="0" baseline="30000" dirty="0">
                <a:solidFill>
                  <a:srgbClr val="002060"/>
                </a:solidFill>
                <a:latin typeface="Calibri" panose="020F0502020204030204" pitchFamily="34" charset="0"/>
                <a:cs typeface="Calibri" panose="020F0502020204030204" pitchFamily="34" charset="0"/>
              </a:rPr>
              <a:t>3</a:t>
            </a:r>
          </a:p>
          <a:p>
            <a:pPr marL="228600" lvl="0" indent="-228600" algn="just">
              <a:buFont typeface="+mj-lt"/>
              <a:buAutoNum type="arabicPeriod"/>
            </a:pPr>
            <a:r>
              <a:rPr lang="en-US" altLang="el-GR" sz="1600" b="1" i="0" dirty="0">
                <a:solidFill>
                  <a:srgbClr val="002060"/>
                </a:solidFill>
                <a:latin typeface="Calibri" panose="020F0502020204030204" pitchFamily="34" charset="0"/>
                <a:cs typeface="Calibri" panose="020F0502020204030204" pitchFamily="34" charset="0"/>
              </a:rPr>
              <a:t>Institute of Marine Biological Resources and Inland Waters, Hellenic Centre for Marine Research, 19013 </a:t>
            </a:r>
            <a:r>
              <a:rPr lang="en-US" altLang="el-GR" sz="1600" b="1" i="0" dirty="0" err="1">
                <a:solidFill>
                  <a:srgbClr val="002060"/>
                </a:solidFill>
                <a:latin typeface="Calibri" panose="020F0502020204030204" pitchFamily="34" charset="0"/>
                <a:cs typeface="Calibri" panose="020F0502020204030204" pitchFamily="34" charset="0"/>
              </a:rPr>
              <a:t>Anavissos</a:t>
            </a:r>
            <a:r>
              <a:rPr lang="en-US" altLang="el-GR" sz="1600" b="1" i="0" dirty="0">
                <a:solidFill>
                  <a:srgbClr val="002060"/>
                </a:solidFill>
                <a:latin typeface="Calibri" panose="020F0502020204030204" pitchFamily="34" charset="0"/>
                <a:cs typeface="Calibri" panose="020F0502020204030204" pitchFamily="34" charset="0"/>
              </a:rPr>
              <a:t> - </a:t>
            </a:r>
            <a:r>
              <a:rPr lang="en-US" altLang="el-GR" sz="1600" b="1" i="0" dirty="0" err="1">
                <a:solidFill>
                  <a:srgbClr val="002060"/>
                </a:solidFill>
                <a:latin typeface="Calibri" panose="020F0502020204030204" pitchFamily="34" charset="0"/>
                <a:cs typeface="Calibri" panose="020F0502020204030204" pitchFamily="34" charset="0"/>
              </a:rPr>
              <a:t>Attiki</a:t>
            </a:r>
            <a:r>
              <a:rPr lang="en-US" altLang="el-GR" sz="1600" b="1" i="0" dirty="0">
                <a:solidFill>
                  <a:srgbClr val="002060"/>
                </a:solidFill>
                <a:latin typeface="Calibri" panose="020F0502020204030204" pitchFamily="34" charset="0"/>
                <a:cs typeface="Calibri" panose="020F0502020204030204" pitchFamily="34" charset="0"/>
              </a:rPr>
              <a:t>, Greece; E-mail: gpapaioan@hcmr.gr</a:t>
            </a:r>
          </a:p>
          <a:p>
            <a:pPr marL="228600" lvl="0" indent="-228600" algn="just">
              <a:buFont typeface="+mj-lt"/>
              <a:buAutoNum type="arabicPeriod"/>
            </a:pPr>
            <a:r>
              <a:rPr lang="en-US" altLang="el-GR" sz="1600" b="1" i="0" dirty="0">
                <a:solidFill>
                  <a:srgbClr val="002060"/>
                </a:solidFill>
                <a:latin typeface="Calibri" panose="020F0502020204030204" pitchFamily="34" charset="0"/>
                <a:cs typeface="Calibri" panose="020F0502020204030204" pitchFamily="34" charset="0"/>
              </a:rPr>
              <a:t>School of Rural and Surveying Engineering, Aristotle University of Thessaloniki, 54124 Thessaloniki, Greece. E-mail: agloukas@topo.auth.gr</a:t>
            </a:r>
          </a:p>
          <a:p>
            <a:pPr marL="228600" lvl="0" indent="-228600" algn="just">
              <a:buFont typeface="+mj-lt"/>
              <a:buAutoNum type="arabicPeriod"/>
            </a:pPr>
            <a:r>
              <a:rPr lang="en-US" altLang="el-GR" sz="1600" b="1" i="0" dirty="0">
                <a:solidFill>
                  <a:srgbClr val="002060"/>
                </a:solidFill>
                <a:latin typeface="Calibri" panose="020F0502020204030204" pitchFamily="34" charset="0"/>
                <a:cs typeface="Calibri" panose="020F0502020204030204" pitchFamily="34" charset="0"/>
              </a:rPr>
              <a:t>Department of Civil Engineering, School of Engineering, University of Thessaly, 38334 Volos, Greece. E-mail: lvassil@civ.uth.gr</a:t>
            </a:r>
          </a:p>
        </p:txBody>
      </p:sp>
      <p:sp>
        <p:nvSpPr>
          <p:cNvPr id="8" name="Rectangle 6"/>
          <p:cNvSpPr txBox="1">
            <a:spLocks noChangeArrowheads="1"/>
          </p:cNvSpPr>
          <p:nvPr/>
        </p:nvSpPr>
        <p:spPr bwMode="auto">
          <a:xfrm>
            <a:off x="349250" y="779095"/>
            <a:ext cx="855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lgn="ctr"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r>
              <a:rPr lang="en-US" sz="2400" dirty="0"/>
              <a:t>3rd International Electronic Conference on Water Sciences (ECWS-3)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noChangeArrowheads="1"/>
          </p:cNvSpPr>
          <p:nvPr/>
        </p:nvSpPr>
        <p:spPr bwMode="auto">
          <a:xfrm>
            <a:off x="701675" y="789247"/>
            <a:ext cx="8237538" cy="380480"/>
          </a:xfrm>
          <a:prstGeom prst="rect">
            <a:avLst/>
          </a:prstGeom>
          <a:solidFill>
            <a:srgbClr val="EEECE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72000" tIns="36000" rIns="72000" bIns="36000" anchor="ct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a:r>
              <a:rPr lang="en-US" altLang="el-GR" sz="2000" b="1" i="1" dirty="0">
                <a:solidFill>
                  <a:srgbClr val="000000"/>
                </a:solidFill>
                <a:latin typeface="Calibri" panose="020F0502020204030204" pitchFamily="34" charset="0"/>
              </a:rPr>
              <a:t>Ground Survey of hydraulic structure BR_50 at </a:t>
            </a:r>
            <a:r>
              <a:rPr lang="en-US" altLang="el-GR" sz="2000" b="1" i="1" dirty="0" err="1">
                <a:solidFill>
                  <a:srgbClr val="000000"/>
                </a:solidFill>
                <a:latin typeface="Calibri" panose="020F0502020204030204" pitchFamily="34" charset="0"/>
              </a:rPr>
              <a:t>Stravia</a:t>
            </a:r>
            <a:r>
              <a:rPr lang="en-US" altLang="el-GR" sz="2000" b="1" i="1" dirty="0">
                <a:solidFill>
                  <a:srgbClr val="000000"/>
                </a:solidFill>
                <a:latin typeface="Calibri" panose="020F0502020204030204" pitchFamily="34" charset="0"/>
              </a:rPr>
              <a:t> stream</a:t>
            </a:r>
            <a:endParaRPr lang="en-GB" altLang="el-GR" sz="2000" b="1" i="1" dirty="0">
              <a:solidFill>
                <a:srgbClr val="000000"/>
              </a:solidFill>
              <a:latin typeface="Calibri" panose="020F0502020204030204" pitchFamily="34" charset="0"/>
            </a:endParaRPr>
          </a:p>
        </p:txBody>
      </p:sp>
      <p:sp>
        <p:nvSpPr>
          <p:cNvPr id="5"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pic>
        <p:nvPicPr>
          <p:cNvPr id="3" name="Picture 2">
            <a:extLst>
              <a:ext uri="{FF2B5EF4-FFF2-40B4-BE49-F238E27FC236}">
                <a16:creationId xmlns:a16="http://schemas.microsoft.com/office/drawing/2014/main" id="{4BF4CA7F-BB16-4478-8B87-290544A06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940" y="1169726"/>
            <a:ext cx="7199995" cy="53105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701675" y="789247"/>
            <a:ext cx="8237538" cy="380480"/>
          </a:xfrm>
          <a:prstGeom prst="rect">
            <a:avLst/>
          </a:prstGeom>
          <a:solidFill>
            <a:srgbClr val="EEECE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72000" tIns="36000" rIns="72000" bIns="36000" anchor="ct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a:r>
              <a:rPr lang="en-US" altLang="el-GR" sz="2000" b="1" i="1" dirty="0">
                <a:solidFill>
                  <a:srgbClr val="000000"/>
                </a:solidFill>
                <a:latin typeface="Calibri" panose="020F0502020204030204" pitchFamily="34" charset="0"/>
              </a:rPr>
              <a:t>Photographs of hydraulic structure </a:t>
            </a:r>
            <a:r>
              <a:rPr lang="el-GR" altLang="el-GR" sz="2000" b="1" i="1" dirty="0">
                <a:solidFill>
                  <a:srgbClr val="000000"/>
                </a:solidFill>
                <a:latin typeface="Calibri" panose="020F0502020204030204" pitchFamily="34" charset="0"/>
              </a:rPr>
              <a:t>BR_</a:t>
            </a:r>
            <a:r>
              <a:rPr lang="en-US" altLang="el-GR" sz="2000" b="1" i="1" dirty="0">
                <a:solidFill>
                  <a:srgbClr val="000000"/>
                </a:solidFill>
                <a:latin typeface="Calibri" panose="020F0502020204030204" pitchFamily="34" charset="0"/>
              </a:rPr>
              <a:t>50</a:t>
            </a:r>
            <a:r>
              <a:rPr lang="el-GR" altLang="el-GR" sz="2000" b="1" i="1" dirty="0">
                <a:solidFill>
                  <a:srgbClr val="000000"/>
                </a:solidFill>
                <a:latin typeface="Calibri" panose="020F0502020204030204" pitchFamily="34" charset="0"/>
              </a:rPr>
              <a:t> </a:t>
            </a:r>
            <a:r>
              <a:rPr lang="en-US" altLang="el-GR" sz="2000" b="1" i="1" dirty="0">
                <a:solidFill>
                  <a:srgbClr val="000000"/>
                </a:solidFill>
                <a:latin typeface="Calibri" panose="020F0502020204030204" pitchFamily="34" charset="0"/>
              </a:rPr>
              <a:t>at </a:t>
            </a:r>
            <a:r>
              <a:rPr lang="en-US" altLang="el-GR" sz="2000" b="1" i="1" dirty="0" err="1">
                <a:solidFill>
                  <a:srgbClr val="000000"/>
                </a:solidFill>
                <a:latin typeface="Calibri" panose="020F0502020204030204" pitchFamily="34" charset="0"/>
              </a:rPr>
              <a:t>Stravia</a:t>
            </a:r>
            <a:r>
              <a:rPr lang="en-US" altLang="el-GR" sz="2000" b="1" i="1" dirty="0">
                <a:solidFill>
                  <a:srgbClr val="000000"/>
                </a:solidFill>
                <a:latin typeface="Calibri" panose="020F0502020204030204" pitchFamily="34" charset="0"/>
              </a:rPr>
              <a:t> stream</a:t>
            </a:r>
            <a:endParaRPr lang="en-GB" altLang="el-GR" sz="2000" b="1" i="1" dirty="0">
              <a:solidFill>
                <a:srgbClr val="000000"/>
              </a:solidFill>
              <a:latin typeface="Calibri" panose="020F0502020204030204" pitchFamily="34" charset="0"/>
            </a:endParaRPr>
          </a:p>
        </p:txBody>
      </p:sp>
      <p:sp>
        <p:nvSpPr>
          <p:cNvPr id="5"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pic>
        <p:nvPicPr>
          <p:cNvPr id="6" name="Picture 5" descr="TW_v1.jpg"/>
          <p:cNvPicPr>
            <a:picLocks noChangeAspect="1"/>
          </p:cNvPicPr>
          <p:nvPr/>
        </p:nvPicPr>
        <p:blipFill>
          <a:blip r:embed="rId3" cstate="print"/>
          <a:stretch>
            <a:fillRect/>
          </a:stretch>
        </p:blipFill>
        <p:spPr>
          <a:xfrm>
            <a:off x="1189987" y="1175169"/>
            <a:ext cx="7436220" cy="52198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36538" y="261938"/>
            <a:ext cx="89074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200" kern="0" dirty="0"/>
              <a:t>Methodology application</a:t>
            </a:r>
            <a:r>
              <a:rPr lang="el-GR" altLang="el-GR" sz="2200" kern="0" dirty="0"/>
              <a:t>: </a:t>
            </a:r>
            <a:r>
              <a:rPr lang="en-US" sz="2200" dirty="0"/>
              <a:t>The Lake </a:t>
            </a:r>
            <a:r>
              <a:rPr lang="en-US" sz="2200" dirty="0" err="1"/>
              <a:t>Pamvotida</a:t>
            </a:r>
            <a:r>
              <a:rPr lang="en-US" sz="2200" dirty="0"/>
              <a:t> Paradigm</a:t>
            </a:r>
            <a:endParaRPr lang="en-GB" altLang="el-GR" sz="2200" kern="0" dirty="0"/>
          </a:p>
        </p:txBody>
      </p:sp>
      <p:sp>
        <p:nvSpPr>
          <p:cNvPr id="9" name="Rectangle 3"/>
          <p:cNvSpPr>
            <a:spLocks noChangeArrowheads="1"/>
          </p:cNvSpPr>
          <p:nvPr/>
        </p:nvSpPr>
        <p:spPr bwMode="auto">
          <a:xfrm>
            <a:off x="300038" y="860425"/>
            <a:ext cx="8640762" cy="52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342900" indent="-3429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a:r>
              <a:rPr lang="en-US" dirty="0">
                <a:latin typeface="Calibri" panose="020F0502020204030204" pitchFamily="34" charset="0"/>
                <a:cs typeface="Calibri" panose="020F0502020204030204" pitchFamily="34" charset="0"/>
              </a:rPr>
              <a:t>The hydrological and hydraulic model of the basin consists of </a:t>
            </a:r>
          </a:p>
          <a:p>
            <a:pPr marL="762000" lvl="1" indent="-304800" algn="just" eaLnBrk="1" hangingPunct="1"/>
            <a:r>
              <a:rPr lang="en-US" dirty="0">
                <a:solidFill>
                  <a:schemeClr val="tx2"/>
                </a:solidFill>
                <a:latin typeface="Calibri" panose="020F0502020204030204" pitchFamily="34" charset="0"/>
                <a:cs typeface="Calibri" panose="020F0502020204030204" pitchFamily="34" charset="0"/>
              </a:rPr>
              <a:t>15 sub-basins, </a:t>
            </a:r>
          </a:p>
          <a:p>
            <a:pPr marL="762000" lvl="1" indent="-304800" algn="just" eaLnBrk="1" hangingPunct="1"/>
            <a:r>
              <a:rPr lang="en-US" dirty="0">
                <a:solidFill>
                  <a:schemeClr val="tx2"/>
                </a:solidFill>
                <a:latin typeface="Calibri" panose="020F0502020204030204" pitchFamily="34" charset="0"/>
                <a:cs typeface="Calibri" panose="020F0502020204030204" pitchFamily="34" charset="0"/>
              </a:rPr>
              <a:t>13 flow nodes, and </a:t>
            </a:r>
          </a:p>
          <a:p>
            <a:pPr marL="762000" lvl="1" indent="-304800" algn="just" eaLnBrk="1" hangingPunct="1"/>
            <a:r>
              <a:rPr lang="en-US" dirty="0">
                <a:solidFill>
                  <a:schemeClr val="tx2"/>
                </a:solidFill>
                <a:latin typeface="Calibri" panose="020F0502020204030204" pitchFamily="34" charset="0"/>
                <a:cs typeface="Calibri" panose="020F0502020204030204" pitchFamily="34" charset="0"/>
              </a:rPr>
              <a:t>11 stream reaches. </a:t>
            </a:r>
          </a:p>
          <a:p>
            <a:pPr algn="just"/>
            <a:r>
              <a:rPr lang="en-US" dirty="0">
                <a:latin typeface="Calibri" panose="020F0502020204030204" pitchFamily="34" charset="0"/>
                <a:cs typeface="Calibri" panose="020F0502020204030204" pitchFamily="34" charset="0"/>
              </a:rPr>
              <a:t>Basin is division : </a:t>
            </a:r>
          </a:p>
          <a:p>
            <a:pPr marL="762000" lvl="1" indent="-304800" algn="just" eaLnBrk="1" hangingPunct="1"/>
            <a:r>
              <a:rPr lang="en-US" dirty="0">
                <a:solidFill>
                  <a:schemeClr val="tx2"/>
                </a:solidFill>
                <a:latin typeface="Calibri" panose="020F0502020204030204" pitchFamily="34" charset="0"/>
                <a:cs typeface="Calibri" panose="020F0502020204030204" pitchFamily="34" charset="0"/>
              </a:rPr>
              <a:t>the upstream sub-system consists of 10 sub-basins, which drain into the Lake </a:t>
            </a:r>
            <a:r>
              <a:rPr lang="en-US" dirty="0" err="1">
                <a:solidFill>
                  <a:schemeClr val="tx2"/>
                </a:solidFill>
                <a:latin typeface="Calibri" panose="020F0502020204030204" pitchFamily="34" charset="0"/>
                <a:cs typeface="Calibri" panose="020F0502020204030204" pitchFamily="34" charset="0"/>
              </a:rPr>
              <a:t>Pamvotida</a:t>
            </a:r>
            <a:r>
              <a:rPr lang="en-US" dirty="0">
                <a:solidFill>
                  <a:schemeClr val="tx2"/>
                </a:solidFill>
                <a:latin typeface="Calibri" panose="020F0502020204030204" pitchFamily="34" charset="0"/>
                <a:cs typeface="Calibri" panose="020F0502020204030204" pitchFamily="34" charset="0"/>
              </a:rPr>
              <a:t>.  </a:t>
            </a:r>
          </a:p>
          <a:p>
            <a:pPr marL="762000" lvl="1" indent="-304800" algn="just" eaLnBrk="1" hangingPunct="1"/>
            <a:r>
              <a:rPr lang="en-US" dirty="0">
                <a:solidFill>
                  <a:schemeClr val="tx2"/>
                </a:solidFill>
                <a:latin typeface="Calibri" panose="020F0502020204030204" pitchFamily="34" charset="0"/>
                <a:cs typeface="Calibri" panose="020F0502020204030204" pitchFamily="34" charset="0"/>
              </a:rPr>
              <a:t>The downstream sub-system is divided into four (4) sub-basins (to the Northwest; Fig. 1). </a:t>
            </a:r>
          </a:p>
          <a:p>
            <a:pPr algn="just"/>
            <a:r>
              <a:rPr lang="en-US" dirty="0">
                <a:latin typeface="Calibri" panose="020F0502020204030204" pitchFamily="34" charset="0"/>
                <a:cs typeface="Calibri" panose="020F0502020204030204" pitchFamily="34" charset="0"/>
              </a:rPr>
              <a:t>The lake has five inflow nodes (i.e. J5, J6, J7, J8, J11) and it is modelled as an independent sub-basin (GR0514FL2009) and its runoff is concentrated in the node J4.  </a:t>
            </a:r>
          </a:p>
          <a:p>
            <a:pPr algn="just"/>
            <a:r>
              <a:rPr lang="en-US" dirty="0">
                <a:latin typeface="Calibri" panose="020F0502020204030204" pitchFamily="34" charset="0"/>
                <a:cs typeface="Calibri" panose="020F0502020204030204" pitchFamily="34" charset="0"/>
              </a:rPr>
              <a:t>When the stage of the lake increase above a certain threshold, a part of the stored volume overflows to the lower sub-system, which begins from node J4 and ends to node J1 and then it is diverted to the Kalama River basin through a canal. </a:t>
            </a:r>
          </a:p>
          <a:p>
            <a:pPr algn="just"/>
            <a:r>
              <a:rPr lang="en-US" dirty="0">
                <a:latin typeface="Calibri" panose="020F0502020204030204" pitchFamily="34" charset="0"/>
                <a:cs typeface="Calibri" panose="020F0502020204030204" pitchFamily="34" charset="0"/>
              </a:rPr>
              <a:t>In total, eight (8) stream reaches with total length of 46.7 km are located in the potential flood hazard zone and they have simulated for the routing of flood hydrographs and the estimation of flood hazard.</a:t>
            </a:r>
          </a:p>
        </p:txBody>
      </p:sp>
      <p:sp>
        <p:nvSpPr>
          <p:cNvPr id="6"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457200" y="261938"/>
            <a:ext cx="848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a:t>Study Area: </a:t>
            </a:r>
            <a:r>
              <a:rPr lang="en-US" sz="2400" dirty="0"/>
              <a:t>The Lake </a:t>
            </a:r>
            <a:r>
              <a:rPr lang="en-US" sz="2400" dirty="0" err="1"/>
              <a:t>Pamvotida</a:t>
            </a:r>
            <a:r>
              <a:rPr lang="en-US" sz="2400" dirty="0"/>
              <a:t> Paradigm</a:t>
            </a:r>
            <a:endParaRPr lang="en-GB" altLang="el-GR" sz="2400" kern="0" dirty="0"/>
          </a:p>
        </p:txBody>
      </p:sp>
      <p:sp>
        <p:nvSpPr>
          <p:cNvPr id="6"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pic>
        <p:nvPicPr>
          <p:cNvPr id="4" name="Picture 3">
            <a:extLst>
              <a:ext uri="{FF2B5EF4-FFF2-40B4-BE49-F238E27FC236}">
                <a16:creationId xmlns:a16="http://schemas.microsoft.com/office/drawing/2014/main" id="{AB5D7381-0D1A-4CBB-8175-661FB8D7C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21" y="931237"/>
            <a:ext cx="7659757" cy="54203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44475" y="328613"/>
            <a:ext cx="879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err="1"/>
              <a:t>Pamvotida</a:t>
            </a:r>
            <a:r>
              <a:rPr lang="en-US" altLang="el-GR" sz="2400" kern="0" dirty="0"/>
              <a:t> watershed: Hydraulic modelling results</a:t>
            </a:r>
            <a:endParaRPr lang="en-GB" altLang="el-GR" sz="2400" kern="0" dirty="0"/>
          </a:p>
        </p:txBody>
      </p:sp>
      <p:pic>
        <p:nvPicPr>
          <p:cNvPr id="60422"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92874" y="4150860"/>
            <a:ext cx="3286125" cy="232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
        <p:nvSpPr>
          <p:cNvPr id="11" name="Rectangle 19">
            <a:extLst>
              <a:ext uri="{FF2B5EF4-FFF2-40B4-BE49-F238E27FC236}">
                <a16:creationId xmlns:a16="http://schemas.microsoft.com/office/drawing/2014/main" id="{456B2F6C-4901-4864-8022-F32B545506F5}"/>
              </a:ext>
            </a:extLst>
          </p:cNvPr>
          <p:cNvSpPr/>
          <p:nvPr/>
        </p:nvSpPr>
        <p:spPr>
          <a:xfrm>
            <a:off x="358775" y="4865688"/>
            <a:ext cx="5308600" cy="1457325"/>
          </a:xfrm>
          <a:prstGeom prst="rect">
            <a:avLst/>
          </a:prstGeom>
          <a:solidFill>
            <a:srgbClr val="EEECE1"/>
          </a:solidFill>
          <a:ln w="25400" cap="flat" cmpd="sng" algn="ctr">
            <a:noFill/>
            <a:prstDash val="solid"/>
          </a:ln>
          <a:effectLst/>
        </p:spPr>
        <p:txBody>
          <a:bodyPr lIns="72000" tIns="36000" rIns="72000" bIns="36000" anchor="ctr">
            <a:spAutoFit/>
          </a:bodyPr>
          <a:lstStyle/>
          <a:p>
            <a:pPr algn="ctr" fontAlgn="auto">
              <a:spcBef>
                <a:spcPts val="0"/>
              </a:spcBef>
              <a:spcAft>
                <a:spcPts val="0"/>
              </a:spcAft>
              <a:defRPr/>
            </a:pPr>
            <a:r>
              <a:rPr lang="en-US" b="1" i="1" kern="0" dirty="0">
                <a:solidFill>
                  <a:prstClr val="black"/>
                </a:solidFill>
                <a:latin typeface="Calibri" panose="020F0502020204030204" pitchFamily="34" charset="0"/>
              </a:rPr>
              <a:t>Flood extent and water depths of return period            T = 50 years for all configurations of input rainfall, soil moisture conditions and roughness coefficients (up) and simulated velocities (down) only for average moisture conditions (CNII)</a:t>
            </a:r>
            <a:endParaRPr lang="el-GR" b="1" i="1" kern="0" dirty="0">
              <a:solidFill>
                <a:prstClr val="black"/>
              </a:solidFill>
              <a:latin typeface="Calibri" panose="020F0502020204030204" pitchFamily="34" charset="0"/>
            </a:endParaRPr>
          </a:p>
        </p:txBody>
      </p:sp>
      <p:pic>
        <p:nvPicPr>
          <p:cNvPr id="3" name="Picture 2">
            <a:extLst>
              <a:ext uri="{FF2B5EF4-FFF2-40B4-BE49-F238E27FC236}">
                <a16:creationId xmlns:a16="http://schemas.microsoft.com/office/drawing/2014/main" id="{1CD35CD3-B36A-4C2F-A987-5FD9BB478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85" y="1093490"/>
            <a:ext cx="5117993" cy="3618620"/>
          </a:xfrm>
          <a:prstGeom prst="rect">
            <a:avLst/>
          </a:prstGeom>
        </p:spPr>
      </p:pic>
      <p:pic>
        <p:nvPicPr>
          <p:cNvPr id="4" name="Picture 3">
            <a:extLst>
              <a:ext uri="{FF2B5EF4-FFF2-40B4-BE49-F238E27FC236}">
                <a16:creationId xmlns:a16="http://schemas.microsoft.com/office/drawing/2014/main" id="{DF6A320A-86D6-49AF-BDEE-698886D89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7783" y="1105124"/>
            <a:ext cx="3681519" cy="2602978"/>
          </a:xfrm>
          <a:prstGeom prst="rect">
            <a:avLst/>
          </a:prstGeom>
        </p:spPr>
      </p:pic>
      <p:cxnSp>
        <p:nvCxnSpPr>
          <p:cNvPr id="6" name="Straight Arrow Connector 5">
            <a:extLst>
              <a:ext uri="{FF2B5EF4-FFF2-40B4-BE49-F238E27FC236}">
                <a16:creationId xmlns:a16="http://schemas.microsoft.com/office/drawing/2014/main" id="{BAA4E559-FCCA-4C1B-91BD-3D0E47A73585}"/>
              </a:ext>
            </a:extLst>
          </p:cNvPr>
          <p:cNvCxnSpPr>
            <a:endCxn id="3" idx="3"/>
          </p:cNvCxnSpPr>
          <p:nvPr/>
        </p:nvCxnSpPr>
        <p:spPr bwMode="auto">
          <a:xfrm flipV="1">
            <a:off x="3326296" y="2902800"/>
            <a:ext cx="2014982" cy="526200"/>
          </a:xfrm>
          <a:prstGeom prst="straightConnector1">
            <a:avLst/>
          </a:prstGeom>
          <a:noFill/>
          <a:ln w="38100" cap="flat" cmpd="sng" algn="ctr">
            <a:solidFill>
              <a:schemeClr val="tx1"/>
            </a:solidFill>
            <a:prstDash val="sysDot"/>
            <a:round/>
            <a:headEnd type="none" w="med" len="med"/>
            <a:tailEnd type="triangle"/>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62468"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92874" y="4150860"/>
            <a:ext cx="3286125" cy="232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244475" y="328613"/>
            <a:ext cx="879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err="1"/>
              <a:t>Pamvotida</a:t>
            </a:r>
            <a:r>
              <a:rPr lang="en-US" altLang="el-GR" sz="2400" kern="0" dirty="0"/>
              <a:t> watershed: Hydraulic modelling results</a:t>
            </a:r>
            <a:endParaRPr lang="en-GB" altLang="el-GR" sz="2400" kern="0" dirty="0"/>
          </a:p>
        </p:txBody>
      </p:sp>
      <p:sp>
        <p:nvSpPr>
          <p:cNvPr id="8"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
        <p:nvSpPr>
          <p:cNvPr id="9" name="Rectangle 19">
            <a:extLst>
              <a:ext uri="{FF2B5EF4-FFF2-40B4-BE49-F238E27FC236}">
                <a16:creationId xmlns:a16="http://schemas.microsoft.com/office/drawing/2014/main" id="{A2F7E256-7BB6-4E69-86A1-06F9D6952D42}"/>
              </a:ext>
            </a:extLst>
          </p:cNvPr>
          <p:cNvSpPr/>
          <p:nvPr/>
        </p:nvSpPr>
        <p:spPr>
          <a:xfrm>
            <a:off x="358775" y="4865688"/>
            <a:ext cx="5308600" cy="1457325"/>
          </a:xfrm>
          <a:prstGeom prst="rect">
            <a:avLst/>
          </a:prstGeom>
          <a:solidFill>
            <a:srgbClr val="EEECE1"/>
          </a:solidFill>
          <a:ln w="25400" cap="flat" cmpd="sng" algn="ctr">
            <a:noFill/>
            <a:prstDash val="solid"/>
          </a:ln>
          <a:effectLst/>
        </p:spPr>
        <p:txBody>
          <a:bodyPr lIns="72000" tIns="36000" rIns="72000" bIns="36000" anchor="ctr">
            <a:spAutoFit/>
          </a:bodyPr>
          <a:lstStyle/>
          <a:p>
            <a:pPr algn="ctr" fontAlgn="auto">
              <a:spcBef>
                <a:spcPts val="0"/>
              </a:spcBef>
              <a:spcAft>
                <a:spcPts val="0"/>
              </a:spcAft>
              <a:defRPr/>
            </a:pPr>
            <a:r>
              <a:rPr lang="en-US" b="1" i="1" kern="0" dirty="0">
                <a:solidFill>
                  <a:prstClr val="black"/>
                </a:solidFill>
                <a:latin typeface="Calibri" panose="020F0502020204030204" pitchFamily="34" charset="0"/>
              </a:rPr>
              <a:t>Flood extent and water depths of return period            T = 100 years for all configurations of input rainfall, soil moisture conditions and roughness coefficients (up) and simulated velocities (down) only for average moisture conditions (CNII)</a:t>
            </a:r>
            <a:endParaRPr lang="el-GR" b="1" i="1" kern="0" dirty="0">
              <a:solidFill>
                <a:prstClr val="black"/>
              </a:solidFill>
              <a:latin typeface="Calibri" panose="020F0502020204030204" pitchFamily="34" charset="0"/>
            </a:endParaRPr>
          </a:p>
        </p:txBody>
      </p:sp>
      <p:pic>
        <p:nvPicPr>
          <p:cNvPr id="3" name="Picture 2">
            <a:extLst>
              <a:ext uri="{FF2B5EF4-FFF2-40B4-BE49-F238E27FC236}">
                <a16:creationId xmlns:a16="http://schemas.microsoft.com/office/drawing/2014/main" id="{F662169A-CAB1-4F35-8D28-DE54F5FB6A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42" y="1097280"/>
            <a:ext cx="5121392" cy="3621024"/>
          </a:xfrm>
          <a:prstGeom prst="rect">
            <a:avLst/>
          </a:prstGeom>
        </p:spPr>
      </p:pic>
      <p:pic>
        <p:nvPicPr>
          <p:cNvPr id="4" name="Picture 3">
            <a:extLst>
              <a:ext uri="{FF2B5EF4-FFF2-40B4-BE49-F238E27FC236}">
                <a16:creationId xmlns:a16="http://schemas.microsoft.com/office/drawing/2014/main" id="{9017E4B5-581F-47F4-9877-ED82227A5C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7528" y="1106424"/>
            <a:ext cx="3685850" cy="2606040"/>
          </a:xfrm>
          <a:prstGeom prst="rect">
            <a:avLst/>
          </a:prstGeom>
        </p:spPr>
      </p:pic>
      <p:cxnSp>
        <p:nvCxnSpPr>
          <p:cNvPr id="11" name="Straight Arrow Connector 10">
            <a:extLst>
              <a:ext uri="{FF2B5EF4-FFF2-40B4-BE49-F238E27FC236}">
                <a16:creationId xmlns:a16="http://schemas.microsoft.com/office/drawing/2014/main" id="{75014D1F-0F59-46F1-8E37-1F4324AD03A6}"/>
              </a:ext>
            </a:extLst>
          </p:cNvPr>
          <p:cNvCxnSpPr/>
          <p:nvPr/>
        </p:nvCxnSpPr>
        <p:spPr bwMode="auto">
          <a:xfrm flipV="1">
            <a:off x="3326296" y="2902800"/>
            <a:ext cx="2014982" cy="526200"/>
          </a:xfrm>
          <a:prstGeom prst="straightConnector1">
            <a:avLst/>
          </a:prstGeom>
          <a:noFill/>
          <a:ln w="38100" cap="flat" cmpd="sng" algn="ctr">
            <a:solidFill>
              <a:schemeClr val="tx1"/>
            </a:solidFill>
            <a:prstDash val="sysDot"/>
            <a:round/>
            <a:headEnd type="none" w="med" len="med"/>
            <a:tailEnd type="triangle"/>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64516"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86021" y="4150860"/>
            <a:ext cx="3286125" cy="232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244475" y="328613"/>
            <a:ext cx="879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err="1"/>
              <a:t>Pamvotida</a:t>
            </a:r>
            <a:r>
              <a:rPr lang="en-US" altLang="el-GR" sz="2400" kern="0" dirty="0"/>
              <a:t> watershed: Hydraulic modelling results</a:t>
            </a:r>
            <a:endParaRPr lang="en-GB" altLang="el-GR" sz="2400" kern="0" dirty="0"/>
          </a:p>
        </p:txBody>
      </p:sp>
      <p:sp>
        <p:nvSpPr>
          <p:cNvPr id="8"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
        <p:nvSpPr>
          <p:cNvPr id="9" name="Rectangle 19">
            <a:extLst>
              <a:ext uri="{FF2B5EF4-FFF2-40B4-BE49-F238E27FC236}">
                <a16:creationId xmlns:a16="http://schemas.microsoft.com/office/drawing/2014/main" id="{D0C62152-1A68-469A-8EB5-0A316D32AD81}"/>
              </a:ext>
            </a:extLst>
          </p:cNvPr>
          <p:cNvSpPr/>
          <p:nvPr/>
        </p:nvSpPr>
        <p:spPr>
          <a:xfrm>
            <a:off x="358775" y="4865688"/>
            <a:ext cx="5308600" cy="1457325"/>
          </a:xfrm>
          <a:prstGeom prst="rect">
            <a:avLst/>
          </a:prstGeom>
          <a:solidFill>
            <a:srgbClr val="EEECE1"/>
          </a:solidFill>
          <a:ln w="25400" cap="flat" cmpd="sng" algn="ctr">
            <a:noFill/>
            <a:prstDash val="solid"/>
          </a:ln>
          <a:effectLst/>
        </p:spPr>
        <p:txBody>
          <a:bodyPr lIns="72000" tIns="36000" rIns="72000" bIns="36000" anchor="ctr">
            <a:spAutoFit/>
          </a:bodyPr>
          <a:lstStyle/>
          <a:p>
            <a:pPr algn="ctr" fontAlgn="auto">
              <a:spcBef>
                <a:spcPts val="0"/>
              </a:spcBef>
              <a:spcAft>
                <a:spcPts val="0"/>
              </a:spcAft>
              <a:defRPr/>
            </a:pPr>
            <a:r>
              <a:rPr lang="en-US" b="1" i="1" kern="0" dirty="0">
                <a:solidFill>
                  <a:prstClr val="black"/>
                </a:solidFill>
                <a:latin typeface="Calibri" panose="020F0502020204030204" pitchFamily="34" charset="0"/>
              </a:rPr>
              <a:t>Flood extent and water depths of return period            T = 1000 years for all configurations of input rainfall, soil moisture conditions and roughness coefficients (up) and simulated velocities (down) only for average moisture conditions (CNII)</a:t>
            </a:r>
            <a:endParaRPr lang="el-GR" b="1" i="1" kern="0" dirty="0">
              <a:solidFill>
                <a:prstClr val="black"/>
              </a:solidFill>
              <a:latin typeface="Calibri" panose="020F0502020204030204" pitchFamily="34" charset="0"/>
            </a:endParaRPr>
          </a:p>
        </p:txBody>
      </p:sp>
      <p:pic>
        <p:nvPicPr>
          <p:cNvPr id="3" name="Picture 2">
            <a:extLst>
              <a:ext uri="{FF2B5EF4-FFF2-40B4-BE49-F238E27FC236}">
                <a16:creationId xmlns:a16="http://schemas.microsoft.com/office/drawing/2014/main" id="{0CBC1333-05D0-4A3C-A92C-7B2BA0210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49" y="1097280"/>
            <a:ext cx="5121392" cy="3621024"/>
          </a:xfrm>
          <a:prstGeom prst="rect">
            <a:avLst/>
          </a:prstGeom>
        </p:spPr>
      </p:pic>
      <p:cxnSp>
        <p:nvCxnSpPr>
          <p:cNvPr id="11" name="Straight Arrow Connector 10">
            <a:extLst>
              <a:ext uri="{FF2B5EF4-FFF2-40B4-BE49-F238E27FC236}">
                <a16:creationId xmlns:a16="http://schemas.microsoft.com/office/drawing/2014/main" id="{BA5D39C2-5401-435D-8071-6AFEF53D0B90}"/>
              </a:ext>
            </a:extLst>
          </p:cNvPr>
          <p:cNvCxnSpPr/>
          <p:nvPr/>
        </p:nvCxnSpPr>
        <p:spPr bwMode="auto">
          <a:xfrm flipV="1">
            <a:off x="3326296" y="2902800"/>
            <a:ext cx="2014982" cy="526200"/>
          </a:xfrm>
          <a:prstGeom prst="straightConnector1">
            <a:avLst/>
          </a:prstGeom>
          <a:noFill/>
          <a:ln w="38100" cap="flat" cmpd="sng" algn="ctr">
            <a:solidFill>
              <a:schemeClr val="tx1"/>
            </a:solidFill>
            <a:prstDash val="sysDot"/>
            <a:round/>
            <a:headEnd type="none" w="med" len="med"/>
            <a:tailEnd type="triangle"/>
          </a:ln>
          <a:effectLst/>
        </p:spPr>
      </p:cxnSp>
      <p:pic>
        <p:nvPicPr>
          <p:cNvPr id="4" name="Picture 3">
            <a:extLst>
              <a:ext uri="{FF2B5EF4-FFF2-40B4-BE49-F238E27FC236}">
                <a16:creationId xmlns:a16="http://schemas.microsoft.com/office/drawing/2014/main" id="{293F5753-D794-4D54-B25F-AC7976BD65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7528" y="1106424"/>
            <a:ext cx="3685850" cy="26060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 name="Rectangle 2"/>
          <p:cNvSpPr txBox="1">
            <a:spLocks noChangeArrowheads="1"/>
          </p:cNvSpPr>
          <p:nvPr/>
        </p:nvSpPr>
        <p:spPr bwMode="auto">
          <a:xfrm>
            <a:off x="244475" y="328613"/>
            <a:ext cx="879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err="1"/>
              <a:t>Pamvotida</a:t>
            </a:r>
            <a:r>
              <a:rPr lang="en-US" altLang="el-GR" sz="2400" kern="0" dirty="0"/>
              <a:t> watershed: Hydraulic modelling results</a:t>
            </a:r>
            <a:endParaRPr lang="en-GB" altLang="el-GR" sz="2400" kern="0" dirty="0"/>
          </a:p>
        </p:txBody>
      </p:sp>
      <p:sp>
        <p:nvSpPr>
          <p:cNvPr id="8"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
        <p:nvSpPr>
          <p:cNvPr id="11" name="Rectangle 19">
            <a:extLst>
              <a:ext uri="{FF2B5EF4-FFF2-40B4-BE49-F238E27FC236}">
                <a16:creationId xmlns:a16="http://schemas.microsoft.com/office/drawing/2014/main" id="{3D085EEA-FC4B-4B4A-8F15-F6B0E55302F8}"/>
              </a:ext>
            </a:extLst>
          </p:cNvPr>
          <p:cNvSpPr/>
          <p:nvPr/>
        </p:nvSpPr>
        <p:spPr>
          <a:xfrm>
            <a:off x="862013" y="1219381"/>
            <a:ext cx="7548562" cy="626701"/>
          </a:xfrm>
          <a:prstGeom prst="rect">
            <a:avLst/>
          </a:prstGeom>
          <a:solidFill>
            <a:srgbClr val="EEECE1"/>
          </a:solidFill>
          <a:ln w="25400" cap="flat" cmpd="sng" algn="ctr">
            <a:noFill/>
            <a:prstDash val="solid"/>
          </a:ln>
          <a:effectLst/>
        </p:spPr>
        <p:txBody>
          <a:bodyPr lIns="72000" tIns="36000" rIns="72000" bIns="36000" anchor="ctr">
            <a:spAutoFit/>
          </a:bodyPr>
          <a:lstStyle/>
          <a:p>
            <a:pPr algn="ctr" fontAlgn="auto">
              <a:spcBef>
                <a:spcPts val="0"/>
              </a:spcBef>
              <a:spcAft>
                <a:spcPts val="0"/>
              </a:spcAft>
              <a:defRPr/>
            </a:pPr>
            <a:r>
              <a:rPr lang="en-US" b="1" i="1" kern="0" dirty="0">
                <a:solidFill>
                  <a:prstClr val="black"/>
                </a:solidFill>
                <a:latin typeface="Calibri" panose="020F0502020204030204" pitchFamily="34" charset="0"/>
              </a:rPr>
              <a:t>Total inundated area (km</a:t>
            </a:r>
            <a:r>
              <a:rPr lang="en-US" b="1" i="1" kern="0" baseline="30000" dirty="0">
                <a:solidFill>
                  <a:prstClr val="black"/>
                </a:solidFill>
                <a:latin typeface="Calibri" panose="020F0502020204030204" pitchFamily="34" charset="0"/>
              </a:rPr>
              <a:t>2</a:t>
            </a:r>
            <a:r>
              <a:rPr lang="en-US" b="1" i="1" kern="0" dirty="0">
                <a:solidFill>
                  <a:prstClr val="black"/>
                </a:solidFill>
                <a:latin typeface="Calibri" panose="020F0502020204030204" pitchFamily="34" charset="0"/>
              </a:rPr>
              <a:t>) of Lake </a:t>
            </a:r>
            <a:r>
              <a:rPr lang="en-US" b="1" i="1" kern="0" dirty="0" err="1">
                <a:solidFill>
                  <a:prstClr val="black"/>
                </a:solidFill>
                <a:latin typeface="Calibri" panose="020F0502020204030204" pitchFamily="34" charset="0"/>
              </a:rPr>
              <a:t>Pamvotida</a:t>
            </a:r>
            <a:r>
              <a:rPr lang="en-US" b="1" i="1" kern="0" dirty="0">
                <a:solidFill>
                  <a:prstClr val="black"/>
                </a:solidFill>
                <a:latin typeface="Calibri" panose="020F0502020204030204" pitchFamily="34" charset="0"/>
              </a:rPr>
              <a:t> basin for all examined hydrologic and hydraulic scenarios at the selected return periods.</a:t>
            </a:r>
            <a:endParaRPr lang="el-GR" b="1" i="1" kern="0" dirty="0">
              <a:solidFill>
                <a:prstClr val="black"/>
              </a:solidFill>
              <a:latin typeface="Calibri" panose="020F0502020204030204" pitchFamily="34" charset="0"/>
            </a:endParaRPr>
          </a:p>
        </p:txBody>
      </p:sp>
      <p:pic>
        <p:nvPicPr>
          <p:cNvPr id="3" name="Picture 2">
            <a:extLst>
              <a:ext uri="{FF2B5EF4-FFF2-40B4-BE49-F238E27FC236}">
                <a16:creationId xmlns:a16="http://schemas.microsoft.com/office/drawing/2014/main" id="{27ACE37B-7228-4BE7-A92F-A41C0B2B6732}"/>
              </a:ext>
            </a:extLst>
          </p:cNvPr>
          <p:cNvPicPr>
            <a:picLocks noChangeAspect="1"/>
          </p:cNvPicPr>
          <p:nvPr/>
        </p:nvPicPr>
        <p:blipFill>
          <a:blip r:embed="rId3"/>
          <a:stretch>
            <a:fillRect/>
          </a:stretch>
        </p:blipFill>
        <p:spPr>
          <a:xfrm>
            <a:off x="55618" y="2412734"/>
            <a:ext cx="9032763" cy="20532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46888" y="329184"/>
            <a:ext cx="8632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err="1"/>
              <a:t>Pamvotida</a:t>
            </a:r>
            <a:r>
              <a:rPr lang="en-US" altLang="el-GR" sz="2400" kern="0" dirty="0"/>
              <a:t> watershed: Hydraulic modelling results</a:t>
            </a:r>
            <a:endParaRPr lang="en-GB" altLang="el-GR" sz="2400" kern="0" dirty="0"/>
          </a:p>
          <a:p>
            <a:pPr eaLnBrk="1" hangingPunct="1">
              <a:defRPr/>
            </a:pPr>
            <a:endParaRPr lang="en-GB" altLang="el-GR" sz="2600" kern="0" dirty="0"/>
          </a:p>
        </p:txBody>
      </p:sp>
      <p:sp>
        <p:nvSpPr>
          <p:cNvPr id="44036" name="Rectangle 3"/>
          <p:cNvSpPr>
            <a:spLocks noChangeArrowheads="1"/>
          </p:cNvSpPr>
          <p:nvPr/>
        </p:nvSpPr>
        <p:spPr bwMode="auto">
          <a:xfrm>
            <a:off x="236538" y="859536"/>
            <a:ext cx="8704262" cy="419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eaLnBrk="1" hangingPunct="1"/>
            <a:r>
              <a:rPr lang="en-US" dirty="0">
                <a:latin typeface="Calibri" panose="020F0502020204030204" pitchFamily="34" charset="0"/>
                <a:cs typeface="Calibri" panose="020F0502020204030204" pitchFamily="34" charset="0"/>
              </a:rPr>
              <a:t>The two methodologies, outlined before, for rural and not significant settlements and for significant urban areas (e.g. Ioannina City) have been applied in the hydraulic simulations.  </a:t>
            </a:r>
          </a:p>
          <a:p>
            <a:pPr algn="just" eaLnBrk="1" hangingPunct="1"/>
            <a:r>
              <a:rPr lang="en-US" dirty="0">
                <a:latin typeface="Calibri" panose="020F0502020204030204" pitchFamily="34" charset="0"/>
                <a:cs typeface="Calibri" panose="020F0502020204030204" pitchFamily="34" charset="0"/>
              </a:rPr>
              <a:t>The results indicate that the inundated area increases with the return period of the event and the depth of water is more sensitive than the water velocity.</a:t>
            </a:r>
          </a:p>
          <a:p>
            <a:pPr algn="just" eaLnBrk="1" hangingPunct="1"/>
            <a:r>
              <a:rPr lang="en-US" dirty="0">
                <a:latin typeface="Calibri" panose="020F0502020204030204" pitchFamily="34" charset="0"/>
                <a:cs typeface="Calibri" panose="020F0502020204030204" pitchFamily="34" charset="0"/>
              </a:rPr>
              <a:t>Results are quite </a:t>
            </a:r>
            <a:r>
              <a:rPr lang="en-US" b="1" dirty="0">
                <a:latin typeface="Calibri" panose="020F0502020204030204" pitchFamily="34" charset="0"/>
                <a:cs typeface="Calibri" panose="020F0502020204030204" pitchFamily="34" charset="0"/>
              </a:rPr>
              <a:t>diverse</a:t>
            </a:r>
            <a:r>
              <a:rPr lang="en-US" dirty="0">
                <a:latin typeface="Calibri" panose="020F0502020204030204" pitchFamily="34" charset="0"/>
                <a:cs typeface="Calibri" panose="020F0502020204030204" pitchFamily="34" charset="0"/>
              </a:rPr>
              <a:t>, since the uncertainty bounds of all key flood quantities (peak flows, flood volumes, inundated areas, etc.) strongly overlap the risk expressed in terms of return period of rainfall. </a:t>
            </a:r>
          </a:p>
          <a:p>
            <a:pPr algn="just" eaLnBrk="1" hangingPunct="1"/>
            <a:r>
              <a:rPr lang="en-US" b="1" dirty="0">
                <a:latin typeface="Calibri" panose="020F0502020204030204" pitchFamily="34" charset="0"/>
                <a:cs typeface="Calibri" panose="020F0502020204030204" pitchFamily="34" charset="0"/>
              </a:rPr>
              <a:t>Special attention</a:t>
            </a:r>
            <a:r>
              <a:rPr lang="en-US" dirty="0">
                <a:latin typeface="Calibri" panose="020F0502020204030204" pitchFamily="34" charset="0"/>
                <a:cs typeface="Calibri" panose="020F0502020204030204" pitchFamily="34" charset="0"/>
              </a:rPr>
              <a:t> should be given to the developed methodology and its application only for specific return periods and hydrologic-hydraulic conditions due to the great variability in the peak discharge estimation. </a:t>
            </a:r>
          </a:p>
          <a:p>
            <a:pPr algn="just" eaLnBrk="1" hangingPunct="1"/>
            <a:r>
              <a:rPr lang="en-US" dirty="0">
                <a:latin typeface="Calibri" panose="020F0502020204030204" pitchFamily="34" charset="0"/>
                <a:cs typeface="Calibri" panose="020F0502020204030204" pitchFamily="34" charset="0"/>
              </a:rPr>
              <a:t>An </a:t>
            </a:r>
            <a:r>
              <a:rPr lang="en-US" b="1" dirty="0">
                <a:latin typeface="Calibri" panose="020F0502020204030204" pitchFamily="34" charset="0"/>
                <a:cs typeface="Calibri" panose="020F0502020204030204" pitchFamily="34" charset="0"/>
              </a:rPr>
              <a:t>ensemble of methods and scenarios </a:t>
            </a:r>
            <a:r>
              <a:rPr lang="en-US" dirty="0">
                <a:latin typeface="Calibri" panose="020F0502020204030204" pitchFamily="34" charset="0"/>
                <a:cs typeface="Calibri" panose="020F0502020204030204" pitchFamily="34" charset="0"/>
              </a:rPr>
              <a:t>should always be applied for </a:t>
            </a:r>
            <a:r>
              <a:rPr lang="en-US" b="1" dirty="0">
                <a:latin typeface="Calibri" panose="020F0502020204030204" pitchFamily="34" charset="0"/>
                <a:cs typeface="Calibri" panose="020F0502020204030204" pitchFamily="34" charset="0"/>
              </a:rPr>
              <a:t>engineering purposes</a:t>
            </a:r>
            <a:r>
              <a:rPr lang="en-US" dirty="0">
                <a:latin typeface="Calibri" panose="020F0502020204030204" pitchFamily="34" charset="0"/>
                <a:cs typeface="Calibri" panose="020F0502020204030204" pitchFamily="34" charset="0"/>
              </a:rPr>
              <a:t>, in order to choose the most appropriate technique in relation to the flood prone areas and proposed flood protection measures.</a:t>
            </a:r>
            <a:endParaRPr lang="en-US" altLang="el-GR" dirty="0">
              <a:latin typeface="Calibri" panose="020F0502020204030204" pitchFamily="34" charset="0"/>
              <a:cs typeface="Calibri" panose="020F0502020204030204" pitchFamily="34" charset="0"/>
            </a:endParaRPr>
          </a:p>
        </p:txBody>
      </p:sp>
      <p:sp>
        <p:nvSpPr>
          <p:cNvPr id="6"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8611" name="Rectangle 2"/>
          <p:cNvSpPr>
            <a:spLocks noGrp="1" noChangeArrowheads="1"/>
          </p:cNvSpPr>
          <p:nvPr>
            <p:ph type="title"/>
          </p:nvPr>
        </p:nvSpPr>
        <p:spPr>
          <a:xfrm>
            <a:off x="457200" y="261938"/>
            <a:ext cx="8229600" cy="519112"/>
          </a:xfrm>
          <a:noFill/>
        </p:spPr>
        <p:txBody>
          <a:bodyPr>
            <a:spAutoFit/>
          </a:bodyPr>
          <a:lstStyle/>
          <a:p>
            <a:pPr eaLnBrk="1" hangingPunct="1"/>
            <a:r>
              <a:rPr lang="en-US" altLang="el-GR" dirty="0"/>
              <a:t>Conclusions</a:t>
            </a:r>
            <a:endParaRPr lang="en-GB" altLang="el-GR" dirty="0"/>
          </a:p>
        </p:txBody>
      </p:sp>
      <p:sp>
        <p:nvSpPr>
          <p:cNvPr id="68612" name="Rectangle 3"/>
          <p:cNvSpPr>
            <a:spLocks noChangeArrowheads="1"/>
          </p:cNvSpPr>
          <p:nvPr/>
        </p:nvSpPr>
        <p:spPr bwMode="auto">
          <a:xfrm>
            <a:off x="300038" y="860425"/>
            <a:ext cx="8494712" cy="511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eaLnBrk="1" hangingPunct="1"/>
            <a:r>
              <a:rPr lang="en-US" sz="1900" dirty="0">
                <a:latin typeface="Calibri" panose="020F0502020204030204" pitchFamily="34" charset="0"/>
                <a:cs typeface="Calibri" panose="020F0502020204030204" pitchFamily="34" charset="0"/>
              </a:rPr>
              <a:t>In this study, a methodological approach for implementing the EU Floods Directive 2007/60/EC in Greece is developed, emphasized for flood risk management in rural, urban and suburban areas, which is demonstrated for the Lake </a:t>
            </a:r>
            <a:r>
              <a:rPr lang="en-US" sz="1900" dirty="0" err="1">
                <a:latin typeface="Calibri" panose="020F0502020204030204" pitchFamily="34" charset="0"/>
                <a:cs typeface="Calibri" panose="020F0502020204030204" pitchFamily="34" charset="0"/>
              </a:rPr>
              <a:t>Pamvotida</a:t>
            </a:r>
            <a:r>
              <a:rPr lang="en-US" sz="1900" dirty="0">
                <a:latin typeface="Calibri" panose="020F0502020204030204" pitchFamily="34" charset="0"/>
                <a:cs typeface="Calibri" panose="020F0502020204030204" pitchFamily="34" charset="0"/>
              </a:rPr>
              <a:t> basin. </a:t>
            </a:r>
          </a:p>
          <a:p>
            <a:pPr algn="just"/>
            <a:r>
              <a:rPr lang="en-US" sz="1900" dirty="0">
                <a:latin typeface="Calibri" panose="020F0502020204030204" pitchFamily="34" charset="0"/>
                <a:cs typeface="Calibri" panose="020F0502020204030204" pitchFamily="34" charset="0"/>
              </a:rPr>
              <a:t>The methodology is based on typical hydrological and flood inundation modelling and mapping techniques for ungauged catchments. Spatially-distributed design hyetographs are applied for hydrologic and hydraulic 2D modelling of floods taking into account parametric and structural uncertainty.</a:t>
            </a:r>
          </a:p>
          <a:p>
            <a:pPr algn="just"/>
            <a:r>
              <a:rPr lang="en-US" sz="1900" dirty="0">
                <a:latin typeface="Calibri" panose="020F0502020204030204" pitchFamily="34" charset="0"/>
                <a:cs typeface="Calibri" panose="020F0502020204030204" pitchFamily="34" charset="0"/>
              </a:rPr>
              <a:t>According to the flood extent values, it seems that the uncertainty induced in hydrological modeling, with respect to extreme rainfall estimation and antecedent soil moisture conditions, dominates against the return period. </a:t>
            </a:r>
          </a:p>
          <a:p>
            <a:pPr algn="just"/>
            <a:r>
              <a:rPr lang="en-US" sz="1900" dirty="0">
                <a:latin typeface="Calibri" panose="020F0502020204030204" pitchFamily="34" charset="0"/>
                <a:cs typeface="Calibri" panose="020F0502020204030204" pitchFamily="34" charset="0"/>
              </a:rPr>
              <a:t>It should be emphasized that these two components are not the sole sources of uncertainty within rainfall-runoff transformations. This makes it essential to move to more rigorous methodological approaches (e.g. stochastic), instead of quantifying the flood risk on the basis of the return period of rainfall.</a:t>
            </a:r>
          </a:p>
          <a:p>
            <a:pPr algn="just" eaLnBrk="1" hangingPunct="1">
              <a:lnSpc>
                <a:spcPct val="120000"/>
              </a:lnSpc>
            </a:pPr>
            <a:endParaRPr lang="el-GR" altLang="el-GR" sz="2000" dirty="0">
              <a:latin typeface="Calibri" panose="020F0502020204030204" pitchFamily="34" charset="0"/>
              <a:cs typeface="Calibri" panose="020F0502020204030204" pitchFamily="34" charset="0"/>
            </a:endParaRPr>
          </a:p>
        </p:txBody>
      </p:sp>
      <p:sp>
        <p:nvSpPr>
          <p:cNvPr id="6"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9"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
        <p:nvSpPr>
          <p:cNvPr id="8" name="Rectangle 2"/>
          <p:cNvSpPr txBox="1">
            <a:spLocks noChangeArrowheads="1"/>
          </p:cNvSpPr>
          <p:nvPr/>
        </p:nvSpPr>
        <p:spPr bwMode="auto">
          <a:xfrm>
            <a:off x="457200" y="26193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kern="0" dirty="0"/>
              <a:t>Objectives</a:t>
            </a:r>
            <a:endParaRPr lang="en-GB" altLang="el-GR" kern="0" dirty="0"/>
          </a:p>
        </p:txBody>
      </p:sp>
      <p:sp>
        <p:nvSpPr>
          <p:cNvPr id="9221" name="Rectangle 3"/>
          <p:cNvSpPr>
            <a:spLocks noChangeArrowheads="1"/>
          </p:cNvSpPr>
          <p:nvPr/>
        </p:nvSpPr>
        <p:spPr bwMode="auto">
          <a:xfrm>
            <a:off x="300038" y="860425"/>
            <a:ext cx="8640762" cy="509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a:r>
              <a:rPr lang="en-US" sz="1900" dirty="0">
                <a:latin typeface="Calibri" panose="020F0502020204030204" pitchFamily="34" charset="0"/>
                <a:cs typeface="Calibri" panose="020F0502020204030204" pitchFamily="34" charset="0"/>
              </a:rPr>
              <a:t>Floods are one of the most devasting natural hazards with high mortality percentage, destruction of infrastructure and large financial losses. </a:t>
            </a:r>
            <a:r>
              <a:rPr lang="en-US" altLang="el-GR" sz="1900" dirty="0">
                <a:latin typeface="Calibri" panose="020F0502020204030204" pitchFamily="34" charset="0"/>
                <a:cs typeface="Calibri" panose="020F0502020204030204" pitchFamily="34" charset="0"/>
              </a:rPr>
              <a:t>According to the EU Flood Directive (Directive 2007/60/EC), several scenarios should be investigated such as scenarios with low, medium and high probability of flooding (</a:t>
            </a:r>
            <a:r>
              <a:rPr lang="en-US" altLang="el-GR" sz="1900" dirty="0" err="1">
                <a:latin typeface="Calibri" panose="020F0502020204030204" pitchFamily="34" charset="0"/>
                <a:cs typeface="Calibri" panose="020F0502020204030204" pitchFamily="34" charset="0"/>
              </a:rPr>
              <a:t>eg</a:t>
            </a:r>
            <a:r>
              <a:rPr lang="en-US" altLang="el-GR" sz="1900" dirty="0">
                <a:latin typeface="Calibri" panose="020F0502020204030204" pitchFamily="34" charset="0"/>
                <a:cs typeface="Calibri" panose="020F0502020204030204" pitchFamily="34" charset="0"/>
              </a:rPr>
              <a:t>: T = 50, 100, 1000 years).</a:t>
            </a:r>
          </a:p>
          <a:p>
            <a:pPr algn="just"/>
            <a:r>
              <a:rPr lang="en-US" sz="1900" dirty="0">
                <a:latin typeface="Calibri" panose="020F0502020204030204" pitchFamily="34" charset="0"/>
                <a:cs typeface="Calibri" panose="020F0502020204030204" pitchFamily="34" charset="0"/>
              </a:rPr>
              <a:t>This study presents a methodological </a:t>
            </a:r>
            <a:r>
              <a:rPr lang="en-US" altLang="el-GR" sz="1900" dirty="0">
                <a:latin typeface="Calibri" panose="020F0502020204030204" pitchFamily="34" charset="0"/>
                <a:cs typeface="Calibri" panose="020F0502020204030204" pitchFamily="34" charset="0"/>
              </a:rPr>
              <a:t>approach for flood risk management at lakes and adjacent areas that is based on the implementation of the EU Floods Directive (2007/60/EC) in Greece. Contemporary engineering approaches have been used for the estimation of the inflow hydrographs. </a:t>
            </a:r>
          </a:p>
          <a:p>
            <a:pPr lvl="1" algn="just" eaLnBrk="1" hangingPunct="1"/>
            <a:r>
              <a:rPr lang="en-US" altLang="el-GR" dirty="0">
                <a:solidFill>
                  <a:schemeClr val="tx2"/>
                </a:solidFill>
                <a:latin typeface="Calibri" panose="020F0502020204030204" pitchFamily="34" charset="0"/>
                <a:cs typeface="Calibri" panose="020F0502020204030204" pitchFamily="34" charset="0"/>
              </a:rPr>
              <a:t>The hydraulic-hydrodynamic simulations implemented in the following order:</a:t>
            </a:r>
            <a:endParaRPr lang="el-GR" altLang="el-GR" dirty="0">
              <a:solidFill>
                <a:schemeClr val="tx2"/>
              </a:solidFill>
              <a:latin typeface="Calibri" panose="020F0502020204030204" pitchFamily="34" charset="0"/>
              <a:cs typeface="Calibri" panose="020F0502020204030204" pitchFamily="34" charset="0"/>
            </a:endParaRPr>
          </a:p>
          <a:p>
            <a:pPr marL="1257300" lvl="2" indent="-342900" algn="just" eaLnBrk="1" hangingPunct="1">
              <a:buSzPct val="100000"/>
              <a:buFont typeface="+mj-lt"/>
              <a:buAutoNum type="alphaLcParenR"/>
            </a:pPr>
            <a:r>
              <a:rPr lang="en-US" altLang="el-GR" dirty="0">
                <a:latin typeface="Calibri" panose="020F0502020204030204" pitchFamily="34" charset="0"/>
                <a:cs typeface="Calibri" panose="020F0502020204030204" pitchFamily="34" charset="0"/>
              </a:rPr>
              <a:t>hydrologic modelling of lake tributaries and estimation flood flow inflow to the lake,</a:t>
            </a:r>
          </a:p>
          <a:p>
            <a:pPr marL="1257300" lvl="2" indent="-342900" algn="just" eaLnBrk="1" hangingPunct="1">
              <a:buSzPct val="100000"/>
              <a:buFont typeface="+mj-lt"/>
              <a:buAutoNum type="alphaLcParenR"/>
            </a:pPr>
            <a:r>
              <a:rPr lang="en-US" altLang="el-GR" dirty="0">
                <a:latin typeface="Calibri" panose="020F0502020204030204" pitchFamily="34" charset="0"/>
                <a:cs typeface="Calibri" panose="020F0502020204030204" pitchFamily="34" charset="0"/>
              </a:rPr>
              <a:t>flood inundation modelling of lake tributaries, </a:t>
            </a:r>
          </a:p>
          <a:p>
            <a:pPr marL="1257300" lvl="2" indent="-342900" algn="just" eaLnBrk="1" hangingPunct="1">
              <a:buSzPct val="100000"/>
              <a:buFont typeface="+mj-lt"/>
              <a:buAutoNum type="alphaLcParenR"/>
            </a:pPr>
            <a:r>
              <a:rPr lang="en-US" altLang="el-GR" dirty="0">
                <a:latin typeface="Calibri" panose="020F0502020204030204" pitchFamily="34" charset="0"/>
                <a:cs typeface="Calibri" panose="020F0502020204030204" pitchFamily="34" charset="0"/>
              </a:rPr>
              <a:t>simulation of the lake as a closed system, </a:t>
            </a:r>
          </a:p>
          <a:p>
            <a:pPr marL="1257300" lvl="2" indent="-342900" algn="just" eaLnBrk="1" hangingPunct="1">
              <a:buSzPct val="100000"/>
              <a:buFont typeface="+mj-lt"/>
              <a:buAutoNum type="alphaLcParenR"/>
            </a:pPr>
            <a:r>
              <a:rPr lang="en-US" altLang="el-GR" dirty="0">
                <a:latin typeface="Calibri" panose="020F0502020204030204" pitchFamily="34" charset="0"/>
                <a:cs typeface="Calibri" panose="020F0502020204030204" pitchFamily="34" charset="0"/>
              </a:rPr>
              <a:t>simulation of the lake outflows to the adjacent areas, </a:t>
            </a:r>
          </a:p>
          <a:p>
            <a:pPr marL="1257300" lvl="2" indent="-342900" algn="just" eaLnBrk="1" hangingPunct="1">
              <a:buSzPct val="100000"/>
              <a:buFont typeface="+mj-lt"/>
              <a:buAutoNum type="alphaLcParenR"/>
            </a:pPr>
            <a:r>
              <a:rPr lang="en-US" altLang="el-GR" dirty="0">
                <a:latin typeface="Calibri" panose="020F0502020204030204" pitchFamily="34" charset="0"/>
                <a:cs typeface="Calibri" panose="020F0502020204030204" pitchFamily="34" charset="0"/>
              </a:rPr>
              <a:t>simulation of flood inundation of rural and urban areas adjacent to the lake. </a:t>
            </a:r>
            <a:endParaRPr lang="en-US" altLang="el-GR" sz="20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0659" name="Rectangle 2"/>
          <p:cNvSpPr>
            <a:spLocks noGrp="1" noChangeArrowheads="1"/>
          </p:cNvSpPr>
          <p:nvPr>
            <p:ph type="title"/>
          </p:nvPr>
        </p:nvSpPr>
        <p:spPr>
          <a:xfrm>
            <a:off x="457200" y="261938"/>
            <a:ext cx="8229600" cy="519112"/>
          </a:xfrm>
          <a:noFill/>
        </p:spPr>
        <p:txBody>
          <a:bodyPr>
            <a:spAutoFit/>
          </a:bodyPr>
          <a:lstStyle/>
          <a:p>
            <a:pPr eaLnBrk="1" hangingPunct="1"/>
            <a:r>
              <a:rPr lang="en-US" altLang="el-GR" dirty="0"/>
              <a:t>Reference</a:t>
            </a:r>
            <a:endParaRPr lang="en-GB" altLang="el-GR" dirty="0"/>
          </a:p>
        </p:txBody>
      </p:sp>
      <p:sp>
        <p:nvSpPr>
          <p:cNvPr id="70660" name="Rectangle 3"/>
          <p:cNvSpPr>
            <a:spLocks noChangeArrowheads="1"/>
          </p:cNvSpPr>
          <p:nvPr/>
        </p:nvSpPr>
        <p:spPr bwMode="auto">
          <a:xfrm>
            <a:off x="300038" y="860425"/>
            <a:ext cx="8494712"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eaLnBrk="1" hangingPunct="1"/>
            <a:r>
              <a:rPr lang="en-GB" altLang="el-GR" sz="1400" dirty="0" err="1"/>
              <a:t>Bellos</a:t>
            </a:r>
            <a:r>
              <a:rPr lang="en-GB" altLang="el-GR" sz="1400" dirty="0"/>
              <a:t>, V.; </a:t>
            </a:r>
            <a:r>
              <a:rPr lang="en-GB" altLang="el-GR" sz="1400" dirty="0" err="1"/>
              <a:t>Tsakiris</a:t>
            </a:r>
            <a:r>
              <a:rPr lang="en-GB" altLang="el-GR" sz="1400" dirty="0"/>
              <a:t>, G. Comparing Various Methods of Building Representation for 2D Flood Modelling In Built-Up Areas. Water </a:t>
            </a:r>
            <a:r>
              <a:rPr lang="en-GB" altLang="el-GR" sz="1400" dirty="0" err="1"/>
              <a:t>Resour</a:t>
            </a:r>
            <a:r>
              <a:rPr lang="en-GB" altLang="el-GR" sz="1400" dirty="0"/>
              <a:t>. </a:t>
            </a:r>
            <a:r>
              <a:rPr lang="en-GB" altLang="el-GR" sz="1400" dirty="0" err="1"/>
              <a:t>Manag</a:t>
            </a:r>
            <a:r>
              <a:rPr lang="en-GB" altLang="el-GR" sz="1400" dirty="0"/>
              <a:t>. 2015, 29, 379–397.</a:t>
            </a:r>
          </a:p>
          <a:p>
            <a:pPr algn="just" eaLnBrk="1" hangingPunct="1"/>
            <a:r>
              <a:rPr lang="en-GB" altLang="el-GR" sz="1400" dirty="0" err="1"/>
              <a:t>Dimitriadis</a:t>
            </a:r>
            <a:r>
              <a:rPr lang="en-GB" altLang="el-GR" sz="1400" dirty="0"/>
              <a:t>, P., A. </a:t>
            </a:r>
            <a:r>
              <a:rPr lang="en-GB" altLang="el-GR" sz="1400" dirty="0" err="1"/>
              <a:t>Tegos</a:t>
            </a:r>
            <a:r>
              <a:rPr lang="en-GB" altLang="el-GR" sz="1400" dirty="0"/>
              <a:t>, A. </a:t>
            </a:r>
            <a:r>
              <a:rPr lang="en-GB" altLang="el-GR" sz="1400" dirty="0" err="1"/>
              <a:t>Oikonomou</a:t>
            </a:r>
            <a:r>
              <a:rPr lang="en-GB" altLang="el-GR" sz="1400" dirty="0"/>
              <a:t>, V. </a:t>
            </a:r>
            <a:r>
              <a:rPr lang="en-GB" altLang="el-GR" sz="1400" dirty="0" err="1"/>
              <a:t>Pagana</a:t>
            </a:r>
            <a:r>
              <a:rPr lang="en-GB" altLang="el-GR" sz="1400" dirty="0"/>
              <a:t>, A. </a:t>
            </a:r>
            <a:r>
              <a:rPr lang="en-GB" altLang="el-GR" sz="1400" dirty="0" err="1"/>
              <a:t>Koukouvinos</a:t>
            </a:r>
            <a:r>
              <a:rPr lang="en-GB" altLang="el-GR" sz="1400" dirty="0"/>
              <a:t>, N. </a:t>
            </a:r>
            <a:r>
              <a:rPr lang="en-GB" altLang="el-GR" sz="1400" dirty="0" err="1"/>
              <a:t>Mamassis</a:t>
            </a:r>
            <a:r>
              <a:rPr lang="en-GB" altLang="el-GR" sz="1400" dirty="0"/>
              <a:t>, D. </a:t>
            </a:r>
            <a:r>
              <a:rPr lang="en-GB" altLang="el-GR" sz="1400" dirty="0" err="1"/>
              <a:t>Koutsoyiannis</a:t>
            </a:r>
            <a:r>
              <a:rPr lang="en-GB" altLang="el-GR" sz="1400" dirty="0"/>
              <a:t>, and A. </a:t>
            </a:r>
            <a:r>
              <a:rPr lang="en-GB" altLang="el-GR" sz="1400" dirty="0" err="1"/>
              <a:t>Efstratiadis</a:t>
            </a:r>
            <a:r>
              <a:rPr lang="en-GB" altLang="el-GR" sz="1400" dirty="0"/>
              <a:t>, Comparative evaluation of 1D and quasi-2D hydraulic models based on benchmark and real-world applications for uncertainty assessment in flood mapping, Journal of Hydrology, 534, 478–492, doi:10.1016/j.jhydrol.2016.01.020, 2016.</a:t>
            </a:r>
          </a:p>
          <a:p>
            <a:pPr algn="just" eaLnBrk="1" hangingPunct="1"/>
            <a:r>
              <a:rPr lang="en-GB" altLang="el-GR" sz="1400" dirty="0" err="1"/>
              <a:t>Efstratiadis</a:t>
            </a:r>
            <a:r>
              <a:rPr lang="en-GB" altLang="el-GR" sz="1400" dirty="0"/>
              <a:t>, A., A. D. </a:t>
            </a:r>
            <a:r>
              <a:rPr lang="en-GB" altLang="el-GR" sz="1400" dirty="0" err="1"/>
              <a:t>Koussis</a:t>
            </a:r>
            <a:r>
              <a:rPr lang="en-GB" altLang="el-GR" sz="1400" dirty="0"/>
              <a:t>, D. </a:t>
            </a:r>
            <a:r>
              <a:rPr lang="en-GB" altLang="el-GR" sz="1400" dirty="0" err="1"/>
              <a:t>Koutsoyiannis</a:t>
            </a:r>
            <a:r>
              <a:rPr lang="en-GB" altLang="el-GR" sz="1400" dirty="0"/>
              <a:t>, and N. </a:t>
            </a:r>
            <a:r>
              <a:rPr lang="en-GB" altLang="el-GR" sz="1400" dirty="0" err="1"/>
              <a:t>Mamassis</a:t>
            </a:r>
            <a:r>
              <a:rPr lang="en-GB" altLang="el-GR" sz="1400" dirty="0"/>
              <a:t>, Flood design recipes vs. reality: can predictions for ungauged basins be trusted?, Natural Hazards and Earth System Sciences, 14, 1417–1428, doi:10.5194/nhess-14-1417-2014, 2014.</a:t>
            </a:r>
          </a:p>
          <a:p>
            <a:pPr algn="just" eaLnBrk="1" hangingPunct="1"/>
            <a:r>
              <a:rPr lang="en-US" sz="1400" dirty="0" err="1"/>
              <a:t>Koutsoyiannis</a:t>
            </a:r>
            <a:r>
              <a:rPr lang="en-US" sz="1400" dirty="0"/>
              <a:t>, D.; </a:t>
            </a:r>
            <a:r>
              <a:rPr lang="en-US" sz="1400" dirty="0" err="1"/>
              <a:t>Kozonis</a:t>
            </a:r>
            <a:r>
              <a:rPr lang="en-US" sz="1400" dirty="0"/>
              <a:t>, D.; Manetas, A. A mathematical framework for studying rainfall intensity-duration-frequency relationships. </a:t>
            </a:r>
            <a:r>
              <a:rPr lang="en-US" sz="1400" i="1" dirty="0"/>
              <a:t>J. </a:t>
            </a:r>
            <a:r>
              <a:rPr lang="en-US" sz="1400" i="1" dirty="0" err="1"/>
              <a:t>Hydrol</a:t>
            </a:r>
            <a:r>
              <a:rPr lang="en-US" sz="1400" i="1" dirty="0"/>
              <a:t>.</a:t>
            </a:r>
            <a:r>
              <a:rPr lang="en-US" sz="1400" dirty="0"/>
              <a:t> </a:t>
            </a:r>
            <a:r>
              <a:rPr lang="en-US" sz="1400" b="1" dirty="0"/>
              <a:t>1998</a:t>
            </a:r>
            <a:r>
              <a:rPr lang="en-US" sz="1400" dirty="0"/>
              <a:t>, 206, 118–135.</a:t>
            </a:r>
          </a:p>
          <a:p>
            <a:pPr algn="just" eaLnBrk="1" hangingPunct="1"/>
            <a:r>
              <a:rPr lang="en-GB" altLang="el-GR" sz="1400" dirty="0" err="1"/>
              <a:t>Papaioannou</a:t>
            </a:r>
            <a:r>
              <a:rPr lang="en-GB" altLang="el-GR" sz="1400" dirty="0"/>
              <a:t>, G., A. Loukas, L. </a:t>
            </a:r>
            <a:r>
              <a:rPr lang="en-GB" altLang="el-GR" sz="1400" dirty="0" err="1"/>
              <a:t>Vasiliades</a:t>
            </a:r>
            <a:r>
              <a:rPr lang="en-GB" altLang="el-GR" sz="1400" dirty="0"/>
              <a:t>, and G. T. </a:t>
            </a:r>
            <a:r>
              <a:rPr lang="en-GB" altLang="el-GR" sz="1400" dirty="0" err="1"/>
              <a:t>Aronica</a:t>
            </a:r>
            <a:r>
              <a:rPr lang="en-GB" altLang="el-GR" sz="1400" dirty="0"/>
              <a:t>, Flood inundation mapping sensitivity to riverine spatial resolution and modelling approach, Natural Hazards, 83, S117–S132, 2016.</a:t>
            </a:r>
          </a:p>
          <a:p>
            <a:pPr algn="just" eaLnBrk="1" hangingPunct="1"/>
            <a:r>
              <a:rPr lang="en-GB" altLang="el-GR" sz="1400" dirty="0"/>
              <a:t>Soil Conservation Service (SCS). National Engineering Handbook, Section 4, Hydrology (NEH-4); U.S. Department of Agriculture: Washington, DC, USA, 1972.</a:t>
            </a:r>
          </a:p>
          <a:p>
            <a:pPr algn="just" eaLnBrk="1" hangingPunct="1"/>
            <a:r>
              <a:rPr lang="en-GB" altLang="el-GR" sz="1400" dirty="0" err="1"/>
              <a:t>Tyralis</a:t>
            </a:r>
            <a:r>
              <a:rPr lang="en-GB" altLang="el-GR" sz="1400" dirty="0"/>
              <a:t>, H.; </a:t>
            </a:r>
            <a:r>
              <a:rPr lang="en-GB" altLang="el-GR" sz="1400" dirty="0" err="1"/>
              <a:t>Koutsoyiannis</a:t>
            </a:r>
            <a:r>
              <a:rPr lang="en-GB" altLang="el-GR" sz="1400" dirty="0"/>
              <a:t>, D.; </a:t>
            </a:r>
            <a:r>
              <a:rPr lang="en-GB" altLang="el-GR" sz="1400" dirty="0" err="1"/>
              <a:t>Kozanis</a:t>
            </a:r>
            <a:r>
              <a:rPr lang="en-GB" altLang="el-GR" sz="1400" dirty="0"/>
              <a:t>, S. An algorithm to construct Monte Carlo confidence intervals for an arbitrary function of probability distribution parameters. </a:t>
            </a:r>
            <a:r>
              <a:rPr lang="en-GB" altLang="el-GR" sz="1400" dirty="0" err="1"/>
              <a:t>Comput</a:t>
            </a:r>
            <a:r>
              <a:rPr lang="en-GB" altLang="el-GR" sz="1400" dirty="0"/>
              <a:t>. Stat. 2013, 28, 1501–1527.</a:t>
            </a:r>
          </a:p>
        </p:txBody>
      </p:sp>
      <p:sp>
        <p:nvSpPr>
          <p:cNvPr id="70661" name="Rectangle 2"/>
          <p:cNvSpPr>
            <a:spLocks noChangeArrowheads="1"/>
          </p:cNvSpPr>
          <p:nvPr/>
        </p:nvSpPr>
        <p:spPr bwMode="auto">
          <a:xfrm>
            <a:off x="1149349" y="5159124"/>
            <a:ext cx="7000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eaLnBrk="1" hangingPunct="1">
              <a:spcBef>
                <a:spcPct val="0"/>
              </a:spcBef>
              <a:buClrTx/>
              <a:buSzTx/>
              <a:buFontTx/>
              <a:buNone/>
            </a:pPr>
            <a:r>
              <a:rPr lang="en-US" altLang="el-GR" sz="2800" b="1" dirty="0">
                <a:solidFill>
                  <a:schemeClr val="tx2"/>
                </a:solidFill>
              </a:rPr>
              <a:t>THANK YOU FOR YOUR ATTENTION!</a:t>
            </a:r>
            <a:endParaRPr lang="en-GB" altLang="el-GR" sz="2800" b="1" dirty="0">
              <a:solidFill>
                <a:schemeClr val="tx2"/>
              </a:solidFill>
            </a:endParaRPr>
          </a:p>
        </p:txBody>
      </p:sp>
      <p:sp>
        <p:nvSpPr>
          <p:cNvPr id="7"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36538" y="261938"/>
            <a:ext cx="8907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a:t>Flood inundation modelling for lakes and adjacent areas</a:t>
            </a:r>
            <a:endParaRPr lang="en-GB" altLang="el-GR" sz="2400" kern="0" dirty="0"/>
          </a:p>
        </p:txBody>
      </p:sp>
      <p:sp>
        <p:nvSpPr>
          <p:cNvPr id="6" name="Rectangle 3"/>
          <p:cNvSpPr>
            <a:spLocks noChangeArrowheads="1"/>
          </p:cNvSpPr>
          <p:nvPr/>
        </p:nvSpPr>
        <p:spPr bwMode="auto">
          <a:xfrm>
            <a:off x="300038" y="859536"/>
            <a:ext cx="8640762" cy="525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a:r>
              <a:rPr lang="en-US" sz="1900" dirty="0">
                <a:latin typeface="Calibri" panose="020F0502020204030204" pitchFamily="34" charset="0"/>
                <a:cs typeface="Calibri" panose="020F0502020204030204" pitchFamily="34" charset="0"/>
              </a:rPr>
              <a:t>The main goal is to highlight the possible disastrous effect of fluvial floods on human health, economic activities, cultural heritage, and the environment for three typical design return periods (T = 50, 100, 1000 years), according to the European Union Flood Directive 2007/60/EC and the respective Greek legislation. </a:t>
            </a:r>
          </a:p>
          <a:p>
            <a:pPr algn="just"/>
            <a:r>
              <a:rPr lang="en-US" altLang="el-GR" b="1" dirty="0">
                <a:latin typeface="Calibri" panose="020F0502020204030204" pitchFamily="34" charset="0"/>
                <a:cs typeface="Calibri" panose="020F0502020204030204" pitchFamily="34" charset="0"/>
              </a:rPr>
              <a:t>Flood risk management methodological framework for lakes and adjacent areas</a:t>
            </a:r>
            <a:r>
              <a:rPr lang="en-US" dirty="0"/>
              <a:t> </a:t>
            </a:r>
            <a:r>
              <a:rPr lang="en-US" altLang="el-GR" b="1" dirty="0">
                <a:latin typeface="Calibri" panose="020F0502020204030204" pitchFamily="34" charset="0"/>
                <a:cs typeface="Calibri" panose="020F0502020204030204" pitchFamily="34" charset="0"/>
              </a:rPr>
              <a:t>:</a:t>
            </a:r>
          </a:p>
          <a:p>
            <a:pPr lvl="1" algn="just" eaLnBrk="1" hangingPunct="1"/>
            <a:r>
              <a:rPr lang="en-US" dirty="0">
                <a:solidFill>
                  <a:schemeClr val="tx2"/>
                </a:solidFill>
                <a:latin typeface="Calibri" panose="020F0502020204030204" pitchFamily="34" charset="0"/>
                <a:cs typeface="Calibri" panose="020F0502020204030204" pitchFamily="34" charset="0"/>
              </a:rPr>
              <a:t>The single event-based deterministic approach is adopted, based on three modelling components:</a:t>
            </a:r>
          </a:p>
          <a:p>
            <a:pPr marL="1314450" lvl="2" indent="-400050" algn="just">
              <a:buFont typeface="+mj-lt"/>
              <a:buAutoNum type="romanLcPeriod"/>
            </a:pPr>
            <a:r>
              <a:rPr lang="en-US" dirty="0">
                <a:latin typeface="Calibri" panose="020F0502020204030204" pitchFamily="34" charset="0"/>
                <a:cs typeface="Calibri" panose="020F0502020204030204" pitchFamily="34" charset="0"/>
              </a:rPr>
              <a:t>a synthetic storm generator/estimator; </a:t>
            </a:r>
          </a:p>
          <a:p>
            <a:pPr marL="1314450" lvl="2" indent="-400050" algn="just">
              <a:buFont typeface="+mj-lt"/>
              <a:buAutoNum type="romanLcPeriod"/>
            </a:pPr>
            <a:r>
              <a:rPr lang="en-US" dirty="0">
                <a:latin typeface="Calibri" panose="020F0502020204030204" pitchFamily="34" charset="0"/>
                <a:cs typeface="Calibri" panose="020F0502020204030204" pitchFamily="34" charset="0"/>
              </a:rPr>
              <a:t>a hydrological simulation model; and </a:t>
            </a:r>
          </a:p>
          <a:p>
            <a:pPr marL="1314450" lvl="2" indent="-400050" algn="just">
              <a:buFont typeface="+mj-lt"/>
              <a:buAutoNum type="romanLcPeriod"/>
            </a:pPr>
            <a:r>
              <a:rPr lang="en-US" dirty="0">
                <a:latin typeface="Calibri" panose="020F0502020204030204" pitchFamily="34" charset="0"/>
                <a:cs typeface="Calibri" panose="020F0502020204030204" pitchFamily="34" charset="0"/>
              </a:rPr>
              <a:t>a hydraulic simulation model. </a:t>
            </a:r>
          </a:p>
          <a:p>
            <a:pPr algn="just"/>
            <a:r>
              <a:rPr lang="en-US" altLang="el-GR" dirty="0">
                <a:solidFill>
                  <a:schemeClr val="tx2"/>
                </a:solidFill>
                <a:latin typeface="Calibri" panose="020F0502020204030204" pitchFamily="34" charset="0"/>
                <a:cs typeface="Calibri" panose="020F0502020204030204" pitchFamily="34" charset="0"/>
              </a:rPr>
              <a:t>Basic assumptions: </a:t>
            </a:r>
            <a:r>
              <a:rPr lang="en-US" dirty="0">
                <a:solidFill>
                  <a:schemeClr val="tx2"/>
                </a:solidFill>
                <a:latin typeface="Calibri" panose="020F0502020204030204" pitchFamily="34" charset="0"/>
                <a:cs typeface="Calibri" panose="020F0502020204030204" pitchFamily="34" charset="0"/>
              </a:rPr>
              <a:t>The flood hazard is connected to the determination of the input rainfall return period. </a:t>
            </a:r>
          </a:p>
          <a:p>
            <a:pPr algn="just"/>
            <a:r>
              <a:rPr lang="en-US" altLang="el-GR" dirty="0">
                <a:solidFill>
                  <a:schemeClr val="tx2"/>
                </a:solidFill>
                <a:latin typeface="Calibri" panose="020F0502020204030204" pitchFamily="34" charset="0"/>
                <a:cs typeface="Calibri" panose="020F0502020204030204" pitchFamily="34" charset="0"/>
              </a:rPr>
              <a:t>Results: </a:t>
            </a:r>
            <a:r>
              <a:rPr lang="en-US" dirty="0">
                <a:solidFill>
                  <a:schemeClr val="tx2"/>
                </a:solidFill>
                <a:latin typeface="Calibri" panose="020F0502020204030204" pitchFamily="34" charset="0"/>
                <a:cs typeface="Calibri" panose="020F0502020204030204" pitchFamily="34" charset="0"/>
              </a:rPr>
              <a:t>Flood hazard maps (for T = 50, 100, 1000 years) corresponding to the “average” hydrological scenario as well as two “extreme” scenarios, which allow providing lower and upper uncertainty bounds of the estimated flood quantities for each return period of interest. The proposed framework is described in the next paragraphs.</a:t>
            </a:r>
          </a:p>
        </p:txBody>
      </p:sp>
      <p:sp>
        <p:nvSpPr>
          <p:cNvPr id="7"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36537" y="261938"/>
            <a:ext cx="8924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a:t>Synthetic Design Storm Estimator</a:t>
            </a:r>
            <a:endParaRPr lang="en-GB" altLang="el-GR" sz="2400" kern="0" dirty="0"/>
          </a:p>
        </p:txBody>
      </p:sp>
      <p:sp>
        <p:nvSpPr>
          <p:cNvPr id="9221" name="Rectangle 3"/>
          <p:cNvSpPr>
            <a:spLocks noChangeArrowheads="1"/>
          </p:cNvSpPr>
          <p:nvPr/>
        </p:nvSpPr>
        <p:spPr bwMode="auto">
          <a:xfrm>
            <a:off x="236538" y="860425"/>
            <a:ext cx="8799512" cy="572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a:r>
              <a:rPr lang="en-US" sz="1700" dirty="0">
                <a:latin typeface="Calibri" panose="020F0502020204030204" pitchFamily="34" charset="0"/>
                <a:cs typeface="Calibri" panose="020F0502020204030204" pitchFamily="34" charset="0"/>
              </a:rPr>
              <a:t>Basic assumption : Flood risk is determined in terms of return period, T, of the design rainfall (hyetograph). </a:t>
            </a:r>
          </a:p>
          <a:p>
            <a:pPr algn="just"/>
            <a:r>
              <a:rPr lang="en-US" sz="1700" dirty="0">
                <a:latin typeface="Calibri" panose="020F0502020204030204" pitchFamily="34" charset="0"/>
                <a:cs typeface="Calibri" panose="020F0502020204030204" pitchFamily="34" charset="0"/>
              </a:rPr>
              <a:t>Several rainfall scenarios investigated, setting D = 24 h (which is about five times larger than the time of concentration of the basin)  and </a:t>
            </a:r>
            <a:r>
              <a:rPr lang="el-GR" sz="1700" dirty="0">
                <a:latin typeface="Calibri" panose="020F0502020204030204" pitchFamily="34" charset="0"/>
                <a:cs typeface="Calibri" panose="020F0502020204030204" pitchFamily="34" charset="0"/>
              </a:rPr>
              <a:t>Δ</a:t>
            </a:r>
            <a:r>
              <a:rPr lang="en-US" sz="1700" dirty="0">
                <a:latin typeface="Calibri" panose="020F0502020204030204" pitchFamily="34" charset="0"/>
                <a:cs typeface="Calibri" panose="020F0502020204030204" pitchFamily="34" charset="0"/>
              </a:rPr>
              <a:t>t = 15 min. </a:t>
            </a:r>
          </a:p>
          <a:p>
            <a:pPr algn="just"/>
            <a:r>
              <a:rPr lang="en-US" sz="1700" dirty="0">
                <a:latin typeface="Calibri" panose="020F0502020204030204" pitchFamily="34" charset="0"/>
                <a:cs typeface="Calibri" panose="020F0502020204030204" pitchFamily="34" charset="0"/>
              </a:rPr>
              <a:t>Semi-distributed approach -  Spatially-varying rainfall inputs across sub-basins, thus accounting for the heterogeneity of the storm regime over the study basin, which is due to climatic reasons as well as relief and orography effects.</a:t>
            </a:r>
          </a:p>
          <a:p>
            <a:pPr lvl="1" algn="just" eaLnBrk="1" hangingPunct="1"/>
            <a:r>
              <a:rPr lang="en-US" sz="1700" dirty="0">
                <a:solidFill>
                  <a:schemeClr val="tx2"/>
                </a:solidFill>
                <a:latin typeface="Calibri" panose="020F0502020204030204" pitchFamily="34" charset="0"/>
                <a:cs typeface="Calibri" panose="020F0502020204030204" pitchFamily="34" charset="0"/>
              </a:rPr>
              <a:t>The computational procedure for extracting design hyetographs across sub-basins comprised three steps: </a:t>
            </a:r>
          </a:p>
          <a:p>
            <a:pPr marL="1257300" lvl="2" indent="-342900" algn="just">
              <a:buFont typeface="+mj-lt"/>
              <a:buAutoNum type="alphaLcParenR"/>
            </a:pPr>
            <a:r>
              <a:rPr lang="en-US" sz="1600" dirty="0">
                <a:latin typeface="Calibri" panose="020F0502020204030204" pitchFamily="34" charset="0"/>
                <a:cs typeface="Calibri" panose="020F0502020204030204" pitchFamily="34" charset="0"/>
              </a:rPr>
              <a:t>estimation of partial rainfall depths for all temporal scales and return periods of interest, on the basis of spatially-averaged Intensity Duration Frequency (IDF) curves relationships; </a:t>
            </a:r>
          </a:p>
          <a:p>
            <a:pPr marL="1257300" lvl="2" indent="-342900" algn="just">
              <a:buFont typeface="+mj-lt"/>
              <a:buAutoNum type="alphaLcParenR"/>
            </a:pPr>
            <a:r>
              <a:rPr lang="en-US" sz="1600" dirty="0">
                <a:latin typeface="Calibri" panose="020F0502020204030204" pitchFamily="34" charset="0"/>
                <a:cs typeface="Calibri" panose="020F0502020204030204" pitchFamily="34" charset="0"/>
              </a:rPr>
              <a:t>derivation of a synthetic hyetograph, by placing the partial depths at specific time intervals across the given duration (i.e., 24 h); and </a:t>
            </a:r>
          </a:p>
          <a:p>
            <a:pPr marL="1257300" lvl="2" indent="-342900" algn="just">
              <a:buFont typeface="+mj-lt"/>
              <a:buAutoNum type="alphaLcParenR"/>
            </a:pPr>
            <a:r>
              <a:rPr lang="en-US" sz="1600" dirty="0">
                <a:latin typeface="Calibri" panose="020F0502020204030204" pitchFamily="34" charset="0"/>
                <a:cs typeface="Calibri" panose="020F0502020204030204" pitchFamily="34" charset="0"/>
              </a:rPr>
              <a:t>application of an empirical reduction formula, to transform point to areal estimations.</a:t>
            </a:r>
          </a:p>
          <a:p>
            <a:pPr algn="just"/>
            <a:r>
              <a:rPr lang="en-US" sz="1700" dirty="0">
                <a:latin typeface="Calibri" panose="020F0502020204030204" pitchFamily="34" charset="0"/>
                <a:cs typeface="Calibri" panose="020F0502020204030204" pitchFamily="34" charset="0"/>
              </a:rPr>
              <a:t>The IDF relationships could be described by the following equation, proposed by (</a:t>
            </a:r>
            <a:r>
              <a:rPr lang="en-US" sz="1700" dirty="0" err="1">
                <a:latin typeface="Calibri" panose="020F0502020204030204" pitchFamily="34" charset="0"/>
                <a:cs typeface="Calibri" panose="020F0502020204030204" pitchFamily="34" charset="0"/>
              </a:rPr>
              <a:t>Koutsoyiannis</a:t>
            </a:r>
            <a:r>
              <a:rPr lang="en-US" sz="1700" dirty="0">
                <a:latin typeface="Calibri" panose="020F0502020204030204" pitchFamily="34" charset="0"/>
                <a:cs typeface="Calibri" panose="020F0502020204030204" pitchFamily="34" charset="0"/>
              </a:rPr>
              <a:t> et al., 1998): </a:t>
            </a:r>
          </a:p>
          <a:p>
            <a:pPr marL="0" indent="0" algn="ctr">
              <a:buNone/>
            </a:pPr>
            <a:r>
              <a:rPr lang="en-US" altLang="el-GR" sz="1700" i="1" dirty="0" err="1">
                <a:latin typeface="Calibri" panose="020F0502020204030204" pitchFamily="34" charset="0"/>
              </a:rPr>
              <a:t>i</a:t>
            </a:r>
            <a:r>
              <a:rPr lang="en-US" altLang="el-GR" sz="1700" dirty="0">
                <a:latin typeface="Calibri" panose="020F0502020204030204" pitchFamily="34" charset="0"/>
              </a:rPr>
              <a:t>(</a:t>
            </a:r>
            <a:r>
              <a:rPr lang="en-US" altLang="el-GR" sz="1700" i="1" dirty="0">
                <a:latin typeface="Calibri" panose="020F0502020204030204" pitchFamily="34" charset="0"/>
              </a:rPr>
              <a:t>d</a:t>
            </a:r>
            <a:r>
              <a:rPr lang="en-US" altLang="el-GR" sz="1700" dirty="0">
                <a:latin typeface="Calibri" panose="020F0502020204030204" pitchFamily="34" charset="0"/>
              </a:rPr>
              <a:t>, </a:t>
            </a:r>
            <a:r>
              <a:rPr lang="en-US" altLang="el-GR" sz="1700" i="1" dirty="0">
                <a:latin typeface="Calibri" panose="020F0502020204030204" pitchFamily="34" charset="0"/>
              </a:rPr>
              <a:t>T</a:t>
            </a:r>
            <a:r>
              <a:rPr lang="en-US" altLang="el-GR" sz="1700" dirty="0">
                <a:latin typeface="Calibri" panose="020F0502020204030204" pitchFamily="34" charset="0"/>
              </a:rPr>
              <a:t>) = </a:t>
            </a:r>
            <a:r>
              <a:rPr lang="el-GR" altLang="el-GR" sz="1700" i="1" dirty="0">
                <a:latin typeface="Calibri" panose="020F0502020204030204" pitchFamily="34" charset="0"/>
              </a:rPr>
              <a:t>λ</a:t>
            </a:r>
            <a:r>
              <a:rPr lang="el-GR" altLang="el-GR" sz="1700" dirty="0">
                <a:latin typeface="Calibri" panose="020F0502020204030204" pitchFamily="34" charset="0"/>
              </a:rPr>
              <a:t>΄ (</a:t>
            </a:r>
            <a:r>
              <a:rPr lang="el-GR" altLang="el-GR" sz="1700" i="1" dirty="0" err="1">
                <a:latin typeface="Calibri" panose="020F0502020204030204" pitchFamily="34" charset="0"/>
              </a:rPr>
              <a:t>Τ</a:t>
            </a:r>
            <a:r>
              <a:rPr lang="el-GR" altLang="el-GR" sz="1700" i="1" baseline="30000" dirty="0" err="1">
                <a:latin typeface="Calibri" panose="020F0502020204030204" pitchFamily="34" charset="0"/>
              </a:rPr>
              <a:t>κ</a:t>
            </a:r>
            <a:r>
              <a:rPr lang="el-GR" altLang="el-GR" sz="1700" dirty="0">
                <a:latin typeface="Calibri" panose="020F0502020204030204" pitchFamily="34" charset="0"/>
              </a:rPr>
              <a:t> – </a:t>
            </a:r>
            <a:r>
              <a:rPr lang="el-GR" altLang="el-GR" sz="1700" i="1" dirty="0">
                <a:latin typeface="Calibri" panose="020F0502020204030204" pitchFamily="34" charset="0"/>
              </a:rPr>
              <a:t>ψ</a:t>
            </a:r>
            <a:r>
              <a:rPr lang="el-GR" altLang="el-GR" sz="1700" dirty="0">
                <a:latin typeface="Calibri" panose="020F0502020204030204" pitchFamily="34" charset="0"/>
              </a:rPr>
              <a:t>΄) / (1  + </a:t>
            </a:r>
            <a:r>
              <a:rPr lang="en-US" altLang="el-GR" sz="1700" i="1" dirty="0">
                <a:latin typeface="Calibri" panose="020F0502020204030204" pitchFamily="34" charset="0"/>
              </a:rPr>
              <a:t>d</a:t>
            </a:r>
            <a:r>
              <a:rPr lang="el-GR" altLang="el-GR" sz="1700" dirty="0">
                <a:latin typeface="Calibri" panose="020F0502020204030204" pitchFamily="34" charset="0"/>
              </a:rPr>
              <a:t>/</a:t>
            </a:r>
            <a:r>
              <a:rPr lang="el-GR" altLang="el-GR" sz="1700" i="1" dirty="0">
                <a:latin typeface="Calibri" panose="020F0502020204030204" pitchFamily="34" charset="0"/>
              </a:rPr>
              <a:t>θ</a:t>
            </a:r>
            <a:r>
              <a:rPr lang="el-GR" altLang="el-GR" sz="1700" dirty="0">
                <a:latin typeface="Calibri" panose="020F0502020204030204" pitchFamily="34" charset="0"/>
              </a:rPr>
              <a:t>)</a:t>
            </a:r>
            <a:r>
              <a:rPr lang="el-GR" altLang="el-GR" sz="1700" i="1" baseline="30000" dirty="0">
                <a:latin typeface="Calibri" panose="020F0502020204030204" pitchFamily="34" charset="0"/>
              </a:rPr>
              <a:t>η</a:t>
            </a:r>
            <a:endParaRPr lang="en-US" altLang="el-GR" sz="1700" i="1" dirty="0">
              <a:latin typeface="Calibri" panose="020F0502020204030204" pitchFamily="34" charset="0"/>
            </a:endParaRPr>
          </a:p>
          <a:p>
            <a:pPr marL="419100" lvl="1" indent="0" algn="just">
              <a:buNone/>
            </a:pPr>
            <a:r>
              <a:rPr lang="en-US" altLang="el-GR" sz="1700" dirty="0">
                <a:latin typeface="Calibri" panose="020F0502020204030204" pitchFamily="34" charset="0"/>
              </a:rPr>
              <a:t> where </a:t>
            </a:r>
            <a:r>
              <a:rPr lang="el-GR" altLang="el-GR" sz="1700" i="1" dirty="0">
                <a:latin typeface="Calibri" panose="020F0502020204030204" pitchFamily="34" charset="0"/>
              </a:rPr>
              <a:t>λ</a:t>
            </a:r>
            <a:r>
              <a:rPr lang="el-GR" altLang="el-GR" sz="1700" dirty="0">
                <a:latin typeface="Calibri" panose="020F0502020204030204" pitchFamily="34" charset="0"/>
              </a:rPr>
              <a:t>΄, </a:t>
            </a:r>
            <a:r>
              <a:rPr lang="el-GR" altLang="el-GR" sz="1700" i="1" dirty="0">
                <a:latin typeface="Calibri" panose="020F0502020204030204" pitchFamily="34" charset="0"/>
              </a:rPr>
              <a:t>ψ</a:t>
            </a:r>
            <a:r>
              <a:rPr lang="el-GR" altLang="el-GR" sz="1700" dirty="0">
                <a:latin typeface="Calibri" panose="020F0502020204030204" pitchFamily="34" charset="0"/>
              </a:rPr>
              <a:t>΄, </a:t>
            </a:r>
            <a:r>
              <a:rPr lang="el-GR" altLang="el-GR" sz="1700" i="1" dirty="0">
                <a:latin typeface="Calibri" panose="020F0502020204030204" pitchFamily="34" charset="0"/>
              </a:rPr>
              <a:t>κ</a:t>
            </a:r>
            <a:r>
              <a:rPr lang="el-GR" altLang="el-GR" sz="1700" dirty="0">
                <a:latin typeface="Calibri" panose="020F0502020204030204" pitchFamily="34" charset="0"/>
              </a:rPr>
              <a:t>, </a:t>
            </a:r>
            <a:r>
              <a:rPr lang="el-GR" altLang="el-GR" sz="1700" i="1" dirty="0">
                <a:latin typeface="Calibri" panose="020F0502020204030204" pitchFamily="34" charset="0"/>
              </a:rPr>
              <a:t>θ</a:t>
            </a:r>
            <a:r>
              <a:rPr lang="el-GR" altLang="el-GR" sz="1700" dirty="0">
                <a:latin typeface="Calibri" panose="020F0502020204030204" pitchFamily="34" charset="0"/>
              </a:rPr>
              <a:t> </a:t>
            </a:r>
            <a:r>
              <a:rPr lang="en-US" altLang="el-GR" sz="1700" dirty="0">
                <a:latin typeface="Calibri" panose="020F0502020204030204" pitchFamily="34" charset="0"/>
              </a:rPr>
              <a:t>and </a:t>
            </a:r>
            <a:r>
              <a:rPr lang="el-GR" altLang="el-GR" sz="1700" i="1" dirty="0">
                <a:latin typeface="Calibri" panose="020F0502020204030204" pitchFamily="34" charset="0"/>
              </a:rPr>
              <a:t>η</a:t>
            </a:r>
            <a:r>
              <a:rPr lang="en-US" altLang="el-GR" sz="1700" dirty="0">
                <a:latin typeface="Calibri" panose="020F0502020204030204" pitchFamily="34" charset="0"/>
              </a:rPr>
              <a:t> are parameters that were estimated using a stepwise approach (Monte Carlo approach, </a:t>
            </a:r>
            <a:r>
              <a:rPr lang="en-US" altLang="el-GR" sz="1700" dirty="0" err="1">
                <a:latin typeface="Calibri" panose="020F0502020204030204" pitchFamily="34" charset="0"/>
              </a:rPr>
              <a:t>Tyralis</a:t>
            </a:r>
            <a:r>
              <a:rPr lang="en-US" altLang="el-GR" sz="1700" dirty="0">
                <a:latin typeface="Calibri" panose="020F0502020204030204" pitchFamily="34" charset="0"/>
              </a:rPr>
              <a:t> et al., 2013).</a:t>
            </a:r>
            <a:endParaRPr lang="en-US" sz="1700" dirty="0">
              <a:latin typeface="Calibri" panose="020F0502020204030204" pitchFamily="34" charset="0"/>
              <a:cs typeface="Calibri" panose="020F0502020204030204" pitchFamily="34" charset="0"/>
            </a:endParaRPr>
          </a:p>
        </p:txBody>
      </p:sp>
      <p:sp>
        <p:nvSpPr>
          <p:cNvPr id="6"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36537" y="261938"/>
            <a:ext cx="8924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a:t>Hydrological Modelling</a:t>
            </a:r>
            <a:endParaRPr lang="en-GB" altLang="el-GR" sz="2400" kern="0" dirty="0"/>
          </a:p>
        </p:txBody>
      </p:sp>
      <p:sp>
        <p:nvSpPr>
          <p:cNvPr id="9221" name="Rectangle 3"/>
          <p:cNvSpPr>
            <a:spLocks noChangeArrowheads="1"/>
          </p:cNvSpPr>
          <p:nvPr/>
        </p:nvSpPr>
        <p:spPr bwMode="auto">
          <a:xfrm>
            <a:off x="300038" y="860425"/>
            <a:ext cx="8640762" cy="556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a:r>
              <a:rPr lang="en-US" sz="1700" dirty="0">
                <a:latin typeface="Calibri" panose="020F0502020204030204" pitchFamily="34" charset="0"/>
                <a:cs typeface="Calibri" panose="020F0502020204030204" pitchFamily="34" charset="0"/>
              </a:rPr>
              <a:t>For each return period of interest (</a:t>
            </a:r>
            <a:r>
              <a:rPr lang="en-US" sz="1700" b="1" i="1" dirty="0">
                <a:latin typeface="Calibri" panose="020F0502020204030204" pitchFamily="34" charset="0"/>
                <a:cs typeface="Calibri" panose="020F0502020204030204" pitchFamily="34" charset="0"/>
              </a:rPr>
              <a:t>T</a:t>
            </a:r>
            <a:r>
              <a:rPr lang="en-US" sz="1700" b="1" dirty="0">
                <a:latin typeface="Calibri" panose="020F0502020204030204" pitchFamily="34" charset="0"/>
                <a:cs typeface="Calibri" panose="020F0502020204030204" pitchFamily="34" charset="0"/>
              </a:rPr>
              <a:t> = 50, 100, 1000 years</a:t>
            </a:r>
            <a:r>
              <a:rPr lang="en-US" sz="1700" dirty="0">
                <a:latin typeface="Calibri" panose="020F0502020204030204" pitchFamily="34" charset="0"/>
                <a:cs typeface="Calibri" panose="020F0502020204030204" pitchFamily="34" charset="0"/>
              </a:rPr>
              <a:t>), three scenarios (herein referred to as </a:t>
            </a:r>
            <a:r>
              <a:rPr lang="en-US" sz="1700" b="1" dirty="0">
                <a:latin typeface="Calibri" panose="020F0502020204030204" pitchFamily="34" charset="0"/>
                <a:cs typeface="Calibri" panose="020F0502020204030204" pitchFamily="34" charset="0"/>
              </a:rPr>
              <a:t>low, average and high</a:t>
            </a:r>
            <a:r>
              <a:rPr lang="en-US" sz="1700" dirty="0">
                <a:latin typeface="Calibri" panose="020F0502020204030204" pitchFamily="34" charset="0"/>
                <a:cs typeface="Calibri" panose="020F0502020204030204" pitchFamily="34" charset="0"/>
              </a:rPr>
              <a:t>) have been formulated, in order to account for joint rainfall and hydrological uncertainties. Specifically, the design rainfall estimation provided by the IDF relationship is assumed to correspond to the average scenario (or median 50%), while its 80% confidence limits, which are measure of rainfall uncertainty, correspond to the two extreme scenarios (e.g. low-20% and high-80%)</a:t>
            </a:r>
            <a:r>
              <a:rPr lang="en-US" altLang="el-GR" sz="1600" dirty="0">
                <a:solidFill>
                  <a:schemeClr val="tx2"/>
                </a:solidFill>
                <a:latin typeface="Calibri" panose="020F0502020204030204" pitchFamily="34" charset="0"/>
                <a:cs typeface="Calibri" panose="020F0502020204030204" pitchFamily="34" charset="0"/>
              </a:rPr>
              <a:t> </a:t>
            </a:r>
            <a:r>
              <a:rPr lang="en-US" altLang="el-GR" sz="1600" dirty="0">
                <a:latin typeface="Calibri" panose="020F0502020204030204" pitchFamily="34" charset="0"/>
                <a:cs typeface="Calibri" panose="020F0502020204030204" pitchFamily="34" charset="0"/>
              </a:rPr>
              <a:t>(</a:t>
            </a:r>
            <a:r>
              <a:rPr lang="en-US" altLang="el-GR" sz="1600" dirty="0" err="1">
                <a:latin typeface="Calibri" panose="020F0502020204030204" pitchFamily="34" charset="0"/>
                <a:cs typeface="Calibri" panose="020F0502020204030204" pitchFamily="34" charset="0"/>
              </a:rPr>
              <a:t>Efstratiadis</a:t>
            </a:r>
            <a:r>
              <a:rPr lang="en-US" altLang="el-GR" sz="1600" dirty="0">
                <a:latin typeface="Calibri" panose="020F0502020204030204" pitchFamily="34" charset="0"/>
                <a:cs typeface="Calibri" panose="020F0502020204030204" pitchFamily="34" charset="0"/>
              </a:rPr>
              <a:t> et al., 2014)</a:t>
            </a:r>
            <a:r>
              <a:rPr lang="en-US" sz="1700" dirty="0">
                <a:latin typeface="Calibri" panose="020F0502020204030204" pitchFamily="34" charset="0"/>
                <a:cs typeface="Calibri" panose="020F0502020204030204" pitchFamily="34" charset="0"/>
              </a:rPr>
              <a:t>. The design </a:t>
            </a:r>
            <a:r>
              <a:rPr lang="en-US" sz="1700" dirty="0" err="1">
                <a:latin typeface="Calibri" panose="020F0502020204030204" pitchFamily="34" charset="0"/>
                <a:cs typeface="Calibri" panose="020F0502020204030204" pitchFamily="34" charset="0"/>
              </a:rPr>
              <a:t>hyetorgraphs</a:t>
            </a:r>
            <a:r>
              <a:rPr lang="en-US" sz="1700" dirty="0">
                <a:latin typeface="Calibri" panose="020F0502020204030204" pitchFamily="34" charset="0"/>
                <a:cs typeface="Calibri" panose="020F0502020204030204" pitchFamily="34" charset="0"/>
              </a:rPr>
              <a:t> have been produces by IDF curves using the Alternating Block Method (ABM) for return periods of T=50 and 100 years, and the method of Worst Case Design Storm (WCDS) for the return period of T=1000 years.</a:t>
            </a:r>
          </a:p>
          <a:p>
            <a:pPr algn="just"/>
            <a:r>
              <a:rPr lang="en-US" sz="1700" b="1" dirty="0">
                <a:latin typeface="Calibri" panose="020F0502020204030204" pitchFamily="34" charset="0"/>
                <a:cs typeface="Calibri" panose="020F0502020204030204" pitchFamily="34" charset="0"/>
              </a:rPr>
              <a:t>Hydrological uncertainty </a:t>
            </a:r>
            <a:r>
              <a:rPr lang="en-US" sz="1700" dirty="0">
                <a:latin typeface="Calibri" panose="020F0502020204030204" pitchFamily="34" charset="0"/>
                <a:cs typeface="Calibri" panose="020F0502020204030204" pitchFamily="34" charset="0"/>
              </a:rPr>
              <a:t>has been expressed in terms of </a:t>
            </a:r>
            <a:r>
              <a:rPr lang="en-US" sz="1700" b="1" dirty="0">
                <a:latin typeface="Calibri" panose="020F0502020204030204" pitchFamily="34" charset="0"/>
                <a:cs typeface="Calibri" panose="020F0502020204030204" pitchFamily="34" charset="0"/>
              </a:rPr>
              <a:t>three typical antecedent soil moisture conditions (dry, moderate, wet</a:t>
            </a:r>
            <a:r>
              <a:rPr lang="en-US" sz="1700" dirty="0">
                <a:latin typeface="Calibri" panose="020F0502020204030204" pitchFamily="34" charset="0"/>
                <a:cs typeface="Calibri" panose="020F0502020204030204" pitchFamily="34" charset="0"/>
              </a:rPr>
              <a:t>). SCS-CN approach (SCS, 1972) used for the estimation of excess rainfall. </a:t>
            </a:r>
          </a:p>
          <a:p>
            <a:pPr lvl="1" algn="just" eaLnBrk="1" hangingPunct="1"/>
            <a:r>
              <a:rPr lang="en-US" sz="1700" dirty="0">
                <a:solidFill>
                  <a:schemeClr val="tx2"/>
                </a:solidFill>
                <a:latin typeface="Calibri" panose="020F0502020204030204" pitchFamily="34" charset="0"/>
                <a:cs typeface="Calibri" panose="020F0502020204030204" pitchFamily="34" charset="0"/>
              </a:rPr>
              <a:t>Antecedent soil moisture conditions: </a:t>
            </a:r>
          </a:p>
          <a:p>
            <a:pPr marL="1257300" lvl="2" indent="-342900" algn="just">
              <a:buFont typeface="+mj-lt"/>
              <a:buAutoNum type="alphaLcParenR"/>
            </a:pPr>
            <a:r>
              <a:rPr lang="en-US" sz="1600" dirty="0">
                <a:latin typeface="Calibri" panose="020F0502020204030204" pitchFamily="34" charset="0"/>
                <a:cs typeface="Calibri" panose="020F0502020204030204" pitchFamily="34" charset="0"/>
              </a:rPr>
              <a:t>the dry (or </a:t>
            </a:r>
            <a:r>
              <a:rPr lang="en-US" sz="1600" b="1" dirty="0">
                <a:latin typeface="Calibri" panose="020F0502020204030204" pitchFamily="34" charset="0"/>
                <a:cs typeface="Calibri" panose="020F0502020204030204" pitchFamily="34" charset="0"/>
              </a:rPr>
              <a:t>low</a:t>
            </a:r>
            <a:r>
              <a:rPr lang="en-US" sz="1600" dirty="0">
                <a:latin typeface="Calibri" panose="020F0502020204030204" pitchFamily="34" charset="0"/>
                <a:cs typeface="Calibri" panose="020F0502020204030204" pitchFamily="34" charset="0"/>
              </a:rPr>
              <a:t>) represented by </a:t>
            </a:r>
            <a:r>
              <a:rPr lang="en-US" sz="1600" b="1" dirty="0">
                <a:latin typeface="Calibri" panose="020F0502020204030204" pitchFamily="34" charset="0"/>
                <a:cs typeface="Calibri" panose="020F0502020204030204" pitchFamily="34" charset="0"/>
              </a:rPr>
              <a:t>CNI</a:t>
            </a:r>
            <a:r>
              <a:rPr lang="en-US" sz="1600" dirty="0">
                <a:latin typeface="Calibri" panose="020F0502020204030204" pitchFamily="34" charset="0"/>
                <a:cs typeface="Calibri" panose="020F0502020204030204" pitchFamily="34" charset="0"/>
              </a:rPr>
              <a:t>, </a:t>
            </a:r>
          </a:p>
          <a:p>
            <a:pPr marL="1257300" lvl="2" indent="-342900" algn="just">
              <a:buFont typeface="+mj-lt"/>
              <a:buAutoNum type="alphaLcParenR"/>
            </a:pPr>
            <a:r>
              <a:rPr lang="en-US" sz="1600" dirty="0">
                <a:latin typeface="Calibri" panose="020F0502020204030204" pitchFamily="34" charset="0"/>
                <a:cs typeface="Calibri" panose="020F0502020204030204" pitchFamily="34" charset="0"/>
              </a:rPr>
              <a:t>the moderate (or </a:t>
            </a:r>
            <a:r>
              <a:rPr lang="en-US" sz="1600" b="1" dirty="0">
                <a:latin typeface="Calibri" panose="020F0502020204030204" pitchFamily="34" charset="0"/>
                <a:cs typeface="Calibri" panose="020F0502020204030204" pitchFamily="34" charset="0"/>
              </a:rPr>
              <a:t>average</a:t>
            </a:r>
            <a:r>
              <a:rPr lang="en-US" sz="1600" dirty="0">
                <a:latin typeface="Calibri" panose="020F0502020204030204" pitchFamily="34" charset="0"/>
                <a:cs typeface="Calibri" panose="020F0502020204030204" pitchFamily="34" charset="0"/>
              </a:rPr>
              <a:t>) represented by </a:t>
            </a:r>
            <a:r>
              <a:rPr lang="en-US" sz="1600" b="1" dirty="0">
                <a:latin typeface="Calibri" panose="020F0502020204030204" pitchFamily="34" charset="0"/>
                <a:cs typeface="Calibri" panose="020F0502020204030204" pitchFamily="34" charset="0"/>
              </a:rPr>
              <a:t>CNII</a:t>
            </a:r>
            <a:r>
              <a:rPr lang="en-US" sz="1600" dirty="0">
                <a:latin typeface="Calibri" panose="020F0502020204030204" pitchFamily="34" charset="0"/>
                <a:cs typeface="Calibri" panose="020F0502020204030204" pitchFamily="34" charset="0"/>
              </a:rPr>
              <a:t>, </a:t>
            </a:r>
          </a:p>
          <a:p>
            <a:pPr marL="1257300" lvl="2" indent="-342900" algn="just">
              <a:buFont typeface="+mj-lt"/>
              <a:buAutoNum type="alphaLcParenR"/>
            </a:pPr>
            <a:r>
              <a:rPr lang="en-US" sz="1600" dirty="0">
                <a:latin typeface="Calibri" panose="020F0502020204030204" pitchFamily="34" charset="0"/>
                <a:cs typeface="Calibri" panose="020F0502020204030204" pitchFamily="34" charset="0"/>
              </a:rPr>
              <a:t>and the wet (or </a:t>
            </a:r>
            <a:r>
              <a:rPr lang="en-US" sz="1600" b="1" dirty="0">
                <a:latin typeface="Calibri" panose="020F0502020204030204" pitchFamily="34" charset="0"/>
                <a:cs typeface="Calibri" panose="020F0502020204030204" pitchFamily="34" charset="0"/>
              </a:rPr>
              <a:t>high</a:t>
            </a:r>
            <a:r>
              <a:rPr lang="en-US" sz="1600" dirty="0">
                <a:latin typeface="Calibri" panose="020F0502020204030204" pitchFamily="34" charset="0"/>
                <a:cs typeface="Calibri" panose="020F0502020204030204" pitchFamily="34" charset="0"/>
              </a:rPr>
              <a:t>) represented by </a:t>
            </a:r>
            <a:r>
              <a:rPr lang="en-US" sz="1600" b="1" dirty="0">
                <a:latin typeface="Calibri" panose="020F0502020204030204" pitchFamily="34" charset="0"/>
                <a:cs typeface="Calibri" panose="020F0502020204030204" pitchFamily="34" charset="0"/>
              </a:rPr>
              <a:t>CNIII</a:t>
            </a:r>
            <a:r>
              <a:rPr lang="en-US" sz="1600" dirty="0">
                <a:latin typeface="Calibri" panose="020F0502020204030204" pitchFamily="34" charset="0"/>
                <a:cs typeface="Calibri" panose="020F0502020204030204" pitchFamily="34" charset="0"/>
              </a:rPr>
              <a:t>.   and transformation of the hyetograph to flood runoff. </a:t>
            </a:r>
          </a:p>
          <a:p>
            <a:pPr algn="just"/>
            <a:r>
              <a:rPr lang="en-US" sz="1700" dirty="0">
                <a:latin typeface="Calibri" panose="020F0502020204030204" pitchFamily="34" charset="0"/>
                <a:cs typeface="Calibri" panose="020F0502020204030204" pitchFamily="34" charset="0"/>
              </a:rPr>
              <a:t>The transformation of the excess rainfall over the basin to flood hydrograph at the outlet junction is made by using the dimensionless curvilinear unit hydrograph approach of SCS of the HEC-HMS modelling system. </a:t>
            </a:r>
          </a:p>
        </p:txBody>
      </p:sp>
      <p:sp>
        <p:nvSpPr>
          <p:cNvPr id="6"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extLst>
      <p:ext uri="{BB962C8B-B14F-4D97-AF65-F5344CB8AC3E}">
        <p14:creationId xmlns:p14="http://schemas.microsoft.com/office/powerpoint/2010/main" val="14181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36537" y="261938"/>
            <a:ext cx="8924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a:t>Hydraulic-Hydrodynamic Modelling</a:t>
            </a:r>
            <a:endParaRPr lang="en-GB" altLang="el-GR" sz="2400" kern="0" dirty="0"/>
          </a:p>
        </p:txBody>
      </p:sp>
      <p:sp>
        <p:nvSpPr>
          <p:cNvPr id="6"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
        <p:nvSpPr>
          <p:cNvPr id="7" name="Rectangle 3">
            <a:extLst>
              <a:ext uri="{FF2B5EF4-FFF2-40B4-BE49-F238E27FC236}">
                <a16:creationId xmlns:a16="http://schemas.microsoft.com/office/drawing/2014/main" id="{E047AEFF-302A-4CA6-85A9-A9B503BD4C64}"/>
              </a:ext>
            </a:extLst>
          </p:cNvPr>
          <p:cNvSpPr>
            <a:spLocks noChangeArrowheads="1"/>
          </p:cNvSpPr>
          <p:nvPr/>
        </p:nvSpPr>
        <p:spPr bwMode="auto">
          <a:xfrm>
            <a:off x="300038" y="860425"/>
            <a:ext cx="8640762" cy="546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a:r>
              <a:rPr lang="en-US" dirty="0">
                <a:latin typeface="Calibri" panose="020F0502020204030204" pitchFamily="34" charset="0"/>
                <a:cs typeface="Calibri" panose="020F0502020204030204" pitchFamily="34" charset="0"/>
              </a:rPr>
              <a:t>Under complex and composite flow conditions and wide flood plains, a 2D-modelling approach is generally suggested due to the provision of more accurate or realistic results (</a:t>
            </a:r>
            <a:r>
              <a:rPr lang="en-US" dirty="0" err="1">
                <a:latin typeface="Calibri" panose="020F0502020204030204" pitchFamily="34" charset="0"/>
                <a:cs typeface="Calibri" panose="020F0502020204030204" pitchFamily="34" charset="0"/>
              </a:rPr>
              <a:t>Papaioannou</a:t>
            </a:r>
            <a:r>
              <a:rPr lang="en-US" dirty="0">
                <a:latin typeface="Calibri" panose="020F0502020204030204" pitchFamily="34" charset="0"/>
                <a:cs typeface="Calibri" panose="020F0502020204030204" pitchFamily="34" charset="0"/>
              </a:rPr>
              <a:t> et al., 2016). Therefore, the two dimensional (2D) HEC-RAS model is used for the hydraulic/hydrodynamic flow simulation and flood routing within streams/rivers and lakes.</a:t>
            </a:r>
          </a:p>
          <a:p>
            <a:pPr algn="just"/>
            <a:r>
              <a:rPr lang="en-US" dirty="0">
                <a:latin typeface="Calibri" panose="020F0502020204030204" pitchFamily="34" charset="0"/>
                <a:cs typeface="Calibri" panose="020F0502020204030204" pitchFamily="34" charset="0"/>
              </a:rPr>
              <a:t>Digital Elevation Model (DEM) processing (pixel size = 5m) :</a:t>
            </a:r>
          </a:p>
          <a:p>
            <a:pPr lvl="1" algn="just"/>
            <a:r>
              <a:rPr lang="en-US" dirty="0">
                <a:latin typeface="Calibri" panose="020F0502020204030204" pitchFamily="34" charset="0"/>
                <a:cs typeface="Calibri" panose="020F0502020204030204" pitchFamily="34" charset="0"/>
              </a:rPr>
              <a:t>Digital Surface Models (DSM) that derived from 1:5000 aerial photos was merged</a:t>
            </a:r>
          </a:p>
          <a:p>
            <a:pPr lvl="1" algn="just"/>
            <a:r>
              <a:rPr lang="en-US" dirty="0">
                <a:latin typeface="Calibri" panose="020F0502020204030204" pitchFamily="34" charset="0"/>
                <a:cs typeface="Calibri" panose="020F0502020204030204" pitchFamily="34" charset="0"/>
              </a:rPr>
              <a:t>Total DSM has been processed to fill/sink the erroneous areas</a:t>
            </a:r>
          </a:p>
          <a:p>
            <a:pPr lvl="1" algn="just"/>
            <a:r>
              <a:rPr lang="en-US" dirty="0">
                <a:latin typeface="Calibri" panose="020F0502020204030204" pitchFamily="34" charset="0"/>
                <a:cs typeface="Calibri" panose="020F0502020204030204" pitchFamily="34" charset="0"/>
              </a:rPr>
              <a:t>The final DSM has been re-corrected using typical elevation downgrading methods for the DEM generation</a:t>
            </a:r>
          </a:p>
          <a:p>
            <a:pPr algn="just"/>
            <a:r>
              <a:rPr lang="en-US" b="1" dirty="0">
                <a:latin typeface="Calibri" panose="020F0502020204030204" pitchFamily="34" charset="0"/>
                <a:cs typeface="Calibri" panose="020F0502020204030204" pitchFamily="34" charset="0"/>
              </a:rPr>
              <a:t>Roughness coefficient </a:t>
            </a:r>
            <a:r>
              <a:rPr lang="en-US" dirty="0">
                <a:latin typeface="Calibri" panose="020F0502020204030204" pitchFamily="34" charset="0"/>
                <a:cs typeface="Calibri" panose="020F0502020204030204" pitchFamily="34" charset="0"/>
              </a:rPr>
              <a:t>estimation - </a:t>
            </a:r>
            <a:r>
              <a:rPr lang="en-US" b="1" dirty="0">
                <a:latin typeface="Calibri" panose="020F0502020204030204" pitchFamily="34" charset="0"/>
                <a:cs typeface="Calibri" panose="020F0502020204030204" pitchFamily="34" charset="0"/>
              </a:rPr>
              <a:t>CORINE</a:t>
            </a:r>
            <a:r>
              <a:rPr lang="en-US" dirty="0">
                <a:latin typeface="Calibri" panose="020F0502020204030204" pitchFamily="34" charset="0"/>
                <a:cs typeface="Calibri" panose="020F0502020204030204" pitchFamily="34" charset="0"/>
              </a:rPr>
              <a:t> land cover data and standard </a:t>
            </a:r>
            <a:r>
              <a:rPr lang="en-US" b="1" dirty="0">
                <a:latin typeface="Calibri" panose="020F0502020204030204" pitchFamily="34" charset="0"/>
                <a:cs typeface="Calibri" panose="020F0502020204030204" pitchFamily="34" charset="0"/>
              </a:rPr>
              <a:t>roughness coefficient tables </a:t>
            </a:r>
            <a:r>
              <a:rPr lang="en-US" dirty="0">
                <a:latin typeface="Calibri" panose="020F0502020204030204" pitchFamily="34" charset="0"/>
                <a:cs typeface="Calibri" panose="020F0502020204030204" pitchFamily="34" charset="0"/>
              </a:rPr>
              <a:t>(e.g. </a:t>
            </a:r>
            <a:r>
              <a:rPr lang="en-US" dirty="0" err="1">
                <a:latin typeface="Calibri" panose="020F0502020204030204" pitchFamily="34" charset="0"/>
                <a:cs typeface="Calibri" panose="020F0502020204030204" pitchFamily="34" charset="0"/>
              </a:rPr>
              <a:t>Dimitriadis</a:t>
            </a:r>
            <a:r>
              <a:rPr lang="en-US" dirty="0">
                <a:latin typeface="Calibri" panose="020F0502020204030204" pitchFamily="34" charset="0"/>
                <a:cs typeface="Calibri" panose="020F0502020204030204" pitchFamily="34" charset="0"/>
              </a:rPr>
              <a:t> et al., 2016)</a:t>
            </a:r>
            <a:endParaRPr lang="en-US" b="1" dirty="0">
              <a:latin typeface="Calibri" panose="020F0502020204030204" pitchFamily="34" charset="0"/>
              <a:cs typeface="Calibri" panose="020F0502020204030204" pitchFamily="34" charset="0"/>
            </a:endParaRPr>
          </a:p>
          <a:p>
            <a:pPr lvl="1" algn="just" eaLnBrk="1" hangingPunct="1"/>
            <a:r>
              <a:rPr lang="en-US" altLang="el-GR" dirty="0">
                <a:solidFill>
                  <a:schemeClr val="tx2"/>
                </a:solidFill>
                <a:latin typeface="Calibri" panose="020F0502020204030204" pitchFamily="34" charset="0"/>
                <a:cs typeface="Calibri" panose="020F0502020204030204" pitchFamily="34" charset="0"/>
              </a:rPr>
              <a:t>Based on EU Flood Directive guides the “upper” and “lower” boundaries of Manning’s roughness coefficient were estimated, as −50% and +50% of the average Manning’s roughness coefficient values, respectively.</a:t>
            </a:r>
          </a:p>
          <a:p>
            <a:pPr algn="just" eaLnBrk="1" hangingPunct="1"/>
            <a:r>
              <a:rPr lang="en-US" dirty="0">
                <a:latin typeface="Calibri" panose="020F0502020204030204" pitchFamily="34" charset="0"/>
                <a:cs typeface="Calibri" panose="020F0502020204030204" pitchFamily="34" charset="0"/>
              </a:rPr>
              <a:t>Hydraulic structures detection through: </a:t>
            </a:r>
            <a:r>
              <a:rPr lang="en-US" b="1" dirty="0">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 Aerial photographs, </a:t>
            </a:r>
            <a:r>
              <a:rPr lang="en-US" b="1" dirty="0">
                <a:latin typeface="Calibri" panose="020F0502020204030204" pitchFamily="34" charset="0"/>
                <a:cs typeface="Calibri" panose="020F0502020204030204" pitchFamily="34" charset="0"/>
              </a:rPr>
              <a:t>b)</a:t>
            </a:r>
            <a:r>
              <a:rPr lang="en-US" dirty="0">
                <a:latin typeface="Calibri" panose="020F0502020204030204" pitchFamily="34" charset="0"/>
                <a:cs typeface="Calibri" panose="020F0502020204030204" pitchFamily="34" charset="0"/>
              </a:rPr>
              <a:t> A GIS database of the technical works, </a:t>
            </a:r>
            <a:r>
              <a:rPr lang="en-US" b="1" dirty="0">
                <a:latin typeface="Calibri" panose="020F0502020204030204" pitchFamily="34" charset="0"/>
                <a:cs typeface="Calibri" panose="020F0502020204030204" pitchFamily="34" charset="0"/>
              </a:rPr>
              <a:t>c) </a:t>
            </a:r>
            <a:r>
              <a:rPr lang="en-US" dirty="0">
                <a:latin typeface="Calibri" panose="020F0502020204030204" pitchFamily="34" charset="0"/>
                <a:cs typeface="Calibri" panose="020F0502020204030204" pitchFamily="34" charset="0"/>
              </a:rPr>
              <a:t>Field observations and </a:t>
            </a:r>
            <a:r>
              <a:rPr lang="en-US" b="1" dirty="0">
                <a:latin typeface="Calibri" panose="020F0502020204030204" pitchFamily="34" charset="0"/>
                <a:cs typeface="Calibri" panose="020F0502020204030204" pitchFamily="34" charset="0"/>
              </a:rPr>
              <a:t>d)</a:t>
            </a:r>
            <a:r>
              <a:rPr lang="en-US" dirty="0">
                <a:latin typeface="Calibri" panose="020F0502020204030204" pitchFamily="34" charset="0"/>
                <a:cs typeface="Calibri" panose="020F0502020204030204" pitchFamily="34" charset="0"/>
              </a:rPr>
              <a:t> Information collected by several authorities.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36538" y="261938"/>
            <a:ext cx="8907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a:t>Hydraulic-Hydrodynamic Modelling</a:t>
            </a:r>
            <a:endParaRPr lang="en-GB" altLang="el-GR" sz="2400" kern="0" dirty="0"/>
          </a:p>
        </p:txBody>
      </p:sp>
      <p:sp>
        <p:nvSpPr>
          <p:cNvPr id="6" name="Rectangle 3"/>
          <p:cNvSpPr>
            <a:spLocks noChangeArrowheads="1"/>
          </p:cNvSpPr>
          <p:nvPr/>
        </p:nvSpPr>
        <p:spPr bwMode="auto">
          <a:xfrm>
            <a:off x="300038" y="859536"/>
            <a:ext cx="8640762" cy="57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eaLnBrk="1" hangingPunct="1"/>
            <a:r>
              <a:rPr lang="en-US" dirty="0">
                <a:latin typeface="Calibri" panose="020F0502020204030204" pitchFamily="34" charset="0"/>
                <a:cs typeface="Calibri" panose="020F0502020204030204" pitchFamily="34" charset="0"/>
              </a:rPr>
              <a:t>Flood protection works and the geometry of all hydraulic structures incorporated to the final DEM</a:t>
            </a:r>
          </a:p>
          <a:p>
            <a:pPr algn="just"/>
            <a:r>
              <a:rPr lang="en-US" dirty="0">
                <a:latin typeface="Calibri" panose="020F0502020204030204" pitchFamily="34" charset="0"/>
                <a:cs typeface="Calibri" panose="020F0502020204030204" pitchFamily="34" charset="0"/>
              </a:rPr>
              <a:t>A basic concern in flood inundation modelling of urban and suburban areas is the building representation within the 2D hydraulic-hydrodynamic model</a:t>
            </a:r>
          </a:p>
          <a:p>
            <a:pPr algn="just" eaLnBrk="1" hangingPunct="1"/>
            <a:r>
              <a:rPr lang="en-US" altLang="el-GR" b="1" dirty="0">
                <a:latin typeface="Calibri" pitchFamily="34" charset="0"/>
                <a:cs typeface="Calibri" pitchFamily="34" charset="0"/>
              </a:rPr>
              <a:t>Urban and suburban areas flood inundation modelling component:</a:t>
            </a:r>
          </a:p>
          <a:p>
            <a:pPr lvl="1" algn="just" eaLnBrk="1" hangingPunct="1"/>
            <a:r>
              <a:rPr lang="en-US" altLang="el-GR" dirty="0">
                <a:solidFill>
                  <a:schemeClr val="tx2"/>
                </a:solidFill>
                <a:latin typeface="Calibri" pitchFamily="34" charset="0"/>
                <a:cs typeface="Calibri" pitchFamily="34" charset="0"/>
              </a:rPr>
              <a:t>The main methodologies followed for the representation of the built up areas are:</a:t>
            </a:r>
            <a:endParaRPr lang="el-GR" altLang="el-GR" dirty="0">
              <a:solidFill>
                <a:schemeClr val="tx2"/>
              </a:solidFill>
              <a:latin typeface="Calibri" pitchFamily="34" charset="0"/>
              <a:cs typeface="Calibri" pitchFamily="34" charset="0"/>
            </a:endParaRPr>
          </a:p>
          <a:p>
            <a:pPr lvl="2" algn="just" eaLnBrk="1" hangingPunct="1"/>
            <a:r>
              <a:rPr lang="en-US" altLang="el-GR" dirty="0">
                <a:latin typeface="Calibri" pitchFamily="34" charset="0"/>
                <a:cs typeface="Calibri" pitchFamily="34" charset="0"/>
              </a:rPr>
              <a:t>(a) The cells of the mesh that are within a building block area are defined as solid object.</a:t>
            </a:r>
          </a:p>
          <a:p>
            <a:pPr lvl="2" algn="just" eaLnBrk="1" hangingPunct="1"/>
            <a:r>
              <a:rPr lang="en-US" altLang="el-GR" dirty="0">
                <a:latin typeface="Calibri" pitchFamily="34" charset="0"/>
                <a:cs typeface="Calibri" pitchFamily="34" charset="0"/>
              </a:rPr>
              <a:t>(b) The cells of the mesh that are within a building block area are assigned with big elevation values in order to work as a blocked area. </a:t>
            </a:r>
          </a:p>
          <a:p>
            <a:pPr lvl="2" algn="just" eaLnBrk="1" hangingPunct="1"/>
            <a:r>
              <a:rPr lang="en-US" altLang="el-GR" dirty="0">
                <a:latin typeface="Calibri" pitchFamily="34" charset="0"/>
                <a:cs typeface="Calibri" pitchFamily="34" charset="0"/>
              </a:rPr>
              <a:t>(c) The cells of the mesh that are within a building block area are assigned with big roughness coefficient values.</a:t>
            </a:r>
          </a:p>
          <a:p>
            <a:pPr lvl="1" algn="just" eaLnBrk="1" hangingPunct="1"/>
            <a:r>
              <a:rPr lang="en-US" altLang="el-GR" dirty="0">
                <a:solidFill>
                  <a:schemeClr val="tx2"/>
                </a:solidFill>
                <a:latin typeface="Calibri" pitchFamily="34" charset="0"/>
                <a:cs typeface="Calibri" pitchFamily="34" charset="0"/>
              </a:rPr>
              <a:t>Recent studies that investigated the building block representation methods showed that all techniques have disadvantages and advantages and none of them prevail among the others (</a:t>
            </a:r>
            <a:r>
              <a:rPr lang="en-US" altLang="el-GR" dirty="0" err="1">
                <a:solidFill>
                  <a:schemeClr val="tx2"/>
                </a:solidFill>
                <a:latin typeface="Calibri" pitchFamily="34" charset="0"/>
                <a:cs typeface="Calibri" pitchFamily="34" charset="0"/>
              </a:rPr>
              <a:t>Bellos</a:t>
            </a:r>
            <a:r>
              <a:rPr lang="en-US" altLang="el-GR" dirty="0">
                <a:solidFill>
                  <a:schemeClr val="tx2"/>
                </a:solidFill>
                <a:latin typeface="Calibri" pitchFamily="34" charset="0"/>
                <a:cs typeface="Calibri" pitchFamily="34" charset="0"/>
              </a:rPr>
              <a:t> and </a:t>
            </a:r>
            <a:r>
              <a:rPr lang="en-US" altLang="el-GR" dirty="0" err="1">
                <a:solidFill>
                  <a:schemeClr val="tx2"/>
                </a:solidFill>
                <a:latin typeface="Calibri" pitchFamily="34" charset="0"/>
                <a:cs typeface="Calibri" pitchFamily="34" charset="0"/>
              </a:rPr>
              <a:t>Tsakiris</a:t>
            </a:r>
            <a:r>
              <a:rPr lang="en-US" altLang="el-GR" dirty="0">
                <a:solidFill>
                  <a:schemeClr val="tx2"/>
                </a:solidFill>
                <a:latin typeface="Calibri" pitchFamily="34" charset="0"/>
                <a:cs typeface="Calibri" pitchFamily="34" charset="0"/>
              </a:rPr>
              <a:t>, 2015). Therefore, </a:t>
            </a:r>
            <a:r>
              <a:rPr lang="en-US" altLang="el-GR" b="1" dirty="0">
                <a:solidFill>
                  <a:schemeClr val="tx2"/>
                </a:solidFill>
                <a:latin typeface="Calibri" pitchFamily="34" charset="0"/>
                <a:cs typeface="Calibri" pitchFamily="34" charset="0"/>
              </a:rPr>
              <a:t>the second building block</a:t>
            </a:r>
            <a:r>
              <a:rPr lang="en-US" altLang="el-GR" dirty="0">
                <a:solidFill>
                  <a:schemeClr val="tx2"/>
                </a:solidFill>
                <a:latin typeface="Calibri" pitchFamily="34" charset="0"/>
                <a:cs typeface="Calibri" pitchFamily="34" charset="0"/>
              </a:rPr>
              <a:t> representation  methodology is followed in this study  </a:t>
            </a:r>
            <a:r>
              <a:rPr lang="en-US" altLang="el-GR" b="1" dirty="0">
                <a:solidFill>
                  <a:schemeClr val="tx2"/>
                </a:solidFill>
                <a:latin typeface="Calibri" pitchFamily="34" charset="0"/>
                <a:cs typeface="Calibri" pitchFamily="34" charset="0"/>
              </a:rPr>
              <a:t>for large urban areas (cities) </a:t>
            </a:r>
            <a:r>
              <a:rPr lang="en-US" altLang="el-GR" dirty="0">
                <a:solidFill>
                  <a:schemeClr val="tx2"/>
                </a:solidFill>
                <a:latin typeface="Calibri" pitchFamily="34" charset="0"/>
                <a:cs typeface="Calibri" pitchFamily="34" charset="0"/>
              </a:rPr>
              <a:t>and </a:t>
            </a:r>
            <a:r>
              <a:rPr lang="en-US" altLang="el-GR" b="1" dirty="0">
                <a:solidFill>
                  <a:schemeClr val="tx2"/>
                </a:solidFill>
                <a:latin typeface="Calibri" pitchFamily="34" charset="0"/>
                <a:cs typeface="Calibri" pitchFamily="34" charset="0"/>
              </a:rPr>
              <a:t>the third method for suburban areas and small settlements (villages) </a:t>
            </a:r>
            <a:r>
              <a:rPr lang="en-US" altLang="el-GR" dirty="0">
                <a:solidFill>
                  <a:schemeClr val="tx2"/>
                </a:solidFill>
                <a:latin typeface="Calibri" pitchFamily="34" charset="0"/>
                <a:cs typeface="Calibri" pitchFamily="34" charset="0"/>
              </a:rPr>
              <a:t>based on the modelling simulation time and the scale (large scale applications) of the proposed framework.</a:t>
            </a:r>
          </a:p>
        </p:txBody>
      </p:sp>
      <p:sp>
        <p:nvSpPr>
          <p:cNvPr id="7"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358775" y="790575"/>
            <a:ext cx="85820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Rectangle 2"/>
          <p:cNvSpPr txBox="1">
            <a:spLocks noChangeArrowheads="1"/>
          </p:cNvSpPr>
          <p:nvPr/>
        </p:nvSpPr>
        <p:spPr bwMode="auto">
          <a:xfrm>
            <a:off x="236538" y="261938"/>
            <a:ext cx="8907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a:lstStyle>
          <a:p>
            <a:pPr eaLnBrk="1" hangingPunct="1">
              <a:defRPr/>
            </a:pPr>
            <a:r>
              <a:rPr lang="en-US" altLang="el-GR" sz="2400" kern="0" dirty="0"/>
              <a:t>Hydraulic-Hydrodynamic Modelling</a:t>
            </a:r>
            <a:endParaRPr lang="en-GB" altLang="el-GR" sz="2400" kern="0" dirty="0"/>
          </a:p>
        </p:txBody>
      </p:sp>
      <p:sp>
        <p:nvSpPr>
          <p:cNvPr id="6" name="Rectangle 3"/>
          <p:cNvSpPr>
            <a:spLocks noChangeArrowheads="1"/>
          </p:cNvSpPr>
          <p:nvPr/>
        </p:nvSpPr>
        <p:spPr bwMode="auto">
          <a:xfrm>
            <a:off x="300038" y="859536"/>
            <a:ext cx="8640762" cy="502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62000" indent="-30480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219200" indent="-3048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76400" indent="-3048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133600" indent="-3048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908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30480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5052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962400" indent="-3048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just"/>
            <a:r>
              <a:rPr lang="en-US" dirty="0">
                <a:latin typeface="Calibri" panose="020F0502020204030204" pitchFamily="34" charset="0"/>
                <a:cs typeface="Calibri" panose="020F0502020204030204" pitchFamily="34" charset="0"/>
              </a:rPr>
              <a:t>Three (3) hydrologic/hydraulic scenarios have been formulated and simulated for every basin/sub-basin, stream/river reach and lake and every return period, considering uncertainty. </a:t>
            </a:r>
            <a:endParaRPr lang="en-US" altLang="el-GR" sz="1700" dirty="0">
              <a:solidFill>
                <a:schemeClr val="tx2"/>
              </a:solidFill>
              <a:latin typeface="Calibri" pitchFamily="34" charset="0"/>
              <a:cs typeface="Calibri" pitchFamily="34" charset="0"/>
            </a:endParaRPr>
          </a:p>
          <a:p>
            <a:pPr lvl="1" algn="just"/>
            <a:r>
              <a:rPr lang="en-US" b="1" dirty="0">
                <a:latin typeface="Calibri" panose="020F0502020204030204" pitchFamily="34" charset="0"/>
                <a:cs typeface="Calibri" panose="020F0502020204030204" pitchFamily="34" charset="0"/>
              </a:rPr>
              <a:t>Low scenario </a:t>
            </a:r>
            <a:r>
              <a:rPr lang="en-US" dirty="0">
                <a:latin typeface="Calibri" panose="020F0502020204030204" pitchFamily="34" charset="0"/>
                <a:cs typeface="Calibri" panose="020F0502020204030204" pitchFamily="34" charset="0"/>
              </a:rPr>
              <a:t>represents the dry antecedent soil moisture conditions (</a:t>
            </a:r>
            <a:r>
              <a:rPr lang="en-US" b="1" dirty="0">
                <a:latin typeface="Calibri" panose="020F0502020204030204" pitchFamily="34" charset="0"/>
                <a:cs typeface="Calibri" panose="020F0502020204030204" pitchFamily="34" charset="0"/>
              </a:rPr>
              <a:t>CNI</a:t>
            </a:r>
            <a:r>
              <a:rPr lang="en-US" dirty="0">
                <a:latin typeface="Calibri" panose="020F0502020204030204" pitchFamily="34" charset="0"/>
                <a:cs typeface="Calibri" panose="020F0502020204030204" pitchFamily="34" charset="0"/>
              </a:rPr>
              <a:t>), the design synthetic storm is estimated for the 20% confidence level of IDF curves using the ABM for the storm time distribution, and low Manning’s roughness coefficient (e.g. </a:t>
            </a:r>
            <a:r>
              <a:rPr lang="en-US" dirty="0" err="1">
                <a:latin typeface="Calibri" panose="020F0502020204030204" pitchFamily="34" charset="0"/>
                <a:cs typeface="Calibri" panose="020F0502020204030204" pitchFamily="34" charset="0"/>
              </a:rPr>
              <a:t>n</a:t>
            </a:r>
            <a:r>
              <a:rPr lang="en-US" baseline="-25000" dirty="0" err="1">
                <a:latin typeface="Calibri" panose="020F0502020204030204" pitchFamily="34" charset="0"/>
                <a:cs typeface="Calibri" panose="020F0502020204030204" pitchFamily="34" charset="0"/>
              </a:rPr>
              <a:t>low</a:t>
            </a:r>
            <a:r>
              <a:rPr lang="en-US" dirty="0">
                <a:latin typeface="Calibri" panose="020F0502020204030204" pitchFamily="34" charset="0"/>
                <a:cs typeface="Calibri" panose="020F0502020204030204" pitchFamily="34" charset="0"/>
              </a:rPr>
              <a:t>=n</a:t>
            </a:r>
            <a:r>
              <a:rPr lang="en-US" baseline="-25000" dirty="0">
                <a:latin typeface="Calibri" panose="020F0502020204030204" pitchFamily="34" charset="0"/>
                <a:cs typeface="Calibri" panose="020F0502020204030204" pitchFamily="34" charset="0"/>
              </a:rPr>
              <a:t>average</a:t>
            </a:r>
            <a:r>
              <a:rPr lang="en-US" dirty="0">
                <a:latin typeface="Calibri" panose="020F0502020204030204" pitchFamily="34" charset="0"/>
                <a:cs typeface="Calibri" panose="020F0502020204030204" pitchFamily="34" charset="0"/>
              </a:rPr>
              <a:t>-0,5*</a:t>
            </a:r>
            <a:r>
              <a:rPr lang="en-US" dirty="0" err="1">
                <a:latin typeface="Calibri" panose="020F0502020204030204" pitchFamily="34" charset="0"/>
                <a:cs typeface="Calibri" panose="020F0502020204030204" pitchFamily="34" charset="0"/>
              </a:rPr>
              <a:t>n</a:t>
            </a:r>
            <a:r>
              <a:rPr lang="en-US" baseline="-25000" dirty="0" err="1">
                <a:latin typeface="Calibri" panose="020F0502020204030204" pitchFamily="34" charset="0"/>
                <a:cs typeface="Calibri" panose="020F0502020204030204" pitchFamily="34" charset="0"/>
              </a:rPr>
              <a:t>average</a:t>
            </a:r>
            <a:r>
              <a:rPr lang="en-US" dirty="0">
                <a:latin typeface="Calibri" panose="020F0502020204030204" pitchFamily="34" charset="0"/>
                <a:cs typeface="Calibri" panose="020F0502020204030204" pitchFamily="34" charset="0"/>
              </a:rPr>
              <a:t>).  </a:t>
            </a:r>
          </a:p>
          <a:p>
            <a:pPr lvl="1" algn="just"/>
            <a:r>
              <a:rPr lang="en-US" b="1" dirty="0">
                <a:latin typeface="Calibri" panose="020F0502020204030204" pitchFamily="34" charset="0"/>
                <a:cs typeface="Calibri" panose="020F0502020204030204" pitchFamily="34" charset="0"/>
              </a:rPr>
              <a:t>Average scenario </a:t>
            </a:r>
            <a:r>
              <a:rPr lang="en-US" dirty="0">
                <a:latin typeface="Calibri" panose="020F0502020204030204" pitchFamily="34" charset="0"/>
                <a:cs typeface="Calibri" panose="020F0502020204030204" pitchFamily="34" charset="0"/>
              </a:rPr>
              <a:t>represents average antecedent soil moisture conditions (</a:t>
            </a:r>
            <a:r>
              <a:rPr lang="en-US" b="1" dirty="0">
                <a:latin typeface="Calibri" panose="020F0502020204030204" pitchFamily="34" charset="0"/>
                <a:cs typeface="Calibri" panose="020F0502020204030204" pitchFamily="34" charset="0"/>
              </a:rPr>
              <a:t>CNII</a:t>
            </a:r>
            <a:r>
              <a:rPr lang="en-US" dirty="0">
                <a:latin typeface="Calibri" panose="020F0502020204030204" pitchFamily="34" charset="0"/>
                <a:cs typeface="Calibri" panose="020F0502020204030204" pitchFamily="34" charset="0"/>
              </a:rPr>
              <a:t>), the design storm is estimated by the median IDF curves (50%) using the ABM for the storm time distribution, and the estimated Manning’s roughness coefficient (</a:t>
            </a:r>
            <a:r>
              <a:rPr lang="en-US" dirty="0" err="1">
                <a:latin typeface="Calibri" panose="020F0502020204030204" pitchFamily="34" charset="0"/>
                <a:cs typeface="Calibri" panose="020F0502020204030204" pitchFamily="34" charset="0"/>
              </a:rPr>
              <a:t>n</a:t>
            </a:r>
            <a:r>
              <a:rPr lang="en-US" baseline="-25000" dirty="0" err="1">
                <a:latin typeface="Calibri" panose="020F0502020204030204" pitchFamily="34" charset="0"/>
                <a:cs typeface="Calibri" panose="020F0502020204030204" pitchFamily="34" charset="0"/>
              </a:rPr>
              <a:t>average</a:t>
            </a:r>
            <a:r>
              <a:rPr lang="en-US" dirty="0">
                <a:latin typeface="Calibri" panose="020F0502020204030204" pitchFamily="34" charset="0"/>
                <a:cs typeface="Calibri" panose="020F0502020204030204" pitchFamily="34" charset="0"/>
              </a:rPr>
              <a:t>) and </a:t>
            </a:r>
          </a:p>
          <a:p>
            <a:pPr lvl="1" algn="just"/>
            <a:r>
              <a:rPr lang="en-US" b="1" dirty="0">
                <a:latin typeface="Calibri" panose="020F0502020204030204" pitchFamily="34" charset="0"/>
                <a:cs typeface="Calibri" panose="020F0502020204030204" pitchFamily="34" charset="0"/>
              </a:rPr>
              <a:t>High scenario</a:t>
            </a:r>
            <a:r>
              <a:rPr lang="en-US" dirty="0">
                <a:latin typeface="Calibri" panose="020F0502020204030204" pitchFamily="34" charset="0"/>
                <a:cs typeface="Calibri" panose="020F0502020204030204" pitchFamily="34" charset="0"/>
              </a:rPr>
              <a:t> represents high antecedent soil moisture conditions (</a:t>
            </a:r>
            <a:r>
              <a:rPr lang="en-US" b="1" dirty="0">
                <a:latin typeface="Calibri" panose="020F0502020204030204" pitchFamily="34" charset="0"/>
                <a:cs typeface="Calibri" panose="020F0502020204030204" pitchFamily="34" charset="0"/>
              </a:rPr>
              <a:t>CNIII</a:t>
            </a:r>
            <a:r>
              <a:rPr lang="en-US" dirty="0">
                <a:latin typeface="Calibri" panose="020F0502020204030204" pitchFamily="34" charset="0"/>
                <a:cs typeface="Calibri" panose="020F0502020204030204" pitchFamily="34" charset="0"/>
              </a:rPr>
              <a:t>), the design storm is estimated for the 80% confidence level of IDF curves using the WCDS for the storm time distribution and high Manning’s roughness coefficient (e.g. </a:t>
            </a:r>
            <a:r>
              <a:rPr lang="en-US" dirty="0" err="1">
                <a:latin typeface="Calibri" panose="020F0502020204030204" pitchFamily="34" charset="0"/>
                <a:cs typeface="Calibri" panose="020F0502020204030204" pitchFamily="34" charset="0"/>
              </a:rPr>
              <a:t>n</a:t>
            </a:r>
            <a:r>
              <a:rPr lang="en-US" baseline="-25000" dirty="0" err="1">
                <a:latin typeface="Calibri" panose="020F0502020204030204" pitchFamily="34" charset="0"/>
                <a:cs typeface="Calibri" panose="020F0502020204030204" pitchFamily="34" charset="0"/>
              </a:rPr>
              <a:t>high</a:t>
            </a:r>
            <a:r>
              <a:rPr lang="en-US" dirty="0">
                <a:latin typeface="Calibri" panose="020F0502020204030204" pitchFamily="34" charset="0"/>
                <a:cs typeface="Calibri" panose="020F0502020204030204" pitchFamily="34" charset="0"/>
              </a:rPr>
              <a:t>=n</a:t>
            </a:r>
            <a:r>
              <a:rPr lang="en-US" baseline="-25000" dirty="0">
                <a:latin typeface="Calibri" panose="020F0502020204030204" pitchFamily="34" charset="0"/>
                <a:cs typeface="Calibri" panose="020F0502020204030204" pitchFamily="34" charset="0"/>
              </a:rPr>
              <a:t>average</a:t>
            </a:r>
            <a:r>
              <a:rPr lang="en-US" dirty="0">
                <a:latin typeface="Calibri" panose="020F0502020204030204" pitchFamily="34" charset="0"/>
                <a:cs typeface="Calibri" panose="020F0502020204030204" pitchFamily="34" charset="0"/>
              </a:rPr>
              <a:t>+0,5*</a:t>
            </a:r>
            <a:r>
              <a:rPr lang="en-US" dirty="0" err="1">
                <a:latin typeface="Calibri" panose="020F0502020204030204" pitchFamily="34" charset="0"/>
                <a:cs typeface="Calibri" panose="020F0502020204030204" pitchFamily="34" charset="0"/>
              </a:rPr>
              <a:t>n</a:t>
            </a:r>
            <a:r>
              <a:rPr lang="en-US" baseline="-25000" dirty="0" err="1">
                <a:latin typeface="Calibri" panose="020F0502020204030204" pitchFamily="34" charset="0"/>
                <a:cs typeface="Calibri" panose="020F0502020204030204" pitchFamily="34" charset="0"/>
              </a:rPr>
              <a:t>average</a:t>
            </a:r>
            <a:r>
              <a:rPr lang="en-US" dirty="0">
                <a:latin typeface="Calibri" panose="020F0502020204030204" pitchFamily="34" charset="0"/>
                <a:cs typeface="Calibri" panose="020F0502020204030204" pitchFamily="34" charset="0"/>
              </a:rPr>
              <a:t>).  </a:t>
            </a:r>
          </a:p>
          <a:p>
            <a:pPr marL="342900" lvl="1" indent="-342900" algn="just">
              <a:buClr>
                <a:schemeClr val="bg2"/>
              </a:buClr>
              <a:buFont typeface="Wingdings" panose="05000000000000000000" pitchFamily="2" charset="2"/>
              <a:buChar char="p"/>
            </a:pPr>
            <a:r>
              <a:rPr lang="en-US" dirty="0">
                <a:latin typeface="Calibri" panose="020F0502020204030204" pitchFamily="34" charset="0"/>
                <a:cs typeface="Calibri" panose="020F0502020204030204" pitchFamily="34" charset="0"/>
              </a:rPr>
              <a:t>In total, nine (9) scenarios were simulated for the three (3) return periods (e.g. T=50, 100, 1000 years).</a:t>
            </a:r>
          </a:p>
        </p:txBody>
      </p:sp>
      <p:sp>
        <p:nvSpPr>
          <p:cNvPr id="7"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spTree>
    <p:extLst>
      <p:ext uri="{BB962C8B-B14F-4D97-AF65-F5344CB8AC3E}">
        <p14:creationId xmlns:p14="http://schemas.microsoft.com/office/powerpoint/2010/main" val="377884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701675" y="635459"/>
            <a:ext cx="3321050" cy="996033"/>
          </a:xfrm>
          <a:prstGeom prst="rect">
            <a:avLst/>
          </a:prstGeom>
          <a:solidFill>
            <a:srgbClr val="EEECE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72000" tIns="36000" rIns="72000" bIns="36000" anchor="ct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a:r>
              <a:rPr lang="en-US" altLang="el-GR" sz="2000" b="1" i="1" dirty="0">
                <a:solidFill>
                  <a:srgbClr val="000000"/>
                </a:solidFill>
                <a:latin typeface="Calibri" panose="020F0502020204030204" pitchFamily="34" charset="0"/>
              </a:rPr>
              <a:t>Average values of Manning’s roughness coefficient based on CORINE land cover data.</a:t>
            </a:r>
            <a:endParaRPr lang="en-GB" altLang="el-GR" sz="2000" b="1" i="1" dirty="0">
              <a:solidFill>
                <a:srgbClr val="000000"/>
              </a:solidFill>
              <a:latin typeface="Calibri" panose="020F0502020204030204" pitchFamily="34" charset="0"/>
            </a:endParaRPr>
          </a:p>
        </p:txBody>
      </p:sp>
      <p:sp>
        <p:nvSpPr>
          <p:cNvPr id="5" name="Rectangle 6"/>
          <p:cNvSpPr>
            <a:spLocks noGrp="1" noChangeArrowheads="1"/>
          </p:cNvSpPr>
          <p:nvPr>
            <p:ph type="sldNum" sz="quarter" idx="11"/>
          </p:nvPr>
        </p:nvSpPr>
        <p:spPr>
          <a:xfrm>
            <a:off x="236538" y="6626225"/>
            <a:ext cx="879951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a:solidFill>
                  <a:schemeClr val="tx1"/>
                </a:solidFill>
                <a:latin typeface="Palatino Linotype" panose="02040502050505030304" pitchFamily="18" charset="0"/>
              </a:defRPr>
            </a:lvl1pPr>
            <a:lvl2pPr marL="742950" indent="-285750">
              <a:spcBef>
                <a:spcPct val="20000"/>
              </a:spcBef>
              <a:buClr>
                <a:schemeClr val="tx2"/>
              </a:buClr>
              <a:buSzPct val="75000"/>
              <a:buFont typeface="Wingdings" panose="05000000000000000000" pitchFamily="2" charset="2"/>
              <a:buChar char="n"/>
              <a:defRPr>
                <a:solidFill>
                  <a:schemeClr val="tx1"/>
                </a:solidFill>
                <a:latin typeface="Palatino Linotype" panose="02040502050505030304" pitchFamily="18"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Palatino Linotype" panose="02040502050505030304" pitchFamily="18" charset="0"/>
              </a:defRPr>
            </a:lvl3pPr>
            <a:lvl4pPr marL="1600200" indent="-228600">
              <a:spcBef>
                <a:spcPct val="20000"/>
              </a:spcBef>
              <a:buClr>
                <a:schemeClr val="bg2"/>
              </a:buClr>
              <a:buFont typeface="Wingdings" panose="05000000000000000000" pitchFamily="2" charset="2"/>
              <a:buChar char="§"/>
              <a:defRPr>
                <a:solidFill>
                  <a:schemeClr val="tx1"/>
                </a:solidFill>
                <a:latin typeface="Palatino Linotype" panose="02040502050505030304" pitchFamily="18" charset="0"/>
              </a:defRPr>
            </a:lvl4pPr>
            <a:lvl5pPr marL="2057400" indent="-228600">
              <a:spcBef>
                <a:spcPct val="20000"/>
              </a:spcBef>
              <a:buClr>
                <a:schemeClr val="tx2"/>
              </a:buClr>
              <a:buSzPct val="80000"/>
              <a:buFont typeface="Wingdings" panose="05000000000000000000" pitchFamily="2" charset="2"/>
              <a:defRPr>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a:solidFill>
                  <a:schemeClr val="tx1"/>
                </a:solidFill>
                <a:latin typeface="Palatino Linotype" panose="02040502050505030304" pitchFamily="18" charset="0"/>
              </a:defRPr>
            </a:lvl9pPr>
          </a:lstStyle>
          <a:p>
            <a:pPr algn="ctr">
              <a:spcBef>
                <a:spcPct val="50000"/>
              </a:spcBef>
              <a:buClrTx/>
              <a:buSzTx/>
              <a:buFontTx/>
              <a:buNone/>
            </a:pPr>
            <a:r>
              <a:rPr lang="en-US" altLang="el-GR" sz="700" dirty="0">
                <a:solidFill>
                  <a:schemeClr val="tx2"/>
                </a:solidFill>
              </a:rPr>
              <a:t>3rd International Electronic Conference on Water Sciences (ECWS-3) ,15-30 November 2018</a:t>
            </a:r>
            <a:r>
              <a:rPr lang="en-US" altLang="el-GR" dirty="0">
                <a:solidFill>
                  <a:schemeClr val="tx2"/>
                </a:solidFill>
              </a:rPr>
              <a:t>	</a:t>
            </a:r>
            <a:endParaRPr lang="el-GR" altLang="el-GR" dirty="0">
              <a:solidFill>
                <a:schemeClr val="tx2"/>
              </a:solidFill>
            </a:endParaRPr>
          </a:p>
        </p:txBody>
      </p:sp>
      <p:pic>
        <p:nvPicPr>
          <p:cNvPr id="19476" name="Picture 20"/>
          <p:cNvPicPr>
            <a:picLocks noChangeAspect="1" noChangeArrowheads="1"/>
          </p:cNvPicPr>
          <p:nvPr/>
        </p:nvPicPr>
        <p:blipFill>
          <a:blip r:embed="rId3" cstate="print"/>
          <a:srcRect/>
          <a:stretch>
            <a:fillRect/>
          </a:stretch>
        </p:blipFill>
        <p:spPr bwMode="auto">
          <a:xfrm>
            <a:off x="4200249" y="82378"/>
            <a:ext cx="4666178" cy="654084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Level">
  <a:themeElements>
    <a:clrScheme name="Level 13">
      <a:dk1>
        <a:srgbClr val="000000"/>
      </a:dk1>
      <a:lt1>
        <a:srgbClr val="FFFFFF"/>
      </a:lt1>
      <a:dk2>
        <a:srgbClr val="1F0397"/>
      </a:dk2>
      <a:lt2>
        <a:srgbClr val="100264"/>
      </a:lt2>
      <a:accent1>
        <a:srgbClr val="9999FF"/>
      </a:accent1>
      <a:accent2>
        <a:srgbClr val="A6BEDA"/>
      </a:accent2>
      <a:accent3>
        <a:srgbClr val="FFFFFF"/>
      </a:accent3>
      <a:accent4>
        <a:srgbClr val="000000"/>
      </a:accent4>
      <a:accent5>
        <a:srgbClr val="CACAFF"/>
      </a:accent5>
      <a:accent6>
        <a:srgbClr val="96ACC5"/>
      </a:accent6>
      <a:hlink>
        <a:srgbClr val="FFFF66"/>
      </a:hlink>
      <a:folHlink>
        <a:srgbClr val="990000"/>
      </a:folHlink>
    </a:clrScheme>
    <a:fontScheme name="Level">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ysDot"/>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ysDot"/>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1F0397"/>
        </a:dk2>
        <a:lt2>
          <a:srgbClr val="100264"/>
        </a:lt2>
        <a:accent1>
          <a:srgbClr val="9999FF"/>
        </a:accent1>
        <a:accent2>
          <a:srgbClr val="62AED0"/>
        </a:accent2>
        <a:accent3>
          <a:srgbClr val="FFFFFF"/>
        </a:accent3>
        <a:accent4>
          <a:srgbClr val="000000"/>
        </a:accent4>
        <a:accent5>
          <a:srgbClr val="CACAFF"/>
        </a:accent5>
        <a:accent6>
          <a:srgbClr val="589DB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1F0397"/>
        </a:dk2>
        <a:lt2>
          <a:srgbClr val="100264"/>
        </a:lt2>
        <a:accent1>
          <a:srgbClr val="9999FF"/>
        </a:accent1>
        <a:accent2>
          <a:srgbClr val="A6BEDA"/>
        </a:accent2>
        <a:accent3>
          <a:srgbClr val="FFFFFF"/>
        </a:accent3>
        <a:accent4>
          <a:srgbClr val="000000"/>
        </a:accent4>
        <a:accent5>
          <a:srgbClr val="CACAFF"/>
        </a:accent5>
        <a:accent6>
          <a:srgbClr val="96ACC5"/>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1">
        <a:dk1>
          <a:srgbClr val="000000"/>
        </a:dk1>
        <a:lt1>
          <a:srgbClr val="FFFFFF"/>
        </a:lt1>
        <a:dk2>
          <a:srgbClr val="1F0397"/>
        </a:dk2>
        <a:lt2>
          <a:srgbClr val="100264"/>
        </a:lt2>
        <a:accent1>
          <a:srgbClr val="9999FF"/>
        </a:accent1>
        <a:accent2>
          <a:srgbClr val="A6BEDA"/>
        </a:accent2>
        <a:accent3>
          <a:srgbClr val="FFFFFF"/>
        </a:accent3>
        <a:accent4>
          <a:srgbClr val="000000"/>
        </a:accent4>
        <a:accent5>
          <a:srgbClr val="CACAFF"/>
        </a:accent5>
        <a:accent6>
          <a:srgbClr val="96ACC5"/>
        </a:accent6>
        <a:hlink>
          <a:srgbClr val="FFCC00"/>
        </a:hlink>
        <a:folHlink>
          <a:srgbClr val="FF9933"/>
        </a:folHlink>
      </a:clrScheme>
      <a:clrMap bg1="lt1" tx1="dk1" bg2="lt2" tx2="dk2" accent1="accent1" accent2="accent2" accent3="accent3" accent4="accent4" accent5="accent5" accent6="accent6" hlink="hlink" folHlink="folHlink"/>
    </a:extraClrScheme>
    <a:extraClrScheme>
      <a:clrScheme name="Level 12">
        <a:dk1>
          <a:srgbClr val="000000"/>
        </a:dk1>
        <a:lt1>
          <a:srgbClr val="FFFFFF"/>
        </a:lt1>
        <a:dk2>
          <a:srgbClr val="1F0397"/>
        </a:dk2>
        <a:lt2>
          <a:srgbClr val="100264"/>
        </a:lt2>
        <a:accent1>
          <a:srgbClr val="9999FF"/>
        </a:accent1>
        <a:accent2>
          <a:srgbClr val="A6BEDA"/>
        </a:accent2>
        <a:accent3>
          <a:srgbClr val="FFFFFF"/>
        </a:accent3>
        <a:accent4>
          <a:srgbClr val="000000"/>
        </a:accent4>
        <a:accent5>
          <a:srgbClr val="CACAFF"/>
        </a:accent5>
        <a:accent6>
          <a:srgbClr val="96ACC5"/>
        </a:accent6>
        <a:hlink>
          <a:srgbClr val="FFCC00"/>
        </a:hlink>
        <a:folHlink>
          <a:srgbClr val="990000"/>
        </a:folHlink>
      </a:clrScheme>
      <a:clrMap bg1="lt1" tx1="dk1" bg2="lt2" tx2="dk2" accent1="accent1" accent2="accent2" accent3="accent3" accent4="accent4" accent5="accent5" accent6="accent6" hlink="hlink" folHlink="folHlink"/>
    </a:extraClrScheme>
    <a:extraClrScheme>
      <a:clrScheme name="Level 13">
        <a:dk1>
          <a:srgbClr val="000000"/>
        </a:dk1>
        <a:lt1>
          <a:srgbClr val="FFFFFF"/>
        </a:lt1>
        <a:dk2>
          <a:srgbClr val="1F0397"/>
        </a:dk2>
        <a:lt2>
          <a:srgbClr val="100264"/>
        </a:lt2>
        <a:accent1>
          <a:srgbClr val="9999FF"/>
        </a:accent1>
        <a:accent2>
          <a:srgbClr val="A6BEDA"/>
        </a:accent2>
        <a:accent3>
          <a:srgbClr val="FFFFFF"/>
        </a:accent3>
        <a:accent4>
          <a:srgbClr val="000000"/>
        </a:accent4>
        <a:accent5>
          <a:srgbClr val="CACAFF"/>
        </a:accent5>
        <a:accent6>
          <a:srgbClr val="96ACC5"/>
        </a:accent6>
        <a:hlink>
          <a:srgbClr val="FFFF66"/>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3blues</Template>
  <TotalTime>17447</TotalTime>
  <Words>3013</Words>
  <Application>Microsoft Office PowerPoint</Application>
  <PresentationFormat>On-screen Show (4:3)</PresentationFormat>
  <Paragraphs>149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Wingdings</vt:lpstr>
      <vt:lpstr>Palatino Linotype</vt:lpstr>
      <vt:lpstr>Arial</vt:lpstr>
      <vt:lpstr>Times New Roman</vt:lpstr>
      <vt:lpstr>Level</vt:lpstr>
      <vt:lpstr>Flood risk management methodology for Lakes and adjacent areas: The Lake Pamvotida Paradigm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RSCy2015_lvassil</dc:title>
  <dc:creator>lvassil</dc:creator>
  <cp:lastModifiedBy>user</cp:lastModifiedBy>
  <cp:revision>1414</cp:revision>
  <dcterms:created xsi:type="dcterms:W3CDTF">2005-04-12T03:53:45Z</dcterms:created>
  <dcterms:modified xsi:type="dcterms:W3CDTF">2018-10-29T21:13:09Z</dcterms:modified>
</cp:coreProperties>
</file>