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6">
  <p:sldMasterIdLst>
    <p:sldMasterId id="2147483684" r:id="rId1"/>
  </p:sldMasterIdLst>
  <p:notesMasterIdLst>
    <p:notesMasterId r:id="rId18"/>
  </p:notesMasterIdLst>
  <p:sldIdLst>
    <p:sldId id="256" r:id="rId2"/>
    <p:sldId id="264" r:id="rId3"/>
    <p:sldId id="258" r:id="rId4"/>
    <p:sldId id="259" r:id="rId5"/>
    <p:sldId id="276" r:id="rId6"/>
    <p:sldId id="265" r:id="rId7"/>
    <p:sldId id="277" r:id="rId8"/>
    <p:sldId id="261" r:id="rId9"/>
    <p:sldId id="270" r:id="rId10"/>
    <p:sldId id="271" r:id="rId11"/>
    <p:sldId id="272" r:id="rId12"/>
    <p:sldId id="273" r:id="rId13"/>
    <p:sldId id="274" r:id="rId14"/>
    <p:sldId id="275" r:id="rId15"/>
    <p:sldId id="260" r:id="rId16"/>
    <p:sldId id="278" r:id="rId1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500" autoAdjust="0"/>
    <p:restoredTop sz="94111" autoAdjust="0"/>
  </p:normalViewPr>
  <p:slideViewPr>
    <p:cSldViewPr snapToGrid="0">
      <p:cViewPr>
        <p:scale>
          <a:sx n="75" d="100"/>
          <a:sy n="75" d="100"/>
        </p:scale>
        <p:origin x="2184" y="732"/>
      </p:cViewPr>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oleObject" Target="file:///C:\Users\gkrintzk\Desktop\Back%20Up\5.%20Viant%20Lab\Project%20FNN\Exp%2012\DIMS\emailed%20Mark\Kendrick%20Mass%20Defect.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gkrintzk\Desktop\Back%20Up\5.%20Viant%20Lab\Project%20FNN\Exp%2012\DIMS\emailed%20Mark\Kendrick%20Mass%20Defect.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Users\gkrintzk\Desktop\Back%20Up\5.%20Viant%20Lab\Project%20FNN\Exp%2012\DIMS\emailed%20Mark\Kendrick%20Mass%20Defect.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Users\gkrintzk\Desktop\Back%20Up\5.%20Viant%20Lab\Project%20FNN\Exp%2012\DIMS\emailed%20Mark\Kendrick%20Mass%20Defect.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2793285214348207"/>
          <c:y val="5.1400554097404488E-2"/>
          <c:w val="0.82723381452318445"/>
          <c:h val="0.85090259550889469"/>
        </c:manualLayout>
      </c:layout>
      <c:scatterChart>
        <c:scatterStyle val="lineMarker"/>
        <c:varyColors val="0"/>
        <c:ser>
          <c:idx val="0"/>
          <c:order val="0"/>
          <c:spPr>
            <a:ln w="28575">
              <a:noFill/>
            </a:ln>
          </c:spPr>
          <c:marker>
            <c:symbol val="diamond"/>
            <c:size val="3"/>
          </c:marker>
          <c:xVal>
            <c:numRef>
              <c:f>PosBothCorrectedByPlots!$K$4:$K$105</c:f>
              <c:numCache>
                <c:formatCode>General</c:formatCode>
                <c:ptCount val="102"/>
                <c:pt idx="0">
                  <c:v>89</c:v>
                </c:pt>
                <c:pt idx="1">
                  <c:v>105</c:v>
                </c:pt>
                <c:pt idx="2">
                  <c:v>155</c:v>
                </c:pt>
                <c:pt idx="3">
                  <c:v>311</c:v>
                </c:pt>
                <c:pt idx="4">
                  <c:v>342</c:v>
                </c:pt>
                <c:pt idx="5">
                  <c:v>343</c:v>
                </c:pt>
                <c:pt idx="6">
                  <c:v>344</c:v>
                </c:pt>
                <c:pt idx="7">
                  <c:v>346</c:v>
                </c:pt>
                <c:pt idx="8">
                  <c:v>354</c:v>
                </c:pt>
                <c:pt idx="9">
                  <c:v>355</c:v>
                </c:pt>
                <c:pt idx="10">
                  <c:v>356</c:v>
                </c:pt>
                <c:pt idx="11">
                  <c:v>357</c:v>
                </c:pt>
                <c:pt idx="12">
                  <c:v>357</c:v>
                </c:pt>
                <c:pt idx="13">
                  <c:v>358</c:v>
                </c:pt>
                <c:pt idx="14">
                  <c:v>358</c:v>
                </c:pt>
                <c:pt idx="15">
                  <c:v>359</c:v>
                </c:pt>
                <c:pt idx="16">
                  <c:v>360</c:v>
                </c:pt>
                <c:pt idx="17">
                  <c:v>361</c:v>
                </c:pt>
                <c:pt idx="18">
                  <c:v>364</c:v>
                </c:pt>
                <c:pt idx="19">
                  <c:v>368</c:v>
                </c:pt>
                <c:pt idx="20">
                  <c:v>372</c:v>
                </c:pt>
                <c:pt idx="21">
                  <c:v>372</c:v>
                </c:pt>
                <c:pt idx="22">
                  <c:v>374</c:v>
                </c:pt>
                <c:pt idx="23">
                  <c:v>374</c:v>
                </c:pt>
                <c:pt idx="24">
                  <c:v>375</c:v>
                </c:pt>
                <c:pt idx="25">
                  <c:v>377</c:v>
                </c:pt>
                <c:pt idx="26">
                  <c:v>378</c:v>
                </c:pt>
                <c:pt idx="27">
                  <c:v>382</c:v>
                </c:pt>
                <c:pt idx="28">
                  <c:v>382</c:v>
                </c:pt>
                <c:pt idx="29">
                  <c:v>384</c:v>
                </c:pt>
                <c:pt idx="30">
                  <c:v>397</c:v>
                </c:pt>
                <c:pt idx="31">
                  <c:v>398</c:v>
                </c:pt>
                <c:pt idx="32">
                  <c:v>398</c:v>
                </c:pt>
                <c:pt idx="33">
                  <c:v>398</c:v>
                </c:pt>
                <c:pt idx="34">
                  <c:v>399</c:v>
                </c:pt>
                <c:pt idx="35">
                  <c:v>400</c:v>
                </c:pt>
                <c:pt idx="36">
                  <c:v>400</c:v>
                </c:pt>
                <c:pt idx="37">
                  <c:v>401</c:v>
                </c:pt>
                <c:pt idx="38">
                  <c:v>404</c:v>
                </c:pt>
                <c:pt idx="39">
                  <c:v>414</c:v>
                </c:pt>
                <c:pt idx="40">
                  <c:v>415</c:v>
                </c:pt>
                <c:pt idx="41">
                  <c:v>416</c:v>
                </c:pt>
                <c:pt idx="42">
                  <c:v>425</c:v>
                </c:pt>
                <c:pt idx="43">
                  <c:v>427</c:v>
                </c:pt>
                <c:pt idx="44">
                  <c:v>427</c:v>
                </c:pt>
                <c:pt idx="45">
                  <c:v>428</c:v>
                </c:pt>
                <c:pt idx="46">
                  <c:v>430</c:v>
                </c:pt>
                <c:pt idx="47">
                  <c:v>430</c:v>
                </c:pt>
                <c:pt idx="48">
                  <c:v>432</c:v>
                </c:pt>
                <c:pt idx="49">
                  <c:v>432</c:v>
                </c:pt>
                <c:pt idx="50">
                  <c:v>432</c:v>
                </c:pt>
                <c:pt idx="51">
                  <c:v>433</c:v>
                </c:pt>
                <c:pt idx="52">
                  <c:v>437</c:v>
                </c:pt>
                <c:pt idx="53">
                  <c:v>444</c:v>
                </c:pt>
                <c:pt idx="54">
                  <c:v>452</c:v>
                </c:pt>
                <c:pt idx="55">
                  <c:v>457</c:v>
                </c:pt>
                <c:pt idx="56">
                  <c:v>458</c:v>
                </c:pt>
                <c:pt idx="57">
                  <c:v>459</c:v>
                </c:pt>
                <c:pt idx="58">
                  <c:v>463</c:v>
                </c:pt>
                <c:pt idx="59">
                  <c:v>472</c:v>
                </c:pt>
                <c:pt idx="60">
                  <c:v>474</c:v>
                </c:pt>
                <c:pt idx="61">
                  <c:v>475</c:v>
                </c:pt>
                <c:pt idx="62">
                  <c:v>476</c:v>
                </c:pt>
                <c:pt idx="63">
                  <c:v>476</c:v>
                </c:pt>
                <c:pt idx="64">
                  <c:v>486</c:v>
                </c:pt>
                <c:pt idx="65">
                  <c:v>486</c:v>
                </c:pt>
                <c:pt idx="66">
                  <c:v>488</c:v>
                </c:pt>
                <c:pt idx="67">
                  <c:v>492</c:v>
                </c:pt>
                <c:pt idx="68">
                  <c:v>493</c:v>
                </c:pt>
                <c:pt idx="69">
                  <c:v>499</c:v>
                </c:pt>
                <c:pt idx="70">
                  <c:v>595</c:v>
                </c:pt>
                <c:pt idx="71">
                  <c:v>611</c:v>
                </c:pt>
                <c:pt idx="72">
                  <c:v>615</c:v>
                </c:pt>
                <c:pt idx="73">
                  <c:v>623</c:v>
                </c:pt>
                <c:pt idx="74">
                  <c:v>623</c:v>
                </c:pt>
                <c:pt idx="75">
                  <c:v>626</c:v>
                </c:pt>
                <c:pt idx="76">
                  <c:v>639</c:v>
                </c:pt>
                <c:pt idx="77">
                  <c:v>653</c:v>
                </c:pt>
                <c:pt idx="78">
                  <c:v>655</c:v>
                </c:pt>
                <c:pt idx="79">
                  <c:v>674</c:v>
                </c:pt>
                <c:pt idx="80">
                  <c:v>676</c:v>
                </c:pt>
                <c:pt idx="81">
                  <c:v>690</c:v>
                </c:pt>
                <c:pt idx="82">
                  <c:v>701</c:v>
                </c:pt>
                <c:pt idx="83">
                  <c:v>713</c:v>
                </c:pt>
                <c:pt idx="84">
                  <c:v>731</c:v>
                </c:pt>
                <c:pt idx="85">
                  <c:v>759</c:v>
                </c:pt>
                <c:pt idx="86">
                  <c:v>760</c:v>
                </c:pt>
                <c:pt idx="87">
                  <c:v>812</c:v>
                </c:pt>
                <c:pt idx="88">
                  <c:v>820</c:v>
                </c:pt>
                <c:pt idx="89">
                  <c:v>820</c:v>
                </c:pt>
                <c:pt idx="90">
                  <c:v>821</c:v>
                </c:pt>
                <c:pt idx="91">
                  <c:v>833</c:v>
                </c:pt>
                <c:pt idx="92">
                  <c:v>833</c:v>
                </c:pt>
                <c:pt idx="93">
                  <c:v>836</c:v>
                </c:pt>
                <c:pt idx="94">
                  <c:v>860</c:v>
                </c:pt>
                <c:pt idx="95">
                  <c:v>861</c:v>
                </c:pt>
                <c:pt idx="96">
                  <c:v>865</c:v>
                </c:pt>
                <c:pt idx="97">
                  <c:v>940</c:v>
                </c:pt>
                <c:pt idx="98">
                  <c:v>942</c:v>
                </c:pt>
                <c:pt idx="99">
                  <c:v>950</c:v>
                </c:pt>
                <c:pt idx="100">
                  <c:v>962</c:v>
                </c:pt>
                <c:pt idx="101">
                  <c:v>964</c:v>
                </c:pt>
              </c:numCache>
            </c:numRef>
          </c:xVal>
          <c:yVal>
            <c:numRef>
              <c:f>PosBothCorrectedByPlots!$G$4:$G$105</c:f>
              <c:numCache>
                <c:formatCode>General</c:formatCode>
                <c:ptCount val="102"/>
                <c:pt idx="0">
                  <c:v>-7.928051856325169</c:v>
                </c:pt>
                <c:pt idx="1">
                  <c:v>15.116501910370062</c:v>
                </c:pt>
                <c:pt idx="2">
                  <c:v>231.36062901113519</c:v>
                </c:pt>
                <c:pt idx="3">
                  <c:v>210.66647640316205</c:v>
                </c:pt>
                <c:pt idx="4">
                  <c:v>279.56642752923244</c:v>
                </c:pt>
                <c:pt idx="5">
                  <c:v>272.86307805917431</c:v>
                </c:pt>
                <c:pt idx="6">
                  <c:v>266.13465661603186</c:v>
                </c:pt>
                <c:pt idx="7">
                  <c:v>-354.8003125077912</c:v>
                </c:pt>
                <c:pt idx="8">
                  <c:v>292.83548033805573</c:v>
                </c:pt>
                <c:pt idx="9">
                  <c:v>286.15690317610643</c:v>
                </c:pt>
                <c:pt idx="10">
                  <c:v>291.91941864985438</c:v>
                </c:pt>
                <c:pt idx="11">
                  <c:v>285.36070749487408</c:v>
                </c:pt>
                <c:pt idx="12">
                  <c:v>272.75969362824526</c:v>
                </c:pt>
                <c:pt idx="13">
                  <c:v>278.53219793587414</c:v>
                </c:pt>
                <c:pt idx="14">
                  <c:v>265.97623371020518</c:v>
                </c:pt>
                <c:pt idx="15">
                  <c:v>271.89847063823436</c:v>
                </c:pt>
                <c:pt idx="16">
                  <c:v>252.50900243656815</c:v>
                </c:pt>
                <c:pt idx="17">
                  <c:v>258.41126169677864</c:v>
                </c:pt>
                <c:pt idx="18">
                  <c:v>-323.26423676391869</c:v>
                </c:pt>
                <c:pt idx="19">
                  <c:v>292.83478111972272</c:v>
                </c:pt>
                <c:pt idx="20">
                  <c:v>282.76596518890074</c:v>
                </c:pt>
                <c:pt idx="21">
                  <c:v>265.9796299137156</c:v>
                </c:pt>
                <c:pt idx="22">
                  <c:v>269.52308312496598</c:v>
                </c:pt>
                <c:pt idx="23">
                  <c:v>265.18792920774104</c:v>
                </c:pt>
                <c:pt idx="24">
                  <c:v>150.86388430080433</c:v>
                </c:pt>
                <c:pt idx="25">
                  <c:v>-316.628112146077</c:v>
                </c:pt>
                <c:pt idx="26">
                  <c:v>182.23988184638529</c:v>
                </c:pt>
                <c:pt idx="27">
                  <c:v>305.232322439565</c:v>
                </c:pt>
                <c:pt idx="28">
                  <c:v>292.68634704783381</c:v>
                </c:pt>
                <c:pt idx="29">
                  <c:v>279.28334397620347</c:v>
                </c:pt>
                <c:pt idx="30">
                  <c:v>298.86160113875349</c:v>
                </c:pt>
                <c:pt idx="31">
                  <c:v>291.88775404634271</c:v>
                </c:pt>
                <c:pt idx="32">
                  <c:v>279.65632703444498</c:v>
                </c:pt>
                <c:pt idx="33">
                  <c:v>-327.91219814987471</c:v>
                </c:pt>
                <c:pt idx="34">
                  <c:v>166.43574860961508</c:v>
                </c:pt>
                <c:pt idx="35">
                  <c:v>278.58423976056201</c:v>
                </c:pt>
                <c:pt idx="36">
                  <c:v>164.00182652967032</c:v>
                </c:pt>
                <c:pt idx="37">
                  <c:v>308.21457442215205</c:v>
                </c:pt>
                <c:pt idx="38">
                  <c:v>256.05255553620054</c:v>
                </c:pt>
                <c:pt idx="39">
                  <c:v>278.63458348343784</c:v>
                </c:pt>
                <c:pt idx="40">
                  <c:v>106.78404497826932</c:v>
                </c:pt>
                <c:pt idx="41">
                  <c:v>305.89562382050417</c:v>
                </c:pt>
                <c:pt idx="42">
                  <c:v>-223.85707405646826</c:v>
                </c:pt>
                <c:pt idx="43">
                  <c:v>322.07137021833887</c:v>
                </c:pt>
                <c:pt idx="44">
                  <c:v>285.73678709159367</c:v>
                </c:pt>
                <c:pt idx="45">
                  <c:v>278.6127079372136</c:v>
                </c:pt>
                <c:pt idx="46">
                  <c:v>305.96324822607812</c:v>
                </c:pt>
                <c:pt idx="47">
                  <c:v>265.27852793128659</c:v>
                </c:pt>
                <c:pt idx="48">
                  <c:v>288.30380324853877</c:v>
                </c:pt>
                <c:pt idx="49">
                  <c:v>256.2695130087036</c:v>
                </c:pt>
                <c:pt idx="50">
                  <c:v>252.00418104049049</c:v>
                </c:pt>
                <c:pt idx="51">
                  <c:v>281.66917695574512</c:v>
                </c:pt>
                <c:pt idx="52">
                  <c:v>149.32304959103249</c:v>
                </c:pt>
                <c:pt idx="53">
                  <c:v>265.21909436951319</c:v>
                </c:pt>
                <c:pt idx="54">
                  <c:v>227.9477155893801</c:v>
                </c:pt>
                <c:pt idx="55">
                  <c:v>308.14704990490327</c:v>
                </c:pt>
                <c:pt idx="56">
                  <c:v>301.4621797776158</c:v>
                </c:pt>
                <c:pt idx="57">
                  <c:v>258.37280468618928</c:v>
                </c:pt>
                <c:pt idx="58">
                  <c:v>276.84778087353834</c:v>
                </c:pt>
                <c:pt idx="59">
                  <c:v>301.41373393314552</c:v>
                </c:pt>
                <c:pt idx="60">
                  <c:v>324.38816608578236</c:v>
                </c:pt>
                <c:pt idx="61">
                  <c:v>250.37306154194994</c:v>
                </c:pt>
                <c:pt idx="62">
                  <c:v>313.20568079257782</c:v>
                </c:pt>
                <c:pt idx="63">
                  <c:v>248.19795014860802</c:v>
                </c:pt>
                <c:pt idx="64">
                  <c:v>337.86278909644807</c:v>
                </c:pt>
                <c:pt idx="65">
                  <c:v>305.87344860924759</c:v>
                </c:pt>
                <c:pt idx="66">
                  <c:v>324.47756614931222</c:v>
                </c:pt>
                <c:pt idx="67">
                  <c:v>297.74178150859143</c:v>
                </c:pt>
                <c:pt idx="68">
                  <c:v>295.2219554569524</c:v>
                </c:pt>
                <c:pt idx="69">
                  <c:v>344.75083210554658</c:v>
                </c:pt>
                <c:pt idx="70">
                  <c:v>382.27946616814279</c:v>
                </c:pt>
                <c:pt idx="71">
                  <c:v>404.81888460396931</c:v>
                </c:pt>
                <c:pt idx="72">
                  <c:v>246.70695972008616</c:v>
                </c:pt>
                <c:pt idx="73">
                  <c:v>445.92012500322653</c:v>
                </c:pt>
                <c:pt idx="74">
                  <c:v>289.0645671089942</c:v>
                </c:pt>
                <c:pt idx="75">
                  <c:v>430.36788161805362</c:v>
                </c:pt>
                <c:pt idx="76">
                  <c:v>468.64913150659504</c:v>
                </c:pt>
                <c:pt idx="77">
                  <c:v>432.63009564316235</c:v>
                </c:pt>
                <c:pt idx="78">
                  <c:v>298.59284442761691</c:v>
                </c:pt>
                <c:pt idx="79">
                  <c:v>248.46946092407052</c:v>
                </c:pt>
                <c:pt idx="80">
                  <c:v>434.03204275216467</c:v>
                </c:pt>
                <c:pt idx="81">
                  <c:v>264.19329820600979</c:v>
                </c:pt>
                <c:pt idx="82">
                  <c:v>308.40630295426763</c:v>
                </c:pt>
                <c:pt idx="83">
                  <c:v>304.84516950696161</c:v>
                </c:pt>
                <c:pt idx="84">
                  <c:v>330.88548872160573</c:v>
                </c:pt>
                <c:pt idx="85">
                  <c:v>275.00395629169816</c:v>
                </c:pt>
                <c:pt idx="86">
                  <c:v>263.87385529756102</c:v>
                </c:pt>
                <c:pt idx="87">
                  <c:v>462.80345185573424</c:v>
                </c:pt>
                <c:pt idx="88">
                  <c:v>478.6513932640446</c:v>
                </c:pt>
                <c:pt idx="89">
                  <c:v>469.24690613718667</c:v>
                </c:pt>
                <c:pt idx="90">
                  <c:v>466.79290650092753</c:v>
                </c:pt>
                <c:pt idx="91">
                  <c:v>-464.74947647800491</c:v>
                </c:pt>
                <c:pt idx="92">
                  <c:v>-473.88436497772091</c:v>
                </c:pt>
                <c:pt idx="93">
                  <c:v>492.01067378260177</c:v>
                </c:pt>
                <c:pt idx="94">
                  <c:v>320.69055662782375</c:v>
                </c:pt>
                <c:pt idx="95">
                  <c:v>318.44702172213601</c:v>
                </c:pt>
                <c:pt idx="96">
                  <c:v>-487.37425663443901</c:v>
                </c:pt>
                <c:pt idx="97">
                  <c:v>-489.0249257080086</c:v>
                </c:pt>
                <c:pt idx="98">
                  <c:v>-469.59013673995287</c:v>
                </c:pt>
                <c:pt idx="99">
                  <c:v>487.77352459580925</c:v>
                </c:pt>
                <c:pt idx="100">
                  <c:v>-473.1455194728369</c:v>
                </c:pt>
                <c:pt idx="101">
                  <c:v>-486.27812481038291</c:v>
                </c:pt>
              </c:numCache>
            </c:numRef>
          </c:yVal>
          <c:smooth val="0"/>
          <c:extLst>
            <c:ext xmlns:c16="http://schemas.microsoft.com/office/drawing/2014/chart" uri="{C3380CC4-5D6E-409C-BE32-E72D297353CC}">
              <c16:uniqueId val="{00000000-58B7-4349-A4C7-AC0349E72DFE}"/>
            </c:ext>
          </c:extLst>
        </c:ser>
        <c:dLbls>
          <c:showLegendKey val="0"/>
          <c:showVal val="0"/>
          <c:showCatName val="0"/>
          <c:showSerName val="0"/>
          <c:showPercent val="0"/>
          <c:showBubbleSize val="0"/>
        </c:dLbls>
        <c:axId val="141338304"/>
        <c:axId val="141339456"/>
      </c:scatterChart>
      <c:valAx>
        <c:axId val="141338304"/>
        <c:scaling>
          <c:orientation val="minMax"/>
        </c:scaling>
        <c:delete val="0"/>
        <c:axPos val="b"/>
        <c:numFmt formatCode="General" sourceLinked="1"/>
        <c:majorTickMark val="out"/>
        <c:minorTickMark val="none"/>
        <c:tickLblPos val="nextTo"/>
        <c:crossAx val="141339456"/>
        <c:crosses val="autoZero"/>
        <c:crossBetween val="midCat"/>
      </c:valAx>
      <c:valAx>
        <c:axId val="141339456"/>
        <c:scaling>
          <c:orientation val="minMax"/>
        </c:scaling>
        <c:delete val="0"/>
        <c:axPos val="l"/>
        <c:numFmt formatCode="General" sourceLinked="1"/>
        <c:majorTickMark val="out"/>
        <c:minorTickMark val="none"/>
        <c:tickLblPos val="nextTo"/>
        <c:crossAx val="141338304"/>
        <c:crosses val="autoZero"/>
        <c:crossBetween val="midCat"/>
      </c:valAx>
    </c:plotArea>
    <c:plotVisOnly val="1"/>
    <c:dispBlanksAs val="gap"/>
    <c:showDLblsOverMax val="0"/>
  </c:chart>
  <c:txPr>
    <a:bodyPr/>
    <a:lstStyle/>
    <a:p>
      <a:pPr>
        <a:defRPr sz="13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2793285214348207"/>
          <c:y val="5.1400554097404488E-2"/>
          <c:w val="0.82723381452318445"/>
          <c:h val="0.85090259550889469"/>
        </c:manualLayout>
      </c:layout>
      <c:scatterChart>
        <c:scatterStyle val="lineMarker"/>
        <c:varyColors val="0"/>
        <c:ser>
          <c:idx val="0"/>
          <c:order val="0"/>
          <c:spPr>
            <a:ln w="28575">
              <a:noFill/>
            </a:ln>
          </c:spPr>
          <c:marker>
            <c:symbol val="diamond"/>
            <c:size val="3"/>
          </c:marker>
          <c:xVal>
            <c:numRef>
              <c:f>PosBothCorrectedByPlots!$L$4:$L$105</c:f>
              <c:numCache>
                <c:formatCode>General</c:formatCode>
                <c:ptCount val="102"/>
                <c:pt idx="0">
                  <c:v>89</c:v>
                </c:pt>
                <c:pt idx="1">
                  <c:v>105</c:v>
                </c:pt>
                <c:pt idx="2">
                  <c:v>155</c:v>
                </c:pt>
                <c:pt idx="3">
                  <c:v>311</c:v>
                </c:pt>
                <c:pt idx="4">
                  <c:v>342</c:v>
                </c:pt>
                <c:pt idx="5">
                  <c:v>343</c:v>
                </c:pt>
                <c:pt idx="6">
                  <c:v>344</c:v>
                </c:pt>
                <c:pt idx="7">
                  <c:v>347</c:v>
                </c:pt>
                <c:pt idx="8">
                  <c:v>354</c:v>
                </c:pt>
                <c:pt idx="9">
                  <c:v>355</c:v>
                </c:pt>
                <c:pt idx="10">
                  <c:v>356</c:v>
                </c:pt>
                <c:pt idx="11">
                  <c:v>357</c:v>
                </c:pt>
                <c:pt idx="12">
                  <c:v>357</c:v>
                </c:pt>
                <c:pt idx="13">
                  <c:v>358</c:v>
                </c:pt>
                <c:pt idx="14">
                  <c:v>358</c:v>
                </c:pt>
                <c:pt idx="15">
                  <c:v>359</c:v>
                </c:pt>
                <c:pt idx="16">
                  <c:v>360</c:v>
                </c:pt>
                <c:pt idx="17">
                  <c:v>361</c:v>
                </c:pt>
                <c:pt idx="18">
                  <c:v>365</c:v>
                </c:pt>
                <c:pt idx="19">
                  <c:v>368</c:v>
                </c:pt>
                <c:pt idx="20">
                  <c:v>372</c:v>
                </c:pt>
                <c:pt idx="21">
                  <c:v>372</c:v>
                </c:pt>
                <c:pt idx="22">
                  <c:v>374</c:v>
                </c:pt>
                <c:pt idx="23">
                  <c:v>374</c:v>
                </c:pt>
                <c:pt idx="24">
                  <c:v>375</c:v>
                </c:pt>
                <c:pt idx="25">
                  <c:v>378</c:v>
                </c:pt>
                <c:pt idx="26">
                  <c:v>378</c:v>
                </c:pt>
                <c:pt idx="27">
                  <c:v>382</c:v>
                </c:pt>
                <c:pt idx="28">
                  <c:v>382</c:v>
                </c:pt>
                <c:pt idx="29">
                  <c:v>384</c:v>
                </c:pt>
                <c:pt idx="30">
                  <c:v>397</c:v>
                </c:pt>
                <c:pt idx="31">
                  <c:v>398</c:v>
                </c:pt>
                <c:pt idx="32">
                  <c:v>398</c:v>
                </c:pt>
                <c:pt idx="33">
                  <c:v>399</c:v>
                </c:pt>
                <c:pt idx="34">
                  <c:v>399</c:v>
                </c:pt>
                <c:pt idx="35">
                  <c:v>400</c:v>
                </c:pt>
                <c:pt idx="36">
                  <c:v>400</c:v>
                </c:pt>
                <c:pt idx="37">
                  <c:v>401</c:v>
                </c:pt>
                <c:pt idx="38">
                  <c:v>404</c:v>
                </c:pt>
                <c:pt idx="39">
                  <c:v>414</c:v>
                </c:pt>
                <c:pt idx="40">
                  <c:v>415</c:v>
                </c:pt>
                <c:pt idx="41">
                  <c:v>416</c:v>
                </c:pt>
                <c:pt idx="42">
                  <c:v>426</c:v>
                </c:pt>
                <c:pt idx="43">
                  <c:v>427</c:v>
                </c:pt>
                <c:pt idx="44">
                  <c:v>427</c:v>
                </c:pt>
                <c:pt idx="45">
                  <c:v>428</c:v>
                </c:pt>
                <c:pt idx="46">
                  <c:v>430</c:v>
                </c:pt>
                <c:pt idx="47">
                  <c:v>430</c:v>
                </c:pt>
                <c:pt idx="48">
                  <c:v>432</c:v>
                </c:pt>
                <c:pt idx="49">
                  <c:v>432</c:v>
                </c:pt>
                <c:pt idx="50">
                  <c:v>432</c:v>
                </c:pt>
                <c:pt idx="51">
                  <c:v>433</c:v>
                </c:pt>
                <c:pt idx="52">
                  <c:v>437</c:v>
                </c:pt>
                <c:pt idx="53">
                  <c:v>444</c:v>
                </c:pt>
                <c:pt idx="54">
                  <c:v>452</c:v>
                </c:pt>
                <c:pt idx="55">
                  <c:v>457</c:v>
                </c:pt>
                <c:pt idx="56">
                  <c:v>458</c:v>
                </c:pt>
                <c:pt idx="57">
                  <c:v>459</c:v>
                </c:pt>
                <c:pt idx="58">
                  <c:v>463</c:v>
                </c:pt>
                <c:pt idx="59">
                  <c:v>472</c:v>
                </c:pt>
                <c:pt idx="60">
                  <c:v>474</c:v>
                </c:pt>
                <c:pt idx="61">
                  <c:v>475</c:v>
                </c:pt>
                <c:pt idx="62">
                  <c:v>476</c:v>
                </c:pt>
                <c:pt idx="63">
                  <c:v>476</c:v>
                </c:pt>
                <c:pt idx="64">
                  <c:v>486</c:v>
                </c:pt>
                <c:pt idx="65">
                  <c:v>486</c:v>
                </c:pt>
                <c:pt idx="66">
                  <c:v>488</c:v>
                </c:pt>
                <c:pt idx="67">
                  <c:v>492</c:v>
                </c:pt>
                <c:pt idx="68">
                  <c:v>493</c:v>
                </c:pt>
                <c:pt idx="69">
                  <c:v>499</c:v>
                </c:pt>
                <c:pt idx="70">
                  <c:v>595</c:v>
                </c:pt>
                <c:pt idx="71">
                  <c:v>611</c:v>
                </c:pt>
                <c:pt idx="72">
                  <c:v>616</c:v>
                </c:pt>
                <c:pt idx="73">
                  <c:v>623</c:v>
                </c:pt>
                <c:pt idx="74">
                  <c:v>624</c:v>
                </c:pt>
                <c:pt idx="75">
                  <c:v>626</c:v>
                </c:pt>
                <c:pt idx="76">
                  <c:v>639</c:v>
                </c:pt>
                <c:pt idx="77">
                  <c:v>653</c:v>
                </c:pt>
                <c:pt idx="78">
                  <c:v>656</c:v>
                </c:pt>
                <c:pt idx="79">
                  <c:v>675</c:v>
                </c:pt>
                <c:pt idx="80">
                  <c:v>676</c:v>
                </c:pt>
                <c:pt idx="81">
                  <c:v>691</c:v>
                </c:pt>
                <c:pt idx="82">
                  <c:v>702</c:v>
                </c:pt>
                <c:pt idx="83">
                  <c:v>714</c:v>
                </c:pt>
                <c:pt idx="84">
                  <c:v>732</c:v>
                </c:pt>
                <c:pt idx="85">
                  <c:v>760</c:v>
                </c:pt>
                <c:pt idx="86">
                  <c:v>761</c:v>
                </c:pt>
                <c:pt idx="87">
                  <c:v>813</c:v>
                </c:pt>
                <c:pt idx="88">
                  <c:v>821</c:v>
                </c:pt>
                <c:pt idx="89">
                  <c:v>821</c:v>
                </c:pt>
                <c:pt idx="90">
                  <c:v>822</c:v>
                </c:pt>
                <c:pt idx="91">
                  <c:v>835</c:v>
                </c:pt>
                <c:pt idx="92">
                  <c:v>835</c:v>
                </c:pt>
                <c:pt idx="93">
                  <c:v>837</c:v>
                </c:pt>
                <c:pt idx="94">
                  <c:v>861</c:v>
                </c:pt>
                <c:pt idx="95">
                  <c:v>862</c:v>
                </c:pt>
                <c:pt idx="96">
                  <c:v>867</c:v>
                </c:pt>
                <c:pt idx="97">
                  <c:v>942</c:v>
                </c:pt>
                <c:pt idx="98">
                  <c:v>944</c:v>
                </c:pt>
                <c:pt idx="99">
                  <c:v>951</c:v>
                </c:pt>
                <c:pt idx="100">
                  <c:v>964</c:v>
                </c:pt>
                <c:pt idx="101">
                  <c:v>966</c:v>
                </c:pt>
              </c:numCache>
            </c:numRef>
          </c:xVal>
          <c:yVal>
            <c:numRef>
              <c:f>PosBothCorrectedByPlots!$H$4:$H$105</c:f>
              <c:numCache>
                <c:formatCode>General</c:formatCode>
                <c:ptCount val="102"/>
                <c:pt idx="0">
                  <c:v>-128.0269280422317</c:v>
                </c:pt>
                <c:pt idx="1">
                  <c:v>-126.54016621569042</c:v>
                </c:pt>
                <c:pt idx="2">
                  <c:v>22.530471247563355</c:v>
                </c:pt>
                <c:pt idx="3">
                  <c:v>-208.68324337698141</c:v>
                </c:pt>
                <c:pt idx="4">
                  <c:v>-181.51879195715992</c:v>
                </c:pt>
                <c:pt idx="5">
                  <c:v>-189.58049167275703</c:v>
                </c:pt>
                <c:pt idx="6">
                  <c:v>-197.66729719117393</c:v>
                </c:pt>
                <c:pt idx="7">
                  <c:v>177.86129203045675</c:v>
                </c:pt>
                <c:pt idx="8">
                  <c:v>-184.42349970433725</c:v>
                </c:pt>
                <c:pt idx="9">
                  <c:v>-192.46039368647416</c:v>
                </c:pt>
                <c:pt idx="10">
                  <c:v>-188.03940819958598</c:v>
                </c:pt>
                <c:pt idx="11">
                  <c:v>-195.95627443885633</c:v>
                </c:pt>
                <c:pt idx="12">
                  <c:v>-208.57429092131952</c:v>
                </c:pt>
                <c:pt idx="13">
                  <c:v>-204.14330312257789</c:v>
                </c:pt>
                <c:pt idx="14">
                  <c:v>-216.71620917834389</c:v>
                </c:pt>
                <c:pt idx="15">
                  <c:v>-212.13528672421944</c:v>
                </c:pt>
                <c:pt idx="16">
                  <c:v>-232.9002226196053</c:v>
                </c:pt>
                <c:pt idx="17">
                  <c:v>-228.33930478930142</c:v>
                </c:pt>
                <c:pt idx="18">
                  <c:v>185.15242273042531</c:v>
                </c:pt>
                <c:pt idx="19">
                  <c:v>-203.31447518663026</c:v>
                </c:pt>
                <c:pt idx="20">
                  <c:v>-218.79409854506093</c:v>
                </c:pt>
                <c:pt idx="21">
                  <c:v>-235.60308371276051</c:v>
                </c:pt>
                <c:pt idx="22">
                  <c:v>-234.75346006108566</c:v>
                </c:pt>
                <c:pt idx="23">
                  <c:v>-239.09446342486262</c:v>
                </c:pt>
                <c:pt idx="24">
                  <c:v>-354.92207176065449</c:v>
                </c:pt>
                <c:pt idx="25">
                  <c:v>174.25653156647058</c:v>
                </c:pt>
                <c:pt idx="26">
                  <c:v>-327.55165455284896</c:v>
                </c:pt>
                <c:pt idx="27">
                  <c:v>-209.79048111803422</c:v>
                </c:pt>
                <c:pt idx="28">
                  <c:v>-222.35338486188994</c:v>
                </c:pt>
                <c:pt idx="29">
                  <c:v>-238.47308343766827</c:v>
                </c:pt>
                <c:pt idx="30">
                  <c:v>-236.40937916786697</c:v>
                </c:pt>
                <c:pt idx="31">
                  <c:v>-244.74194148967854</c:v>
                </c:pt>
                <c:pt idx="32">
                  <c:v>-256.98987243185911</c:v>
                </c:pt>
                <c:pt idx="33">
                  <c:v>134.62180690402192</c:v>
                </c:pt>
                <c:pt idx="34">
                  <c:v>-371.71252537234523</c:v>
                </c:pt>
                <c:pt idx="35">
                  <c:v>-260.76201703892821</c:v>
                </c:pt>
                <c:pt idx="36">
                  <c:v>-375.49903693650322</c:v>
                </c:pt>
                <c:pt idx="37">
                  <c:v>-232.44100738742191</c:v>
                </c:pt>
                <c:pt idx="38">
                  <c:v>-288.72132490619151</c:v>
                </c:pt>
                <c:pt idx="39">
                  <c:v>-279.60188070744607</c:v>
                </c:pt>
                <c:pt idx="40">
                  <c:v>-453.03360344883004</c:v>
                </c:pt>
                <c:pt idx="41">
                  <c:v>-255.00266766204049</c:v>
                </c:pt>
                <c:pt idx="42">
                  <c:v>202.3860878753112</c:v>
                </c:pt>
                <c:pt idx="43">
                  <c:v>-253.64745442294634</c:v>
                </c:pt>
                <c:pt idx="44">
                  <c:v>-290.03106399818535</c:v>
                </c:pt>
                <c:pt idx="45">
                  <c:v>-298.51406109094114</c:v>
                </c:pt>
                <c:pt idx="46">
                  <c:v>-273.82522733097403</c:v>
                </c:pt>
                <c:pt idx="47">
                  <c:v>-314.56484373774174</c:v>
                </c:pt>
                <c:pt idx="48">
                  <c:v>-294.20711105274222</c:v>
                </c:pt>
                <c:pt idx="49">
                  <c:v>-326.2846253327325</c:v>
                </c:pt>
                <c:pt idx="50">
                  <c:v>-330.55571253629523</c:v>
                </c:pt>
                <c:pt idx="51">
                  <c:v>-302.19999486246252</c:v>
                </c:pt>
                <c:pt idx="52">
                  <c:v>-440.12191908899467</c:v>
                </c:pt>
                <c:pt idx="53">
                  <c:v>-333.51463281400129</c:v>
                </c:pt>
                <c:pt idx="54">
                  <c:v>-381.63074510629258</c:v>
                </c:pt>
                <c:pt idx="55">
                  <c:v>-308.06972429763846</c:v>
                </c:pt>
                <c:pt idx="56">
                  <c:v>-316.11291973621292</c:v>
                </c:pt>
                <c:pt idx="57">
                  <c:v>-360.60974093328468</c:v>
                </c:pt>
                <c:pt idx="58">
                  <c:v>-347.50705788133018</c:v>
                </c:pt>
                <c:pt idx="59">
                  <c:v>-335.05170626938252</c:v>
                </c:pt>
                <c:pt idx="60">
                  <c:v>-314.74488535189948</c:v>
                </c:pt>
                <c:pt idx="61">
                  <c:v>-390.20916425454288</c:v>
                </c:pt>
                <c:pt idx="62">
                  <c:v>-328.64106999272735</c:v>
                </c:pt>
                <c:pt idx="63">
                  <c:v>-393.73651591739645</c:v>
                </c:pt>
                <c:pt idx="64">
                  <c:v>-317.44374552027921</c:v>
                </c:pt>
                <c:pt idx="65">
                  <c:v>-349.47624939673005</c:v>
                </c:pt>
                <c:pt idx="66">
                  <c:v>-333.54563998085496</c:v>
                </c:pt>
                <c:pt idx="67">
                  <c:v>-365.71472087979373</c:v>
                </c:pt>
                <c:pt idx="68">
                  <c:v>-369.58725232625511</c:v>
                </c:pt>
                <c:pt idx="69">
                  <c:v>-328.08737837814306</c:v>
                </c:pt>
                <c:pt idx="70">
                  <c:v>-420.04142321081872</c:v>
                </c:pt>
                <c:pt idx="71">
                  <c:v>-419.06047829695581</c:v>
                </c:pt>
                <c:pt idx="72">
                  <c:v>417.21703402811272</c:v>
                </c:pt>
                <c:pt idx="73">
                  <c:v>-394.09544433328847</c:v>
                </c:pt>
                <c:pt idx="74">
                  <c:v>448.83735172425077</c:v>
                </c:pt>
                <c:pt idx="75">
                  <c:v>-413.71658858417959</c:v>
                </c:pt>
                <c:pt idx="76">
                  <c:v>-392.92465553967304</c:v>
                </c:pt>
                <c:pt idx="77">
                  <c:v>-447.8825674024165</c:v>
                </c:pt>
                <c:pt idx="78">
                  <c:v>415.2007134376845</c:v>
                </c:pt>
                <c:pt idx="79">
                  <c:v>339.37289596246956</c:v>
                </c:pt>
                <c:pt idx="80">
                  <c:v>-477.51275237931168</c:v>
                </c:pt>
                <c:pt idx="81">
                  <c:v>333.52906342213373</c:v>
                </c:pt>
                <c:pt idx="82">
                  <c:v>362.95936583530874</c:v>
                </c:pt>
                <c:pt idx="83">
                  <c:v>343.20176277105929</c:v>
                </c:pt>
                <c:pt idx="84">
                  <c:v>344.98972148799112</c:v>
                </c:pt>
                <c:pt idx="85">
                  <c:v>251.25223716486289</c:v>
                </c:pt>
                <c:pt idx="86">
                  <c:v>238.7578128854102</c:v>
                </c:pt>
                <c:pt idx="87">
                  <c:v>367.79194645680491</c:v>
                </c:pt>
                <c:pt idx="88">
                  <c:v>372.86682853743969</c:v>
                </c:pt>
                <c:pt idx="89">
                  <c:v>363.44965188550304</c:v>
                </c:pt>
                <c:pt idx="90">
                  <c:v>359.64303567436673</c:v>
                </c:pt>
                <c:pt idx="91">
                  <c:v>410.6520529859381</c:v>
                </c:pt>
                <c:pt idx="92">
                  <c:v>401.50483873196663</c:v>
                </c:pt>
                <c:pt idx="93">
                  <c:v>364.65524872448896</c:v>
                </c:pt>
                <c:pt idx="94">
                  <c:v>160.72063929323122</c:v>
                </c:pt>
                <c:pt idx="95">
                  <c:v>157.12477179386042</c:v>
                </c:pt>
                <c:pt idx="96">
                  <c:v>344.8189729308524</c:v>
                </c:pt>
                <c:pt idx="97">
                  <c:v>241.96817309825747</c:v>
                </c:pt>
                <c:pt idx="98">
                  <c:v>258.73057477156181</c:v>
                </c:pt>
                <c:pt idx="99">
                  <c:v>206.59156900580911</c:v>
                </c:pt>
                <c:pt idx="100">
                  <c:v>228.18428714094807</c:v>
                </c:pt>
                <c:pt idx="101">
                  <c:v>212.33535114822644</c:v>
                </c:pt>
              </c:numCache>
            </c:numRef>
          </c:yVal>
          <c:smooth val="0"/>
          <c:extLst>
            <c:ext xmlns:c16="http://schemas.microsoft.com/office/drawing/2014/chart" uri="{C3380CC4-5D6E-409C-BE32-E72D297353CC}">
              <c16:uniqueId val="{00000000-E563-4D00-8764-C50179B3A224}"/>
            </c:ext>
          </c:extLst>
        </c:ser>
        <c:dLbls>
          <c:showLegendKey val="0"/>
          <c:showVal val="0"/>
          <c:showCatName val="0"/>
          <c:showSerName val="0"/>
          <c:showPercent val="0"/>
          <c:showBubbleSize val="0"/>
        </c:dLbls>
        <c:axId val="141341184"/>
        <c:axId val="141341760"/>
      </c:scatterChart>
      <c:valAx>
        <c:axId val="141341184"/>
        <c:scaling>
          <c:orientation val="minMax"/>
        </c:scaling>
        <c:delete val="0"/>
        <c:axPos val="b"/>
        <c:numFmt formatCode="General" sourceLinked="1"/>
        <c:majorTickMark val="out"/>
        <c:minorTickMark val="none"/>
        <c:tickLblPos val="nextTo"/>
        <c:crossAx val="141341760"/>
        <c:crosses val="autoZero"/>
        <c:crossBetween val="midCat"/>
      </c:valAx>
      <c:valAx>
        <c:axId val="141341760"/>
        <c:scaling>
          <c:orientation val="minMax"/>
        </c:scaling>
        <c:delete val="0"/>
        <c:axPos val="l"/>
        <c:numFmt formatCode="General" sourceLinked="1"/>
        <c:majorTickMark val="out"/>
        <c:minorTickMark val="none"/>
        <c:tickLblPos val="nextTo"/>
        <c:crossAx val="141341184"/>
        <c:crosses val="autoZero"/>
        <c:crossBetween val="midCat"/>
      </c:valAx>
    </c:plotArea>
    <c:plotVisOnly val="1"/>
    <c:dispBlanksAs val="gap"/>
    <c:showDLblsOverMax val="0"/>
  </c:chart>
  <c:txPr>
    <a:bodyPr/>
    <a:lstStyle/>
    <a:p>
      <a:pPr>
        <a:defRPr sz="13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2793285214348207"/>
          <c:y val="5.1400554097404488E-2"/>
          <c:w val="0.82723381452318445"/>
          <c:h val="0.85090259550889469"/>
        </c:manualLayout>
      </c:layout>
      <c:scatterChart>
        <c:scatterStyle val="lineMarker"/>
        <c:varyColors val="0"/>
        <c:ser>
          <c:idx val="0"/>
          <c:order val="0"/>
          <c:spPr>
            <a:ln w="28575">
              <a:noFill/>
            </a:ln>
          </c:spPr>
          <c:marker>
            <c:symbol val="diamond"/>
            <c:size val="3"/>
          </c:marker>
          <c:xVal>
            <c:numRef>
              <c:f>NegBothCorrectedByPlots!$K$4:$K$185</c:f>
              <c:numCache>
                <c:formatCode>General</c:formatCode>
                <c:ptCount val="182"/>
                <c:pt idx="0">
                  <c:v>175</c:v>
                </c:pt>
                <c:pt idx="1">
                  <c:v>204</c:v>
                </c:pt>
                <c:pt idx="2">
                  <c:v>269</c:v>
                </c:pt>
                <c:pt idx="3">
                  <c:v>273</c:v>
                </c:pt>
                <c:pt idx="4">
                  <c:v>277</c:v>
                </c:pt>
                <c:pt idx="5">
                  <c:v>283</c:v>
                </c:pt>
                <c:pt idx="6">
                  <c:v>283</c:v>
                </c:pt>
                <c:pt idx="7">
                  <c:v>284</c:v>
                </c:pt>
                <c:pt idx="8">
                  <c:v>284</c:v>
                </c:pt>
                <c:pt idx="9">
                  <c:v>284</c:v>
                </c:pt>
                <c:pt idx="10">
                  <c:v>289</c:v>
                </c:pt>
                <c:pt idx="11">
                  <c:v>289</c:v>
                </c:pt>
                <c:pt idx="12">
                  <c:v>290</c:v>
                </c:pt>
                <c:pt idx="13">
                  <c:v>290</c:v>
                </c:pt>
                <c:pt idx="14">
                  <c:v>291</c:v>
                </c:pt>
                <c:pt idx="15">
                  <c:v>297</c:v>
                </c:pt>
                <c:pt idx="16">
                  <c:v>300</c:v>
                </c:pt>
                <c:pt idx="17">
                  <c:v>333</c:v>
                </c:pt>
                <c:pt idx="18">
                  <c:v>351</c:v>
                </c:pt>
                <c:pt idx="19">
                  <c:v>365</c:v>
                </c:pt>
                <c:pt idx="20">
                  <c:v>365</c:v>
                </c:pt>
                <c:pt idx="21">
                  <c:v>407</c:v>
                </c:pt>
                <c:pt idx="22">
                  <c:v>445</c:v>
                </c:pt>
                <c:pt idx="23">
                  <c:v>452</c:v>
                </c:pt>
                <c:pt idx="24">
                  <c:v>459</c:v>
                </c:pt>
                <c:pt idx="25">
                  <c:v>471</c:v>
                </c:pt>
                <c:pt idx="26">
                  <c:v>472</c:v>
                </c:pt>
                <c:pt idx="27">
                  <c:v>474</c:v>
                </c:pt>
                <c:pt idx="28">
                  <c:v>478</c:v>
                </c:pt>
                <c:pt idx="29">
                  <c:v>481</c:v>
                </c:pt>
                <c:pt idx="30">
                  <c:v>482</c:v>
                </c:pt>
                <c:pt idx="31">
                  <c:v>483</c:v>
                </c:pt>
                <c:pt idx="32">
                  <c:v>490</c:v>
                </c:pt>
                <c:pt idx="33">
                  <c:v>491</c:v>
                </c:pt>
                <c:pt idx="34">
                  <c:v>496</c:v>
                </c:pt>
                <c:pt idx="35">
                  <c:v>496</c:v>
                </c:pt>
                <c:pt idx="36">
                  <c:v>497</c:v>
                </c:pt>
                <c:pt idx="37">
                  <c:v>498</c:v>
                </c:pt>
                <c:pt idx="38">
                  <c:v>499</c:v>
                </c:pt>
                <c:pt idx="39">
                  <c:v>515</c:v>
                </c:pt>
                <c:pt idx="40">
                  <c:v>555</c:v>
                </c:pt>
                <c:pt idx="41">
                  <c:v>559</c:v>
                </c:pt>
                <c:pt idx="42">
                  <c:v>565</c:v>
                </c:pt>
                <c:pt idx="43">
                  <c:v>567</c:v>
                </c:pt>
                <c:pt idx="44">
                  <c:v>586</c:v>
                </c:pt>
                <c:pt idx="45">
                  <c:v>588</c:v>
                </c:pt>
                <c:pt idx="46">
                  <c:v>589</c:v>
                </c:pt>
                <c:pt idx="47">
                  <c:v>590</c:v>
                </c:pt>
                <c:pt idx="48">
                  <c:v>593</c:v>
                </c:pt>
                <c:pt idx="49">
                  <c:v>597</c:v>
                </c:pt>
                <c:pt idx="50">
                  <c:v>606</c:v>
                </c:pt>
                <c:pt idx="51">
                  <c:v>608</c:v>
                </c:pt>
                <c:pt idx="52">
                  <c:v>609</c:v>
                </c:pt>
                <c:pt idx="53">
                  <c:v>614</c:v>
                </c:pt>
                <c:pt idx="54">
                  <c:v>617</c:v>
                </c:pt>
                <c:pt idx="55">
                  <c:v>620</c:v>
                </c:pt>
                <c:pt idx="56">
                  <c:v>620</c:v>
                </c:pt>
                <c:pt idx="57">
                  <c:v>620</c:v>
                </c:pt>
                <c:pt idx="58">
                  <c:v>621</c:v>
                </c:pt>
                <c:pt idx="59">
                  <c:v>622</c:v>
                </c:pt>
                <c:pt idx="60">
                  <c:v>623</c:v>
                </c:pt>
                <c:pt idx="61">
                  <c:v>624</c:v>
                </c:pt>
                <c:pt idx="62">
                  <c:v>634</c:v>
                </c:pt>
                <c:pt idx="63">
                  <c:v>636</c:v>
                </c:pt>
                <c:pt idx="64">
                  <c:v>637</c:v>
                </c:pt>
                <c:pt idx="65">
                  <c:v>639</c:v>
                </c:pt>
                <c:pt idx="66">
                  <c:v>641</c:v>
                </c:pt>
                <c:pt idx="67">
                  <c:v>643</c:v>
                </c:pt>
                <c:pt idx="68">
                  <c:v>646</c:v>
                </c:pt>
                <c:pt idx="69">
                  <c:v>647</c:v>
                </c:pt>
                <c:pt idx="70">
                  <c:v>654</c:v>
                </c:pt>
                <c:pt idx="71">
                  <c:v>655</c:v>
                </c:pt>
                <c:pt idx="72">
                  <c:v>660</c:v>
                </c:pt>
                <c:pt idx="73">
                  <c:v>660</c:v>
                </c:pt>
                <c:pt idx="74">
                  <c:v>660</c:v>
                </c:pt>
                <c:pt idx="75">
                  <c:v>661</c:v>
                </c:pt>
                <c:pt idx="76">
                  <c:v>674</c:v>
                </c:pt>
                <c:pt idx="77">
                  <c:v>675</c:v>
                </c:pt>
                <c:pt idx="78">
                  <c:v>677</c:v>
                </c:pt>
                <c:pt idx="79">
                  <c:v>678</c:v>
                </c:pt>
                <c:pt idx="80">
                  <c:v>681</c:v>
                </c:pt>
                <c:pt idx="81">
                  <c:v>683</c:v>
                </c:pt>
                <c:pt idx="82">
                  <c:v>684</c:v>
                </c:pt>
                <c:pt idx="83">
                  <c:v>690</c:v>
                </c:pt>
                <c:pt idx="84">
                  <c:v>694</c:v>
                </c:pt>
                <c:pt idx="85">
                  <c:v>698</c:v>
                </c:pt>
                <c:pt idx="86">
                  <c:v>702</c:v>
                </c:pt>
                <c:pt idx="87">
                  <c:v>702</c:v>
                </c:pt>
                <c:pt idx="88">
                  <c:v>703</c:v>
                </c:pt>
                <c:pt idx="89">
                  <c:v>704</c:v>
                </c:pt>
                <c:pt idx="90">
                  <c:v>715</c:v>
                </c:pt>
                <c:pt idx="91">
                  <c:v>715</c:v>
                </c:pt>
                <c:pt idx="92">
                  <c:v>717</c:v>
                </c:pt>
                <c:pt idx="93">
                  <c:v>718</c:v>
                </c:pt>
                <c:pt idx="94">
                  <c:v>719</c:v>
                </c:pt>
                <c:pt idx="95">
                  <c:v>720</c:v>
                </c:pt>
                <c:pt idx="96">
                  <c:v>724</c:v>
                </c:pt>
                <c:pt idx="97">
                  <c:v>728</c:v>
                </c:pt>
                <c:pt idx="98">
                  <c:v>729</c:v>
                </c:pt>
                <c:pt idx="99">
                  <c:v>733</c:v>
                </c:pt>
                <c:pt idx="100">
                  <c:v>740</c:v>
                </c:pt>
                <c:pt idx="101">
                  <c:v>742</c:v>
                </c:pt>
                <c:pt idx="102">
                  <c:v>744</c:v>
                </c:pt>
                <c:pt idx="103">
                  <c:v>747</c:v>
                </c:pt>
                <c:pt idx="104">
                  <c:v>750</c:v>
                </c:pt>
                <c:pt idx="105">
                  <c:v>756</c:v>
                </c:pt>
                <c:pt idx="106">
                  <c:v>759</c:v>
                </c:pt>
                <c:pt idx="107">
                  <c:v>761</c:v>
                </c:pt>
                <c:pt idx="108">
                  <c:v>768</c:v>
                </c:pt>
                <c:pt idx="109">
                  <c:v>773</c:v>
                </c:pt>
                <c:pt idx="110">
                  <c:v>780</c:v>
                </c:pt>
                <c:pt idx="111">
                  <c:v>782</c:v>
                </c:pt>
                <c:pt idx="112">
                  <c:v>783</c:v>
                </c:pt>
                <c:pt idx="113">
                  <c:v>784</c:v>
                </c:pt>
                <c:pt idx="114">
                  <c:v>785</c:v>
                </c:pt>
                <c:pt idx="115">
                  <c:v>786</c:v>
                </c:pt>
                <c:pt idx="116">
                  <c:v>790</c:v>
                </c:pt>
                <c:pt idx="117">
                  <c:v>792</c:v>
                </c:pt>
                <c:pt idx="118">
                  <c:v>795</c:v>
                </c:pt>
                <c:pt idx="119">
                  <c:v>797</c:v>
                </c:pt>
                <c:pt idx="120">
                  <c:v>801</c:v>
                </c:pt>
                <c:pt idx="121">
                  <c:v>814</c:v>
                </c:pt>
                <c:pt idx="122">
                  <c:v>815</c:v>
                </c:pt>
                <c:pt idx="123">
                  <c:v>817</c:v>
                </c:pt>
                <c:pt idx="124">
                  <c:v>827</c:v>
                </c:pt>
                <c:pt idx="125">
                  <c:v>828</c:v>
                </c:pt>
                <c:pt idx="126">
                  <c:v>828</c:v>
                </c:pt>
                <c:pt idx="127">
                  <c:v>829</c:v>
                </c:pt>
                <c:pt idx="128">
                  <c:v>829</c:v>
                </c:pt>
                <c:pt idx="129">
                  <c:v>832</c:v>
                </c:pt>
                <c:pt idx="130">
                  <c:v>834</c:v>
                </c:pt>
                <c:pt idx="131">
                  <c:v>834</c:v>
                </c:pt>
                <c:pt idx="132">
                  <c:v>836</c:v>
                </c:pt>
                <c:pt idx="133">
                  <c:v>836</c:v>
                </c:pt>
                <c:pt idx="134">
                  <c:v>836</c:v>
                </c:pt>
                <c:pt idx="135">
                  <c:v>838</c:v>
                </c:pt>
                <c:pt idx="136">
                  <c:v>839</c:v>
                </c:pt>
                <c:pt idx="137">
                  <c:v>839</c:v>
                </c:pt>
                <c:pt idx="138">
                  <c:v>840</c:v>
                </c:pt>
                <c:pt idx="139">
                  <c:v>841</c:v>
                </c:pt>
                <c:pt idx="140">
                  <c:v>841</c:v>
                </c:pt>
                <c:pt idx="141">
                  <c:v>841</c:v>
                </c:pt>
                <c:pt idx="142">
                  <c:v>844</c:v>
                </c:pt>
                <c:pt idx="143">
                  <c:v>845</c:v>
                </c:pt>
                <c:pt idx="144">
                  <c:v>846</c:v>
                </c:pt>
                <c:pt idx="145">
                  <c:v>846</c:v>
                </c:pt>
                <c:pt idx="146">
                  <c:v>846</c:v>
                </c:pt>
                <c:pt idx="147">
                  <c:v>847</c:v>
                </c:pt>
                <c:pt idx="148">
                  <c:v>847</c:v>
                </c:pt>
                <c:pt idx="149">
                  <c:v>855</c:v>
                </c:pt>
                <c:pt idx="150">
                  <c:v>859</c:v>
                </c:pt>
                <c:pt idx="151">
                  <c:v>859</c:v>
                </c:pt>
                <c:pt idx="152">
                  <c:v>868</c:v>
                </c:pt>
                <c:pt idx="153">
                  <c:v>871</c:v>
                </c:pt>
                <c:pt idx="154">
                  <c:v>874</c:v>
                </c:pt>
                <c:pt idx="155">
                  <c:v>875</c:v>
                </c:pt>
                <c:pt idx="156">
                  <c:v>879</c:v>
                </c:pt>
                <c:pt idx="157">
                  <c:v>887</c:v>
                </c:pt>
                <c:pt idx="158">
                  <c:v>889</c:v>
                </c:pt>
                <c:pt idx="159">
                  <c:v>889</c:v>
                </c:pt>
                <c:pt idx="160">
                  <c:v>889</c:v>
                </c:pt>
                <c:pt idx="161">
                  <c:v>890</c:v>
                </c:pt>
                <c:pt idx="162">
                  <c:v>890</c:v>
                </c:pt>
                <c:pt idx="163">
                  <c:v>890</c:v>
                </c:pt>
                <c:pt idx="164">
                  <c:v>891</c:v>
                </c:pt>
                <c:pt idx="165">
                  <c:v>902</c:v>
                </c:pt>
                <c:pt idx="166">
                  <c:v>913</c:v>
                </c:pt>
                <c:pt idx="167">
                  <c:v>917</c:v>
                </c:pt>
                <c:pt idx="168">
                  <c:v>917</c:v>
                </c:pt>
                <c:pt idx="169">
                  <c:v>921</c:v>
                </c:pt>
                <c:pt idx="170">
                  <c:v>923</c:v>
                </c:pt>
                <c:pt idx="171">
                  <c:v>948</c:v>
                </c:pt>
                <c:pt idx="172">
                  <c:v>950</c:v>
                </c:pt>
                <c:pt idx="173">
                  <c:v>953</c:v>
                </c:pt>
                <c:pt idx="174">
                  <c:v>957</c:v>
                </c:pt>
                <c:pt idx="175">
                  <c:v>957</c:v>
                </c:pt>
                <c:pt idx="176">
                  <c:v>957</c:v>
                </c:pt>
                <c:pt idx="177">
                  <c:v>958</c:v>
                </c:pt>
                <c:pt idx="178">
                  <c:v>974</c:v>
                </c:pt>
                <c:pt idx="179">
                  <c:v>979</c:v>
                </c:pt>
                <c:pt idx="180">
                  <c:v>980</c:v>
                </c:pt>
                <c:pt idx="181">
                  <c:v>981</c:v>
                </c:pt>
              </c:numCache>
            </c:numRef>
          </c:xVal>
          <c:yVal>
            <c:numRef>
              <c:f>NegBothCorrectedByPlots!$G$4:$G$185</c:f>
              <c:numCache>
                <c:formatCode>General</c:formatCode>
                <c:ptCount val="182"/>
                <c:pt idx="0">
                  <c:v>366.2859446404525</c:v>
                </c:pt>
                <c:pt idx="1">
                  <c:v>201.30153078881108</c:v>
                </c:pt>
                <c:pt idx="2">
                  <c:v>170.59047564686125</c:v>
                </c:pt>
                <c:pt idx="3">
                  <c:v>180.19297000137158</c:v>
                </c:pt>
                <c:pt idx="4">
                  <c:v>125.00818727636442</c:v>
                </c:pt>
                <c:pt idx="5">
                  <c:v>247.16367774601622</c:v>
                </c:pt>
                <c:pt idx="6">
                  <c:v>-253.13995426540714</c:v>
                </c:pt>
                <c:pt idx="7">
                  <c:v>250.54695287059303</c:v>
                </c:pt>
                <c:pt idx="8">
                  <c:v>245.76729584430268</c:v>
                </c:pt>
                <c:pt idx="9">
                  <c:v>-250.38098126020714</c:v>
                </c:pt>
                <c:pt idx="10">
                  <c:v>245.14347889680721</c:v>
                </c:pt>
                <c:pt idx="11">
                  <c:v>-255.95426541042343</c:v>
                </c:pt>
                <c:pt idx="12">
                  <c:v>247.72764730857944</c:v>
                </c:pt>
                <c:pt idx="13">
                  <c:v>-253.38008583264582</c:v>
                </c:pt>
                <c:pt idx="14">
                  <c:v>250.42169289332605</c:v>
                </c:pt>
                <c:pt idx="15">
                  <c:v>247.56742641267238</c:v>
                </c:pt>
                <c:pt idx="16">
                  <c:v>276.96573473224362</c:v>
                </c:pt>
                <c:pt idx="17">
                  <c:v>161.96637330415342</c:v>
                </c:pt>
                <c:pt idx="18">
                  <c:v>247.29431742372299</c:v>
                </c:pt>
                <c:pt idx="19">
                  <c:v>247.18374103235874</c:v>
                </c:pt>
                <c:pt idx="20">
                  <c:v>29.358039049213858</c:v>
                </c:pt>
                <c:pt idx="21">
                  <c:v>226.54121642591463</c:v>
                </c:pt>
                <c:pt idx="22">
                  <c:v>129.55680257425684</c:v>
                </c:pt>
                <c:pt idx="23">
                  <c:v>227.48523257934039</c:v>
                </c:pt>
                <c:pt idx="24">
                  <c:v>294.27277364948168</c:v>
                </c:pt>
                <c:pt idx="25">
                  <c:v>307.37011840341211</c:v>
                </c:pt>
                <c:pt idx="26">
                  <c:v>300.84746693876241</c:v>
                </c:pt>
                <c:pt idx="27">
                  <c:v>323.61203369094937</c:v>
                </c:pt>
                <c:pt idx="28">
                  <c:v>180.62699910461788</c:v>
                </c:pt>
                <c:pt idx="29">
                  <c:v>280.50981581310452</c:v>
                </c:pt>
                <c:pt idx="30">
                  <c:v>327.58694744808281</c:v>
                </c:pt>
                <c:pt idx="31">
                  <c:v>283.70595726920556</c:v>
                </c:pt>
                <c:pt idx="32">
                  <c:v>194.26434021971772</c:v>
                </c:pt>
                <c:pt idx="33">
                  <c:v>255.88501425198729</c:v>
                </c:pt>
                <c:pt idx="34">
                  <c:v>290.70917153330811</c:v>
                </c:pt>
                <c:pt idx="35">
                  <c:v>-210.57965916673993</c:v>
                </c:pt>
                <c:pt idx="36">
                  <c:v>321.03972345197462</c:v>
                </c:pt>
                <c:pt idx="37">
                  <c:v>318.73685487300918</c:v>
                </c:pt>
                <c:pt idx="38">
                  <c:v>344.09796192113618</c:v>
                </c:pt>
                <c:pt idx="39">
                  <c:v>329.9933431557065</c:v>
                </c:pt>
                <c:pt idx="40">
                  <c:v>395.55114461336416</c:v>
                </c:pt>
                <c:pt idx="41">
                  <c:v>389.89579505778238</c:v>
                </c:pt>
                <c:pt idx="42">
                  <c:v>484.80404405074751</c:v>
                </c:pt>
                <c:pt idx="43">
                  <c:v>490.06937245155768</c:v>
                </c:pt>
                <c:pt idx="44">
                  <c:v>-472.53908309630788</c:v>
                </c:pt>
                <c:pt idx="45">
                  <c:v>-467.15968221235471</c:v>
                </c:pt>
                <c:pt idx="46">
                  <c:v>413.04423269696144</c:v>
                </c:pt>
                <c:pt idx="47">
                  <c:v>410.72448298859854</c:v>
                </c:pt>
                <c:pt idx="48">
                  <c:v>395.18962017461945</c:v>
                </c:pt>
                <c:pt idx="49">
                  <c:v>-156.10408364932482</c:v>
                </c:pt>
                <c:pt idx="50">
                  <c:v>237.36299065694766</c:v>
                </c:pt>
                <c:pt idx="51">
                  <c:v>420.73272377672311</c:v>
                </c:pt>
                <c:pt idx="52">
                  <c:v>160.25096231714997</c:v>
                </c:pt>
                <c:pt idx="53">
                  <c:v>439.74980825009879</c:v>
                </c:pt>
                <c:pt idx="54">
                  <c:v>463.7644347569676</c:v>
                </c:pt>
                <c:pt idx="55">
                  <c:v>327.80259210244367</c:v>
                </c:pt>
                <c:pt idx="56">
                  <c:v>236.54950002321584</c:v>
                </c:pt>
                <c:pt idx="57">
                  <c:v>220.09289615539274</c:v>
                </c:pt>
                <c:pt idx="58">
                  <c:v>458.44870555424677</c:v>
                </c:pt>
                <c:pt idx="59">
                  <c:v>456.24812263429249</c:v>
                </c:pt>
                <c:pt idx="60">
                  <c:v>445.01273933065022</c:v>
                </c:pt>
                <c:pt idx="61">
                  <c:v>-181.6902391254871</c:v>
                </c:pt>
                <c:pt idx="62">
                  <c:v>256.09954586491313</c:v>
                </c:pt>
                <c:pt idx="63">
                  <c:v>242.91779546433645</c:v>
                </c:pt>
                <c:pt idx="64">
                  <c:v>481.52812035118586</c:v>
                </c:pt>
                <c:pt idx="65">
                  <c:v>-156.67584450238792</c:v>
                </c:pt>
                <c:pt idx="66">
                  <c:v>299.20845626145365</c:v>
                </c:pt>
                <c:pt idx="67">
                  <c:v>281.95605626569886</c:v>
                </c:pt>
                <c:pt idx="68">
                  <c:v>213.93176912954459</c:v>
                </c:pt>
                <c:pt idx="69">
                  <c:v>-158.64568535880608</c:v>
                </c:pt>
                <c:pt idx="70">
                  <c:v>-90.416455890363068</c:v>
                </c:pt>
                <c:pt idx="71">
                  <c:v>408.43305875944225</c:v>
                </c:pt>
                <c:pt idx="72">
                  <c:v>302.97263416252918</c:v>
                </c:pt>
                <c:pt idx="73">
                  <c:v>276.94163310297881</c:v>
                </c:pt>
                <c:pt idx="74">
                  <c:v>-156.43451427513355</c:v>
                </c:pt>
                <c:pt idx="75">
                  <c:v>-361.94882149595742</c:v>
                </c:pt>
                <c:pt idx="76">
                  <c:v>276.99856945639567</c:v>
                </c:pt>
                <c:pt idx="77">
                  <c:v>328.10259959410359</c:v>
                </c:pt>
                <c:pt idx="78">
                  <c:v>-381.59824196520731</c:v>
                </c:pt>
                <c:pt idx="79">
                  <c:v>299.41274218469971</c:v>
                </c:pt>
                <c:pt idx="80">
                  <c:v>385.77437364654088</c:v>
                </c:pt>
                <c:pt idx="81">
                  <c:v>-400.67597293023027</c:v>
                </c:pt>
                <c:pt idx="82">
                  <c:v>276.93371338466477</c:v>
                </c:pt>
                <c:pt idx="83">
                  <c:v>272.52398568748504</c:v>
                </c:pt>
                <c:pt idx="84">
                  <c:v>335.37215897945316</c:v>
                </c:pt>
                <c:pt idx="85">
                  <c:v>370.4660575856451</c:v>
                </c:pt>
                <c:pt idx="86">
                  <c:v>313.52244098570736</c:v>
                </c:pt>
                <c:pt idx="87">
                  <c:v>277.05810290649424</c:v>
                </c:pt>
                <c:pt idx="88">
                  <c:v>274.99107069593265</c:v>
                </c:pt>
                <c:pt idx="89">
                  <c:v>300.17867169920009</c:v>
                </c:pt>
                <c:pt idx="90">
                  <c:v>410.51685794104742</c:v>
                </c:pt>
                <c:pt idx="91">
                  <c:v>-354.30997492085226</c:v>
                </c:pt>
                <c:pt idx="92">
                  <c:v>275.10394451917364</c:v>
                </c:pt>
                <c:pt idx="93">
                  <c:v>328.60469546551485</c:v>
                </c:pt>
                <c:pt idx="94">
                  <c:v>317.18292052107699</c:v>
                </c:pt>
                <c:pt idx="95">
                  <c:v>314.31158740406318</c:v>
                </c:pt>
                <c:pt idx="96">
                  <c:v>308.8644051472329</c:v>
                </c:pt>
                <c:pt idx="97">
                  <c:v>326.42630202667533</c:v>
                </c:pt>
                <c:pt idx="98">
                  <c:v>287.76977164818618</c:v>
                </c:pt>
                <c:pt idx="99">
                  <c:v>316.94348817222817</c:v>
                </c:pt>
                <c:pt idx="100">
                  <c:v>303.7700142341464</c:v>
                </c:pt>
                <c:pt idx="101">
                  <c:v>318.37919753991173</c:v>
                </c:pt>
                <c:pt idx="102">
                  <c:v>305.00446286828264</c:v>
                </c:pt>
                <c:pt idx="103">
                  <c:v>326.1963448003371</c:v>
                </c:pt>
                <c:pt idx="104">
                  <c:v>325.08805513839434</c:v>
                </c:pt>
                <c:pt idx="105">
                  <c:v>291.27140018488262</c:v>
                </c:pt>
                <c:pt idx="106">
                  <c:v>367.07213721808785</c:v>
                </c:pt>
                <c:pt idx="107">
                  <c:v>353.90197386493583</c:v>
                </c:pt>
                <c:pt idx="108">
                  <c:v>378.98913000833545</c:v>
                </c:pt>
                <c:pt idx="109">
                  <c:v>330.7178760885563</c:v>
                </c:pt>
                <c:pt idx="110">
                  <c:v>452.99618640603967</c:v>
                </c:pt>
                <c:pt idx="111">
                  <c:v>295.4067631540056</c:v>
                </c:pt>
                <c:pt idx="112">
                  <c:v>-443.87906376084629</c:v>
                </c:pt>
                <c:pt idx="113">
                  <c:v>-446.52614755648301</c:v>
                </c:pt>
                <c:pt idx="114">
                  <c:v>-402.97487451528013</c:v>
                </c:pt>
                <c:pt idx="115">
                  <c:v>262.90772101185667</c:v>
                </c:pt>
                <c:pt idx="116">
                  <c:v>322.43590557698099</c:v>
                </c:pt>
                <c:pt idx="117">
                  <c:v>467.40906058585097</c:v>
                </c:pt>
                <c:pt idx="118">
                  <c:v>368.09445155950016</c:v>
                </c:pt>
                <c:pt idx="119">
                  <c:v>376.78455155491974</c:v>
                </c:pt>
                <c:pt idx="120">
                  <c:v>405.83160966502874</c:v>
                </c:pt>
                <c:pt idx="121">
                  <c:v>458.12149989478712</c:v>
                </c:pt>
                <c:pt idx="122">
                  <c:v>347.68950423278966</c:v>
                </c:pt>
                <c:pt idx="123">
                  <c:v>334.39907531942481</c:v>
                </c:pt>
                <c:pt idx="124">
                  <c:v>419.63266776792807</c:v>
                </c:pt>
                <c:pt idx="125">
                  <c:v>-49.029977203986164</c:v>
                </c:pt>
                <c:pt idx="126">
                  <c:v>-383.1624648161096</c:v>
                </c:pt>
                <c:pt idx="127">
                  <c:v>483.6660019335568</c:v>
                </c:pt>
                <c:pt idx="128">
                  <c:v>282.91491297238736</c:v>
                </c:pt>
                <c:pt idx="129">
                  <c:v>454.32836864517867</c:v>
                </c:pt>
                <c:pt idx="130">
                  <c:v>-52.331943220565336</c:v>
                </c:pt>
                <c:pt idx="131">
                  <c:v>-386.18474348311338</c:v>
                </c:pt>
                <c:pt idx="132">
                  <c:v>274.83314723190233</c:v>
                </c:pt>
                <c:pt idx="133">
                  <c:v>-59.179474373195262</c:v>
                </c:pt>
                <c:pt idx="134">
                  <c:v>-393.48177216186286</c:v>
                </c:pt>
                <c:pt idx="135">
                  <c:v>376.57452918699619</c:v>
                </c:pt>
                <c:pt idx="136">
                  <c:v>374.40181511385617</c:v>
                </c:pt>
                <c:pt idx="137">
                  <c:v>-464.74254137342541</c:v>
                </c:pt>
                <c:pt idx="138">
                  <c:v>-467.03012703653712</c:v>
                </c:pt>
                <c:pt idx="139">
                  <c:v>360.90172057674863</c:v>
                </c:pt>
                <c:pt idx="140">
                  <c:v>-37.484041054085537</c:v>
                </c:pt>
                <c:pt idx="141">
                  <c:v>-371.44671848966482</c:v>
                </c:pt>
                <c:pt idx="142">
                  <c:v>-494.03521063948119</c:v>
                </c:pt>
                <c:pt idx="143">
                  <c:v>-351.28942289509268</c:v>
                </c:pt>
                <c:pt idx="144">
                  <c:v>464.21132091631989</c:v>
                </c:pt>
                <c:pt idx="145">
                  <c:v>-19.204689043931467</c:v>
                </c:pt>
                <c:pt idx="146">
                  <c:v>-353.21731064914275</c:v>
                </c:pt>
                <c:pt idx="147">
                  <c:v>461.8188524971174</c:v>
                </c:pt>
                <c:pt idx="148">
                  <c:v>-381.63568582262997</c:v>
                </c:pt>
                <c:pt idx="149">
                  <c:v>-441.64384812688695</c:v>
                </c:pt>
                <c:pt idx="150">
                  <c:v>425.58434321631466</c:v>
                </c:pt>
                <c:pt idx="151">
                  <c:v>-468.4738274713709</c:v>
                </c:pt>
                <c:pt idx="152">
                  <c:v>459.36239846173521</c:v>
                </c:pt>
                <c:pt idx="153">
                  <c:v>-465.41096559917605</c:v>
                </c:pt>
                <c:pt idx="154">
                  <c:v>326.91100305737564</c:v>
                </c:pt>
                <c:pt idx="155">
                  <c:v>325.05833122263539</c:v>
                </c:pt>
                <c:pt idx="156">
                  <c:v>34.648096948785678</c:v>
                </c:pt>
                <c:pt idx="157">
                  <c:v>-47.413013310006136</c:v>
                </c:pt>
                <c:pt idx="158">
                  <c:v>-35.655442309007412</c:v>
                </c:pt>
                <c:pt idx="159">
                  <c:v>-288.84800918967812</c:v>
                </c:pt>
                <c:pt idx="160">
                  <c:v>-369.82269106317744</c:v>
                </c:pt>
                <c:pt idx="161">
                  <c:v>296.24979219659053</c:v>
                </c:pt>
                <c:pt idx="162">
                  <c:v>-37.652752458825489</c:v>
                </c:pt>
                <c:pt idx="163">
                  <c:v>-371.70023509429484</c:v>
                </c:pt>
                <c:pt idx="164">
                  <c:v>-405.82672940593056</c:v>
                </c:pt>
                <c:pt idx="165">
                  <c:v>-482.29092478766233</c:v>
                </c:pt>
                <c:pt idx="166">
                  <c:v>-419.97295879957619</c:v>
                </c:pt>
                <c:pt idx="167">
                  <c:v>337.32032406635426</c:v>
                </c:pt>
                <c:pt idx="168">
                  <c:v>3.4529401062854959</c:v>
                </c:pt>
                <c:pt idx="169">
                  <c:v>491.02743005141747</c:v>
                </c:pt>
                <c:pt idx="170">
                  <c:v>-313.94241437249093</c:v>
                </c:pt>
                <c:pt idx="171">
                  <c:v>79.78997763211737</c:v>
                </c:pt>
                <c:pt idx="172">
                  <c:v>-486.57439362420973</c:v>
                </c:pt>
                <c:pt idx="173">
                  <c:v>374.47414854113958</c:v>
                </c:pt>
                <c:pt idx="174">
                  <c:v>381.53838031064424</c:v>
                </c:pt>
                <c:pt idx="175">
                  <c:v>47.536346869492263</c:v>
                </c:pt>
                <c:pt idx="176">
                  <c:v>-286.53051410390162</c:v>
                </c:pt>
                <c:pt idx="177">
                  <c:v>379.54736312622117</c:v>
                </c:pt>
                <c:pt idx="178">
                  <c:v>-495.65597029027231</c:v>
                </c:pt>
                <c:pt idx="179">
                  <c:v>388.15873684063718</c:v>
                </c:pt>
                <c:pt idx="180">
                  <c:v>-426.93774459257838</c:v>
                </c:pt>
                <c:pt idx="181">
                  <c:v>-429.26758302314738</c:v>
                </c:pt>
              </c:numCache>
            </c:numRef>
          </c:yVal>
          <c:smooth val="0"/>
          <c:extLst>
            <c:ext xmlns:c16="http://schemas.microsoft.com/office/drawing/2014/chart" uri="{C3380CC4-5D6E-409C-BE32-E72D297353CC}">
              <c16:uniqueId val="{00000000-187F-46CA-8591-F9CBE73A551B}"/>
            </c:ext>
          </c:extLst>
        </c:ser>
        <c:dLbls>
          <c:showLegendKey val="0"/>
          <c:showVal val="0"/>
          <c:showCatName val="0"/>
          <c:showSerName val="0"/>
          <c:showPercent val="0"/>
          <c:showBubbleSize val="0"/>
        </c:dLbls>
        <c:axId val="173126144"/>
        <c:axId val="173126720"/>
      </c:scatterChart>
      <c:valAx>
        <c:axId val="173126144"/>
        <c:scaling>
          <c:orientation val="minMax"/>
        </c:scaling>
        <c:delete val="0"/>
        <c:axPos val="b"/>
        <c:numFmt formatCode="General" sourceLinked="1"/>
        <c:majorTickMark val="out"/>
        <c:minorTickMark val="none"/>
        <c:tickLblPos val="nextTo"/>
        <c:crossAx val="173126720"/>
        <c:crosses val="autoZero"/>
        <c:crossBetween val="midCat"/>
      </c:valAx>
      <c:valAx>
        <c:axId val="173126720"/>
        <c:scaling>
          <c:orientation val="minMax"/>
        </c:scaling>
        <c:delete val="0"/>
        <c:axPos val="l"/>
        <c:numFmt formatCode="General" sourceLinked="1"/>
        <c:majorTickMark val="out"/>
        <c:minorTickMark val="none"/>
        <c:tickLblPos val="nextTo"/>
        <c:crossAx val="173126144"/>
        <c:crosses val="autoZero"/>
        <c:crossBetween val="midCat"/>
      </c:valAx>
    </c:plotArea>
    <c:plotVisOnly val="1"/>
    <c:dispBlanksAs val="gap"/>
    <c:showDLblsOverMax val="0"/>
  </c:chart>
  <c:txPr>
    <a:bodyPr/>
    <a:lstStyle/>
    <a:p>
      <a:pPr>
        <a:defRPr sz="13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2793285214348207"/>
          <c:y val="5.1400554097404488E-2"/>
          <c:w val="0.82723381452318445"/>
          <c:h val="0.85090259550889469"/>
        </c:manualLayout>
      </c:layout>
      <c:scatterChart>
        <c:scatterStyle val="lineMarker"/>
        <c:varyColors val="0"/>
        <c:ser>
          <c:idx val="0"/>
          <c:order val="0"/>
          <c:spPr>
            <a:ln w="28575">
              <a:noFill/>
            </a:ln>
          </c:spPr>
          <c:marker>
            <c:symbol val="diamond"/>
            <c:size val="3"/>
          </c:marker>
          <c:xVal>
            <c:numRef>
              <c:f>NegBothCorrectedByPlots!$L$4:$L$185</c:f>
              <c:numCache>
                <c:formatCode>General</c:formatCode>
                <c:ptCount val="182"/>
                <c:pt idx="0">
                  <c:v>175</c:v>
                </c:pt>
                <c:pt idx="1">
                  <c:v>204</c:v>
                </c:pt>
                <c:pt idx="2">
                  <c:v>269</c:v>
                </c:pt>
                <c:pt idx="3">
                  <c:v>273</c:v>
                </c:pt>
                <c:pt idx="4">
                  <c:v>277</c:v>
                </c:pt>
                <c:pt idx="5">
                  <c:v>283</c:v>
                </c:pt>
                <c:pt idx="6">
                  <c:v>284</c:v>
                </c:pt>
                <c:pt idx="7">
                  <c:v>284</c:v>
                </c:pt>
                <c:pt idx="8">
                  <c:v>284</c:v>
                </c:pt>
                <c:pt idx="9">
                  <c:v>285</c:v>
                </c:pt>
                <c:pt idx="10">
                  <c:v>289</c:v>
                </c:pt>
                <c:pt idx="11">
                  <c:v>290</c:v>
                </c:pt>
                <c:pt idx="12">
                  <c:v>290</c:v>
                </c:pt>
                <c:pt idx="13">
                  <c:v>291</c:v>
                </c:pt>
                <c:pt idx="14">
                  <c:v>291</c:v>
                </c:pt>
                <c:pt idx="15">
                  <c:v>297</c:v>
                </c:pt>
                <c:pt idx="16">
                  <c:v>300</c:v>
                </c:pt>
                <c:pt idx="17">
                  <c:v>333</c:v>
                </c:pt>
                <c:pt idx="18">
                  <c:v>351</c:v>
                </c:pt>
                <c:pt idx="19">
                  <c:v>365</c:v>
                </c:pt>
                <c:pt idx="20">
                  <c:v>365</c:v>
                </c:pt>
                <c:pt idx="21">
                  <c:v>407</c:v>
                </c:pt>
                <c:pt idx="22">
                  <c:v>445</c:v>
                </c:pt>
                <c:pt idx="23">
                  <c:v>452</c:v>
                </c:pt>
                <c:pt idx="24">
                  <c:v>459</c:v>
                </c:pt>
                <c:pt idx="25">
                  <c:v>471</c:v>
                </c:pt>
                <c:pt idx="26">
                  <c:v>472</c:v>
                </c:pt>
                <c:pt idx="27">
                  <c:v>474</c:v>
                </c:pt>
                <c:pt idx="28">
                  <c:v>478</c:v>
                </c:pt>
                <c:pt idx="29">
                  <c:v>481</c:v>
                </c:pt>
                <c:pt idx="30">
                  <c:v>482</c:v>
                </c:pt>
                <c:pt idx="31">
                  <c:v>483</c:v>
                </c:pt>
                <c:pt idx="32">
                  <c:v>490</c:v>
                </c:pt>
                <c:pt idx="33">
                  <c:v>491</c:v>
                </c:pt>
                <c:pt idx="34">
                  <c:v>496</c:v>
                </c:pt>
                <c:pt idx="35">
                  <c:v>497</c:v>
                </c:pt>
                <c:pt idx="36">
                  <c:v>497</c:v>
                </c:pt>
                <c:pt idx="37">
                  <c:v>498</c:v>
                </c:pt>
                <c:pt idx="38">
                  <c:v>499</c:v>
                </c:pt>
                <c:pt idx="39">
                  <c:v>515</c:v>
                </c:pt>
                <c:pt idx="40">
                  <c:v>555</c:v>
                </c:pt>
                <c:pt idx="41">
                  <c:v>559</c:v>
                </c:pt>
                <c:pt idx="42">
                  <c:v>565</c:v>
                </c:pt>
                <c:pt idx="43">
                  <c:v>567</c:v>
                </c:pt>
                <c:pt idx="44">
                  <c:v>587</c:v>
                </c:pt>
                <c:pt idx="45">
                  <c:v>589</c:v>
                </c:pt>
                <c:pt idx="46">
                  <c:v>589</c:v>
                </c:pt>
                <c:pt idx="47">
                  <c:v>590</c:v>
                </c:pt>
                <c:pt idx="48">
                  <c:v>593</c:v>
                </c:pt>
                <c:pt idx="49">
                  <c:v>598</c:v>
                </c:pt>
                <c:pt idx="50">
                  <c:v>607</c:v>
                </c:pt>
                <c:pt idx="51">
                  <c:v>608</c:v>
                </c:pt>
                <c:pt idx="52">
                  <c:v>610</c:v>
                </c:pt>
                <c:pt idx="53">
                  <c:v>614</c:v>
                </c:pt>
                <c:pt idx="54">
                  <c:v>617</c:v>
                </c:pt>
                <c:pt idx="55">
                  <c:v>621</c:v>
                </c:pt>
                <c:pt idx="56">
                  <c:v>621</c:v>
                </c:pt>
                <c:pt idx="57">
                  <c:v>621</c:v>
                </c:pt>
                <c:pt idx="58">
                  <c:v>621</c:v>
                </c:pt>
                <c:pt idx="59">
                  <c:v>622</c:v>
                </c:pt>
                <c:pt idx="60">
                  <c:v>623</c:v>
                </c:pt>
                <c:pt idx="61">
                  <c:v>625</c:v>
                </c:pt>
                <c:pt idx="62">
                  <c:v>635</c:v>
                </c:pt>
                <c:pt idx="63">
                  <c:v>637</c:v>
                </c:pt>
                <c:pt idx="64">
                  <c:v>637</c:v>
                </c:pt>
                <c:pt idx="65">
                  <c:v>640</c:v>
                </c:pt>
                <c:pt idx="66">
                  <c:v>642</c:v>
                </c:pt>
                <c:pt idx="67">
                  <c:v>644</c:v>
                </c:pt>
                <c:pt idx="68">
                  <c:v>647</c:v>
                </c:pt>
                <c:pt idx="69">
                  <c:v>648</c:v>
                </c:pt>
                <c:pt idx="70">
                  <c:v>655</c:v>
                </c:pt>
                <c:pt idx="71">
                  <c:v>655</c:v>
                </c:pt>
                <c:pt idx="72">
                  <c:v>661</c:v>
                </c:pt>
                <c:pt idx="73">
                  <c:v>661</c:v>
                </c:pt>
                <c:pt idx="74">
                  <c:v>661</c:v>
                </c:pt>
                <c:pt idx="75">
                  <c:v>662</c:v>
                </c:pt>
                <c:pt idx="76">
                  <c:v>675</c:v>
                </c:pt>
                <c:pt idx="77">
                  <c:v>676</c:v>
                </c:pt>
                <c:pt idx="78">
                  <c:v>678</c:v>
                </c:pt>
                <c:pt idx="79">
                  <c:v>679</c:v>
                </c:pt>
                <c:pt idx="80">
                  <c:v>682</c:v>
                </c:pt>
                <c:pt idx="81">
                  <c:v>684</c:v>
                </c:pt>
                <c:pt idx="82">
                  <c:v>685</c:v>
                </c:pt>
                <c:pt idx="83">
                  <c:v>691</c:v>
                </c:pt>
                <c:pt idx="84">
                  <c:v>695</c:v>
                </c:pt>
                <c:pt idx="85">
                  <c:v>699</c:v>
                </c:pt>
                <c:pt idx="86">
                  <c:v>703</c:v>
                </c:pt>
                <c:pt idx="87">
                  <c:v>703</c:v>
                </c:pt>
                <c:pt idx="88">
                  <c:v>704</c:v>
                </c:pt>
                <c:pt idx="89">
                  <c:v>705</c:v>
                </c:pt>
                <c:pt idx="90">
                  <c:v>716</c:v>
                </c:pt>
                <c:pt idx="91">
                  <c:v>716</c:v>
                </c:pt>
                <c:pt idx="92">
                  <c:v>718</c:v>
                </c:pt>
                <c:pt idx="93">
                  <c:v>719</c:v>
                </c:pt>
                <c:pt idx="94">
                  <c:v>720</c:v>
                </c:pt>
                <c:pt idx="95">
                  <c:v>721</c:v>
                </c:pt>
                <c:pt idx="96">
                  <c:v>725</c:v>
                </c:pt>
                <c:pt idx="97">
                  <c:v>729</c:v>
                </c:pt>
                <c:pt idx="98">
                  <c:v>730</c:v>
                </c:pt>
                <c:pt idx="99">
                  <c:v>734</c:v>
                </c:pt>
                <c:pt idx="100">
                  <c:v>741</c:v>
                </c:pt>
                <c:pt idx="101">
                  <c:v>743</c:v>
                </c:pt>
                <c:pt idx="102">
                  <c:v>745</c:v>
                </c:pt>
                <c:pt idx="103">
                  <c:v>748</c:v>
                </c:pt>
                <c:pt idx="104">
                  <c:v>751</c:v>
                </c:pt>
                <c:pt idx="105">
                  <c:v>757</c:v>
                </c:pt>
                <c:pt idx="106">
                  <c:v>760</c:v>
                </c:pt>
                <c:pt idx="107">
                  <c:v>762</c:v>
                </c:pt>
                <c:pt idx="108">
                  <c:v>769</c:v>
                </c:pt>
                <c:pt idx="109">
                  <c:v>774</c:v>
                </c:pt>
                <c:pt idx="110">
                  <c:v>781</c:v>
                </c:pt>
                <c:pt idx="111">
                  <c:v>783</c:v>
                </c:pt>
                <c:pt idx="112">
                  <c:v>785</c:v>
                </c:pt>
                <c:pt idx="113">
                  <c:v>786</c:v>
                </c:pt>
                <c:pt idx="114">
                  <c:v>786</c:v>
                </c:pt>
                <c:pt idx="115">
                  <c:v>787</c:v>
                </c:pt>
                <c:pt idx="116">
                  <c:v>791</c:v>
                </c:pt>
                <c:pt idx="117">
                  <c:v>793</c:v>
                </c:pt>
                <c:pt idx="118">
                  <c:v>796</c:v>
                </c:pt>
                <c:pt idx="119">
                  <c:v>798</c:v>
                </c:pt>
                <c:pt idx="120">
                  <c:v>802</c:v>
                </c:pt>
                <c:pt idx="121">
                  <c:v>815</c:v>
                </c:pt>
                <c:pt idx="122">
                  <c:v>816</c:v>
                </c:pt>
                <c:pt idx="123">
                  <c:v>818</c:v>
                </c:pt>
                <c:pt idx="124">
                  <c:v>828</c:v>
                </c:pt>
                <c:pt idx="125">
                  <c:v>829</c:v>
                </c:pt>
                <c:pt idx="126">
                  <c:v>830</c:v>
                </c:pt>
                <c:pt idx="127">
                  <c:v>830</c:v>
                </c:pt>
                <c:pt idx="128">
                  <c:v>830</c:v>
                </c:pt>
                <c:pt idx="129">
                  <c:v>833</c:v>
                </c:pt>
                <c:pt idx="130">
                  <c:v>835</c:v>
                </c:pt>
                <c:pt idx="131">
                  <c:v>836</c:v>
                </c:pt>
                <c:pt idx="132">
                  <c:v>837</c:v>
                </c:pt>
                <c:pt idx="133">
                  <c:v>837</c:v>
                </c:pt>
                <c:pt idx="134">
                  <c:v>838</c:v>
                </c:pt>
                <c:pt idx="135">
                  <c:v>839</c:v>
                </c:pt>
                <c:pt idx="136">
                  <c:v>840</c:v>
                </c:pt>
                <c:pt idx="137">
                  <c:v>841</c:v>
                </c:pt>
                <c:pt idx="138">
                  <c:v>842</c:v>
                </c:pt>
                <c:pt idx="139">
                  <c:v>842</c:v>
                </c:pt>
                <c:pt idx="140">
                  <c:v>842</c:v>
                </c:pt>
                <c:pt idx="141">
                  <c:v>843</c:v>
                </c:pt>
                <c:pt idx="142">
                  <c:v>846</c:v>
                </c:pt>
                <c:pt idx="143">
                  <c:v>846</c:v>
                </c:pt>
                <c:pt idx="144">
                  <c:v>847</c:v>
                </c:pt>
                <c:pt idx="145">
                  <c:v>847</c:v>
                </c:pt>
                <c:pt idx="146">
                  <c:v>847</c:v>
                </c:pt>
                <c:pt idx="147">
                  <c:v>848</c:v>
                </c:pt>
                <c:pt idx="148">
                  <c:v>849</c:v>
                </c:pt>
                <c:pt idx="149">
                  <c:v>857</c:v>
                </c:pt>
                <c:pt idx="150">
                  <c:v>860</c:v>
                </c:pt>
                <c:pt idx="151">
                  <c:v>861</c:v>
                </c:pt>
                <c:pt idx="152">
                  <c:v>869</c:v>
                </c:pt>
                <c:pt idx="153">
                  <c:v>873</c:v>
                </c:pt>
                <c:pt idx="154">
                  <c:v>875</c:v>
                </c:pt>
                <c:pt idx="155">
                  <c:v>876</c:v>
                </c:pt>
                <c:pt idx="156">
                  <c:v>880</c:v>
                </c:pt>
                <c:pt idx="157">
                  <c:v>888</c:v>
                </c:pt>
                <c:pt idx="158">
                  <c:v>890</c:v>
                </c:pt>
                <c:pt idx="159">
                  <c:v>890</c:v>
                </c:pt>
                <c:pt idx="160">
                  <c:v>891</c:v>
                </c:pt>
                <c:pt idx="161">
                  <c:v>891</c:v>
                </c:pt>
                <c:pt idx="162">
                  <c:v>891</c:v>
                </c:pt>
                <c:pt idx="163">
                  <c:v>892</c:v>
                </c:pt>
                <c:pt idx="164">
                  <c:v>893</c:v>
                </c:pt>
                <c:pt idx="165">
                  <c:v>904</c:v>
                </c:pt>
                <c:pt idx="166">
                  <c:v>915</c:v>
                </c:pt>
                <c:pt idx="167">
                  <c:v>918</c:v>
                </c:pt>
                <c:pt idx="168">
                  <c:v>918</c:v>
                </c:pt>
                <c:pt idx="169">
                  <c:v>922</c:v>
                </c:pt>
                <c:pt idx="170">
                  <c:v>925</c:v>
                </c:pt>
                <c:pt idx="171">
                  <c:v>949</c:v>
                </c:pt>
                <c:pt idx="172">
                  <c:v>952</c:v>
                </c:pt>
                <c:pt idx="173">
                  <c:v>954</c:v>
                </c:pt>
                <c:pt idx="174">
                  <c:v>958</c:v>
                </c:pt>
                <c:pt idx="175">
                  <c:v>958</c:v>
                </c:pt>
                <c:pt idx="176">
                  <c:v>959</c:v>
                </c:pt>
                <c:pt idx="177">
                  <c:v>959</c:v>
                </c:pt>
                <c:pt idx="178">
                  <c:v>976</c:v>
                </c:pt>
                <c:pt idx="179">
                  <c:v>980</c:v>
                </c:pt>
                <c:pt idx="180">
                  <c:v>982</c:v>
                </c:pt>
                <c:pt idx="181">
                  <c:v>983</c:v>
                </c:pt>
              </c:numCache>
            </c:numRef>
          </c:xVal>
          <c:yVal>
            <c:numRef>
              <c:f>NegBothCorrectedByPlots!$H$4:$H$185</c:f>
              <c:numCache>
                <c:formatCode>General</c:formatCode>
                <c:ptCount val="182"/>
                <c:pt idx="0">
                  <c:v>130.65173473049185</c:v>
                </c:pt>
                <c:pt idx="1">
                  <c:v>-73.685149499311819</c:v>
                </c:pt>
                <c:pt idx="2">
                  <c:v>-192.14249293531793</c:v>
                </c:pt>
                <c:pt idx="3">
                  <c:v>-187.9242634036018</c:v>
                </c:pt>
                <c:pt idx="4">
                  <c:v>-248.58072877299264</c:v>
                </c:pt>
                <c:pt idx="5">
                  <c:v>-134.35624552306535</c:v>
                </c:pt>
                <c:pt idx="6">
                  <c:v>364.66506008321176</c:v>
                </c:pt>
                <c:pt idx="7">
                  <c:v>-132.31771070718423</c:v>
                </c:pt>
                <c:pt idx="8">
                  <c:v>-137.10381695040041</c:v>
                </c:pt>
                <c:pt idx="9">
                  <c:v>366.07845040549591</c:v>
                </c:pt>
                <c:pt idx="10">
                  <c:v>-144.47500251765177</c:v>
                </c:pt>
                <c:pt idx="11">
                  <c:v>353.75111929278091</c:v>
                </c:pt>
                <c:pt idx="12">
                  <c:v>-143.23665265357022</c:v>
                </c:pt>
                <c:pt idx="13">
                  <c:v>354.97946684495219</c:v>
                </c:pt>
                <c:pt idx="14">
                  <c:v>-141.88827735864606</c:v>
                </c:pt>
                <c:pt idx="15">
                  <c:v>-152.84222739660436</c:v>
                </c:pt>
                <c:pt idx="16">
                  <c:v>-127.45216792154679</c:v>
                </c:pt>
                <c:pt idx="17">
                  <c:v>-287.13377614781166</c:v>
                </c:pt>
                <c:pt idx="18">
                  <c:v>-225.97819541471154</c:v>
                </c:pt>
                <c:pt idx="19">
                  <c:v>-244.97919632784715</c:v>
                </c:pt>
                <c:pt idx="20">
                  <c:v>-463.09881170259359</c:v>
                </c:pt>
                <c:pt idx="21">
                  <c:v>-322.32039996517869</c:v>
                </c:pt>
                <c:pt idx="22">
                  <c:v>-470.70927984947275</c:v>
                </c:pt>
                <c:pt idx="23">
                  <c:v>-382.09385214719305</c:v>
                </c:pt>
                <c:pt idx="24">
                  <c:v>-324.66133194878921</c:v>
                </c:pt>
                <c:pt idx="25">
                  <c:v>-327.73797943752925</c:v>
                </c:pt>
                <c:pt idx="26">
                  <c:v>-335.61873733088987</c:v>
                </c:pt>
                <c:pt idx="27">
                  <c:v>-315.52206498639634</c:v>
                </c:pt>
                <c:pt idx="28">
                  <c:v>-464.09725156928516</c:v>
                </c:pt>
                <c:pt idx="29">
                  <c:v>-368.1275785789353</c:v>
                </c:pt>
                <c:pt idx="30">
                  <c:v>-322.33623089695129</c:v>
                </c:pt>
                <c:pt idx="31">
                  <c:v>-367.6257353120036</c:v>
                </c:pt>
                <c:pt idx="32">
                  <c:v>-466.6331740768328</c:v>
                </c:pt>
                <c:pt idx="33">
                  <c:v>-406.27866031758231</c:v>
                </c:pt>
                <c:pt idx="34">
                  <c:v>-378.15404151365328</c:v>
                </c:pt>
                <c:pt idx="35">
                  <c:v>119.88073607011529</c:v>
                </c:pt>
                <c:pt idx="36">
                  <c:v>-349.13186979810007</c:v>
                </c:pt>
                <c:pt idx="37">
                  <c:v>-352.78715103009972</c:v>
                </c:pt>
                <c:pt idx="38">
                  <c:v>-328.74112948377388</c:v>
                </c:pt>
                <c:pt idx="39">
                  <c:v>-364.45366576776905</c:v>
                </c:pt>
                <c:pt idx="40">
                  <c:v>-352.77962201712398</c:v>
                </c:pt>
                <c:pt idx="41">
                  <c:v>-363.83982388656477</c:v>
                </c:pt>
                <c:pt idx="42">
                  <c:v>-276.89934696275031</c:v>
                </c:pt>
                <c:pt idx="43">
                  <c:v>-274.32552478603611</c:v>
                </c:pt>
                <c:pt idx="44">
                  <c:v>-263.86963532252139</c:v>
                </c:pt>
                <c:pt idx="45">
                  <c:v>-261.18158674398728</c:v>
                </c:pt>
                <c:pt idx="46">
                  <c:v>-381.13931333680284</c:v>
                </c:pt>
                <c:pt idx="47">
                  <c:v>-384.81149847586948</c:v>
                </c:pt>
                <c:pt idx="48">
                  <c:v>-404.41523870401852</c:v>
                </c:pt>
                <c:pt idx="49">
                  <c:v>38.149972391352094</c:v>
                </c:pt>
                <c:pt idx="50">
                  <c:v>420.00420551755724</c:v>
                </c:pt>
                <c:pt idx="51">
                  <c:v>-399.07725035538988</c:v>
                </c:pt>
                <c:pt idx="52">
                  <c:v>338.74021336293936</c:v>
                </c:pt>
                <c:pt idx="53">
                  <c:v>-388.13033830774657</c:v>
                </c:pt>
                <c:pt idx="54">
                  <c:v>-368.13122487626515</c:v>
                </c:pt>
                <c:pt idx="55">
                  <c:v>491.67556228337617</c:v>
                </c:pt>
                <c:pt idx="56">
                  <c:v>400.29934191613847</c:v>
                </c:pt>
                <c:pt idx="57">
                  <c:v>383.82053306418129</c:v>
                </c:pt>
                <c:pt idx="58">
                  <c:v>-378.85134814109733</c:v>
                </c:pt>
                <c:pt idx="59">
                  <c:v>-382.40420569934486</c:v>
                </c:pt>
                <c:pt idx="60">
                  <c:v>-395.00405434625918</c:v>
                </c:pt>
                <c:pt idx="61">
                  <c:v>-23.901951882976391</c:v>
                </c:pt>
                <c:pt idx="62">
                  <c:v>400.98549141930562</c:v>
                </c:pt>
                <c:pt idx="63">
                  <c:v>385.08734405195355</c:v>
                </c:pt>
                <c:pt idx="64">
                  <c:v>-377.32967824604202</c:v>
                </c:pt>
                <c:pt idx="65">
                  <c:v>-19.093385903033777</c:v>
                </c:pt>
                <c:pt idx="66">
                  <c:v>434.7074312404402</c:v>
                </c:pt>
                <c:pt idx="67">
                  <c:v>414.73314172844766</c:v>
                </c:pt>
                <c:pt idx="68">
                  <c:v>342.56915291564383</c:v>
                </c:pt>
                <c:pt idx="69">
                  <c:v>-31.860327716685788</c:v>
                </c:pt>
                <c:pt idx="70">
                  <c:v>27.015826158049094</c:v>
                </c:pt>
                <c:pt idx="71">
                  <c:v>-474.81086423829311</c:v>
                </c:pt>
                <c:pt idx="72">
                  <c:v>412.83988594636867</c:v>
                </c:pt>
                <c:pt idx="73">
                  <c:v>386.77376111706963</c:v>
                </c:pt>
                <c:pt idx="74">
                  <c:v>-47.187143028281753</c:v>
                </c:pt>
                <c:pt idx="75">
                  <c:v>-254.32805718958207</c:v>
                </c:pt>
                <c:pt idx="76">
                  <c:v>367.94049897446257</c:v>
                </c:pt>
                <c:pt idx="77">
                  <c:v>417.7641786749291</c:v>
                </c:pt>
                <c:pt idx="78">
                  <c:v>-295.59287680808666</c:v>
                </c:pt>
                <c:pt idx="79">
                  <c:v>384.98769374643871</c:v>
                </c:pt>
                <c:pt idx="80">
                  <c:v>467.41793728233461</c:v>
                </c:pt>
                <c:pt idx="81">
                  <c:v>-322.79218173835034</c:v>
                </c:pt>
                <c:pt idx="82">
                  <c:v>354.38250159177187</c:v>
                </c:pt>
                <c:pt idx="83">
                  <c:v>341.87099154507905</c:v>
                </c:pt>
                <c:pt idx="84">
                  <c:v>399.40674469528403</c:v>
                </c:pt>
                <c:pt idx="85">
                  <c:v>429.15077416762415</c:v>
                </c:pt>
                <c:pt idx="86">
                  <c:v>366.73310171920548</c:v>
                </c:pt>
                <c:pt idx="87">
                  <c:v>330.21956211246106</c:v>
                </c:pt>
                <c:pt idx="88">
                  <c:v>326.8004354642926</c:v>
                </c:pt>
                <c:pt idx="89">
                  <c:v>350.67271685295509</c:v>
                </c:pt>
                <c:pt idx="90">
                  <c:v>446.31742382284756</c:v>
                </c:pt>
                <c:pt idx="91">
                  <c:v>-319.5413939994296</c:v>
                </c:pt>
                <c:pt idx="92">
                  <c:v>308.02318626831493</c:v>
                </c:pt>
                <c:pt idx="93">
                  <c:v>360.24682068557468</c:v>
                </c:pt>
                <c:pt idx="94">
                  <c:v>347.46032889870548</c:v>
                </c:pt>
                <c:pt idx="95">
                  <c:v>343.23581609658049</c:v>
                </c:pt>
                <c:pt idx="96">
                  <c:v>332.38406240718632</c:v>
                </c:pt>
                <c:pt idx="97">
                  <c:v>344.57243412850858</c:v>
                </c:pt>
                <c:pt idx="98">
                  <c:v>304.51443890558494</c:v>
                </c:pt>
                <c:pt idx="99">
                  <c:v>328.33029816208636</c:v>
                </c:pt>
                <c:pt idx="100">
                  <c:v>305.69391152459957</c:v>
                </c:pt>
                <c:pt idx="101">
                  <c:v>317.62419631991179</c:v>
                </c:pt>
                <c:pt idx="102">
                  <c:v>301.53280428680773</c:v>
                </c:pt>
                <c:pt idx="103">
                  <c:v>318.70536439907937</c:v>
                </c:pt>
                <c:pt idx="104">
                  <c:v>313.54766317576832</c:v>
                </c:pt>
                <c:pt idx="105">
                  <c:v>271.58954694755266</c:v>
                </c:pt>
                <c:pt idx="106">
                  <c:v>343.44464618300208</c:v>
                </c:pt>
                <c:pt idx="107">
                  <c:v>327.55810149751596</c:v>
                </c:pt>
                <c:pt idx="108">
                  <c:v>343.23397021546498</c:v>
                </c:pt>
                <c:pt idx="109">
                  <c:v>288.15105673288599</c:v>
                </c:pt>
                <c:pt idx="110">
                  <c:v>401.1492201721012</c:v>
                </c:pt>
                <c:pt idx="111">
                  <c:v>240.6485499034261</c:v>
                </c:pt>
                <c:pt idx="112">
                  <c:v>499.01589526496082</c:v>
                </c:pt>
                <c:pt idx="113">
                  <c:v>495.01593436480107</c:v>
                </c:pt>
                <c:pt idx="114">
                  <c:v>-462.72333400702337</c:v>
                </c:pt>
                <c:pt idx="115">
                  <c:v>202.70843510877512</c:v>
                </c:pt>
                <c:pt idx="116">
                  <c:v>256.91971985338569</c:v>
                </c:pt>
                <c:pt idx="117">
                  <c:v>399.38987716027441</c:v>
                </c:pt>
                <c:pt idx="118">
                  <c:v>295.89334625757147</c:v>
                </c:pt>
                <c:pt idx="119">
                  <c:v>301.89656109155294</c:v>
                </c:pt>
                <c:pt idx="120">
                  <c:v>325.58559103324569</c:v>
                </c:pt>
                <c:pt idx="121">
                  <c:v>360.40506635288239</c:v>
                </c:pt>
                <c:pt idx="122">
                  <c:v>248.47475882495473</c:v>
                </c:pt>
                <c:pt idx="123">
                  <c:v>232.46778630425524</c:v>
                </c:pt>
                <c:pt idx="124">
                  <c:v>304.3233310972937</c:v>
                </c:pt>
                <c:pt idx="125">
                  <c:v>-166.32098828290509</c:v>
                </c:pt>
                <c:pt idx="126">
                  <c:v>499.09567734175653</c:v>
                </c:pt>
                <c:pt idx="127">
                  <c:v>365.74445502515118</c:v>
                </c:pt>
                <c:pt idx="128">
                  <c:v>164.72249153957819</c:v>
                </c:pt>
                <c:pt idx="129">
                  <c:v>332.31932017019972</c:v>
                </c:pt>
                <c:pt idx="130">
                  <c:v>-177.72324194027078</c:v>
                </c:pt>
                <c:pt idx="131">
                  <c:v>487.97348841765142</c:v>
                </c:pt>
                <c:pt idx="132">
                  <c:v>147.18468336889146</c:v>
                </c:pt>
                <c:pt idx="133">
                  <c:v>-187.27862326352351</c:v>
                </c:pt>
                <c:pt idx="134">
                  <c:v>477.96800305889064</c:v>
                </c:pt>
                <c:pt idx="135">
                  <c:v>246.36473475800358</c:v>
                </c:pt>
                <c:pt idx="136">
                  <c:v>242.83978364996983</c:v>
                </c:pt>
                <c:pt idx="137">
                  <c:v>402.56316516797597</c:v>
                </c:pt>
                <c:pt idx="138">
                  <c:v>398.92318747320132</c:v>
                </c:pt>
                <c:pt idx="139">
                  <c:v>226.62286260265319</c:v>
                </c:pt>
                <c:pt idx="140">
                  <c:v>-172.30044307962089</c:v>
                </c:pt>
                <c:pt idx="141">
                  <c:v>493.28626184728819</c:v>
                </c:pt>
                <c:pt idx="142">
                  <c:v>366.48444424542959</c:v>
                </c:pt>
                <c:pt idx="143">
                  <c:v>-491.92646573078491</c:v>
                </c:pt>
                <c:pt idx="144">
                  <c:v>323.32533224166582</c:v>
                </c:pt>
                <c:pt idx="145">
                  <c:v>-160.74295354178503</c:v>
                </c:pt>
                <c:pt idx="146">
                  <c:v>-495.2062601742</c:v>
                </c:pt>
                <c:pt idx="147">
                  <c:v>319.58033027183319</c:v>
                </c:pt>
                <c:pt idx="148">
                  <c:v>474.98771420578123</c:v>
                </c:pt>
                <c:pt idx="149">
                  <c:v>404.10413952497493</c:v>
                </c:pt>
                <c:pt idx="150">
                  <c:v>267.10526501233289</c:v>
                </c:pt>
                <c:pt idx="151">
                  <c:v>371.84073682487906</c:v>
                </c:pt>
                <c:pt idx="152">
                  <c:v>288.78514874918437</c:v>
                </c:pt>
                <c:pt idx="153">
                  <c:v>358.71606687271651</c:v>
                </c:pt>
                <c:pt idx="154">
                  <c:v>148.05920368416992</c:v>
                </c:pt>
                <c:pt idx="155">
                  <c:v>144.85472664932786</c:v>
                </c:pt>
                <c:pt idx="156">
                  <c:v>-151.34458123611694</c:v>
                </c:pt>
                <c:pt idx="157">
                  <c:v>-244.31086003289693</c:v>
                </c:pt>
                <c:pt idx="158">
                  <c:v>-235.23603523813108</c:v>
                </c:pt>
                <c:pt idx="159">
                  <c:v>-488.77023621139415</c:v>
                </c:pt>
                <c:pt idx="160">
                  <c:v>430.14582234127374</c:v>
                </c:pt>
                <c:pt idx="161">
                  <c:v>95.767735406070642</c:v>
                </c:pt>
                <c:pt idx="162">
                  <c:v>-238.58534574924306</c:v>
                </c:pt>
                <c:pt idx="163">
                  <c:v>426.91643954981373</c:v>
                </c:pt>
                <c:pt idx="164">
                  <c:v>391.39459279567745</c:v>
                </c:pt>
                <c:pt idx="165">
                  <c:v>299.98486468343799</c:v>
                </c:pt>
                <c:pt idx="166">
                  <c:v>347.54455745792256</c:v>
                </c:pt>
                <c:pt idx="167">
                  <c:v>100.46243870465332</c:v>
                </c:pt>
                <c:pt idx="168">
                  <c:v>-233.85543431288625</c:v>
                </c:pt>
                <c:pt idx="169">
                  <c:v>248.97972099461185</c:v>
                </c:pt>
                <c:pt idx="170">
                  <c:v>440.2251156687953</c:v>
                </c:pt>
                <c:pt idx="171">
                  <c:v>-199.24386159254937</c:v>
                </c:pt>
                <c:pt idx="172">
                  <c:v>230.92895789773138</c:v>
                </c:pt>
                <c:pt idx="173">
                  <c:v>89.091401353471156</c:v>
                </c:pt>
                <c:pt idx="174">
                  <c:v>90.76794340876404</c:v>
                </c:pt>
                <c:pt idx="175">
                  <c:v>-243.68476077302148</c:v>
                </c:pt>
                <c:pt idx="176">
                  <c:v>421.79762004082022</c:v>
                </c:pt>
                <c:pt idx="177">
                  <c:v>87.424934354089601</c:v>
                </c:pt>
                <c:pt idx="178">
                  <c:v>189.45179829074732</c:v>
                </c:pt>
                <c:pt idx="179">
                  <c:v>67.712514460708917</c:v>
                </c:pt>
                <c:pt idx="180">
                  <c:v>250.16691357984655</c:v>
                </c:pt>
                <c:pt idx="181">
                  <c:v>246.48462610571187</c:v>
                </c:pt>
              </c:numCache>
            </c:numRef>
          </c:yVal>
          <c:smooth val="0"/>
          <c:extLst>
            <c:ext xmlns:c16="http://schemas.microsoft.com/office/drawing/2014/chart" uri="{C3380CC4-5D6E-409C-BE32-E72D297353CC}">
              <c16:uniqueId val="{00000000-3A68-4C9C-B580-6360FBA223E3}"/>
            </c:ext>
          </c:extLst>
        </c:ser>
        <c:dLbls>
          <c:showLegendKey val="0"/>
          <c:showVal val="0"/>
          <c:showCatName val="0"/>
          <c:showSerName val="0"/>
          <c:showPercent val="0"/>
          <c:showBubbleSize val="0"/>
        </c:dLbls>
        <c:axId val="173129024"/>
        <c:axId val="197468160"/>
      </c:scatterChart>
      <c:valAx>
        <c:axId val="173129024"/>
        <c:scaling>
          <c:orientation val="minMax"/>
        </c:scaling>
        <c:delete val="0"/>
        <c:axPos val="b"/>
        <c:numFmt formatCode="General" sourceLinked="1"/>
        <c:majorTickMark val="out"/>
        <c:minorTickMark val="none"/>
        <c:tickLblPos val="nextTo"/>
        <c:crossAx val="197468160"/>
        <c:crosses val="autoZero"/>
        <c:crossBetween val="midCat"/>
      </c:valAx>
      <c:valAx>
        <c:axId val="197468160"/>
        <c:scaling>
          <c:orientation val="minMax"/>
        </c:scaling>
        <c:delete val="0"/>
        <c:axPos val="l"/>
        <c:numFmt formatCode="General" sourceLinked="1"/>
        <c:majorTickMark val="out"/>
        <c:minorTickMark val="none"/>
        <c:tickLblPos val="nextTo"/>
        <c:crossAx val="173129024"/>
        <c:crosses val="autoZero"/>
        <c:crossBetween val="midCat"/>
      </c:valAx>
    </c:plotArea>
    <c:plotVisOnly val="1"/>
    <c:dispBlanksAs val="gap"/>
    <c:showDLblsOverMax val="0"/>
  </c:chart>
  <c:txPr>
    <a:bodyPr/>
    <a:lstStyle/>
    <a:p>
      <a:pPr>
        <a:defRPr sz="1300"/>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F939716-303D-44BE-9468-9654AE41E851}" type="datetimeFigureOut">
              <a:rPr lang="en-IE" smtClean="0"/>
              <a:t>05/10/2018</a:t>
            </a:fld>
            <a:endParaRPr lang="en-IE"/>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I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10AE3F1-8CA9-4BF4-B4A6-D8B5E62B8113}" type="slidenum">
              <a:rPr lang="en-IE" smtClean="0"/>
              <a:t>‹#›</a:t>
            </a:fld>
            <a:endParaRPr lang="en-IE"/>
          </a:p>
        </p:txBody>
      </p:sp>
    </p:spTree>
    <p:extLst>
      <p:ext uri="{BB962C8B-B14F-4D97-AF65-F5344CB8AC3E}">
        <p14:creationId xmlns:p14="http://schemas.microsoft.com/office/powerpoint/2010/main" val="7814438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smtClean="0"/>
              <a:t>In this study we</a:t>
            </a:r>
            <a:r>
              <a:rPr lang="en-IE" baseline="0" dirty="0" smtClean="0"/>
              <a:t> </a:t>
            </a:r>
            <a:r>
              <a:rPr lang="en-IE" dirty="0" smtClean="0"/>
              <a:t>present a method for detecting a small molecule,</a:t>
            </a:r>
            <a:r>
              <a:rPr lang="en-IE" baseline="0" dirty="0" smtClean="0"/>
              <a:t> </a:t>
            </a:r>
            <a:r>
              <a:rPr lang="en-IE" dirty="0" smtClean="0"/>
              <a:t>metabolite,</a:t>
            </a:r>
            <a:r>
              <a:rPr lang="en-IE" baseline="0" dirty="0" smtClean="0"/>
              <a:t> </a:t>
            </a:r>
            <a:r>
              <a:rPr lang="en-IE" dirty="0" smtClean="0"/>
              <a:t>corona on polystyrene nanoparticles. The</a:t>
            </a:r>
            <a:r>
              <a:rPr lang="en-IE" baseline="0" dirty="0" smtClean="0"/>
              <a:t> method</a:t>
            </a:r>
            <a:r>
              <a:rPr lang="en-IE" dirty="0" smtClean="0"/>
              <a:t> was developed and applied in a freshwater model system of </a:t>
            </a:r>
            <a:r>
              <a:rPr lang="en-IE" i="1" dirty="0" smtClean="0"/>
              <a:t>Daphnia</a:t>
            </a:r>
            <a:r>
              <a:rPr lang="en-IE" dirty="0" smtClean="0"/>
              <a:t> and algae. The impact of this corona was evaluated on freshwater organisms.</a:t>
            </a:r>
            <a:r>
              <a:rPr lang="en-IE" baseline="0" dirty="0" smtClean="0"/>
              <a:t> </a:t>
            </a:r>
            <a:endParaRPr lang="en-IE" dirty="0" smtClean="0"/>
          </a:p>
          <a:p>
            <a:endParaRPr lang="en-IE" dirty="0"/>
          </a:p>
        </p:txBody>
      </p:sp>
      <p:sp>
        <p:nvSpPr>
          <p:cNvPr id="4" name="Slide Number Placeholder 3"/>
          <p:cNvSpPr>
            <a:spLocks noGrp="1"/>
          </p:cNvSpPr>
          <p:nvPr>
            <p:ph type="sldNum" sz="quarter" idx="10"/>
          </p:nvPr>
        </p:nvSpPr>
        <p:spPr/>
        <p:txBody>
          <a:bodyPr/>
          <a:lstStyle/>
          <a:p>
            <a:fld id="{310AE3F1-8CA9-4BF4-B4A6-D8B5E62B8113}" type="slidenum">
              <a:rPr lang="en-IE" smtClean="0"/>
              <a:t>2</a:t>
            </a:fld>
            <a:endParaRPr lang="en-IE"/>
          </a:p>
        </p:txBody>
      </p:sp>
    </p:spTree>
    <p:extLst>
      <p:ext uri="{BB962C8B-B14F-4D97-AF65-F5344CB8AC3E}">
        <p14:creationId xmlns:p14="http://schemas.microsoft.com/office/powerpoint/2010/main" val="38682285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sz="1200" kern="1200" dirty="0" smtClean="0">
                <a:solidFill>
                  <a:schemeClr val="tx1"/>
                </a:solidFill>
                <a:effectLst/>
                <a:latin typeface="+mn-lt"/>
                <a:ea typeface="+mn-ea"/>
                <a:cs typeface="+mn-cs"/>
              </a:rPr>
              <a:t>We present the development and application of an optimised protocol for the semi-quantitative detection of a small molecule metabolite corona extracted from amino functionalised polystyrene nanoparticles. </a:t>
            </a:r>
          </a:p>
          <a:p>
            <a:r>
              <a:rPr lang="en-IE" sz="1200" kern="1200" dirty="0" smtClean="0">
                <a:solidFill>
                  <a:schemeClr val="tx1"/>
                </a:solidFill>
                <a:effectLst/>
                <a:latin typeface="+mn-lt"/>
                <a:ea typeface="+mn-ea"/>
                <a:cs typeface="+mn-cs"/>
              </a:rPr>
              <a:t>This new method reproducibly detected metabolites that were present within a freshwater model ecosystem (of </a:t>
            </a:r>
            <a:r>
              <a:rPr lang="en-IE" sz="1200" i="1" kern="1200" dirty="0" smtClean="0">
                <a:solidFill>
                  <a:schemeClr val="tx1"/>
                </a:solidFill>
                <a:effectLst/>
                <a:latin typeface="+mn-lt"/>
                <a:ea typeface="+mn-ea"/>
                <a:cs typeface="+mn-cs"/>
              </a:rPr>
              <a:t>Daphnia </a:t>
            </a:r>
            <a:r>
              <a:rPr lang="en-IE" sz="1200" kern="1200" dirty="0" smtClean="0">
                <a:solidFill>
                  <a:schemeClr val="tx1"/>
                </a:solidFill>
                <a:effectLst/>
                <a:latin typeface="+mn-lt"/>
                <a:ea typeface="+mn-ea"/>
                <a:cs typeface="+mn-cs"/>
              </a:rPr>
              <a:t>and algae) and that had subsequently bound to the NH</a:t>
            </a:r>
            <a:r>
              <a:rPr lang="en-IE" sz="1200" kern="1200" baseline="-25000" dirty="0" smtClean="0">
                <a:solidFill>
                  <a:schemeClr val="tx1"/>
                </a:solidFill>
                <a:effectLst/>
                <a:latin typeface="+mn-lt"/>
                <a:ea typeface="+mn-ea"/>
                <a:cs typeface="+mn-cs"/>
              </a:rPr>
              <a:t>2</a:t>
            </a:r>
            <a:r>
              <a:rPr lang="en-IE" sz="1200" kern="1200" dirty="0" smtClean="0">
                <a:solidFill>
                  <a:schemeClr val="tx1"/>
                </a:solidFill>
                <a:effectLst/>
                <a:latin typeface="+mn-lt"/>
                <a:ea typeface="+mn-ea"/>
                <a:cs typeface="+mn-cs"/>
              </a:rPr>
              <a:t>-pNPs. This represents the first attempt to demonstrate the existence of such an ecologically relevant corona on the surface of NPs, and was achieved through application of high-sensitivity, untargeted direct infusion mass spectrometry metabolomics. </a:t>
            </a:r>
          </a:p>
          <a:p>
            <a:r>
              <a:rPr lang="en-IE" sz="1200" kern="1200" dirty="0" smtClean="0">
                <a:solidFill>
                  <a:schemeClr val="tx1"/>
                </a:solidFill>
                <a:effectLst/>
                <a:latin typeface="+mn-lt"/>
                <a:ea typeface="+mn-ea"/>
                <a:cs typeface="+mn-cs"/>
              </a:rPr>
              <a:t>The importance of such a corona formation was validated in freshwater organisms using feeding rate as phenotypic endpoint. </a:t>
            </a:r>
          </a:p>
        </p:txBody>
      </p:sp>
      <p:sp>
        <p:nvSpPr>
          <p:cNvPr id="4" name="Slide Number Placeholder 3"/>
          <p:cNvSpPr>
            <a:spLocks noGrp="1"/>
          </p:cNvSpPr>
          <p:nvPr>
            <p:ph type="sldNum" sz="quarter" idx="10"/>
          </p:nvPr>
        </p:nvSpPr>
        <p:spPr/>
        <p:txBody>
          <a:bodyPr/>
          <a:lstStyle/>
          <a:p>
            <a:fld id="{310AE3F1-8CA9-4BF4-B4A6-D8B5E62B8113}" type="slidenum">
              <a:rPr lang="en-IE" smtClean="0"/>
              <a:t>15</a:t>
            </a:fld>
            <a:endParaRPr lang="en-IE"/>
          </a:p>
        </p:txBody>
      </p:sp>
    </p:spTree>
    <p:extLst>
      <p:ext uri="{BB962C8B-B14F-4D97-AF65-F5344CB8AC3E}">
        <p14:creationId xmlns:p14="http://schemas.microsoft.com/office/powerpoint/2010/main" val="10488908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We would like to thank you for your attention</a:t>
            </a:r>
            <a:r>
              <a:rPr lang="en-GB" sz="1200" kern="1200" baseline="0" dirty="0" smtClean="0">
                <a:solidFill>
                  <a:schemeClr val="tx1"/>
                </a:solidFill>
                <a:effectLst/>
                <a:latin typeface="+mn-lt"/>
                <a:ea typeface="+mn-ea"/>
                <a:cs typeface="+mn-cs"/>
              </a:rPr>
              <a:t> and acknowledge the financial support for this study to </a:t>
            </a:r>
            <a:r>
              <a:rPr lang="en-GB" sz="1200" kern="1200" dirty="0" smtClean="0">
                <a:solidFill>
                  <a:schemeClr val="tx1"/>
                </a:solidFill>
                <a:effectLst/>
                <a:latin typeface="+mn-lt"/>
                <a:ea typeface="+mn-ea"/>
                <a:cs typeface="+mn-cs"/>
              </a:rPr>
              <a:t>the EU FP7 project </a:t>
            </a:r>
            <a:r>
              <a:rPr lang="en-GB" sz="1200" kern="1200" dirty="0" err="1" smtClean="0">
                <a:solidFill>
                  <a:schemeClr val="tx1"/>
                </a:solidFill>
                <a:effectLst/>
                <a:latin typeface="+mn-lt"/>
                <a:ea typeface="+mn-ea"/>
                <a:cs typeface="+mn-cs"/>
              </a:rPr>
              <a:t>FutureNanoNeeds</a:t>
            </a:r>
            <a:r>
              <a:rPr lang="en-GB" sz="1200" kern="1200" dirty="0" smtClean="0">
                <a:solidFill>
                  <a:schemeClr val="tx1"/>
                </a:solidFill>
                <a:effectLst/>
                <a:latin typeface="+mn-lt"/>
                <a:ea typeface="+mn-ea"/>
                <a:cs typeface="+mn-cs"/>
              </a:rPr>
              <a:t> - Framework to respond to regulatory needs of future nanomaterials and markets (Grant Agreement No. 604602). The authors acknowledge use of the University of Birmingham’s </a:t>
            </a:r>
            <a:r>
              <a:rPr lang="en-GB" sz="1200" i="1" kern="1200" dirty="0" smtClean="0">
                <a:solidFill>
                  <a:schemeClr val="tx1"/>
                </a:solidFill>
                <a:effectLst/>
                <a:latin typeface="+mn-lt"/>
                <a:ea typeface="+mn-ea"/>
                <a:cs typeface="+mn-cs"/>
              </a:rPr>
              <a:t>Daphnia</a:t>
            </a:r>
            <a:r>
              <a:rPr lang="en-GB" sz="1200" kern="1200" dirty="0" smtClean="0">
                <a:solidFill>
                  <a:schemeClr val="tx1"/>
                </a:solidFill>
                <a:effectLst/>
                <a:latin typeface="+mn-lt"/>
                <a:ea typeface="+mn-ea"/>
                <a:cs typeface="+mn-cs"/>
              </a:rPr>
              <a:t> research facility. </a:t>
            </a:r>
            <a:endParaRPr lang="en-IE"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10AE3F1-8CA9-4BF4-B4A6-D8B5E62B8113}" type="slidenum">
              <a:rPr lang="en-IE" smtClean="0"/>
              <a:t>16</a:t>
            </a:fld>
            <a:endParaRPr lang="en-IE"/>
          </a:p>
        </p:txBody>
      </p:sp>
    </p:spTree>
    <p:extLst>
      <p:ext uri="{BB962C8B-B14F-4D97-AF65-F5344CB8AC3E}">
        <p14:creationId xmlns:p14="http://schemas.microsoft.com/office/powerpoint/2010/main" val="6575252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sz="1200" kern="1200" dirty="0" smtClean="0">
                <a:solidFill>
                  <a:schemeClr val="tx1"/>
                </a:solidFill>
                <a:effectLst/>
                <a:latin typeface="+mn-lt"/>
                <a:ea typeface="+mn-ea"/>
                <a:cs typeface="+mn-cs"/>
              </a:rPr>
              <a:t>We used OECD media as this is the culture media for our freshwater model system. </a:t>
            </a:r>
          </a:p>
          <a:p>
            <a:r>
              <a:rPr lang="en-IE" sz="1200" kern="1200" dirty="0" smtClean="0">
                <a:solidFill>
                  <a:schemeClr val="tx1"/>
                </a:solidFill>
                <a:effectLst/>
                <a:latin typeface="+mn-lt"/>
                <a:ea typeface="+mn-ea"/>
                <a:cs typeface="+mn-cs"/>
              </a:rPr>
              <a:t>SDS was incubated in the presence or absence of nanoparticles and additional control of SDS in the absence of nanoparticles was also used. </a:t>
            </a:r>
          </a:p>
          <a:p>
            <a:r>
              <a:rPr lang="en-IE" sz="1200" kern="1200" dirty="0" smtClean="0">
                <a:solidFill>
                  <a:schemeClr val="tx1"/>
                </a:solidFill>
                <a:effectLst/>
                <a:latin typeface="+mn-lt"/>
                <a:ea typeface="+mn-ea"/>
                <a:cs typeface="+mn-cs"/>
              </a:rPr>
              <a:t>Using LC-MS/MS to quantify SDS we optimised the washing, extraction and re-suspension steps of our protocol. </a:t>
            </a:r>
            <a:endParaRPr lang="en-I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10AE3F1-8CA9-4BF4-B4A6-D8B5E62B8113}" type="slidenum">
              <a:rPr lang="en-IE" smtClean="0"/>
              <a:t>7</a:t>
            </a:fld>
            <a:endParaRPr lang="en-IE"/>
          </a:p>
        </p:txBody>
      </p:sp>
    </p:spTree>
    <p:extLst>
      <p:ext uri="{BB962C8B-B14F-4D97-AF65-F5344CB8AC3E}">
        <p14:creationId xmlns:p14="http://schemas.microsoft.com/office/powerpoint/2010/main" val="33449632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sz="1200" kern="1200" dirty="0" smtClean="0">
                <a:solidFill>
                  <a:schemeClr val="tx1"/>
                </a:solidFill>
                <a:effectLst/>
                <a:latin typeface="+mn-lt"/>
                <a:ea typeface="+mn-ea"/>
                <a:cs typeface="+mn-cs"/>
              </a:rPr>
              <a:t>We optimised the washing and extraction of our protocol using SDS. </a:t>
            </a:r>
          </a:p>
          <a:p>
            <a:r>
              <a:rPr lang="en-GB" sz="1200" kern="1200" dirty="0" smtClean="0">
                <a:solidFill>
                  <a:schemeClr val="tx1"/>
                </a:solidFill>
                <a:effectLst/>
                <a:latin typeface="+mn-lt"/>
                <a:ea typeface="+mn-ea"/>
                <a:cs typeface="+mn-cs"/>
              </a:rPr>
              <a:t>SDS was incubated at a concentration of 1 ppm in the presence or absence of NH</a:t>
            </a:r>
            <a:r>
              <a:rPr lang="en-GB" sz="1200" kern="1200" baseline="-25000" dirty="0" smtClean="0">
                <a:solidFill>
                  <a:schemeClr val="tx1"/>
                </a:solidFill>
                <a:effectLst/>
                <a:latin typeface="+mn-lt"/>
                <a:ea typeface="+mn-ea"/>
                <a:cs typeface="+mn-cs"/>
              </a:rPr>
              <a:t>2</a:t>
            </a:r>
            <a:r>
              <a:rPr lang="en-GB" sz="1200" kern="1200" dirty="0" smtClean="0">
                <a:solidFill>
                  <a:schemeClr val="tx1"/>
                </a:solidFill>
                <a:effectLst/>
                <a:latin typeface="+mn-lt"/>
                <a:ea typeface="+mn-ea"/>
                <a:cs typeface="+mn-cs"/>
              </a:rPr>
              <a:t>-pNPs. As part of the extraction protocol we performed </a:t>
            </a:r>
            <a:r>
              <a:rPr lang="en-US" sz="1200" kern="1200" dirty="0" smtClean="0">
                <a:solidFill>
                  <a:schemeClr val="tx1"/>
                </a:solidFill>
                <a:effectLst/>
                <a:latin typeface="+mn-lt"/>
                <a:ea typeface="+mn-ea"/>
                <a:cs typeface="+mn-cs"/>
              </a:rPr>
              <a:t>none and up to three sequential washes, and the level of SDS was measured in the incubation solution (i.e. no wash) and in each of the three wash solutions. </a:t>
            </a:r>
            <a:endParaRPr lang="en-IE"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In addition, the level of SDS extracted from the </a:t>
            </a:r>
            <a:r>
              <a:rPr lang="en-GB" sz="1200" kern="1200" dirty="0" smtClean="0">
                <a:solidFill>
                  <a:schemeClr val="tx1"/>
                </a:solidFill>
                <a:effectLst/>
                <a:latin typeface="+mn-lt"/>
                <a:ea typeface="+mn-ea"/>
                <a:cs typeface="+mn-cs"/>
              </a:rPr>
              <a:t>corona of the NH</a:t>
            </a:r>
            <a:r>
              <a:rPr lang="en-GB" sz="1200" kern="1200" baseline="-25000" dirty="0" smtClean="0">
                <a:solidFill>
                  <a:schemeClr val="tx1"/>
                </a:solidFill>
                <a:effectLst/>
                <a:latin typeface="+mn-lt"/>
                <a:ea typeface="+mn-ea"/>
                <a:cs typeface="+mn-cs"/>
              </a:rPr>
              <a:t>2</a:t>
            </a:r>
            <a:r>
              <a:rPr lang="en-GB" sz="1200" kern="1200" dirty="0" smtClean="0">
                <a:solidFill>
                  <a:schemeClr val="tx1"/>
                </a:solidFill>
                <a:effectLst/>
                <a:latin typeface="+mn-lt"/>
                <a:ea typeface="+mn-ea"/>
                <a:cs typeface="+mn-cs"/>
              </a:rPr>
              <a:t>-pNPs</a:t>
            </a:r>
            <a:r>
              <a:rPr lang="en-US" sz="1200" kern="1200" dirty="0" smtClean="0">
                <a:solidFill>
                  <a:schemeClr val="tx1"/>
                </a:solidFill>
                <a:effectLst/>
                <a:latin typeface="+mn-lt"/>
                <a:ea typeface="+mn-ea"/>
                <a:cs typeface="+mn-cs"/>
              </a:rPr>
              <a:t> after one, two or three washes were also quantified.</a:t>
            </a:r>
            <a:endParaRPr lang="en-IE" sz="1200" kern="1200" dirty="0" smtClean="0">
              <a:solidFill>
                <a:schemeClr val="tx1"/>
              </a:solidFill>
              <a:effectLst/>
              <a:latin typeface="+mn-lt"/>
              <a:ea typeface="+mn-ea"/>
              <a:cs typeface="+mn-cs"/>
            </a:endParaRPr>
          </a:p>
          <a:p>
            <a:r>
              <a:rPr lang="en-IE" sz="1200" kern="1200" dirty="0" smtClean="0">
                <a:solidFill>
                  <a:schemeClr val="tx1"/>
                </a:solidFill>
                <a:effectLst/>
                <a:latin typeface="+mn-lt"/>
                <a:ea typeface="+mn-ea"/>
                <a:cs typeface="+mn-cs"/>
              </a:rPr>
              <a:t>We conclude that 3 washings are more than enough to remove unbound SDS and 2 extractions are sufficient to extract all signal of bound SDS.</a:t>
            </a:r>
            <a:endParaRPr lang="en-I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10AE3F1-8CA9-4BF4-B4A6-D8B5E62B8113}" type="slidenum">
              <a:rPr lang="en-IE" smtClean="0"/>
              <a:t>8</a:t>
            </a:fld>
            <a:endParaRPr lang="en-IE"/>
          </a:p>
        </p:txBody>
      </p:sp>
    </p:spTree>
    <p:extLst>
      <p:ext uri="{BB962C8B-B14F-4D97-AF65-F5344CB8AC3E}">
        <p14:creationId xmlns:p14="http://schemas.microsoft.com/office/powerpoint/2010/main" val="14105045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Then, we compared </a:t>
            </a:r>
            <a:r>
              <a:rPr lang="en-GB" sz="1200" kern="1200" dirty="0" err="1" smtClean="0">
                <a:solidFill>
                  <a:schemeClr val="tx1"/>
                </a:solidFill>
                <a:effectLst/>
                <a:latin typeface="+mn-lt"/>
                <a:ea typeface="+mn-ea"/>
                <a:cs typeface="+mn-cs"/>
              </a:rPr>
              <a:t>methanol:water</a:t>
            </a:r>
            <a:r>
              <a:rPr lang="en-GB" sz="1200" kern="1200" dirty="0" smtClean="0">
                <a:solidFill>
                  <a:schemeClr val="tx1"/>
                </a:solidFill>
                <a:effectLst/>
                <a:latin typeface="+mn-lt"/>
                <a:ea typeface="+mn-ea"/>
                <a:cs typeface="+mn-cs"/>
              </a:rPr>
              <a:t> versus </a:t>
            </a:r>
            <a:r>
              <a:rPr lang="en-GB" sz="1200" kern="1200" dirty="0" err="1" smtClean="0">
                <a:solidFill>
                  <a:schemeClr val="tx1"/>
                </a:solidFill>
                <a:effectLst/>
                <a:latin typeface="+mn-lt"/>
                <a:ea typeface="+mn-ea"/>
                <a:cs typeface="+mn-cs"/>
              </a:rPr>
              <a:t>methanol:formic</a:t>
            </a:r>
            <a:r>
              <a:rPr lang="en-GB" sz="1200" kern="1200" dirty="0" smtClean="0">
                <a:solidFill>
                  <a:schemeClr val="tx1"/>
                </a:solidFill>
                <a:effectLst/>
                <a:latin typeface="+mn-lt"/>
                <a:ea typeface="+mn-ea"/>
                <a:cs typeface="+mn-cs"/>
              </a:rPr>
              <a:t> acid as extraction options, for a single extraction versus two or three repeated extractions. </a:t>
            </a:r>
            <a:endParaRPr lang="en-I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SDS was incubated at 1 ppm in the presence or absence of NH</a:t>
            </a:r>
            <a:r>
              <a:rPr lang="en-GB" sz="1200" kern="1200" baseline="-25000" dirty="0" smtClean="0">
                <a:solidFill>
                  <a:schemeClr val="tx1"/>
                </a:solidFill>
                <a:effectLst/>
                <a:latin typeface="+mn-lt"/>
                <a:ea typeface="+mn-ea"/>
                <a:cs typeface="+mn-cs"/>
              </a:rPr>
              <a:t>2</a:t>
            </a:r>
            <a:r>
              <a:rPr lang="en-GB" sz="1200" kern="1200" dirty="0" smtClean="0">
                <a:solidFill>
                  <a:schemeClr val="tx1"/>
                </a:solidFill>
                <a:effectLst/>
                <a:latin typeface="+mn-lt"/>
                <a:ea typeface="+mn-ea"/>
                <a:cs typeface="+mn-cs"/>
              </a:rPr>
              <a:t>-pNPs and after 3 washes the bound SDS was extracted with </a:t>
            </a:r>
            <a:r>
              <a:rPr lang="en-GB" sz="1200" kern="1200" dirty="0" err="1" smtClean="0">
                <a:solidFill>
                  <a:schemeClr val="tx1"/>
                </a:solidFill>
                <a:effectLst/>
                <a:latin typeface="+mn-lt"/>
                <a:ea typeface="+mn-ea"/>
                <a:cs typeface="+mn-cs"/>
              </a:rPr>
              <a:t>methanol:water</a:t>
            </a:r>
            <a:r>
              <a:rPr lang="en-GB" sz="1200" kern="1200" dirty="0" smtClean="0">
                <a:solidFill>
                  <a:schemeClr val="tx1"/>
                </a:solidFill>
                <a:effectLst/>
                <a:latin typeface="+mn-lt"/>
                <a:ea typeface="+mn-ea"/>
                <a:cs typeface="+mn-cs"/>
              </a:rPr>
              <a:t> or </a:t>
            </a:r>
            <a:r>
              <a:rPr lang="en-GB" sz="1200" kern="1200" dirty="0" err="1" smtClean="0">
                <a:solidFill>
                  <a:schemeClr val="tx1"/>
                </a:solidFill>
                <a:effectLst/>
                <a:latin typeface="+mn-lt"/>
                <a:ea typeface="+mn-ea"/>
                <a:cs typeface="+mn-cs"/>
              </a:rPr>
              <a:t>methanol:formic</a:t>
            </a:r>
            <a:r>
              <a:rPr lang="en-GB" sz="1200" kern="1200" dirty="0" smtClean="0">
                <a:solidFill>
                  <a:schemeClr val="tx1"/>
                </a:solidFill>
                <a:effectLst/>
                <a:latin typeface="+mn-lt"/>
                <a:ea typeface="+mn-ea"/>
                <a:cs typeface="+mn-cs"/>
              </a:rPr>
              <a:t> acid. </a:t>
            </a:r>
            <a:endParaRPr lang="en-I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 amount of SDS from the corona is shown following the first, second and third extractions. </a:t>
            </a:r>
            <a:endParaRPr lang="en-IE" sz="1200" kern="1200" dirty="0" smtClean="0">
              <a:solidFill>
                <a:schemeClr val="tx1"/>
              </a:solidFill>
              <a:effectLst/>
              <a:latin typeface="+mn-lt"/>
              <a:ea typeface="+mn-ea"/>
              <a:cs typeface="+mn-cs"/>
            </a:endParaRPr>
          </a:p>
          <a:p>
            <a:r>
              <a:rPr lang="en-IE" sz="1200" kern="1200" dirty="0" smtClean="0">
                <a:solidFill>
                  <a:schemeClr val="tx1"/>
                </a:solidFill>
                <a:effectLst/>
                <a:latin typeface="+mn-lt"/>
                <a:ea typeface="+mn-ea"/>
                <a:cs typeface="+mn-cs"/>
              </a:rPr>
              <a:t>We conclude that extraction in </a:t>
            </a:r>
            <a:r>
              <a:rPr lang="en-IE" sz="1200" kern="1200" dirty="0" err="1" smtClean="0">
                <a:solidFill>
                  <a:schemeClr val="tx1"/>
                </a:solidFill>
                <a:effectLst/>
                <a:latin typeface="+mn-lt"/>
                <a:ea typeface="+mn-ea"/>
                <a:cs typeface="+mn-cs"/>
              </a:rPr>
              <a:t>methanol:water</a:t>
            </a:r>
            <a:r>
              <a:rPr lang="en-IE" sz="1200" kern="1200" dirty="0" smtClean="0">
                <a:solidFill>
                  <a:schemeClr val="tx1"/>
                </a:solidFill>
                <a:effectLst/>
                <a:latin typeface="+mn-lt"/>
                <a:ea typeface="+mn-ea"/>
                <a:cs typeface="+mn-cs"/>
              </a:rPr>
              <a:t> is more efficient than </a:t>
            </a:r>
            <a:r>
              <a:rPr lang="en-IE" sz="1200" kern="1200" dirty="0" err="1" smtClean="0">
                <a:solidFill>
                  <a:schemeClr val="tx1"/>
                </a:solidFill>
                <a:effectLst/>
                <a:latin typeface="+mn-lt"/>
                <a:ea typeface="+mn-ea"/>
                <a:cs typeface="+mn-cs"/>
              </a:rPr>
              <a:t>methanol:formic</a:t>
            </a:r>
            <a:r>
              <a:rPr lang="en-IE" sz="1200" kern="1200" dirty="0" smtClean="0">
                <a:solidFill>
                  <a:schemeClr val="tx1"/>
                </a:solidFill>
                <a:effectLst/>
                <a:latin typeface="+mn-lt"/>
                <a:ea typeface="+mn-ea"/>
                <a:cs typeface="+mn-cs"/>
              </a:rPr>
              <a:t> acid and 2 extractions are sufficient to extract all signal of bound SDS.</a:t>
            </a:r>
            <a:endParaRPr lang="en-I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10AE3F1-8CA9-4BF4-B4A6-D8B5E62B8113}" type="slidenum">
              <a:rPr lang="en-IE" smtClean="0"/>
              <a:t>9</a:t>
            </a:fld>
            <a:endParaRPr lang="en-IE"/>
          </a:p>
        </p:txBody>
      </p:sp>
    </p:spTree>
    <p:extLst>
      <p:ext uri="{BB962C8B-B14F-4D97-AF65-F5344CB8AC3E}">
        <p14:creationId xmlns:p14="http://schemas.microsoft.com/office/powerpoint/2010/main" val="23751913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sz="1200" kern="1200" dirty="0" smtClean="0">
                <a:solidFill>
                  <a:schemeClr val="tx1"/>
                </a:solidFill>
                <a:effectLst/>
                <a:latin typeface="+mn-lt"/>
                <a:ea typeface="+mn-ea"/>
                <a:cs typeface="+mn-cs"/>
              </a:rPr>
              <a:t>Having optimised the multi-step NP metabolite corona extraction protocol, we applied this semi-quantitative method to detect a wider range of metabolites binding to NH</a:t>
            </a:r>
            <a:r>
              <a:rPr lang="en-IE" sz="1200" kern="1200" baseline="-25000" dirty="0" smtClean="0">
                <a:solidFill>
                  <a:schemeClr val="tx1"/>
                </a:solidFill>
                <a:effectLst/>
                <a:latin typeface="+mn-lt"/>
                <a:ea typeface="+mn-ea"/>
                <a:cs typeface="+mn-cs"/>
              </a:rPr>
              <a:t>2</a:t>
            </a:r>
            <a:r>
              <a:rPr lang="en-IE" sz="1200" kern="1200" dirty="0" smtClean="0">
                <a:solidFill>
                  <a:schemeClr val="tx1"/>
                </a:solidFill>
                <a:effectLst/>
                <a:latin typeface="+mn-lt"/>
                <a:ea typeface="+mn-ea"/>
                <a:cs typeface="+mn-cs"/>
              </a:rPr>
              <a:t>-pNPs using our freshwater model system. </a:t>
            </a:r>
          </a:p>
          <a:p>
            <a:r>
              <a:rPr lang="en-IE" sz="1200" kern="1200" dirty="0" smtClean="0">
                <a:solidFill>
                  <a:schemeClr val="tx1"/>
                </a:solidFill>
                <a:effectLst/>
                <a:latin typeface="+mn-lt"/>
                <a:ea typeface="+mn-ea"/>
                <a:cs typeface="+mn-cs"/>
              </a:rPr>
              <a:t>Specifically, NH</a:t>
            </a:r>
            <a:r>
              <a:rPr lang="en-IE" sz="1200" kern="1200" baseline="-25000" dirty="0" smtClean="0">
                <a:solidFill>
                  <a:schemeClr val="tx1"/>
                </a:solidFill>
                <a:effectLst/>
                <a:latin typeface="+mn-lt"/>
                <a:ea typeface="+mn-ea"/>
                <a:cs typeface="+mn-cs"/>
              </a:rPr>
              <a:t>2</a:t>
            </a:r>
            <a:r>
              <a:rPr lang="en-IE" sz="1200" kern="1200" dirty="0" smtClean="0">
                <a:solidFill>
                  <a:schemeClr val="tx1"/>
                </a:solidFill>
                <a:effectLst/>
                <a:latin typeface="+mn-lt"/>
                <a:ea typeface="+mn-ea"/>
                <a:cs typeface="+mn-cs"/>
              </a:rPr>
              <a:t>-pNPs were exposed for 24 hours to conditioned or unconditioned media and the coronae were extracted and analysed using positive and negative ion DIMS metabolomics. </a:t>
            </a:r>
          </a:p>
          <a:p>
            <a:r>
              <a:rPr lang="en-IE" sz="1200" kern="1200" dirty="0" smtClean="0">
                <a:solidFill>
                  <a:schemeClr val="tx1"/>
                </a:solidFill>
                <a:effectLst/>
                <a:latin typeface="+mn-lt"/>
                <a:ea typeface="+mn-ea"/>
                <a:cs typeface="+mn-cs"/>
              </a:rPr>
              <a:t>Appropriate negative controls were included, comprising of incubations using conditioned media without NPs and separately unconditioned media with NH</a:t>
            </a:r>
            <a:r>
              <a:rPr lang="en-IE" sz="1200" kern="1200" baseline="-25000" dirty="0" smtClean="0">
                <a:solidFill>
                  <a:schemeClr val="tx1"/>
                </a:solidFill>
                <a:effectLst/>
                <a:latin typeface="+mn-lt"/>
                <a:ea typeface="+mn-ea"/>
                <a:cs typeface="+mn-cs"/>
              </a:rPr>
              <a:t>2</a:t>
            </a:r>
            <a:r>
              <a:rPr lang="en-IE" sz="1200" kern="1200" dirty="0" smtClean="0">
                <a:solidFill>
                  <a:schemeClr val="tx1"/>
                </a:solidFill>
                <a:effectLst/>
                <a:latin typeface="+mn-lt"/>
                <a:ea typeface="+mn-ea"/>
                <a:cs typeface="+mn-cs"/>
              </a:rPr>
              <a:t>-pNPs, therefore, enabling us to determine the unique metabolite features observed as corona features on NPs. </a:t>
            </a:r>
          </a:p>
          <a:p>
            <a:r>
              <a:rPr lang="en-IE" sz="1200" kern="1200" dirty="0" smtClean="0">
                <a:solidFill>
                  <a:schemeClr val="tx1"/>
                </a:solidFill>
                <a:effectLst/>
                <a:latin typeface="+mn-lt"/>
                <a:ea typeface="+mn-ea"/>
                <a:cs typeface="+mn-cs"/>
              </a:rPr>
              <a:t>This entire exposure, extraction and DIMS metabolomics analysis was repeated twice, completely independently, to ensure consistency of the findings. </a:t>
            </a:r>
          </a:p>
          <a:p>
            <a:r>
              <a:rPr lang="en-IE" sz="1200" kern="1200" dirty="0" smtClean="0">
                <a:solidFill>
                  <a:schemeClr val="tx1"/>
                </a:solidFill>
                <a:effectLst/>
                <a:latin typeface="+mn-lt"/>
                <a:ea typeface="+mn-ea"/>
                <a:cs typeface="+mn-cs"/>
              </a:rPr>
              <a:t>A unique list of 102 and 182 biological features in positive and negative ion mode, respectively, was determined, representing only the metabolite peaks that reproducibly recovered from NH</a:t>
            </a:r>
            <a:r>
              <a:rPr lang="en-IE" sz="1200" kern="1200" baseline="-25000" dirty="0" smtClean="0">
                <a:solidFill>
                  <a:schemeClr val="tx1"/>
                </a:solidFill>
                <a:effectLst/>
                <a:latin typeface="+mn-lt"/>
                <a:ea typeface="+mn-ea"/>
                <a:cs typeface="+mn-cs"/>
              </a:rPr>
              <a:t>2</a:t>
            </a:r>
            <a:r>
              <a:rPr lang="en-IE" sz="1200" kern="1200" dirty="0" smtClean="0">
                <a:solidFill>
                  <a:schemeClr val="tx1"/>
                </a:solidFill>
                <a:effectLst/>
                <a:latin typeface="+mn-lt"/>
                <a:ea typeface="+mn-ea"/>
                <a:cs typeface="+mn-cs"/>
              </a:rPr>
              <a:t>-pNPs in the two independent experiments. </a:t>
            </a:r>
            <a:endParaRPr lang="en-I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10AE3F1-8CA9-4BF4-B4A6-D8B5E62B8113}" type="slidenum">
              <a:rPr lang="en-IE" smtClean="0"/>
              <a:t>10</a:t>
            </a:fld>
            <a:endParaRPr lang="en-IE"/>
          </a:p>
        </p:txBody>
      </p:sp>
    </p:spTree>
    <p:extLst>
      <p:ext uri="{BB962C8B-B14F-4D97-AF65-F5344CB8AC3E}">
        <p14:creationId xmlns:p14="http://schemas.microsoft.com/office/powerpoint/2010/main" val="37190511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sz="1200" kern="1200" dirty="0" smtClean="0">
                <a:solidFill>
                  <a:schemeClr val="tx1"/>
                </a:solidFill>
                <a:effectLst/>
                <a:latin typeface="+mn-lt"/>
                <a:ea typeface="+mn-ea"/>
                <a:cs typeface="+mn-cs"/>
              </a:rPr>
              <a:t>We then used Van </a:t>
            </a:r>
            <a:r>
              <a:rPr lang="en-IE" sz="1200" kern="1200" dirty="0" err="1" smtClean="0">
                <a:solidFill>
                  <a:schemeClr val="tx1"/>
                </a:solidFill>
                <a:effectLst/>
                <a:latin typeface="+mn-lt"/>
                <a:ea typeface="+mn-ea"/>
                <a:cs typeface="+mn-cs"/>
              </a:rPr>
              <a:t>Krevelen</a:t>
            </a:r>
            <a:r>
              <a:rPr lang="en-IE" sz="1200" kern="1200" dirty="0" smtClean="0">
                <a:solidFill>
                  <a:schemeClr val="tx1"/>
                </a:solidFill>
                <a:effectLst/>
                <a:latin typeface="+mn-lt"/>
                <a:ea typeface="+mn-ea"/>
                <a:cs typeface="+mn-cs"/>
              </a:rPr>
              <a:t> diagrams to determine whether the molecular formulae of the metabolite corona cluster together into one or different chemically related groups. </a:t>
            </a:r>
          </a:p>
          <a:p>
            <a:r>
              <a:rPr lang="en-IE" sz="1200" kern="1200" dirty="0" smtClean="0">
                <a:solidFill>
                  <a:schemeClr val="tx1"/>
                </a:solidFill>
                <a:effectLst/>
                <a:latin typeface="+mn-lt"/>
                <a:ea typeface="+mn-ea"/>
                <a:cs typeface="+mn-cs"/>
              </a:rPr>
              <a:t>Plotting the ratios of H:C and O:C provides evidence of the category of metabolites represented. </a:t>
            </a:r>
          </a:p>
          <a:p>
            <a:r>
              <a:rPr lang="en-IE" sz="1200" kern="1200" dirty="0" smtClean="0">
                <a:solidFill>
                  <a:schemeClr val="tx1"/>
                </a:solidFill>
                <a:effectLst/>
                <a:latin typeface="+mn-lt"/>
                <a:ea typeface="+mn-ea"/>
                <a:cs typeface="+mn-cs"/>
              </a:rPr>
              <a:t>Additionally, in order to relate the molecular formulae that we detected to known biological molecules, we plotted a van </a:t>
            </a:r>
            <a:r>
              <a:rPr lang="en-IE" sz="1200" kern="1200" dirty="0" err="1" smtClean="0">
                <a:solidFill>
                  <a:schemeClr val="tx1"/>
                </a:solidFill>
                <a:effectLst/>
                <a:latin typeface="+mn-lt"/>
                <a:ea typeface="+mn-ea"/>
                <a:cs typeface="+mn-cs"/>
              </a:rPr>
              <a:t>Krevelen</a:t>
            </a:r>
            <a:r>
              <a:rPr lang="en-IE" sz="1200" kern="1200" dirty="0" smtClean="0">
                <a:solidFill>
                  <a:schemeClr val="tx1"/>
                </a:solidFill>
                <a:effectLst/>
                <a:latin typeface="+mn-lt"/>
                <a:ea typeface="+mn-ea"/>
                <a:cs typeface="+mn-cs"/>
              </a:rPr>
              <a:t> diagram for reference metabolites from the KEGG database. </a:t>
            </a:r>
          </a:p>
          <a:p>
            <a:r>
              <a:rPr lang="en-IE" sz="1200" kern="1200" dirty="0" smtClean="0">
                <a:solidFill>
                  <a:schemeClr val="tx1"/>
                </a:solidFill>
                <a:effectLst/>
                <a:latin typeface="+mn-lt"/>
                <a:ea typeface="+mn-ea"/>
                <a:cs typeface="+mn-cs"/>
              </a:rPr>
              <a:t>A comparison of these plots indicates that the observed metabolite corona, in both ion modes, shows an overall chemical similarity with the biological molecules from KEGG and is not composed of any particular class of metabolites, meaning that the corona composed of a diverse range of chemical formulae. </a:t>
            </a:r>
            <a:endParaRPr lang="en-I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10AE3F1-8CA9-4BF4-B4A6-D8B5E62B8113}" type="slidenum">
              <a:rPr lang="en-IE" smtClean="0"/>
              <a:t>11</a:t>
            </a:fld>
            <a:endParaRPr lang="en-IE"/>
          </a:p>
        </p:txBody>
      </p:sp>
    </p:spTree>
    <p:extLst>
      <p:ext uri="{BB962C8B-B14F-4D97-AF65-F5344CB8AC3E}">
        <p14:creationId xmlns:p14="http://schemas.microsoft.com/office/powerpoint/2010/main" val="6410539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sz="1200" kern="1200" dirty="0" smtClean="0">
                <a:solidFill>
                  <a:schemeClr val="tx1"/>
                </a:solidFill>
                <a:effectLst/>
                <a:latin typeface="+mn-lt"/>
                <a:ea typeface="+mn-ea"/>
                <a:cs typeface="+mn-cs"/>
              </a:rPr>
              <a:t>This finding is also in agreement with the Kendrick Mass Defect (KMD) plots for the features of the metabolite corona. </a:t>
            </a:r>
          </a:p>
          <a:p>
            <a:r>
              <a:rPr lang="en-IE" sz="1200" kern="1200" dirty="0" smtClean="0">
                <a:solidFill>
                  <a:schemeClr val="tx1"/>
                </a:solidFill>
                <a:effectLst/>
                <a:latin typeface="+mn-lt"/>
                <a:ea typeface="+mn-ea"/>
                <a:cs typeface="+mn-cs"/>
              </a:rPr>
              <a:t>KMD plots are a user-friendly data visualisation method in particular for organic molecules with repeating groups. KMD plots represent a normalised way to depict mass spectrometry data based on a repeating group and calculating homologous series for this group by generating the Kendrick mass (y axis) and the nominal Kendrick mass (x axis) for each feature and plotting them against each other. </a:t>
            </a:r>
          </a:p>
          <a:p>
            <a:r>
              <a:rPr lang="en-IE" sz="1200" kern="1200" dirty="0" smtClean="0">
                <a:solidFill>
                  <a:schemeClr val="tx1"/>
                </a:solidFill>
                <a:effectLst/>
                <a:latin typeface="+mn-lt"/>
                <a:ea typeface="+mn-ea"/>
                <a:cs typeface="+mn-cs"/>
              </a:rPr>
              <a:t>The Kendrick Mass Defect plots from the detected corona features do not show the characteristic straight lines exhibited by a homologous series, therefore, indicating a diverse pool of corona-derived metabolites from different classes. </a:t>
            </a:r>
            <a:endParaRPr lang="en-I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10AE3F1-8CA9-4BF4-B4A6-D8B5E62B8113}" type="slidenum">
              <a:rPr lang="en-IE" smtClean="0"/>
              <a:t>12</a:t>
            </a:fld>
            <a:endParaRPr lang="en-IE"/>
          </a:p>
        </p:txBody>
      </p:sp>
    </p:spTree>
    <p:extLst>
      <p:ext uri="{BB962C8B-B14F-4D97-AF65-F5344CB8AC3E}">
        <p14:creationId xmlns:p14="http://schemas.microsoft.com/office/powerpoint/2010/main" val="6055712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sz="1200" kern="1200" dirty="0" smtClean="0">
                <a:solidFill>
                  <a:schemeClr val="tx1"/>
                </a:solidFill>
                <a:effectLst/>
                <a:latin typeface="+mn-lt"/>
                <a:ea typeface="+mn-ea"/>
                <a:cs typeface="+mn-cs"/>
              </a:rPr>
              <a:t>To show if nanoparticles and corona formation have implication to freshwater organisms we assessed the feeding performance of </a:t>
            </a:r>
            <a:r>
              <a:rPr lang="en-IE" sz="1200" kern="1200" dirty="0" err="1" smtClean="0">
                <a:solidFill>
                  <a:schemeClr val="tx1"/>
                </a:solidFill>
                <a:effectLst/>
                <a:latin typeface="+mn-lt"/>
                <a:ea typeface="+mn-ea"/>
                <a:cs typeface="+mn-cs"/>
              </a:rPr>
              <a:t>daphniids</a:t>
            </a:r>
            <a:r>
              <a:rPr lang="en-IE" sz="1200" kern="1200" dirty="0" smtClean="0">
                <a:solidFill>
                  <a:schemeClr val="tx1"/>
                </a:solidFill>
                <a:effectLst/>
                <a:latin typeface="+mn-lt"/>
                <a:ea typeface="+mn-ea"/>
                <a:cs typeface="+mn-cs"/>
              </a:rPr>
              <a:t>. </a:t>
            </a:r>
          </a:p>
          <a:p>
            <a:r>
              <a:rPr lang="en-IE" sz="1200" kern="1200" dirty="0" err="1" smtClean="0">
                <a:solidFill>
                  <a:schemeClr val="tx1"/>
                </a:solidFill>
                <a:effectLst/>
                <a:latin typeface="+mn-lt"/>
                <a:ea typeface="+mn-ea"/>
                <a:cs typeface="+mn-cs"/>
              </a:rPr>
              <a:t>Daphniids</a:t>
            </a:r>
            <a:r>
              <a:rPr lang="en-IE" sz="1200" kern="1200" dirty="0" smtClean="0">
                <a:solidFill>
                  <a:schemeClr val="tx1"/>
                </a:solidFill>
                <a:effectLst/>
                <a:latin typeface="+mn-lt"/>
                <a:ea typeface="+mn-ea"/>
                <a:cs typeface="+mn-cs"/>
              </a:rPr>
              <a:t> were cultured and allowed to condition media upon feeding with algae. </a:t>
            </a:r>
          </a:p>
          <a:p>
            <a:r>
              <a:rPr lang="en-IE" sz="1200" kern="1200" dirty="0" smtClean="0">
                <a:solidFill>
                  <a:schemeClr val="tx1"/>
                </a:solidFill>
                <a:effectLst/>
                <a:latin typeface="+mn-lt"/>
                <a:ea typeface="+mn-ea"/>
                <a:cs typeface="+mn-cs"/>
              </a:rPr>
              <a:t>As a control, unconditioned clean OECD media (without </a:t>
            </a:r>
            <a:r>
              <a:rPr lang="en-IE" sz="1200" kern="1200" dirty="0" err="1" smtClean="0">
                <a:solidFill>
                  <a:schemeClr val="tx1"/>
                </a:solidFill>
                <a:effectLst/>
                <a:latin typeface="+mn-lt"/>
                <a:ea typeface="+mn-ea"/>
                <a:cs typeface="+mn-cs"/>
              </a:rPr>
              <a:t>daphniids</a:t>
            </a:r>
            <a:r>
              <a:rPr lang="en-IE" sz="1200" kern="1200" dirty="0" smtClean="0">
                <a:solidFill>
                  <a:schemeClr val="tx1"/>
                </a:solidFill>
                <a:effectLst/>
                <a:latin typeface="+mn-lt"/>
                <a:ea typeface="+mn-ea"/>
                <a:cs typeface="+mn-cs"/>
              </a:rPr>
              <a:t> or algae) was used. </a:t>
            </a:r>
          </a:p>
          <a:p>
            <a:r>
              <a:rPr lang="en-IE" sz="1200" kern="1200" dirty="0" smtClean="0">
                <a:solidFill>
                  <a:schemeClr val="tx1"/>
                </a:solidFill>
                <a:effectLst/>
                <a:latin typeface="+mn-lt"/>
                <a:ea typeface="+mn-ea"/>
                <a:cs typeface="+mn-cs"/>
              </a:rPr>
              <a:t>Media were filtered and NPs were incubated for 24 hours to create a metabolite corona. As controls conditioned and unconditioned media in the absence of NPs were used. </a:t>
            </a:r>
          </a:p>
          <a:p>
            <a:r>
              <a:rPr lang="en-IE" sz="1200" kern="1200" dirty="0" smtClean="0">
                <a:solidFill>
                  <a:schemeClr val="tx1"/>
                </a:solidFill>
                <a:effectLst/>
                <a:latin typeface="+mn-lt"/>
                <a:ea typeface="+mn-ea"/>
                <a:cs typeface="+mn-cs"/>
              </a:rPr>
              <a:t>Then, new animals (</a:t>
            </a:r>
            <a:r>
              <a:rPr lang="en-IE" sz="1200" kern="1200" dirty="0" err="1" smtClean="0">
                <a:solidFill>
                  <a:schemeClr val="tx1"/>
                </a:solidFill>
                <a:effectLst/>
                <a:latin typeface="+mn-lt"/>
                <a:ea typeface="+mn-ea"/>
                <a:cs typeface="+mn-cs"/>
              </a:rPr>
              <a:t>daphniids</a:t>
            </a:r>
            <a:r>
              <a:rPr lang="en-IE" sz="1200" kern="1200" dirty="0" smtClean="0">
                <a:solidFill>
                  <a:schemeClr val="tx1"/>
                </a:solidFill>
                <a:effectLst/>
                <a:latin typeface="+mn-lt"/>
                <a:ea typeface="+mn-ea"/>
                <a:cs typeface="+mn-cs"/>
              </a:rPr>
              <a:t>) were exposed to the conditioned/unconditioned media in absence or presence of NPs for 24 hours. </a:t>
            </a:r>
          </a:p>
          <a:p>
            <a:r>
              <a:rPr lang="en-IE" sz="1200" kern="1200" dirty="0" smtClean="0">
                <a:solidFill>
                  <a:schemeClr val="tx1"/>
                </a:solidFill>
                <a:effectLst/>
                <a:latin typeface="+mn-lt"/>
                <a:ea typeface="+mn-ea"/>
                <a:cs typeface="+mn-cs"/>
              </a:rPr>
              <a:t>Finally, all animals were alive after exposure, collected and feeding performance was assessed using our previously published method. </a:t>
            </a:r>
            <a:endParaRPr lang="en-I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10AE3F1-8CA9-4BF4-B4A6-D8B5E62B8113}" type="slidenum">
              <a:rPr lang="en-IE" smtClean="0"/>
              <a:t>13</a:t>
            </a:fld>
            <a:endParaRPr lang="en-IE"/>
          </a:p>
        </p:txBody>
      </p:sp>
    </p:spTree>
    <p:extLst>
      <p:ext uri="{BB962C8B-B14F-4D97-AF65-F5344CB8AC3E}">
        <p14:creationId xmlns:p14="http://schemas.microsoft.com/office/powerpoint/2010/main" val="11597160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Results show that exposure to </a:t>
            </a:r>
            <a:r>
              <a:rPr lang="en-GB" sz="1200" kern="1200" dirty="0" smtClean="0">
                <a:solidFill>
                  <a:schemeClr val="tx1"/>
                </a:solidFill>
                <a:effectLst/>
                <a:latin typeface="+mn-lt"/>
                <a:ea typeface="+mn-ea"/>
                <a:cs typeface="+mn-cs"/>
              </a:rPr>
              <a:t>NH</a:t>
            </a:r>
            <a:r>
              <a:rPr lang="en-GB" sz="1200" kern="1200" baseline="-25000" dirty="0" smtClean="0">
                <a:solidFill>
                  <a:schemeClr val="tx1"/>
                </a:solidFill>
                <a:effectLst/>
                <a:latin typeface="+mn-lt"/>
                <a:ea typeface="+mn-ea"/>
                <a:cs typeface="+mn-cs"/>
              </a:rPr>
              <a:t>2</a:t>
            </a:r>
            <a:r>
              <a:rPr lang="en-GB" sz="1200" kern="1200" dirty="0" smtClean="0">
                <a:solidFill>
                  <a:schemeClr val="tx1"/>
                </a:solidFill>
                <a:effectLst/>
                <a:latin typeface="+mn-lt"/>
                <a:ea typeface="+mn-ea"/>
                <a:cs typeface="+mn-cs"/>
              </a:rPr>
              <a:t>-pNPs caused a decrease in the feeding performance in conditioned media by 82% and in unconditioned media by 29%. It is evident that NH</a:t>
            </a:r>
            <a:r>
              <a:rPr lang="en-GB" sz="1200" kern="1200" baseline="-25000" dirty="0" smtClean="0">
                <a:solidFill>
                  <a:schemeClr val="tx1"/>
                </a:solidFill>
                <a:effectLst/>
                <a:latin typeface="+mn-lt"/>
                <a:ea typeface="+mn-ea"/>
                <a:cs typeface="+mn-cs"/>
              </a:rPr>
              <a:t>2</a:t>
            </a:r>
            <a:r>
              <a:rPr lang="en-GB" sz="1200" kern="1200" dirty="0" smtClean="0">
                <a:solidFill>
                  <a:schemeClr val="tx1"/>
                </a:solidFill>
                <a:effectLst/>
                <a:latin typeface="+mn-lt"/>
                <a:ea typeface="+mn-ea"/>
                <a:cs typeface="+mn-cs"/>
              </a:rPr>
              <a:t>-pNPs when incubated in conditioned media a stronger impact on the feeding performance occurred and this could be attributed to the corona formation which makes NH</a:t>
            </a:r>
            <a:r>
              <a:rPr lang="en-GB" sz="1200" kern="1200" baseline="-25000" dirty="0" smtClean="0">
                <a:solidFill>
                  <a:schemeClr val="tx1"/>
                </a:solidFill>
                <a:effectLst/>
                <a:latin typeface="+mn-lt"/>
                <a:ea typeface="+mn-ea"/>
                <a:cs typeface="+mn-cs"/>
              </a:rPr>
              <a:t>2</a:t>
            </a:r>
            <a:r>
              <a:rPr lang="en-GB" sz="1200" kern="1200" dirty="0" smtClean="0">
                <a:solidFill>
                  <a:schemeClr val="tx1"/>
                </a:solidFill>
                <a:effectLst/>
                <a:latin typeface="+mn-lt"/>
                <a:ea typeface="+mn-ea"/>
                <a:cs typeface="+mn-cs"/>
              </a:rPr>
              <a:t>-pNPs more accessible to </a:t>
            </a:r>
            <a:r>
              <a:rPr lang="en-GB" sz="1200" kern="1200" dirty="0" err="1" smtClean="0">
                <a:solidFill>
                  <a:schemeClr val="tx1"/>
                </a:solidFill>
                <a:effectLst/>
                <a:latin typeface="+mn-lt"/>
                <a:ea typeface="+mn-ea"/>
                <a:cs typeface="+mn-cs"/>
              </a:rPr>
              <a:t>daphniids</a:t>
            </a:r>
            <a:r>
              <a:rPr lang="en-GB" sz="1200" kern="1200" dirty="0" smtClean="0">
                <a:solidFill>
                  <a:schemeClr val="tx1"/>
                </a:solidFill>
                <a:effectLst/>
                <a:latin typeface="+mn-lt"/>
                <a:ea typeface="+mn-ea"/>
                <a:cs typeface="+mn-cs"/>
              </a:rPr>
              <a:t> as they filter their surrounding media during exposure. </a:t>
            </a:r>
            <a:endParaRPr lang="en-I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10AE3F1-8CA9-4BF4-B4A6-D8B5E62B8113}" type="slidenum">
              <a:rPr lang="en-IE" smtClean="0"/>
              <a:t>14</a:t>
            </a:fld>
            <a:endParaRPr lang="en-IE"/>
          </a:p>
        </p:txBody>
      </p:sp>
    </p:spTree>
    <p:extLst>
      <p:ext uri="{BB962C8B-B14F-4D97-AF65-F5344CB8AC3E}">
        <p14:creationId xmlns:p14="http://schemas.microsoft.com/office/powerpoint/2010/main" val="8067074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519AEB6-5A5C-4DB2-9D46-98EABA38A501}" type="datetimeFigureOut">
              <a:rPr lang="en-US" smtClean="0"/>
              <a:t>10/5/2018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6E8413-8B64-46A0-A043-DA7FCA8C4DD3}" type="slidenum">
              <a:rPr lang="en-US" smtClean="0"/>
              <a:t>‹#›</a:t>
            </a:fld>
            <a:endParaRPr lang="en-US"/>
          </a:p>
        </p:txBody>
      </p:sp>
    </p:spTree>
    <p:extLst>
      <p:ext uri="{BB962C8B-B14F-4D97-AF65-F5344CB8AC3E}">
        <p14:creationId xmlns:p14="http://schemas.microsoft.com/office/powerpoint/2010/main" val="23968297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519AEB6-5A5C-4DB2-9D46-98EABA38A501}" type="datetimeFigureOut">
              <a:rPr lang="en-US" smtClean="0"/>
              <a:t>10/5/2018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6E8413-8B64-46A0-A043-DA7FCA8C4DD3}" type="slidenum">
              <a:rPr lang="en-US" smtClean="0"/>
              <a:t>‹#›</a:t>
            </a:fld>
            <a:endParaRPr lang="en-US"/>
          </a:p>
        </p:txBody>
      </p:sp>
    </p:spTree>
    <p:extLst>
      <p:ext uri="{BB962C8B-B14F-4D97-AF65-F5344CB8AC3E}">
        <p14:creationId xmlns:p14="http://schemas.microsoft.com/office/powerpoint/2010/main" val="3554577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519AEB6-5A5C-4DB2-9D46-98EABA38A501}" type="datetimeFigureOut">
              <a:rPr lang="en-US" smtClean="0"/>
              <a:t>10/5/2018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6E8413-8B64-46A0-A043-DA7FCA8C4DD3}" type="slidenum">
              <a:rPr lang="en-US" smtClean="0"/>
              <a:t>‹#›</a:t>
            </a:fld>
            <a:endParaRPr lang="en-US"/>
          </a:p>
        </p:txBody>
      </p:sp>
    </p:spTree>
    <p:extLst>
      <p:ext uri="{BB962C8B-B14F-4D97-AF65-F5344CB8AC3E}">
        <p14:creationId xmlns:p14="http://schemas.microsoft.com/office/powerpoint/2010/main" val="20583426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519AEB6-5A5C-4DB2-9D46-98EABA38A501}" type="datetimeFigureOut">
              <a:rPr lang="en-US" smtClean="0"/>
              <a:t>10/5/2018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6E8413-8B64-46A0-A043-DA7FCA8C4DD3}" type="slidenum">
              <a:rPr lang="en-US" smtClean="0"/>
              <a:t>‹#›</a:t>
            </a:fld>
            <a:endParaRPr lang="en-US"/>
          </a:p>
        </p:txBody>
      </p:sp>
    </p:spTree>
    <p:extLst>
      <p:ext uri="{BB962C8B-B14F-4D97-AF65-F5344CB8AC3E}">
        <p14:creationId xmlns:p14="http://schemas.microsoft.com/office/powerpoint/2010/main" val="13993481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519AEB6-5A5C-4DB2-9D46-98EABA38A501}" type="datetimeFigureOut">
              <a:rPr lang="en-US" smtClean="0"/>
              <a:t>10/5/2018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6E8413-8B64-46A0-A043-DA7FCA8C4DD3}" type="slidenum">
              <a:rPr lang="en-US" smtClean="0"/>
              <a:t>‹#›</a:t>
            </a:fld>
            <a:endParaRPr lang="en-US"/>
          </a:p>
        </p:txBody>
      </p:sp>
    </p:spTree>
    <p:extLst>
      <p:ext uri="{BB962C8B-B14F-4D97-AF65-F5344CB8AC3E}">
        <p14:creationId xmlns:p14="http://schemas.microsoft.com/office/powerpoint/2010/main" val="6258986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519AEB6-5A5C-4DB2-9D46-98EABA38A501}" type="datetimeFigureOut">
              <a:rPr lang="en-US" smtClean="0"/>
              <a:t>10/5/2018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6E8413-8B64-46A0-A043-DA7FCA8C4DD3}" type="slidenum">
              <a:rPr lang="en-US" smtClean="0"/>
              <a:t>‹#›</a:t>
            </a:fld>
            <a:endParaRPr lang="en-US"/>
          </a:p>
        </p:txBody>
      </p:sp>
    </p:spTree>
    <p:extLst>
      <p:ext uri="{BB962C8B-B14F-4D97-AF65-F5344CB8AC3E}">
        <p14:creationId xmlns:p14="http://schemas.microsoft.com/office/powerpoint/2010/main" val="2714485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519AEB6-5A5C-4DB2-9D46-98EABA38A501}" type="datetimeFigureOut">
              <a:rPr lang="en-US" smtClean="0"/>
              <a:t>10/5/2018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D6E8413-8B64-46A0-A043-DA7FCA8C4DD3}" type="slidenum">
              <a:rPr lang="en-US" smtClean="0"/>
              <a:t>‹#›</a:t>
            </a:fld>
            <a:endParaRPr lang="en-US"/>
          </a:p>
        </p:txBody>
      </p:sp>
    </p:spTree>
    <p:extLst>
      <p:ext uri="{BB962C8B-B14F-4D97-AF65-F5344CB8AC3E}">
        <p14:creationId xmlns:p14="http://schemas.microsoft.com/office/powerpoint/2010/main" val="42239390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519AEB6-5A5C-4DB2-9D46-98EABA38A501}" type="datetimeFigureOut">
              <a:rPr lang="en-US" smtClean="0"/>
              <a:t>10/5/2018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D6E8413-8B64-46A0-A043-DA7FCA8C4DD3}" type="slidenum">
              <a:rPr lang="en-US" smtClean="0"/>
              <a:t>‹#›</a:t>
            </a:fld>
            <a:endParaRPr lang="en-US"/>
          </a:p>
        </p:txBody>
      </p:sp>
    </p:spTree>
    <p:extLst>
      <p:ext uri="{BB962C8B-B14F-4D97-AF65-F5344CB8AC3E}">
        <p14:creationId xmlns:p14="http://schemas.microsoft.com/office/powerpoint/2010/main" val="35780777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19AEB6-5A5C-4DB2-9D46-98EABA38A501}" type="datetimeFigureOut">
              <a:rPr lang="en-US" smtClean="0"/>
              <a:t>10/5/2018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D6E8413-8B64-46A0-A043-DA7FCA8C4DD3}" type="slidenum">
              <a:rPr lang="en-US" smtClean="0"/>
              <a:t>‹#›</a:t>
            </a:fld>
            <a:endParaRPr lang="en-US"/>
          </a:p>
        </p:txBody>
      </p:sp>
    </p:spTree>
    <p:extLst>
      <p:ext uri="{BB962C8B-B14F-4D97-AF65-F5344CB8AC3E}">
        <p14:creationId xmlns:p14="http://schemas.microsoft.com/office/powerpoint/2010/main" val="16295772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519AEB6-5A5C-4DB2-9D46-98EABA38A501}" type="datetimeFigureOut">
              <a:rPr lang="en-US" smtClean="0"/>
              <a:t>10/5/2018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6E8413-8B64-46A0-A043-DA7FCA8C4DD3}" type="slidenum">
              <a:rPr lang="en-US" smtClean="0"/>
              <a:t>‹#›</a:t>
            </a:fld>
            <a:endParaRPr lang="en-US"/>
          </a:p>
        </p:txBody>
      </p:sp>
    </p:spTree>
    <p:extLst>
      <p:ext uri="{BB962C8B-B14F-4D97-AF65-F5344CB8AC3E}">
        <p14:creationId xmlns:p14="http://schemas.microsoft.com/office/powerpoint/2010/main" val="31453174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519AEB6-5A5C-4DB2-9D46-98EABA38A501}" type="datetimeFigureOut">
              <a:rPr lang="en-US" smtClean="0"/>
              <a:t>10/5/2018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6E8413-8B64-46A0-A043-DA7FCA8C4DD3}" type="slidenum">
              <a:rPr lang="en-US" smtClean="0"/>
              <a:t>‹#›</a:t>
            </a:fld>
            <a:endParaRPr lang="en-US"/>
          </a:p>
        </p:txBody>
      </p:sp>
    </p:spTree>
    <p:extLst>
      <p:ext uri="{BB962C8B-B14F-4D97-AF65-F5344CB8AC3E}">
        <p14:creationId xmlns:p14="http://schemas.microsoft.com/office/powerpoint/2010/main" val="19904056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519AEB6-5A5C-4DB2-9D46-98EABA38A501}" type="datetimeFigureOut">
              <a:rPr lang="en-US" smtClean="0"/>
              <a:t>10/5/2018</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6E8413-8B64-46A0-A043-DA7FCA8C4DD3}" type="slidenum">
              <a:rPr lang="en-US" smtClean="0"/>
              <a:t>‹#›</a:t>
            </a:fld>
            <a:endParaRPr lang="en-US"/>
          </a:p>
        </p:txBody>
      </p:sp>
    </p:spTree>
    <p:extLst>
      <p:ext uri="{BB962C8B-B14F-4D97-AF65-F5344CB8AC3E}">
        <p14:creationId xmlns:p14="http://schemas.microsoft.com/office/powerpoint/2010/main" val="71626441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6.png"/><Relationship Id="rId5" Type="http://schemas.openxmlformats.org/officeDocument/2006/relationships/image" Target="../media/image4.jpeg"/><Relationship Id="rId4" Type="http://schemas.openxmlformats.org/officeDocument/2006/relationships/notesSlide" Target="../notesSlides/notesSlide5.xml"/></Relationships>
</file>

<file path=ppt/slides/_rels/slide1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12.jp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1.png"/><Relationship Id="rId5" Type="http://schemas.openxmlformats.org/officeDocument/2006/relationships/image" Target="../media/image4.jpeg"/><Relationship Id="rId4" Type="http://schemas.openxmlformats.org/officeDocument/2006/relationships/notesSlide" Target="../notesSlides/notesSlide6.xml"/></Relationships>
</file>

<file path=ppt/slides/_rels/slide12.xml.rels><?xml version="1.0" encoding="UTF-8" standalone="yes"?>
<Relationships xmlns="http://schemas.openxmlformats.org/package/2006/relationships"><Relationship Id="rId8" Type="http://schemas.openxmlformats.org/officeDocument/2006/relationships/chart" Target="../charts/chart3.xml"/><Relationship Id="rId3" Type="http://schemas.openxmlformats.org/officeDocument/2006/relationships/slideLayout" Target="../slideLayouts/slideLayout2.xml"/><Relationship Id="rId7" Type="http://schemas.openxmlformats.org/officeDocument/2006/relationships/chart" Target="../charts/char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chart" Target="../charts/chart1.xml"/><Relationship Id="rId5" Type="http://schemas.openxmlformats.org/officeDocument/2006/relationships/image" Target="../media/image4.jpeg"/><Relationship Id="rId10" Type="http://schemas.openxmlformats.org/officeDocument/2006/relationships/image" Target="../media/image6.png"/><Relationship Id="rId4" Type="http://schemas.openxmlformats.org/officeDocument/2006/relationships/notesSlide" Target="../notesSlides/notesSlide7.xml"/><Relationship Id="rId9" Type="http://schemas.openxmlformats.org/officeDocument/2006/relationships/chart" Target="../charts/chart4.xml"/></Relationships>
</file>

<file path=ppt/slides/_rels/slide1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14.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3.gif"/><Relationship Id="rId5" Type="http://schemas.openxmlformats.org/officeDocument/2006/relationships/image" Target="../media/image4.jpeg"/><Relationship Id="rId4" Type="http://schemas.openxmlformats.org/officeDocument/2006/relationships/notesSlide" Target="../notesSlides/notesSlide8.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5.jpg"/><Relationship Id="rId5" Type="http://schemas.openxmlformats.org/officeDocument/2006/relationships/image" Target="../media/image4.jpeg"/><Relationship Id="rId4" Type="http://schemas.openxmlformats.org/officeDocument/2006/relationships/notesSlide" Target="../notesSlides/notesSlide9.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6.png"/><Relationship Id="rId5" Type="http://schemas.openxmlformats.org/officeDocument/2006/relationships/image" Target="../media/image4.jpeg"/><Relationship Id="rId4" Type="http://schemas.openxmlformats.org/officeDocument/2006/relationships/notesSlide" Target="../notesSlides/notesSlide10.xml"/></Relationships>
</file>

<file path=ppt/slides/_rels/slide1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2.jpe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6.png"/><Relationship Id="rId5" Type="http://schemas.openxmlformats.org/officeDocument/2006/relationships/image" Target="../media/image4.jpeg"/><Relationship Id="rId10" Type="http://schemas.openxmlformats.org/officeDocument/2006/relationships/image" Target="../media/image6.png"/><Relationship Id="rId4" Type="http://schemas.openxmlformats.org/officeDocument/2006/relationships/notesSlide" Target="../notesSlides/notesSlide11.xml"/><Relationship Id="rId9" Type="http://schemas.openxmlformats.org/officeDocument/2006/relationships/image" Target="../media/image17.gif"/></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5.JPG"/><Relationship Id="rId5" Type="http://schemas.openxmlformats.org/officeDocument/2006/relationships/image" Target="../media/image4.jpeg"/><Relationship Id="rId4"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6.png"/><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6.png"/><Relationship Id="rId5" Type="http://schemas.openxmlformats.org/officeDocument/2006/relationships/image" Target="../media/image7.gif"/><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6.png"/><Relationship Id="rId5" Type="http://schemas.openxmlformats.org/officeDocument/2006/relationships/image" Target="../media/image8.gif"/><Relationship Id="rId4" Type="http://schemas.openxmlformats.org/officeDocument/2006/relationships/image" Target="../media/image4.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6.png"/><Relationship Id="rId5" Type="http://schemas.openxmlformats.org/officeDocument/2006/relationships/image" Target="../media/image9.gif"/><Relationship Id="rId4" Type="http://schemas.openxmlformats.org/officeDocument/2006/relationships/image" Target="../media/image4.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6.png"/><Relationship Id="rId5" Type="http://schemas.openxmlformats.org/officeDocument/2006/relationships/image" Target="../media/image4.jpeg"/><Relationship Id="rId4" Type="http://schemas.openxmlformats.org/officeDocument/2006/relationships/notesSlide" Target="../notesSlides/notesSlide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0.jpg"/><Relationship Id="rId5" Type="http://schemas.openxmlformats.org/officeDocument/2006/relationships/image" Target="../media/image4.jpeg"/><Relationship Id="rId4" Type="http://schemas.openxmlformats.org/officeDocument/2006/relationships/notesSlide" Target="../notesSlides/notesSlide3.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0.jpg"/><Relationship Id="rId5" Type="http://schemas.openxmlformats.org/officeDocument/2006/relationships/image" Target="../media/image4.jpeg"/><Relationship Id="rId4" Type="http://schemas.openxmlformats.org/officeDocument/2006/relationships/notesSlide" Target="../notesSlides/notesSlid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17714" y="1939102"/>
            <a:ext cx="8708572" cy="3262432"/>
          </a:xfrm>
          <a:prstGeom prst="rect">
            <a:avLst/>
          </a:prstGeom>
          <a:noFill/>
        </p:spPr>
        <p:txBody>
          <a:bodyPr wrap="square" rtlCol="0">
            <a:spAutoFit/>
          </a:bodyPr>
          <a:lstStyle/>
          <a:p>
            <a:pPr algn="ctr"/>
            <a:r>
              <a:rPr lang="en-IE" sz="2400" b="1" dirty="0" smtClean="0">
                <a:latin typeface="Palatino Linotype" panose="02040502050505030304" pitchFamily="18" charset="0"/>
              </a:rPr>
              <a:t>Detection of metabolite </a:t>
            </a:r>
            <a:r>
              <a:rPr lang="en-IE" sz="2400" b="1" dirty="0">
                <a:latin typeface="Palatino Linotype" panose="02040502050505030304" pitchFamily="18" charset="0"/>
              </a:rPr>
              <a:t>corona </a:t>
            </a:r>
            <a:r>
              <a:rPr lang="en-IE" sz="2400" b="1" dirty="0" smtClean="0">
                <a:latin typeface="Palatino Linotype" panose="02040502050505030304" pitchFamily="18" charset="0"/>
              </a:rPr>
              <a:t>on </a:t>
            </a:r>
            <a:r>
              <a:rPr lang="en-IE" sz="2400" b="1" dirty="0">
                <a:latin typeface="Palatino Linotype" panose="02040502050505030304" pitchFamily="18" charset="0"/>
              </a:rPr>
              <a:t>amino functionalised polystyrene nanoparticles </a:t>
            </a:r>
          </a:p>
          <a:p>
            <a:pPr algn="ctr"/>
            <a:r>
              <a:rPr lang="en-IE" sz="2400" b="1" dirty="0" smtClean="0">
                <a:latin typeface="Palatino Linotype" panose="02040502050505030304" pitchFamily="18" charset="0"/>
              </a:rPr>
              <a:t>and its implications in freshwater organisms </a:t>
            </a:r>
          </a:p>
          <a:p>
            <a:pPr algn="ctr"/>
            <a:endParaRPr lang="fr-FR" dirty="0" smtClean="0">
              <a:latin typeface="Palatino Linotype" panose="02040502050505030304" pitchFamily="18" charset="0"/>
            </a:endParaRPr>
          </a:p>
          <a:p>
            <a:pPr algn="ctr"/>
            <a:r>
              <a:rPr lang="it-IT" b="1" dirty="0" smtClean="0">
                <a:latin typeface="Palatino Linotype" panose="02040502050505030304" pitchFamily="18" charset="0"/>
              </a:rPr>
              <a:t>Konstantinos Grintzalis</a:t>
            </a:r>
            <a:r>
              <a:rPr lang="it-IT" b="1" baseline="30000" dirty="0" smtClean="0">
                <a:latin typeface="Palatino Linotype" panose="02040502050505030304" pitchFamily="18" charset="0"/>
              </a:rPr>
              <a:t>1,2</a:t>
            </a:r>
            <a:r>
              <a:rPr lang="it-IT" b="1" dirty="0">
                <a:latin typeface="Palatino Linotype" panose="02040502050505030304" pitchFamily="18" charset="0"/>
              </a:rPr>
              <a:t>*, Thomas N. </a:t>
            </a:r>
            <a:r>
              <a:rPr lang="it-IT" b="1" dirty="0" smtClean="0">
                <a:latin typeface="Palatino Linotype" panose="02040502050505030304" pitchFamily="18" charset="0"/>
              </a:rPr>
              <a:t>Lawson</a:t>
            </a:r>
            <a:r>
              <a:rPr lang="it-IT" b="1" baseline="30000" dirty="0" smtClean="0">
                <a:latin typeface="Palatino Linotype" panose="02040502050505030304" pitchFamily="18" charset="0"/>
              </a:rPr>
              <a:t>2</a:t>
            </a:r>
            <a:r>
              <a:rPr lang="it-IT" b="1" dirty="0">
                <a:latin typeface="Palatino Linotype" panose="02040502050505030304" pitchFamily="18" charset="0"/>
              </a:rPr>
              <a:t>, Iseult </a:t>
            </a:r>
            <a:r>
              <a:rPr lang="it-IT" b="1" dirty="0" smtClean="0">
                <a:latin typeface="Palatino Linotype" panose="02040502050505030304" pitchFamily="18" charset="0"/>
              </a:rPr>
              <a:t>Lynch</a:t>
            </a:r>
            <a:r>
              <a:rPr lang="it-IT" b="1" baseline="30000" dirty="0" smtClean="0">
                <a:latin typeface="Palatino Linotype" panose="02040502050505030304" pitchFamily="18" charset="0"/>
              </a:rPr>
              <a:t>3</a:t>
            </a:r>
            <a:r>
              <a:rPr lang="it-IT" b="1" dirty="0" smtClean="0">
                <a:latin typeface="Palatino Linotype" panose="02040502050505030304" pitchFamily="18" charset="0"/>
              </a:rPr>
              <a:t>, Mark R. Viant</a:t>
            </a:r>
            <a:r>
              <a:rPr lang="it-IT" b="1" baseline="30000" dirty="0" smtClean="0">
                <a:latin typeface="Palatino Linotype" panose="02040502050505030304" pitchFamily="18" charset="0"/>
              </a:rPr>
              <a:t>2</a:t>
            </a:r>
            <a:endParaRPr lang="it-IT" b="1" baseline="30000" dirty="0">
              <a:latin typeface="Palatino Linotype" panose="02040502050505030304" pitchFamily="18" charset="0"/>
            </a:endParaRPr>
          </a:p>
          <a:p>
            <a:endParaRPr lang="it-IT" b="1" baseline="30000" dirty="0">
              <a:latin typeface="Palatino Linotype" panose="02040502050505030304" pitchFamily="18" charset="0"/>
            </a:endParaRPr>
          </a:p>
          <a:p>
            <a:r>
              <a:rPr lang="en-US" baseline="30000" dirty="0" smtClean="0">
                <a:latin typeface="Palatino Linotype" panose="02040502050505030304" pitchFamily="18" charset="0"/>
              </a:rPr>
              <a:t>1</a:t>
            </a:r>
            <a:r>
              <a:rPr lang="en-US" dirty="0" smtClean="0">
                <a:latin typeface="Palatino Linotype" panose="02040502050505030304" pitchFamily="18" charset="0"/>
              </a:rPr>
              <a:t> </a:t>
            </a:r>
            <a:r>
              <a:rPr lang="en-IE" dirty="0">
                <a:latin typeface="Palatino Linotype" panose="02040502050505030304" pitchFamily="18" charset="0"/>
              </a:rPr>
              <a:t>School of Biotechnology, Dublin City University, Republic of Ireland </a:t>
            </a:r>
            <a:endParaRPr lang="en-IE" dirty="0" smtClean="0">
              <a:latin typeface="Palatino Linotype" panose="02040502050505030304" pitchFamily="18" charset="0"/>
            </a:endParaRPr>
          </a:p>
          <a:p>
            <a:r>
              <a:rPr lang="en-US" baseline="30000" dirty="0" smtClean="0">
                <a:latin typeface="Palatino Linotype" panose="02040502050505030304" pitchFamily="18" charset="0"/>
              </a:rPr>
              <a:t>2</a:t>
            </a:r>
            <a:r>
              <a:rPr lang="en-US" dirty="0" smtClean="0">
                <a:latin typeface="Palatino Linotype" panose="02040502050505030304" pitchFamily="18" charset="0"/>
              </a:rPr>
              <a:t> </a:t>
            </a:r>
            <a:r>
              <a:rPr lang="en-IE" dirty="0" smtClean="0">
                <a:latin typeface="Palatino Linotype" panose="02040502050505030304" pitchFamily="18" charset="0"/>
              </a:rPr>
              <a:t>School of Biosciences, University of Birmingham, United Kingdom </a:t>
            </a:r>
          </a:p>
          <a:p>
            <a:r>
              <a:rPr lang="en-GB" baseline="30000" dirty="0">
                <a:latin typeface="Palatino Linotype" panose="02040502050505030304" pitchFamily="18" charset="0"/>
              </a:rPr>
              <a:t>3</a:t>
            </a:r>
            <a:r>
              <a:rPr lang="en-GB" dirty="0">
                <a:latin typeface="Palatino Linotype" panose="02040502050505030304" pitchFamily="18" charset="0"/>
              </a:rPr>
              <a:t> School of Geography, Earth and Environmental Sciences, University of </a:t>
            </a:r>
            <a:r>
              <a:rPr lang="en-GB" dirty="0" smtClean="0">
                <a:latin typeface="Palatino Linotype" panose="02040502050505030304" pitchFamily="18" charset="0"/>
              </a:rPr>
              <a:t>Birmingham, </a:t>
            </a:r>
            <a:r>
              <a:rPr lang="en-IE" dirty="0">
                <a:latin typeface="Palatino Linotype" panose="02040502050505030304" pitchFamily="18" charset="0"/>
              </a:rPr>
              <a:t>United </a:t>
            </a:r>
            <a:r>
              <a:rPr lang="en-IE" dirty="0" smtClean="0">
                <a:latin typeface="Palatino Linotype" panose="02040502050505030304" pitchFamily="18" charset="0"/>
              </a:rPr>
              <a:t>Kingdom </a:t>
            </a:r>
          </a:p>
          <a:p>
            <a:r>
              <a:rPr lang="en-US" sz="1400" b="1" dirty="0" smtClean="0">
                <a:latin typeface="Palatino Linotype" panose="02040502050505030304" pitchFamily="18" charset="0"/>
              </a:rPr>
              <a:t>*</a:t>
            </a:r>
            <a:r>
              <a:rPr lang="en-US" sz="1400" dirty="0" smtClean="0">
                <a:latin typeface="Palatino Linotype" panose="02040502050505030304" pitchFamily="18" charset="0"/>
              </a:rPr>
              <a:t> </a:t>
            </a:r>
            <a:r>
              <a:rPr lang="en-US" sz="1400" dirty="0">
                <a:latin typeface="Palatino Linotype" panose="02040502050505030304" pitchFamily="18" charset="0"/>
              </a:rPr>
              <a:t>Corresponding author: </a:t>
            </a:r>
            <a:r>
              <a:rPr lang="en-US" sz="1400" dirty="0" smtClean="0">
                <a:latin typeface="Palatino Linotype" panose="02040502050505030304" pitchFamily="18" charset="0"/>
              </a:rPr>
              <a:t>konstantinos.gkrintzalis@dcu.ie </a:t>
            </a:r>
            <a:endParaRPr lang="fr-FR" sz="1400" dirty="0">
              <a:latin typeface="Palatino Linotype" panose="02040502050505030304" pitchFamily="18" charset="0"/>
            </a:endParaRPr>
          </a:p>
        </p:txBody>
      </p:sp>
      <p:sp>
        <p:nvSpPr>
          <p:cNvPr id="6" name="Slide Number Placeholder 4"/>
          <p:cNvSpPr>
            <a:spLocks noGrp="1"/>
          </p:cNvSpPr>
          <p:nvPr>
            <p:ph type="sldNum" sz="quarter" idx="12"/>
          </p:nvPr>
        </p:nvSpPr>
        <p:spPr>
          <a:xfrm>
            <a:off x="6934200" y="6356350"/>
            <a:ext cx="2133600" cy="365125"/>
          </a:xfrm>
        </p:spPr>
        <p:txBody>
          <a:bodyPr/>
          <a:lstStyle/>
          <a:p>
            <a:fld id="{FCAEAE96-855E-42B1-8DE9-9C9E68DE18C5}" type="slidenum">
              <a:rPr lang="fr-FR" smtClean="0">
                <a:latin typeface="Palatino Linotype" panose="02040502050505030304" pitchFamily="18" charset="0"/>
              </a:rPr>
              <a:pPr/>
              <a:t>1</a:t>
            </a:fld>
            <a:endParaRPr lang="fr-FR">
              <a:latin typeface="Palatino Linotype" panose="02040502050505030304" pitchFamily="18" charset="0"/>
            </a:endParaRPr>
          </a:p>
        </p:txBody>
      </p:sp>
      <p:pic>
        <p:nvPicPr>
          <p:cNvPr id="9" name="Picture 8">
            <a:extLst>
              <a:ext uri="{FF2B5EF4-FFF2-40B4-BE49-F238E27FC236}">
                <a16:creationId xmlns:a16="http://schemas.microsoft.com/office/drawing/2014/main" id="{E942CBA1-8B1F-421F-9844-FA22AF177F6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1704814"/>
          </a:xfrm>
          <a:prstGeom prst="rect">
            <a:avLst/>
          </a:prstGeom>
        </p:spPr>
      </p:pic>
      <p:pic>
        <p:nvPicPr>
          <p:cNvPr id="1026" name="Picture 2" descr="ÎÏÎ¿ÏÎ­Î»ÎµÏÎ¼Î± ÎµÎ¹ÎºÏÎ½Î±Ï Î³Î¹Î± university of birmingham"/>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5192010"/>
            <a:ext cx="1885950" cy="167059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ÎÏÎ¿ÏÎ­Î»ÎµÏÎ¼Î± ÎµÎ¹ÎºÏÎ½Î±Ï Î³Î¹Î± dcu logo"/>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2720" t="14629" b="18838"/>
          <a:stretch/>
        </p:blipFill>
        <p:spPr bwMode="auto">
          <a:xfrm>
            <a:off x="6243895" y="4705351"/>
            <a:ext cx="2823905" cy="2152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8605295"/>
      </p:ext>
    </p:extLst>
  </p:cSld>
  <p:clrMapOvr>
    <a:masterClrMapping/>
  </p:clrMapOvr>
  <mc:AlternateContent xmlns:mc="http://schemas.openxmlformats.org/markup-compatibility/2006">
    <mc:Choice xmlns:p14="http://schemas.microsoft.com/office/powerpoint/2010/main" Requires="p14">
      <p:transition spd="slow" p14:dur="2000" advClick="0" advTm="4000"/>
    </mc:Choice>
    <mc:Fallback>
      <p:transition spd="slow" advClick="0" advTm="400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a:xfrm>
            <a:off x="6934200" y="6356350"/>
            <a:ext cx="2133600" cy="365125"/>
          </a:xfrm>
        </p:spPr>
        <p:txBody>
          <a:bodyPr/>
          <a:lstStyle/>
          <a:p>
            <a:fld id="{FCAEAE96-855E-42B1-8DE9-9C9E68DE18C5}" type="slidenum">
              <a:rPr lang="fr-FR" smtClean="0">
                <a:latin typeface="Palatino Linotype" panose="02040502050505030304" pitchFamily="18" charset="0"/>
              </a:rPr>
              <a:pPr/>
              <a:t>10</a:t>
            </a:fld>
            <a:endParaRPr lang="fr-FR">
              <a:latin typeface="Palatino Linotype" panose="02040502050505030304" pitchFamily="18" charset="0"/>
            </a:endParaRPr>
          </a:p>
        </p:txBody>
      </p:sp>
      <p:pic>
        <p:nvPicPr>
          <p:cNvPr id="3" name="Picture 2">
            <a:extLst>
              <a:ext uri="{FF2B5EF4-FFF2-40B4-BE49-F238E27FC236}">
                <a16:creationId xmlns:a16="http://schemas.microsoft.com/office/drawing/2014/main" id="{E4C77280-A8F4-4B85-8DC2-80B0814915D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912429"/>
            <a:ext cx="9144000" cy="945571"/>
          </a:xfrm>
          <a:prstGeom prst="rect">
            <a:avLst/>
          </a:prstGeom>
        </p:spPr>
      </p:pic>
      <p:sp>
        <p:nvSpPr>
          <p:cNvPr id="8" name="TextBox 7"/>
          <p:cNvSpPr txBox="1"/>
          <p:nvPr/>
        </p:nvSpPr>
        <p:spPr>
          <a:xfrm>
            <a:off x="5746338" y="4490139"/>
            <a:ext cx="3497941" cy="1200329"/>
          </a:xfrm>
          <a:prstGeom prst="rect">
            <a:avLst/>
          </a:prstGeom>
          <a:noFill/>
        </p:spPr>
        <p:txBody>
          <a:bodyPr wrap="square" rtlCol="0">
            <a:spAutoFit/>
          </a:bodyPr>
          <a:lstStyle/>
          <a:p>
            <a:pPr algn="just"/>
            <a:r>
              <a:rPr lang="en-IE" dirty="0" smtClean="0">
                <a:latin typeface="Palatino Linotype" panose="02040502050505030304" pitchFamily="18" charset="0"/>
              </a:rPr>
              <a:t>Wash steps </a:t>
            </a:r>
          </a:p>
          <a:p>
            <a:pPr algn="just"/>
            <a:r>
              <a:rPr lang="en-IE" dirty="0" smtClean="0">
                <a:latin typeface="Palatino Linotype" panose="02040502050505030304" pitchFamily="18" charset="0"/>
              </a:rPr>
              <a:t>Extraction </a:t>
            </a:r>
          </a:p>
          <a:p>
            <a:pPr algn="just"/>
            <a:r>
              <a:rPr lang="en-IE" dirty="0" smtClean="0">
                <a:latin typeface="Palatino Linotype" panose="02040502050505030304" pitchFamily="18" charset="0"/>
              </a:rPr>
              <a:t>Re-suspension </a:t>
            </a:r>
          </a:p>
          <a:p>
            <a:pPr algn="just"/>
            <a:r>
              <a:rPr lang="en-IE" dirty="0" smtClean="0">
                <a:latin typeface="Palatino Linotype" panose="02040502050505030304" pitchFamily="18" charset="0"/>
              </a:rPr>
              <a:t>DIMS detection of metabolites </a:t>
            </a:r>
            <a:endParaRPr lang="en-IE" dirty="0">
              <a:latin typeface="Palatino Linotype" panose="02040502050505030304" pitchFamily="18" charset="0"/>
            </a:endParaRPr>
          </a:p>
        </p:txBody>
      </p:sp>
      <p:sp>
        <p:nvSpPr>
          <p:cNvPr id="9" name="Left Brace 8"/>
          <p:cNvSpPr/>
          <p:nvPr/>
        </p:nvSpPr>
        <p:spPr>
          <a:xfrm>
            <a:off x="5400675" y="4651829"/>
            <a:ext cx="345663" cy="870289"/>
          </a:xfrm>
          <a:prstGeom prst="lef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IE"/>
          </a:p>
        </p:txBody>
      </p:sp>
      <p:cxnSp>
        <p:nvCxnSpPr>
          <p:cNvPr id="10" name="Straight Connector 9"/>
          <p:cNvCxnSpPr/>
          <p:nvPr/>
        </p:nvCxnSpPr>
        <p:spPr>
          <a:xfrm>
            <a:off x="1010663" y="5443797"/>
            <a:ext cx="4364901" cy="0"/>
          </a:xfrm>
          <a:prstGeom prst="line">
            <a:avLst/>
          </a:prstGeom>
        </p:spPr>
        <p:style>
          <a:lnRef idx="1">
            <a:schemeClr val="dk1"/>
          </a:lnRef>
          <a:fillRef idx="0">
            <a:schemeClr val="dk1"/>
          </a:fillRef>
          <a:effectRef idx="0">
            <a:schemeClr val="dk1"/>
          </a:effectRef>
          <a:fontRef idx="minor">
            <a:schemeClr val="tx1"/>
          </a:fontRef>
        </p:style>
      </p:cxnSp>
      <p:cxnSp>
        <p:nvCxnSpPr>
          <p:cNvPr id="11" name="Straight Connector 10"/>
          <p:cNvCxnSpPr>
            <a:stCxn id="20" idx="2"/>
          </p:cNvCxnSpPr>
          <p:nvPr/>
        </p:nvCxnSpPr>
        <p:spPr>
          <a:xfrm>
            <a:off x="1010663" y="5109029"/>
            <a:ext cx="0" cy="334768"/>
          </a:xfrm>
          <a:prstGeom prst="line">
            <a:avLst/>
          </a:prstGeom>
        </p:spPr>
        <p:style>
          <a:lnRef idx="1">
            <a:schemeClr val="dk1"/>
          </a:lnRef>
          <a:fillRef idx="0">
            <a:schemeClr val="dk1"/>
          </a:fillRef>
          <a:effectRef idx="0">
            <a:schemeClr val="dk1"/>
          </a:effectRef>
          <a:fontRef idx="minor">
            <a:schemeClr val="tx1"/>
          </a:fontRef>
        </p:style>
      </p:cxnSp>
      <p:cxnSp>
        <p:nvCxnSpPr>
          <p:cNvPr id="12" name="Straight Connector 11"/>
          <p:cNvCxnSpPr/>
          <p:nvPr/>
        </p:nvCxnSpPr>
        <p:spPr>
          <a:xfrm>
            <a:off x="2528674" y="5109030"/>
            <a:ext cx="0" cy="334767"/>
          </a:xfrm>
          <a:prstGeom prst="line">
            <a:avLst/>
          </a:prstGeom>
        </p:spPr>
        <p:style>
          <a:lnRef idx="1">
            <a:schemeClr val="dk1"/>
          </a:lnRef>
          <a:fillRef idx="0">
            <a:schemeClr val="dk1"/>
          </a:fillRef>
          <a:effectRef idx="0">
            <a:schemeClr val="dk1"/>
          </a:effectRef>
          <a:fontRef idx="minor">
            <a:schemeClr val="tx1"/>
          </a:fontRef>
        </p:style>
      </p:cxnSp>
      <p:cxnSp>
        <p:nvCxnSpPr>
          <p:cNvPr id="13" name="Straight Connector 12"/>
          <p:cNvCxnSpPr/>
          <p:nvPr/>
        </p:nvCxnSpPr>
        <p:spPr>
          <a:xfrm>
            <a:off x="4336471" y="5109030"/>
            <a:ext cx="0" cy="334767"/>
          </a:xfrm>
          <a:prstGeom prst="line">
            <a:avLst/>
          </a:prstGeom>
        </p:spPr>
        <p:style>
          <a:lnRef idx="1">
            <a:schemeClr val="dk1"/>
          </a:lnRef>
          <a:fillRef idx="0">
            <a:schemeClr val="dk1"/>
          </a:fillRef>
          <a:effectRef idx="0">
            <a:schemeClr val="dk1"/>
          </a:effectRef>
          <a:fontRef idx="minor">
            <a:schemeClr val="tx1"/>
          </a:fontRef>
        </p:style>
      </p:cxnSp>
      <p:cxnSp>
        <p:nvCxnSpPr>
          <p:cNvPr id="14" name="Straight Connector 13"/>
          <p:cNvCxnSpPr/>
          <p:nvPr/>
        </p:nvCxnSpPr>
        <p:spPr>
          <a:xfrm>
            <a:off x="5375564" y="5088731"/>
            <a:ext cx="0" cy="355066"/>
          </a:xfrm>
          <a:prstGeom prst="line">
            <a:avLst/>
          </a:prstGeom>
        </p:spPr>
        <p:style>
          <a:lnRef idx="1">
            <a:schemeClr val="dk1"/>
          </a:lnRef>
          <a:fillRef idx="0">
            <a:schemeClr val="dk1"/>
          </a:fillRef>
          <a:effectRef idx="0">
            <a:schemeClr val="dk1"/>
          </a:effectRef>
          <a:fontRef idx="minor">
            <a:schemeClr val="tx1"/>
          </a:fontRef>
        </p:style>
      </p:cxnSp>
      <p:sp>
        <p:nvSpPr>
          <p:cNvPr id="15" name="TextBox 14"/>
          <p:cNvSpPr txBox="1"/>
          <p:nvPr/>
        </p:nvSpPr>
        <p:spPr>
          <a:xfrm>
            <a:off x="685800" y="609600"/>
            <a:ext cx="7848600" cy="461665"/>
          </a:xfrm>
          <a:prstGeom prst="rect">
            <a:avLst/>
          </a:prstGeom>
          <a:noFill/>
        </p:spPr>
        <p:txBody>
          <a:bodyPr wrap="square" rtlCol="0">
            <a:spAutoFit/>
          </a:bodyPr>
          <a:lstStyle/>
          <a:p>
            <a:r>
              <a:rPr lang="en-IE" sz="2400" b="1" dirty="0">
                <a:latin typeface="Palatino Linotype" panose="02040502050505030304" pitchFamily="18" charset="0"/>
              </a:rPr>
              <a:t>Results</a:t>
            </a:r>
            <a:r>
              <a:rPr lang="fr-FR" sz="2400" b="1" dirty="0">
                <a:latin typeface="Palatino Linotype" panose="02040502050505030304" pitchFamily="18" charset="0"/>
              </a:rPr>
              <a:t> and </a:t>
            </a:r>
            <a:r>
              <a:rPr lang="en-IE" sz="2400" b="1" dirty="0">
                <a:latin typeface="Palatino Linotype" panose="02040502050505030304" pitchFamily="18" charset="0"/>
              </a:rPr>
              <a:t>Discussion: </a:t>
            </a:r>
            <a:r>
              <a:rPr lang="en-IE" sz="2400" b="1" dirty="0" smtClean="0">
                <a:latin typeface="Palatino Linotype" panose="02040502050505030304" pitchFamily="18" charset="0"/>
              </a:rPr>
              <a:t>Corona detection </a:t>
            </a:r>
            <a:endParaRPr lang="en-IE" sz="2400" b="1" dirty="0">
              <a:latin typeface="Palatino Linotype" panose="02040502050505030304" pitchFamily="18" charset="0"/>
            </a:endParaRPr>
          </a:p>
        </p:txBody>
      </p:sp>
      <p:sp>
        <p:nvSpPr>
          <p:cNvPr id="16" name="Rectangle 15"/>
          <p:cNvSpPr/>
          <p:nvPr/>
        </p:nvSpPr>
        <p:spPr>
          <a:xfrm>
            <a:off x="3560574" y="1203535"/>
            <a:ext cx="1533207" cy="964186"/>
          </a:xfrm>
          <a:prstGeom prst="rect">
            <a:avLst/>
          </a:prstGeom>
          <a:solidFill>
            <a:schemeClr val="accent1">
              <a:lumMod val="60000"/>
              <a:lumOff val="40000"/>
            </a:schemeClr>
          </a:solid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b="1" dirty="0" smtClean="0">
                <a:solidFill>
                  <a:schemeClr val="tx1"/>
                </a:solidFill>
                <a:latin typeface="Arial" panose="020B0604020202020204" pitchFamily="34" charset="0"/>
                <a:cs typeface="Arial" panose="020B0604020202020204" pitchFamily="34" charset="0"/>
              </a:rPr>
              <a:t>OECD Media </a:t>
            </a:r>
          </a:p>
        </p:txBody>
      </p:sp>
      <p:sp>
        <p:nvSpPr>
          <p:cNvPr id="17" name="Rectangle 16"/>
          <p:cNvSpPr/>
          <p:nvPr/>
        </p:nvSpPr>
        <p:spPr>
          <a:xfrm>
            <a:off x="988242" y="2861338"/>
            <a:ext cx="1544359" cy="964186"/>
          </a:xfrm>
          <a:prstGeom prst="rect">
            <a:avLst/>
          </a:prstGeom>
          <a:solidFill>
            <a:schemeClr val="accent6">
              <a:lumMod val="60000"/>
              <a:lumOff val="40000"/>
            </a:schemeClr>
          </a:solid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b="1" dirty="0" smtClean="0">
                <a:solidFill>
                  <a:schemeClr val="tx1"/>
                </a:solidFill>
                <a:latin typeface="Arial" panose="020B0604020202020204" pitchFamily="34" charset="0"/>
                <a:cs typeface="Arial" panose="020B0604020202020204" pitchFamily="34" charset="0"/>
              </a:rPr>
              <a:t>Filtered </a:t>
            </a:r>
            <a:r>
              <a:rPr lang="en-GB" sz="1100" b="1" dirty="0">
                <a:solidFill>
                  <a:schemeClr val="tx1"/>
                </a:solidFill>
                <a:latin typeface="Arial" panose="020B0604020202020204" pitchFamily="34" charset="0"/>
                <a:cs typeface="Arial" panose="020B0604020202020204" pitchFamily="34" charset="0"/>
              </a:rPr>
              <a:t>Conditioned </a:t>
            </a:r>
            <a:r>
              <a:rPr lang="en-GB" sz="1100" b="1" dirty="0" smtClean="0">
                <a:solidFill>
                  <a:schemeClr val="tx1"/>
                </a:solidFill>
                <a:latin typeface="Arial" panose="020B0604020202020204" pitchFamily="34" charset="0"/>
                <a:cs typeface="Arial" panose="020B0604020202020204" pitchFamily="34" charset="0"/>
              </a:rPr>
              <a:t>Media </a:t>
            </a:r>
            <a:endParaRPr lang="en-GB" sz="1100" b="1" i="1" dirty="0" smtClean="0">
              <a:solidFill>
                <a:schemeClr val="tx1"/>
              </a:solidFill>
              <a:latin typeface="Arial" panose="020B0604020202020204" pitchFamily="34" charset="0"/>
              <a:cs typeface="Arial" panose="020B0604020202020204" pitchFamily="34" charset="0"/>
            </a:endParaRPr>
          </a:p>
        </p:txBody>
      </p:sp>
      <p:sp>
        <p:nvSpPr>
          <p:cNvPr id="18" name="Rectangle 17"/>
          <p:cNvSpPr/>
          <p:nvPr/>
        </p:nvSpPr>
        <p:spPr>
          <a:xfrm>
            <a:off x="3558478" y="2861338"/>
            <a:ext cx="1544359" cy="964186"/>
          </a:xfrm>
          <a:prstGeom prst="rect">
            <a:avLst/>
          </a:prstGeom>
          <a:solidFill>
            <a:schemeClr val="accent1">
              <a:lumMod val="60000"/>
              <a:lumOff val="40000"/>
            </a:schemeClr>
          </a:solid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b="1" dirty="0" smtClean="0">
                <a:solidFill>
                  <a:schemeClr val="tx1"/>
                </a:solidFill>
                <a:latin typeface="Arial" panose="020B0604020202020204" pitchFamily="34" charset="0"/>
                <a:cs typeface="Arial" panose="020B0604020202020204" pitchFamily="34" charset="0"/>
              </a:rPr>
              <a:t>Filtered </a:t>
            </a:r>
          </a:p>
          <a:p>
            <a:pPr algn="ctr"/>
            <a:r>
              <a:rPr lang="en-GB" sz="1100" b="1" dirty="0" smtClean="0">
                <a:solidFill>
                  <a:schemeClr val="tx1"/>
                </a:solidFill>
                <a:latin typeface="Arial" panose="020B0604020202020204" pitchFamily="34" charset="0"/>
                <a:cs typeface="Arial" panose="020B0604020202020204" pitchFamily="34" charset="0"/>
              </a:rPr>
              <a:t>OECD </a:t>
            </a:r>
          </a:p>
          <a:p>
            <a:pPr algn="ctr"/>
            <a:r>
              <a:rPr lang="en-GB" sz="1100" b="1" dirty="0" smtClean="0">
                <a:solidFill>
                  <a:schemeClr val="tx1"/>
                </a:solidFill>
                <a:latin typeface="Arial" panose="020B0604020202020204" pitchFamily="34" charset="0"/>
                <a:cs typeface="Arial" panose="020B0604020202020204" pitchFamily="34" charset="0"/>
              </a:rPr>
              <a:t>Media </a:t>
            </a:r>
          </a:p>
        </p:txBody>
      </p:sp>
      <p:sp>
        <p:nvSpPr>
          <p:cNvPr id="19" name="Rectangle 18"/>
          <p:cNvSpPr/>
          <p:nvPr/>
        </p:nvSpPr>
        <p:spPr>
          <a:xfrm>
            <a:off x="3555991" y="4144843"/>
            <a:ext cx="1550114" cy="964186"/>
          </a:xfrm>
          <a:prstGeom prst="rect">
            <a:avLst/>
          </a:prstGeom>
          <a:solidFill>
            <a:schemeClr val="accent1">
              <a:lumMod val="60000"/>
              <a:lumOff val="40000"/>
            </a:schemeClr>
          </a:solid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b="1" dirty="0" smtClean="0">
                <a:solidFill>
                  <a:schemeClr val="tx1"/>
                </a:solidFill>
                <a:latin typeface="Arial" panose="020B0604020202020204" pitchFamily="34" charset="0"/>
                <a:cs typeface="Arial" panose="020B0604020202020204" pitchFamily="34" charset="0"/>
              </a:rPr>
              <a:t>Filtered </a:t>
            </a:r>
          </a:p>
          <a:p>
            <a:pPr algn="ctr"/>
            <a:r>
              <a:rPr lang="en-GB" sz="1100" b="1" dirty="0" smtClean="0">
                <a:solidFill>
                  <a:schemeClr val="tx1"/>
                </a:solidFill>
                <a:latin typeface="Arial" panose="020B0604020202020204" pitchFamily="34" charset="0"/>
                <a:cs typeface="Arial" panose="020B0604020202020204" pitchFamily="34" charset="0"/>
              </a:rPr>
              <a:t>OECD </a:t>
            </a:r>
          </a:p>
          <a:p>
            <a:pPr algn="ctr"/>
            <a:r>
              <a:rPr lang="en-GB" sz="1100" b="1" dirty="0" smtClean="0">
                <a:solidFill>
                  <a:schemeClr val="tx1"/>
                </a:solidFill>
                <a:latin typeface="Arial" panose="020B0604020202020204" pitchFamily="34" charset="0"/>
                <a:cs typeface="Arial" panose="020B0604020202020204" pitchFamily="34" charset="0"/>
              </a:rPr>
              <a:t>Media </a:t>
            </a:r>
          </a:p>
          <a:p>
            <a:pPr algn="ctr"/>
            <a:r>
              <a:rPr lang="en-GB" sz="1100" b="1" dirty="0" smtClean="0">
                <a:solidFill>
                  <a:schemeClr val="tx1"/>
                </a:solidFill>
                <a:latin typeface="Arial" panose="020B0604020202020204" pitchFamily="34" charset="0"/>
                <a:cs typeface="Arial" panose="020B0604020202020204" pitchFamily="34" charset="0"/>
              </a:rPr>
              <a:t>+</a:t>
            </a:r>
            <a:r>
              <a:rPr lang="en-GB" sz="1100" b="1" dirty="0" err="1" smtClean="0">
                <a:solidFill>
                  <a:schemeClr val="tx1"/>
                </a:solidFill>
                <a:latin typeface="Arial" panose="020B0604020202020204" pitchFamily="34" charset="0"/>
                <a:cs typeface="Arial" panose="020B0604020202020204" pitchFamily="34" charset="0"/>
              </a:rPr>
              <a:t>pNP</a:t>
            </a:r>
            <a:r>
              <a:rPr lang="en-GB" sz="1100" b="1" dirty="0" smtClean="0">
                <a:solidFill>
                  <a:schemeClr val="tx1"/>
                </a:solidFill>
                <a:latin typeface="Arial" panose="020B0604020202020204" pitchFamily="34" charset="0"/>
                <a:cs typeface="Arial" panose="020B0604020202020204" pitchFamily="34" charset="0"/>
              </a:rPr>
              <a:t> </a:t>
            </a:r>
          </a:p>
        </p:txBody>
      </p:sp>
      <p:sp>
        <p:nvSpPr>
          <p:cNvPr id="20" name="Rectangle 19"/>
          <p:cNvSpPr/>
          <p:nvPr/>
        </p:nvSpPr>
        <p:spPr>
          <a:xfrm>
            <a:off x="327697" y="4144843"/>
            <a:ext cx="1365931" cy="964186"/>
          </a:xfrm>
          <a:prstGeom prst="rect">
            <a:avLst/>
          </a:prstGeom>
          <a:solidFill>
            <a:schemeClr val="accent6">
              <a:lumMod val="60000"/>
              <a:lumOff val="40000"/>
            </a:schemeClr>
          </a:solid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b="1" dirty="0" smtClean="0">
                <a:solidFill>
                  <a:schemeClr val="tx1"/>
                </a:solidFill>
                <a:latin typeface="Arial" panose="020B0604020202020204" pitchFamily="34" charset="0"/>
                <a:cs typeface="Arial" panose="020B0604020202020204" pitchFamily="34" charset="0"/>
              </a:rPr>
              <a:t>Filtered Conditioned Media </a:t>
            </a:r>
          </a:p>
          <a:p>
            <a:pPr algn="ctr"/>
            <a:r>
              <a:rPr lang="en-GB" sz="1100" b="1" dirty="0" smtClean="0">
                <a:solidFill>
                  <a:schemeClr val="tx1"/>
                </a:solidFill>
                <a:latin typeface="Arial" panose="020B0604020202020204" pitchFamily="34" charset="0"/>
                <a:cs typeface="Arial" panose="020B0604020202020204" pitchFamily="34" charset="0"/>
              </a:rPr>
              <a:t>+</a:t>
            </a:r>
            <a:r>
              <a:rPr lang="en-GB" sz="1100" b="1" dirty="0" err="1" smtClean="0">
                <a:solidFill>
                  <a:schemeClr val="tx1"/>
                </a:solidFill>
                <a:latin typeface="Arial" panose="020B0604020202020204" pitchFamily="34" charset="0"/>
                <a:cs typeface="Arial" panose="020B0604020202020204" pitchFamily="34" charset="0"/>
              </a:rPr>
              <a:t>pNP</a:t>
            </a:r>
            <a:r>
              <a:rPr lang="en-GB" sz="1100" b="1" dirty="0" smtClean="0">
                <a:solidFill>
                  <a:schemeClr val="tx1"/>
                </a:solidFill>
                <a:latin typeface="Arial" panose="020B0604020202020204" pitchFamily="34" charset="0"/>
                <a:cs typeface="Arial" panose="020B0604020202020204" pitchFamily="34" charset="0"/>
              </a:rPr>
              <a:t> </a:t>
            </a:r>
          </a:p>
        </p:txBody>
      </p:sp>
      <p:sp>
        <p:nvSpPr>
          <p:cNvPr id="21" name="Rectangle 20"/>
          <p:cNvSpPr/>
          <p:nvPr/>
        </p:nvSpPr>
        <p:spPr>
          <a:xfrm>
            <a:off x="1858188" y="4144843"/>
            <a:ext cx="1365931" cy="964186"/>
          </a:xfrm>
          <a:prstGeom prst="rect">
            <a:avLst/>
          </a:prstGeom>
          <a:solidFill>
            <a:schemeClr val="accent6">
              <a:lumMod val="60000"/>
              <a:lumOff val="40000"/>
            </a:schemeClr>
          </a:solid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b="1" dirty="0">
                <a:solidFill>
                  <a:schemeClr val="tx1"/>
                </a:solidFill>
                <a:latin typeface="Arial" panose="020B0604020202020204" pitchFamily="34" charset="0"/>
                <a:cs typeface="Arial" panose="020B0604020202020204" pitchFamily="34" charset="0"/>
              </a:rPr>
              <a:t>Filtered </a:t>
            </a:r>
            <a:r>
              <a:rPr lang="en-GB" sz="1100" b="1" dirty="0" smtClean="0">
                <a:solidFill>
                  <a:schemeClr val="tx1"/>
                </a:solidFill>
                <a:latin typeface="Arial" panose="020B0604020202020204" pitchFamily="34" charset="0"/>
                <a:cs typeface="Arial" panose="020B0604020202020204" pitchFamily="34" charset="0"/>
              </a:rPr>
              <a:t>Conditioned </a:t>
            </a:r>
            <a:r>
              <a:rPr lang="en-GB" sz="1100" b="1" dirty="0">
                <a:solidFill>
                  <a:schemeClr val="tx1"/>
                </a:solidFill>
                <a:latin typeface="Arial" panose="020B0604020202020204" pitchFamily="34" charset="0"/>
                <a:cs typeface="Arial" panose="020B0604020202020204" pitchFamily="34" charset="0"/>
              </a:rPr>
              <a:t>Media </a:t>
            </a:r>
          </a:p>
          <a:p>
            <a:pPr algn="ctr"/>
            <a:r>
              <a:rPr lang="en-GB" sz="1100" b="1" dirty="0" smtClean="0">
                <a:solidFill>
                  <a:schemeClr val="tx1"/>
                </a:solidFill>
                <a:latin typeface="Arial" panose="020B0604020202020204" pitchFamily="34" charset="0"/>
                <a:cs typeface="Arial" panose="020B0604020202020204" pitchFamily="34" charset="0"/>
              </a:rPr>
              <a:t>(no </a:t>
            </a:r>
            <a:r>
              <a:rPr lang="en-GB" sz="1100" b="1" dirty="0" err="1">
                <a:solidFill>
                  <a:schemeClr val="tx1"/>
                </a:solidFill>
                <a:latin typeface="Arial" panose="020B0604020202020204" pitchFamily="34" charset="0"/>
                <a:cs typeface="Arial" panose="020B0604020202020204" pitchFamily="34" charset="0"/>
              </a:rPr>
              <a:t>pNP</a:t>
            </a:r>
            <a:r>
              <a:rPr lang="en-GB" sz="1100" b="1" dirty="0">
                <a:solidFill>
                  <a:schemeClr val="tx1"/>
                </a:solidFill>
                <a:latin typeface="Arial" panose="020B0604020202020204" pitchFamily="34" charset="0"/>
                <a:cs typeface="Arial" panose="020B0604020202020204" pitchFamily="34" charset="0"/>
              </a:rPr>
              <a:t>) </a:t>
            </a:r>
          </a:p>
        </p:txBody>
      </p:sp>
      <p:sp>
        <p:nvSpPr>
          <p:cNvPr id="22" name="Left Brace 21"/>
          <p:cNvSpPr/>
          <p:nvPr/>
        </p:nvSpPr>
        <p:spPr>
          <a:xfrm rot="5400000">
            <a:off x="1695167" y="3142170"/>
            <a:ext cx="177780" cy="1700788"/>
          </a:xfrm>
          <a:prstGeom prst="leftBrace">
            <a:avLst>
              <a:gd name="adj1" fmla="val 8333"/>
              <a:gd name="adj2" fmla="val 50457"/>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600">
              <a:latin typeface="Arial" panose="020B0604020202020204" pitchFamily="34" charset="0"/>
              <a:cs typeface="Arial" panose="020B0604020202020204" pitchFamily="34" charset="0"/>
            </a:endParaRPr>
          </a:p>
        </p:txBody>
      </p:sp>
      <p:sp>
        <p:nvSpPr>
          <p:cNvPr id="23" name="Rectangle 22"/>
          <p:cNvSpPr/>
          <p:nvPr/>
        </p:nvSpPr>
        <p:spPr>
          <a:xfrm>
            <a:off x="988242" y="1226185"/>
            <a:ext cx="1544682" cy="964186"/>
          </a:xfrm>
          <a:prstGeom prst="rect">
            <a:avLst/>
          </a:prstGeom>
          <a:solidFill>
            <a:schemeClr val="accent6">
              <a:lumMod val="60000"/>
              <a:lumOff val="40000"/>
            </a:schemeClr>
          </a:solid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b="1" dirty="0" smtClean="0">
                <a:solidFill>
                  <a:schemeClr val="tx1"/>
                </a:solidFill>
                <a:latin typeface="Arial" panose="020B0604020202020204" pitchFamily="34" charset="0"/>
                <a:cs typeface="Arial" panose="020B0604020202020204" pitchFamily="34" charset="0"/>
              </a:rPr>
              <a:t>OECD Media </a:t>
            </a:r>
          </a:p>
          <a:p>
            <a:pPr algn="ctr"/>
            <a:r>
              <a:rPr lang="en-GB" sz="1100" b="1" dirty="0" smtClean="0">
                <a:solidFill>
                  <a:schemeClr val="tx1"/>
                </a:solidFill>
                <a:latin typeface="Arial" panose="020B0604020202020204" pitchFamily="34" charset="0"/>
                <a:cs typeface="Arial" panose="020B0604020202020204" pitchFamily="34" charset="0"/>
              </a:rPr>
              <a:t>with </a:t>
            </a:r>
            <a:r>
              <a:rPr lang="en-GB" sz="1100" b="1" i="1" dirty="0" smtClean="0">
                <a:solidFill>
                  <a:schemeClr val="tx1"/>
                </a:solidFill>
                <a:latin typeface="Arial" panose="020B0604020202020204" pitchFamily="34" charset="0"/>
                <a:cs typeface="Arial" panose="020B0604020202020204" pitchFamily="34" charset="0"/>
              </a:rPr>
              <a:t>Daphnia </a:t>
            </a:r>
          </a:p>
          <a:p>
            <a:pPr algn="ctr"/>
            <a:r>
              <a:rPr lang="en-GB" sz="1100" b="1" dirty="0" smtClean="0">
                <a:solidFill>
                  <a:schemeClr val="tx1"/>
                </a:solidFill>
                <a:latin typeface="Arial" panose="020B0604020202020204" pitchFamily="34" charset="0"/>
                <a:cs typeface="Arial" panose="020B0604020202020204" pitchFamily="34" charset="0"/>
              </a:rPr>
              <a:t>and </a:t>
            </a:r>
            <a:r>
              <a:rPr lang="en-GB" sz="1100" b="1" i="1" dirty="0" smtClean="0">
                <a:solidFill>
                  <a:schemeClr val="tx1"/>
                </a:solidFill>
                <a:latin typeface="Arial" panose="020B0604020202020204" pitchFamily="34" charset="0"/>
                <a:cs typeface="Arial" panose="020B0604020202020204" pitchFamily="34" charset="0"/>
              </a:rPr>
              <a:t>Chlorella </a:t>
            </a:r>
            <a:endParaRPr lang="en-GB" sz="1100" b="1" dirty="0" smtClean="0">
              <a:solidFill>
                <a:schemeClr val="tx1"/>
              </a:solidFill>
              <a:latin typeface="Arial" panose="020B0604020202020204" pitchFamily="34" charset="0"/>
              <a:cs typeface="Arial" panose="020B0604020202020204" pitchFamily="34" charset="0"/>
            </a:endParaRPr>
          </a:p>
        </p:txBody>
      </p:sp>
      <p:cxnSp>
        <p:nvCxnSpPr>
          <p:cNvPr id="24" name="Straight Arrow Connector 23"/>
          <p:cNvCxnSpPr/>
          <p:nvPr/>
        </p:nvCxnSpPr>
        <p:spPr>
          <a:xfrm>
            <a:off x="1760325" y="2242740"/>
            <a:ext cx="0" cy="586068"/>
          </a:xfrm>
          <a:prstGeom prst="straightConnector1">
            <a:avLst/>
          </a:prstGeom>
          <a:ln w="12700">
            <a:solidFill>
              <a:schemeClr val="tx1"/>
            </a:solidFill>
            <a:tailEnd type="stealth"/>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983239" y="2395545"/>
            <a:ext cx="1545435" cy="276934"/>
          </a:xfrm>
          <a:prstGeom prst="rect">
            <a:avLst/>
          </a:prstGeom>
          <a:solidFill>
            <a:schemeClr val="bg1"/>
          </a:solidFill>
        </p:spPr>
        <p:txBody>
          <a:bodyPr wrap="square" rtlCol="0">
            <a:spAutoFit/>
          </a:bodyPr>
          <a:lstStyle/>
          <a:p>
            <a:pPr algn="ctr"/>
            <a:r>
              <a:rPr lang="en-GB" sz="1000" b="1" dirty="0" smtClean="0">
                <a:latin typeface="Arial" panose="020B0604020202020204" pitchFamily="34" charset="0"/>
                <a:cs typeface="Arial" panose="020B0604020202020204" pitchFamily="34" charset="0"/>
              </a:rPr>
              <a:t>Filter</a:t>
            </a:r>
            <a:endParaRPr lang="en-GB" sz="1000" b="1" dirty="0">
              <a:latin typeface="Arial" panose="020B0604020202020204" pitchFamily="34" charset="0"/>
              <a:cs typeface="Arial" panose="020B0604020202020204" pitchFamily="34" charset="0"/>
            </a:endParaRPr>
          </a:p>
        </p:txBody>
      </p:sp>
      <p:cxnSp>
        <p:nvCxnSpPr>
          <p:cNvPr id="26" name="Straight Arrow Connector 25"/>
          <p:cNvCxnSpPr/>
          <p:nvPr/>
        </p:nvCxnSpPr>
        <p:spPr>
          <a:xfrm>
            <a:off x="4317632" y="2242740"/>
            <a:ext cx="0" cy="586068"/>
          </a:xfrm>
          <a:prstGeom prst="straightConnector1">
            <a:avLst/>
          </a:prstGeom>
          <a:ln w="12700">
            <a:solidFill>
              <a:schemeClr val="tx1"/>
            </a:solidFill>
            <a:tailEnd type="stealth"/>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3560574" y="2406123"/>
            <a:ext cx="1530860" cy="276934"/>
          </a:xfrm>
          <a:prstGeom prst="rect">
            <a:avLst/>
          </a:prstGeom>
          <a:solidFill>
            <a:schemeClr val="bg1"/>
          </a:solidFill>
        </p:spPr>
        <p:txBody>
          <a:bodyPr wrap="square" rtlCol="0">
            <a:spAutoFit/>
          </a:bodyPr>
          <a:lstStyle/>
          <a:p>
            <a:pPr algn="ctr"/>
            <a:r>
              <a:rPr lang="en-GB" sz="1000" b="1" dirty="0" smtClean="0">
                <a:latin typeface="Arial" panose="020B0604020202020204" pitchFamily="34" charset="0"/>
                <a:cs typeface="Arial" panose="020B0604020202020204" pitchFamily="34" charset="0"/>
              </a:rPr>
              <a:t>Filter</a:t>
            </a:r>
            <a:endParaRPr lang="en-GB" sz="1000" b="1" dirty="0">
              <a:latin typeface="Arial" panose="020B0604020202020204" pitchFamily="34" charset="0"/>
              <a:cs typeface="Arial" panose="020B0604020202020204" pitchFamily="34" charset="0"/>
            </a:endParaRPr>
          </a:p>
        </p:txBody>
      </p:sp>
      <p:sp>
        <p:nvSpPr>
          <p:cNvPr id="28" name="TextBox 27"/>
          <p:cNvSpPr txBox="1"/>
          <p:nvPr/>
        </p:nvSpPr>
        <p:spPr>
          <a:xfrm>
            <a:off x="851528" y="2190371"/>
            <a:ext cx="2229828" cy="311551"/>
          </a:xfrm>
          <a:prstGeom prst="rect">
            <a:avLst/>
          </a:prstGeom>
          <a:noFill/>
        </p:spPr>
        <p:txBody>
          <a:bodyPr wrap="square" rtlCol="0">
            <a:spAutoFit/>
          </a:bodyPr>
          <a:lstStyle/>
          <a:p>
            <a:r>
              <a:rPr lang="en-GB" sz="1200" b="1" dirty="0" smtClean="0">
                <a:latin typeface="Arial" panose="020B0604020202020204" pitchFamily="34" charset="0"/>
                <a:cs typeface="Arial" panose="020B0604020202020204" pitchFamily="34" charset="0"/>
              </a:rPr>
              <a:t>0      	       48h </a:t>
            </a:r>
            <a:endParaRPr lang="en-GB" sz="1200" b="1" dirty="0">
              <a:latin typeface="Arial" panose="020B0604020202020204" pitchFamily="34" charset="0"/>
              <a:cs typeface="Arial" panose="020B0604020202020204" pitchFamily="34" charset="0"/>
            </a:endParaRPr>
          </a:p>
        </p:txBody>
      </p:sp>
      <p:cxnSp>
        <p:nvCxnSpPr>
          <p:cNvPr id="29" name="Straight Arrow Connector 28"/>
          <p:cNvCxnSpPr/>
          <p:nvPr/>
        </p:nvCxnSpPr>
        <p:spPr>
          <a:xfrm>
            <a:off x="4318979" y="3903672"/>
            <a:ext cx="0" cy="177781"/>
          </a:xfrm>
          <a:prstGeom prst="straightConnector1">
            <a:avLst/>
          </a:prstGeom>
          <a:ln w="12700">
            <a:solidFill>
              <a:schemeClr val="tx1"/>
            </a:solidFill>
            <a:tailEnd type="stealth"/>
          </a:ln>
        </p:spPr>
        <p:style>
          <a:lnRef idx="1">
            <a:schemeClr val="accent1"/>
          </a:lnRef>
          <a:fillRef idx="0">
            <a:schemeClr val="accent1"/>
          </a:fillRef>
          <a:effectRef idx="0">
            <a:schemeClr val="accent1"/>
          </a:effectRef>
          <a:fontRef idx="minor">
            <a:schemeClr val="tx1"/>
          </a:fontRef>
        </p:style>
      </p:cxnSp>
      <p:pic>
        <p:nvPicPr>
          <p:cNvPr id="4" name="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20675" y="-1851025"/>
            <a:ext cx="609600" cy="609600"/>
          </a:xfrm>
          <a:prstGeom prst="rect">
            <a:avLst/>
          </a:prstGeom>
        </p:spPr>
      </p:pic>
    </p:spTree>
    <p:extLst>
      <p:ext uri="{BB962C8B-B14F-4D97-AF65-F5344CB8AC3E}">
        <p14:creationId xmlns:p14="http://schemas.microsoft.com/office/powerpoint/2010/main" val="157833948"/>
      </p:ext>
    </p:extLst>
  </p:cSld>
  <p:clrMapOvr>
    <a:masterClrMapping/>
  </p:clrMapOvr>
  <mc:AlternateContent xmlns:mc="http://schemas.openxmlformats.org/markup-compatibility/2006">
    <mc:Choice xmlns:p14="http://schemas.microsoft.com/office/powerpoint/2010/main" Requires="p14">
      <p:transition spd="slow" p14:dur="2000" advClick="0" advTm="65000"/>
    </mc:Choice>
    <mc:Fallback>
      <p:transition spd="slow" advClick="0" advTm="6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378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a:xfrm>
            <a:off x="6934200" y="6356350"/>
            <a:ext cx="2133600" cy="365125"/>
          </a:xfrm>
        </p:spPr>
        <p:txBody>
          <a:bodyPr/>
          <a:lstStyle/>
          <a:p>
            <a:fld id="{FCAEAE96-855E-42B1-8DE9-9C9E68DE18C5}" type="slidenum">
              <a:rPr lang="fr-FR" smtClean="0">
                <a:latin typeface="Palatino Linotype" panose="02040502050505030304" pitchFamily="18" charset="0"/>
              </a:rPr>
              <a:pPr/>
              <a:t>11</a:t>
            </a:fld>
            <a:endParaRPr lang="fr-FR">
              <a:latin typeface="Palatino Linotype" panose="02040502050505030304" pitchFamily="18" charset="0"/>
            </a:endParaRPr>
          </a:p>
        </p:txBody>
      </p:sp>
      <p:pic>
        <p:nvPicPr>
          <p:cNvPr id="3" name="Picture 2">
            <a:extLst>
              <a:ext uri="{FF2B5EF4-FFF2-40B4-BE49-F238E27FC236}">
                <a16:creationId xmlns:a16="http://schemas.microsoft.com/office/drawing/2014/main" id="{E4C77280-A8F4-4B85-8DC2-80B0814915D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912429"/>
            <a:ext cx="9144000" cy="945571"/>
          </a:xfrm>
          <a:prstGeom prst="rect">
            <a:avLst/>
          </a:prstGeom>
        </p:spPr>
      </p:pic>
      <p:pic>
        <p:nvPicPr>
          <p:cNvPr id="16" name="Picture 15"/>
          <p:cNvPicPr/>
          <p:nvPr/>
        </p:nvPicPr>
        <p:blipFill rotWithShape="1">
          <a:blip r:embed="rId6" cstate="print"/>
          <a:srcRect l="77792" t="4091" b="60000"/>
          <a:stretch/>
        </p:blipFill>
        <p:spPr>
          <a:xfrm>
            <a:off x="6781347" y="1468519"/>
            <a:ext cx="2286453" cy="1785900"/>
          </a:xfrm>
          <a:prstGeom prst="rect">
            <a:avLst/>
          </a:prstGeom>
        </p:spPr>
      </p:pic>
      <p:sp>
        <p:nvSpPr>
          <p:cNvPr id="17" name="TextBox 16"/>
          <p:cNvSpPr txBox="1"/>
          <p:nvPr/>
        </p:nvSpPr>
        <p:spPr>
          <a:xfrm>
            <a:off x="654959" y="1437622"/>
            <a:ext cx="7060291" cy="369332"/>
          </a:xfrm>
          <a:prstGeom prst="rect">
            <a:avLst/>
          </a:prstGeom>
          <a:noFill/>
        </p:spPr>
        <p:txBody>
          <a:bodyPr wrap="square" rtlCol="0">
            <a:spAutoFit/>
          </a:bodyPr>
          <a:lstStyle/>
          <a:p>
            <a:pPr algn="just"/>
            <a:r>
              <a:rPr lang="en-IE" b="1" dirty="0" smtClean="0">
                <a:latin typeface="Palatino Linotype" panose="02040502050505030304" pitchFamily="18" charset="0"/>
              </a:rPr>
              <a:t>Negative 			Positive </a:t>
            </a:r>
            <a:endParaRPr lang="en-IE" b="1" dirty="0">
              <a:latin typeface="Palatino Linotype" panose="02040502050505030304" pitchFamily="18" charset="0"/>
            </a:endParaRPr>
          </a:p>
        </p:txBody>
      </p:sp>
      <p:sp>
        <p:nvSpPr>
          <p:cNvPr id="8" name="TextBox 7"/>
          <p:cNvSpPr txBox="1"/>
          <p:nvPr/>
        </p:nvSpPr>
        <p:spPr>
          <a:xfrm>
            <a:off x="685800" y="609600"/>
            <a:ext cx="7848600" cy="461665"/>
          </a:xfrm>
          <a:prstGeom prst="rect">
            <a:avLst/>
          </a:prstGeom>
          <a:noFill/>
        </p:spPr>
        <p:txBody>
          <a:bodyPr wrap="square" rtlCol="0">
            <a:spAutoFit/>
          </a:bodyPr>
          <a:lstStyle/>
          <a:p>
            <a:r>
              <a:rPr lang="en-IE" sz="2400" b="1" dirty="0">
                <a:latin typeface="Palatino Linotype" panose="02040502050505030304" pitchFamily="18" charset="0"/>
              </a:rPr>
              <a:t>Results</a:t>
            </a:r>
            <a:r>
              <a:rPr lang="fr-FR" sz="2400" b="1" dirty="0">
                <a:latin typeface="Palatino Linotype" panose="02040502050505030304" pitchFamily="18" charset="0"/>
              </a:rPr>
              <a:t> and </a:t>
            </a:r>
            <a:r>
              <a:rPr lang="en-IE" sz="2400" b="1" dirty="0">
                <a:latin typeface="Palatino Linotype" panose="02040502050505030304" pitchFamily="18" charset="0"/>
              </a:rPr>
              <a:t>Discussion: </a:t>
            </a:r>
            <a:r>
              <a:rPr lang="en-IE" sz="2400" b="1" dirty="0" smtClean="0">
                <a:latin typeface="Palatino Linotype" panose="02040502050505030304" pitchFamily="18" charset="0"/>
              </a:rPr>
              <a:t>Corona detection </a:t>
            </a:r>
            <a:endParaRPr lang="en-IE" sz="2400" b="1" dirty="0">
              <a:latin typeface="Palatino Linotype" panose="02040502050505030304" pitchFamily="18" charset="0"/>
            </a:endParaRPr>
          </a:p>
        </p:txBody>
      </p:sp>
      <p:pic>
        <p:nvPicPr>
          <p:cNvPr id="4" name="Picture 3"/>
          <p:cNvPicPr>
            <a:picLocks noChangeAspect="1"/>
          </p:cNvPicPr>
          <p:nvPr/>
        </p:nvPicPr>
        <p:blipFill rotWithShape="1">
          <a:blip r:embed="rId7">
            <a:extLst>
              <a:ext uri="{28A0092B-C50C-407E-A947-70E740481C1C}">
                <a14:useLocalDpi xmlns:a14="http://schemas.microsoft.com/office/drawing/2010/main" val="0"/>
              </a:ext>
            </a:extLst>
          </a:blip>
          <a:srcRect l="1" r="25837"/>
          <a:stretch/>
        </p:blipFill>
        <p:spPr>
          <a:xfrm>
            <a:off x="0" y="1341730"/>
            <a:ext cx="6781347" cy="4397359"/>
          </a:xfrm>
          <a:prstGeom prst="rect">
            <a:avLst/>
          </a:prstGeom>
        </p:spPr>
      </p:pic>
      <p:sp>
        <p:nvSpPr>
          <p:cNvPr id="10" name="Rectangle 9"/>
          <p:cNvSpPr/>
          <p:nvPr/>
        </p:nvSpPr>
        <p:spPr>
          <a:xfrm>
            <a:off x="45359" y="1468519"/>
            <a:ext cx="368300" cy="3384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1" name="Rectangle 10"/>
          <p:cNvSpPr/>
          <p:nvPr/>
        </p:nvSpPr>
        <p:spPr>
          <a:xfrm>
            <a:off x="3505199" y="1437622"/>
            <a:ext cx="273959" cy="3384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6" name="Rectangle 1"/>
          <p:cNvSpPr>
            <a:spLocks noChangeArrowheads="1"/>
          </p:cNvSpPr>
          <p:nvPr/>
        </p:nvSpPr>
        <p:spPr bwMode="auto">
          <a:xfrm flipH="1">
            <a:off x="501651" y="1244605"/>
            <a:ext cx="300354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b="1"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Negative </a:t>
            </a:r>
            <a:endParaRPr kumimoji="0" lang="en-GB" altLang="en-US" sz="28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sp>
        <p:nvSpPr>
          <p:cNvPr id="13" name="Rectangle 1"/>
          <p:cNvSpPr>
            <a:spLocks noChangeArrowheads="1"/>
          </p:cNvSpPr>
          <p:nvPr/>
        </p:nvSpPr>
        <p:spPr bwMode="auto">
          <a:xfrm flipH="1">
            <a:off x="3777799" y="1244605"/>
            <a:ext cx="300354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b="1"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Positive </a:t>
            </a:r>
            <a:endParaRPr kumimoji="0" lang="en-GB" altLang="en-US" sz="28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sp>
        <p:nvSpPr>
          <p:cNvPr id="14" name="Rectangle 13"/>
          <p:cNvSpPr/>
          <p:nvPr/>
        </p:nvSpPr>
        <p:spPr>
          <a:xfrm>
            <a:off x="6781347" y="4121759"/>
            <a:ext cx="2286453" cy="923330"/>
          </a:xfrm>
          <a:prstGeom prst="rect">
            <a:avLst/>
          </a:prstGeom>
        </p:spPr>
        <p:txBody>
          <a:bodyPr wrap="square">
            <a:spAutoFit/>
          </a:bodyPr>
          <a:lstStyle/>
          <a:p>
            <a:pPr marL="285750" indent="-285750" algn="just">
              <a:spcAft>
                <a:spcPts val="1200"/>
              </a:spcAft>
              <a:buFont typeface="Wingdings" panose="05000000000000000000" pitchFamily="2" charset="2"/>
              <a:buChar char="q"/>
              <a:defRPr/>
            </a:pPr>
            <a:r>
              <a:rPr lang="en-IE" dirty="0" smtClean="0"/>
              <a:t>Metabolite corona features show a diverse distribution </a:t>
            </a:r>
            <a:endParaRPr lang="en-IE" dirty="0"/>
          </a:p>
        </p:txBody>
      </p:sp>
      <p:pic>
        <p:nvPicPr>
          <p:cNvPr id="7" name="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39725" y="-1851025"/>
            <a:ext cx="609600" cy="609600"/>
          </a:xfrm>
          <a:prstGeom prst="rect">
            <a:avLst/>
          </a:prstGeom>
        </p:spPr>
      </p:pic>
    </p:spTree>
    <p:extLst>
      <p:ext uri="{BB962C8B-B14F-4D97-AF65-F5344CB8AC3E}">
        <p14:creationId xmlns:p14="http://schemas.microsoft.com/office/powerpoint/2010/main" val="1785011814"/>
      </p:ext>
    </p:extLst>
  </p:cSld>
  <p:clrMapOvr>
    <a:masterClrMapping/>
  </p:clrMapOvr>
  <mc:AlternateContent xmlns:mc="http://schemas.openxmlformats.org/markup-compatibility/2006" xmlns:p14="http://schemas.microsoft.com/office/powerpoint/2010/main">
    <mc:Choice Requires="p14">
      <p:transition spd="slow" p14:dur="2000" advClick="0" advTm="48000"/>
    </mc:Choice>
    <mc:Fallback xmlns="">
      <p:transition spd="slow" advClick="0" advTm="4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91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a:xfrm>
            <a:off x="6934200" y="6356350"/>
            <a:ext cx="2133600" cy="365125"/>
          </a:xfrm>
        </p:spPr>
        <p:txBody>
          <a:bodyPr/>
          <a:lstStyle/>
          <a:p>
            <a:fld id="{FCAEAE96-855E-42B1-8DE9-9C9E68DE18C5}" type="slidenum">
              <a:rPr lang="fr-FR" smtClean="0">
                <a:latin typeface="Palatino Linotype" panose="02040502050505030304" pitchFamily="18" charset="0"/>
              </a:rPr>
              <a:pPr/>
              <a:t>12</a:t>
            </a:fld>
            <a:endParaRPr lang="fr-FR">
              <a:latin typeface="Palatino Linotype" panose="02040502050505030304" pitchFamily="18" charset="0"/>
            </a:endParaRPr>
          </a:p>
        </p:txBody>
      </p:sp>
      <p:pic>
        <p:nvPicPr>
          <p:cNvPr id="3" name="Picture 2">
            <a:extLst>
              <a:ext uri="{FF2B5EF4-FFF2-40B4-BE49-F238E27FC236}">
                <a16:creationId xmlns:a16="http://schemas.microsoft.com/office/drawing/2014/main" id="{E4C77280-A8F4-4B85-8DC2-80B0814915D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912429"/>
            <a:ext cx="9144000" cy="945571"/>
          </a:xfrm>
          <a:prstGeom prst="rect">
            <a:avLst/>
          </a:prstGeom>
        </p:spPr>
      </p:pic>
      <p:sp>
        <p:nvSpPr>
          <p:cNvPr id="9" name="TextBox 8"/>
          <p:cNvSpPr txBox="1"/>
          <p:nvPr/>
        </p:nvSpPr>
        <p:spPr>
          <a:xfrm>
            <a:off x="2693309" y="1216220"/>
            <a:ext cx="4863191" cy="400110"/>
          </a:xfrm>
          <a:prstGeom prst="rect">
            <a:avLst/>
          </a:prstGeom>
          <a:noFill/>
        </p:spPr>
        <p:txBody>
          <a:bodyPr wrap="square" rtlCol="0">
            <a:spAutoFit/>
          </a:bodyPr>
          <a:lstStyle/>
          <a:p>
            <a:pPr algn="just"/>
            <a:r>
              <a:rPr lang="en-IE" sz="2000" b="1" dirty="0" smtClean="0">
                <a:latin typeface="Arial" panose="020B0604020202020204" pitchFamily="34" charset="0"/>
                <a:cs typeface="Arial" panose="020B0604020202020204" pitchFamily="34" charset="0"/>
              </a:rPr>
              <a:t>CH</a:t>
            </a:r>
            <a:r>
              <a:rPr lang="en-IE" sz="2000" b="1" baseline="-25000" dirty="0" smtClean="0">
                <a:latin typeface="Arial" panose="020B0604020202020204" pitchFamily="34" charset="0"/>
                <a:cs typeface="Arial" panose="020B0604020202020204" pitchFamily="34" charset="0"/>
              </a:rPr>
              <a:t>2</a:t>
            </a:r>
            <a:r>
              <a:rPr lang="en-IE" sz="2000" b="1" dirty="0" smtClean="0">
                <a:latin typeface="Arial" panose="020B0604020202020204" pitchFamily="34" charset="0"/>
                <a:cs typeface="Arial" panose="020B0604020202020204" pitchFamily="34" charset="0"/>
              </a:rPr>
              <a:t> 				COO </a:t>
            </a:r>
            <a:endParaRPr lang="en-IE" sz="2000" b="1" dirty="0">
              <a:latin typeface="Arial" panose="020B0604020202020204" pitchFamily="34" charset="0"/>
              <a:cs typeface="Arial" panose="020B0604020202020204" pitchFamily="34" charset="0"/>
            </a:endParaRPr>
          </a:p>
        </p:txBody>
      </p:sp>
      <p:sp>
        <p:nvSpPr>
          <p:cNvPr id="7" name="TextBox 6"/>
          <p:cNvSpPr txBox="1"/>
          <p:nvPr/>
        </p:nvSpPr>
        <p:spPr>
          <a:xfrm>
            <a:off x="685800" y="609600"/>
            <a:ext cx="7848600" cy="461665"/>
          </a:xfrm>
          <a:prstGeom prst="rect">
            <a:avLst/>
          </a:prstGeom>
          <a:noFill/>
        </p:spPr>
        <p:txBody>
          <a:bodyPr wrap="square" rtlCol="0">
            <a:spAutoFit/>
          </a:bodyPr>
          <a:lstStyle/>
          <a:p>
            <a:r>
              <a:rPr lang="en-IE" sz="2400" b="1" dirty="0">
                <a:latin typeface="Palatino Linotype" panose="02040502050505030304" pitchFamily="18" charset="0"/>
              </a:rPr>
              <a:t>Results</a:t>
            </a:r>
            <a:r>
              <a:rPr lang="fr-FR" sz="2400" b="1" dirty="0">
                <a:latin typeface="Palatino Linotype" panose="02040502050505030304" pitchFamily="18" charset="0"/>
              </a:rPr>
              <a:t> and </a:t>
            </a:r>
            <a:r>
              <a:rPr lang="en-IE" sz="2400" b="1" dirty="0">
                <a:latin typeface="Palatino Linotype" panose="02040502050505030304" pitchFamily="18" charset="0"/>
              </a:rPr>
              <a:t>Discussion: </a:t>
            </a:r>
            <a:r>
              <a:rPr lang="en-IE" sz="2400" b="1" dirty="0" smtClean="0">
                <a:latin typeface="Palatino Linotype" panose="02040502050505030304" pitchFamily="18" charset="0"/>
              </a:rPr>
              <a:t>Corona detection </a:t>
            </a:r>
            <a:endParaRPr lang="en-IE" sz="2400" b="1" dirty="0">
              <a:latin typeface="Palatino Linotype" panose="02040502050505030304" pitchFamily="18" charset="0"/>
            </a:endParaRPr>
          </a:p>
        </p:txBody>
      </p:sp>
      <p:grpSp>
        <p:nvGrpSpPr>
          <p:cNvPr id="2" name="Group 1"/>
          <p:cNvGrpSpPr/>
          <p:nvPr/>
        </p:nvGrpSpPr>
        <p:grpSpPr>
          <a:xfrm>
            <a:off x="431194" y="1330655"/>
            <a:ext cx="8134381" cy="4581774"/>
            <a:chOff x="-149453" y="111041"/>
            <a:chExt cx="10303331" cy="5803458"/>
          </a:xfrm>
        </p:grpSpPr>
        <p:sp>
          <p:nvSpPr>
            <p:cNvPr id="10" name="TextBox 9"/>
            <p:cNvSpPr txBox="1"/>
            <p:nvPr/>
          </p:nvSpPr>
          <p:spPr>
            <a:xfrm rot="16200000">
              <a:off x="-1325142" y="1335511"/>
              <a:ext cx="2849049" cy="400110"/>
            </a:xfrm>
            <a:prstGeom prst="rect">
              <a:avLst/>
            </a:prstGeom>
            <a:noFill/>
          </p:spPr>
          <p:txBody>
            <a:bodyPr wrap="square" rtlCol="0">
              <a:spAutoFit/>
            </a:bodyPr>
            <a:lstStyle/>
            <a:p>
              <a:pPr algn="ctr"/>
              <a:r>
                <a:rPr lang="en-IE" sz="2000" b="1" dirty="0" smtClean="0">
                  <a:latin typeface="Arial" panose="020B0604020202020204" pitchFamily="34" charset="0"/>
                  <a:cs typeface="Arial" panose="020B0604020202020204" pitchFamily="34" charset="0"/>
                </a:rPr>
                <a:t>Positive </a:t>
              </a:r>
              <a:endParaRPr lang="en-GB" sz="1050" b="1" dirty="0">
                <a:latin typeface="Arial" panose="020B0604020202020204" pitchFamily="34" charset="0"/>
                <a:cs typeface="Arial" panose="020B0604020202020204" pitchFamily="34" charset="0"/>
              </a:endParaRPr>
            </a:p>
          </p:txBody>
        </p:sp>
        <p:graphicFrame>
          <p:nvGraphicFramePr>
            <p:cNvPr id="11" name="Chart 10"/>
            <p:cNvGraphicFramePr>
              <a:graphicFrameLocks/>
            </p:cNvGraphicFramePr>
            <p:nvPr>
              <p:extLst>
                <p:ext uri="{D42A27DB-BD31-4B8C-83A1-F6EECF244321}">
                  <p14:modId xmlns:p14="http://schemas.microsoft.com/office/powerpoint/2010/main" val="1959828638"/>
                </p:ext>
              </p:extLst>
            </p:nvPr>
          </p:nvGraphicFramePr>
          <p:xfrm>
            <a:off x="966336" y="216891"/>
            <a:ext cx="4593771" cy="27432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2" name="Chart 11"/>
            <p:cNvGraphicFramePr>
              <a:graphicFrameLocks/>
            </p:cNvGraphicFramePr>
            <p:nvPr>
              <p:extLst>
                <p:ext uri="{D42A27DB-BD31-4B8C-83A1-F6EECF244321}">
                  <p14:modId xmlns:p14="http://schemas.microsoft.com/office/powerpoint/2010/main" val="4186120859"/>
                </p:ext>
              </p:extLst>
            </p:nvPr>
          </p:nvGraphicFramePr>
          <p:xfrm>
            <a:off x="5560107" y="216891"/>
            <a:ext cx="4593771" cy="27432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3" name="Chart 12"/>
            <p:cNvGraphicFramePr>
              <a:graphicFrameLocks/>
            </p:cNvGraphicFramePr>
            <p:nvPr>
              <p:extLst>
                <p:ext uri="{D42A27DB-BD31-4B8C-83A1-F6EECF244321}">
                  <p14:modId xmlns:p14="http://schemas.microsoft.com/office/powerpoint/2010/main" val="1220579670"/>
                </p:ext>
              </p:extLst>
            </p:nvPr>
          </p:nvGraphicFramePr>
          <p:xfrm>
            <a:off x="966336" y="3165200"/>
            <a:ext cx="4593771" cy="27432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4" name="Chart 13"/>
            <p:cNvGraphicFramePr>
              <a:graphicFrameLocks/>
            </p:cNvGraphicFramePr>
            <p:nvPr>
              <p:extLst>
                <p:ext uri="{D42A27DB-BD31-4B8C-83A1-F6EECF244321}">
                  <p14:modId xmlns:p14="http://schemas.microsoft.com/office/powerpoint/2010/main" val="356447146"/>
                </p:ext>
              </p:extLst>
            </p:nvPr>
          </p:nvGraphicFramePr>
          <p:xfrm>
            <a:off x="5551035" y="3171299"/>
            <a:ext cx="4593771" cy="2743200"/>
          </p:xfrm>
          <a:graphic>
            <a:graphicData uri="http://schemas.openxmlformats.org/drawingml/2006/chart">
              <c:chart xmlns:c="http://schemas.openxmlformats.org/drawingml/2006/chart" xmlns:r="http://schemas.openxmlformats.org/officeDocument/2006/relationships" r:id="rId9"/>
            </a:graphicData>
          </a:graphic>
        </p:graphicFrame>
        <p:sp>
          <p:nvSpPr>
            <p:cNvPr id="15" name="TextBox 14"/>
            <p:cNvSpPr txBox="1"/>
            <p:nvPr/>
          </p:nvSpPr>
          <p:spPr>
            <a:xfrm rot="16200000">
              <a:off x="-1440852" y="4216889"/>
              <a:ext cx="2982907" cy="400110"/>
            </a:xfrm>
            <a:prstGeom prst="rect">
              <a:avLst/>
            </a:prstGeom>
            <a:noFill/>
          </p:spPr>
          <p:txBody>
            <a:bodyPr wrap="square" rtlCol="0">
              <a:spAutoFit/>
            </a:bodyPr>
            <a:lstStyle/>
            <a:p>
              <a:pPr algn="ctr"/>
              <a:r>
                <a:rPr lang="en-IE" sz="2000" b="1" dirty="0" smtClean="0">
                  <a:latin typeface="Arial" panose="020B0604020202020204" pitchFamily="34" charset="0"/>
                  <a:cs typeface="Arial" panose="020B0604020202020204" pitchFamily="34" charset="0"/>
                </a:rPr>
                <a:t>Negative </a:t>
              </a:r>
              <a:endParaRPr lang="en-GB" sz="1050" b="1" dirty="0">
                <a:latin typeface="Arial" panose="020B0604020202020204" pitchFamily="34" charset="0"/>
                <a:cs typeface="Arial" panose="020B0604020202020204" pitchFamily="34" charset="0"/>
              </a:endParaRPr>
            </a:p>
          </p:txBody>
        </p:sp>
      </p:grpSp>
      <p:sp>
        <p:nvSpPr>
          <p:cNvPr id="17" name="TextBox 16"/>
          <p:cNvSpPr txBox="1"/>
          <p:nvPr/>
        </p:nvSpPr>
        <p:spPr>
          <a:xfrm rot="16200000">
            <a:off x="27978" y="2282149"/>
            <a:ext cx="2376265" cy="276999"/>
          </a:xfrm>
          <a:prstGeom prst="rect">
            <a:avLst/>
          </a:prstGeom>
          <a:noFill/>
        </p:spPr>
        <p:txBody>
          <a:bodyPr wrap="square" rtlCol="0">
            <a:spAutoFit/>
          </a:bodyPr>
          <a:lstStyle/>
          <a:p>
            <a:pPr algn="ctr"/>
            <a:r>
              <a:rPr lang="en-GB" sz="1200" dirty="0" smtClean="0"/>
              <a:t>Kendrick mass </a:t>
            </a:r>
          </a:p>
        </p:txBody>
      </p:sp>
      <p:sp>
        <p:nvSpPr>
          <p:cNvPr id="18" name="TextBox 17"/>
          <p:cNvSpPr txBox="1"/>
          <p:nvPr/>
        </p:nvSpPr>
        <p:spPr>
          <a:xfrm>
            <a:off x="2287061" y="2223088"/>
            <a:ext cx="2376265" cy="276999"/>
          </a:xfrm>
          <a:prstGeom prst="rect">
            <a:avLst/>
          </a:prstGeom>
          <a:noFill/>
        </p:spPr>
        <p:txBody>
          <a:bodyPr wrap="square" rtlCol="0">
            <a:spAutoFit/>
          </a:bodyPr>
          <a:lstStyle/>
          <a:p>
            <a:pPr algn="ctr"/>
            <a:r>
              <a:rPr lang="en-GB" sz="1200" dirty="0" smtClean="0"/>
              <a:t>Nominal Kendrick mass </a:t>
            </a:r>
          </a:p>
        </p:txBody>
      </p:sp>
      <p:sp>
        <p:nvSpPr>
          <p:cNvPr id="19" name="TextBox 18"/>
          <p:cNvSpPr txBox="1"/>
          <p:nvPr/>
        </p:nvSpPr>
        <p:spPr>
          <a:xfrm rot="16200000">
            <a:off x="3737149" y="2282149"/>
            <a:ext cx="2376265" cy="276999"/>
          </a:xfrm>
          <a:prstGeom prst="rect">
            <a:avLst/>
          </a:prstGeom>
          <a:noFill/>
        </p:spPr>
        <p:txBody>
          <a:bodyPr wrap="square" rtlCol="0">
            <a:spAutoFit/>
          </a:bodyPr>
          <a:lstStyle/>
          <a:p>
            <a:pPr algn="ctr"/>
            <a:r>
              <a:rPr lang="en-GB" sz="1200" dirty="0" smtClean="0"/>
              <a:t>Kendrick mass </a:t>
            </a:r>
          </a:p>
        </p:txBody>
      </p:sp>
      <p:sp>
        <p:nvSpPr>
          <p:cNvPr id="20" name="TextBox 19"/>
          <p:cNvSpPr txBox="1"/>
          <p:nvPr/>
        </p:nvSpPr>
        <p:spPr>
          <a:xfrm>
            <a:off x="5996232" y="2223088"/>
            <a:ext cx="2376265" cy="276999"/>
          </a:xfrm>
          <a:prstGeom prst="rect">
            <a:avLst/>
          </a:prstGeom>
          <a:noFill/>
        </p:spPr>
        <p:txBody>
          <a:bodyPr wrap="square" rtlCol="0">
            <a:spAutoFit/>
          </a:bodyPr>
          <a:lstStyle/>
          <a:p>
            <a:pPr algn="ctr"/>
            <a:r>
              <a:rPr lang="en-GB" sz="1200" dirty="0" smtClean="0"/>
              <a:t>Nominal Kendrick mass </a:t>
            </a:r>
          </a:p>
        </p:txBody>
      </p:sp>
      <p:sp>
        <p:nvSpPr>
          <p:cNvPr id="21" name="TextBox 20"/>
          <p:cNvSpPr txBox="1"/>
          <p:nvPr/>
        </p:nvSpPr>
        <p:spPr>
          <a:xfrm rot="16200000">
            <a:off x="27978" y="4602855"/>
            <a:ext cx="2376265" cy="276999"/>
          </a:xfrm>
          <a:prstGeom prst="rect">
            <a:avLst/>
          </a:prstGeom>
          <a:noFill/>
        </p:spPr>
        <p:txBody>
          <a:bodyPr wrap="square" rtlCol="0">
            <a:spAutoFit/>
          </a:bodyPr>
          <a:lstStyle/>
          <a:p>
            <a:pPr algn="ctr"/>
            <a:r>
              <a:rPr lang="en-GB" sz="1200" dirty="0" smtClean="0"/>
              <a:t>Kendrick mass </a:t>
            </a:r>
          </a:p>
        </p:txBody>
      </p:sp>
      <p:sp>
        <p:nvSpPr>
          <p:cNvPr id="22" name="TextBox 21"/>
          <p:cNvSpPr txBox="1"/>
          <p:nvPr/>
        </p:nvSpPr>
        <p:spPr>
          <a:xfrm>
            <a:off x="2287061" y="4543794"/>
            <a:ext cx="2376265" cy="276999"/>
          </a:xfrm>
          <a:prstGeom prst="rect">
            <a:avLst/>
          </a:prstGeom>
          <a:noFill/>
        </p:spPr>
        <p:txBody>
          <a:bodyPr wrap="square" rtlCol="0">
            <a:spAutoFit/>
          </a:bodyPr>
          <a:lstStyle/>
          <a:p>
            <a:pPr algn="ctr"/>
            <a:r>
              <a:rPr lang="en-GB" sz="1200" dirty="0" smtClean="0"/>
              <a:t>Nominal Kendrick mass </a:t>
            </a:r>
          </a:p>
        </p:txBody>
      </p:sp>
      <p:sp>
        <p:nvSpPr>
          <p:cNvPr id="23" name="TextBox 22"/>
          <p:cNvSpPr txBox="1"/>
          <p:nvPr/>
        </p:nvSpPr>
        <p:spPr>
          <a:xfrm rot="16200000">
            <a:off x="3737149" y="4602855"/>
            <a:ext cx="2376265" cy="276999"/>
          </a:xfrm>
          <a:prstGeom prst="rect">
            <a:avLst/>
          </a:prstGeom>
          <a:noFill/>
        </p:spPr>
        <p:txBody>
          <a:bodyPr wrap="square" rtlCol="0">
            <a:spAutoFit/>
          </a:bodyPr>
          <a:lstStyle/>
          <a:p>
            <a:pPr algn="ctr"/>
            <a:r>
              <a:rPr lang="en-GB" sz="1200" dirty="0" smtClean="0"/>
              <a:t>Kendrick mass </a:t>
            </a:r>
          </a:p>
        </p:txBody>
      </p:sp>
      <p:sp>
        <p:nvSpPr>
          <p:cNvPr id="24" name="TextBox 23"/>
          <p:cNvSpPr txBox="1"/>
          <p:nvPr/>
        </p:nvSpPr>
        <p:spPr>
          <a:xfrm>
            <a:off x="5996232" y="4543794"/>
            <a:ext cx="2376265" cy="276999"/>
          </a:xfrm>
          <a:prstGeom prst="rect">
            <a:avLst/>
          </a:prstGeom>
          <a:noFill/>
        </p:spPr>
        <p:txBody>
          <a:bodyPr wrap="square" rtlCol="0">
            <a:spAutoFit/>
          </a:bodyPr>
          <a:lstStyle/>
          <a:p>
            <a:pPr algn="ctr"/>
            <a:r>
              <a:rPr lang="en-GB" sz="1200" dirty="0" smtClean="0"/>
              <a:t>Nominal Kendrick mass </a:t>
            </a:r>
          </a:p>
        </p:txBody>
      </p:sp>
      <p:pic>
        <p:nvPicPr>
          <p:cNvPr id="6" name="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377825" y="-1584325"/>
            <a:ext cx="609600" cy="609600"/>
          </a:xfrm>
          <a:prstGeom prst="rect">
            <a:avLst/>
          </a:prstGeom>
        </p:spPr>
      </p:pic>
    </p:spTree>
    <p:extLst>
      <p:ext uri="{BB962C8B-B14F-4D97-AF65-F5344CB8AC3E}">
        <p14:creationId xmlns:p14="http://schemas.microsoft.com/office/powerpoint/2010/main" val="3551613047"/>
      </p:ext>
    </p:extLst>
  </p:cSld>
  <p:clrMapOvr>
    <a:masterClrMapping/>
  </p:clrMapOvr>
  <mc:AlternateContent xmlns:mc="http://schemas.openxmlformats.org/markup-compatibility/2006">
    <mc:Choice xmlns:p14="http://schemas.microsoft.com/office/powerpoint/2010/main" Requires="p14">
      <p:transition spd="slow" p14:dur="2000" advClick="0" advTm="44000"/>
    </mc:Choice>
    <mc:Fallback>
      <p:transition spd="slow" advClick="0" advTm="4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37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a:xfrm>
            <a:off x="6934200" y="6356350"/>
            <a:ext cx="2133600" cy="365125"/>
          </a:xfrm>
        </p:spPr>
        <p:txBody>
          <a:bodyPr/>
          <a:lstStyle/>
          <a:p>
            <a:fld id="{FCAEAE96-855E-42B1-8DE9-9C9E68DE18C5}" type="slidenum">
              <a:rPr lang="fr-FR" smtClean="0">
                <a:latin typeface="Palatino Linotype" panose="02040502050505030304" pitchFamily="18" charset="0"/>
              </a:rPr>
              <a:pPr/>
              <a:t>13</a:t>
            </a:fld>
            <a:endParaRPr lang="fr-FR">
              <a:latin typeface="Palatino Linotype" panose="02040502050505030304" pitchFamily="18" charset="0"/>
            </a:endParaRPr>
          </a:p>
        </p:txBody>
      </p:sp>
      <p:pic>
        <p:nvPicPr>
          <p:cNvPr id="3" name="Picture 2">
            <a:extLst>
              <a:ext uri="{FF2B5EF4-FFF2-40B4-BE49-F238E27FC236}">
                <a16:creationId xmlns:a16="http://schemas.microsoft.com/office/drawing/2014/main" id="{E4C77280-A8F4-4B85-8DC2-80B0814915D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912429"/>
            <a:ext cx="9144000" cy="945571"/>
          </a:xfrm>
          <a:prstGeom prst="rect">
            <a:avLst/>
          </a:prstGeom>
        </p:spPr>
      </p:pic>
      <p:sp>
        <p:nvSpPr>
          <p:cNvPr id="8" name="TextBox 7"/>
          <p:cNvSpPr txBox="1"/>
          <p:nvPr/>
        </p:nvSpPr>
        <p:spPr>
          <a:xfrm>
            <a:off x="685800" y="609600"/>
            <a:ext cx="7848600" cy="461665"/>
          </a:xfrm>
          <a:prstGeom prst="rect">
            <a:avLst/>
          </a:prstGeom>
          <a:noFill/>
        </p:spPr>
        <p:txBody>
          <a:bodyPr wrap="square" rtlCol="0">
            <a:spAutoFit/>
          </a:bodyPr>
          <a:lstStyle/>
          <a:p>
            <a:r>
              <a:rPr lang="en-IE" sz="2400" b="1" dirty="0" smtClean="0">
                <a:latin typeface="Palatino Linotype" panose="02040502050505030304" pitchFamily="18" charset="0"/>
              </a:rPr>
              <a:t>Results</a:t>
            </a:r>
            <a:r>
              <a:rPr lang="fr-FR" sz="2400" b="1" dirty="0" smtClean="0">
                <a:latin typeface="Palatino Linotype" panose="02040502050505030304" pitchFamily="18" charset="0"/>
              </a:rPr>
              <a:t> and </a:t>
            </a:r>
            <a:r>
              <a:rPr lang="en-IE" sz="2400" b="1" dirty="0" smtClean="0">
                <a:latin typeface="Palatino Linotype" panose="02040502050505030304" pitchFamily="18" charset="0"/>
              </a:rPr>
              <a:t>Discussion: Corona impact on </a:t>
            </a:r>
            <a:r>
              <a:rPr lang="en-IE" sz="2400" b="1" i="1" dirty="0" smtClean="0">
                <a:latin typeface="Palatino Linotype" panose="02040502050505030304" pitchFamily="18" charset="0"/>
              </a:rPr>
              <a:t>Daphnia </a:t>
            </a:r>
            <a:r>
              <a:rPr lang="en-IE" sz="2400" b="1" dirty="0" smtClean="0">
                <a:latin typeface="Palatino Linotype" panose="02040502050505030304" pitchFamily="18" charset="0"/>
              </a:rPr>
              <a:t> </a:t>
            </a:r>
            <a:endParaRPr lang="en-IE" sz="2400" b="1" dirty="0">
              <a:latin typeface="Palatino Linotype" panose="02040502050505030304" pitchFamily="18" charset="0"/>
            </a:endParaRPr>
          </a:p>
        </p:txBody>
      </p:sp>
      <p:pic>
        <p:nvPicPr>
          <p:cNvPr id="7" name="Picture 6" descr="E:\Backup\Daphnia legs filtering.gif"/>
          <p:cNvPicPr>
            <a:picLocks noChangeAspect="1" noChangeArrowheads="1" noCrop="1"/>
          </p:cNvPicPr>
          <p:nvPr/>
        </p:nvPicPr>
        <p:blipFill>
          <a:blip r:embed="rId6"/>
          <a:srcRect/>
          <a:stretch>
            <a:fillRect/>
          </a:stretch>
        </p:blipFill>
        <p:spPr bwMode="auto">
          <a:xfrm rot="16200000">
            <a:off x="6331848" y="1447081"/>
            <a:ext cx="2116899" cy="1621455"/>
          </a:xfrm>
          <a:prstGeom prst="rect">
            <a:avLst/>
          </a:prstGeom>
          <a:noFill/>
        </p:spPr>
      </p:pic>
      <p:cxnSp>
        <p:nvCxnSpPr>
          <p:cNvPr id="12" name="Straight Connector 11"/>
          <p:cNvCxnSpPr>
            <a:stCxn id="20" idx="2"/>
          </p:cNvCxnSpPr>
          <p:nvPr/>
        </p:nvCxnSpPr>
        <p:spPr>
          <a:xfrm>
            <a:off x="1021943" y="4740909"/>
            <a:ext cx="0" cy="478176"/>
          </a:xfrm>
          <a:prstGeom prst="line">
            <a:avLst/>
          </a:prstGeom>
        </p:spPr>
        <p:style>
          <a:lnRef idx="1">
            <a:schemeClr val="dk1"/>
          </a:lnRef>
          <a:fillRef idx="0">
            <a:schemeClr val="dk1"/>
          </a:fillRef>
          <a:effectRef idx="0">
            <a:schemeClr val="dk1"/>
          </a:effectRef>
          <a:fontRef idx="minor">
            <a:schemeClr val="tx1"/>
          </a:fontRef>
        </p:style>
      </p:cxnSp>
      <p:cxnSp>
        <p:nvCxnSpPr>
          <p:cNvPr id="13" name="Straight Connector 12"/>
          <p:cNvCxnSpPr>
            <a:stCxn id="21" idx="2"/>
          </p:cNvCxnSpPr>
          <p:nvPr/>
        </p:nvCxnSpPr>
        <p:spPr>
          <a:xfrm flipH="1">
            <a:off x="2552433" y="4740909"/>
            <a:ext cx="1" cy="460466"/>
          </a:xfrm>
          <a:prstGeom prst="line">
            <a:avLst/>
          </a:prstGeom>
        </p:spPr>
        <p:style>
          <a:lnRef idx="1">
            <a:schemeClr val="dk1"/>
          </a:lnRef>
          <a:fillRef idx="0">
            <a:schemeClr val="dk1"/>
          </a:fillRef>
          <a:effectRef idx="0">
            <a:schemeClr val="dk1"/>
          </a:effectRef>
          <a:fontRef idx="minor">
            <a:schemeClr val="tx1"/>
          </a:fontRef>
        </p:style>
      </p:cxnSp>
      <p:cxnSp>
        <p:nvCxnSpPr>
          <p:cNvPr id="14" name="Straight Connector 13"/>
          <p:cNvCxnSpPr>
            <a:stCxn id="31" idx="2"/>
          </p:cNvCxnSpPr>
          <p:nvPr/>
        </p:nvCxnSpPr>
        <p:spPr>
          <a:xfrm flipH="1">
            <a:off x="4057966" y="4740909"/>
            <a:ext cx="1" cy="460466"/>
          </a:xfrm>
          <a:prstGeom prst="line">
            <a:avLst/>
          </a:prstGeom>
        </p:spPr>
        <p:style>
          <a:lnRef idx="1">
            <a:schemeClr val="dk1"/>
          </a:lnRef>
          <a:fillRef idx="0">
            <a:schemeClr val="dk1"/>
          </a:fillRef>
          <a:effectRef idx="0">
            <a:schemeClr val="dk1"/>
          </a:effectRef>
          <a:fontRef idx="minor">
            <a:schemeClr val="tx1"/>
          </a:fontRef>
        </p:style>
      </p:cxnSp>
      <p:cxnSp>
        <p:nvCxnSpPr>
          <p:cNvPr id="15" name="Straight Connector 14"/>
          <p:cNvCxnSpPr>
            <a:stCxn id="32" idx="2"/>
          </p:cNvCxnSpPr>
          <p:nvPr/>
        </p:nvCxnSpPr>
        <p:spPr>
          <a:xfrm flipH="1">
            <a:off x="5588457" y="4740909"/>
            <a:ext cx="1" cy="460466"/>
          </a:xfrm>
          <a:prstGeom prst="line">
            <a:avLst/>
          </a:prstGeom>
        </p:spPr>
        <p:style>
          <a:lnRef idx="1">
            <a:schemeClr val="dk1"/>
          </a:lnRef>
          <a:fillRef idx="0">
            <a:schemeClr val="dk1"/>
          </a:fillRef>
          <a:effectRef idx="0">
            <a:schemeClr val="dk1"/>
          </a:effectRef>
          <a:fontRef idx="minor">
            <a:schemeClr val="tx1"/>
          </a:fontRef>
        </p:style>
      </p:cxnSp>
      <p:sp>
        <p:nvSpPr>
          <p:cNvPr id="16" name="Rectangle 15"/>
          <p:cNvSpPr/>
          <p:nvPr/>
        </p:nvSpPr>
        <p:spPr>
          <a:xfrm>
            <a:off x="4070673" y="1211047"/>
            <a:ext cx="1533207" cy="820778"/>
          </a:xfrm>
          <a:prstGeom prst="rect">
            <a:avLst/>
          </a:prstGeom>
          <a:solidFill>
            <a:schemeClr val="accent1">
              <a:lumMod val="60000"/>
              <a:lumOff val="40000"/>
            </a:schemeClr>
          </a:solid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b="1" dirty="0" smtClean="0">
                <a:solidFill>
                  <a:schemeClr val="tx1"/>
                </a:solidFill>
                <a:latin typeface="Arial" panose="020B0604020202020204" pitchFamily="34" charset="0"/>
                <a:cs typeface="Arial" panose="020B0604020202020204" pitchFamily="34" charset="0"/>
              </a:rPr>
              <a:t>OECD Media </a:t>
            </a:r>
          </a:p>
        </p:txBody>
      </p:sp>
      <p:sp>
        <p:nvSpPr>
          <p:cNvPr id="17" name="Rectangle 16"/>
          <p:cNvSpPr/>
          <p:nvPr/>
        </p:nvSpPr>
        <p:spPr>
          <a:xfrm>
            <a:off x="999522" y="2738224"/>
            <a:ext cx="1544359" cy="820778"/>
          </a:xfrm>
          <a:prstGeom prst="rect">
            <a:avLst/>
          </a:prstGeom>
          <a:solidFill>
            <a:schemeClr val="accent6">
              <a:lumMod val="60000"/>
              <a:lumOff val="40000"/>
            </a:schemeClr>
          </a:solid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b="1" dirty="0" smtClean="0">
                <a:solidFill>
                  <a:schemeClr val="tx1"/>
                </a:solidFill>
                <a:latin typeface="Arial" panose="020B0604020202020204" pitchFamily="34" charset="0"/>
                <a:cs typeface="Arial" panose="020B0604020202020204" pitchFamily="34" charset="0"/>
              </a:rPr>
              <a:t>Filtered </a:t>
            </a:r>
          </a:p>
          <a:p>
            <a:pPr algn="ctr"/>
            <a:r>
              <a:rPr lang="en-GB" sz="1100" b="1" dirty="0" smtClean="0">
                <a:solidFill>
                  <a:schemeClr val="tx1"/>
                </a:solidFill>
                <a:latin typeface="Arial" panose="020B0604020202020204" pitchFamily="34" charset="0"/>
                <a:cs typeface="Arial" panose="020B0604020202020204" pitchFamily="34" charset="0"/>
              </a:rPr>
              <a:t>Conditioned </a:t>
            </a:r>
          </a:p>
          <a:p>
            <a:pPr algn="ctr"/>
            <a:r>
              <a:rPr lang="en-GB" sz="1100" b="1" dirty="0" smtClean="0">
                <a:solidFill>
                  <a:schemeClr val="tx1"/>
                </a:solidFill>
                <a:latin typeface="Arial" panose="020B0604020202020204" pitchFamily="34" charset="0"/>
                <a:cs typeface="Arial" panose="020B0604020202020204" pitchFamily="34" charset="0"/>
              </a:rPr>
              <a:t>Media </a:t>
            </a:r>
            <a:endParaRPr lang="en-GB" sz="1100" b="1" i="1" dirty="0" smtClean="0">
              <a:solidFill>
                <a:schemeClr val="tx1"/>
              </a:solidFill>
              <a:latin typeface="Arial" panose="020B0604020202020204" pitchFamily="34" charset="0"/>
              <a:cs typeface="Arial" panose="020B0604020202020204" pitchFamily="34" charset="0"/>
            </a:endParaRPr>
          </a:p>
        </p:txBody>
      </p:sp>
      <p:sp>
        <p:nvSpPr>
          <p:cNvPr id="20" name="Rectangle 19"/>
          <p:cNvSpPr/>
          <p:nvPr/>
        </p:nvSpPr>
        <p:spPr>
          <a:xfrm>
            <a:off x="338977" y="3920131"/>
            <a:ext cx="1365931" cy="820778"/>
          </a:xfrm>
          <a:prstGeom prst="rect">
            <a:avLst/>
          </a:prstGeom>
          <a:solidFill>
            <a:schemeClr val="accent6">
              <a:lumMod val="60000"/>
              <a:lumOff val="40000"/>
            </a:schemeClr>
          </a:solid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b="1" dirty="0" smtClean="0">
                <a:solidFill>
                  <a:schemeClr val="tx1"/>
                </a:solidFill>
                <a:latin typeface="Arial" panose="020B0604020202020204" pitchFamily="34" charset="0"/>
                <a:cs typeface="Arial" panose="020B0604020202020204" pitchFamily="34" charset="0"/>
              </a:rPr>
              <a:t>Filtered Conditioned Media </a:t>
            </a:r>
          </a:p>
          <a:p>
            <a:pPr algn="ctr"/>
            <a:r>
              <a:rPr lang="en-GB" sz="1100" b="1" dirty="0" smtClean="0">
                <a:solidFill>
                  <a:schemeClr val="tx1"/>
                </a:solidFill>
                <a:latin typeface="Arial" panose="020B0604020202020204" pitchFamily="34" charset="0"/>
                <a:cs typeface="Arial" panose="020B0604020202020204" pitchFamily="34" charset="0"/>
              </a:rPr>
              <a:t>+</a:t>
            </a:r>
            <a:r>
              <a:rPr lang="en-GB" sz="1100" b="1" dirty="0" err="1" smtClean="0">
                <a:solidFill>
                  <a:schemeClr val="tx1"/>
                </a:solidFill>
                <a:latin typeface="Arial" panose="020B0604020202020204" pitchFamily="34" charset="0"/>
                <a:cs typeface="Arial" panose="020B0604020202020204" pitchFamily="34" charset="0"/>
              </a:rPr>
              <a:t>pNP</a:t>
            </a:r>
            <a:r>
              <a:rPr lang="en-GB" sz="1100" b="1" dirty="0" smtClean="0">
                <a:solidFill>
                  <a:schemeClr val="tx1"/>
                </a:solidFill>
                <a:latin typeface="Arial" panose="020B0604020202020204" pitchFamily="34" charset="0"/>
                <a:cs typeface="Arial" panose="020B0604020202020204" pitchFamily="34" charset="0"/>
              </a:rPr>
              <a:t> </a:t>
            </a:r>
          </a:p>
        </p:txBody>
      </p:sp>
      <p:sp>
        <p:nvSpPr>
          <p:cNvPr id="21" name="Rectangle 20"/>
          <p:cNvSpPr/>
          <p:nvPr/>
        </p:nvSpPr>
        <p:spPr>
          <a:xfrm>
            <a:off x="1869468" y="3920131"/>
            <a:ext cx="1365931" cy="820778"/>
          </a:xfrm>
          <a:prstGeom prst="rect">
            <a:avLst/>
          </a:prstGeom>
          <a:solidFill>
            <a:schemeClr val="accent6">
              <a:lumMod val="60000"/>
              <a:lumOff val="40000"/>
            </a:schemeClr>
          </a:solid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b="1" dirty="0">
                <a:solidFill>
                  <a:schemeClr val="tx1"/>
                </a:solidFill>
                <a:latin typeface="Arial" panose="020B0604020202020204" pitchFamily="34" charset="0"/>
                <a:cs typeface="Arial" panose="020B0604020202020204" pitchFamily="34" charset="0"/>
              </a:rPr>
              <a:t>Filtered </a:t>
            </a:r>
            <a:r>
              <a:rPr lang="en-GB" sz="1100" b="1" dirty="0" smtClean="0">
                <a:solidFill>
                  <a:schemeClr val="tx1"/>
                </a:solidFill>
                <a:latin typeface="Arial" panose="020B0604020202020204" pitchFamily="34" charset="0"/>
                <a:cs typeface="Arial" panose="020B0604020202020204" pitchFamily="34" charset="0"/>
              </a:rPr>
              <a:t>Conditioned </a:t>
            </a:r>
            <a:r>
              <a:rPr lang="en-GB" sz="1100" b="1" dirty="0">
                <a:solidFill>
                  <a:schemeClr val="tx1"/>
                </a:solidFill>
                <a:latin typeface="Arial" panose="020B0604020202020204" pitchFamily="34" charset="0"/>
                <a:cs typeface="Arial" panose="020B0604020202020204" pitchFamily="34" charset="0"/>
              </a:rPr>
              <a:t>Media </a:t>
            </a:r>
          </a:p>
          <a:p>
            <a:pPr algn="ctr"/>
            <a:r>
              <a:rPr lang="en-GB" sz="1100" b="1" dirty="0" smtClean="0">
                <a:solidFill>
                  <a:schemeClr val="tx1"/>
                </a:solidFill>
                <a:latin typeface="Arial" panose="020B0604020202020204" pitchFamily="34" charset="0"/>
                <a:cs typeface="Arial" panose="020B0604020202020204" pitchFamily="34" charset="0"/>
              </a:rPr>
              <a:t>(no </a:t>
            </a:r>
            <a:r>
              <a:rPr lang="en-GB" sz="1100" b="1" dirty="0" err="1">
                <a:solidFill>
                  <a:schemeClr val="tx1"/>
                </a:solidFill>
                <a:latin typeface="Arial" panose="020B0604020202020204" pitchFamily="34" charset="0"/>
                <a:cs typeface="Arial" panose="020B0604020202020204" pitchFamily="34" charset="0"/>
              </a:rPr>
              <a:t>pNP</a:t>
            </a:r>
            <a:r>
              <a:rPr lang="en-GB" sz="1100" b="1" dirty="0">
                <a:solidFill>
                  <a:schemeClr val="tx1"/>
                </a:solidFill>
                <a:latin typeface="Arial" panose="020B0604020202020204" pitchFamily="34" charset="0"/>
                <a:cs typeface="Arial" panose="020B0604020202020204" pitchFamily="34" charset="0"/>
              </a:rPr>
              <a:t>) </a:t>
            </a:r>
          </a:p>
        </p:txBody>
      </p:sp>
      <p:sp>
        <p:nvSpPr>
          <p:cNvPr id="22" name="Left Brace 21"/>
          <p:cNvSpPr/>
          <p:nvPr/>
        </p:nvSpPr>
        <p:spPr>
          <a:xfrm rot="5400000">
            <a:off x="1674813" y="2885824"/>
            <a:ext cx="241047" cy="1700788"/>
          </a:xfrm>
          <a:prstGeom prst="leftBrace">
            <a:avLst>
              <a:gd name="adj1" fmla="val 8333"/>
              <a:gd name="adj2" fmla="val 50457"/>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600">
              <a:latin typeface="Arial" panose="020B0604020202020204" pitchFamily="34" charset="0"/>
              <a:cs typeface="Arial" panose="020B0604020202020204" pitchFamily="34" charset="0"/>
            </a:endParaRPr>
          </a:p>
        </p:txBody>
      </p:sp>
      <p:sp>
        <p:nvSpPr>
          <p:cNvPr id="23" name="Rectangle 22"/>
          <p:cNvSpPr/>
          <p:nvPr/>
        </p:nvSpPr>
        <p:spPr>
          <a:xfrm>
            <a:off x="999522" y="1233697"/>
            <a:ext cx="1544682" cy="820778"/>
          </a:xfrm>
          <a:prstGeom prst="rect">
            <a:avLst/>
          </a:prstGeom>
          <a:solidFill>
            <a:schemeClr val="accent6">
              <a:lumMod val="60000"/>
              <a:lumOff val="40000"/>
            </a:schemeClr>
          </a:solid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b="1" dirty="0" smtClean="0">
                <a:solidFill>
                  <a:schemeClr val="tx1"/>
                </a:solidFill>
                <a:latin typeface="Arial" panose="020B0604020202020204" pitchFamily="34" charset="0"/>
                <a:cs typeface="Arial" panose="020B0604020202020204" pitchFamily="34" charset="0"/>
              </a:rPr>
              <a:t>OECD Media </a:t>
            </a:r>
          </a:p>
          <a:p>
            <a:pPr algn="ctr"/>
            <a:r>
              <a:rPr lang="en-GB" sz="1100" b="1" dirty="0" smtClean="0">
                <a:solidFill>
                  <a:schemeClr val="tx1"/>
                </a:solidFill>
                <a:latin typeface="Arial" panose="020B0604020202020204" pitchFamily="34" charset="0"/>
                <a:cs typeface="Arial" panose="020B0604020202020204" pitchFamily="34" charset="0"/>
              </a:rPr>
              <a:t>with </a:t>
            </a:r>
            <a:r>
              <a:rPr lang="en-GB" sz="1100" b="1" i="1" dirty="0" smtClean="0">
                <a:solidFill>
                  <a:schemeClr val="tx1"/>
                </a:solidFill>
                <a:latin typeface="Arial" panose="020B0604020202020204" pitchFamily="34" charset="0"/>
                <a:cs typeface="Arial" panose="020B0604020202020204" pitchFamily="34" charset="0"/>
              </a:rPr>
              <a:t>Daphnia </a:t>
            </a:r>
          </a:p>
          <a:p>
            <a:pPr algn="ctr"/>
            <a:r>
              <a:rPr lang="en-GB" sz="1100" b="1" dirty="0" smtClean="0">
                <a:solidFill>
                  <a:schemeClr val="tx1"/>
                </a:solidFill>
                <a:latin typeface="Arial" panose="020B0604020202020204" pitchFamily="34" charset="0"/>
                <a:cs typeface="Arial" panose="020B0604020202020204" pitchFamily="34" charset="0"/>
              </a:rPr>
              <a:t>and </a:t>
            </a:r>
            <a:r>
              <a:rPr lang="en-GB" sz="1100" b="1" i="1" dirty="0" smtClean="0">
                <a:solidFill>
                  <a:schemeClr val="tx1"/>
                </a:solidFill>
                <a:latin typeface="Arial" panose="020B0604020202020204" pitchFamily="34" charset="0"/>
                <a:cs typeface="Arial" panose="020B0604020202020204" pitchFamily="34" charset="0"/>
              </a:rPr>
              <a:t>Chlorella </a:t>
            </a:r>
            <a:endParaRPr lang="en-GB" sz="1100" b="1" dirty="0" smtClean="0">
              <a:solidFill>
                <a:schemeClr val="tx1"/>
              </a:solidFill>
              <a:latin typeface="Arial" panose="020B0604020202020204" pitchFamily="34" charset="0"/>
              <a:cs typeface="Arial" panose="020B0604020202020204" pitchFamily="34" charset="0"/>
            </a:endParaRPr>
          </a:p>
        </p:txBody>
      </p:sp>
      <p:cxnSp>
        <p:nvCxnSpPr>
          <p:cNvPr id="24" name="Straight Arrow Connector 23"/>
          <p:cNvCxnSpPr/>
          <p:nvPr/>
        </p:nvCxnSpPr>
        <p:spPr>
          <a:xfrm>
            <a:off x="1771605" y="2119626"/>
            <a:ext cx="0" cy="586068"/>
          </a:xfrm>
          <a:prstGeom prst="straightConnector1">
            <a:avLst/>
          </a:prstGeom>
          <a:ln w="12700">
            <a:solidFill>
              <a:schemeClr val="tx1"/>
            </a:solidFill>
            <a:tailEnd type="stealth"/>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994519" y="2272431"/>
            <a:ext cx="1545435" cy="276934"/>
          </a:xfrm>
          <a:prstGeom prst="rect">
            <a:avLst/>
          </a:prstGeom>
          <a:solidFill>
            <a:schemeClr val="bg1"/>
          </a:solidFill>
        </p:spPr>
        <p:txBody>
          <a:bodyPr wrap="square" rtlCol="0">
            <a:spAutoFit/>
          </a:bodyPr>
          <a:lstStyle/>
          <a:p>
            <a:pPr algn="ctr"/>
            <a:r>
              <a:rPr lang="en-GB" sz="1000" b="1" dirty="0" smtClean="0">
                <a:latin typeface="Arial" panose="020B0604020202020204" pitchFamily="34" charset="0"/>
                <a:cs typeface="Arial" panose="020B0604020202020204" pitchFamily="34" charset="0"/>
              </a:rPr>
              <a:t>Filter</a:t>
            </a:r>
            <a:endParaRPr lang="en-GB" sz="1000" b="1" dirty="0">
              <a:latin typeface="Arial" panose="020B0604020202020204" pitchFamily="34" charset="0"/>
              <a:cs typeface="Arial" panose="020B0604020202020204" pitchFamily="34" charset="0"/>
            </a:endParaRPr>
          </a:p>
        </p:txBody>
      </p:sp>
      <p:cxnSp>
        <p:nvCxnSpPr>
          <p:cNvPr id="26" name="Straight Arrow Connector 25"/>
          <p:cNvCxnSpPr/>
          <p:nvPr/>
        </p:nvCxnSpPr>
        <p:spPr>
          <a:xfrm>
            <a:off x="4827731" y="2119626"/>
            <a:ext cx="0" cy="586068"/>
          </a:xfrm>
          <a:prstGeom prst="straightConnector1">
            <a:avLst/>
          </a:prstGeom>
          <a:ln w="12700">
            <a:solidFill>
              <a:schemeClr val="tx1"/>
            </a:solidFill>
            <a:tailEnd type="stealth"/>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4070673" y="2283009"/>
            <a:ext cx="1530860" cy="276934"/>
          </a:xfrm>
          <a:prstGeom prst="rect">
            <a:avLst/>
          </a:prstGeom>
          <a:solidFill>
            <a:schemeClr val="bg1"/>
          </a:solidFill>
        </p:spPr>
        <p:txBody>
          <a:bodyPr wrap="square" rtlCol="0">
            <a:spAutoFit/>
          </a:bodyPr>
          <a:lstStyle/>
          <a:p>
            <a:pPr algn="ctr"/>
            <a:r>
              <a:rPr lang="en-GB" sz="1000" b="1" dirty="0" smtClean="0">
                <a:latin typeface="Arial" panose="020B0604020202020204" pitchFamily="34" charset="0"/>
                <a:cs typeface="Arial" panose="020B0604020202020204" pitchFamily="34" charset="0"/>
              </a:rPr>
              <a:t>Filter</a:t>
            </a:r>
            <a:endParaRPr lang="en-GB" sz="1000" b="1" dirty="0">
              <a:latin typeface="Arial" panose="020B0604020202020204" pitchFamily="34" charset="0"/>
              <a:cs typeface="Arial" panose="020B0604020202020204" pitchFamily="34" charset="0"/>
            </a:endParaRPr>
          </a:p>
        </p:txBody>
      </p:sp>
      <p:sp>
        <p:nvSpPr>
          <p:cNvPr id="28" name="TextBox 27"/>
          <p:cNvSpPr txBox="1"/>
          <p:nvPr/>
        </p:nvSpPr>
        <p:spPr>
          <a:xfrm>
            <a:off x="862808" y="2067257"/>
            <a:ext cx="2229828" cy="276999"/>
          </a:xfrm>
          <a:prstGeom prst="rect">
            <a:avLst/>
          </a:prstGeom>
          <a:noFill/>
        </p:spPr>
        <p:txBody>
          <a:bodyPr wrap="square" rtlCol="0">
            <a:spAutoFit/>
          </a:bodyPr>
          <a:lstStyle/>
          <a:p>
            <a:r>
              <a:rPr lang="en-GB" sz="1200" b="1" dirty="0" smtClean="0">
                <a:latin typeface="Arial" panose="020B0604020202020204" pitchFamily="34" charset="0"/>
                <a:cs typeface="Arial" panose="020B0604020202020204" pitchFamily="34" charset="0"/>
              </a:rPr>
              <a:t>0      	          24h </a:t>
            </a:r>
            <a:endParaRPr lang="en-GB" sz="1200" b="1" dirty="0">
              <a:latin typeface="Arial" panose="020B0604020202020204" pitchFamily="34" charset="0"/>
              <a:cs typeface="Arial" panose="020B0604020202020204" pitchFamily="34" charset="0"/>
            </a:endParaRPr>
          </a:p>
        </p:txBody>
      </p:sp>
      <p:sp>
        <p:nvSpPr>
          <p:cNvPr id="30" name="Rectangle 29"/>
          <p:cNvSpPr/>
          <p:nvPr/>
        </p:nvSpPr>
        <p:spPr>
          <a:xfrm>
            <a:off x="4035546" y="2738224"/>
            <a:ext cx="1544359" cy="820778"/>
          </a:xfrm>
          <a:prstGeom prst="rect">
            <a:avLst/>
          </a:prstGeom>
          <a:solidFill>
            <a:schemeClr val="accent1">
              <a:lumMod val="60000"/>
              <a:lumOff val="40000"/>
            </a:schemeClr>
          </a:solid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b="1" dirty="0" smtClean="0">
                <a:solidFill>
                  <a:schemeClr val="tx1"/>
                </a:solidFill>
                <a:latin typeface="Arial" panose="020B0604020202020204" pitchFamily="34" charset="0"/>
                <a:cs typeface="Arial" panose="020B0604020202020204" pitchFamily="34" charset="0"/>
              </a:rPr>
              <a:t>Filtered </a:t>
            </a:r>
          </a:p>
          <a:p>
            <a:pPr algn="ctr"/>
            <a:r>
              <a:rPr lang="en-GB" sz="1100" b="1" dirty="0" smtClean="0">
                <a:solidFill>
                  <a:schemeClr val="tx1"/>
                </a:solidFill>
                <a:latin typeface="Arial" panose="020B0604020202020204" pitchFamily="34" charset="0"/>
                <a:cs typeface="Arial" panose="020B0604020202020204" pitchFamily="34" charset="0"/>
              </a:rPr>
              <a:t>OECD </a:t>
            </a:r>
          </a:p>
          <a:p>
            <a:pPr algn="ctr"/>
            <a:r>
              <a:rPr lang="en-GB" sz="1100" b="1" dirty="0" smtClean="0">
                <a:solidFill>
                  <a:schemeClr val="tx1"/>
                </a:solidFill>
                <a:latin typeface="Arial" panose="020B0604020202020204" pitchFamily="34" charset="0"/>
                <a:cs typeface="Arial" panose="020B0604020202020204" pitchFamily="34" charset="0"/>
              </a:rPr>
              <a:t>Media </a:t>
            </a:r>
            <a:endParaRPr lang="en-GB" sz="1100" b="1" i="1" dirty="0" smtClean="0">
              <a:solidFill>
                <a:schemeClr val="tx1"/>
              </a:solidFill>
              <a:latin typeface="Arial" panose="020B0604020202020204" pitchFamily="34" charset="0"/>
              <a:cs typeface="Arial" panose="020B0604020202020204" pitchFamily="34" charset="0"/>
            </a:endParaRPr>
          </a:p>
        </p:txBody>
      </p:sp>
      <p:sp>
        <p:nvSpPr>
          <p:cNvPr id="31" name="Rectangle 30"/>
          <p:cNvSpPr/>
          <p:nvPr/>
        </p:nvSpPr>
        <p:spPr>
          <a:xfrm>
            <a:off x="3375001" y="3920131"/>
            <a:ext cx="1365931" cy="820778"/>
          </a:xfrm>
          <a:prstGeom prst="rect">
            <a:avLst/>
          </a:prstGeom>
          <a:solidFill>
            <a:schemeClr val="accent1">
              <a:lumMod val="60000"/>
              <a:lumOff val="40000"/>
            </a:schemeClr>
          </a:solid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b="1" dirty="0" smtClean="0">
                <a:solidFill>
                  <a:schemeClr val="tx1"/>
                </a:solidFill>
                <a:latin typeface="Arial" panose="020B0604020202020204" pitchFamily="34" charset="0"/>
                <a:cs typeface="Arial" panose="020B0604020202020204" pitchFamily="34" charset="0"/>
              </a:rPr>
              <a:t>Filtered Conditioned Media </a:t>
            </a:r>
          </a:p>
          <a:p>
            <a:pPr algn="ctr"/>
            <a:r>
              <a:rPr lang="en-GB" sz="1100" b="1" dirty="0" smtClean="0">
                <a:solidFill>
                  <a:schemeClr val="tx1"/>
                </a:solidFill>
                <a:latin typeface="Arial" panose="020B0604020202020204" pitchFamily="34" charset="0"/>
                <a:cs typeface="Arial" panose="020B0604020202020204" pitchFamily="34" charset="0"/>
              </a:rPr>
              <a:t>+</a:t>
            </a:r>
            <a:r>
              <a:rPr lang="en-GB" sz="1100" b="1" dirty="0" err="1" smtClean="0">
                <a:solidFill>
                  <a:schemeClr val="tx1"/>
                </a:solidFill>
                <a:latin typeface="Arial" panose="020B0604020202020204" pitchFamily="34" charset="0"/>
                <a:cs typeface="Arial" panose="020B0604020202020204" pitchFamily="34" charset="0"/>
              </a:rPr>
              <a:t>pNP</a:t>
            </a:r>
            <a:r>
              <a:rPr lang="en-GB" sz="1100" b="1" dirty="0" smtClean="0">
                <a:solidFill>
                  <a:schemeClr val="tx1"/>
                </a:solidFill>
                <a:latin typeface="Arial" panose="020B0604020202020204" pitchFamily="34" charset="0"/>
                <a:cs typeface="Arial" panose="020B0604020202020204" pitchFamily="34" charset="0"/>
              </a:rPr>
              <a:t> </a:t>
            </a:r>
          </a:p>
        </p:txBody>
      </p:sp>
      <p:sp>
        <p:nvSpPr>
          <p:cNvPr id="32" name="Rectangle 31"/>
          <p:cNvSpPr/>
          <p:nvPr/>
        </p:nvSpPr>
        <p:spPr>
          <a:xfrm>
            <a:off x="4905492" y="3920131"/>
            <a:ext cx="1365931" cy="820778"/>
          </a:xfrm>
          <a:prstGeom prst="rect">
            <a:avLst/>
          </a:prstGeom>
          <a:solidFill>
            <a:schemeClr val="accent1">
              <a:lumMod val="60000"/>
              <a:lumOff val="40000"/>
            </a:schemeClr>
          </a:solid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b="1" dirty="0">
                <a:solidFill>
                  <a:schemeClr val="tx1"/>
                </a:solidFill>
                <a:latin typeface="Arial" panose="020B0604020202020204" pitchFamily="34" charset="0"/>
                <a:cs typeface="Arial" panose="020B0604020202020204" pitchFamily="34" charset="0"/>
              </a:rPr>
              <a:t>Filtered </a:t>
            </a:r>
            <a:r>
              <a:rPr lang="en-GB" sz="1100" b="1" dirty="0" smtClean="0">
                <a:solidFill>
                  <a:schemeClr val="tx1"/>
                </a:solidFill>
                <a:latin typeface="Arial" panose="020B0604020202020204" pitchFamily="34" charset="0"/>
                <a:cs typeface="Arial" panose="020B0604020202020204" pitchFamily="34" charset="0"/>
              </a:rPr>
              <a:t>Conditioned </a:t>
            </a:r>
            <a:r>
              <a:rPr lang="en-GB" sz="1100" b="1" dirty="0">
                <a:solidFill>
                  <a:schemeClr val="tx1"/>
                </a:solidFill>
                <a:latin typeface="Arial" panose="020B0604020202020204" pitchFamily="34" charset="0"/>
                <a:cs typeface="Arial" panose="020B0604020202020204" pitchFamily="34" charset="0"/>
              </a:rPr>
              <a:t>Media </a:t>
            </a:r>
          </a:p>
          <a:p>
            <a:pPr algn="ctr"/>
            <a:r>
              <a:rPr lang="en-GB" sz="1100" b="1" dirty="0" smtClean="0">
                <a:solidFill>
                  <a:schemeClr val="tx1"/>
                </a:solidFill>
                <a:latin typeface="Arial" panose="020B0604020202020204" pitchFamily="34" charset="0"/>
                <a:cs typeface="Arial" panose="020B0604020202020204" pitchFamily="34" charset="0"/>
              </a:rPr>
              <a:t>(no </a:t>
            </a:r>
            <a:r>
              <a:rPr lang="en-GB" sz="1100" b="1" dirty="0" err="1">
                <a:solidFill>
                  <a:schemeClr val="tx1"/>
                </a:solidFill>
                <a:latin typeface="Arial" panose="020B0604020202020204" pitchFamily="34" charset="0"/>
                <a:cs typeface="Arial" panose="020B0604020202020204" pitchFamily="34" charset="0"/>
              </a:rPr>
              <a:t>pNP</a:t>
            </a:r>
            <a:r>
              <a:rPr lang="en-GB" sz="1100" b="1" dirty="0">
                <a:solidFill>
                  <a:schemeClr val="tx1"/>
                </a:solidFill>
                <a:latin typeface="Arial" panose="020B0604020202020204" pitchFamily="34" charset="0"/>
                <a:cs typeface="Arial" panose="020B0604020202020204" pitchFamily="34" charset="0"/>
              </a:rPr>
              <a:t>) </a:t>
            </a:r>
          </a:p>
        </p:txBody>
      </p:sp>
      <p:sp>
        <p:nvSpPr>
          <p:cNvPr id="33" name="Left Brace 32"/>
          <p:cNvSpPr/>
          <p:nvPr/>
        </p:nvSpPr>
        <p:spPr>
          <a:xfrm rot="5400000">
            <a:off x="4710837" y="2885824"/>
            <a:ext cx="241047" cy="1700788"/>
          </a:xfrm>
          <a:prstGeom prst="leftBrace">
            <a:avLst>
              <a:gd name="adj1" fmla="val 8333"/>
              <a:gd name="adj2" fmla="val 50457"/>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600">
              <a:latin typeface="Arial" panose="020B0604020202020204" pitchFamily="34" charset="0"/>
              <a:cs typeface="Arial" panose="020B0604020202020204" pitchFamily="34" charset="0"/>
            </a:endParaRPr>
          </a:p>
        </p:txBody>
      </p:sp>
      <p:sp>
        <p:nvSpPr>
          <p:cNvPr id="34" name="Rectangle 33"/>
          <p:cNvSpPr/>
          <p:nvPr/>
        </p:nvSpPr>
        <p:spPr>
          <a:xfrm>
            <a:off x="337667" y="4912493"/>
            <a:ext cx="5933756" cy="328052"/>
          </a:xfrm>
          <a:prstGeom prst="rect">
            <a:avLst/>
          </a:prstGeom>
          <a:solidFill>
            <a:schemeClr val="accent4">
              <a:lumMod val="40000"/>
              <a:lumOff val="60000"/>
            </a:schemeClr>
          </a:solid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b="1" dirty="0" smtClean="0">
                <a:solidFill>
                  <a:schemeClr val="tx1"/>
                </a:solidFill>
                <a:latin typeface="Arial" panose="020B0604020202020204" pitchFamily="34" charset="0"/>
                <a:cs typeface="Arial" panose="020B0604020202020204" pitchFamily="34" charset="0"/>
              </a:rPr>
              <a:t>Expose </a:t>
            </a:r>
            <a:r>
              <a:rPr lang="en-GB" sz="1100" b="1" dirty="0" err="1" smtClean="0">
                <a:solidFill>
                  <a:schemeClr val="tx1"/>
                </a:solidFill>
                <a:latin typeface="Arial" panose="020B0604020202020204" pitchFamily="34" charset="0"/>
                <a:cs typeface="Arial" panose="020B0604020202020204" pitchFamily="34" charset="0"/>
              </a:rPr>
              <a:t>daphniids</a:t>
            </a:r>
            <a:r>
              <a:rPr lang="en-GB" sz="1100" b="1" dirty="0" smtClean="0">
                <a:solidFill>
                  <a:schemeClr val="tx1"/>
                </a:solidFill>
                <a:latin typeface="Arial" panose="020B0604020202020204" pitchFamily="34" charset="0"/>
                <a:cs typeface="Arial" panose="020B0604020202020204" pitchFamily="34" charset="0"/>
              </a:rPr>
              <a:t> for 24 hours, isolate </a:t>
            </a:r>
            <a:r>
              <a:rPr lang="en-GB" sz="1100" b="1" dirty="0" err="1" smtClean="0">
                <a:solidFill>
                  <a:schemeClr val="tx1"/>
                </a:solidFill>
                <a:latin typeface="Arial" panose="020B0604020202020204" pitchFamily="34" charset="0"/>
                <a:cs typeface="Arial" panose="020B0604020202020204" pitchFamily="34" charset="0"/>
              </a:rPr>
              <a:t>daphniids</a:t>
            </a:r>
            <a:r>
              <a:rPr lang="en-GB" sz="1100" b="1" dirty="0" smtClean="0">
                <a:solidFill>
                  <a:schemeClr val="tx1"/>
                </a:solidFill>
                <a:latin typeface="Arial" panose="020B0604020202020204" pitchFamily="34" charset="0"/>
                <a:cs typeface="Arial" panose="020B0604020202020204" pitchFamily="34" charset="0"/>
              </a:rPr>
              <a:t> and quantify feeding performance </a:t>
            </a:r>
          </a:p>
        </p:txBody>
      </p:sp>
      <p:sp>
        <p:nvSpPr>
          <p:cNvPr id="2" name="Right Arrow 1"/>
          <p:cNvSpPr/>
          <p:nvPr/>
        </p:nvSpPr>
        <p:spPr>
          <a:xfrm rot="5400000">
            <a:off x="6809473" y="4366785"/>
            <a:ext cx="469844" cy="174128"/>
          </a:xfrm>
          <a:prstGeom prst="rightArrow">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41" name="Flowchart: Magnetic Disk 40"/>
          <p:cNvSpPr/>
          <p:nvPr/>
        </p:nvSpPr>
        <p:spPr>
          <a:xfrm>
            <a:off x="6779048" y="4760386"/>
            <a:ext cx="505352" cy="532725"/>
          </a:xfrm>
          <a:prstGeom prst="flowChartMagneticDisk">
            <a:avLst/>
          </a:prstGeom>
          <a:solidFill>
            <a:schemeClr val="accent3">
              <a:lumMod val="60000"/>
              <a:lumOff val="40000"/>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lowchart: Magnetic Disk 41"/>
          <p:cNvSpPr/>
          <p:nvPr/>
        </p:nvSpPr>
        <p:spPr>
          <a:xfrm>
            <a:off x="7535314" y="4762857"/>
            <a:ext cx="505352" cy="532725"/>
          </a:xfrm>
          <a:prstGeom prst="flowChartMagneticDisk">
            <a:avLst/>
          </a:prstGeom>
          <a:solidFill>
            <a:srgbClr val="5A702E"/>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lowchart: Magnetic Disk 42"/>
          <p:cNvSpPr/>
          <p:nvPr/>
        </p:nvSpPr>
        <p:spPr>
          <a:xfrm>
            <a:off x="6791719" y="3615694"/>
            <a:ext cx="505352" cy="532725"/>
          </a:xfrm>
          <a:prstGeom prst="flowChartMagneticDisk">
            <a:avLst/>
          </a:prstGeom>
          <a:solidFill>
            <a:srgbClr val="1C230F"/>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7" name="Picture 4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940598" y="4903616"/>
            <a:ext cx="285565" cy="389495"/>
          </a:xfrm>
          <a:prstGeom prst="rect">
            <a:avLst/>
          </a:prstGeom>
        </p:spPr>
      </p:pic>
      <p:pic>
        <p:nvPicPr>
          <p:cNvPr id="48" name="Picture 4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93494" y="4903616"/>
            <a:ext cx="285565" cy="389495"/>
          </a:xfrm>
          <a:prstGeom prst="rect">
            <a:avLst/>
          </a:prstGeom>
        </p:spPr>
      </p:pic>
      <p:pic>
        <p:nvPicPr>
          <p:cNvPr id="49" name="Picture 4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933534" y="3758924"/>
            <a:ext cx="285565" cy="389495"/>
          </a:xfrm>
          <a:prstGeom prst="rect">
            <a:avLst/>
          </a:prstGeom>
        </p:spPr>
      </p:pic>
      <p:sp>
        <p:nvSpPr>
          <p:cNvPr id="50" name="Flowchart: Magnetic Disk 49"/>
          <p:cNvSpPr/>
          <p:nvPr/>
        </p:nvSpPr>
        <p:spPr>
          <a:xfrm>
            <a:off x="7534303" y="3615694"/>
            <a:ext cx="505352" cy="532725"/>
          </a:xfrm>
          <a:prstGeom prst="flowChartMagneticDisk">
            <a:avLst/>
          </a:prstGeom>
          <a:solidFill>
            <a:srgbClr val="1C230F"/>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 name="Picture 5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76118" y="3758924"/>
            <a:ext cx="285565" cy="389495"/>
          </a:xfrm>
          <a:prstGeom prst="rect">
            <a:avLst/>
          </a:prstGeom>
        </p:spPr>
      </p:pic>
      <p:sp>
        <p:nvSpPr>
          <p:cNvPr id="52" name="Right Arrow 51"/>
          <p:cNvSpPr/>
          <p:nvPr/>
        </p:nvSpPr>
        <p:spPr>
          <a:xfrm rot="5400000">
            <a:off x="7545636" y="4366785"/>
            <a:ext cx="469844" cy="174128"/>
          </a:xfrm>
          <a:prstGeom prst="rightArrow">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53" name="Left Brace 52"/>
          <p:cNvSpPr/>
          <p:nvPr/>
        </p:nvSpPr>
        <p:spPr>
          <a:xfrm>
            <a:off x="6334254" y="3444352"/>
            <a:ext cx="364167" cy="2379760"/>
          </a:xfrm>
          <a:prstGeom prst="leftBrace">
            <a:avLst>
              <a:gd name="adj1" fmla="val 8333"/>
              <a:gd name="adj2" fmla="val 68942"/>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IE"/>
          </a:p>
        </p:txBody>
      </p:sp>
      <p:sp>
        <p:nvSpPr>
          <p:cNvPr id="54" name="TextBox 53"/>
          <p:cNvSpPr txBox="1"/>
          <p:nvPr/>
        </p:nvSpPr>
        <p:spPr>
          <a:xfrm>
            <a:off x="8103498" y="3735465"/>
            <a:ext cx="947437" cy="1477328"/>
          </a:xfrm>
          <a:prstGeom prst="rect">
            <a:avLst/>
          </a:prstGeom>
          <a:noFill/>
        </p:spPr>
        <p:txBody>
          <a:bodyPr wrap="square" rtlCol="0">
            <a:spAutoFit/>
          </a:bodyPr>
          <a:lstStyle/>
          <a:p>
            <a:r>
              <a:rPr lang="en-IE" dirty="0" smtClean="0"/>
              <a:t>0 h </a:t>
            </a:r>
          </a:p>
          <a:p>
            <a:endParaRPr lang="en-IE" dirty="0"/>
          </a:p>
          <a:p>
            <a:endParaRPr lang="en-IE" dirty="0" smtClean="0"/>
          </a:p>
          <a:p>
            <a:endParaRPr lang="en-IE" dirty="0"/>
          </a:p>
          <a:p>
            <a:r>
              <a:rPr lang="en-IE" dirty="0" smtClean="0"/>
              <a:t>1 h </a:t>
            </a:r>
            <a:endParaRPr lang="en-IE" dirty="0"/>
          </a:p>
        </p:txBody>
      </p:sp>
      <p:sp>
        <p:nvSpPr>
          <p:cNvPr id="55" name="TextBox 54"/>
          <p:cNvSpPr txBox="1"/>
          <p:nvPr/>
        </p:nvSpPr>
        <p:spPr>
          <a:xfrm>
            <a:off x="6762266" y="5543097"/>
            <a:ext cx="2149506" cy="369332"/>
          </a:xfrm>
          <a:prstGeom prst="rect">
            <a:avLst/>
          </a:prstGeom>
          <a:noFill/>
        </p:spPr>
        <p:txBody>
          <a:bodyPr wrap="square" rtlCol="0">
            <a:spAutoFit/>
          </a:bodyPr>
          <a:lstStyle/>
          <a:p>
            <a:r>
              <a:rPr lang="en-IE" dirty="0" smtClean="0"/>
              <a:t>Feeding = </a:t>
            </a:r>
            <a:r>
              <a:rPr lang="el-GR" dirty="0" smtClean="0"/>
              <a:t>Δ</a:t>
            </a:r>
            <a:r>
              <a:rPr lang="en-IE" dirty="0" smtClean="0"/>
              <a:t>[algae]/h </a:t>
            </a:r>
            <a:endParaRPr lang="en-IE" dirty="0"/>
          </a:p>
        </p:txBody>
      </p:sp>
      <p:sp>
        <p:nvSpPr>
          <p:cNvPr id="56" name="TextBox 55"/>
          <p:cNvSpPr txBox="1"/>
          <p:nvPr/>
        </p:nvSpPr>
        <p:spPr>
          <a:xfrm>
            <a:off x="6752444" y="3316773"/>
            <a:ext cx="1448582" cy="276999"/>
          </a:xfrm>
          <a:prstGeom prst="rect">
            <a:avLst/>
          </a:prstGeom>
          <a:noFill/>
        </p:spPr>
        <p:txBody>
          <a:bodyPr wrap="square" rtlCol="0">
            <a:spAutoFit/>
          </a:bodyPr>
          <a:lstStyle/>
          <a:p>
            <a:r>
              <a:rPr lang="en-IE" sz="1200" b="1" dirty="0" smtClean="0"/>
              <a:t>Control      Exposed </a:t>
            </a:r>
            <a:endParaRPr lang="en-IE" sz="1200" b="1" dirty="0"/>
          </a:p>
        </p:txBody>
      </p:sp>
      <p:pic>
        <p:nvPicPr>
          <p:cNvPr id="6" name="1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15925" y="-1527175"/>
            <a:ext cx="609600" cy="609600"/>
          </a:xfrm>
          <a:prstGeom prst="rect">
            <a:avLst/>
          </a:prstGeom>
        </p:spPr>
      </p:pic>
    </p:spTree>
    <p:extLst>
      <p:ext uri="{BB962C8B-B14F-4D97-AF65-F5344CB8AC3E}">
        <p14:creationId xmlns:p14="http://schemas.microsoft.com/office/powerpoint/2010/main" val="1233832902"/>
      </p:ext>
    </p:extLst>
  </p:cSld>
  <p:clrMapOvr>
    <a:masterClrMapping/>
  </p:clrMapOvr>
  <mc:AlternateContent xmlns:mc="http://schemas.openxmlformats.org/markup-compatibility/2006">
    <mc:Choice xmlns:p14="http://schemas.microsoft.com/office/powerpoint/2010/main" Requires="p14">
      <p:transition spd="slow" p14:dur="2000" advClick="0" advTm="41000"/>
    </mc:Choice>
    <mc:Fallback>
      <p:transition spd="slow" advClick="0" advTm="4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19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a:xfrm>
            <a:off x="6934200" y="6356350"/>
            <a:ext cx="2133600" cy="365125"/>
          </a:xfrm>
        </p:spPr>
        <p:txBody>
          <a:bodyPr/>
          <a:lstStyle/>
          <a:p>
            <a:fld id="{FCAEAE96-855E-42B1-8DE9-9C9E68DE18C5}" type="slidenum">
              <a:rPr lang="fr-FR" smtClean="0">
                <a:latin typeface="Palatino Linotype" panose="02040502050505030304" pitchFamily="18" charset="0"/>
              </a:rPr>
              <a:pPr/>
              <a:t>14</a:t>
            </a:fld>
            <a:endParaRPr lang="fr-FR">
              <a:latin typeface="Palatino Linotype" panose="02040502050505030304" pitchFamily="18" charset="0"/>
            </a:endParaRPr>
          </a:p>
        </p:txBody>
      </p:sp>
      <p:pic>
        <p:nvPicPr>
          <p:cNvPr id="3" name="Picture 2">
            <a:extLst>
              <a:ext uri="{FF2B5EF4-FFF2-40B4-BE49-F238E27FC236}">
                <a16:creationId xmlns:a16="http://schemas.microsoft.com/office/drawing/2014/main" id="{E4C77280-A8F4-4B85-8DC2-80B0814915D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912429"/>
            <a:ext cx="9144000" cy="945571"/>
          </a:xfrm>
          <a:prstGeom prst="rect">
            <a:avLst/>
          </a:prstGeom>
        </p:spPr>
      </p:pic>
      <p:sp>
        <p:nvSpPr>
          <p:cNvPr id="8" name="TextBox 7"/>
          <p:cNvSpPr txBox="1"/>
          <p:nvPr/>
        </p:nvSpPr>
        <p:spPr>
          <a:xfrm>
            <a:off x="685800" y="609600"/>
            <a:ext cx="7848600" cy="461665"/>
          </a:xfrm>
          <a:prstGeom prst="rect">
            <a:avLst/>
          </a:prstGeom>
          <a:noFill/>
        </p:spPr>
        <p:txBody>
          <a:bodyPr wrap="square" rtlCol="0">
            <a:spAutoFit/>
          </a:bodyPr>
          <a:lstStyle/>
          <a:p>
            <a:r>
              <a:rPr lang="en-IE" sz="2400" b="1" dirty="0" smtClean="0">
                <a:latin typeface="Palatino Linotype" panose="02040502050505030304" pitchFamily="18" charset="0"/>
              </a:rPr>
              <a:t>Results</a:t>
            </a:r>
            <a:r>
              <a:rPr lang="fr-FR" sz="2400" b="1" dirty="0" smtClean="0">
                <a:latin typeface="Palatino Linotype" panose="02040502050505030304" pitchFamily="18" charset="0"/>
              </a:rPr>
              <a:t> and </a:t>
            </a:r>
            <a:r>
              <a:rPr lang="en-IE" sz="2400" b="1" dirty="0" smtClean="0">
                <a:latin typeface="Palatino Linotype" panose="02040502050505030304" pitchFamily="18" charset="0"/>
              </a:rPr>
              <a:t>Discussion: Corona impact on </a:t>
            </a:r>
            <a:r>
              <a:rPr lang="en-IE" sz="2400" b="1" i="1" dirty="0" smtClean="0">
                <a:latin typeface="Palatino Linotype" panose="02040502050505030304" pitchFamily="18" charset="0"/>
              </a:rPr>
              <a:t>Daphnia </a:t>
            </a:r>
            <a:r>
              <a:rPr lang="en-IE" sz="2400" b="1" dirty="0" smtClean="0">
                <a:latin typeface="Palatino Linotype" panose="02040502050505030304" pitchFamily="18" charset="0"/>
              </a:rPr>
              <a:t> </a:t>
            </a:r>
            <a:endParaRPr lang="en-IE" sz="2400" b="1" dirty="0">
              <a:latin typeface="Palatino Linotype" panose="02040502050505030304" pitchFamily="18" charset="0"/>
            </a:endParaRPr>
          </a:p>
        </p:txBody>
      </p:sp>
      <p:pic>
        <p:nvPicPr>
          <p:cNvPr id="4" name="Picture 3"/>
          <p:cNvPicPr>
            <a:picLocks noChangeAspect="1"/>
          </p:cNvPicPr>
          <p:nvPr/>
        </p:nvPicPr>
        <p:blipFill rotWithShape="1">
          <a:blip r:embed="rId6">
            <a:extLst>
              <a:ext uri="{28A0092B-C50C-407E-A947-70E740481C1C}">
                <a14:useLocalDpi xmlns:a14="http://schemas.microsoft.com/office/drawing/2010/main" val="0"/>
              </a:ext>
            </a:extLst>
          </a:blip>
          <a:srcRect l="8915" t="3581" b="13879"/>
          <a:stretch/>
        </p:blipFill>
        <p:spPr>
          <a:xfrm>
            <a:off x="114300" y="1436842"/>
            <a:ext cx="4457700" cy="4039508"/>
          </a:xfrm>
          <a:prstGeom prst="rect">
            <a:avLst/>
          </a:prstGeom>
        </p:spPr>
      </p:pic>
      <p:sp>
        <p:nvSpPr>
          <p:cNvPr id="9" name="Rectangle 8"/>
          <p:cNvSpPr/>
          <p:nvPr/>
        </p:nvSpPr>
        <p:spPr>
          <a:xfrm>
            <a:off x="4229100" y="1208242"/>
            <a:ext cx="4705350" cy="4555093"/>
          </a:xfrm>
          <a:prstGeom prst="rect">
            <a:avLst/>
          </a:prstGeom>
        </p:spPr>
        <p:txBody>
          <a:bodyPr wrap="square">
            <a:spAutoFit/>
          </a:bodyPr>
          <a:lstStyle/>
          <a:p>
            <a:pPr marL="285750" indent="-285750" algn="just">
              <a:spcAft>
                <a:spcPts val="1200"/>
              </a:spcAft>
              <a:buFont typeface="Wingdings" panose="05000000000000000000" pitchFamily="2" charset="2"/>
              <a:buChar char="q"/>
              <a:defRPr/>
            </a:pPr>
            <a:r>
              <a:rPr lang="en-US" sz="2000" dirty="0" smtClean="0"/>
              <a:t>Results </a:t>
            </a:r>
            <a:r>
              <a:rPr lang="en-US" sz="2000" dirty="0"/>
              <a:t>show that </a:t>
            </a:r>
            <a:r>
              <a:rPr lang="en-US" sz="2000" dirty="0">
                <a:solidFill>
                  <a:srgbClr val="FF0000"/>
                </a:solidFill>
              </a:rPr>
              <a:t>exposure to </a:t>
            </a:r>
            <a:r>
              <a:rPr lang="en-GB" sz="2000" dirty="0">
                <a:solidFill>
                  <a:srgbClr val="FF0000"/>
                </a:solidFill>
              </a:rPr>
              <a:t>NH</a:t>
            </a:r>
            <a:r>
              <a:rPr lang="en-GB" sz="2000" baseline="-25000" dirty="0">
                <a:solidFill>
                  <a:srgbClr val="FF0000"/>
                </a:solidFill>
              </a:rPr>
              <a:t>2</a:t>
            </a:r>
            <a:r>
              <a:rPr lang="en-GB" sz="2000" dirty="0">
                <a:solidFill>
                  <a:srgbClr val="FF0000"/>
                </a:solidFill>
              </a:rPr>
              <a:t>-pNPs decreased the feeding performance</a:t>
            </a:r>
            <a:r>
              <a:rPr lang="en-GB" sz="2000" dirty="0"/>
              <a:t> in conditioned and unconditioned media by 82% and 29% (not significant by unpaired </a:t>
            </a:r>
            <a:r>
              <a:rPr lang="en-GB" sz="2000" i="1" dirty="0"/>
              <a:t>t</a:t>
            </a:r>
            <a:r>
              <a:rPr lang="en-GB" sz="2000" dirty="0"/>
              <a:t>-test compared to unexposed animals), respectively. </a:t>
            </a:r>
            <a:endParaRPr lang="en-GB" sz="2000" dirty="0" smtClean="0"/>
          </a:p>
          <a:p>
            <a:pPr marL="285750" indent="-285750" algn="just">
              <a:spcAft>
                <a:spcPts val="1200"/>
              </a:spcAft>
              <a:buFont typeface="Wingdings" panose="05000000000000000000" pitchFamily="2" charset="2"/>
              <a:buChar char="q"/>
              <a:defRPr/>
            </a:pPr>
            <a:r>
              <a:rPr lang="en-GB" sz="2000" dirty="0" smtClean="0"/>
              <a:t>It </a:t>
            </a:r>
            <a:r>
              <a:rPr lang="en-GB" sz="2000" dirty="0"/>
              <a:t>is evident that </a:t>
            </a:r>
            <a:r>
              <a:rPr lang="en-GB" sz="2000" dirty="0">
                <a:solidFill>
                  <a:srgbClr val="FF0000"/>
                </a:solidFill>
              </a:rPr>
              <a:t>NH</a:t>
            </a:r>
            <a:r>
              <a:rPr lang="en-GB" sz="2000" baseline="-25000" dirty="0">
                <a:solidFill>
                  <a:srgbClr val="FF0000"/>
                </a:solidFill>
              </a:rPr>
              <a:t>2</a:t>
            </a:r>
            <a:r>
              <a:rPr lang="en-GB" sz="2000" dirty="0">
                <a:solidFill>
                  <a:srgbClr val="FF0000"/>
                </a:solidFill>
              </a:rPr>
              <a:t>-pNPs incubated in conditioned media had a stronger impact on feeding performance</a:t>
            </a:r>
            <a:r>
              <a:rPr lang="en-GB" sz="2000" dirty="0"/>
              <a:t> and this could be attributed to the corona formed which makes NH</a:t>
            </a:r>
            <a:r>
              <a:rPr lang="en-GB" sz="2000" baseline="-25000" dirty="0"/>
              <a:t>2</a:t>
            </a:r>
            <a:r>
              <a:rPr lang="en-GB" sz="2000" dirty="0"/>
              <a:t>-pNPs more accessible to </a:t>
            </a:r>
            <a:r>
              <a:rPr lang="en-GB" sz="2000" dirty="0" err="1"/>
              <a:t>daphniids</a:t>
            </a:r>
            <a:r>
              <a:rPr lang="en-GB" sz="2000" dirty="0"/>
              <a:t> as they filter their surrounding media during exposure. </a:t>
            </a:r>
            <a:endParaRPr lang="en-IE" sz="2000" dirty="0"/>
          </a:p>
        </p:txBody>
      </p:sp>
      <p:pic>
        <p:nvPicPr>
          <p:cNvPr id="6" name="1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20675" y="-1660525"/>
            <a:ext cx="609600" cy="609600"/>
          </a:xfrm>
          <a:prstGeom prst="rect">
            <a:avLst/>
          </a:prstGeom>
        </p:spPr>
      </p:pic>
    </p:spTree>
    <p:extLst>
      <p:ext uri="{BB962C8B-B14F-4D97-AF65-F5344CB8AC3E}">
        <p14:creationId xmlns:p14="http://schemas.microsoft.com/office/powerpoint/2010/main" val="2588044283"/>
      </p:ext>
    </p:extLst>
  </p:cSld>
  <p:clrMapOvr>
    <a:masterClrMapping/>
  </p:clrMapOvr>
  <mc:AlternateContent xmlns:mc="http://schemas.openxmlformats.org/markup-compatibility/2006">
    <mc:Choice xmlns:p14="http://schemas.microsoft.com/office/powerpoint/2010/main" Requires="p14">
      <p:transition spd="slow" p14:dur="2000" advClick="0" advTm="26000"/>
    </mc:Choice>
    <mc:Fallback>
      <p:transition spd="slow" advClick="0" advTm="2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64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85800" y="609600"/>
            <a:ext cx="7848600" cy="461665"/>
          </a:xfrm>
          <a:prstGeom prst="rect">
            <a:avLst/>
          </a:prstGeom>
          <a:noFill/>
        </p:spPr>
        <p:txBody>
          <a:bodyPr wrap="square" rtlCol="0">
            <a:spAutoFit/>
          </a:bodyPr>
          <a:lstStyle/>
          <a:p>
            <a:r>
              <a:rPr lang="en-IE" sz="2400" b="1" dirty="0" smtClean="0">
                <a:latin typeface="Palatino Linotype" panose="02040502050505030304" pitchFamily="18" charset="0"/>
              </a:rPr>
              <a:t>Conclusions </a:t>
            </a:r>
            <a:endParaRPr lang="en-IE" sz="2400" b="1" dirty="0">
              <a:latin typeface="Palatino Linotype" panose="02040502050505030304" pitchFamily="18" charset="0"/>
            </a:endParaRPr>
          </a:p>
        </p:txBody>
      </p:sp>
      <p:pic>
        <p:nvPicPr>
          <p:cNvPr id="9" name="Picture 8">
            <a:extLst>
              <a:ext uri="{FF2B5EF4-FFF2-40B4-BE49-F238E27FC236}">
                <a16:creationId xmlns:a16="http://schemas.microsoft.com/office/drawing/2014/main" id="{C5481D9E-D421-408E-8704-A5A5CE9217B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912429"/>
            <a:ext cx="9144000" cy="945571"/>
          </a:xfrm>
          <a:prstGeom prst="rect">
            <a:avLst/>
          </a:prstGeom>
        </p:spPr>
      </p:pic>
      <p:sp>
        <p:nvSpPr>
          <p:cNvPr id="2" name="Rectangle 1"/>
          <p:cNvSpPr/>
          <p:nvPr/>
        </p:nvSpPr>
        <p:spPr>
          <a:xfrm>
            <a:off x="495300" y="1255799"/>
            <a:ext cx="8305800" cy="4293483"/>
          </a:xfrm>
          <a:prstGeom prst="rect">
            <a:avLst/>
          </a:prstGeom>
        </p:spPr>
        <p:txBody>
          <a:bodyPr wrap="square">
            <a:spAutoFit/>
          </a:bodyPr>
          <a:lstStyle/>
          <a:p>
            <a:pPr marL="285750" indent="-285750" algn="just">
              <a:lnSpc>
                <a:spcPct val="115000"/>
              </a:lnSpc>
              <a:spcAft>
                <a:spcPts val="1200"/>
              </a:spcAft>
              <a:buFont typeface="Wingdings" panose="05000000000000000000" pitchFamily="2" charset="2"/>
              <a:buChar char="ü"/>
            </a:pPr>
            <a:r>
              <a:rPr lang="en-GB" sz="2200" dirty="0">
                <a:latin typeface="Times New Roman" panose="02020603050405020304" pitchFamily="18" charset="0"/>
                <a:ea typeface="Times New Roman" panose="02020603050405020304" pitchFamily="18" charset="0"/>
                <a:cs typeface="Times New Roman" panose="02020603050405020304" pitchFamily="18" charset="0"/>
              </a:rPr>
              <a:t>We present the </a:t>
            </a:r>
            <a:r>
              <a:rPr lang="en-GB" sz="2200" dirty="0">
                <a:solidFill>
                  <a:schemeClr val="accent6"/>
                </a:solidFill>
                <a:latin typeface="Times New Roman" panose="02020603050405020304" pitchFamily="18" charset="0"/>
                <a:ea typeface="Times New Roman" panose="02020603050405020304" pitchFamily="18" charset="0"/>
                <a:cs typeface="Times New Roman" panose="02020603050405020304" pitchFamily="18" charset="0"/>
              </a:rPr>
              <a:t>development</a:t>
            </a:r>
            <a:r>
              <a:rPr lang="en-GB" sz="2200" dirty="0">
                <a:latin typeface="Times New Roman" panose="02020603050405020304" pitchFamily="18" charset="0"/>
                <a:ea typeface="Times New Roman" panose="02020603050405020304" pitchFamily="18" charset="0"/>
                <a:cs typeface="Times New Roman" panose="02020603050405020304" pitchFamily="18" charset="0"/>
              </a:rPr>
              <a:t> and </a:t>
            </a:r>
            <a:r>
              <a:rPr lang="en-GB" sz="2200" dirty="0">
                <a:solidFill>
                  <a:schemeClr val="accent6"/>
                </a:solidFill>
                <a:latin typeface="Times New Roman" panose="02020603050405020304" pitchFamily="18" charset="0"/>
                <a:ea typeface="Times New Roman" panose="02020603050405020304" pitchFamily="18" charset="0"/>
                <a:cs typeface="Times New Roman" panose="02020603050405020304" pitchFamily="18" charset="0"/>
              </a:rPr>
              <a:t>application</a:t>
            </a:r>
            <a:r>
              <a:rPr lang="en-GB" sz="2200" dirty="0">
                <a:latin typeface="Times New Roman" panose="02020603050405020304" pitchFamily="18" charset="0"/>
                <a:ea typeface="Times New Roman" panose="02020603050405020304" pitchFamily="18" charset="0"/>
                <a:cs typeface="Times New Roman" panose="02020603050405020304" pitchFamily="18" charset="0"/>
              </a:rPr>
              <a:t> of an optimised protocol for the </a:t>
            </a:r>
            <a:r>
              <a:rPr lang="en-GB" sz="2200" dirty="0">
                <a:solidFill>
                  <a:schemeClr val="accent6"/>
                </a:solidFill>
                <a:latin typeface="Times New Roman" panose="02020603050405020304" pitchFamily="18" charset="0"/>
                <a:ea typeface="Times New Roman" panose="02020603050405020304" pitchFamily="18" charset="0"/>
                <a:cs typeface="Times New Roman" panose="02020603050405020304" pitchFamily="18" charset="0"/>
              </a:rPr>
              <a:t>semi-quantitative detection of a small molecule metabolite corona</a:t>
            </a:r>
            <a:r>
              <a:rPr lang="en-GB" sz="2200" dirty="0">
                <a:latin typeface="Times New Roman" panose="02020603050405020304" pitchFamily="18" charset="0"/>
                <a:ea typeface="Times New Roman" panose="02020603050405020304" pitchFamily="18" charset="0"/>
                <a:cs typeface="Times New Roman" panose="02020603050405020304" pitchFamily="18" charset="0"/>
              </a:rPr>
              <a:t> from amino functionalised polystyrene nanoparticles. </a:t>
            </a:r>
            <a:endParaRPr lang="en-GB" sz="2200" dirty="0" smtClean="0">
              <a:latin typeface="Times New Roman" panose="02020603050405020304" pitchFamily="18" charset="0"/>
              <a:ea typeface="Times New Roman" panose="02020603050405020304" pitchFamily="18" charset="0"/>
              <a:cs typeface="Times New Roman" panose="02020603050405020304" pitchFamily="18" charset="0"/>
            </a:endParaRPr>
          </a:p>
          <a:p>
            <a:pPr marL="285750" indent="-285750" algn="just">
              <a:lnSpc>
                <a:spcPct val="115000"/>
              </a:lnSpc>
              <a:spcAft>
                <a:spcPts val="1200"/>
              </a:spcAft>
              <a:buFont typeface="Wingdings" panose="05000000000000000000" pitchFamily="2" charset="2"/>
              <a:buChar char="ü"/>
            </a:pPr>
            <a:r>
              <a:rPr lang="en-GB" sz="2200" dirty="0" smtClean="0">
                <a:latin typeface="Times New Roman" panose="02020603050405020304" pitchFamily="18" charset="0"/>
                <a:ea typeface="Times New Roman" panose="02020603050405020304" pitchFamily="18" charset="0"/>
                <a:cs typeface="Times New Roman" panose="02020603050405020304" pitchFamily="18" charset="0"/>
              </a:rPr>
              <a:t>The </a:t>
            </a:r>
            <a:r>
              <a:rPr lang="en-GB" sz="2200" dirty="0">
                <a:latin typeface="Times New Roman" panose="02020603050405020304" pitchFamily="18" charset="0"/>
                <a:ea typeface="Times New Roman" panose="02020603050405020304" pitchFamily="18" charset="0"/>
                <a:cs typeface="Times New Roman" panose="02020603050405020304" pitchFamily="18" charset="0"/>
              </a:rPr>
              <a:t>new method </a:t>
            </a:r>
            <a:r>
              <a:rPr lang="en-GB" sz="2200" dirty="0">
                <a:solidFill>
                  <a:schemeClr val="accent5">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reproducibly</a:t>
            </a:r>
            <a:r>
              <a:rPr lang="en-GB"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GB" sz="2200" dirty="0">
                <a:solidFill>
                  <a:schemeClr val="accent5">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detected</a:t>
            </a:r>
            <a:r>
              <a:rPr lang="en-GB"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GB" sz="2200" dirty="0">
                <a:solidFill>
                  <a:schemeClr val="accent5">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metabolites</a:t>
            </a:r>
            <a:r>
              <a:rPr lang="en-GB" sz="2200" dirty="0">
                <a:latin typeface="Times New Roman" panose="02020603050405020304" pitchFamily="18" charset="0"/>
                <a:ea typeface="Times New Roman" panose="02020603050405020304" pitchFamily="18" charset="0"/>
                <a:cs typeface="Times New Roman" panose="02020603050405020304" pitchFamily="18" charset="0"/>
              </a:rPr>
              <a:t> that were present within a freshwater model ecosystem (of </a:t>
            </a:r>
            <a:r>
              <a:rPr lang="en-GB" sz="2200" i="1" dirty="0">
                <a:latin typeface="Times New Roman" panose="02020603050405020304" pitchFamily="18" charset="0"/>
                <a:ea typeface="Times New Roman" panose="02020603050405020304" pitchFamily="18" charset="0"/>
                <a:cs typeface="Times New Roman" panose="02020603050405020304" pitchFamily="18" charset="0"/>
              </a:rPr>
              <a:t>Daphnia</a:t>
            </a:r>
            <a:r>
              <a:rPr lang="en-GB" sz="2200" dirty="0">
                <a:latin typeface="Times New Roman" panose="02020603050405020304" pitchFamily="18" charset="0"/>
                <a:ea typeface="Times New Roman" panose="02020603050405020304" pitchFamily="18" charset="0"/>
                <a:cs typeface="Times New Roman" panose="02020603050405020304" pitchFamily="18" charset="0"/>
              </a:rPr>
              <a:t> and algae) and that had subsequently bound to the NH</a:t>
            </a:r>
            <a:r>
              <a:rPr lang="en-GB" sz="2200" baseline="-25000" dirty="0">
                <a:latin typeface="Times New Roman" panose="02020603050405020304" pitchFamily="18" charset="0"/>
                <a:ea typeface="Times New Roman" panose="02020603050405020304" pitchFamily="18" charset="0"/>
                <a:cs typeface="Times New Roman" panose="02020603050405020304" pitchFamily="18" charset="0"/>
              </a:rPr>
              <a:t>2</a:t>
            </a:r>
            <a:r>
              <a:rPr lang="en-GB" sz="2200" dirty="0">
                <a:latin typeface="Times New Roman" panose="02020603050405020304" pitchFamily="18" charset="0"/>
                <a:ea typeface="Times New Roman" panose="02020603050405020304" pitchFamily="18" charset="0"/>
                <a:cs typeface="Times New Roman" panose="02020603050405020304" pitchFamily="18" charset="0"/>
              </a:rPr>
              <a:t>-pNPs. </a:t>
            </a:r>
            <a:endParaRPr lang="en-GB" sz="2200" dirty="0" smtClean="0">
              <a:latin typeface="Times New Roman" panose="02020603050405020304" pitchFamily="18" charset="0"/>
              <a:ea typeface="Times New Roman" panose="02020603050405020304" pitchFamily="18" charset="0"/>
              <a:cs typeface="Times New Roman" panose="02020603050405020304" pitchFamily="18" charset="0"/>
            </a:endParaRPr>
          </a:p>
          <a:p>
            <a:pPr marL="285750" indent="-285750" algn="just">
              <a:lnSpc>
                <a:spcPct val="115000"/>
              </a:lnSpc>
              <a:spcAft>
                <a:spcPts val="1200"/>
              </a:spcAft>
              <a:buFont typeface="Wingdings" panose="05000000000000000000" pitchFamily="2" charset="2"/>
              <a:buChar char="ü"/>
            </a:pPr>
            <a:r>
              <a:rPr lang="en-GB" sz="2200" dirty="0" smtClean="0">
                <a:latin typeface="Times New Roman" panose="02020603050405020304" pitchFamily="18" charset="0"/>
                <a:ea typeface="Times New Roman" panose="02020603050405020304" pitchFamily="18" charset="0"/>
                <a:cs typeface="Times New Roman" panose="02020603050405020304" pitchFamily="18" charset="0"/>
              </a:rPr>
              <a:t>This is the first </a:t>
            </a:r>
            <a:r>
              <a:rPr lang="en-GB" sz="2200" dirty="0">
                <a:latin typeface="Times New Roman" panose="02020603050405020304" pitchFamily="18" charset="0"/>
                <a:ea typeface="Times New Roman" panose="02020603050405020304" pitchFamily="18" charset="0"/>
                <a:cs typeface="Times New Roman" panose="02020603050405020304" pitchFamily="18" charset="0"/>
              </a:rPr>
              <a:t>attempt to demonstrate the </a:t>
            </a:r>
            <a:r>
              <a:rPr lang="en-GB" sz="2200" dirty="0">
                <a:solidFill>
                  <a:schemeClr val="accent2">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existence of such an ecologically relevant corona </a:t>
            </a:r>
            <a:r>
              <a:rPr lang="en-GB" sz="2200" dirty="0">
                <a:latin typeface="Times New Roman" panose="02020603050405020304" pitchFamily="18" charset="0"/>
                <a:ea typeface="Times New Roman" panose="02020603050405020304" pitchFamily="18" charset="0"/>
                <a:cs typeface="Times New Roman" panose="02020603050405020304" pitchFamily="18" charset="0"/>
              </a:rPr>
              <a:t>on the surface of </a:t>
            </a:r>
            <a:r>
              <a:rPr lang="en-GB" sz="2200" dirty="0" smtClean="0">
                <a:latin typeface="Times New Roman" panose="02020603050405020304" pitchFamily="18" charset="0"/>
                <a:ea typeface="Times New Roman" panose="02020603050405020304" pitchFamily="18" charset="0"/>
                <a:cs typeface="Times New Roman" panose="02020603050405020304" pitchFamily="18" charset="0"/>
              </a:rPr>
              <a:t>NPs</a:t>
            </a:r>
            <a:r>
              <a:rPr lang="en-GB"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GB" sz="2200" dirty="0" smtClean="0">
                <a:latin typeface="Times New Roman" panose="02020603050405020304" pitchFamily="18" charset="0"/>
                <a:ea typeface="Times New Roman" panose="02020603050405020304" pitchFamily="18" charset="0"/>
                <a:cs typeface="Times New Roman" panose="02020603050405020304" pitchFamily="18" charset="0"/>
              </a:rPr>
              <a:t>and also revealed its importance in freshwater organisms using phenotypic endpoints (feeding). </a:t>
            </a:r>
            <a:endParaRPr lang="en-IE" sz="2200" dirty="0">
              <a:effectLst/>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4" name="1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0" y="-1508125"/>
            <a:ext cx="609600" cy="609600"/>
          </a:xfrm>
          <a:prstGeom prst="rect">
            <a:avLst/>
          </a:prstGeom>
        </p:spPr>
      </p:pic>
    </p:spTree>
    <p:extLst>
      <p:ext uri="{BB962C8B-B14F-4D97-AF65-F5344CB8AC3E}">
        <p14:creationId xmlns:p14="http://schemas.microsoft.com/office/powerpoint/2010/main" val="1294078093"/>
      </p:ext>
    </p:extLst>
  </p:cSld>
  <p:clrMapOvr>
    <a:masterClrMapping/>
  </p:clrMapOvr>
  <mc:AlternateContent xmlns:mc="http://schemas.openxmlformats.org/markup-compatibility/2006">
    <mc:Choice xmlns:p14="http://schemas.microsoft.com/office/powerpoint/2010/main" Requires="p14">
      <p:transition spd="slow" p14:dur="2000" advClick="0" advTm="39000"/>
    </mc:Choice>
    <mc:Fallback>
      <p:transition spd="slow" advClick="0" advTm="39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16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09600" y="609600"/>
            <a:ext cx="8153400" cy="461665"/>
          </a:xfrm>
          <a:prstGeom prst="rect">
            <a:avLst/>
          </a:prstGeom>
          <a:noFill/>
        </p:spPr>
        <p:txBody>
          <a:bodyPr wrap="square" rtlCol="0">
            <a:spAutoFit/>
          </a:bodyPr>
          <a:lstStyle/>
          <a:p>
            <a:r>
              <a:rPr lang="fr-FR" sz="2400" b="1" dirty="0" err="1" smtClean="0">
                <a:latin typeface="Palatino Linotype" panose="02040502050505030304" pitchFamily="18" charset="0"/>
              </a:rPr>
              <a:t>Acknowledgements</a:t>
            </a:r>
            <a:r>
              <a:rPr lang="fr-FR" sz="2400" b="1" dirty="0" smtClean="0">
                <a:latin typeface="Palatino Linotype" panose="02040502050505030304" pitchFamily="18" charset="0"/>
              </a:rPr>
              <a:t> </a:t>
            </a:r>
            <a:endParaRPr lang="fr-FR" sz="2400" b="1" dirty="0">
              <a:latin typeface="Palatino Linotype" panose="02040502050505030304" pitchFamily="18" charset="0"/>
            </a:endParaRPr>
          </a:p>
        </p:txBody>
      </p:sp>
      <p:sp>
        <p:nvSpPr>
          <p:cNvPr id="5" name="Slide Number Placeholder 5"/>
          <p:cNvSpPr>
            <a:spLocks noGrp="1"/>
          </p:cNvSpPr>
          <p:nvPr>
            <p:ph type="sldNum" sz="quarter" idx="12"/>
          </p:nvPr>
        </p:nvSpPr>
        <p:spPr>
          <a:xfrm>
            <a:off x="6934200" y="6356350"/>
            <a:ext cx="2133600" cy="365125"/>
          </a:xfrm>
        </p:spPr>
        <p:txBody>
          <a:bodyPr/>
          <a:lstStyle/>
          <a:p>
            <a:fld id="{FCAEAE96-855E-42B1-8DE9-9C9E68DE18C5}" type="slidenum">
              <a:rPr lang="fr-FR" smtClean="0">
                <a:latin typeface="Palatino Linotype" panose="02040502050505030304" pitchFamily="18" charset="0"/>
              </a:rPr>
              <a:pPr/>
              <a:t>16</a:t>
            </a:fld>
            <a:endParaRPr lang="fr-FR">
              <a:latin typeface="Palatino Linotype" panose="02040502050505030304" pitchFamily="18" charset="0"/>
            </a:endParaRPr>
          </a:p>
        </p:txBody>
      </p:sp>
      <p:pic>
        <p:nvPicPr>
          <p:cNvPr id="3" name="Picture 2">
            <a:extLst>
              <a:ext uri="{FF2B5EF4-FFF2-40B4-BE49-F238E27FC236}">
                <a16:creationId xmlns:a16="http://schemas.microsoft.com/office/drawing/2014/main" id="{C5D7F321-4F42-4EAD-9650-49451AB3FB2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912429"/>
            <a:ext cx="9144000" cy="945571"/>
          </a:xfrm>
          <a:prstGeom prst="rect">
            <a:avLst/>
          </a:prstGeom>
        </p:spPr>
      </p:pic>
      <p:pic>
        <p:nvPicPr>
          <p:cNvPr id="7" name="Picture 2" descr="C:\Users\Grintzak\Desktop\300x100xFNN_Logo_BTTF.png.pagespeed.ic.Dnw70Z5tkt.png"/>
          <p:cNvPicPr>
            <a:picLocks noChangeAspect="1" noChangeArrowheads="1"/>
          </p:cNvPicPr>
          <p:nvPr/>
        </p:nvPicPr>
        <p:blipFill>
          <a:blip r:embed="rId6"/>
          <a:srcRect/>
          <a:stretch>
            <a:fillRect/>
          </a:stretch>
        </p:blipFill>
        <p:spPr bwMode="auto">
          <a:xfrm>
            <a:off x="5439087" y="389667"/>
            <a:ext cx="3518984" cy="1452279"/>
          </a:xfrm>
          <a:prstGeom prst="rect">
            <a:avLst/>
          </a:prstGeom>
          <a:noFill/>
        </p:spPr>
      </p:pic>
      <p:pic>
        <p:nvPicPr>
          <p:cNvPr id="6" name="Picture 2" descr="ÎÏÎ¿ÏÎ­Î»ÎµÏÎ¼Î± ÎµÎ¹ÎºÏÎ½Î±Ï Î³Î¹Î± university of birmingham"/>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01968" y="2026795"/>
            <a:ext cx="2465831" cy="218426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ÎÏÎ¿ÏÎ­Î»ÎµÏÎ¼Î± ÎµÎ¹ÎºÏÎ½Î±Ï Î³Î¹Î± dcu logo"/>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2720" t="14629" b="18838"/>
          <a:stretch/>
        </p:blipFill>
        <p:spPr bwMode="auto">
          <a:xfrm>
            <a:off x="6727731" y="4185500"/>
            <a:ext cx="2214306" cy="168795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7895" y="2298580"/>
            <a:ext cx="6096000" cy="3429000"/>
          </a:xfrm>
          <a:prstGeom prst="rect">
            <a:avLst/>
          </a:prstGeom>
        </p:spPr>
      </p:pic>
      <p:pic>
        <p:nvPicPr>
          <p:cNvPr id="10" name="1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206375" y="-1622425"/>
            <a:ext cx="609600" cy="609600"/>
          </a:xfrm>
          <a:prstGeom prst="rect">
            <a:avLst/>
          </a:prstGeom>
        </p:spPr>
      </p:pic>
    </p:spTree>
    <p:extLst>
      <p:ext uri="{BB962C8B-B14F-4D97-AF65-F5344CB8AC3E}">
        <p14:creationId xmlns:p14="http://schemas.microsoft.com/office/powerpoint/2010/main" val="3983542300"/>
      </p:ext>
    </p:extLst>
  </p:cSld>
  <p:clrMapOvr>
    <a:masterClrMapping/>
  </p:clrMapOvr>
  <mc:AlternateContent xmlns:mc="http://schemas.openxmlformats.org/markup-compatibility/2006">
    <mc:Choice xmlns:p14="http://schemas.microsoft.com/office/powerpoint/2010/main" Requires="p14">
      <p:transition spd="slow" p14:dur="2000" advClick="0" advTm="12000"/>
    </mc:Choice>
    <mc:Fallback>
      <p:transition spd="slow" advClick="0" advTm="1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699"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11"/>
          <p:cNvSpPr>
            <a:spLocks noGrp="1"/>
          </p:cNvSpPr>
          <p:nvPr>
            <p:ph type="sldNum" sz="quarter" idx="12"/>
          </p:nvPr>
        </p:nvSpPr>
        <p:spPr>
          <a:xfrm>
            <a:off x="6934200" y="6356350"/>
            <a:ext cx="2133600" cy="365125"/>
          </a:xfrm>
        </p:spPr>
        <p:txBody>
          <a:bodyPr/>
          <a:lstStyle/>
          <a:p>
            <a:fld id="{FCAEAE96-855E-42B1-8DE9-9C9E68DE18C5}" type="slidenum">
              <a:rPr lang="fr-FR" smtClean="0">
                <a:latin typeface="Palatino Linotype" panose="02040502050505030304" pitchFamily="18" charset="0"/>
                <a:cs typeface="Arial" panose="020B0604020202020204" pitchFamily="34" charset="0"/>
              </a:rPr>
              <a:pPr/>
              <a:t>2</a:t>
            </a:fld>
            <a:endParaRPr lang="fr-FR" dirty="0">
              <a:latin typeface="Palatino Linotype" panose="02040502050505030304" pitchFamily="18" charset="0"/>
              <a:cs typeface="Arial" panose="020B0604020202020204" pitchFamily="34" charset="0"/>
            </a:endParaRPr>
          </a:p>
        </p:txBody>
      </p:sp>
      <p:pic>
        <p:nvPicPr>
          <p:cNvPr id="3" name="Picture 2">
            <a:extLst>
              <a:ext uri="{FF2B5EF4-FFF2-40B4-BE49-F238E27FC236}">
                <a16:creationId xmlns:a16="http://schemas.microsoft.com/office/drawing/2014/main" id="{9E7A77A6-3051-47B8-B753-E51DD6977A0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912429"/>
            <a:ext cx="9144000" cy="945571"/>
          </a:xfrm>
          <a:prstGeom prst="rect">
            <a:avLst/>
          </a:prstGeom>
        </p:spPr>
      </p:pic>
      <p:pic>
        <p:nvPicPr>
          <p:cNvPr id="9" name="Picture 8"/>
          <p:cNvPicPr>
            <a:picLocks noChangeAspect="1"/>
          </p:cNvPicPr>
          <p:nvPr/>
        </p:nvPicPr>
        <p:blipFill rotWithShape="1">
          <a:blip r:embed="rId6">
            <a:extLst>
              <a:ext uri="{28A0092B-C50C-407E-A947-70E740481C1C}">
                <a14:useLocalDpi xmlns:a14="http://schemas.microsoft.com/office/drawing/2010/main" val="0"/>
              </a:ext>
            </a:extLst>
          </a:blip>
          <a:srcRect b="30622"/>
          <a:stretch/>
        </p:blipFill>
        <p:spPr>
          <a:xfrm>
            <a:off x="0" y="2004885"/>
            <a:ext cx="9144000" cy="2753003"/>
          </a:xfrm>
          <a:prstGeom prst="rect">
            <a:avLst/>
          </a:prstGeom>
        </p:spPr>
      </p:pic>
      <p:sp>
        <p:nvSpPr>
          <p:cNvPr id="7" name="TextBox 6"/>
          <p:cNvSpPr txBox="1"/>
          <p:nvPr/>
        </p:nvSpPr>
        <p:spPr>
          <a:xfrm>
            <a:off x="419100" y="139321"/>
            <a:ext cx="8305800" cy="1200329"/>
          </a:xfrm>
          <a:prstGeom prst="rect">
            <a:avLst/>
          </a:prstGeom>
          <a:noFill/>
        </p:spPr>
        <p:txBody>
          <a:bodyPr wrap="square" rtlCol="0">
            <a:spAutoFit/>
          </a:bodyPr>
          <a:lstStyle/>
          <a:p>
            <a:pPr algn="ctr"/>
            <a:r>
              <a:rPr lang="en-IE" sz="2400" b="1" dirty="0">
                <a:latin typeface="Palatino Linotype" panose="02040502050505030304" pitchFamily="18" charset="0"/>
              </a:rPr>
              <a:t>Detection of metabolite corona on amino functionalised polystyrene nanoparticles </a:t>
            </a:r>
          </a:p>
          <a:p>
            <a:pPr algn="ctr"/>
            <a:r>
              <a:rPr lang="en-IE" sz="2400" b="1" dirty="0">
                <a:latin typeface="Palatino Linotype" panose="02040502050505030304" pitchFamily="18" charset="0"/>
              </a:rPr>
              <a:t>and its implications in freshwater organisms </a:t>
            </a:r>
          </a:p>
        </p:txBody>
      </p:sp>
      <p:pic>
        <p:nvPicPr>
          <p:cNvPr id="5" name="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0" y="-1624820"/>
            <a:ext cx="609600" cy="609600"/>
          </a:xfrm>
          <a:prstGeom prst="rect">
            <a:avLst/>
          </a:prstGeom>
        </p:spPr>
      </p:pic>
    </p:spTree>
    <p:extLst>
      <p:ext uri="{BB962C8B-B14F-4D97-AF65-F5344CB8AC3E}">
        <p14:creationId xmlns:p14="http://schemas.microsoft.com/office/powerpoint/2010/main" val="1456253834"/>
      </p:ext>
    </p:extLst>
  </p:cSld>
  <p:clrMapOvr>
    <a:masterClrMapping/>
  </p:clrMapOvr>
  <mc:AlternateContent xmlns:mc="http://schemas.openxmlformats.org/markup-compatibility/2006">
    <mc:Choice xmlns:p14="http://schemas.microsoft.com/office/powerpoint/2010/main" Requires="p14">
      <p:transition spd="slow" p14:dur="2000" advClick="0" advTm="16000"/>
    </mc:Choice>
    <mc:Fallback>
      <p:transition spd="slow" advClick="0" advTm="1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19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95745" y="609600"/>
            <a:ext cx="7952509" cy="5262979"/>
          </a:xfrm>
          <a:prstGeom prst="rect">
            <a:avLst/>
          </a:prstGeom>
          <a:noFill/>
        </p:spPr>
        <p:txBody>
          <a:bodyPr wrap="square" rtlCol="0">
            <a:spAutoFit/>
          </a:bodyPr>
          <a:lstStyle/>
          <a:p>
            <a:pPr algn="just"/>
            <a:r>
              <a:rPr lang="fr-FR" b="1" dirty="0">
                <a:latin typeface="Palatino Linotype" panose="02040502050505030304" pitchFamily="18" charset="0"/>
              </a:rPr>
              <a:t>Abstract: </a:t>
            </a:r>
            <a:r>
              <a:rPr lang="en-IE" sz="1500" dirty="0" smtClean="0">
                <a:latin typeface="Palatino Linotype" panose="02040502050505030304" pitchFamily="18" charset="0"/>
              </a:rPr>
              <a:t>Protein corona formation on </a:t>
            </a:r>
            <a:r>
              <a:rPr lang="en-IE" sz="1500" dirty="0">
                <a:latin typeface="Palatino Linotype" panose="02040502050505030304" pitchFamily="18" charset="0"/>
              </a:rPr>
              <a:t>nanoparticles (NPs), </a:t>
            </a:r>
            <a:r>
              <a:rPr lang="en-IE" sz="1500" dirty="0" smtClean="0">
                <a:latin typeface="Palatino Linotype" panose="02040502050505030304" pitchFamily="18" charset="0"/>
              </a:rPr>
              <a:t>affect </a:t>
            </a:r>
            <a:r>
              <a:rPr lang="en-IE" sz="1500" dirty="0">
                <a:latin typeface="Palatino Linotype" panose="02040502050505030304" pitchFamily="18" charset="0"/>
              </a:rPr>
              <a:t>NP physicochemical properties, cellular uptake and toxicity, </a:t>
            </a:r>
            <a:r>
              <a:rPr lang="en-IE" sz="1500" dirty="0" smtClean="0">
                <a:latin typeface="Palatino Linotype" panose="02040502050505030304" pitchFamily="18" charset="0"/>
              </a:rPr>
              <a:t>and has </a:t>
            </a:r>
            <a:r>
              <a:rPr lang="en-IE" sz="1500" dirty="0">
                <a:latin typeface="Palatino Linotype" panose="02040502050505030304" pitchFamily="18" charset="0"/>
              </a:rPr>
              <a:t>been reported extensively. To date, studies of the occurrence and potential importance of small molecule (metabolite) coronas are limited. We sought to determine such a corona using high-sensitivity metabolomics combined with a well-established model system for freshwater ecotoxicology (</a:t>
            </a:r>
            <a:r>
              <a:rPr lang="en-IE" sz="1500" i="1" dirty="0">
                <a:latin typeface="Palatino Linotype" panose="02040502050505030304" pitchFamily="18" charset="0"/>
              </a:rPr>
              <a:t>Daphnia magna </a:t>
            </a:r>
            <a:r>
              <a:rPr lang="en-IE" sz="1500" dirty="0">
                <a:latin typeface="Palatino Linotype" panose="02040502050505030304" pitchFamily="18" charset="0"/>
              </a:rPr>
              <a:t>feeding on </a:t>
            </a:r>
            <a:r>
              <a:rPr lang="en-IE" sz="1500" i="1" dirty="0">
                <a:latin typeface="Palatino Linotype" panose="02040502050505030304" pitchFamily="18" charset="0"/>
              </a:rPr>
              <a:t>Chlorella vulgaris</a:t>
            </a:r>
            <a:r>
              <a:rPr lang="en-IE" sz="1500" dirty="0">
                <a:latin typeface="Palatino Linotype" panose="02040502050505030304" pitchFamily="18" charset="0"/>
              </a:rPr>
              <a:t>) and amino functionalised polystyrene NPs (</a:t>
            </a:r>
            <a:r>
              <a:rPr lang="en-IE" sz="1500" dirty="0" smtClean="0">
                <a:latin typeface="Palatino Linotype" panose="02040502050505030304" pitchFamily="18" charset="0"/>
              </a:rPr>
              <a:t>NH</a:t>
            </a:r>
            <a:r>
              <a:rPr lang="en-IE" sz="1500" baseline="-25000" dirty="0">
                <a:latin typeface="Palatino Linotype" panose="02040502050505030304" pitchFamily="18" charset="0"/>
              </a:rPr>
              <a:t>2</a:t>
            </a:r>
            <a:r>
              <a:rPr lang="en-IE" sz="1500" dirty="0" smtClean="0">
                <a:latin typeface="Palatino Linotype" panose="02040502050505030304" pitchFamily="18" charset="0"/>
              </a:rPr>
              <a:t>-pNPs</a:t>
            </a:r>
            <a:r>
              <a:rPr lang="en-IE" sz="1500" dirty="0">
                <a:latin typeface="Palatino Linotype" panose="02040502050505030304" pitchFamily="18" charset="0"/>
              </a:rPr>
              <a:t>). Initially, we optimised our method using a targeted LC-MS/MS approach for sodium </a:t>
            </a:r>
            <a:r>
              <a:rPr lang="en-IE" sz="1500" dirty="0" err="1">
                <a:latin typeface="Palatino Linotype" panose="02040502050505030304" pitchFamily="18" charset="0"/>
              </a:rPr>
              <a:t>dodecylsulphate</a:t>
            </a:r>
            <a:r>
              <a:rPr lang="en-IE" sz="1500" dirty="0">
                <a:latin typeface="Palatino Linotype" panose="02040502050505030304" pitchFamily="18" charset="0"/>
              </a:rPr>
              <a:t> (SDS) as an analogue to signalling molecules that are known to occur in our freshwater model system. Following, we performed an untargeted discovery metabolomics study – using high-sensitivity </a:t>
            </a:r>
            <a:r>
              <a:rPr lang="en-IE" sz="1500" dirty="0" err="1">
                <a:latin typeface="Palatino Linotype" panose="02040502050505030304" pitchFamily="18" charset="0"/>
              </a:rPr>
              <a:t>nanoelectrospray</a:t>
            </a:r>
            <a:r>
              <a:rPr lang="en-IE" sz="1500" dirty="0">
                <a:latin typeface="Palatino Linotype" panose="02040502050505030304" pitchFamily="18" charset="0"/>
              </a:rPr>
              <a:t> direct infusion mass spectrometry (DIMS) for the unbiased assessment of the metabolite corona of NH</a:t>
            </a:r>
            <a:r>
              <a:rPr lang="en-IE" sz="1500" baseline="-25000" dirty="0">
                <a:latin typeface="Palatino Linotype" panose="02040502050505030304" pitchFamily="18" charset="0"/>
              </a:rPr>
              <a:t>2</a:t>
            </a:r>
            <a:r>
              <a:rPr lang="en-IE" sz="1500" dirty="0">
                <a:latin typeface="Palatino Linotype" panose="02040502050505030304" pitchFamily="18" charset="0"/>
              </a:rPr>
              <a:t>-pNPs in the freshwater model system. Untargeted DIMS metabolomics reproducibly detected 100s of small molecule peaks extracted from the </a:t>
            </a:r>
            <a:r>
              <a:rPr lang="en-IE" sz="1500" dirty="0" smtClean="0">
                <a:latin typeface="Palatino Linotype" panose="02040502050505030304" pitchFamily="18" charset="0"/>
              </a:rPr>
              <a:t>NH</a:t>
            </a:r>
            <a:r>
              <a:rPr lang="en-IE" sz="1500" baseline="-25000" dirty="0">
                <a:latin typeface="Palatino Linotype" panose="02040502050505030304" pitchFamily="18" charset="0"/>
              </a:rPr>
              <a:t>2</a:t>
            </a:r>
            <a:r>
              <a:rPr lang="en-IE" sz="1500" dirty="0" smtClean="0">
                <a:latin typeface="Palatino Linotype" panose="02040502050505030304" pitchFamily="18" charset="0"/>
              </a:rPr>
              <a:t>-pNPs </a:t>
            </a:r>
            <a:r>
              <a:rPr lang="en-IE" sz="1500" dirty="0">
                <a:latin typeface="Palatino Linotype" panose="02040502050505030304" pitchFamily="18" charset="0"/>
              </a:rPr>
              <a:t>when exposed to conditioned media from the </a:t>
            </a:r>
            <a:r>
              <a:rPr lang="en-IE" sz="1500" i="1" dirty="0">
                <a:latin typeface="Palatino Linotype" panose="02040502050505030304" pitchFamily="18" charset="0"/>
              </a:rPr>
              <a:t>D. magna-C. vulgaris </a:t>
            </a:r>
            <a:r>
              <a:rPr lang="en-IE" sz="1500" dirty="0">
                <a:latin typeface="Palatino Linotype" panose="02040502050505030304" pitchFamily="18" charset="0"/>
              </a:rPr>
              <a:t>model system. Attempts to annotate these extracted metabolites, including through the application of van </a:t>
            </a:r>
            <a:r>
              <a:rPr lang="en-IE" sz="1500" dirty="0" err="1">
                <a:latin typeface="Palatino Linotype" panose="02040502050505030304" pitchFamily="18" charset="0"/>
              </a:rPr>
              <a:t>Krevelen</a:t>
            </a:r>
            <a:r>
              <a:rPr lang="en-IE" sz="1500" dirty="0">
                <a:latin typeface="Palatino Linotype" panose="02040502050505030304" pitchFamily="18" charset="0"/>
              </a:rPr>
              <a:t> and Kendrick Mass Defect plots, indicate a diverse range of metabolites that were not clustered into any particular class. Overall, we demonstrate the existence of an ecologically relevant metabolite corona on the surface of NPs through application of a high-sensitivity, untargeted mass spectrometry metabolomics workflow</a:t>
            </a:r>
            <a:r>
              <a:rPr lang="en-IE" sz="1500" dirty="0" smtClean="0">
                <a:latin typeface="Palatino Linotype" panose="02040502050505030304" pitchFamily="18" charset="0"/>
              </a:rPr>
              <a:t>. </a:t>
            </a:r>
          </a:p>
          <a:p>
            <a:pPr algn="just"/>
            <a:endParaRPr lang="en-IE" sz="1500" dirty="0" smtClean="0">
              <a:latin typeface="Palatino Linotype" panose="02040502050505030304" pitchFamily="18" charset="0"/>
            </a:endParaRPr>
          </a:p>
          <a:p>
            <a:pPr algn="just"/>
            <a:r>
              <a:rPr lang="fr-FR" b="1" dirty="0" smtClean="0">
                <a:latin typeface="Palatino Linotype" panose="02040502050505030304" pitchFamily="18" charset="0"/>
              </a:rPr>
              <a:t>Keywords</a:t>
            </a:r>
            <a:r>
              <a:rPr lang="fr-FR" b="1" dirty="0">
                <a:latin typeface="Palatino Linotype" panose="02040502050505030304" pitchFamily="18" charset="0"/>
              </a:rPr>
              <a:t>: </a:t>
            </a:r>
            <a:r>
              <a:rPr lang="fr-FR" sz="1500" dirty="0" err="1">
                <a:latin typeface="Palatino Linotype" panose="02040502050505030304" pitchFamily="18" charset="0"/>
              </a:rPr>
              <a:t>metabolite</a:t>
            </a:r>
            <a:r>
              <a:rPr lang="fr-FR" sz="1500" dirty="0">
                <a:latin typeface="Palatino Linotype" panose="02040502050505030304" pitchFamily="18" charset="0"/>
              </a:rPr>
              <a:t> corona, </a:t>
            </a:r>
            <a:r>
              <a:rPr lang="fr-FR" sz="1500" i="1" dirty="0" err="1">
                <a:latin typeface="Palatino Linotype" panose="02040502050505030304" pitchFamily="18" charset="0"/>
              </a:rPr>
              <a:t>Daphnia</a:t>
            </a:r>
            <a:r>
              <a:rPr lang="fr-FR" sz="1500" i="1" dirty="0">
                <a:latin typeface="Palatino Linotype" panose="02040502050505030304" pitchFamily="18" charset="0"/>
              </a:rPr>
              <a:t> magna</a:t>
            </a:r>
            <a:r>
              <a:rPr lang="fr-FR" sz="1500" dirty="0">
                <a:latin typeface="Palatino Linotype" panose="02040502050505030304" pitchFamily="18" charset="0"/>
              </a:rPr>
              <a:t>, direct infusion mass </a:t>
            </a:r>
            <a:r>
              <a:rPr lang="fr-FR" sz="1500" dirty="0" err="1">
                <a:latin typeface="Palatino Linotype" panose="02040502050505030304" pitchFamily="18" charset="0"/>
              </a:rPr>
              <a:t>spectrometry</a:t>
            </a:r>
            <a:r>
              <a:rPr lang="fr-FR" sz="1500" dirty="0">
                <a:latin typeface="Palatino Linotype" panose="02040502050505030304" pitchFamily="18" charset="0"/>
              </a:rPr>
              <a:t>, </a:t>
            </a:r>
            <a:r>
              <a:rPr lang="fr-FR" sz="1500" dirty="0" err="1">
                <a:latin typeface="Palatino Linotype" panose="02040502050505030304" pitchFamily="18" charset="0"/>
              </a:rPr>
              <a:t>untargeted</a:t>
            </a:r>
            <a:r>
              <a:rPr lang="fr-FR" sz="1500" dirty="0">
                <a:latin typeface="Palatino Linotype" panose="02040502050505030304" pitchFamily="18" charset="0"/>
              </a:rPr>
              <a:t> </a:t>
            </a:r>
            <a:r>
              <a:rPr lang="fr-FR" sz="1500" dirty="0" err="1">
                <a:latin typeface="Palatino Linotype" panose="02040502050505030304" pitchFamily="18" charset="0"/>
              </a:rPr>
              <a:t>metabolomics</a:t>
            </a:r>
            <a:r>
              <a:rPr lang="fr-FR" sz="1500" dirty="0">
                <a:latin typeface="Palatino Linotype" panose="02040502050505030304" pitchFamily="18" charset="0"/>
              </a:rPr>
              <a:t>, </a:t>
            </a:r>
            <a:r>
              <a:rPr lang="fr-FR" sz="1500" dirty="0" err="1">
                <a:latin typeface="Palatino Linotype" panose="02040502050505030304" pitchFamily="18" charset="0"/>
              </a:rPr>
              <a:t>polystyrene</a:t>
            </a:r>
            <a:r>
              <a:rPr lang="fr-FR" sz="1500" dirty="0">
                <a:latin typeface="Palatino Linotype" panose="02040502050505030304" pitchFamily="18" charset="0"/>
              </a:rPr>
              <a:t> </a:t>
            </a:r>
            <a:r>
              <a:rPr lang="fr-FR" sz="1500" dirty="0" err="1">
                <a:latin typeface="Palatino Linotype" panose="02040502050505030304" pitchFamily="18" charset="0"/>
              </a:rPr>
              <a:t>nanoparticles</a:t>
            </a:r>
            <a:r>
              <a:rPr lang="fr-FR" sz="1500" dirty="0">
                <a:latin typeface="Palatino Linotype" panose="02040502050505030304" pitchFamily="18" charset="0"/>
              </a:rPr>
              <a:t> </a:t>
            </a:r>
            <a:endParaRPr lang="fr-FR" sz="1500" b="1" dirty="0">
              <a:latin typeface="Palatino Linotype" panose="02040502050505030304" pitchFamily="18" charset="0"/>
            </a:endParaRPr>
          </a:p>
        </p:txBody>
      </p:sp>
      <p:sp>
        <p:nvSpPr>
          <p:cNvPr id="5" name="Slide Number Placeholder 5"/>
          <p:cNvSpPr>
            <a:spLocks noGrp="1"/>
          </p:cNvSpPr>
          <p:nvPr>
            <p:ph type="sldNum" sz="quarter" idx="12"/>
          </p:nvPr>
        </p:nvSpPr>
        <p:spPr>
          <a:xfrm>
            <a:off x="6934200" y="6356350"/>
            <a:ext cx="2133600" cy="365125"/>
          </a:xfrm>
        </p:spPr>
        <p:txBody>
          <a:bodyPr/>
          <a:lstStyle/>
          <a:p>
            <a:fld id="{FCAEAE96-855E-42B1-8DE9-9C9E68DE18C5}" type="slidenum">
              <a:rPr lang="fr-FR" smtClean="0">
                <a:latin typeface="Palatino Linotype" panose="02040502050505030304" pitchFamily="18" charset="0"/>
              </a:rPr>
              <a:pPr/>
              <a:t>3</a:t>
            </a:fld>
            <a:endParaRPr lang="fr-FR">
              <a:latin typeface="Palatino Linotype" panose="02040502050505030304" pitchFamily="18" charset="0"/>
            </a:endParaRPr>
          </a:p>
        </p:txBody>
      </p:sp>
      <p:pic>
        <p:nvPicPr>
          <p:cNvPr id="3" name="Picture 2">
            <a:extLst>
              <a:ext uri="{FF2B5EF4-FFF2-40B4-BE49-F238E27FC236}">
                <a16:creationId xmlns:a16="http://schemas.microsoft.com/office/drawing/2014/main" id="{176752F8-5502-484B-A867-3FE7DF9DB98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912429"/>
            <a:ext cx="9144000" cy="945571"/>
          </a:xfrm>
          <a:prstGeom prst="rect">
            <a:avLst/>
          </a:prstGeom>
        </p:spPr>
      </p:pic>
      <p:pic>
        <p:nvPicPr>
          <p:cNvPr id="7" name="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0" y="-1622425"/>
            <a:ext cx="609600" cy="609600"/>
          </a:xfrm>
          <a:prstGeom prst="rect">
            <a:avLst/>
          </a:prstGeom>
        </p:spPr>
      </p:pic>
    </p:spTree>
    <p:extLst>
      <p:ext uri="{BB962C8B-B14F-4D97-AF65-F5344CB8AC3E}">
        <p14:creationId xmlns:p14="http://schemas.microsoft.com/office/powerpoint/2010/main" val="2099526233"/>
      </p:ext>
    </p:extLst>
  </p:cSld>
  <p:clrMapOvr>
    <a:masterClrMapping/>
  </p:clrMapOvr>
  <mc:AlternateContent xmlns:mc="http://schemas.openxmlformats.org/markup-compatibility/2006">
    <mc:Choice xmlns:p14="http://schemas.microsoft.com/office/powerpoint/2010/main" Requires="p14">
      <p:transition spd="slow" p14:dur="2000" advClick="0" advTm="74000"/>
    </mc:Choice>
    <mc:Fallback>
      <p:transition spd="slow" advClick="0" advTm="7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148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85800" y="609600"/>
            <a:ext cx="7848600" cy="461665"/>
          </a:xfrm>
          <a:prstGeom prst="rect">
            <a:avLst/>
          </a:prstGeom>
          <a:noFill/>
        </p:spPr>
        <p:txBody>
          <a:bodyPr wrap="square" rtlCol="0">
            <a:spAutoFit/>
          </a:bodyPr>
          <a:lstStyle/>
          <a:p>
            <a:r>
              <a:rPr lang="fr-FR" sz="2400" b="1" dirty="0">
                <a:latin typeface="Palatino Linotype" panose="02040502050505030304" pitchFamily="18" charset="0"/>
              </a:rPr>
              <a:t>Introduction</a:t>
            </a:r>
          </a:p>
        </p:txBody>
      </p:sp>
      <p:sp>
        <p:nvSpPr>
          <p:cNvPr id="5" name="Slide Number Placeholder 5"/>
          <p:cNvSpPr>
            <a:spLocks noGrp="1"/>
          </p:cNvSpPr>
          <p:nvPr>
            <p:ph type="sldNum" sz="quarter" idx="12"/>
          </p:nvPr>
        </p:nvSpPr>
        <p:spPr>
          <a:xfrm>
            <a:off x="6934200" y="6356350"/>
            <a:ext cx="2133600" cy="365125"/>
          </a:xfrm>
        </p:spPr>
        <p:txBody>
          <a:bodyPr/>
          <a:lstStyle/>
          <a:p>
            <a:fld id="{FCAEAE96-855E-42B1-8DE9-9C9E68DE18C5}" type="slidenum">
              <a:rPr lang="fr-FR" smtClean="0">
                <a:latin typeface="Palatino Linotype" panose="02040502050505030304" pitchFamily="18" charset="0"/>
              </a:rPr>
              <a:pPr/>
              <a:t>4</a:t>
            </a:fld>
            <a:endParaRPr lang="fr-FR">
              <a:latin typeface="Palatino Linotype" panose="02040502050505030304" pitchFamily="18" charset="0"/>
            </a:endParaRPr>
          </a:p>
        </p:txBody>
      </p:sp>
      <p:pic>
        <p:nvPicPr>
          <p:cNvPr id="3" name="Picture 2">
            <a:extLst>
              <a:ext uri="{FF2B5EF4-FFF2-40B4-BE49-F238E27FC236}">
                <a16:creationId xmlns:a16="http://schemas.microsoft.com/office/drawing/2014/main" id="{C4AA76A8-C3F4-4BEB-8F2C-8A37F5C97F8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912429"/>
            <a:ext cx="9144000" cy="945571"/>
          </a:xfrm>
          <a:prstGeom prst="rect">
            <a:avLst/>
          </a:prstGeom>
        </p:spPr>
      </p:pic>
      <p:sp>
        <p:nvSpPr>
          <p:cNvPr id="6" name="TextBox 5"/>
          <p:cNvSpPr txBox="1"/>
          <p:nvPr/>
        </p:nvSpPr>
        <p:spPr>
          <a:xfrm>
            <a:off x="609600" y="1080671"/>
            <a:ext cx="7924800" cy="1477328"/>
          </a:xfrm>
          <a:prstGeom prst="rect">
            <a:avLst/>
          </a:prstGeom>
          <a:noFill/>
        </p:spPr>
        <p:txBody>
          <a:bodyPr wrap="square" rtlCol="0">
            <a:spAutoFit/>
          </a:bodyPr>
          <a:lstStyle/>
          <a:p>
            <a:pPr marL="285750" indent="-285750" algn="just">
              <a:buFont typeface="Arial" panose="020B0604020202020204" pitchFamily="34" charset="0"/>
              <a:buChar char="•"/>
            </a:pPr>
            <a:r>
              <a:rPr lang="en-IE" dirty="0">
                <a:latin typeface="Palatino Linotype" panose="02040502050505030304" pitchFamily="18" charset="0"/>
              </a:rPr>
              <a:t>Engineered nanomaterials are </a:t>
            </a:r>
            <a:r>
              <a:rPr lang="en-IE" dirty="0" smtClean="0">
                <a:latin typeface="Palatino Linotype" panose="02040502050505030304" pitchFamily="18" charset="0"/>
              </a:rPr>
              <a:t>currently being used </a:t>
            </a:r>
            <a:r>
              <a:rPr lang="en-IE" dirty="0">
                <a:latin typeface="Palatino Linotype" panose="02040502050505030304" pitchFamily="18" charset="0"/>
              </a:rPr>
              <a:t>in a wide range of commercial products due to their </a:t>
            </a:r>
            <a:r>
              <a:rPr lang="en-IE" dirty="0" err="1" smtClean="0">
                <a:latin typeface="Palatino Linotype" panose="02040502050505030304" pitchFamily="18" charset="0"/>
              </a:rPr>
              <a:t>physico</a:t>
            </a:r>
            <a:r>
              <a:rPr lang="en-IE" dirty="0" smtClean="0">
                <a:latin typeface="Palatino Linotype" panose="02040502050505030304" pitchFamily="18" charset="0"/>
              </a:rPr>
              <a:t>-chemical properties. As a result</a:t>
            </a:r>
            <a:r>
              <a:rPr lang="en-IE" dirty="0">
                <a:latin typeface="Palatino Linotype" panose="02040502050505030304" pitchFamily="18" charset="0"/>
              </a:rPr>
              <a:t>, their levels within the environment are increasing and this has raised concerns </a:t>
            </a:r>
            <a:r>
              <a:rPr lang="en-IE" dirty="0" smtClean="0">
                <a:latin typeface="Palatino Linotype" panose="02040502050505030304" pitchFamily="18" charset="0"/>
              </a:rPr>
              <a:t>over the exposure </a:t>
            </a:r>
            <a:r>
              <a:rPr lang="en-IE" dirty="0">
                <a:latin typeface="Palatino Linotype" panose="02040502050505030304" pitchFamily="18" charset="0"/>
              </a:rPr>
              <a:t>and possible health effects on humans and other organisms. </a:t>
            </a:r>
            <a:endParaRPr lang="en-IE" dirty="0" smtClean="0">
              <a:latin typeface="Palatino Linotype" panose="02040502050505030304" pitchFamily="18" charset="0"/>
            </a:endParaRPr>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87636" y="2356192"/>
            <a:ext cx="3546764" cy="3546764"/>
          </a:xfrm>
          <a:prstGeom prst="rect">
            <a:avLst/>
          </a:prstGeom>
        </p:spPr>
      </p:pic>
      <p:pic>
        <p:nvPicPr>
          <p:cNvPr id="8" name="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7375" y="-2098675"/>
            <a:ext cx="609600" cy="609600"/>
          </a:xfrm>
          <a:prstGeom prst="rect">
            <a:avLst/>
          </a:prstGeom>
        </p:spPr>
      </p:pic>
    </p:spTree>
    <p:extLst>
      <p:ext uri="{BB962C8B-B14F-4D97-AF65-F5344CB8AC3E}">
        <p14:creationId xmlns:p14="http://schemas.microsoft.com/office/powerpoint/2010/main" val="1331744363"/>
      </p:ext>
    </p:extLst>
  </p:cSld>
  <p:clrMapOvr>
    <a:masterClrMapping/>
  </p:clrMapOvr>
  <mc:AlternateContent xmlns:mc="http://schemas.openxmlformats.org/markup-compatibility/2006">
    <mc:Choice xmlns:p14="http://schemas.microsoft.com/office/powerpoint/2010/main" Requires="p14">
      <p:transition spd="slow" p14:dur="2000" advClick="0" advTm="16300"/>
    </mc:Choice>
    <mc:Fallback>
      <p:transition spd="slow" advClick="0" advTm="163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53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85800" y="609600"/>
            <a:ext cx="7848600" cy="461665"/>
          </a:xfrm>
          <a:prstGeom prst="rect">
            <a:avLst/>
          </a:prstGeom>
          <a:noFill/>
        </p:spPr>
        <p:txBody>
          <a:bodyPr wrap="square" rtlCol="0">
            <a:spAutoFit/>
          </a:bodyPr>
          <a:lstStyle/>
          <a:p>
            <a:r>
              <a:rPr lang="fr-FR" sz="2400" b="1" dirty="0">
                <a:latin typeface="Palatino Linotype" panose="02040502050505030304" pitchFamily="18" charset="0"/>
              </a:rPr>
              <a:t>Introduction</a:t>
            </a:r>
          </a:p>
        </p:txBody>
      </p:sp>
      <p:sp>
        <p:nvSpPr>
          <p:cNvPr id="5" name="Slide Number Placeholder 5"/>
          <p:cNvSpPr>
            <a:spLocks noGrp="1"/>
          </p:cNvSpPr>
          <p:nvPr>
            <p:ph type="sldNum" sz="quarter" idx="12"/>
          </p:nvPr>
        </p:nvSpPr>
        <p:spPr>
          <a:xfrm>
            <a:off x="6934200" y="6356350"/>
            <a:ext cx="2133600" cy="365125"/>
          </a:xfrm>
        </p:spPr>
        <p:txBody>
          <a:bodyPr/>
          <a:lstStyle/>
          <a:p>
            <a:fld id="{FCAEAE96-855E-42B1-8DE9-9C9E68DE18C5}" type="slidenum">
              <a:rPr lang="fr-FR" smtClean="0">
                <a:latin typeface="Palatino Linotype" panose="02040502050505030304" pitchFamily="18" charset="0"/>
              </a:rPr>
              <a:pPr/>
              <a:t>5</a:t>
            </a:fld>
            <a:endParaRPr lang="fr-FR">
              <a:latin typeface="Palatino Linotype" panose="02040502050505030304" pitchFamily="18" charset="0"/>
            </a:endParaRPr>
          </a:p>
        </p:txBody>
      </p:sp>
      <p:pic>
        <p:nvPicPr>
          <p:cNvPr id="3" name="Picture 2">
            <a:extLst>
              <a:ext uri="{FF2B5EF4-FFF2-40B4-BE49-F238E27FC236}">
                <a16:creationId xmlns:a16="http://schemas.microsoft.com/office/drawing/2014/main" id="{C4AA76A8-C3F4-4BEB-8F2C-8A37F5C97F8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912429"/>
            <a:ext cx="9144000" cy="945571"/>
          </a:xfrm>
          <a:prstGeom prst="rect">
            <a:avLst/>
          </a:prstGeom>
        </p:spPr>
      </p:pic>
      <p:sp>
        <p:nvSpPr>
          <p:cNvPr id="6" name="TextBox 5"/>
          <p:cNvSpPr txBox="1"/>
          <p:nvPr/>
        </p:nvSpPr>
        <p:spPr>
          <a:xfrm>
            <a:off x="609600" y="1080671"/>
            <a:ext cx="7924800" cy="2108269"/>
          </a:xfrm>
          <a:prstGeom prst="rect">
            <a:avLst/>
          </a:prstGeom>
          <a:noFill/>
        </p:spPr>
        <p:txBody>
          <a:bodyPr wrap="square" rtlCol="0">
            <a:spAutoFit/>
          </a:bodyPr>
          <a:lstStyle/>
          <a:p>
            <a:pPr marL="285750" indent="-285750" algn="just">
              <a:spcAft>
                <a:spcPts val="600"/>
              </a:spcAft>
              <a:buFont typeface="Arial" panose="020B0604020202020204" pitchFamily="34" charset="0"/>
              <a:buChar char="•"/>
            </a:pPr>
            <a:r>
              <a:rPr lang="en-IE" dirty="0" smtClean="0">
                <a:latin typeface="Palatino Linotype" panose="02040502050505030304" pitchFamily="18" charset="0"/>
              </a:rPr>
              <a:t>Nanoparticles </a:t>
            </a:r>
            <a:r>
              <a:rPr lang="en-IE" dirty="0">
                <a:latin typeface="Palatino Linotype" panose="02040502050505030304" pitchFamily="18" charset="0"/>
              </a:rPr>
              <a:t>rapidly adsorb proteins on their surface in a competitive manner, generating a corona which affects their interactions with cells and organisms and in turn impacts their toxicity and uptake. </a:t>
            </a:r>
          </a:p>
          <a:p>
            <a:pPr marL="285750" indent="-285750" algn="just">
              <a:spcAft>
                <a:spcPts val="600"/>
              </a:spcAft>
              <a:buFont typeface="Arial" panose="020B0604020202020204" pitchFamily="34" charset="0"/>
              <a:buChar char="•"/>
            </a:pPr>
            <a:r>
              <a:rPr lang="en-IE" dirty="0" smtClean="0">
                <a:latin typeface="Palatino Linotype" panose="02040502050505030304" pitchFamily="18" charset="0"/>
              </a:rPr>
              <a:t>So </a:t>
            </a:r>
            <a:r>
              <a:rPr lang="en-IE" dirty="0">
                <a:latin typeface="Palatino Linotype" panose="02040502050505030304" pitchFamily="18" charset="0"/>
              </a:rPr>
              <a:t>far, studies on NP coronas have focused on the protein component and even though the scientific community and literature anticipate that smaller molecules could also bind to </a:t>
            </a:r>
            <a:r>
              <a:rPr lang="en-IE" dirty="0" smtClean="0">
                <a:latin typeface="Palatino Linotype" panose="02040502050505030304" pitchFamily="18" charset="0"/>
              </a:rPr>
              <a:t>nanoparticles, </a:t>
            </a:r>
            <a:r>
              <a:rPr lang="en-IE" dirty="0">
                <a:latin typeface="Palatino Linotype" panose="02040502050505030304" pitchFamily="18" charset="0"/>
              </a:rPr>
              <a:t>this novel component of the corona has not yet been fully characterised</a:t>
            </a:r>
            <a:r>
              <a:rPr lang="en-IE" dirty="0" smtClean="0">
                <a:latin typeface="Palatino Linotype" panose="02040502050505030304" pitchFamily="18" charset="0"/>
              </a:rPr>
              <a:t>.</a:t>
            </a:r>
          </a:p>
        </p:txBody>
      </p:sp>
      <p:pic>
        <p:nvPicPr>
          <p:cNvPr id="7" name="Picture 4" descr="C:\Users\Ntinos\Pictures\gifs\nanoarticle corona.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276850" y="3350134"/>
            <a:ext cx="3234359" cy="242576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609599" y="3188940"/>
            <a:ext cx="4644059" cy="2031325"/>
          </a:xfrm>
          <a:prstGeom prst="rect">
            <a:avLst/>
          </a:prstGeom>
          <a:noFill/>
        </p:spPr>
        <p:txBody>
          <a:bodyPr wrap="square" rtlCol="0">
            <a:spAutoFit/>
          </a:bodyPr>
          <a:lstStyle/>
          <a:p>
            <a:pPr marL="285750" indent="-285750" algn="just">
              <a:buFont typeface="Arial" panose="020B0604020202020204" pitchFamily="34" charset="0"/>
              <a:buChar char="•"/>
            </a:pPr>
            <a:r>
              <a:rPr lang="en-IE" dirty="0" smtClean="0">
                <a:latin typeface="Palatino Linotype" panose="02040502050505030304" pitchFamily="18" charset="0"/>
              </a:rPr>
              <a:t>The </a:t>
            </a:r>
            <a:r>
              <a:rPr lang="en-IE" dirty="0">
                <a:latin typeface="Palatino Linotype" panose="02040502050505030304" pitchFamily="18" charset="0"/>
              </a:rPr>
              <a:t>overall aim of the present study was to develop, optimise and apply a robust procedure for isolating the metabolites bound to positively charged amino functionalised polystyrene nanoparticles (NH</a:t>
            </a:r>
            <a:r>
              <a:rPr lang="en-IE" baseline="-25000" dirty="0">
                <a:latin typeface="Palatino Linotype" panose="02040502050505030304" pitchFamily="18" charset="0"/>
              </a:rPr>
              <a:t>2</a:t>
            </a:r>
            <a:r>
              <a:rPr lang="en-IE" dirty="0">
                <a:latin typeface="Palatino Linotype" panose="02040502050505030304" pitchFamily="18" charset="0"/>
              </a:rPr>
              <a:t>-pNPs</a:t>
            </a:r>
            <a:r>
              <a:rPr lang="en-IE" dirty="0" smtClean="0">
                <a:latin typeface="Palatino Linotype" panose="02040502050505030304" pitchFamily="18" charset="0"/>
              </a:rPr>
              <a:t>) and study its role in a freshwater system. </a:t>
            </a:r>
            <a:endParaRPr lang="en-IE" dirty="0">
              <a:latin typeface="Palatino Linotype" panose="02040502050505030304" pitchFamily="18" charset="0"/>
            </a:endParaRPr>
          </a:p>
        </p:txBody>
      </p:sp>
      <p:pic>
        <p:nvPicPr>
          <p:cNvPr id="9" name="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 y="-1560254"/>
            <a:ext cx="609600" cy="609600"/>
          </a:xfrm>
          <a:prstGeom prst="rect">
            <a:avLst/>
          </a:prstGeom>
        </p:spPr>
      </p:pic>
    </p:spTree>
    <p:extLst>
      <p:ext uri="{BB962C8B-B14F-4D97-AF65-F5344CB8AC3E}">
        <p14:creationId xmlns:p14="http://schemas.microsoft.com/office/powerpoint/2010/main" val="3341311493"/>
      </p:ext>
    </p:extLst>
  </p:cSld>
  <p:clrMapOvr>
    <a:masterClrMapping/>
  </p:clrMapOvr>
  <mc:AlternateContent xmlns:mc="http://schemas.openxmlformats.org/markup-compatibility/2006">
    <mc:Choice xmlns:p14="http://schemas.microsoft.com/office/powerpoint/2010/main" Requires="p14">
      <p:transition spd="slow" p14:dur="2000" advClick="0" advTm="40000"/>
    </mc:Choice>
    <mc:Fallback>
      <p:transition spd="slow" advClick="0" advTm="4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909"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85800" y="609600"/>
            <a:ext cx="7848600" cy="461665"/>
          </a:xfrm>
          <a:prstGeom prst="rect">
            <a:avLst/>
          </a:prstGeom>
          <a:noFill/>
        </p:spPr>
        <p:txBody>
          <a:bodyPr wrap="square" rtlCol="0">
            <a:spAutoFit/>
          </a:bodyPr>
          <a:lstStyle/>
          <a:p>
            <a:r>
              <a:rPr lang="fr-FR" sz="2400" b="1" dirty="0">
                <a:latin typeface="Palatino Linotype" panose="02040502050505030304" pitchFamily="18" charset="0"/>
              </a:rPr>
              <a:t>Introduction</a:t>
            </a:r>
          </a:p>
        </p:txBody>
      </p:sp>
      <p:sp>
        <p:nvSpPr>
          <p:cNvPr id="5" name="Slide Number Placeholder 5"/>
          <p:cNvSpPr>
            <a:spLocks noGrp="1"/>
          </p:cNvSpPr>
          <p:nvPr>
            <p:ph type="sldNum" sz="quarter" idx="12"/>
          </p:nvPr>
        </p:nvSpPr>
        <p:spPr>
          <a:xfrm>
            <a:off x="6934200" y="6356350"/>
            <a:ext cx="2133600" cy="365125"/>
          </a:xfrm>
        </p:spPr>
        <p:txBody>
          <a:bodyPr/>
          <a:lstStyle/>
          <a:p>
            <a:fld id="{FCAEAE96-855E-42B1-8DE9-9C9E68DE18C5}" type="slidenum">
              <a:rPr lang="fr-FR" smtClean="0">
                <a:latin typeface="Palatino Linotype" panose="02040502050505030304" pitchFamily="18" charset="0"/>
              </a:rPr>
              <a:pPr/>
              <a:t>6</a:t>
            </a:fld>
            <a:endParaRPr lang="fr-FR">
              <a:latin typeface="Palatino Linotype" panose="02040502050505030304" pitchFamily="18" charset="0"/>
            </a:endParaRPr>
          </a:p>
        </p:txBody>
      </p:sp>
      <p:pic>
        <p:nvPicPr>
          <p:cNvPr id="3" name="Picture 2">
            <a:extLst>
              <a:ext uri="{FF2B5EF4-FFF2-40B4-BE49-F238E27FC236}">
                <a16:creationId xmlns:a16="http://schemas.microsoft.com/office/drawing/2014/main" id="{C4AA76A8-C3F4-4BEB-8F2C-8A37F5C97F8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912429"/>
            <a:ext cx="9144000" cy="945571"/>
          </a:xfrm>
          <a:prstGeom prst="rect">
            <a:avLst/>
          </a:prstGeom>
        </p:spPr>
      </p:pic>
      <p:sp>
        <p:nvSpPr>
          <p:cNvPr id="6" name="TextBox 5"/>
          <p:cNvSpPr txBox="1"/>
          <p:nvPr/>
        </p:nvSpPr>
        <p:spPr>
          <a:xfrm>
            <a:off x="609600" y="1080671"/>
            <a:ext cx="7924800" cy="1477328"/>
          </a:xfrm>
          <a:prstGeom prst="rect">
            <a:avLst/>
          </a:prstGeom>
          <a:noFill/>
        </p:spPr>
        <p:txBody>
          <a:bodyPr wrap="square" rtlCol="0">
            <a:spAutoFit/>
          </a:bodyPr>
          <a:lstStyle/>
          <a:p>
            <a:pPr marL="285750" indent="-285750" algn="just">
              <a:spcAft>
                <a:spcPts val="1200"/>
              </a:spcAft>
              <a:buFont typeface="Arial" panose="020B0604020202020204" pitchFamily="34" charset="0"/>
              <a:buChar char="•"/>
            </a:pPr>
            <a:r>
              <a:rPr lang="en-IE" dirty="0" smtClean="0">
                <a:latin typeface="Palatino Linotype" panose="02040502050505030304" pitchFamily="18" charset="0"/>
              </a:rPr>
              <a:t>Our </a:t>
            </a:r>
            <a:r>
              <a:rPr lang="en-IE" dirty="0">
                <a:latin typeface="Palatino Linotype" panose="02040502050505030304" pitchFamily="18" charset="0"/>
              </a:rPr>
              <a:t>first objective was to develop a protocol to isolate and measure this small molecule </a:t>
            </a:r>
            <a:r>
              <a:rPr lang="en-IE" dirty="0" smtClean="0">
                <a:latin typeface="Palatino Linotype" panose="02040502050505030304" pitchFamily="18" charset="0"/>
              </a:rPr>
              <a:t>corona from NH</a:t>
            </a:r>
            <a:r>
              <a:rPr lang="en-IE" baseline="-25000" dirty="0" smtClean="0">
                <a:latin typeface="Palatino Linotype" panose="02040502050505030304" pitchFamily="18" charset="0"/>
              </a:rPr>
              <a:t>2</a:t>
            </a:r>
            <a:r>
              <a:rPr lang="en-IE" dirty="0" smtClean="0">
                <a:latin typeface="Palatino Linotype" panose="02040502050505030304" pitchFamily="18" charset="0"/>
              </a:rPr>
              <a:t>-pNPs. We used sodium </a:t>
            </a:r>
            <a:r>
              <a:rPr lang="en-IE" dirty="0">
                <a:latin typeface="Palatino Linotype" panose="02040502050505030304" pitchFamily="18" charset="0"/>
              </a:rPr>
              <a:t>dodecyl sulphate (SDS) as a reference compound, due to its molecular similarity to </a:t>
            </a:r>
            <a:r>
              <a:rPr lang="en-IE" dirty="0" err="1">
                <a:latin typeface="Palatino Linotype" panose="02040502050505030304" pitchFamily="18" charset="0"/>
              </a:rPr>
              <a:t>sulphonated</a:t>
            </a:r>
            <a:r>
              <a:rPr lang="en-IE" dirty="0">
                <a:latin typeface="Palatino Linotype" panose="02040502050505030304" pitchFamily="18" charset="0"/>
              </a:rPr>
              <a:t> lipid chemical signalling molecules </a:t>
            </a:r>
            <a:r>
              <a:rPr lang="en-IE" dirty="0" smtClean="0">
                <a:latin typeface="Palatino Linotype" panose="02040502050505030304" pitchFamily="18" charset="0"/>
              </a:rPr>
              <a:t>(</a:t>
            </a:r>
            <a:r>
              <a:rPr lang="en-IE" dirty="0" err="1" smtClean="0">
                <a:latin typeface="Palatino Linotype" panose="02040502050505030304" pitchFamily="18" charset="0"/>
              </a:rPr>
              <a:t>kairomones</a:t>
            </a:r>
            <a:r>
              <a:rPr lang="en-IE" dirty="0" smtClean="0">
                <a:latin typeface="Palatino Linotype" panose="02040502050505030304" pitchFamily="18" charset="0"/>
              </a:rPr>
              <a:t>) that </a:t>
            </a:r>
            <a:r>
              <a:rPr lang="en-IE" dirty="0">
                <a:latin typeface="Palatino Linotype" panose="02040502050505030304" pitchFamily="18" charset="0"/>
              </a:rPr>
              <a:t>are known to be excreted into the environment by </a:t>
            </a:r>
            <a:r>
              <a:rPr lang="en-IE" i="1" dirty="0" smtClean="0">
                <a:latin typeface="Palatino Linotype" panose="02040502050505030304" pitchFamily="18" charset="0"/>
              </a:rPr>
              <a:t>Daphnia</a:t>
            </a:r>
            <a:r>
              <a:rPr lang="en-IE" dirty="0" smtClean="0">
                <a:latin typeface="Palatino Linotype" panose="02040502050505030304" pitchFamily="18" charset="0"/>
              </a:rPr>
              <a:t>. </a:t>
            </a: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80183" y="4123991"/>
            <a:ext cx="3508034" cy="1529143"/>
          </a:xfrm>
          <a:prstGeom prst="rect">
            <a:avLst/>
          </a:prstGeom>
        </p:spPr>
      </p:pic>
      <p:sp>
        <p:nvSpPr>
          <p:cNvPr id="7" name="TextBox 6"/>
          <p:cNvSpPr txBox="1"/>
          <p:nvPr/>
        </p:nvSpPr>
        <p:spPr>
          <a:xfrm>
            <a:off x="609601" y="4233128"/>
            <a:ext cx="4644044" cy="923330"/>
          </a:xfrm>
          <a:prstGeom prst="rect">
            <a:avLst/>
          </a:prstGeom>
          <a:noFill/>
        </p:spPr>
        <p:txBody>
          <a:bodyPr wrap="square" rtlCol="0">
            <a:spAutoFit/>
          </a:bodyPr>
          <a:lstStyle/>
          <a:p>
            <a:pPr marL="285750" indent="-285750" algn="just">
              <a:spcAft>
                <a:spcPts val="1200"/>
              </a:spcAft>
              <a:buFont typeface="Arial" panose="020B0604020202020204" pitchFamily="34" charset="0"/>
              <a:buChar char="•"/>
            </a:pPr>
            <a:r>
              <a:rPr lang="en-IE" dirty="0" smtClean="0">
                <a:latin typeface="Palatino Linotype" panose="02040502050505030304" pitchFamily="18" charset="0"/>
              </a:rPr>
              <a:t>Finally, using feeding performance we explored the impact of corona formation on </a:t>
            </a:r>
            <a:r>
              <a:rPr lang="en-IE" i="1" dirty="0" smtClean="0">
                <a:latin typeface="Palatino Linotype" panose="02040502050505030304" pitchFamily="18" charset="0"/>
              </a:rPr>
              <a:t>Daphnia magna </a:t>
            </a:r>
            <a:r>
              <a:rPr lang="en-IE" dirty="0" smtClean="0">
                <a:latin typeface="Palatino Linotype" panose="02040502050505030304" pitchFamily="18" charset="0"/>
              </a:rPr>
              <a:t>physiology. </a:t>
            </a:r>
            <a:endParaRPr lang="en-IE" dirty="0">
              <a:latin typeface="Palatino Linotype" panose="02040502050505030304" pitchFamily="18" charset="0"/>
            </a:endParaRPr>
          </a:p>
        </p:txBody>
      </p:sp>
      <p:sp>
        <p:nvSpPr>
          <p:cNvPr id="8" name="TextBox 7"/>
          <p:cNvSpPr txBox="1"/>
          <p:nvPr/>
        </p:nvSpPr>
        <p:spPr>
          <a:xfrm>
            <a:off x="609600" y="2646663"/>
            <a:ext cx="7924800" cy="1477328"/>
          </a:xfrm>
          <a:prstGeom prst="rect">
            <a:avLst/>
          </a:prstGeom>
          <a:noFill/>
        </p:spPr>
        <p:txBody>
          <a:bodyPr wrap="square" rtlCol="0">
            <a:spAutoFit/>
          </a:bodyPr>
          <a:lstStyle/>
          <a:p>
            <a:pPr marL="285750" indent="-285750" algn="just">
              <a:spcAft>
                <a:spcPts val="1200"/>
              </a:spcAft>
              <a:buFont typeface="Arial" panose="020B0604020202020204" pitchFamily="34" charset="0"/>
              <a:buChar char="•"/>
            </a:pPr>
            <a:r>
              <a:rPr lang="en-IE" dirty="0" smtClean="0">
                <a:latin typeface="Palatino Linotype" panose="02040502050505030304" pitchFamily="18" charset="0"/>
              </a:rPr>
              <a:t>The </a:t>
            </a:r>
            <a:r>
              <a:rPr lang="en-IE" dirty="0">
                <a:latin typeface="Palatino Linotype" panose="02040502050505030304" pitchFamily="18" charset="0"/>
              </a:rPr>
              <a:t>second objective was to expand beyond this targeted detection </a:t>
            </a:r>
            <a:r>
              <a:rPr lang="en-IE" dirty="0" smtClean="0">
                <a:latin typeface="Palatino Linotype" panose="02040502050505030304" pitchFamily="18" charset="0"/>
              </a:rPr>
              <a:t>to </a:t>
            </a:r>
            <a:r>
              <a:rPr lang="en-IE" dirty="0">
                <a:latin typeface="Palatino Linotype" panose="02040502050505030304" pitchFamily="18" charset="0"/>
              </a:rPr>
              <a:t>a high-sensitivity untargeted metabolomics semi-quantitative method (via </a:t>
            </a:r>
            <a:r>
              <a:rPr lang="en-IE" dirty="0" err="1">
                <a:latin typeface="Palatino Linotype" panose="02040502050505030304" pitchFamily="18" charset="0"/>
              </a:rPr>
              <a:t>nanoelectrospray</a:t>
            </a:r>
            <a:r>
              <a:rPr lang="en-IE" dirty="0">
                <a:latin typeface="Palatino Linotype" panose="02040502050505030304" pitchFamily="18" charset="0"/>
              </a:rPr>
              <a:t> direct infusion mass spectrometry, DIMS) </a:t>
            </a:r>
            <a:r>
              <a:rPr lang="en-IE" dirty="0" smtClean="0">
                <a:latin typeface="Palatino Linotype" panose="02040502050505030304" pitchFamily="18" charset="0"/>
              </a:rPr>
              <a:t>to </a:t>
            </a:r>
            <a:r>
              <a:rPr lang="en-IE" dirty="0">
                <a:latin typeface="Palatino Linotype" panose="02040502050505030304" pitchFamily="18" charset="0"/>
              </a:rPr>
              <a:t>detect metabolites excreted from a well-established model system for freshwater ecotoxicology </a:t>
            </a:r>
            <a:r>
              <a:rPr lang="en-IE" dirty="0" smtClean="0">
                <a:latin typeface="Palatino Linotype" panose="02040502050505030304" pitchFamily="18" charset="0"/>
              </a:rPr>
              <a:t>that form </a:t>
            </a:r>
            <a:r>
              <a:rPr lang="en-IE" dirty="0">
                <a:latin typeface="Palatino Linotype" panose="02040502050505030304" pitchFamily="18" charset="0"/>
              </a:rPr>
              <a:t>a small molecule </a:t>
            </a:r>
            <a:r>
              <a:rPr lang="en-IE" dirty="0" smtClean="0">
                <a:latin typeface="Palatino Linotype" panose="02040502050505030304" pitchFamily="18" charset="0"/>
              </a:rPr>
              <a:t>corona</a:t>
            </a:r>
            <a:r>
              <a:rPr lang="en-IE" dirty="0">
                <a:latin typeface="Palatino Linotype" panose="02040502050505030304" pitchFamily="18" charset="0"/>
              </a:rPr>
              <a:t> </a:t>
            </a:r>
            <a:r>
              <a:rPr lang="en-IE" dirty="0" smtClean="0">
                <a:latin typeface="Palatino Linotype" panose="02040502050505030304" pitchFamily="18" charset="0"/>
              </a:rPr>
              <a:t>on NPs. </a:t>
            </a:r>
          </a:p>
        </p:txBody>
      </p:sp>
      <p:pic>
        <p:nvPicPr>
          <p:cNvPr id="10" name="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25425" y="-1546225"/>
            <a:ext cx="609600" cy="609600"/>
          </a:xfrm>
          <a:prstGeom prst="rect">
            <a:avLst/>
          </a:prstGeom>
        </p:spPr>
      </p:pic>
    </p:spTree>
    <p:extLst>
      <p:ext uri="{BB962C8B-B14F-4D97-AF65-F5344CB8AC3E}">
        <p14:creationId xmlns:p14="http://schemas.microsoft.com/office/powerpoint/2010/main" val="3768030339"/>
      </p:ext>
    </p:extLst>
  </p:cSld>
  <p:clrMapOvr>
    <a:masterClrMapping/>
  </p:clrMapOvr>
  <mc:AlternateContent xmlns:mc="http://schemas.openxmlformats.org/markup-compatibility/2006">
    <mc:Choice xmlns:p14="http://schemas.microsoft.com/office/powerpoint/2010/main" Requires="p14">
      <p:transition spd="slow" p14:dur="2000" advClick="0" advTm="41000"/>
    </mc:Choice>
    <mc:Fallback>
      <p:transition spd="slow" advClick="0" advTm="4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973"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a:xfrm>
            <a:off x="6934200" y="6356350"/>
            <a:ext cx="2133600" cy="365125"/>
          </a:xfrm>
        </p:spPr>
        <p:txBody>
          <a:bodyPr/>
          <a:lstStyle/>
          <a:p>
            <a:fld id="{FCAEAE96-855E-42B1-8DE9-9C9E68DE18C5}" type="slidenum">
              <a:rPr lang="fr-FR" smtClean="0">
                <a:latin typeface="Palatino Linotype" panose="02040502050505030304" pitchFamily="18" charset="0"/>
              </a:rPr>
              <a:pPr/>
              <a:t>7</a:t>
            </a:fld>
            <a:endParaRPr lang="fr-FR">
              <a:latin typeface="Palatino Linotype" panose="02040502050505030304" pitchFamily="18" charset="0"/>
            </a:endParaRPr>
          </a:p>
        </p:txBody>
      </p:sp>
      <p:pic>
        <p:nvPicPr>
          <p:cNvPr id="3" name="Picture 2">
            <a:extLst>
              <a:ext uri="{FF2B5EF4-FFF2-40B4-BE49-F238E27FC236}">
                <a16:creationId xmlns:a16="http://schemas.microsoft.com/office/drawing/2014/main" id="{E4C77280-A8F4-4B85-8DC2-80B0814915D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912429"/>
            <a:ext cx="9144000" cy="945571"/>
          </a:xfrm>
          <a:prstGeom prst="rect">
            <a:avLst/>
          </a:prstGeom>
        </p:spPr>
      </p:pic>
      <p:sp>
        <p:nvSpPr>
          <p:cNvPr id="7" name="TextBox 6"/>
          <p:cNvSpPr txBox="1"/>
          <p:nvPr/>
        </p:nvSpPr>
        <p:spPr>
          <a:xfrm>
            <a:off x="5646059" y="4490139"/>
            <a:ext cx="3497941" cy="1200329"/>
          </a:xfrm>
          <a:prstGeom prst="rect">
            <a:avLst/>
          </a:prstGeom>
          <a:noFill/>
        </p:spPr>
        <p:txBody>
          <a:bodyPr wrap="square" rtlCol="0">
            <a:spAutoFit/>
          </a:bodyPr>
          <a:lstStyle/>
          <a:p>
            <a:pPr algn="just"/>
            <a:r>
              <a:rPr lang="en-IE" dirty="0" smtClean="0">
                <a:latin typeface="Palatino Linotype" panose="02040502050505030304" pitchFamily="18" charset="0"/>
              </a:rPr>
              <a:t>Wash steps </a:t>
            </a:r>
          </a:p>
          <a:p>
            <a:pPr algn="just"/>
            <a:r>
              <a:rPr lang="en-IE" dirty="0" smtClean="0">
                <a:latin typeface="Palatino Linotype" panose="02040502050505030304" pitchFamily="18" charset="0"/>
              </a:rPr>
              <a:t>Extraction </a:t>
            </a:r>
          </a:p>
          <a:p>
            <a:pPr algn="just"/>
            <a:r>
              <a:rPr lang="en-IE" dirty="0" smtClean="0">
                <a:latin typeface="Palatino Linotype" panose="02040502050505030304" pitchFamily="18" charset="0"/>
              </a:rPr>
              <a:t>Re-suspension </a:t>
            </a:r>
          </a:p>
          <a:p>
            <a:pPr algn="just"/>
            <a:r>
              <a:rPr lang="en-IE" dirty="0" smtClean="0">
                <a:latin typeface="Palatino Linotype" panose="02040502050505030304" pitchFamily="18" charset="0"/>
              </a:rPr>
              <a:t>LC-MS/MS detection of SDS </a:t>
            </a:r>
            <a:endParaRPr lang="en-IE" dirty="0">
              <a:latin typeface="Palatino Linotype" panose="02040502050505030304" pitchFamily="18" charset="0"/>
            </a:endParaRPr>
          </a:p>
        </p:txBody>
      </p:sp>
      <p:sp>
        <p:nvSpPr>
          <p:cNvPr id="2" name="Left Brace 1"/>
          <p:cNvSpPr/>
          <p:nvPr/>
        </p:nvSpPr>
        <p:spPr>
          <a:xfrm>
            <a:off x="5299531" y="4651830"/>
            <a:ext cx="339385" cy="867908"/>
          </a:xfrm>
          <a:prstGeom prst="lef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IE"/>
          </a:p>
        </p:txBody>
      </p:sp>
      <p:cxnSp>
        <p:nvCxnSpPr>
          <p:cNvPr id="9" name="Straight Connector 8"/>
          <p:cNvCxnSpPr/>
          <p:nvPr/>
        </p:nvCxnSpPr>
        <p:spPr>
          <a:xfrm>
            <a:off x="1147950" y="5443797"/>
            <a:ext cx="4127335" cy="0"/>
          </a:xfrm>
          <a:prstGeom prst="line">
            <a:avLst/>
          </a:prstGeom>
        </p:spPr>
        <p:style>
          <a:lnRef idx="1">
            <a:schemeClr val="dk1"/>
          </a:lnRef>
          <a:fillRef idx="0">
            <a:schemeClr val="dk1"/>
          </a:fillRef>
          <a:effectRef idx="0">
            <a:schemeClr val="dk1"/>
          </a:effectRef>
          <a:fontRef idx="minor">
            <a:schemeClr val="tx1"/>
          </a:fontRef>
        </p:style>
      </p:cxnSp>
      <p:cxnSp>
        <p:nvCxnSpPr>
          <p:cNvPr id="11" name="Straight Connector 10"/>
          <p:cNvCxnSpPr>
            <a:stCxn id="14" idx="2"/>
          </p:cNvCxnSpPr>
          <p:nvPr/>
        </p:nvCxnSpPr>
        <p:spPr>
          <a:xfrm flipH="1">
            <a:off x="1147950" y="5085784"/>
            <a:ext cx="6096" cy="358013"/>
          </a:xfrm>
          <a:prstGeom prst="line">
            <a:avLst/>
          </a:prstGeom>
        </p:spPr>
        <p:style>
          <a:lnRef idx="1">
            <a:schemeClr val="dk1"/>
          </a:lnRef>
          <a:fillRef idx="0">
            <a:schemeClr val="dk1"/>
          </a:fillRef>
          <a:effectRef idx="0">
            <a:schemeClr val="dk1"/>
          </a:effectRef>
          <a:fontRef idx="minor">
            <a:schemeClr val="tx1"/>
          </a:fontRef>
        </p:style>
      </p:cxnSp>
      <p:cxnSp>
        <p:nvCxnSpPr>
          <p:cNvPr id="15" name="Straight Connector 14"/>
          <p:cNvCxnSpPr>
            <a:stCxn id="16" idx="2"/>
          </p:cNvCxnSpPr>
          <p:nvPr/>
        </p:nvCxnSpPr>
        <p:spPr>
          <a:xfrm flipH="1">
            <a:off x="2630158" y="5067550"/>
            <a:ext cx="3415" cy="376247"/>
          </a:xfrm>
          <a:prstGeom prst="line">
            <a:avLst/>
          </a:prstGeom>
        </p:spPr>
        <p:style>
          <a:lnRef idx="1">
            <a:schemeClr val="dk1"/>
          </a:lnRef>
          <a:fillRef idx="0">
            <a:schemeClr val="dk1"/>
          </a:fillRef>
          <a:effectRef idx="0">
            <a:schemeClr val="dk1"/>
          </a:effectRef>
          <a:fontRef idx="minor">
            <a:schemeClr val="tx1"/>
          </a:fontRef>
        </p:style>
      </p:cxnSp>
      <p:cxnSp>
        <p:nvCxnSpPr>
          <p:cNvPr id="17" name="Straight Connector 16"/>
          <p:cNvCxnSpPr>
            <a:stCxn id="18" idx="2"/>
          </p:cNvCxnSpPr>
          <p:nvPr/>
        </p:nvCxnSpPr>
        <p:spPr>
          <a:xfrm flipH="1">
            <a:off x="4102121" y="5064559"/>
            <a:ext cx="1" cy="392691"/>
          </a:xfrm>
          <a:prstGeom prst="line">
            <a:avLst/>
          </a:prstGeom>
        </p:spPr>
        <p:style>
          <a:lnRef idx="1">
            <a:schemeClr val="dk1"/>
          </a:lnRef>
          <a:fillRef idx="0">
            <a:schemeClr val="dk1"/>
          </a:fillRef>
          <a:effectRef idx="0">
            <a:schemeClr val="dk1"/>
          </a:effectRef>
          <a:fontRef idx="minor">
            <a:schemeClr val="tx1"/>
          </a:fontRef>
        </p:style>
      </p:cxnSp>
      <p:cxnSp>
        <p:nvCxnSpPr>
          <p:cNvPr id="21" name="Straight Connector 20"/>
          <p:cNvCxnSpPr/>
          <p:nvPr/>
        </p:nvCxnSpPr>
        <p:spPr>
          <a:xfrm>
            <a:off x="5275285" y="5085784"/>
            <a:ext cx="0" cy="358013"/>
          </a:xfrm>
          <a:prstGeom prst="line">
            <a:avLst/>
          </a:prstGeom>
        </p:spPr>
        <p:style>
          <a:lnRef idx="1">
            <a:schemeClr val="dk1"/>
          </a:lnRef>
          <a:fillRef idx="0">
            <a:schemeClr val="dk1"/>
          </a:fillRef>
          <a:effectRef idx="0">
            <a:schemeClr val="dk1"/>
          </a:effectRef>
          <a:fontRef idx="minor">
            <a:schemeClr val="tx1"/>
          </a:fontRef>
        </p:style>
      </p:cxnSp>
      <p:sp>
        <p:nvSpPr>
          <p:cNvPr id="13" name="TextBox 12"/>
          <p:cNvSpPr txBox="1"/>
          <p:nvPr/>
        </p:nvSpPr>
        <p:spPr>
          <a:xfrm>
            <a:off x="685800" y="609600"/>
            <a:ext cx="7848600" cy="461665"/>
          </a:xfrm>
          <a:prstGeom prst="rect">
            <a:avLst/>
          </a:prstGeom>
          <a:noFill/>
        </p:spPr>
        <p:txBody>
          <a:bodyPr wrap="square" rtlCol="0">
            <a:spAutoFit/>
          </a:bodyPr>
          <a:lstStyle/>
          <a:p>
            <a:r>
              <a:rPr lang="en-IE" sz="2400" b="1" dirty="0">
                <a:latin typeface="Palatino Linotype" panose="02040502050505030304" pitchFamily="18" charset="0"/>
              </a:rPr>
              <a:t>Results</a:t>
            </a:r>
            <a:r>
              <a:rPr lang="fr-FR" sz="2400" b="1" dirty="0">
                <a:latin typeface="Palatino Linotype" panose="02040502050505030304" pitchFamily="18" charset="0"/>
              </a:rPr>
              <a:t> and </a:t>
            </a:r>
            <a:r>
              <a:rPr lang="en-IE" sz="2400" b="1" dirty="0">
                <a:latin typeface="Palatino Linotype" panose="02040502050505030304" pitchFamily="18" charset="0"/>
              </a:rPr>
              <a:t>Discussion: SDS optimisation </a:t>
            </a:r>
          </a:p>
        </p:txBody>
      </p:sp>
      <p:sp>
        <p:nvSpPr>
          <p:cNvPr id="14" name="Rectangle 13"/>
          <p:cNvSpPr/>
          <p:nvPr/>
        </p:nvSpPr>
        <p:spPr>
          <a:xfrm>
            <a:off x="476349" y="4150835"/>
            <a:ext cx="1355393" cy="934949"/>
          </a:xfrm>
          <a:prstGeom prst="rect">
            <a:avLst/>
          </a:prstGeom>
          <a:solidFill>
            <a:schemeClr val="accent1">
              <a:lumMod val="60000"/>
              <a:lumOff val="40000"/>
            </a:schemeClr>
          </a:solid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b="1" dirty="0" smtClean="0">
                <a:solidFill>
                  <a:schemeClr val="tx1"/>
                </a:solidFill>
                <a:latin typeface="Arial" panose="020B0604020202020204" pitchFamily="34" charset="0"/>
                <a:cs typeface="Arial" panose="020B0604020202020204" pitchFamily="34" charset="0"/>
              </a:rPr>
              <a:t>Filtered  </a:t>
            </a:r>
          </a:p>
          <a:p>
            <a:pPr algn="ctr"/>
            <a:r>
              <a:rPr lang="en-GB" sz="1100" b="1" dirty="0" smtClean="0">
                <a:solidFill>
                  <a:schemeClr val="tx1"/>
                </a:solidFill>
                <a:latin typeface="Arial" panose="020B0604020202020204" pitchFamily="34" charset="0"/>
                <a:cs typeface="Arial" panose="020B0604020202020204" pitchFamily="34" charset="0"/>
              </a:rPr>
              <a:t>OECD Media </a:t>
            </a:r>
          </a:p>
          <a:p>
            <a:pPr algn="ctr"/>
            <a:r>
              <a:rPr lang="en-GB" sz="1100" b="1" dirty="0" smtClean="0">
                <a:solidFill>
                  <a:schemeClr val="tx1"/>
                </a:solidFill>
                <a:latin typeface="Arial" panose="020B0604020202020204" pitchFamily="34" charset="0"/>
                <a:cs typeface="Arial" panose="020B0604020202020204" pitchFamily="34" charset="0"/>
              </a:rPr>
              <a:t>+1 ppm SDS  </a:t>
            </a:r>
          </a:p>
          <a:p>
            <a:pPr algn="ctr"/>
            <a:r>
              <a:rPr lang="en-GB" sz="1100" b="1" dirty="0" smtClean="0">
                <a:solidFill>
                  <a:schemeClr val="tx1"/>
                </a:solidFill>
                <a:latin typeface="Arial" panose="020B0604020202020204" pitchFamily="34" charset="0"/>
                <a:cs typeface="Arial" panose="020B0604020202020204" pitchFamily="34" charset="0"/>
              </a:rPr>
              <a:t>(no </a:t>
            </a:r>
            <a:r>
              <a:rPr lang="en-GB" sz="1100" b="1" dirty="0" err="1" smtClean="0">
                <a:solidFill>
                  <a:schemeClr val="tx1"/>
                </a:solidFill>
                <a:latin typeface="Arial" panose="020B0604020202020204" pitchFamily="34" charset="0"/>
                <a:cs typeface="Arial" panose="020B0604020202020204" pitchFamily="34" charset="0"/>
              </a:rPr>
              <a:t>pNP</a:t>
            </a:r>
            <a:r>
              <a:rPr lang="en-GB" sz="1100" b="1" dirty="0" smtClean="0">
                <a:solidFill>
                  <a:schemeClr val="tx1"/>
                </a:solidFill>
                <a:latin typeface="Arial" panose="020B0604020202020204" pitchFamily="34" charset="0"/>
                <a:cs typeface="Arial" panose="020B0604020202020204" pitchFamily="34" charset="0"/>
              </a:rPr>
              <a:t>) </a:t>
            </a:r>
          </a:p>
        </p:txBody>
      </p:sp>
      <p:sp>
        <p:nvSpPr>
          <p:cNvPr id="16" name="Rectangle 15"/>
          <p:cNvSpPr/>
          <p:nvPr/>
        </p:nvSpPr>
        <p:spPr>
          <a:xfrm>
            <a:off x="1955876" y="4132601"/>
            <a:ext cx="1355393" cy="934949"/>
          </a:xfrm>
          <a:prstGeom prst="rect">
            <a:avLst/>
          </a:prstGeom>
          <a:solidFill>
            <a:schemeClr val="accent1">
              <a:lumMod val="60000"/>
              <a:lumOff val="40000"/>
            </a:schemeClr>
          </a:solid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b="1" dirty="0">
                <a:solidFill>
                  <a:schemeClr val="tx1"/>
                </a:solidFill>
                <a:latin typeface="Arial" panose="020B0604020202020204" pitchFamily="34" charset="0"/>
                <a:cs typeface="Arial" panose="020B0604020202020204" pitchFamily="34" charset="0"/>
              </a:rPr>
              <a:t>Filtered  </a:t>
            </a:r>
          </a:p>
          <a:p>
            <a:pPr algn="ctr"/>
            <a:r>
              <a:rPr lang="en-GB" sz="1100" b="1" dirty="0">
                <a:solidFill>
                  <a:schemeClr val="tx1"/>
                </a:solidFill>
                <a:latin typeface="Arial" panose="020B0604020202020204" pitchFamily="34" charset="0"/>
                <a:cs typeface="Arial" panose="020B0604020202020204" pitchFamily="34" charset="0"/>
              </a:rPr>
              <a:t>OECD Media </a:t>
            </a:r>
          </a:p>
          <a:p>
            <a:pPr algn="ctr"/>
            <a:r>
              <a:rPr lang="en-GB" sz="1100" b="1" dirty="0">
                <a:solidFill>
                  <a:schemeClr val="tx1"/>
                </a:solidFill>
                <a:latin typeface="Arial" panose="020B0604020202020204" pitchFamily="34" charset="0"/>
                <a:cs typeface="Arial" panose="020B0604020202020204" pitchFamily="34" charset="0"/>
              </a:rPr>
              <a:t>+1 ppm SDS  </a:t>
            </a:r>
          </a:p>
          <a:p>
            <a:pPr algn="ctr"/>
            <a:r>
              <a:rPr lang="en-GB" sz="1100" b="1" dirty="0" smtClean="0">
                <a:solidFill>
                  <a:schemeClr val="tx1"/>
                </a:solidFill>
                <a:latin typeface="Arial" panose="020B0604020202020204" pitchFamily="34" charset="0"/>
                <a:cs typeface="Arial" panose="020B0604020202020204" pitchFamily="34" charset="0"/>
              </a:rPr>
              <a:t>+ 10 </a:t>
            </a:r>
            <a:r>
              <a:rPr lang="el-GR" sz="1100" b="1" dirty="0" smtClean="0">
                <a:solidFill>
                  <a:schemeClr val="tx1"/>
                </a:solidFill>
                <a:latin typeface="Arial" panose="020B0604020202020204" pitchFamily="34" charset="0"/>
                <a:cs typeface="Arial" panose="020B0604020202020204" pitchFamily="34" charset="0"/>
              </a:rPr>
              <a:t>μ</a:t>
            </a:r>
            <a:r>
              <a:rPr lang="en-GB" sz="1100" b="1" dirty="0" smtClean="0">
                <a:solidFill>
                  <a:schemeClr val="tx1"/>
                </a:solidFill>
                <a:latin typeface="Arial" panose="020B0604020202020204" pitchFamily="34" charset="0"/>
                <a:cs typeface="Arial" panose="020B0604020202020204" pitchFamily="34" charset="0"/>
              </a:rPr>
              <a:t>g </a:t>
            </a:r>
            <a:r>
              <a:rPr lang="en-GB" sz="1100" b="1" dirty="0" err="1" smtClean="0">
                <a:solidFill>
                  <a:schemeClr val="tx1"/>
                </a:solidFill>
                <a:latin typeface="Arial" panose="020B0604020202020204" pitchFamily="34" charset="0"/>
                <a:cs typeface="Arial" panose="020B0604020202020204" pitchFamily="34" charset="0"/>
              </a:rPr>
              <a:t>pNP</a:t>
            </a:r>
            <a:r>
              <a:rPr lang="en-GB" sz="1100" b="1" dirty="0" smtClean="0">
                <a:solidFill>
                  <a:schemeClr val="tx1"/>
                </a:solidFill>
                <a:latin typeface="Arial" panose="020B0604020202020204" pitchFamily="34" charset="0"/>
                <a:cs typeface="Arial" panose="020B0604020202020204" pitchFamily="34" charset="0"/>
              </a:rPr>
              <a:t>/ml  </a:t>
            </a:r>
            <a:endParaRPr lang="en-GB" sz="1100" b="1" dirty="0">
              <a:solidFill>
                <a:schemeClr val="tx1"/>
              </a:solidFill>
              <a:latin typeface="Arial" panose="020B0604020202020204" pitchFamily="34" charset="0"/>
              <a:cs typeface="Arial" panose="020B0604020202020204" pitchFamily="34" charset="0"/>
            </a:endParaRPr>
          </a:p>
        </p:txBody>
      </p:sp>
      <p:sp>
        <p:nvSpPr>
          <p:cNvPr id="18" name="Rectangle 17"/>
          <p:cNvSpPr/>
          <p:nvPr/>
        </p:nvSpPr>
        <p:spPr>
          <a:xfrm>
            <a:off x="3424425" y="4129610"/>
            <a:ext cx="1355393" cy="934949"/>
          </a:xfrm>
          <a:prstGeom prst="rect">
            <a:avLst/>
          </a:prstGeom>
          <a:solidFill>
            <a:schemeClr val="accent1">
              <a:lumMod val="60000"/>
              <a:lumOff val="40000"/>
            </a:schemeClr>
          </a:solid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b="1" dirty="0">
                <a:solidFill>
                  <a:schemeClr val="tx1"/>
                </a:solidFill>
                <a:latin typeface="Arial" panose="020B0604020202020204" pitchFamily="34" charset="0"/>
                <a:cs typeface="Arial" panose="020B0604020202020204" pitchFamily="34" charset="0"/>
              </a:rPr>
              <a:t>Filtered  </a:t>
            </a:r>
          </a:p>
          <a:p>
            <a:pPr algn="ctr"/>
            <a:r>
              <a:rPr lang="en-GB" sz="1100" b="1" dirty="0">
                <a:solidFill>
                  <a:schemeClr val="tx1"/>
                </a:solidFill>
                <a:latin typeface="Arial" panose="020B0604020202020204" pitchFamily="34" charset="0"/>
                <a:cs typeface="Arial" panose="020B0604020202020204" pitchFamily="34" charset="0"/>
              </a:rPr>
              <a:t>OECD Media </a:t>
            </a:r>
          </a:p>
          <a:p>
            <a:pPr algn="ctr"/>
            <a:r>
              <a:rPr lang="en-GB" sz="1100" b="1" dirty="0" smtClean="0">
                <a:solidFill>
                  <a:schemeClr val="tx1"/>
                </a:solidFill>
                <a:latin typeface="Arial" panose="020B0604020202020204" pitchFamily="34" charset="0"/>
                <a:cs typeface="Arial" panose="020B0604020202020204" pitchFamily="34" charset="0"/>
              </a:rPr>
              <a:t>+ </a:t>
            </a:r>
            <a:r>
              <a:rPr lang="en-GB" sz="1100" b="1" dirty="0">
                <a:solidFill>
                  <a:schemeClr val="tx1"/>
                </a:solidFill>
                <a:latin typeface="Arial" panose="020B0604020202020204" pitchFamily="34" charset="0"/>
                <a:cs typeface="Arial" panose="020B0604020202020204" pitchFamily="34" charset="0"/>
              </a:rPr>
              <a:t>10 </a:t>
            </a:r>
            <a:r>
              <a:rPr lang="el-GR" sz="1100" b="1" dirty="0">
                <a:solidFill>
                  <a:schemeClr val="tx1"/>
                </a:solidFill>
                <a:latin typeface="Arial" panose="020B0604020202020204" pitchFamily="34" charset="0"/>
                <a:cs typeface="Arial" panose="020B0604020202020204" pitchFamily="34" charset="0"/>
              </a:rPr>
              <a:t>μ</a:t>
            </a:r>
            <a:r>
              <a:rPr lang="en-GB" sz="1100" b="1" dirty="0">
                <a:solidFill>
                  <a:schemeClr val="tx1"/>
                </a:solidFill>
                <a:latin typeface="Arial" panose="020B0604020202020204" pitchFamily="34" charset="0"/>
                <a:cs typeface="Arial" panose="020B0604020202020204" pitchFamily="34" charset="0"/>
              </a:rPr>
              <a:t>g </a:t>
            </a:r>
            <a:r>
              <a:rPr lang="en-GB" sz="1100" b="1" dirty="0" err="1" smtClean="0">
                <a:solidFill>
                  <a:schemeClr val="tx1"/>
                </a:solidFill>
                <a:latin typeface="Arial" panose="020B0604020202020204" pitchFamily="34" charset="0"/>
                <a:cs typeface="Arial" panose="020B0604020202020204" pitchFamily="34" charset="0"/>
              </a:rPr>
              <a:t>pNP</a:t>
            </a:r>
            <a:r>
              <a:rPr lang="en-GB" sz="1100" b="1" dirty="0" smtClean="0">
                <a:solidFill>
                  <a:schemeClr val="tx1"/>
                </a:solidFill>
                <a:latin typeface="Arial" panose="020B0604020202020204" pitchFamily="34" charset="0"/>
                <a:cs typeface="Arial" panose="020B0604020202020204" pitchFamily="34" charset="0"/>
              </a:rPr>
              <a:t>/ml </a:t>
            </a:r>
          </a:p>
          <a:p>
            <a:pPr algn="ctr"/>
            <a:r>
              <a:rPr lang="en-GB" sz="1100" b="1" dirty="0" smtClean="0">
                <a:solidFill>
                  <a:schemeClr val="tx1"/>
                </a:solidFill>
                <a:latin typeface="Arial" panose="020B0604020202020204" pitchFamily="34" charset="0"/>
                <a:cs typeface="Arial" panose="020B0604020202020204" pitchFamily="34" charset="0"/>
              </a:rPr>
              <a:t>(no SDS) </a:t>
            </a:r>
            <a:endParaRPr lang="en-GB" sz="1100" b="1" dirty="0">
              <a:solidFill>
                <a:schemeClr val="tx1"/>
              </a:solidFill>
              <a:latin typeface="Arial" panose="020B0604020202020204" pitchFamily="34" charset="0"/>
              <a:cs typeface="Arial" panose="020B0604020202020204" pitchFamily="34" charset="0"/>
            </a:endParaRPr>
          </a:p>
        </p:txBody>
      </p:sp>
      <p:sp>
        <p:nvSpPr>
          <p:cNvPr id="19" name="Rectangle 18"/>
          <p:cNvSpPr/>
          <p:nvPr/>
        </p:nvSpPr>
        <p:spPr>
          <a:xfrm>
            <a:off x="1955876" y="1198734"/>
            <a:ext cx="1348565" cy="951928"/>
          </a:xfrm>
          <a:prstGeom prst="rect">
            <a:avLst/>
          </a:prstGeom>
          <a:solidFill>
            <a:schemeClr val="accent1">
              <a:lumMod val="60000"/>
              <a:lumOff val="40000"/>
            </a:schemeClr>
          </a:solid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b="1" dirty="0" smtClean="0">
                <a:solidFill>
                  <a:schemeClr val="tx1"/>
                </a:solidFill>
                <a:latin typeface="Arial" panose="020B0604020202020204" pitchFamily="34" charset="0"/>
                <a:cs typeface="Arial" panose="020B0604020202020204" pitchFamily="34" charset="0"/>
              </a:rPr>
              <a:t>OECD </a:t>
            </a:r>
          </a:p>
          <a:p>
            <a:pPr algn="ctr"/>
            <a:r>
              <a:rPr lang="en-GB" sz="1100" b="1" dirty="0" smtClean="0">
                <a:solidFill>
                  <a:schemeClr val="tx1"/>
                </a:solidFill>
                <a:latin typeface="Arial" panose="020B0604020202020204" pitchFamily="34" charset="0"/>
                <a:cs typeface="Arial" panose="020B0604020202020204" pitchFamily="34" charset="0"/>
              </a:rPr>
              <a:t>Media</a:t>
            </a:r>
          </a:p>
        </p:txBody>
      </p:sp>
      <p:sp>
        <p:nvSpPr>
          <p:cNvPr id="20" name="Rectangle 19"/>
          <p:cNvSpPr/>
          <p:nvPr/>
        </p:nvSpPr>
        <p:spPr>
          <a:xfrm>
            <a:off x="1959413" y="2861322"/>
            <a:ext cx="1348565" cy="951928"/>
          </a:xfrm>
          <a:prstGeom prst="rect">
            <a:avLst/>
          </a:prstGeom>
          <a:solidFill>
            <a:schemeClr val="accent1">
              <a:lumMod val="60000"/>
              <a:lumOff val="40000"/>
            </a:schemeClr>
          </a:solid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b="1" dirty="0" smtClean="0">
                <a:solidFill>
                  <a:schemeClr val="tx1"/>
                </a:solidFill>
                <a:latin typeface="Arial" panose="020B0604020202020204" pitchFamily="34" charset="0"/>
                <a:cs typeface="Arial" panose="020B0604020202020204" pitchFamily="34" charset="0"/>
              </a:rPr>
              <a:t>Filtered </a:t>
            </a:r>
          </a:p>
          <a:p>
            <a:pPr algn="ctr"/>
            <a:r>
              <a:rPr lang="en-GB" sz="1100" b="1" dirty="0" smtClean="0">
                <a:solidFill>
                  <a:schemeClr val="tx1"/>
                </a:solidFill>
                <a:latin typeface="Arial" panose="020B0604020202020204" pitchFamily="34" charset="0"/>
                <a:cs typeface="Arial" panose="020B0604020202020204" pitchFamily="34" charset="0"/>
              </a:rPr>
              <a:t>OECD</a:t>
            </a:r>
          </a:p>
          <a:p>
            <a:pPr algn="ctr"/>
            <a:r>
              <a:rPr lang="en-GB" sz="1100" b="1" dirty="0" smtClean="0">
                <a:solidFill>
                  <a:schemeClr val="tx1"/>
                </a:solidFill>
                <a:latin typeface="Arial" panose="020B0604020202020204" pitchFamily="34" charset="0"/>
                <a:cs typeface="Arial" panose="020B0604020202020204" pitchFamily="34" charset="0"/>
              </a:rPr>
              <a:t>Media  </a:t>
            </a:r>
            <a:endParaRPr lang="en-GB" sz="1100" b="1" i="1" dirty="0" smtClean="0">
              <a:solidFill>
                <a:schemeClr val="tx1"/>
              </a:solidFill>
              <a:latin typeface="Arial" panose="020B0604020202020204" pitchFamily="34" charset="0"/>
              <a:cs typeface="Arial" panose="020B0604020202020204" pitchFamily="34" charset="0"/>
            </a:endParaRPr>
          </a:p>
        </p:txBody>
      </p:sp>
      <p:sp>
        <p:nvSpPr>
          <p:cNvPr id="22" name="Left Brace 21"/>
          <p:cNvSpPr/>
          <p:nvPr/>
        </p:nvSpPr>
        <p:spPr>
          <a:xfrm rot="5400000">
            <a:off x="2489445" y="2512423"/>
            <a:ext cx="237981" cy="2987374"/>
          </a:xfrm>
          <a:prstGeom prst="leftBrace">
            <a:avLst>
              <a:gd name="adj1" fmla="val 8333"/>
              <a:gd name="adj2" fmla="val 50457"/>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600">
              <a:latin typeface="Arial" panose="020B0604020202020204" pitchFamily="34" charset="0"/>
              <a:cs typeface="Arial" panose="020B0604020202020204" pitchFamily="34" charset="0"/>
            </a:endParaRPr>
          </a:p>
        </p:txBody>
      </p:sp>
      <p:cxnSp>
        <p:nvCxnSpPr>
          <p:cNvPr id="23" name="Straight Arrow Connector 22"/>
          <p:cNvCxnSpPr/>
          <p:nvPr/>
        </p:nvCxnSpPr>
        <p:spPr>
          <a:xfrm>
            <a:off x="2630158" y="2218043"/>
            <a:ext cx="0" cy="578617"/>
          </a:xfrm>
          <a:prstGeom prst="straightConnector1">
            <a:avLst/>
          </a:prstGeom>
          <a:ln w="12700">
            <a:solidFill>
              <a:schemeClr val="tx1"/>
            </a:solidFill>
            <a:tailEnd type="stealth"/>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2592402" y="3889500"/>
            <a:ext cx="2560" cy="224491"/>
          </a:xfrm>
          <a:prstGeom prst="straightConnector1">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1817260" y="2368905"/>
            <a:ext cx="1607335" cy="273413"/>
          </a:xfrm>
          <a:prstGeom prst="rect">
            <a:avLst/>
          </a:prstGeom>
          <a:solidFill>
            <a:schemeClr val="bg1"/>
          </a:solidFill>
        </p:spPr>
        <p:txBody>
          <a:bodyPr wrap="square" rtlCol="0">
            <a:spAutoFit/>
          </a:bodyPr>
          <a:lstStyle/>
          <a:p>
            <a:pPr algn="ctr"/>
            <a:r>
              <a:rPr lang="en-GB" sz="1000" b="1" dirty="0" smtClean="0">
                <a:latin typeface="Arial" panose="020B0604020202020204" pitchFamily="34" charset="0"/>
                <a:cs typeface="Arial" panose="020B0604020202020204" pitchFamily="34" charset="0"/>
              </a:rPr>
              <a:t>Filter</a:t>
            </a:r>
            <a:endParaRPr lang="en-GB" sz="1000" b="1" dirty="0">
              <a:latin typeface="Arial" panose="020B0604020202020204" pitchFamily="34" charset="0"/>
              <a:cs typeface="Arial" panose="020B0604020202020204" pitchFamily="34" charset="0"/>
            </a:endParaRPr>
          </a:p>
        </p:txBody>
      </p:sp>
      <p:pic>
        <p:nvPicPr>
          <p:cNvPr id="6" name="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11175" y="-1831975"/>
            <a:ext cx="609600" cy="609600"/>
          </a:xfrm>
          <a:prstGeom prst="rect">
            <a:avLst/>
          </a:prstGeom>
        </p:spPr>
      </p:pic>
    </p:spTree>
    <p:extLst>
      <p:ext uri="{BB962C8B-B14F-4D97-AF65-F5344CB8AC3E}">
        <p14:creationId xmlns:p14="http://schemas.microsoft.com/office/powerpoint/2010/main" val="3780200450"/>
      </p:ext>
    </p:extLst>
  </p:cSld>
  <p:clrMapOvr>
    <a:masterClrMapping/>
  </p:clrMapOvr>
  <mc:AlternateContent xmlns:mc="http://schemas.openxmlformats.org/markup-compatibility/2006">
    <mc:Choice xmlns:p14="http://schemas.microsoft.com/office/powerpoint/2010/main" Requires="p14">
      <p:transition spd="slow" p14:dur="2000" advClick="0" advTm="21000"/>
    </mc:Choice>
    <mc:Fallback>
      <p:transition spd="slow" advClick="0" advTm="2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48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a:xfrm>
            <a:off x="6934200" y="6356350"/>
            <a:ext cx="2133600" cy="365125"/>
          </a:xfrm>
        </p:spPr>
        <p:txBody>
          <a:bodyPr/>
          <a:lstStyle/>
          <a:p>
            <a:fld id="{FCAEAE96-855E-42B1-8DE9-9C9E68DE18C5}" type="slidenum">
              <a:rPr lang="fr-FR" smtClean="0">
                <a:latin typeface="Palatino Linotype" panose="02040502050505030304" pitchFamily="18" charset="0"/>
              </a:rPr>
              <a:pPr/>
              <a:t>8</a:t>
            </a:fld>
            <a:endParaRPr lang="fr-FR">
              <a:latin typeface="Palatino Linotype" panose="02040502050505030304" pitchFamily="18" charset="0"/>
            </a:endParaRPr>
          </a:p>
        </p:txBody>
      </p:sp>
      <p:pic>
        <p:nvPicPr>
          <p:cNvPr id="3" name="Picture 2">
            <a:extLst>
              <a:ext uri="{FF2B5EF4-FFF2-40B4-BE49-F238E27FC236}">
                <a16:creationId xmlns:a16="http://schemas.microsoft.com/office/drawing/2014/main" id="{E4C77280-A8F4-4B85-8DC2-80B0814915D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912429"/>
            <a:ext cx="9144000" cy="945571"/>
          </a:xfrm>
          <a:prstGeom prst="rect">
            <a:avLst/>
          </a:prstGeom>
        </p:spPr>
      </p:pic>
      <p:sp>
        <p:nvSpPr>
          <p:cNvPr id="6" name="TextBox 5"/>
          <p:cNvSpPr txBox="1"/>
          <p:nvPr/>
        </p:nvSpPr>
        <p:spPr>
          <a:xfrm>
            <a:off x="685800" y="609600"/>
            <a:ext cx="7848600" cy="461665"/>
          </a:xfrm>
          <a:prstGeom prst="rect">
            <a:avLst/>
          </a:prstGeom>
          <a:noFill/>
        </p:spPr>
        <p:txBody>
          <a:bodyPr wrap="square" rtlCol="0">
            <a:spAutoFit/>
          </a:bodyPr>
          <a:lstStyle/>
          <a:p>
            <a:r>
              <a:rPr lang="en-IE" sz="2400" b="1" dirty="0">
                <a:latin typeface="Palatino Linotype" panose="02040502050505030304" pitchFamily="18" charset="0"/>
              </a:rPr>
              <a:t>Results</a:t>
            </a:r>
            <a:r>
              <a:rPr lang="fr-FR" sz="2400" b="1" dirty="0">
                <a:latin typeface="Palatino Linotype" panose="02040502050505030304" pitchFamily="18" charset="0"/>
              </a:rPr>
              <a:t> and </a:t>
            </a:r>
            <a:r>
              <a:rPr lang="en-IE" sz="2400" b="1" dirty="0">
                <a:latin typeface="Palatino Linotype" panose="02040502050505030304" pitchFamily="18" charset="0"/>
              </a:rPr>
              <a:t>Discussion: SDS optimisation </a:t>
            </a:r>
            <a:r>
              <a:rPr lang="en-IE" sz="2400" b="1" dirty="0" smtClean="0">
                <a:latin typeface="Palatino Linotype" panose="02040502050505030304" pitchFamily="18" charset="0"/>
              </a:rPr>
              <a:t>I </a:t>
            </a:r>
            <a:endParaRPr lang="en-IE" sz="2400" b="1" dirty="0">
              <a:latin typeface="Palatino Linotype" panose="02040502050505030304" pitchFamily="18" charset="0"/>
            </a:endParaRPr>
          </a:p>
        </p:txBody>
      </p:sp>
      <p:grpSp>
        <p:nvGrpSpPr>
          <p:cNvPr id="8" name="Group 7"/>
          <p:cNvGrpSpPr/>
          <p:nvPr/>
        </p:nvGrpSpPr>
        <p:grpSpPr>
          <a:xfrm>
            <a:off x="939908" y="1071265"/>
            <a:ext cx="5737117" cy="4694535"/>
            <a:chOff x="393699" y="1071265"/>
            <a:chExt cx="5737117" cy="4694535"/>
          </a:xfrm>
        </p:grpSpPr>
        <p:pic>
          <p:nvPicPr>
            <p:cNvPr id="4" name="Picture 3"/>
            <p:cNvPicPr>
              <a:picLocks noChangeAspect="1"/>
            </p:cNvPicPr>
            <p:nvPr/>
          </p:nvPicPr>
          <p:blipFill rotWithShape="1">
            <a:blip r:embed="rId6">
              <a:extLst>
                <a:ext uri="{28A0092B-C50C-407E-A947-70E740481C1C}">
                  <a14:useLocalDpi xmlns:a14="http://schemas.microsoft.com/office/drawing/2010/main" val="0"/>
                </a:ext>
              </a:extLst>
            </a:blip>
            <a:srcRect l="3283" t="8921" r="48710" b="16016"/>
            <a:stretch/>
          </p:blipFill>
          <p:spPr>
            <a:xfrm>
              <a:off x="393699" y="1104900"/>
              <a:ext cx="5737117" cy="4660900"/>
            </a:xfrm>
            <a:prstGeom prst="rect">
              <a:avLst/>
            </a:prstGeom>
          </p:spPr>
        </p:pic>
        <p:sp>
          <p:nvSpPr>
            <p:cNvPr id="9" name="Rectangle 8"/>
            <p:cNvSpPr/>
            <p:nvPr/>
          </p:nvSpPr>
          <p:spPr>
            <a:xfrm>
              <a:off x="393699" y="1071265"/>
              <a:ext cx="368300" cy="3384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grpSp>
      <p:sp>
        <p:nvSpPr>
          <p:cNvPr id="11" name="Rectangle 10"/>
          <p:cNvSpPr/>
          <p:nvPr/>
        </p:nvSpPr>
        <p:spPr>
          <a:xfrm>
            <a:off x="5281840" y="1210242"/>
            <a:ext cx="3252560" cy="1015663"/>
          </a:xfrm>
          <a:prstGeom prst="rect">
            <a:avLst/>
          </a:prstGeom>
        </p:spPr>
        <p:txBody>
          <a:bodyPr wrap="square">
            <a:spAutoFit/>
          </a:bodyPr>
          <a:lstStyle/>
          <a:p>
            <a:pPr algn="just">
              <a:spcAft>
                <a:spcPts val="1200"/>
              </a:spcAft>
              <a:defRPr/>
            </a:pPr>
            <a:r>
              <a:rPr lang="en-IE" sz="2000" dirty="0" smtClean="0"/>
              <a:t>2 </a:t>
            </a:r>
            <a:r>
              <a:rPr lang="en-IE" sz="2000" dirty="0" smtClean="0"/>
              <a:t>extractions are sufficient to extract all signal of bound SDS. </a:t>
            </a:r>
            <a:endParaRPr lang="en-IE" sz="2000" dirty="0"/>
          </a:p>
        </p:txBody>
      </p:sp>
      <p:pic>
        <p:nvPicPr>
          <p:cNvPr id="7" name="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283" y="-1789699"/>
            <a:ext cx="609600" cy="609600"/>
          </a:xfrm>
          <a:prstGeom prst="rect">
            <a:avLst/>
          </a:prstGeom>
        </p:spPr>
      </p:pic>
      <p:sp>
        <p:nvSpPr>
          <p:cNvPr id="10" name="Right Brace 9"/>
          <p:cNvSpPr/>
          <p:nvPr/>
        </p:nvSpPr>
        <p:spPr>
          <a:xfrm rot="16200000">
            <a:off x="3745230" y="1989617"/>
            <a:ext cx="209550" cy="2523744"/>
          </a:xfrm>
          <a:prstGeom prst="rightBrace">
            <a:avLst/>
          </a:prstGeom>
          <a:ln w="1905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IE"/>
          </a:p>
        </p:txBody>
      </p:sp>
      <p:sp>
        <p:nvSpPr>
          <p:cNvPr id="12" name="Rectangle 11"/>
          <p:cNvSpPr/>
          <p:nvPr/>
        </p:nvSpPr>
        <p:spPr>
          <a:xfrm>
            <a:off x="2495550" y="2027963"/>
            <a:ext cx="2616327" cy="1015663"/>
          </a:xfrm>
          <a:prstGeom prst="rect">
            <a:avLst/>
          </a:prstGeom>
        </p:spPr>
        <p:txBody>
          <a:bodyPr wrap="square">
            <a:spAutoFit/>
          </a:bodyPr>
          <a:lstStyle/>
          <a:p>
            <a:pPr algn="just">
              <a:spcAft>
                <a:spcPts val="1200"/>
              </a:spcAft>
              <a:defRPr/>
            </a:pPr>
            <a:r>
              <a:rPr lang="en-IE" sz="2000" dirty="0" smtClean="0"/>
              <a:t>3 washings are more than enough to remove unbound SDS. </a:t>
            </a:r>
          </a:p>
        </p:txBody>
      </p:sp>
      <p:sp>
        <p:nvSpPr>
          <p:cNvPr id="19" name="Right Brace 18"/>
          <p:cNvSpPr/>
          <p:nvPr/>
        </p:nvSpPr>
        <p:spPr>
          <a:xfrm rot="16200000">
            <a:off x="5845174" y="1568402"/>
            <a:ext cx="209550" cy="1250952"/>
          </a:xfrm>
          <a:prstGeom prst="rightBrace">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E"/>
          </a:p>
        </p:txBody>
      </p:sp>
    </p:spTree>
    <p:extLst>
      <p:ext uri="{BB962C8B-B14F-4D97-AF65-F5344CB8AC3E}">
        <p14:creationId xmlns:p14="http://schemas.microsoft.com/office/powerpoint/2010/main" val="885618975"/>
      </p:ext>
    </p:extLst>
  </p:cSld>
  <p:clrMapOvr>
    <a:masterClrMapping/>
  </p:clrMapOvr>
  <mc:AlternateContent xmlns:mc="http://schemas.openxmlformats.org/markup-compatibility/2006">
    <mc:Choice xmlns:p14="http://schemas.microsoft.com/office/powerpoint/2010/main" Requires="p14">
      <p:transition spd="slow" p14:dur="2000" advClick="0" advTm="41000"/>
    </mc:Choice>
    <mc:Fallback>
      <p:transition spd="slow" advClick="0" advTm="4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82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a:xfrm>
            <a:off x="6934200" y="6356350"/>
            <a:ext cx="2133600" cy="365125"/>
          </a:xfrm>
        </p:spPr>
        <p:txBody>
          <a:bodyPr/>
          <a:lstStyle/>
          <a:p>
            <a:fld id="{FCAEAE96-855E-42B1-8DE9-9C9E68DE18C5}" type="slidenum">
              <a:rPr lang="fr-FR" smtClean="0">
                <a:latin typeface="Palatino Linotype" panose="02040502050505030304" pitchFamily="18" charset="0"/>
              </a:rPr>
              <a:pPr/>
              <a:t>9</a:t>
            </a:fld>
            <a:endParaRPr lang="fr-FR">
              <a:latin typeface="Palatino Linotype" panose="02040502050505030304" pitchFamily="18" charset="0"/>
            </a:endParaRPr>
          </a:p>
        </p:txBody>
      </p:sp>
      <p:pic>
        <p:nvPicPr>
          <p:cNvPr id="3" name="Picture 2">
            <a:extLst>
              <a:ext uri="{FF2B5EF4-FFF2-40B4-BE49-F238E27FC236}">
                <a16:creationId xmlns:a16="http://schemas.microsoft.com/office/drawing/2014/main" id="{E4C77280-A8F4-4B85-8DC2-80B0814915D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912429"/>
            <a:ext cx="9144000" cy="945571"/>
          </a:xfrm>
          <a:prstGeom prst="rect">
            <a:avLst/>
          </a:prstGeom>
        </p:spPr>
      </p:pic>
      <p:sp>
        <p:nvSpPr>
          <p:cNvPr id="6" name="TextBox 5"/>
          <p:cNvSpPr txBox="1"/>
          <p:nvPr/>
        </p:nvSpPr>
        <p:spPr>
          <a:xfrm>
            <a:off x="685800" y="609600"/>
            <a:ext cx="7848600" cy="461665"/>
          </a:xfrm>
          <a:prstGeom prst="rect">
            <a:avLst/>
          </a:prstGeom>
          <a:noFill/>
        </p:spPr>
        <p:txBody>
          <a:bodyPr wrap="square" rtlCol="0">
            <a:spAutoFit/>
          </a:bodyPr>
          <a:lstStyle/>
          <a:p>
            <a:r>
              <a:rPr lang="en-IE" sz="2400" b="1" dirty="0">
                <a:latin typeface="Palatino Linotype" panose="02040502050505030304" pitchFamily="18" charset="0"/>
              </a:rPr>
              <a:t>Results</a:t>
            </a:r>
            <a:r>
              <a:rPr lang="fr-FR" sz="2400" b="1" dirty="0">
                <a:latin typeface="Palatino Linotype" panose="02040502050505030304" pitchFamily="18" charset="0"/>
              </a:rPr>
              <a:t> and </a:t>
            </a:r>
            <a:r>
              <a:rPr lang="en-IE" sz="2400" b="1" dirty="0">
                <a:latin typeface="Palatino Linotype" panose="02040502050505030304" pitchFamily="18" charset="0"/>
              </a:rPr>
              <a:t>Discussion: SDS optimisation </a:t>
            </a:r>
            <a:r>
              <a:rPr lang="en-IE" sz="2400" b="1" dirty="0" smtClean="0">
                <a:latin typeface="Palatino Linotype" panose="02040502050505030304" pitchFamily="18" charset="0"/>
              </a:rPr>
              <a:t>II </a:t>
            </a:r>
            <a:endParaRPr lang="en-IE" sz="2400" b="1" dirty="0">
              <a:latin typeface="Palatino Linotype" panose="02040502050505030304" pitchFamily="18" charset="0"/>
            </a:endParaRPr>
          </a:p>
        </p:txBody>
      </p:sp>
      <p:grpSp>
        <p:nvGrpSpPr>
          <p:cNvPr id="4" name="Group 3"/>
          <p:cNvGrpSpPr/>
          <p:nvPr/>
        </p:nvGrpSpPr>
        <p:grpSpPr>
          <a:xfrm>
            <a:off x="457200" y="1071265"/>
            <a:ext cx="5016500" cy="4789913"/>
            <a:chOff x="457200" y="1071265"/>
            <a:chExt cx="5016500" cy="4789913"/>
          </a:xfrm>
        </p:grpSpPr>
        <p:pic>
          <p:nvPicPr>
            <p:cNvPr id="7" name="Picture 6"/>
            <p:cNvPicPr>
              <a:picLocks noChangeAspect="1"/>
            </p:cNvPicPr>
            <p:nvPr/>
          </p:nvPicPr>
          <p:blipFill rotWithShape="1">
            <a:blip r:embed="rId6">
              <a:extLst>
                <a:ext uri="{28A0092B-C50C-407E-A947-70E740481C1C}">
                  <a14:useLocalDpi xmlns:a14="http://schemas.microsoft.com/office/drawing/2010/main" val="0"/>
                </a:ext>
              </a:extLst>
            </a:blip>
            <a:srcRect l="51835" t="4922" r="2310" b="11711"/>
            <a:stretch/>
          </p:blipFill>
          <p:spPr>
            <a:xfrm>
              <a:off x="457200" y="1122515"/>
              <a:ext cx="5016500" cy="4738663"/>
            </a:xfrm>
            <a:prstGeom prst="rect">
              <a:avLst/>
            </a:prstGeom>
          </p:spPr>
        </p:pic>
        <p:sp>
          <p:nvSpPr>
            <p:cNvPr id="2" name="Rectangle 1"/>
            <p:cNvSpPr/>
            <p:nvPr/>
          </p:nvSpPr>
          <p:spPr>
            <a:xfrm>
              <a:off x="457200" y="1071265"/>
              <a:ext cx="368300" cy="3384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grpSp>
      <p:sp>
        <p:nvSpPr>
          <p:cNvPr id="10" name="Rectangle 9"/>
          <p:cNvSpPr/>
          <p:nvPr/>
        </p:nvSpPr>
        <p:spPr>
          <a:xfrm>
            <a:off x="5200650" y="1721735"/>
            <a:ext cx="3695700" cy="1785104"/>
          </a:xfrm>
          <a:prstGeom prst="rect">
            <a:avLst/>
          </a:prstGeom>
        </p:spPr>
        <p:txBody>
          <a:bodyPr wrap="square">
            <a:spAutoFit/>
          </a:bodyPr>
          <a:lstStyle/>
          <a:p>
            <a:pPr marL="285750" indent="-285750" algn="just">
              <a:spcAft>
                <a:spcPts val="1200"/>
              </a:spcAft>
              <a:buFont typeface="Wingdings" panose="05000000000000000000" pitchFamily="2" charset="2"/>
              <a:buChar char="q"/>
              <a:defRPr/>
            </a:pPr>
            <a:r>
              <a:rPr lang="en-IE" sz="2000" dirty="0"/>
              <a:t>Extraction in </a:t>
            </a:r>
            <a:r>
              <a:rPr lang="en-IE" sz="2000" dirty="0" err="1" smtClean="0"/>
              <a:t>methanol:water</a:t>
            </a:r>
            <a:r>
              <a:rPr lang="en-IE" sz="2000" dirty="0" smtClean="0"/>
              <a:t> is more efficient than </a:t>
            </a:r>
            <a:r>
              <a:rPr lang="en-IE" sz="2000" dirty="0" err="1" smtClean="0"/>
              <a:t>methanol:formic</a:t>
            </a:r>
            <a:r>
              <a:rPr lang="en-IE" sz="2000" dirty="0" smtClean="0"/>
              <a:t> acid. </a:t>
            </a:r>
          </a:p>
          <a:p>
            <a:pPr marL="285750" indent="-285750" algn="just">
              <a:spcAft>
                <a:spcPts val="1200"/>
              </a:spcAft>
              <a:buFont typeface="Wingdings" panose="05000000000000000000" pitchFamily="2" charset="2"/>
              <a:buChar char="q"/>
              <a:defRPr/>
            </a:pPr>
            <a:r>
              <a:rPr lang="en-IE" sz="2000" dirty="0"/>
              <a:t>2 extractions </a:t>
            </a:r>
            <a:r>
              <a:rPr lang="en-IE" sz="2000" dirty="0" smtClean="0"/>
              <a:t>are </a:t>
            </a:r>
            <a:r>
              <a:rPr lang="en-IE" sz="2000" dirty="0"/>
              <a:t>sufficient to extract all signal of bound SDS. </a:t>
            </a:r>
          </a:p>
        </p:txBody>
      </p:sp>
      <p:pic>
        <p:nvPicPr>
          <p:cNvPr id="9" name="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150" y="-1507595"/>
            <a:ext cx="609600" cy="609600"/>
          </a:xfrm>
          <a:prstGeom prst="rect">
            <a:avLst/>
          </a:prstGeom>
        </p:spPr>
      </p:pic>
    </p:spTree>
    <p:extLst>
      <p:ext uri="{BB962C8B-B14F-4D97-AF65-F5344CB8AC3E}">
        <p14:creationId xmlns:p14="http://schemas.microsoft.com/office/powerpoint/2010/main" val="267979999"/>
      </p:ext>
    </p:extLst>
  </p:cSld>
  <p:clrMapOvr>
    <a:masterClrMapping/>
  </p:clrMapOvr>
  <mc:AlternateContent xmlns:mc="http://schemas.openxmlformats.org/markup-compatibility/2006">
    <mc:Choice xmlns:p14="http://schemas.microsoft.com/office/powerpoint/2010/main" Requires="p14">
      <p:transition spd="slow" p14:dur="2000" advClick="0" advTm="36000"/>
    </mc:Choice>
    <mc:Fallback>
      <p:transition spd="slow" advClick="0" advTm="3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029"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1013</TotalTime>
  <Words>2211</Words>
  <Application>Microsoft Office PowerPoint</Application>
  <PresentationFormat>On-screen Show (4:3)</PresentationFormat>
  <Paragraphs>193</Paragraphs>
  <Slides>16</Slides>
  <Notes>11</Notes>
  <HiddenSlides>0</HiddenSlides>
  <MMClips>15</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16</vt:i4>
      </vt:variant>
    </vt:vector>
  </HeadingPairs>
  <TitlesOfParts>
    <vt:vector size="23" baseType="lpstr">
      <vt:lpstr>Arial</vt:lpstr>
      <vt:lpstr>Calibri</vt:lpstr>
      <vt:lpstr>Calibri Light</vt:lpstr>
      <vt:lpstr>Palatino Linotype</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MDPI</dc:creator>
  <cp:lastModifiedBy>Konstantinos Gkrintzalis</cp:lastModifiedBy>
  <cp:revision>69</cp:revision>
  <dcterms:created xsi:type="dcterms:W3CDTF">2017-05-27T02:37:01Z</dcterms:created>
  <dcterms:modified xsi:type="dcterms:W3CDTF">2018-10-05T18:47:34Z</dcterms:modified>
</cp:coreProperties>
</file>