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7" r:id="rId4"/>
    <p:sldId id="258" r:id="rId5"/>
    <p:sldId id="272" r:id="rId6"/>
    <p:sldId id="274" r:id="rId7"/>
    <p:sldId id="312" r:id="rId8"/>
    <p:sldId id="313" r:id="rId9"/>
    <p:sldId id="314" r:id="rId10"/>
    <p:sldId id="265" r:id="rId11"/>
    <p:sldId id="267" r:id="rId12"/>
    <p:sldId id="266" r:id="rId13"/>
    <p:sldId id="264" r:id="rId14"/>
    <p:sldId id="315" r:id="rId15"/>
    <p:sldId id="268" r:id="rId16"/>
    <p:sldId id="270" r:id="rId17"/>
    <p:sldId id="259" r:id="rId18"/>
    <p:sldId id="269" r:id="rId19"/>
    <p:sldId id="273" r:id="rId20"/>
    <p:sldId id="261" r:id="rId21"/>
    <p:sldId id="262" r:id="rId22"/>
    <p:sldId id="271" r:id="rId23"/>
    <p:sldId id="275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5"/>
    <p:restoredTop sz="94614"/>
  </p:normalViewPr>
  <p:slideViewPr>
    <p:cSldViewPr snapToGrid="0" snapToObjects="1">
      <p:cViewPr varScale="1">
        <p:scale>
          <a:sx n="102" d="100"/>
          <a:sy n="102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A6EB2-D302-9A45-80A4-A5C3B3A6D161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213B5-8F43-F74F-A13E-08382DED83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FF1F9-563C-447A-B5FF-C6826F7DA5F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8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FF1F9-563C-447A-B5FF-C6826F7DA5F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40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FF1F9-563C-447A-B5FF-C6826F7DA5F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99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7618D-5A5E-5044-A80A-2B3E3C30C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110E4D-08A1-044B-ABC5-77363CAFE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EA80DC-F570-F548-AA7E-3E910EFD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3189A-71E1-8A47-A7A5-2E0E2131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E30519-EB28-B049-A9D2-FE590D3B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0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41C55-1086-F741-866F-345AE45B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561118-C176-D641-B205-CD1BF9A72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67E583-9EA4-D842-B1E5-0446BF0D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C39458-0175-984B-8AA9-25F5E396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074D9F-B5F9-E24E-8572-F7A41D7A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C7538F-4AC7-CA48-B0DF-E9340425C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C352CB-CCBC-6044-A542-29700154F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B68BAE-5B5C-8047-A9D7-46EE0C40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77D86B-9AE7-D24F-87E6-9E15543E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32B590-CA9E-3047-8614-AFF43778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97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461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4218E-CD25-5F42-A4E8-9E3BBE0C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E42EB-8F75-754F-AB74-9E76A0893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4883B5-6CF4-684B-869B-A0C36C75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4477C8-1B4A-2443-8E4C-42E0B088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DC0713-B9DF-2C4A-91CE-291431E3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7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5188F-8E82-2744-B45F-B7817331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80B606-6014-9A44-BCE1-B2F9611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6FBA87-5E5A-254B-AFBD-FE150E7A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2F6DAC-0F57-0F45-B5AE-08BB3718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B4E4CF-7D1C-8847-B925-FF38AA89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3EB2D-98E8-A84E-9BF0-04F60CED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6BE99F-F43C-7F46-BFEB-D1E27DF85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288285-8B21-E445-8F21-AEEE61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A95226-C4BE-3B42-BBB9-745B99822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5779B8-1B12-1D41-8152-F6BD9890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1FB7FF-C14E-A543-810A-25A9CB16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6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35034-7C23-3145-8793-6228FCF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01B573-707A-294A-A64F-0F84366FE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3045F9-946F-3C4D-B0F6-C0060908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AD6780-0885-6841-950F-BA17C5594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7CE4CB8-A409-7B4F-89AA-2C80AE50C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D3FE34D-ED09-5F47-88C3-9F3DC15B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974E50-439C-7B41-9AB7-6F6B6839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A5CD6C-4035-7443-96AA-69DAB7FB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42567-59A4-0840-BDF4-6B613A92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463C96-A1EF-AA4D-BC85-6B861B4D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4B6BFC-954F-9C40-A21C-4652C27C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FB524B-8CCA-134B-943D-50EFE046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4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61490C7-9B6C-E24F-BA88-67564DB4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939679-44B1-2544-9650-FE945D30F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C0F6FF-981D-424E-B743-943E0612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BC29C-2F3B-8943-9D51-5672E6203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138827-89D5-C84B-8EC0-880E675C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05A8E2-D933-1346-9E8B-1233BDA4F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73D69D5-CAED-CA44-BDEA-4F1100C0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BA8BFC-1586-6846-952D-D29B8EC9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33F13A-978F-C74D-BEF0-2253B8F7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D9C03-3C57-4349-817F-4858B68B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F3D5BC-0290-F943-A5EB-3A4C12AFE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778442-834A-CB47-A1D6-FEA282CE0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A46899-D6A4-1A42-BD06-5E5449AA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417318-9D21-E044-B863-A566B3BB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2264AF-9F22-0843-BB64-0197A0C2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9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EDC6444-F74C-E946-ABF3-ACF5F021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BAD439-C895-1342-BDBB-B1AB6DCD2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34317B-1B89-B94A-9CB4-186C26C78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0A4EB-A05A-684E-8C19-87D5CCCC6B45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0E9ECB-6CBA-D44C-9004-ED69FD712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AEC091-847F-C141-8CE2-FA0F8B2CE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39E65-8BFF-0C41-A465-A74243E9DE3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F208A6-6916-3749-B68E-7E2766F981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3850" y="6330389"/>
            <a:ext cx="2047210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73.png"/><Relationship Id="rId7" Type="http://schemas.openxmlformats.org/officeDocument/2006/relationships/image" Target="../media/image32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tiff"/><Relationship Id="rId11" Type="http://schemas.openxmlformats.org/officeDocument/2006/relationships/image" Target="../media/image33.tiff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32.tiff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43.jpeg"/><Relationship Id="rId4" Type="http://schemas.openxmlformats.org/officeDocument/2006/relationships/image" Target="../media/image98.png"/><Relationship Id="rId9" Type="http://schemas.openxmlformats.org/officeDocument/2006/relationships/image" Target="../media/image10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tiff"/><Relationship Id="rId4" Type="http://schemas.openxmlformats.org/officeDocument/2006/relationships/image" Target="../media/image106.png"/><Relationship Id="rId9" Type="http://schemas.openxmlformats.org/officeDocument/2006/relationships/image" Target="../media/image11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3.tiff"/><Relationship Id="rId7" Type="http://schemas.openxmlformats.org/officeDocument/2006/relationships/image" Target="../media/image37.jpg"/><Relationship Id="rId12" Type="http://schemas.openxmlformats.org/officeDocument/2006/relationships/image" Target="../media/image42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9">
            <a:extLst>
              <a:ext uri="{FF2B5EF4-FFF2-40B4-BE49-F238E27FC236}">
                <a16:creationId xmlns:a16="http://schemas.microsoft.com/office/drawing/2014/main" id="{7A71A880-8144-4A4F-BEBE-A49CA31E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554" y="4333583"/>
            <a:ext cx="2119724" cy="2119724"/>
          </a:xfrm>
          <a:prstGeom prst="ellipse">
            <a:avLst/>
          </a:prstGeom>
        </p:spPr>
      </p:pic>
      <p:pic>
        <p:nvPicPr>
          <p:cNvPr id="12" name="Tijdelijke aanduiding voor afbeelding 16">
            <a:extLst>
              <a:ext uri="{FF2B5EF4-FFF2-40B4-BE49-F238E27FC236}">
                <a16:creationId xmlns:a16="http://schemas.microsoft.com/office/drawing/2014/main" id="{94DE04F8-F78A-E346-AF51-76F227DF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2391" y="4333583"/>
            <a:ext cx="2119724" cy="2119724"/>
          </a:xfrm>
          <a:prstGeom prst="ellipse">
            <a:avLst/>
          </a:prstGeom>
        </p:spPr>
      </p:pic>
      <p:pic>
        <p:nvPicPr>
          <p:cNvPr id="13" name="Tijdelijke aanduiding voor afbeelding 15">
            <a:extLst>
              <a:ext uri="{FF2B5EF4-FFF2-40B4-BE49-F238E27FC236}">
                <a16:creationId xmlns:a16="http://schemas.microsoft.com/office/drawing/2014/main" id="{4FF82A0E-DFF2-5D49-8A50-23BD89D46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7009" y="4333583"/>
            <a:ext cx="2119723" cy="2119723"/>
          </a:xfrm>
          <a:prstGeom prst="ellipse">
            <a:avLst/>
          </a:prstGeom>
        </p:spPr>
      </p:pic>
      <p:pic>
        <p:nvPicPr>
          <p:cNvPr id="14" name="Picture Placeholder 14">
            <a:extLst>
              <a:ext uri="{FF2B5EF4-FFF2-40B4-BE49-F238E27FC236}">
                <a16:creationId xmlns:a16="http://schemas.microsoft.com/office/drawing/2014/main" id="{B653B770-F818-AE42-9274-2EE694906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r="16500"/>
          <a:stretch>
            <a:fillRect/>
          </a:stretch>
        </p:blipFill>
        <p:spPr>
          <a:xfrm>
            <a:off x="2392470" y="4333583"/>
            <a:ext cx="2119723" cy="2119723"/>
          </a:xfrm>
          <a:prstGeom prst="ellipse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517BA0-DE25-E343-8519-EF787F721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4880" y="5620735"/>
            <a:ext cx="789588" cy="101379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6602F57-AAC2-5744-94E0-FD19B5ADD943}"/>
              </a:ext>
            </a:extLst>
          </p:cNvPr>
          <p:cNvSpPr txBox="1">
            <a:spLocks/>
          </p:cNvSpPr>
          <p:nvPr/>
        </p:nvSpPr>
        <p:spPr>
          <a:xfrm>
            <a:off x="176720" y="1763990"/>
            <a:ext cx="11851341" cy="128401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Integrated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metabolome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mining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annotation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workflow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accelerates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specialised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metabolite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sz="4000" b="1" dirty="0" err="1">
                <a:solidFill>
                  <a:schemeClr val="accent1">
                    <a:lumMod val="50000"/>
                  </a:schemeClr>
                </a:solidFill>
              </a:rPr>
              <a:t>discovery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ED9DE278-57FF-9C4E-970D-729F15D5AC4D}"/>
              </a:ext>
            </a:extLst>
          </p:cNvPr>
          <p:cNvSpPr txBox="1">
            <a:spLocks/>
          </p:cNvSpPr>
          <p:nvPr/>
        </p:nvSpPr>
        <p:spPr>
          <a:xfrm>
            <a:off x="1436258" y="3041270"/>
            <a:ext cx="9999972" cy="129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Justin J.J. van der Hooft et al.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Bioinformatics Group – Wageningen University, The Netherlands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3rd International Electronic Conference on Metabolomics 15-30 Nov. 2018</a:t>
            </a:r>
            <a:endParaRPr lang="nl-NL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C0844-B1D7-EB41-BBC2-A3D010116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80" y="0"/>
            <a:ext cx="9144000" cy="17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CAE0FE8B-B434-B74B-B950-B4483C546816}"/>
              </a:ext>
            </a:extLst>
          </p:cNvPr>
          <p:cNvSpPr/>
          <p:nvPr/>
        </p:nvSpPr>
        <p:spPr>
          <a:xfrm>
            <a:off x="0" y="0"/>
            <a:ext cx="9144000" cy="68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2EB5B3E-B762-4044-8126-A5019238B661}"/>
              </a:ext>
            </a:extLst>
          </p:cNvPr>
          <p:cNvSpPr txBox="1"/>
          <p:nvPr/>
        </p:nvSpPr>
        <p:spPr>
          <a:xfrm>
            <a:off x="1280507" y="214900"/>
            <a:ext cx="89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+mj-lt"/>
              </a:rPr>
              <a:t>Topic modelling: from text to molecules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8DEC12D-7CFB-6343-854B-5AD7740FD6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047" y="948763"/>
            <a:ext cx="7086858" cy="4633087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483D0A6-E6B8-9749-B5C8-5D29F9AB8FAF}"/>
              </a:ext>
            </a:extLst>
          </p:cNvPr>
          <p:cNvSpPr txBox="1"/>
          <p:nvPr/>
        </p:nvSpPr>
        <p:spPr>
          <a:xfrm>
            <a:off x="3176484" y="5595956"/>
            <a:ext cx="872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Documents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&lt;-&gt;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molecules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Words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&lt;-&gt;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fragments/neutral losses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C302938-2DA9-0F4A-A9C4-1EF4092CA55B}"/>
              </a:ext>
            </a:extLst>
          </p:cNvPr>
          <p:cNvGrpSpPr/>
          <p:nvPr/>
        </p:nvGrpSpPr>
        <p:grpSpPr>
          <a:xfrm>
            <a:off x="10445675" y="5066852"/>
            <a:ext cx="1317889" cy="1482173"/>
            <a:chOff x="6861345" y="3587554"/>
            <a:chExt cx="1448715" cy="1610269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E6799FB6-6A04-3345-B9E9-B7A6CA329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345" y="3604933"/>
              <a:ext cx="1428750" cy="1428750"/>
            </a:xfrm>
            <a:prstGeom prst="rect">
              <a:avLst/>
            </a:prstGeom>
          </p:spPr>
        </p:pic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E1184713-0D56-2445-A253-97137989E129}"/>
                </a:ext>
              </a:extLst>
            </p:cNvPr>
            <p:cNvSpPr/>
            <p:nvPr/>
          </p:nvSpPr>
          <p:spPr>
            <a:xfrm>
              <a:off x="6941908" y="3587554"/>
              <a:ext cx="936104" cy="780087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6">
              <a:extLst>
                <a:ext uri="{FF2B5EF4-FFF2-40B4-BE49-F238E27FC236}">
                  <a16:creationId xmlns:a16="http://schemas.microsoft.com/office/drawing/2014/main" id="{3CC3C31E-1AD7-394E-8560-6615DCE5896A}"/>
                </a:ext>
              </a:extLst>
            </p:cNvPr>
            <p:cNvSpPr/>
            <p:nvPr/>
          </p:nvSpPr>
          <p:spPr>
            <a:xfrm>
              <a:off x="7373956" y="4163619"/>
              <a:ext cx="936104" cy="103420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4997C500-DAC0-9345-A660-7895A000995C}"/>
              </a:ext>
            </a:extLst>
          </p:cNvPr>
          <p:cNvSpPr txBox="1"/>
          <p:nvPr/>
        </p:nvSpPr>
        <p:spPr>
          <a:xfrm>
            <a:off x="200062" y="5862761"/>
            <a:ext cx="2997937" cy="2973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Van der Hooft et al., PNAS, 2016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093EDA5-44EA-D14D-9C87-4365C78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22"/>
          <a:stretch/>
        </p:blipFill>
        <p:spPr>
          <a:xfrm>
            <a:off x="9638612" y="2393576"/>
            <a:ext cx="2445919" cy="16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3CC7496-E4AF-504A-A9B8-4DBCE095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75" y="1184219"/>
            <a:ext cx="3203310" cy="14401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5DD915-15A6-8847-A5D2-50A54893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59" y="1112211"/>
            <a:ext cx="1440160" cy="144016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27E4988-865A-A54F-9F34-63CA736EC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52" y="2713765"/>
            <a:ext cx="1428750" cy="142875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59717B0-7EAA-5F4C-B521-7437D940E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52" y="4521161"/>
            <a:ext cx="1512168" cy="151216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997EB7-1364-2F49-8CE6-90C0C6CA9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59" y="4378663"/>
            <a:ext cx="3672408" cy="171759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83A5E4A-9D23-7946-8957-FA74CCE51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59" y="2687184"/>
            <a:ext cx="3910501" cy="16398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C246D70-20F7-0246-A0C3-6EA6D6841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137" y="2696387"/>
            <a:ext cx="3425718" cy="156083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6568C35-1295-354D-A149-F2E7E1345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54" y="4702297"/>
            <a:ext cx="1392726" cy="13927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70127B1-05D4-D94D-B013-EB40F7FD0233}"/>
              </a:ext>
            </a:extLst>
          </p:cNvPr>
          <p:cNvSpPr txBox="1">
            <a:spLocks/>
          </p:cNvSpPr>
          <p:nvPr/>
        </p:nvSpPr>
        <p:spPr>
          <a:xfrm>
            <a:off x="1027355" y="172631"/>
            <a:ext cx="9698019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2060"/>
                </a:solidFill>
                <a:ea typeface="Verdana" panose="020B0604030504040204" pitchFamily="34" charset="0"/>
                <a:cs typeface="Calibri" charset="0"/>
              </a:rPr>
              <a:t>Validation: </a:t>
            </a:r>
            <a:r>
              <a:rPr lang="en-GB" sz="4000" b="1" dirty="0">
                <a:solidFill>
                  <a:srgbClr val="002060"/>
                </a:solidFill>
                <a:ea typeface="Verdana" panose="020B0604030504040204" pitchFamily="34" charset="0"/>
                <a:cs typeface="Calibri" charset="0"/>
              </a:rPr>
              <a:t>MS2LDA</a:t>
            </a:r>
            <a:r>
              <a:rPr lang="en-GB" sz="4000" dirty="0">
                <a:solidFill>
                  <a:srgbClr val="002060"/>
                </a:solidFill>
                <a:ea typeface="Verdana" panose="020B0604030504040204" pitchFamily="34" charset="0"/>
                <a:cs typeface="Calibri" charset="0"/>
              </a:rPr>
              <a:t> with standards</a:t>
            </a:r>
            <a:endParaRPr lang="en-US" sz="4000" dirty="0">
              <a:solidFill>
                <a:srgbClr val="002060"/>
              </a:solidFill>
              <a:ea typeface="Verdana" panose="020B0604030504040204" pitchFamily="34" charset="0"/>
              <a:cs typeface="Calibri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28E72AD-3DC5-F342-AF8E-A95E1345AFF2}"/>
              </a:ext>
            </a:extLst>
          </p:cNvPr>
          <p:cNvSpPr/>
          <p:nvPr/>
        </p:nvSpPr>
        <p:spPr>
          <a:xfrm>
            <a:off x="2469527" y="1112211"/>
            <a:ext cx="648072" cy="49685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187DACE1-3724-B243-8C04-1D076BDE1CDD}"/>
              </a:ext>
            </a:extLst>
          </p:cNvPr>
          <p:cNvSpPr/>
          <p:nvPr/>
        </p:nvSpPr>
        <p:spPr>
          <a:xfrm>
            <a:off x="5133823" y="1616267"/>
            <a:ext cx="864096" cy="720080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1BFD88A5-AB61-354F-8594-8B01F3BBC3A3}"/>
              </a:ext>
            </a:extLst>
          </p:cNvPr>
          <p:cNvSpPr/>
          <p:nvPr/>
        </p:nvSpPr>
        <p:spPr>
          <a:xfrm>
            <a:off x="5061815" y="2696386"/>
            <a:ext cx="936104" cy="780087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B9D01686-F9E2-5745-8348-AE2E09676FAE}"/>
              </a:ext>
            </a:extLst>
          </p:cNvPr>
          <p:cNvSpPr/>
          <p:nvPr/>
        </p:nvSpPr>
        <p:spPr>
          <a:xfrm>
            <a:off x="5097818" y="5253242"/>
            <a:ext cx="993025" cy="827521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17C46C5A-5000-A247-8537-3B15FE9EAA39}"/>
              </a:ext>
            </a:extLst>
          </p:cNvPr>
          <p:cNvSpPr/>
          <p:nvPr/>
        </p:nvSpPr>
        <p:spPr>
          <a:xfrm>
            <a:off x="5493863" y="3272451"/>
            <a:ext cx="936104" cy="1034204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C3FE8FAC-901B-6A42-99E4-D96DD8C4E338}"/>
              </a:ext>
            </a:extLst>
          </p:cNvPr>
          <p:cNvSpPr/>
          <p:nvPr/>
        </p:nvSpPr>
        <p:spPr>
          <a:xfrm rot="5400000">
            <a:off x="8415358" y="5175492"/>
            <a:ext cx="864098" cy="1378495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575F1F07-A0FF-684C-8029-053B6AD8839D}"/>
              </a:ext>
            </a:extLst>
          </p:cNvPr>
          <p:cNvSpPr/>
          <p:nvPr/>
        </p:nvSpPr>
        <p:spPr>
          <a:xfrm>
            <a:off x="2037479" y="2687184"/>
            <a:ext cx="2592288" cy="2252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63C6D8D4-84C1-294B-A7E3-48B5CA99C6D1}"/>
              </a:ext>
            </a:extLst>
          </p:cNvPr>
          <p:cNvSpPr/>
          <p:nvPr/>
        </p:nvSpPr>
        <p:spPr>
          <a:xfrm>
            <a:off x="7078039" y="2720548"/>
            <a:ext cx="2592288" cy="2252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B0E2C7E-4944-4D45-989E-3970B9538C98}"/>
              </a:ext>
            </a:extLst>
          </p:cNvPr>
          <p:cNvGrpSpPr/>
          <p:nvPr/>
        </p:nvGrpSpPr>
        <p:grpSpPr>
          <a:xfrm>
            <a:off x="10445675" y="5066852"/>
            <a:ext cx="1317889" cy="1482173"/>
            <a:chOff x="6861345" y="3587554"/>
            <a:chExt cx="1448715" cy="161026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4EDD971D-B70E-1740-B6CF-B03DA547B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345" y="3604933"/>
              <a:ext cx="1428750" cy="1428750"/>
            </a:xfrm>
            <a:prstGeom prst="rect">
              <a:avLst/>
            </a:prstGeom>
          </p:spPr>
        </p:pic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D59D3EE7-440D-8943-96B4-01123766DC6B}"/>
                </a:ext>
              </a:extLst>
            </p:cNvPr>
            <p:cNvSpPr/>
            <p:nvPr/>
          </p:nvSpPr>
          <p:spPr>
            <a:xfrm>
              <a:off x="6941908" y="3587554"/>
              <a:ext cx="936104" cy="780087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BB84D1DF-A25A-8A48-874E-95E3A03752E1}"/>
                </a:ext>
              </a:extLst>
            </p:cNvPr>
            <p:cNvSpPr/>
            <p:nvPr/>
          </p:nvSpPr>
          <p:spPr>
            <a:xfrm>
              <a:off x="7373956" y="4163619"/>
              <a:ext cx="936104" cy="103420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70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1D917-5933-4B48-AD54-FC5101876EA9}"/>
              </a:ext>
            </a:extLst>
          </p:cNvPr>
          <p:cNvSpPr txBox="1">
            <a:spLocks/>
          </p:cNvSpPr>
          <p:nvPr/>
        </p:nvSpPr>
        <p:spPr>
          <a:xfrm>
            <a:off x="491642" y="456100"/>
            <a:ext cx="8442796" cy="791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Network annotation propagation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A1C00086-A9FE-DA40-95AF-294779523CDA}"/>
              </a:ext>
            </a:extLst>
          </p:cNvPr>
          <p:cNvGrpSpPr/>
          <p:nvPr/>
        </p:nvGrpSpPr>
        <p:grpSpPr>
          <a:xfrm>
            <a:off x="8134967" y="611963"/>
            <a:ext cx="3702433" cy="5947156"/>
            <a:chOff x="5268578" y="1344705"/>
            <a:chExt cx="3246260" cy="5214413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7D33C6D8-63EB-1648-BAD4-27D73C9D8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557" y="1344705"/>
              <a:ext cx="3058281" cy="5214413"/>
            </a:xfrm>
            <a:prstGeom prst="rect">
              <a:avLst/>
            </a:prstGeom>
          </p:spPr>
        </p:pic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986546A8-0135-8745-8EFF-B88B6E38EE3E}"/>
                </a:ext>
              </a:extLst>
            </p:cNvPr>
            <p:cNvSpPr/>
            <p:nvPr/>
          </p:nvSpPr>
          <p:spPr>
            <a:xfrm>
              <a:off x="5456557" y="6505330"/>
              <a:ext cx="161659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4DCA963E-DD88-3043-A958-23EB83E31745}"/>
                </a:ext>
              </a:extLst>
            </p:cNvPr>
            <p:cNvSpPr/>
            <p:nvPr/>
          </p:nvSpPr>
          <p:spPr>
            <a:xfrm>
              <a:off x="5268578" y="4895219"/>
              <a:ext cx="715363" cy="13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72B05D3F-101C-6042-94CD-44C1AA27988E}"/>
              </a:ext>
            </a:extLst>
          </p:cNvPr>
          <p:cNvSpPr txBox="1"/>
          <p:nvPr/>
        </p:nvSpPr>
        <p:spPr>
          <a:xfrm>
            <a:off x="2856661" y="6311170"/>
            <a:ext cx="3369833" cy="2973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Da Silva et al.,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Plos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Comp Biol., 2018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49AD0E-4A4F-B34D-8068-D346742DD5DA}"/>
              </a:ext>
            </a:extLst>
          </p:cNvPr>
          <p:cNvSpPr txBox="1"/>
          <p:nvPr/>
        </p:nvSpPr>
        <p:spPr>
          <a:xfrm>
            <a:off x="789629" y="1078864"/>
            <a:ext cx="6606296" cy="168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endParaRPr lang="en-US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More coherent candidate structures within family</a:t>
            </a:r>
          </a:p>
          <a:p>
            <a:pPr>
              <a:lnSpc>
                <a:spcPts val="1800"/>
              </a:lnSpc>
            </a:pPr>
            <a:endParaRPr lang="en-US" b="1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b="1" dirty="0" err="1">
                <a:solidFill>
                  <a:srgbClr val="002060"/>
                </a:solidFill>
                <a:latin typeface="Verdana" pitchFamily="34" charset="0"/>
              </a:rPr>
              <a:t>Rerank</a:t>
            </a: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itchFamily="34" charset="0"/>
              </a:rPr>
              <a:t>list based on </a:t>
            </a: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neighboring annotations</a:t>
            </a: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Exploiting</a:t>
            </a:r>
            <a:r>
              <a:rPr lang="en-US" dirty="0">
                <a:solidFill>
                  <a:srgbClr val="002060"/>
                </a:solidFill>
                <a:latin typeface="Verdana" pitchFamily="34" charset="0"/>
              </a:rPr>
              <a:t> the </a:t>
            </a:r>
            <a:r>
              <a:rPr lang="en-US" b="1" dirty="0">
                <a:solidFill>
                  <a:srgbClr val="002060"/>
                </a:solidFill>
                <a:latin typeface="Verdana" pitchFamily="34" charset="0"/>
              </a:rPr>
              <a:t>network topology</a:t>
            </a:r>
          </a:p>
          <a:p>
            <a:pPr>
              <a:lnSpc>
                <a:spcPts val="1800"/>
              </a:lnSpc>
            </a:pPr>
            <a:endParaRPr lang="en-US" sz="1400" dirty="0">
              <a:latin typeface="Verdana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70163E-7062-2549-9789-879B539A7C59}"/>
              </a:ext>
            </a:extLst>
          </p:cNvPr>
          <p:cNvSpPr txBox="1"/>
          <p:nvPr/>
        </p:nvSpPr>
        <p:spPr>
          <a:xfrm>
            <a:off x="7533444" y="971247"/>
            <a:ext cx="1064715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Without</a:t>
            </a:r>
          </a:p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Network</a:t>
            </a:r>
          </a:p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topology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EDBFEDE-6F48-E449-AAA5-CFEA766233E6}"/>
              </a:ext>
            </a:extLst>
          </p:cNvPr>
          <p:cNvSpPr txBox="1"/>
          <p:nvPr/>
        </p:nvSpPr>
        <p:spPr>
          <a:xfrm>
            <a:off x="7528816" y="3574633"/>
            <a:ext cx="1452642" cy="533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Exploiting</a:t>
            </a:r>
          </a:p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The network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1EFCDEB-4EE5-B743-9AF6-AA04A461CC0F}"/>
              </a:ext>
            </a:extLst>
          </p:cNvPr>
          <p:cNvSpPr/>
          <p:nvPr/>
        </p:nvSpPr>
        <p:spPr>
          <a:xfrm>
            <a:off x="999371" y="3075443"/>
            <a:ext cx="463826" cy="4638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C7E3F46-7678-7C4E-ACBB-34A3EA69708D}"/>
              </a:ext>
            </a:extLst>
          </p:cNvPr>
          <p:cNvSpPr/>
          <p:nvPr/>
        </p:nvSpPr>
        <p:spPr>
          <a:xfrm>
            <a:off x="999371" y="4154808"/>
            <a:ext cx="463826" cy="4638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41F6009B-6C0B-CB49-8FCF-8A16E55223B6}"/>
              </a:ext>
            </a:extLst>
          </p:cNvPr>
          <p:cNvSpPr/>
          <p:nvPr/>
        </p:nvSpPr>
        <p:spPr>
          <a:xfrm>
            <a:off x="1953793" y="3539269"/>
            <a:ext cx="463826" cy="46382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AA0D0DE-BBF7-504B-A349-AA81B9DCDEB6}"/>
              </a:ext>
            </a:extLst>
          </p:cNvPr>
          <p:cNvCxnSpPr>
            <a:cxnSpLocks/>
            <a:stCxn id="11" idx="6"/>
            <a:endCxn id="13" idx="1"/>
          </p:cNvCxnSpPr>
          <p:nvPr/>
        </p:nvCxnSpPr>
        <p:spPr>
          <a:xfrm>
            <a:off x="1463197" y="3307356"/>
            <a:ext cx="558522" cy="2998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80D76A8-A4E8-CB4C-8092-CC7AC8FAA79E}"/>
              </a:ext>
            </a:extLst>
          </p:cNvPr>
          <p:cNvCxnSpPr>
            <a:cxnSpLocks/>
            <a:stCxn id="13" idx="3"/>
            <a:endCxn id="12" idx="7"/>
          </p:cNvCxnSpPr>
          <p:nvPr/>
        </p:nvCxnSpPr>
        <p:spPr>
          <a:xfrm flipH="1">
            <a:off x="1395271" y="3935169"/>
            <a:ext cx="626448" cy="2875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EB0F50E-D057-6A49-8F58-D586DDDC7CD7}"/>
              </a:ext>
            </a:extLst>
          </p:cNvPr>
          <p:cNvCxnSpPr>
            <a:cxnSpLocks/>
            <a:stCxn id="11" idx="4"/>
            <a:endCxn id="12" idx="0"/>
          </p:cNvCxnSpPr>
          <p:nvPr/>
        </p:nvCxnSpPr>
        <p:spPr>
          <a:xfrm>
            <a:off x="1231284" y="3539269"/>
            <a:ext cx="0" cy="615539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2B68005F-7B91-6440-8695-C8032D75B732}"/>
              </a:ext>
            </a:extLst>
          </p:cNvPr>
          <p:cNvSpPr/>
          <p:nvPr/>
        </p:nvSpPr>
        <p:spPr>
          <a:xfrm>
            <a:off x="1915563" y="4746671"/>
            <a:ext cx="463826" cy="4638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832EDD98-9B54-894B-91C9-73ACB4A75D32}"/>
              </a:ext>
            </a:extLst>
          </p:cNvPr>
          <p:cNvCxnSpPr>
            <a:cxnSpLocks/>
            <a:stCxn id="12" idx="5"/>
            <a:endCxn id="17" idx="2"/>
          </p:cNvCxnSpPr>
          <p:nvPr/>
        </p:nvCxnSpPr>
        <p:spPr>
          <a:xfrm>
            <a:off x="1395271" y="4550708"/>
            <a:ext cx="520292" cy="427876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al 18">
            <a:extLst>
              <a:ext uri="{FF2B5EF4-FFF2-40B4-BE49-F238E27FC236}">
                <a16:creationId xmlns:a16="http://schemas.microsoft.com/office/drawing/2014/main" id="{4DF0956B-CBCD-384D-95E4-15C4097BA839}"/>
              </a:ext>
            </a:extLst>
          </p:cNvPr>
          <p:cNvSpPr/>
          <p:nvPr/>
        </p:nvSpPr>
        <p:spPr>
          <a:xfrm>
            <a:off x="984453" y="5394562"/>
            <a:ext cx="463826" cy="4638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125CEF0-2F91-3B40-B567-C9C9EECCFE8E}"/>
              </a:ext>
            </a:extLst>
          </p:cNvPr>
          <p:cNvCxnSpPr>
            <a:cxnSpLocks/>
            <a:stCxn id="19" idx="7"/>
            <a:endCxn id="17" idx="3"/>
          </p:cNvCxnSpPr>
          <p:nvPr/>
        </p:nvCxnSpPr>
        <p:spPr>
          <a:xfrm flipV="1">
            <a:off x="1380353" y="5142571"/>
            <a:ext cx="603136" cy="319917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866A7A08-AF7B-F54E-8BAF-BA232D52B6DB}"/>
              </a:ext>
            </a:extLst>
          </p:cNvPr>
          <p:cNvSpPr txBox="1"/>
          <p:nvPr/>
        </p:nvSpPr>
        <p:spPr>
          <a:xfrm>
            <a:off x="3305344" y="5639103"/>
            <a:ext cx="17684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latin typeface="Verdana" pitchFamily="34" charset="0"/>
              </a:rPr>
              <a:t>Library Match</a:t>
            </a:r>
          </a:p>
        </p:txBody>
      </p:sp>
      <p:sp>
        <p:nvSpPr>
          <p:cNvPr id="22" name="Zeshoek 21">
            <a:extLst>
              <a:ext uri="{FF2B5EF4-FFF2-40B4-BE49-F238E27FC236}">
                <a16:creationId xmlns:a16="http://schemas.microsoft.com/office/drawing/2014/main" id="{C07E87DA-0447-A84D-A2E0-2FC7727E737D}"/>
              </a:ext>
            </a:extLst>
          </p:cNvPr>
          <p:cNvSpPr/>
          <p:nvPr/>
        </p:nvSpPr>
        <p:spPr>
          <a:xfrm>
            <a:off x="3233180" y="3619547"/>
            <a:ext cx="380450" cy="327974"/>
          </a:xfrm>
          <a:prstGeom prst="hexagon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gelmatige vijfhoek 22">
            <a:extLst>
              <a:ext uri="{FF2B5EF4-FFF2-40B4-BE49-F238E27FC236}">
                <a16:creationId xmlns:a16="http://schemas.microsoft.com/office/drawing/2014/main" id="{9FF879C5-F7D5-8143-8B15-72AE79A73FA0}"/>
              </a:ext>
            </a:extLst>
          </p:cNvPr>
          <p:cNvSpPr/>
          <p:nvPr/>
        </p:nvSpPr>
        <p:spPr>
          <a:xfrm>
            <a:off x="3800928" y="3607195"/>
            <a:ext cx="370311" cy="352677"/>
          </a:xfrm>
          <a:prstGeom prst="pentagon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rapezium 23">
            <a:extLst>
              <a:ext uri="{FF2B5EF4-FFF2-40B4-BE49-F238E27FC236}">
                <a16:creationId xmlns:a16="http://schemas.microsoft.com/office/drawing/2014/main" id="{A5C59852-9287-2047-A011-5CD365E47404}"/>
              </a:ext>
            </a:extLst>
          </p:cNvPr>
          <p:cNvSpPr/>
          <p:nvPr/>
        </p:nvSpPr>
        <p:spPr>
          <a:xfrm>
            <a:off x="4381358" y="3606546"/>
            <a:ext cx="266145" cy="353973"/>
          </a:xfrm>
          <a:prstGeom prst="trapezoid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195947A4-2E49-EC45-B32C-04D5C5EA0AC2}"/>
              </a:ext>
            </a:extLst>
          </p:cNvPr>
          <p:cNvCxnSpPr>
            <a:cxnSpLocks/>
          </p:cNvCxnSpPr>
          <p:nvPr/>
        </p:nvCxnSpPr>
        <p:spPr>
          <a:xfrm>
            <a:off x="2576380" y="3764556"/>
            <a:ext cx="45057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67BDE4F5-1AA1-844E-967E-D4295AC96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"/>
          <a:stretch/>
        </p:blipFill>
        <p:spPr>
          <a:xfrm>
            <a:off x="7576545" y="939320"/>
            <a:ext cx="3991672" cy="4325407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0A7BF61F-B6B1-1D47-8BD5-5F86C6CE8B4C}"/>
              </a:ext>
            </a:extLst>
          </p:cNvPr>
          <p:cNvSpPr/>
          <p:nvPr/>
        </p:nvSpPr>
        <p:spPr>
          <a:xfrm>
            <a:off x="999371" y="4154808"/>
            <a:ext cx="452134" cy="4521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Afgeschuind hoek zelfde zijde rechthoek 27">
            <a:extLst>
              <a:ext uri="{FF2B5EF4-FFF2-40B4-BE49-F238E27FC236}">
                <a16:creationId xmlns:a16="http://schemas.microsoft.com/office/drawing/2014/main" id="{E241D0C2-147D-1742-B5D9-9F36FE9856FC}"/>
              </a:ext>
            </a:extLst>
          </p:cNvPr>
          <p:cNvSpPr/>
          <p:nvPr/>
        </p:nvSpPr>
        <p:spPr>
          <a:xfrm>
            <a:off x="3233180" y="4154808"/>
            <a:ext cx="380450" cy="360212"/>
          </a:xfrm>
          <a:prstGeom prst="snip2SameRect">
            <a:avLst>
              <a:gd name="adj1" fmla="val 16667"/>
              <a:gd name="adj2" fmla="val 24846"/>
            </a:avLst>
          </a:prstGeom>
          <a:solidFill>
            <a:srgbClr val="FFC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Driehoek 28">
            <a:extLst>
              <a:ext uri="{FF2B5EF4-FFF2-40B4-BE49-F238E27FC236}">
                <a16:creationId xmlns:a16="http://schemas.microsoft.com/office/drawing/2014/main" id="{5D32E639-1199-8348-9049-39F335F59AFD}"/>
              </a:ext>
            </a:extLst>
          </p:cNvPr>
          <p:cNvSpPr/>
          <p:nvPr/>
        </p:nvSpPr>
        <p:spPr>
          <a:xfrm>
            <a:off x="3782605" y="4081342"/>
            <a:ext cx="406956" cy="43742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Trapezium 29">
            <a:extLst>
              <a:ext uri="{FF2B5EF4-FFF2-40B4-BE49-F238E27FC236}">
                <a16:creationId xmlns:a16="http://schemas.microsoft.com/office/drawing/2014/main" id="{34380272-F58C-994B-A1DE-120423A3A805}"/>
              </a:ext>
            </a:extLst>
          </p:cNvPr>
          <p:cNvSpPr/>
          <p:nvPr/>
        </p:nvSpPr>
        <p:spPr>
          <a:xfrm>
            <a:off x="4381358" y="4161047"/>
            <a:ext cx="266145" cy="353973"/>
          </a:xfrm>
          <a:prstGeom prst="trapezoi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Zeshoek 30">
            <a:extLst>
              <a:ext uri="{FF2B5EF4-FFF2-40B4-BE49-F238E27FC236}">
                <a16:creationId xmlns:a16="http://schemas.microsoft.com/office/drawing/2014/main" id="{AE3AF86B-2309-654D-928E-EA8FA017DDFB}"/>
              </a:ext>
            </a:extLst>
          </p:cNvPr>
          <p:cNvSpPr/>
          <p:nvPr/>
        </p:nvSpPr>
        <p:spPr>
          <a:xfrm>
            <a:off x="3233180" y="4708857"/>
            <a:ext cx="380450" cy="327974"/>
          </a:xfrm>
          <a:prstGeom prst="hexagon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gelmatige vijfhoek 31">
            <a:extLst>
              <a:ext uri="{FF2B5EF4-FFF2-40B4-BE49-F238E27FC236}">
                <a16:creationId xmlns:a16="http://schemas.microsoft.com/office/drawing/2014/main" id="{874BC9D9-3DBF-A049-B3F4-6D56ED034208}"/>
              </a:ext>
            </a:extLst>
          </p:cNvPr>
          <p:cNvSpPr/>
          <p:nvPr/>
        </p:nvSpPr>
        <p:spPr>
          <a:xfrm>
            <a:off x="3800928" y="4690366"/>
            <a:ext cx="370311" cy="352677"/>
          </a:xfrm>
          <a:prstGeom prst="pentagon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rapezium 32">
            <a:extLst>
              <a:ext uri="{FF2B5EF4-FFF2-40B4-BE49-F238E27FC236}">
                <a16:creationId xmlns:a16="http://schemas.microsoft.com/office/drawing/2014/main" id="{299A5A35-C6DA-0B44-8FEC-49383C0A44B0}"/>
              </a:ext>
            </a:extLst>
          </p:cNvPr>
          <p:cNvSpPr/>
          <p:nvPr/>
        </p:nvSpPr>
        <p:spPr>
          <a:xfrm>
            <a:off x="4381358" y="4695857"/>
            <a:ext cx="266145" cy="353973"/>
          </a:xfrm>
          <a:prstGeom prst="trapezoid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455E5E06-55BF-394F-8FF7-53129E8F4F2D}"/>
              </a:ext>
            </a:extLst>
          </p:cNvPr>
          <p:cNvSpPr txBox="1"/>
          <p:nvPr/>
        </p:nvSpPr>
        <p:spPr>
          <a:xfrm>
            <a:off x="2541761" y="3210890"/>
            <a:ext cx="278473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latin typeface="Verdana" pitchFamily="34" charset="0"/>
              </a:rPr>
              <a:t>Molecular Fingerprints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28A2F1B1-5A81-BE42-9184-462C358402BF}"/>
              </a:ext>
            </a:extLst>
          </p:cNvPr>
          <p:cNvSpPr/>
          <p:nvPr/>
        </p:nvSpPr>
        <p:spPr>
          <a:xfrm>
            <a:off x="3133574" y="4618634"/>
            <a:ext cx="1662545" cy="523937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1627C496-3390-084F-AB34-74B0D175D779}"/>
              </a:ext>
            </a:extLst>
          </p:cNvPr>
          <p:cNvSpPr/>
          <p:nvPr/>
        </p:nvSpPr>
        <p:spPr>
          <a:xfrm>
            <a:off x="4983428" y="4108177"/>
            <a:ext cx="2276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Verdana" pitchFamily="34" charset="0"/>
              </a:rPr>
              <a:t>Ranked lists of in silico annotators (</a:t>
            </a:r>
            <a:r>
              <a:rPr lang="en-US" sz="1600" dirty="0" err="1">
                <a:solidFill>
                  <a:srgbClr val="002060"/>
                </a:solidFill>
                <a:latin typeface="Verdana" pitchFamily="34" charset="0"/>
              </a:rPr>
              <a:t>MetFrag</a:t>
            </a:r>
            <a:r>
              <a:rPr lang="en-US" sz="1600" dirty="0">
                <a:solidFill>
                  <a:srgbClr val="002060"/>
                </a:solidFill>
                <a:latin typeface="Verdana" pitchFamily="34" charset="0"/>
              </a:rPr>
              <a:t>) 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EF63EA12-CCBC-6948-A4AD-3C98A508D8E9}"/>
              </a:ext>
            </a:extLst>
          </p:cNvPr>
          <p:cNvSpPr/>
          <p:nvPr/>
        </p:nvSpPr>
        <p:spPr>
          <a:xfrm>
            <a:off x="2734321" y="5568772"/>
            <a:ext cx="463826" cy="46382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A595774A-B237-4B48-8168-33A82609C36F}"/>
              </a:ext>
            </a:extLst>
          </p:cNvPr>
          <p:cNvSpPr/>
          <p:nvPr/>
        </p:nvSpPr>
        <p:spPr>
          <a:xfrm>
            <a:off x="4966697" y="4632971"/>
            <a:ext cx="2276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Verdana" pitchFamily="34" charset="0"/>
              </a:rPr>
              <a:t>Reranked(!) lists of in silico annotators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/>
      <p:bldP spid="36" grpId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6DCAD-B859-DA4F-A8D6-8EEBB9BC8B09}"/>
              </a:ext>
            </a:extLst>
          </p:cNvPr>
          <p:cNvSpPr txBox="1">
            <a:spLocks/>
          </p:cNvSpPr>
          <p:nvPr/>
        </p:nvSpPr>
        <p:spPr>
          <a:xfrm>
            <a:off x="1691317" y="266429"/>
            <a:ext cx="7734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2060"/>
                </a:solidFill>
              </a:rPr>
              <a:t>ClassyFire</a:t>
            </a:r>
            <a:r>
              <a:rPr lang="en-US" sz="4000" dirty="0">
                <a:solidFill>
                  <a:srgbClr val="002060"/>
                </a:solidFill>
              </a:rPr>
              <a:t> – SMILES and substituents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B4F145-6234-C742-BA36-B004E304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17" y="4177477"/>
            <a:ext cx="3900522" cy="151331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C69BCEA-5F2E-E64C-9279-39F94FCBC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" y="1583274"/>
            <a:ext cx="4438738" cy="36729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49AA0E6-A253-3449-B453-F051B7B0A651}"/>
              </a:ext>
            </a:extLst>
          </p:cNvPr>
          <p:cNvSpPr txBox="1"/>
          <p:nvPr/>
        </p:nvSpPr>
        <p:spPr>
          <a:xfrm>
            <a:off x="6954985" y="2452082"/>
            <a:ext cx="4681203" cy="2149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</a:t>
            </a:r>
          </a:p>
          <a:p>
            <a:pPr>
              <a:lnSpc>
                <a:spcPts val="18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CC1CC2(C(C1OC(=O)C3=CC=CC=C3)C(C4(C(C=CC5C4C(C2=O)(OC5(C)C)C)OC(=O)C)COC(=O)C)OC(=O)C)O</a:t>
            </a:r>
          </a:p>
          <a:p>
            <a:pPr>
              <a:lnSpc>
                <a:spcPts val="18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OUTPUT: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endParaRPr lang="en-US" sz="1400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US" sz="1400" dirty="0" err="1">
              <a:latin typeface="Verdana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488C5C-0D88-E34A-885D-0D5AC6EF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122" y="646113"/>
            <a:ext cx="1859316" cy="206415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EF3E94B-8544-3140-AE57-2ED85CBC9D35}"/>
              </a:ext>
            </a:extLst>
          </p:cNvPr>
          <p:cNvSpPr txBox="1"/>
          <p:nvPr/>
        </p:nvSpPr>
        <p:spPr>
          <a:xfrm>
            <a:off x="160736" y="5607227"/>
            <a:ext cx="6497291" cy="297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Figure part of Fig. 1 from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Djoumbou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Feunang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et al., J.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Cheminform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, 2016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F88C08B-00EB-BE44-A91C-B989D7A2F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" y="1629174"/>
            <a:ext cx="4876800" cy="35898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830A1CF-637C-2845-9566-D9CAA60FD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24" y="5456421"/>
            <a:ext cx="1217737" cy="896389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5A72510-F389-E948-A866-9E3A58705F67}"/>
              </a:ext>
            </a:extLst>
          </p:cNvPr>
          <p:cNvSpPr/>
          <p:nvPr/>
        </p:nvSpPr>
        <p:spPr>
          <a:xfrm>
            <a:off x="2871209" y="629877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Djoumbou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Feunang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et al., J. </a:t>
            </a: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Cheminform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,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8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6BE87-7C7E-2A4B-9D20-CCF3B3128D96}"/>
              </a:ext>
            </a:extLst>
          </p:cNvPr>
          <p:cNvSpPr txBox="1">
            <a:spLocks/>
          </p:cNvSpPr>
          <p:nvPr/>
        </p:nvSpPr>
        <p:spPr>
          <a:xfrm>
            <a:off x="1691316" y="266429"/>
            <a:ext cx="91739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2060"/>
                </a:solidFill>
              </a:rPr>
              <a:t>ClassyFire</a:t>
            </a:r>
            <a:r>
              <a:rPr lang="en-US" sz="4000" dirty="0">
                <a:solidFill>
                  <a:srgbClr val="002060"/>
                </a:solidFill>
              </a:rPr>
              <a:t> – Chemical predictions for MFs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61DCA94-2E63-314B-A963-71DA1F11D943}"/>
              </a:ext>
            </a:extLst>
          </p:cNvPr>
          <p:cNvSpPr txBox="1"/>
          <p:nvPr/>
        </p:nvSpPr>
        <p:spPr>
          <a:xfrm>
            <a:off x="3106191" y="6093624"/>
            <a:ext cx="7482305" cy="76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endParaRPr lang="en-US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dirty="0">
                <a:solidFill>
                  <a:srgbClr val="002060"/>
                </a:solidFill>
                <a:latin typeface="Verdana" pitchFamily="34" charset="0"/>
              </a:rPr>
              <a:t>Disclaimer: scores dependent on structural database contents!</a:t>
            </a:r>
          </a:p>
          <a:p>
            <a:pPr>
              <a:lnSpc>
                <a:spcPts val="1800"/>
              </a:lnSpc>
            </a:pPr>
            <a:endParaRPr lang="en-US" sz="1400" dirty="0">
              <a:latin typeface="Verdana" pitchFamily="34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FF8F45A1-92D3-6C46-AFBB-8B7CF85A6747}"/>
              </a:ext>
            </a:extLst>
          </p:cNvPr>
          <p:cNvGrpSpPr/>
          <p:nvPr/>
        </p:nvGrpSpPr>
        <p:grpSpPr>
          <a:xfrm>
            <a:off x="890294" y="1239270"/>
            <a:ext cx="7213801" cy="4728848"/>
            <a:chOff x="2270858" y="1364776"/>
            <a:chExt cx="7213801" cy="4728848"/>
          </a:xfrm>
        </p:grpSpPr>
        <p:pic>
          <p:nvPicPr>
            <p:cNvPr id="1026" name="Picture 2" descr="https://lh6.googleusercontent.com/Fqrw6t4wDVXEDLNwXRDUJ9zpqxAumd-Jv9HUQb14_E53_6reoHaYbkgZ39KnxKvo25Orab-wT-OO8Cvm8QU2wSYsW1xtGgoueStjG4fA0r62QRv6eKuzfvrk5wtmcWnyFIFcl5S9">
              <a:extLst>
                <a:ext uri="{FF2B5EF4-FFF2-40B4-BE49-F238E27FC236}">
                  <a16:creationId xmlns:a16="http://schemas.microsoft.com/office/drawing/2014/main" id="{EC6D3046-6A34-8D40-B7B6-5820DBFA9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26314" b="34288"/>
            <a:stretch/>
          </p:blipFill>
          <p:spPr bwMode="auto">
            <a:xfrm>
              <a:off x="2270858" y="1364776"/>
              <a:ext cx="6801425" cy="459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E9CD724A-AA87-B742-A0C2-A44112219AFC}"/>
                </a:ext>
              </a:extLst>
            </p:cNvPr>
            <p:cNvSpPr/>
            <p:nvPr/>
          </p:nvSpPr>
          <p:spPr>
            <a:xfrm>
              <a:off x="6974541" y="4840941"/>
              <a:ext cx="2510118" cy="1252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AC0B3052-91D3-C343-9F89-2CDCFC89DB84}"/>
              </a:ext>
            </a:extLst>
          </p:cNvPr>
          <p:cNvSpPr txBox="1"/>
          <p:nvPr/>
        </p:nvSpPr>
        <p:spPr>
          <a:xfrm>
            <a:off x="7731367" y="1875068"/>
            <a:ext cx="28571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ClassyFire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Scoring: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Flavonoids: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2.25 nodes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/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nodes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=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0.375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32252CF-A798-AD42-A247-06439386795D}"/>
              </a:ext>
            </a:extLst>
          </p:cNvPr>
          <p:cNvSpPr txBox="1"/>
          <p:nvPr/>
        </p:nvSpPr>
        <p:spPr>
          <a:xfrm>
            <a:off x="9865097" y="2708460"/>
            <a:ext cx="22512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Database hits: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4 nodes/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nodes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=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0.67</a:t>
            </a:r>
          </a:p>
        </p:txBody>
      </p:sp>
    </p:spTree>
    <p:extLst>
      <p:ext uri="{BB962C8B-B14F-4D97-AF65-F5344CB8AC3E}">
        <p14:creationId xmlns:p14="http://schemas.microsoft.com/office/powerpoint/2010/main" val="4349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fz85vuoEg2_4tXUe-pP3VKKHBJ3Kheb8j_pQZyEOCDHWLeMh_Q07c8ildW0eMo5fTBvl7vh_IdNvVej9542R0y9n0fDjchX5BGXDzozN-32nnrzQ0GIqU3yVm2RZoUy-VquX5zDONUY6vFP8Bw">
            <a:extLst>
              <a:ext uri="{FF2B5EF4-FFF2-40B4-BE49-F238E27FC236}">
                <a16:creationId xmlns:a16="http://schemas.microsoft.com/office/drawing/2014/main" id="{8111C966-BD33-5340-A5F6-8019569FE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1"/>
          <a:stretch/>
        </p:blipFill>
        <p:spPr bwMode="auto">
          <a:xfrm>
            <a:off x="2993666" y="1089552"/>
            <a:ext cx="4931654" cy="55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377C60-6EBC-D844-87C5-BF6AB25D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43" y="5644955"/>
            <a:ext cx="1261077" cy="94580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ED1EF6D-F204-344B-BABA-9E41FB7391CF}"/>
              </a:ext>
            </a:extLst>
          </p:cNvPr>
          <p:cNvSpPr txBox="1">
            <a:spLocks/>
          </p:cNvSpPr>
          <p:nvPr/>
        </p:nvSpPr>
        <p:spPr>
          <a:xfrm>
            <a:off x="1287708" y="249427"/>
            <a:ext cx="10233732" cy="840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Illuminating the </a:t>
            </a:r>
            <a:r>
              <a:rPr lang="en-US" sz="4000" dirty="0" err="1">
                <a:solidFill>
                  <a:srgbClr val="002060"/>
                </a:solidFill>
              </a:rPr>
              <a:t>Rhamnaceae</a:t>
            </a:r>
            <a:r>
              <a:rPr lang="en-US" sz="4000" dirty="0">
                <a:solidFill>
                  <a:srgbClr val="002060"/>
                </a:solidFill>
              </a:rPr>
              <a:t> chemistry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02FB3A9-77D9-3941-A523-730A68897A1B}"/>
              </a:ext>
            </a:extLst>
          </p:cNvPr>
          <p:cNvSpPr txBox="1"/>
          <p:nvPr/>
        </p:nvSpPr>
        <p:spPr>
          <a:xfrm>
            <a:off x="7925320" y="2144045"/>
            <a:ext cx="426668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 related classifications:</a:t>
            </a: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different flavonoids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phenolic glycosides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triterpenoids</a:t>
            </a:r>
          </a:p>
          <a:p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A69BCBB-40C4-994F-B881-48F62709EBC8}"/>
              </a:ext>
            </a:extLst>
          </p:cNvPr>
          <p:cNvSpPr txBox="1"/>
          <p:nvPr/>
        </p:nvSpPr>
        <p:spPr>
          <a:xfrm>
            <a:off x="63901" y="1466297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Molecular Networking</a:t>
            </a:r>
          </a:p>
        </p:txBody>
      </p:sp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D6CECF05-18C8-1B46-B6BF-FE09BEEC5915}"/>
              </a:ext>
            </a:extLst>
          </p:cNvPr>
          <p:cNvSpPr/>
          <p:nvPr/>
        </p:nvSpPr>
        <p:spPr>
          <a:xfrm>
            <a:off x="7925320" y="1988048"/>
            <a:ext cx="4217896" cy="2391586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6330FE85-2F9F-5842-9ED6-6CFB897E5C1D}"/>
              </a:ext>
            </a:extLst>
          </p:cNvPr>
          <p:cNvGrpSpPr/>
          <p:nvPr/>
        </p:nvGrpSpPr>
        <p:grpSpPr>
          <a:xfrm>
            <a:off x="467026" y="1988973"/>
            <a:ext cx="1765186" cy="891310"/>
            <a:chOff x="467026" y="1988973"/>
            <a:chExt cx="1765186" cy="891310"/>
          </a:xfrm>
        </p:grpSpPr>
        <p:grpSp>
          <p:nvGrpSpPr>
            <p:cNvPr id="7" name="Group 73">
              <a:extLst>
                <a:ext uri="{FF2B5EF4-FFF2-40B4-BE49-F238E27FC236}">
                  <a16:creationId xmlns:a16="http://schemas.microsoft.com/office/drawing/2014/main" id="{CE09B609-FE7F-1643-BC37-01C44FE4F3C2}"/>
                </a:ext>
              </a:extLst>
            </p:cNvPr>
            <p:cNvGrpSpPr/>
            <p:nvPr/>
          </p:nvGrpSpPr>
          <p:grpSpPr>
            <a:xfrm>
              <a:off x="467026" y="1988973"/>
              <a:ext cx="1765186" cy="891310"/>
              <a:chOff x="395536" y="5044534"/>
              <a:chExt cx="2232248" cy="1127148"/>
            </a:xfrm>
          </p:grpSpPr>
          <p:cxnSp>
            <p:nvCxnSpPr>
              <p:cNvPr id="8" name="Straight Connector 74">
                <a:extLst>
                  <a:ext uri="{FF2B5EF4-FFF2-40B4-BE49-F238E27FC236}">
                    <a16:creationId xmlns:a16="http://schemas.microsoft.com/office/drawing/2014/main" id="{4D8A8C6D-7E9D-1942-944C-3BCE038B9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775" y="6039887"/>
                <a:ext cx="2059944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75">
                <a:extLst>
                  <a:ext uri="{FF2B5EF4-FFF2-40B4-BE49-F238E27FC236}">
                    <a16:creationId xmlns:a16="http://schemas.microsoft.com/office/drawing/2014/main" id="{31D1AD3C-A87E-0F4C-8FF1-DC8FA3739CF9}"/>
                  </a:ext>
                </a:extLst>
              </p:cNvPr>
              <p:cNvCxnSpPr/>
              <p:nvPr/>
            </p:nvCxnSpPr>
            <p:spPr>
              <a:xfrm flipV="1">
                <a:off x="539552" y="5103783"/>
                <a:ext cx="0" cy="936104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6">
                <a:extLst>
                  <a:ext uri="{FF2B5EF4-FFF2-40B4-BE49-F238E27FC236}">
                    <a16:creationId xmlns:a16="http://schemas.microsoft.com/office/drawing/2014/main" id="{056E1299-509F-8647-9EE6-3D6D4F8A82F2}"/>
                  </a:ext>
                </a:extLst>
              </p:cNvPr>
              <p:cNvCxnSpPr/>
              <p:nvPr/>
            </p:nvCxnSpPr>
            <p:spPr>
              <a:xfrm flipV="1">
                <a:off x="1979712" y="5895871"/>
                <a:ext cx="0" cy="14401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77">
                <a:extLst>
                  <a:ext uri="{FF2B5EF4-FFF2-40B4-BE49-F238E27FC236}">
                    <a16:creationId xmlns:a16="http://schemas.microsoft.com/office/drawing/2014/main" id="{E66C8695-D590-8E4D-8817-4ADF131A2572}"/>
                  </a:ext>
                </a:extLst>
              </p:cNvPr>
              <p:cNvCxnSpPr/>
              <p:nvPr/>
            </p:nvCxnSpPr>
            <p:spPr>
              <a:xfrm flipV="1">
                <a:off x="1331640" y="5314888"/>
                <a:ext cx="0" cy="724999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78">
                <a:extLst>
                  <a:ext uri="{FF2B5EF4-FFF2-40B4-BE49-F238E27FC236}">
                    <a16:creationId xmlns:a16="http://schemas.microsoft.com/office/drawing/2014/main" id="{7162F814-BF2B-234C-9725-54D6638727BB}"/>
                  </a:ext>
                </a:extLst>
              </p:cNvPr>
              <p:cNvCxnSpPr/>
              <p:nvPr/>
            </p:nvCxnSpPr>
            <p:spPr>
              <a:xfrm flipV="1">
                <a:off x="1043608" y="5899349"/>
                <a:ext cx="0" cy="14053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80">
                <a:extLst>
                  <a:ext uri="{FF2B5EF4-FFF2-40B4-BE49-F238E27FC236}">
                    <a16:creationId xmlns:a16="http://schemas.microsoft.com/office/drawing/2014/main" id="{C4C467FD-DC6E-024F-A520-8B7863179B93}"/>
                  </a:ext>
                </a:extLst>
              </p:cNvPr>
              <p:cNvCxnSpPr/>
              <p:nvPr/>
            </p:nvCxnSpPr>
            <p:spPr>
              <a:xfrm flipV="1">
                <a:off x="1403648" y="5535831"/>
                <a:ext cx="0" cy="50057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81">
                <a:extLst>
                  <a:ext uri="{FF2B5EF4-FFF2-40B4-BE49-F238E27FC236}">
                    <a16:creationId xmlns:a16="http://schemas.microsoft.com/office/drawing/2014/main" id="{E2CD286C-F041-B44E-B73B-87027EE24EAA}"/>
                  </a:ext>
                </a:extLst>
              </p:cNvPr>
              <p:cNvCxnSpPr/>
              <p:nvPr/>
            </p:nvCxnSpPr>
            <p:spPr>
              <a:xfrm flipV="1">
                <a:off x="1729592" y="5786120"/>
                <a:ext cx="0" cy="23660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83">
                <a:extLst>
                  <a:ext uri="{FF2B5EF4-FFF2-40B4-BE49-F238E27FC236}">
                    <a16:creationId xmlns:a16="http://schemas.microsoft.com/office/drawing/2014/main" id="{B16C1BC4-7B8C-3445-AC9A-C95445A70D52}"/>
                  </a:ext>
                </a:extLst>
              </p:cNvPr>
              <p:cNvSpPr/>
              <p:nvPr/>
            </p:nvSpPr>
            <p:spPr>
              <a:xfrm>
                <a:off x="395536" y="5044534"/>
                <a:ext cx="2232248" cy="1127148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5" name="Straight Connector 81">
              <a:extLst>
                <a:ext uri="{FF2B5EF4-FFF2-40B4-BE49-F238E27FC236}">
                  <a16:creationId xmlns:a16="http://schemas.microsoft.com/office/drawing/2014/main" id="{69DD04FC-4E5C-E74E-A031-8A87B7F75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611" y="2489412"/>
              <a:ext cx="0" cy="26632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E52B671-2256-7344-B213-3F918D136BCB}"/>
              </a:ext>
            </a:extLst>
          </p:cNvPr>
          <p:cNvGrpSpPr/>
          <p:nvPr/>
        </p:nvGrpSpPr>
        <p:grpSpPr>
          <a:xfrm>
            <a:off x="450369" y="3024179"/>
            <a:ext cx="1765186" cy="891310"/>
            <a:chOff x="450369" y="3024179"/>
            <a:chExt cx="1765186" cy="891310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170F247D-B043-044D-A4E2-7B857414749F}"/>
                </a:ext>
              </a:extLst>
            </p:cNvPr>
            <p:cNvGrpSpPr/>
            <p:nvPr/>
          </p:nvGrpSpPr>
          <p:grpSpPr>
            <a:xfrm>
              <a:off x="450369" y="3024179"/>
              <a:ext cx="1765186" cy="891310"/>
              <a:chOff x="450369" y="3024179"/>
              <a:chExt cx="1765186" cy="891310"/>
            </a:xfrm>
          </p:grpSpPr>
          <p:grpSp>
            <p:nvGrpSpPr>
              <p:cNvPr id="16" name="Group 73">
                <a:extLst>
                  <a:ext uri="{FF2B5EF4-FFF2-40B4-BE49-F238E27FC236}">
                    <a16:creationId xmlns:a16="http://schemas.microsoft.com/office/drawing/2014/main" id="{EECAE0C2-D038-3948-8E29-2F53D68A8484}"/>
                  </a:ext>
                </a:extLst>
              </p:cNvPr>
              <p:cNvGrpSpPr/>
              <p:nvPr/>
            </p:nvGrpSpPr>
            <p:grpSpPr>
              <a:xfrm>
                <a:off x="450369" y="3024179"/>
                <a:ext cx="1765186" cy="891310"/>
                <a:chOff x="395536" y="5044534"/>
                <a:chExt cx="2232248" cy="1127148"/>
              </a:xfrm>
            </p:grpSpPr>
            <p:cxnSp>
              <p:nvCxnSpPr>
                <p:cNvPr id="17" name="Straight Connector 74">
                  <a:extLst>
                    <a:ext uri="{FF2B5EF4-FFF2-40B4-BE49-F238E27FC236}">
                      <a16:creationId xmlns:a16="http://schemas.microsoft.com/office/drawing/2014/main" id="{0A892D8E-54F1-2047-97B2-EF0318904C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775" y="6039887"/>
                  <a:ext cx="2081009" cy="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75">
                  <a:extLst>
                    <a:ext uri="{FF2B5EF4-FFF2-40B4-BE49-F238E27FC236}">
                      <a16:creationId xmlns:a16="http://schemas.microsoft.com/office/drawing/2014/main" id="{55AA3C91-8D3A-4044-B2FB-E9F1EC8355D3}"/>
                    </a:ext>
                  </a:extLst>
                </p:cNvPr>
                <p:cNvCxnSpPr/>
                <p:nvPr/>
              </p:nvCxnSpPr>
              <p:spPr>
                <a:xfrm flipV="1">
                  <a:off x="539552" y="5103783"/>
                  <a:ext cx="0" cy="93610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76">
                  <a:extLst>
                    <a:ext uri="{FF2B5EF4-FFF2-40B4-BE49-F238E27FC236}">
                      <a16:creationId xmlns:a16="http://schemas.microsoft.com/office/drawing/2014/main" id="{8F126186-70D2-1640-9EDB-FC264BB216AF}"/>
                    </a:ext>
                  </a:extLst>
                </p:cNvPr>
                <p:cNvCxnSpPr/>
                <p:nvPr/>
              </p:nvCxnSpPr>
              <p:spPr>
                <a:xfrm flipV="1">
                  <a:off x="1979712" y="5895871"/>
                  <a:ext cx="0" cy="144016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77">
                  <a:extLst>
                    <a:ext uri="{FF2B5EF4-FFF2-40B4-BE49-F238E27FC236}">
                      <a16:creationId xmlns:a16="http://schemas.microsoft.com/office/drawing/2014/main" id="{0B2290CA-FBD1-554E-8B65-CB8056B86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1640" y="5571834"/>
                  <a:ext cx="0" cy="468053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78">
                  <a:extLst>
                    <a:ext uri="{FF2B5EF4-FFF2-40B4-BE49-F238E27FC236}">
                      <a16:creationId xmlns:a16="http://schemas.microsoft.com/office/drawing/2014/main" id="{F097CB14-D456-8C4B-8772-82B67C03DB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3608" y="5675649"/>
                  <a:ext cx="0" cy="364239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80">
                  <a:extLst>
                    <a:ext uri="{FF2B5EF4-FFF2-40B4-BE49-F238E27FC236}">
                      <a16:creationId xmlns:a16="http://schemas.microsoft.com/office/drawing/2014/main" id="{AD8A2217-DB2A-4E4A-B41A-408DBDC0B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03648" y="5314888"/>
                  <a:ext cx="0" cy="721521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81">
                  <a:extLst>
                    <a:ext uri="{FF2B5EF4-FFF2-40B4-BE49-F238E27FC236}">
                      <a16:creationId xmlns:a16="http://schemas.microsoft.com/office/drawing/2014/main" id="{8749AAA2-88D9-8F40-B003-772CEEF29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29592" y="5895871"/>
                  <a:ext cx="0" cy="126858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ounded Rectangle 83">
                  <a:extLst>
                    <a:ext uri="{FF2B5EF4-FFF2-40B4-BE49-F238E27FC236}">
                      <a16:creationId xmlns:a16="http://schemas.microsoft.com/office/drawing/2014/main" id="{A5BBE0F5-E8B9-B041-91EF-8574F6D92161}"/>
                    </a:ext>
                  </a:extLst>
                </p:cNvPr>
                <p:cNvSpPr/>
                <p:nvPr/>
              </p:nvSpPr>
              <p:spPr>
                <a:xfrm>
                  <a:off x="395536" y="5044534"/>
                  <a:ext cx="2232248" cy="1127148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9" name="Straight Connector 81">
                <a:extLst>
                  <a:ext uri="{FF2B5EF4-FFF2-40B4-BE49-F238E27FC236}">
                    <a16:creationId xmlns:a16="http://schemas.microsoft.com/office/drawing/2014/main" id="{3DC9C97D-DA31-C842-A61D-7294186BA1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1861" y="3523243"/>
                <a:ext cx="0" cy="265495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81">
                <a:extLst>
                  <a:ext uri="{FF2B5EF4-FFF2-40B4-BE49-F238E27FC236}">
                    <a16:creationId xmlns:a16="http://schemas.microsoft.com/office/drawing/2014/main" id="{ED1C6C62-1AD5-0346-ADA0-E9880A7667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510" y="3612763"/>
                <a:ext cx="0" cy="1939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81">
              <a:extLst>
                <a:ext uri="{FF2B5EF4-FFF2-40B4-BE49-F238E27FC236}">
                  <a16:creationId xmlns:a16="http://schemas.microsoft.com/office/drawing/2014/main" id="{D37F0DB1-F624-3540-886B-3C52E25FA5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670" y="3540349"/>
              <a:ext cx="0" cy="26632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7C30C710-AAB9-D04C-8FBC-78CE4ED4829E}"/>
              </a:ext>
            </a:extLst>
          </p:cNvPr>
          <p:cNvGrpSpPr/>
          <p:nvPr/>
        </p:nvGrpSpPr>
        <p:grpSpPr>
          <a:xfrm>
            <a:off x="479268" y="4092286"/>
            <a:ext cx="1765186" cy="891310"/>
            <a:chOff x="467026" y="1988973"/>
            <a:chExt cx="1765186" cy="891310"/>
          </a:xfrm>
        </p:grpSpPr>
        <p:grpSp>
          <p:nvGrpSpPr>
            <p:cNvPr id="44" name="Group 73">
              <a:extLst>
                <a:ext uri="{FF2B5EF4-FFF2-40B4-BE49-F238E27FC236}">
                  <a16:creationId xmlns:a16="http://schemas.microsoft.com/office/drawing/2014/main" id="{077D09D7-AC4A-604F-BB59-9DB0D98B4994}"/>
                </a:ext>
              </a:extLst>
            </p:cNvPr>
            <p:cNvGrpSpPr/>
            <p:nvPr/>
          </p:nvGrpSpPr>
          <p:grpSpPr>
            <a:xfrm>
              <a:off x="467026" y="1988973"/>
              <a:ext cx="1765186" cy="891310"/>
              <a:chOff x="395536" y="5044534"/>
              <a:chExt cx="2232248" cy="1127148"/>
            </a:xfrm>
          </p:grpSpPr>
          <p:cxnSp>
            <p:nvCxnSpPr>
              <p:cNvPr id="46" name="Straight Connector 74">
                <a:extLst>
                  <a:ext uri="{FF2B5EF4-FFF2-40B4-BE49-F238E27FC236}">
                    <a16:creationId xmlns:a16="http://schemas.microsoft.com/office/drawing/2014/main" id="{BF8BCA5C-016F-F44E-B193-C0A902BEF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775" y="6039887"/>
                <a:ext cx="2059944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75">
                <a:extLst>
                  <a:ext uri="{FF2B5EF4-FFF2-40B4-BE49-F238E27FC236}">
                    <a16:creationId xmlns:a16="http://schemas.microsoft.com/office/drawing/2014/main" id="{69520C69-03BF-F74A-9DC8-C286250FD9A9}"/>
                  </a:ext>
                </a:extLst>
              </p:cNvPr>
              <p:cNvCxnSpPr/>
              <p:nvPr/>
            </p:nvCxnSpPr>
            <p:spPr>
              <a:xfrm flipV="1">
                <a:off x="539552" y="5103783"/>
                <a:ext cx="0" cy="936104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76">
                <a:extLst>
                  <a:ext uri="{FF2B5EF4-FFF2-40B4-BE49-F238E27FC236}">
                    <a16:creationId xmlns:a16="http://schemas.microsoft.com/office/drawing/2014/main" id="{9A588C5C-C7FF-BB41-B01C-E5B231BEFEBA}"/>
                  </a:ext>
                </a:extLst>
              </p:cNvPr>
              <p:cNvCxnSpPr/>
              <p:nvPr/>
            </p:nvCxnSpPr>
            <p:spPr>
              <a:xfrm flipV="1">
                <a:off x="1979712" y="5895871"/>
                <a:ext cx="0" cy="14401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77">
                <a:extLst>
                  <a:ext uri="{FF2B5EF4-FFF2-40B4-BE49-F238E27FC236}">
                    <a16:creationId xmlns:a16="http://schemas.microsoft.com/office/drawing/2014/main" id="{464342CC-4E64-0B4B-963D-0F1BC58A563B}"/>
                  </a:ext>
                </a:extLst>
              </p:cNvPr>
              <p:cNvCxnSpPr/>
              <p:nvPr/>
            </p:nvCxnSpPr>
            <p:spPr>
              <a:xfrm flipV="1">
                <a:off x="1331640" y="5314888"/>
                <a:ext cx="0" cy="724999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78">
                <a:extLst>
                  <a:ext uri="{FF2B5EF4-FFF2-40B4-BE49-F238E27FC236}">
                    <a16:creationId xmlns:a16="http://schemas.microsoft.com/office/drawing/2014/main" id="{52AE8B6C-6F3E-E244-9EC3-3F69BCADBE7F}"/>
                  </a:ext>
                </a:extLst>
              </p:cNvPr>
              <p:cNvCxnSpPr/>
              <p:nvPr/>
            </p:nvCxnSpPr>
            <p:spPr>
              <a:xfrm flipV="1">
                <a:off x="1043608" y="5899349"/>
                <a:ext cx="0" cy="14053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80">
                <a:extLst>
                  <a:ext uri="{FF2B5EF4-FFF2-40B4-BE49-F238E27FC236}">
                    <a16:creationId xmlns:a16="http://schemas.microsoft.com/office/drawing/2014/main" id="{341E4920-DDF5-804B-89F2-8F9610D8C9C3}"/>
                  </a:ext>
                </a:extLst>
              </p:cNvPr>
              <p:cNvCxnSpPr/>
              <p:nvPr/>
            </p:nvCxnSpPr>
            <p:spPr>
              <a:xfrm flipV="1">
                <a:off x="1403648" y="5535831"/>
                <a:ext cx="0" cy="50057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81">
                <a:extLst>
                  <a:ext uri="{FF2B5EF4-FFF2-40B4-BE49-F238E27FC236}">
                    <a16:creationId xmlns:a16="http://schemas.microsoft.com/office/drawing/2014/main" id="{CDFEEC13-5D42-A741-B015-3635390DAB71}"/>
                  </a:ext>
                </a:extLst>
              </p:cNvPr>
              <p:cNvCxnSpPr/>
              <p:nvPr/>
            </p:nvCxnSpPr>
            <p:spPr>
              <a:xfrm flipV="1">
                <a:off x="1729592" y="5786120"/>
                <a:ext cx="0" cy="23660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ounded Rectangle 83">
                <a:extLst>
                  <a:ext uri="{FF2B5EF4-FFF2-40B4-BE49-F238E27FC236}">
                    <a16:creationId xmlns:a16="http://schemas.microsoft.com/office/drawing/2014/main" id="{3A1796B4-6A4F-0848-A728-D484279EB64E}"/>
                  </a:ext>
                </a:extLst>
              </p:cNvPr>
              <p:cNvSpPr/>
              <p:nvPr/>
            </p:nvSpPr>
            <p:spPr>
              <a:xfrm>
                <a:off x="395536" y="5044534"/>
                <a:ext cx="2232248" cy="1127148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5" name="Straight Connector 81">
              <a:extLst>
                <a:ext uri="{FF2B5EF4-FFF2-40B4-BE49-F238E27FC236}">
                  <a16:creationId xmlns:a16="http://schemas.microsoft.com/office/drawing/2014/main" id="{5A8FD54F-E1E1-2E48-81F4-84B6BE85C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611" y="2489412"/>
              <a:ext cx="0" cy="26632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43D0540-AE93-C249-9AB1-B5416C6F3A26}"/>
              </a:ext>
            </a:extLst>
          </p:cNvPr>
          <p:cNvGrpSpPr/>
          <p:nvPr/>
        </p:nvGrpSpPr>
        <p:grpSpPr>
          <a:xfrm>
            <a:off x="368482" y="5114045"/>
            <a:ext cx="1765186" cy="891310"/>
            <a:chOff x="450369" y="3024179"/>
            <a:chExt cx="1765186" cy="891310"/>
          </a:xfrm>
        </p:grpSpPr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4CD01F35-B9FB-3D46-9ECA-98C9B4A56C37}"/>
                </a:ext>
              </a:extLst>
            </p:cNvPr>
            <p:cNvGrpSpPr/>
            <p:nvPr/>
          </p:nvGrpSpPr>
          <p:grpSpPr>
            <a:xfrm>
              <a:off x="450369" y="3024179"/>
              <a:ext cx="1765186" cy="891310"/>
              <a:chOff x="450369" y="3024179"/>
              <a:chExt cx="1765186" cy="891310"/>
            </a:xfrm>
          </p:grpSpPr>
          <p:grpSp>
            <p:nvGrpSpPr>
              <p:cNvPr id="57" name="Group 73">
                <a:extLst>
                  <a:ext uri="{FF2B5EF4-FFF2-40B4-BE49-F238E27FC236}">
                    <a16:creationId xmlns:a16="http://schemas.microsoft.com/office/drawing/2014/main" id="{8A3339AC-D380-B740-8CE1-F8DAD101332D}"/>
                  </a:ext>
                </a:extLst>
              </p:cNvPr>
              <p:cNvGrpSpPr/>
              <p:nvPr/>
            </p:nvGrpSpPr>
            <p:grpSpPr>
              <a:xfrm>
                <a:off x="450369" y="3024179"/>
                <a:ext cx="1765186" cy="891310"/>
                <a:chOff x="395536" y="5044534"/>
                <a:chExt cx="2232248" cy="1127148"/>
              </a:xfrm>
            </p:grpSpPr>
            <p:cxnSp>
              <p:nvCxnSpPr>
                <p:cNvPr id="60" name="Straight Connector 74">
                  <a:extLst>
                    <a:ext uri="{FF2B5EF4-FFF2-40B4-BE49-F238E27FC236}">
                      <a16:creationId xmlns:a16="http://schemas.microsoft.com/office/drawing/2014/main" id="{C777211D-8E06-F14D-850C-A177BC784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775" y="6039887"/>
                  <a:ext cx="2081009" cy="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75">
                  <a:extLst>
                    <a:ext uri="{FF2B5EF4-FFF2-40B4-BE49-F238E27FC236}">
                      <a16:creationId xmlns:a16="http://schemas.microsoft.com/office/drawing/2014/main" id="{B0D89814-DC72-C449-94FA-AF36D465F3BE}"/>
                    </a:ext>
                  </a:extLst>
                </p:cNvPr>
                <p:cNvCxnSpPr/>
                <p:nvPr/>
              </p:nvCxnSpPr>
              <p:spPr>
                <a:xfrm flipV="1">
                  <a:off x="539552" y="5103783"/>
                  <a:ext cx="0" cy="93610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76">
                  <a:extLst>
                    <a:ext uri="{FF2B5EF4-FFF2-40B4-BE49-F238E27FC236}">
                      <a16:creationId xmlns:a16="http://schemas.microsoft.com/office/drawing/2014/main" id="{462D2048-24DC-9745-BD6D-04C4E9CD9A7B}"/>
                    </a:ext>
                  </a:extLst>
                </p:cNvPr>
                <p:cNvCxnSpPr/>
                <p:nvPr/>
              </p:nvCxnSpPr>
              <p:spPr>
                <a:xfrm flipV="1">
                  <a:off x="1979712" y="5895871"/>
                  <a:ext cx="0" cy="144016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77">
                  <a:extLst>
                    <a:ext uri="{FF2B5EF4-FFF2-40B4-BE49-F238E27FC236}">
                      <a16:creationId xmlns:a16="http://schemas.microsoft.com/office/drawing/2014/main" id="{003BB103-D1E2-D949-8186-22A21D5AD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1640" y="5571834"/>
                  <a:ext cx="0" cy="468053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78">
                  <a:extLst>
                    <a:ext uri="{FF2B5EF4-FFF2-40B4-BE49-F238E27FC236}">
                      <a16:creationId xmlns:a16="http://schemas.microsoft.com/office/drawing/2014/main" id="{E09469DF-8575-D24E-A2C6-1BBA8F218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3608" y="5675649"/>
                  <a:ext cx="0" cy="364239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80">
                  <a:extLst>
                    <a:ext uri="{FF2B5EF4-FFF2-40B4-BE49-F238E27FC236}">
                      <a16:creationId xmlns:a16="http://schemas.microsoft.com/office/drawing/2014/main" id="{3411E876-A027-5249-8A73-C6D6142F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03648" y="5314888"/>
                  <a:ext cx="0" cy="721521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81">
                  <a:extLst>
                    <a:ext uri="{FF2B5EF4-FFF2-40B4-BE49-F238E27FC236}">
                      <a16:creationId xmlns:a16="http://schemas.microsoft.com/office/drawing/2014/main" id="{03522FE0-3F06-DE43-ABFD-E5364B3FD3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29592" y="5912876"/>
                  <a:ext cx="0" cy="126858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ounded Rectangle 83">
                  <a:extLst>
                    <a:ext uri="{FF2B5EF4-FFF2-40B4-BE49-F238E27FC236}">
                      <a16:creationId xmlns:a16="http://schemas.microsoft.com/office/drawing/2014/main" id="{F01B9563-E840-E940-BBA0-976B39ACFFF9}"/>
                    </a:ext>
                  </a:extLst>
                </p:cNvPr>
                <p:cNvSpPr/>
                <p:nvPr/>
              </p:nvSpPr>
              <p:spPr>
                <a:xfrm>
                  <a:off x="395536" y="5044534"/>
                  <a:ext cx="2232248" cy="1127148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8" name="Straight Connector 81">
                <a:extLst>
                  <a:ext uri="{FF2B5EF4-FFF2-40B4-BE49-F238E27FC236}">
                    <a16:creationId xmlns:a16="http://schemas.microsoft.com/office/drawing/2014/main" id="{6E6D10CC-F9AF-5F46-8530-8D615E15B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1861" y="3536690"/>
                <a:ext cx="0" cy="265495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81">
                <a:extLst>
                  <a:ext uri="{FF2B5EF4-FFF2-40B4-BE49-F238E27FC236}">
                    <a16:creationId xmlns:a16="http://schemas.microsoft.com/office/drawing/2014/main" id="{7F3C87FE-C442-CD4C-8403-7CCE68771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510" y="3612763"/>
                <a:ext cx="0" cy="1939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traight Connector 81">
              <a:extLst>
                <a:ext uri="{FF2B5EF4-FFF2-40B4-BE49-F238E27FC236}">
                  <a16:creationId xmlns:a16="http://schemas.microsoft.com/office/drawing/2014/main" id="{ABCDCA5D-370D-3F4A-9583-AF43292BE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670" y="3540349"/>
              <a:ext cx="0" cy="26632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hthoek 67">
            <a:extLst>
              <a:ext uri="{FF2B5EF4-FFF2-40B4-BE49-F238E27FC236}">
                <a16:creationId xmlns:a16="http://schemas.microsoft.com/office/drawing/2014/main" id="{9E462DEF-17A4-8F48-BD2B-FFC3C01B8BFE}"/>
              </a:ext>
            </a:extLst>
          </p:cNvPr>
          <p:cNvSpPr/>
          <p:nvPr/>
        </p:nvSpPr>
        <p:spPr>
          <a:xfrm>
            <a:off x="235272" y="1845077"/>
            <a:ext cx="2279328" cy="21621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0568B215-8030-4D48-8D36-A972606928FB}"/>
              </a:ext>
            </a:extLst>
          </p:cNvPr>
          <p:cNvSpPr/>
          <p:nvPr/>
        </p:nvSpPr>
        <p:spPr>
          <a:xfrm>
            <a:off x="233639" y="4024037"/>
            <a:ext cx="2279328" cy="216214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74507A19-5051-E04A-9E90-903D8D63AFE2}"/>
              </a:ext>
            </a:extLst>
          </p:cNvPr>
          <p:cNvCxnSpPr>
            <a:cxnSpLocks/>
          </p:cNvCxnSpPr>
          <p:nvPr/>
        </p:nvCxnSpPr>
        <p:spPr>
          <a:xfrm>
            <a:off x="1874853" y="2468952"/>
            <a:ext cx="178133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4DB23584-ED78-A149-99A3-D06D3653E034}"/>
              </a:ext>
            </a:extLst>
          </p:cNvPr>
          <p:cNvCxnSpPr>
            <a:cxnSpLocks/>
          </p:cNvCxnSpPr>
          <p:nvPr/>
        </p:nvCxnSpPr>
        <p:spPr>
          <a:xfrm>
            <a:off x="1838995" y="3495407"/>
            <a:ext cx="178133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hthoek 73">
            <a:extLst>
              <a:ext uri="{FF2B5EF4-FFF2-40B4-BE49-F238E27FC236}">
                <a16:creationId xmlns:a16="http://schemas.microsoft.com/office/drawing/2014/main" id="{D32D085B-85D8-784F-AB0B-02293A73A8F0}"/>
              </a:ext>
            </a:extLst>
          </p:cNvPr>
          <p:cNvSpPr/>
          <p:nvPr/>
        </p:nvSpPr>
        <p:spPr>
          <a:xfrm>
            <a:off x="1249486" y="4221011"/>
            <a:ext cx="46637" cy="1873438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5872920-16C6-B34E-9617-F652EA501053}"/>
              </a:ext>
            </a:extLst>
          </p:cNvPr>
          <p:cNvSpPr/>
          <p:nvPr/>
        </p:nvSpPr>
        <p:spPr>
          <a:xfrm>
            <a:off x="958133" y="4225494"/>
            <a:ext cx="46525" cy="1868955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CB2BA5B9-6741-1E48-A395-512DC1AD9EA5}"/>
              </a:ext>
            </a:extLst>
          </p:cNvPr>
          <p:cNvSpPr/>
          <p:nvPr/>
        </p:nvSpPr>
        <p:spPr>
          <a:xfrm>
            <a:off x="1171928" y="2058864"/>
            <a:ext cx="46637" cy="187343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44AEF455-7CAF-1543-AB69-F45FEE52343D}"/>
              </a:ext>
            </a:extLst>
          </p:cNvPr>
          <p:cNvSpPr/>
          <p:nvPr/>
        </p:nvSpPr>
        <p:spPr>
          <a:xfrm>
            <a:off x="1243646" y="2063347"/>
            <a:ext cx="46525" cy="186895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hoek 77">
            <a:extLst>
              <a:ext uri="{FF2B5EF4-FFF2-40B4-BE49-F238E27FC236}">
                <a16:creationId xmlns:a16="http://schemas.microsoft.com/office/drawing/2014/main" id="{979BBE45-8F11-2042-82B4-443118257A61}"/>
              </a:ext>
            </a:extLst>
          </p:cNvPr>
          <p:cNvSpPr/>
          <p:nvPr/>
        </p:nvSpPr>
        <p:spPr>
          <a:xfrm>
            <a:off x="1490175" y="2054383"/>
            <a:ext cx="46525" cy="186895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hoek 78">
            <a:extLst>
              <a:ext uri="{FF2B5EF4-FFF2-40B4-BE49-F238E27FC236}">
                <a16:creationId xmlns:a16="http://schemas.microsoft.com/office/drawing/2014/main" id="{0AB34837-7629-5B4B-A5D5-ED877D59BF5A}"/>
              </a:ext>
            </a:extLst>
          </p:cNvPr>
          <p:cNvSpPr/>
          <p:nvPr/>
        </p:nvSpPr>
        <p:spPr>
          <a:xfrm>
            <a:off x="1682916" y="2058866"/>
            <a:ext cx="46525" cy="186895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6550C5A9-7927-4843-A8C7-2E83191B1743}"/>
              </a:ext>
            </a:extLst>
          </p:cNvPr>
          <p:cNvSpPr/>
          <p:nvPr/>
        </p:nvSpPr>
        <p:spPr>
          <a:xfrm>
            <a:off x="947812" y="2063347"/>
            <a:ext cx="46637" cy="187343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Afbeelding 69">
            <a:extLst>
              <a:ext uri="{FF2B5EF4-FFF2-40B4-BE49-F238E27FC236}">
                <a16:creationId xmlns:a16="http://schemas.microsoft.com/office/drawing/2014/main" id="{CD9096A0-3DB2-F145-A041-360A0B94C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11" y="5644955"/>
            <a:ext cx="977867" cy="97786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956D9616-D07D-9C40-9A72-032DC32CECDD}"/>
              </a:ext>
            </a:extLst>
          </p:cNvPr>
          <p:cNvSpPr txBox="1"/>
          <p:nvPr/>
        </p:nvSpPr>
        <p:spPr>
          <a:xfrm>
            <a:off x="8025150" y="5105110"/>
            <a:ext cx="24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Bin Kang, UCSD</a:t>
            </a:r>
          </a:p>
        </p:txBody>
      </p:sp>
    </p:spTree>
    <p:extLst>
      <p:ext uri="{BB962C8B-B14F-4D97-AF65-F5344CB8AC3E}">
        <p14:creationId xmlns:p14="http://schemas.microsoft.com/office/powerpoint/2010/main" val="41709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rvcHogu05vaO901CxUk5L8yTU_w3pKeZPXEx7kDBMOuwzzoVTPAJEDglw8_AL3nxL29Y663BN4mYD8zFmhxmAJ-RN_u1JPM2qWGa1K9CZTl-T6aWpf0ev6HVuD0YmSuc6PWP0xrB">
            <a:extLst>
              <a:ext uri="{FF2B5EF4-FFF2-40B4-BE49-F238E27FC236}">
                <a16:creationId xmlns:a16="http://schemas.microsoft.com/office/drawing/2014/main" id="{DE4B10F9-951C-2942-84C0-671BC6EB7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b="56226"/>
          <a:stretch/>
        </p:blipFill>
        <p:spPr bwMode="auto">
          <a:xfrm>
            <a:off x="1" y="974623"/>
            <a:ext cx="5526740" cy="25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C2FA4B8-3A7A-E44D-B1D4-B9E7B8387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85" y="5569428"/>
            <a:ext cx="1261077" cy="945808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020AFC5A-D130-FB40-8BA0-42AD3FB97AE1}"/>
              </a:ext>
            </a:extLst>
          </p:cNvPr>
          <p:cNvSpPr txBox="1">
            <a:spLocks/>
          </p:cNvSpPr>
          <p:nvPr/>
        </p:nvSpPr>
        <p:spPr>
          <a:xfrm>
            <a:off x="2028968" y="301625"/>
            <a:ext cx="10695471" cy="791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Annotating plant molecular families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107E121-9729-0E4A-977E-C7E45401E0DA}"/>
              </a:ext>
            </a:extLst>
          </p:cNvPr>
          <p:cNvSpPr txBox="1"/>
          <p:nvPr/>
        </p:nvSpPr>
        <p:spPr>
          <a:xfrm>
            <a:off x="5517605" y="3757877"/>
            <a:ext cx="6235040" cy="1939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Triterpenoid Molecular Family:</a:t>
            </a: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Differentiation of modifications</a:t>
            </a: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FF0000"/>
                </a:solidFill>
                <a:latin typeface="Verdana" pitchFamily="34" charset="0"/>
              </a:rPr>
              <a:t>Protocatechuic acid </a:t>
            </a: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and </a:t>
            </a:r>
            <a:r>
              <a:rPr lang="en-US" sz="2200" dirty="0" err="1">
                <a:solidFill>
                  <a:srgbClr val="00FA00"/>
                </a:solidFill>
                <a:latin typeface="Verdana" pitchFamily="34" charset="0"/>
              </a:rPr>
              <a:t>Vanillic</a:t>
            </a:r>
            <a:r>
              <a:rPr lang="en-US" sz="2200" dirty="0">
                <a:solidFill>
                  <a:srgbClr val="00FA00"/>
                </a:solidFill>
                <a:latin typeface="Verdana" pitchFamily="34" charset="0"/>
              </a:rPr>
              <a:t> acid </a:t>
            </a: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based</a:t>
            </a: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22D43-F63C-F647-B805-AFDD3B6B495D}"/>
              </a:ext>
            </a:extLst>
          </p:cNvPr>
          <p:cNvSpPr txBox="1"/>
          <p:nvPr/>
        </p:nvSpPr>
        <p:spPr>
          <a:xfrm>
            <a:off x="5544022" y="1426666"/>
            <a:ext cx="6208623" cy="1478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Flavonoid-3-</a:t>
            </a:r>
            <a:r>
              <a:rPr lang="en-US" sz="2200" i="1" dirty="0">
                <a:solidFill>
                  <a:srgbClr val="002060"/>
                </a:solidFill>
                <a:latin typeface="Verdana" pitchFamily="34" charset="0"/>
              </a:rPr>
              <a:t>O</a:t>
            </a: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-glycoside Molecular Family:</a:t>
            </a: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Differentiation of subfamilies</a:t>
            </a:r>
          </a:p>
          <a:p>
            <a:pPr>
              <a:lnSpc>
                <a:spcPts val="1800"/>
              </a:lnSpc>
            </a:pPr>
            <a:endParaRPr lang="en-US" sz="2200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200" dirty="0">
                <a:solidFill>
                  <a:srgbClr val="0070C0"/>
                </a:solidFill>
                <a:latin typeface="Verdana" pitchFamily="34" charset="0"/>
              </a:rPr>
              <a:t>Kaempferol</a:t>
            </a: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 and </a:t>
            </a:r>
            <a:r>
              <a:rPr lang="en-US" sz="2200" dirty="0">
                <a:solidFill>
                  <a:srgbClr val="7030A0"/>
                </a:solidFill>
                <a:latin typeface="Verdana" pitchFamily="34" charset="0"/>
              </a:rPr>
              <a:t>Quercetin</a:t>
            </a:r>
            <a:r>
              <a:rPr lang="en-US" sz="2200" dirty="0">
                <a:solidFill>
                  <a:srgbClr val="002060"/>
                </a:solidFill>
                <a:latin typeface="Verdana" pitchFamily="34" charset="0"/>
              </a:rPr>
              <a:t> based</a:t>
            </a:r>
          </a:p>
        </p:txBody>
      </p:sp>
      <p:pic>
        <p:nvPicPr>
          <p:cNvPr id="7" name="Picture 2" descr="https://lh3.googleusercontent.com/rvcHogu05vaO901CxUk5L8yTU_w3pKeZPXEx7kDBMOuwzzoVTPAJEDglw8_AL3nxL29Y663BN4mYD8zFmhxmAJ-RN_u1JPM2qWGa1K9CZTl-T6aWpf0ev6HVuD0YmSuc6PWP0xrB">
            <a:extLst>
              <a:ext uri="{FF2B5EF4-FFF2-40B4-BE49-F238E27FC236}">
                <a16:creationId xmlns:a16="http://schemas.microsoft.com/office/drawing/2014/main" id="{C24F9FD2-1C89-014E-8055-D7290428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43774"/>
          <a:stretch/>
        </p:blipFill>
        <p:spPr bwMode="auto">
          <a:xfrm>
            <a:off x="91944" y="3550025"/>
            <a:ext cx="5526740" cy="3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0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531E86E-066B-3A4B-8E94-712F80CAC22F}"/>
              </a:ext>
            </a:extLst>
          </p:cNvPr>
          <p:cNvSpPr/>
          <p:nvPr/>
        </p:nvSpPr>
        <p:spPr>
          <a:xfrm>
            <a:off x="6118690" y="4768691"/>
            <a:ext cx="3650427" cy="4797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A15051-ECA4-044B-A1C5-CC88D3D4B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81"/>
          <a:stretch/>
        </p:blipFill>
        <p:spPr>
          <a:xfrm>
            <a:off x="0" y="926221"/>
            <a:ext cx="5394096" cy="593177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D29829C-D406-544F-B651-96ACE0932A81}"/>
              </a:ext>
            </a:extLst>
          </p:cNvPr>
          <p:cNvSpPr txBox="1"/>
          <p:nvPr/>
        </p:nvSpPr>
        <p:spPr>
          <a:xfrm>
            <a:off x="6129980" y="3012936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2F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Lipids - PE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D3F47D1-6B94-7647-A289-27733AD09F94}"/>
              </a:ext>
            </a:extLst>
          </p:cNvPr>
          <p:cNvSpPr txBox="1"/>
          <p:nvPr/>
        </p:nvSpPr>
        <p:spPr>
          <a:xfrm>
            <a:off x="6129980" y="3827230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FED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Cyclic peptides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17FE0F-334E-614B-A4CD-5F5D7B617744}"/>
              </a:ext>
            </a:extLst>
          </p:cNvPr>
          <p:cNvSpPr txBox="1"/>
          <p:nvPr/>
        </p:nvSpPr>
        <p:spPr>
          <a:xfrm>
            <a:off x="6118691" y="2170768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411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Triterpenoids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A4F930-70BD-F246-B3CC-CB85415891C7}"/>
              </a:ext>
            </a:extLst>
          </p:cNvPr>
          <p:cNvSpPr txBox="1"/>
          <p:nvPr/>
        </p:nvSpPr>
        <p:spPr>
          <a:xfrm>
            <a:off x="6129980" y="4779980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Alpha amino acid esters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76B3AB-F6E0-5940-B925-75F962462FEC}"/>
              </a:ext>
            </a:extLst>
          </p:cNvPr>
          <p:cNvSpPr txBox="1"/>
          <p:nvPr/>
        </p:nvSpPr>
        <p:spPr>
          <a:xfrm>
            <a:off x="5394096" y="1045123"/>
            <a:ext cx="669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Molecular Network of </a:t>
            </a: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146 </a:t>
            </a:r>
            <a:r>
              <a:rPr lang="en-US" sz="2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Streptomyces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4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Salinispora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980F07F-9018-AA48-8274-56753F267B08}"/>
              </a:ext>
            </a:extLst>
          </p:cNvPr>
          <p:cNvSpPr txBox="1"/>
          <p:nvPr/>
        </p:nvSpPr>
        <p:spPr>
          <a:xfrm rot="19594724">
            <a:off x="424698" y="3183004"/>
            <a:ext cx="41218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</a:rPr>
              <a:t>DIVERSE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63331AE-CA0B-3A43-8174-E1C5CA61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907" y="5097374"/>
            <a:ext cx="956740" cy="70254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AC7DC2-7969-0A4E-8AC4-D10642AD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703" y="5930153"/>
            <a:ext cx="956944" cy="72345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10512C5-FB9D-F44E-9E06-EEB361C236C8}"/>
              </a:ext>
            </a:extLst>
          </p:cNvPr>
          <p:cNvSpPr txBox="1">
            <a:spLocks/>
          </p:cNvSpPr>
          <p:nvPr/>
        </p:nvSpPr>
        <p:spPr>
          <a:xfrm>
            <a:off x="2697048" y="263401"/>
            <a:ext cx="7076363" cy="840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Illuminating bacterial chemistry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F59F803-E17F-F842-A545-C91CC836389C}"/>
              </a:ext>
            </a:extLst>
          </p:cNvPr>
          <p:cNvSpPr txBox="1"/>
          <p:nvPr/>
        </p:nvSpPr>
        <p:spPr>
          <a:xfrm>
            <a:off x="6078770" y="5784690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many more….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B3AAEC9-EFE6-B24B-88D0-451E1752DB44}"/>
              </a:ext>
            </a:extLst>
          </p:cNvPr>
          <p:cNvSpPr txBox="1"/>
          <p:nvPr/>
        </p:nvSpPr>
        <p:spPr>
          <a:xfrm>
            <a:off x="4922328" y="6518355"/>
            <a:ext cx="3368230" cy="2973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Crusemann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et al., J. Nat. Prod., 2017</a:t>
            </a:r>
          </a:p>
        </p:txBody>
      </p:sp>
    </p:spTree>
    <p:extLst>
      <p:ext uri="{BB962C8B-B14F-4D97-AF65-F5344CB8AC3E}">
        <p14:creationId xmlns:p14="http://schemas.microsoft.com/office/powerpoint/2010/main" val="7572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7F72C5-4A4D-4A48-8800-22458184D7D0}"/>
              </a:ext>
            </a:extLst>
          </p:cNvPr>
          <p:cNvSpPr txBox="1">
            <a:spLocks/>
          </p:cNvSpPr>
          <p:nvPr/>
        </p:nvSpPr>
        <p:spPr>
          <a:xfrm>
            <a:off x="2257424" y="290527"/>
            <a:ext cx="8176683" cy="949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Annotation of bacterial family I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EF1AEF-2176-2347-AB14-4505E69C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7" y="4679245"/>
            <a:ext cx="5585178" cy="137430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15D0568-7F63-5C4A-8348-96C4FA669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67" y="3340310"/>
            <a:ext cx="5667022" cy="30149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D194D9F-D804-F344-9AA9-45D3300D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297" y="986337"/>
            <a:ext cx="7834489" cy="21921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0D9C2F-B336-B045-A94F-072A8F86E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988" y="3256938"/>
            <a:ext cx="5585335" cy="30768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C16A2E-E14A-8F42-8B48-B2FD976F2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00" r="59799" b="71852"/>
          <a:stretch/>
        </p:blipFill>
        <p:spPr>
          <a:xfrm>
            <a:off x="8120121" y="3004761"/>
            <a:ext cx="3159399" cy="319678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BEF1CAF-F64E-4949-A44D-D49D34578C42}"/>
              </a:ext>
            </a:extLst>
          </p:cNvPr>
          <p:cNvSpPr txBox="1"/>
          <p:nvPr/>
        </p:nvSpPr>
        <p:spPr>
          <a:xfrm>
            <a:off x="4114486" y="2964751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Motif 208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07D0CEF-F7AF-0F46-909B-763CE0ACD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5907" y="5097374"/>
            <a:ext cx="956740" cy="70254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29FEE0-AF67-3148-B2EC-1C1CD8A73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703" y="5930153"/>
            <a:ext cx="956944" cy="7234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D3C107-F5CB-6242-B638-9D06C178E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6207" y="1506448"/>
            <a:ext cx="2316440" cy="10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23B6E-CA23-F647-B32A-0CF7B69ED752}"/>
              </a:ext>
            </a:extLst>
          </p:cNvPr>
          <p:cNvSpPr txBox="1">
            <a:spLocks/>
          </p:cNvSpPr>
          <p:nvPr/>
        </p:nvSpPr>
        <p:spPr>
          <a:xfrm>
            <a:off x="1328738" y="290527"/>
            <a:ext cx="9286875" cy="949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Annotation of bacterial molecular family II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93EB682-E69C-6F4E-B859-7317A5E2CA23}"/>
              </a:ext>
            </a:extLst>
          </p:cNvPr>
          <p:cNvSpPr txBox="1"/>
          <p:nvPr/>
        </p:nvSpPr>
        <p:spPr>
          <a:xfrm>
            <a:off x="8415338" y="4580404"/>
            <a:ext cx="2774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Actinomycin 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1AB1C1-C227-3240-A15B-9558452E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240109"/>
            <a:ext cx="4304553" cy="32031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FC32F0B-8013-2644-91F8-B8B3288EF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" r="37904" b="70196"/>
          <a:stretch/>
        </p:blipFill>
        <p:spPr>
          <a:xfrm>
            <a:off x="537879" y="1240109"/>
            <a:ext cx="5896011" cy="371864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F24675-8C77-F346-8FD7-43EE5D60F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6" y="5103624"/>
            <a:ext cx="9880600" cy="10414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7876B1C-C52A-6A4C-8E78-E006E5295BC5}"/>
              </a:ext>
            </a:extLst>
          </p:cNvPr>
          <p:cNvSpPr txBox="1"/>
          <p:nvPr/>
        </p:nvSpPr>
        <p:spPr>
          <a:xfrm>
            <a:off x="3187657" y="6289891"/>
            <a:ext cx="3562194" cy="2973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Mohimani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et al., Nat. Chem. Biol., 2017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12B26DE-A805-464C-8FCA-19229986377A}"/>
              </a:ext>
            </a:extLst>
          </p:cNvPr>
          <p:cNvSpPr/>
          <p:nvPr/>
        </p:nvSpPr>
        <p:spPr>
          <a:xfrm rot="18996888">
            <a:off x="6659353" y="1267649"/>
            <a:ext cx="3387435" cy="1909828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7EC585F-FC6F-F140-ABF0-64DF76010E24}"/>
              </a:ext>
            </a:extLst>
          </p:cNvPr>
          <p:cNvSpPr/>
          <p:nvPr/>
        </p:nvSpPr>
        <p:spPr>
          <a:xfrm rot="1336115">
            <a:off x="9340402" y="1133029"/>
            <a:ext cx="2859970" cy="209081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A5BCAF4-FEA6-E14B-A2C6-A9590171EEF7}"/>
              </a:ext>
            </a:extLst>
          </p:cNvPr>
          <p:cNvSpPr/>
          <p:nvPr/>
        </p:nvSpPr>
        <p:spPr>
          <a:xfrm>
            <a:off x="1639983" y="3076071"/>
            <a:ext cx="578782" cy="55395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C9B8CF50-0D47-4D4C-988B-F9BF1FC5BC11}"/>
              </a:ext>
            </a:extLst>
          </p:cNvPr>
          <p:cNvSpPr/>
          <p:nvPr/>
        </p:nvSpPr>
        <p:spPr>
          <a:xfrm>
            <a:off x="2850776" y="2770094"/>
            <a:ext cx="564777" cy="5244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83A691A-3127-8C45-8467-FE2381D41D19}"/>
              </a:ext>
            </a:extLst>
          </p:cNvPr>
          <p:cNvSpPr/>
          <p:nvPr/>
        </p:nvSpPr>
        <p:spPr>
          <a:xfrm>
            <a:off x="3888268" y="3034553"/>
            <a:ext cx="535814" cy="51547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1D5ABD9-B9F8-7540-988F-61116E413080}"/>
              </a:ext>
            </a:extLst>
          </p:cNvPr>
          <p:cNvSpPr txBox="1"/>
          <p:nvPr/>
        </p:nvSpPr>
        <p:spPr>
          <a:xfrm>
            <a:off x="6985611" y="6289891"/>
            <a:ext cx="3278462" cy="2973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b="1" dirty="0" err="1">
                <a:solidFill>
                  <a:srgbClr val="7030A0"/>
                </a:solidFill>
                <a:latin typeface="Verdana" pitchFamily="34" charset="0"/>
              </a:rPr>
              <a:t>Crnovcic</a:t>
            </a:r>
            <a:r>
              <a:rPr lang="en-US" sz="1200" b="1" dirty="0">
                <a:solidFill>
                  <a:srgbClr val="7030A0"/>
                </a:solidFill>
                <a:latin typeface="Verdana" pitchFamily="34" charset="0"/>
              </a:rPr>
              <a:t> et al., RCS Advances, 2014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3DE9F46-3BAD-1D4E-B17F-B09C91DF2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907" y="5097374"/>
            <a:ext cx="956740" cy="7025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127A42A-54DA-4F44-8026-25F2B28F3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703" y="5930153"/>
            <a:ext cx="956944" cy="7234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CF3772B-392A-2942-B79E-3A4EA2B54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42" y="3950267"/>
            <a:ext cx="3873500" cy="21336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B163B20-B8B4-2148-9CB5-2231B7984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741" y="3969430"/>
            <a:ext cx="3960362" cy="2175594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6905156-DEC0-5643-9A74-401573BC5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470" y="1330971"/>
            <a:ext cx="5206160" cy="26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8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5">
            <a:extLst>
              <a:ext uri="{FF2B5EF4-FFF2-40B4-BE49-F238E27FC236}">
                <a16:creationId xmlns:a16="http://schemas.microsoft.com/office/drawing/2014/main" id="{C7A596CA-CA3C-CE44-A784-540D810BE2C7}"/>
              </a:ext>
            </a:extLst>
          </p:cNvPr>
          <p:cNvSpPr txBox="1">
            <a:spLocks/>
          </p:cNvSpPr>
          <p:nvPr/>
        </p:nvSpPr>
        <p:spPr>
          <a:xfrm>
            <a:off x="582480" y="1663094"/>
            <a:ext cx="8442796" cy="79819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</a:t>
            </a:r>
            <a:r>
              <a:rPr lang="en-US" sz="4000" dirty="0">
                <a:solidFill>
                  <a:srgbClr val="002060"/>
                </a:solidFill>
              </a:rPr>
              <a:t>Team work! </a:t>
            </a:r>
            <a:r>
              <a:rPr lang="en-US" sz="4000" dirty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7FB8E4-823B-F74E-AB8F-A229D253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7" y="537882"/>
            <a:ext cx="3874376" cy="258291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A97125-8460-5A4A-8770-DF541427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33734" r="10869" b="33626"/>
          <a:stretch/>
        </p:blipFill>
        <p:spPr>
          <a:xfrm>
            <a:off x="386638" y="3631145"/>
            <a:ext cx="8073540" cy="20422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F5AC2A-4A7D-084C-B60B-AE51E7CD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56" y="4641264"/>
            <a:ext cx="1032091" cy="10320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626AB7D-166B-6548-899F-70B69468B297}"/>
              </a:ext>
            </a:extLst>
          </p:cNvPr>
          <p:cNvSpPr txBox="1"/>
          <p:nvPr/>
        </p:nvSpPr>
        <p:spPr>
          <a:xfrm>
            <a:off x="371061" y="3151889"/>
            <a:ext cx="4942379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 err="1">
                <a:solidFill>
                  <a:srgbClr val="002060"/>
                </a:solidFill>
                <a:latin typeface="Verdana" pitchFamily="34" charset="0"/>
              </a:rPr>
              <a:t>Medema</a:t>
            </a: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 lab - Wageningen University, NL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C93560-A29C-684E-91BC-F575499730E7}"/>
              </a:ext>
            </a:extLst>
          </p:cNvPr>
          <p:cNvSpPr txBox="1"/>
          <p:nvPr/>
        </p:nvSpPr>
        <p:spPr>
          <a:xfrm>
            <a:off x="371067" y="5675971"/>
            <a:ext cx="5684569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Glasgow </a:t>
            </a:r>
            <a:r>
              <a:rPr lang="en-US" sz="1600" b="1" dirty="0" err="1">
                <a:solidFill>
                  <a:srgbClr val="002060"/>
                </a:solidFill>
                <a:latin typeface="Verdana" pitchFamily="34" charset="0"/>
              </a:rPr>
              <a:t>Polyomics</a:t>
            </a: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 – University of Glasgow, UK</a:t>
            </a:r>
          </a:p>
        </p:txBody>
      </p:sp>
      <p:pic>
        <p:nvPicPr>
          <p:cNvPr id="9" name="Picture 8" descr="C:\Users\tcc6d\Documents\Slides\Logo blue white.jpg">
            <a:extLst>
              <a:ext uri="{FF2B5EF4-FFF2-40B4-BE49-F238E27FC236}">
                <a16:creationId xmlns:a16="http://schemas.microsoft.com/office/drawing/2014/main" id="{0D7C3BF3-BBC4-3548-8A37-B6F86FC05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5293" y="5740262"/>
            <a:ext cx="1055641" cy="904834"/>
          </a:xfrm>
          <a:prstGeom prst="rect">
            <a:avLst/>
          </a:prstGeom>
          <a:noFill/>
        </p:spPr>
      </p:pic>
      <p:pic>
        <p:nvPicPr>
          <p:cNvPr id="10" name="Picture 9" descr="Logo transparent">
            <a:extLst>
              <a:ext uri="{FF2B5EF4-FFF2-40B4-BE49-F238E27FC236}">
                <a16:creationId xmlns:a16="http://schemas.microsoft.com/office/drawing/2014/main" id="{D8E5CC69-4436-FB4C-92C7-5CB5B30A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77" y="6024008"/>
            <a:ext cx="1350671" cy="41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0118899-6EE3-F644-8DEA-772303487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49" y="4641265"/>
            <a:ext cx="1319724" cy="103209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927ABBD-08FC-1346-9788-93B77AA7D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87" y="5838436"/>
            <a:ext cx="837913" cy="8077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95B01C-7C6D-F344-8BB9-ECE4738B5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65" y="4641264"/>
            <a:ext cx="1032091" cy="103209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E5AD77-4E95-6F44-84AF-C26E98CE67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73" y="230189"/>
            <a:ext cx="4363996" cy="290933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0823A45-786F-864D-9B23-6B27E2F13326}"/>
              </a:ext>
            </a:extLst>
          </p:cNvPr>
          <p:cNvSpPr txBox="1"/>
          <p:nvPr/>
        </p:nvSpPr>
        <p:spPr>
          <a:xfrm>
            <a:off x="7313062" y="3151889"/>
            <a:ext cx="3892412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 err="1">
                <a:solidFill>
                  <a:srgbClr val="002060"/>
                </a:solidFill>
                <a:latin typeface="Verdana" pitchFamily="34" charset="0"/>
              </a:rPr>
              <a:t>Dorrestein</a:t>
            </a: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 lab – San Diego, USA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E64FC6A-C878-124D-BEAF-E4D21BD2AE3D}"/>
              </a:ext>
            </a:extLst>
          </p:cNvPr>
          <p:cNvSpPr/>
          <p:nvPr/>
        </p:nvSpPr>
        <p:spPr>
          <a:xfrm>
            <a:off x="8640464" y="3569501"/>
            <a:ext cx="1873636" cy="8969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E1C2F74-42DA-5548-8862-4F422BBA3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124" y="3655929"/>
            <a:ext cx="1875976" cy="92744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6093D8-1203-CD41-83EE-B3E2676BB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0652" y="3532940"/>
            <a:ext cx="970818" cy="9708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8C050F-99C2-9A43-BBF2-355A3FE5A74F}"/>
              </a:ext>
            </a:extLst>
          </p:cNvPr>
          <p:cNvSpPr txBox="1"/>
          <p:nvPr/>
        </p:nvSpPr>
        <p:spPr>
          <a:xfrm>
            <a:off x="3266846" y="6273815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  €€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03DD8DE-D6D1-8D4B-A3EA-9F274A94A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524" y="6218969"/>
            <a:ext cx="710278" cy="35922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36CBB3C-903A-DF42-9D7E-24927C8642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161" y="6321159"/>
            <a:ext cx="1542184" cy="257031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5CE1967-2C6B-3E4A-AB1E-CABD9CEEF2D7}"/>
              </a:ext>
            </a:extLst>
          </p:cNvPr>
          <p:cNvSpPr txBox="1"/>
          <p:nvPr/>
        </p:nvSpPr>
        <p:spPr>
          <a:xfrm>
            <a:off x="7196569" y="62738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€€</a:t>
            </a:r>
          </a:p>
        </p:txBody>
      </p:sp>
    </p:spTree>
    <p:extLst>
      <p:ext uri="{BB962C8B-B14F-4D97-AF65-F5344CB8AC3E}">
        <p14:creationId xmlns:p14="http://schemas.microsoft.com/office/powerpoint/2010/main" val="48345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30CD3346-4C39-7448-98DB-B2500DE6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913" y="2257958"/>
            <a:ext cx="2343087" cy="163044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B77F5A0-D44B-174A-B947-EFFEDB96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09" y="190046"/>
            <a:ext cx="2503087" cy="25395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BA4C5B5-DCCA-8248-950B-84482F60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189" y="1754802"/>
            <a:ext cx="4722678" cy="20989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7D065EF-95CC-7A4F-8A72-E3415F286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396" y="4057076"/>
            <a:ext cx="4815886" cy="2169420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02B53EB-CC1E-E345-9ECD-517FD7889773}"/>
              </a:ext>
            </a:extLst>
          </p:cNvPr>
          <p:cNvCxnSpPr>
            <a:cxnSpLocks/>
          </p:cNvCxnSpPr>
          <p:nvPr/>
        </p:nvCxnSpPr>
        <p:spPr>
          <a:xfrm>
            <a:off x="2292852" y="2022008"/>
            <a:ext cx="1569315" cy="4534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34FE73-2733-544A-8D32-9DB0B9E46D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36"/>
          <a:stretch/>
        </p:blipFill>
        <p:spPr>
          <a:xfrm>
            <a:off x="1204522" y="4955674"/>
            <a:ext cx="2346724" cy="107545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D56BC6D-48DB-4043-A7AB-713EE9709F72}"/>
              </a:ext>
            </a:extLst>
          </p:cNvPr>
          <p:cNvSpPr txBox="1"/>
          <p:nvPr/>
        </p:nvSpPr>
        <p:spPr>
          <a:xfrm>
            <a:off x="2255121" y="5931821"/>
            <a:ext cx="1524969" cy="38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86" dirty="0" err="1"/>
              <a:t>Xenoamicin</a:t>
            </a:r>
            <a:r>
              <a:rPr lang="en-US" sz="1886" dirty="0"/>
              <a:t> A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0A1E959-EACE-044E-BD7F-BF991F61DB6C}"/>
              </a:ext>
            </a:extLst>
          </p:cNvPr>
          <p:cNvCxnSpPr>
            <a:cxnSpLocks/>
          </p:cNvCxnSpPr>
          <p:nvPr/>
        </p:nvCxnSpPr>
        <p:spPr>
          <a:xfrm flipH="1">
            <a:off x="1808953" y="2117963"/>
            <a:ext cx="262691" cy="27227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38B63BEE-4D5E-424C-AE9F-D2214A88FD70}"/>
              </a:ext>
            </a:extLst>
          </p:cNvPr>
          <p:cNvSpPr txBox="1"/>
          <p:nvPr/>
        </p:nvSpPr>
        <p:spPr>
          <a:xfrm>
            <a:off x="3551246" y="421473"/>
            <a:ext cx="609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 of bacterial molecular family III</a:t>
            </a:r>
          </a:p>
          <a:p>
            <a:r>
              <a:rPr lang="en-US" sz="2400" dirty="0"/>
              <a:t>A </a:t>
            </a:r>
            <a:r>
              <a:rPr lang="en-US" sz="2400" i="1" dirty="0" err="1"/>
              <a:t>Photorhabdus</a:t>
            </a:r>
            <a:r>
              <a:rPr lang="en-US" sz="2400" i="1" dirty="0"/>
              <a:t>/</a:t>
            </a:r>
            <a:r>
              <a:rPr lang="en-US" sz="2400" i="1" dirty="0" err="1"/>
              <a:t>Xenorhabdus</a:t>
            </a:r>
            <a:r>
              <a:rPr lang="en-US" sz="2400" i="1" dirty="0"/>
              <a:t> </a:t>
            </a:r>
            <a:r>
              <a:rPr lang="en-US" sz="2400" dirty="0"/>
              <a:t>molecular family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05C65C-31F1-8146-BCE7-37DF432006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"/>
          <a:stretch/>
        </p:blipFill>
        <p:spPr>
          <a:xfrm>
            <a:off x="3569317" y="211867"/>
            <a:ext cx="6228497" cy="1301384"/>
          </a:xfrm>
          <a:prstGeom prst="rect">
            <a:avLst/>
          </a:prstGeom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8EA2311-C48C-3646-B34F-C880FE7AA6F8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046745" y="1566614"/>
            <a:ext cx="802444" cy="528508"/>
          </a:xfrm>
          <a:prstGeom prst="straightConnector1">
            <a:avLst/>
          </a:prstGeom>
          <a:ln w="28575">
            <a:solidFill>
              <a:srgbClr val="941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3EDC6CA0-B6D6-3948-8382-6DDFEAF5D832}"/>
              </a:ext>
            </a:extLst>
          </p:cNvPr>
          <p:cNvSpPr/>
          <p:nvPr/>
        </p:nvSpPr>
        <p:spPr>
          <a:xfrm rot="2360103">
            <a:off x="1934874" y="408589"/>
            <a:ext cx="1253906" cy="1521255"/>
          </a:xfrm>
          <a:prstGeom prst="roundRect">
            <a:avLst/>
          </a:prstGeom>
          <a:solidFill>
            <a:srgbClr val="9411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C436D10-E237-8843-A9BA-1B7B5F9EBE3F}"/>
              </a:ext>
            </a:extLst>
          </p:cNvPr>
          <p:cNvGrpSpPr/>
          <p:nvPr/>
        </p:nvGrpSpPr>
        <p:grpSpPr>
          <a:xfrm>
            <a:off x="3517584" y="4057076"/>
            <a:ext cx="5231441" cy="2213353"/>
            <a:chOff x="2476275" y="3965468"/>
            <a:chExt cx="5231441" cy="2213353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A50D9E37-C580-7B43-BDEB-DDC6BB009DCB}"/>
                </a:ext>
              </a:extLst>
            </p:cNvPr>
            <p:cNvGrpSpPr/>
            <p:nvPr/>
          </p:nvGrpSpPr>
          <p:grpSpPr>
            <a:xfrm>
              <a:off x="2847670" y="3992679"/>
              <a:ext cx="4860046" cy="2186142"/>
              <a:chOff x="21355234" y="28886037"/>
              <a:chExt cx="4860046" cy="2186142"/>
            </a:xfrm>
          </p:grpSpPr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059E781F-0B13-3C4F-BE29-10D4EDFD5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376950" y="28940387"/>
                <a:ext cx="3641314" cy="1889717"/>
              </a:xfrm>
              <a:prstGeom prst="rect">
                <a:avLst/>
              </a:prstGeom>
            </p:spPr>
          </p:pic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AE367ACA-A745-E346-B189-4B71973D5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512" r="742"/>
              <a:stretch/>
            </p:blipFill>
            <p:spPr>
              <a:xfrm>
                <a:off x="22563332" y="29457551"/>
                <a:ext cx="3466701" cy="1614628"/>
              </a:xfrm>
              <a:prstGeom prst="rect">
                <a:avLst/>
              </a:prstGeom>
            </p:spPr>
          </p:pic>
          <p:sp>
            <p:nvSpPr>
              <p:cNvPr id="25" name="Afgeronde rechthoek 24">
                <a:extLst>
                  <a:ext uri="{FF2B5EF4-FFF2-40B4-BE49-F238E27FC236}">
                    <a16:creationId xmlns:a16="http://schemas.microsoft.com/office/drawing/2014/main" id="{CA44CD00-B2F5-2B4E-80BF-C1A643FAA143}"/>
                  </a:ext>
                </a:extLst>
              </p:cNvPr>
              <p:cNvSpPr/>
              <p:nvPr/>
            </p:nvSpPr>
            <p:spPr>
              <a:xfrm>
                <a:off x="21355234" y="28886037"/>
                <a:ext cx="4860046" cy="2142209"/>
              </a:xfrm>
              <a:prstGeom prst="roundRect">
                <a:avLst/>
              </a:prstGeom>
              <a:noFill/>
              <a:ln w="57150">
                <a:solidFill>
                  <a:srgbClr val="E6B2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34"/>
              </a:p>
            </p:txBody>
          </p:sp>
        </p:grp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263834C-F20F-4E4B-84FA-9BDEE2A7FECB}"/>
                </a:ext>
              </a:extLst>
            </p:cNvPr>
            <p:cNvSpPr/>
            <p:nvPr/>
          </p:nvSpPr>
          <p:spPr>
            <a:xfrm>
              <a:off x="2476275" y="3965468"/>
              <a:ext cx="344583" cy="140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fgeronde rechthoek 25">
            <a:extLst>
              <a:ext uri="{FF2B5EF4-FFF2-40B4-BE49-F238E27FC236}">
                <a16:creationId xmlns:a16="http://schemas.microsoft.com/office/drawing/2014/main" id="{6D158A7F-DA5E-1945-B96D-BA5D91FF1936}"/>
              </a:ext>
            </a:extLst>
          </p:cNvPr>
          <p:cNvSpPr/>
          <p:nvPr/>
        </p:nvSpPr>
        <p:spPr>
          <a:xfrm>
            <a:off x="1527737" y="204957"/>
            <a:ext cx="1929397" cy="2466096"/>
          </a:xfrm>
          <a:prstGeom prst="roundRect">
            <a:avLst/>
          </a:prstGeom>
          <a:solidFill>
            <a:srgbClr val="FF85FF">
              <a:alpha val="16000"/>
            </a:srgbClr>
          </a:solidFill>
          <a:ln>
            <a:solidFill>
              <a:srgbClr val="FF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445D7668-A5C7-264F-BDDC-799008F87115}"/>
              </a:ext>
            </a:extLst>
          </p:cNvPr>
          <p:cNvCxnSpPr>
            <a:cxnSpLocks/>
          </p:cNvCxnSpPr>
          <p:nvPr/>
        </p:nvCxnSpPr>
        <p:spPr>
          <a:xfrm>
            <a:off x="2949131" y="2671053"/>
            <a:ext cx="961564" cy="1653888"/>
          </a:xfrm>
          <a:prstGeom prst="straightConnector1">
            <a:avLst/>
          </a:prstGeom>
          <a:ln w="28575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8259DB24-27AA-F64A-A3A5-71515309B473}"/>
              </a:ext>
            </a:extLst>
          </p:cNvPr>
          <p:cNvSpPr txBox="1"/>
          <p:nvPr/>
        </p:nvSpPr>
        <p:spPr>
          <a:xfrm>
            <a:off x="8922263" y="2306020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Ring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863E7F34-8BE1-0149-809D-6EFE9F6E420F}"/>
              </a:ext>
            </a:extLst>
          </p:cNvPr>
          <p:cNvSpPr txBox="1"/>
          <p:nvPr/>
        </p:nvSpPr>
        <p:spPr>
          <a:xfrm>
            <a:off x="8932978" y="4774255"/>
            <a:ext cx="77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85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Tail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37622170-322A-494F-A787-A993016D1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5907" y="5097374"/>
            <a:ext cx="956740" cy="70254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30585B35-3008-784D-B650-21833AE68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5703" y="5930153"/>
            <a:ext cx="956944" cy="72345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95A6EE4-BB83-1747-BDB1-4E9D680FAC3A}"/>
              </a:ext>
            </a:extLst>
          </p:cNvPr>
          <p:cNvCxnSpPr>
            <a:cxnSpLocks/>
            <a:endCxn id="22" idx="3"/>
          </p:cNvCxnSpPr>
          <p:nvPr/>
        </p:nvCxnSpPr>
        <p:spPr>
          <a:xfrm>
            <a:off x="2158909" y="2117963"/>
            <a:ext cx="1703258" cy="264213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D5F32D0D-FCD7-3B41-972F-2D9125BC30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7914" y="5366070"/>
            <a:ext cx="1935739" cy="1287533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3AE36B33-536E-EC40-9158-DD02AA7C6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1765" y="695576"/>
            <a:ext cx="2521373" cy="1516763"/>
          </a:xfrm>
          <a:prstGeom prst="rect">
            <a:avLst/>
          </a:prstGeom>
        </p:spPr>
      </p:pic>
      <p:sp>
        <p:nvSpPr>
          <p:cNvPr id="36" name="Rechthoek 35">
            <a:extLst>
              <a:ext uri="{FF2B5EF4-FFF2-40B4-BE49-F238E27FC236}">
                <a16:creationId xmlns:a16="http://schemas.microsoft.com/office/drawing/2014/main" id="{17D0F224-315B-7341-9435-FB9554200DF9}"/>
              </a:ext>
            </a:extLst>
          </p:cNvPr>
          <p:cNvSpPr/>
          <p:nvPr/>
        </p:nvSpPr>
        <p:spPr>
          <a:xfrm>
            <a:off x="6582674" y="3749970"/>
            <a:ext cx="1742739" cy="153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124DD76-2108-8141-87C9-BE3C988E3872}"/>
              </a:ext>
            </a:extLst>
          </p:cNvPr>
          <p:cNvGrpSpPr/>
          <p:nvPr/>
        </p:nvGrpSpPr>
        <p:grpSpPr>
          <a:xfrm>
            <a:off x="3852236" y="1726989"/>
            <a:ext cx="4999382" cy="2084213"/>
            <a:chOff x="2503087" y="1511412"/>
            <a:chExt cx="4999382" cy="2084213"/>
          </a:xfrm>
        </p:grpSpPr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38F8F8BE-C908-5840-8984-6F4500D02E16}"/>
                </a:ext>
              </a:extLst>
            </p:cNvPr>
            <p:cNvGrpSpPr/>
            <p:nvPr/>
          </p:nvGrpSpPr>
          <p:grpSpPr>
            <a:xfrm>
              <a:off x="2503087" y="1511412"/>
              <a:ext cx="4999382" cy="2084213"/>
              <a:chOff x="16385178" y="28940386"/>
              <a:chExt cx="4999382" cy="2084213"/>
            </a:xfrm>
          </p:grpSpPr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DEEE6498-D186-5F48-87D2-AEDD6398B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385178" y="28985853"/>
                <a:ext cx="3533467" cy="1797195"/>
              </a:xfrm>
              <a:prstGeom prst="rect">
                <a:avLst/>
              </a:prstGeom>
            </p:spPr>
          </p:pic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5650D286-EE53-F842-8F48-74E561580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974"/>
              <a:stretch/>
            </p:blipFill>
            <p:spPr>
              <a:xfrm>
                <a:off x="17955144" y="29469904"/>
                <a:ext cx="3362368" cy="1498059"/>
              </a:xfrm>
              <a:prstGeom prst="rect">
                <a:avLst/>
              </a:prstGeom>
            </p:spPr>
          </p:pic>
          <p:sp>
            <p:nvSpPr>
              <p:cNvPr id="17" name="Afgeronde rechthoek 16">
                <a:extLst>
                  <a:ext uri="{FF2B5EF4-FFF2-40B4-BE49-F238E27FC236}">
                    <a16:creationId xmlns:a16="http://schemas.microsoft.com/office/drawing/2014/main" id="{6BB39E93-E20B-724C-87F9-2B58FC2ABF51}"/>
                  </a:ext>
                </a:extLst>
              </p:cNvPr>
              <p:cNvSpPr/>
              <p:nvPr/>
            </p:nvSpPr>
            <p:spPr>
              <a:xfrm>
                <a:off x="16385178" y="28940386"/>
                <a:ext cx="4999382" cy="2084213"/>
              </a:xfrm>
              <a:prstGeom prst="roundRect">
                <a:avLst/>
              </a:prstGeom>
              <a:noFill/>
              <a:ln w="57150">
                <a:solidFill>
                  <a:srgbClr val="7D39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34"/>
              </a:p>
            </p:txBody>
          </p:sp>
        </p:grp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DBE53F8-39EA-B741-B67D-0C3ED76051C3}"/>
                </a:ext>
              </a:extLst>
            </p:cNvPr>
            <p:cNvSpPr/>
            <p:nvPr/>
          </p:nvSpPr>
          <p:spPr>
            <a:xfrm>
              <a:off x="5926667" y="1575328"/>
              <a:ext cx="440266" cy="546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41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26" grpId="0" animBg="1"/>
      <p:bldP spid="29" grpId="0"/>
      <p:bldP spid="30" grpId="0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D5BF8-4022-5E4A-86FB-2825EE517065}"/>
              </a:ext>
            </a:extLst>
          </p:cNvPr>
          <p:cNvSpPr txBox="1">
            <a:spLocks/>
          </p:cNvSpPr>
          <p:nvPr/>
        </p:nvSpPr>
        <p:spPr>
          <a:xfrm>
            <a:off x="1562092" y="241356"/>
            <a:ext cx="10444162" cy="9495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</a:rPr>
              <a:t>Annotation of fungal garden molecular family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6D0B199-E179-B643-8A61-CC9C15A58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3" y="836756"/>
            <a:ext cx="7386727" cy="54864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2F6455-F482-9C42-AC75-EE73C5F6A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05" y="981757"/>
            <a:ext cx="4530602" cy="155429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2C702B4-0225-C34F-82D9-68DD8B280011}"/>
              </a:ext>
            </a:extLst>
          </p:cNvPr>
          <p:cNvSpPr/>
          <p:nvPr/>
        </p:nvSpPr>
        <p:spPr>
          <a:xfrm>
            <a:off x="9945029" y="1130923"/>
            <a:ext cx="1745673" cy="128197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85DBFE-1673-534B-8246-1BACAA50E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b="1748"/>
          <a:stretch/>
        </p:blipFill>
        <p:spPr>
          <a:xfrm>
            <a:off x="7551381" y="2482388"/>
            <a:ext cx="4619594" cy="24597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6842E5-ABBD-4A49-AEF7-111841051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81" y="3067271"/>
            <a:ext cx="1567514" cy="97969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CE86813-C494-214F-9F12-F551AD527DC0}"/>
              </a:ext>
            </a:extLst>
          </p:cNvPr>
          <p:cNvSpPr/>
          <p:nvPr/>
        </p:nvSpPr>
        <p:spPr>
          <a:xfrm>
            <a:off x="7934312" y="6428615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-acyl homoserine </a:t>
            </a:r>
            <a:r>
              <a:rPr lang="nl-NL" dirty="0" err="1">
                <a:solidFill>
                  <a:srgbClr val="222222"/>
                </a:solidFill>
                <a:latin typeface="Arial" panose="020B0604020202020204" pitchFamily="34" charset="0"/>
              </a:rPr>
              <a:t>lactone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49739F1-80CD-D642-ACAF-279B30E3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9" b="11656"/>
          <a:stretch/>
        </p:blipFill>
        <p:spPr>
          <a:xfrm>
            <a:off x="9467893" y="5011213"/>
            <a:ext cx="2618919" cy="7683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4A4CD0-8D2E-D345-B07A-838A26870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73" y="50842"/>
            <a:ext cx="4472634" cy="24089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FD16E04-2A68-3B43-ABB0-D60D2FB053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"/>
          <a:stretch/>
        </p:blipFill>
        <p:spPr>
          <a:xfrm>
            <a:off x="7389048" y="40137"/>
            <a:ext cx="4802952" cy="24287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3272610-0566-9C40-B281-8C3D31B15C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933" y="5052571"/>
            <a:ext cx="2143205" cy="140282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56156420-427C-8F43-B70C-B50E08015D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24" y="5824732"/>
            <a:ext cx="1141030" cy="855643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6E8EFFE-82E0-114D-A0EF-81B325EBDACE}"/>
              </a:ext>
            </a:extLst>
          </p:cNvPr>
          <p:cNvSpPr/>
          <p:nvPr/>
        </p:nvSpPr>
        <p:spPr>
          <a:xfrm>
            <a:off x="3632642" y="6316896"/>
            <a:ext cx="2507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1200" b="1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metlin.scripps.edu</a:t>
            </a:r>
            <a:endParaRPr lang="en-US" sz="12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8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E90F0126-5BA8-0048-9664-569D7DD0457F}"/>
              </a:ext>
            </a:extLst>
          </p:cNvPr>
          <p:cNvSpPr txBox="1">
            <a:spLocks/>
          </p:cNvSpPr>
          <p:nvPr/>
        </p:nvSpPr>
        <p:spPr>
          <a:xfrm>
            <a:off x="0" y="239490"/>
            <a:ext cx="12235299" cy="16050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2060"/>
                </a:solidFill>
              </a:rPr>
              <a:t>Linking substructures to genetic elements</a:t>
            </a: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nl-NL" sz="3200" dirty="0" err="1"/>
              <a:t>iOMEGA</a:t>
            </a:r>
            <a:r>
              <a:rPr lang="nl-NL" sz="3200" dirty="0"/>
              <a:t>: </a:t>
            </a:r>
            <a:r>
              <a:rPr lang="nl-NL" sz="3200" dirty="0" err="1"/>
              <a:t>Integrated</a:t>
            </a:r>
            <a:r>
              <a:rPr lang="nl-NL" sz="3200" dirty="0"/>
              <a:t> </a:t>
            </a:r>
            <a:r>
              <a:rPr lang="nl-NL" sz="3200" dirty="0" err="1"/>
              <a:t>Omics</a:t>
            </a:r>
            <a:r>
              <a:rPr lang="nl-NL" sz="3200" dirty="0"/>
              <a:t>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MEtabolomics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Genomics</a:t>
            </a:r>
            <a:r>
              <a:rPr lang="nl-NL" sz="3200" dirty="0"/>
              <a:t> </a:t>
            </a:r>
            <a:r>
              <a:rPr lang="nl-NL" sz="3200" dirty="0" err="1"/>
              <a:t>Annotation</a:t>
            </a:r>
            <a:endParaRPr lang="nl-NL" sz="3200" dirty="0"/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3C0F2CAC-7F61-AE4D-A02E-5E4F76292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84378"/>
            <a:ext cx="12192000" cy="37417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5863AE-31A7-3E4B-B31B-6F10AAE1AE25}"/>
              </a:ext>
            </a:extLst>
          </p:cNvPr>
          <p:cNvSpPr txBox="1">
            <a:spLocks/>
          </p:cNvSpPr>
          <p:nvPr/>
        </p:nvSpPr>
        <p:spPr>
          <a:xfrm>
            <a:off x="2485653" y="1844533"/>
            <a:ext cx="8229600" cy="4311282"/>
          </a:xfrm>
          <a:prstGeom prst="rect">
            <a:avLst/>
          </a:prstGeom>
        </p:spPr>
        <p:txBody>
          <a:bodyPr/>
          <a:lstStyle>
            <a:lvl1pPr marL="252413" indent="-252413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</a:rPr>
              <a:t>Gene Cluster Families       &amp;          Metabolite Families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CF61B79-C32E-8F4A-B894-05CD24B57BD1}"/>
              </a:ext>
            </a:extLst>
          </p:cNvPr>
          <p:cNvSpPr txBox="1"/>
          <p:nvPr/>
        </p:nvSpPr>
        <p:spPr>
          <a:xfrm>
            <a:off x="6353464" y="345662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&lt;--&gt;</a:t>
            </a:r>
          </a:p>
        </p:txBody>
      </p:sp>
      <p:pic>
        <p:nvPicPr>
          <p:cNvPr id="7" name="Picture 10" descr="http://stopdiabetesmellitus.com/wp-content/uploads/2015/01/Glucose.png">
            <a:extLst>
              <a:ext uri="{FF2B5EF4-FFF2-40B4-BE49-F238E27FC236}">
                <a16:creationId xmlns:a16="http://schemas.microsoft.com/office/drawing/2014/main" id="{BC2A146C-586A-A547-925F-C337C5D9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37" y="5865989"/>
            <a:ext cx="1109087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c 12">
            <a:extLst>
              <a:ext uri="{FF2B5EF4-FFF2-40B4-BE49-F238E27FC236}">
                <a16:creationId xmlns:a16="http://schemas.microsoft.com/office/drawing/2014/main" id="{2408DABC-85D2-1A42-9916-A5F3BAB4492D}"/>
              </a:ext>
            </a:extLst>
          </p:cNvPr>
          <p:cNvSpPr/>
          <p:nvPr/>
        </p:nvSpPr>
        <p:spPr>
          <a:xfrm rot="18706721">
            <a:off x="4611079" y="4786126"/>
            <a:ext cx="4225570" cy="4764523"/>
          </a:xfrm>
          <a:prstGeom prst="arc">
            <a:avLst/>
          </a:prstGeom>
          <a:noFill/>
          <a:ln w="285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FC91843-07D8-1841-BC42-AC1049E6AE0F}"/>
              </a:ext>
            </a:extLst>
          </p:cNvPr>
          <p:cNvSpPr/>
          <p:nvPr/>
        </p:nvSpPr>
        <p:spPr>
          <a:xfrm>
            <a:off x="2562505" y="6275976"/>
            <a:ext cx="3035954" cy="449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Graphic 13">
            <a:extLst>
              <a:ext uri="{FF2B5EF4-FFF2-40B4-BE49-F238E27FC236}">
                <a16:creationId xmlns:a16="http://schemas.microsoft.com/office/drawing/2014/main" id="{715CC739-A4FD-DC4C-9480-007834F51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217" t="19942"/>
          <a:stretch/>
        </p:blipFill>
        <p:spPr>
          <a:xfrm>
            <a:off x="2490497" y="6126066"/>
            <a:ext cx="5691469" cy="149910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FF8C5290-DE7D-154B-9A4E-BA2168BF51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188" t="8824"/>
          <a:stretch/>
        </p:blipFill>
        <p:spPr>
          <a:xfrm>
            <a:off x="2562505" y="5899693"/>
            <a:ext cx="5505267" cy="172736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CCB08DDE-0014-CF4E-9C05-C26C67658C86}"/>
              </a:ext>
            </a:extLst>
          </p:cNvPr>
          <p:cNvSpPr/>
          <p:nvPr/>
        </p:nvSpPr>
        <p:spPr>
          <a:xfrm>
            <a:off x="4009347" y="5824941"/>
            <a:ext cx="1008112" cy="562079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B0A97C7-C5B9-5A4B-B22D-E73E4BE02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4169" y="5252895"/>
            <a:ext cx="775358" cy="9423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A8608EA-28BD-084C-A990-488C4BED94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5791" y="5205833"/>
            <a:ext cx="912873" cy="76072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80EAAE-75C1-384B-87D7-FD2BFB93D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4102" y="2215248"/>
            <a:ext cx="3050934" cy="295934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6BBC1AA-6AF2-1D44-80C1-0EFE779EFB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553"/>
          <a:stretch/>
        </p:blipFill>
        <p:spPr>
          <a:xfrm>
            <a:off x="7875869" y="2171116"/>
            <a:ext cx="2627316" cy="2930049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56FC65AA-7AE2-B44D-A4AC-D8C5E60EC9CC}"/>
              </a:ext>
            </a:extLst>
          </p:cNvPr>
          <p:cNvSpPr/>
          <p:nvPr/>
        </p:nvSpPr>
        <p:spPr>
          <a:xfrm>
            <a:off x="8267204" y="5145106"/>
            <a:ext cx="1008112" cy="1084683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79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5EC680-A056-934A-B47E-AC0537067D5C}"/>
              </a:ext>
            </a:extLst>
          </p:cNvPr>
          <p:cNvSpPr/>
          <p:nvPr/>
        </p:nvSpPr>
        <p:spPr>
          <a:xfrm>
            <a:off x="784459" y="4578085"/>
            <a:ext cx="9469011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b="1" dirty="0">
                <a:solidFill>
                  <a:srgbClr val="245057"/>
                </a:solidFill>
              </a:rPr>
              <a:t>Keywords</a:t>
            </a:r>
          </a:p>
          <a:p>
            <a:r>
              <a:rPr lang="en-US" dirty="0"/>
              <a:t>Metabolomics    data processing    data interpretation   annotation and visualization   data analysis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8191D3-9740-A748-86CD-17F1F13A3C16}"/>
              </a:ext>
            </a:extLst>
          </p:cNvPr>
          <p:cNvSpPr/>
          <p:nvPr/>
        </p:nvSpPr>
        <p:spPr>
          <a:xfrm>
            <a:off x="933451" y="2330507"/>
            <a:ext cx="6846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Deadline for manuscript submissions: </a:t>
            </a:r>
            <a:r>
              <a:rPr lang="en-US" b="1" dirty="0">
                <a:solidFill>
                  <a:srgbClr val="245057"/>
                </a:solidFill>
              </a:rPr>
              <a:t>28 February 2019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26AC4D-5200-DE4D-BF65-148248C8EED9}"/>
              </a:ext>
            </a:extLst>
          </p:cNvPr>
          <p:cNvSpPr/>
          <p:nvPr/>
        </p:nvSpPr>
        <p:spPr>
          <a:xfrm>
            <a:off x="933451" y="1755727"/>
            <a:ext cx="103942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45057"/>
                </a:solidFill>
              </a:rPr>
              <a:t>Special Issue: Metabolomics Data Processing and Data Analysis—Current Best Practices</a:t>
            </a:r>
            <a:endParaRPr lang="en-US" sz="2200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B4ED0DCC-40B0-F14C-B05A-A280BFCDD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293" y="5773556"/>
            <a:ext cx="2855982" cy="890018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606DB838-2ECD-A04E-8537-F170C429976E}"/>
              </a:ext>
            </a:extLst>
          </p:cNvPr>
          <p:cNvSpPr txBox="1"/>
          <p:nvPr/>
        </p:nvSpPr>
        <p:spPr>
          <a:xfrm>
            <a:off x="933451" y="2966408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45057"/>
                </a:solidFill>
              </a:rPr>
              <a:t>Guest Editors</a:t>
            </a:r>
          </a:p>
        </p:txBody>
      </p:sp>
      <p:pic>
        <p:nvPicPr>
          <p:cNvPr id="17" name="Picture 26" descr="kati hanhineva afekta metabolomics services">
            <a:extLst>
              <a:ext uri="{FF2B5EF4-FFF2-40B4-BE49-F238E27FC236}">
                <a16:creationId xmlns:a16="http://schemas.microsoft.com/office/drawing/2014/main" id="{E502B9D4-5199-B24B-8A57-72F7B6EC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980" r="4024" b="2447"/>
          <a:stretch>
            <a:fillRect/>
          </a:stretch>
        </p:blipFill>
        <p:spPr bwMode="auto">
          <a:xfrm>
            <a:off x="2460202" y="3062481"/>
            <a:ext cx="1452834" cy="1452834"/>
          </a:xfrm>
          <a:custGeom>
            <a:avLst/>
            <a:gdLst>
              <a:gd name="connsiteX0" fmla="*/ 1336933 w 2673866"/>
              <a:gd name="connsiteY0" fmla="*/ 0 h 2673866"/>
              <a:gd name="connsiteX1" fmla="*/ 2673866 w 2673866"/>
              <a:gd name="connsiteY1" fmla="*/ 1336933 h 2673866"/>
              <a:gd name="connsiteX2" fmla="*/ 1336933 w 2673866"/>
              <a:gd name="connsiteY2" fmla="*/ 2673866 h 2673866"/>
              <a:gd name="connsiteX3" fmla="*/ 0 w 2673866"/>
              <a:gd name="connsiteY3" fmla="*/ 1336933 h 2673866"/>
              <a:gd name="connsiteX4" fmla="*/ 1336933 w 2673866"/>
              <a:gd name="connsiteY4" fmla="*/ 0 h 267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866" h="2673866">
                <a:moveTo>
                  <a:pt x="1336933" y="0"/>
                </a:moveTo>
                <a:cubicBezTo>
                  <a:pt x="2075301" y="0"/>
                  <a:pt x="2673866" y="598565"/>
                  <a:pt x="2673866" y="1336933"/>
                </a:cubicBezTo>
                <a:cubicBezTo>
                  <a:pt x="2673866" y="2075301"/>
                  <a:pt x="2075301" y="2673866"/>
                  <a:pt x="1336933" y="2673866"/>
                </a:cubicBezTo>
                <a:cubicBezTo>
                  <a:pt x="598565" y="2673866"/>
                  <a:pt x="0" y="2075301"/>
                  <a:pt x="0" y="1336933"/>
                </a:cubicBezTo>
                <a:cubicBezTo>
                  <a:pt x="0" y="598565"/>
                  <a:pt x="598565" y="0"/>
                  <a:pt x="133693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1">
            <a:extLst>
              <a:ext uri="{FF2B5EF4-FFF2-40B4-BE49-F238E27FC236}">
                <a16:creationId xmlns:a16="http://schemas.microsoft.com/office/drawing/2014/main" id="{BDE3E7FC-EF2F-4B4F-8F46-CBF9AD300E65}"/>
              </a:ext>
            </a:extLst>
          </p:cNvPr>
          <p:cNvSpPr/>
          <p:nvPr/>
        </p:nvSpPr>
        <p:spPr>
          <a:xfrm>
            <a:off x="4012504" y="3234900"/>
            <a:ext cx="23373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Dr. Kati </a:t>
            </a:r>
            <a:r>
              <a:rPr lang="en-US" dirty="0" err="1"/>
              <a:t>Hanhineva</a:t>
            </a:r>
            <a:endParaRPr lang="en-US" dirty="0"/>
          </a:p>
          <a:p>
            <a:r>
              <a:rPr lang="en-US" sz="1600" dirty="0"/>
              <a:t>University of Eastern Finland</a:t>
            </a:r>
          </a:p>
          <a:p>
            <a:r>
              <a:rPr lang="en-US" sz="1600" dirty="0"/>
              <a:t>Twitter: @</a:t>
            </a:r>
            <a:r>
              <a:rPr lang="en-US" sz="1600" dirty="0" err="1"/>
              <a:t>KatiHanhineva</a:t>
            </a:r>
            <a:endParaRPr lang="en-US" sz="1600" dirty="0"/>
          </a:p>
        </p:txBody>
      </p:sp>
      <p:pic>
        <p:nvPicPr>
          <p:cNvPr id="19" name="Picture 29" descr="http://www.mdpi.com/data/editors/editor_29313.png">
            <a:extLst>
              <a:ext uri="{FF2B5EF4-FFF2-40B4-BE49-F238E27FC236}">
                <a16:creationId xmlns:a16="http://schemas.microsoft.com/office/drawing/2014/main" id="{ACF0F1FD-778F-7343-A2BC-413042E5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98" y="3068706"/>
            <a:ext cx="1440000" cy="1440000"/>
          </a:xfrm>
          <a:custGeom>
            <a:avLst/>
            <a:gdLst>
              <a:gd name="connsiteX0" fmla="*/ 952500 w 1905000"/>
              <a:gd name="connsiteY0" fmla="*/ 0 h 1905000"/>
              <a:gd name="connsiteX1" fmla="*/ 1905000 w 1905000"/>
              <a:gd name="connsiteY1" fmla="*/ 952500 h 1905000"/>
              <a:gd name="connsiteX2" fmla="*/ 952500 w 1905000"/>
              <a:gd name="connsiteY2" fmla="*/ 1905000 h 1905000"/>
              <a:gd name="connsiteX3" fmla="*/ 0 w 1905000"/>
              <a:gd name="connsiteY3" fmla="*/ 952500 h 1905000"/>
              <a:gd name="connsiteX4" fmla="*/ 952500 w 1905000"/>
              <a:gd name="connsiteY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905000">
                <a:moveTo>
                  <a:pt x="952500" y="0"/>
                </a:moveTo>
                <a:cubicBezTo>
                  <a:pt x="1478551" y="0"/>
                  <a:pt x="1905000" y="426449"/>
                  <a:pt x="1905000" y="952500"/>
                </a:cubicBezTo>
                <a:cubicBezTo>
                  <a:pt x="1905000" y="1478551"/>
                  <a:pt x="1478551" y="1905000"/>
                  <a:pt x="952500" y="1905000"/>
                </a:cubicBezTo>
                <a:cubicBezTo>
                  <a:pt x="426449" y="1905000"/>
                  <a:pt x="0" y="1478551"/>
                  <a:pt x="0" y="952500"/>
                </a:cubicBezTo>
                <a:cubicBezTo>
                  <a:pt x="0" y="426449"/>
                  <a:pt x="426449" y="0"/>
                  <a:pt x="9525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2">
            <a:extLst>
              <a:ext uri="{FF2B5EF4-FFF2-40B4-BE49-F238E27FC236}">
                <a16:creationId xmlns:a16="http://schemas.microsoft.com/office/drawing/2014/main" id="{14D7FCB4-646A-8844-8E8B-00EE6EAE7EC7}"/>
              </a:ext>
            </a:extLst>
          </p:cNvPr>
          <p:cNvSpPr/>
          <p:nvPr/>
        </p:nvSpPr>
        <p:spPr>
          <a:xfrm>
            <a:off x="8537265" y="3234900"/>
            <a:ext cx="23740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Dr. Justin van der Hooft</a:t>
            </a:r>
          </a:p>
          <a:p>
            <a:r>
              <a:rPr lang="en-US" sz="1600" dirty="0"/>
              <a:t>Wageningen University</a:t>
            </a:r>
          </a:p>
          <a:p>
            <a:r>
              <a:rPr lang="en-US" sz="1600" dirty="0"/>
              <a:t>Netherlands</a:t>
            </a:r>
          </a:p>
          <a:p>
            <a:r>
              <a:rPr lang="en-US" sz="1600" dirty="0"/>
              <a:t>Twitter: @</a:t>
            </a:r>
            <a:r>
              <a:rPr lang="en-US" sz="1600" dirty="0" err="1"/>
              <a:t>jjjvanderhooft</a:t>
            </a:r>
            <a:endParaRPr lang="en-US" sz="1600" dirty="0"/>
          </a:p>
        </p:txBody>
      </p:sp>
      <p:pic>
        <p:nvPicPr>
          <p:cNvPr id="21" name="Picture 31">
            <a:extLst>
              <a:ext uri="{FF2B5EF4-FFF2-40B4-BE49-F238E27FC236}">
                <a16:creationId xmlns:a16="http://schemas.microsoft.com/office/drawing/2014/main" id="{C78252F4-FC71-C248-AA79-6B7E79224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76" y="6218565"/>
            <a:ext cx="1479651" cy="49039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73FEA352-5CCC-5B4A-A959-028E230E75FD}"/>
              </a:ext>
            </a:extLst>
          </p:cNvPr>
          <p:cNvSpPr txBox="1"/>
          <p:nvPr/>
        </p:nvSpPr>
        <p:spPr>
          <a:xfrm>
            <a:off x="4564574" y="423026"/>
            <a:ext cx="27364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9908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4A888-8032-344D-BDB9-9749FF3F3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642" y="243438"/>
            <a:ext cx="8442796" cy="791587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challenge….</a:t>
            </a:r>
            <a:endParaRPr lang="en-US" dirty="0">
              <a:solidFill>
                <a:srgbClr val="4472C4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8C58F89B-533B-634D-9C87-95BE4346043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40995" y="2682866"/>
            <a:ext cx="1838186" cy="1366362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FA70119D-5916-7948-8915-1E4019357156}"/>
              </a:ext>
            </a:extLst>
          </p:cNvPr>
          <p:cNvSpPr/>
          <p:nvPr/>
        </p:nvSpPr>
        <p:spPr>
          <a:xfrm>
            <a:off x="3838608" y="2073654"/>
            <a:ext cx="2283209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doxorubicin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chemotherapeutic agent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385DE96C-7B86-2D4C-8686-193B87BF43F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96810" y="2324028"/>
            <a:ext cx="1868400" cy="1539360"/>
          </a:xfrm>
          <a:prstGeom prst="rect">
            <a:avLst/>
          </a:prstGeom>
          <a:ln>
            <a:noFill/>
          </a:ln>
        </p:spPr>
      </p:pic>
      <p:sp>
        <p:nvSpPr>
          <p:cNvPr id="6" name="CustomShape 5">
            <a:extLst>
              <a:ext uri="{FF2B5EF4-FFF2-40B4-BE49-F238E27FC236}">
                <a16:creationId xmlns:a16="http://schemas.microsoft.com/office/drawing/2014/main" id="{90025B9D-C413-3B45-A1A3-B283C748B155}"/>
              </a:ext>
            </a:extLst>
          </p:cNvPr>
          <p:cNvSpPr/>
          <p:nvPr/>
        </p:nvSpPr>
        <p:spPr>
          <a:xfrm>
            <a:off x="8083374" y="1612549"/>
            <a:ext cx="2521173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rapamycin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immunosuppressant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A925DFBC-7601-5A46-882B-30D51502C8B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70240" y="3331808"/>
            <a:ext cx="1595812" cy="1682356"/>
          </a:xfrm>
          <a:prstGeom prst="rect">
            <a:avLst/>
          </a:prstGeom>
          <a:ln>
            <a:noFill/>
          </a:ln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DEAFFC5A-0C9A-9F40-9004-531430DFBF6E}"/>
              </a:ext>
            </a:extLst>
          </p:cNvPr>
          <p:cNvSpPr/>
          <p:nvPr/>
        </p:nvSpPr>
        <p:spPr>
          <a:xfrm>
            <a:off x="1339874" y="4740564"/>
            <a:ext cx="179532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lovastatin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cholesterol lowering agent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9BF17579-90B8-5D4C-B602-A847302DA36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582338" y="2013957"/>
            <a:ext cx="2464425" cy="1412678"/>
          </a:xfrm>
          <a:prstGeom prst="rect">
            <a:avLst/>
          </a:prstGeom>
          <a:ln>
            <a:noFill/>
          </a:ln>
        </p:spPr>
      </p:pic>
      <p:sp>
        <p:nvSpPr>
          <p:cNvPr id="10" name="CustomShape 7">
            <a:extLst>
              <a:ext uri="{FF2B5EF4-FFF2-40B4-BE49-F238E27FC236}">
                <a16:creationId xmlns:a16="http://schemas.microsoft.com/office/drawing/2014/main" id="{F0A6CDB4-2820-5149-B9D6-E5825BAD218E}"/>
              </a:ext>
            </a:extLst>
          </p:cNvPr>
          <p:cNvSpPr/>
          <p:nvPr/>
        </p:nvSpPr>
        <p:spPr>
          <a:xfrm>
            <a:off x="1489274" y="2824921"/>
            <a:ext cx="16459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spinosad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 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insecticide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Imagen 19">
            <a:extLst>
              <a:ext uri="{FF2B5EF4-FFF2-40B4-BE49-F238E27FC236}">
                <a16:creationId xmlns:a16="http://schemas.microsoft.com/office/drawing/2014/main" id="{2DBC8943-4F32-1941-8C7E-8280C820906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83373" y="4172987"/>
            <a:ext cx="2521173" cy="1168921"/>
          </a:xfrm>
          <a:prstGeom prst="rect">
            <a:avLst/>
          </a:prstGeom>
          <a:ln>
            <a:noFill/>
          </a:ln>
        </p:spPr>
      </p:pic>
      <p:sp>
        <p:nvSpPr>
          <p:cNvPr id="12" name="CustomShape 8">
            <a:extLst>
              <a:ext uri="{FF2B5EF4-FFF2-40B4-BE49-F238E27FC236}">
                <a16:creationId xmlns:a16="http://schemas.microsoft.com/office/drawing/2014/main" id="{2719FB08-098D-C045-82B9-EB7D5F8CCBED}"/>
              </a:ext>
            </a:extLst>
          </p:cNvPr>
          <p:cNvSpPr/>
          <p:nvPr/>
        </p:nvSpPr>
        <p:spPr>
          <a:xfrm>
            <a:off x="7533842" y="3984852"/>
            <a:ext cx="16866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Pneumocandin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oboto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antifungal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075C1CEB-FA24-E84E-8433-8345779A6EAC}"/>
              </a:ext>
            </a:extLst>
          </p:cNvPr>
          <p:cNvSpPr/>
          <p:nvPr/>
        </p:nvSpPr>
        <p:spPr>
          <a:xfrm>
            <a:off x="6237040" y="1656696"/>
            <a:ext cx="1731111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vancomycin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(</a:t>
            </a:r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antibiotic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boto"/>
              </a:rPr>
              <a:t>)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Imagen 63">
            <a:extLst>
              <a:ext uri="{FF2B5EF4-FFF2-40B4-BE49-F238E27FC236}">
                <a16:creationId xmlns:a16="http://schemas.microsoft.com/office/drawing/2014/main" id="{7534D966-35B4-EB4E-88B4-96A3CDEB916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87226" y="1839962"/>
            <a:ext cx="2370249" cy="2378440"/>
          </a:xfrm>
          <a:prstGeom prst="rect">
            <a:avLst/>
          </a:prstGeom>
          <a:ln>
            <a:noFill/>
          </a:ln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413874FA-6483-934D-874D-4E09BB408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1" r="-317" b="42384"/>
          <a:stretch/>
        </p:blipFill>
        <p:spPr bwMode="auto">
          <a:xfrm>
            <a:off x="4384215" y="4241120"/>
            <a:ext cx="2029518" cy="140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6DAF58D-4EA9-1C47-852C-7AF685181482}"/>
              </a:ext>
            </a:extLst>
          </p:cNvPr>
          <p:cNvSpPr txBox="1"/>
          <p:nvPr/>
        </p:nvSpPr>
        <p:spPr>
          <a:xfrm>
            <a:off x="3363716" y="5358704"/>
            <a:ext cx="46826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dirty="0">
                <a:latin typeface="Verdana" pitchFamily="34" charset="0"/>
              </a:rPr>
              <a:t>Mass spectrometry fragmentation spectrum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B933A54-2932-4F4E-981F-CED81310943D}"/>
              </a:ext>
            </a:extLst>
          </p:cNvPr>
          <p:cNvSpPr txBox="1"/>
          <p:nvPr/>
        </p:nvSpPr>
        <p:spPr>
          <a:xfrm>
            <a:off x="2568146" y="5867812"/>
            <a:ext cx="9681882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002060"/>
                </a:solidFill>
                <a:latin typeface="Verdana" pitchFamily="34" charset="0"/>
              </a:rPr>
              <a:t>….is 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</a:rPr>
              <a:t>large-scale coupling of spectral data to molecular structures</a:t>
            </a:r>
          </a:p>
          <a:p>
            <a:pPr>
              <a:lnSpc>
                <a:spcPts val="1800"/>
              </a:lnSpc>
            </a:pPr>
            <a:endParaRPr lang="en-US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002060"/>
                </a:solidFill>
                <a:latin typeface="Verdana" pitchFamily="34" charset="0"/>
              </a:rPr>
              <a:t> of known &amp; especially 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</a:rPr>
              <a:t>novel </a:t>
            </a:r>
            <a:r>
              <a:rPr lang="en-US" sz="2000" dirty="0">
                <a:solidFill>
                  <a:srgbClr val="002060"/>
                </a:solidFill>
                <a:latin typeface="Verdana" pitchFamily="34" charset="0"/>
              </a:rPr>
              <a:t>natural products molecules</a:t>
            </a:r>
          </a:p>
          <a:p>
            <a:endParaRPr lang="en-US" sz="2000" b="1" dirty="0">
              <a:latin typeface="Verdana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E7EDE4A-9D3E-BB4C-A688-0C9279049746}"/>
              </a:ext>
            </a:extLst>
          </p:cNvPr>
          <p:cNvSpPr txBox="1"/>
          <p:nvPr/>
        </p:nvSpPr>
        <p:spPr>
          <a:xfrm>
            <a:off x="415430" y="915355"/>
            <a:ext cx="912956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Verdana" pitchFamily="34" charset="0"/>
              </a:rPr>
              <a:t>Bacteria, fungi, and plants produce a large &amp; diverse arsenal of high-value molecules:</a:t>
            </a:r>
          </a:p>
          <a:p>
            <a:pPr>
              <a:lnSpc>
                <a:spcPts val="1800"/>
              </a:lnSpc>
            </a:pPr>
            <a:endParaRPr lang="en-US" sz="1600" b="1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US" sz="1600" b="1" dirty="0" err="1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3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FE751-C2CC-4641-A24B-16EE0CAD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20E8507-6127-0145-B812-4936F470D08A}"/>
              </a:ext>
            </a:extLst>
          </p:cNvPr>
          <p:cNvSpPr txBox="1"/>
          <p:nvPr/>
        </p:nvSpPr>
        <p:spPr>
          <a:xfrm>
            <a:off x="1968487" y="5169931"/>
            <a:ext cx="10197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MS/MS information is key to study large sample sets with diverse chemistries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workflow exploits complementary tools to enhance interpretation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E6560C-A8F2-104C-A83D-B2851EF9C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7" t="10730" r="42692"/>
          <a:stretch/>
        </p:blipFill>
        <p:spPr>
          <a:xfrm>
            <a:off x="949355" y="3273869"/>
            <a:ext cx="817426" cy="23397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BB97C-4A2A-CD49-854B-B65DCFEBB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5"/>
          <a:stretch/>
        </p:blipFill>
        <p:spPr>
          <a:xfrm>
            <a:off x="8231649" y="1329905"/>
            <a:ext cx="3356350" cy="1707776"/>
          </a:xfrm>
          <a:prstGeom prst="rect">
            <a:avLst/>
          </a:prstGeom>
        </p:spPr>
      </p:pic>
      <p:grpSp>
        <p:nvGrpSpPr>
          <p:cNvPr id="12" name="Group 73">
            <a:extLst>
              <a:ext uri="{FF2B5EF4-FFF2-40B4-BE49-F238E27FC236}">
                <a16:creationId xmlns:a16="http://schemas.microsoft.com/office/drawing/2014/main" id="{3B957642-485D-7C4D-BE4B-784B15F15E93}"/>
              </a:ext>
            </a:extLst>
          </p:cNvPr>
          <p:cNvGrpSpPr/>
          <p:nvPr/>
        </p:nvGrpSpPr>
        <p:grpSpPr>
          <a:xfrm>
            <a:off x="3597011" y="2057926"/>
            <a:ext cx="1434674" cy="724422"/>
            <a:chOff x="395536" y="5044534"/>
            <a:chExt cx="2232248" cy="1127148"/>
          </a:xfrm>
        </p:grpSpPr>
        <p:cxnSp>
          <p:nvCxnSpPr>
            <p:cNvPr id="13" name="Straight Connector 74">
              <a:extLst>
                <a:ext uri="{FF2B5EF4-FFF2-40B4-BE49-F238E27FC236}">
                  <a16:creationId xmlns:a16="http://schemas.microsoft.com/office/drawing/2014/main" id="{28B3235E-ED65-144E-BB35-4FDA7D90EE69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5">
              <a:extLst>
                <a:ext uri="{FF2B5EF4-FFF2-40B4-BE49-F238E27FC236}">
                  <a16:creationId xmlns:a16="http://schemas.microsoft.com/office/drawing/2014/main" id="{CE825CF7-5DFC-8D41-881C-F9AE6D987035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6">
              <a:extLst>
                <a:ext uri="{FF2B5EF4-FFF2-40B4-BE49-F238E27FC236}">
                  <a16:creationId xmlns:a16="http://schemas.microsoft.com/office/drawing/2014/main" id="{3A1E707A-2B65-A04A-A433-1BF8A76944E4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77">
              <a:extLst>
                <a:ext uri="{FF2B5EF4-FFF2-40B4-BE49-F238E27FC236}">
                  <a16:creationId xmlns:a16="http://schemas.microsoft.com/office/drawing/2014/main" id="{5BB6EC2E-77F4-A441-982E-15E163A3FDBF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78">
              <a:extLst>
                <a:ext uri="{FF2B5EF4-FFF2-40B4-BE49-F238E27FC236}">
                  <a16:creationId xmlns:a16="http://schemas.microsoft.com/office/drawing/2014/main" id="{88771306-2CAC-A244-8DB3-76EBF04DE921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0">
              <a:extLst>
                <a:ext uri="{FF2B5EF4-FFF2-40B4-BE49-F238E27FC236}">
                  <a16:creationId xmlns:a16="http://schemas.microsoft.com/office/drawing/2014/main" id="{530A3BC8-E2FE-FC41-B700-E07BDFDDEFCB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81">
              <a:extLst>
                <a:ext uri="{FF2B5EF4-FFF2-40B4-BE49-F238E27FC236}">
                  <a16:creationId xmlns:a16="http://schemas.microsoft.com/office/drawing/2014/main" id="{2EF8AE0C-493B-4042-B09B-108BFB0210E6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83">
              <a:extLst>
                <a:ext uri="{FF2B5EF4-FFF2-40B4-BE49-F238E27FC236}">
                  <a16:creationId xmlns:a16="http://schemas.microsoft.com/office/drawing/2014/main" id="{DC78FF05-5EA7-7F4D-A12F-17DF7F780D5C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73">
            <a:extLst>
              <a:ext uri="{FF2B5EF4-FFF2-40B4-BE49-F238E27FC236}">
                <a16:creationId xmlns:a16="http://schemas.microsoft.com/office/drawing/2014/main" id="{3F43C205-16F8-6F48-9F3D-5A5FC0EC4596}"/>
              </a:ext>
            </a:extLst>
          </p:cNvPr>
          <p:cNvGrpSpPr/>
          <p:nvPr/>
        </p:nvGrpSpPr>
        <p:grpSpPr>
          <a:xfrm>
            <a:off x="3752639" y="2195485"/>
            <a:ext cx="1434674" cy="724422"/>
            <a:chOff x="395536" y="5044534"/>
            <a:chExt cx="2232248" cy="1127148"/>
          </a:xfrm>
        </p:grpSpPr>
        <p:cxnSp>
          <p:nvCxnSpPr>
            <p:cNvPr id="22" name="Straight Connector 74">
              <a:extLst>
                <a:ext uri="{FF2B5EF4-FFF2-40B4-BE49-F238E27FC236}">
                  <a16:creationId xmlns:a16="http://schemas.microsoft.com/office/drawing/2014/main" id="{493CB124-A96E-B648-9FC8-B61850393559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5">
              <a:extLst>
                <a:ext uri="{FF2B5EF4-FFF2-40B4-BE49-F238E27FC236}">
                  <a16:creationId xmlns:a16="http://schemas.microsoft.com/office/drawing/2014/main" id="{E3FDD838-221D-854E-BD1B-BD976A6C676E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76">
              <a:extLst>
                <a:ext uri="{FF2B5EF4-FFF2-40B4-BE49-F238E27FC236}">
                  <a16:creationId xmlns:a16="http://schemas.microsoft.com/office/drawing/2014/main" id="{2FD959BC-784A-EC41-BF06-51E58524D04A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77">
              <a:extLst>
                <a:ext uri="{FF2B5EF4-FFF2-40B4-BE49-F238E27FC236}">
                  <a16:creationId xmlns:a16="http://schemas.microsoft.com/office/drawing/2014/main" id="{E69564F9-B03E-E941-9044-09B53A0C34B4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8">
              <a:extLst>
                <a:ext uri="{FF2B5EF4-FFF2-40B4-BE49-F238E27FC236}">
                  <a16:creationId xmlns:a16="http://schemas.microsoft.com/office/drawing/2014/main" id="{B9C38130-42E4-FE48-82AF-F3724691A041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80">
              <a:extLst>
                <a:ext uri="{FF2B5EF4-FFF2-40B4-BE49-F238E27FC236}">
                  <a16:creationId xmlns:a16="http://schemas.microsoft.com/office/drawing/2014/main" id="{65B8E452-3C0C-D749-AC08-3BFCDAB2C7D3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81">
              <a:extLst>
                <a:ext uri="{FF2B5EF4-FFF2-40B4-BE49-F238E27FC236}">
                  <a16:creationId xmlns:a16="http://schemas.microsoft.com/office/drawing/2014/main" id="{589D75B4-655C-4745-89E1-2208ABD238D5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83">
              <a:extLst>
                <a:ext uri="{FF2B5EF4-FFF2-40B4-BE49-F238E27FC236}">
                  <a16:creationId xmlns:a16="http://schemas.microsoft.com/office/drawing/2014/main" id="{205EA372-F1C4-3F44-8C9F-35192FDD5789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73">
            <a:extLst>
              <a:ext uri="{FF2B5EF4-FFF2-40B4-BE49-F238E27FC236}">
                <a16:creationId xmlns:a16="http://schemas.microsoft.com/office/drawing/2014/main" id="{B55FE366-4AE7-5945-839F-AFFE2ED82D4E}"/>
              </a:ext>
            </a:extLst>
          </p:cNvPr>
          <p:cNvGrpSpPr/>
          <p:nvPr/>
        </p:nvGrpSpPr>
        <p:grpSpPr>
          <a:xfrm>
            <a:off x="3901811" y="2362726"/>
            <a:ext cx="1434674" cy="724422"/>
            <a:chOff x="395536" y="5044534"/>
            <a:chExt cx="2232248" cy="1127148"/>
          </a:xfrm>
        </p:grpSpPr>
        <p:cxnSp>
          <p:nvCxnSpPr>
            <p:cNvPr id="31" name="Straight Connector 74">
              <a:extLst>
                <a:ext uri="{FF2B5EF4-FFF2-40B4-BE49-F238E27FC236}">
                  <a16:creationId xmlns:a16="http://schemas.microsoft.com/office/drawing/2014/main" id="{1E3CB6CC-72DA-9640-8334-A8AF65397EAD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5">
              <a:extLst>
                <a:ext uri="{FF2B5EF4-FFF2-40B4-BE49-F238E27FC236}">
                  <a16:creationId xmlns:a16="http://schemas.microsoft.com/office/drawing/2014/main" id="{811A9ED8-7A75-8746-81B5-31244D0C2DCE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76">
              <a:extLst>
                <a:ext uri="{FF2B5EF4-FFF2-40B4-BE49-F238E27FC236}">
                  <a16:creationId xmlns:a16="http://schemas.microsoft.com/office/drawing/2014/main" id="{7218B47C-D139-D545-8305-64EF2147C3CB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77">
              <a:extLst>
                <a:ext uri="{FF2B5EF4-FFF2-40B4-BE49-F238E27FC236}">
                  <a16:creationId xmlns:a16="http://schemas.microsoft.com/office/drawing/2014/main" id="{9248FE13-0297-CE4E-8F8D-9B6DBA1265AC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78">
              <a:extLst>
                <a:ext uri="{FF2B5EF4-FFF2-40B4-BE49-F238E27FC236}">
                  <a16:creationId xmlns:a16="http://schemas.microsoft.com/office/drawing/2014/main" id="{EA48A2C2-0B47-BB44-9805-4086FDABEFA0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0">
              <a:extLst>
                <a:ext uri="{FF2B5EF4-FFF2-40B4-BE49-F238E27FC236}">
                  <a16:creationId xmlns:a16="http://schemas.microsoft.com/office/drawing/2014/main" id="{5485741E-5368-D547-B448-589A7701D36D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1">
              <a:extLst>
                <a:ext uri="{FF2B5EF4-FFF2-40B4-BE49-F238E27FC236}">
                  <a16:creationId xmlns:a16="http://schemas.microsoft.com/office/drawing/2014/main" id="{4668E354-4C9C-D144-80AB-E626D6AACF33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83">
              <a:extLst>
                <a:ext uri="{FF2B5EF4-FFF2-40B4-BE49-F238E27FC236}">
                  <a16:creationId xmlns:a16="http://schemas.microsoft.com/office/drawing/2014/main" id="{F9CF195E-35DA-9540-996D-AF1E72D84975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73">
            <a:extLst>
              <a:ext uri="{FF2B5EF4-FFF2-40B4-BE49-F238E27FC236}">
                <a16:creationId xmlns:a16="http://schemas.microsoft.com/office/drawing/2014/main" id="{6402AA72-9225-314A-9D83-65DC5416B309}"/>
              </a:ext>
            </a:extLst>
          </p:cNvPr>
          <p:cNvGrpSpPr/>
          <p:nvPr/>
        </p:nvGrpSpPr>
        <p:grpSpPr>
          <a:xfrm>
            <a:off x="4054211" y="2515126"/>
            <a:ext cx="1434674" cy="724422"/>
            <a:chOff x="395536" y="5044534"/>
            <a:chExt cx="2232248" cy="1127148"/>
          </a:xfrm>
        </p:grpSpPr>
        <p:cxnSp>
          <p:nvCxnSpPr>
            <p:cNvPr id="40" name="Straight Connector 74">
              <a:extLst>
                <a:ext uri="{FF2B5EF4-FFF2-40B4-BE49-F238E27FC236}">
                  <a16:creationId xmlns:a16="http://schemas.microsoft.com/office/drawing/2014/main" id="{1096C60C-AB23-234A-90F9-A8B6B1B8970C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75">
              <a:extLst>
                <a:ext uri="{FF2B5EF4-FFF2-40B4-BE49-F238E27FC236}">
                  <a16:creationId xmlns:a16="http://schemas.microsoft.com/office/drawing/2014/main" id="{6C6A8C31-217B-964D-A147-59331BE9E6A6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76">
              <a:extLst>
                <a:ext uri="{FF2B5EF4-FFF2-40B4-BE49-F238E27FC236}">
                  <a16:creationId xmlns:a16="http://schemas.microsoft.com/office/drawing/2014/main" id="{4173CF5D-5CFE-C041-9FAA-C71E982635D0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77">
              <a:extLst>
                <a:ext uri="{FF2B5EF4-FFF2-40B4-BE49-F238E27FC236}">
                  <a16:creationId xmlns:a16="http://schemas.microsoft.com/office/drawing/2014/main" id="{76C2152B-ACD6-C248-84F0-70D250C86506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8">
              <a:extLst>
                <a:ext uri="{FF2B5EF4-FFF2-40B4-BE49-F238E27FC236}">
                  <a16:creationId xmlns:a16="http://schemas.microsoft.com/office/drawing/2014/main" id="{588A7295-58A8-3D4F-8D53-6CAC8209D2E7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80">
              <a:extLst>
                <a:ext uri="{FF2B5EF4-FFF2-40B4-BE49-F238E27FC236}">
                  <a16:creationId xmlns:a16="http://schemas.microsoft.com/office/drawing/2014/main" id="{AB7F7566-E48C-6F44-B436-DCF281C63ABC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81">
              <a:extLst>
                <a:ext uri="{FF2B5EF4-FFF2-40B4-BE49-F238E27FC236}">
                  <a16:creationId xmlns:a16="http://schemas.microsoft.com/office/drawing/2014/main" id="{D21353C2-017B-9148-A703-389FC9D0F083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83">
              <a:extLst>
                <a:ext uri="{FF2B5EF4-FFF2-40B4-BE49-F238E27FC236}">
                  <a16:creationId xmlns:a16="http://schemas.microsoft.com/office/drawing/2014/main" id="{F5ECAB8B-A8EC-9244-8CCE-5AD6AAC72E89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73">
            <a:extLst>
              <a:ext uri="{FF2B5EF4-FFF2-40B4-BE49-F238E27FC236}">
                <a16:creationId xmlns:a16="http://schemas.microsoft.com/office/drawing/2014/main" id="{631D5540-B5FD-2841-86D4-BA5D9A299FB2}"/>
              </a:ext>
            </a:extLst>
          </p:cNvPr>
          <p:cNvGrpSpPr/>
          <p:nvPr/>
        </p:nvGrpSpPr>
        <p:grpSpPr>
          <a:xfrm>
            <a:off x="4515396" y="2398780"/>
            <a:ext cx="1434674" cy="724422"/>
            <a:chOff x="395536" y="5044534"/>
            <a:chExt cx="2232248" cy="1127148"/>
          </a:xfrm>
        </p:grpSpPr>
        <p:cxnSp>
          <p:nvCxnSpPr>
            <p:cNvPr id="49" name="Straight Connector 74">
              <a:extLst>
                <a:ext uri="{FF2B5EF4-FFF2-40B4-BE49-F238E27FC236}">
                  <a16:creationId xmlns:a16="http://schemas.microsoft.com/office/drawing/2014/main" id="{4CAAF4D9-5FFA-EC42-AB37-7C083EE9DE7D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5">
              <a:extLst>
                <a:ext uri="{FF2B5EF4-FFF2-40B4-BE49-F238E27FC236}">
                  <a16:creationId xmlns:a16="http://schemas.microsoft.com/office/drawing/2014/main" id="{C7F0BBD5-417D-2644-91A6-95F6FBB6512B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76">
              <a:extLst>
                <a:ext uri="{FF2B5EF4-FFF2-40B4-BE49-F238E27FC236}">
                  <a16:creationId xmlns:a16="http://schemas.microsoft.com/office/drawing/2014/main" id="{5A60E479-3EAF-274D-90DB-70D3637C3EBB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77">
              <a:extLst>
                <a:ext uri="{FF2B5EF4-FFF2-40B4-BE49-F238E27FC236}">
                  <a16:creationId xmlns:a16="http://schemas.microsoft.com/office/drawing/2014/main" id="{3BCF001D-0F92-EA45-81FA-7BC69D64812A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78">
              <a:extLst>
                <a:ext uri="{FF2B5EF4-FFF2-40B4-BE49-F238E27FC236}">
                  <a16:creationId xmlns:a16="http://schemas.microsoft.com/office/drawing/2014/main" id="{C2B6D8ED-4956-E445-94EA-F39716DBB9FD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80">
              <a:extLst>
                <a:ext uri="{FF2B5EF4-FFF2-40B4-BE49-F238E27FC236}">
                  <a16:creationId xmlns:a16="http://schemas.microsoft.com/office/drawing/2014/main" id="{ADA633A9-685D-1A43-B743-EB250376F93B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81">
              <a:extLst>
                <a:ext uri="{FF2B5EF4-FFF2-40B4-BE49-F238E27FC236}">
                  <a16:creationId xmlns:a16="http://schemas.microsoft.com/office/drawing/2014/main" id="{B3921384-061F-B948-B70F-6836B6B76B68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83">
              <a:extLst>
                <a:ext uri="{FF2B5EF4-FFF2-40B4-BE49-F238E27FC236}">
                  <a16:creationId xmlns:a16="http://schemas.microsoft.com/office/drawing/2014/main" id="{3B51C0EA-C35A-6843-A579-8281968AF9D5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73">
            <a:extLst>
              <a:ext uri="{FF2B5EF4-FFF2-40B4-BE49-F238E27FC236}">
                <a16:creationId xmlns:a16="http://schemas.microsoft.com/office/drawing/2014/main" id="{0A210FED-7A6C-7A4A-83A8-AE7376D08AA0}"/>
              </a:ext>
            </a:extLst>
          </p:cNvPr>
          <p:cNvGrpSpPr/>
          <p:nvPr/>
        </p:nvGrpSpPr>
        <p:grpSpPr>
          <a:xfrm>
            <a:off x="4671024" y="2536339"/>
            <a:ext cx="1434674" cy="724422"/>
            <a:chOff x="395536" y="5044534"/>
            <a:chExt cx="2232248" cy="1127148"/>
          </a:xfrm>
        </p:grpSpPr>
        <p:cxnSp>
          <p:nvCxnSpPr>
            <p:cNvPr id="58" name="Straight Connector 74">
              <a:extLst>
                <a:ext uri="{FF2B5EF4-FFF2-40B4-BE49-F238E27FC236}">
                  <a16:creationId xmlns:a16="http://schemas.microsoft.com/office/drawing/2014/main" id="{3A529457-ACA5-EF4B-8721-EE7504E813A7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75">
              <a:extLst>
                <a:ext uri="{FF2B5EF4-FFF2-40B4-BE49-F238E27FC236}">
                  <a16:creationId xmlns:a16="http://schemas.microsoft.com/office/drawing/2014/main" id="{D5EB7DBE-07AC-1E49-9B2F-9EA94C7DE1FD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76">
              <a:extLst>
                <a:ext uri="{FF2B5EF4-FFF2-40B4-BE49-F238E27FC236}">
                  <a16:creationId xmlns:a16="http://schemas.microsoft.com/office/drawing/2014/main" id="{5B90C41D-2129-004F-9674-FC3446E503B9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77">
              <a:extLst>
                <a:ext uri="{FF2B5EF4-FFF2-40B4-BE49-F238E27FC236}">
                  <a16:creationId xmlns:a16="http://schemas.microsoft.com/office/drawing/2014/main" id="{0575CE08-19EE-3A43-9451-0C3B2B877E21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78">
              <a:extLst>
                <a:ext uri="{FF2B5EF4-FFF2-40B4-BE49-F238E27FC236}">
                  <a16:creationId xmlns:a16="http://schemas.microsoft.com/office/drawing/2014/main" id="{E8965793-8A44-FC4D-9510-485363AD057B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80">
              <a:extLst>
                <a:ext uri="{FF2B5EF4-FFF2-40B4-BE49-F238E27FC236}">
                  <a16:creationId xmlns:a16="http://schemas.microsoft.com/office/drawing/2014/main" id="{D80FDC53-529F-7F4B-BCFA-C5A72BF1E0E6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81">
              <a:extLst>
                <a:ext uri="{FF2B5EF4-FFF2-40B4-BE49-F238E27FC236}">
                  <a16:creationId xmlns:a16="http://schemas.microsoft.com/office/drawing/2014/main" id="{253252DD-7847-084F-BE0E-339D41FF0F85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83">
              <a:extLst>
                <a:ext uri="{FF2B5EF4-FFF2-40B4-BE49-F238E27FC236}">
                  <a16:creationId xmlns:a16="http://schemas.microsoft.com/office/drawing/2014/main" id="{3C6B5D34-EE81-0C41-AB12-E854A2546A6D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73">
            <a:extLst>
              <a:ext uri="{FF2B5EF4-FFF2-40B4-BE49-F238E27FC236}">
                <a16:creationId xmlns:a16="http://schemas.microsoft.com/office/drawing/2014/main" id="{E50063AD-9208-D840-8E2F-98DD516F4737}"/>
              </a:ext>
            </a:extLst>
          </p:cNvPr>
          <p:cNvGrpSpPr/>
          <p:nvPr/>
        </p:nvGrpSpPr>
        <p:grpSpPr>
          <a:xfrm>
            <a:off x="4820196" y="2703580"/>
            <a:ext cx="1434674" cy="724422"/>
            <a:chOff x="395536" y="5044534"/>
            <a:chExt cx="2232248" cy="1127148"/>
          </a:xfrm>
        </p:grpSpPr>
        <p:cxnSp>
          <p:nvCxnSpPr>
            <p:cNvPr id="67" name="Straight Connector 74">
              <a:extLst>
                <a:ext uri="{FF2B5EF4-FFF2-40B4-BE49-F238E27FC236}">
                  <a16:creationId xmlns:a16="http://schemas.microsoft.com/office/drawing/2014/main" id="{91E5189B-4659-C64C-993A-434709BB8CD5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5">
              <a:extLst>
                <a:ext uri="{FF2B5EF4-FFF2-40B4-BE49-F238E27FC236}">
                  <a16:creationId xmlns:a16="http://schemas.microsoft.com/office/drawing/2014/main" id="{66776507-8658-8740-AC76-4E23AB7E5F4D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6">
              <a:extLst>
                <a:ext uri="{FF2B5EF4-FFF2-40B4-BE49-F238E27FC236}">
                  <a16:creationId xmlns:a16="http://schemas.microsoft.com/office/drawing/2014/main" id="{20F624CD-B3CD-414F-9EC6-6EA5DF9096BA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7">
              <a:extLst>
                <a:ext uri="{FF2B5EF4-FFF2-40B4-BE49-F238E27FC236}">
                  <a16:creationId xmlns:a16="http://schemas.microsoft.com/office/drawing/2014/main" id="{C86399FE-E03B-0840-8E42-3BB103F60340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8">
              <a:extLst>
                <a:ext uri="{FF2B5EF4-FFF2-40B4-BE49-F238E27FC236}">
                  <a16:creationId xmlns:a16="http://schemas.microsoft.com/office/drawing/2014/main" id="{8F4695DA-AE18-444D-B520-9881795F8545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80">
              <a:extLst>
                <a:ext uri="{FF2B5EF4-FFF2-40B4-BE49-F238E27FC236}">
                  <a16:creationId xmlns:a16="http://schemas.microsoft.com/office/drawing/2014/main" id="{119EB076-0EBA-3D46-82FB-4B9D2BCA361E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81">
              <a:extLst>
                <a:ext uri="{FF2B5EF4-FFF2-40B4-BE49-F238E27FC236}">
                  <a16:creationId xmlns:a16="http://schemas.microsoft.com/office/drawing/2014/main" id="{AA213A5F-E0B9-D948-A8A7-5A37293EF380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83">
              <a:extLst>
                <a:ext uri="{FF2B5EF4-FFF2-40B4-BE49-F238E27FC236}">
                  <a16:creationId xmlns:a16="http://schemas.microsoft.com/office/drawing/2014/main" id="{CB071E6D-42D2-E543-B4D4-583D71201D12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3">
            <a:extLst>
              <a:ext uri="{FF2B5EF4-FFF2-40B4-BE49-F238E27FC236}">
                <a16:creationId xmlns:a16="http://schemas.microsoft.com/office/drawing/2014/main" id="{59ADA931-3367-2D47-BC9E-81D4D3B0AE8A}"/>
              </a:ext>
            </a:extLst>
          </p:cNvPr>
          <p:cNvGrpSpPr/>
          <p:nvPr/>
        </p:nvGrpSpPr>
        <p:grpSpPr>
          <a:xfrm>
            <a:off x="4972596" y="2855980"/>
            <a:ext cx="1434674" cy="724422"/>
            <a:chOff x="395536" y="5044534"/>
            <a:chExt cx="2232248" cy="1127148"/>
          </a:xfrm>
        </p:grpSpPr>
        <p:cxnSp>
          <p:nvCxnSpPr>
            <p:cNvPr id="76" name="Straight Connector 74">
              <a:extLst>
                <a:ext uri="{FF2B5EF4-FFF2-40B4-BE49-F238E27FC236}">
                  <a16:creationId xmlns:a16="http://schemas.microsoft.com/office/drawing/2014/main" id="{200588B3-1042-D44B-A0EA-7614CE337F58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5">
              <a:extLst>
                <a:ext uri="{FF2B5EF4-FFF2-40B4-BE49-F238E27FC236}">
                  <a16:creationId xmlns:a16="http://schemas.microsoft.com/office/drawing/2014/main" id="{BD624236-3D19-974C-86C0-6DA27E03503A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6">
              <a:extLst>
                <a:ext uri="{FF2B5EF4-FFF2-40B4-BE49-F238E27FC236}">
                  <a16:creationId xmlns:a16="http://schemas.microsoft.com/office/drawing/2014/main" id="{7C2FC3F3-29E5-2144-B00D-5D7BBEA412DE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7">
              <a:extLst>
                <a:ext uri="{FF2B5EF4-FFF2-40B4-BE49-F238E27FC236}">
                  <a16:creationId xmlns:a16="http://schemas.microsoft.com/office/drawing/2014/main" id="{0A94C830-B4FB-AB4B-BB4F-A22D805C09AA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8">
              <a:extLst>
                <a:ext uri="{FF2B5EF4-FFF2-40B4-BE49-F238E27FC236}">
                  <a16:creationId xmlns:a16="http://schemas.microsoft.com/office/drawing/2014/main" id="{EF348709-FA11-5145-9375-3D520C5B6DBF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0716F9D-E712-364A-B6D9-2C78086B0705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E0FF59F-6DBD-864E-B17F-58D255F75CDE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3">
              <a:extLst>
                <a:ext uri="{FF2B5EF4-FFF2-40B4-BE49-F238E27FC236}">
                  <a16:creationId xmlns:a16="http://schemas.microsoft.com/office/drawing/2014/main" id="{93B53520-D013-C544-A77F-0BC631BBDC99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73">
            <a:extLst>
              <a:ext uri="{FF2B5EF4-FFF2-40B4-BE49-F238E27FC236}">
                <a16:creationId xmlns:a16="http://schemas.microsoft.com/office/drawing/2014/main" id="{505F73B4-9D49-9B48-933B-80B70D137E56}"/>
              </a:ext>
            </a:extLst>
          </p:cNvPr>
          <p:cNvGrpSpPr/>
          <p:nvPr/>
        </p:nvGrpSpPr>
        <p:grpSpPr>
          <a:xfrm>
            <a:off x="5247651" y="2023166"/>
            <a:ext cx="1434674" cy="724422"/>
            <a:chOff x="395536" y="5044534"/>
            <a:chExt cx="2232248" cy="1127148"/>
          </a:xfrm>
        </p:grpSpPr>
        <p:cxnSp>
          <p:nvCxnSpPr>
            <p:cNvPr id="85" name="Straight Connector 74">
              <a:extLst>
                <a:ext uri="{FF2B5EF4-FFF2-40B4-BE49-F238E27FC236}">
                  <a16:creationId xmlns:a16="http://schemas.microsoft.com/office/drawing/2014/main" id="{F746796B-8D37-8148-95F0-63E94C5C2F6E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5">
              <a:extLst>
                <a:ext uri="{FF2B5EF4-FFF2-40B4-BE49-F238E27FC236}">
                  <a16:creationId xmlns:a16="http://schemas.microsoft.com/office/drawing/2014/main" id="{67A54567-255A-464A-90B6-6DC0908B101A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6">
              <a:extLst>
                <a:ext uri="{FF2B5EF4-FFF2-40B4-BE49-F238E27FC236}">
                  <a16:creationId xmlns:a16="http://schemas.microsoft.com/office/drawing/2014/main" id="{EE8589FB-812E-5E46-A415-935D7CD99778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77">
              <a:extLst>
                <a:ext uri="{FF2B5EF4-FFF2-40B4-BE49-F238E27FC236}">
                  <a16:creationId xmlns:a16="http://schemas.microsoft.com/office/drawing/2014/main" id="{D3B3F75D-699F-3F44-95BD-1D430D8C1858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78">
              <a:extLst>
                <a:ext uri="{FF2B5EF4-FFF2-40B4-BE49-F238E27FC236}">
                  <a16:creationId xmlns:a16="http://schemas.microsoft.com/office/drawing/2014/main" id="{06097F8E-3175-244A-A05C-F72097B3F145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0">
              <a:extLst>
                <a:ext uri="{FF2B5EF4-FFF2-40B4-BE49-F238E27FC236}">
                  <a16:creationId xmlns:a16="http://schemas.microsoft.com/office/drawing/2014/main" id="{7C64507C-CB0A-8E40-A323-899A67235CF1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81">
              <a:extLst>
                <a:ext uri="{FF2B5EF4-FFF2-40B4-BE49-F238E27FC236}">
                  <a16:creationId xmlns:a16="http://schemas.microsoft.com/office/drawing/2014/main" id="{2A7A3595-1317-C44B-BDEB-02A1F513AEA0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83">
              <a:extLst>
                <a:ext uri="{FF2B5EF4-FFF2-40B4-BE49-F238E27FC236}">
                  <a16:creationId xmlns:a16="http://schemas.microsoft.com/office/drawing/2014/main" id="{C16D9279-8E1C-5F48-9856-DD9FC1E257AC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" name="Group 73">
            <a:extLst>
              <a:ext uri="{FF2B5EF4-FFF2-40B4-BE49-F238E27FC236}">
                <a16:creationId xmlns:a16="http://schemas.microsoft.com/office/drawing/2014/main" id="{4BF8AF1D-FF67-CF4D-8CFA-0B65512A1296}"/>
              </a:ext>
            </a:extLst>
          </p:cNvPr>
          <p:cNvGrpSpPr/>
          <p:nvPr/>
        </p:nvGrpSpPr>
        <p:grpSpPr>
          <a:xfrm>
            <a:off x="5403279" y="2160725"/>
            <a:ext cx="1434674" cy="724422"/>
            <a:chOff x="395536" y="5044534"/>
            <a:chExt cx="2232248" cy="1127148"/>
          </a:xfrm>
        </p:grpSpPr>
        <p:cxnSp>
          <p:nvCxnSpPr>
            <p:cNvPr id="94" name="Straight Connector 74">
              <a:extLst>
                <a:ext uri="{FF2B5EF4-FFF2-40B4-BE49-F238E27FC236}">
                  <a16:creationId xmlns:a16="http://schemas.microsoft.com/office/drawing/2014/main" id="{F38F6E79-C56C-8A4B-B2A9-AFB7ED843C9E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75">
              <a:extLst>
                <a:ext uri="{FF2B5EF4-FFF2-40B4-BE49-F238E27FC236}">
                  <a16:creationId xmlns:a16="http://schemas.microsoft.com/office/drawing/2014/main" id="{BE08A361-B1B3-5249-B3AE-978B7B86057D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6">
              <a:extLst>
                <a:ext uri="{FF2B5EF4-FFF2-40B4-BE49-F238E27FC236}">
                  <a16:creationId xmlns:a16="http://schemas.microsoft.com/office/drawing/2014/main" id="{B122F819-7245-AF43-8636-9C1D70E27545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77">
              <a:extLst>
                <a:ext uri="{FF2B5EF4-FFF2-40B4-BE49-F238E27FC236}">
                  <a16:creationId xmlns:a16="http://schemas.microsoft.com/office/drawing/2014/main" id="{B3903AB4-3097-6A4A-A238-C9622C1A7CEA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78">
              <a:extLst>
                <a:ext uri="{FF2B5EF4-FFF2-40B4-BE49-F238E27FC236}">
                  <a16:creationId xmlns:a16="http://schemas.microsoft.com/office/drawing/2014/main" id="{36C3E30D-7ACA-8D49-8341-FD554C2EEA48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80">
              <a:extLst>
                <a:ext uri="{FF2B5EF4-FFF2-40B4-BE49-F238E27FC236}">
                  <a16:creationId xmlns:a16="http://schemas.microsoft.com/office/drawing/2014/main" id="{1C1C79F2-81DE-8548-8D5E-A58DA4D5CCD0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81">
              <a:extLst>
                <a:ext uri="{FF2B5EF4-FFF2-40B4-BE49-F238E27FC236}">
                  <a16:creationId xmlns:a16="http://schemas.microsoft.com/office/drawing/2014/main" id="{246BD5C5-180B-D14A-96B4-4524835BBACE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83">
              <a:extLst>
                <a:ext uri="{FF2B5EF4-FFF2-40B4-BE49-F238E27FC236}">
                  <a16:creationId xmlns:a16="http://schemas.microsoft.com/office/drawing/2014/main" id="{16A1CC6E-008C-4E4E-9B68-2FC57BF397D5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73">
            <a:extLst>
              <a:ext uri="{FF2B5EF4-FFF2-40B4-BE49-F238E27FC236}">
                <a16:creationId xmlns:a16="http://schemas.microsoft.com/office/drawing/2014/main" id="{11A4EFB1-006F-3E43-B9D5-450796B50823}"/>
              </a:ext>
            </a:extLst>
          </p:cNvPr>
          <p:cNvGrpSpPr/>
          <p:nvPr/>
        </p:nvGrpSpPr>
        <p:grpSpPr>
          <a:xfrm>
            <a:off x="5552451" y="2327966"/>
            <a:ext cx="1434674" cy="724422"/>
            <a:chOff x="395536" y="5044534"/>
            <a:chExt cx="2232248" cy="1127148"/>
          </a:xfrm>
        </p:grpSpPr>
        <p:cxnSp>
          <p:nvCxnSpPr>
            <p:cNvPr id="103" name="Straight Connector 74">
              <a:extLst>
                <a:ext uri="{FF2B5EF4-FFF2-40B4-BE49-F238E27FC236}">
                  <a16:creationId xmlns:a16="http://schemas.microsoft.com/office/drawing/2014/main" id="{17059307-0E79-0449-8B9D-D1979CB3A5C7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75">
              <a:extLst>
                <a:ext uri="{FF2B5EF4-FFF2-40B4-BE49-F238E27FC236}">
                  <a16:creationId xmlns:a16="http://schemas.microsoft.com/office/drawing/2014/main" id="{4B984718-7676-2F49-8D0D-56C988375E71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76">
              <a:extLst>
                <a:ext uri="{FF2B5EF4-FFF2-40B4-BE49-F238E27FC236}">
                  <a16:creationId xmlns:a16="http://schemas.microsoft.com/office/drawing/2014/main" id="{D0CF68BA-B022-D044-A16F-1B7C370E7802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77">
              <a:extLst>
                <a:ext uri="{FF2B5EF4-FFF2-40B4-BE49-F238E27FC236}">
                  <a16:creationId xmlns:a16="http://schemas.microsoft.com/office/drawing/2014/main" id="{273C93EA-A099-B043-96A4-ABCC53240B67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78">
              <a:extLst>
                <a:ext uri="{FF2B5EF4-FFF2-40B4-BE49-F238E27FC236}">
                  <a16:creationId xmlns:a16="http://schemas.microsoft.com/office/drawing/2014/main" id="{28640720-8B93-8B4A-9C08-3B244290D199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80">
              <a:extLst>
                <a:ext uri="{FF2B5EF4-FFF2-40B4-BE49-F238E27FC236}">
                  <a16:creationId xmlns:a16="http://schemas.microsoft.com/office/drawing/2014/main" id="{8A06571C-CB4E-2D41-81F8-91E8FF375473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81">
              <a:extLst>
                <a:ext uri="{FF2B5EF4-FFF2-40B4-BE49-F238E27FC236}">
                  <a16:creationId xmlns:a16="http://schemas.microsoft.com/office/drawing/2014/main" id="{B32880D7-56E6-BB4F-905D-C37118A695A2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83">
              <a:extLst>
                <a:ext uri="{FF2B5EF4-FFF2-40B4-BE49-F238E27FC236}">
                  <a16:creationId xmlns:a16="http://schemas.microsoft.com/office/drawing/2014/main" id="{6DAEAB81-F107-D742-A9BA-AB77FCBBE0B6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73">
            <a:extLst>
              <a:ext uri="{FF2B5EF4-FFF2-40B4-BE49-F238E27FC236}">
                <a16:creationId xmlns:a16="http://schemas.microsoft.com/office/drawing/2014/main" id="{B9A8A980-C161-B34F-B323-1BE1913CB4CB}"/>
              </a:ext>
            </a:extLst>
          </p:cNvPr>
          <p:cNvGrpSpPr/>
          <p:nvPr/>
        </p:nvGrpSpPr>
        <p:grpSpPr>
          <a:xfrm>
            <a:off x="5704851" y="2480366"/>
            <a:ext cx="1434674" cy="724422"/>
            <a:chOff x="395536" y="5044534"/>
            <a:chExt cx="2232248" cy="1127148"/>
          </a:xfrm>
        </p:grpSpPr>
        <p:cxnSp>
          <p:nvCxnSpPr>
            <p:cNvPr id="112" name="Straight Connector 74">
              <a:extLst>
                <a:ext uri="{FF2B5EF4-FFF2-40B4-BE49-F238E27FC236}">
                  <a16:creationId xmlns:a16="http://schemas.microsoft.com/office/drawing/2014/main" id="{85DC1C8E-64D3-0B43-AD6B-C181AE0B7A93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75">
              <a:extLst>
                <a:ext uri="{FF2B5EF4-FFF2-40B4-BE49-F238E27FC236}">
                  <a16:creationId xmlns:a16="http://schemas.microsoft.com/office/drawing/2014/main" id="{6EBACEE7-0CE8-8A4F-8F8A-048C721A93A9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76">
              <a:extLst>
                <a:ext uri="{FF2B5EF4-FFF2-40B4-BE49-F238E27FC236}">
                  <a16:creationId xmlns:a16="http://schemas.microsoft.com/office/drawing/2014/main" id="{31247902-0F7C-7E46-A955-AC31E39CC240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77">
              <a:extLst>
                <a:ext uri="{FF2B5EF4-FFF2-40B4-BE49-F238E27FC236}">
                  <a16:creationId xmlns:a16="http://schemas.microsoft.com/office/drawing/2014/main" id="{2471FB53-90FE-5B47-BC7D-3D5D624A0A64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78">
              <a:extLst>
                <a:ext uri="{FF2B5EF4-FFF2-40B4-BE49-F238E27FC236}">
                  <a16:creationId xmlns:a16="http://schemas.microsoft.com/office/drawing/2014/main" id="{F0B31814-3F4E-8B47-A971-108134DE4368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80">
              <a:extLst>
                <a:ext uri="{FF2B5EF4-FFF2-40B4-BE49-F238E27FC236}">
                  <a16:creationId xmlns:a16="http://schemas.microsoft.com/office/drawing/2014/main" id="{DC47EC35-C878-E94D-900A-9C5F0DD2B933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81">
              <a:extLst>
                <a:ext uri="{FF2B5EF4-FFF2-40B4-BE49-F238E27FC236}">
                  <a16:creationId xmlns:a16="http://schemas.microsoft.com/office/drawing/2014/main" id="{34E9571D-5335-9741-B6F4-60B219443E6D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ounded Rectangle 83">
              <a:extLst>
                <a:ext uri="{FF2B5EF4-FFF2-40B4-BE49-F238E27FC236}">
                  <a16:creationId xmlns:a16="http://schemas.microsoft.com/office/drawing/2014/main" id="{BC3BD3E9-8D8E-7A46-8735-1AAEC65522BD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73">
            <a:extLst>
              <a:ext uri="{FF2B5EF4-FFF2-40B4-BE49-F238E27FC236}">
                <a16:creationId xmlns:a16="http://schemas.microsoft.com/office/drawing/2014/main" id="{AFD0C258-D952-454C-9A66-A641FAB72AB1}"/>
              </a:ext>
            </a:extLst>
          </p:cNvPr>
          <p:cNvGrpSpPr/>
          <p:nvPr/>
        </p:nvGrpSpPr>
        <p:grpSpPr>
          <a:xfrm>
            <a:off x="5803464" y="2537777"/>
            <a:ext cx="1434674" cy="724422"/>
            <a:chOff x="395536" y="5044534"/>
            <a:chExt cx="2232248" cy="1127148"/>
          </a:xfrm>
        </p:grpSpPr>
        <p:cxnSp>
          <p:nvCxnSpPr>
            <p:cNvPr id="121" name="Straight Connector 74">
              <a:extLst>
                <a:ext uri="{FF2B5EF4-FFF2-40B4-BE49-F238E27FC236}">
                  <a16:creationId xmlns:a16="http://schemas.microsoft.com/office/drawing/2014/main" id="{9B56C0D5-8514-6C4E-AC65-474B5E33A689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75">
              <a:extLst>
                <a:ext uri="{FF2B5EF4-FFF2-40B4-BE49-F238E27FC236}">
                  <a16:creationId xmlns:a16="http://schemas.microsoft.com/office/drawing/2014/main" id="{97087A74-3665-7E43-BC0C-58C8B28CC6EF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76">
              <a:extLst>
                <a:ext uri="{FF2B5EF4-FFF2-40B4-BE49-F238E27FC236}">
                  <a16:creationId xmlns:a16="http://schemas.microsoft.com/office/drawing/2014/main" id="{10581B78-A3BA-C546-9874-72F14A206135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77">
              <a:extLst>
                <a:ext uri="{FF2B5EF4-FFF2-40B4-BE49-F238E27FC236}">
                  <a16:creationId xmlns:a16="http://schemas.microsoft.com/office/drawing/2014/main" id="{3FCAC385-465A-4D42-B06E-6D6B083478CE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78">
              <a:extLst>
                <a:ext uri="{FF2B5EF4-FFF2-40B4-BE49-F238E27FC236}">
                  <a16:creationId xmlns:a16="http://schemas.microsoft.com/office/drawing/2014/main" id="{8031D84B-188B-514F-958A-DC82F7C0619C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80">
              <a:extLst>
                <a:ext uri="{FF2B5EF4-FFF2-40B4-BE49-F238E27FC236}">
                  <a16:creationId xmlns:a16="http://schemas.microsoft.com/office/drawing/2014/main" id="{AD55F68E-A811-4242-B162-5DC7EFA1F40B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81">
              <a:extLst>
                <a:ext uri="{FF2B5EF4-FFF2-40B4-BE49-F238E27FC236}">
                  <a16:creationId xmlns:a16="http://schemas.microsoft.com/office/drawing/2014/main" id="{46D38980-0521-174C-B0C9-AD05296E1DCE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83">
              <a:extLst>
                <a:ext uri="{FF2B5EF4-FFF2-40B4-BE49-F238E27FC236}">
                  <a16:creationId xmlns:a16="http://schemas.microsoft.com/office/drawing/2014/main" id="{EAC23242-B933-D44E-A273-78052AA5C41C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Group 73">
            <a:extLst>
              <a:ext uri="{FF2B5EF4-FFF2-40B4-BE49-F238E27FC236}">
                <a16:creationId xmlns:a16="http://schemas.microsoft.com/office/drawing/2014/main" id="{6E670CEB-4CB2-A54F-B89F-B2B67D38A4F0}"/>
              </a:ext>
            </a:extLst>
          </p:cNvPr>
          <p:cNvGrpSpPr/>
          <p:nvPr/>
        </p:nvGrpSpPr>
        <p:grpSpPr>
          <a:xfrm>
            <a:off x="5959092" y="2675336"/>
            <a:ext cx="1434674" cy="724422"/>
            <a:chOff x="395536" y="5044534"/>
            <a:chExt cx="2232248" cy="1127148"/>
          </a:xfrm>
        </p:grpSpPr>
        <p:cxnSp>
          <p:nvCxnSpPr>
            <p:cNvPr id="130" name="Straight Connector 74">
              <a:extLst>
                <a:ext uri="{FF2B5EF4-FFF2-40B4-BE49-F238E27FC236}">
                  <a16:creationId xmlns:a16="http://schemas.microsoft.com/office/drawing/2014/main" id="{37B725B1-7E91-CF42-A72A-CF3FCA53B94D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75">
              <a:extLst>
                <a:ext uri="{FF2B5EF4-FFF2-40B4-BE49-F238E27FC236}">
                  <a16:creationId xmlns:a16="http://schemas.microsoft.com/office/drawing/2014/main" id="{F440D3DC-D4CA-0D4B-A1AE-A29473264994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76">
              <a:extLst>
                <a:ext uri="{FF2B5EF4-FFF2-40B4-BE49-F238E27FC236}">
                  <a16:creationId xmlns:a16="http://schemas.microsoft.com/office/drawing/2014/main" id="{C409EA62-AFE7-4849-8773-EB34833879EA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77">
              <a:extLst>
                <a:ext uri="{FF2B5EF4-FFF2-40B4-BE49-F238E27FC236}">
                  <a16:creationId xmlns:a16="http://schemas.microsoft.com/office/drawing/2014/main" id="{47B456B6-AC11-C047-B61B-6F3D65E3FC98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78">
              <a:extLst>
                <a:ext uri="{FF2B5EF4-FFF2-40B4-BE49-F238E27FC236}">
                  <a16:creationId xmlns:a16="http://schemas.microsoft.com/office/drawing/2014/main" id="{63130DAD-4C9E-C246-8040-DF47C1AEB66E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80">
              <a:extLst>
                <a:ext uri="{FF2B5EF4-FFF2-40B4-BE49-F238E27FC236}">
                  <a16:creationId xmlns:a16="http://schemas.microsoft.com/office/drawing/2014/main" id="{0D25B2C4-3FEC-6841-B7DD-1DCD0F89068C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81">
              <a:extLst>
                <a:ext uri="{FF2B5EF4-FFF2-40B4-BE49-F238E27FC236}">
                  <a16:creationId xmlns:a16="http://schemas.microsoft.com/office/drawing/2014/main" id="{B78B44CE-12C9-4D47-9090-1B6A8AC56266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ounded Rectangle 83">
              <a:extLst>
                <a:ext uri="{FF2B5EF4-FFF2-40B4-BE49-F238E27FC236}">
                  <a16:creationId xmlns:a16="http://schemas.microsoft.com/office/drawing/2014/main" id="{2354FC0F-5045-AF4F-AC80-6409D4CD53C2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8" name="Group 73">
            <a:extLst>
              <a:ext uri="{FF2B5EF4-FFF2-40B4-BE49-F238E27FC236}">
                <a16:creationId xmlns:a16="http://schemas.microsoft.com/office/drawing/2014/main" id="{257DF48F-BDDB-B24E-8E4C-4A7A8DCB5EEF}"/>
              </a:ext>
            </a:extLst>
          </p:cNvPr>
          <p:cNvGrpSpPr/>
          <p:nvPr/>
        </p:nvGrpSpPr>
        <p:grpSpPr>
          <a:xfrm>
            <a:off x="6108264" y="2842577"/>
            <a:ext cx="1434674" cy="724422"/>
            <a:chOff x="395536" y="5044534"/>
            <a:chExt cx="2232248" cy="1127148"/>
          </a:xfrm>
        </p:grpSpPr>
        <p:cxnSp>
          <p:nvCxnSpPr>
            <p:cNvPr id="139" name="Straight Connector 74">
              <a:extLst>
                <a:ext uri="{FF2B5EF4-FFF2-40B4-BE49-F238E27FC236}">
                  <a16:creationId xmlns:a16="http://schemas.microsoft.com/office/drawing/2014/main" id="{5F20E089-F66F-C140-9FEB-2F2312DA18E2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75">
              <a:extLst>
                <a:ext uri="{FF2B5EF4-FFF2-40B4-BE49-F238E27FC236}">
                  <a16:creationId xmlns:a16="http://schemas.microsoft.com/office/drawing/2014/main" id="{880BEB72-114F-8D4F-B22C-4525D7C3EF5A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76">
              <a:extLst>
                <a:ext uri="{FF2B5EF4-FFF2-40B4-BE49-F238E27FC236}">
                  <a16:creationId xmlns:a16="http://schemas.microsoft.com/office/drawing/2014/main" id="{914B2FBB-27DF-6E48-96CC-3F9B761CFA22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77">
              <a:extLst>
                <a:ext uri="{FF2B5EF4-FFF2-40B4-BE49-F238E27FC236}">
                  <a16:creationId xmlns:a16="http://schemas.microsoft.com/office/drawing/2014/main" id="{B4EF33BC-8921-174B-A5E0-6B295B6D5593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78">
              <a:extLst>
                <a:ext uri="{FF2B5EF4-FFF2-40B4-BE49-F238E27FC236}">
                  <a16:creationId xmlns:a16="http://schemas.microsoft.com/office/drawing/2014/main" id="{6518ADD1-962B-974A-939F-F46B0AB4D7A5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80">
              <a:extLst>
                <a:ext uri="{FF2B5EF4-FFF2-40B4-BE49-F238E27FC236}">
                  <a16:creationId xmlns:a16="http://schemas.microsoft.com/office/drawing/2014/main" id="{5EC325EF-F68A-8D44-B5FD-88C2A147DE43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81">
              <a:extLst>
                <a:ext uri="{FF2B5EF4-FFF2-40B4-BE49-F238E27FC236}">
                  <a16:creationId xmlns:a16="http://schemas.microsoft.com/office/drawing/2014/main" id="{B48D3739-42EA-0747-934D-0FAFAB3E0908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ounded Rectangle 83">
              <a:extLst>
                <a:ext uri="{FF2B5EF4-FFF2-40B4-BE49-F238E27FC236}">
                  <a16:creationId xmlns:a16="http://schemas.microsoft.com/office/drawing/2014/main" id="{2FE6CF41-F320-3E4B-B788-5A85B9EB6246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7" name="Group 73">
            <a:extLst>
              <a:ext uri="{FF2B5EF4-FFF2-40B4-BE49-F238E27FC236}">
                <a16:creationId xmlns:a16="http://schemas.microsoft.com/office/drawing/2014/main" id="{3F14E3A7-EFD7-D248-BBB8-D8F58A3FE536}"/>
              </a:ext>
            </a:extLst>
          </p:cNvPr>
          <p:cNvGrpSpPr/>
          <p:nvPr/>
        </p:nvGrpSpPr>
        <p:grpSpPr>
          <a:xfrm>
            <a:off x="6260664" y="2994977"/>
            <a:ext cx="1434674" cy="724422"/>
            <a:chOff x="395536" y="5044534"/>
            <a:chExt cx="2232248" cy="1127148"/>
          </a:xfrm>
        </p:grpSpPr>
        <p:cxnSp>
          <p:nvCxnSpPr>
            <p:cNvPr id="148" name="Straight Connector 74">
              <a:extLst>
                <a:ext uri="{FF2B5EF4-FFF2-40B4-BE49-F238E27FC236}">
                  <a16:creationId xmlns:a16="http://schemas.microsoft.com/office/drawing/2014/main" id="{01A3CDF8-7319-D248-8127-EA46562B42F9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75">
              <a:extLst>
                <a:ext uri="{FF2B5EF4-FFF2-40B4-BE49-F238E27FC236}">
                  <a16:creationId xmlns:a16="http://schemas.microsoft.com/office/drawing/2014/main" id="{935B5275-D6C6-0046-844A-79D64F7CA851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76">
              <a:extLst>
                <a:ext uri="{FF2B5EF4-FFF2-40B4-BE49-F238E27FC236}">
                  <a16:creationId xmlns:a16="http://schemas.microsoft.com/office/drawing/2014/main" id="{9CB4A711-8EB4-3C4A-B541-9DDB85B14053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7">
              <a:extLst>
                <a:ext uri="{FF2B5EF4-FFF2-40B4-BE49-F238E27FC236}">
                  <a16:creationId xmlns:a16="http://schemas.microsoft.com/office/drawing/2014/main" id="{463892C0-2C63-D840-899D-DA255AE1D82B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78">
              <a:extLst>
                <a:ext uri="{FF2B5EF4-FFF2-40B4-BE49-F238E27FC236}">
                  <a16:creationId xmlns:a16="http://schemas.microsoft.com/office/drawing/2014/main" id="{996937B2-3908-E84B-9FAD-1A1A3D7B57D7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80">
              <a:extLst>
                <a:ext uri="{FF2B5EF4-FFF2-40B4-BE49-F238E27FC236}">
                  <a16:creationId xmlns:a16="http://schemas.microsoft.com/office/drawing/2014/main" id="{2947B869-F622-744E-8424-2F5697B4355F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81">
              <a:extLst>
                <a:ext uri="{FF2B5EF4-FFF2-40B4-BE49-F238E27FC236}">
                  <a16:creationId xmlns:a16="http://schemas.microsoft.com/office/drawing/2014/main" id="{4CB42534-B1D7-FE4E-8811-DE43FD492B54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ounded Rectangle 83">
              <a:extLst>
                <a:ext uri="{FF2B5EF4-FFF2-40B4-BE49-F238E27FC236}">
                  <a16:creationId xmlns:a16="http://schemas.microsoft.com/office/drawing/2014/main" id="{5B0A5E92-986C-5240-A767-1D9B0AF06D52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6" name="Group 84">
            <a:extLst>
              <a:ext uri="{FF2B5EF4-FFF2-40B4-BE49-F238E27FC236}">
                <a16:creationId xmlns:a16="http://schemas.microsoft.com/office/drawing/2014/main" id="{EA854502-555F-4144-8722-85C312ACD61E}"/>
              </a:ext>
            </a:extLst>
          </p:cNvPr>
          <p:cNvGrpSpPr/>
          <p:nvPr/>
        </p:nvGrpSpPr>
        <p:grpSpPr>
          <a:xfrm>
            <a:off x="4818949" y="3971836"/>
            <a:ext cx="1560490" cy="787951"/>
            <a:chOff x="395536" y="5044534"/>
            <a:chExt cx="2232248" cy="1127148"/>
          </a:xfrm>
        </p:grpSpPr>
        <p:cxnSp>
          <p:nvCxnSpPr>
            <p:cNvPr id="157" name="Straight Connector 85">
              <a:extLst>
                <a:ext uri="{FF2B5EF4-FFF2-40B4-BE49-F238E27FC236}">
                  <a16:creationId xmlns:a16="http://schemas.microsoft.com/office/drawing/2014/main" id="{29C7D2F4-4560-2F44-96A1-9677F2CD67E1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86">
              <a:extLst>
                <a:ext uri="{FF2B5EF4-FFF2-40B4-BE49-F238E27FC236}">
                  <a16:creationId xmlns:a16="http://schemas.microsoft.com/office/drawing/2014/main" id="{4D9D9FDA-8AC1-D140-916D-86C1F93ECAAC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87">
              <a:extLst>
                <a:ext uri="{FF2B5EF4-FFF2-40B4-BE49-F238E27FC236}">
                  <a16:creationId xmlns:a16="http://schemas.microsoft.com/office/drawing/2014/main" id="{67E56C74-506A-9744-8C36-47BE218F8FBB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88">
              <a:extLst>
                <a:ext uri="{FF2B5EF4-FFF2-40B4-BE49-F238E27FC236}">
                  <a16:creationId xmlns:a16="http://schemas.microsoft.com/office/drawing/2014/main" id="{5491065A-D379-3640-B1C3-D0A81FFD4698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89">
              <a:extLst>
                <a:ext uri="{FF2B5EF4-FFF2-40B4-BE49-F238E27FC236}">
                  <a16:creationId xmlns:a16="http://schemas.microsoft.com/office/drawing/2014/main" id="{7AB9A707-805D-3A4E-89C0-E5A30B1072E0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91">
              <a:extLst>
                <a:ext uri="{FF2B5EF4-FFF2-40B4-BE49-F238E27FC236}">
                  <a16:creationId xmlns:a16="http://schemas.microsoft.com/office/drawing/2014/main" id="{23E2ED07-B184-224C-A682-46AF4089B1AF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92">
              <a:extLst>
                <a:ext uri="{FF2B5EF4-FFF2-40B4-BE49-F238E27FC236}">
                  <a16:creationId xmlns:a16="http://schemas.microsoft.com/office/drawing/2014/main" id="{309AE45F-1084-8946-AFBF-2AB94AED5991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ounded Rectangle 94">
              <a:extLst>
                <a:ext uri="{FF2B5EF4-FFF2-40B4-BE49-F238E27FC236}">
                  <a16:creationId xmlns:a16="http://schemas.microsoft.com/office/drawing/2014/main" id="{3D6C05E0-9C9D-BA44-85EE-907CB4ECB14B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84">
            <a:extLst>
              <a:ext uri="{FF2B5EF4-FFF2-40B4-BE49-F238E27FC236}">
                <a16:creationId xmlns:a16="http://schemas.microsoft.com/office/drawing/2014/main" id="{6CEBDB60-C278-B145-B5B4-865617A67B8D}"/>
              </a:ext>
            </a:extLst>
          </p:cNvPr>
          <p:cNvGrpSpPr/>
          <p:nvPr/>
        </p:nvGrpSpPr>
        <p:grpSpPr>
          <a:xfrm>
            <a:off x="4971349" y="4124236"/>
            <a:ext cx="1560490" cy="787951"/>
            <a:chOff x="395536" y="5044534"/>
            <a:chExt cx="2232248" cy="1127148"/>
          </a:xfrm>
        </p:grpSpPr>
        <p:cxnSp>
          <p:nvCxnSpPr>
            <p:cNvPr id="166" name="Straight Connector 85">
              <a:extLst>
                <a:ext uri="{FF2B5EF4-FFF2-40B4-BE49-F238E27FC236}">
                  <a16:creationId xmlns:a16="http://schemas.microsoft.com/office/drawing/2014/main" id="{1F602791-CA60-4444-8CBE-8CA91AE552DA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86">
              <a:extLst>
                <a:ext uri="{FF2B5EF4-FFF2-40B4-BE49-F238E27FC236}">
                  <a16:creationId xmlns:a16="http://schemas.microsoft.com/office/drawing/2014/main" id="{D1F50A2F-74F3-2842-8637-5D76B4C1AB05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87">
              <a:extLst>
                <a:ext uri="{FF2B5EF4-FFF2-40B4-BE49-F238E27FC236}">
                  <a16:creationId xmlns:a16="http://schemas.microsoft.com/office/drawing/2014/main" id="{677499CF-43D9-464C-8187-A2D6A22D8DB6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88">
              <a:extLst>
                <a:ext uri="{FF2B5EF4-FFF2-40B4-BE49-F238E27FC236}">
                  <a16:creationId xmlns:a16="http://schemas.microsoft.com/office/drawing/2014/main" id="{991B0801-77C7-F64B-90E5-9D7DD56AB3B9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89">
              <a:extLst>
                <a:ext uri="{FF2B5EF4-FFF2-40B4-BE49-F238E27FC236}">
                  <a16:creationId xmlns:a16="http://schemas.microsoft.com/office/drawing/2014/main" id="{D3C5DCA0-B01E-1F46-BC87-A4CA17A75D8B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91">
              <a:extLst>
                <a:ext uri="{FF2B5EF4-FFF2-40B4-BE49-F238E27FC236}">
                  <a16:creationId xmlns:a16="http://schemas.microsoft.com/office/drawing/2014/main" id="{513469CA-9B60-204F-BB2E-6A3487F71AD6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92">
              <a:extLst>
                <a:ext uri="{FF2B5EF4-FFF2-40B4-BE49-F238E27FC236}">
                  <a16:creationId xmlns:a16="http://schemas.microsoft.com/office/drawing/2014/main" id="{EAA40BA1-38A7-354A-9593-3874EC64C48D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ounded Rectangle 94">
              <a:extLst>
                <a:ext uri="{FF2B5EF4-FFF2-40B4-BE49-F238E27FC236}">
                  <a16:creationId xmlns:a16="http://schemas.microsoft.com/office/drawing/2014/main" id="{6A56BD91-A0C4-AA45-B16C-BB0E541C8F30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" name="Group 84">
            <a:extLst>
              <a:ext uri="{FF2B5EF4-FFF2-40B4-BE49-F238E27FC236}">
                <a16:creationId xmlns:a16="http://schemas.microsoft.com/office/drawing/2014/main" id="{FE0B212F-CF57-B84C-A640-4D40C394B745}"/>
              </a:ext>
            </a:extLst>
          </p:cNvPr>
          <p:cNvGrpSpPr/>
          <p:nvPr/>
        </p:nvGrpSpPr>
        <p:grpSpPr>
          <a:xfrm>
            <a:off x="5123749" y="4276636"/>
            <a:ext cx="1560490" cy="787951"/>
            <a:chOff x="395536" y="5044534"/>
            <a:chExt cx="2232248" cy="1127148"/>
          </a:xfrm>
        </p:grpSpPr>
        <p:cxnSp>
          <p:nvCxnSpPr>
            <p:cNvPr id="175" name="Straight Connector 85">
              <a:extLst>
                <a:ext uri="{FF2B5EF4-FFF2-40B4-BE49-F238E27FC236}">
                  <a16:creationId xmlns:a16="http://schemas.microsoft.com/office/drawing/2014/main" id="{0BD809C8-CEB3-FB46-99CA-F2AE9253936C}"/>
                </a:ext>
              </a:extLst>
            </p:cNvPr>
            <p:cNvCxnSpPr/>
            <p:nvPr/>
          </p:nvCxnSpPr>
          <p:spPr>
            <a:xfrm>
              <a:off x="546775" y="6039887"/>
              <a:ext cx="182968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86">
              <a:extLst>
                <a:ext uri="{FF2B5EF4-FFF2-40B4-BE49-F238E27FC236}">
                  <a16:creationId xmlns:a16="http://schemas.microsoft.com/office/drawing/2014/main" id="{14284FFF-45F3-B74E-B5AE-0B9D241B350D}"/>
                </a:ext>
              </a:extLst>
            </p:cNvPr>
            <p:cNvCxnSpPr/>
            <p:nvPr/>
          </p:nvCxnSpPr>
          <p:spPr>
            <a:xfrm flipV="1">
              <a:off x="539552" y="5103783"/>
              <a:ext cx="0" cy="93610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87">
              <a:extLst>
                <a:ext uri="{FF2B5EF4-FFF2-40B4-BE49-F238E27FC236}">
                  <a16:creationId xmlns:a16="http://schemas.microsoft.com/office/drawing/2014/main" id="{87103019-9768-3140-AD7A-69720E9C8C62}"/>
                </a:ext>
              </a:extLst>
            </p:cNvPr>
            <p:cNvCxnSpPr/>
            <p:nvPr/>
          </p:nvCxnSpPr>
          <p:spPr>
            <a:xfrm flipV="1">
              <a:off x="1979712" y="5895871"/>
              <a:ext cx="0" cy="14401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88">
              <a:extLst>
                <a:ext uri="{FF2B5EF4-FFF2-40B4-BE49-F238E27FC236}">
                  <a16:creationId xmlns:a16="http://schemas.microsoft.com/office/drawing/2014/main" id="{44316A15-A6C1-204C-8719-2197DBEB30F9}"/>
                </a:ext>
              </a:extLst>
            </p:cNvPr>
            <p:cNvCxnSpPr/>
            <p:nvPr/>
          </p:nvCxnSpPr>
          <p:spPr>
            <a:xfrm flipV="1">
              <a:off x="1331640" y="5314888"/>
              <a:ext cx="0" cy="7249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89">
              <a:extLst>
                <a:ext uri="{FF2B5EF4-FFF2-40B4-BE49-F238E27FC236}">
                  <a16:creationId xmlns:a16="http://schemas.microsoft.com/office/drawing/2014/main" id="{4E995DD4-C85A-7248-86EB-324E8B4D2DEB}"/>
                </a:ext>
              </a:extLst>
            </p:cNvPr>
            <p:cNvCxnSpPr/>
            <p:nvPr/>
          </p:nvCxnSpPr>
          <p:spPr>
            <a:xfrm flipV="1">
              <a:off x="1043608" y="5899349"/>
              <a:ext cx="0" cy="140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91">
              <a:extLst>
                <a:ext uri="{FF2B5EF4-FFF2-40B4-BE49-F238E27FC236}">
                  <a16:creationId xmlns:a16="http://schemas.microsoft.com/office/drawing/2014/main" id="{83F40944-09A5-914B-B37E-9C6697D6049B}"/>
                </a:ext>
              </a:extLst>
            </p:cNvPr>
            <p:cNvCxnSpPr/>
            <p:nvPr/>
          </p:nvCxnSpPr>
          <p:spPr>
            <a:xfrm flipV="1">
              <a:off x="1403648" y="5535831"/>
              <a:ext cx="0" cy="5005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92">
              <a:extLst>
                <a:ext uri="{FF2B5EF4-FFF2-40B4-BE49-F238E27FC236}">
                  <a16:creationId xmlns:a16="http://schemas.microsoft.com/office/drawing/2014/main" id="{0B427C20-93DD-0B4A-9729-7B9F7BC97ADD}"/>
                </a:ext>
              </a:extLst>
            </p:cNvPr>
            <p:cNvCxnSpPr/>
            <p:nvPr/>
          </p:nvCxnSpPr>
          <p:spPr>
            <a:xfrm flipV="1">
              <a:off x="1729592" y="5786120"/>
              <a:ext cx="0" cy="23660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94">
              <a:extLst>
                <a:ext uri="{FF2B5EF4-FFF2-40B4-BE49-F238E27FC236}">
                  <a16:creationId xmlns:a16="http://schemas.microsoft.com/office/drawing/2014/main" id="{A721C331-4DB1-CA46-BA24-CE6273A324C1}"/>
                </a:ext>
              </a:extLst>
            </p:cNvPr>
            <p:cNvSpPr/>
            <p:nvPr/>
          </p:nvSpPr>
          <p:spPr>
            <a:xfrm>
              <a:off x="395536" y="5044534"/>
              <a:ext cx="2232248" cy="112714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3" name="Straight Connector 92">
            <a:extLst>
              <a:ext uri="{FF2B5EF4-FFF2-40B4-BE49-F238E27FC236}">
                <a16:creationId xmlns:a16="http://schemas.microsoft.com/office/drawing/2014/main" id="{BA476195-27DE-6C41-80BB-DE2C817568E1}"/>
              </a:ext>
            </a:extLst>
          </p:cNvPr>
          <p:cNvCxnSpPr>
            <a:cxnSpLocks/>
          </p:cNvCxnSpPr>
          <p:nvPr/>
        </p:nvCxnSpPr>
        <p:spPr>
          <a:xfrm flipV="1">
            <a:off x="5503281" y="4874069"/>
            <a:ext cx="0" cy="8989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92">
            <a:extLst>
              <a:ext uri="{FF2B5EF4-FFF2-40B4-BE49-F238E27FC236}">
                <a16:creationId xmlns:a16="http://schemas.microsoft.com/office/drawing/2014/main" id="{73D0C839-954A-E147-9F12-A18097F61CDC}"/>
              </a:ext>
            </a:extLst>
          </p:cNvPr>
          <p:cNvCxnSpPr/>
          <p:nvPr/>
        </p:nvCxnSpPr>
        <p:spPr>
          <a:xfrm flipV="1">
            <a:off x="5382965" y="4511422"/>
            <a:ext cx="0" cy="16540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Rechte verbindingslijn met pijl 184">
            <a:extLst>
              <a:ext uri="{FF2B5EF4-FFF2-40B4-BE49-F238E27FC236}">
                <a16:creationId xmlns:a16="http://schemas.microsoft.com/office/drawing/2014/main" id="{3A37C8CE-BF36-B64E-A096-47D2EBC9AB0D}"/>
              </a:ext>
            </a:extLst>
          </p:cNvPr>
          <p:cNvCxnSpPr/>
          <p:nvPr/>
        </p:nvCxnSpPr>
        <p:spPr>
          <a:xfrm flipH="1">
            <a:off x="5678658" y="4404318"/>
            <a:ext cx="367186" cy="0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Afbeelding 186">
            <a:extLst>
              <a:ext uri="{FF2B5EF4-FFF2-40B4-BE49-F238E27FC236}">
                <a16:creationId xmlns:a16="http://schemas.microsoft.com/office/drawing/2014/main" id="{8B0A4822-04BF-CE4C-8B54-EB4C8952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30" y="2581131"/>
            <a:ext cx="3742005" cy="24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1E31E5B1-0BE7-1948-9B20-80EBBD31CFD8}"/>
              </a:ext>
            </a:extLst>
          </p:cNvPr>
          <p:cNvSpPr txBox="1">
            <a:spLocks/>
          </p:cNvSpPr>
          <p:nvPr/>
        </p:nvSpPr>
        <p:spPr>
          <a:xfrm>
            <a:off x="357189" y="238202"/>
            <a:ext cx="11472863" cy="791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</a:rPr>
              <a:t>Motivation: Improved annotation power by pattern mining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44338C7-F738-EE4C-9D8B-381B2A7E1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400"/>
          <a:stretch/>
        </p:blipFill>
        <p:spPr>
          <a:xfrm>
            <a:off x="2848796" y="2120208"/>
            <a:ext cx="9203745" cy="44371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A71B211F-4CD2-4A43-8057-5E19421CD994}"/>
              </a:ext>
            </a:extLst>
          </p:cNvPr>
          <p:cNvSpPr/>
          <p:nvPr/>
        </p:nvSpPr>
        <p:spPr>
          <a:xfrm>
            <a:off x="3072562" y="2252738"/>
            <a:ext cx="2931311" cy="143713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490CF284-7182-DB40-A03C-BFEF5D977838}"/>
              </a:ext>
            </a:extLst>
          </p:cNvPr>
          <p:cNvSpPr/>
          <p:nvPr/>
        </p:nvSpPr>
        <p:spPr>
          <a:xfrm rot="860399">
            <a:off x="5412910" y="4305789"/>
            <a:ext cx="6689956" cy="175102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AC43E1E9-BAFA-674F-8E0A-95B9D19FBD34}"/>
              </a:ext>
            </a:extLst>
          </p:cNvPr>
          <p:cNvCxnSpPr>
            <a:cxnSpLocks/>
          </p:cNvCxnSpPr>
          <p:nvPr/>
        </p:nvCxnSpPr>
        <p:spPr>
          <a:xfrm flipH="1" flipV="1">
            <a:off x="6003873" y="3218635"/>
            <a:ext cx="1633983" cy="369458"/>
          </a:xfrm>
          <a:prstGeom prst="straightConnector1">
            <a:avLst/>
          </a:prstGeom>
          <a:ln w="381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4A31767-EE2D-3B4A-B48B-08674E52F6DA}"/>
              </a:ext>
            </a:extLst>
          </p:cNvPr>
          <p:cNvSpPr txBox="1">
            <a:spLocks/>
          </p:cNvSpPr>
          <p:nvPr/>
        </p:nvSpPr>
        <p:spPr bwMode="auto">
          <a:xfrm>
            <a:off x="862264" y="889852"/>
            <a:ext cx="10742548" cy="12383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000" b="1" dirty="0">
                <a:solidFill>
                  <a:srgbClr val="002060"/>
                </a:solidFill>
              </a:rPr>
              <a:t>Molecular Families </a:t>
            </a:r>
            <a:r>
              <a:rPr lang="en-GB" sz="2000" dirty="0">
                <a:solidFill>
                  <a:srgbClr val="002060"/>
                </a:solidFill>
              </a:rPr>
              <a:t>based on spectral similarity (Molecular Networking in GNPS)</a:t>
            </a:r>
            <a:br>
              <a:rPr lang="en-GB" sz="2000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</a:rPr>
              <a:t>Substructures</a:t>
            </a:r>
            <a:r>
              <a:rPr lang="en-GB" sz="2000" dirty="0">
                <a:solidFill>
                  <a:srgbClr val="002060"/>
                </a:solidFill>
              </a:rPr>
              <a:t> by extracting “building blocks of metabolomics” (MS2LDA)</a:t>
            </a:r>
            <a:br>
              <a:rPr lang="en-GB" sz="1400" dirty="0">
                <a:solidFill>
                  <a:srgbClr val="002060"/>
                </a:solidFill>
              </a:rPr>
            </a:b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F1B150E-3EAC-C44C-9ACC-6EBECA2ADB21}"/>
              </a:ext>
            </a:extLst>
          </p:cNvPr>
          <p:cNvSpPr txBox="1"/>
          <p:nvPr/>
        </p:nvSpPr>
        <p:spPr>
          <a:xfrm>
            <a:off x="7866529" y="2078753"/>
            <a:ext cx="41860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 grouping to:</a:t>
            </a:r>
          </a:p>
          <a:p>
            <a:endParaRPr lang="en-US" sz="21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Propagate library matches</a:t>
            </a:r>
          </a:p>
          <a:p>
            <a:r>
              <a:rPr lang="en-US" sz="2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 candidates</a:t>
            </a:r>
          </a:p>
          <a:p>
            <a:r>
              <a:rPr lang="en-US" sz="2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 chemistries</a:t>
            </a:r>
          </a:p>
        </p:txBody>
      </p:sp>
    </p:spTree>
    <p:extLst>
      <p:ext uri="{BB962C8B-B14F-4D97-AF65-F5344CB8AC3E}">
        <p14:creationId xmlns:p14="http://schemas.microsoft.com/office/powerpoint/2010/main" val="25618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D610E-8E00-4143-86CB-BD4F75BA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Integrated workflow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3B7EA3-6C70-A447-92E9-0FCDC3BA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98" y="1382690"/>
            <a:ext cx="1413201" cy="10377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76E9D8-1414-A344-A80C-B2415BD2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59" y="2586632"/>
            <a:ext cx="1416941" cy="1071208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BBF2B63-C0E9-BF4E-8FE0-251C32830091}"/>
              </a:ext>
            </a:extLst>
          </p:cNvPr>
          <p:cNvGrpSpPr/>
          <p:nvPr/>
        </p:nvGrpSpPr>
        <p:grpSpPr>
          <a:xfrm>
            <a:off x="6276668" y="2995561"/>
            <a:ext cx="1769352" cy="1161678"/>
            <a:chOff x="2024528" y="2353235"/>
            <a:chExt cx="4031363" cy="2646814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B182BA0-9C2A-F64B-B9C7-F67C21F1412B}"/>
                </a:ext>
              </a:extLst>
            </p:cNvPr>
            <p:cNvGrpSpPr/>
            <p:nvPr/>
          </p:nvGrpSpPr>
          <p:grpSpPr>
            <a:xfrm>
              <a:off x="2024528" y="2353235"/>
              <a:ext cx="4031363" cy="2646814"/>
              <a:chOff x="2024528" y="2353235"/>
              <a:chExt cx="4031363" cy="2646814"/>
            </a:xfrm>
          </p:grpSpPr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8F97DE2F-C6A2-5343-8FB7-7F1BE247C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528" y="2528048"/>
                <a:ext cx="4031363" cy="2420470"/>
              </a:xfrm>
              <a:prstGeom prst="rect">
                <a:avLst/>
              </a:prstGeom>
            </p:spPr>
          </p:pic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44F44918-463C-3242-93EF-46C06A166344}"/>
                  </a:ext>
                </a:extLst>
              </p:cNvPr>
              <p:cNvSpPr/>
              <p:nvPr/>
            </p:nvSpPr>
            <p:spPr>
              <a:xfrm>
                <a:off x="4854389" y="2353235"/>
                <a:ext cx="820270" cy="7799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513092E2-E6B7-4340-8C14-3000D912302A}"/>
                  </a:ext>
                </a:extLst>
              </p:cNvPr>
              <p:cNvSpPr/>
              <p:nvPr/>
            </p:nvSpPr>
            <p:spPr>
              <a:xfrm>
                <a:off x="4061012" y="2528048"/>
                <a:ext cx="215153" cy="134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A5481CCB-6F21-E642-BB25-1CA5C05B2A24}"/>
                  </a:ext>
                </a:extLst>
              </p:cNvPr>
              <p:cNvSpPr/>
              <p:nvPr/>
            </p:nvSpPr>
            <p:spPr>
              <a:xfrm>
                <a:off x="2810435" y="2497410"/>
                <a:ext cx="268940" cy="134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1493CB84-1460-1545-9159-E408EEE63D84}"/>
                  </a:ext>
                </a:extLst>
              </p:cNvPr>
              <p:cNvSpPr/>
              <p:nvPr/>
            </p:nvSpPr>
            <p:spPr>
              <a:xfrm rot="19355216" flipV="1">
                <a:off x="5208655" y="4788703"/>
                <a:ext cx="711279" cy="9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64FB148-0653-9C40-BC4E-6A325855D499}"/>
                  </a:ext>
                </a:extLst>
              </p:cNvPr>
              <p:cNvSpPr/>
              <p:nvPr/>
            </p:nvSpPr>
            <p:spPr>
              <a:xfrm rot="20424505">
                <a:off x="4219677" y="4486869"/>
                <a:ext cx="409347" cy="2662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3A016A58-EA67-7943-844B-612D51251401}"/>
                  </a:ext>
                </a:extLst>
              </p:cNvPr>
              <p:cNvSpPr/>
              <p:nvPr/>
            </p:nvSpPr>
            <p:spPr>
              <a:xfrm rot="20221106">
                <a:off x="3569960" y="4829387"/>
                <a:ext cx="352318" cy="17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fgeronde rechthoek 16">
                <a:extLst>
                  <a:ext uri="{FF2B5EF4-FFF2-40B4-BE49-F238E27FC236}">
                    <a16:creationId xmlns:a16="http://schemas.microsoft.com/office/drawing/2014/main" id="{EFF2EC1B-606B-194A-AB39-BED7E7836D7C}"/>
                  </a:ext>
                </a:extLst>
              </p:cNvPr>
              <p:cNvSpPr/>
              <p:nvPr/>
            </p:nvSpPr>
            <p:spPr>
              <a:xfrm>
                <a:off x="5432612" y="4370294"/>
                <a:ext cx="242047" cy="309485"/>
              </a:xfrm>
              <a:prstGeom prst="roundRect">
                <a:avLst/>
              </a:prstGeom>
              <a:noFill/>
              <a:ln>
                <a:solidFill>
                  <a:srgbClr val="3F9C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B7F2AC5-0CD8-FA40-BF02-BAC3F72035C5}"/>
                </a:ext>
              </a:extLst>
            </p:cNvPr>
            <p:cNvSpPr/>
            <p:nvPr/>
          </p:nvSpPr>
          <p:spPr>
            <a:xfrm>
              <a:off x="4206454" y="3133168"/>
              <a:ext cx="386686" cy="37825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20838249-9412-4344-B4C6-E876A1D28A36}"/>
                </a:ext>
              </a:extLst>
            </p:cNvPr>
            <p:cNvSpPr/>
            <p:nvPr/>
          </p:nvSpPr>
          <p:spPr>
            <a:xfrm>
              <a:off x="3808618" y="4503616"/>
              <a:ext cx="397837" cy="39783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4B5396D-39A1-FF44-B9AF-DD8D50CCC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10" y="2113930"/>
            <a:ext cx="2984212" cy="859091"/>
          </a:xfrm>
          <a:prstGeom prst="rect">
            <a:avLst/>
          </a:prstGeom>
        </p:spPr>
      </p:pic>
      <p:pic>
        <p:nvPicPr>
          <p:cNvPr id="19" name="Picture 2" descr="https://lh3.googleusercontent.com/rvcHogu05vaO901CxUk5L8yTU_w3pKeZPXEx7kDBMOuwzzoVTPAJEDglw8_AL3nxL29Y663BN4mYD8zFmhxmAJ-RN_u1JPM2qWGa1K9CZTl-T6aWpf0ev6HVuD0YmSuc6PWP0xrB">
            <a:extLst>
              <a:ext uri="{FF2B5EF4-FFF2-40B4-BE49-F238E27FC236}">
                <a16:creationId xmlns:a16="http://schemas.microsoft.com/office/drawing/2014/main" id="{39170B46-C279-6949-8A6B-319DB63C7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8" t="50327" b="11242"/>
          <a:stretch/>
        </p:blipFill>
        <p:spPr bwMode="auto">
          <a:xfrm>
            <a:off x="8436415" y="591671"/>
            <a:ext cx="3441574" cy="310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55BE28E-F8A0-4A47-A9F9-A119E241D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44" y="1362339"/>
            <a:ext cx="1429296" cy="1071973"/>
          </a:xfrm>
          <a:prstGeom prst="rect">
            <a:avLst/>
          </a:prstGeom>
        </p:spPr>
      </p:pic>
      <p:pic>
        <p:nvPicPr>
          <p:cNvPr id="22" name="Picture 2" descr="https://lh5.googleusercontent.com/fz85vuoEg2_4tXUe-pP3VKKHBJ3Kheb8j_pQZyEOCDHWLeMh_Q07c8ildW0eMo5fTBvl7vh_IdNvVej9542R0y9n0fDjchX5BGXDzozN-32nnrzQ0GIqU3yVm2RZoUy-VquX5zDONUY6vFP8Bw">
            <a:extLst>
              <a:ext uri="{FF2B5EF4-FFF2-40B4-BE49-F238E27FC236}">
                <a16:creationId xmlns:a16="http://schemas.microsoft.com/office/drawing/2014/main" id="{6BE45B3D-6AF5-4344-BEC9-16CF744CB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1" r="29401" b="33378"/>
          <a:stretch/>
        </p:blipFill>
        <p:spPr bwMode="auto">
          <a:xfrm>
            <a:off x="8763037" y="3880842"/>
            <a:ext cx="2030804" cy="28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6D32A507-65BA-C745-A1D2-07180C8AF71D}"/>
              </a:ext>
            </a:extLst>
          </p:cNvPr>
          <p:cNvCxnSpPr>
            <a:cxnSpLocks/>
          </p:cNvCxnSpPr>
          <p:nvPr/>
        </p:nvCxnSpPr>
        <p:spPr>
          <a:xfrm>
            <a:off x="4148196" y="2113930"/>
            <a:ext cx="342062" cy="3064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FB964E92-D799-5D4E-A440-5700F9C9324E}"/>
              </a:ext>
            </a:extLst>
          </p:cNvPr>
          <p:cNvCxnSpPr>
            <a:cxnSpLocks/>
          </p:cNvCxnSpPr>
          <p:nvPr/>
        </p:nvCxnSpPr>
        <p:spPr>
          <a:xfrm flipV="1">
            <a:off x="4148196" y="2822676"/>
            <a:ext cx="393428" cy="35724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A466E8C9-ECC7-7F46-94C9-728F08F3B045}"/>
              </a:ext>
            </a:extLst>
          </p:cNvPr>
          <p:cNvCxnSpPr>
            <a:cxnSpLocks/>
          </p:cNvCxnSpPr>
          <p:nvPr/>
        </p:nvCxnSpPr>
        <p:spPr>
          <a:xfrm>
            <a:off x="5963443" y="2772143"/>
            <a:ext cx="350384" cy="34543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B092A831-2102-D849-9071-356564D74A3B}"/>
              </a:ext>
            </a:extLst>
          </p:cNvPr>
          <p:cNvCxnSpPr>
            <a:cxnSpLocks/>
          </p:cNvCxnSpPr>
          <p:nvPr/>
        </p:nvCxnSpPr>
        <p:spPr>
          <a:xfrm flipV="1">
            <a:off x="7474230" y="2568696"/>
            <a:ext cx="732795" cy="12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F8F5C053-C909-204E-B0AE-6978E7DABAEB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>
            <a:off x="7276151" y="4437344"/>
            <a:ext cx="0" cy="39675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4F05CC07-C993-3444-9BA0-593644E1CF20}"/>
              </a:ext>
            </a:extLst>
          </p:cNvPr>
          <p:cNvCxnSpPr>
            <a:cxnSpLocks/>
          </p:cNvCxnSpPr>
          <p:nvPr/>
        </p:nvCxnSpPr>
        <p:spPr>
          <a:xfrm>
            <a:off x="4973866" y="3113364"/>
            <a:ext cx="0" cy="14968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019B5020-2D08-1449-987D-1B58803CE9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83" y="5110331"/>
            <a:ext cx="1217737" cy="896389"/>
          </a:xfrm>
          <a:prstGeom prst="rect">
            <a:avLst/>
          </a:prstGeom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6E8F1A5-6E91-B943-A3BB-C4674BFD98D3}"/>
              </a:ext>
            </a:extLst>
          </p:cNvPr>
          <p:cNvCxnSpPr>
            <a:cxnSpLocks/>
          </p:cNvCxnSpPr>
          <p:nvPr/>
        </p:nvCxnSpPr>
        <p:spPr>
          <a:xfrm flipV="1">
            <a:off x="7973622" y="5440355"/>
            <a:ext cx="732795" cy="12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ep 30">
            <a:extLst>
              <a:ext uri="{FF2B5EF4-FFF2-40B4-BE49-F238E27FC236}">
                <a16:creationId xmlns:a16="http://schemas.microsoft.com/office/drawing/2014/main" id="{6E7CFDED-5B3D-8D48-89FE-AB221FBFA12B}"/>
              </a:ext>
            </a:extLst>
          </p:cNvPr>
          <p:cNvGrpSpPr/>
          <p:nvPr/>
        </p:nvGrpSpPr>
        <p:grpSpPr>
          <a:xfrm>
            <a:off x="2670099" y="4828341"/>
            <a:ext cx="3045506" cy="1433305"/>
            <a:chOff x="9288449" y="22092840"/>
            <a:chExt cx="5981700" cy="2815164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BCD147EB-EDB8-6447-AF19-3567FDD0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88449" y="22092840"/>
              <a:ext cx="5981700" cy="140970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78F0BBA6-D562-0442-861D-AAF65AB3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58611" y="24171404"/>
              <a:ext cx="2552700" cy="736600"/>
            </a:xfrm>
            <a:prstGeom prst="rect">
              <a:avLst/>
            </a:prstGeom>
          </p:spPr>
        </p:pic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4E604B77-1079-2F4E-A436-05352FB8D0FD}"/>
                </a:ext>
              </a:extLst>
            </p:cNvPr>
            <p:cNvCxnSpPr>
              <a:cxnSpLocks/>
            </p:cNvCxnSpPr>
            <p:nvPr/>
          </p:nvCxnSpPr>
          <p:spPr>
            <a:xfrm>
              <a:off x="10299700" y="23444200"/>
              <a:ext cx="1297950" cy="40971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762EE65E-F072-0041-A1C7-0AC8148435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69149" y="23444200"/>
              <a:ext cx="1969051" cy="409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met pijl 35">
              <a:extLst>
                <a:ext uri="{FF2B5EF4-FFF2-40B4-BE49-F238E27FC236}">
                  <a16:creationId xmlns:a16="http://schemas.microsoft.com/office/drawing/2014/main" id="{351A7F68-74C0-634B-A7A4-E4A50B53472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7650" y="23853913"/>
              <a:ext cx="0" cy="342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95">
              <a:extLst>
                <a:ext uri="{FF2B5EF4-FFF2-40B4-BE49-F238E27FC236}">
                  <a16:creationId xmlns:a16="http://schemas.microsoft.com/office/drawing/2014/main" id="{15494A55-7B06-FE46-AFCF-21BB73C64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11311" y="23593090"/>
              <a:ext cx="2265189" cy="49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en-US" sz="1600" dirty="0" err="1">
                  <a:solidFill>
                    <a:srgbClr val="000000"/>
                  </a:solidFill>
                  <a:latin typeface="+mn-lt"/>
                </a:rPr>
                <a:t>Peptide</a:t>
              </a:r>
              <a:r>
                <a:rPr lang="pt-BR" altLang="en-US" sz="16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pt-BR" altLang="en-US" sz="1600" dirty="0" err="1">
                  <a:solidFill>
                    <a:srgbClr val="000000"/>
                  </a:solidFill>
                  <a:latin typeface="+mn-lt"/>
                </a:rPr>
                <a:t>database</a:t>
              </a:r>
              <a:endParaRPr lang="pt-BR" altLang="en-US" sz="1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8" name="Text Box 95">
              <a:extLst>
                <a:ext uri="{FF2B5EF4-FFF2-40B4-BE49-F238E27FC236}">
                  <a16:creationId xmlns:a16="http://schemas.microsoft.com/office/drawing/2014/main" id="{BBFAFC0A-AA05-9948-A636-ACBF505D6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3443" y="23593090"/>
              <a:ext cx="2070195" cy="49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panose="020B0604020202020204" pitchFamily="34" charset="0"/>
                  <a:cs typeface="Noto Sans CJK SC Regular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en-US" sz="1600" dirty="0">
                  <a:solidFill>
                    <a:srgbClr val="000000"/>
                  </a:solidFill>
                  <a:latin typeface="+mn-lt"/>
                </a:rPr>
                <a:t>Spectrum</a:t>
              </a:r>
            </a:p>
          </p:txBody>
        </p:sp>
      </p:grp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54793437-1338-904F-B9BD-E83B290617B9}"/>
              </a:ext>
            </a:extLst>
          </p:cNvPr>
          <p:cNvCxnSpPr>
            <a:cxnSpLocks/>
          </p:cNvCxnSpPr>
          <p:nvPr/>
        </p:nvCxnSpPr>
        <p:spPr>
          <a:xfrm>
            <a:off x="5903019" y="5440355"/>
            <a:ext cx="710228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31756CB0-4FAA-F341-ABBD-E10001EBB890}"/>
              </a:ext>
            </a:extLst>
          </p:cNvPr>
          <p:cNvSpPr/>
          <p:nvPr/>
        </p:nvSpPr>
        <p:spPr>
          <a:xfrm>
            <a:off x="6265934" y="3061418"/>
            <a:ext cx="2020434" cy="1375926"/>
          </a:xfrm>
          <a:prstGeom prst="roundRect">
            <a:avLst/>
          </a:prstGeom>
          <a:solidFill>
            <a:srgbClr val="FF9300">
              <a:alpha val="2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DB3D73A4-CE8D-A44B-AC00-B61E2CB22584}"/>
              </a:ext>
            </a:extLst>
          </p:cNvPr>
          <p:cNvSpPr/>
          <p:nvPr/>
        </p:nvSpPr>
        <p:spPr>
          <a:xfrm>
            <a:off x="6589309" y="4834102"/>
            <a:ext cx="1373683" cy="1375926"/>
          </a:xfrm>
          <a:prstGeom prst="roundRect">
            <a:avLst/>
          </a:prstGeom>
          <a:solidFill>
            <a:srgbClr val="FF9300">
              <a:alpha val="2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230F6473-BEC0-A649-BEAD-5B538C4D2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5" b="42626"/>
          <a:stretch/>
        </p:blipFill>
        <p:spPr bwMode="auto">
          <a:xfrm>
            <a:off x="685105" y="3727652"/>
            <a:ext cx="3345694" cy="88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A31EBE18-08FA-EC4E-8BC6-DFD9ADA98E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43" y="2586030"/>
            <a:ext cx="1429297" cy="1071810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0949F3A2-92D3-EC42-A2C7-A6143733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35" y="5950503"/>
            <a:ext cx="1092270" cy="802068"/>
          </a:xfrm>
          <a:prstGeom prst="rect">
            <a:avLst/>
          </a:prstGeom>
        </p:spPr>
      </p:pic>
      <p:sp>
        <p:nvSpPr>
          <p:cNvPr id="45" name="Afgeronde rechthoek 44">
            <a:extLst>
              <a:ext uri="{FF2B5EF4-FFF2-40B4-BE49-F238E27FC236}">
                <a16:creationId xmlns:a16="http://schemas.microsoft.com/office/drawing/2014/main" id="{FD3C6D36-40A4-CD45-8DFB-92CF10F9E14F}"/>
              </a:ext>
            </a:extLst>
          </p:cNvPr>
          <p:cNvSpPr/>
          <p:nvPr/>
        </p:nvSpPr>
        <p:spPr>
          <a:xfrm>
            <a:off x="4601060" y="2292073"/>
            <a:ext cx="1481086" cy="703487"/>
          </a:xfrm>
          <a:prstGeom prst="roundRect">
            <a:avLst/>
          </a:prstGeom>
          <a:solidFill>
            <a:srgbClr val="FF9300">
              <a:alpha val="2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017D5471-058E-9E44-83BC-B14A948701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1" y="4771833"/>
            <a:ext cx="1069829" cy="1069829"/>
          </a:xfrm>
          <a:prstGeom prst="rect">
            <a:avLst/>
          </a:prstGeom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B7AC8BC0-C036-434B-84ED-599595F30FE2}"/>
              </a:ext>
            </a:extLst>
          </p:cNvPr>
          <p:cNvSpPr txBox="1"/>
          <p:nvPr/>
        </p:nvSpPr>
        <p:spPr>
          <a:xfrm>
            <a:off x="100962" y="5950503"/>
            <a:ext cx="254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Madeleine Ernst, UCSD</a:t>
            </a:r>
          </a:p>
        </p:txBody>
      </p:sp>
      <p:sp>
        <p:nvSpPr>
          <p:cNvPr id="47" name="Afgeronde rechthoek 46">
            <a:extLst>
              <a:ext uri="{FF2B5EF4-FFF2-40B4-BE49-F238E27FC236}">
                <a16:creationId xmlns:a16="http://schemas.microsoft.com/office/drawing/2014/main" id="{E02F7480-90B6-AB4A-934E-03F96410B71B}"/>
              </a:ext>
            </a:extLst>
          </p:cNvPr>
          <p:cNvSpPr/>
          <p:nvPr/>
        </p:nvSpPr>
        <p:spPr>
          <a:xfrm>
            <a:off x="5865732" y="2031235"/>
            <a:ext cx="1524624" cy="774595"/>
          </a:xfrm>
          <a:prstGeom prst="roundRect">
            <a:avLst/>
          </a:prstGeom>
          <a:solidFill>
            <a:srgbClr val="FF9300">
              <a:alpha val="2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05D48F9-90D1-F340-8A96-132418A2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/>
          <a:stretch>
            <a:fillRect/>
          </a:stretch>
        </p:blipFill>
        <p:spPr bwMode="auto">
          <a:xfrm>
            <a:off x="2133600" y="311150"/>
            <a:ext cx="8001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BE0378F-04D6-2341-B51E-5340C5F16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818" y="2691635"/>
            <a:ext cx="832578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Molecular Networking</a:t>
            </a:r>
          </a:p>
          <a:p>
            <a:pPr algn="ctr" eaLnBrk="1" hangingPunct="1"/>
            <a:endParaRPr lang="en-US" sz="1800" b="1" dirty="0">
              <a:latin typeface="+mn-lt"/>
            </a:endParaRPr>
          </a:p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Very similar MS/MS spectra are grouped to:</a:t>
            </a:r>
          </a:p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	- link spectra across different samples</a:t>
            </a:r>
          </a:p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	- reduce redundancy in data set (”consensus spectrum”)</a:t>
            </a:r>
          </a:p>
        </p:txBody>
      </p:sp>
      <p:sp>
        <p:nvSpPr>
          <p:cNvPr id="5" name="TextBox 47">
            <a:extLst>
              <a:ext uri="{FF2B5EF4-FFF2-40B4-BE49-F238E27FC236}">
                <a16:creationId xmlns:a16="http://schemas.microsoft.com/office/drawing/2014/main" id="{B2229165-CCFE-7B4F-8E1E-0C0337EC9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894" y="4640326"/>
            <a:ext cx="54919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accent6"/>
                </a:solidFill>
                <a:latin typeface="+mn-lt"/>
              </a:rPr>
              <a:t>Wang, M., et al., “</a:t>
            </a:r>
            <a:r>
              <a:rPr lang="en-GB" sz="1400" i="1" dirty="0">
                <a:solidFill>
                  <a:schemeClr val="accent6"/>
                </a:solidFill>
                <a:latin typeface="+mn-lt"/>
              </a:rPr>
              <a:t>Sharing and community curation of mass spectrometry</a:t>
            </a:r>
          </a:p>
          <a:p>
            <a:pPr eaLnBrk="1" hangingPunct="1"/>
            <a:r>
              <a:rPr lang="en-GB" sz="1400" i="1" dirty="0">
                <a:solidFill>
                  <a:schemeClr val="accent6"/>
                </a:solidFill>
                <a:latin typeface="+mn-lt"/>
              </a:rPr>
              <a:t>data with Global Natural  Products Social Molecular Networking”</a:t>
            </a:r>
          </a:p>
          <a:p>
            <a:pPr eaLnBrk="1" hangingPunct="1"/>
            <a:r>
              <a:rPr lang="en-GB" sz="1400" dirty="0">
                <a:solidFill>
                  <a:schemeClr val="accent6"/>
                </a:solidFill>
                <a:latin typeface="+mn-lt"/>
              </a:rPr>
              <a:t>Nat Biotech (2016)</a:t>
            </a:r>
          </a:p>
          <a:p>
            <a:pPr eaLnBrk="1" hangingPunct="1"/>
            <a:r>
              <a:rPr lang="en-US" sz="1400" dirty="0" err="1">
                <a:solidFill>
                  <a:schemeClr val="accent6"/>
                </a:solidFill>
                <a:latin typeface="+mn-lt"/>
              </a:rPr>
              <a:t>Watrous</a:t>
            </a:r>
            <a:r>
              <a:rPr lang="en-US" sz="1400" dirty="0">
                <a:solidFill>
                  <a:schemeClr val="accent6"/>
                </a:solidFill>
                <a:latin typeface="+mn-lt"/>
              </a:rPr>
              <a:t>, JD </a:t>
            </a:r>
            <a:r>
              <a:rPr lang="en-US" sz="1400" i="1" dirty="0">
                <a:solidFill>
                  <a:schemeClr val="accent6"/>
                </a:solidFill>
                <a:latin typeface="+mn-lt"/>
              </a:rPr>
              <a:t>et al</a:t>
            </a:r>
            <a:r>
              <a:rPr lang="en-US" sz="1400" dirty="0">
                <a:solidFill>
                  <a:schemeClr val="accent6"/>
                </a:solidFill>
                <a:latin typeface="+mn-lt"/>
              </a:rPr>
              <a:t>. </a:t>
            </a:r>
            <a:r>
              <a:rPr lang="ja-JP" altLang="en-US" sz="1400" dirty="0">
                <a:solidFill>
                  <a:schemeClr val="accent6"/>
                </a:solidFill>
                <a:latin typeface="+mn-lt"/>
              </a:rPr>
              <a:t>“</a:t>
            </a:r>
            <a:r>
              <a:rPr lang="en-US" altLang="ja-JP" sz="1400" dirty="0">
                <a:solidFill>
                  <a:schemeClr val="accent6"/>
                </a:solidFill>
                <a:latin typeface="+mn-lt"/>
              </a:rPr>
              <a:t>Mass spectral molecular networking of living </a:t>
            </a:r>
          </a:p>
          <a:p>
            <a:pPr eaLnBrk="1" hangingPunct="1"/>
            <a:r>
              <a:rPr lang="en-US" altLang="ja-JP" sz="1400" dirty="0">
                <a:solidFill>
                  <a:schemeClr val="accent6"/>
                </a:solidFill>
                <a:latin typeface="+mn-lt"/>
              </a:rPr>
              <a:t>microbial colonies</a:t>
            </a:r>
            <a:r>
              <a:rPr lang="ja-JP" altLang="en-US" sz="1400" dirty="0">
                <a:solidFill>
                  <a:schemeClr val="accent6"/>
                </a:solidFill>
                <a:latin typeface="+mn-lt"/>
              </a:rPr>
              <a:t>”</a:t>
            </a:r>
            <a:r>
              <a:rPr lang="en-US" altLang="ja-JP" sz="14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altLang="ja-JP" sz="1400" i="1" dirty="0">
                <a:solidFill>
                  <a:schemeClr val="accent6"/>
                </a:solidFill>
                <a:latin typeface="+mn-lt"/>
              </a:rPr>
              <a:t>PNAS</a:t>
            </a:r>
            <a:r>
              <a:rPr lang="en-US" altLang="ja-JP" sz="1400" dirty="0">
                <a:solidFill>
                  <a:schemeClr val="accent6"/>
                </a:solidFill>
                <a:latin typeface="+mn-lt"/>
              </a:rPr>
              <a:t> (2012)</a:t>
            </a:r>
          </a:p>
          <a:p>
            <a:pPr eaLnBrk="1" hangingPunct="1"/>
            <a:r>
              <a:rPr lang="en-US" sz="2200" dirty="0">
                <a:latin typeface="+mn-lt"/>
              </a:rPr>
              <a:t>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7C77385-904F-5C42-8214-816BE21F3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909026"/>
            <a:ext cx="9144000" cy="9489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5F0AD9A-CBD2-EB4E-9999-17AEAE307622}"/>
              </a:ext>
            </a:extLst>
          </p:cNvPr>
          <p:cNvSpPr/>
          <p:nvPr/>
        </p:nvSpPr>
        <p:spPr>
          <a:xfrm>
            <a:off x="8328834" y="4623567"/>
            <a:ext cx="23391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Dr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Ricardo R. da Silva</a:t>
            </a:r>
          </a:p>
          <a:p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Dr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Madeleine Ernst</a:t>
            </a:r>
          </a:p>
          <a:p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Dr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Mingxun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Wang</a:t>
            </a:r>
          </a:p>
          <a:p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Dr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Louis-Felix </a:t>
            </a:r>
            <a:r>
              <a:rPr lang="nl-NL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Nothias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6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1">
            <a:extLst>
              <a:ext uri="{FF2B5EF4-FFF2-40B4-BE49-F238E27FC236}">
                <a16:creationId xmlns:a16="http://schemas.microsoft.com/office/drawing/2014/main" id="{92DE7B76-A046-4E43-B994-1B49B798E080}"/>
              </a:ext>
            </a:extLst>
          </p:cNvPr>
          <p:cNvSpPr/>
          <p:nvPr/>
        </p:nvSpPr>
        <p:spPr>
          <a:xfrm>
            <a:off x="1600200" y="3581400"/>
            <a:ext cx="1143000" cy="3048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Right Arrow 2">
            <a:extLst>
              <a:ext uri="{FF2B5EF4-FFF2-40B4-BE49-F238E27FC236}">
                <a16:creationId xmlns:a16="http://schemas.microsoft.com/office/drawing/2014/main" id="{0C0965C5-9254-D440-85C4-20A2A89BEE35}"/>
              </a:ext>
            </a:extLst>
          </p:cNvPr>
          <p:cNvSpPr/>
          <p:nvPr/>
        </p:nvSpPr>
        <p:spPr>
          <a:xfrm>
            <a:off x="1957388" y="4918075"/>
            <a:ext cx="685800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CC5ACCD-5300-314F-A9B2-6D1D36E6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CE6DBF7-0480-604A-8439-49116771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19C2CBE-A05F-0744-896C-4BB1E3D9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82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D53B064-C99A-E244-B9BE-01FEE3F4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8"/>
          <a:stretch>
            <a:fillRect/>
          </a:stretch>
        </p:blipFill>
        <p:spPr bwMode="auto">
          <a:xfrm>
            <a:off x="8229600" y="304800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40E37E8-D823-8F48-88A8-634840F2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82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6D3C9B0-E617-044E-8BEF-DB41204E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182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092666CE-74C9-C547-8968-BF188F93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905A4FD5-566F-214A-8147-DC761D48EA10}"/>
              </a:ext>
            </a:extLst>
          </p:cNvPr>
          <p:cNvSpPr/>
          <p:nvPr/>
        </p:nvSpPr>
        <p:spPr>
          <a:xfrm>
            <a:off x="4267200" y="3124200"/>
            <a:ext cx="152400" cy="3551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4D15BA0-0F0C-2148-A0EB-50E734B6D1B8}"/>
              </a:ext>
            </a:extLst>
          </p:cNvPr>
          <p:cNvSpPr/>
          <p:nvPr/>
        </p:nvSpPr>
        <p:spPr>
          <a:xfrm>
            <a:off x="3886200" y="3124200"/>
            <a:ext cx="152400" cy="3551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9CCE304B-9F66-CA45-9789-0FEC8D9C1261}"/>
              </a:ext>
            </a:extLst>
          </p:cNvPr>
          <p:cNvSpPr/>
          <p:nvPr/>
        </p:nvSpPr>
        <p:spPr>
          <a:xfrm>
            <a:off x="3429000" y="3124200"/>
            <a:ext cx="152400" cy="3551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65A80317-C7EC-6240-BCD0-8BC7718BFC04}"/>
              </a:ext>
            </a:extLst>
          </p:cNvPr>
          <p:cNvSpPr/>
          <p:nvPr/>
        </p:nvSpPr>
        <p:spPr>
          <a:xfrm>
            <a:off x="8153400" y="3687764"/>
            <a:ext cx="228600" cy="278923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7FA6CEC-15CA-164D-843B-2D8EA74D2DD3}"/>
              </a:ext>
            </a:extLst>
          </p:cNvPr>
          <p:cNvSpPr/>
          <p:nvPr/>
        </p:nvSpPr>
        <p:spPr>
          <a:xfrm>
            <a:off x="9324975" y="3694114"/>
            <a:ext cx="152400" cy="278923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B3E95424-DB9B-824A-BCC7-249C6FF349FD}"/>
              </a:ext>
            </a:extLst>
          </p:cNvPr>
          <p:cNvSpPr/>
          <p:nvPr/>
        </p:nvSpPr>
        <p:spPr>
          <a:xfrm>
            <a:off x="8731250" y="3698875"/>
            <a:ext cx="1524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DF95D718-F08C-984F-A52F-222C6EFCAB0A}"/>
              </a:ext>
            </a:extLst>
          </p:cNvPr>
          <p:cNvSpPr/>
          <p:nvPr/>
        </p:nvSpPr>
        <p:spPr>
          <a:xfrm>
            <a:off x="3048000" y="3124200"/>
            <a:ext cx="152400" cy="3551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05394277-2997-DC41-BEFC-B15834CFBE39}"/>
              </a:ext>
            </a:extLst>
          </p:cNvPr>
          <p:cNvSpPr/>
          <p:nvPr/>
        </p:nvSpPr>
        <p:spPr>
          <a:xfrm>
            <a:off x="5638800" y="76200"/>
            <a:ext cx="1524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5B5FC0E3-1DCE-A943-A56A-457D3AE89D57}"/>
              </a:ext>
            </a:extLst>
          </p:cNvPr>
          <p:cNvSpPr/>
          <p:nvPr/>
        </p:nvSpPr>
        <p:spPr>
          <a:xfrm>
            <a:off x="5791200" y="76200"/>
            <a:ext cx="1524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8CDCFABB-0367-774D-8036-7DF6BBA8166A}"/>
              </a:ext>
            </a:extLst>
          </p:cNvPr>
          <p:cNvSpPr/>
          <p:nvPr/>
        </p:nvSpPr>
        <p:spPr>
          <a:xfrm>
            <a:off x="6096000" y="76200"/>
            <a:ext cx="1524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380FBEB3-01E9-2540-9251-AFCC6794B9AD}"/>
              </a:ext>
            </a:extLst>
          </p:cNvPr>
          <p:cNvSpPr/>
          <p:nvPr/>
        </p:nvSpPr>
        <p:spPr>
          <a:xfrm>
            <a:off x="6629400" y="76200"/>
            <a:ext cx="2286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405D4282-32E2-C242-A6F5-32B735497370}"/>
              </a:ext>
            </a:extLst>
          </p:cNvPr>
          <p:cNvSpPr/>
          <p:nvPr/>
        </p:nvSpPr>
        <p:spPr>
          <a:xfrm>
            <a:off x="6934200" y="76200"/>
            <a:ext cx="152400" cy="2789238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Curved Right Arrow 22">
            <a:extLst>
              <a:ext uri="{FF2B5EF4-FFF2-40B4-BE49-F238E27FC236}">
                <a16:creationId xmlns:a16="http://schemas.microsoft.com/office/drawing/2014/main" id="{65EEF174-A564-8145-988E-13C2E5A88F45}"/>
              </a:ext>
            </a:extLst>
          </p:cNvPr>
          <p:cNvSpPr/>
          <p:nvPr/>
        </p:nvSpPr>
        <p:spPr>
          <a:xfrm rot="10800000">
            <a:off x="7454900" y="762000"/>
            <a:ext cx="685800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E15FEA99-9305-3F4D-8CD8-30B627CF1143}"/>
              </a:ext>
            </a:extLst>
          </p:cNvPr>
          <p:cNvSpPr txBox="1"/>
          <p:nvPr/>
        </p:nvSpPr>
        <p:spPr>
          <a:xfrm>
            <a:off x="8140700" y="1447800"/>
            <a:ext cx="4762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0.7</a:t>
            </a:r>
          </a:p>
        </p:txBody>
      </p:sp>
      <p:sp>
        <p:nvSpPr>
          <p:cNvPr id="26" name="Curved Right Arrow 24">
            <a:extLst>
              <a:ext uri="{FF2B5EF4-FFF2-40B4-BE49-F238E27FC236}">
                <a16:creationId xmlns:a16="http://schemas.microsoft.com/office/drawing/2014/main" id="{D0CCA61E-DB85-7D4F-9AD0-E3C7BD3CBEDB}"/>
              </a:ext>
            </a:extLst>
          </p:cNvPr>
          <p:cNvSpPr/>
          <p:nvPr/>
        </p:nvSpPr>
        <p:spPr>
          <a:xfrm>
            <a:off x="2057400" y="3581400"/>
            <a:ext cx="685800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F31E26E2-A6D7-1044-B23F-64C5A9E24A9B}"/>
              </a:ext>
            </a:extLst>
          </p:cNvPr>
          <p:cNvSpPr txBox="1"/>
          <p:nvPr/>
        </p:nvSpPr>
        <p:spPr>
          <a:xfrm>
            <a:off x="2209801" y="4114800"/>
            <a:ext cx="47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0.8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558018F-E06E-F443-868C-56C2C7A69793}"/>
              </a:ext>
            </a:extLst>
          </p:cNvPr>
          <p:cNvSpPr txBox="1"/>
          <p:nvPr/>
        </p:nvSpPr>
        <p:spPr>
          <a:xfrm>
            <a:off x="2133601" y="5486400"/>
            <a:ext cx="47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E248ED0E-42FF-7549-9C6D-6FAB17F6191E}"/>
              </a:ext>
            </a:extLst>
          </p:cNvPr>
          <p:cNvSpPr txBox="1"/>
          <p:nvPr/>
        </p:nvSpPr>
        <p:spPr>
          <a:xfrm>
            <a:off x="1600201" y="4800600"/>
            <a:ext cx="47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0.8</a:t>
            </a:r>
          </a:p>
        </p:txBody>
      </p:sp>
      <p:sp>
        <p:nvSpPr>
          <p:cNvPr id="30" name="Right Arrow 28">
            <a:extLst>
              <a:ext uri="{FF2B5EF4-FFF2-40B4-BE49-F238E27FC236}">
                <a16:creationId xmlns:a16="http://schemas.microsoft.com/office/drawing/2014/main" id="{FF630EC7-A06C-5C4A-B874-DB88C7854817}"/>
              </a:ext>
            </a:extLst>
          </p:cNvPr>
          <p:cNvSpPr/>
          <p:nvPr/>
        </p:nvSpPr>
        <p:spPr>
          <a:xfrm rot="19479160">
            <a:off x="4552951" y="2914650"/>
            <a:ext cx="95567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94A3D244-1205-C648-81D2-6C0D03A3E4FF}"/>
              </a:ext>
            </a:extLst>
          </p:cNvPr>
          <p:cNvSpPr txBox="1"/>
          <p:nvPr/>
        </p:nvSpPr>
        <p:spPr>
          <a:xfrm>
            <a:off x="4724401" y="2667000"/>
            <a:ext cx="47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0.3</a:t>
            </a:r>
          </a:p>
        </p:txBody>
      </p:sp>
      <p:sp>
        <p:nvSpPr>
          <p:cNvPr id="32" name="Right Arrow 30">
            <a:extLst>
              <a:ext uri="{FF2B5EF4-FFF2-40B4-BE49-F238E27FC236}">
                <a16:creationId xmlns:a16="http://schemas.microsoft.com/office/drawing/2014/main" id="{43E8C62E-152A-DA40-A549-59DBB0E225DC}"/>
              </a:ext>
            </a:extLst>
          </p:cNvPr>
          <p:cNvSpPr/>
          <p:nvPr/>
        </p:nvSpPr>
        <p:spPr>
          <a:xfrm>
            <a:off x="4953000" y="4876800"/>
            <a:ext cx="2743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326A2740-1EBB-D240-B00C-405886AFEB42}"/>
              </a:ext>
            </a:extLst>
          </p:cNvPr>
          <p:cNvSpPr txBox="1"/>
          <p:nvPr/>
        </p:nvSpPr>
        <p:spPr>
          <a:xfrm>
            <a:off x="6048376" y="4648200"/>
            <a:ext cx="83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0.5</a:t>
            </a:r>
          </a:p>
        </p:txBody>
      </p:sp>
      <p:sp>
        <p:nvSpPr>
          <p:cNvPr id="34" name="Right Arrow 32">
            <a:extLst>
              <a:ext uri="{FF2B5EF4-FFF2-40B4-BE49-F238E27FC236}">
                <a16:creationId xmlns:a16="http://schemas.microsoft.com/office/drawing/2014/main" id="{E4D9A4EF-0172-0B41-AAFC-9D68F1005094}"/>
              </a:ext>
            </a:extLst>
          </p:cNvPr>
          <p:cNvSpPr/>
          <p:nvPr/>
        </p:nvSpPr>
        <p:spPr>
          <a:xfrm rot="13742641">
            <a:off x="7189788" y="2974976"/>
            <a:ext cx="95567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7911D14F-9B4E-C245-BD25-7462131AE230}"/>
              </a:ext>
            </a:extLst>
          </p:cNvPr>
          <p:cNvSpPr txBox="1"/>
          <p:nvPr/>
        </p:nvSpPr>
        <p:spPr>
          <a:xfrm>
            <a:off x="7696201" y="2819400"/>
            <a:ext cx="47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0.2</a:t>
            </a:r>
          </a:p>
        </p:txBody>
      </p:sp>
      <p:sp>
        <p:nvSpPr>
          <p:cNvPr id="36" name="Curved Right Arrow 34">
            <a:extLst>
              <a:ext uri="{FF2B5EF4-FFF2-40B4-BE49-F238E27FC236}">
                <a16:creationId xmlns:a16="http://schemas.microsoft.com/office/drawing/2014/main" id="{4024B4CF-7A31-B041-83F1-29EEF9EEF830}"/>
              </a:ext>
            </a:extLst>
          </p:cNvPr>
          <p:cNvSpPr/>
          <p:nvPr/>
        </p:nvSpPr>
        <p:spPr>
          <a:xfrm rot="10800000" flipV="1">
            <a:off x="9829800" y="4724400"/>
            <a:ext cx="685800" cy="1752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7261FB01-4C13-3947-A99B-24DB5E5F27DF}"/>
              </a:ext>
            </a:extLst>
          </p:cNvPr>
          <p:cNvSpPr txBox="1"/>
          <p:nvPr/>
        </p:nvSpPr>
        <p:spPr>
          <a:xfrm>
            <a:off x="9753600" y="5334000"/>
            <a:ext cx="4762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0.7</a:t>
            </a:r>
          </a:p>
        </p:txBody>
      </p:sp>
    </p:spTree>
    <p:extLst>
      <p:ext uri="{BB962C8B-B14F-4D97-AF65-F5344CB8AC3E}">
        <p14:creationId xmlns:p14="http://schemas.microsoft.com/office/powerpoint/2010/main" val="33059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6667 0.5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28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8334 0.58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0" y="2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254 0.597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29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0.075 0.411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20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8143 0.3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19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375 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875 0.1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AECE0E3-6B02-334C-9DB2-604A4F46E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3456" r="45176"/>
          <a:stretch/>
        </p:blipFill>
        <p:spPr>
          <a:xfrm>
            <a:off x="6447893" y="1775873"/>
            <a:ext cx="5313801" cy="5001079"/>
          </a:xfrm>
          <a:prstGeom prst="rect">
            <a:avLst/>
          </a:prstGeom>
        </p:spPr>
      </p:pic>
      <p:sp>
        <p:nvSpPr>
          <p:cNvPr id="4" name="Oval 2">
            <a:extLst>
              <a:ext uri="{FF2B5EF4-FFF2-40B4-BE49-F238E27FC236}">
                <a16:creationId xmlns:a16="http://schemas.microsoft.com/office/drawing/2014/main" id="{2F681612-B9C2-E041-A252-C7CA7FF4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279" y="2790013"/>
            <a:ext cx="474294" cy="474294"/>
          </a:xfrm>
          <a:prstGeom prst="ellipse">
            <a:avLst/>
          </a:prstGeom>
          <a:solidFill>
            <a:srgbClr val="FFC0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C7062569-AB88-7A46-B71E-B614CBB0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598" y="4647870"/>
            <a:ext cx="401656" cy="401656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70A1DBA-D963-3A4F-B2BA-B709F323BA9E}"/>
              </a:ext>
            </a:extLst>
          </p:cNvPr>
          <p:cNvSpPr/>
          <p:nvPr/>
        </p:nvSpPr>
        <p:spPr bwMode="auto">
          <a:xfrm>
            <a:off x="2747616" y="5409807"/>
            <a:ext cx="341016" cy="35255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1BA4976-360A-464D-971A-6F3F95377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326" y="3704126"/>
            <a:ext cx="458172" cy="4581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53291EF3-2C47-DB41-90EF-A112E9E4E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375" y="4628960"/>
            <a:ext cx="420566" cy="42056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290EC954-077D-3247-8900-DB910B2F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390" y="2792253"/>
            <a:ext cx="472054" cy="47205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D93D8420-0F4C-3C4A-BF83-1736DFAE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446" y="3765060"/>
            <a:ext cx="387692" cy="38769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DB847510-8749-2D41-88FA-F9F7915A0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678" y="2036488"/>
            <a:ext cx="3578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Library MS/MS Spectra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6A856637-9639-0F40-BB21-C418B9405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8260"/>
            <a:ext cx="8226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Spectral library matches from GNPS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329780B-ABA7-2447-8F93-C1A242B06717}"/>
              </a:ext>
            </a:extLst>
          </p:cNvPr>
          <p:cNvSpPr txBox="1"/>
          <p:nvPr/>
        </p:nvSpPr>
        <p:spPr>
          <a:xfrm>
            <a:off x="2011677" y="2421749"/>
            <a:ext cx="1471878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 err="1">
                <a:solidFill>
                  <a:srgbClr val="FFC000"/>
                </a:solidFill>
                <a:latin typeface="Verdana" pitchFamily="34" charset="0"/>
              </a:rPr>
              <a:t>Diterpenoids</a:t>
            </a:r>
            <a:endParaRPr lang="en-US" sz="1400" b="1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6E0D3F8-44D4-684D-8EC8-C3CEDBCE963D}"/>
              </a:ext>
            </a:extLst>
          </p:cNvPr>
          <p:cNvSpPr txBox="1"/>
          <p:nvPr/>
        </p:nvSpPr>
        <p:spPr>
          <a:xfrm>
            <a:off x="2011678" y="3346921"/>
            <a:ext cx="1266693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latin typeface="Verdana" pitchFamily="34" charset="0"/>
              </a:rPr>
              <a:t>Flavonoids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37F8A33-8840-2D43-82A5-5167229EAD40}"/>
              </a:ext>
            </a:extLst>
          </p:cNvPr>
          <p:cNvSpPr txBox="1"/>
          <p:nvPr/>
        </p:nvSpPr>
        <p:spPr>
          <a:xfrm>
            <a:off x="2011678" y="5096201"/>
            <a:ext cx="1919115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MS contaminants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CF42245-1C7C-204A-8CA9-46286E22C929}"/>
              </a:ext>
            </a:extLst>
          </p:cNvPr>
          <p:cNvSpPr txBox="1"/>
          <p:nvPr/>
        </p:nvSpPr>
        <p:spPr>
          <a:xfrm>
            <a:off x="2011677" y="4276413"/>
            <a:ext cx="1853392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7030A0"/>
                </a:solidFill>
                <a:latin typeface="Verdana" pitchFamily="34" charset="0"/>
              </a:rPr>
              <a:t>Pharmaceuticals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8C1CD71-6A43-C54E-8FF8-590577BB19D0}"/>
              </a:ext>
            </a:extLst>
          </p:cNvPr>
          <p:cNvSpPr txBox="1"/>
          <p:nvPr/>
        </p:nvSpPr>
        <p:spPr>
          <a:xfrm>
            <a:off x="1981201" y="773035"/>
            <a:ext cx="58465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Libraries from diverse sources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Seed node annotations for molecular families</a:t>
            </a:r>
          </a:p>
          <a:p>
            <a:endParaRPr lang="en-US" dirty="0" err="1"/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A6504E48-DD33-A145-A9E5-00AB14DD7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446" y="3704127"/>
            <a:ext cx="446767" cy="446283"/>
          </a:xfrm>
          <a:prstGeom prst="ellipse">
            <a:avLst/>
          </a:prstGeom>
          <a:solidFill>
            <a:srgbClr val="34B233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0A163D05-97CD-744E-993C-B17513A46134}"/>
              </a:ext>
            </a:extLst>
          </p:cNvPr>
          <p:cNvSpPr/>
          <p:nvPr/>
        </p:nvSpPr>
        <p:spPr>
          <a:xfrm>
            <a:off x="2188207" y="5402904"/>
            <a:ext cx="334580" cy="35430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id="{6A07E77A-C821-564E-9F60-11EDF340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73" y="3694216"/>
            <a:ext cx="472054" cy="4720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D0516E3E-7CAB-D24B-83C2-B65CC3EB5A76}"/>
              </a:ext>
            </a:extLst>
          </p:cNvPr>
          <p:cNvSpPr/>
          <p:nvPr/>
        </p:nvSpPr>
        <p:spPr>
          <a:xfrm>
            <a:off x="2114719" y="3704126"/>
            <a:ext cx="455962" cy="455962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633FB023-7D79-3446-B015-681FDFB40804}"/>
              </a:ext>
            </a:extLst>
          </p:cNvPr>
          <p:cNvSpPr/>
          <p:nvPr/>
        </p:nvSpPr>
        <p:spPr bwMode="auto">
          <a:xfrm>
            <a:off x="2172451" y="5409807"/>
            <a:ext cx="340499" cy="34049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071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72917 -0.0509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8" y="-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065 L 0.38256 0.2335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54" y="1113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34831 -0.0560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280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33138 -0.4849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2425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38659 0.25925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129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67553 -0.0261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76" y="-13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3086 -0.0673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338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41523 -0.01852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-9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3858 -0.44283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/>
      <p:bldP spid="13" grpId="1"/>
      <p:bldP spid="18" grpId="0"/>
      <p:bldP spid="19" grpId="0"/>
      <p:bldP spid="20" grpId="0"/>
      <p:bldP spid="21" grpId="0"/>
      <p:bldP spid="23" grpId="0" animBg="1"/>
      <p:bldP spid="23" grpId="1" animBg="1"/>
      <p:bldP spid="23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0" grpId="2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5734</TotalTime>
  <Words>764</Words>
  <Application>Microsoft Macintosh PowerPoint</Application>
  <PresentationFormat>Breedbeeld</PresentationFormat>
  <Paragraphs>187</Paragraphs>
  <Slides>23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Noto Sans CJK SC Regular</vt:lpstr>
      <vt:lpstr>Roboto</vt:lpstr>
      <vt:lpstr>Times New Roman</vt:lpstr>
      <vt:lpstr>Verdana</vt:lpstr>
      <vt:lpstr>Wingdings</vt:lpstr>
      <vt:lpstr>Kantoorthema</vt:lpstr>
      <vt:lpstr>PowerPoint-presentatie</vt:lpstr>
      <vt:lpstr>PowerPoint-presentatie</vt:lpstr>
      <vt:lpstr>The challenge….</vt:lpstr>
      <vt:lpstr>Motivation</vt:lpstr>
      <vt:lpstr>PowerPoint-presentatie</vt:lpstr>
      <vt:lpstr>Integrated workflow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Justin van der Hooft</dc:creator>
  <cp:lastModifiedBy>Justin van der Hooft</cp:lastModifiedBy>
  <cp:revision>79</cp:revision>
  <dcterms:created xsi:type="dcterms:W3CDTF">2018-06-11T14:42:39Z</dcterms:created>
  <dcterms:modified xsi:type="dcterms:W3CDTF">2018-11-09T16:41:28Z</dcterms:modified>
</cp:coreProperties>
</file>