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4" r:id="rId4"/>
    <p:sldId id="275" r:id="rId5"/>
    <p:sldId id="265" r:id="rId6"/>
    <p:sldId id="280" r:id="rId7"/>
    <p:sldId id="268" r:id="rId8"/>
    <p:sldId id="276" r:id="rId9"/>
    <p:sldId id="267" r:id="rId10"/>
    <p:sldId id="281" r:id="rId11"/>
    <p:sldId id="299" r:id="rId12"/>
    <p:sldId id="282" r:id="rId13"/>
    <p:sldId id="271" r:id="rId14"/>
    <p:sldId id="283" r:id="rId15"/>
    <p:sldId id="285" r:id="rId16"/>
    <p:sldId id="286" r:id="rId17"/>
    <p:sldId id="287" r:id="rId18"/>
    <p:sldId id="270" r:id="rId19"/>
    <p:sldId id="292" r:id="rId20"/>
    <p:sldId id="289" r:id="rId21"/>
    <p:sldId id="290" r:id="rId22"/>
    <p:sldId id="295" r:id="rId23"/>
    <p:sldId id="294" r:id="rId24"/>
    <p:sldId id="296" r:id="rId25"/>
    <p:sldId id="297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74"/>
  </p:normalViewPr>
  <p:slideViewPr>
    <p:cSldViewPr snapToGrid="0">
      <p:cViewPr varScale="1">
        <p:scale>
          <a:sx n="120" d="100"/>
          <a:sy n="120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2134193"/>
            <a:ext cx="8305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The Use of Mitochondrial Metabolomics via Combined GC/LC-MS Profiling to Reveal Metabolic Dysfunctions in </a:t>
            </a:r>
            <a:r>
              <a:rPr lang="en-US" sz="2400" b="1" i="1" dirty="0">
                <a:latin typeface="Palatino Linotype" panose="02040502050505030304" pitchFamily="18" charset="0"/>
              </a:rPr>
              <a:t>sym1</a:t>
            </a:r>
            <a:r>
              <a:rPr lang="en-US" sz="2400" b="1" dirty="0">
                <a:latin typeface="Palatino Linotype" panose="02040502050505030304" pitchFamily="18" charset="0"/>
              </a:rPr>
              <a:t>-deleted Yeast Cells</a:t>
            </a:r>
          </a:p>
          <a:p>
            <a:pPr algn="ctr"/>
            <a:endParaRPr lang="fr-FR" dirty="0">
              <a:latin typeface="Palatino Linotype" panose="02040502050505030304" pitchFamily="18" charset="0"/>
            </a:endParaRPr>
          </a:p>
          <a:p>
            <a:pPr algn="ctr"/>
            <a:r>
              <a:rPr lang="it-IT" b="1" u="sng" dirty="0">
                <a:latin typeface="Palatino Linotype" panose="02040502050505030304" pitchFamily="18" charset="0"/>
              </a:rPr>
              <a:t>Daqiang Pan </a:t>
            </a:r>
            <a:r>
              <a:rPr lang="it-IT" b="1" baseline="30000" dirty="0">
                <a:latin typeface="Palatino Linotype" panose="02040502050505030304" pitchFamily="18" charset="0"/>
              </a:rPr>
              <a:t>1,2</a:t>
            </a:r>
            <a:r>
              <a:rPr lang="it-IT" b="1" dirty="0">
                <a:latin typeface="Palatino Linotype" panose="02040502050505030304" pitchFamily="18" charset="0"/>
              </a:rPr>
              <a:t>, Caroline </a:t>
            </a:r>
            <a:r>
              <a:rPr lang="it-IT" b="1" dirty="0" err="1">
                <a:latin typeface="Palatino Linotype" panose="02040502050505030304" pitchFamily="18" charset="0"/>
              </a:rPr>
              <a:t>Lindau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baseline="30000" dirty="0">
                <a:latin typeface="Palatino Linotype" panose="02040502050505030304" pitchFamily="18" charset="0"/>
              </a:rPr>
              <a:t>3</a:t>
            </a:r>
            <a:r>
              <a:rPr lang="it-IT" b="1" dirty="0">
                <a:latin typeface="Palatino Linotype" panose="02040502050505030304" pitchFamily="18" charset="0"/>
              </a:rPr>
              <a:t>, Nils </a:t>
            </a:r>
            <a:r>
              <a:rPr lang="it-IT" b="1" dirty="0" err="1">
                <a:latin typeface="Palatino Linotype" panose="02040502050505030304" pitchFamily="18" charset="0"/>
              </a:rPr>
              <a:t>Wiedemann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baseline="30000" dirty="0">
                <a:latin typeface="Palatino Linotype" panose="02040502050505030304" pitchFamily="18" charset="0"/>
              </a:rPr>
              <a:t>3</a:t>
            </a:r>
            <a:r>
              <a:rPr lang="it-IT" b="1" dirty="0">
                <a:latin typeface="Palatino Linotype" panose="02040502050505030304" pitchFamily="18" charset="0"/>
              </a:rPr>
              <a:t> and </a:t>
            </a:r>
            <a:r>
              <a:rPr lang="it-IT" b="1" dirty="0" err="1">
                <a:latin typeface="Palatino Linotype" panose="02040502050505030304" pitchFamily="18" charset="0"/>
              </a:rPr>
              <a:t>Bernd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Kammerer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baseline="30000" dirty="0">
                <a:latin typeface="Palatino Linotype" panose="02040502050505030304" pitchFamily="18" charset="0"/>
              </a:rPr>
              <a:t>1,*</a:t>
            </a:r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1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/>
              <a:t>Center for Biological Systems Analysis ZBSA, Albert-</a:t>
            </a:r>
            <a:r>
              <a:rPr lang="en-US" dirty="0" err="1"/>
              <a:t>Ludwigs</a:t>
            </a:r>
            <a:r>
              <a:rPr lang="en-US" dirty="0"/>
              <a:t>-University Freiburg, 79104 Freiburg, Germany</a:t>
            </a:r>
            <a:r>
              <a:rPr lang="en-US" dirty="0">
                <a:latin typeface="Palatino Linotype" panose="02040502050505030304" pitchFamily="18" charset="0"/>
              </a:rPr>
              <a:t>; </a:t>
            </a:r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2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/>
              <a:t>Institute of Pharmaceutical Sciences, Albert-</a:t>
            </a:r>
            <a:r>
              <a:rPr lang="en-US" dirty="0" err="1"/>
              <a:t>Ludwigs</a:t>
            </a:r>
            <a:r>
              <a:rPr lang="en-US" dirty="0"/>
              <a:t>-University Freiburg, 79104 Freiburg, Germany;</a:t>
            </a:r>
          </a:p>
          <a:p>
            <a:r>
              <a:rPr lang="en-US" baseline="30000" dirty="0">
                <a:latin typeface="Palatino Linotype" panose="02040502050505030304" pitchFamily="18" charset="0"/>
              </a:rPr>
              <a:t>3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/>
              <a:t>Institute of Biochemistry and Molecular Biology, ZBMZ, Faculty of Medicine, University of Freiburg, 79104 Freiburg, Germany.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bernd.kammerer@zbsa.uni-Freiburg.de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42CBA1-8B1F-421F-9844-FA22AF177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10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11" y="1789291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/>
              <a:t>Impaired</a:t>
            </a:r>
            <a:r>
              <a:rPr lang="de-DE" sz="1600" b="1" dirty="0"/>
              <a:t> </a:t>
            </a:r>
            <a:r>
              <a:rPr lang="de-DE" sz="1600" b="1" dirty="0" err="1"/>
              <a:t>energy</a:t>
            </a:r>
            <a:r>
              <a:rPr lang="de-DE" sz="1600" b="1" dirty="0"/>
              <a:t> </a:t>
            </a:r>
            <a:r>
              <a:rPr lang="de-DE" sz="1600" b="1" dirty="0" err="1"/>
              <a:t>metabolism</a:t>
            </a:r>
            <a:r>
              <a:rPr lang="de-DE" sz="1600" b="1" dirty="0"/>
              <a:t> in </a:t>
            </a:r>
            <a:r>
              <a:rPr lang="el-GR" sz="1600" b="1" dirty="0">
                <a:latin typeface="Calibri" panose="020F0502020204030204" pitchFamily="34" charset="0"/>
              </a:rPr>
              <a:t>Δ</a:t>
            </a:r>
            <a:r>
              <a:rPr lang="de-DE" sz="1600" b="1" i="1" dirty="0">
                <a:latin typeface="Calibri" panose="020F0502020204030204" pitchFamily="34" charset="0"/>
              </a:rPr>
              <a:t>sym1</a:t>
            </a:r>
            <a:r>
              <a:rPr lang="de-DE" sz="1600" b="1" dirty="0"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</a:rPr>
              <a:t>cells</a:t>
            </a:r>
            <a:endParaRPr lang="en-US" sz="1400" b="1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80218C1A-6924-0144-B054-F1265A86FEB4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098001"/>
            <a:ext cx="5852160" cy="4258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072962"/>
            <a:ext cx="34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Upregulated/accumulated glycolysis and TCA cycle </a:t>
            </a:r>
            <a:r>
              <a:rPr lang="en-US" sz="1600" dirty="0" smtClean="0"/>
              <a:t>intermediates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67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11" y="1789291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/>
              <a:t>Impaired</a:t>
            </a:r>
            <a:r>
              <a:rPr lang="de-DE" sz="1600" b="1" dirty="0"/>
              <a:t> </a:t>
            </a:r>
            <a:r>
              <a:rPr lang="de-DE" sz="1600" b="1" dirty="0" err="1"/>
              <a:t>energy</a:t>
            </a:r>
            <a:r>
              <a:rPr lang="de-DE" sz="1600" b="1" dirty="0"/>
              <a:t> </a:t>
            </a:r>
            <a:r>
              <a:rPr lang="de-DE" sz="1600" b="1" dirty="0" err="1"/>
              <a:t>metabolism</a:t>
            </a:r>
            <a:r>
              <a:rPr lang="de-DE" sz="1600" b="1" dirty="0"/>
              <a:t> in </a:t>
            </a:r>
            <a:r>
              <a:rPr lang="el-GR" sz="1600" b="1" dirty="0">
                <a:latin typeface="Calibri" panose="020F0502020204030204" pitchFamily="34" charset="0"/>
              </a:rPr>
              <a:t>Δ</a:t>
            </a:r>
            <a:r>
              <a:rPr lang="de-DE" sz="1600" b="1" i="1" dirty="0">
                <a:latin typeface="Calibri" panose="020F0502020204030204" pitchFamily="34" charset="0"/>
              </a:rPr>
              <a:t>sym1</a:t>
            </a:r>
            <a:r>
              <a:rPr lang="de-DE" sz="1600" b="1" dirty="0"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</a:rPr>
              <a:t>cells</a:t>
            </a:r>
            <a:endParaRPr lang="en-US" sz="1400" b="1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80218C1A-6924-0144-B054-F1265A86FEB4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098001"/>
            <a:ext cx="5852160" cy="4258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072962"/>
            <a:ext cx="34724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Upregulated/accumulated glycolysis and TCA cycle intermediates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Lactate was reduced in cytosol but accumulated in </a:t>
            </a:r>
            <a:r>
              <a:rPr lang="en-US" sz="1600" dirty="0" smtClean="0"/>
              <a:t>mitochondria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6542690" y="2673477"/>
            <a:ext cx="756744" cy="1656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11" y="1789291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/>
              <a:t>Impaired</a:t>
            </a:r>
            <a:r>
              <a:rPr lang="de-DE" sz="1600" b="1" dirty="0"/>
              <a:t> </a:t>
            </a:r>
            <a:r>
              <a:rPr lang="de-DE" sz="1600" b="1" dirty="0" err="1"/>
              <a:t>energy</a:t>
            </a:r>
            <a:r>
              <a:rPr lang="de-DE" sz="1600" b="1" dirty="0"/>
              <a:t> </a:t>
            </a:r>
            <a:r>
              <a:rPr lang="de-DE" sz="1600" b="1" dirty="0" err="1"/>
              <a:t>metabolism</a:t>
            </a:r>
            <a:r>
              <a:rPr lang="de-DE" sz="1600" b="1" dirty="0"/>
              <a:t> in </a:t>
            </a:r>
            <a:r>
              <a:rPr lang="el-GR" sz="1600" b="1" dirty="0">
                <a:latin typeface="Calibri" panose="020F0502020204030204" pitchFamily="34" charset="0"/>
              </a:rPr>
              <a:t>Δ</a:t>
            </a:r>
            <a:r>
              <a:rPr lang="de-DE" sz="1600" b="1" i="1" dirty="0">
                <a:latin typeface="Calibri" panose="020F0502020204030204" pitchFamily="34" charset="0"/>
              </a:rPr>
              <a:t>sym1</a:t>
            </a:r>
            <a:r>
              <a:rPr lang="de-DE" sz="1600" b="1" dirty="0">
                <a:latin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</a:rPr>
              <a:t>cells</a:t>
            </a:r>
            <a:endParaRPr lang="en-US" sz="1400" b="1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80218C1A-6924-0144-B054-F1265A86FEB4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098001"/>
            <a:ext cx="5852160" cy="4258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072962"/>
            <a:ext cx="34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Upregulated/accumulated glycolysis and TCA cycle intermediates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Lactate was reduced in cytosol but accumulated in mitochondria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High</a:t>
            </a:r>
            <a:r>
              <a:rPr lang="en-US" sz="1600" dirty="0" smtClean="0"/>
              <a:t>ly </a:t>
            </a:r>
            <a:r>
              <a:rPr lang="en-US" sz="1600" dirty="0"/>
              <a:t>accumulated cytosolic malate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542690" y="2673477"/>
            <a:ext cx="756744" cy="1656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0800" y="5513634"/>
            <a:ext cx="720309" cy="842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12" y="1789291"/>
            <a:ext cx="316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/>
              <a:t>Impaired</a:t>
            </a:r>
            <a:r>
              <a:rPr lang="de-DE" sz="1600" b="1" dirty="0"/>
              <a:t> </a:t>
            </a:r>
            <a:r>
              <a:rPr lang="de-DE" sz="1600" b="1" dirty="0" err="1"/>
              <a:t>pyrimidine</a:t>
            </a:r>
            <a:r>
              <a:rPr lang="de-DE" sz="1600" b="1" dirty="0"/>
              <a:t> </a:t>
            </a:r>
            <a:r>
              <a:rPr lang="de-DE" sz="1600" b="1" dirty="0" err="1"/>
              <a:t>metabolism</a:t>
            </a:r>
            <a:endParaRPr lang="en-US" sz="1400" b="1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90D17E53-0474-584A-A209-2D7D780EAAE4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66" y="2438399"/>
            <a:ext cx="6063233" cy="40276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71" y="3046879"/>
            <a:ext cx="2967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Reduction of most of the pyrimidine biosynthesis intermediates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72525" y="466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3294" y="466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4747" y="466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1532" y="466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12" y="1789291"/>
            <a:ext cx="316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/>
              <a:t>Impaired</a:t>
            </a:r>
            <a:r>
              <a:rPr lang="de-DE" sz="1600" b="1" dirty="0"/>
              <a:t> </a:t>
            </a:r>
            <a:r>
              <a:rPr lang="de-DE" sz="1600" b="1" dirty="0" err="1"/>
              <a:t>pyrimidine</a:t>
            </a:r>
            <a:r>
              <a:rPr lang="de-DE" sz="1600" b="1" dirty="0"/>
              <a:t> </a:t>
            </a:r>
            <a:r>
              <a:rPr lang="de-DE" sz="1600" b="1" dirty="0" err="1"/>
              <a:t>metabolism</a:t>
            </a:r>
            <a:endParaRPr lang="en-US" sz="1400" b="1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90D17E53-0474-584A-A209-2D7D780EAAE4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66" y="2438399"/>
            <a:ext cx="6063233" cy="40276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71" y="3046879"/>
            <a:ext cx="29677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Reduction of most of the pyrimidine biosynthesis intermediates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Accumulation of cytosolic uridine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May be related to the </a:t>
            </a:r>
            <a:r>
              <a:rPr lang="en-US" sz="1400" dirty="0" err="1"/>
              <a:t>mDNA</a:t>
            </a:r>
            <a:r>
              <a:rPr lang="en-US" sz="1400" dirty="0"/>
              <a:t> deletion syndrome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4" name="椭圆 2">
            <a:extLst>
              <a:ext uri="{FF2B5EF4-FFF2-40B4-BE49-F238E27FC236}">
                <a16:creationId xmlns:a16="http://schemas.microsoft.com/office/drawing/2014/main" xmlns="" id="{1632CC9B-297D-D34A-9E74-724204366D9D}"/>
              </a:ext>
            </a:extLst>
          </p:cNvPr>
          <p:cNvSpPr/>
          <p:nvPr/>
        </p:nvSpPr>
        <p:spPr>
          <a:xfrm>
            <a:off x="6769308" y="3378776"/>
            <a:ext cx="995597" cy="2938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72525" y="466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3294" y="466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4747" y="466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1532" y="466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11" y="1789291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/>
              <a:t>Impaired</a:t>
            </a:r>
            <a:r>
              <a:rPr lang="de-DE" sz="1600" b="1" dirty="0"/>
              <a:t> </a:t>
            </a:r>
            <a:r>
              <a:rPr lang="de-DE" sz="1600" b="1" dirty="0" err="1"/>
              <a:t>lysine</a:t>
            </a:r>
            <a:r>
              <a:rPr lang="de-DE" sz="1600" b="1" dirty="0"/>
              <a:t> </a:t>
            </a:r>
            <a:r>
              <a:rPr lang="de-DE" sz="1600" b="1" dirty="0" err="1"/>
              <a:t>biosynthesis</a:t>
            </a:r>
            <a:r>
              <a:rPr lang="de-DE" sz="1600" b="1" dirty="0"/>
              <a:t>/</a:t>
            </a:r>
            <a:r>
              <a:rPr lang="de-DE" sz="1600" b="1" dirty="0" err="1"/>
              <a:t>metabolism</a:t>
            </a:r>
            <a:endParaRPr lang="en-US" sz="1400" b="1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A032200B-FF99-9E45-BFAA-AD2E394EBBF0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8026" y="4240030"/>
            <a:ext cx="666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Accumulation of 2-amminoadipic acid (2-AAA) and </a:t>
            </a:r>
            <a:r>
              <a:rPr lang="en-US" sz="1600" dirty="0" err="1"/>
              <a:t>saccharopine</a:t>
            </a:r>
            <a:r>
              <a:rPr lang="en-US" sz="1600" dirty="0"/>
              <a:t> (</a:t>
            </a:r>
            <a:r>
              <a:rPr lang="en-US" sz="1600" dirty="0" err="1"/>
              <a:t>Sarop</a:t>
            </a:r>
            <a:r>
              <a:rPr lang="en-US" sz="1600" dirty="0"/>
              <a:t>) and reduction of lysine indicate an </a:t>
            </a:r>
            <a:r>
              <a:rPr lang="en-US" sz="1600" dirty="0" smtClean="0"/>
              <a:t>interrupted </a:t>
            </a:r>
            <a:r>
              <a:rPr lang="en-US" sz="1600" dirty="0"/>
              <a:t>lysine biosynthesis/metabolism.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8" y="1846807"/>
            <a:ext cx="7366000" cy="21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11" y="1789291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/>
              <a:t>Impaired</a:t>
            </a:r>
            <a:r>
              <a:rPr lang="de-DE" sz="1600" b="1" dirty="0"/>
              <a:t> </a:t>
            </a:r>
            <a:r>
              <a:rPr lang="de-DE" sz="1600" b="1" dirty="0" err="1"/>
              <a:t>lysine</a:t>
            </a:r>
            <a:r>
              <a:rPr lang="de-DE" sz="1600" b="1" dirty="0"/>
              <a:t> </a:t>
            </a:r>
            <a:r>
              <a:rPr lang="de-DE" sz="1600" b="1" dirty="0" err="1"/>
              <a:t>biosynthesis</a:t>
            </a:r>
            <a:r>
              <a:rPr lang="de-DE" sz="1600" b="1" dirty="0"/>
              <a:t>/</a:t>
            </a:r>
            <a:r>
              <a:rPr lang="de-DE" sz="1600" b="1" dirty="0" err="1"/>
              <a:t>metabolism</a:t>
            </a:r>
            <a:endParaRPr lang="en-US" sz="1400" b="1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A032200B-FF99-9E45-BFAA-AD2E394EBBF0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8026" y="4240030"/>
            <a:ext cx="666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Accumulation of 2-amminoadipic acid (2-AAA) and </a:t>
            </a:r>
            <a:r>
              <a:rPr lang="en-US" sz="1600" dirty="0" err="1"/>
              <a:t>saccharopine</a:t>
            </a:r>
            <a:r>
              <a:rPr lang="en-US" sz="1600" dirty="0"/>
              <a:t> (</a:t>
            </a:r>
            <a:r>
              <a:rPr lang="en-US" sz="1600" dirty="0" err="1"/>
              <a:t>Sarop</a:t>
            </a:r>
            <a:r>
              <a:rPr lang="en-US" sz="1600" dirty="0"/>
              <a:t>) and reduction of lysine indicate an </a:t>
            </a:r>
            <a:r>
              <a:rPr lang="en-US" sz="1600" dirty="0" smtClean="0"/>
              <a:t>interrupted </a:t>
            </a:r>
            <a:r>
              <a:rPr lang="en-US" sz="1600" dirty="0"/>
              <a:t>lysine biosynthesis/metabolism.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8" y="1846807"/>
            <a:ext cx="7366000" cy="21500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6732" y="5375954"/>
            <a:ext cx="66277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Given that cells can take up lysine from the medium, a drop test will be investigated to prove the hypothesis.</a:t>
            </a:r>
          </a:p>
          <a:p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86985" y="4876049"/>
            <a:ext cx="0" cy="432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396" y="1770496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600" b="1" dirty="0"/>
              <a:t>Δ</a:t>
            </a:r>
            <a:r>
              <a:rPr lang="en-US" sz="1600" b="1" i="1" dirty="0"/>
              <a:t>sym1</a:t>
            </a:r>
            <a:r>
              <a:rPr lang="en-US" sz="1600" b="1" dirty="0"/>
              <a:t> yeast cells have a defective lysine biosynthesis</a:t>
            </a:r>
            <a:endParaRPr lang="en-US" sz="1400" b="1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251" r="72268" b="57898"/>
          <a:stretch/>
        </p:blipFill>
        <p:spPr>
          <a:xfrm>
            <a:off x="1144122" y="2572720"/>
            <a:ext cx="1743457" cy="646176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8" t="27532" r="41490" b="57058"/>
          <a:stretch/>
        </p:blipFill>
        <p:spPr>
          <a:xfrm>
            <a:off x="1144123" y="3218896"/>
            <a:ext cx="1743457" cy="67056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2" t="25570" r="7875" b="58739"/>
          <a:stretch/>
        </p:blipFill>
        <p:spPr>
          <a:xfrm>
            <a:off x="1144123" y="3889456"/>
            <a:ext cx="1743457" cy="6827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97305" y="2572720"/>
            <a:ext cx="883577" cy="1963067"/>
            <a:chOff x="2706622" y="2133600"/>
            <a:chExt cx="883577" cy="1963067"/>
          </a:xfrm>
        </p:grpSpPr>
        <p:sp>
          <p:nvSpPr>
            <p:cNvPr id="13" name="TextBox 12"/>
            <p:cNvSpPr txBox="1"/>
            <p:nvPr/>
          </p:nvSpPr>
          <p:spPr>
            <a:xfrm>
              <a:off x="2706624" y="2133600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6623" y="2816352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6622" y="3450336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2011" y="2609141"/>
            <a:ext cx="682110" cy="1926491"/>
            <a:chOff x="171328" y="2170021"/>
            <a:chExt cx="682110" cy="1926491"/>
          </a:xfrm>
        </p:grpSpPr>
        <p:sp>
          <p:nvSpPr>
            <p:cNvPr id="17" name="TextBox 16"/>
            <p:cNvSpPr txBox="1"/>
            <p:nvPr/>
          </p:nvSpPr>
          <p:spPr>
            <a:xfrm>
              <a:off x="171328" y="2170021"/>
              <a:ext cx="682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  <a:p>
              <a:r>
                <a:rPr lang="en-US" b="1" dirty="0"/>
                <a:t>-Lys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328" y="2942427"/>
              <a:ext cx="6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328" y="3450181"/>
              <a:ext cx="682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  <a:p>
              <a:r>
                <a:rPr lang="en-US" b="1" dirty="0"/>
                <a:t>-</a:t>
              </a:r>
              <a:r>
                <a:rPr lang="en-US" b="1" dirty="0" err="1"/>
                <a:t>Arg</a:t>
              </a:r>
              <a:endParaRPr lang="en-US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2011" y="5473090"/>
            <a:ext cx="738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SCGal</a:t>
            </a:r>
            <a:r>
              <a:rPr lang="en-US" sz="1400" i="1" dirty="0"/>
              <a:t> (</a:t>
            </a:r>
            <a:r>
              <a:rPr lang="en-US" sz="1400" i="1" dirty="0" err="1"/>
              <a:t>mimimal</a:t>
            </a:r>
            <a:r>
              <a:rPr lang="en-US" sz="1400" i="1" dirty="0"/>
              <a:t> medium with galactose as carbon source) plates were incubated at 30 </a:t>
            </a:r>
            <a:r>
              <a:rPr lang="de-DE" sz="1400" i="1" dirty="0"/>
              <a:t>°C, 40 </a:t>
            </a:r>
            <a:r>
              <a:rPr lang="de-DE" sz="1400" i="1" dirty="0" err="1"/>
              <a:t>hours</a:t>
            </a:r>
            <a:endParaRPr lang="de-DE" sz="1400" i="1" dirty="0"/>
          </a:p>
          <a:p>
            <a:r>
              <a:rPr lang="de-DE" sz="1400" i="1" dirty="0"/>
              <a:t>Other </a:t>
            </a:r>
            <a:r>
              <a:rPr lang="de-DE" sz="1400" i="1" dirty="0" err="1"/>
              <a:t>plates</a:t>
            </a:r>
            <a:r>
              <a:rPr lang="de-DE" sz="1400" i="1" dirty="0"/>
              <a:t> at 19 °C </a:t>
            </a:r>
            <a:r>
              <a:rPr lang="de-DE" sz="1400" i="1" dirty="0" err="1"/>
              <a:t>and</a:t>
            </a:r>
            <a:r>
              <a:rPr lang="de-DE" sz="1400" i="1" dirty="0"/>
              <a:t> 23 °C </a:t>
            </a:r>
            <a:r>
              <a:rPr lang="de-DE" sz="1400" i="1" dirty="0" err="1"/>
              <a:t>showed</a:t>
            </a:r>
            <a:r>
              <a:rPr lang="de-DE" sz="1400" i="1" dirty="0"/>
              <a:t> </a:t>
            </a:r>
            <a:r>
              <a:rPr lang="de-DE" sz="1400" i="1" dirty="0" err="1"/>
              <a:t>the</a:t>
            </a:r>
            <a:r>
              <a:rPr lang="de-DE" sz="1400" i="1" dirty="0"/>
              <a:t> same </a:t>
            </a:r>
            <a:r>
              <a:rPr lang="de-DE" sz="1400" i="1" dirty="0" err="1"/>
              <a:t>effect</a:t>
            </a:r>
            <a:r>
              <a:rPr lang="de-DE" sz="1400" i="1" dirty="0"/>
              <a:t>. (</a:t>
            </a:r>
            <a:r>
              <a:rPr lang="de-DE" sz="1400" i="1" dirty="0" err="1"/>
              <a:t>data</a:t>
            </a:r>
            <a:r>
              <a:rPr lang="de-DE" sz="1400" i="1" dirty="0"/>
              <a:t> not </a:t>
            </a:r>
            <a:r>
              <a:rPr lang="de-DE" sz="1400" i="1" dirty="0" err="1"/>
              <a:t>shown</a:t>
            </a:r>
            <a:r>
              <a:rPr lang="de-DE" sz="1400" i="1" dirty="0"/>
              <a:t> </a:t>
            </a:r>
            <a:r>
              <a:rPr lang="de-DE" sz="1400" i="1" dirty="0" err="1"/>
              <a:t>here</a:t>
            </a:r>
            <a:r>
              <a:rPr lang="de-DE" sz="1400" i="1" dirty="0"/>
              <a:t>)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8096" y="4837382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Serial </a:t>
            </a:r>
            <a:r>
              <a:rPr lang="en-US" sz="1600" dirty="0"/>
              <a:t>dilution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yeast</a:t>
            </a:r>
            <a:r>
              <a:rPr lang="de-DE" sz="1600" dirty="0"/>
              <a:t> </a:t>
            </a:r>
            <a:r>
              <a:rPr lang="de-DE" sz="1600" dirty="0" err="1"/>
              <a:t>cells</a:t>
            </a:r>
            <a:endParaRPr lang="en-US" sz="1600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1210235" y="4614993"/>
            <a:ext cx="1611229" cy="28673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5000">
                <a:srgbClr val="2D73B3">
                  <a:lumMod val="83000"/>
                </a:srgbClr>
              </a:gs>
              <a:gs pos="25000">
                <a:schemeClr val="accent1">
                  <a:lumMod val="73000"/>
                  <a:lumOff val="27000"/>
                </a:schemeClr>
              </a:gs>
              <a:gs pos="50000">
                <a:schemeClr val="accent1">
                  <a:lumMod val="99000"/>
                </a:schemeClr>
              </a:gs>
              <a:gs pos="100000">
                <a:schemeClr val="accent1">
                  <a:lumMod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33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396" y="1770496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600" b="1" dirty="0"/>
              <a:t>Δ</a:t>
            </a:r>
            <a:r>
              <a:rPr lang="en-US" sz="1600" b="1" i="1" dirty="0"/>
              <a:t>sym1</a:t>
            </a:r>
            <a:r>
              <a:rPr lang="en-US" sz="1600" b="1" dirty="0"/>
              <a:t> yeast cells have a defective lysine biosynthesis</a:t>
            </a:r>
            <a:endParaRPr lang="en-US" sz="1400" b="1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251" r="72268" b="57898"/>
          <a:stretch/>
        </p:blipFill>
        <p:spPr>
          <a:xfrm>
            <a:off x="1144122" y="2572720"/>
            <a:ext cx="1743457" cy="646176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8" t="27532" r="41490" b="57058"/>
          <a:stretch/>
        </p:blipFill>
        <p:spPr>
          <a:xfrm>
            <a:off x="1144123" y="3218896"/>
            <a:ext cx="1743457" cy="67056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2" t="25570" r="7875" b="58739"/>
          <a:stretch/>
        </p:blipFill>
        <p:spPr>
          <a:xfrm>
            <a:off x="1144123" y="3889456"/>
            <a:ext cx="1743457" cy="6827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97305" y="2572720"/>
            <a:ext cx="883577" cy="1963067"/>
            <a:chOff x="2706622" y="2133600"/>
            <a:chExt cx="883577" cy="1963067"/>
          </a:xfrm>
        </p:grpSpPr>
        <p:sp>
          <p:nvSpPr>
            <p:cNvPr id="13" name="TextBox 12"/>
            <p:cNvSpPr txBox="1"/>
            <p:nvPr/>
          </p:nvSpPr>
          <p:spPr>
            <a:xfrm>
              <a:off x="2706624" y="2133600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6623" y="2816352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6622" y="3450336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2011" y="2609141"/>
            <a:ext cx="682110" cy="1926491"/>
            <a:chOff x="171328" y="2170021"/>
            <a:chExt cx="682110" cy="1926491"/>
          </a:xfrm>
        </p:grpSpPr>
        <p:sp>
          <p:nvSpPr>
            <p:cNvPr id="17" name="TextBox 16"/>
            <p:cNvSpPr txBox="1"/>
            <p:nvPr/>
          </p:nvSpPr>
          <p:spPr>
            <a:xfrm>
              <a:off x="171328" y="2170021"/>
              <a:ext cx="682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  <a:p>
              <a:r>
                <a:rPr lang="en-US" b="1" dirty="0"/>
                <a:t>-Lys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328" y="2942427"/>
              <a:ext cx="6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328" y="3450181"/>
              <a:ext cx="682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  <a:p>
              <a:r>
                <a:rPr lang="en-US" b="1" dirty="0"/>
                <a:t>-</a:t>
              </a:r>
              <a:r>
                <a:rPr lang="en-US" b="1" dirty="0" err="1"/>
                <a:t>Arg</a:t>
              </a:r>
              <a:endParaRPr lang="en-US" b="1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3781739" y="3026022"/>
            <a:ext cx="4308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8001" y="2793807"/>
            <a:ext cx="4497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Δ</a:t>
            </a:r>
            <a:r>
              <a:rPr lang="en-US" sz="1600" i="1" dirty="0"/>
              <a:t>sym1</a:t>
            </a:r>
            <a:r>
              <a:rPr lang="en-US" sz="1600" dirty="0"/>
              <a:t> yeast failed to grow on plate without lysine, supporting the hypothesis that the lysine biosynthesis is arrested.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11" y="5473090"/>
            <a:ext cx="738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SCGal</a:t>
            </a:r>
            <a:r>
              <a:rPr lang="en-US" sz="1400" i="1" dirty="0"/>
              <a:t> (</a:t>
            </a:r>
            <a:r>
              <a:rPr lang="en-US" sz="1400" i="1" dirty="0" err="1"/>
              <a:t>mimimal</a:t>
            </a:r>
            <a:r>
              <a:rPr lang="en-US" sz="1400" i="1" dirty="0"/>
              <a:t> medium with galactose as carbon source) plates were incubated at 30 </a:t>
            </a:r>
            <a:r>
              <a:rPr lang="de-DE" sz="1400" i="1" dirty="0"/>
              <a:t>°C, 40 </a:t>
            </a:r>
            <a:r>
              <a:rPr lang="de-DE" sz="1400" i="1" dirty="0" err="1"/>
              <a:t>hours</a:t>
            </a:r>
            <a:endParaRPr lang="de-DE" sz="1400" i="1" dirty="0"/>
          </a:p>
          <a:p>
            <a:r>
              <a:rPr lang="de-DE" sz="1400" i="1" dirty="0"/>
              <a:t>Other </a:t>
            </a:r>
            <a:r>
              <a:rPr lang="de-DE" sz="1400" i="1" dirty="0" err="1"/>
              <a:t>plates</a:t>
            </a:r>
            <a:r>
              <a:rPr lang="de-DE" sz="1400" i="1" dirty="0"/>
              <a:t> at 19 °C </a:t>
            </a:r>
            <a:r>
              <a:rPr lang="de-DE" sz="1400" i="1" dirty="0" err="1"/>
              <a:t>and</a:t>
            </a:r>
            <a:r>
              <a:rPr lang="de-DE" sz="1400" i="1" dirty="0"/>
              <a:t> 23 °C </a:t>
            </a:r>
            <a:r>
              <a:rPr lang="de-DE" sz="1400" i="1" dirty="0" err="1"/>
              <a:t>showed</a:t>
            </a:r>
            <a:r>
              <a:rPr lang="de-DE" sz="1400" i="1" dirty="0"/>
              <a:t> </a:t>
            </a:r>
            <a:r>
              <a:rPr lang="de-DE" sz="1400" i="1" dirty="0" err="1"/>
              <a:t>the</a:t>
            </a:r>
            <a:r>
              <a:rPr lang="de-DE" sz="1400" i="1" dirty="0"/>
              <a:t> same </a:t>
            </a:r>
            <a:r>
              <a:rPr lang="de-DE" sz="1400" i="1" dirty="0" err="1"/>
              <a:t>effect</a:t>
            </a:r>
            <a:r>
              <a:rPr lang="de-DE" sz="1400" i="1" dirty="0"/>
              <a:t>. (</a:t>
            </a:r>
            <a:r>
              <a:rPr lang="de-DE" sz="1400" i="1" dirty="0" err="1"/>
              <a:t>data</a:t>
            </a:r>
            <a:r>
              <a:rPr lang="de-DE" sz="1400" i="1" dirty="0"/>
              <a:t> not </a:t>
            </a:r>
            <a:r>
              <a:rPr lang="de-DE" sz="1400" i="1" dirty="0" err="1"/>
              <a:t>shown</a:t>
            </a:r>
            <a:r>
              <a:rPr lang="de-DE" sz="1400" i="1" dirty="0"/>
              <a:t> </a:t>
            </a:r>
            <a:r>
              <a:rPr lang="de-DE" sz="1400" i="1" dirty="0" err="1"/>
              <a:t>here</a:t>
            </a:r>
            <a:r>
              <a:rPr lang="de-DE" sz="1400" i="1" dirty="0"/>
              <a:t>)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8096" y="4837382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Serial </a:t>
            </a:r>
            <a:r>
              <a:rPr lang="en-US" sz="1600" dirty="0"/>
              <a:t>dilution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yeast</a:t>
            </a:r>
            <a:r>
              <a:rPr lang="de-DE" sz="1600" dirty="0"/>
              <a:t> </a:t>
            </a:r>
            <a:r>
              <a:rPr lang="de-DE" sz="1600" dirty="0" err="1"/>
              <a:t>cells</a:t>
            </a:r>
            <a:endParaRPr lang="en-US" sz="1600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1210235" y="4614993"/>
            <a:ext cx="1611229" cy="28673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5000">
                <a:srgbClr val="2D73B3">
                  <a:lumMod val="83000"/>
                </a:srgbClr>
              </a:gs>
              <a:gs pos="25000">
                <a:schemeClr val="accent1">
                  <a:lumMod val="73000"/>
                  <a:lumOff val="27000"/>
                </a:schemeClr>
              </a:gs>
              <a:gs pos="50000">
                <a:schemeClr val="accent1">
                  <a:lumMod val="99000"/>
                </a:schemeClr>
              </a:gs>
              <a:gs pos="100000">
                <a:schemeClr val="accent1">
                  <a:lumMod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74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396" y="1770496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600" b="1" dirty="0"/>
              <a:t>Δ</a:t>
            </a:r>
            <a:r>
              <a:rPr lang="en-US" sz="1600" b="1" i="1" dirty="0"/>
              <a:t>sym1</a:t>
            </a:r>
            <a:r>
              <a:rPr lang="en-US" sz="1600" b="1" dirty="0"/>
              <a:t> yeast cells have a defective lysine biosynthesis</a:t>
            </a:r>
            <a:endParaRPr lang="en-US" sz="1400" b="1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251" r="72268" b="57898"/>
          <a:stretch/>
        </p:blipFill>
        <p:spPr>
          <a:xfrm>
            <a:off x="1144122" y="2572720"/>
            <a:ext cx="1743457" cy="646176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8" t="27532" r="41490" b="57058"/>
          <a:stretch/>
        </p:blipFill>
        <p:spPr>
          <a:xfrm>
            <a:off x="1144123" y="3218896"/>
            <a:ext cx="1743457" cy="67056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2" t="25570" r="7875" b="58739"/>
          <a:stretch/>
        </p:blipFill>
        <p:spPr>
          <a:xfrm>
            <a:off x="1144123" y="3889456"/>
            <a:ext cx="1743457" cy="6827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97305" y="2572720"/>
            <a:ext cx="883577" cy="1963067"/>
            <a:chOff x="2706622" y="2133600"/>
            <a:chExt cx="883577" cy="1963067"/>
          </a:xfrm>
        </p:grpSpPr>
        <p:sp>
          <p:nvSpPr>
            <p:cNvPr id="13" name="TextBox 12"/>
            <p:cNvSpPr txBox="1"/>
            <p:nvPr/>
          </p:nvSpPr>
          <p:spPr>
            <a:xfrm>
              <a:off x="2706624" y="2133600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6623" y="2816352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6622" y="3450336"/>
              <a:ext cx="883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BY4741</a:t>
              </a:r>
            </a:p>
            <a:p>
              <a:r>
                <a:rPr lang="el-GR" dirty="0"/>
                <a:t>Δ</a:t>
              </a:r>
              <a:r>
                <a:rPr lang="en-US" i="1" dirty="0"/>
                <a:t>sym1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2011" y="2609141"/>
            <a:ext cx="682110" cy="1926491"/>
            <a:chOff x="171328" y="2170021"/>
            <a:chExt cx="682110" cy="1926491"/>
          </a:xfrm>
        </p:grpSpPr>
        <p:sp>
          <p:nvSpPr>
            <p:cNvPr id="17" name="TextBox 16"/>
            <p:cNvSpPr txBox="1"/>
            <p:nvPr/>
          </p:nvSpPr>
          <p:spPr>
            <a:xfrm>
              <a:off x="171328" y="2170021"/>
              <a:ext cx="682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  <a:p>
              <a:r>
                <a:rPr lang="en-US" b="1" dirty="0"/>
                <a:t>-Lys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328" y="2942427"/>
              <a:ext cx="6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328" y="3450181"/>
              <a:ext cx="682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SCgal</a:t>
              </a:r>
              <a:endParaRPr lang="en-US" dirty="0"/>
            </a:p>
            <a:p>
              <a:r>
                <a:rPr lang="en-US" b="1" dirty="0"/>
                <a:t>-</a:t>
              </a:r>
              <a:r>
                <a:rPr lang="en-US" b="1" dirty="0" err="1"/>
                <a:t>Arg</a:t>
              </a:r>
              <a:endParaRPr lang="en-US" b="1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3781739" y="3026022"/>
            <a:ext cx="4308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8001" y="2793807"/>
            <a:ext cx="4497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Δ</a:t>
            </a:r>
            <a:r>
              <a:rPr lang="en-US" sz="1600" i="1" dirty="0"/>
              <a:t>sym1</a:t>
            </a:r>
            <a:r>
              <a:rPr lang="en-US" sz="1600" dirty="0"/>
              <a:t> yeast failed to grow on plate without lysine, supporting the hypothesis that the lysine biosynthesis is arrested.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11" y="5473090"/>
            <a:ext cx="738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SCGal</a:t>
            </a:r>
            <a:r>
              <a:rPr lang="en-US" sz="1400" i="1" dirty="0"/>
              <a:t> (</a:t>
            </a:r>
            <a:r>
              <a:rPr lang="en-US" sz="1400" i="1" dirty="0" err="1"/>
              <a:t>mimimal</a:t>
            </a:r>
            <a:r>
              <a:rPr lang="en-US" sz="1400" i="1" dirty="0"/>
              <a:t> medium with galactose as carbon source) plates were incubated at 30 </a:t>
            </a:r>
            <a:r>
              <a:rPr lang="de-DE" sz="1400" i="1" dirty="0"/>
              <a:t>°C, 40 </a:t>
            </a:r>
            <a:r>
              <a:rPr lang="de-DE" sz="1400" i="1" dirty="0" err="1"/>
              <a:t>hours</a:t>
            </a:r>
            <a:endParaRPr lang="de-DE" sz="1400" i="1" dirty="0"/>
          </a:p>
          <a:p>
            <a:r>
              <a:rPr lang="de-DE" sz="1400" i="1" dirty="0"/>
              <a:t>Other </a:t>
            </a:r>
            <a:r>
              <a:rPr lang="de-DE" sz="1400" i="1" dirty="0" err="1"/>
              <a:t>plates</a:t>
            </a:r>
            <a:r>
              <a:rPr lang="de-DE" sz="1400" i="1" dirty="0"/>
              <a:t> at 19 °C </a:t>
            </a:r>
            <a:r>
              <a:rPr lang="de-DE" sz="1400" i="1" dirty="0" err="1"/>
              <a:t>and</a:t>
            </a:r>
            <a:r>
              <a:rPr lang="de-DE" sz="1400" i="1" dirty="0"/>
              <a:t> 23 °C </a:t>
            </a:r>
            <a:r>
              <a:rPr lang="de-DE" sz="1400" i="1" dirty="0" err="1"/>
              <a:t>showed</a:t>
            </a:r>
            <a:r>
              <a:rPr lang="de-DE" sz="1400" i="1" dirty="0"/>
              <a:t> </a:t>
            </a:r>
            <a:r>
              <a:rPr lang="de-DE" sz="1400" i="1" dirty="0" err="1"/>
              <a:t>the</a:t>
            </a:r>
            <a:r>
              <a:rPr lang="de-DE" sz="1400" i="1" dirty="0"/>
              <a:t> same </a:t>
            </a:r>
            <a:r>
              <a:rPr lang="de-DE" sz="1400" i="1" dirty="0" err="1"/>
              <a:t>effect</a:t>
            </a:r>
            <a:r>
              <a:rPr lang="de-DE" sz="1400" i="1" dirty="0"/>
              <a:t>. (</a:t>
            </a:r>
            <a:r>
              <a:rPr lang="de-DE" sz="1400" i="1" dirty="0" err="1"/>
              <a:t>data</a:t>
            </a:r>
            <a:r>
              <a:rPr lang="de-DE" sz="1400" i="1" dirty="0"/>
              <a:t> not </a:t>
            </a:r>
            <a:r>
              <a:rPr lang="de-DE" sz="1400" i="1" dirty="0" err="1"/>
              <a:t>shown</a:t>
            </a:r>
            <a:r>
              <a:rPr lang="de-DE" sz="1400" i="1" dirty="0"/>
              <a:t> </a:t>
            </a:r>
            <a:r>
              <a:rPr lang="de-DE" sz="1400" i="1" dirty="0" err="1"/>
              <a:t>here</a:t>
            </a:r>
            <a:r>
              <a:rPr lang="de-DE" sz="1400" i="1" dirty="0"/>
              <a:t>)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8096" y="4837382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Serial </a:t>
            </a:r>
            <a:r>
              <a:rPr lang="en-US" sz="1600" dirty="0"/>
              <a:t>dilution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yeast</a:t>
            </a:r>
            <a:r>
              <a:rPr lang="de-DE" sz="1600" dirty="0"/>
              <a:t> </a:t>
            </a:r>
            <a:r>
              <a:rPr lang="de-DE" sz="1600" dirty="0" err="1"/>
              <a:t>cells</a:t>
            </a:r>
            <a:endParaRPr lang="en-US" sz="1600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1210235" y="4614993"/>
            <a:ext cx="1611229" cy="28673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5000">
                <a:srgbClr val="2D73B3">
                  <a:lumMod val="83000"/>
                </a:srgbClr>
              </a:gs>
              <a:gs pos="25000">
                <a:schemeClr val="accent1">
                  <a:lumMod val="73000"/>
                  <a:lumOff val="27000"/>
                </a:schemeClr>
              </a:gs>
              <a:gs pos="50000">
                <a:schemeClr val="accent1">
                  <a:lumMod val="99000"/>
                </a:schemeClr>
              </a:gs>
              <a:gs pos="100000">
                <a:schemeClr val="accent1">
                  <a:lumMod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38000" y="4033665"/>
            <a:ext cx="4495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Interestingly, sym1 protein is not correlated with lysine biosynthesis, </a:t>
            </a:r>
            <a:r>
              <a:rPr lang="en-US" sz="1600" dirty="0" smtClean="0"/>
              <a:t>so what </a:t>
            </a:r>
            <a:r>
              <a:rPr lang="en-US" sz="1600" dirty="0"/>
              <a:t>can be the reason for this fatal effect?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29676" y="3566213"/>
            <a:ext cx="0" cy="418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1" y="1135782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Introduction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0400" y="1677002"/>
            <a:ext cx="799859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i="1" dirty="0"/>
              <a:t>SYM1…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is an </a:t>
            </a:r>
            <a:r>
              <a:rPr lang="en-US" sz="1600" dirty="0" err="1"/>
              <a:t>ortholog</a:t>
            </a:r>
            <a:r>
              <a:rPr lang="en-US" sz="1600" dirty="0"/>
              <a:t> of human </a:t>
            </a:r>
            <a:r>
              <a:rPr lang="en-US" sz="1600" i="1" dirty="0"/>
              <a:t>MPV17</a:t>
            </a:r>
            <a:r>
              <a:rPr lang="en-US" sz="1600" dirty="0"/>
              <a:t>, whose mutation causes mitochondrial DNA depletion syndrome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encodes a channel protein, which is located in the inner mitochondrial membrane [2,3]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8171" y="6237189"/>
            <a:ext cx="68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[1] Trott et al., 2004. [2] </a:t>
            </a:r>
            <a:r>
              <a:rPr lang="de-DE" sz="1400" dirty="0" err="1"/>
              <a:t>Spinazzola</a:t>
            </a:r>
            <a:r>
              <a:rPr lang="de-DE" sz="1400" dirty="0"/>
              <a:t> et al., 2006. [3] Reinhold et al., 2012. </a:t>
            </a:r>
          </a:p>
          <a:p>
            <a:r>
              <a:rPr lang="de-DE" sz="1400" dirty="0"/>
              <a:t>[4] </a:t>
            </a:r>
            <a:r>
              <a:rPr lang="de-DE" sz="1400" dirty="0" err="1"/>
              <a:t>Dallabona</a:t>
            </a:r>
            <a:r>
              <a:rPr lang="de-DE" sz="1400" dirty="0"/>
              <a:t> et al., 2010. [5] Dalla Rosa et al., 2016. [6] </a:t>
            </a:r>
            <a:r>
              <a:rPr lang="de-DE" sz="1400" dirty="0" err="1"/>
              <a:t>Antonenkov</a:t>
            </a:r>
            <a:r>
              <a:rPr lang="de-DE" sz="1400" dirty="0"/>
              <a:t> et al., 2015.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44" r="3157"/>
          <a:stretch/>
        </p:blipFill>
        <p:spPr>
          <a:xfrm>
            <a:off x="3137835" y="2282099"/>
            <a:ext cx="6006165" cy="332773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20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396" y="1770496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 smtClean="0"/>
              <a:t>Yeast</a:t>
            </a:r>
            <a:r>
              <a:rPr lang="de-DE" sz="1600" b="1" dirty="0" smtClean="0"/>
              <a:t> </a:t>
            </a:r>
            <a:r>
              <a:rPr lang="en-US" sz="1600" b="1" dirty="0" smtClean="0"/>
              <a:t>lysine </a:t>
            </a:r>
            <a:r>
              <a:rPr lang="en-US" sz="1600" b="1" dirty="0"/>
              <a:t>biosynthesis</a:t>
            </a:r>
            <a:endParaRPr lang="en-US" sz="1400" b="1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F1C78C3-6D8A-B943-BADC-26231252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0" y="2795134"/>
            <a:ext cx="2675825" cy="2714552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98171" y="6413698"/>
            <a:ext cx="32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[10] </a:t>
            </a:r>
            <a:r>
              <a:rPr lang="de-DE" sz="1400" dirty="0" err="1" smtClean="0"/>
              <a:t>Zabriskie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Jackson, 2000.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31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44" r="3157"/>
          <a:stretch/>
        </p:blipFill>
        <p:spPr>
          <a:xfrm>
            <a:off x="3137835" y="2282099"/>
            <a:ext cx="6006165" cy="332773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396" y="1770496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smtClean="0"/>
              <a:t>Potential </a:t>
            </a:r>
            <a:r>
              <a:rPr lang="en-US" sz="1600" b="1" dirty="0" smtClean="0"/>
              <a:t>reasons for  the defective </a:t>
            </a:r>
            <a:r>
              <a:rPr lang="en-US" sz="1600" b="1" dirty="0" smtClean="0"/>
              <a:t>lysine biosynthesis in </a:t>
            </a:r>
            <a:r>
              <a:rPr lang="el-GR" sz="1600" b="1" dirty="0" smtClean="0">
                <a:latin typeface="Calibri" panose="020F0502020204030204" pitchFamily="34" charset="0"/>
              </a:rPr>
              <a:t>Δ</a:t>
            </a:r>
            <a:r>
              <a:rPr lang="en-US" sz="1600" b="1" i="1" dirty="0" smtClean="0"/>
              <a:t>sy</a:t>
            </a:r>
            <a:r>
              <a:rPr lang="en-US" sz="1600" b="1" i="1" dirty="0" smtClean="0"/>
              <a:t>m1</a:t>
            </a:r>
            <a:r>
              <a:rPr lang="en-US" sz="1600" b="1" dirty="0" smtClean="0"/>
              <a:t> cells</a:t>
            </a:r>
            <a:endParaRPr lang="en-US" sz="1400" b="1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F1C78C3-6D8A-B943-BADC-26231252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07893"/>
            <a:ext cx="2810577" cy="271455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Accumulated intermediates and reduced lysine indicates a defect in the last step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98171" y="6413698"/>
            <a:ext cx="32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[10] </a:t>
            </a:r>
            <a:r>
              <a:rPr lang="de-DE" sz="1400" dirty="0" err="1" smtClean="0"/>
              <a:t>Zabriskie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Jackson, 2000.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552774" y="4618850"/>
            <a:ext cx="9525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799622" y="3404813"/>
            <a:ext cx="9525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31693" y="4626594"/>
            <a:ext cx="9526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44" r="3157"/>
          <a:stretch/>
        </p:blipFill>
        <p:spPr>
          <a:xfrm>
            <a:off x="3137835" y="2282099"/>
            <a:ext cx="6006165" cy="332773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396" y="1770496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smtClean="0"/>
              <a:t>Potential </a:t>
            </a:r>
            <a:r>
              <a:rPr lang="en-US" sz="1600" b="1" dirty="0" smtClean="0"/>
              <a:t>reasons for  the defective </a:t>
            </a:r>
            <a:r>
              <a:rPr lang="en-US" sz="1600" b="1" dirty="0" smtClean="0"/>
              <a:t>lysine biosynthesis in </a:t>
            </a:r>
            <a:r>
              <a:rPr lang="el-GR" sz="1600" b="1" dirty="0" smtClean="0">
                <a:latin typeface="Calibri" panose="020F0502020204030204" pitchFamily="34" charset="0"/>
              </a:rPr>
              <a:t>Δ</a:t>
            </a:r>
            <a:r>
              <a:rPr lang="en-US" sz="1600" b="1" i="1" dirty="0" smtClean="0"/>
              <a:t>sy</a:t>
            </a:r>
            <a:r>
              <a:rPr lang="en-US" sz="1600" b="1" i="1" dirty="0" smtClean="0"/>
              <a:t>m1</a:t>
            </a:r>
            <a:r>
              <a:rPr lang="en-US" sz="1600" b="1" dirty="0" smtClean="0"/>
              <a:t> cells</a:t>
            </a:r>
            <a:endParaRPr lang="en-US" sz="1400" b="1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F1C78C3-6D8A-B943-BADC-26231252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07893"/>
            <a:ext cx="2810577" cy="271455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Inhibited or down-regulated </a:t>
            </a:r>
            <a:r>
              <a:rPr lang="en-US" sz="1600" dirty="0" err="1" smtClean="0"/>
              <a:t>saccharopine</a:t>
            </a:r>
            <a:r>
              <a:rPr lang="en-US" sz="1600" dirty="0" smtClean="0"/>
              <a:t> dehydrogenase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98171" y="6413698"/>
            <a:ext cx="32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[10] </a:t>
            </a:r>
            <a:r>
              <a:rPr lang="de-DE" sz="1400" dirty="0" err="1" smtClean="0"/>
              <a:t>Zabriskie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Jackson, 2000.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552774" y="4618850"/>
            <a:ext cx="9525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799622" y="3404813"/>
            <a:ext cx="9525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31693" y="4626594"/>
            <a:ext cx="9526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11452" y="4652110"/>
            <a:ext cx="331671" cy="263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44" r="3157"/>
          <a:stretch/>
        </p:blipFill>
        <p:spPr>
          <a:xfrm>
            <a:off x="3137835" y="2282099"/>
            <a:ext cx="6006165" cy="332773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396" y="1770496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smtClean="0"/>
              <a:t>Potential </a:t>
            </a:r>
            <a:r>
              <a:rPr lang="en-US" sz="1600" b="1" dirty="0" smtClean="0"/>
              <a:t>reasons for  the defective </a:t>
            </a:r>
            <a:r>
              <a:rPr lang="en-US" sz="1600" b="1" dirty="0" smtClean="0"/>
              <a:t>lysine biosynthesis in </a:t>
            </a:r>
            <a:r>
              <a:rPr lang="el-GR" sz="1600" b="1" dirty="0" smtClean="0">
                <a:latin typeface="Calibri" panose="020F0502020204030204" pitchFamily="34" charset="0"/>
              </a:rPr>
              <a:t>Δ</a:t>
            </a:r>
            <a:r>
              <a:rPr lang="en-US" sz="1600" b="1" i="1" dirty="0" smtClean="0"/>
              <a:t>sy</a:t>
            </a:r>
            <a:r>
              <a:rPr lang="en-US" sz="1600" b="1" i="1" dirty="0" smtClean="0"/>
              <a:t>m1</a:t>
            </a:r>
            <a:r>
              <a:rPr lang="en-US" sz="1600" b="1" dirty="0" smtClean="0"/>
              <a:t> cells</a:t>
            </a:r>
            <a:endParaRPr lang="en-US" sz="1400" b="1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F1C78C3-6D8A-B943-BADC-26231252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07893"/>
            <a:ext cx="3224463" cy="271455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Changed redox state in cytosol results in reduced NAD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and accumulated NADH</a:t>
            </a:r>
          </a:p>
          <a:p>
            <a:r>
              <a:rPr lang="en-US" sz="1600" dirty="0" smtClean="0"/>
              <a:t>This is correlated with the accumulated glycolysis and reduced lactate</a:t>
            </a:r>
          </a:p>
          <a:p>
            <a:r>
              <a:rPr lang="en-US" sz="1600" dirty="0" smtClean="0"/>
              <a:t>NAD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is regenerated by reducing pyruvate to lactate, which is apparently inhibited in </a:t>
            </a:r>
            <a:r>
              <a:rPr lang="el-GR" sz="1600" dirty="0" smtClean="0">
                <a:latin typeface="Calibri" panose="020F0502020204030204" pitchFamily="34" charset="0"/>
              </a:rPr>
              <a:t>Δ</a:t>
            </a:r>
            <a:r>
              <a:rPr lang="en-US" sz="1600" i="1" dirty="0" smtClean="0"/>
              <a:t>sym1</a:t>
            </a:r>
            <a:r>
              <a:rPr lang="en-US" sz="1600" dirty="0" smtClean="0"/>
              <a:t> cells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98171" y="6413698"/>
            <a:ext cx="32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[10] </a:t>
            </a:r>
            <a:r>
              <a:rPr lang="de-DE" sz="1400" dirty="0" err="1" smtClean="0"/>
              <a:t>Zabriskie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Jackson, 2000.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552774" y="4618850"/>
            <a:ext cx="9525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799622" y="3404813"/>
            <a:ext cx="9525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31693" y="4626594"/>
            <a:ext cx="9526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640404" y="4475747"/>
            <a:ext cx="336884" cy="150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21115" y="5001674"/>
            <a:ext cx="336884" cy="150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396" y="1770496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dirty="0" err="1" smtClean="0"/>
              <a:t>Altered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glutahione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metabolism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indicates</a:t>
            </a:r>
            <a:r>
              <a:rPr lang="de-DE" sz="1600" b="1" dirty="0" smtClean="0"/>
              <a:t> </a:t>
            </a:r>
            <a:r>
              <a:rPr lang="en-US" sz="1600" b="1" dirty="0" smtClean="0"/>
              <a:t>a imbalanced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redox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state</a:t>
            </a:r>
            <a:r>
              <a:rPr lang="de-DE" sz="1600" b="1" dirty="0" smtClean="0"/>
              <a:t> </a:t>
            </a:r>
            <a:endParaRPr lang="en-US" sz="1400" b="1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063E2D52-199F-3F4B-9E20-3025802DFEED}"/>
              </a:ext>
            </a:extLst>
          </p:cNvPr>
          <p:cNvSpPr txBox="1"/>
          <p:nvPr/>
        </p:nvSpPr>
        <p:spPr>
          <a:xfrm>
            <a:off x="1661299" y="4882516"/>
            <a:ext cx="61092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Increased cytosolic GSH/GSSG ratio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Reduced mitochondrial GSH/GSSG ratio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Overall upregulated/accumulated glutathione </a:t>
            </a:r>
            <a:r>
              <a:rPr lang="en-US" sz="1600" dirty="0" smtClean="0"/>
              <a:t>fluxes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47" y="2396211"/>
            <a:ext cx="6065520" cy="22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Outlook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3892" y="2041133"/>
            <a:ext cx="74128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NAD(P)H assay to identify the Redox state in the mitochondria and cytosol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/>
              <a:t>Application of proteomics to interesting candidates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Application of isotope-labeled metabolites to track the altered pathways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Screening of about 50 unknown mitochondrial membrane protein knockouts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Automatization the search of candidates by python script to find out significant altered metabolites from the screening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38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D3613E17-5564-CB4E-8B02-CC14F8390B6B}"/>
              </a:ext>
            </a:extLst>
          </p:cNvPr>
          <p:cNvSpPr txBox="1"/>
          <p:nvPr/>
        </p:nvSpPr>
        <p:spPr>
          <a:xfrm>
            <a:off x="462011" y="1135782"/>
            <a:ext cx="269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Acknowledgements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51" y="4041598"/>
            <a:ext cx="1740650" cy="1665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5406" y="1973179"/>
            <a:ext cx="280076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Prof. </a:t>
            </a:r>
            <a:r>
              <a:rPr lang="en-US" dirty="0" err="1"/>
              <a:t>Dr</a:t>
            </a:r>
            <a:r>
              <a:rPr lang="en-US" dirty="0"/>
              <a:t> Bernd </a:t>
            </a:r>
            <a:r>
              <a:rPr lang="en-US" dirty="0" err="1"/>
              <a:t>Kammerer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Prof. </a:t>
            </a:r>
            <a:r>
              <a:rPr lang="en-US" dirty="0" err="1"/>
              <a:t>Dr</a:t>
            </a:r>
            <a:r>
              <a:rPr lang="en-US" dirty="0"/>
              <a:t> Nils </a:t>
            </a:r>
            <a:r>
              <a:rPr lang="en-US" dirty="0" err="1"/>
              <a:t>Wiedemann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Prof. </a:t>
            </a:r>
            <a:r>
              <a:rPr lang="en-US" dirty="0" err="1"/>
              <a:t>Dr</a:t>
            </a:r>
            <a:r>
              <a:rPr lang="en-US" dirty="0"/>
              <a:t> Stefan </a:t>
            </a:r>
            <a:r>
              <a:rPr lang="en-US" dirty="0" err="1"/>
              <a:t>Günther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Caroline </a:t>
            </a:r>
            <a:r>
              <a:rPr lang="en-US" dirty="0" smtClean="0"/>
              <a:t>Lindau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2289" y="1973178"/>
            <a:ext cx="2223686" cy="3000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CF Metabolomics: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Simon </a:t>
            </a:r>
            <a:r>
              <a:rPr lang="en-US" dirty="0" err="1" smtClean="0"/>
              <a:t>Lagies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Michel </a:t>
            </a:r>
            <a:r>
              <a:rPr lang="en-US" dirty="0" err="1" smtClean="0"/>
              <a:t>Karther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Christoph Bauer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Mannuel</a:t>
            </a:r>
            <a:r>
              <a:rPr lang="en-US" dirty="0" smtClean="0"/>
              <a:t> </a:t>
            </a:r>
            <a:r>
              <a:rPr lang="en-US" dirty="0" err="1" smtClean="0"/>
              <a:t>Schlimpert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Johannes </a:t>
            </a:r>
            <a:r>
              <a:rPr lang="en-US" dirty="0" err="1" smtClean="0"/>
              <a:t>Plagge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Lukas Braun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1" y="1135782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Introduction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0400" y="1677002"/>
            <a:ext cx="7998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i="1" dirty="0"/>
              <a:t>SYM1…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is an </a:t>
            </a:r>
            <a:r>
              <a:rPr lang="en-US" sz="1600" dirty="0" err="1"/>
              <a:t>ortholog</a:t>
            </a:r>
            <a:r>
              <a:rPr lang="en-US" sz="1600" dirty="0"/>
              <a:t> of human </a:t>
            </a:r>
            <a:r>
              <a:rPr lang="en-US" sz="1600" i="1" dirty="0"/>
              <a:t>MPV17</a:t>
            </a:r>
            <a:r>
              <a:rPr lang="en-US" sz="1600" dirty="0"/>
              <a:t>, whose mutation causes mitochondrial DNA depletion syndrome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encodes a channel protein, which is located in the inner mitochondrial membrane [2,3] </a:t>
            </a:r>
          </a:p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sz="1600" dirty="0"/>
              <a:t>However, the function of sym1/mpv17 protein is still </a:t>
            </a:r>
            <a:r>
              <a:rPr lang="en-US" sz="1600" b="1" dirty="0"/>
              <a:t>unknown</a:t>
            </a:r>
            <a:r>
              <a:rPr lang="en-US" sz="1600" dirty="0"/>
              <a:t>. Their deletion or mutation results in…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impaired mitochondrial bioenergetics functions and morphological features 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insufficiency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deoxynucloetide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slow</a:t>
            </a:r>
            <a:r>
              <a:rPr lang="de-DE" sz="1600" dirty="0"/>
              <a:t> DNA </a:t>
            </a:r>
            <a:r>
              <a:rPr lang="de-DE" sz="1600" dirty="0" err="1"/>
              <a:t>replication</a:t>
            </a:r>
            <a:r>
              <a:rPr lang="de-DE" sz="1600" dirty="0"/>
              <a:t> in </a:t>
            </a:r>
            <a:r>
              <a:rPr lang="de-DE" sz="1600" dirty="0" err="1"/>
              <a:t>mitochondria</a:t>
            </a:r>
            <a:r>
              <a:rPr lang="de-DE" sz="1600" dirty="0"/>
              <a:t> [5]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98171" y="6237189"/>
            <a:ext cx="68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[1] Trott et al., 2004. [2] </a:t>
            </a:r>
            <a:r>
              <a:rPr lang="de-DE" sz="1400" dirty="0" err="1"/>
              <a:t>Spinazzola</a:t>
            </a:r>
            <a:r>
              <a:rPr lang="de-DE" sz="1400" dirty="0"/>
              <a:t> et al., 2006. [3] Reinhold et al., 2012. </a:t>
            </a:r>
          </a:p>
          <a:p>
            <a:r>
              <a:rPr lang="de-DE" sz="1400" dirty="0"/>
              <a:t>[4] </a:t>
            </a:r>
            <a:r>
              <a:rPr lang="de-DE" sz="1400" dirty="0" err="1"/>
              <a:t>Dallabona</a:t>
            </a:r>
            <a:r>
              <a:rPr lang="de-DE" sz="1400" dirty="0"/>
              <a:t> et al., 2010. [5] Dalla Rosa et al., 2016. [6] </a:t>
            </a:r>
            <a:r>
              <a:rPr lang="de-DE" sz="1400" dirty="0" err="1"/>
              <a:t>Antonenkov</a:t>
            </a:r>
            <a:r>
              <a:rPr lang="de-DE" sz="1400" dirty="0"/>
              <a:t> et al., 2015.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34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1" y="1135782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Introduction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0400" y="1677002"/>
            <a:ext cx="799859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i="1" dirty="0"/>
              <a:t>SYM1…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is an </a:t>
            </a:r>
            <a:r>
              <a:rPr lang="en-US" sz="1600" dirty="0" err="1"/>
              <a:t>ortholog</a:t>
            </a:r>
            <a:r>
              <a:rPr lang="en-US" sz="1600" dirty="0"/>
              <a:t> of human </a:t>
            </a:r>
            <a:r>
              <a:rPr lang="en-US" sz="1600" i="1" dirty="0"/>
              <a:t>MPV17</a:t>
            </a:r>
            <a:r>
              <a:rPr lang="en-US" sz="1600" dirty="0"/>
              <a:t>, whose mutation causes mitochondrial DNA depletion syndrome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encodes a channel protein, which is located in the inner mitochondrial membrane [2,3] </a:t>
            </a:r>
          </a:p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sz="1600" dirty="0"/>
              <a:t>However, the function of sym1/mpv17 protein is still </a:t>
            </a:r>
            <a:r>
              <a:rPr lang="en-US" sz="1600" b="1" dirty="0"/>
              <a:t>unknown</a:t>
            </a:r>
            <a:r>
              <a:rPr lang="en-US" sz="1600" dirty="0"/>
              <a:t>. Their deletion or mutation results in…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impaired mitochondrial bioenergetics functions and morphological features 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insufficiency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deoxynucloetide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slow</a:t>
            </a:r>
            <a:r>
              <a:rPr lang="de-DE" sz="1600" dirty="0"/>
              <a:t> DNA </a:t>
            </a:r>
            <a:r>
              <a:rPr lang="de-DE" sz="1600" dirty="0" err="1"/>
              <a:t>replication</a:t>
            </a:r>
            <a:r>
              <a:rPr lang="de-DE" sz="1600" dirty="0"/>
              <a:t> in </a:t>
            </a:r>
            <a:r>
              <a:rPr lang="de-DE" sz="1600" dirty="0" err="1"/>
              <a:t>mitochondria</a:t>
            </a:r>
            <a:r>
              <a:rPr lang="de-DE" sz="1600" dirty="0"/>
              <a:t> [5]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b="1" dirty="0"/>
              <a:t>Hypothesis about sym1/mpv17</a:t>
            </a:r>
            <a:r>
              <a:rPr lang="en-US" sz="1600" b="1" i="1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Sym1 channel transports metabolic intermediates into and out of mitochondria 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Mpv17 is a weakly cation-selective channel that modulates membrane potential[6]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8171" y="6237189"/>
            <a:ext cx="68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[1] Trott et al., 2004. [2] </a:t>
            </a:r>
            <a:r>
              <a:rPr lang="de-DE" sz="1400" dirty="0" err="1"/>
              <a:t>Spinazzola</a:t>
            </a:r>
            <a:r>
              <a:rPr lang="de-DE" sz="1400" dirty="0"/>
              <a:t> et al., 2006. [3] Reinhold et al., 2012. </a:t>
            </a:r>
          </a:p>
          <a:p>
            <a:r>
              <a:rPr lang="de-DE" sz="1400" dirty="0"/>
              <a:t>[4] </a:t>
            </a:r>
            <a:r>
              <a:rPr lang="de-DE" sz="1400" dirty="0" err="1"/>
              <a:t>Dallabona</a:t>
            </a:r>
            <a:r>
              <a:rPr lang="de-DE" sz="1400" dirty="0"/>
              <a:t> et al., 2010. [5] Dalla Rosa et al., 2016. [6] </a:t>
            </a:r>
            <a:r>
              <a:rPr lang="de-DE" sz="1400" dirty="0" err="1"/>
              <a:t>Antonenkov</a:t>
            </a:r>
            <a:r>
              <a:rPr lang="de-DE" sz="1400" dirty="0"/>
              <a:t> et al., 2015.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96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1" y="1135782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Introduction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8171" y="6413698"/>
            <a:ext cx="32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[7] Chen et al., 2016. [8] Pan et al., 2018.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2330" y="1652447"/>
            <a:ext cx="79793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/>
              <a:t>Mitochondrial metabolomics</a:t>
            </a:r>
            <a:endParaRPr lang="en-US" sz="1600" b="1" i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Isolation of mitochondria and the rest of cytoplasm before metabolomics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Compartment-specific distribution and regulation of metabolites could be observed [7, 8]</a:t>
            </a:r>
          </a:p>
          <a:p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1" y="1135782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Introduction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8171" y="6413698"/>
            <a:ext cx="32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[7] Chen et al., 2016. [8] Pan et al., 2018.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2330" y="1652447"/>
            <a:ext cx="79793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/>
              <a:t>Mitochondrial metabolomics</a:t>
            </a:r>
            <a:endParaRPr lang="en-US" sz="1600" b="1" i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Isolation of mitochondria and the rest of cytoplasm before metabolomics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Compartment-specific distribution and regulation of metabolites could be observed [7, 8]</a:t>
            </a:r>
          </a:p>
          <a:p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713912"/>
            <a:ext cx="2858860" cy="3309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35" y="3195922"/>
            <a:ext cx="2693960" cy="27141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2736" y="6026514"/>
            <a:ext cx="265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[9] </a:t>
            </a:r>
            <a:r>
              <a:rPr lang="en-US" sz="1400" dirty="0"/>
              <a:t>Van </a:t>
            </a:r>
            <a:r>
              <a:rPr lang="en-US" sz="1400" dirty="0" err="1"/>
              <a:t>Vranken</a:t>
            </a:r>
            <a:r>
              <a:rPr lang="en-US" sz="1400" dirty="0"/>
              <a:t> and Rutter</a:t>
            </a:r>
            <a:r>
              <a:rPr lang="de-DE" sz="1400" dirty="0"/>
              <a:t>, 2016 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3800475" y="5162550"/>
            <a:ext cx="1930685" cy="221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732200" y="4963012"/>
            <a:ext cx="1930685" cy="221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57300" y="4488693"/>
            <a:ext cx="168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Weather in different regions of a country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5821" y="5384496"/>
            <a:ext cx="189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Metabolites in different parts of cells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57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1" y="1135782"/>
            <a:ext cx="144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Workflow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2011" y="1796122"/>
            <a:ext cx="24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/>
              <a:t>Mitochondria isolation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7" y="2147382"/>
            <a:ext cx="8810496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1" y="1135782"/>
            <a:ext cx="144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Workflow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2011" y="1796122"/>
            <a:ext cx="24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/>
              <a:t>Mitochondria isolation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7" y="2147382"/>
            <a:ext cx="8810496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" y="4295535"/>
            <a:ext cx="9053040" cy="21468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10" y="4058591"/>
            <a:ext cx="324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/>
              <a:t>Metabolic profiling using LC/GC-MS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6752F8-5502-484B-A867-3FE7DF9D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06149-61F9-4BF8-ACFA-69E56C13AC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6021289"/>
            <a:ext cx="1386205" cy="43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1" y="113578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 and Discussion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0397" y="4425709"/>
            <a:ext cx="777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After proteinase K incubation Tom70 were depleted, while Tim23 and other marker proteins were maintained, indicating an intact mitochondrial inner membrane.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43"/>
          <a:stretch/>
        </p:blipFill>
        <p:spPr>
          <a:xfrm>
            <a:off x="2506693" y="2377440"/>
            <a:ext cx="2854579" cy="1776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169" y="5544235"/>
            <a:ext cx="45180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Tom: protein translocase of mitochondrial outer membrane</a:t>
            </a:r>
          </a:p>
          <a:p>
            <a:r>
              <a:rPr lang="en-US" sz="1400" dirty="0"/>
              <a:t>Tim: protein translocase of mitochondrial inner membrane</a:t>
            </a:r>
          </a:p>
          <a:p>
            <a:r>
              <a:rPr lang="en-US" sz="1400" dirty="0" err="1"/>
              <a:t>Mdj</a:t>
            </a:r>
            <a:r>
              <a:rPr lang="en-US" sz="1400" dirty="0"/>
              <a:t>: mitochondrial </a:t>
            </a:r>
            <a:r>
              <a:rPr lang="en-US" sz="1400" dirty="0" err="1"/>
              <a:t>DnaJ</a:t>
            </a:r>
            <a:r>
              <a:rPr lang="en-US" sz="1400" dirty="0"/>
              <a:t> (HSP40) family</a:t>
            </a:r>
          </a:p>
          <a:p>
            <a:r>
              <a:rPr lang="en-US" sz="1400" dirty="0" err="1"/>
              <a:t>Aco</a:t>
            </a:r>
            <a:r>
              <a:rPr lang="en-US" sz="1400" dirty="0"/>
              <a:t>: </a:t>
            </a:r>
            <a:r>
              <a:rPr lang="en-US" sz="1400" dirty="0" err="1"/>
              <a:t>aconitase</a:t>
            </a:r>
            <a:endParaRPr lang="en-US" sz="1400" dirty="0"/>
          </a:p>
          <a:p>
            <a:r>
              <a:rPr lang="en-US" sz="1400" dirty="0"/>
              <a:t>Mdh1: mitochondrial malate dehydrogenase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011" y="1789291"/>
            <a:ext cx="77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/>
              <a:t>Mitochondrial inner membrane was intact after the isolation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269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1426</Words>
  <Application>Microsoft Office PowerPoint</Application>
  <PresentationFormat>On-screen Show (4:3)</PresentationFormat>
  <Paragraphs>225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Daqiang Pan</cp:lastModifiedBy>
  <cp:revision>75</cp:revision>
  <dcterms:created xsi:type="dcterms:W3CDTF">2017-05-27T02:37:01Z</dcterms:created>
  <dcterms:modified xsi:type="dcterms:W3CDTF">2018-11-05T15:13:32Z</dcterms:modified>
</cp:coreProperties>
</file>