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>
        <p:scale>
          <a:sx n="77" d="100"/>
          <a:sy n="77" d="100"/>
        </p:scale>
        <p:origin x="-119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AEB6-5A5C-4DB2-9D46-98EABA38A50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E8413-8B64-46A0-A043-DA7FCA8C4D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4.wdp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bedri.es/Comer_y_beber/Aceite_de_oliva/Imagenes/Fotografias/Olivo_0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6" b="92962" l="29879" r="96692">
                        <a14:foregroundMark x1="36935" y1="24194" x2="36935" y2="24194"/>
                        <a14:foregroundMark x1="37486" y1="33138" x2="37486" y2="33138"/>
                        <a14:foregroundMark x1="41676" y1="20235" x2="41676" y2="20235"/>
                        <a14:foregroundMark x1="40794" y1="21848" x2="40794" y2="21848"/>
                        <a14:foregroundMark x1="40022" y1="22874" x2="40022" y2="22874"/>
                        <a14:foregroundMark x1="40132" y1="28592" x2="40132" y2="28592"/>
                        <a14:foregroundMark x1="62845" y1="9677" x2="62845" y2="9677"/>
                        <a14:foregroundMark x1="54024" y1="9238" x2="54024" y2="9238"/>
                        <a14:foregroundMark x1="57111" y1="13196" x2="57111" y2="13196"/>
                        <a14:foregroundMark x1="47850" y1="6305" x2="47850" y2="6305"/>
                        <a14:foregroundMark x1="45645" y1="5132" x2="45645" y2="5132"/>
                        <a14:foregroundMark x1="78060" y1="13050" x2="78060" y2="13050"/>
                        <a14:foregroundMark x1="81367" y1="22581" x2="81367" y2="22581"/>
                        <a14:foregroundMark x1="69460" y1="21701" x2="69460" y2="21701"/>
                        <a14:foregroundMark x1="71224" y1="22727" x2="71224" y2="22727"/>
                        <a14:foregroundMark x1="59868" y1="15836" x2="59868" y2="15836"/>
                        <a14:foregroundMark x1="52150" y1="6891" x2="52150" y2="6891"/>
                        <a14:foregroundMark x1="62183" y1="17449" x2="62183" y2="17449"/>
                        <a14:foregroundMark x1="60970" y1="16862" x2="60970" y2="16862"/>
                        <a14:foregroundMark x1="49283" y1="7478" x2="49283" y2="7478"/>
                        <a14:foregroundMark x1="83903" y1="76100" x2="83903" y2="76100"/>
                        <a14:foregroundMark x1="50165" y1="7771" x2="50165" y2="7771"/>
                        <a14:foregroundMark x1="72106" y1="61877" x2="72106" y2="61877"/>
                        <a14:foregroundMark x1="77288" y1="67302" x2="77288" y2="67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5420">
            <a:off x="2464240" y="-264"/>
            <a:ext cx="7719058" cy="58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bedri.es/Comer_y_beber/Aceite_de_oliva/Imagenes/Fotografias/Olivo_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1" r="99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462"/>
          <a:stretch/>
        </p:blipFill>
        <p:spPr bwMode="auto">
          <a:xfrm rot="21278105">
            <a:off x="233618" y="-2090394"/>
            <a:ext cx="5262033" cy="70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practicopedia.lainformacion.com/files/aceite_oliva_virgen_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3" b="98413" l="7773" r="89836">
                        <a14:foregroundMark x1="68610" y1="20899" x2="68610" y2="20899"/>
                        <a14:foregroundMark x1="65620" y1="20106" x2="65620" y2="20106"/>
                        <a14:foregroundMark x1="65620" y1="21958" x2="65620" y2="2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7" y="4125289"/>
            <a:ext cx="4968554" cy="28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576" y="2355574"/>
            <a:ext cx="8830848" cy="3539430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alatino Linotype" panose="02040502050505030304" pitchFamily="18" charset="0"/>
              </a:rPr>
              <a:t>Can the </a:t>
            </a:r>
            <a:r>
              <a:rPr lang="en-US" sz="2400" b="1" dirty="0">
                <a:latin typeface="Palatino Linotype" panose="02040502050505030304" pitchFamily="18" charset="0"/>
              </a:rPr>
              <a:t>increment of temperature associated to climate change alter the olive oil chemical composition and its nutritional and nutraceutical properties?</a:t>
            </a:r>
          </a:p>
          <a:p>
            <a:pPr algn="ctr"/>
            <a:endParaRPr lang="fr-FR" dirty="0">
              <a:latin typeface="Palatino Linotype" panose="02040502050505030304" pitchFamily="18" charset="0"/>
            </a:endParaRPr>
          </a:p>
          <a:p>
            <a:pPr algn="ctr"/>
            <a:r>
              <a:rPr lang="it-IT" b="1" dirty="0" smtClean="0">
                <a:latin typeface="Palatino Linotype" panose="02040502050505030304" pitchFamily="18" charset="0"/>
              </a:rPr>
              <a:t>Rosa Sánchez-Lucas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</a:t>
            </a:r>
            <a:r>
              <a:rPr lang="it-IT" b="1" baseline="30000" dirty="0">
                <a:latin typeface="Palatino Linotype" panose="02040502050505030304" pitchFamily="18" charset="0"/>
              </a:rPr>
              <a:t>,</a:t>
            </a:r>
            <a:r>
              <a:rPr lang="it-IT" b="1" dirty="0">
                <a:latin typeface="Palatino Linotype" panose="02040502050505030304" pitchFamily="18" charset="0"/>
              </a:rPr>
              <a:t>*, </a:t>
            </a:r>
            <a:r>
              <a:rPr lang="it-IT" b="1" dirty="0" smtClean="0">
                <a:latin typeface="Palatino Linotype" panose="02040502050505030304" pitchFamily="18" charset="0"/>
              </a:rPr>
              <a:t>Cristina López-Hidalgo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</a:t>
            </a:r>
            <a:r>
              <a:rPr lang="it-IT" b="1" dirty="0" smtClean="0">
                <a:latin typeface="Palatino Linotype" panose="02040502050505030304" pitchFamily="18" charset="0"/>
              </a:rPr>
              <a:t>, María Benlloch-González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2</a:t>
            </a:r>
            <a:r>
              <a:rPr lang="it-IT" b="1" dirty="0">
                <a:latin typeface="Palatino Linotype" panose="02040502050505030304" pitchFamily="18" charset="0"/>
              </a:rPr>
              <a:t>, and </a:t>
            </a:r>
            <a:r>
              <a:rPr lang="it-IT" b="1" dirty="0" smtClean="0">
                <a:latin typeface="Palatino Linotype" panose="02040502050505030304" pitchFamily="18" charset="0"/>
              </a:rPr>
              <a:t>Jesús V. Jorrín-Novo</a:t>
            </a:r>
            <a:r>
              <a:rPr lang="it-IT" b="1" baseline="30000" dirty="0">
                <a:latin typeface="Palatino Linotype" panose="02040502050505030304" pitchFamily="18" charset="0"/>
              </a:rPr>
              <a:t>1</a:t>
            </a:r>
          </a:p>
          <a:p>
            <a:pPr algn="ctr"/>
            <a:endParaRPr lang="it-IT" b="1" baseline="30000" dirty="0">
              <a:latin typeface="Palatino Linotype" panose="02040502050505030304" pitchFamily="18" charset="0"/>
            </a:endParaRPr>
          </a:p>
          <a:p>
            <a:pPr algn="ctr"/>
            <a:endParaRPr lang="fr-FR" dirty="0">
              <a:latin typeface="Palatino Linotype" panose="02040502050505030304" pitchFamily="18" charset="0"/>
            </a:endParaRPr>
          </a:p>
          <a:p>
            <a:r>
              <a:rPr lang="en-US" baseline="30000" dirty="0">
                <a:latin typeface="Palatino Linotype" panose="02040502050505030304" pitchFamily="18" charset="0"/>
              </a:rPr>
              <a:t>1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s-ES" dirty="0" err="1">
                <a:latin typeface="Palatino Linotype" panose="02040502050505030304" pitchFamily="18" charset="0"/>
              </a:rPr>
              <a:t>Dpt</a:t>
            </a:r>
            <a:r>
              <a:rPr lang="es-ES" dirty="0">
                <a:latin typeface="Palatino Linotype" panose="02040502050505030304" pitchFamily="18" charset="0"/>
              </a:rPr>
              <a:t>. </a:t>
            </a:r>
            <a:r>
              <a:rPr lang="es-ES" dirty="0" err="1">
                <a:latin typeface="Palatino Linotype" panose="02040502050505030304" pitchFamily="18" charset="0"/>
              </a:rPr>
              <a:t>Biochemistry</a:t>
            </a:r>
            <a:r>
              <a:rPr lang="es-ES" dirty="0">
                <a:latin typeface="Palatino Linotype" panose="02040502050505030304" pitchFamily="18" charset="0"/>
              </a:rPr>
              <a:t> and Molecular </a:t>
            </a:r>
            <a:r>
              <a:rPr lang="es-ES" dirty="0" err="1">
                <a:latin typeface="Palatino Linotype" panose="02040502050505030304" pitchFamily="18" charset="0"/>
              </a:rPr>
              <a:t>Biology</a:t>
            </a:r>
            <a:r>
              <a:rPr lang="es-ES" dirty="0">
                <a:latin typeface="Palatino Linotype" panose="02040502050505030304" pitchFamily="18" charset="0"/>
              </a:rPr>
              <a:t>: </a:t>
            </a:r>
            <a:r>
              <a:rPr lang="es-ES" dirty="0" smtClean="0">
                <a:latin typeface="Palatino Linotype" panose="02040502050505030304" pitchFamily="18" charset="0"/>
              </a:rPr>
              <a:t>AGR-164</a:t>
            </a:r>
            <a:r>
              <a:rPr lang="en-US" dirty="0" smtClean="0">
                <a:latin typeface="Palatino Linotype" panose="02040502050505030304" pitchFamily="18" charset="0"/>
              </a:rPr>
              <a:t>; University of Cordoba (Spain)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en-US" baseline="30000" dirty="0">
                <a:latin typeface="Palatino Linotype" panose="02040502050505030304" pitchFamily="18" charset="0"/>
              </a:rPr>
              <a:t>2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s-ES" dirty="0" err="1">
                <a:latin typeface="Palatino Linotype" panose="02040502050505030304" pitchFamily="18" charset="0"/>
              </a:rPr>
              <a:t>Dpt</a:t>
            </a:r>
            <a:r>
              <a:rPr lang="es-ES" dirty="0">
                <a:latin typeface="Palatino Linotype" panose="02040502050505030304" pitchFamily="18" charset="0"/>
              </a:rPr>
              <a:t>. </a:t>
            </a:r>
            <a:r>
              <a:rPr lang="es-ES" dirty="0" err="1" smtClean="0">
                <a:latin typeface="Palatino Linotype" panose="02040502050505030304" pitchFamily="18" charset="0"/>
              </a:rPr>
              <a:t>Agronomy</a:t>
            </a:r>
            <a:r>
              <a:rPr lang="es-ES" dirty="0" smtClean="0">
                <a:latin typeface="Palatino Linotype" panose="02040502050505030304" pitchFamily="18" charset="0"/>
              </a:rPr>
              <a:t>: AGR-174</a:t>
            </a:r>
            <a:r>
              <a:rPr lang="en-US" dirty="0">
                <a:latin typeface="Palatino Linotype" panose="02040502050505030304" pitchFamily="18" charset="0"/>
              </a:rPr>
              <a:t>; University of Cordoba (Spain). </a:t>
            </a:r>
          </a:p>
          <a:p>
            <a:pPr algn="ctr"/>
            <a:endParaRPr lang="fr-FR" dirty="0">
              <a:latin typeface="Palatino Linotype" panose="02040502050505030304" pitchFamily="18" charset="0"/>
            </a:endParaRPr>
          </a:p>
          <a:p>
            <a:r>
              <a:rPr lang="en-US" sz="1400" b="1" dirty="0">
                <a:latin typeface="Palatino Linotype" panose="02040502050505030304" pitchFamily="18" charset="0"/>
              </a:rPr>
              <a:t>*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g82salur@uco.es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42CBA1-8B1F-421F-9844-FA22AF177F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10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" y="1233489"/>
            <a:ext cx="6509263" cy="45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695894" y="1655806"/>
            <a:ext cx="2448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Palatino Linotype" panose="02040502050505030304" pitchFamily="18" charset="0"/>
              </a:rPr>
              <a:t>~ 97.000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signals</a:t>
            </a:r>
            <a:endParaRPr lang="es-ES" sz="1400" b="1" dirty="0" smtClean="0">
              <a:latin typeface="Palatino Linotype" panose="02040502050505030304" pitchFamily="18" charset="0"/>
            </a:endParaRPr>
          </a:p>
          <a:p>
            <a:r>
              <a:rPr lang="es-ES" sz="1400" b="1" dirty="0"/>
              <a:t>9877 </a:t>
            </a:r>
            <a:r>
              <a:rPr lang="es-ES" sz="1400" b="1" dirty="0" err="1"/>
              <a:t>annotated</a:t>
            </a:r>
            <a:r>
              <a:rPr lang="es-ES" sz="1400" b="1" dirty="0"/>
              <a:t> </a:t>
            </a:r>
            <a:r>
              <a:rPr lang="es-ES" sz="1400" b="1" dirty="0" err="1" smtClean="0"/>
              <a:t>compounds</a:t>
            </a:r>
            <a:endParaRPr lang="es-ES" sz="1400" b="1" dirty="0" smtClean="0"/>
          </a:p>
          <a:p>
            <a:r>
              <a:rPr lang="es-ES" sz="1400" b="1" dirty="0" smtClean="0">
                <a:latin typeface="Palatino Linotype" panose="02040502050505030304" pitchFamily="18" charset="0"/>
              </a:rPr>
              <a:t>~700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sz="1400" b="1" dirty="0" smtClean="0">
                <a:latin typeface="Palatino Linotype" panose="02040502050505030304" pitchFamily="18" charset="0"/>
              </a:rPr>
              <a:t>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identified</a:t>
            </a:r>
            <a:r>
              <a:rPr lang="es-ES" sz="1400" b="1" dirty="0" smtClean="0">
                <a:latin typeface="Palatino Linotype" panose="02040502050505030304" pitchFamily="18" charset="0"/>
              </a:rPr>
              <a:t> </a:t>
            </a:r>
            <a:endParaRPr lang="es-ES" sz="1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11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" y="1233714"/>
            <a:ext cx="6533075" cy="45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99898" y="1544596"/>
            <a:ext cx="24481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Palatino Linotype" panose="02040502050505030304" pitchFamily="18" charset="0"/>
              </a:rPr>
              <a:t>~ 49.000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signals</a:t>
            </a:r>
            <a:endParaRPr lang="es-ES" sz="1400" b="1" dirty="0" smtClean="0">
              <a:latin typeface="Palatino Linotype" panose="02040502050505030304" pitchFamily="18" charset="0"/>
            </a:endParaRPr>
          </a:p>
          <a:p>
            <a:r>
              <a:rPr lang="es-ES" sz="1400" b="1" dirty="0" smtClean="0"/>
              <a:t>1162 </a:t>
            </a:r>
            <a:r>
              <a:rPr lang="es-ES" sz="1400" b="1" dirty="0" err="1"/>
              <a:t>annotated</a:t>
            </a:r>
            <a:r>
              <a:rPr lang="es-ES" sz="1400" b="1" dirty="0"/>
              <a:t> </a:t>
            </a:r>
            <a:r>
              <a:rPr lang="es-ES" sz="1400" b="1" dirty="0" err="1" smtClean="0"/>
              <a:t>compounds</a:t>
            </a:r>
            <a:endParaRPr lang="es-ES" sz="1400" b="1" dirty="0" smtClean="0"/>
          </a:p>
          <a:p>
            <a:r>
              <a:rPr lang="es-ES" sz="1400" b="1" dirty="0" smtClean="0">
                <a:latin typeface="Palatino Linotype" panose="02040502050505030304" pitchFamily="18" charset="0"/>
              </a:rPr>
              <a:t>~290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sz="1400" b="1" dirty="0" smtClean="0">
                <a:latin typeface="Palatino Linotype" panose="02040502050505030304" pitchFamily="18" charset="0"/>
              </a:rPr>
              <a:t> </a:t>
            </a:r>
            <a:r>
              <a:rPr lang="es-ES" sz="1400" b="1" dirty="0" err="1" smtClean="0">
                <a:latin typeface="Palatino Linotype" panose="02040502050505030304" pitchFamily="18" charset="0"/>
              </a:rPr>
              <a:t>identified</a:t>
            </a:r>
            <a:r>
              <a:rPr lang="es-ES" sz="1400" b="1" dirty="0" smtClean="0">
                <a:latin typeface="Palatino Linotype" panose="02040502050505030304" pitchFamily="18" charset="0"/>
              </a:rPr>
              <a:t> </a:t>
            </a:r>
            <a:endParaRPr lang="es-ES" sz="1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12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57" y="2613111"/>
            <a:ext cx="3839978" cy="38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30556" r="34230" b="14737"/>
          <a:stretch/>
        </p:blipFill>
        <p:spPr bwMode="auto">
          <a:xfrm>
            <a:off x="0" y="1137621"/>
            <a:ext cx="5770605" cy="400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13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pic>
        <p:nvPicPr>
          <p:cNvPr id="5122" name="Picture 2" descr="https://www.metaboanalyst.ca/MetaboAnalyst/resources/users/guest3554464477692549942tmp/heatmap_0_dpi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5" y="1077307"/>
            <a:ext cx="4260035" cy="42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metaboanalyst.ca/MetaboAnalyst/resources/users/guest6747029689325296148tmp/volcano_0_dpi3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70" y="2215460"/>
            <a:ext cx="4578000" cy="27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33765" y="5200642"/>
            <a:ext cx="4487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Palatino Linotype" panose="02040502050505030304" pitchFamily="18" charset="0"/>
              </a:rPr>
              <a:t>193 </a:t>
            </a:r>
            <a:r>
              <a:rPr lang="es-ES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were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differents</a:t>
            </a:r>
            <a:r>
              <a:rPr lang="es-ES" dirty="0" smtClean="0">
                <a:latin typeface="Palatino Linotype" panose="02040502050505030304" pitchFamily="18" charset="0"/>
              </a:rPr>
              <a:t> at </a:t>
            </a:r>
            <a:r>
              <a:rPr lang="es-ES" dirty="0" err="1" smtClean="0">
                <a:latin typeface="Palatino Linotype" panose="02040502050505030304" pitchFamily="18" charset="0"/>
              </a:rPr>
              <a:t>green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ripening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stage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</a:p>
          <a:p>
            <a:r>
              <a:rPr lang="es-ES" dirty="0" err="1" smtClean="0">
                <a:latin typeface="Palatino Linotype" panose="02040502050505030304" pitchFamily="18" charset="0"/>
              </a:rPr>
              <a:t>Fold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Change</a:t>
            </a:r>
            <a:r>
              <a:rPr lang="es-ES" dirty="0">
                <a:latin typeface="Palatino Linotype" panose="02040502050505030304" pitchFamily="18" charset="0"/>
              </a:rPr>
              <a:t> │</a:t>
            </a:r>
            <a:r>
              <a:rPr lang="es-ES" dirty="0" smtClean="0">
                <a:latin typeface="Palatino Linotype" panose="02040502050505030304" pitchFamily="18" charset="0"/>
              </a:rPr>
              <a:t>2│</a:t>
            </a:r>
          </a:p>
          <a:p>
            <a:endParaRPr lang="es-E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metaboanalyst.ca/MetaboAnalyst/resources/users/guest3795909353275404114tmp/volcano_1_dpi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70" y="3026011"/>
            <a:ext cx="4992130" cy="29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metaboanalyst.ca/MetaboAnalyst/resources/users/guest6683196744057100823tmp/volcano_1_dpi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202"/>
            <a:ext cx="4727712" cy="28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14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906656" y="6213051"/>
            <a:ext cx="6856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Functional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categorization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was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carried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out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s-ES" sz="2200" b="1" dirty="0" err="1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manually</a:t>
            </a:r>
            <a:r>
              <a:rPr lang="es-ES" sz="22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es-ES" sz="22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27712" y="1398397"/>
            <a:ext cx="4106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Palatino Linotype" panose="02040502050505030304" pitchFamily="18" charset="0"/>
              </a:rPr>
              <a:t>177 </a:t>
            </a:r>
            <a:r>
              <a:rPr lang="es-ES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were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differents</a:t>
            </a:r>
            <a:r>
              <a:rPr lang="es-ES" dirty="0" smtClean="0">
                <a:latin typeface="Palatino Linotype" panose="02040502050505030304" pitchFamily="18" charset="0"/>
              </a:rPr>
              <a:t> at </a:t>
            </a:r>
            <a:r>
              <a:rPr lang="es-ES" dirty="0" err="1" smtClean="0">
                <a:latin typeface="Palatino Linotype" panose="02040502050505030304" pitchFamily="18" charset="0"/>
              </a:rPr>
              <a:t>turning</a:t>
            </a:r>
            <a:r>
              <a:rPr lang="es-ES" dirty="0">
                <a:latin typeface="Palatino Linotype" panose="02040502050505030304" pitchFamily="18" charset="0"/>
              </a:rPr>
              <a:t>-</a:t>
            </a:r>
            <a:r>
              <a:rPr lang="es-ES" dirty="0" smtClean="0">
                <a:latin typeface="Palatino Linotype" panose="02040502050505030304" pitchFamily="18" charset="0"/>
              </a:rPr>
              <a:t>red </a:t>
            </a:r>
            <a:r>
              <a:rPr lang="es-ES" dirty="0" err="1" smtClean="0">
                <a:latin typeface="Palatino Linotype" panose="02040502050505030304" pitchFamily="18" charset="0"/>
              </a:rPr>
              <a:t>ripening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stage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</a:p>
          <a:p>
            <a:r>
              <a:rPr lang="es-ES" dirty="0" err="1" smtClean="0">
                <a:latin typeface="Palatino Linotype" panose="02040502050505030304" pitchFamily="18" charset="0"/>
              </a:rPr>
              <a:t>Fold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Change</a:t>
            </a:r>
            <a:r>
              <a:rPr lang="es-ES" dirty="0">
                <a:latin typeface="Palatino Linotype" panose="02040502050505030304" pitchFamily="18" charset="0"/>
              </a:rPr>
              <a:t> │</a:t>
            </a:r>
            <a:r>
              <a:rPr lang="es-ES" dirty="0" smtClean="0">
                <a:latin typeface="Palatino Linotype" panose="02040502050505030304" pitchFamily="18" charset="0"/>
              </a:rPr>
              <a:t>2│</a:t>
            </a:r>
          </a:p>
          <a:p>
            <a:endParaRPr lang="es-ES" dirty="0">
              <a:latin typeface="Palatino Linotype" panose="0204050205050503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5118" y="3923485"/>
            <a:ext cx="4106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Palatino Linotype" panose="02040502050505030304" pitchFamily="18" charset="0"/>
              </a:rPr>
              <a:t>241 </a:t>
            </a:r>
            <a:r>
              <a:rPr lang="es-ES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were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differents</a:t>
            </a:r>
            <a:r>
              <a:rPr lang="es-ES" dirty="0" smtClean="0">
                <a:latin typeface="Palatino Linotype" panose="02040502050505030304" pitchFamily="18" charset="0"/>
              </a:rPr>
              <a:t> at </a:t>
            </a:r>
            <a:r>
              <a:rPr lang="es-ES" dirty="0" err="1" smtClean="0">
                <a:latin typeface="Palatino Linotype" panose="02040502050505030304" pitchFamily="18" charset="0"/>
              </a:rPr>
              <a:t>purple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ripening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stage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</a:p>
          <a:p>
            <a:r>
              <a:rPr lang="es-ES" dirty="0" err="1" smtClean="0">
                <a:latin typeface="Palatino Linotype" panose="02040502050505030304" pitchFamily="18" charset="0"/>
              </a:rPr>
              <a:t>Fold</a:t>
            </a:r>
            <a:r>
              <a:rPr lang="es-ES" dirty="0" smtClean="0">
                <a:latin typeface="Palatino Linotype" panose="02040502050505030304" pitchFamily="18" charset="0"/>
              </a:rPr>
              <a:t> </a:t>
            </a:r>
            <a:r>
              <a:rPr lang="es-ES" dirty="0" err="1" smtClean="0">
                <a:latin typeface="Palatino Linotype" panose="02040502050505030304" pitchFamily="18" charset="0"/>
              </a:rPr>
              <a:t>Change</a:t>
            </a:r>
            <a:r>
              <a:rPr lang="es-ES" dirty="0">
                <a:latin typeface="Palatino Linotype" panose="02040502050505030304" pitchFamily="18" charset="0"/>
              </a:rPr>
              <a:t> │</a:t>
            </a:r>
            <a:r>
              <a:rPr lang="es-ES" dirty="0" smtClean="0">
                <a:latin typeface="Palatino Linotype" panose="02040502050505030304" pitchFamily="18" charset="0"/>
              </a:rPr>
              <a:t>2│</a:t>
            </a:r>
          </a:p>
          <a:p>
            <a:endParaRPr lang="es-E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15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237189"/>
            <a:ext cx="1386205" cy="431800"/>
          </a:xfrm>
          <a:prstGeom prst="rect">
            <a:avLst/>
          </a:prstGeom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466767" y="1408132"/>
            <a:ext cx="7560840" cy="4525963"/>
          </a:xfrm>
          <a:noFill/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GB" sz="2000" dirty="0" smtClean="0">
                <a:latin typeface="Palatino Linotype" panose="02040502050505030304" pitchFamily="18" charset="0"/>
              </a:rPr>
              <a:t>Around 800 metabolites were identified by UHPLC/</a:t>
            </a:r>
            <a:r>
              <a:rPr lang="en-GB" sz="2000" dirty="0" err="1" smtClean="0">
                <a:latin typeface="Palatino Linotype" panose="02040502050505030304" pitchFamily="18" charset="0"/>
              </a:rPr>
              <a:t>qTOF</a:t>
            </a:r>
            <a:r>
              <a:rPr lang="en-GB" sz="2000" dirty="0" smtClean="0">
                <a:latin typeface="Palatino Linotype" panose="02040502050505030304" pitchFamily="18" charset="0"/>
              </a:rPr>
              <a:t> MS strategy using a restricted parameters. </a:t>
            </a:r>
          </a:p>
          <a:p>
            <a:pPr lvl="1" algn="just"/>
            <a:r>
              <a:rPr lang="en-GB" sz="1800" dirty="0" smtClean="0">
                <a:latin typeface="Palatino Linotype" panose="02040502050505030304" pitchFamily="18" charset="0"/>
              </a:rPr>
              <a:t>Present in 2/3replicates and absent in blank</a:t>
            </a:r>
          </a:p>
          <a:p>
            <a:pPr lvl="1" algn="just"/>
            <a:r>
              <a:rPr lang="en-GB" sz="1800" dirty="0" smtClean="0">
                <a:latin typeface="Palatino Linotype" panose="02040502050505030304" pitchFamily="18" charset="0"/>
              </a:rPr>
              <a:t>With description known and fragmentation spectra</a:t>
            </a:r>
          </a:p>
          <a:p>
            <a:pPr lvl="1" algn="just"/>
            <a:r>
              <a:rPr lang="en-GB" sz="1800" dirty="0" smtClean="0">
                <a:latin typeface="Palatino Linotype" panose="02040502050505030304" pitchFamily="18" charset="0"/>
              </a:rPr>
              <a:t>Quality control reproducibility</a:t>
            </a:r>
          </a:p>
          <a:p>
            <a:pPr algn="just"/>
            <a:r>
              <a:rPr lang="en-GB" sz="2200" dirty="0" smtClean="0">
                <a:latin typeface="Palatino Linotype" panose="02040502050505030304" pitchFamily="18" charset="0"/>
              </a:rPr>
              <a:t>Around 200 metabolites/ripening stage present differences (FDR&lt;0,05) between AT and AT+4ºC treatments.</a:t>
            </a:r>
          </a:p>
          <a:p>
            <a:pPr marL="457200" lvl="1" indent="0" algn="just">
              <a:buNone/>
            </a:pPr>
            <a:endParaRPr lang="fr-FR" sz="800" dirty="0" smtClean="0">
              <a:latin typeface="Palatino Linotype" panose="02040502050505030304" pitchFamily="18" charset="0"/>
            </a:endParaRPr>
          </a:p>
          <a:p>
            <a:pPr algn="just"/>
            <a:r>
              <a:rPr lang="fr-FR" sz="2000" dirty="0" smtClean="0">
                <a:latin typeface="Palatino Linotype" panose="02040502050505030304" pitchFamily="18" charset="0"/>
              </a:rPr>
              <a:t>The major </a:t>
            </a:r>
            <a:r>
              <a:rPr lang="fr-FR" sz="2000" dirty="0" err="1" smtClean="0">
                <a:latin typeface="Palatino Linotype" panose="02040502050505030304" pitchFamily="18" charset="0"/>
              </a:rPr>
              <a:t>ripening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processes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affected</a:t>
            </a:r>
            <a:r>
              <a:rPr lang="fr-FR" sz="2000" dirty="0" smtClean="0">
                <a:latin typeface="Palatino Linotype" panose="02040502050505030304" pitchFamily="18" charset="0"/>
              </a:rPr>
              <a:t> by +4ºC </a:t>
            </a:r>
            <a:r>
              <a:rPr lang="fr-FR" sz="2000" dirty="0" err="1" smtClean="0">
                <a:latin typeface="Palatino Linotype" panose="02040502050505030304" pitchFamily="18" charset="0"/>
              </a:rPr>
              <a:t>were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fatty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acids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synthesis</a:t>
            </a:r>
            <a:r>
              <a:rPr lang="fr-FR" sz="2000" dirty="0">
                <a:latin typeface="Palatino Linotype" panose="02040502050505030304" pitchFamily="18" charset="0"/>
              </a:rPr>
              <a:t>, p</a:t>
            </a:r>
            <a:r>
              <a:rPr lang="fr-FR" sz="2000" dirty="0" smtClean="0">
                <a:latin typeface="Palatino Linotype" panose="02040502050505030304" pitchFamily="18" charset="0"/>
              </a:rPr>
              <a:t>lant </a:t>
            </a:r>
            <a:r>
              <a:rPr lang="fr-FR" sz="2000" dirty="0" err="1" smtClean="0">
                <a:latin typeface="Palatino Linotype" panose="02040502050505030304" pitchFamily="18" charset="0"/>
              </a:rPr>
              <a:t>cell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wall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degradation</a:t>
            </a:r>
            <a:r>
              <a:rPr lang="fr-FR" sz="2000" dirty="0" smtClean="0">
                <a:latin typeface="Palatino Linotype" panose="02040502050505030304" pitchFamily="18" charset="0"/>
              </a:rPr>
              <a:t>, and </a:t>
            </a:r>
            <a:r>
              <a:rPr lang="fr-FR" sz="2000" dirty="0" err="1">
                <a:latin typeface="Palatino Linotype" panose="02040502050505030304" pitchFamily="18" charset="0"/>
              </a:rPr>
              <a:t>t</a:t>
            </a:r>
            <a:r>
              <a:rPr lang="fr-FR" sz="2000" dirty="0" err="1" smtClean="0">
                <a:latin typeface="Palatino Linotype" panose="02040502050505030304" pitchFamily="18" charset="0"/>
              </a:rPr>
              <a:t>erpene</a:t>
            </a:r>
            <a:r>
              <a:rPr lang="fr-FR" sz="2000" dirty="0" smtClean="0">
                <a:latin typeface="Palatino Linotype" panose="02040502050505030304" pitchFamily="18" charset="0"/>
              </a:rPr>
              <a:t>, </a:t>
            </a:r>
            <a:r>
              <a:rPr lang="fr-FR" sz="2000" dirty="0" err="1">
                <a:latin typeface="Palatino Linotype" panose="02040502050505030304" pitchFamily="18" charset="0"/>
              </a:rPr>
              <a:t>p</a:t>
            </a:r>
            <a:r>
              <a:rPr lang="fr-FR" sz="2000" dirty="0" err="1" smtClean="0">
                <a:latin typeface="Palatino Linotype" panose="02040502050505030304" pitchFamily="18" charset="0"/>
              </a:rPr>
              <a:t>henylpropanoids</a:t>
            </a:r>
            <a:r>
              <a:rPr lang="fr-FR" sz="2000" dirty="0" smtClean="0">
                <a:latin typeface="Palatino Linotype" panose="02040502050505030304" pitchFamily="18" charset="0"/>
              </a:rPr>
              <a:t> and </a:t>
            </a:r>
            <a:r>
              <a:rPr lang="fr-FR" sz="2000" dirty="0" err="1">
                <a:latin typeface="Palatino Linotype" panose="02040502050505030304" pitchFamily="18" charset="0"/>
              </a:rPr>
              <a:t>f</a:t>
            </a:r>
            <a:r>
              <a:rPr lang="fr-FR" sz="2000" dirty="0" err="1" smtClean="0">
                <a:latin typeface="Palatino Linotype" panose="02040502050505030304" pitchFamily="18" charset="0"/>
              </a:rPr>
              <a:t>lavonoids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biosynthesis</a:t>
            </a:r>
            <a:r>
              <a:rPr lang="fr-FR" sz="2000" dirty="0" smtClean="0">
                <a:latin typeface="Palatino Linotype" panose="02040502050505030304" pitchFamily="18" charset="0"/>
              </a:rPr>
              <a:t>.</a:t>
            </a:r>
          </a:p>
          <a:p>
            <a:pPr algn="just"/>
            <a:endParaRPr lang="fr-FR" sz="800" dirty="0" smtClean="0">
              <a:latin typeface="Palatino Linotype" panose="02040502050505030304" pitchFamily="18" charset="0"/>
            </a:endParaRPr>
          </a:p>
          <a:p>
            <a:pPr algn="just"/>
            <a:r>
              <a:rPr lang="en-GB" sz="2000" dirty="0">
                <a:latin typeface="Palatino Linotype" panose="02040502050505030304" pitchFamily="18" charset="0"/>
              </a:rPr>
              <a:t>The results </a:t>
            </a:r>
            <a:r>
              <a:rPr lang="en-GB" sz="2000" dirty="0" smtClean="0">
                <a:latin typeface="Palatino Linotype" panose="02040502050505030304" pitchFamily="18" charset="0"/>
              </a:rPr>
              <a:t>suggest </a:t>
            </a:r>
            <a:r>
              <a:rPr lang="en-GB" sz="2000" dirty="0">
                <a:latin typeface="Palatino Linotype" panose="02040502050505030304" pitchFamily="18" charset="0"/>
              </a:rPr>
              <a:t>that global warming </a:t>
            </a:r>
            <a:r>
              <a:rPr lang="en-GB" sz="2000" dirty="0" smtClean="0">
                <a:latin typeface="Palatino Linotype" panose="02040502050505030304" pitchFamily="18" charset="0"/>
              </a:rPr>
              <a:t>will be affect </a:t>
            </a:r>
            <a:r>
              <a:rPr lang="en-GB" sz="2000" dirty="0">
                <a:latin typeface="Palatino Linotype" panose="02040502050505030304" pitchFamily="18" charset="0"/>
              </a:rPr>
              <a:t>the ripening processes modifying the </a:t>
            </a:r>
            <a:r>
              <a:rPr lang="it-IT" sz="2000" dirty="0">
                <a:latin typeface="Palatino Linotype" panose="02040502050505030304" pitchFamily="18" charset="0"/>
              </a:rPr>
              <a:t>fruit characteristics and the final </a:t>
            </a:r>
            <a:r>
              <a:rPr lang="en-GB" sz="2000" dirty="0">
                <a:latin typeface="Palatino Linotype" panose="02040502050505030304" pitchFamily="18" charset="0"/>
              </a:rPr>
              <a:t>oil </a:t>
            </a:r>
            <a:r>
              <a:rPr lang="en-GB" sz="2000" dirty="0" smtClean="0">
                <a:latin typeface="Palatino Linotype" panose="02040502050505030304" pitchFamily="18" charset="0"/>
              </a:rPr>
              <a:t>quantity and quality</a:t>
            </a:r>
            <a:r>
              <a:rPr lang="en-GB" sz="2000" dirty="0">
                <a:latin typeface="Palatino Linotype" panose="02040502050505030304" pitchFamily="18" charset="0"/>
              </a:rPr>
              <a:t>.</a:t>
            </a:r>
          </a:p>
          <a:p>
            <a:pPr marL="114300" indent="0" algn="just">
              <a:buNone/>
            </a:pPr>
            <a:endParaRPr lang="fr-FR" sz="2000" dirty="0" smtClean="0">
              <a:latin typeface="Palatino Linotype" panose="02040502050505030304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9763" y="635938"/>
            <a:ext cx="8208912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Palatino Linotype" panose="02040502050505030304" pitchFamily="18" charset="0"/>
              </a:rPr>
              <a:t>Conclusions </a:t>
            </a:r>
            <a:endParaRPr lang="fr-FR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16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11966" y="1731678"/>
            <a:ext cx="7416824" cy="45259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s-ES" sz="2000" b="1" dirty="0" err="1" smtClean="0">
                <a:latin typeface="Palatino Linotype" panose="02040502050505030304" pitchFamily="18" charset="0"/>
              </a:rPr>
              <a:t>Analysis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by</a:t>
            </a:r>
            <a:r>
              <a:rPr lang="es-ES" sz="2000" b="1" dirty="0" smtClean="0">
                <a:latin typeface="Palatino Linotype" panose="02040502050505030304" pitchFamily="18" charset="0"/>
              </a:rPr>
              <a:t> RT-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qPCR</a:t>
            </a:r>
            <a:r>
              <a:rPr lang="es-ES" sz="2000" b="1" dirty="0">
                <a:latin typeface="Palatino Linotype" panose="02040502050505030304" pitchFamily="18" charset="0"/>
              </a:rPr>
              <a:t> of 103 gene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expressions</a:t>
            </a:r>
            <a:endParaRPr lang="es-ES" sz="2000" b="1" dirty="0" smtClean="0">
              <a:latin typeface="Palatino Linotype" panose="02040502050505030304" pitchFamily="18" charset="0"/>
            </a:endParaRPr>
          </a:p>
          <a:p>
            <a:pPr lvl="1"/>
            <a:r>
              <a:rPr lang="es-ES" sz="2000" dirty="0" err="1" smtClean="0">
                <a:latin typeface="Palatino Linotype" panose="02040502050505030304" pitchFamily="18" charset="0"/>
              </a:rPr>
              <a:t>Lipid</a:t>
            </a:r>
            <a:r>
              <a:rPr lang="es-ES" sz="2000" dirty="0" smtClean="0">
                <a:latin typeface="Palatino Linotype" panose="02040502050505030304" pitchFamily="18" charset="0"/>
              </a:rPr>
              <a:t> </a:t>
            </a:r>
            <a:r>
              <a:rPr lang="es-ES" sz="2000" dirty="0" err="1" smtClean="0">
                <a:latin typeface="Palatino Linotype" panose="02040502050505030304" pitchFamily="18" charset="0"/>
              </a:rPr>
              <a:t>metabolism</a:t>
            </a:r>
            <a:r>
              <a:rPr lang="es-ES" sz="2000" dirty="0" smtClean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fr-FR" sz="2000" dirty="0" smtClean="0">
                <a:latin typeface="Palatino Linotype" panose="02040502050505030304" pitchFamily="18" charset="0"/>
              </a:rPr>
              <a:t>ABA- </a:t>
            </a:r>
            <a:r>
              <a:rPr lang="fr-FR" sz="2000" dirty="0" err="1" smtClean="0">
                <a:latin typeface="Palatino Linotype" panose="02040502050505030304" pitchFamily="18" charset="0"/>
              </a:rPr>
              <a:t>ethylene</a:t>
            </a:r>
            <a:r>
              <a:rPr lang="fr-FR" sz="2000" dirty="0" smtClean="0">
                <a:latin typeface="Palatino Linotype" panose="02040502050505030304" pitchFamily="18" charset="0"/>
              </a:rPr>
              <a:t>-AIA </a:t>
            </a:r>
            <a:r>
              <a:rPr lang="fr-FR" sz="2000" dirty="0" err="1" smtClean="0">
                <a:latin typeface="Palatino Linotype" panose="02040502050505030304" pitchFamily="18" charset="0"/>
              </a:rPr>
              <a:t>response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fr-FR" sz="2000" dirty="0" smtClean="0">
                <a:latin typeface="Palatino Linotype" panose="02040502050505030304" pitchFamily="18" charset="0"/>
              </a:rPr>
              <a:t>Plant </a:t>
            </a:r>
            <a:r>
              <a:rPr lang="fr-FR" sz="2000" dirty="0" err="1" smtClean="0">
                <a:latin typeface="Palatino Linotype" panose="02040502050505030304" pitchFamily="18" charset="0"/>
              </a:rPr>
              <a:t>wall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degradation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fr-FR" sz="2000" dirty="0" err="1" smtClean="0">
                <a:latin typeface="Palatino Linotype" panose="02040502050505030304" pitchFamily="18" charset="0"/>
              </a:rPr>
              <a:t>Anthocyanin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biosynthesis</a:t>
            </a:r>
            <a:endParaRPr lang="fr-FR" sz="2000" dirty="0" smtClean="0">
              <a:latin typeface="Palatino Linotype" panose="02040502050505030304" pitchFamily="18" charset="0"/>
            </a:endParaRPr>
          </a:p>
          <a:p>
            <a:pPr lvl="1"/>
            <a:r>
              <a:rPr lang="fr-FR" sz="2000" dirty="0" smtClean="0">
                <a:latin typeface="Palatino Linotype" panose="02040502050505030304" pitchFamily="18" charset="0"/>
              </a:rPr>
              <a:t>Olive </a:t>
            </a:r>
            <a:r>
              <a:rPr lang="fr-FR" sz="2000" dirty="0" err="1" smtClean="0">
                <a:latin typeface="Palatino Linotype" panose="02040502050505030304" pitchFamily="18" charset="0"/>
              </a:rPr>
              <a:t>secondary</a:t>
            </a:r>
            <a:r>
              <a:rPr lang="fr-FR" sz="2000" dirty="0" smtClean="0"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latin typeface="Palatino Linotype" panose="02040502050505030304" pitchFamily="18" charset="0"/>
              </a:rPr>
              <a:t>metabolites</a:t>
            </a:r>
            <a:endParaRPr lang="fr-FR" sz="2000" dirty="0">
              <a:latin typeface="Palatino Linotype" panose="02040502050505030304" pitchFamily="18" charset="0"/>
            </a:endParaRPr>
          </a:p>
          <a:p>
            <a:r>
              <a:rPr lang="fr-FR" sz="2000" b="1" dirty="0" err="1" smtClean="0">
                <a:latin typeface="Palatino Linotype" panose="02040502050505030304" pitchFamily="18" charset="0"/>
              </a:rPr>
              <a:t>Analysis</a:t>
            </a:r>
            <a:r>
              <a:rPr lang="fr-FR" sz="2000" b="1" dirty="0" smtClean="0">
                <a:latin typeface="Palatino Linotype" panose="02040502050505030304" pitchFamily="18" charset="0"/>
              </a:rPr>
              <a:t> of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flowering</a:t>
            </a:r>
            <a:r>
              <a:rPr lang="fr-FR" sz="2000" b="1" dirty="0" smtClean="0">
                <a:latin typeface="Palatino Linotype" panose="02040502050505030304" pitchFamily="18" charset="0"/>
              </a:rPr>
              <a:t> and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ripening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processes</a:t>
            </a:r>
            <a:r>
              <a:rPr lang="fr-FR" sz="2000" b="1" dirty="0" smtClean="0">
                <a:latin typeface="Palatino Linotype" panose="02040502050505030304" pitchFamily="18" charset="0"/>
              </a:rPr>
              <a:t> by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proteomics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assays</a:t>
            </a:r>
            <a:endParaRPr lang="fr-FR" sz="2000" b="1" dirty="0" smtClean="0">
              <a:latin typeface="Palatino Linotype" panose="02040502050505030304" pitchFamily="18" charset="0"/>
            </a:endParaRPr>
          </a:p>
          <a:p>
            <a:endParaRPr lang="fr-FR" sz="2000" b="1" dirty="0" smtClean="0">
              <a:latin typeface="Palatino Linotype" panose="02040502050505030304" pitchFamily="18" charset="0"/>
            </a:endParaRPr>
          </a:p>
          <a:p>
            <a:r>
              <a:rPr lang="fr-FR" sz="2000" b="1" dirty="0" smtClean="0">
                <a:latin typeface="Palatino Linotype" panose="02040502050505030304" pitchFamily="18" charset="0"/>
              </a:rPr>
              <a:t>Extension of the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study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with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other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varieties</a:t>
            </a:r>
            <a:endParaRPr lang="fr-FR" sz="2000" b="1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9436" y="709034"/>
            <a:ext cx="8229600" cy="10668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Palatino Linotype" panose="02040502050505030304" pitchFamily="18" charset="0"/>
              </a:rPr>
              <a:t>Perspectives</a:t>
            </a:r>
            <a:endParaRPr lang="es-ES" sz="36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02" y="1450150"/>
            <a:ext cx="2770793" cy="209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17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33289" r="22799"/>
          <a:stretch/>
        </p:blipFill>
        <p:spPr bwMode="auto">
          <a:xfrm>
            <a:off x="4640485" y="3055476"/>
            <a:ext cx="4468019" cy="375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430055" y="4015706"/>
            <a:ext cx="2210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/>
              <a:t>Dpt</a:t>
            </a:r>
            <a:r>
              <a:rPr lang="es-ES" sz="1400" b="1" dirty="0" smtClean="0"/>
              <a:t>. </a:t>
            </a:r>
            <a:r>
              <a:rPr lang="es-ES" sz="1400" b="1" dirty="0" err="1" smtClean="0"/>
              <a:t>Agronomy</a:t>
            </a:r>
            <a:r>
              <a:rPr lang="es-ES" sz="1400" b="1" dirty="0" smtClean="0"/>
              <a:t>; </a:t>
            </a:r>
            <a:r>
              <a:rPr lang="es-ES" sz="1400" dirty="0" smtClean="0"/>
              <a:t>AGR-174 </a:t>
            </a:r>
          </a:p>
          <a:p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</a:rPr>
              <a:t>Manuel </a:t>
            </a:r>
            <a:r>
              <a:rPr lang="es-ES" sz="1400" b="1" dirty="0" err="1" smtClean="0">
                <a:solidFill>
                  <a:schemeClr val="accent1">
                    <a:lumMod val="50000"/>
                  </a:schemeClr>
                </a:solidFill>
              </a:rPr>
              <a:t>Benlloch</a:t>
            </a:r>
            <a:endParaRPr lang="es-E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</a:rPr>
              <a:t>María </a:t>
            </a:r>
            <a:r>
              <a:rPr lang="es-ES" sz="1400" b="1" dirty="0" err="1" smtClean="0">
                <a:solidFill>
                  <a:schemeClr val="accent1">
                    <a:lumMod val="50000"/>
                  </a:schemeClr>
                </a:solidFill>
              </a:rPr>
              <a:t>Benlloch</a:t>
            </a: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</a:rPr>
              <a:t> González</a:t>
            </a:r>
            <a:endParaRPr lang="es-E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36096" y="945571"/>
            <a:ext cx="4176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err="1" smtClean="0"/>
              <a:t>Dpt</a:t>
            </a:r>
            <a:r>
              <a:rPr lang="es-ES" sz="1300" b="1" dirty="0" smtClean="0"/>
              <a:t>. </a:t>
            </a:r>
            <a:r>
              <a:rPr lang="es-ES" sz="1300" b="1" dirty="0" err="1" smtClean="0"/>
              <a:t>Biochemistry</a:t>
            </a:r>
            <a:r>
              <a:rPr lang="es-ES" sz="1300" b="1" dirty="0" smtClean="0"/>
              <a:t> and Molecular </a:t>
            </a:r>
            <a:r>
              <a:rPr lang="es-ES" sz="1300" b="1" dirty="0" err="1" smtClean="0"/>
              <a:t>Biology</a:t>
            </a:r>
            <a:r>
              <a:rPr lang="es-ES" sz="1300" b="1" dirty="0" smtClean="0"/>
              <a:t>; </a:t>
            </a:r>
            <a:r>
              <a:rPr lang="es-ES" sz="1300" dirty="0" smtClean="0"/>
              <a:t>AGR-164 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Jesús </a:t>
            </a:r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Jorrín</a:t>
            </a:r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 Novo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Ana Maldonado </a:t>
            </a:r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Alconada</a:t>
            </a:r>
            <a:endParaRPr lang="es-ES" sz="1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MªCarmen</a:t>
            </a:r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 Molina  Gómez 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Mª Dolores Rey </a:t>
            </a:r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Santomé</a:t>
            </a:r>
            <a:endParaRPr lang="es-ES" sz="1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MªÁngeles</a:t>
            </a:r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 Castillejo Sánchez</a:t>
            </a:r>
          </a:p>
          <a:p>
            <a:r>
              <a:rPr lang="es-ES" sz="1300" b="1" dirty="0" err="1" smtClean="0">
                <a:solidFill>
                  <a:schemeClr val="accent1">
                    <a:lumMod val="50000"/>
                  </a:schemeClr>
                </a:solidFill>
              </a:rPr>
              <a:t>Victor</a:t>
            </a:r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 M. Guerrero Sánchez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Cristina López Hidalgo 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Isabel Gómez Gálvez </a:t>
            </a:r>
          </a:p>
          <a:p>
            <a:r>
              <a:rPr lang="es-ES" sz="1300" b="1" dirty="0" smtClean="0">
                <a:solidFill>
                  <a:schemeClr val="accent1">
                    <a:lumMod val="50000"/>
                  </a:schemeClr>
                </a:solidFill>
              </a:rPr>
              <a:t>Fabiola Santos Rodríguez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23694" r="3982" b="6806"/>
          <a:stretch/>
        </p:blipFill>
        <p:spPr bwMode="auto">
          <a:xfrm>
            <a:off x="0" y="945571"/>
            <a:ext cx="5421008" cy="3070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0" y="4567700"/>
            <a:ext cx="44664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/>
              <a:t>Acknowledgements:</a:t>
            </a:r>
          </a:p>
          <a:p>
            <a:r>
              <a:rPr lang="it-IT" sz="1100" dirty="0" smtClean="0"/>
              <a:t>Consejería </a:t>
            </a:r>
            <a:r>
              <a:rPr lang="it-IT" sz="1100" dirty="0"/>
              <a:t>de Economía y Conocimiento de la Junta de Andalucía “Incentivos a Proyectos de Investigación de Excelencia” (Ref. </a:t>
            </a:r>
            <a:r>
              <a:rPr lang="en-US" sz="1100" dirty="0"/>
              <a:t>AGR/7152). </a:t>
            </a:r>
            <a:endParaRPr lang="en-US" sz="1100" dirty="0" smtClean="0"/>
          </a:p>
          <a:p>
            <a:endParaRPr lang="en-US" sz="200" dirty="0" smtClean="0"/>
          </a:p>
          <a:p>
            <a:r>
              <a:rPr lang="en-US" sz="1100" dirty="0" smtClean="0"/>
              <a:t>FPU </a:t>
            </a:r>
            <a:r>
              <a:rPr lang="en-US" sz="1100" dirty="0"/>
              <a:t>grant supported by the Ministry of Education of Spain (FPU14/00186).</a:t>
            </a:r>
            <a:endParaRPr lang="es-ES" sz="1100" b="1" dirty="0">
              <a:solidFill>
                <a:srgbClr val="0070C0"/>
              </a:solidFill>
            </a:endParaRPr>
          </a:p>
        </p:txBody>
      </p:sp>
      <p:pic>
        <p:nvPicPr>
          <p:cNvPr id="17" name="Picture 2" descr="Resultado de imagen de scai uco proteÃ³mic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12900" r="12566" b="15077"/>
          <a:stretch/>
        </p:blipFill>
        <p:spPr bwMode="auto">
          <a:xfrm>
            <a:off x="2347388" y="5446641"/>
            <a:ext cx="726232" cy="69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pbs.twimg.com/media/DYUa7y2XUAEFBg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3709" r="47339" b="86249"/>
          <a:stretch/>
        </p:blipFill>
        <p:spPr bwMode="auto">
          <a:xfrm>
            <a:off x="3163503" y="5592486"/>
            <a:ext cx="1264905" cy="4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h5.googleusercontent.com/-8EDNsMGBsUI/T-TPrwc53pI/AAAAAAAAAyU/e0EGDpEHIds/s750/Olivos_Mengibar_Jaen_2.jpg"/>
          <p:cNvPicPr>
            <a:picLocks noChangeAspect="1" noChangeArrowheads="1"/>
          </p:cNvPicPr>
          <p:nvPr/>
        </p:nvPicPr>
        <p:blipFill>
          <a:blip r:embed="rId2" cstate="print"/>
          <a:srcRect r="4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18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441175" y="1652126"/>
            <a:ext cx="6261651" cy="1143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000" dirty="0" err="1" smtClean="0">
                <a:latin typeface="Palatino Linotype" panose="02040502050505030304" pitchFamily="18" charset="0"/>
              </a:rPr>
              <a:t>Thanks</a:t>
            </a:r>
            <a:r>
              <a:rPr lang="fr-FR" sz="4000" dirty="0" smtClean="0">
                <a:latin typeface="Palatino Linotype" panose="02040502050505030304" pitchFamily="18" charset="0"/>
              </a:rPr>
              <a:t> for </a:t>
            </a:r>
            <a:r>
              <a:rPr lang="fr-FR" sz="4000" dirty="0" err="1" smtClean="0">
                <a:latin typeface="Palatino Linotype" panose="02040502050505030304" pitchFamily="18" charset="0"/>
              </a:rPr>
              <a:t>your</a:t>
            </a:r>
            <a:r>
              <a:rPr lang="fr-FR" sz="4000" dirty="0" smtClean="0">
                <a:latin typeface="Palatino Linotype" panose="02040502050505030304" pitchFamily="18" charset="0"/>
              </a:rPr>
              <a:t> attention</a:t>
            </a:r>
            <a:endParaRPr lang="fr-FR" sz="4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78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2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93510" y="665269"/>
            <a:ext cx="8229600" cy="1066800"/>
          </a:xfrm>
        </p:spPr>
        <p:txBody>
          <a:bodyPr>
            <a:normAutofit/>
          </a:bodyPr>
          <a:lstStyle/>
          <a:p>
            <a:r>
              <a:rPr lang="es-ES_tradnl" sz="3600" dirty="0" err="1" smtClean="0">
                <a:latin typeface="Palatino Linotype" panose="02040502050505030304" pitchFamily="18" charset="0"/>
              </a:rPr>
              <a:t>Introduction</a:t>
            </a:r>
            <a:endParaRPr lang="es-ES" sz="36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2" descr="http://www.esenciadeolivo.es/wp-content/uploads/2011/11/llanos_motr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6400" y="1014680"/>
            <a:ext cx="3204505" cy="2139007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LOGGER_PHOTO_ID_5724300263557491234" descr="http://1.bp.blogspot.com/-1-FZ7bTuPSY/T3DMwtUE6iI/AAAAAAAAEm0/UuwfMb5fSYU/s400/5.olivos-california-valle-central.jpg"/>
          <p:cNvPicPr/>
          <p:nvPr/>
        </p:nvPicPr>
        <p:blipFill>
          <a:blip r:embed="rId5" cstate="print"/>
          <a:srcRect b="14148"/>
          <a:stretch>
            <a:fillRect/>
          </a:stretch>
        </p:blipFill>
        <p:spPr bwMode="auto">
          <a:xfrm>
            <a:off x="7264548" y="2185930"/>
            <a:ext cx="1879452" cy="1741351"/>
          </a:xfrm>
          <a:prstGeom prst="rect">
            <a:avLst/>
          </a:prstGeom>
          <a:noFill/>
          <a:ln w="9525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20" y="3709412"/>
            <a:ext cx="6925380" cy="315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92610" y="3985960"/>
            <a:ext cx="28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Olive </a:t>
            </a:r>
            <a:r>
              <a:rPr lang="es-ES" dirty="0" err="1" smtClean="0"/>
              <a:t>oil</a:t>
            </a:r>
            <a:r>
              <a:rPr lang="es-ES" dirty="0" smtClean="0"/>
              <a:t> </a:t>
            </a:r>
            <a:r>
              <a:rPr lang="es-ES" dirty="0" err="1" smtClean="0"/>
              <a:t>production</a:t>
            </a:r>
            <a:r>
              <a:rPr lang="es-ES" dirty="0" smtClean="0"/>
              <a:t> (1000 t)</a:t>
            </a:r>
            <a:endParaRPr lang="es-ES" dirty="0"/>
          </a:p>
        </p:txBody>
      </p:sp>
      <p:grpSp>
        <p:nvGrpSpPr>
          <p:cNvPr id="2" name="1 Grupo"/>
          <p:cNvGrpSpPr/>
          <p:nvPr/>
        </p:nvGrpSpPr>
        <p:grpSpPr>
          <a:xfrm>
            <a:off x="311966" y="2512217"/>
            <a:ext cx="3975721" cy="1322090"/>
            <a:chOff x="323528" y="2114547"/>
            <a:chExt cx="3975721" cy="1322090"/>
          </a:xfrm>
        </p:grpSpPr>
        <p:grpSp>
          <p:nvGrpSpPr>
            <p:cNvPr id="12" name="11 Grupo"/>
            <p:cNvGrpSpPr/>
            <p:nvPr/>
          </p:nvGrpSpPr>
          <p:grpSpPr>
            <a:xfrm>
              <a:off x="1054340" y="2114547"/>
              <a:ext cx="3244909" cy="1322090"/>
              <a:chOff x="1182097" y="2249601"/>
              <a:chExt cx="5381615" cy="2951733"/>
            </a:xfrm>
          </p:grpSpPr>
          <p:pic>
            <p:nvPicPr>
              <p:cNvPr id="13" name="Picture 7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924"/>
              <a:stretch/>
            </p:blipFill>
            <p:spPr bwMode="auto">
              <a:xfrm>
                <a:off x="1182098" y="2840182"/>
                <a:ext cx="5381614" cy="236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7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" r="-368" b="77846"/>
              <a:stretch/>
            </p:blipFill>
            <p:spPr bwMode="auto">
              <a:xfrm>
                <a:off x="1182097" y="2249601"/>
                <a:ext cx="5381614" cy="829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14 CuadroTexto"/>
            <p:cNvSpPr txBox="1"/>
            <p:nvPr/>
          </p:nvSpPr>
          <p:spPr>
            <a:xfrm>
              <a:off x="323528" y="2179252"/>
              <a:ext cx="8931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 smtClean="0"/>
                <a:t>Arbequina</a:t>
              </a:r>
              <a:endParaRPr lang="es-ES" sz="1300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323528" y="2632556"/>
              <a:ext cx="8997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 smtClean="0"/>
                <a:t>Hojiblanca</a:t>
              </a:r>
              <a:endParaRPr lang="es-ES" sz="1300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323528" y="2992596"/>
              <a:ext cx="58702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 smtClean="0"/>
                <a:t>Picual</a:t>
              </a:r>
              <a:endParaRPr lang="es-ES" sz="1300" dirty="0"/>
            </a:p>
          </p:txBody>
        </p:sp>
      </p:grp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131539" y="1485328"/>
            <a:ext cx="8880921" cy="6021288"/>
          </a:xfrm>
        </p:spPr>
        <p:txBody>
          <a:bodyPr>
            <a:normAutofit/>
          </a:bodyPr>
          <a:lstStyle/>
          <a:p>
            <a:pPr algn="just"/>
            <a:r>
              <a:rPr lang="fr-FR" sz="2000" b="1" dirty="0" smtClean="0">
                <a:latin typeface="Palatino Linotype" panose="02040502050505030304" pitchFamily="18" charset="0"/>
              </a:rPr>
              <a:t>Olive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tree</a:t>
            </a:r>
            <a:r>
              <a:rPr lang="fr-FR" sz="2000" b="1" dirty="0" smtClean="0">
                <a:latin typeface="Palatino Linotype" panose="02040502050505030304" pitchFamily="18" charset="0"/>
              </a:rPr>
              <a:t> as </a:t>
            </a:r>
            <a:r>
              <a:rPr lang="en-GB" sz="2000" b="1" dirty="0" smtClean="0">
                <a:latin typeface="Palatino Linotype" panose="02040502050505030304" pitchFamily="18" charset="0"/>
              </a:rPr>
              <a:t>experimental</a:t>
            </a:r>
            <a:r>
              <a:rPr lang="fr-FR" sz="2000" b="1" dirty="0" smtClean="0">
                <a:latin typeface="Palatino Linotype" panose="02040502050505030304" pitchFamily="18" charset="0"/>
              </a:rPr>
              <a:t> system</a:t>
            </a: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Strategic </a:t>
            </a:r>
            <a:r>
              <a:rPr lang="fr-FR" sz="1800" dirty="0" err="1" smtClean="0">
                <a:latin typeface="Palatino Linotype" panose="02040502050505030304" pitchFamily="18" charset="0"/>
              </a:rPr>
              <a:t>crop</a:t>
            </a:r>
            <a:r>
              <a:rPr lang="fr-FR" sz="1800" dirty="0" smtClean="0">
                <a:latin typeface="Palatino Linotype" panose="02040502050505030304" pitchFamily="18" charset="0"/>
              </a:rPr>
              <a:t> for Spain.</a:t>
            </a: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3 major </a:t>
            </a:r>
            <a:r>
              <a:rPr lang="fr-FR" sz="1800" dirty="0" err="1" smtClean="0">
                <a:latin typeface="Palatino Linotype" panose="02040502050505030304" pitchFamily="18" charset="0"/>
              </a:rPr>
              <a:t>varieties</a:t>
            </a:r>
            <a:r>
              <a:rPr lang="fr-FR" sz="1800" dirty="0" smtClean="0">
                <a:latin typeface="Palatino Linotype" panose="02040502050505030304" pitchFamily="18" charset="0"/>
              </a:rPr>
              <a:t>.</a:t>
            </a:r>
            <a:endParaRPr lang="es-ES_tradnl" sz="18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3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263079" y="1177682"/>
            <a:ext cx="8880921" cy="6021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000" b="1" dirty="0" smtClean="0">
                <a:latin typeface="Palatino Linotype" panose="02040502050505030304" pitchFamily="18" charset="0"/>
              </a:rPr>
              <a:t>Olive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oil</a:t>
            </a:r>
            <a:r>
              <a:rPr lang="es-ES" sz="2000" b="1" dirty="0" smtClean="0">
                <a:latin typeface="Palatino Linotype" panose="02040502050505030304" pitchFamily="18" charset="0"/>
              </a:rPr>
              <a:t> as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nutraceutical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food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product</a:t>
            </a:r>
            <a:endParaRPr lang="es-ES" sz="2000" b="1" dirty="0" smtClean="0">
              <a:latin typeface="Palatino Linotype" panose="02040502050505030304" pitchFamily="18" charset="0"/>
            </a:endParaRPr>
          </a:p>
          <a:p>
            <a:pPr algn="just"/>
            <a:endParaRPr lang="fr-FR" sz="100" b="1" dirty="0" smtClean="0">
              <a:latin typeface="Palatino Linotype" panose="02040502050505030304" pitchFamily="18" charset="0"/>
            </a:endParaRP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Olive </a:t>
            </a:r>
            <a:r>
              <a:rPr lang="fr-FR" sz="1800" dirty="0" err="1" smtClean="0">
                <a:latin typeface="Palatino Linotype" panose="02040502050505030304" pitchFamily="18" charset="0"/>
              </a:rPr>
              <a:t>oil</a:t>
            </a:r>
            <a:r>
              <a:rPr lang="fr-FR" sz="1800" dirty="0" smtClean="0">
                <a:latin typeface="Palatino Linotype" panose="02040502050505030304" pitchFamily="18" charset="0"/>
              </a:rPr>
              <a:t> = olive </a:t>
            </a:r>
            <a:r>
              <a:rPr lang="fr-FR" sz="1800" dirty="0" err="1" smtClean="0">
                <a:latin typeface="Palatino Linotype" panose="02040502050505030304" pitchFamily="18" charset="0"/>
              </a:rPr>
              <a:t>juice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 smtClean="0">
                <a:latin typeface="Palatino Linotype" panose="02040502050505030304" pitchFamily="18" charset="0"/>
              </a:rPr>
              <a:t>without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 smtClean="0">
                <a:latin typeface="Palatino Linotype" panose="02040502050505030304" pitchFamily="18" charset="0"/>
              </a:rPr>
              <a:t>chemical</a:t>
            </a:r>
            <a:r>
              <a:rPr lang="fr-FR" sz="1800" dirty="0" smtClean="0">
                <a:latin typeface="Palatino Linotype" panose="02040502050505030304" pitchFamily="18" charset="0"/>
              </a:rPr>
              <a:t> extraction or </a:t>
            </a:r>
            <a:r>
              <a:rPr lang="fr-FR" sz="1800" dirty="0" err="1" smtClean="0">
                <a:latin typeface="Palatino Linotype" panose="02040502050505030304" pitchFamily="18" charset="0"/>
              </a:rPr>
              <a:t>aditives</a:t>
            </a:r>
            <a:r>
              <a:rPr lang="fr-FR" sz="1800" dirty="0" smtClean="0">
                <a:latin typeface="Palatino Linotype" panose="02040502050505030304" pitchFamily="18" charset="0"/>
              </a:rPr>
              <a:t>.</a:t>
            </a: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High content FA (</a:t>
            </a:r>
            <a:r>
              <a:rPr lang="fr-FR" sz="1800" dirty="0" err="1" smtClean="0">
                <a:latin typeface="Palatino Linotype" panose="02040502050505030304" pitchFamily="18" charset="0"/>
              </a:rPr>
              <a:t>unsaturated</a:t>
            </a:r>
            <a:r>
              <a:rPr lang="fr-FR" sz="1800" dirty="0" smtClean="0">
                <a:latin typeface="Palatino Linotype" panose="02040502050505030304" pitchFamily="18" charset="0"/>
              </a:rPr>
              <a:t>) and </a:t>
            </a:r>
            <a:r>
              <a:rPr lang="fr-FR" sz="1800" dirty="0" err="1" smtClean="0">
                <a:latin typeface="Palatino Linotype" panose="02040502050505030304" pitchFamily="18" charset="0"/>
              </a:rPr>
              <a:t>low</a:t>
            </a:r>
            <a:r>
              <a:rPr lang="fr-FR" sz="1800" dirty="0" smtClean="0">
                <a:latin typeface="Palatino Linotype" panose="02040502050505030304" pitchFamily="18" charset="0"/>
              </a:rPr>
              <a:t> content FFA</a:t>
            </a: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High content of </a:t>
            </a:r>
            <a:r>
              <a:rPr lang="fr-FR" sz="1800" dirty="0" err="1" smtClean="0">
                <a:latin typeface="Palatino Linotype" panose="02040502050505030304" pitchFamily="18" charset="0"/>
              </a:rPr>
              <a:t>polyphenols</a:t>
            </a:r>
            <a:r>
              <a:rPr lang="fr-FR" sz="1800" dirty="0" smtClean="0">
                <a:latin typeface="Palatino Linotype" panose="02040502050505030304" pitchFamily="18" charset="0"/>
              </a:rPr>
              <a:t> (</a:t>
            </a:r>
            <a:r>
              <a:rPr lang="fr-FR" sz="1800" dirty="0" err="1">
                <a:latin typeface="Palatino Linotype" panose="02040502050505030304" pitchFamily="18" charset="0"/>
              </a:rPr>
              <a:t>a</a:t>
            </a:r>
            <a:r>
              <a:rPr lang="fr-FR" sz="1800" dirty="0" err="1" smtClean="0">
                <a:latin typeface="Palatino Linotype" panose="02040502050505030304" pitchFamily="18" charset="0"/>
              </a:rPr>
              <a:t>ntioxidant</a:t>
            </a:r>
            <a:r>
              <a:rPr lang="fr-FR" sz="1800" dirty="0" smtClean="0">
                <a:latin typeface="Palatino Linotype" panose="02040502050505030304" pitchFamily="18" charset="0"/>
              </a:rPr>
              <a:t> power) .</a:t>
            </a:r>
          </a:p>
          <a:p>
            <a:pPr lvl="1" algn="just"/>
            <a:r>
              <a:rPr lang="fr-FR" sz="1800" dirty="0" err="1" smtClean="0">
                <a:latin typeface="Palatino Linotype" panose="02040502050505030304" pitchFamily="18" charset="0"/>
              </a:rPr>
              <a:t>Different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 smtClean="0">
                <a:latin typeface="Palatino Linotype" panose="02040502050505030304" pitchFamily="18" charset="0"/>
              </a:rPr>
              <a:t>vitamins</a:t>
            </a:r>
            <a:r>
              <a:rPr lang="fr-FR" sz="1800" dirty="0" smtClean="0">
                <a:latin typeface="Palatino Linotype" panose="02040502050505030304" pitchFamily="18" charset="0"/>
              </a:rPr>
              <a:t>, </a:t>
            </a:r>
            <a:r>
              <a:rPr lang="fr-FR" sz="1800" dirty="0" err="1" smtClean="0">
                <a:latin typeface="Palatino Linotype" panose="02040502050505030304" pitchFamily="18" charset="0"/>
              </a:rPr>
              <a:t>sterols</a:t>
            </a:r>
            <a:r>
              <a:rPr lang="fr-FR" sz="1800" dirty="0" smtClean="0">
                <a:latin typeface="Palatino Linotype" panose="02040502050505030304" pitchFamily="18" charset="0"/>
              </a:rPr>
              <a:t>, pigments…</a:t>
            </a:r>
            <a:endParaRPr lang="es-ES_tradnl" sz="1800" dirty="0" smtClean="0"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t="28233" r="27419" b="35883"/>
          <a:stretch/>
        </p:blipFill>
        <p:spPr bwMode="auto">
          <a:xfrm>
            <a:off x="-1668" y="3117546"/>
            <a:ext cx="4644008" cy="1987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6315" r="29038" b="28125"/>
          <a:stretch/>
        </p:blipFill>
        <p:spPr bwMode="auto">
          <a:xfrm>
            <a:off x="3737528" y="4950532"/>
            <a:ext cx="5040712" cy="1832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53987" r="27463" b="15849"/>
          <a:stretch/>
        </p:blipFill>
        <p:spPr bwMode="auto">
          <a:xfrm>
            <a:off x="4642340" y="3510780"/>
            <a:ext cx="4320480" cy="1439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6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4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0048" y="1686045"/>
            <a:ext cx="4680520" cy="6021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000" b="1" dirty="0" smtClean="0">
                <a:latin typeface="Palatino Linotype" panose="02040502050505030304" pitchFamily="18" charset="0"/>
              </a:rPr>
              <a:t>Thermal stress </a:t>
            </a:r>
          </a:p>
          <a:p>
            <a:pPr lvl="1" algn="just"/>
            <a:r>
              <a:rPr lang="fr-FR" sz="1800" dirty="0" err="1" smtClean="0">
                <a:latin typeface="Palatino Linotype" panose="02040502050505030304" pitchFamily="18" charset="0"/>
              </a:rPr>
              <a:t>Climate</a:t>
            </a:r>
            <a:r>
              <a:rPr lang="fr-FR" sz="1800" dirty="0" smtClean="0">
                <a:latin typeface="Palatino Linotype" panose="02040502050505030304" pitchFamily="18" charset="0"/>
              </a:rPr>
              <a:t> change scenarios</a:t>
            </a:r>
          </a:p>
          <a:p>
            <a:pPr lvl="1" algn="just"/>
            <a:r>
              <a:rPr lang="fr-FR" sz="1800" dirty="0" smtClean="0">
                <a:latin typeface="Palatino Linotype" panose="02040502050505030304" pitchFamily="18" charset="0"/>
              </a:rPr>
              <a:t>Thermal </a:t>
            </a:r>
            <a:r>
              <a:rPr lang="fr-FR" sz="1800" dirty="0" err="1" smtClean="0">
                <a:latin typeface="Palatino Linotype" panose="02040502050505030304" pitchFamily="18" charset="0"/>
              </a:rPr>
              <a:t>increase</a:t>
            </a:r>
            <a:endParaRPr lang="fr-FR" sz="1800" dirty="0" smtClean="0">
              <a:latin typeface="Palatino Linotype" panose="02040502050505030304" pitchFamily="18" charset="0"/>
            </a:endParaRPr>
          </a:p>
          <a:p>
            <a:pPr lvl="1" algn="just"/>
            <a:r>
              <a:rPr lang="fr-FR" sz="1800" dirty="0" err="1" smtClean="0">
                <a:latin typeface="Palatino Linotype" panose="02040502050505030304" pitchFamily="18" charset="0"/>
              </a:rPr>
              <a:t>Mediterranean</a:t>
            </a:r>
            <a:r>
              <a:rPr lang="fr-FR" sz="1800" dirty="0" smtClean="0">
                <a:latin typeface="Palatino Linotype" panose="02040502050505030304" pitchFamily="18" charset="0"/>
              </a:rPr>
              <a:t> area </a:t>
            </a:r>
            <a:r>
              <a:rPr lang="fr-FR" sz="1800" dirty="0" err="1" smtClean="0">
                <a:latin typeface="Palatino Linotype" panose="02040502050505030304" pitchFamily="18" charset="0"/>
              </a:rPr>
              <a:t>with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 smtClean="0">
                <a:latin typeface="Palatino Linotype" panose="02040502050505030304" pitchFamily="18" charset="0"/>
              </a:rPr>
              <a:t>several</a:t>
            </a:r>
            <a:r>
              <a:rPr lang="fr-FR" sz="1800" dirty="0" smtClean="0">
                <a:latin typeface="Palatino Linotype" panose="02040502050505030304" pitchFamily="18" charset="0"/>
              </a:rPr>
              <a:t> damages.</a:t>
            </a:r>
            <a:endParaRPr lang="es-ES" sz="18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4" descr="http://www.abengoa.es/htmlsites/boletines/es/diciembre2007ext/images_revista/img/intro0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90" y="3732289"/>
            <a:ext cx="4808787" cy="31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45372" r="34560" b="23769"/>
          <a:stretch/>
        </p:blipFill>
        <p:spPr bwMode="auto">
          <a:xfrm>
            <a:off x="4067944" y="945571"/>
            <a:ext cx="5117267" cy="1480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26860" r="23227" b="46280"/>
          <a:stretch/>
        </p:blipFill>
        <p:spPr bwMode="auto">
          <a:xfrm>
            <a:off x="5008747" y="2473498"/>
            <a:ext cx="4176464" cy="1258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7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5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03341" y="790823"/>
            <a:ext cx="8229600" cy="10668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latin typeface="Palatino Linotype" panose="02040502050505030304" pitchFamily="18" charset="0"/>
              </a:rPr>
              <a:t>Objectives</a:t>
            </a:r>
            <a:endParaRPr lang="fr-FR" sz="4000" dirty="0">
              <a:latin typeface="Palatino Linotype" panose="02040502050505030304" pitchFamily="18" charset="0"/>
            </a:endParaRPr>
          </a:p>
        </p:txBody>
      </p:sp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508914" y="1829799"/>
            <a:ext cx="7708545" cy="5258901"/>
          </a:xfrm>
        </p:spPr>
        <p:txBody>
          <a:bodyPr>
            <a:noAutofit/>
          </a:bodyPr>
          <a:lstStyle/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000" dirty="0" smtClean="0">
                <a:latin typeface="Palatino Linotype" panose="02040502050505030304" pitchFamily="18" charset="0"/>
              </a:rPr>
              <a:t>To study how thermal increase (+4ºC) affected to the development, maturity and organoleptic properties of olive fruits through phenology, morphometry and biomolecular approaches.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000" dirty="0" smtClean="0">
                <a:latin typeface="Palatino Linotype" panose="02040502050505030304" pitchFamily="18" charset="0"/>
              </a:rPr>
              <a:t>Metabolite profiles </a:t>
            </a:r>
            <a:r>
              <a:rPr lang="en-US" sz="2000" dirty="0">
                <a:latin typeface="Palatino Linotype" panose="02040502050505030304" pitchFamily="18" charset="0"/>
              </a:rPr>
              <a:t>of </a:t>
            </a:r>
            <a:r>
              <a:rPr lang="en-US" sz="2000" dirty="0" smtClean="0">
                <a:latin typeface="Palatino Linotype" panose="02040502050505030304" pitchFamily="18" charset="0"/>
              </a:rPr>
              <a:t>ripening stages: </a:t>
            </a:r>
            <a:r>
              <a:rPr lang="en-US" sz="2000" dirty="0" err="1" smtClean="0">
                <a:latin typeface="Palatino Linotype" panose="02040502050505030304" pitchFamily="18" charset="0"/>
              </a:rPr>
              <a:t>i</a:t>
            </a:r>
            <a:r>
              <a:rPr lang="en-US" sz="2000" dirty="0" smtClean="0">
                <a:latin typeface="Palatino Linotype" panose="02040502050505030304" pitchFamily="18" charset="0"/>
              </a:rPr>
              <a:t>) green fruits</a:t>
            </a:r>
            <a:r>
              <a:rPr lang="en-US" sz="2000" dirty="0">
                <a:latin typeface="Palatino Linotype" panose="02040502050505030304" pitchFamily="18" charset="0"/>
              </a:rPr>
              <a:t>;</a:t>
            </a:r>
            <a:r>
              <a:rPr lang="en-US" sz="2000" dirty="0" smtClean="0">
                <a:latin typeface="Palatino Linotype" panose="02040502050505030304" pitchFamily="18" charset="0"/>
              </a:rPr>
              <a:t> ii) turning red; iii) and purple </a:t>
            </a:r>
            <a:r>
              <a:rPr lang="en-US" sz="2000" dirty="0">
                <a:latin typeface="Palatino Linotype" panose="02040502050505030304" pitchFamily="18" charset="0"/>
              </a:rPr>
              <a:t>pigmentation, were analyzed </a:t>
            </a:r>
            <a:r>
              <a:rPr lang="en-US" sz="2000" dirty="0" smtClean="0">
                <a:latin typeface="Palatino Linotype" panose="02040502050505030304" pitchFamily="18" charset="0"/>
              </a:rPr>
              <a:t>by UHPLC/</a:t>
            </a:r>
            <a:r>
              <a:rPr lang="en-US" sz="2000" dirty="0" err="1" smtClean="0">
                <a:latin typeface="Palatino Linotype" panose="02040502050505030304" pitchFamily="18" charset="0"/>
              </a:rPr>
              <a:t>qTOF</a:t>
            </a:r>
            <a:r>
              <a:rPr lang="en-US" sz="2000" dirty="0" smtClean="0">
                <a:latin typeface="Palatino Linotype" panose="02040502050505030304" pitchFamily="18" charset="0"/>
              </a:rPr>
              <a:t> strategy.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0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To identify the principal metabolites affected by thermal increase and that play a role in the quality of the oil (organoleptic and nutraceutical characteristics). </a:t>
            </a:r>
            <a:endParaRPr lang="fr-FR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0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6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" y="6287312"/>
            <a:ext cx="1386205" cy="4318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4" y="3845524"/>
            <a:ext cx="3198897" cy="23991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3" y="3839642"/>
            <a:ext cx="3198897" cy="23991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2" y="3845524"/>
            <a:ext cx="3198897" cy="23991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71" y="3845524"/>
            <a:ext cx="3198897" cy="23991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12802"/>
          <a:stretch/>
        </p:blipFill>
        <p:spPr bwMode="auto">
          <a:xfrm>
            <a:off x="722684" y="3585880"/>
            <a:ext cx="2024392" cy="26782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99" y="4831814"/>
            <a:ext cx="3550333" cy="199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814163" y="1304237"/>
            <a:ext cx="5482916" cy="3446424"/>
            <a:chOff x="3472599" y="692696"/>
            <a:chExt cx="5824480" cy="364154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599" y="692696"/>
              <a:ext cx="5824480" cy="364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4126505" y="2267246"/>
              <a:ext cx="99738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000" dirty="0" err="1" smtClean="0"/>
                <a:t>Ventilation</a:t>
              </a:r>
              <a:r>
                <a:rPr lang="es-ES" sz="1000" dirty="0" smtClean="0"/>
                <a:t> Grill</a:t>
              </a:r>
              <a:endParaRPr lang="es-ES" sz="1000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3814163" y="3468745"/>
              <a:ext cx="811035" cy="4227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 err="1" smtClean="0"/>
                <a:t>Outdoor</a:t>
              </a:r>
              <a:r>
                <a:rPr lang="es-ES" sz="1000" dirty="0" smtClean="0"/>
                <a:t> Air</a:t>
              </a:r>
              <a:endParaRPr lang="es-ES" sz="1000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580112" y="3345634"/>
              <a:ext cx="63991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000" dirty="0" err="1" smtClean="0"/>
                <a:t>Injection</a:t>
              </a:r>
              <a:endParaRPr lang="es-ES" sz="1000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788024" y="3974867"/>
              <a:ext cx="58702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Turbine</a:t>
              </a:r>
              <a:endParaRPr lang="es-ES" sz="1000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5507174" y="3942895"/>
              <a:ext cx="78579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000" dirty="0" err="1" smtClean="0"/>
                <a:t>Resistances</a:t>
              </a:r>
              <a:endParaRPr lang="es-ES" sz="1000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937898" y="769803"/>
              <a:ext cx="115784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000" dirty="0" smtClean="0"/>
                <a:t>+4ºC </a:t>
              </a:r>
              <a:r>
                <a:rPr lang="es-ES" sz="1000" dirty="0" err="1" smtClean="0"/>
                <a:t>Treatment</a:t>
              </a:r>
              <a:endParaRPr lang="es-ES" sz="1000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7699608" y="764704"/>
              <a:ext cx="155291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000" dirty="0" err="1" smtClean="0"/>
                <a:t>Ambient</a:t>
              </a:r>
              <a:r>
                <a:rPr lang="es-ES" sz="1000" dirty="0" smtClean="0"/>
                <a:t> </a:t>
              </a:r>
              <a:r>
                <a:rPr lang="es-ES" sz="1000" dirty="0" err="1" smtClean="0"/>
                <a:t>Temperature</a:t>
              </a:r>
              <a:endParaRPr lang="es-ES" sz="1000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591767" y="1109119"/>
              <a:ext cx="170531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dirty="0" err="1" smtClean="0"/>
                <a:t>Temperature</a:t>
              </a:r>
              <a:r>
                <a:rPr lang="es-ES" sz="1000" dirty="0"/>
                <a:t> </a:t>
              </a:r>
              <a:r>
                <a:rPr lang="es-ES" sz="1000" dirty="0" err="1" smtClean="0"/>
                <a:t>Pobe</a:t>
              </a:r>
              <a:r>
                <a:rPr lang="es-ES" sz="1000" dirty="0" smtClean="0"/>
                <a:t> and </a:t>
              </a:r>
              <a:r>
                <a:rPr lang="es-ES" sz="1000" dirty="0" err="1" smtClean="0"/>
                <a:t>Datalogger</a:t>
              </a:r>
              <a:endParaRPr lang="es-ES" sz="1000" dirty="0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5785668" y="1557020"/>
            <a:ext cx="3354085" cy="2799721"/>
            <a:chOff x="8100392" y="3923397"/>
            <a:chExt cx="3354085" cy="2799721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4797" y="3923397"/>
              <a:ext cx="1669680" cy="27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940318"/>
              <a:ext cx="1669680" cy="27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26 CuadroTexto"/>
          <p:cNvSpPr txBox="1"/>
          <p:nvPr/>
        </p:nvSpPr>
        <p:spPr>
          <a:xfrm>
            <a:off x="4009762" y="2019167"/>
            <a:ext cx="180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Open Top </a:t>
            </a:r>
            <a:r>
              <a:rPr lang="es-ES" sz="1200" b="1" dirty="0" err="1" smtClean="0"/>
              <a:t>Chambers</a:t>
            </a:r>
            <a:r>
              <a:rPr lang="es-ES" sz="1200" b="1" dirty="0" smtClean="0"/>
              <a:t> (OTC)</a:t>
            </a:r>
            <a:endParaRPr lang="es-ES" sz="1200" b="1" dirty="0"/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0" y="624426"/>
            <a:ext cx="8229600" cy="1066800"/>
          </a:xfrm>
        </p:spPr>
        <p:txBody>
          <a:bodyPr>
            <a:normAutofit/>
          </a:bodyPr>
          <a:lstStyle/>
          <a:p>
            <a:r>
              <a:rPr lang="es-ES" sz="3600" dirty="0" err="1" smtClean="0">
                <a:latin typeface="Palatino Linotype" panose="02040502050505030304" pitchFamily="18" charset="0"/>
              </a:rPr>
              <a:t>Materials</a:t>
            </a:r>
            <a:r>
              <a:rPr lang="es-ES" sz="3600" dirty="0" smtClean="0">
                <a:latin typeface="Palatino Linotype" panose="02040502050505030304" pitchFamily="18" charset="0"/>
              </a:rPr>
              <a:t> and </a:t>
            </a:r>
            <a:r>
              <a:rPr lang="es-ES" sz="3600" dirty="0" err="1" smtClean="0">
                <a:latin typeface="Palatino Linotype" panose="02040502050505030304" pitchFamily="18" charset="0"/>
              </a:rPr>
              <a:t>Methods</a:t>
            </a:r>
            <a:endParaRPr lang="es-ES" sz="3600" dirty="0">
              <a:latin typeface="Palatino Linotype" panose="02040502050505030304" pitchFamily="18" charset="0"/>
            </a:endParaRPr>
          </a:p>
        </p:txBody>
      </p:sp>
      <p:sp>
        <p:nvSpPr>
          <p:cNvPr id="28" name="2 Marcador de contenido"/>
          <p:cNvSpPr>
            <a:spLocks noGrp="1"/>
          </p:cNvSpPr>
          <p:nvPr>
            <p:ph idx="1"/>
          </p:nvPr>
        </p:nvSpPr>
        <p:spPr>
          <a:xfrm>
            <a:off x="335787" y="1399102"/>
            <a:ext cx="3478376" cy="681871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_tradnl" sz="2000" b="1" dirty="0" smtClean="0">
                <a:latin typeface="Palatino Linotype" panose="02040502050505030304" pitchFamily="18" charset="0"/>
              </a:rPr>
              <a:t>Experimental </a:t>
            </a:r>
            <a:r>
              <a:rPr lang="es-ES_tradnl" sz="2000" b="1" dirty="0" err="1" smtClean="0">
                <a:latin typeface="Palatino Linotype" panose="02040502050505030304" pitchFamily="18" charset="0"/>
              </a:rPr>
              <a:t>design</a:t>
            </a:r>
            <a:endParaRPr lang="es-ES_tradnl" sz="2000" b="1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fr-FR" sz="2000" b="1" dirty="0" smtClean="0">
                <a:latin typeface="Palatino Linotype" panose="02040502050505030304" pitchFamily="18" charset="0"/>
              </a:rPr>
              <a:t>AT+4ºC: </a:t>
            </a:r>
          </a:p>
          <a:p>
            <a:pPr lvl="1"/>
            <a:r>
              <a:rPr lang="fr-FR" sz="1800" dirty="0">
                <a:latin typeface="Palatino Linotype" panose="02040502050505030304" pitchFamily="18" charset="0"/>
              </a:rPr>
              <a:t>8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>
                <a:latin typeface="Palatino Linotype" panose="02040502050505030304" pitchFamily="18" charset="0"/>
              </a:rPr>
              <a:t>OTC </a:t>
            </a:r>
            <a:r>
              <a:rPr lang="fr-FR" sz="1800" dirty="0" smtClean="0">
                <a:latin typeface="Palatino Linotype" panose="02040502050505030304" pitchFamily="18" charset="0"/>
              </a:rPr>
              <a:t>indoor </a:t>
            </a:r>
            <a:r>
              <a:rPr lang="fr-FR" sz="1800" dirty="0" err="1" smtClean="0">
                <a:latin typeface="Palatino Linotype" panose="02040502050505030304" pitchFamily="18" charset="0"/>
              </a:rPr>
              <a:t>trees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</a:p>
          <a:p>
            <a:pPr marL="0" indent="0">
              <a:buNone/>
            </a:pPr>
            <a:r>
              <a:rPr lang="es-ES_tradnl" sz="2000" b="1" dirty="0" smtClean="0">
                <a:latin typeface="Palatino Linotype" panose="02040502050505030304" pitchFamily="18" charset="0"/>
              </a:rPr>
              <a:t>AT: </a:t>
            </a:r>
          </a:p>
          <a:p>
            <a:pPr lvl="1"/>
            <a:r>
              <a:rPr lang="es-ES_tradnl" sz="1800" dirty="0">
                <a:latin typeface="Palatino Linotype" panose="02040502050505030304" pitchFamily="18" charset="0"/>
              </a:rPr>
              <a:t>8</a:t>
            </a:r>
            <a:r>
              <a:rPr lang="es-ES_tradnl" sz="1800" dirty="0" smtClean="0">
                <a:latin typeface="Palatino Linotype" panose="02040502050505030304" pitchFamily="18" charset="0"/>
              </a:rPr>
              <a:t> Control </a:t>
            </a:r>
            <a:r>
              <a:rPr lang="es-ES_tradnl" sz="1800" dirty="0" err="1" smtClean="0">
                <a:latin typeface="Palatino Linotype" panose="02040502050505030304" pitchFamily="18" charset="0"/>
              </a:rPr>
              <a:t>outdoor</a:t>
            </a:r>
            <a:r>
              <a:rPr lang="es-ES_tradnl" sz="1800" dirty="0" smtClean="0">
                <a:latin typeface="Palatino Linotype" panose="02040502050505030304" pitchFamily="18" charset="0"/>
              </a:rPr>
              <a:t> </a:t>
            </a:r>
            <a:r>
              <a:rPr lang="es-ES_tradnl" sz="1800" dirty="0" err="1" smtClean="0">
                <a:latin typeface="Palatino Linotype" panose="02040502050505030304" pitchFamily="18" charset="0"/>
              </a:rPr>
              <a:t>trees</a:t>
            </a:r>
            <a:endParaRPr lang="es-ES_tradnl" sz="1800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s-ES_tradnl" sz="2000" dirty="0" err="1" smtClean="0">
                <a:latin typeface="Palatino Linotype" panose="02040502050505030304" pitchFamily="18" charset="0"/>
              </a:rPr>
              <a:t>Campaign</a:t>
            </a:r>
            <a:r>
              <a:rPr lang="es-ES_tradnl" sz="2000" dirty="0" smtClean="0">
                <a:latin typeface="Palatino Linotype" panose="02040502050505030304" pitchFamily="18" charset="0"/>
              </a:rPr>
              <a:t> 2015/2016 </a:t>
            </a: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 smtClean="0">
              <a:latin typeface="Palatino Linotype" panose="02040502050505030304" pitchFamily="18" charset="0"/>
            </a:endParaRPr>
          </a:p>
          <a:p>
            <a:pPr lvl="1"/>
            <a:endParaRPr lang="es-ES_tradnl" sz="2000" dirty="0">
              <a:latin typeface="Palatino Linotype" panose="02040502050505030304" pitchFamily="18" charset="0"/>
            </a:endParaRPr>
          </a:p>
          <a:p>
            <a:pPr lvl="1"/>
            <a:endParaRPr lang="es-ES_tradnl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7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94635" y="962675"/>
            <a:ext cx="6434407" cy="54497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r-FR" sz="2000" b="1" dirty="0" err="1" smtClean="0">
                <a:latin typeface="Palatino Linotype" panose="02040502050505030304" pitchFamily="18" charset="0"/>
              </a:rPr>
              <a:t>Phenology</a:t>
            </a:r>
            <a:r>
              <a:rPr lang="fr-FR" sz="2000" b="1" dirty="0">
                <a:latin typeface="Palatino Linotype" panose="02040502050505030304" pitchFamily="18" charset="0"/>
              </a:rPr>
              <a:t> </a:t>
            </a:r>
            <a:endParaRPr lang="fr-FR" sz="2000" b="1" dirty="0" smtClean="0">
              <a:latin typeface="Palatino Linotype" panose="02040502050505030304" pitchFamily="18" charset="0"/>
            </a:endParaRPr>
          </a:p>
          <a:p>
            <a:r>
              <a:rPr lang="fr-FR" sz="1800" dirty="0" err="1" smtClean="0">
                <a:latin typeface="Palatino Linotype" panose="02040502050505030304" pitchFamily="18" charset="0"/>
              </a:rPr>
              <a:t>Growth</a:t>
            </a:r>
            <a:endParaRPr lang="fr-FR" sz="1800" dirty="0" smtClean="0">
              <a:latin typeface="Palatino Linotype" panose="02040502050505030304" pitchFamily="18" charset="0"/>
            </a:endParaRPr>
          </a:p>
          <a:p>
            <a:r>
              <a:rPr lang="fr-FR" sz="1800" dirty="0" err="1" smtClean="0">
                <a:latin typeface="Palatino Linotype" panose="02040502050505030304" pitchFamily="18" charset="0"/>
              </a:rPr>
              <a:t>Flowering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 smtClean="0">
                <a:latin typeface="Palatino Linotype" panose="02040502050505030304" pitchFamily="18" charset="0"/>
              </a:rPr>
              <a:t>processes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200" dirty="0" smtClean="0">
                <a:latin typeface="Palatino Linotype" panose="02040502050505030304" pitchFamily="18" charset="0"/>
              </a:rPr>
              <a:t>[1]</a:t>
            </a:r>
          </a:p>
          <a:p>
            <a:r>
              <a:rPr lang="fr-FR" sz="1800" dirty="0" err="1" smtClean="0">
                <a:latin typeface="Palatino Linotype" panose="02040502050505030304" pitchFamily="18" charset="0"/>
              </a:rPr>
              <a:t>Ripening</a:t>
            </a:r>
            <a:r>
              <a:rPr lang="fr-FR" sz="1800" dirty="0" smtClean="0">
                <a:latin typeface="Palatino Linotype" panose="02040502050505030304" pitchFamily="18" charset="0"/>
              </a:rPr>
              <a:t> </a:t>
            </a:r>
            <a:r>
              <a:rPr lang="fr-FR" sz="1800" dirty="0" err="1">
                <a:latin typeface="Palatino Linotype" panose="02040502050505030304" pitchFamily="18" charset="0"/>
              </a:rPr>
              <a:t>p</a:t>
            </a:r>
            <a:r>
              <a:rPr lang="fr-FR" sz="1800" dirty="0" err="1" smtClean="0">
                <a:latin typeface="Palatino Linotype" panose="02040502050505030304" pitchFamily="18" charset="0"/>
              </a:rPr>
              <a:t>rocesses</a:t>
            </a:r>
            <a:endParaRPr lang="fr-FR" sz="1800" dirty="0" smtClean="0">
              <a:latin typeface="Palatino Linotype" panose="02040502050505030304" pitchFamily="18" charset="0"/>
            </a:endParaRPr>
          </a:p>
          <a:p>
            <a:pPr marL="114300" indent="0">
              <a:buNone/>
            </a:pPr>
            <a:r>
              <a:rPr lang="fr-FR" sz="2000" b="1" dirty="0" err="1" smtClean="0">
                <a:latin typeface="Palatino Linotype" panose="02040502050505030304" pitchFamily="18" charset="0"/>
              </a:rPr>
              <a:t>Morphology</a:t>
            </a:r>
            <a:r>
              <a:rPr lang="fr-FR" sz="2000" b="1" dirty="0" smtClean="0">
                <a:latin typeface="Palatino Linotype" panose="02040502050505030304" pitchFamily="18" charset="0"/>
              </a:rPr>
              <a:t> and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chemical</a:t>
            </a:r>
            <a:r>
              <a:rPr lang="fr-FR" sz="2000" b="1" dirty="0" smtClean="0">
                <a:latin typeface="Palatino Linotype" panose="02040502050505030304" pitchFamily="18" charset="0"/>
              </a:rPr>
              <a:t> composition</a:t>
            </a:r>
          </a:p>
          <a:p>
            <a:r>
              <a:rPr lang="fr-FR" sz="1800" dirty="0">
                <a:latin typeface="Palatino Linotype" panose="02040502050505030304" pitchFamily="18" charset="0"/>
              </a:rPr>
              <a:t>Total </a:t>
            </a:r>
            <a:r>
              <a:rPr lang="fr-FR" sz="1800" dirty="0" smtClean="0">
                <a:latin typeface="Palatino Linotype" panose="02040502050505030304" pitchFamily="18" charset="0"/>
              </a:rPr>
              <a:t>production</a:t>
            </a:r>
          </a:p>
          <a:p>
            <a:r>
              <a:rPr lang="fr-FR" sz="1800" dirty="0" smtClean="0">
                <a:latin typeface="Palatino Linotype" panose="02040502050505030304" pitchFamily="18" charset="0"/>
              </a:rPr>
              <a:t>Fruit size</a:t>
            </a:r>
          </a:p>
          <a:p>
            <a:r>
              <a:rPr lang="fr-FR" sz="1800" dirty="0" smtClean="0">
                <a:latin typeface="Palatino Linotype" panose="02040502050505030304" pitchFamily="18" charset="0"/>
              </a:rPr>
              <a:t>Fat </a:t>
            </a:r>
            <a:r>
              <a:rPr lang="fr-FR" sz="1800" dirty="0" err="1" smtClean="0">
                <a:latin typeface="Palatino Linotype" panose="02040502050505030304" pitchFamily="18" charset="0"/>
              </a:rPr>
              <a:t>yield</a:t>
            </a:r>
            <a:endParaRPr lang="fr-FR" sz="1800" dirty="0" smtClean="0">
              <a:latin typeface="Palatino Linotype" panose="02040502050505030304" pitchFamily="18" charset="0"/>
            </a:endParaRPr>
          </a:p>
          <a:p>
            <a:r>
              <a:rPr lang="fr-FR" sz="1800" dirty="0" err="1" smtClean="0">
                <a:latin typeface="Palatino Linotype" panose="02040502050505030304" pitchFamily="18" charset="0"/>
              </a:rPr>
              <a:t>Anthocyanins</a:t>
            </a:r>
            <a:r>
              <a:rPr lang="fr-FR" sz="1800" dirty="0" smtClean="0">
                <a:latin typeface="Palatino Linotype" panose="02040502050505030304" pitchFamily="18" charset="0"/>
              </a:rPr>
              <a:t>  and  </a:t>
            </a:r>
            <a:r>
              <a:rPr lang="fr-FR" sz="1800" dirty="0" err="1" smtClean="0">
                <a:latin typeface="Palatino Linotype" panose="02040502050505030304" pitchFamily="18" charset="0"/>
              </a:rPr>
              <a:t>polyphenols</a:t>
            </a:r>
            <a:r>
              <a:rPr lang="fr-FR" sz="1800" dirty="0" smtClean="0">
                <a:latin typeface="Palatino Linotype" panose="02040502050505030304" pitchFamily="18" charset="0"/>
              </a:rPr>
              <a:t> contents</a:t>
            </a:r>
          </a:p>
          <a:p>
            <a:pPr marL="114300" indent="0">
              <a:buNone/>
            </a:pPr>
            <a:r>
              <a:rPr lang="fr-FR" sz="2000" b="1" dirty="0" err="1" smtClean="0">
                <a:latin typeface="Palatino Linotype" panose="02040502050505030304" pitchFamily="18" charset="0"/>
              </a:rPr>
              <a:t>Metabolomic</a:t>
            </a:r>
            <a:r>
              <a:rPr lang="fr-FR" sz="2000" b="1" dirty="0" smtClean="0">
                <a:latin typeface="Palatino Linotype" panose="02040502050505030304" pitchFamily="18" charset="0"/>
              </a:rPr>
              <a:t> </a:t>
            </a:r>
            <a:r>
              <a:rPr lang="fr-FR" sz="2000" b="1" dirty="0" err="1" smtClean="0">
                <a:latin typeface="Palatino Linotype" panose="02040502050505030304" pitchFamily="18" charset="0"/>
              </a:rPr>
              <a:t>approaches</a:t>
            </a:r>
            <a:endParaRPr lang="fr-FR" sz="2000" b="1" dirty="0">
              <a:latin typeface="Palatino Linotype" panose="02040502050505030304" pitchFamily="18" charset="0"/>
            </a:endParaRPr>
          </a:p>
          <a:p>
            <a:r>
              <a:rPr lang="es-ES" sz="1800" dirty="0" smtClean="0">
                <a:latin typeface="Palatino Linotype" panose="02040502050505030304" pitchFamily="18" charset="0"/>
              </a:rPr>
              <a:t>5 </a:t>
            </a:r>
            <a:r>
              <a:rPr lang="es-ES" sz="1800" dirty="0" err="1" smtClean="0">
                <a:latin typeface="Palatino Linotype" panose="02040502050505030304" pitchFamily="18" charset="0"/>
              </a:rPr>
              <a:t>ripening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stages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were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collected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</a:p>
          <a:p>
            <a:r>
              <a:rPr lang="es-ES" sz="1800" dirty="0" smtClean="0">
                <a:latin typeface="Palatino Linotype" panose="02040502050505030304" pitchFamily="18" charset="0"/>
              </a:rPr>
              <a:t>3 </a:t>
            </a:r>
            <a:r>
              <a:rPr lang="es-ES" sz="1800" dirty="0" err="1" smtClean="0">
                <a:latin typeface="Palatino Linotype" panose="02040502050505030304" pitchFamily="18" charset="0"/>
              </a:rPr>
              <a:t>ripening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stages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were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  <a:r>
              <a:rPr lang="es-ES" sz="1800" dirty="0" err="1" smtClean="0">
                <a:latin typeface="Palatino Linotype" panose="02040502050505030304" pitchFamily="18" charset="0"/>
              </a:rPr>
              <a:t>selected</a:t>
            </a:r>
            <a:r>
              <a:rPr lang="es-ES" sz="1800" dirty="0" smtClean="0">
                <a:latin typeface="Palatino Linotype" panose="02040502050505030304" pitchFamily="18" charset="0"/>
              </a:rPr>
              <a:t> </a:t>
            </a:r>
          </a:p>
          <a:p>
            <a:endParaRPr lang="es-ES" sz="2000" dirty="0" smtClean="0">
              <a:latin typeface="Palatino Linotype" panose="02040502050505030304" pitchFamily="18" charset="0"/>
            </a:endParaRPr>
          </a:p>
          <a:p>
            <a:pPr lvl="1"/>
            <a:endParaRPr lang="es-ES" sz="2000" dirty="0" smtClean="0">
              <a:latin typeface="Palatino Linotype" panose="02040502050505030304" pitchFamily="18" charset="0"/>
            </a:endParaRPr>
          </a:p>
          <a:p>
            <a:pPr lvl="1"/>
            <a:endParaRPr lang="es-ES" sz="2000" dirty="0" smtClean="0">
              <a:latin typeface="Palatino Linotype" panose="02040502050505030304" pitchFamily="18" charset="0"/>
            </a:endParaRPr>
          </a:p>
          <a:p>
            <a:pPr lvl="1"/>
            <a:endParaRPr lang="es-ES" sz="2000" dirty="0" smtClean="0"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87" y="3049773"/>
            <a:ext cx="1837939" cy="1517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6931" r="25183" b="53132"/>
          <a:stretch/>
        </p:blipFill>
        <p:spPr bwMode="auto">
          <a:xfrm>
            <a:off x="3562580" y="5120830"/>
            <a:ext cx="5421746" cy="122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24330" r="35450" b="9605"/>
          <a:stretch/>
        </p:blipFill>
        <p:spPr bwMode="auto">
          <a:xfrm>
            <a:off x="5486400" y="987775"/>
            <a:ext cx="1934414" cy="192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28680" y="6594325"/>
            <a:ext cx="4565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latin typeface="Palatino Linotype" panose="02040502050505030304" pitchFamily="18" charset="0"/>
              </a:rPr>
              <a:t>[1] </a:t>
            </a:r>
            <a:r>
              <a:rPr lang="es-ES" sz="1100" dirty="0" err="1" smtClean="0">
                <a:latin typeface="Palatino Linotype" panose="02040502050505030304" pitchFamily="18" charset="0"/>
              </a:rPr>
              <a:t>Benlloch</a:t>
            </a:r>
            <a:r>
              <a:rPr lang="es-ES" sz="1100" dirty="0" smtClean="0">
                <a:latin typeface="Palatino Linotype" panose="02040502050505030304" pitchFamily="18" charset="0"/>
              </a:rPr>
              <a:t>-González et al. (2018). </a:t>
            </a:r>
            <a:r>
              <a:rPr lang="es-ES" sz="1100" dirty="0" err="1" smtClean="0">
                <a:latin typeface="Palatino Linotype" panose="02040502050505030304" pitchFamily="18" charset="0"/>
              </a:rPr>
              <a:t>Scientia</a:t>
            </a:r>
            <a:r>
              <a:rPr lang="es-ES" sz="1100" dirty="0" smtClean="0">
                <a:latin typeface="Palatino Linotype" panose="02040502050505030304" pitchFamily="18" charset="0"/>
              </a:rPr>
              <a:t> </a:t>
            </a:r>
            <a:r>
              <a:rPr lang="es-ES" sz="1100" dirty="0" err="1">
                <a:latin typeface="Palatino Linotype" panose="02040502050505030304" pitchFamily="18" charset="0"/>
              </a:rPr>
              <a:t>Horticulturae</a:t>
            </a:r>
            <a:r>
              <a:rPr lang="es-ES" sz="1100" dirty="0">
                <a:latin typeface="Palatino Linotype" panose="02040502050505030304" pitchFamily="18" charset="0"/>
              </a:rPr>
              <a:t>, 240:405-410.</a:t>
            </a:r>
          </a:p>
        </p:txBody>
      </p:sp>
    </p:spTree>
    <p:extLst>
      <p:ext uri="{BB962C8B-B14F-4D97-AF65-F5344CB8AC3E}">
        <p14:creationId xmlns:p14="http://schemas.microsoft.com/office/powerpoint/2010/main" val="316309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8</a:t>
            </a:fld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6021289"/>
            <a:ext cx="1386205" cy="431800"/>
          </a:xfrm>
          <a:prstGeom prst="rect">
            <a:avLst/>
          </a:prstGeom>
        </p:spPr>
      </p:pic>
      <p:sp>
        <p:nvSpPr>
          <p:cNvPr id="7" name="1 Marcador de contenido"/>
          <p:cNvSpPr>
            <a:spLocks noGrp="1"/>
          </p:cNvSpPr>
          <p:nvPr>
            <p:ph idx="1"/>
          </p:nvPr>
        </p:nvSpPr>
        <p:spPr>
          <a:xfrm>
            <a:off x="0" y="901159"/>
            <a:ext cx="7620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b="1" dirty="0" err="1" smtClean="0">
                <a:latin typeface="Palatino Linotype" panose="02040502050505030304" pitchFamily="18" charset="0"/>
              </a:rPr>
              <a:t>Metabolomic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analysis</a:t>
            </a:r>
            <a:r>
              <a:rPr lang="es-ES" sz="2000" b="1" dirty="0" smtClean="0">
                <a:latin typeface="Palatino Linotype" panose="02040502050505030304" pitchFamily="18" charset="0"/>
              </a:rPr>
              <a:t> </a:t>
            </a:r>
            <a:r>
              <a:rPr lang="es-ES" sz="2000" b="1" dirty="0" err="1" smtClean="0">
                <a:latin typeface="Palatino Linotype" panose="02040502050505030304" pitchFamily="18" charset="0"/>
              </a:rPr>
              <a:t>by</a:t>
            </a:r>
            <a:r>
              <a:rPr lang="es-ES" sz="2000" b="1" dirty="0" smtClean="0">
                <a:latin typeface="Palatino Linotype" panose="02040502050505030304" pitchFamily="18" charset="0"/>
              </a:rPr>
              <a:t> UPLC-MS/MS</a:t>
            </a:r>
            <a:endParaRPr lang="es-ES" sz="2000" b="1" dirty="0">
              <a:latin typeface="Palatino Linotype" panose="0204050205050503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88197" y="1325121"/>
            <a:ext cx="1859987" cy="306467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Palatino Linotype" panose="02040502050505030304" pitchFamily="18" charset="0"/>
              </a:rPr>
              <a:t>Tissue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homogeneization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3406" r="63929" b="45956"/>
          <a:stretch/>
        </p:blipFill>
        <p:spPr bwMode="auto">
          <a:xfrm>
            <a:off x="3148301" y="1760253"/>
            <a:ext cx="1144406" cy="1204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121472" y="1069732"/>
            <a:ext cx="2902884" cy="510778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Metabolite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extraction</a:t>
            </a:r>
            <a:r>
              <a:rPr lang="es-ES" sz="1200" dirty="0" smtClean="0">
                <a:latin typeface="Palatino Linotype" panose="02040502050505030304" pitchFamily="18" charset="0"/>
              </a:rPr>
              <a:t>: </a:t>
            </a:r>
            <a:r>
              <a:rPr lang="en-US" sz="1200" dirty="0"/>
              <a:t>methanol: chloroform: water (5:2:2</a:t>
            </a:r>
            <a:r>
              <a:rPr lang="en-US" sz="1200" dirty="0" smtClean="0"/>
              <a:t>) </a:t>
            </a:r>
            <a:r>
              <a:rPr lang="es-ES" sz="1200" dirty="0" err="1" smtClean="0">
                <a:latin typeface="Palatino Linotype" panose="02040502050505030304" pitchFamily="18" charset="0"/>
              </a:rPr>
              <a:t>protocol</a:t>
            </a:r>
            <a:r>
              <a:rPr lang="es-ES" sz="1200" dirty="0" smtClean="0">
                <a:latin typeface="Palatino Linotype" panose="02040502050505030304" pitchFamily="18" charset="0"/>
              </a:rPr>
              <a:t>[2]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971751" y="1840172"/>
            <a:ext cx="1642253" cy="510778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Extract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SpeedVac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desecation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457241" y="5541296"/>
            <a:ext cx="3156763" cy="510778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Palatino Linotype" panose="02040502050505030304" pitchFamily="18" charset="0"/>
              </a:rPr>
              <a:t>UHPLC/</a:t>
            </a:r>
            <a:r>
              <a:rPr lang="es-ES" sz="1200" dirty="0" err="1" smtClean="0">
                <a:latin typeface="Palatino Linotype" panose="02040502050505030304" pitchFamily="18" charset="0"/>
              </a:rPr>
              <a:t>qTOF</a:t>
            </a:r>
            <a:r>
              <a:rPr lang="es-ES" sz="1200" dirty="0" smtClean="0">
                <a:latin typeface="Palatino Linotype" panose="02040502050505030304" pitchFamily="18" charset="0"/>
              </a:rPr>
              <a:t>- MS </a:t>
            </a:r>
            <a:r>
              <a:rPr lang="es-ES" sz="1200" dirty="0" err="1" smtClean="0">
                <a:latin typeface="Palatino Linotype" panose="02040502050505030304" pitchFamily="18" charset="0"/>
              </a:rPr>
              <a:t>analysis</a:t>
            </a:r>
            <a:endParaRPr lang="es-ES" sz="1200" dirty="0" smtClean="0">
              <a:latin typeface="Palatino Linotype" panose="02040502050505030304" pitchFamily="18" charset="0"/>
            </a:endParaRPr>
          </a:p>
          <a:p>
            <a:pPr algn="ctr"/>
            <a:r>
              <a:rPr lang="es-ES" sz="1200" dirty="0" smtClean="0">
                <a:latin typeface="Palatino Linotype" panose="02040502050505030304" pitchFamily="18" charset="0"/>
              </a:rPr>
              <a:t>(</a:t>
            </a:r>
            <a:r>
              <a:rPr lang="en-US" sz="1200" dirty="0">
                <a:latin typeface="Palatino Linotype" panose="02040502050505030304" pitchFamily="18" charset="0"/>
              </a:rPr>
              <a:t>UPLC </a:t>
            </a:r>
            <a:r>
              <a:rPr lang="en-US" sz="1200" dirty="0" err="1">
                <a:latin typeface="Palatino Linotype" panose="02040502050505030304" pitchFamily="18" charset="0"/>
              </a:rPr>
              <a:t>Acquity</a:t>
            </a:r>
            <a:r>
              <a:rPr lang="en-US" sz="1200" dirty="0">
                <a:latin typeface="Palatino Linotype" panose="02040502050505030304" pitchFamily="18" charset="0"/>
              </a:rPr>
              <a:t> H-Class </a:t>
            </a:r>
            <a:r>
              <a:rPr lang="en-US" sz="1200" dirty="0" err="1" smtClean="0">
                <a:latin typeface="Palatino Linotype" panose="02040502050505030304" pitchFamily="18" charset="0"/>
              </a:rPr>
              <a:t>Xevo</a:t>
            </a:r>
            <a:r>
              <a:rPr lang="en-US" sz="1200" dirty="0" smtClean="0">
                <a:latin typeface="Palatino Linotype" panose="02040502050505030304" pitchFamily="18" charset="0"/>
              </a:rPr>
              <a:t> G-2)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1618" y="2811737"/>
            <a:ext cx="1930885" cy="306467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Statistical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analysis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23905" y="5442805"/>
            <a:ext cx="1516088" cy="306467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Spectra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analyses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41619" y="3502122"/>
            <a:ext cx="1930885" cy="510778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Identification</a:t>
            </a:r>
            <a:r>
              <a:rPr lang="es-ES" sz="1200" dirty="0" smtClean="0">
                <a:latin typeface="Palatino Linotype" panose="02040502050505030304" pitchFamily="18" charset="0"/>
              </a:rPr>
              <a:t> and </a:t>
            </a:r>
            <a:r>
              <a:rPr lang="es-ES" sz="1200" dirty="0" err="1" smtClean="0">
                <a:latin typeface="Palatino Linotype" panose="02040502050505030304" pitchFamily="18" charset="0"/>
              </a:rPr>
              <a:t>Quantification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 b="26874"/>
          <a:stretch/>
        </p:blipFill>
        <p:spPr bwMode="auto">
          <a:xfrm>
            <a:off x="5327736" y="2362612"/>
            <a:ext cx="3678701" cy="2128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592112" y="4621815"/>
            <a:ext cx="2021892" cy="510778"/>
          </a:xfrm>
          <a:prstGeom prst="roundRect">
            <a:avLst/>
          </a:prstGeom>
          <a:solidFill>
            <a:srgbClr val="AEE0D8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latin typeface="Palatino Linotype" panose="02040502050505030304" pitchFamily="18" charset="0"/>
              </a:rPr>
              <a:t>Metabolites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methanol</a:t>
            </a:r>
            <a:r>
              <a:rPr lang="es-ES" sz="1200" dirty="0" smtClean="0">
                <a:latin typeface="Palatino Linotype" panose="02040502050505030304" pitchFamily="18" charset="0"/>
              </a:rPr>
              <a:t> </a:t>
            </a:r>
            <a:r>
              <a:rPr lang="es-ES" sz="1200" dirty="0" err="1" smtClean="0">
                <a:latin typeface="Palatino Linotype" panose="02040502050505030304" pitchFamily="18" charset="0"/>
              </a:rPr>
              <a:t>reconstitution</a:t>
            </a:r>
            <a:endParaRPr lang="es-ES" sz="1200" dirty="0">
              <a:latin typeface="Palatino Linotype" panose="0204050205050503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35046" y="6488668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latin typeface="Palatino Linotype" panose="02040502050505030304" pitchFamily="18" charset="0"/>
              </a:rPr>
              <a:t>[2] </a:t>
            </a:r>
            <a:r>
              <a:rPr lang="es-ES" sz="1100" dirty="0" err="1" smtClean="0">
                <a:latin typeface="Palatino Linotype" panose="02040502050505030304" pitchFamily="18" charset="0"/>
              </a:rPr>
              <a:t>Valledor</a:t>
            </a:r>
            <a:r>
              <a:rPr lang="es-ES" sz="1100" dirty="0" smtClean="0">
                <a:latin typeface="Palatino Linotype" panose="02040502050505030304" pitchFamily="18" charset="0"/>
              </a:rPr>
              <a:t> et al. (2014.). </a:t>
            </a:r>
            <a:r>
              <a:rPr lang="es-ES" sz="1100" i="1" dirty="0" err="1">
                <a:latin typeface="Palatino Linotype" panose="02040502050505030304" pitchFamily="18" charset="0"/>
              </a:rPr>
              <a:t>Plant</a:t>
            </a:r>
            <a:r>
              <a:rPr lang="es-ES" sz="1100" i="1" dirty="0">
                <a:latin typeface="Palatino Linotype" panose="02040502050505030304" pitchFamily="18" charset="0"/>
              </a:rPr>
              <a:t> J.</a:t>
            </a:r>
            <a:r>
              <a:rPr lang="es-ES" sz="1100" dirty="0">
                <a:latin typeface="Palatino Linotype" panose="02040502050505030304" pitchFamily="18" charset="0"/>
              </a:rPr>
              <a:t> 79, 173–180</a:t>
            </a:r>
          </a:p>
        </p:txBody>
      </p:sp>
      <p:pic>
        <p:nvPicPr>
          <p:cNvPr id="4" name="Picture 2" descr="Resultado de imagen de UPLC Acquity H-Cl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32" y="3757511"/>
            <a:ext cx="2314951" cy="26955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rogenesis softwa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6358" r="19883" b="46821"/>
          <a:stretch/>
        </p:blipFill>
        <p:spPr bwMode="auto">
          <a:xfrm>
            <a:off x="100501" y="4417857"/>
            <a:ext cx="2613122" cy="918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Resultado de imagen de metaboanaly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AutoShape 8" descr="Resultado de imagen de metaboanaly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5" y="1325121"/>
            <a:ext cx="1348831" cy="1403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9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6752F8-5502-484B-A867-3FE7DF9DB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4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149-61F9-4BF8-ACFA-69E56C13AC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1" y="6176994"/>
            <a:ext cx="1386205" cy="43180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23281" y="682622"/>
            <a:ext cx="8229600" cy="1066800"/>
          </a:xfrm>
        </p:spPr>
        <p:txBody>
          <a:bodyPr>
            <a:normAutofit/>
          </a:bodyPr>
          <a:lstStyle/>
          <a:p>
            <a:r>
              <a:rPr lang="es-ES" sz="3600" dirty="0" err="1" smtClean="0">
                <a:latin typeface="Palatino Linotype" panose="02040502050505030304" pitchFamily="18" charset="0"/>
              </a:rPr>
              <a:t>Results</a:t>
            </a:r>
            <a:endParaRPr lang="es-ES" sz="36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16995"/>
              </p:ext>
            </p:extLst>
          </p:nvPr>
        </p:nvGraphicFramePr>
        <p:xfrm>
          <a:off x="504855" y="1654629"/>
          <a:ext cx="8396258" cy="1426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427"/>
                <a:gridCol w="1512168"/>
                <a:gridCol w="1763714"/>
                <a:gridCol w="1764678"/>
                <a:gridCol w="1158592"/>
                <a:gridCol w="1289679"/>
              </a:tblGrid>
              <a:tr h="63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 smtClean="0"/>
                        <a:t>Perfect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Flowers</a:t>
                      </a:r>
                      <a:endParaRPr lang="fr-FR" sz="14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/>
                        <a:t> (% </a:t>
                      </a:r>
                      <a:r>
                        <a:rPr lang="es-ES" sz="1400" dirty="0" smtClean="0">
                          <a:effectLst/>
                        </a:rPr>
                        <a:t>)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Total </a:t>
                      </a:r>
                      <a:r>
                        <a:rPr lang="es-ES" sz="1400" dirty="0" err="1" smtClean="0">
                          <a:effectLst/>
                        </a:rPr>
                        <a:t>Production</a:t>
                      </a:r>
                      <a:r>
                        <a:rPr lang="es-ES" sz="1400" dirty="0" smtClean="0">
                          <a:effectLst/>
                        </a:rPr>
                        <a:t>/</a:t>
                      </a:r>
                      <a:r>
                        <a:rPr lang="es-ES" sz="1400" dirty="0" err="1" smtClean="0">
                          <a:effectLst/>
                        </a:rPr>
                        <a:t>tree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(Kg FW)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/>
                        <a:t>Fruit  size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/>
                        <a:t>(g FW/nº fruits)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>
                          <a:effectLst/>
                        </a:rPr>
                        <a:t>Pulpe</a:t>
                      </a:r>
                      <a:r>
                        <a:rPr lang="es-ES" sz="1400" dirty="0" smtClean="0">
                          <a:effectLst/>
                        </a:rPr>
                        <a:t>/</a:t>
                      </a:r>
                      <a:r>
                        <a:rPr lang="es-ES" sz="1400" dirty="0" err="1" smtClean="0">
                          <a:effectLst/>
                        </a:rPr>
                        <a:t>pit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aseline="0" dirty="0" smtClean="0">
                          <a:effectLst/>
                        </a:rPr>
                        <a:t> </a:t>
                      </a:r>
                      <a:r>
                        <a:rPr lang="es-ES" sz="1400" dirty="0" smtClean="0">
                          <a:effectLst/>
                        </a:rPr>
                        <a:t>(g FW/g FW)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 smtClean="0"/>
                        <a:t>Fat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dirty="0" err="1" smtClean="0"/>
                        <a:t>yield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baseline="0" dirty="0" smtClean="0"/>
                        <a:t>(% DW)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9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6.0 ± 1.4 a*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5.8 ± 0.7 a**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5.7 ± 0.1 a**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9.0 ± 0.3 a**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54 ± 1 a*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AT+4ºC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0.5 ± 0.2 b*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0.3 ± 0.0 b**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</a:rPr>
                        <a:t>3.2 ± 0.2 b**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3.7 ± 0.3 b**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36 ± 5 b*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87516"/>
            <a:ext cx="8901113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8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695</Words>
  <Application>Microsoft Office PowerPoint</Application>
  <PresentationFormat>Presentación en pantalla (4:3)</PresentationFormat>
  <Paragraphs>172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Office Theme</vt:lpstr>
      <vt:lpstr>Presentación de PowerPoint</vt:lpstr>
      <vt:lpstr>Introduction</vt:lpstr>
      <vt:lpstr>Presentación de PowerPoint</vt:lpstr>
      <vt:lpstr>Presentación de PowerPoint</vt:lpstr>
      <vt:lpstr>Objectives</vt:lpstr>
      <vt:lpstr>Materials and Methods</vt:lpstr>
      <vt:lpstr>Presentación de PowerPoint</vt:lpstr>
      <vt:lpstr>Presentación de PowerPoint</vt:lpstr>
      <vt:lpstr>Results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 </vt:lpstr>
      <vt:lpstr>Perspectives</vt:lpstr>
      <vt:lpstr>Presentación de PowerPoint</vt:lpstr>
      <vt:lpstr>Thanks for your attention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MDPI</dc:creator>
  <cp:lastModifiedBy>rosa sánchez</cp:lastModifiedBy>
  <cp:revision>41</cp:revision>
  <dcterms:created xsi:type="dcterms:W3CDTF">2017-05-27T02:37:01Z</dcterms:created>
  <dcterms:modified xsi:type="dcterms:W3CDTF">2018-11-05T22:03:09Z</dcterms:modified>
</cp:coreProperties>
</file>