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7" r:id="rId2"/>
    <p:sldId id="277" r:id="rId3"/>
    <p:sldId id="284" r:id="rId4"/>
    <p:sldId id="296" r:id="rId5"/>
    <p:sldId id="287" r:id="rId6"/>
    <p:sldId id="281" r:id="rId7"/>
    <p:sldId id="288" r:id="rId8"/>
    <p:sldId id="289" r:id="rId9"/>
    <p:sldId id="291" r:id="rId10"/>
    <p:sldId id="269" r:id="rId11"/>
    <p:sldId id="273" r:id="rId12"/>
    <p:sldId id="290" r:id="rId13"/>
    <p:sldId id="293" r:id="rId14"/>
    <p:sldId id="365" r:id="rId15"/>
    <p:sldId id="364" r:id="rId16"/>
    <p:sldId id="302" r:id="rId17"/>
    <p:sldId id="359" r:id="rId18"/>
    <p:sldId id="360" r:id="rId19"/>
    <p:sldId id="361" r:id="rId20"/>
    <p:sldId id="362" r:id="rId21"/>
    <p:sldId id="363" r:id="rId22"/>
    <p:sldId id="334" r:id="rId23"/>
    <p:sldId id="299" r:id="rId24"/>
    <p:sldId id="358" r:id="rId25"/>
    <p:sldId id="294" r:id="rId26"/>
    <p:sldId id="301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7" autoAdjust="0"/>
    <p:restoredTop sz="94661"/>
  </p:normalViewPr>
  <p:slideViewPr>
    <p:cSldViewPr snapToGrid="0" snapToObjects="1">
      <p:cViewPr varScale="1">
        <p:scale>
          <a:sx n="150" d="100"/>
          <a:sy n="150" d="100"/>
        </p:scale>
        <p:origin x="258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C512E-7C1D-5E41-93A9-21034D60F640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A47F-66FC-6342-8856-5FDDB220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>
                <a:ea typeface="ＭＳ Ｐゴシック" charset="-128"/>
              </a:rPr>
              <a:t>Mineral from food packaging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1FBCA75-D3B1-0845-9AAC-804080BF1D3C}" type="slidenum">
              <a:rPr lang="en-US" altLang="x-none">
                <a:latin typeface="Calibri" charset="0"/>
              </a:rPr>
              <a:pPr/>
              <a:t>23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/>
          <p:cNvSpPr/>
          <p:nvPr userDrawn="1"/>
        </p:nvSpPr>
        <p:spPr>
          <a:xfrm>
            <a:off x="6859966" y="1249405"/>
            <a:ext cx="2284034" cy="4384710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2"/>
          <p:cNvSpPr/>
          <p:nvPr userDrawn="1"/>
        </p:nvSpPr>
        <p:spPr>
          <a:xfrm>
            <a:off x="0" y="1237089"/>
            <a:ext cx="2182776" cy="4397512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0433"/>
            <a:ext cx="6400800" cy="219330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IT_DUO_RGB_flat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3445"/>
          <a:stretch/>
        </p:blipFill>
        <p:spPr>
          <a:xfrm>
            <a:off x="0" y="0"/>
            <a:ext cx="5400000" cy="608918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634601"/>
                </a:lnTo>
                <a:lnTo>
                  <a:pt x="208067" y="5624095"/>
                </a:lnTo>
                <a:cubicBezTo>
                  <a:pt x="1317232" y="5511453"/>
                  <a:pt x="2182776" y="4574729"/>
                  <a:pt x="2182776" y="3435845"/>
                </a:cubicBezTo>
                <a:cubicBezTo>
                  <a:pt x="2182776" y="2296961"/>
                  <a:pt x="1317232" y="1360238"/>
                  <a:pt x="208067" y="1247596"/>
                </a:cubicBezTo>
                <a:lnTo>
                  <a:pt x="0" y="12370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/>
          <p:cNvSpPr/>
          <p:nvPr userDrawn="1"/>
        </p:nvSpPr>
        <p:spPr>
          <a:xfrm>
            <a:off x="6859966" y="1249405"/>
            <a:ext cx="2284034" cy="4384710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0433"/>
            <a:ext cx="6400800" cy="219330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4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/>
          <p:cNvSpPr/>
          <p:nvPr userDrawn="1"/>
        </p:nvSpPr>
        <p:spPr>
          <a:xfrm rot="10800000">
            <a:off x="5943600" y="1"/>
            <a:ext cx="3200399" cy="3200399"/>
          </a:xfrm>
          <a:custGeom>
            <a:avLst/>
            <a:gdLst/>
            <a:ahLst/>
            <a:cxnLst/>
            <a:rect l="l" t="t" r="r" b="b"/>
            <a:pathLst>
              <a:path w="2160000" h="2160000"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1440000" y="720000"/>
                </a:lnTo>
                <a:lnTo>
                  <a:pt x="1440000" y="1440000"/>
                </a:lnTo>
                <a:lnTo>
                  <a:pt x="2160000" y="1440000"/>
                </a:lnTo>
                <a:lnTo>
                  <a:pt x="2160000" y="2160000"/>
                </a:lnTo>
                <a:lnTo>
                  <a:pt x="0" y="2160000"/>
                </a:lnTo>
                <a:lnTo>
                  <a:pt x="0" y="1440000"/>
                </a:lnTo>
                <a:lnTo>
                  <a:pt x="0" y="720000"/>
                </a:lnTo>
                <a:close/>
              </a:path>
            </a:pathLst>
          </a:custGeom>
          <a:solidFill>
            <a:srgbClr val="AA0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524" y="2651760"/>
            <a:ext cx="6359207" cy="3058160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AU" dirty="0"/>
              <a:t>—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9136" y="2651760"/>
            <a:ext cx="6359207" cy="3058160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AU" dirty="0"/>
              <a:t>—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  <p:sp>
        <p:nvSpPr>
          <p:cNvPr id="15" name="Rectangle 13"/>
          <p:cNvSpPr/>
          <p:nvPr userDrawn="1"/>
        </p:nvSpPr>
        <p:spPr>
          <a:xfrm rot="5400000">
            <a:off x="5943601" y="3"/>
            <a:ext cx="3200396" cy="3200398"/>
          </a:xfrm>
          <a:custGeom>
            <a:avLst/>
            <a:gdLst/>
            <a:ahLst/>
            <a:cxnLst/>
            <a:rect l="l" t="t" r="r" b="b"/>
            <a:pathLst>
              <a:path w="2468880" h="2468881">
                <a:moveTo>
                  <a:pt x="0" y="0"/>
                </a:moveTo>
                <a:lnTo>
                  <a:pt x="2468880" y="0"/>
                </a:lnTo>
                <a:lnTo>
                  <a:pt x="2468880" y="1"/>
                </a:lnTo>
                <a:cubicBezTo>
                  <a:pt x="2468880" y="1363526"/>
                  <a:pt x="1363525" y="2468881"/>
                  <a:pt x="0" y="2468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DB48-1C0F-E543-B1C5-3C65CDEAEA97}" type="datetime2">
              <a:rPr lang="en-AU" altLang="x-none"/>
              <a:pPr>
                <a:defRPr/>
              </a:pPr>
              <a:t>Thursday, 15 November 2018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C501-A162-EB4F-877A-C709CA37582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063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6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4E91-7045-8940-9876-EF7F184A4EB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7997567" y="-1"/>
            <a:ext cx="1146433" cy="1146433"/>
          </a:xfrm>
          <a:custGeom>
            <a:avLst/>
            <a:gdLst/>
            <a:ahLst/>
            <a:cxnLst/>
            <a:rect l="l" t="t" r="r" b="b"/>
            <a:pathLst>
              <a:path w="2160000" h="2160000"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1440000" y="720000"/>
                </a:lnTo>
                <a:lnTo>
                  <a:pt x="1440000" y="1440000"/>
                </a:lnTo>
                <a:lnTo>
                  <a:pt x="2160000" y="1440000"/>
                </a:lnTo>
                <a:lnTo>
                  <a:pt x="2160000" y="2160000"/>
                </a:lnTo>
                <a:lnTo>
                  <a:pt x="0" y="2160000"/>
                </a:lnTo>
                <a:lnTo>
                  <a:pt x="0" y="1440000"/>
                </a:lnTo>
                <a:lnTo>
                  <a:pt x="0" y="720000"/>
                </a:lnTo>
                <a:close/>
              </a:path>
            </a:pathLst>
          </a:custGeom>
          <a:solidFill>
            <a:srgbClr val="AA0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0" y="6356350"/>
            <a:ext cx="72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E4DEE52-25AF-7B49-B9FC-7562266B6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96112"/>
            <a:ext cx="1405942" cy="6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62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oliver.jones@rmit.edu.a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198" y="3902370"/>
            <a:ext cx="6841068" cy="253153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GB" sz="5000" dirty="0">
                <a:latin typeface="+mn-lt"/>
              </a:rPr>
              <a:t>Illuminating the Dark Metabolome </a:t>
            </a:r>
            <a:br>
              <a:rPr lang="en-US" b="1" dirty="0"/>
            </a:br>
            <a:r>
              <a:rPr lang="en-US" sz="3800" b="1" dirty="0"/>
              <a:t> </a:t>
            </a:r>
            <a:endParaRPr lang="en-US" sz="3800" dirty="0">
              <a:latin typeface="Garamond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4198" y="5672667"/>
            <a:ext cx="6400800" cy="110837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  <a:ea typeface="Arial" charset="0"/>
                <a:cs typeface="Arial" charset="0"/>
              </a:rPr>
              <a:t>Associate Professor Oliver A.H. Jones</a:t>
            </a:r>
          </a:p>
          <a:p>
            <a:pPr eaLnBrk="1" hangingPunct="1">
              <a:defRPr/>
            </a:pPr>
            <a:r>
              <a:rPr lang="en-US" i="1" dirty="0">
                <a:latin typeface="+mj-lt"/>
                <a:ea typeface="Arial" charset="0"/>
                <a:cs typeface="Arial" charset="0"/>
              </a:rPr>
              <a:t>RMIT University</a:t>
            </a:r>
            <a:endParaRPr lang="en-US" i="1" dirty="0">
              <a:latin typeface="+mj-lt"/>
              <a:cs typeface="Times New Roman" charset="0"/>
            </a:endParaRPr>
          </a:p>
          <a:p>
            <a:pPr algn="ctr" eaLnBrk="1" hangingPunct="1">
              <a:defRPr/>
            </a:pPr>
            <a:endParaRPr lang="en-US" dirty="0">
              <a:latin typeface="Garamond" charset="0"/>
              <a:cs typeface="Times New Roman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C6FA6-1BBC-494D-87B1-698C8397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69" y="220134"/>
            <a:ext cx="2768598" cy="36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Advantages – alternative nuclei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8266"/>
          </a:xfrm>
        </p:spPr>
        <p:txBody>
          <a:bodyPr>
            <a:normAutofit/>
          </a:bodyPr>
          <a:lstStyle/>
          <a:p>
            <a:r>
              <a:rPr lang="en-GB" dirty="0"/>
              <a:t>Far less NMR sensitive than </a:t>
            </a:r>
            <a:r>
              <a:rPr lang="en-GB" baseline="30000" dirty="0"/>
              <a:t>1</a:t>
            </a:r>
            <a:r>
              <a:rPr lang="en-GB" dirty="0"/>
              <a:t>H, </a:t>
            </a:r>
            <a:r>
              <a:rPr lang="en-GB" baseline="30000" dirty="0"/>
              <a:t>13</a:t>
            </a:r>
            <a:r>
              <a:rPr lang="en-GB" dirty="0"/>
              <a:t>C is widely distributed in biological molecules.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01D08-578F-6744-8F45-AE580E940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4462" y="1183896"/>
            <a:ext cx="3384863" cy="66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31</a:t>
            </a:r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966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Less NMR sensitive than the hydrogen and fluorine nuclei but more sensitive than </a:t>
            </a:r>
            <a:r>
              <a:rPr lang="en-GB" baseline="30000" dirty="0"/>
              <a:t>13</a:t>
            </a:r>
            <a:r>
              <a:rPr lang="en-GB" dirty="0"/>
              <a:t>C.</a:t>
            </a:r>
          </a:p>
          <a:p>
            <a:endParaRPr lang="en-GB" dirty="0"/>
          </a:p>
          <a:p>
            <a:r>
              <a:rPr lang="en-GB" dirty="0"/>
              <a:t>Phosphorus is well distributed in biological systems and plays a role in several important biological processes, including energy metabolism, 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aseline="30000" dirty="0"/>
              <a:t>31</a:t>
            </a:r>
            <a:r>
              <a:rPr lang="en-GB" dirty="0"/>
              <a:t>P NMR yields sharp lines and has a wide chemical shift range and thus has featured in some metabolism studies, for example environmental toxicology. </a:t>
            </a:r>
          </a:p>
          <a:p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2290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D1D7-5C39-DE41-9139-3DFEF567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2382-A832-D748-B834-8092775F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DNP is carried out at very low temperatures (100 K or -173.15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) </a:t>
            </a:r>
          </a:p>
          <a:p>
            <a:endParaRPr lang="en-GB" dirty="0"/>
          </a:p>
          <a:p>
            <a:r>
              <a:rPr lang="en-GB" dirty="0"/>
              <a:t>Relies on the use of polarising agents such as 1-(TEMPO-4-oxy)-3-(TEMPO-4-amino)propan-2-ol (TOTAPOL) as a source of unpaired electrons </a:t>
            </a:r>
          </a:p>
          <a:p>
            <a:endParaRPr lang="en-GB" dirty="0"/>
          </a:p>
          <a:p>
            <a:r>
              <a:rPr lang="en-GB" dirty="0"/>
              <a:t>But increasingly it is being carried out cheaply and at higher temperatures </a:t>
            </a:r>
          </a:p>
          <a:p>
            <a:endParaRPr lang="en-GB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9049-114F-BF43-9EFB-91F30855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253D-0FA2-5D46-B0A0-A2EF1EBED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Another option is to create new polarising agents. </a:t>
            </a:r>
          </a:p>
          <a:p>
            <a:endParaRPr lang="en-GB" dirty="0"/>
          </a:p>
          <a:p>
            <a:r>
              <a:rPr lang="en-GB" dirty="0"/>
              <a:t>New lipophilic biradicals based on a cholesterol scaffold could be used, for example, to obtain homogenous DNP enhancement throughout a lipid bilayer and any metabolites attached to it </a:t>
            </a:r>
            <a:r>
              <a:rPr lang="en-GB" i="1" dirty="0"/>
              <a:t>in situ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0195-BE78-8744-9F87-2FB22AA3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Chromatography?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D6D69F-7A00-AF49-869C-37C67E2F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1930399"/>
            <a:ext cx="7182198" cy="36576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565DB1-824B-6E4B-98E4-5EFB253EB933}"/>
              </a:ext>
            </a:extLst>
          </p:cNvPr>
          <p:cNvSpPr/>
          <p:nvPr/>
        </p:nvSpPr>
        <p:spPr>
          <a:xfrm>
            <a:off x="719667" y="1845733"/>
            <a:ext cx="1862666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0195-BE78-8744-9F87-2FB22AA3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HPLC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30863-2455-DF4F-B185-E11431C5B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Liquid chromatography, with the detection of over 1000 compounds being reported in certain sample types.</a:t>
            </a:r>
          </a:p>
          <a:p>
            <a:endParaRPr lang="en-US" dirty="0"/>
          </a:p>
          <a:p>
            <a:r>
              <a:rPr lang="en-US" dirty="0"/>
              <a:t>The theoretical maximum peak capacity for conventional liquid chromatography is ~1500</a:t>
            </a:r>
          </a:p>
          <a:p>
            <a:endParaRPr lang="en-US" dirty="0"/>
          </a:p>
          <a:p>
            <a:r>
              <a:rPr lang="en-US" dirty="0"/>
              <a:t>The use of very long columns is also required for such detailed analysis, long run times of hours or even days are often required.</a:t>
            </a:r>
          </a:p>
        </p:txBody>
      </p:sp>
    </p:spTree>
    <p:extLst>
      <p:ext uri="{BB962C8B-B14F-4D97-AF65-F5344CB8AC3E}">
        <p14:creationId xmlns:p14="http://schemas.microsoft.com/office/powerpoint/2010/main" val="15197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ea typeface="+mj-ea"/>
              </a:rPr>
              <a:t>What else could be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10"/>
            <a:ext cx="8229600" cy="5329238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>
                <a:ea typeface="+mn-ea"/>
              </a:rPr>
              <a:t>2D HPLC involves coupling two columns, with uncorrelated retention mechanisms (</a:t>
            </a:r>
            <a:r>
              <a:rPr lang="en-AU" u="sng" dirty="0">
                <a:solidFill>
                  <a:schemeClr val="tx2"/>
                </a:solidFill>
                <a:ea typeface="+mn-ea"/>
              </a:rPr>
              <a:t>orthogonal</a:t>
            </a:r>
            <a:r>
              <a:rPr lang="en-AU" dirty="0">
                <a:ea typeface="+mn-ea"/>
              </a:rPr>
              <a:t>), in series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>
                <a:ea typeface="+mn-ea"/>
              </a:rPr>
              <a:t>During the analysis fractions are collected from the first dimension and injected in the second dimension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>
                <a:ea typeface="+mn-ea"/>
              </a:rPr>
              <a:t>The total peak capacity of the system is thus the product of the peak capacity of each dimension </a:t>
            </a:r>
            <a:r>
              <a:rPr lang="en-AU" dirty="0">
                <a:solidFill>
                  <a:srgbClr val="FF0000"/>
                </a:solidFill>
                <a:ea typeface="+mn-ea"/>
              </a:rPr>
              <a:t>(almost)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>
                <a:ea typeface="+mn-ea"/>
              </a:rPr>
              <a:t>Can heart-cut specific fractions of interest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98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9FF2-2297-C049-99BE-76B0A3BA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2D HPLC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92FF4-D2C1-C04C-AFE6-66FC9BBB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625" y="19050"/>
            <a:ext cx="300038" cy="32861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0B95A4-1FA8-0247-B395-B9014A7505CD}" type="slidenum">
              <a:rPr lang="en-US" altLang="en-US" sz="1400">
                <a:solidFill>
                  <a:srgbClr val="FFFFFF"/>
                </a:solidFill>
              </a:rPr>
              <a:pPr/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287E561-D34D-9349-B3E2-DE5E3FA4317D}"/>
              </a:ext>
            </a:extLst>
          </p:cNvPr>
          <p:cNvSpPr/>
          <p:nvPr/>
        </p:nvSpPr>
        <p:spPr>
          <a:xfrm>
            <a:off x="5421313" y="2027238"/>
            <a:ext cx="1339850" cy="6619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>
                <a:latin typeface="Arial Black"/>
                <a:cs typeface="Arial Black"/>
              </a:rPr>
              <a:t>3</a:t>
            </a:r>
            <a:r>
              <a:rPr lang="de-DE" sz="1200" b="1" baseline="30000" dirty="0">
                <a:latin typeface="Arial Black"/>
                <a:cs typeface="Arial Black"/>
              </a:rPr>
              <a:t>rd</a:t>
            </a:r>
            <a:r>
              <a:rPr lang="de-DE" sz="1200" b="1" dirty="0">
                <a:latin typeface="Arial Black"/>
                <a:cs typeface="Arial Black"/>
              </a:rPr>
              <a:t> Pump</a:t>
            </a:r>
            <a:endParaRPr lang="en-US" sz="1200" b="1" dirty="0">
              <a:latin typeface="Arial Black"/>
              <a:cs typeface="Arial Black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6548F9-DC37-4D43-95DC-E613CCEF4947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6761163" y="2689225"/>
            <a:ext cx="1136650" cy="447675"/>
          </a:xfrm>
          <a:prstGeom prst="lin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n 39">
            <a:extLst>
              <a:ext uri="{FF2B5EF4-FFF2-40B4-BE49-F238E27FC236}">
                <a16:creationId xmlns:a16="http://schemas.microsoft.com/office/drawing/2014/main" id="{15FD0DF1-E464-5443-A310-A2B3A889C7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66394" y="2675731"/>
            <a:ext cx="146050" cy="1341438"/>
          </a:xfrm>
          <a:prstGeom prst="can">
            <a:avLst>
              <a:gd name="adj" fmla="val 25003"/>
            </a:avLst>
          </a:prstGeom>
          <a:solidFill>
            <a:srgbClr val="4D7DB7"/>
          </a:solidFill>
          <a:ln w="15875">
            <a:solidFill>
              <a:schemeClr val="tx2"/>
            </a:solidFill>
            <a:round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9A6E11-EF93-4D49-B5BC-AB6D6EA3DFD5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013075"/>
            <a:ext cx="6561138" cy="676275"/>
            <a:chOff x="107504" y="3013254"/>
            <a:chExt cx="6562083" cy="67661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4870204-29C8-6543-B8B3-BAC1EAFBBFA0}"/>
                </a:ext>
              </a:extLst>
            </p:cNvPr>
            <p:cNvSpPr/>
            <p:nvPr/>
          </p:nvSpPr>
          <p:spPr>
            <a:xfrm>
              <a:off x="107504" y="3013254"/>
              <a:ext cx="1341631" cy="6623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b="1" dirty="0">
                  <a:latin typeface="Arial Black"/>
                  <a:cs typeface="Arial Black"/>
                </a:rPr>
                <a:t>Pump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0EE927-8640-384A-8DC8-65A3EE9A02B1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449135" y="3345207"/>
              <a:ext cx="5255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C3B2DF4-C6AA-0A43-B5DA-C5BC71E27466}"/>
                </a:ext>
              </a:extLst>
            </p:cNvPr>
            <p:cNvSpPr/>
            <p:nvPr/>
          </p:nvSpPr>
          <p:spPr>
            <a:xfrm>
              <a:off x="1828602" y="3013254"/>
              <a:ext cx="1341631" cy="6623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b="1" dirty="0">
                  <a:latin typeface="Arial Black"/>
                  <a:cs typeface="Arial Black"/>
                </a:rPr>
                <a:t>Autosampler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442485-B775-6545-BE20-D5BD88280E0C}"/>
                </a:ext>
              </a:extLst>
            </p:cNvPr>
            <p:cNvCxnSpPr/>
            <p:nvPr/>
          </p:nvCxnSpPr>
          <p:spPr>
            <a:xfrm>
              <a:off x="3170233" y="3345207"/>
              <a:ext cx="5255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FFE521-5806-1445-8F1C-BCFD4935EDB4}"/>
                </a:ext>
              </a:extLst>
            </p:cNvPr>
            <p:cNvSpPr/>
            <p:nvPr/>
          </p:nvSpPr>
          <p:spPr>
            <a:xfrm>
              <a:off x="3603682" y="3283263"/>
              <a:ext cx="1205087" cy="104827"/>
            </a:xfrm>
            <a:prstGeom prst="rect">
              <a:avLst/>
            </a:prstGeom>
            <a:solidFill>
              <a:srgbClr val="4D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100" b="1" dirty="0">
                  <a:latin typeface="Arial Black"/>
                  <a:cs typeface="Arial Black"/>
                </a:rPr>
                <a:t>Column</a:t>
              </a:r>
              <a:endParaRPr lang="en-US" sz="1100" b="1" dirty="0">
                <a:latin typeface="Arial Black"/>
                <a:cs typeface="Arial Black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101A2B-D74F-9C47-BC07-26BD56377B7F}"/>
                </a:ext>
              </a:extLst>
            </p:cNvPr>
            <p:cNvCxnSpPr>
              <a:stCxn id="19" idx="3"/>
            </p:cNvCxnSpPr>
            <p:nvPr/>
          </p:nvCxnSpPr>
          <p:spPr>
            <a:xfrm>
              <a:off x="4808769" y="3335677"/>
              <a:ext cx="554117" cy="20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45E6FD3-93EC-AE49-B7B0-D2212B54BE54}"/>
                </a:ext>
              </a:extLst>
            </p:cNvPr>
            <p:cNvSpPr/>
            <p:nvPr/>
          </p:nvSpPr>
          <p:spPr>
            <a:xfrm>
              <a:off x="5327956" y="3027549"/>
              <a:ext cx="1341631" cy="6623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b="1" dirty="0">
                  <a:latin typeface="Arial Black"/>
                  <a:cs typeface="Arial Black"/>
                </a:rPr>
                <a:t>Detector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</p:grpSp>
      <p:sp>
        <p:nvSpPr>
          <p:cNvPr id="41" name="Can 40">
            <a:extLst>
              <a:ext uri="{FF2B5EF4-FFF2-40B4-BE49-F238E27FC236}">
                <a16:creationId xmlns:a16="http://schemas.microsoft.com/office/drawing/2014/main" id="{C63B45FD-D71F-444E-B9A8-12F9205466E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748588" y="4017963"/>
            <a:ext cx="171450" cy="1044575"/>
          </a:xfrm>
          <a:prstGeom prst="can">
            <a:avLst>
              <a:gd name="adj" fmla="val 24991"/>
            </a:avLst>
          </a:prstGeom>
          <a:solidFill>
            <a:srgbClr val="C0504D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EDB1F-EEC2-6D4E-A482-EC7EEB20316E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2027238"/>
            <a:ext cx="1982787" cy="4114800"/>
            <a:chOff x="6551167" y="2026872"/>
            <a:chExt cx="1982923" cy="4115067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BD5E6F7-D8BF-8D43-A877-5A527A0C9FF7}"/>
                </a:ext>
              </a:extLst>
            </p:cNvPr>
            <p:cNvSpPr/>
            <p:nvPr/>
          </p:nvSpPr>
          <p:spPr>
            <a:xfrm>
              <a:off x="7175097" y="2026872"/>
              <a:ext cx="1341530" cy="66203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b="1" dirty="0">
                  <a:latin typeface="Arial Black"/>
                  <a:cs typeface="Arial Black"/>
                </a:rPr>
                <a:t>2</a:t>
              </a:r>
              <a:r>
                <a:rPr lang="de-DE" sz="1200" b="1" baseline="30000" dirty="0">
                  <a:latin typeface="Arial Black"/>
                  <a:cs typeface="Arial Black"/>
                </a:rPr>
                <a:t>nd</a:t>
              </a:r>
              <a:r>
                <a:rPr lang="de-DE" sz="1200" b="1" dirty="0">
                  <a:latin typeface="Arial Black"/>
                  <a:cs typeface="Arial Black"/>
                </a:rPr>
                <a:t> Pump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1453AA-8938-B747-A05A-7CF7E540D1B8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7845068" y="2688902"/>
              <a:ext cx="0" cy="463580"/>
            </a:xfrm>
            <a:prstGeom prst="lin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C388746-2DDA-4E4E-8C10-6F8CAD82769E}"/>
                </a:ext>
              </a:extLst>
            </p:cNvPr>
            <p:cNvSpPr/>
            <p:nvPr/>
          </p:nvSpPr>
          <p:spPr>
            <a:xfrm>
              <a:off x="7192561" y="5479908"/>
              <a:ext cx="1341529" cy="66203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b="1" dirty="0">
                  <a:latin typeface="Arial Black"/>
                  <a:cs typeface="Arial Black"/>
                </a:rPr>
                <a:t>Detector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3F71868-77A8-A648-8A6D-335DDED8270F}"/>
                </a:ext>
              </a:extLst>
            </p:cNvPr>
            <p:cNvCxnSpPr/>
            <p:nvPr/>
          </p:nvCxnSpPr>
          <p:spPr>
            <a:xfrm>
              <a:off x="7827605" y="3560497"/>
              <a:ext cx="0" cy="461992"/>
            </a:xfrm>
            <a:prstGeom prst="lin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C0D93-48E2-2B41-9433-DA8DE969EDE5}"/>
                </a:ext>
              </a:extLst>
            </p:cNvPr>
            <p:cNvSpPr/>
            <p:nvPr/>
          </p:nvSpPr>
          <p:spPr>
            <a:xfrm rot="5400000">
              <a:off x="7399746" y="4378905"/>
              <a:ext cx="868418" cy="171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100" b="1" dirty="0">
                  <a:latin typeface="Arial Black"/>
                  <a:cs typeface="Arial Black"/>
                </a:rPr>
                <a:t>Column</a:t>
              </a:r>
              <a:endParaRPr lang="en-US" sz="1100" b="1" dirty="0">
                <a:latin typeface="Arial Black"/>
                <a:cs typeface="Arial Black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0665DA-948D-1D47-80E0-1F8EB10F0466}"/>
                </a:ext>
              </a:extLst>
            </p:cNvPr>
            <p:cNvCxnSpPr/>
            <p:nvPr/>
          </p:nvCxnSpPr>
          <p:spPr>
            <a:xfrm rot="120000">
              <a:off x="7845068" y="5062369"/>
              <a:ext cx="19051" cy="417539"/>
            </a:xfrm>
            <a:prstGeom prst="lin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C3A5B1-0EBA-804A-BCC9-61AD97A36F7A}"/>
                </a:ext>
              </a:extLst>
            </p:cNvPr>
            <p:cNvGrpSpPr/>
            <p:nvPr/>
          </p:nvGrpSpPr>
          <p:grpSpPr>
            <a:xfrm>
              <a:off x="6551167" y="3136551"/>
              <a:ext cx="1982923" cy="416131"/>
              <a:chOff x="6781417" y="2589158"/>
              <a:chExt cx="1496089" cy="416131"/>
            </a:xfrm>
            <a:solidFill>
              <a:schemeClr val="accent2"/>
            </a:solidFill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A0FCC5C4-9A68-5C4D-8F0C-18EFBB149CE4}"/>
                  </a:ext>
                </a:extLst>
              </p:cNvPr>
              <p:cNvSpPr/>
              <p:nvPr/>
            </p:nvSpPr>
            <p:spPr>
              <a:xfrm>
                <a:off x="7317086" y="2589158"/>
                <a:ext cx="960420" cy="41613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200" b="1" dirty="0" err="1">
                    <a:latin typeface="Arial Black"/>
                    <a:cs typeface="Arial Black"/>
                  </a:rPr>
                  <a:t>Switching</a:t>
                </a:r>
                <a:r>
                  <a:rPr lang="de-DE" sz="1200" b="1" dirty="0">
                    <a:latin typeface="Arial Black"/>
                    <a:cs typeface="Arial Black"/>
                  </a:rPr>
                  <a:t> </a:t>
                </a:r>
                <a:r>
                  <a:rPr lang="de-DE" sz="1200" b="1" dirty="0" err="1">
                    <a:latin typeface="Arial Black"/>
                    <a:cs typeface="Arial Black"/>
                  </a:rPr>
                  <a:t>Valve</a:t>
                </a:r>
                <a:endParaRPr lang="en-US" sz="1200" b="1" dirty="0">
                  <a:latin typeface="Arial Black"/>
                  <a:cs typeface="Arial Black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17B8939-D6DD-0445-A761-2C447F083C12}"/>
                  </a:ext>
                </a:extLst>
              </p:cNvPr>
              <p:cNvCxnSpPr>
                <a:endCxn id="21" idx="1"/>
              </p:cNvCxnSpPr>
              <p:nvPr/>
            </p:nvCxnSpPr>
            <p:spPr>
              <a:xfrm>
                <a:off x="6781417" y="2797223"/>
                <a:ext cx="535669" cy="1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08651A-0B39-B24E-80E9-F5EC3E0E66FC}"/>
              </a:ext>
            </a:extLst>
          </p:cNvPr>
          <p:cNvSpPr/>
          <p:nvPr/>
        </p:nvSpPr>
        <p:spPr>
          <a:xfrm>
            <a:off x="5329238" y="2900363"/>
            <a:ext cx="1339850" cy="869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5"/>
          <p:cNvGrpSpPr>
            <a:grpSpLocks/>
          </p:cNvGrpSpPr>
          <p:nvPr/>
        </p:nvGrpSpPr>
        <p:grpSpPr bwMode="auto">
          <a:xfrm>
            <a:off x="2003461" y="1524000"/>
            <a:ext cx="5057739" cy="4894306"/>
            <a:chOff x="425153" y="1788185"/>
            <a:chExt cx="5057351" cy="4894879"/>
          </a:xfrm>
        </p:grpSpPr>
        <p:pic>
          <p:nvPicPr>
            <p:cNvPr id="2560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30" y="1974113"/>
              <a:ext cx="4445002" cy="437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TextBox 9"/>
            <p:cNvSpPr txBox="1">
              <a:spLocks noChangeArrowheads="1"/>
            </p:cNvSpPr>
            <p:nvPr/>
          </p:nvSpPr>
          <p:spPr bwMode="auto">
            <a:xfrm rot="-5400000">
              <a:off x="-1551128" y="3843799"/>
              <a:ext cx="44805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AU" altLang="x-none" dirty="0">
                  <a:solidFill>
                    <a:srgbClr val="000000"/>
                  </a:solidFill>
                </a:rPr>
                <a:t>Retention time of Column 1 (mins)</a:t>
              </a:r>
            </a:p>
          </p:txBody>
        </p:sp>
        <p:sp>
          <p:nvSpPr>
            <p:cNvPr id="25606" name="TextBox 10"/>
            <p:cNvSpPr txBox="1">
              <a:spLocks noChangeArrowheads="1"/>
            </p:cNvSpPr>
            <p:nvPr/>
          </p:nvSpPr>
          <p:spPr bwMode="auto">
            <a:xfrm>
              <a:off x="425153" y="6313689"/>
              <a:ext cx="5057351" cy="36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AU" altLang="x-none" dirty="0">
                  <a:solidFill>
                    <a:srgbClr val="000000"/>
                  </a:solidFill>
                </a:rPr>
                <a:t>Retention time of Column 2 (mins)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29928" y="2237501"/>
              <a:ext cx="3528741" cy="3723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5" name="Oval 4"/>
            <p:cNvSpPr/>
            <p:nvPr/>
          </p:nvSpPr>
          <p:spPr>
            <a:xfrm>
              <a:off x="1450563" y="5287445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0" name="Oval 59"/>
            <p:cNvSpPr/>
            <p:nvPr/>
          </p:nvSpPr>
          <p:spPr>
            <a:xfrm>
              <a:off x="2047418" y="4714291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7" name="Oval 66"/>
            <p:cNvSpPr/>
            <p:nvPr/>
          </p:nvSpPr>
          <p:spPr>
            <a:xfrm>
              <a:off x="2645860" y="4110970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1" name="Oval 70"/>
            <p:cNvSpPr/>
            <p:nvPr/>
          </p:nvSpPr>
          <p:spPr>
            <a:xfrm>
              <a:off x="3242714" y="3560042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9" name="Oval 78"/>
            <p:cNvSpPr/>
            <p:nvPr/>
          </p:nvSpPr>
          <p:spPr>
            <a:xfrm>
              <a:off x="3831631" y="2940845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3" name="Oval 82"/>
            <p:cNvSpPr/>
            <p:nvPr/>
          </p:nvSpPr>
          <p:spPr>
            <a:xfrm>
              <a:off x="4455471" y="2372453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ea typeface="+mj-ea"/>
              </a:rPr>
              <a:t>Pick your phase</a:t>
            </a:r>
          </a:p>
        </p:txBody>
      </p:sp>
    </p:spTree>
    <p:extLst>
      <p:ext uri="{BB962C8B-B14F-4D97-AF65-F5344CB8AC3E}">
        <p14:creationId xmlns:p14="http://schemas.microsoft.com/office/powerpoint/2010/main" val="3577224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ea typeface="+mj-ea"/>
              </a:rPr>
              <a:t>Separation space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0AD15E0-AE42-5843-B154-E29953F6CE51}" type="slidenum">
              <a:rPr lang="en-US" altLang="x-none">
                <a:solidFill>
                  <a:srgbClr val="FFFFFF"/>
                </a:solidFill>
              </a:rPr>
              <a:pPr/>
              <a:t>19</a:t>
            </a:fld>
            <a:endParaRPr lang="en-US" altLang="x-none">
              <a:solidFill>
                <a:srgbClr val="FFFFFF"/>
              </a:solidFill>
            </a:endParaRPr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944314" y="1524001"/>
            <a:ext cx="5116886" cy="4894262"/>
            <a:chOff x="366011" y="1788186"/>
            <a:chExt cx="5116493" cy="4894835"/>
          </a:xfrm>
        </p:grpSpPr>
        <p:pic>
          <p:nvPicPr>
            <p:cNvPr id="26630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30" y="1858949"/>
              <a:ext cx="4445002" cy="437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 rot="16200000">
              <a:off x="-1551128" y="3705325"/>
              <a:ext cx="4480560" cy="64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AU" altLang="x-none" dirty="0">
                  <a:solidFill>
                    <a:srgbClr val="000000"/>
                  </a:solidFill>
                </a:rPr>
                <a:t>Retention time of Column 1 (mins)</a:t>
              </a:r>
            </a:p>
            <a:p>
              <a:endParaRPr lang="en-AU" altLang="x-none" dirty="0">
                <a:solidFill>
                  <a:srgbClr val="000000"/>
                </a:solidFill>
              </a:endParaRPr>
            </a:p>
          </p:txBody>
        </p:sp>
        <p:sp>
          <p:nvSpPr>
            <p:cNvPr id="26632" name="TextBox 10"/>
            <p:cNvSpPr txBox="1">
              <a:spLocks noChangeArrowheads="1"/>
            </p:cNvSpPr>
            <p:nvPr/>
          </p:nvSpPr>
          <p:spPr bwMode="auto">
            <a:xfrm>
              <a:off x="1001944" y="6313689"/>
              <a:ext cx="44805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AU" altLang="x-none" dirty="0">
                  <a:solidFill>
                    <a:srgbClr val="000000"/>
                  </a:solidFill>
                </a:rPr>
                <a:t>Retention time of Column 2 (mins)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9938" y="2105722"/>
              <a:ext cx="3528741" cy="3484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5" name="Oval 4"/>
            <p:cNvSpPr/>
            <p:nvPr/>
          </p:nvSpPr>
          <p:spPr>
            <a:xfrm>
              <a:off x="1450563" y="5287445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2031544" y="5287445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389" y="2369278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3" name="Oval 12"/>
            <p:cNvSpPr/>
            <p:nvPr/>
          </p:nvSpPr>
          <p:spPr>
            <a:xfrm>
              <a:off x="1439452" y="2953546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4" name="Oval 13"/>
            <p:cNvSpPr/>
            <p:nvPr/>
          </p:nvSpPr>
          <p:spPr>
            <a:xfrm>
              <a:off x="1444214" y="4695238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6" name="Oval 15"/>
            <p:cNvSpPr/>
            <p:nvPr/>
          </p:nvSpPr>
          <p:spPr>
            <a:xfrm>
              <a:off x="1452151" y="3540990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7" name="Oval 16"/>
            <p:cNvSpPr/>
            <p:nvPr/>
          </p:nvSpPr>
          <p:spPr>
            <a:xfrm>
              <a:off x="1441039" y="4110970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0" name="Oval 19"/>
            <p:cNvSpPr/>
            <p:nvPr/>
          </p:nvSpPr>
          <p:spPr>
            <a:xfrm>
              <a:off x="4404675" y="5287445"/>
              <a:ext cx="574631" cy="5747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1" name="Oval 20"/>
            <p:cNvSpPr/>
            <p:nvPr/>
          </p:nvSpPr>
          <p:spPr>
            <a:xfrm>
              <a:off x="3809407" y="5271568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2" name="Oval 21"/>
            <p:cNvSpPr/>
            <p:nvPr/>
          </p:nvSpPr>
          <p:spPr>
            <a:xfrm>
              <a:off x="3209378" y="5284269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3" name="Oval 22"/>
            <p:cNvSpPr/>
            <p:nvPr/>
          </p:nvSpPr>
          <p:spPr>
            <a:xfrm>
              <a:off x="2626811" y="5287445"/>
              <a:ext cx="574631" cy="5747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58" name="Oval 57"/>
            <p:cNvSpPr/>
            <p:nvPr/>
          </p:nvSpPr>
          <p:spPr>
            <a:xfrm>
              <a:off x="2050592" y="2388330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59" name="Oval 58"/>
            <p:cNvSpPr/>
            <p:nvPr/>
          </p:nvSpPr>
          <p:spPr>
            <a:xfrm>
              <a:off x="2042656" y="2972599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0" name="Oval 59"/>
            <p:cNvSpPr/>
            <p:nvPr/>
          </p:nvSpPr>
          <p:spPr>
            <a:xfrm>
              <a:off x="2047418" y="4714291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1" name="Oval 60"/>
            <p:cNvSpPr/>
            <p:nvPr/>
          </p:nvSpPr>
          <p:spPr>
            <a:xfrm>
              <a:off x="2055355" y="3560042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2" name="Oval 61"/>
            <p:cNvSpPr/>
            <p:nvPr/>
          </p:nvSpPr>
          <p:spPr>
            <a:xfrm>
              <a:off x="2044243" y="4130022"/>
              <a:ext cx="574631" cy="5747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3" name="Oval 62"/>
            <p:cNvSpPr/>
            <p:nvPr/>
          </p:nvSpPr>
          <p:spPr>
            <a:xfrm>
              <a:off x="2652209" y="2369278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4" name="Oval 63"/>
            <p:cNvSpPr/>
            <p:nvPr/>
          </p:nvSpPr>
          <p:spPr>
            <a:xfrm>
              <a:off x="2642685" y="2953546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5" name="Oval 64"/>
            <p:cNvSpPr/>
            <p:nvPr/>
          </p:nvSpPr>
          <p:spPr>
            <a:xfrm>
              <a:off x="2647447" y="4695238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6" name="Oval 65"/>
            <p:cNvSpPr/>
            <p:nvPr/>
          </p:nvSpPr>
          <p:spPr>
            <a:xfrm>
              <a:off x="2655384" y="3540990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7" name="Oval 66"/>
            <p:cNvSpPr/>
            <p:nvPr/>
          </p:nvSpPr>
          <p:spPr>
            <a:xfrm>
              <a:off x="2645860" y="4110970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8" name="Oval 67"/>
            <p:cNvSpPr/>
            <p:nvPr/>
          </p:nvSpPr>
          <p:spPr>
            <a:xfrm>
              <a:off x="3237951" y="2388330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9" name="Oval 68"/>
            <p:cNvSpPr/>
            <p:nvPr/>
          </p:nvSpPr>
          <p:spPr>
            <a:xfrm>
              <a:off x="3230015" y="2972599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0" name="Oval 69"/>
            <p:cNvSpPr/>
            <p:nvPr/>
          </p:nvSpPr>
          <p:spPr>
            <a:xfrm>
              <a:off x="3234776" y="4714291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1" name="Oval 70"/>
            <p:cNvSpPr/>
            <p:nvPr/>
          </p:nvSpPr>
          <p:spPr>
            <a:xfrm>
              <a:off x="3242714" y="3560042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2" name="Oval 71"/>
            <p:cNvSpPr/>
            <p:nvPr/>
          </p:nvSpPr>
          <p:spPr>
            <a:xfrm>
              <a:off x="3231602" y="4130022"/>
              <a:ext cx="574631" cy="5747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8" name="Oval 77"/>
            <p:cNvSpPr/>
            <p:nvPr/>
          </p:nvSpPr>
          <p:spPr>
            <a:xfrm>
              <a:off x="3841155" y="2356577"/>
              <a:ext cx="574631" cy="5747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9" name="Oval 78"/>
            <p:cNvSpPr/>
            <p:nvPr/>
          </p:nvSpPr>
          <p:spPr>
            <a:xfrm>
              <a:off x="3831631" y="2940845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0" name="Oval 79"/>
            <p:cNvSpPr/>
            <p:nvPr/>
          </p:nvSpPr>
          <p:spPr>
            <a:xfrm>
              <a:off x="3836393" y="4680949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1" name="Oval 80"/>
            <p:cNvSpPr/>
            <p:nvPr/>
          </p:nvSpPr>
          <p:spPr>
            <a:xfrm>
              <a:off x="3844330" y="3528289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2" name="Oval 81"/>
            <p:cNvSpPr/>
            <p:nvPr/>
          </p:nvSpPr>
          <p:spPr>
            <a:xfrm>
              <a:off x="3833219" y="4096680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3" name="Oval 82"/>
            <p:cNvSpPr/>
            <p:nvPr/>
          </p:nvSpPr>
          <p:spPr>
            <a:xfrm>
              <a:off x="4455471" y="2372453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4" name="Oval 83"/>
            <p:cNvSpPr/>
            <p:nvPr/>
          </p:nvSpPr>
          <p:spPr>
            <a:xfrm>
              <a:off x="4445947" y="2956722"/>
              <a:ext cx="574631" cy="5763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5" name="Oval 84"/>
            <p:cNvSpPr/>
            <p:nvPr/>
          </p:nvSpPr>
          <p:spPr>
            <a:xfrm>
              <a:off x="4450708" y="4698414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6" name="Oval 85"/>
            <p:cNvSpPr/>
            <p:nvPr/>
          </p:nvSpPr>
          <p:spPr>
            <a:xfrm>
              <a:off x="4458646" y="3545754"/>
              <a:ext cx="574631" cy="5747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7" name="Oval 86"/>
            <p:cNvSpPr/>
            <p:nvPr/>
          </p:nvSpPr>
          <p:spPr>
            <a:xfrm>
              <a:off x="4449121" y="4114145"/>
              <a:ext cx="574631" cy="576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2732088" y="1649413"/>
            <a:ext cx="2589212" cy="4027487"/>
          </a:xfrm>
          <a:prstGeom prst="line">
            <a:avLst/>
          </a:prstGeom>
          <a:ln w="50800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2732088" y="3422650"/>
            <a:ext cx="4141787" cy="2312988"/>
          </a:xfrm>
          <a:prstGeom prst="line">
            <a:avLst/>
          </a:prstGeom>
          <a:ln w="50800"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Dark Metabolome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4934" y="3683000"/>
            <a:ext cx="8229600" cy="2142068"/>
          </a:xfrm>
        </p:spPr>
        <p:txBody>
          <a:bodyPr>
            <a:normAutofit/>
          </a:bodyPr>
          <a:lstStyle/>
          <a:p>
            <a:r>
              <a:rPr lang="en-GB" dirty="0"/>
              <a:t>“</a:t>
            </a:r>
            <a:r>
              <a:rPr lang="en-GB" i="1" dirty="0"/>
              <a:t>all the metabolites present in a system that are either not extracted and/or not seen using standard analytical methods, or are lost/transformed during extraction</a:t>
            </a:r>
            <a:r>
              <a:rPr lang="en-GB" dirty="0"/>
              <a:t>”.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472432"/>
            <a:ext cx="5774267" cy="18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ea typeface="+mj-ea"/>
              </a:rPr>
              <a:t>2D vs 1D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 rot="-5400000">
            <a:off x="-1511300" y="3409951"/>
            <a:ext cx="447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AU" altLang="x-none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719388" y="6270625"/>
            <a:ext cx="447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x-none" dirty="0">
                <a:solidFill>
                  <a:srgbClr val="000000"/>
                </a:solidFill>
              </a:rPr>
              <a:t>Retention time on column (mins)</a:t>
            </a:r>
          </a:p>
        </p:txBody>
      </p:sp>
      <p:pic>
        <p:nvPicPr>
          <p:cNvPr id="2765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719263"/>
            <a:ext cx="7304087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3787775" y="4465638"/>
            <a:ext cx="404813" cy="1320800"/>
          </a:xfrm>
          <a:custGeom>
            <a:avLst/>
            <a:gdLst>
              <a:gd name="connsiteX0" fmla="*/ 0 w 823927"/>
              <a:gd name="connsiteY0" fmla="*/ 1294674 h 1320800"/>
              <a:gd name="connsiteX1" fmla="*/ 78377 w 823927"/>
              <a:gd name="connsiteY1" fmla="*/ 824411 h 1320800"/>
              <a:gd name="connsiteX2" fmla="*/ 169817 w 823927"/>
              <a:gd name="connsiteY2" fmla="*/ 419463 h 1320800"/>
              <a:gd name="connsiteX3" fmla="*/ 261257 w 823927"/>
              <a:gd name="connsiteY3" fmla="*/ 145143 h 1320800"/>
              <a:gd name="connsiteX4" fmla="*/ 326571 w 823927"/>
              <a:gd name="connsiteY4" fmla="*/ 27577 h 1320800"/>
              <a:gd name="connsiteX5" fmla="*/ 404949 w 823927"/>
              <a:gd name="connsiteY5" fmla="*/ 1451 h 1320800"/>
              <a:gd name="connsiteX6" fmla="*/ 522514 w 823927"/>
              <a:gd name="connsiteY6" fmla="*/ 14514 h 1320800"/>
              <a:gd name="connsiteX7" fmla="*/ 653143 w 823927"/>
              <a:gd name="connsiteY7" fmla="*/ 105954 h 1320800"/>
              <a:gd name="connsiteX8" fmla="*/ 718457 w 823927"/>
              <a:gd name="connsiteY8" fmla="*/ 249645 h 1320800"/>
              <a:gd name="connsiteX9" fmla="*/ 770709 w 823927"/>
              <a:gd name="connsiteY9" fmla="*/ 354148 h 1320800"/>
              <a:gd name="connsiteX10" fmla="*/ 783771 w 823927"/>
              <a:gd name="connsiteY10" fmla="*/ 484777 h 1320800"/>
              <a:gd name="connsiteX11" fmla="*/ 770709 w 823927"/>
              <a:gd name="connsiteY11" fmla="*/ 654594 h 1320800"/>
              <a:gd name="connsiteX12" fmla="*/ 770709 w 823927"/>
              <a:gd name="connsiteY12" fmla="*/ 772160 h 1320800"/>
              <a:gd name="connsiteX13" fmla="*/ 796834 w 823927"/>
              <a:gd name="connsiteY13" fmla="*/ 889725 h 1320800"/>
              <a:gd name="connsiteX14" fmla="*/ 809897 w 823927"/>
              <a:gd name="connsiteY14" fmla="*/ 1046480 h 1320800"/>
              <a:gd name="connsiteX15" fmla="*/ 809897 w 823927"/>
              <a:gd name="connsiteY15" fmla="*/ 1203234 h 1320800"/>
              <a:gd name="connsiteX16" fmla="*/ 822960 w 823927"/>
              <a:gd name="connsiteY16" fmla="*/ 1268548 h 1320800"/>
              <a:gd name="connsiteX17" fmla="*/ 822960 w 823927"/>
              <a:gd name="connsiteY17" fmla="*/ 1320800 h 1320800"/>
              <a:gd name="connsiteX18" fmla="*/ 822960 w 823927"/>
              <a:gd name="connsiteY18" fmla="*/ 1307737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3927" h="1320800">
                <a:moveTo>
                  <a:pt x="0" y="1294674"/>
                </a:moveTo>
                <a:cubicBezTo>
                  <a:pt x="25037" y="1132476"/>
                  <a:pt x="50074" y="970279"/>
                  <a:pt x="78377" y="824411"/>
                </a:cubicBezTo>
                <a:cubicBezTo>
                  <a:pt x="106680" y="678543"/>
                  <a:pt x="139337" y="532674"/>
                  <a:pt x="169817" y="419463"/>
                </a:cubicBezTo>
                <a:cubicBezTo>
                  <a:pt x="200297" y="306252"/>
                  <a:pt x="235131" y="210457"/>
                  <a:pt x="261257" y="145143"/>
                </a:cubicBezTo>
                <a:cubicBezTo>
                  <a:pt x="287383" y="79829"/>
                  <a:pt x="302622" y="51526"/>
                  <a:pt x="326571" y="27577"/>
                </a:cubicBezTo>
                <a:cubicBezTo>
                  <a:pt x="350520" y="3628"/>
                  <a:pt x="372292" y="3628"/>
                  <a:pt x="404949" y="1451"/>
                </a:cubicBezTo>
                <a:cubicBezTo>
                  <a:pt x="437606" y="-726"/>
                  <a:pt x="481148" y="-2903"/>
                  <a:pt x="522514" y="14514"/>
                </a:cubicBezTo>
                <a:cubicBezTo>
                  <a:pt x="563880" y="31931"/>
                  <a:pt x="620486" y="66766"/>
                  <a:pt x="653143" y="105954"/>
                </a:cubicBezTo>
                <a:cubicBezTo>
                  <a:pt x="685800" y="145142"/>
                  <a:pt x="698863" y="208279"/>
                  <a:pt x="718457" y="249645"/>
                </a:cubicBezTo>
                <a:cubicBezTo>
                  <a:pt x="738051" y="291011"/>
                  <a:pt x="759823" y="314959"/>
                  <a:pt x="770709" y="354148"/>
                </a:cubicBezTo>
                <a:cubicBezTo>
                  <a:pt x="781595" y="393337"/>
                  <a:pt x="783771" y="434703"/>
                  <a:pt x="783771" y="484777"/>
                </a:cubicBezTo>
                <a:cubicBezTo>
                  <a:pt x="783771" y="534851"/>
                  <a:pt x="772886" y="606697"/>
                  <a:pt x="770709" y="654594"/>
                </a:cubicBezTo>
                <a:cubicBezTo>
                  <a:pt x="768532" y="702491"/>
                  <a:pt x="766355" y="732972"/>
                  <a:pt x="770709" y="772160"/>
                </a:cubicBezTo>
                <a:cubicBezTo>
                  <a:pt x="775063" y="811348"/>
                  <a:pt x="790303" y="844005"/>
                  <a:pt x="796834" y="889725"/>
                </a:cubicBezTo>
                <a:cubicBezTo>
                  <a:pt x="803365" y="935445"/>
                  <a:pt x="807720" y="994229"/>
                  <a:pt x="809897" y="1046480"/>
                </a:cubicBezTo>
                <a:cubicBezTo>
                  <a:pt x="812074" y="1098731"/>
                  <a:pt x="807720" y="1166223"/>
                  <a:pt x="809897" y="1203234"/>
                </a:cubicBezTo>
                <a:cubicBezTo>
                  <a:pt x="812074" y="1240245"/>
                  <a:pt x="820783" y="1248954"/>
                  <a:pt x="822960" y="1268548"/>
                </a:cubicBezTo>
                <a:cubicBezTo>
                  <a:pt x="825137" y="1288142"/>
                  <a:pt x="822960" y="1320800"/>
                  <a:pt x="822960" y="1320800"/>
                </a:cubicBezTo>
                <a:lnTo>
                  <a:pt x="822960" y="13077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1382713" y="5730875"/>
            <a:ext cx="2405062" cy="55563"/>
          </a:xfrm>
          <a:custGeom>
            <a:avLst/>
            <a:gdLst>
              <a:gd name="connsiteX0" fmla="*/ 2406020 w 2406020"/>
              <a:gd name="connsiteY0" fmla="*/ 4121 h 56616"/>
              <a:gd name="connsiteX1" fmla="*/ 1831254 w 2406020"/>
              <a:gd name="connsiteY1" fmla="*/ 30247 h 56616"/>
              <a:gd name="connsiteX2" fmla="*/ 1635311 w 2406020"/>
              <a:gd name="connsiteY2" fmla="*/ 4121 h 56616"/>
              <a:gd name="connsiteX3" fmla="*/ 1439368 w 2406020"/>
              <a:gd name="connsiteY3" fmla="*/ 4121 h 56616"/>
              <a:gd name="connsiteX4" fmla="*/ 1138922 w 2406020"/>
              <a:gd name="connsiteY4" fmla="*/ 43310 h 56616"/>
              <a:gd name="connsiteX5" fmla="*/ 916854 w 2406020"/>
              <a:gd name="connsiteY5" fmla="*/ 17184 h 56616"/>
              <a:gd name="connsiteX6" fmla="*/ 655597 w 2406020"/>
              <a:gd name="connsiteY6" fmla="*/ 17184 h 56616"/>
              <a:gd name="connsiteX7" fmla="*/ 446591 w 2406020"/>
              <a:gd name="connsiteY7" fmla="*/ 30247 h 56616"/>
              <a:gd name="connsiteX8" fmla="*/ 250648 w 2406020"/>
              <a:gd name="connsiteY8" fmla="*/ 56373 h 56616"/>
              <a:gd name="connsiteX9" fmla="*/ 15517 w 2406020"/>
              <a:gd name="connsiteY9" fmla="*/ 43310 h 56616"/>
              <a:gd name="connsiteX10" fmla="*/ 41642 w 2406020"/>
              <a:gd name="connsiteY10" fmla="*/ 43310 h 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6020" h="56616">
                <a:moveTo>
                  <a:pt x="2406020" y="4121"/>
                </a:moveTo>
                <a:cubicBezTo>
                  <a:pt x="2182862" y="17184"/>
                  <a:pt x="1959705" y="30247"/>
                  <a:pt x="1831254" y="30247"/>
                </a:cubicBezTo>
                <a:cubicBezTo>
                  <a:pt x="1702803" y="30247"/>
                  <a:pt x="1700625" y="8475"/>
                  <a:pt x="1635311" y="4121"/>
                </a:cubicBezTo>
                <a:cubicBezTo>
                  <a:pt x="1569997" y="-233"/>
                  <a:pt x="1522099" y="-2410"/>
                  <a:pt x="1439368" y="4121"/>
                </a:cubicBezTo>
                <a:cubicBezTo>
                  <a:pt x="1356637" y="10652"/>
                  <a:pt x="1226008" y="41133"/>
                  <a:pt x="1138922" y="43310"/>
                </a:cubicBezTo>
                <a:cubicBezTo>
                  <a:pt x="1051836" y="45487"/>
                  <a:pt x="997408" y="21538"/>
                  <a:pt x="916854" y="17184"/>
                </a:cubicBezTo>
                <a:cubicBezTo>
                  <a:pt x="836300" y="12830"/>
                  <a:pt x="733974" y="15007"/>
                  <a:pt x="655597" y="17184"/>
                </a:cubicBezTo>
                <a:cubicBezTo>
                  <a:pt x="577220" y="19361"/>
                  <a:pt x="514082" y="23716"/>
                  <a:pt x="446591" y="30247"/>
                </a:cubicBezTo>
                <a:cubicBezTo>
                  <a:pt x="379100" y="36778"/>
                  <a:pt x="322494" y="54196"/>
                  <a:pt x="250648" y="56373"/>
                </a:cubicBezTo>
                <a:cubicBezTo>
                  <a:pt x="178802" y="58550"/>
                  <a:pt x="50351" y="45487"/>
                  <a:pt x="15517" y="43310"/>
                </a:cubicBezTo>
                <a:cubicBezTo>
                  <a:pt x="-19317" y="41133"/>
                  <a:pt x="11162" y="42221"/>
                  <a:pt x="41642" y="433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2" name="Freeform 21"/>
          <p:cNvSpPr/>
          <p:nvPr/>
        </p:nvSpPr>
        <p:spPr>
          <a:xfrm>
            <a:off x="4206875" y="3327400"/>
            <a:ext cx="1031875" cy="2471738"/>
          </a:xfrm>
          <a:custGeom>
            <a:avLst/>
            <a:gdLst>
              <a:gd name="connsiteX0" fmla="*/ 0 w 1031966"/>
              <a:gd name="connsiteY0" fmla="*/ 2446019 h 2472145"/>
              <a:gd name="connsiteX1" fmla="*/ 156754 w 1031966"/>
              <a:gd name="connsiteY1" fmla="*/ 2432956 h 2472145"/>
              <a:gd name="connsiteX2" fmla="*/ 365760 w 1031966"/>
              <a:gd name="connsiteY2" fmla="*/ 2432956 h 2472145"/>
              <a:gd name="connsiteX3" fmla="*/ 496389 w 1031966"/>
              <a:gd name="connsiteY3" fmla="*/ 2328453 h 2472145"/>
              <a:gd name="connsiteX4" fmla="*/ 522514 w 1031966"/>
              <a:gd name="connsiteY4" fmla="*/ 2145573 h 2472145"/>
              <a:gd name="connsiteX5" fmla="*/ 535577 w 1031966"/>
              <a:gd name="connsiteY5" fmla="*/ 1845127 h 2472145"/>
              <a:gd name="connsiteX6" fmla="*/ 483326 w 1031966"/>
              <a:gd name="connsiteY6" fmla="*/ 369025 h 2472145"/>
              <a:gd name="connsiteX7" fmla="*/ 496389 w 1031966"/>
              <a:gd name="connsiteY7" fmla="*/ 212270 h 2472145"/>
              <a:gd name="connsiteX8" fmla="*/ 587829 w 1031966"/>
              <a:gd name="connsiteY8" fmla="*/ 29390 h 2472145"/>
              <a:gd name="connsiteX9" fmla="*/ 770709 w 1031966"/>
              <a:gd name="connsiteY9" fmla="*/ 81642 h 2472145"/>
              <a:gd name="connsiteX10" fmla="*/ 809897 w 1031966"/>
              <a:gd name="connsiteY10" fmla="*/ 787036 h 2472145"/>
              <a:gd name="connsiteX11" fmla="*/ 862149 w 1031966"/>
              <a:gd name="connsiteY11" fmla="*/ 787036 h 2472145"/>
              <a:gd name="connsiteX12" fmla="*/ 888274 w 1031966"/>
              <a:gd name="connsiteY12" fmla="*/ 708659 h 2472145"/>
              <a:gd name="connsiteX13" fmla="*/ 966651 w 1031966"/>
              <a:gd name="connsiteY13" fmla="*/ 734785 h 2472145"/>
              <a:gd name="connsiteX14" fmla="*/ 1005840 w 1031966"/>
              <a:gd name="connsiteY14" fmla="*/ 813162 h 2472145"/>
              <a:gd name="connsiteX15" fmla="*/ 1018903 w 1031966"/>
              <a:gd name="connsiteY15" fmla="*/ 1962693 h 2472145"/>
              <a:gd name="connsiteX16" fmla="*/ 1031966 w 1031966"/>
              <a:gd name="connsiteY16" fmla="*/ 2472145 h 24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966" h="2472145">
                <a:moveTo>
                  <a:pt x="0" y="2446019"/>
                </a:moveTo>
                <a:cubicBezTo>
                  <a:pt x="47897" y="2440576"/>
                  <a:pt x="95794" y="2435133"/>
                  <a:pt x="156754" y="2432956"/>
                </a:cubicBezTo>
                <a:cubicBezTo>
                  <a:pt x="217714" y="2430779"/>
                  <a:pt x="309154" y="2450373"/>
                  <a:pt x="365760" y="2432956"/>
                </a:cubicBezTo>
                <a:cubicBezTo>
                  <a:pt x="422366" y="2415539"/>
                  <a:pt x="470263" y="2376350"/>
                  <a:pt x="496389" y="2328453"/>
                </a:cubicBezTo>
                <a:cubicBezTo>
                  <a:pt x="522515" y="2280556"/>
                  <a:pt x="515983" y="2226127"/>
                  <a:pt x="522514" y="2145573"/>
                </a:cubicBezTo>
                <a:cubicBezTo>
                  <a:pt x="529045" y="2065019"/>
                  <a:pt x="542108" y="2141218"/>
                  <a:pt x="535577" y="1845127"/>
                </a:cubicBezTo>
                <a:cubicBezTo>
                  <a:pt x="529046" y="1549036"/>
                  <a:pt x="489857" y="641168"/>
                  <a:pt x="483326" y="369025"/>
                </a:cubicBezTo>
                <a:cubicBezTo>
                  <a:pt x="476795" y="96882"/>
                  <a:pt x="478972" y="268876"/>
                  <a:pt x="496389" y="212270"/>
                </a:cubicBezTo>
                <a:cubicBezTo>
                  <a:pt x="513806" y="155664"/>
                  <a:pt x="542109" y="51161"/>
                  <a:pt x="587829" y="29390"/>
                </a:cubicBezTo>
                <a:cubicBezTo>
                  <a:pt x="633549" y="7619"/>
                  <a:pt x="733698" y="-44632"/>
                  <a:pt x="770709" y="81642"/>
                </a:cubicBezTo>
                <a:cubicBezTo>
                  <a:pt x="807720" y="207916"/>
                  <a:pt x="794657" y="669470"/>
                  <a:pt x="809897" y="787036"/>
                </a:cubicBezTo>
                <a:cubicBezTo>
                  <a:pt x="825137" y="904602"/>
                  <a:pt x="849086" y="800099"/>
                  <a:pt x="862149" y="787036"/>
                </a:cubicBezTo>
                <a:cubicBezTo>
                  <a:pt x="875212" y="773973"/>
                  <a:pt x="870857" y="717367"/>
                  <a:pt x="888274" y="708659"/>
                </a:cubicBezTo>
                <a:cubicBezTo>
                  <a:pt x="905691" y="699951"/>
                  <a:pt x="947057" y="717368"/>
                  <a:pt x="966651" y="734785"/>
                </a:cubicBezTo>
                <a:cubicBezTo>
                  <a:pt x="986245" y="752202"/>
                  <a:pt x="997131" y="608511"/>
                  <a:pt x="1005840" y="813162"/>
                </a:cubicBezTo>
                <a:cubicBezTo>
                  <a:pt x="1014549" y="1017813"/>
                  <a:pt x="1014549" y="1686196"/>
                  <a:pt x="1018903" y="1962693"/>
                </a:cubicBezTo>
                <a:cubicBezTo>
                  <a:pt x="1023257" y="2239190"/>
                  <a:pt x="1027611" y="2355667"/>
                  <a:pt x="1031966" y="247214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3" name="Freeform 22"/>
          <p:cNvSpPr/>
          <p:nvPr/>
        </p:nvSpPr>
        <p:spPr>
          <a:xfrm>
            <a:off x="5251450" y="2230438"/>
            <a:ext cx="2481263" cy="3621087"/>
          </a:xfrm>
          <a:custGeom>
            <a:avLst/>
            <a:gdLst>
              <a:gd name="connsiteX0" fmla="*/ 0 w 2481942"/>
              <a:gd name="connsiteY0" fmla="*/ 3557181 h 3622495"/>
              <a:gd name="connsiteX1" fmla="*/ 261257 w 2481942"/>
              <a:gd name="connsiteY1" fmla="*/ 3557181 h 3622495"/>
              <a:gd name="connsiteX2" fmla="*/ 627017 w 2481942"/>
              <a:gd name="connsiteY2" fmla="*/ 3557181 h 3622495"/>
              <a:gd name="connsiteX3" fmla="*/ 927462 w 2481942"/>
              <a:gd name="connsiteY3" fmla="*/ 3531055 h 3622495"/>
              <a:gd name="connsiteX4" fmla="*/ 1201782 w 2481942"/>
              <a:gd name="connsiteY4" fmla="*/ 3060792 h 3622495"/>
              <a:gd name="connsiteX5" fmla="*/ 1267097 w 2481942"/>
              <a:gd name="connsiteY5" fmla="*/ 2446838 h 3622495"/>
              <a:gd name="connsiteX6" fmla="*/ 1214845 w 2481942"/>
              <a:gd name="connsiteY6" fmla="*/ 409032 h 3622495"/>
              <a:gd name="connsiteX7" fmla="*/ 1319348 w 2481942"/>
              <a:gd name="connsiteY7" fmla="*/ 30209 h 3622495"/>
              <a:gd name="connsiteX8" fmla="*/ 1541417 w 2481942"/>
              <a:gd name="connsiteY8" fmla="*/ 56335 h 3622495"/>
              <a:gd name="connsiteX9" fmla="*/ 1737360 w 2481942"/>
              <a:gd name="connsiteY9" fmla="*/ 317592 h 3622495"/>
              <a:gd name="connsiteX10" fmla="*/ 1737360 w 2481942"/>
              <a:gd name="connsiteY10" fmla="*/ 931546 h 3622495"/>
              <a:gd name="connsiteX11" fmla="*/ 1802674 w 2481942"/>
              <a:gd name="connsiteY11" fmla="*/ 1689192 h 3622495"/>
              <a:gd name="connsiteX12" fmla="*/ 1815737 w 2481942"/>
              <a:gd name="connsiteY12" fmla="*/ 2303146 h 3622495"/>
              <a:gd name="connsiteX13" fmla="*/ 1972491 w 2481942"/>
              <a:gd name="connsiteY13" fmla="*/ 2930164 h 3622495"/>
              <a:gd name="connsiteX14" fmla="*/ 2076994 w 2481942"/>
              <a:gd name="connsiteY14" fmla="*/ 3086918 h 3622495"/>
              <a:gd name="connsiteX15" fmla="*/ 2194560 w 2481942"/>
              <a:gd name="connsiteY15" fmla="*/ 3374301 h 3622495"/>
              <a:gd name="connsiteX16" fmla="*/ 2364377 w 2481942"/>
              <a:gd name="connsiteY16" fmla="*/ 3504929 h 3622495"/>
              <a:gd name="connsiteX17" fmla="*/ 2455817 w 2481942"/>
              <a:gd name="connsiteY17" fmla="*/ 3583306 h 3622495"/>
              <a:gd name="connsiteX18" fmla="*/ 2481942 w 2481942"/>
              <a:gd name="connsiteY18" fmla="*/ 3622495 h 362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1942" h="3622495">
                <a:moveTo>
                  <a:pt x="0" y="3557181"/>
                </a:moveTo>
                <a:lnTo>
                  <a:pt x="261257" y="3557181"/>
                </a:lnTo>
                <a:cubicBezTo>
                  <a:pt x="365760" y="3557181"/>
                  <a:pt x="515983" y="3561535"/>
                  <a:pt x="627017" y="3557181"/>
                </a:cubicBezTo>
                <a:cubicBezTo>
                  <a:pt x="738051" y="3552827"/>
                  <a:pt x="831668" y="3613787"/>
                  <a:pt x="927462" y="3531055"/>
                </a:cubicBezTo>
                <a:cubicBezTo>
                  <a:pt x="1023256" y="3448323"/>
                  <a:pt x="1145176" y="3241495"/>
                  <a:pt x="1201782" y="3060792"/>
                </a:cubicBezTo>
                <a:cubicBezTo>
                  <a:pt x="1258388" y="2880089"/>
                  <a:pt x="1264920" y="2888798"/>
                  <a:pt x="1267097" y="2446838"/>
                </a:cubicBezTo>
                <a:cubicBezTo>
                  <a:pt x="1269274" y="2004878"/>
                  <a:pt x="1206137" y="811803"/>
                  <a:pt x="1214845" y="409032"/>
                </a:cubicBezTo>
                <a:cubicBezTo>
                  <a:pt x="1223553" y="6261"/>
                  <a:pt x="1264919" y="88992"/>
                  <a:pt x="1319348" y="30209"/>
                </a:cubicBezTo>
                <a:cubicBezTo>
                  <a:pt x="1373777" y="-28574"/>
                  <a:pt x="1471748" y="8438"/>
                  <a:pt x="1541417" y="56335"/>
                </a:cubicBezTo>
                <a:cubicBezTo>
                  <a:pt x="1611086" y="104232"/>
                  <a:pt x="1704703" y="171724"/>
                  <a:pt x="1737360" y="317592"/>
                </a:cubicBezTo>
                <a:cubicBezTo>
                  <a:pt x="1770017" y="463460"/>
                  <a:pt x="1726474" y="702946"/>
                  <a:pt x="1737360" y="931546"/>
                </a:cubicBezTo>
                <a:cubicBezTo>
                  <a:pt x="1748246" y="1160146"/>
                  <a:pt x="1789611" y="1460592"/>
                  <a:pt x="1802674" y="1689192"/>
                </a:cubicBezTo>
                <a:cubicBezTo>
                  <a:pt x="1815737" y="1917792"/>
                  <a:pt x="1787434" y="2096317"/>
                  <a:pt x="1815737" y="2303146"/>
                </a:cubicBezTo>
                <a:cubicBezTo>
                  <a:pt x="1844040" y="2509975"/>
                  <a:pt x="1928948" y="2799535"/>
                  <a:pt x="1972491" y="2930164"/>
                </a:cubicBezTo>
                <a:cubicBezTo>
                  <a:pt x="2016034" y="3060793"/>
                  <a:pt x="2039983" y="3012895"/>
                  <a:pt x="2076994" y="3086918"/>
                </a:cubicBezTo>
                <a:cubicBezTo>
                  <a:pt x="2114005" y="3160941"/>
                  <a:pt x="2146663" y="3304633"/>
                  <a:pt x="2194560" y="3374301"/>
                </a:cubicBezTo>
                <a:cubicBezTo>
                  <a:pt x="2242457" y="3443969"/>
                  <a:pt x="2320834" y="3470095"/>
                  <a:pt x="2364377" y="3504929"/>
                </a:cubicBezTo>
                <a:cubicBezTo>
                  <a:pt x="2407920" y="3539763"/>
                  <a:pt x="2436223" y="3563712"/>
                  <a:pt x="2455817" y="3583306"/>
                </a:cubicBezTo>
                <a:cubicBezTo>
                  <a:pt x="2475411" y="3602900"/>
                  <a:pt x="2478676" y="3612697"/>
                  <a:pt x="2481942" y="3622495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6610350" y="2443163"/>
            <a:ext cx="195263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4767263" y="3492500"/>
            <a:ext cx="19685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3944938" y="4595813"/>
            <a:ext cx="174625" cy="107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49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ea typeface="+mj-ea"/>
              </a:rPr>
              <a:t>2D vs. 1D</a:t>
            </a: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 rot="-5400000">
            <a:off x="-1511300" y="3409951"/>
            <a:ext cx="447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x-none" dirty="0">
                <a:solidFill>
                  <a:srgbClr val="000000"/>
                </a:solidFill>
              </a:rPr>
              <a:t>Retention time of column 1  (mins)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719388" y="6270625"/>
            <a:ext cx="447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x-none" dirty="0">
                <a:solidFill>
                  <a:srgbClr val="000000"/>
                </a:solidFill>
              </a:rPr>
              <a:t>Retention time of column 2 (mins)</a:t>
            </a:r>
          </a:p>
        </p:txBody>
      </p:sp>
      <p:pic>
        <p:nvPicPr>
          <p:cNvPr id="2867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719263"/>
            <a:ext cx="7304087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4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DA31-8132-3745-8857-0AC8044C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>
                <a:ea typeface="+mj-ea"/>
                <a:cs typeface="+mj-cs"/>
              </a:rPr>
              <a:t>2D vs. 1D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C3EB0-0396-BC46-BA9B-E878B61D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4231" r="16090"/>
          <a:stretch>
            <a:fillRect/>
          </a:stretch>
        </p:blipFill>
        <p:spPr bwMode="auto">
          <a:xfrm>
            <a:off x="1143002" y="1146955"/>
            <a:ext cx="5460998" cy="57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4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Advantages of 2D HPLC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561"/>
            <a:ext cx="8229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Increase separation space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Increase in total peak capacity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ea typeface="ＭＳ Ｐゴシック" charset="-128"/>
              </a:rPr>
              <a:t>    (1500*1500 = 225,000 - </a:t>
            </a:r>
            <a:r>
              <a:rPr lang="en-GB" altLang="en-US" dirty="0">
                <a:latin typeface="Arial" panose="020B0604020202020204" pitchFamily="34" charset="0"/>
              </a:rPr>
              <a:t>114,100 = 110,900 ‘spare’ capacity)</a:t>
            </a:r>
            <a:endParaRPr lang="en-US" altLang="x-none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Increase in efficiency and resolution resolution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Can we predict structure from retention time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Interesting chemistry to be explored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>
              <a:solidFill>
                <a:srgbClr val="1F497D"/>
              </a:solidFill>
              <a:ea typeface="ＭＳ Ｐゴシック" charset="-128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084263" y="1882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6548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0C50-114E-8648-85A6-0AD63B14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Things to be aware of</a:t>
            </a:r>
            <a:endParaRPr lang="en-GB" dirty="0"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0017-A0B7-2E42-A013-58A771E5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0013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GB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Sample dilution</a:t>
            </a:r>
          </a:p>
          <a:p>
            <a:pPr eaLnBrk="1" hangingPunct="1"/>
            <a:endParaRPr lang="en-GB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Column selection</a:t>
            </a:r>
          </a:p>
          <a:p>
            <a:pPr eaLnBrk="1" hangingPunct="1"/>
            <a:endParaRPr lang="en-GB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Solvent mismatch</a:t>
            </a:r>
          </a:p>
          <a:p>
            <a:pPr eaLnBrk="1" hangingPunct="1"/>
            <a:endParaRPr lang="en-GB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Column re-equilibration</a:t>
            </a:r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D07B56FD-BEE0-7342-9A82-F9E4A7828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74" y="2283619"/>
            <a:ext cx="5086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4312F2-ACBC-0F47-A42A-6345AAFDC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1148875"/>
            <a:ext cx="16414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65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0901-A9ED-1E41-A294-4689E7AD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912A-8200-C14A-B07A-706330A8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Commercial libraries have been complemented by extensive open-access databases, such as </a:t>
            </a:r>
            <a:r>
              <a:rPr lang="en-US" dirty="0" err="1"/>
              <a:t>mzCloud</a:t>
            </a:r>
            <a:r>
              <a:rPr lang="en-US" dirty="0"/>
              <a:t> and the Human Metabolome Database, containing hundreds of thousands of spectra. </a:t>
            </a:r>
          </a:p>
          <a:p>
            <a:endParaRPr lang="en-US" dirty="0"/>
          </a:p>
          <a:p>
            <a:r>
              <a:rPr lang="en-US" dirty="0"/>
              <a:t>The creation of in house libraries of pure compounds may be of help but, of course, there can be no in- house libraries made of, as yet, unknown metabolites. </a:t>
            </a:r>
          </a:p>
          <a:p>
            <a:endParaRPr lang="en-US" dirty="0"/>
          </a:p>
          <a:p>
            <a:r>
              <a:rPr lang="en-US" i="1" dirty="0"/>
              <a:t>In-silico</a:t>
            </a:r>
            <a:r>
              <a:rPr lang="en-US" dirty="0"/>
              <a:t> predictive tools</a:t>
            </a:r>
          </a:p>
          <a:p>
            <a:endParaRPr lang="en-US" dirty="0"/>
          </a:p>
          <a:p>
            <a:r>
              <a:rPr lang="en-US" dirty="0"/>
              <a:t>Mining existing data – e.g. MetaboLights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0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31" y="280988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247775"/>
            <a:ext cx="8694737" cy="561022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PhD Students</a:t>
            </a:r>
            <a:endParaRPr lang="en-US" sz="2000" dirty="0">
              <a:solidFill>
                <a:srgbClr val="1F497D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1F497D"/>
                </a:solidFill>
              </a:rPr>
              <a:t>Lydon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Alexandrou</a:t>
            </a:r>
            <a:endParaRPr lang="en-US" sz="2000" dirty="0">
              <a:solidFill>
                <a:srgbClr val="1F497D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Christine Close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Jake Collie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1F497D"/>
                </a:solidFill>
              </a:rPr>
              <a:t>Asal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Hajnajafi</a:t>
            </a:r>
            <a:endParaRPr lang="en-US" sz="2000" dirty="0">
              <a:solidFill>
                <a:srgbClr val="1F497D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Stuart </a:t>
            </a:r>
            <a:r>
              <a:rPr lang="en-US" sz="2000" dirty="0" err="1">
                <a:solidFill>
                  <a:srgbClr val="1F497D"/>
                </a:solidFill>
              </a:rPr>
              <a:t>Hombsch</a:t>
            </a:r>
            <a:endParaRPr lang="en-US" sz="2000" dirty="0">
              <a:solidFill>
                <a:srgbClr val="1F497D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Will McCance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Hugh McKeown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Tim Ong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Elvina </a:t>
            </a:r>
            <a:r>
              <a:rPr lang="en-US" sz="2000" dirty="0" err="1">
                <a:solidFill>
                  <a:srgbClr val="1F497D"/>
                </a:solidFill>
              </a:rPr>
              <a:t>Parlindungan</a:t>
            </a:r>
            <a:endParaRPr lang="en-US" sz="2000" dirty="0">
              <a:solidFill>
                <a:srgbClr val="1F497D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</a:rPr>
              <a:t>Lada </a:t>
            </a:r>
            <a:r>
              <a:rPr lang="en-US" sz="2000" dirty="0" err="1">
                <a:solidFill>
                  <a:srgbClr val="1F497D"/>
                </a:solidFill>
              </a:rPr>
              <a:t>Staskova</a:t>
            </a:r>
            <a:endParaRPr lang="en-US" sz="2000" dirty="0">
              <a:solidFill>
                <a:srgbClr val="1F497D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endParaRPr lang="en-US" sz="2000" dirty="0">
              <a:solidFill>
                <a:srgbClr val="1F497D"/>
              </a:solidFill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Postdocs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1F497D"/>
                </a:solidFill>
              </a:rPr>
              <a:t>Dr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YuFei</a:t>
            </a:r>
            <a:r>
              <a:rPr lang="en-US" sz="2000" dirty="0">
                <a:solidFill>
                  <a:srgbClr val="1F497D"/>
                </a:solidFill>
              </a:rPr>
              <a:t> Wang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1F497D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Others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accent5"/>
                </a:solidFill>
                <a:ea typeface="+mn-ea"/>
              </a:rPr>
              <a:t>Dr</a:t>
            </a:r>
            <a:r>
              <a:rPr lang="en-US" sz="2000" dirty="0">
                <a:solidFill>
                  <a:schemeClr val="accent5"/>
                </a:solidFill>
                <a:ea typeface="+mn-ea"/>
              </a:rPr>
              <a:t> Jess Pandohee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accent5"/>
                </a:solidFill>
                <a:ea typeface="+mn-ea"/>
              </a:rPr>
              <a:t>Dr</a:t>
            </a:r>
            <a:r>
              <a:rPr lang="en-US" sz="2000" dirty="0">
                <a:solidFill>
                  <a:schemeClr val="accent5"/>
                </a:solidFill>
                <a:ea typeface="+mn-ea"/>
              </a:rPr>
              <a:t> Paul Stevenson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1F497D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u="sng" dirty="0">
                <a:solidFill>
                  <a:srgbClr val="1F497D"/>
                </a:solidFill>
                <a:ea typeface="+mn-ea"/>
              </a:rPr>
              <a:t>   </a:t>
            </a:r>
            <a:endParaRPr lang="en-US" sz="2000" dirty="0">
              <a:solidFill>
                <a:srgbClr val="1F497D"/>
              </a:solidFill>
              <a:ea typeface="+mn-ea"/>
            </a:endParaRPr>
          </a:p>
        </p:txBody>
      </p:sp>
      <p:pic>
        <p:nvPicPr>
          <p:cNvPr id="399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11" y="5614987"/>
            <a:ext cx="2455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62" y="3510150"/>
            <a:ext cx="2421152" cy="8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4764088"/>
            <a:ext cx="17049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991100"/>
            <a:ext cx="13049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176588"/>
            <a:ext cx="20526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20" y="1366837"/>
            <a:ext cx="534364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09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further information </a:t>
            </a:r>
            <a:r>
              <a:rPr lang="en-US" dirty="0">
                <a:hlinkClick r:id="rId2"/>
              </a:rPr>
              <a:t>oliver.jones@rmit.edu.au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      @</a:t>
            </a:r>
            <a:r>
              <a:rPr lang="en-US" dirty="0" err="1"/>
              <a:t>dr_oli_jones</a:t>
            </a:r>
            <a:endParaRPr lang="en-US" dirty="0"/>
          </a:p>
        </p:txBody>
      </p:sp>
      <p:pic>
        <p:nvPicPr>
          <p:cNvPr id="4" name="Picture 3" descr="Twitter_bird_logo_2012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7" y="2770429"/>
            <a:ext cx="595240" cy="484309"/>
          </a:xfrm>
          <a:prstGeom prst="rect">
            <a:avLst/>
          </a:prstGeom>
        </p:spPr>
      </p:pic>
      <p:pic>
        <p:nvPicPr>
          <p:cNvPr id="5" name="Content Placeholder 5" descr="10.jpg">
            <a:extLst>
              <a:ext uri="{FF2B5EF4-FFF2-40B4-BE49-F238E27FC236}">
                <a16:creationId xmlns:a16="http://schemas.microsoft.com/office/drawing/2014/main" id="{7C6CE6DB-19E2-B149-8330-1D8B46B35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347504" y="3513907"/>
            <a:ext cx="5882366" cy="31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you think we don’t see metabolites?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 fontScale="550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 dirty="0">
                <a:latin typeface="Arial" panose="020B0604020202020204" pitchFamily="34" charset="0"/>
              </a:rPr>
              <a:t>Metabolite Numbers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4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latin typeface="Arial" panose="020B0604020202020204" pitchFamily="34" charset="0"/>
              </a:rPr>
              <a:t>The latest version of the Human Metabolome Database (version 4.0) lists 114,100 individual entries (~threefold increase from version 3.0.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4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latin typeface="Arial" panose="020B0604020202020204" pitchFamily="34" charset="0"/>
              </a:rPr>
              <a:t>Includes large quantities of predicted MS/MS and GC-MS reference spectral data as well as predicted (physiologically feasible) metabolite structures.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4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latin typeface="Arial" panose="020B0604020202020204" pitchFamily="34" charset="0"/>
              </a:rPr>
              <a:t>Actual number of human metabolites could be higher.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4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latin typeface="Arial" panose="020B0604020202020204" pitchFamily="34" charset="0"/>
              </a:rPr>
              <a:t>Not counting anthropogenic compounds (e.g. pollutants)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4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latin typeface="Arial" panose="020B0604020202020204" pitchFamily="34" charset="0"/>
              </a:rPr>
              <a:t>How many do you identify in your metabolomics studies?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x-none" sz="3200" dirty="0">
                <a:solidFill>
                  <a:schemeClr val="bg1"/>
                </a:solidFill>
              </a:rPr>
              <a:t>How many Metabolites?</a:t>
            </a:r>
            <a:endParaRPr lang="en-US" altLang="x-none" sz="3200" dirty="0">
              <a:solidFill>
                <a:schemeClr val="bg1"/>
              </a:solidFill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41300" y="1631950"/>
            <a:ext cx="3683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2813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r>
              <a:rPr lang="en-GB" altLang="x-none" sz="2600" dirty="0"/>
              <a:t>Just considering one class there are a huge number of permutations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lang="en-GB" altLang="x-none" sz="2600" dirty="0"/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GB" altLang="x-none" sz="2600" dirty="0"/>
              <a:t>40 common fatty acids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GB" altLang="x-none" sz="2600" dirty="0"/>
              <a:t>40 FA acyl CoA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GB" altLang="x-none" sz="2600" dirty="0"/>
              <a:t>64000 TAGs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GB" altLang="x-none" sz="2600" dirty="0"/>
              <a:t>120 1-, 2-, 3- MAG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GB" altLang="x-none" sz="2600" dirty="0"/>
              <a:t>Total = 69,000</a:t>
            </a:r>
            <a:endParaRPr lang="en-US" altLang="x-none" sz="2200" dirty="0"/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146675" y="2349500"/>
            <a:ext cx="2809875" cy="28797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x-none">
              <a:solidFill>
                <a:srgbClr val="1F497D"/>
              </a:solidFill>
            </a:endParaRP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5218113" y="5445125"/>
            <a:ext cx="2017712" cy="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5075238" y="2997200"/>
            <a:ext cx="0" cy="2160588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7451725" y="4652963"/>
            <a:ext cx="647700" cy="720725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7607300" y="5157788"/>
            <a:ext cx="138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Polarity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Log </a:t>
            </a:r>
            <a:r>
              <a:rPr lang="en-GB" altLang="x-none" sz="2000" baseline="30000">
                <a:solidFill>
                  <a:srgbClr val="1F497D"/>
                </a:solidFill>
              </a:rPr>
              <a:t>-6</a:t>
            </a:r>
            <a:r>
              <a:rPr lang="en-GB" altLang="x-none" sz="2000">
                <a:solidFill>
                  <a:srgbClr val="1F497D"/>
                </a:solidFill>
              </a:rPr>
              <a:t> to </a:t>
            </a:r>
            <a:r>
              <a:rPr lang="en-GB" altLang="x-none" sz="2000" baseline="30000">
                <a:solidFill>
                  <a:srgbClr val="1F497D"/>
                </a:solidFill>
              </a:rPr>
              <a:t>14</a:t>
            </a:r>
            <a:endParaRPr lang="en-US" altLang="x-none" sz="2000" baseline="30000">
              <a:solidFill>
                <a:srgbClr val="1F497D"/>
              </a:solidFill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5002213" y="5734050"/>
            <a:ext cx="22304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Mass &lt; 1500 amu</a:t>
            </a:r>
            <a:endParaRPr lang="en-US" altLang="x-none" sz="2000">
              <a:solidFill>
                <a:srgbClr val="1F497D"/>
              </a:solidFill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641850" y="1700213"/>
            <a:ext cx="36020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Conc. Range 10</a:t>
            </a:r>
            <a:r>
              <a:rPr lang="en-GB" altLang="x-none" sz="2000" baseline="30000">
                <a:solidFill>
                  <a:srgbClr val="1F497D"/>
                </a:solidFill>
              </a:rPr>
              <a:t>9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endParaRPr lang="en-US" altLang="x-none" sz="2000">
              <a:solidFill>
                <a:srgbClr val="1F497D"/>
              </a:solidFill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924300" y="3141663"/>
            <a:ext cx="10779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NMR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GC-MS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LC-MS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2000">
                <a:solidFill>
                  <a:srgbClr val="1F497D"/>
                </a:solidFill>
              </a:rPr>
              <a:t>Custom assays</a:t>
            </a:r>
            <a:endParaRPr lang="en-US" altLang="x-none" sz="2000">
              <a:solidFill>
                <a:srgbClr val="1F497D"/>
              </a:solidFill>
            </a:endParaRP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5146675" y="3643313"/>
            <a:ext cx="20891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x-none">
              <a:solidFill>
                <a:srgbClr val="1F497D"/>
              </a:solidFill>
            </a:endParaRP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5146675" y="3068638"/>
            <a:ext cx="2089150" cy="9366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3000">
                <a:solidFill>
                  <a:srgbClr val="1F497D"/>
                </a:solidFill>
              </a:rPr>
              <a:t>Global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GB" altLang="x-none" sz="3000">
                <a:solidFill>
                  <a:srgbClr val="1F497D"/>
                </a:solidFill>
              </a:rPr>
              <a:t>profiles</a:t>
            </a:r>
            <a:endParaRPr lang="en-US" altLang="x-none" sz="30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164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you think we don’t see metabolites?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733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 dirty="0">
                <a:latin typeface="Arial" panose="020B0604020202020204" pitchFamily="34" charset="0"/>
              </a:rPr>
              <a:t>Metabolite Extraction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4000" dirty="0">
              <a:latin typeface="Arial" panose="020B0604020202020204" pitchFamily="34" charset="0"/>
            </a:endParaRPr>
          </a:p>
          <a:p>
            <a:r>
              <a:rPr lang="en-GB" dirty="0"/>
              <a:t>Do we extract all metabolites present?</a:t>
            </a:r>
          </a:p>
          <a:p>
            <a:endParaRPr lang="en-AU" dirty="0"/>
          </a:p>
          <a:p>
            <a:r>
              <a:rPr lang="en-GB" dirty="0"/>
              <a:t>Do we see and/or identify all the metabolites that we extract? </a:t>
            </a:r>
          </a:p>
          <a:p>
            <a:pPr lvl="1"/>
            <a:r>
              <a:rPr lang="en-GB" dirty="0"/>
              <a:t>Some metabolites transformed in extraction</a:t>
            </a:r>
          </a:p>
          <a:p>
            <a:endParaRPr lang="en-GB" dirty="0"/>
          </a:p>
          <a:p>
            <a:r>
              <a:rPr lang="en-GB" dirty="0"/>
              <a:t>“What happens to metabolites bound to proteins or lipids, or those that are sensitive to light, heat or organic solvents?”</a:t>
            </a:r>
            <a:endParaRPr lang="en-GB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Why bother?</a:t>
            </a:r>
            <a:endParaRPr lang="en-GB" dirty="0"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31800" y="1320801"/>
            <a:ext cx="8229600" cy="4394200"/>
          </a:xfrm>
        </p:spPr>
        <p:txBody>
          <a:bodyPr/>
          <a:lstStyle/>
          <a:p>
            <a:pPr eaLnBrk="1" hangingPunct="1"/>
            <a:r>
              <a:rPr lang="en-GB" altLang="en-GB" dirty="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GB" altLang="ja-JP" i="1" dirty="0">
                <a:solidFill>
                  <a:srgbClr val="000000"/>
                </a:solidFill>
                <a:ea typeface="ＭＳ Ｐゴシック" charset="-128"/>
              </a:rPr>
              <a:t>Our results indicate that (</a:t>
            </a:r>
            <a:r>
              <a:rPr lang="en-GB" altLang="ja-JP" i="1" dirty="0">
                <a:solidFill>
                  <a:srgbClr val="D89018"/>
                </a:solidFill>
                <a:ea typeface="ＭＳ Ｐゴシック" charset="-128"/>
              </a:rPr>
              <a:t>insert experiment here</a:t>
            </a:r>
            <a:r>
              <a:rPr lang="en-GB" altLang="ja-JP" i="1" dirty="0">
                <a:solidFill>
                  <a:srgbClr val="000000"/>
                </a:solidFill>
                <a:ea typeface="ＭＳ Ｐゴシック" charset="-128"/>
              </a:rPr>
              <a:t>) resulted in a change in amino acid levels and energy metabolism</a:t>
            </a:r>
            <a:r>
              <a:rPr lang="en-GB" altLang="en-GB" dirty="0">
                <a:solidFill>
                  <a:srgbClr val="000000"/>
                </a:solidFill>
                <a:ea typeface="ＭＳ Ｐゴシック" charset="-128"/>
              </a:rPr>
              <a:t>”</a:t>
            </a:r>
            <a:r>
              <a:rPr lang="en-GB" altLang="ja-JP" dirty="0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pPr eaLnBrk="1" hangingPunct="1"/>
            <a:endParaRPr lang="en-GB" altLang="x-none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Picture 4" descr="Usual Suspe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54" y="2725737"/>
            <a:ext cx="54594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40613" y="3432175"/>
            <a:ext cx="161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x-none">
                <a:solidFill>
                  <a:srgbClr val="FF0000"/>
                </a:solidFill>
              </a:rPr>
              <a:t>This was a problem in 2005</a:t>
            </a:r>
          </a:p>
        </p:txBody>
      </p:sp>
    </p:spTree>
    <p:extLst>
      <p:ext uri="{BB962C8B-B14F-4D97-AF65-F5344CB8AC3E}">
        <p14:creationId xmlns:p14="http://schemas.microsoft.com/office/powerpoint/2010/main" val="90463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733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So we need to extract and identify more metabolites and we need to do it  without altering them.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How?</a:t>
            </a:r>
            <a:endParaRPr lang="en-GB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B670-7174-F646-BC18-7853AD8F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Reinvigorate old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D44B-F2AF-0D49-8058-89336DE80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NMR is a main stay of Metabolomics but has sensitivity issues</a:t>
            </a:r>
          </a:p>
          <a:p>
            <a:endParaRPr lang="en-GB" dirty="0"/>
          </a:p>
          <a:p>
            <a:r>
              <a:rPr lang="en-GB" dirty="0"/>
              <a:t>Dynamic Nuclear Polarization (DNP) is  technique that can be used to enhance the sensitivity of NMR by combining electron paramagnetic resonance phenomena with NMR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9088-BCA8-6346-8321-1664514B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9AF98-4ABC-A845-80AE-9404DFD79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983" y="1911349"/>
            <a:ext cx="5255684" cy="3009419"/>
          </a:xfrm>
        </p:spPr>
      </p:pic>
    </p:spTree>
    <p:extLst>
      <p:ext uri="{BB962C8B-B14F-4D97-AF65-F5344CB8AC3E}">
        <p14:creationId xmlns:p14="http://schemas.microsoft.com/office/powerpoint/2010/main" val="80300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878</Words>
  <Application>Microsoft Macintosh PowerPoint</Application>
  <PresentationFormat>On-screen Show (4:3)</PresentationFormat>
  <Paragraphs>171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Arial Black</vt:lpstr>
      <vt:lpstr>Calibri</vt:lpstr>
      <vt:lpstr>Garamond</vt:lpstr>
      <vt:lpstr>Times New Roman</vt:lpstr>
      <vt:lpstr>Wingdings</vt:lpstr>
      <vt:lpstr>Office Theme</vt:lpstr>
      <vt:lpstr>Illuminating the Dark Metabolome   </vt:lpstr>
      <vt:lpstr>What is the Dark Metabolome</vt:lpstr>
      <vt:lpstr>Why do you think we don’t see metabolites?</vt:lpstr>
      <vt:lpstr>PowerPoint Presentation</vt:lpstr>
      <vt:lpstr>Why do you think we don’t see metabolites?</vt:lpstr>
      <vt:lpstr>Why bother?</vt:lpstr>
      <vt:lpstr>PowerPoint Presentation</vt:lpstr>
      <vt:lpstr>Reinvigorate old technology</vt:lpstr>
      <vt:lpstr>DNP</vt:lpstr>
      <vt:lpstr>Other Advantages – alternative nuclei </vt:lpstr>
      <vt:lpstr>31P</vt:lpstr>
      <vt:lpstr>Problems</vt:lpstr>
      <vt:lpstr>Problems</vt:lpstr>
      <vt:lpstr>What about Chromatography?</vt:lpstr>
      <vt:lpstr>What about HPLC</vt:lpstr>
      <vt:lpstr>What else could be used?</vt:lpstr>
      <vt:lpstr>2D HPLC</vt:lpstr>
      <vt:lpstr>Pick your phase</vt:lpstr>
      <vt:lpstr>Separation space</vt:lpstr>
      <vt:lpstr>2D vs 1D</vt:lpstr>
      <vt:lpstr>2D vs. 1D</vt:lpstr>
      <vt:lpstr>2D vs. 1D</vt:lpstr>
      <vt:lpstr>Advantages of 2D HPLC</vt:lpstr>
      <vt:lpstr>Things to be aware of</vt:lpstr>
      <vt:lpstr>Other Options</vt:lpstr>
      <vt:lpstr>Acknowledgements</vt:lpstr>
      <vt:lpstr>Thank you for listening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Monk</dc:creator>
  <cp:lastModifiedBy>Ollie Jones</cp:lastModifiedBy>
  <cp:revision>79</cp:revision>
  <cp:lastPrinted>2018-08-20T02:09:21Z</cp:lastPrinted>
  <dcterms:created xsi:type="dcterms:W3CDTF">2016-11-30T22:43:19Z</dcterms:created>
  <dcterms:modified xsi:type="dcterms:W3CDTF">2018-11-15T10:25:28Z</dcterms:modified>
</cp:coreProperties>
</file>