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5" r:id="rId3"/>
    <p:sldId id="260" r:id="rId4"/>
    <p:sldId id="276" r:id="rId5"/>
    <p:sldId id="280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290" r:id="rId15"/>
    <p:sldId id="291" r:id="rId16"/>
    <p:sldId id="266" r:id="rId17"/>
    <p:sldId id="312" r:id="rId18"/>
    <p:sldId id="322" r:id="rId19"/>
    <p:sldId id="300" r:id="rId20"/>
    <p:sldId id="324" r:id="rId21"/>
    <p:sldId id="323" r:id="rId22"/>
    <p:sldId id="321" r:id="rId23"/>
    <p:sldId id="301" r:id="rId24"/>
    <p:sldId id="31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66" d="100"/>
          <a:sy n="66" d="100"/>
        </p:scale>
        <p:origin x="58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eur%20local\Google%20Drive\PHD\Report%201%20year\Superhydrophobicity%20CI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istrateur%20local\Google%20Drive\PHD\4&#232;me%20ann&#233;e\article\DAMEN%20Alu%20+%20Epoxy%20+%20ZnO%2004_07_2018\DAMEN%20Plaque%20Alu%20+%20Epoxy%20+%20ZnO_0.1mol_DOS%200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Superhydrophobic Coating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Feuil1!$C$1</c:f>
              <c:strCache>
                <c:ptCount val="1"/>
                <c:pt idx="0">
                  <c:v>Superhydrophobic Coating</c:v>
                </c:pt>
              </c:strCache>
            </c:strRef>
          </c:tx>
          <c:spPr>
            <a:noFill/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Feuil1!$A$2:$A$22</c:f>
              <c:numCache>
                <c:formatCode>General</c:formatCode>
                <c:ptCount val="21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  <c:pt idx="13">
                  <c:v>2005</c:v>
                </c:pt>
                <c:pt idx="14">
                  <c:v>2004</c:v>
                </c:pt>
                <c:pt idx="15">
                  <c:v>2003</c:v>
                </c:pt>
                <c:pt idx="16">
                  <c:v>2002</c:v>
                </c:pt>
                <c:pt idx="17">
                  <c:v>2001</c:v>
                </c:pt>
                <c:pt idx="18">
                  <c:v>2000</c:v>
                </c:pt>
                <c:pt idx="19">
                  <c:v>1999</c:v>
                </c:pt>
                <c:pt idx="20">
                  <c:v>1998</c:v>
                </c:pt>
              </c:numCache>
            </c:numRef>
          </c:cat>
          <c:val>
            <c:numRef>
              <c:f>Feuil1!$C$2:$C$22</c:f>
              <c:numCache>
                <c:formatCode>General</c:formatCode>
                <c:ptCount val="21"/>
                <c:pt idx="0">
                  <c:v>9150</c:v>
                </c:pt>
                <c:pt idx="1">
                  <c:v>8320</c:v>
                </c:pt>
                <c:pt idx="2">
                  <c:v>7180</c:v>
                </c:pt>
                <c:pt idx="3">
                  <c:v>5980</c:v>
                </c:pt>
                <c:pt idx="4">
                  <c:v>5380</c:v>
                </c:pt>
                <c:pt idx="5">
                  <c:v>4630</c:v>
                </c:pt>
                <c:pt idx="6">
                  <c:v>3780</c:v>
                </c:pt>
                <c:pt idx="7">
                  <c:v>3390</c:v>
                </c:pt>
                <c:pt idx="8">
                  <c:v>2500</c:v>
                </c:pt>
                <c:pt idx="9">
                  <c:v>2240</c:v>
                </c:pt>
                <c:pt idx="10">
                  <c:v>1760</c:v>
                </c:pt>
                <c:pt idx="11">
                  <c:v>1190</c:v>
                </c:pt>
                <c:pt idx="12">
                  <c:v>887</c:v>
                </c:pt>
                <c:pt idx="13">
                  <c:v>554</c:v>
                </c:pt>
                <c:pt idx="14">
                  <c:v>337</c:v>
                </c:pt>
                <c:pt idx="15">
                  <c:v>205</c:v>
                </c:pt>
                <c:pt idx="16">
                  <c:v>143</c:v>
                </c:pt>
                <c:pt idx="17">
                  <c:v>96</c:v>
                </c:pt>
                <c:pt idx="18">
                  <c:v>92</c:v>
                </c:pt>
                <c:pt idx="19">
                  <c:v>50</c:v>
                </c:pt>
                <c:pt idx="20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E2-45DF-9145-A90E3AB73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5"/>
        <c:overlap val="-40"/>
        <c:axId val="203818128"/>
        <c:axId val="201020120"/>
      </c:barChart>
      <c:dateAx>
        <c:axId val="2038181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20120"/>
        <c:crosses val="autoZero"/>
        <c:auto val="0"/>
        <c:lblOffset val="100"/>
        <c:baseTimeUnit val="days"/>
        <c:minorUnit val="1"/>
      </c:dateAx>
      <c:valAx>
        <c:axId val="2010201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Publications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81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79835698282302"/>
          <c:y val="2.6569274665916777E-2"/>
          <c:w val="0.85662540502078766"/>
          <c:h val="0.8094257663831057"/>
        </c:manualLayout>
      </c:layout>
      <c:lineChart>
        <c:grouping val="standard"/>
        <c:varyColors val="0"/>
        <c:ser>
          <c:idx val="0"/>
          <c:order val="0"/>
          <c:tx>
            <c:strRef>
              <c:f>COMPARE!$B$1</c:f>
              <c:strCache>
                <c:ptCount val="1"/>
                <c:pt idx="0">
                  <c:v>(a) Aluminum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trendline>
            <c:spPr>
              <a:ln w="63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COMPARE!$C$2:$C$9</c:f>
                <c:numCache>
                  <c:formatCode>General</c:formatCode>
                  <c:ptCount val="8"/>
                  <c:pt idx="0">
                    <c:v>6.1179235318012302E-2</c:v>
                  </c:pt>
                  <c:pt idx="1">
                    <c:v>6.8443541295681767E-2</c:v>
                  </c:pt>
                  <c:pt idx="2">
                    <c:v>7.219576054969995E-2</c:v>
                  </c:pt>
                  <c:pt idx="3">
                    <c:v>8.1103281566411944E-2</c:v>
                  </c:pt>
                  <c:pt idx="4">
                    <c:v>7.3877668144436276E-2</c:v>
                  </c:pt>
                  <c:pt idx="5">
                    <c:v>9.9418076548819151E-2</c:v>
                  </c:pt>
                  <c:pt idx="6">
                    <c:v>9.0281709447480429E-2</c:v>
                  </c:pt>
                  <c:pt idx="7">
                    <c:v>8.4390684689218148E-2</c:v>
                  </c:pt>
                </c:numCache>
              </c:numRef>
            </c:plus>
            <c:minus>
              <c:numRef>
                <c:f>COMPARE!$D$2:$D$9</c:f>
                <c:numCache>
                  <c:formatCode>General</c:formatCode>
                  <c:ptCount val="8"/>
                  <c:pt idx="0">
                    <c:v>3.5130958553157177E-2</c:v>
                  </c:pt>
                  <c:pt idx="1">
                    <c:v>3.3706996338726855E-2</c:v>
                  </c:pt>
                  <c:pt idx="2">
                    <c:v>2.7519339165399767E-2</c:v>
                  </c:pt>
                  <c:pt idx="3">
                    <c:v>2.5687517995471976E-2</c:v>
                  </c:pt>
                  <c:pt idx="4">
                    <c:v>2.9063508326151954E-2</c:v>
                  </c:pt>
                  <c:pt idx="5">
                    <c:v>4.066813034773259E-2</c:v>
                  </c:pt>
                  <c:pt idx="6">
                    <c:v>4.0400108734337747E-2</c:v>
                  </c:pt>
                  <c:pt idx="7">
                    <c:v>5.2864217271566177E-2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COMPARE!$A$2:$A$9</c:f>
              <c:strCache>
                <c:ptCount val="8"/>
                <c:pt idx="0">
                  <c:v>0.02</c:v>
                </c:pt>
                <c:pt idx="1">
                  <c:v>0.03</c:v>
                </c:pt>
                <c:pt idx="2">
                  <c:v>0.04</c:v>
                </c:pt>
                <c:pt idx="3">
                  <c:v>0.05</c:v>
                </c:pt>
                <c:pt idx="4">
                  <c:v>0.06</c:v>
                </c:pt>
                <c:pt idx="5">
                  <c:v>0.07</c:v>
                </c:pt>
                <c:pt idx="6">
                  <c:v>0.08</c:v>
                </c:pt>
                <c:pt idx="7">
                  <c:v>0.09</c:v>
                </c:pt>
              </c:strCache>
            </c:strRef>
          </c:cat>
          <c:val>
            <c:numRef>
              <c:f>COMPARE!$B$2:$B$9</c:f>
              <c:numCache>
                <c:formatCode>0.00</c:formatCode>
                <c:ptCount val="8"/>
                <c:pt idx="0">
                  <c:v>6.0771984194182817E-2</c:v>
                </c:pt>
                <c:pt idx="1">
                  <c:v>9.8223125370984918E-2</c:v>
                </c:pt>
                <c:pt idx="2">
                  <c:v>0.12011193175799237</c:v>
                </c:pt>
                <c:pt idx="3">
                  <c:v>0.14616944570631535</c:v>
                </c:pt>
                <c:pt idx="4">
                  <c:v>0.17612233185556372</c:v>
                </c:pt>
                <c:pt idx="5">
                  <c:v>0.21308192345118085</c:v>
                </c:pt>
                <c:pt idx="6">
                  <c:v>0.22221829055251957</c:v>
                </c:pt>
                <c:pt idx="7">
                  <c:v>0.24894264864411522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D89-4B1C-961C-99A1F3487DFB}"/>
            </c:ext>
          </c:extLst>
        </c:ser>
        <c:ser>
          <c:idx val="3"/>
          <c:order val="1"/>
          <c:tx>
            <c:strRef>
              <c:f>COMPARE!$E$1</c:f>
              <c:strCache>
                <c:ptCount val="1"/>
                <c:pt idx="0">
                  <c:v>(b) Epoxy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trendline>
            <c:spPr>
              <a:ln w="63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COMPARE!$A$2:$A$9</c:f>
              <c:strCache>
                <c:ptCount val="8"/>
                <c:pt idx="0">
                  <c:v>0.02</c:v>
                </c:pt>
                <c:pt idx="1">
                  <c:v>0.03</c:v>
                </c:pt>
                <c:pt idx="2">
                  <c:v>0.04</c:v>
                </c:pt>
                <c:pt idx="3">
                  <c:v>0.05</c:v>
                </c:pt>
                <c:pt idx="4">
                  <c:v>0.06</c:v>
                </c:pt>
                <c:pt idx="5">
                  <c:v>0.07</c:v>
                </c:pt>
                <c:pt idx="6">
                  <c:v>0.08</c:v>
                </c:pt>
                <c:pt idx="7">
                  <c:v>0.09</c:v>
                </c:pt>
              </c:strCache>
            </c:strRef>
          </c:cat>
          <c:val>
            <c:numRef>
              <c:f>COMPARE!$E$2:$E$9</c:f>
              <c:numCache>
                <c:formatCode>0.00</c:formatCode>
                <c:ptCount val="8"/>
                <c:pt idx="0">
                  <c:v>1.3580149512855882E-2</c:v>
                </c:pt>
                <c:pt idx="1">
                  <c:v>1.2244073404874831E-2</c:v>
                </c:pt>
                <c:pt idx="2">
                  <c:v>1.8097342622138659E-2</c:v>
                </c:pt>
                <c:pt idx="3">
                  <c:v>1.8536454116713896E-2</c:v>
                </c:pt>
                <c:pt idx="4">
                  <c:v>2.3223318974260158E-2</c:v>
                </c:pt>
                <c:pt idx="5">
                  <c:v>2.8876726048645274E-2</c:v>
                </c:pt>
                <c:pt idx="6">
                  <c:v>2.5901621895813486E-2</c:v>
                </c:pt>
                <c:pt idx="7">
                  <c:v>3.671193048787124E-2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89-4B1C-961C-99A1F3487DFB}"/>
            </c:ext>
          </c:extLst>
        </c:ser>
        <c:ser>
          <c:idx val="6"/>
          <c:order val="2"/>
          <c:tx>
            <c:strRef>
              <c:f>COMPARE!$H$1</c:f>
              <c:strCache>
                <c:ptCount val="1"/>
                <c:pt idx="0">
                  <c:v>(c)  ZnO+ODS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5"/>
            <c:spPr>
              <a:solidFill>
                <a:srgbClr val="FF0000"/>
              </a:solidFill>
              <a:ln w="3175">
                <a:noFill/>
              </a:ln>
              <a:effectLst/>
            </c:spPr>
          </c:marker>
          <c:trendline>
            <c:spPr>
              <a:ln w="6350" cap="rnd">
                <a:solidFill>
                  <a:schemeClr val="accent1">
                    <a:lumMod val="6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COMPARE!$I$2:$I$9</c:f>
                <c:numCache>
                  <c:formatCode>General</c:formatCode>
                  <c:ptCount val="8"/>
                  <c:pt idx="0">
                    <c:v>3.623188405797062E-3</c:v>
                  </c:pt>
                  <c:pt idx="1">
                    <c:v>2.5000000000000022E-2</c:v>
                  </c:pt>
                  <c:pt idx="2">
                    <c:v>4.4871794871794934E-2</c:v>
                  </c:pt>
                  <c:pt idx="3">
                    <c:v>2.2727272727272707E-2</c:v>
                  </c:pt>
                  <c:pt idx="4">
                    <c:v>5.4545454545454453E-2</c:v>
                  </c:pt>
                  <c:pt idx="5">
                    <c:v>0</c:v>
                  </c:pt>
                  <c:pt idx="6">
                    <c:v>0.12500000000000022</c:v>
                  </c:pt>
                  <c:pt idx="7">
                    <c:v>0.125</c:v>
                  </c:pt>
                </c:numCache>
              </c:numRef>
            </c:plus>
            <c:minus>
              <c:numRef>
                <c:f>COMPARE!$J$2:$J$9</c:f>
                <c:numCache>
                  <c:formatCode>General</c:formatCode>
                  <c:ptCount val="8"/>
                  <c:pt idx="0">
                    <c:v>1.449275362318847E-2</c:v>
                  </c:pt>
                  <c:pt idx="1">
                    <c:v>1.6666666666666718E-2</c:v>
                  </c:pt>
                  <c:pt idx="2">
                    <c:v>1.9230769230769162E-2</c:v>
                  </c:pt>
                  <c:pt idx="3">
                    <c:v>5.3030303030303094E-2</c:v>
                  </c:pt>
                  <c:pt idx="4">
                    <c:v>3.6363636363636376E-2</c:v>
                  </c:pt>
                  <c:pt idx="5">
                    <c:v>0</c:v>
                  </c:pt>
                  <c:pt idx="6">
                    <c:v>1.3888888888888618E-2</c:v>
                  </c:pt>
                  <c:pt idx="7">
                    <c:v>5.3571428571428603E-2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COMPARE!$A$2:$A$9</c:f>
              <c:strCache>
                <c:ptCount val="8"/>
                <c:pt idx="0">
                  <c:v>0.02</c:v>
                </c:pt>
                <c:pt idx="1">
                  <c:v>0.03</c:v>
                </c:pt>
                <c:pt idx="2">
                  <c:v>0.04</c:v>
                </c:pt>
                <c:pt idx="3">
                  <c:v>0.05</c:v>
                </c:pt>
                <c:pt idx="4">
                  <c:v>0.06</c:v>
                </c:pt>
                <c:pt idx="5">
                  <c:v>0.07</c:v>
                </c:pt>
                <c:pt idx="6">
                  <c:v>0.08</c:v>
                </c:pt>
                <c:pt idx="7">
                  <c:v>0.09</c:v>
                </c:pt>
              </c:strCache>
            </c:strRef>
          </c:cat>
          <c:val>
            <c:numRef>
              <c:f>COMPARE!$H$2:$H$9</c:f>
              <c:numCache>
                <c:formatCode>0.00</c:formatCode>
                <c:ptCount val="8"/>
                <c:pt idx="0">
                  <c:v>0.43115942028985516</c:v>
                </c:pt>
                <c:pt idx="1">
                  <c:v>0.64166666666666672</c:v>
                </c:pt>
                <c:pt idx="2">
                  <c:v>0.78846153846153844</c:v>
                </c:pt>
                <c:pt idx="3">
                  <c:v>0.88636363636363646</c:v>
                </c:pt>
                <c:pt idx="4">
                  <c:v>0.94545454545454555</c:v>
                </c:pt>
                <c:pt idx="5">
                  <c:v>1.1111111111111109</c:v>
                </c:pt>
                <c:pt idx="6">
                  <c:v>1.1249999999999998</c:v>
                </c:pt>
                <c:pt idx="7">
                  <c:v>1.3035714285714286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89-4B1C-961C-99A1F3487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6940448"/>
        <c:axId val="616938480"/>
      </c:lineChart>
      <c:catAx>
        <c:axId val="616940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en-US"/>
                  <a:t>Distance (m)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616938480"/>
        <c:crosses val="autoZero"/>
        <c:auto val="1"/>
        <c:lblAlgn val="ctr"/>
        <c:lblOffset val="100"/>
        <c:noMultiLvlLbl val="0"/>
      </c:catAx>
      <c:valAx>
        <c:axId val="6169384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r>
                  <a:rPr lang="en-US"/>
                  <a:t>Sliding Speed  (m/s)</a:t>
                </a:r>
              </a:p>
            </c:rich>
          </c:tx>
          <c:layout>
            <c:manualLayout>
              <c:xMode val="edge"/>
              <c:yMode val="edge"/>
              <c:x val="1.3838948205066624E-2"/>
              <c:y val="0.260188430715762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alatino Linotype" panose="02040502050505030304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cross"/>
        <c:minorTickMark val="none"/>
        <c:tickLblPos val="nextTo"/>
        <c:spPr>
          <a:noFill/>
          <a:ln w="63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616940448"/>
        <c:crosses val="autoZero"/>
        <c:crossBetween val="between"/>
      </c:valAx>
      <c:spPr>
        <a:solidFill>
          <a:schemeClr val="lt1"/>
        </a:solidFill>
        <a:ln w="635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3997137190179193"/>
          <c:y val="4.0757537076345468E-2"/>
          <c:w val="0.23029640123436454"/>
          <c:h val="0.20269412853688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 sz="1400" b="0">
          <a:latin typeface="Palatino Linotype" panose="0204050205050503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2EC55F-7E67-4E5D-9CD2-73FA70A07BE9}" type="doc">
      <dgm:prSet loTypeId="urn:microsoft.com/office/officeart/2005/8/layout/cycle3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E8F4E44-E3BF-4336-B263-50FD9E10F643}">
      <dgm:prSet phldrT="[Texte]" custT="1"/>
      <dgm:spPr/>
      <dgm:t>
        <a:bodyPr/>
        <a:lstStyle/>
        <a:p>
          <a:r>
            <a:rPr lang="en-US" sz="2800" noProof="0" dirty="0" smtClean="0"/>
            <a:t>Market study</a:t>
          </a:r>
          <a:endParaRPr lang="en-US" sz="2800" noProof="0" dirty="0"/>
        </a:p>
      </dgm:t>
    </dgm:pt>
    <dgm:pt modelId="{2587D08E-A59A-4971-94ED-1761EDD95FAD}" type="parTrans" cxnId="{079AC9CB-473E-4068-8BF5-CF41B2922659}">
      <dgm:prSet/>
      <dgm:spPr/>
      <dgm:t>
        <a:bodyPr/>
        <a:lstStyle/>
        <a:p>
          <a:endParaRPr lang="en-US" noProof="0" dirty="0"/>
        </a:p>
      </dgm:t>
    </dgm:pt>
    <dgm:pt modelId="{4F48EEAC-B5C9-48C2-B92D-61F07F4DAA5C}" type="sibTrans" cxnId="{079AC9CB-473E-4068-8BF5-CF41B2922659}">
      <dgm:prSet/>
      <dgm:spPr/>
      <dgm:t>
        <a:bodyPr/>
        <a:lstStyle/>
        <a:p>
          <a:endParaRPr lang="en-US" sz="1400" noProof="0" dirty="0"/>
        </a:p>
      </dgm:t>
    </dgm:pt>
    <dgm:pt modelId="{6DA62EFE-C6E7-4067-A8CE-32E58B83E995}">
      <dgm:prSet phldrT="[Texte]" custT="1"/>
      <dgm:spPr/>
      <dgm:t>
        <a:bodyPr/>
        <a:lstStyle/>
        <a:p>
          <a:r>
            <a:rPr lang="en-US" sz="2800" dirty="0" smtClean="0"/>
            <a:t>Creation of Super Hydrophobic surfaces</a:t>
          </a:r>
          <a:endParaRPr lang="en-US" sz="2800" noProof="0" dirty="0"/>
        </a:p>
      </dgm:t>
    </dgm:pt>
    <dgm:pt modelId="{9B453ECF-05C2-4DDB-955D-4476623629EC}" type="par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5C04563D-B23D-4D89-8669-5A826FA14C93}" type="sib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1B46AC92-2909-4BFA-84FD-2F2E64E884FE}">
      <dgm:prSet phldrT="[Texte]" custT="1"/>
      <dgm:spPr/>
      <dgm:t>
        <a:bodyPr/>
        <a:lstStyle/>
        <a:p>
          <a:r>
            <a:rPr lang="en-US" sz="2800" dirty="0" smtClean="0"/>
            <a:t>Hydrophobic test</a:t>
          </a:r>
          <a:endParaRPr lang="en-US" sz="2800" noProof="0" dirty="0"/>
        </a:p>
      </dgm:t>
    </dgm:pt>
    <dgm:pt modelId="{50667F94-8D8D-455F-8453-E101E021F897}" type="par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3AAE2AD0-D6F5-49D8-90EB-5AEBB5AAE130}" type="sib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207F714E-F6DB-42ED-96BF-C9089AD75773}">
      <dgm:prSet phldrT="[Texte]" custT="1"/>
      <dgm:spPr/>
      <dgm:t>
        <a:bodyPr/>
        <a:lstStyle/>
        <a:p>
          <a:r>
            <a:rPr lang="en-US" sz="2800" noProof="0" dirty="0" smtClean="0"/>
            <a:t>Hydrodynamic tests</a:t>
          </a:r>
          <a:endParaRPr lang="en-US" sz="2800" noProof="0" dirty="0"/>
        </a:p>
      </dgm:t>
    </dgm:pt>
    <dgm:pt modelId="{AD0BB1A5-AC4E-4281-9AFD-A49B78F25346}" type="par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B9BE3AB6-8E31-41D7-857A-1EF253BF7382}" type="sib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2790C77E-5703-42CA-A91B-BDA2C538584A}" type="pres">
      <dgm:prSet presAssocID="{BB2EC55F-7E67-4E5D-9CD2-73FA70A07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F55AFA-76E4-4B65-83B1-AADF3CA16C16}" type="pres">
      <dgm:prSet presAssocID="{BB2EC55F-7E67-4E5D-9CD2-73FA70A07BE9}" presName="cycle" presStyleCnt="0"/>
      <dgm:spPr/>
    </dgm:pt>
    <dgm:pt modelId="{4635AB5D-DD7E-46BB-A8F8-D3B278DFB277}" type="pres">
      <dgm:prSet presAssocID="{9E8F4E44-E3BF-4336-B263-50FD9E10F643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503EF5-A626-4389-AB85-72A582006B20}" type="pres">
      <dgm:prSet presAssocID="{4F48EEAC-B5C9-48C2-B92D-61F07F4DAA5C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306F0149-0B31-42DE-96F9-B1141ABF8395}" type="pres">
      <dgm:prSet presAssocID="{6DA62EFE-C6E7-4067-A8CE-32E58B83E99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FE0A66-0769-456B-B34F-93BFA3AE3D73}" type="pres">
      <dgm:prSet presAssocID="{1B46AC92-2909-4BFA-84FD-2F2E64E884F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F289BB-BA96-4732-AC90-C6C9C7F68D66}" type="pres">
      <dgm:prSet presAssocID="{207F714E-F6DB-42ED-96BF-C9089AD75773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FDF7026-7B28-480E-8260-7BE6C8A341EC}" srcId="{BB2EC55F-7E67-4E5D-9CD2-73FA70A07BE9}" destId="{207F714E-F6DB-42ED-96BF-C9089AD75773}" srcOrd="3" destOrd="0" parTransId="{AD0BB1A5-AC4E-4281-9AFD-A49B78F25346}" sibTransId="{B9BE3AB6-8E31-41D7-857A-1EF253BF7382}"/>
    <dgm:cxn modelId="{A1F8FA39-FDB7-4430-84C9-711E680689C1}" srcId="{BB2EC55F-7E67-4E5D-9CD2-73FA70A07BE9}" destId="{1B46AC92-2909-4BFA-84FD-2F2E64E884FE}" srcOrd="2" destOrd="0" parTransId="{50667F94-8D8D-455F-8453-E101E021F897}" sibTransId="{3AAE2AD0-D6F5-49D8-90EB-5AEBB5AAE130}"/>
    <dgm:cxn modelId="{D8BBA9F0-D6D8-401D-8AE7-1BDD15C6FE4D}" srcId="{BB2EC55F-7E67-4E5D-9CD2-73FA70A07BE9}" destId="{6DA62EFE-C6E7-4067-A8CE-32E58B83E995}" srcOrd="1" destOrd="0" parTransId="{9B453ECF-05C2-4DDB-955D-4476623629EC}" sibTransId="{5C04563D-B23D-4D89-8669-5A826FA14C93}"/>
    <dgm:cxn modelId="{1E1AC2AE-AF91-4A65-8344-6D86E2E93E59}" type="presOf" srcId="{207F714E-F6DB-42ED-96BF-C9089AD75773}" destId="{47F289BB-BA96-4732-AC90-C6C9C7F68D66}" srcOrd="0" destOrd="0" presId="urn:microsoft.com/office/officeart/2005/8/layout/cycle3"/>
    <dgm:cxn modelId="{3CC046E1-7405-4484-AC3C-2CBCBFD8BF1D}" type="presOf" srcId="{6DA62EFE-C6E7-4067-A8CE-32E58B83E995}" destId="{306F0149-0B31-42DE-96F9-B1141ABF8395}" srcOrd="0" destOrd="0" presId="urn:microsoft.com/office/officeart/2005/8/layout/cycle3"/>
    <dgm:cxn modelId="{079AC9CB-473E-4068-8BF5-CF41B2922659}" srcId="{BB2EC55F-7E67-4E5D-9CD2-73FA70A07BE9}" destId="{9E8F4E44-E3BF-4336-B263-50FD9E10F643}" srcOrd="0" destOrd="0" parTransId="{2587D08E-A59A-4971-94ED-1761EDD95FAD}" sibTransId="{4F48EEAC-B5C9-48C2-B92D-61F07F4DAA5C}"/>
    <dgm:cxn modelId="{1384F6B0-44B5-4A9C-B653-C2675C123C8A}" type="presOf" srcId="{9E8F4E44-E3BF-4336-B263-50FD9E10F643}" destId="{4635AB5D-DD7E-46BB-A8F8-D3B278DFB277}" srcOrd="0" destOrd="0" presId="urn:microsoft.com/office/officeart/2005/8/layout/cycle3"/>
    <dgm:cxn modelId="{31B9E2D8-C9F6-4F00-9301-EBC95020C9B2}" type="presOf" srcId="{BB2EC55F-7E67-4E5D-9CD2-73FA70A07BE9}" destId="{2790C77E-5703-42CA-A91B-BDA2C538584A}" srcOrd="0" destOrd="0" presId="urn:microsoft.com/office/officeart/2005/8/layout/cycle3"/>
    <dgm:cxn modelId="{1379CD66-22F9-4791-AAC6-7E99103469CA}" type="presOf" srcId="{4F48EEAC-B5C9-48C2-B92D-61F07F4DAA5C}" destId="{B7503EF5-A626-4389-AB85-72A582006B20}" srcOrd="0" destOrd="0" presId="urn:microsoft.com/office/officeart/2005/8/layout/cycle3"/>
    <dgm:cxn modelId="{5BF435F7-E9BD-418D-87F9-A2BDFD4EC151}" type="presOf" srcId="{1B46AC92-2909-4BFA-84FD-2F2E64E884FE}" destId="{4DFE0A66-0769-456B-B34F-93BFA3AE3D73}" srcOrd="0" destOrd="0" presId="urn:microsoft.com/office/officeart/2005/8/layout/cycle3"/>
    <dgm:cxn modelId="{0EDD3691-4DEC-4C26-B7FC-738D2D873093}" type="presParOf" srcId="{2790C77E-5703-42CA-A91B-BDA2C538584A}" destId="{82F55AFA-76E4-4B65-83B1-AADF3CA16C16}" srcOrd="0" destOrd="0" presId="urn:microsoft.com/office/officeart/2005/8/layout/cycle3"/>
    <dgm:cxn modelId="{573D417F-B040-437F-867F-98BDBA6CB963}" type="presParOf" srcId="{82F55AFA-76E4-4B65-83B1-AADF3CA16C16}" destId="{4635AB5D-DD7E-46BB-A8F8-D3B278DFB277}" srcOrd="0" destOrd="0" presId="urn:microsoft.com/office/officeart/2005/8/layout/cycle3"/>
    <dgm:cxn modelId="{D14A9C64-D240-4ED6-8A89-9463B68CE2DD}" type="presParOf" srcId="{82F55AFA-76E4-4B65-83B1-AADF3CA16C16}" destId="{B7503EF5-A626-4389-AB85-72A582006B20}" srcOrd="1" destOrd="0" presId="urn:microsoft.com/office/officeart/2005/8/layout/cycle3"/>
    <dgm:cxn modelId="{ECCE03CE-C922-44AC-B252-F712D87B22E3}" type="presParOf" srcId="{82F55AFA-76E4-4B65-83B1-AADF3CA16C16}" destId="{306F0149-0B31-42DE-96F9-B1141ABF8395}" srcOrd="2" destOrd="0" presId="urn:microsoft.com/office/officeart/2005/8/layout/cycle3"/>
    <dgm:cxn modelId="{BD690E85-3AC4-41F5-8074-D53C008DFC92}" type="presParOf" srcId="{82F55AFA-76E4-4B65-83B1-AADF3CA16C16}" destId="{4DFE0A66-0769-456B-B34F-93BFA3AE3D73}" srcOrd="3" destOrd="0" presId="urn:microsoft.com/office/officeart/2005/8/layout/cycle3"/>
    <dgm:cxn modelId="{41DAC9DC-4F17-454F-8212-FE7808C7D84A}" type="presParOf" srcId="{82F55AFA-76E4-4B65-83B1-AADF3CA16C16}" destId="{47F289BB-BA96-4732-AC90-C6C9C7F68D6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2EC55F-7E67-4E5D-9CD2-73FA70A07BE9}" type="doc">
      <dgm:prSet loTypeId="urn:microsoft.com/office/officeart/2005/8/layout/cycle3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E8F4E44-E3BF-4336-B263-50FD9E10F643}">
      <dgm:prSet phldrT="[Texte]" custT="1"/>
      <dgm:spPr/>
      <dgm:t>
        <a:bodyPr/>
        <a:lstStyle/>
        <a:p>
          <a:r>
            <a:rPr lang="en-US" sz="2800" noProof="0" dirty="0" smtClean="0"/>
            <a:t>Market study</a:t>
          </a:r>
          <a:endParaRPr lang="en-US" sz="2800" noProof="0" dirty="0"/>
        </a:p>
      </dgm:t>
    </dgm:pt>
    <dgm:pt modelId="{2587D08E-A59A-4971-94ED-1761EDD95FAD}" type="parTrans" cxnId="{079AC9CB-473E-4068-8BF5-CF41B2922659}">
      <dgm:prSet/>
      <dgm:spPr/>
      <dgm:t>
        <a:bodyPr/>
        <a:lstStyle/>
        <a:p>
          <a:endParaRPr lang="en-US" noProof="0" dirty="0"/>
        </a:p>
      </dgm:t>
    </dgm:pt>
    <dgm:pt modelId="{4F48EEAC-B5C9-48C2-B92D-61F07F4DAA5C}" type="sibTrans" cxnId="{079AC9CB-473E-4068-8BF5-CF41B2922659}">
      <dgm:prSet/>
      <dgm:spPr/>
      <dgm:t>
        <a:bodyPr/>
        <a:lstStyle/>
        <a:p>
          <a:endParaRPr lang="en-US" sz="1400" noProof="0" dirty="0"/>
        </a:p>
      </dgm:t>
    </dgm:pt>
    <dgm:pt modelId="{6DA62EFE-C6E7-4067-A8CE-32E58B83E995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Creation of Super Hydrophobic surfaces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9B453ECF-05C2-4DDB-955D-4476623629EC}" type="par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5C04563D-B23D-4D89-8669-5A826FA14C93}" type="sib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1B46AC92-2909-4BFA-84FD-2F2E64E884FE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dirty="0" smtClean="0"/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test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50667F94-8D8D-455F-8453-E101E021F897}" type="par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3AAE2AD0-D6F5-49D8-90EB-5AEBB5AAE130}" type="sib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207F714E-F6DB-42ED-96BF-C9089AD7577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Hydrodynamic</a:t>
          </a:r>
          <a:r>
            <a:rPr lang="en-US" sz="2800" noProof="0" dirty="0" smtClean="0"/>
            <a:t> </a:t>
          </a:r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tests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AD0BB1A5-AC4E-4281-9AFD-A49B78F25346}" type="par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B9BE3AB6-8E31-41D7-857A-1EF253BF7382}" type="sib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2790C77E-5703-42CA-A91B-BDA2C538584A}" type="pres">
      <dgm:prSet presAssocID="{BB2EC55F-7E67-4E5D-9CD2-73FA70A07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F55AFA-76E4-4B65-83B1-AADF3CA16C16}" type="pres">
      <dgm:prSet presAssocID="{BB2EC55F-7E67-4E5D-9CD2-73FA70A07BE9}" presName="cycle" presStyleCnt="0"/>
      <dgm:spPr/>
    </dgm:pt>
    <dgm:pt modelId="{4635AB5D-DD7E-46BB-A8F8-D3B278DFB277}" type="pres">
      <dgm:prSet presAssocID="{9E8F4E44-E3BF-4336-B263-50FD9E10F643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503EF5-A626-4389-AB85-72A582006B20}" type="pres">
      <dgm:prSet presAssocID="{4F48EEAC-B5C9-48C2-B92D-61F07F4DAA5C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306F0149-0B31-42DE-96F9-B1141ABF8395}" type="pres">
      <dgm:prSet presAssocID="{6DA62EFE-C6E7-4067-A8CE-32E58B83E99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FE0A66-0769-456B-B34F-93BFA3AE3D73}" type="pres">
      <dgm:prSet presAssocID="{1B46AC92-2909-4BFA-84FD-2F2E64E884F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F289BB-BA96-4732-AC90-C6C9C7F68D66}" type="pres">
      <dgm:prSet presAssocID="{207F714E-F6DB-42ED-96BF-C9089AD75773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8BBA9F0-D6D8-401D-8AE7-1BDD15C6FE4D}" srcId="{BB2EC55F-7E67-4E5D-9CD2-73FA70A07BE9}" destId="{6DA62EFE-C6E7-4067-A8CE-32E58B83E995}" srcOrd="1" destOrd="0" parTransId="{9B453ECF-05C2-4DDB-955D-4476623629EC}" sibTransId="{5C04563D-B23D-4D89-8669-5A826FA14C93}"/>
    <dgm:cxn modelId="{5BF435F7-E9BD-418D-87F9-A2BDFD4EC151}" type="presOf" srcId="{1B46AC92-2909-4BFA-84FD-2F2E64E884FE}" destId="{4DFE0A66-0769-456B-B34F-93BFA3AE3D73}" srcOrd="0" destOrd="0" presId="urn:microsoft.com/office/officeart/2005/8/layout/cycle3"/>
    <dgm:cxn modelId="{1384F6B0-44B5-4A9C-B653-C2675C123C8A}" type="presOf" srcId="{9E8F4E44-E3BF-4336-B263-50FD9E10F643}" destId="{4635AB5D-DD7E-46BB-A8F8-D3B278DFB277}" srcOrd="0" destOrd="0" presId="urn:microsoft.com/office/officeart/2005/8/layout/cycle3"/>
    <dgm:cxn modelId="{1379CD66-22F9-4791-AAC6-7E99103469CA}" type="presOf" srcId="{4F48EEAC-B5C9-48C2-B92D-61F07F4DAA5C}" destId="{B7503EF5-A626-4389-AB85-72A582006B20}" srcOrd="0" destOrd="0" presId="urn:microsoft.com/office/officeart/2005/8/layout/cycle3"/>
    <dgm:cxn modelId="{3CC046E1-7405-4484-AC3C-2CBCBFD8BF1D}" type="presOf" srcId="{6DA62EFE-C6E7-4067-A8CE-32E58B83E995}" destId="{306F0149-0B31-42DE-96F9-B1141ABF8395}" srcOrd="0" destOrd="0" presId="urn:microsoft.com/office/officeart/2005/8/layout/cycle3"/>
    <dgm:cxn modelId="{1E1AC2AE-AF91-4A65-8344-6D86E2E93E59}" type="presOf" srcId="{207F714E-F6DB-42ED-96BF-C9089AD75773}" destId="{47F289BB-BA96-4732-AC90-C6C9C7F68D66}" srcOrd="0" destOrd="0" presId="urn:microsoft.com/office/officeart/2005/8/layout/cycle3"/>
    <dgm:cxn modelId="{A1F8FA39-FDB7-4430-84C9-711E680689C1}" srcId="{BB2EC55F-7E67-4E5D-9CD2-73FA70A07BE9}" destId="{1B46AC92-2909-4BFA-84FD-2F2E64E884FE}" srcOrd="2" destOrd="0" parTransId="{50667F94-8D8D-455F-8453-E101E021F897}" sibTransId="{3AAE2AD0-D6F5-49D8-90EB-5AEBB5AAE130}"/>
    <dgm:cxn modelId="{31B9E2D8-C9F6-4F00-9301-EBC95020C9B2}" type="presOf" srcId="{BB2EC55F-7E67-4E5D-9CD2-73FA70A07BE9}" destId="{2790C77E-5703-42CA-A91B-BDA2C538584A}" srcOrd="0" destOrd="0" presId="urn:microsoft.com/office/officeart/2005/8/layout/cycle3"/>
    <dgm:cxn modelId="{5FDF7026-7B28-480E-8260-7BE6C8A341EC}" srcId="{BB2EC55F-7E67-4E5D-9CD2-73FA70A07BE9}" destId="{207F714E-F6DB-42ED-96BF-C9089AD75773}" srcOrd="3" destOrd="0" parTransId="{AD0BB1A5-AC4E-4281-9AFD-A49B78F25346}" sibTransId="{B9BE3AB6-8E31-41D7-857A-1EF253BF7382}"/>
    <dgm:cxn modelId="{079AC9CB-473E-4068-8BF5-CF41B2922659}" srcId="{BB2EC55F-7E67-4E5D-9CD2-73FA70A07BE9}" destId="{9E8F4E44-E3BF-4336-B263-50FD9E10F643}" srcOrd="0" destOrd="0" parTransId="{2587D08E-A59A-4971-94ED-1761EDD95FAD}" sibTransId="{4F48EEAC-B5C9-48C2-B92D-61F07F4DAA5C}"/>
    <dgm:cxn modelId="{0EDD3691-4DEC-4C26-B7FC-738D2D873093}" type="presParOf" srcId="{2790C77E-5703-42CA-A91B-BDA2C538584A}" destId="{82F55AFA-76E4-4B65-83B1-AADF3CA16C16}" srcOrd="0" destOrd="0" presId="urn:microsoft.com/office/officeart/2005/8/layout/cycle3"/>
    <dgm:cxn modelId="{573D417F-B040-437F-867F-98BDBA6CB963}" type="presParOf" srcId="{82F55AFA-76E4-4B65-83B1-AADF3CA16C16}" destId="{4635AB5D-DD7E-46BB-A8F8-D3B278DFB277}" srcOrd="0" destOrd="0" presId="urn:microsoft.com/office/officeart/2005/8/layout/cycle3"/>
    <dgm:cxn modelId="{D14A9C64-D240-4ED6-8A89-9463B68CE2DD}" type="presParOf" srcId="{82F55AFA-76E4-4B65-83B1-AADF3CA16C16}" destId="{B7503EF5-A626-4389-AB85-72A582006B20}" srcOrd="1" destOrd="0" presId="urn:microsoft.com/office/officeart/2005/8/layout/cycle3"/>
    <dgm:cxn modelId="{ECCE03CE-C922-44AC-B252-F712D87B22E3}" type="presParOf" srcId="{82F55AFA-76E4-4B65-83B1-AADF3CA16C16}" destId="{306F0149-0B31-42DE-96F9-B1141ABF8395}" srcOrd="2" destOrd="0" presId="urn:microsoft.com/office/officeart/2005/8/layout/cycle3"/>
    <dgm:cxn modelId="{BD690E85-3AC4-41F5-8074-D53C008DFC92}" type="presParOf" srcId="{82F55AFA-76E4-4B65-83B1-AADF3CA16C16}" destId="{4DFE0A66-0769-456B-B34F-93BFA3AE3D73}" srcOrd="3" destOrd="0" presId="urn:microsoft.com/office/officeart/2005/8/layout/cycle3"/>
    <dgm:cxn modelId="{41DAC9DC-4F17-454F-8212-FE7808C7D84A}" type="presParOf" srcId="{82F55AFA-76E4-4B65-83B1-AADF3CA16C16}" destId="{47F289BB-BA96-4732-AC90-C6C9C7F68D6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2EC55F-7E67-4E5D-9CD2-73FA70A07BE9}" type="doc">
      <dgm:prSet loTypeId="urn:microsoft.com/office/officeart/2005/8/layout/cycle3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E8F4E44-E3BF-4336-B263-50FD9E10F64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Market</a:t>
          </a:r>
          <a:r>
            <a:rPr lang="en-US" sz="2800" noProof="0" dirty="0" smtClean="0"/>
            <a:t> </a:t>
          </a:r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study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2587D08E-A59A-4971-94ED-1761EDD95FAD}" type="parTrans" cxnId="{079AC9CB-473E-4068-8BF5-CF41B2922659}">
      <dgm:prSet/>
      <dgm:spPr/>
      <dgm:t>
        <a:bodyPr/>
        <a:lstStyle/>
        <a:p>
          <a:endParaRPr lang="en-US" noProof="0" dirty="0"/>
        </a:p>
      </dgm:t>
    </dgm:pt>
    <dgm:pt modelId="{4F48EEAC-B5C9-48C2-B92D-61F07F4DAA5C}" type="sibTrans" cxnId="{079AC9CB-473E-4068-8BF5-CF41B2922659}">
      <dgm:prSet/>
      <dgm:spPr/>
      <dgm:t>
        <a:bodyPr/>
        <a:lstStyle/>
        <a:p>
          <a:endParaRPr lang="en-US" sz="1400" noProof="0" dirty="0"/>
        </a:p>
      </dgm:t>
    </dgm:pt>
    <dgm:pt modelId="{6DA62EFE-C6E7-4067-A8CE-32E58B83E995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Creation of Super Hydrophobic surfaces</a:t>
          </a:r>
          <a:endParaRPr lang="en-US" sz="2800" noProof="0" dirty="0">
            <a:solidFill>
              <a:schemeClr val="tx1"/>
            </a:solidFill>
          </a:endParaRPr>
        </a:p>
      </dgm:t>
    </dgm:pt>
    <dgm:pt modelId="{9B453ECF-05C2-4DDB-955D-4476623629EC}" type="par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5C04563D-B23D-4D89-8669-5A826FA14C93}" type="sib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1B46AC92-2909-4BFA-84FD-2F2E64E884FE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test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50667F94-8D8D-455F-8453-E101E021F897}" type="par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3AAE2AD0-D6F5-49D8-90EB-5AEBB5AAE130}" type="sib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207F714E-F6DB-42ED-96BF-C9089AD7577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Hydrodynamic</a:t>
          </a:r>
          <a:r>
            <a:rPr lang="en-US" sz="2800" noProof="0" dirty="0" smtClean="0"/>
            <a:t> </a:t>
          </a:r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tests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AD0BB1A5-AC4E-4281-9AFD-A49B78F25346}" type="par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B9BE3AB6-8E31-41D7-857A-1EF253BF7382}" type="sib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2790C77E-5703-42CA-A91B-BDA2C538584A}" type="pres">
      <dgm:prSet presAssocID="{BB2EC55F-7E67-4E5D-9CD2-73FA70A07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F55AFA-76E4-4B65-83B1-AADF3CA16C16}" type="pres">
      <dgm:prSet presAssocID="{BB2EC55F-7E67-4E5D-9CD2-73FA70A07BE9}" presName="cycle" presStyleCnt="0"/>
      <dgm:spPr/>
    </dgm:pt>
    <dgm:pt modelId="{4635AB5D-DD7E-46BB-A8F8-D3B278DFB277}" type="pres">
      <dgm:prSet presAssocID="{9E8F4E44-E3BF-4336-B263-50FD9E10F643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503EF5-A626-4389-AB85-72A582006B20}" type="pres">
      <dgm:prSet presAssocID="{4F48EEAC-B5C9-48C2-B92D-61F07F4DAA5C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306F0149-0B31-42DE-96F9-B1141ABF8395}" type="pres">
      <dgm:prSet presAssocID="{6DA62EFE-C6E7-4067-A8CE-32E58B83E99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FE0A66-0769-456B-B34F-93BFA3AE3D73}" type="pres">
      <dgm:prSet presAssocID="{1B46AC92-2909-4BFA-84FD-2F2E64E884F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F289BB-BA96-4732-AC90-C6C9C7F68D66}" type="pres">
      <dgm:prSet presAssocID="{207F714E-F6DB-42ED-96BF-C9089AD75773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8BBA9F0-D6D8-401D-8AE7-1BDD15C6FE4D}" srcId="{BB2EC55F-7E67-4E5D-9CD2-73FA70A07BE9}" destId="{6DA62EFE-C6E7-4067-A8CE-32E58B83E995}" srcOrd="1" destOrd="0" parTransId="{9B453ECF-05C2-4DDB-955D-4476623629EC}" sibTransId="{5C04563D-B23D-4D89-8669-5A826FA14C93}"/>
    <dgm:cxn modelId="{5BF435F7-E9BD-418D-87F9-A2BDFD4EC151}" type="presOf" srcId="{1B46AC92-2909-4BFA-84FD-2F2E64E884FE}" destId="{4DFE0A66-0769-456B-B34F-93BFA3AE3D73}" srcOrd="0" destOrd="0" presId="urn:microsoft.com/office/officeart/2005/8/layout/cycle3"/>
    <dgm:cxn modelId="{1384F6B0-44B5-4A9C-B653-C2675C123C8A}" type="presOf" srcId="{9E8F4E44-E3BF-4336-B263-50FD9E10F643}" destId="{4635AB5D-DD7E-46BB-A8F8-D3B278DFB277}" srcOrd="0" destOrd="0" presId="urn:microsoft.com/office/officeart/2005/8/layout/cycle3"/>
    <dgm:cxn modelId="{1379CD66-22F9-4791-AAC6-7E99103469CA}" type="presOf" srcId="{4F48EEAC-B5C9-48C2-B92D-61F07F4DAA5C}" destId="{B7503EF5-A626-4389-AB85-72A582006B20}" srcOrd="0" destOrd="0" presId="urn:microsoft.com/office/officeart/2005/8/layout/cycle3"/>
    <dgm:cxn modelId="{3CC046E1-7405-4484-AC3C-2CBCBFD8BF1D}" type="presOf" srcId="{6DA62EFE-C6E7-4067-A8CE-32E58B83E995}" destId="{306F0149-0B31-42DE-96F9-B1141ABF8395}" srcOrd="0" destOrd="0" presId="urn:microsoft.com/office/officeart/2005/8/layout/cycle3"/>
    <dgm:cxn modelId="{1E1AC2AE-AF91-4A65-8344-6D86E2E93E59}" type="presOf" srcId="{207F714E-F6DB-42ED-96BF-C9089AD75773}" destId="{47F289BB-BA96-4732-AC90-C6C9C7F68D66}" srcOrd="0" destOrd="0" presId="urn:microsoft.com/office/officeart/2005/8/layout/cycle3"/>
    <dgm:cxn modelId="{A1F8FA39-FDB7-4430-84C9-711E680689C1}" srcId="{BB2EC55F-7E67-4E5D-9CD2-73FA70A07BE9}" destId="{1B46AC92-2909-4BFA-84FD-2F2E64E884FE}" srcOrd="2" destOrd="0" parTransId="{50667F94-8D8D-455F-8453-E101E021F897}" sibTransId="{3AAE2AD0-D6F5-49D8-90EB-5AEBB5AAE130}"/>
    <dgm:cxn modelId="{31B9E2D8-C9F6-4F00-9301-EBC95020C9B2}" type="presOf" srcId="{BB2EC55F-7E67-4E5D-9CD2-73FA70A07BE9}" destId="{2790C77E-5703-42CA-A91B-BDA2C538584A}" srcOrd="0" destOrd="0" presId="urn:microsoft.com/office/officeart/2005/8/layout/cycle3"/>
    <dgm:cxn modelId="{5FDF7026-7B28-480E-8260-7BE6C8A341EC}" srcId="{BB2EC55F-7E67-4E5D-9CD2-73FA70A07BE9}" destId="{207F714E-F6DB-42ED-96BF-C9089AD75773}" srcOrd="3" destOrd="0" parTransId="{AD0BB1A5-AC4E-4281-9AFD-A49B78F25346}" sibTransId="{B9BE3AB6-8E31-41D7-857A-1EF253BF7382}"/>
    <dgm:cxn modelId="{079AC9CB-473E-4068-8BF5-CF41B2922659}" srcId="{BB2EC55F-7E67-4E5D-9CD2-73FA70A07BE9}" destId="{9E8F4E44-E3BF-4336-B263-50FD9E10F643}" srcOrd="0" destOrd="0" parTransId="{2587D08E-A59A-4971-94ED-1761EDD95FAD}" sibTransId="{4F48EEAC-B5C9-48C2-B92D-61F07F4DAA5C}"/>
    <dgm:cxn modelId="{0EDD3691-4DEC-4C26-B7FC-738D2D873093}" type="presParOf" srcId="{2790C77E-5703-42CA-A91B-BDA2C538584A}" destId="{82F55AFA-76E4-4B65-83B1-AADF3CA16C16}" srcOrd="0" destOrd="0" presId="urn:microsoft.com/office/officeart/2005/8/layout/cycle3"/>
    <dgm:cxn modelId="{573D417F-B040-437F-867F-98BDBA6CB963}" type="presParOf" srcId="{82F55AFA-76E4-4B65-83B1-AADF3CA16C16}" destId="{4635AB5D-DD7E-46BB-A8F8-D3B278DFB277}" srcOrd="0" destOrd="0" presId="urn:microsoft.com/office/officeart/2005/8/layout/cycle3"/>
    <dgm:cxn modelId="{D14A9C64-D240-4ED6-8A89-9463B68CE2DD}" type="presParOf" srcId="{82F55AFA-76E4-4B65-83B1-AADF3CA16C16}" destId="{B7503EF5-A626-4389-AB85-72A582006B20}" srcOrd="1" destOrd="0" presId="urn:microsoft.com/office/officeart/2005/8/layout/cycle3"/>
    <dgm:cxn modelId="{ECCE03CE-C922-44AC-B252-F712D87B22E3}" type="presParOf" srcId="{82F55AFA-76E4-4B65-83B1-AADF3CA16C16}" destId="{306F0149-0B31-42DE-96F9-B1141ABF8395}" srcOrd="2" destOrd="0" presId="urn:microsoft.com/office/officeart/2005/8/layout/cycle3"/>
    <dgm:cxn modelId="{BD690E85-3AC4-41F5-8074-D53C008DFC92}" type="presParOf" srcId="{82F55AFA-76E4-4B65-83B1-AADF3CA16C16}" destId="{4DFE0A66-0769-456B-B34F-93BFA3AE3D73}" srcOrd="3" destOrd="0" presId="urn:microsoft.com/office/officeart/2005/8/layout/cycle3"/>
    <dgm:cxn modelId="{41DAC9DC-4F17-454F-8212-FE7808C7D84A}" type="presParOf" srcId="{82F55AFA-76E4-4B65-83B1-AADF3CA16C16}" destId="{47F289BB-BA96-4732-AC90-C6C9C7F68D6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2EC55F-7E67-4E5D-9CD2-73FA70A07BE9}" type="doc">
      <dgm:prSet loTypeId="urn:microsoft.com/office/officeart/2005/8/layout/cycle3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E8F4E44-E3BF-4336-B263-50FD9E10F64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Market</a:t>
          </a:r>
          <a:r>
            <a:rPr lang="en-US" sz="2800" noProof="0" dirty="0" smtClean="0"/>
            <a:t> </a:t>
          </a:r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study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2587D08E-A59A-4971-94ED-1761EDD95FAD}" type="parTrans" cxnId="{079AC9CB-473E-4068-8BF5-CF41B2922659}">
      <dgm:prSet/>
      <dgm:spPr/>
      <dgm:t>
        <a:bodyPr/>
        <a:lstStyle/>
        <a:p>
          <a:endParaRPr lang="en-US" noProof="0" dirty="0"/>
        </a:p>
      </dgm:t>
    </dgm:pt>
    <dgm:pt modelId="{4F48EEAC-B5C9-48C2-B92D-61F07F4DAA5C}" type="sibTrans" cxnId="{079AC9CB-473E-4068-8BF5-CF41B2922659}">
      <dgm:prSet/>
      <dgm:spPr/>
      <dgm:t>
        <a:bodyPr/>
        <a:lstStyle/>
        <a:p>
          <a:endParaRPr lang="en-US" sz="1400" noProof="0" dirty="0"/>
        </a:p>
      </dgm:t>
    </dgm:pt>
    <dgm:pt modelId="{6DA62EFE-C6E7-4067-A8CE-32E58B83E995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Creation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of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Super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surfaces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9B453ECF-05C2-4DDB-955D-4476623629EC}" type="par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5C04563D-B23D-4D89-8669-5A826FA14C93}" type="sib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1B46AC92-2909-4BFA-84FD-2F2E64E884FE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tx1"/>
              </a:solidFill>
            </a:rPr>
            <a:t>Hydrophobic test</a:t>
          </a:r>
          <a:endParaRPr lang="en-US" sz="2800" noProof="0" dirty="0">
            <a:solidFill>
              <a:schemeClr val="tx1"/>
            </a:solidFill>
          </a:endParaRPr>
        </a:p>
      </dgm:t>
    </dgm:pt>
    <dgm:pt modelId="{50667F94-8D8D-455F-8453-E101E021F897}" type="par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3AAE2AD0-D6F5-49D8-90EB-5AEBB5AAE130}" type="sib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207F714E-F6DB-42ED-96BF-C9089AD7577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Hydrodynamic</a:t>
          </a:r>
          <a:r>
            <a:rPr lang="en-US" sz="2800" noProof="0" dirty="0" smtClean="0"/>
            <a:t> </a:t>
          </a:r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tests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AD0BB1A5-AC4E-4281-9AFD-A49B78F25346}" type="par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B9BE3AB6-8E31-41D7-857A-1EF253BF7382}" type="sib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2790C77E-5703-42CA-A91B-BDA2C538584A}" type="pres">
      <dgm:prSet presAssocID="{BB2EC55F-7E67-4E5D-9CD2-73FA70A07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F55AFA-76E4-4B65-83B1-AADF3CA16C16}" type="pres">
      <dgm:prSet presAssocID="{BB2EC55F-7E67-4E5D-9CD2-73FA70A07BE9}" presName="cycle" presStyleCnt="0"/>
      <dgm:spPr/>
    </dgm:pt>
    <dgm:pt modelId="{4635AB5D-DD7E-46BB-A8F8-D3B278DFB277}" type="pres">
      <dgm:prSet presAssocID="{9E8F4E44-E3BF-4336-B263-50FD9E10F643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503EF5-A626-4389-AB85-72A582006B20}" type="pres">
      <dgm:prSet presAssocID="{4F48EEAC-B5C9-48C2-B92D-61F07F4DAA5C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306F0149-0B31-42DE-96F9-B1141ABF8395}" type="pres">
      <dgm:prSet presAssocID="{6DA62EFE-C6E7-4067-A8CE-32E58B83E99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FE0A66-0769-456B-B34F-93BFA3AE3D73}" type="pres">
      <dgm:prSet presAssocID="{1B46AC92-2909-4BFA-84FD-2F2E64E884F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F289BB-BA96-4732-AC90-C6C9C7F68D66}" type="pres">
      <dgm:prSet presAssocID="{207F714E-F6DB-42ED-96BF-C9089AD75773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8BBA9F0-D6D8-401D-8AE7-1BDD15C6FE4D}" srcId="{BB2EC55F-7E67-4E5D-9CD2-73FA70A07BE9}" destId="{6DA62EFE-C6E7-4067-A8CE-32E58B83E995}" srcOrd="1" destOrd="0" parTransId="{9B453ECF-05C2-4DDB-955D-4476623629EC}" sibTransId="{5C04563D-B23D-4D89-8669-5A826FA14C93}"/>
    <dgm:cxn modelId="{5BF435F7-E9BD-418D-87F9-A2BDFD4EC151}" type="presOf" srcId="{1B46AC92-2909-4BFA-84FD-2F2E64E884FE}" destId="{4DFE0A66-0769-456B-B34F-93BFA3AE3D73}" srcOrd="0" destOrd="0" presId="urn:microsoft.com/office/officeart/2005/8/layout/cycle3"/>
    <dgm:cxn modelId="{1384F6B0-44B5-4A9C-B653-C2675C123C8A}" type="presOf" srcId="{9E8F4E44-E3BF-4336-B263-50FD9E10F643}" destId="{4635AB5D-DD7E-46BB-A8F8-D3B278DFB277}" srcOrd="0" destOrd="0" presId="urn:microsoft.com/office/officeart/2005/8/layout/cycle3"/>
    <dgm:cxn modelId="{1379CD66-22F9-4791-AAC6-7E99103469CA}" type="presOf" srcId="{4F48EEAC-B5C9-48C2-B92D-61F07F4DAA5C}" destId="{B7503EF5-A626-4389-AB85-72A582006B20}" srcOrd="0" destOrd="0" presId="urn:microsoft.com/office/officeart/2005/8/layout/cycle3"/>
    <dgm:cxn modelId="{3CC046E1-7405-4484-AC3C-2CBCBFD8BF1D}" type="presOf" srcId="{6DA62EFE-C6E7-4067-A8CE-32E58B83E995}" destId="{306F0149-0B31-42DE-96F9-B1141ABF8395}" srcOrd="0" destOrd="0" presId="urn:microsoft.com/office/officeart/2005/8/layout/cycle3"/>
    <dgm:cxn modelId="{1E1AC2AE-AF91-4A65-8344-6D86E2E93E59}" type="presOf" srcId="{207F714E-F6DB-42ED-96BF-C9089AD75773}" destId="{47F289BB-BA96-4732-AC90-C6C9C7F68D66}" srcOrd="0" destOrd="0" presId="urn:microsoft.com/office/officeart/2005/8/layout/cycle3"/>
    <dgm:cxn modelId="{A1F8FA39-FDB7-4430-84C9-711E680689C1}" srcId="{BB2EC55F-7E67-4E5D-9CD2-73FA70A07BE9}" destId="{1B46AC92-2909-4BFA-84FD-2F2E64E884FE}" srcOrd="2" destOrd="0" parTransId="{50667F94-8D8D-455F-8453-E101E021F897}" sibTransId="{3AAE2AD0-D6F5-49D8-90EB-5AEBB5AAE130}"/>
    <dgm:cxn modelId="{31B9E2D8-C9F6-4F00-9301-EBC95020C9B2}" type="presOf" srcId="{BB2EC55F-7E67-4E5D-9CD2-73FA70A07BE9}" destId="{2790C77E-5703-42CA-A91B-BDA2C538584A}" srcOrd="0" destOrd="0" presId="urn:microsoft.com/office/officeart/2005/8/layout/cycle3"/>
    <dgm:cxn modelId="{5FDF7026-7B28-480E-8260-7BE6C8A341EC}" srcId="{BB2EC55F-7E67-4E5D-9CD2-73FA70A07BE9}" destId="{207F714E-F6DB-42ED-96BF-C9089AD75773}" srcOrd="3" destOrd="0" parTransId="{AD0BB1A5-AC4E-4281-9AFD-A49B78F25346}" sibTransId="{B9BE3AB6-8E31-41D7-857A-1EF253BF7382}"/>
    <dgm:cxn modelId="{079AC9CB-473E-4068-8BF5-CF41B2922659}" srcId="{BB2EC55F-7E67-4E5D-9CD2-73FA70A07BE9}" destId="{9E8F4E44-E3BF-4336-B263-50FD9E10F643}" srcOrd="0" destOrd="0" parTransId="{2587D08E-A59A-4971-94ED-1761EDD95FAD}" sibTransId="{4F48EEAC-B5C9-48C2-B92D-61F07F4DAA5C}"/>
    <dgm:cxn modelId="{0EDD3691-4DEC-4C26-B7FC-738D2D873093}" type="presParOf" srcId="{2790C77E-5703-42CA-A91B-BDA2C538584A}" destId="{82F55AFA-76E4-4B65-83B1-AADF3CA16C16}" srcOrd="0" destOrd="0" presId="urn:microsoft.com/office/officeart/2005/8/layout/cycle3"/>
    <dgm:cxn modelId="{573D417F-B040-437F-867F-98BDBA6CB963}" type="presParOf" srcId="{82F55AFA-76E4-4B65-83B1-AADF3CA16C16}" destId="{4635AB5D-DD7E-46BB-A8F8-D3B278DFB277}" srcOrd="0" destOrd="0" presId="urn:microsoft.com/office/officeart/2005/8/layout/cycle3"/>
    <dgm:cxn modelId="{D14A9C64-D240-4ED6-8A89-9463B68CE2DD}" type="presParOf" srcId="{82F55AFA-76E4-4B65-83B1-AADF3CA16C16}" destId="{B7503EF5-A626-4389-AB85-72A582006B20}" srcOrd="1" destOrd="0" presId="urn:microsoft.com/office/officeart/2005/8/layout/cycle3"/>
    <dgm:cxn modelId="{ECCE03CE-C922-44AC-B252-F712D87B22E3}" type="presParOf" srcId="{82F55AFA-76E4-4B65-83B1-AADF3CA16C16}" destId="{306F0149-0B31-42DE-96F9-B1141ABF8395}" srcOrd="2" destOrd="0" presId="urn:microsoft.com/office/officeart/2005/8/layout/cycle3"/>
    <dgm:cxn modelId="{BD690E85-3AC4-41F5-8074-D53C008DFC92}" type="presParOf" srcId="{82F55AFA-76E4-4B65-83B1-AADF3CA16C16}" destId="{4DFE0A66-0769-456B-B34F-93BFA3AE3D73}" srcOrd="3" destOrd="0" presId="urn:microsoft.com/office/officeart/2005/8/layout/cycle3"/>
    <dgm:cxn modelId="{41DAC9DC-4F17-454F-8212-FE7808C7D84A}" type="presParOf" srcId="{82F55AFA-76E4-4B65-83B1-AADF3CA16C16}" destId="{47F289BB-BA96-4732-AC90-C6C9C7F68D6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2EC55F-7E67-4E5D-9CD2-73FA70A07BE9}" type="doc">
      <dgm:prSet loTypeId="urn:microsoft.com/office/officeart/2005/8/layout/cycle3" loCatId="cycle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fr-FR"/>
        </a:p>
      </dgm:t>
    </dgm:pt>
    <dgm:pt modelId="{9E8F4E44-E3BF-4336-B263-50FD9E10F64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Market</a:t>
          </a:r>
          <a:r>
            <a:rPr lang="en-US" sz="2800" noProof="0" dirty="0" smtClean="0"/>
            <a:t> </a:t>
          </a:r>
          <a:r>
            <a:rPr lang="en-US" sz="2800" noProof="0" dirty="0" smtClean="0">
              <a:solidFill>
                <a:schemeClr val="bg1">
                  <a:lumMod val="85000"/>
                </a:schemeClr>
              </a:solidFill>
            </a:rPr>
            <a:t>study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2587D08E-A59A-4971-94ED-1761EDD95FAD}" type="parTrans" cxnId="{079AC9CB-473E-4068-8BF5-CF41B2922659}">
      <dgm:prSet/>
      <dgm:spPr/>
      <dgm:t>
        <a:bodyPr/>
        <a:lstStyle/>
        <a:p>
          <a:endParaRPr lang="en-US" noProof="0" dirty="0"/>
        </a:p>
      </dgm:t>
    </dgm:pt>
    <dgm:pt modelId="{4F48EEAC-B5C9-48C2-B92D-61F07F4DAA5C}" type="sibTrans" cxnId="{079AC9CB-473E-4068-8BF5-CF41B2922659}">
      <dgm:prSet/>
      <dgm:spPr/>
      <dgm:t>
        <a:bodyPr/>
        <a:lstStyle/>
        <a:p>
          <a:endParaRPr lang="en-US" sz="1400" noProof="0" dirty="0"/>
        </a:p>
      </dgm:t>
    </dgm:pt>
    <dgm:pt modelId="{6DA62EFE-C6E7-4067-A8CE-32E58B83E995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Creation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of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Super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surfaces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9B453ECF-05C2-4DDB-955D-4476623629EC}" type="par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5C04563D-B23D-4D89-8669-5A826FA14C93}" type="sibTrans" cxnId="{D8BBA9F0-D6D8-401D-8AE7-1BDD15C6FE4D}">
      <dgm:prSet/>
      <dgm:spPr/>
      <dgm:t>
        <a:bodyPr/>
        <a:lstStyle/>
        <a:p>
          <a:endParaRPr lang="en-US" noProof="0" dirty="0"/>
        </a:p>
      </dgm:t>
    </dgm:pt>
    <dgm:pt modelId="{1B46AC92-2909-4BFA-84FD-2F2E64E884FE}">
      <dgm:prSet phldrT="[Texte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dirty="0" smtClean="0">
              <a:solidFill>
                <a:schemeClr val="tx1"/>
              </a:solidFill>
            </a:rPr>
            <a:t> </a:t>
          </a:r>
          <a:r>
            <a:rPr lang="en-US" sz="2800" dirty="0" smtClean="0">
              <a:solidFill>
                <a:schemeClr val="bg1">
                  <a:lumMod val="85000"/>
                </a:schemeClr>
              </a:solidFill>
            </a:rPr>
            <a:t>test</a:t>
          </a:r>
          <a:endParaRPr lang="en-US" sz="2800" noProof="0" dirty="0">
            <a:solidFill>
              <a:schemeClr val="bg1">
                <a:lumMod val="85000"/>
              </a:schemeClr>
            </a:solidFill>
          </a:endParaRPr>
        </a:p>
      </dgm:t>
    </dgm:pt>
    <dgm:pt modelId="{50667F94-8D8D-455F-8453-E101E021F897}" type="par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3AAE2AD0-D6F5-49D8-90EB-5AEBB5AAE130}" type="sibTrans" cxnId="{A1F8FA39-FDB7-4430-84C9-711E680689C1}">
      <dgm:prSet/>
      <dgm:spPr/>
      <dgm:t>
        <a:bodyPr/>
        <a:lstStyle/>
        <a:p>
          <a:endParaRPr lang="en-US" noProof="0" dirty="0"/>
        </a:p>
      </dgm:t>
    </dgm:pt>
    <dgm:pt modelId="{207F714E-F6DB-42ED-96BF-C9089AD75773}">
      <dgm:prSet phldrT="[Texte]" custT="1"/>
      <dgm:spPr/>
      <dgm:t>
        <a:bodyPr/>
        <a:lstStyle/>
        <a:p>
          <a:r>
            <a:rPr lang="en-US" sz="2800" noProof="0" dirty="0" smtClean="0">
              <a:solidFill>
                <a:schemeClr val="tx1"/>
              </a:solidFill>
            </a:rPr>
            <a:t>Hydrodynamic tests</a:t>
          </a:r>
          <a:endParaRPr lang="en-US" sz="2800" noProof="0" dirty="0">
            <a:solidFill>
              <a:schemeClr val="tx1"/>
            </a:solidFill>
          </a:endParaRPr>
        </a:p>
      </dgm:t>
    </dgm:pt>
    <dgm:pt modelId="{AD0BB1A5-AC4E-4281-9AFD-A49B78F25346}" type="par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B9BE3AB6-8E31-41D7-857A-1EF253BF7382}" type="sibTrans" cxnId="{5FDF7026-7B28-480E-8260-7BE6C8A341EC}">
      <dgm:prSet/>
      <dgm:spPr/>
      <dgm:t>
        <a:bodyPr/>
        <a:lstStyle/>
        <a:p>
          <a:endParaRPr lang="en-US" noProof="0" dirty="0"/>
        </a:p>
      </dgm:t>
    </dgm:pt>
    <dgm:pt modelId="{2790C77E-5703-42CA-A91B-BDA2C538584A}" type="pres">
      <dgm:prSet presAssocID="{BB2EC55F-7E67-4E5D-9CD2-73FA70A07B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2F55AFA-76E4-4B65-83B1-AADF3CA16C16}" type="pres">
      <dgm:prSet presAssocID="{BB2EC55F-7E67-4E5D-9CD2-73FA70A07BE9}" presName="cycle" presStyleCnt="0"/>
      <dgm:spPr/>
    </dgm:pt>
    <dgm:pt modelId="{4635AB5D-DD7E-46BB-A8F8-D3B278DFB277}" type="pres">
      <dgm:prSet presAssocID="{9E8F4E44-E3BF-4336-B263-50FD9E10F643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7503EF5-A626-4389-AB85-72A582006B20}" type="pres">
      <dgm:prSet presAssocID="{4F48EEAC-B5C9-48C2-B92D-61F07F4DAA5C}" presName="sibTransFirstNode" presStyleLbl="bgShp" presStyleIdx="0" presStyleCnt="1"/>
      <dgm:spPr/>
      <dgm:t>
        <a:bodyPr/>
        <a:lstStyle/>
        <a:p>
          <a:endParaRPr lang="fr-FR"/>
        </a:p>
      </dgm:t>
    </dgm:pt>
    <dgm:pt modelId="{306F0149-0B31-42DE-96F9-B1141ABF8395}" type="pres">
      <dgm:prSet presAssocID="{6DA62EFE-C6E7-4067-A8CE-32E58B83E995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DFE0A66-0769-456B-B34F-93BFA3AE3D73}" type="pres">
      <dgm:prSet presAssocID="{1B46AC92-2909-4BFA-84FD-2F2E64E884FE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F289BB-BA96-4732-AC90-C6C9C7F68D66}" type="pres">
      <dgm:prSet presAssocID="{207F714E-F6DB-42ED-96BF-C9089AD75773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8BBA9F0-D6D8-401D-8AE7-1BDD15C6FE4D}" srcId="{BB2EC55F-7E67-4E5D-9CD2-73FA70A07BE9}" destId="{6DA62EFE-C6E7-4067-A8CE-32E58B83E995}" srcOrd="1" destOrd="0" parTransId="{9B453ECF-05C2-4DDB-955D-4476623629EC}" sibTransId="{5C04563D-B23D-4D89-8669-5A826FA14C93}"/>
    <dgm:cxn modelId="{5BF435F7-E9BD-418D-87F9-A2BDFD4EC151}" type="presOf" srcId="{1B46AC92-2909-4BFA-84FD-2F2E64E884FE}" destId="{4DFE0A66-0769-456B-B34F-93BFA3AE3D73}" srcOrd="0" destOrd="0" presId="urn:microsoft.com/office/officeart/2005/8/layout/cycle3"/>
    <dgm:cxn modelId="{1384F6B0-44B5-4A9C-B653-C2675C123C8A}" type="presOf" srcId="{9E8F4E44-E3BF-4336-B263-50FD9E10F643}" destId="{4635AB5D-DD7E-46BB-A8F8-D3B278DFB277}" srcOrd="0" destOrd="0" presId="urn:microsoft.com/office/officeart/2005/8/layout/cycle3"/>
    <dgm:cxn modelId="{1379CD66-22F9-4791-AAC6-7E99103469CA}" type="presOf" srcId="{4F48EEAC-B5C9-48C2-B92D-61F07F4DAA5C}" destId="{B7503EF5-A626-4389-AB85-72A582006B20}" srcOrd="0" destOrd="0" presId="urn:microsoft.com/office/officeart/2005/8/layout/cycle3"/>
    <dgm:cxn modelId="{3CC046E1-7405-4484-AC3C-2CBCBFD8BF1D}" type="presOf" srcId="{6DA62EFE-C6E7-4067-A8CE-32E58B83E995}" destId="{306F0149-0B31-42DE-96F9-B1141ABF8395}" srcOrd="0" destOrd="0" presId="urn:microsoft.com/office/officeart/2005/8/layout/cycle3"/>
    <dgm:cxn modelId="{1E1AC2AE-AF91-4A65-8344-6D86E2E93E59}" type="presOf" srcId="{207F714E-F6DB-42ED-96BF-C9089AD75773}" destId="{47F289BB-BA96-4732-AC90-C6C9C7F68D66}" srcOrd="0" destOrd="0" presId="urn:microsoft.com/office/officeart/2005/8/layout/cycle3"/>
    <dgm:cxn modelId="{A1F8FA39-FDB7-4430-84C9-711E680689C1}" srcId="{BB2EC55F-7E67-4E5D-9CD2-73FA70A07BE9}" destId="{1B46AC92-2909-4BFA-84FD-2F2E64E884FE}" srcOrd="2" destOrd="0" parTransId="{50667F94-8D8D-455F-8453-E101E021F897}" sibTransId="{3AAE2AD0-D6F5-49D8-90EB-5AEBB5AAE130}"/>
    <dgm:cxn modelId="{31B9E2D8-C9F6-4F00-9301-EBC95020C9B2}" type="presOf" srcId="{BB2EC55F-7E67-4E5D-9CD2-73FA70A07BE9}" destId="{2790C77E-5703-42CA-A91B-BDA2C538584A}" srcOrd="0" destOrd="0" presId="urn:microsoft.com/office/officeart/2005/8/layout/cycle3"/>
    <dgm:cxn modelId="{5FDF7026-7B28-480E-8260-7BE6C8A341EC}" srcId="{BB2EC55F-7E67-4E5D-9CD2-73FA70A07BE9}" destId="{207F714E-F6DB-42ED-96BF-C9089AD75773}" srcOrd="3" destOrd="0" parTransId="{AD0BB1A5-AC4E-4281-9AFD-A49B78F25346}" sibTransId="{B9BE3AB6-8E31-41D7-857A-1EF253BF7382}"/>
    <dgm:cxn modelId="{079AC9CB-473E-4068-8BF5-CF41B2922659}" srcId="{BB2EC55F-7E67-4E5D-9CD2-73FA70A07BE9}" destId="{9E8F4E44-E3BF-4336-B263-50FD9E10F643}" srcOrd="0" destOrd="0" parTransId="{2587D08E-A59A-4971-94ED-1761EDD95FAD}" sibTransId="{4F48EEAC-B5C9-48C2-B92D-61F07F4DAA5C}"/>
    <dgm:cxn modelId="{0EDD3691-4DEC-4C26-B7FC-738D2D873093}" type="presParOf" srcId="{2790C77E-5703-42CA-A91B-BDA2C538584A}" destId="{82F55AFA-76E4-4B65-83B1-AADF3CA16C16}" srcOrd="0" destOrd="0" presId="urn:microsoft.com/office/officeart/2005/8/layout/cycle3"/>
    <dgm:cxn modelId="{573D417F-B040-437F-867F-98BDBA6CB963}" type="presParOf" srcId="{82F55AFA-76E4-4B65-83B1-AADF3CA16C16}" destId="{4635AB5D-DD7E-46BB-A8F8-D3B278DFB277}" srcOrd="0" destOrd="0" presId="urn:microsoft.com/office/officeart/2005/8/layout/cycle3"/>
    <dgm:cxn modelId="{D14A9C64-D240-4ED6-8A89-9463B68CE2DD}" type="presParOf" srcId="{82F55AFA-76E4-4B65-83B1-AADF3CA16C16}" destId="{B7503EF5-A626-4389-AB85-72A582006B20}" srcOrd="1" destOrd="0" presId="urn:microsoft.com/office/officeart/2005/8/layout/cycle3"/>
    <dgm:cxn modelId="{ECCE03CE-C922-44AC-B252-F712D87B22E3}" type="presParOf" srcId="{82F55AFA-76E4-4B65-83B1-AADF3CA16C16}" destId="{306F0149-0B31-42DE-96F9-B1141ABF8395}" srcOrd="2" destOrd="0" presId="urn:microsoft.com/office/officeart/2005/8/layout/cycle3"/>
    <dgm:cxn modelId="{BD690E85-3AC4-41F5-8074-D53C008DFC92}" type="presParOf" srcId="{82F55AFA-76E4-4B65-83B1-AADF3CA16C16}" destId="{4DFE0A66-0769-456B-B34F-93BFA3AE3D73}" srcOrd="3" destOrd="0" presId="urn:microsoft.com/office/officeart/2005/8/layout/cycle3"/>
    <dgm:cxn modelId="{41DAC9DC-4F17-454F-8212-FE7808C7D84A}" type="presParOf" srcId="{82F55AFA-76E4-4B65-83B1-AADF3CA16C16}" destId="{47F289BB-BA96-4732-AC90-C6C9C7F68D66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3EF5-A626-4389-AB85-72A582006B20}">
      <dsp:nvSpPr>
        <dsp:cNvPr id="0" name=""/>
        <dsp:cNvSpPr/>
      </dsp:nvSpPr>
      <dsp:spPr>
        <a:xfrm>
          <a:off x="3394460" y="-134619"/>
          <a:ext cx="4669588" cy="4669588"/>
        </a:xfrm>
        <a:prstGeom prst="circularArrow">
          <a:avLst>
            <a:gd name="adj1" fmla="val 4668"/>
            <a:gd name="adj2" fmla="val 272909"/>
            <a:gd name="adj3" fmla="val 12793177"/>
            <a:gd name="adj4" fmla="val 18057031"/>
            <a:gd name="adj5" fmla="val 484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635AB5D-DD7E-46BB-A8F8-D3B278DFB277}">
      <dsp:nvSpPr>
        <dsp:cNvPr id="0" name=""/>
        <dsp:cNvSpPr/>
      </dsp:nvSpPr>
      <dsp:spPr>
        <a:xfrm>
          <a:off x="4159863" y="1185"/>
          <a:ext cx="3138781" cy="15693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Market study</a:t>
          </a:r>
          <a:endParaRPr lang="en-US" sz="2800" kern="1200" noProof="0" dirty="0"/>
        </a:p>
      </dsp:txBody>
      <dsp:txXfrm>
        <a:off x="4236474" y="77796"/>
        <a:ext cx="2985559" cy="1416168"/>
      </dsp:txXfrm>
    </dsp:sp>
    <dsp:sp modelId="{306F0149-0B31-42DE-96F9-B1141ABF8395}">
      <dsp:nvSpPr>
        <dsp:cNvPr id="0" name=""/>
        <dsp:cNvSpPr/>
      </dsp:nvSpPr>
      <dsp:spPr>
        <a:xfrm>
          <a:off x="5836556" y="1677877"/>
          <a:ext cx="3138781" cy="15693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Creation of Super Hydrophobic surfaces</a:t>
          </a:r>
          <a:endParaRPr lang="en-US" sz="2800" kern="1200" noProof="0" dirty="0"/>
        </a:p>
      </dsp:txBody>
      <dsp:txXfrm>
        <a:off x="5913167" y="1754488"/>
        <a:ext cx="2985559" cy="1416168"/>
      </dsp:txXfrm>
    </dsp:sp>
    <dsp:sp modelId="{4DFE0A66-0769-456B-B34F-93BFA3AE3D73}">
      <dsp:nvSpPr>
        <dsp:cNvPr id="0" name=""/>
        <dsp:cNvSpPr/>
      </dsp:nvSpPr>
      <dsp:spPr>
        <a:xfrm>
          <a:off x="4159863" y="3354570"/>
          <a:ext cx="3138781" cy="15693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Hydrophobic test</a:t>
          </a:r>
          <a:endParaRPr lang="en-US" sz="2800" kern="1200" noProof="0" dirty="0"/>
        </a:p>
      </dsp:txBody>
      <dsp:txXfrm>
        <a:off x="4236474" y="3431181"/>
        <a:ext cx="2985559" cy="1416168"/>
      </dsp:txXfrm>
    </dsp:sp>
    <dsp:sp modelId="{47F289BB-BA96-4732-AC90-C6C9C7F68D66}">
      <dsp:nvSpPr>
        <dsp:cNvPr id="0" name=""/>
        <dsp:cNvSpPr/>
      </dsp:nvSpPr>
      <dsp:spPr>
        <a:xfrm>
          <a:off x="2483171" y="1677877"/>
          <a:ext cx="3138781" cy="156939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Hydrodynamic tests</a:t>
          </a:r>
          <a:endParaRPr lang="en-US" sz="2800" kern="1200" noProof="0" dirty="0"/>
        </a:p>
      </dsp:txBody>
      <dsp:txXfrm>
        <a:off x="2559782" y="1754488"/>
        <a:ext cx="2985559" cy="14161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3EF5-A626-4389-AB85-72A582006B20}">
      <dsp:nvSpPr>
        <dsp:cNvPr id="0" name=""/>
        <dsp:cNvSpPr/>
      </dsp:nvSpPr>
      <dsp:spPr>
        <a:xfrm>
          <a:off x="847274" y="-78782"/>
          <a:ext cx="4706184" cy="4706184"/>
        </a:xfrm>
        <a:prstGeom prst="circularArrow">
          <a:avLst>
            <a:gd name="adj1" fmla="val 4668"/>
            <a:gd name="adj2" fmla="val 272909"/>
            <a:gd name="adj3" fmla="val 12974254"/>
            <a:gd name="adj4" fmla="val 17934194"/>
            <a:gd name="adj5" fmla="val 484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635AB5D-DD7E-46BB-A8F8-D3B278DFB277}">
      <dsp:nvSpPr>
        <dsp:cNvPr id="0" name=""/>
        <dsp:cNvSpPr/>
      </dsp:nvSpPr>
      <dsp:spPr>
        <a:xfrm>
          <a:off x="1690818" y="17966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/>
            <a:t>Market study</a:t>
          </a:r>
          <a:endParaRPr lang="en-US" sz="2800" kern="1200" noProof="0" dirty="0"/>
        </a:p>
      </dsp:txBody>
      <dsp:txXfrm>
        <a:off x="1764508" y="91656"/>
        <a:ext cx="2871716" cy="1362168"/>
      </dsp:txXfrm>
    </dsp:sp>
    <dsp:sp modelId="{306F0149-0B31-42DE-96F9-B1141ABF8395}">
      <dsp:nvSpPr>
        <dsp:cNvPr id="0" name=""/>
        <dsp:cNvSpPr/>
      </dsp:nvSpPr>
      <dsp:spPr>
        <a:xfrm>
          <a:off x="3380651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Creation of Super Hydrophobic surfaces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3454341" y="1781488"/>
        <a:ext cx="2871716" cy="1362168"/>
      </dsp:txXfrm>
    </dsp:sp>
    <dsp:sp modelId="{4DFE0A66-0769-456B-B34F-93BFA3AE3D73}">
      <dsp:nvSpPr>
        <dsp:cNvPr id="0" name=""/>
        <dsp:cNvSpPr/>
      </dsp:nvSpPr>
      <dsp:spPr>
        <a:xfrm>
          <a:off x="1690818" y="3397631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kern="1200" dirty="0" smtClean="0"/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test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764508" y="3471321"/>
        <a:ext cx="2871716" cy="1362168"/>
      </dsp:txXfrm>
    </dsp:sp>
    <dsp:sp modelId="{47F289BB-BA96-4732-AC90-C6C9C7F68D66}">
      <dsp:nvSpPr>
        <dsp:cNvPr id="0" name=""/>
        <dsp:cNvSpPr/>
      </dsp:nvSpPr>
      <dsp:spPr>
        <a:xfrm>
          <a:off x="986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Hydrodynamic</a:t>
          </a:r>
          <a:r>
            <a:rPr lang="en-US" sz="2800" kern="1200" noProof="0" dirty="0" smtClean="0"/>
            <a:t> </a:t>
          </a: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tests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74676" y="1781488"/>
        <a:ext cx="2871716" cy="1362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3EF5-A626-4389-AB85-72A582006B20}">
      <dsp:nvSpPr>
        <dsp:cNvPr id="0" name=""/>
        <dsp:cNvSpPr/>
      </dsp:nvSpPr>
      <dsp:spPr>
        <a:xfrm>
          <a:off x="847274" y="-78782"/>
          <a:ext cx="4706184" cy="4706184"/>
        </a:xfrm>
        <a:prstGeom prst="circularArrow">
          <a:avLst>
            <a:gd name="adj1" fmla="val 4668"/>
            <a:gd name="adj2" fmla="val 272909"/>
            <a:gd name="adj3" fmla="val 12974254"/>
            <a:gd name="adj4" fmla="val 17934194"/>
            <a:gd name="adj5" fmla="val 484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635AB5D-DD7E-46BB-A8F8-D3B278DFB277}">
      <dsp:nvSpPr>
        <dsp:cNvPr id="0" name=""/>
        <dsp:cNvSpPr/>
      </dsp:nvSpPr>
      <dsp:spPr>
        <a:xfrm>
          <a:off x="1690818" y="17966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Market</a:t>
          </a:r>
          <a:r>
            <a:rPr lang="en-US" sz="2800" kern="1200" noProof="0" dirty="0" smtClean="0"/>
            <a:t> </a:t>
          </a: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study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764508" y="91656"/>
        <a:ext cx="2871716" cy="1362168"/>
      </dsp:txXfrm>
    </dsp:sp>
    <dsp:sp modelId="{306F0149-0B31-42DE-96F9-B1141ABF8395}">
      <dsp:nvSpPr>
        <dsp:cNvPr id="0" name=""/>
        <dsp:cNvSpPr/>
      </dsp:nvSpPr>
      <dsp:spPr>
        <a:xfrm>
          <a:off x="3380651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Creation of Super Hydrophobic surfaces</a:t>
          </a:r>
          <a:endParaRPr lang="en-US" sz="2800" kern="1200" noProof="0" dirty="0">
            <a:solidFill>
              <a:schemeClr val="tx1"/>
            </a:solidFill>
          </a:endParaRPr>
        </a:p>
      </dsp:txBody>
      <dsp:txXfrm>
        <a:off x="3454341" y="1781488"/>
        <a:ext cx="2871716" cy="1362168"/>
      </dsp:txXfrm>
    </dsp:sp>
    <dsp:sp modelId="{4DFE0A66-0769-456B-B34F-93BFA3AE3D73}">
      <dsp:nvSpPr>
        <dsp:cNvPr id="0" name=""/>
        <dsp:cNvSpPr/>
      </dsp:nvSpPr>
      <dsp:spPr>
        <a:xfrm>
          <a:off x="1690818" y="3397631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test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764508" y="3471321"/>
        <a:ext cx="2871716" cy="1362168"/>
      </dsp:txXfrm>
    </dsp:sp>
    <dsp:sp modelId="{47F289BB-BA96-4732-AC90-C6C9C7F68D66}">
      <dsp:nvSpPr>
        <dsp:cNvPr id="0" name=""/>
        <dsp:cNvSpPr/>
      </dsp:nvSpPr>
      <dsp:spPr>
        <a:xfrm>
          <a:off x="986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Hydrodynamic</a:t>
          </a:r>
          <a:r>
            <a:rPr lang="en-US" sz="2800" kern="1200" noProof="0" dirty="0" smtClean="0"/>
            <a:t> </a:t>
          </a: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tests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74676" y="1781488"/>
        <a:ext cx="2871716" cy="1362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3EF5-A626-4389-AB85-72A582006B20}">
      <dsp:nvSpPr>
        <dsp:cNvPr id="0" name=""/>
        <dsp:cNvSpPr/>
      </dsp:nvSpPr>
      <dsp:spPr>
        <a:xfrm>
          <a:off x="847274" y="-78782"/>
          <a:ext cx="4706184" cy="4706184"/>
        </a:xfrm>
        <a:prstGeom prst="circularArrow">
          <a:avLst>
            <a:gd name="adj1" fmla="val 4668"/>
            <a:gd name="adj2" fmla="val 272909"/>
            <a:gd name="adj3" fmla="val 12974254"/>
            <a:gd name="adj4" fmla="val 17934194"/>
            <a:gd name="adj5" fmla="val 484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635AB5D-DD7E-46BB-A8F8-D3B278DFB277}">
      <dsp:nvSpPr>
        <dsp:cNvPr id="0" name=""/>
        <dsp:cNvSpPr/>
      </dsp:nvSpPr>
      <dsp:spPr>
        <a:xfrm>
          <a:off x="1690818" y="17966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Market</a:t>
          </a:r>
          <a:r>
            <a:rPr lang="en-US" sz="2800" kern="1200" noProof="0" dirty="0" smtClean="0"/>
            <a:t> </a:t>
          </a: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study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764508" y="91656"/>
        <a:ext cx="2871716" cy="1362168"/>
      </dsp:txXfrm>
    </dsp:sp>
    <dsp:sp modelId="{306F0149-0B31-42DE-96F9-B1141ABF8395}">
      <dsp:nvSpPr>
        <dsp:cNvPr id="0" name=""/>
        <dsp:cNvSpPr/>
      </dsp:nvSpPr>
      <dsp:spPr>
        <a:xfrm>
          <a:off x="3380651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Creation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of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Super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surfaces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3454341" y="1781488"/>
        <a:ext cx="2871716" cy="1362168"/>
      </dsp:txXfrm>
    </dsp:sp>
    <dsp:sp modelId="{4DFE0A66-0769-456B-B34F-93BFA3AE3D73}">
      <dsp:nvSpPr>
        <dsp:cNvPr id="0" name=""/>
        <dsp:cNvSpPr/>
      </dsp:nvSpPr>
      <dsp:spPr>
        <a:xfrm>
          <a:off x="1690818" y="3397631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/>
              </a:solidFill>
            </a:rPr>
            <a:t>Hydrophobic test</a:t>
          </a:r>
          <a:endParaRPr lang="en-US" sz="2800" kern="1200" noProof="0" dirty="0">
            <a:solidFill>
              <a:schemeClr val="tx1"/>
            </a:solidFill>
          </a:endParaRPr>
        </a:p>
      </dsp:txBody>
      <dsp:txXfrm>
        <a:off x="1764508" y="3471321"/>
        <a:ext cx="2871716" cy="1362168"/>
      </dsp:txXfrm>
    </dsp:sp>
    <dsp:sp modelId="{47F289BB-BA96-4732-AC90-C6C9C7F68D66}">
      <dsp:nvSpPr>
        <dsp:cNvPr id="0" name=""/>
        <dsp:cNvSpPr/>
      </dsp:nvSpPr>
      <dsp:spPr>
        <a:xfrm>
          <a:off x="986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Hydrodynamic</a:t>
          </a:r>
          <a:r>
            <a:rPr lang="en-US" sz="2800" kern="1200" noProof="0" dirty="0" smtClean="0"/>
            <a:t> </a:t>
          </a: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tests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74676" y="1781488"/>
        <a:ext cx="2871716" cy="13621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03EF5-A626-4389-AB85-72A582006B20}">
      <dsp:nvSpPr>
        <dsp:cNvPr id="0" name=""/>
        <dsp:cNvSpPr/>
      </dsp:nvSpPr>
      <dsp:spPr>
        <a:xfrm>
          <a:off x="847274" y="-78782"/>
          <a:ext cx="4706184" cy="4706184"/>
        </a:xfrm>
        <a:prstGeom prst="circularArrow">
          <a:avLst>
            <a:gd name="adj1" fmla="val 4668"/>
            <a:gd name="adj2" fmla="val 272909"/>
            <a:gd name="adj3" fmla="val 12974254"/>
            <a:gd name="adj4" fmla="val 17934194"/>
            <a:gd name="adj5" fmla="val 484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635AB5D-DD7E-46BB-A8F8-D3B278DFB277}">
      <dsp:nvSpPr>
        <dsp:cNvPr id="0" name=""/>
        <dsp:cNvSpPr/>
      </dsp:nvSpPr>
      <dsp:spPr>
        <a:xfrm>
          <a:off x="1690818" y="17966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Market</a:t>
          </a:r>
          <a:r>
            <a:rPr lang="en-US" sz="2800" kern="1200" noProof="0" dirty="0" smtClean="0"/>
            <a:t> </a:t>
          </a:r>
          <a:r>
            <a:rPr lang="en-US" sz="2800" kern="1200" noProof="0" dirty="0" smtClean="0">
              <a:solidFill>
                <a:schemeClr val="bg1">
                  <a:lumMod val="85000"/>
                </a:schemeClr>
              </a:solidFill>
            </a:rPr>
            <a:t>study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764508" y="91656"/>
        <a:ext cx="2871716" cy="1362168"/>
      </dsp:txXfrm>
    </dsp:sp>
    <dsp:sp modelId="{306F0149-0B31-42DE-96F9-B1141ABF8395}">
      <dsp:nvSpPr>
        <dsp:cNvPr id="0" name=""/>
        <dsp:cNvSpPr/>
      </dsp:nvSpPr>
      <dsp:spPr>
        <a:xfrm>
          <a:off x="3380651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Creation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of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Super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surfaces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3454341" y="1781488"/>
        <a:ext cx="2871716" cy="1362168"/>
      </dsp:txXfrm>
    </dsp:sp>
    <dsp:sp modelId="{4DFE0A66-0769-456B-B34F-93BFA3AE3D73}">
      <dsp:nvSpPr>
        <dsp:cNvPr id="0" name=""/>
        <dsp:cNvSpPr/>
      </dsp:nvSpPr>
      <dsp:spPr>
        <a:xfrm>
          <a:off x="1690818" y="3397631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Hydrophobic</a:t>
          </a:r>
          <a:r>
            <a:rPr lang="en-US" sz="2800" kern="1200" dirty="0" smtClean="0">
              <a:solidFill>
                <a:schemeClr val="tx1"/>
              </a:solidFill>
            </a:rPr>
            <a:t> </a:t>
          </a:r>
          <a:r>
            <a:rPr lang="en-US" sz="2800" kern="1200" dirty="0" smtClean="0">
              <a:solidFill>
                <a:schemeClr val="bg1">
                  <a:lumMod val="85000"/>
                </a:schemeClr>
              </a:solidFill>
            </a:rPr>
            <a:t>test</a:t>
          </a:r>
          <a:endParaRPr lang="en-US" sz="2800" kern="1200" noProof="0" dirty="0">
            <a:solidFill>
              <a:schemeClr val="bg1">
                <a:lumMod val="85000"/>
              </a:schemeClr>
            </a:solidFill>
          </a:endParaRPr>
        </a:p>
      </dsp:txBody>
      <dsp:txXfrm>
        <a:off x="1764508" y="3471321"/>
        <a:ext cx="2871716" cy="1362168"/>
      </dsp:txXfrm>
    </dsp:sp>
    <dsp:sp modelId="{47F289BB-BA96-4732-AC90-C6C9C7F68D66}">
      <dsp:nvSpPr>
        <dsp:cNvPr id="0" name=""/>
        <dsp:cNvSpPr/>
      </dsp:nvSpPr>
      <dsp:spPr>
        <a:xfrm>
          <a:off x="986" y="1707798"/>
          <a:ext cx="3019096" cy="150954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noProof="0" dirty="0" smtClean="0">
              <a:solidFill>
                <a:schemeClr val="tx1"/>
              </a:solidFill>
            </a:rPr>
            <a:t>Hydrodynamic tests</a:t>
          </a:r>
          <a:endParaRPr lang="en-US" sz="2800" kern="1200" noProof="0" dirty="0">
            <a:solidFill>
              <a:schemeClr val="tx1"/>
            </a:solidFill>
          </a:endParaRPr>
        </a:p>
      </dsp:txBody>
      <dsp:txXfrm>
        <a:off x="74676" y="1781488"/>
        <a:ext cx="2871716" cy="13621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5DFC7-C420-49CD-A26B-2DD45204215C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F04C5C-D667-4218-B714-1BA6ED904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9703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CE26A-6E9F-4DF9-BC1C-12E3276E8F7F}" type="datetimeFigureOut">
              <a:rPr lang="fr-FR" smtClean="0"/>
              <a:t>11/02/2019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89C10-AE90-482A-98D8-C518AD321C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995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D7036-4C7B-418E-8626-9272BEDF403D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83F2-2081-4343-BE29-D3DBF1806AAE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5CDD8-CD98-44CD-A22A-72EE9770B6CD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37D2B-A344-4A05-9EC7-0F4A399AE040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0B52-CDC9-4375-9C0F-0D5B37885F97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DF010-6B1B-4D56-8ED0-CC733AB05201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004C9-F199-41DC-A8A7-DEE7E5DD267A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16DAA-D374-46DD-A64B-B0799E38F4DB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3DAB-F15F-4C4D-B57F-D03BF7B7C7E4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3228C-E2F9-425B-9488-055DF459BF1E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6E9B-D4C6-48C1-AEB6-342E81A65C5C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54FA6-5C52-4084-9007-B2DAEDC1C741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06AE-5587-4433-A7F5-8289A6F9CA1F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61B5-8772-4BCE-9C55-E108FE7A3BC0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EC125-DE28-4BEB-8870-5CD98C8FB99E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8790-FC3B-4C39-9C09-628458EDA0D9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46B29-51A2-4B12-8381-92340FBF40DA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EA84179-8C3E-4582-99CD-4BBB646F31FC}" type="datetime1">
              <a:rPr lang="en-US" smtClean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"/><Relationship Id="rId4" Type="http://schemas.openxmlformats.org/officeDocument/2006/relationships/image" Target="../media/image3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2698" y="1100763"/>
            <a:ext cx="11414234" cy="2509213"/>
          </a:xfrm>
        </p:spPr>
        <p:txBody>
          <a:bodyPr>
            <a:normAutofit/>
          </a:bodyPr>
          <a:lstStyle/>
          <a:p>
            <a:r>
              <a:rPr lang="en-US" dirty="0"/>
              <a:t>Nanotechnology to improve the performances of hydrodynamic surfaces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3609976"/>
            <a:ext cx="12173576" cy="1733550"/>
          </a:xfrm>
        </p:spPr>
        <p:txBody>
          <a:bodyPr>
            <a:normAutofit/>
          </a:bodyPr>
          <a:lstStyle/>
          <a:p>
            <a:r>
              <a:rPr lang="fr-FR" b="1" u="sng" dirty="0"/>
              <a:t>Ali ALSHEHRI</a:t>
            </a:r>
            <a:r>
              <a:rPr lang="fr-FR" sz="2400" dirty="0"/>
              <a:t>, </a:t>
            </a:r>
          </a:p>
          <a:p>
            <a:pPr marL="1257300" algn="l"/>
            <a:r>
              <a:rPr lang="fr-FR" sz="2400" dirty="0" smtClean="0"/>
              <a:t>El </a:t>
            </a:r>
            <a:r>
              <a:rPr lang="fr-FR" sz="2400" dirty="0" smtClean="0"/>
              <a:t>Hadj DOGHECHE, Laurent KEIRSBULCK., </a:t>
            </a:r>
            <a:r>
              <a:rPr lang="en-US" sz="2400" dirty="0" smtClean="0"/>
              <a:t>Philippe </a:t>
            </a:r>
            <a:r>
              <a:rPr lang="en-US" sz="2400" dirty="0"/>
              <a:t>Champagne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09361" y="6501398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60" y="5410153"/>
            <a:ext cx="11028857" cy="146372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877" y="5604008"/>
            <a:ext cx="1081023" cy="5931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879" y="5506537"/>
            <a:ext cx="510453" cy="8318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400" y="5723022"/>
            <a:ext cx="1031748" cy="35515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5" y="5421415"/>
            <a:ext cx="877116" cy="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r>
              <a:rPr lang="en-US" dirty="0"/>
              <a:t>Classic A.F. Paint </a:t>
            </a:r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501" y="1398818"/>
            <a:ext cx="7568524" cy="240222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24" y="3771468"/>
            <a:ext cx="4144777" cy="2842491"/>
          </a:xfrm>
          <a:prstGeom prst="rect">
            <a:avLst/>
          </a:prstGeom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7185459" y="3839884"/>
          <a:ext cx="2347388" cy="2745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7768">
                  <a:extLst>
                    <a:ext uri="{9D8B030D-6E8A-4147-A177-3AD203B41FA5}">
                      <a16:colId xmlns:a16="http://schemas.microsoft.com/office/drawing/2014/main" val="4183896011"/>
                    </a:ext>
                  </a:extLst>
                </a:gridCol>
                <a:gridCol w="867835">
                  <a:extLst>
                    <a:ext uri="{9D8B030D-6E8A-4147-A177-3AD203B41FA5}">
                      <a16:colId xmlns:a16="http://schemas.microsoft.com/office/drawing/2014/main" val="3884209540"/>
                    </a:ext>
                  </a:extLst>
                </a:gridCol>
                <a:gridCol w="721785">
                  <a:extLst>
                    <a:ext uri="{9D8B030D-6E8A-4147-A177-3AD203B41FA5}">
                      <a16:colId xmlns:a16="http://schemas.microsoft.com/office/drawing/2014/main" val="412182988"/>
                    </a:ext>
                  </a:extLst>
                </a:gridCol>
              </a:tblGrid>
              <a:tr h="49403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noProof="0" dirty="0" smtClean="0">
                          <a:effectLst/>
                        </a:rPr>
                        <a:t>Element</a:t>
                      </a:r>
                      <a:endParaRPr lang="en-US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 err="1">
                          <a:effectLst/>
                        </a:rPr>
                        <a:t>Weight</a:t>
                      </a:r>
                      <a:r>
                        <a:rPr lang="fr-FR" sz="1600" b="1" u="none" strike="noStrike" dirty="0">
                          <a:effectLst/>
                        </a:rPr>
                        <a:t> %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600" b="1" u="none" strike="noStrike" dirty="0" err="1">
                          <a:effectLst/>
                        </a:rPr>
                        <a:t>Atom</a:t>
                      </a:r>
                      <a:r>
                        <a:rPr lang="fr-FR" sz="1600" b="1" u="none" strike="noStrike" dirty="0">
                          <a:effectLst/>
                        </a:rPr>
                        <a:t> %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862230352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>
                          <a:effectLst/>
                        </a:rPr>
                        <a:t>  Ca</a:t>
                      </a:r>
                      <a:endParaRPr lang="fr-FR" sz="1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  0.70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  0.47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879728543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>
                          <a:effectLst/>
                        </a:rPr>
                        <a:t>  Cl</a:t>
                      </a:r>
                      <a:endParaRPr lang="fr-FR" sz="1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  1.69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  1.30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835845650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>
                          <a:effectLst/>
                        </a:rPr>
                        <a:t>  Fe</a:t>
                      </a:r>
                      <a:endParaRPr lang="fr-FR" sz="1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  6.55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  3.20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772615484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>
                          <a:effectLst/>
                        </a:rPr>
                        <a:t>   S</a:t>
                      </a:r>
                      <a:endParaRPr lang="fr-FR" sz="16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  7.73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  6.59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2480956376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 dirty="0">
                          <a:effectLst/>
                        </a:rPr>
                        <a:t>  Mg</a:t>
                      </a:r>
                      <a:endParaRPr lang="fr-FR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10.15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11.41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120779127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 dirty="0">
                          <a:effectLst/>
                        </a:rPr>
                        <a:t>  Si</a:t>
                      </a:r>
                      <a:endParaRPr lang="fr-FR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19.86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19.31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21719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 dirty="0">
                          <a:effectLst/>
                        </a:rPr>
                        <a:t>  Ba</a:t>
                      </a:r>
                      <a:endParaRPr lang="fr-FR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22.09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  4.39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3845639289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 dirty="0">
                          <a:effectLst/>
                        </a:rPr>
                        <a:t>   O</a:t>
                      </a:r>
                      <a:endParaRPr lang="fr-FR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 31.23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  53.32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955831723"/>
                  </a:ext>
                </a:extLst>
              </a:tr>
              <a:tr h="25019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1" u="none" strike="noStrike" dirty="0">
                          <a:effectLst/>
                        </a:rPr>
                        <a:t>Total</a:t>
                      </a:r>
                      <a:endParaRPr lang="fr-FR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>
                          <a:effectLst/>
                        </a:rPr>
                        <a:t> 100.00</a:t>
                      </a:r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u="none" strike="noStrike" dirty="0">
                          <a:effectLst/>
                        </a:rPr>
                        <a:t>100.00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2068403717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6677489" y="522566"/>
            <a:ext cx="25988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Surface morphology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57869" y="2859471"/>
            <a:ext cx="25988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Confocal microscopy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30334" y="5045828"/>
            <a:ext cx="231389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en-US" sz="2400" dirty="0" smtClean="0"/>
              <a:t>Ra </a:t>
            </a:r>
            <a:r>
              <a:rPr lang="en-US" sz="2400" dirty="0"/>
              <a:t>= 923  (nm) </a:t>
            </a:r>
            <a:r>
              <a:rPr lang="fr-FR" sz="2400" dirty="0"/>
              <a:t> 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630333" y="3850052"/>
            <a:ext cx="231389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fr-FR" sz="2400" dirty="0"/>
              <a:t>WCA = 84° </a:t>
            </a:r>
          </a:p>
          <a:p>
            <a:r>
              <a:rPr lang="fr-FR" sz="2400" dirty="0"/>
              <a:t>SA = 37°</a:t>
            </a:r>
          </a:p>
          <a:p>
            <a:r>
              <a:rPr lang="fr-FR" sz="2400" dirty="0"/>
              <a:t>ST= 43 (mJ.m-²)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264298" y="3887651"/>
            <a:ext cx="75559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EDx</a:t>
            </a:r>
            <a:endParaRPr lang="fr-FR" sz="2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477163" y="6201606"/>
            <a:ext cx="20199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Vs </a:t>
            </a:r>
            <a:r>
              <a:rPr lang="fr-FR" sz="2400" dirty="0"/>
              <a:t>= 0.16 m/s </a:t>
            </a:r>
          </a:p>
        </p:txBody>
      </p:sp>
      <p:pic>
        <p:nvPicPr>
          <p:cNvPr id="22" name="Imag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84" y="3876370"/>
            <a:ext cx="1270733" cy="2215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88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r>
              <a:rPr lang="en-US" dirty="0"/>
              <a:t>Silicone A.F. </a:t>
            </a:r>
            <a:r>
              <a:rPr lang="en-US" dirty="0" smtClean="0"/>
              <a:t>Paint</a:t>
            </a:r>
            <a:endParaRPr lang="en-US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3" y="3917750"/>
            <a:ext cx="3931384" cy="2673812"/>
          </a:xfrm>
          <a:prstGeom prst="rect">
            <a:avLst/>
          </a:prstGeom>
        </p:spPr>
      </p:pic>
      <p:graphicFrame>
        <p:nvGraphicFramePr>
          <p:cNvPr id="22" name="Tableau 21"/>
          <p:cNvGraphicFramePr>
            <a:graphicFrameLocks noGrp="1"/>
          </p:cNvGraphicFramePr>
          <p:nvPr>
            <p:extLst/>
          </p:nvPr>
        </p:nvGraphicFramePr>
        <p:xfrm>
          <a:off x="7117927" y="3910078"/>
          <a:ext cx="2363084" cy="1226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1232">
                  <a:extLst>
                    <a:ext uri="{9D8B030D-6E8A-4147-A177-3AD203B41FA5}">
                      <a16:colId xmlns:a16="http://schemas.microsoft.com/office/drawing/2014/main" val="4048559096"/>
                    </a:ext>
                  </a:extLst>
                </a:gridCol>
                <a:gridCol w="804832">
                  <a:extLst>
                    <a:ext uri="{9D8B030D-6E8A-4147-A177-3AD203B41FA5}">
                      <a16:colId xmlns:a16="http://schemas.microsoft.com/office/drawing/2014/main" val="2814160926"/>
                    </a:ext>
                  </a:extLst>
                </a:gridCol>
                <a:gridCol w="757020">
                  <a:extLst>
                    <a:ext uri="{9D8B030D-6E8A-4147-A177-3AD203B41FA5}">
                      <a16:colId xmlns:a16="http://schemas.microsoft.com/office/drawing/2014/main" val="3608237813"/>
                    </a:ext>
                  </a:extLst>
                </a:gridCol>
              </a:tblGrid>
              <a:tr h="2480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u="none" strike="noStrike" noProof="0" dirty="0" smtClean="0">
                          <a:effectLst/>
                        </a:rPr>
                        <a:t>Element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500" b="1" u="none" strike="noStrike" dirty="0" err="1">
                          <a:effectLst/>
                        </a:rPr>
                        <a:t>Weight</a:t>
                      </a:r>
                      <a:r>
                        <a:rPr lang="fr-FR" sz="1500" b="1" u="none" strike="noStrike" dirty="0">
                          <a:effectLst/>
                        </a:rPr>
                        <a:t> %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500" b="1" u="none" strike="noStrike" dirty="0" err="1">
                          <a:effectLst/>
                        </a:rPr>
                        <a:t>Atom</a:t>
                      </a:r>
                      <a:r>
                        <a:rPr lang="fr-FR" sz="1500" b="1" u="none" strike="noStrike" dirty="0">
                          <a:effectLst/>
                        </a:rPr>
                        <a:t> %</a:t>
                      </a:r>
                      <a:endParaRPr lang="fr-FR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611825697"/>
                  </a:ext>
                </a:extLst>
              </a:tr>
              <a:tr h="24807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u="none" strike="noStrike" dirty="0">
                          <a:effectLst/>
                        </a:rPr>
                        <a:t>  Fe</a:t>
                      </a:r>
                      <a:endParaRPr lang="fr-FR" sz="15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>
                          <a:effectLst/>
                        </a:rPr>
                        <a:t>    2.43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>
                          <a:effectLst/>
                        </a:rPr>
                        <a:t>    0.99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526045112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u="none" strike="noStrike">
                          <a:effectLst/>
                        </a:rPr>
                        <a:t>   O</a:t>
                      </a:r>
                      <a:endParaRPr lang="fr-FR" sz="15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>
                          <a:effectLst/>
                        </a:rPr>
                        <a:t>  33.22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>
                          <a:effectLst/>
                        </a:rPr>
                        <a:t>  47.07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3988348374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u="none" strike="noStrike" dirty="0">
                          <a:effectLst/>
                        </a:rPr>
                        <a:t>  Si</a:t>
                      </a:r>
                      <a:endParaRPr lang="fr-FR" sz="15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 dirty="0">
                          <a:effectLst/>
                        </a:rPr>
                        <a:t>  64.35</a:t>
                      </a:r>
                      <a:endParaRPr lang="fr-F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 dirty="0">
                          <a:effectLst/>
                        </a:rPr>
                        <a:t>  51.95</a:t>
                      </a:r>
                      <a:endParaRPr lang="fr-F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823232"/>
                  </a:ext>
                </a:extLst>
              </a:tr>
              <a:tr h="24807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u="none" strike="noStrike" dirty="0">
                          <a:effectLst/>
                        </a:rPr>
                        <a:t>Total</a:t>
                      </a:r>
                      <a:endParaRPr lang="fr-FR" sz="15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>
                          <a:effectLst/>
                        </a:rPr>
                        <a:t> 100.00</a:t>
                      </a:r>
                      <a:endParaRPr lang="fr-FR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u="none" strike="noStrike" dirty="0">
                          <a:effectLst/>
                        </a:rPr>
                        <a:t>100.00</a:t>
                      </a:r>
                      <a:endParaRPr lang="fr-F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3242717654"/>
                  </a:ext>
                </a:extLst>
              </a:tr>
            </a:tbl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950054" y="3025818"/>
            <a:ext cx="25988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Confocal microscopy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630334" y="5092721"/>
            <a:ext cx="231389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en-US" sz="2400" dirty="0" smtClean="0"/>
              <a:t>Ra </a:t>
            </a:r>
            <a:r>
              <a:rPr lang="en-US" sz="2400" dirty="0"/>
              <a:t>= 121 (nm)</a:t>
            </a:r>
            <a:r>
              <a:rPr lang="fr-FR" sz="2400" dirty="0"/>
              <a:t>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9630333" y="3896945"/>
            <a:ext cx="231389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fr-FR" sz="2400" dirty="0">
                <a:solidFill>
                  <a:srgbClr val="FF0000"/>
                </a:solidFill>
              </a:rPr>
              <a:t>WCA = </a:t>
            </a:r>
            <a:r>
              <a:rPr lang="en-US" sz="2400" dirty="0">
                <a:solidFill>
                  <a:srgbClr val="FF0000"/>
                </a:solidFill>
              </a:rPr>
              <a:t>101</a:t>
            </a:r>
            <a:r>
              <a:rPr lang="fr-FR" sz="2400" dirty="0">
                <a:solidFill>
                  <a:srgbClr val="FF0000"/>
                </a:solidFill>
              </a:rPr>
              <a:t>° </a:t>
            </a:r>
          </a:p>
          <a:p>
            <a:r>
              <a:rPr lang="fr-FR" sz="2400" dirty="0"/>
              <a:t>SA = </a:t>
            </a:r>
            <a:r>
              <a:rPr lang="en-US" sz="2400" dirty="0"/>
              <a:t>16</a:t>
            </a:r>
            <a:r>
              <a:rPr lang="fr-FR" sz="2400" dirty="0"/>
              <a:t>°</a:t>
            </a:r>
          </a:p>
          <a:p>
            <a:r>
              <a:rPr lang="fr-FR" sz="2400" dirty="0"/>
              <a:t>ST= </a:t>
            </a:r>
            <a:r>
              <a:rPr lang="en-US" sz="2400" dirty="0"/>
              <a:t>23</a:t>
            </a:r>
            <a:r>
              <a:rPr lang="fr-FR" sz="2400" dirty="0"/>
              <a:t> (mJ.m-²)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237" y="1428372"/>
            <a:ext cx="7433857" cy="2428443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748841" y="552028"/>
            <a:ext cx="25988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Surface morphology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264298" y="3887651"/>
            <a:ext cx="75559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EDx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477163" y="6201606"/>
            <a:ext cx="20199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Vs </a:t>
            </a:r>
            <a:r>
              <a:rPr lang="fr-FR" sz="2400" dirty="0">
                <a:solidFill>
                  <a:srgbClr val="FF0000"/>
                </a:solidFill>
              </a:rPr>
              <a:t>= 0.3 m/s</a:t>
            </a:r>
            <a:r>
              <a:rPr lang="fr-FR" sz="2400" dirty="0"/>
              <a:t> </a:t>
            </a:r>
          </a:p>
        </p:txBody>
      </p:sp>
      <p:pic>
        <p:nvPicPr>
          <p:cNvPr id="15" name="Imag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84" y="3876370"/>
            <a:ext cx="1270733" cy="2215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7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/>
          <p:cNvSpPr txBox="1"/>
          <p:nvPr/>
        </p:nvSpPr>
        <p:spPr>
          <a:xfrm>
            <a:off x="4411751" y="1565097"/>
            <a:ext cx="274807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WCA </a:t>
            </a:r>
            <a:r>
              <a:rPr lang="fr-FR" dirty="0">
                <a:solidFill>
                  <a:srgbClr val="FF0000"/>
                </a:solidFill>
              </a:rPr>
              <a:t>= 101°</a:t>
            </a:r>
            <a:r>
              <a:rPr lang="fr-FR" dirty="0"/>
              <a:t> 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SA = 16</a:t>
            </a:r>
            <a:r>
              <a:rPr lang="fr-FR" dirty="0" smtClean="0">
                <a:solidFill>
                  <a:srgbClr val="FF0000"/>
                </a:solidFill>
              </a:rPr>
              <a:t>°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ST= 23 (mJ.m-²)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SS </a:t>
            </a:r>
            <a:r>
              <a:rPr lang="fr-FR" dirty="0">
                <a:solidFill>
                  <a:srgbClr val="FF0000"/>
                </a:solidFill>
              </a:rPr>
              <a:t>= 0.3 </a:t>
            </a:r>
            <a:r>
              <a:rPr lang="fr-FR" dirty="0" smtClean="0">
                <a:solidFill>
                  <a:srgbClr val="FF0000"/>
                </a:solidFill>
              </a:rPr>
              <a:t>m/s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Market </a:t>
            </a:r>
            <a:r>
              <a:rPr lang="en-US" dirty="0" smtClean="0"/>
              <a:t>Studies</a:t>
            </a:r>
            <a:endParaRPr lang="fr-FR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33" name="ZoneTexte 32"/>
          <p:cNvSpPr txBox="1"/>
          <p:nvPr/>
        </p:nvSpPr>
        <p:spPr>
          <a:xfrm>
            <a:off x="5893747" y="4430319"/>
            <a:ext cx="4474189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2400" b="1" dirty="0" smtClean="0"/>
              <a:t>Epoxy</a:t>
            </a:r>
            <a:endParaRPr lang="en-US" sz="2400" b="1" dirty="0"/>
          </a:p>
          <a:p>
            <a:pPr algn="ctr"/>
            <a:r>
              <a:rPr lang="en-US" sz="2400" dirty="0" smtClean="0"/>
              <a:t>paint system</a:t>
            </a:r>
          </a:p>
          <a:p>
            <a:pPr algn="ctr"/>
            <a:r>
              <a:rPr lang="en-US" sz="1600" dirty="0" smtClean="0"/>
              <a:t>25€</a:t>
            </a:r>
            <a:r>
              <a:rPr lang="en-US" sz="1600" dirty="0"/>
              <a:t>/L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237764" y="2864644"/>
            <a:ext cx="3128963" cy="15388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endParaRPr lang="en-US" sz="1200" b="1" dirty="0" smtClean="0"/>
          </a:p>
          <a:p>
            <a:pPr algn="ctr"/>
            <a:r>
              <a:rPr lang="en-US" sz="2400" b="1" dirty="0" smtClean="0"/>
              <a:t>Silicone A.F. </a:t>
            </a:r>
          </a:p>
          <a:p>
            <a:pPr algn="ctr"/>
            <a:r>
              <a:rPr lang="en-US" sz="2400" dirty="0" smtClean="0"/>
              <a:t>paint system</a:t>
            </a:r>
          </a:p>
          <a:p>
            <a:pPr algn="ctr"/>
            <a:r>
              <a:rPr lang="en-US" sz="1600" dirty="0" smtClean="0"/>
              <a:t>75€/L</a:t>
            </a:r>
            <a:endParaRPr lang="en-US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1293666" y="4432087"/>
            <a:ext cx="4524670" cy="15081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b="1" dirty="0"/>
          </a:p>
          <a:p>
            <a:pPr algn="ctr"/>
            <a:r>
              <a:rPr lang="en-US" sz="2400" b="1" dirty="0" smtClean="0"/>
              <a:t>Classic A.F</a:t>
            </a:r>
            <a:endParaRPr lang="en-US" sz="2400" b="1" dirty="0"/>
          </a:p>
          <a:p>
            <a:pPr algn="ctr"/>
            <a:r>
              <a:rPr lang="en-US" sz="2400" dirty="0" smtClean="0"/>
              <a:t>paint system</a:t>
            </a:r>
          </a:p>
          <a:p>
            <a:pPr algn="ctr"/>
            <a:r>
              <a:rPr lang="en-US" sz="1600" dirty="0" smtClean="0"/>
              <a:t>40€</a:t>
            </a:r>
            <a:r>
              <a:rPr lang="en-US" sz="1600" dirty="0"/>
              <a:t>/L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05" y="2875433"/>
            <a:ext cx="494166" cy="494166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1035503" y="6217295"/>
            <a:ext cx="50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</a:t>
            </a:r>
            <a:r>
              <a:rPr lang="en-US" dirty="0" err="1" smtClean="0"/>
              <a:t>otus</a:t>
            </a:r>
            <a:r>
              <a:rPr lang="en-US" dirty="0" smtClean="0"/>
              <a:t> Leaf :  WCA=153.4°,SS = 0.32 m/s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>
            <a:off x="1477428" y="3179270"/>
            <a:ext cx="25903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algn="ctr"/>
            <a:r>
              <a:rPr lang="fr-FR" dirty="0"/>
              <a:t>WCA = 84° </a:t>
            </a:r>
          </a:p>
          <a:p>
            <a:pPr algn="ctr"/>
            <a:r>
              <a:rPr lang="fr-FR" dirty="0"/>
              <a:t>SA = 37</a:t>
            </a:r>
            <a:r>
              <a:rPr lang="fr-FR" dirty="0" smtClean="0"/>
              <a:t>°</a:t>
            </a:r>
          </a:p>
          <a:p>
            <a:pPr algn="ctr"/>
            <a:r>
              <a:rPr lang="fr-FR" dirty="0"/>
              <a:t>ST= </a:t>
            </a:r>
            <a:r>
              <a:rPr lang="fr-FR" dirty="0" smtClean="0"/>
              <a:t>34 </a:t>
            </a:r>
            <a:r>
              <a:rPr lang="fr-FR" dirty="0"/>
              <a:t>(mJ.m-²</a:t>
            </a:r>
            <a:r>
              <a:rPr lang="fr-FR" dirty="0" smtClean="0"/>
              <a:t>)</a:t>
            </a:r>
          </a:p>
          <a:p>
            <a:pPr algn="ctr"/>
            <a:r>
              <a:rPr lang="fr-FR" dirty="0" smtClean="0"/>
              <a:t>SS </a:t>
            </a:r>
            <a:r>
              <a:rPr lang="fr-FR" dirty="0"/>
              <a:t>= 0.16 </a:t>
            </a:r>
            <a:r>
              <a:rPr lang="fr-FR" dirty="0" smtClean="0"/>
              <a:t>m/s </a:t>
            </a:r>
            <a:endParaRPr lang="fr-FR" dirty="0"/>
          </a:p>
        </p:txBody>
      </p:sp>
      <p:sp>
        <p:nvSpPr>
          <p:cNvPr id="44" name="ZoneTexte 43"/>
          <p:cNvSpPr txBox="1"/>
          <p:nvPr/>
        </p:nvSpPr>
        <p:spPr>
          <a:xfrm>
            <a:off x="7517761" y="3140669"/>
            <a:ext cx="25903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pPr algn="ctr"/>
            <a:r>
              <a:rPr lang="fr-FR" dirty="0"/>
              <a:t>WCA = 85° </a:t>
            </a:r>
          </a:p>
          <a:p>
            <a:pPr algn="ctr"/>
            <a:r>
              <a:rPr lang="fr-FR" dirty="0"/>
              <a:t>SA = 36</a:t>
            </a:r>
            <a:r>
              <a:rPr lang="fr-FR" dirty="0" smtClean="0"/>
              <a:t>°</a:t>
            </a:r>
          </a:p>
          <a:p>
            <a:pPr algn="ctr"/>
            <a:r>
              <a:rPr lang="fr-FR" dirty="0"/>
              <a:t>ST= 4</a:t>
            </a:r>
            <a:r>
              <a:rPr lang="fr-FR" dirty="0" smtClean="0"/>
              <a:t>3 </a:t>
            </a:r>
            <a:r>
              <a:rPr lang="fr-FR" dirty="0"/>
              <a:t>(mJ.m-²</a:t>
            </a:r>
            <a:r>
              <a:rPr lang="fr-FR" dirty="0" smtClean="0"/>
              <a:t>)</a:t>
            </a:r>
          </a:p>
          <a:p>
            <a:pPr algn="ctr"/>
            <a:r>
              <a:rPr lang="fr-FR" dirty="0" smtClean="0"/>
              <a:t>SS </a:t>
            </a:r>
            <a:r>
              <a:rPr lang="fr-FR" dirty="0"/>
              <a:t>= 0.23 </a:t>
            </a:r>
            <a:r>
              <a:rPr lang="fr-FR" dirty="0" smtClean="0"/>
              <a:t>m/s</a:t>
            </a:r>
            <a:endParaRPr lang="fr-FR" dirty="0"/>
          </a:p>
        </p:txBody>
      </p:sp>
      <p:pic>
        <p:nvPicPr>
          <p:cNvPr id="45" name="Picture 2" descr="https://www.assignmentexpert.com/blog/wp-content/uploads/2014/08/Lotus-Le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466" y="6007892"/>
            <a:ext cx="729037" cy="5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296" y="4459026"/>
            <a:ext cx="494166" cy="49416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66" y="4459026"/>
            <a:ext cx="494166" cy="4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0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strategy</a:t>
            </a:r>
            <a:endParaRPr lang="fr-FR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ylindre 2"/>
          <p:cNvSpPr/>
          <p:nvPr/>
        </p:nvSpPr>
        <p:spPr>
          <a:xfrm>
            <a:off x="7729467" y="4013500"/>
            <a:ext cx="2856712" cy="958544"/>
          </a:xfrm>
          <a:prstGeom prst="can">
            <a:avLst>
              <a:gd name="adj" fmla="val 263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ylindre 6"/>
          <p:cNvSpPr/>
          <p:nvPr/>
        </p:nvSpPr>
        <p:spPr>
          <a:xfrm>
            <a:off x="7729467" y="4019809"/>
            <a:ext cx="2856712" cy="255402"/>
          </a:xfrm>
          <a:prstGeom prst="can">
            <a:avLst>
              <a:gd name="adj" fmla="val 5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lipse 3"/>
          <p:cNvSpPr/>
          <p:nvPr/>
        </p:nvSpPr>
        <p:spPr>
          <a:xfrm>
            <a:off x="7729467" y="4013500"/>
            <a:ext cx="2856712" cy="129277"/>
          </a:xfrm>
          <a:prstGeom prst="ellipse">
            <a:avLst/>
          </a:prstGeom>
          <a:pattFill prst="pct70">
            <a:fgClr>
              <a:schemeClr val="accent3">
                <a:tint val="69000"/>
                <a:satMod val="105000"/>
                <a:lumMod val="110000"/>
              </a:schemeClr>
            </a:fgClr>
            <a:bgClr>
              <a:schemeClr val="accent3">
                <a:lumMod val="20000"/>
                <a:lumOff val="80000"/>
              </a:schemeClr>
            </a:bgClr>
          </a:patt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7729467" y="4508537"/>
            <a:ext cx="285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Aluminum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7747892" y="4007805"/>
            <a:ext cx="285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Epoxy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316865" y="3700486"/>
            <a:ext cx="285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ZnO + ODS</a:t>
            </a:r>
            <a:endParaRPr lang="en-US" dirty="0"/>
          </a:p>
        </p:txBody>
      </p:sp>
      <p:graphicFrame>
        <p:nvGraphicFramePr>
          <p:cNvPr id="15" name="Espace réservé du contenu 2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37842342"/>
              </p:ext>
            </p:extLst>
          </p:nvPr>
        </p:nvGraphicFramePr>
        <p:xfrm>
          <a:off x="476316" y="1677321"/>
          <a:ext cx="6400734" cy="492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66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Solutions </a:t>
            </a:r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72" y="2817037"/>
            <a:ext cx="4651369" cy="1734547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319314" y="1917916"/>
            <a:ext cx="69668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Create </a:t>
            </a:r>
            <a:r>
              <a:rPr lang="en-US" sz="2800" b="1" dirty="0"/>
              <a:t>Super-Hydrophobic</a:t>
            </a:r>
            <a:r>
              <a:rPr lang="en-US" sz="2800" dirty="0"/>
              <a:t> Surfaces from Nanotechnology 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b="1" dirty="0"/>
              <a:t>ZnO </a:t>
            </a:r>
            <a:r>
              <a:rPr lang="en-US" sz="2800" b="1" dirty="0" smtClean="0"/>
              <a:t>NRS</a:t>
            </a:r>
            <a:r>
              <a:rPr lang="en-US" sz="2800" dirty="0" smtClean="0"/>
              <a:t> nanorods </a:t>
            </a:r>
            <a:r>
              <a:rPr lang="en-US" sz="2800" dirty="0"/>
              <a:t>by Hydrothermal process (antibacterial, simple fabrication &amp; green material: most popular solution studied (0.5 M Paper 2007-2017)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reduce </a:t>
            </a:r>
            <a:r>
              <a:rPr lang="en-US" sz="2800" b="1" dirty="0"/>
              <a:t>surface energy </a:t>
            </a:r>
            <a:r>
              <a:rPr lang="en-US" sz="2800" dirty="0" smtClean="0"/>
              <a:t>ODS </a:t>
            </a:r>
            <a:r>
              <a:rPr lang="en-US" sz="2800" dirty="0"/>
              <a:t>(</a:t>
            </a:r>
            <a:r>
              <a:rPr lang="fr-FR" sz="2800" u="sng" dirty="0" err="1" smtClean="0"/>
              <a:t>O</a:t>
            </a:r>
            <a:r>
              <a:rPr lang="fr-FR" sz="2800" dirty="0" err="1" smtClean="0"/>
              <a:t>cta</a:t>
            </a:r>
            <a:r>
              <a:rPr lang="fr-FR" sz="2800" u="sng" dirty="0" err="1" smtClean="0"/>
              <a:t>D</a:t>
            </a:r>
            <a:r>
              <a:rPr lang="fr-FR" sz="2800" dirty="0" err="1" smtClean="0"/>
              <a:t>ecyltrimethoxy</a:t>
            </a:r>
            <a:r>
              <a:rPr lang="fr-FR" sz="2800" u="sng" dirty="0" err="1" smtClean="0"/>
              <a:t>S</a:t>
            </a:r>
            <a:r>
              <a:rPr lang="fr-FR" sz="2800" dirty="0" err="1" smtClean="0"/>
              <a:t>ilane</a:t>
            </a:r>
            <a:r>
              <a:rPr lang="fr-FR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35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99976" y="180481"/>
            <a:ext cx="2971368" cy="828675"/>
          </a:xfrm>
        </p:spPr>
        <p:txBody>
          <a:bodyPr/>
          <a:lstStyle/>
          <a:p>
            <a:r>
              <a:rPr lang="en-US" dirty="0" smtClean="0"/>
              <a:t>protocol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428411" y="6483350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1998197" y="1135489"/>
            <a:ext cx="146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ZnO seeds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9130771" y="225487"/>
            <a:ext cx="856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ODS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7506505" y="3231119"/>
            <a:ext cx="124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ZnO NRs</a:t>
            </a:r>
            <a:endParaRPr lang="en-US" dirty="0"/>
          </a:p>
        </p:txBody>
      </p:sp>
      <p:sp>
        <p:nvSpPr>
          <p:cNvPr id="3" name="Flèche à angle droit 2"/>
          <p:cNvSpPr/>
          <p:nvPr/>
        </p:nvSpPr>
        <p:spPr>
          <a:xfrm rot="5400000">
            <a:off x="2862605" y="5341358"/>
            <a:ext cx="1147730" cy="92701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èche à angle droit 12"/>
          <p:cNvSpPr/>
          <p:nvPr/>
        </p:nvSpPr>
        <p:spPr>
          <a:xfrm>
            <a:off x="11183051" y="4568847"/>
            <a:ext cx="931977" cy="92701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Image 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64" y="2059535"/>
            <a:ext cx="4914936" cy="2343167"/>
          </a:xfrm>
          <a:prstGeom prst="rect">
            <a:avLst/>
          </a:prstGeom>
        </p:spPr>
      </p:pic>
      <p:pic>
        <p:nvPicPr>
          <p:cNvPr id="190" name="Image 1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300" y="4395713"/>
            <a:ext cx="4691097" cy="2200291"/>
          </a:xfrm>
          <a:prstGeom prst="rect">
            <a:avLst/>
          </a:prstGeom>
        </p:spPr>
      </p:pic>
      <p:pic>
        <p:nvPicPr>
          <p:cNvPr id="191" name="Image 1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161" y="761940"/>
            <a:ext cx="2952772" cy="215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7763042" y="0"/>
            <a:ext cx="1580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seeds</a:t>
            </a:r>
            <a:endParaRPr lang="fr-FR" sz="3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06637" y="6500132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1" y="114300"/>
            <a:ext cx="4521199" cy="339089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7" y="565832"/>
            <a:ext cx="5454317" cy="40907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59" y="1249079"/>
            <a:ext cx="6148806" cy="461160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62" y="1809750"/>
            <a:ext cx="6731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7763042" y="0"/>
            <a:ext cx="2285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ZnO NRs</a:t>
            </a:r>
            <a:endParaRPr lang="fr-FR" sz="3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06637" y="6500132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0" cy="4914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42" y="1059543"/>
            <a:ext cx="6184900" cy="4638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69" y="2457450"/>
            <a:ext cx="5857875" cy="43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strategy</a:t>
            </a:r>
            <a:endParaRPr lang="fr-FR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15" name="Espace réservé du contenu 2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51069789"/>
              </p:ext>
            </p:extLst>
          </p:nvPr>
        </p:nvGraphicFramePr>
        <p:xfrm>
          <a:off x="3308944" y="1699093"/>
          <a:ext cx="6400734" cy="492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77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2336" y="152793"/>
            <a:ext cx="7517605" cy="1596177"/>
          </a:xfrm>
        </p:spPr>
        <p:txBody>
          <a:bodyPr>
            <a:normAutofit/>
          </a:bodyPr>
          <a:lstStyle/>
          <a:p>
            <a:pPr algn="l"/>
            <a:r>
              <a:rPr lang="fr-FR" dirty="0"/>
              <a:t>CHARACTERIZATION (</a:t>
            </a:r>
            <a:r>
              <a:rPr lang="fr-FR" dirty="0" err="1"/>
              <a:t>wca</a:t>
            </a:r>
            <a:r>
              <a:rPr lang="fr-FR" dirty="0"/>
              <a:t> &amp; sa)</a:t>
            </a:r>
            <a:endParaRPr lang="fr-FR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11427784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30" name="Arc 16"/>
          <p:cNvSpPr>
            <a:spLocks/>
          </p:cNvSpPr>
          <p:nvPr/>
        </p:nvSpPr>
        <p:spPr bwMode="auto">
          <a:xfrm rot="719916" flipH="1" flipV="1">
            <a:off x="2389213" y="3879784"/>
            <a:ext cx="714375" cy="808038"/>
          </a:xfrm>
          <a:custGeom>
            <a:avLst/>
            <a:gdLst>
              <a:gd name="G0" fmla="+- 4919 0 0"/>
              <a:gd name="G1" fmla="+- 21600 0 0"/>
              <a:gd name="G2" fmla="+- 21600 0 0"/>
              <a:gd name="T0" fmla="*/ 0 w 26519"/>
              <a:gd name="T1" fmla="*/ 568 h 42982"/>
              <a:gd name="T2" fmla="*/ 7977 w 26519"/>
              <a:gd name="T3" fmla="*/ 42982 h 42982"/>
              <a:gd name="T4" fmla="*/ 4919 w 26519"/>
              <a:gd name="T5" fmla="*/ 21600 h 42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519" h="42982" fill="none">
                <a:moveTo>
                  <a:pt x="-1" y="567"/>
                </a:moveTo>
                <a:cubicBezTo>
                  <a:pt x="1612" y="190"/>
                  <a:pt x="3262" y="0"/>
                  <a:pt x="4919" y="0"/>
                </a:cubicBezTo>
                <a:cubicBezTo>
                  <a:pt x="16848" y="0"/>
                  <a:pt x="26519" y="9670"/>
                  <a:pt x="26519" y="21600"/>
                </a:cubicBezTo>
                <a:cubicBezTo>
                  <a:pt x="26519" y="32347"/>
                  <a:pt x="18616" y="41460"/>
                  <a:pt x="7977" y="42982"/>
                </a:cubicBezTo>
              </a:path>
              <a:path w="26519" h="42982" stroke="0">
                <a:moveTo>
                  <a:pt x="-1" y="567"/>
                </a:moveTo>
                <a:cubicBezTo>
                  <a:pt x="1612" y="190"/>
                  <a:pt x="3262" y="0"/>
                  <a:pt x="4919" y="0"/>
                </a:cubicBezTo>
                <a:cubicBezTo>
                  <a:pt x="16848" y="0"/>
                  <a:pt x="26519" y="9670"/>
                  <a:pt x="26519" y="21600"/>
                </a:cubicBezTo>
                <a:cubicBezTo>
                  <a:pt x="26519" y="32347"/>
                  <a:pt x="18616" y="41460"/>
                  <a:pt x="7977" y="42982"/>
                </a:cubicBezTo>
                <a:lnTo>
                  <a:pt x="4919" y="21600"/>
                </a:lnTo>
                <a:close/>
              </a:path>
            </a:pathLst>
          </a:cu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Arc 17"/>
          <p:cNvSpPr>
            <a:spLocks/>
          </p:cNvSpPr>
          <p:nvPr/>
        </p:nvSpPr>
        <p:spPr bwMode="auto">
          <a:xfrm rot="911175" flipV="1">
            <a:off x="2825775" y="4030597"/>
            <a:ext cx="1090613" cy="827088"/>
          </a:xfrm>
          <a:custGeom>
            <a:avLst/>
            <a:gdLst>
              <a:gd name="G0" fmla="+- 5801 0 0"/>
              <a:gd name="G1" fmla="+- 21600 0 0"/>
              <a:gd name="G2" fmla="+- 21600 0 0"/>
              <a:gd name="T0" fmla="*/ 5504 w 27401"/>
              <a:gd name="T1" fmla="*/ 2 h 43200"/>
              <a:gd name="T2" fmla="*/ 0 w 27401"/>
              <a:gd name="T3" fmla="*/ 42406 h 43200"/>
              <a:gd name="T4" fmla="*/ 5801 w 2740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401" h="43200" fill="none">
                <a:moveTo>
                  <a:pt x="5504" y="2"/>
                </a:moveTo>
                <a:cubicBezTo>
                  <a:pt x="5602" y="0"/>
                  <a:pt x="5701" y="0"/>
                  <a:pt x="5801" y="0"/>
                </a:cubicBezTo>
                <a:cubicBezTo>
                  <a:pt x="17730" y="0"/>
                  <a:pt x="27401" y="9670"/>
                  <a:pt x="27401" y="21600"/>
                </a:cubicBezTo>
                <a:cubicBezTo>
                  <a:pt x="27401" y="33529"/>
                  <a:pt x="17730" y="43200"/>
                  <a:pt x="5801" y="43200"/>
                </a:cubicBezTo>
                <a:cubicBezTo>
                  <a:pt x="3840" y="43200"/>
                  <a:pt x="1888" y="42933"/>
                  <a:pt x="-1" y="42406"/>
                </a:cubicBezTo>
              </a:path>
              <a:path w="27401" h="43200" stroke="0">
                <a:moveTo>
                  <a:pt x="5504" y="2"/>
                </a:moveTo>
                <a:cubicBezTo>
                  <a:pt x="5602" y="0"/>
                  <a:pt x="5701" y="0"/>
                  <a:pt x="5801" y="0"/>
                </a:cubicBezTo>
                <a:cubicBezTo>
                  <a:pt x="17730" y="0"/>
                  <a:pt x="27401" y="9670"/>
                  <a:pt x="27401" y="21600"/>
                </a:cubicBezTo>
                <a:cubicBezTo>
                  <a:pt x="27401" y="33529"/>
                  <a:pt x="17730" y="43200"/>
                  <a:pt x="5801" y="43200"/>
                </a:cubicBezTo>
                <a:cubicBezTo>
                  <a:pt x="3840" y="43200"/>
                  <a:pt x="1888" y="42933"/>
                  <a:pt x="-1" y="42406"/>
                </a:cubicBezTo>
                <a:lnTo>
                  <a:pt x="5801" y="21600"/>
                </a:lnTo>
                <a:close/>
              </a:path>
            </a:pathLst>
          </a:cu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2000275" y="4465572"/>
            <a:ext cx="2470150" cy="527050"/>
          </a:xfrm>
          <a:prstGeom prst="triangle">
            <a:avLst>
              <a:gd name="adj" fmla="val 0"/>
            </a:avLst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2895625" y="3967097"/>
            <a:ext cx="187325" cy="647700"/>
          </a:xfrm>
          <a:prstGeom prst="roundRect">
            <a:avLst>
              <a:gd name="adj" fmla="val 16667"/>
            </a:avLst>
          </a:pr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4" name="Arc 20"/>
          <p:cNvSpPr>
            <a:spLocks/>
          </p:cNvSpPr>
          <p:nvPr/>
        </p:nvSpPr>
        <p:spPr bwMode="auto">
          <a:xfrm rot="38529214">
            <a:off x="2968650" y="4683060"/>
            <a:ext cx="303213" cy="369887"/>
          </a:xfrm>
          <a:custGeom>
            <a:avLst/>
            <a:gdLst>
              <a:gd name="G0" fmla="+- 6825 0 0"/>
              <a:gd name="G1" fmla="+- 21600 0 0"/>
              <a:gd name="G2" fmla="+- 21600 0 0"/>
              <a:gd name="T0" fmla="*/ 0 w 22689"/>
              <a:gd name="T1" fmla="*/ 1107 h 21600"/>
              <a:gd name="T2" fmla="*/ 22689 w 22689"/>
              <a:gd name="T3" fmla="*/ 6941 h 21600"/>
              <a:gd name="T4" fmla="*/ 6825 w 2268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89" h="21600" fill="none">
                <a:moveTo>
                  <a:pt x="-1" y="1106"/>
                </a:moveTo>
                <a:cubicBezTo>
                  <a:pt x="2200" y="373"/>
                  <a:pt x="4505" y="0"/>
                  <a:pt x="6825" y="0"/>
                </a:cubicBezTo>
                <a:cubicBezTo>
                  <a:pt x="12849" y="0"/>
                  <a:pt x="18600" y="2516"/>
                  <a:pt x="22689" y="6940"/>
                </a:cubicBezTo>
              </a:path>
              <a:path w="22689" h="21600" stroke="0">
                <a:moveTo>
                  <a:pt x="-1" y="1106"/>
                </a:moveTo>
                <a:cubicBezTo>
                  <a:pt x="2200" y="373"/>
                  <a:pt x="4505" y="0"/>
                  <a:pt x="6825" y="0"/>
                </a:cubicBezTo>
                <a:cubicBezTo>
                  <a:pt x="12849" y="0"/>
                  <a:pt x="18600" y="2516"/>
                  <a:pt x="22689" y="6940"/>
                </a:cubicBezTo>
                <a:lnTo>
                  <a:pt x="6825" y="21600"/>
                </a:lnTo>
                <a:close/>
              </a:path>
            </a:pathLst>
          </a:cu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2754338" y="4594160"/>
            <a:ext cx="368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α</a:t>
            </a:r>
            <a:r>
              <a:rPr kumimoji="0" lang="fr-FR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2011388" y="5070410"/>
            <a:ext cx="24955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α</a:t>
            </a: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: </a:t>
            </a:r>
            <a:r>
              <a:rPr kumimoji="0" lang="en-US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S</a:t>
            </a: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liding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A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ngle (SA)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2116500" y="2245023"/>
            <a:ext cx="2020888" cy="1023938"/>
          </a:xfrm>
          <a:prstGeom prst="ellipse">
            <a:avLst/>
          </a:pr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8" name="Rectangle 29"/>
          <p:cNvSpPr>
            <a:spLocks noChangeArrowheads="1"/>
          </p:cNvSpPr>
          <p:nvPr/>
        </p:nvSpPr>
        <p:spPr bwMode="auto">
          <a:xfrm>
            <a:off x="1876788" y="3151486"/>
            <a:ext cx="2495550" cy="32385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39" name="AutoShape 30"/>
          <p:cNvCxnSpPr>
            <a:cxnSpLocks noChangeShapeType="1"/>
          </p:cNvCxnSpPr>
          <p:nvPr/>
        </p:nvCxnSpPr>
        <p:spPr bwMode="auto">
          <a:xfrm flipH="1" flipV="1">
            <a:off x="1581513" y="2521248"/>
            <a:ext cx="898525" cy="644525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40" name="Arc 31"/>
          <p:cNvSpPr>
            <a:spLocks/>
          </p:cNvSpPr>
          <p:nvPr/>
        </p:nvSpPr>
        <p:spPr bwMode="auto">
          <a:xfrm rot="1061178">
            <a:off x="2138725" y="2930823"/>
            <a:ext cx="496888" cy="741363"/>
          </a:xfrm>
          <a:custGeom>
            <a:avLst/>
            <a:gdLst>
              <a:gd name="G0" fmla="+- 9936 0 0"/>
              <a:gd name="G1" fmla="+- 21600 0 0"/>
              <a:gd name="G2" fmla="+- 21600 0 0"/>
              <a:gd name="T0" fmla="*/ 0 w 22173"/>
              <a:gd name="T1" fmla="*/ 2421 h 21600"/>
              <a:gd name="T2" fmla="*/ 22173 w 22173"/>
              <a:gd name="T3" fmla="*/ 3800 h 21600"/>
              <a:gd name="T4" fmla="*/ 9936 w 221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173" h="21600" fill="none">
                <a:moveTo>
                  <a:pt x="-1" y="2420"/>
                </a:moveTo>
                <a:cubicBezTo>
                  <a:pt x="3070" y="830"/>
                  <a:pt x="6477" y="0"/>
                  <a:pt x="9936" y="0"/>
                </a:cubicBezTo>
                <a:cubicBezTo>
                  <a:pt x="14305" y="0"/>
                  <a:pt x="18572" y="1325"/>
                  <a:pt x="22172" y="3800"/>
                </a:cubicBezTo>
              </a:path>
              <a:path w="22173" h="21600" stroke="0">
                <a:moveTo>
                  <a:pt x="-1" y="2420"/>
                </a:moveTo>
                <a:cubicBezTo>
                  <a:pt x="3070" y="830"/>
                  <a:pt x="6477" y="0"/>
                  <a:pt x="9936" y="0"/>
                </a:cubicBezTo>
                <a:cubicBezTo>
                  <a:pt x="14305" y="0"/>
                  <a:pt x="18572" y="1325"/>
                  <a:pt x="22172" y="3800"/>
                </a:cubicBezTo>
                <a:lnTo>
                  <a:pt x="9936" y="21600"/>
                </a:lnTo>
                <a:close/>
              </a:path>
            </a:pathLst>
          </a:cu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2473688" y="2689523"/>
            <a:ext cx="233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θ</a:t>
            </a:r>
            <a:r>
              <a:rPr kumimoji="0" lang="fr-FR" alt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Palatino Linotype" panose="0204050205050503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Text Box 34"/>
          <p:cNvSpPr txBox="1">
            <a:spLocks noChangeArrowheads="1"/>
          </p:cNvSpPr>
          <p:nvPr/>
        </p:nvSpPr>
        <p:spPr bwMode="auto">
          <a:xfrm>
            <a:off x="1813288" y="3165773"/>
            <a:ext cx="24955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Palatino Linotype" panose="02040502050505030304" pitchFamily="18" charset="0"/>
              </a:rPr>
              <a:t>Solid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2688000" y="2594273"/>
            <a:ext cx="7810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Liquid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Text Box 102"/>
          <p:cNvSpPr txBox="1">
            <a:spLocks noChangeArrowheads="1"/>
          </p:cNvSpPr>
          <p:nvPr/>
        </p:nvSpPr>
        <p:spPr bwMode="auto">
          <a:xfrm>
            <a:off x="1690712" y="3453921"/>
            <a:ext cx="2859088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θ: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W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ater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C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ontact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A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ngle (WCA)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3963" y="5213285"/>
            <a:ext cx="1519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DSA25S, </a:t>
            </a:r>
            <a:r>
              <a:rPr lang="en-US" dirty="0" err="1"/>
              <a:t>Kruss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35" b="93580" l="9871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90" y="1885542"/>
            <a:ext cx="58864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6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1683757"/>
            <a:ext cx="10363826" cy="5174243"/>
          </a:xfrm>
        </p:spPr>
        <p:txBody>
          <a:bodyPr>
            <a:normAutofit fontScale="47500" lnSpcReduction="20000"/>
          </a:bodyPr>
          <a:lstStyle/>
          <a:p>
            <a:pPr marL="285750" indent="-285750">
              <a:lnSpc>
                <a:spcPct val="150000"/>
              </a:lnSpc>
            </a:pPr>
            <a:r>
              <a:rPr lang="fr-FR" sz="5500" dirty="0"/>
              <a:t>Introduction (Maritime </a:t>
            </a:r>
            <a:r>
              <a:rPr lang="en" sz="5500" dirty="0"/>
              <a:t>industry</a:t>
            </a:r>
            <a:r>
              <a:rPr lang="fr-FR" sz="5500" dirty="0"/>
              <a:t> </a:t>
            </a:r>
            <a:r>
              <a:rPr lang="en-US" sz="5500" dirty="0"/>
              <a:t>challenges</a:t>
            </a:r>
            <a:r>
              <a:rPr lang="fr-FR" sz="5500" dirty="0" smtClean="0"/>
              <a:t>)</a:t>
            </a:r>
          </a:p>
          <a:p>
            <a:pPr marL="285750" indent="-285750">
              <a:lnSpc>
                <a:spcPct val="150000"/>
              </a:lnSpc>
            </a:pPr>
            <a:r>
              <a:rPr lang="en-US" sz="5500" dirty="0"/>
              <a:t>Project Strategy</a:t>
            </a:r>
            <a:endParaRPr lang="fr-FR" sz="5500" dirty="0"/>
          </a:p>
          <a:p>
            <a:pPr marL="285750" indent="-285750">
              <a:lnSpc>
                <a:spcPct val="150000"/>
              </a:lnSpc>
            </a:pPr>
            <a:r>
              <a:rPr lang="en-US" sz="5500" dirty="0"/>
              <a:t>Super-Hydrophobic Surfaces (Potential</a:t>
            </a:r>
            <a:r>
              <a:rPr lang="fr-FR" sz="5500" dirty="0"/>
              <a:t> solution, </a:t>
            </a:r>
            <a:r>
              <a:rPr lang="en-US" sz="5500" dirty="0"/>
              <a:t>Conditions </a:t>
            </a:r>
            <a:r>
              <a:rPr lang="fr-FR" sz="5500" dirty="0"/>
              <a:t>&amp; </a:t>
            </a:r>
            <a:r>
              <a:rPr lang="en-US" sz="5500" dirty="0"/>
              <a:t>Publications)</a:t>
            </a:r>
          </a:p>
          <a:p>
            <a:pPr marL="285750" indent="-285750">
              <a:lnSpc>
                <a:spcPct val="150000"/>
              </a:lnSpc>
            </a:pPr>
            <a:r>
              <a:rPr lang="en-US" sz="5500" dirty="0" smtClean="0"/>
              <a:t>Market </a:t>
            </a:r>
            <a:r>
              <a:rPr lang="en-US" sz="5500" dirty="0"/>
              <a:t>Studies</a:t>
            </a:r>
          </a:p>
          <a:p>
            <a:pPr marL="285750" indent="-285750">
              <a:lnSpc>
                <a:spcPct val="150000"/>
              </a:lnSpc>
            </a:pPr>
            <a:r>
              <a:rPr lang="en-US" sz="5500" dirty="0" smtClean="0"/>
              <a:t>Proposed </a:t>
            </a:r>
            <a:r>
              <a:rPr lang="en-US" sz="5500" dirty="0"/>
              <a:t>Solutions </a:t>
            </a:r>
            <a:endParaRPr lang="en-US" sz="5500" dirty="0" smtClean="0"/>
          </a:p>
          <a:p>
            <a:pPr marL="285750" indent="-285750">
              <a:lnSpc>
                <a:spcPct val="150000"/>
              </a:lnSpc>
            </a:pPr>
            <a:r>
              <a:rPr lang="en-US" sz="5500" dirty="0" smtClean="0"/>
              <a:t>Achievements </a:t>
            </a:r>
            <a:endParaRPr lang="en-US" sz="5500" dirty="0"/>
          </a:p>
          <a:p>
            <a:pPr marL="285750" indent="-285750">
              <a:lnSpc>
                <a:spcPct val="150000"/>
              </a:lnSpc>
            </a:pPr>
            <a:r>
              <a:rPr lang="en-US" sz="5500" dirty="0"/>
              <a:t>Conclusion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10950" y="6502400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4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2336" y="152793"/>
            <a:ext cx="7517605" cy="1596177"/>
          </a:xfrm>
        </p:spPr>
        <p:txBody>
          <a:bodyPr>
            <a:normAutofit/>
          </a:bodyPr>
          <a:lstStyle/>
          <a:p>
            <a:pPr algn="l"/>
            <a:r>
              <a:rPr lang="fr-FR" sz="2400" dirty="0"/>
              <a:t>CHARACTERIZATION </a:t>
            </a:r>
            <a:r>
              <a:rPr lang="fr-FR" sz="2400" dirty="0" smtClean="0"/>
              <a:t>(aluminium + </a:t>
            </a:r>
            <a:r>
              <a:rPr lang="en-US" sz="2400" dirty="0" smtClean="0"/>
              <a:t>epoxy</a:t>
            </a:r>
            <a:r>
              <a:rPr lang="fr-FR" sz="2400" dirty="0" smtClean="0"/>
              <a:t>) (</a:t>
            </a:r>
            <a:r>
              <a:rPr lang="fr-FR" sz="2400" dirty="0" err="1" smtClean="0"/>
              <a:t>wca</a:t>
            </a:r>
            <a:r>
              <a:rPr lang="fr-FR" sz="2400" dirty="0" smtClean="0"/>
              <a:t> </a:t>
            </a:r>
            <a:r>
              <a:rPr lang="fr-F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 sa)</a:t>
            </a:r>
            <a:endParaRPr lang="fr-FR" sz="1200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11427784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627" y="1111593"/>
            <a:ext cx="9455716" cy="5560034"/>
          </a:xfrm>
          <a:prstGeom prst="rect">
            <a:avLst/>
          </a:prstGeom>
        </p:spPr>
      </p:pic>
      <p:cxnSp>
        <p:nvCxnSpPr>
          <p:cNvPr id="22" name="Connecteur droit 21"/>
          <p:cNvCxnSpPr/>
          <p:nvPr/>
        </p:nvCxnSpPr>
        <p:spPr>
          <a:xfrm flipH="1">
            <a:off x="2430780" y="2518410"/>
            <a:ext cx="3230880" cy="381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743710" y="2369820"/>
            <a:ext cx="575310" cy="278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eur droit 25"/>
          <p:cNvCxnSpPr/>
          <p:nvPr/>
        </p:nvCxnSpPr>
        <p:spPr>
          <a:xfrm flipH="1">
            <a:off x="2491740" y="6004560"/>
            <a:ext cx="3230880" cy="381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804670" y="5855970"/>
            <a:ext cx="575310" cy="27813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strategy</a:t>
            </a:r>
            <a:endParaRPr lang="fr-FR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15" name="Espace réservé du contenu 2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83375015"/>
              </p:ext>
            </p:extLst>
          </p:nvPr>
        </p:nvGraphicFramePr>
        <p:xfrm>
          <a:off x="3284830" y="1750291"/>
          <a:ext cx="6400734" cy="492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90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10207" y="-255170"/>
            <a:ext cx="5039877" cy="1956268"/>
          </a:xfrm>
        </p:spPr>
        <p:txBody>
          <a:bodyPr/>
          <a:lstStyle/>
          <a:p>
            <a:r>
              <a:rPr lang="fr-FR" dirty="0"/>
              <a:t>CHARACTERIZATION </a:t>
            </a:r>
            <a:r>
              <a:rPr lang="fr-FR" dirty="0" smtClean="0"/>
              <a:t>(</a:t>
            </a:r>
            <a:r>
              <a:rPr lang="en-US" dirty="0" smtClean="0"/>
              <a:t>Sliding</a:t>
            </a:r>
            <a:r>
              <a:rPr lang="fr-FR" dirty="0" smtClean="0"/>
              <a:t> Speed) </a:t>
            </a:r>
            <a:r>
              <a:rPr lang="fr-FR" dirty="0" smtClean="0"/>
              <a:t>(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800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11427784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704574" y="32671094"/>
            <a:ext cx="4035041" cy="7744868"/>
            <a:chOff x="109284978" y="107505225"/>
            <a:chExt cx="3170141" cy="6329860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09418584" y="113471363"/>
              <a:ext cx="3036533" cy="363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S</a:t>
              </a: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liding</a:t>
              </a:r>
              <a:r>
                <a:rPr kumimoji="0" lang="fr-FR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 </a:t>
              </a:r>
              <a:r>
                <a:rPr kumimoji="0" lang="fr-FR" altLang="en-US" sz="3200" b="1" i="0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S</a:t>
              </a:r>
              <a:r>
                <a:rPr kumimoji="0" lang="fr-FR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peed (SS)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pic>
          <p:nvPicPr>
            <p:cNvPr id="7" name="Picture 4" descr="Image result for micropipette clipar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72789">
              <a:off x="109589226" y="107505225"/>
              <a:ext cx="1062444" cy="152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 rot="10800000">
              <a:off x="110157924" y="109349118"/>
              <a:ext cx="919590" cy="3566716"/>
            </a:xfrm>
            <a:prstGeom prst="flowChartMagneticDrum">
              <a:avLst/>
            </a:prstGeom>
            <a:solidFill>
              <a:srgbClr val="F3F3F3"/>
            </a:solidFill>
            <a:ln w="12700">
              <a:solidFill>
                <a:srgbClr val="C09100"/>
              </a:solidFill>
              <a:round/>
              <a:headEnd/>
              <a:tailEnd/>
            </a:ln>
            <a:effectLst>
              <a:outerShdw dist="28398" dir="3806097" algn="ctr" rotWithShape="0">
                <a:srgbClr val="4F4F4F">
                  <a:alpha val="50000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pic>
          <p:nvPicPr>
            <p:cNvPr id="9" name="Picture 6" descr="th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3591" y="109134261"/>
              <a:ext cx="265187" cy="373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11547900" y="112540350"/>
              <a:ext cx="312245" cy="296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90°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sp>
          <p:nvSpPr>
            <p:cNvPr id="11" name="Arc 8"/>
            <p:cNvSpPr>
              <a:spLocks/>
            </p:cNvSpPr>
            <p:nvPr/>
          </p:nvSpPr>
          <p:spPr bwMode="auto">
            <a:xfrm>
              <a:off x="111335034" y="112565508"/>
              <a:ext cx="232368" cy="7607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449"/>
                <a:gd name="T1" fmla="*/ 0 h 21600"/>
                <a:gd name="T2" fmla="*/ 18449 w 18449"/>
                <a:gd name="T3" fmla="*/ 10366 h 21600"/>
                <a:gd name="T4" fmla="*/ 0 w 184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49" h="21600" fill="none" extrusionOk="0">
                  <a:moveTo>
                    <a:pt x="-1" y="0"/>
                  </a:moveTo>
                  <a:cubicBezTo>
                    <a:pt x="7536" y="0"/>
                    <a:pt x="14528" y="3928"/>
                    <a:pt x="18448" y="10366"/>
                  </a:cubicBezTo>
                </a:path>
                <a:path w="18449" h="21600" stroke="0" extrusionOk="0">
                  <a:moveTo>
                    <a:pt x="-1" y="0"/>
                  </a:moveTo>
                  <a:cubicBezTo>
                    <a:pt x="7536" y="0"/>
                    <a:pt x="14528" y="3928"/>
                    <a:pt x="18448" y="103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09303611" y="108909165"/>
              <a:ext cx="800302" cy="409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50µl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109437599" y="112935024"/>
              <a:ext cx="3017520" cy="346710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DFEBF7"/>
              </a:bgClr>
            </a:patt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rot="5400000">
              <a:off x="109110676" y="110695554"/>
              <a:ext cx="4088178" cy="346710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DFEBF7"/>
              </a:bgClr>
            </a:patt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10800000">
              <a:off x="110157924" y="109349118"/>
              <a:ext cx="919590" cy="3566716"/>
            </a:xfrm>
            <a:prstGeom prst="flowChartMagneticDrum">
              <a:avLst/>
            </a:prstGeom>
            <a:solidFill>
              <a:srgbClr val="F3F3F3"/>
            </a:solidFill>
            <a:ln w="12700" algn="ctr">
              <a:solidFill>
                <a:srgbClr val="C09100"/>
              </a:solidFill>
              <a:round/>
              <a:headEnd/>
              <a:tailEnd/>
            </a:ln>
            <a:effectLst>
              <a:outerShdw dist="28398" dir="3806097" algn="ctr" rotWithShape="0">
                <a:srgbClr val="4F4F4F">
                  <a:alpha val="50000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 rot="10800000">
              <a:off x="110157924" y="109349118"/>
              <a:ext cx="335094" cy="3566716"/>
            </a:xfrm>
            <a:prstGeom prst="flowChartMagneticDrum">
              <a:avLst/>
            </a:prstGeom>
            <a:solidFill>
              <a:srgbClr val="F8CBAD"/>
            </a:solidFill>
            <a:ln w="12700" algn="ctr">
              <a:solidFill>
                <a:srgbClr val="C09100"/>
              </a:solidFill>
              <a:round/>
              <a:headEnd/>
              <a:tailEnd/>
            </a:ln>
            <a:effectLst>
              <a:outerShdw dist="28398" dir="3806097" algn="ctr" rotWithShape="0">
                <a:srgbClr val="4F4F4F">
                  <a:alpha val="50000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 rot="16200000">
              <a:off x="108961726" y="110975514"/>
              <a:ext cx="3512560" cy="311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Aluminium substrat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 rot="16200000">
              <a:off x="108581115" y="110989923"/>
              <a:ext cx="3512560" cy="282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Epoxy Paint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cxnSp>
          <p:nvCxnSpPr>
            <p:cNvPr id="20" name="AutoShape 16"/>
            <p:cNvCxnSpPr>
              <a:cxnSpLocks noChangeShapeType="1"/>
            </p:cNvCxnSpPr>
            <p:nvPr/>
          </p:nvCxnSpPr>
          <p:spPr bwMode="auto">
            <a:xfrm flipH="1">
              <a:off x="109685595" y="109354599"/>
              <a:ext cx="36576" cy="3570143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 rot="16200000">
              <a:off x="107711442" y="110948314"/>
              <a:ext cx="3512559" cy="36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D = 100mm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</p:grpSp>
      <p:sp>
        <p:nvSpPr>
          <p:cNvPr id="3" name="AutoShape 3"/>
          <p:cNvSpPr>
            <a:spLocks noChangeArrowheads="1"/>
          </p:cNvSpPr>
          <p:nvPr/>
        </p:nvSpPr>
        <p:spPr bwMode="auto">
          <a:xfrm rot="10800000">
            <a:off x="4429803" y="2635741"/>
            <a:ext cx="919163" cy="3567113"/>
          </a:xfrm>
          <a:prstGeom prst="flowChartMagneticDrum">
            <a:avLst/>
          </a:prstGeom>
          <a:solidFill>
            <a:srgbClr val="F3F3F3"/>
          </a:solidFill>
          <a:ln w="9525">
            <a:solidFill>
              <a:srgbClr val="C09100"/>
            </a:solidFill>
            <a:round/>
            <a:headEnd/>
            <a:tailEnd/>
          </a:ln>
          <a:effectLst>
            <a:outerShdw dist="28398" dir="3806097" algn="ctr" rotWithShape="0">
              <a:srgbClr val="4F4F4F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553" y="2626216"/>
            <a:ext cx="265113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91866" y="5663104"/>
            <a:ext cx="403225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90°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rc 6"/>
          <p:cNvSpPr>
            <a:spLocks/>
          </p:cNvSpPr>
          <p:nvPr/>
        </p:nvSpPr>
        <p:spPr bwMode="auto">
          <a:xfrm>
            <a:off x="5607728" y="5852016"/>
            <a:ext cx="231775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449"/>
              <a:gd name="T1" fmla="*/ 0 h 21600"/>
              <a:gd name="T2" fmla="*/ 18449 w 18449"/>
              <a:gd name="T3" fmla="*/ 10366 h 21600"/>
              <a:gd name="T4" fmla="*/ 0 w 1844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49" h="21600" fill="none" extrusionOk="0">
                <a:moveTo>
                  <a:pt x="-1" y="0"/>
                </a:moveTo>
                <a:cubicBezTo>
                  <a:pt x="7536" y="0"/>
                  <a:pt x="14528" y="3928"/>
                  <a:pt x="18448" y="10366"/>
                </a:cubicBezTo>
              </a:path>
              <a:path w="18449" h="21600" stroke="0" extrusionOk="0">
                <a:moveTo>
                  <a:pt x="-1" y="0"/>
                </a:moveTo>
                <a:cubicBezTo>
                  <a:pt x="7536" y="0"/>
                  <a:pt x="14528" y="3928"/>
                  <a:pt x="18448" y="1036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429803" y="2226166"/>
            <a:ext cx="515938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50µl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709078" y="6221904"/>
            <a:ext cx="3017838" cy="347662"/>
          </a:xfrm>
          <a:prstGeom prst="rect">
            <a:avLst/>
          </a:prstGeom>
          <a:pattFill prst="wdDnDiag">
            <a:fgClr>
              <a:srgbClr val="000000"/>
            </a:fgClr>
            <a:bgClr>
              <a:srgbClr val="DFEBF7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 rot="5400000">
            <a:off x="3382848" y="3993847"/>
            <a:ext cx="4087812" cy="346075"/>
          </a:xfrm>
          <a:prstGeom prst="rect">
            <a:avLst/>
          </a:prstGeom>
          <a:pattFill prst="wdDnDiag">
            <a:fgClr>
              <a:srgbClr val="000000"/>
            </a:fgClr>
            <a:bgClr>
              <a:srgbClr val="DFEBF7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10"/>
          <p:cNvSpPr>
            <a:spLocks noChangeArrowheads="1"/>
          </p:cNvSpPr>
          <p:nvPr/>
        </p:nvSpPr>
        <p:spPr bwMode="auto">
          <a:xfrm rot="10800000">
            <a:off x="4429803" y="2635741"/>
            <a:ext cx="919163" cy="3567113"/>
          </a:xfrm>
          <a:prstGeom prst="flowChartMagneticDrum">
            <a:avLst/>
          </a:prstGeom>
          <a:solidFill>
            <a:srgbClr val="F3F3F3"/>
          </a:solidFill>
          <a:ln w="9525" algn="ctr">
            <a:solidFill>
              <a:srgbClr val="C09100"/>
            </a:solidFill>
            <a:round/>
            <a:headEnd/>
            <a:tailEnd/>
          </a:ln>
          <a:effectLst>
            <a:outerShdw dist="28398" dir="3806097" algn="ctr" rotWithShape="0">
              <a:srgbClr val="4F4F4F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 rot="10800000">
            <a:off x="4429803" y="2635741"/>
            <a:ext cx="334963" cy="3567113"/>
          </a:xfrm>
          <a:prstGeom prst="flowChartMagneticDrum">
            <a:avLst/>
          </a:prstGeom>
          <a:solidFill>
            <a:srgbClr val="F8CBAD"/>
          </a:solidFill>
          <a:ln w="9525" algn="ctr">
            <a:solidFill>
              <a:srgbClr val="C09100"/>
            </a:solidFill>
            <a:round/>
            <a:headEnd/>
            <a:tailEnd/>
          </a:ln>
          <a:effectLst>
            <a:outerShdw dist="28398" dir="3806097" algn="ctr" rotWithShape="0">
              <a:srgbClr val="4F4F4F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 rot="16200000">
            <a:off x="3233622" y="4262135"/>
            <a:ext cx="3513138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Aluminium substrat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 rot="16200000">
            <a:off x="2857384" y="4281185"/>
            <a:ext cx="35131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Epoxy Paint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62" name="AutoShape 14"/>
          <p:cNvCxnSpPr>
            <a:cxnSpLocks noChangeShapeType="1"/>
          </p:cNvCxnSpPr>
          <p:nvPr/>
        </p:nvCxnSpPr>
        <p:spPr bwMode="auto">
          <a:xfrm flipH="1">
            <a:off x="6111008" y="2680191"/>
            <a:ext cx="36512" cy="35702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153828" y="4232766"/>
            <a:ext cx="1006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100mm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64" name="AutoShape 16"/>
          <p:cNvCxnSpPr>
            <a:cxnSpLocks noChangeShapeType="1"/>
          </p:cNvCxnSpPr>
          <p:nvPr/>
        </p:nvCxnSpPr>
        <p:spPr bwMode="auto">
          <a:xfrm flipH="1" flipV="1">
            <a:off x="5928445" y="2667491"/>
            <a:ext cx="46196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5" y="3742229"/>
            <a:ext cx="2405063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6" name="Picture 2" descr="Pump_angle_preview_featured[2]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8" b="89831" l="9873" r="985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01" y="1432868"/>
            <a:ext cx="266382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7" name="Picture 3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3930" y="3530419"/>
            <a:ext cx="2387600" cy="177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</p:pic>
      <p:pic>
        <p:nvPicPr>
          <p:cNvPr id="38" name="Picture 3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8379" y="2230769"/>
            <a:ext cx="2290764" cy="17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dk1">
                    <a:lumMod val="0"/>
                    <a:lumOff val="0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dk1">
                      <a:lumMod val="0"/>
                      <a:lumOff val="0"/>
                    </a:schemeClr>
                  </a:outerShdw>
                </a:effectLst>
              </a14:hiddenEffects>
            </a:ext>
          </a:extLst>
        </p:spPr>
      </p:pic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7655489" y="1774719"/>
            <a:ext cx="954216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T=</a:t>
            </a:r>
            <a:r>
              <a:rPr kumimoji="0" lang="fr-FR" altLang="en-US" sz="9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t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10210622" y="3025131"/>
            <a:ext cx="954216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T=</a:t>
            </a:r>
            <a:r>
              <a:rPr kumimoji="0" lang="fr-FR" altLang="en-US" sz="9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 t + </a:t>
            </a:r>
            <a:r>
              <a:rPr kumimoji="0" lang="el-GR" altLang="en-US" sz="9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Δ</a:t>
            </a:r>
            <a:r>
              <a:rPr kumimoji="0" lang="fr-FR" altLang="en-US" sz="9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t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4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3222" y="152793"/>
            <a:ext cx="9440392" cy="1596177"/>
          </a:xfrm>
        </p:spPr>
        <p:txBody>
          <a:bodyPr/>
          <a:lstStyle/>
          <a:p>
            <a:r>
              <a:rPr lang="fr-FR" dirty="0"/>
              <a:t>CHARACTERIZATION (aluminium + </a:t>
            </a:r>
            <a:r>
              <a:rPr lang="en-US" dirty="0"/>
              <a:t>epoxy</a:t>
            </a:r>
            <a:r>
              <a:rPr lang="fr-FR" dirty="0"/>
              <a:t>) </a:t>
            </a:r>
            <a:r>
              <a:rPr lang="fr-FR" dirty="0" smtClean="0"/>
              <a:t>(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800" dirty="0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>
          <a:xfrm>
            <a:off x="11427784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704574" y="32671094"/>
            <a:ext cx="4035041" cy="7744868"/>
            <a:chOff x="109284978" y="107505225"/>
            <a:chExt cx="3170141" cy="6329860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09418584" y="113471363"/>
              <a:ext cx="3036533" cy="3637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1" i="0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S</a:t>
              </a:r>
              <a:r>
                <a:rPr kumimoji="0" lang="en-US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liding</a:t>
              </a:r>
              <a:r>
                <a:rPr kumimoji="0" lang="fr-FR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 </a:t>
              </a:r>
              <a:r>
                <a:rPr kumimoji="0" lang="fr-FR" altLang="en-US" sz="3200" b="1" i="0" u="sng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S</a:t>
              </a:r>
              <a:r>
                <a:rPr kumimoji="0" lang="fr-FR" altLang="en-US" sz="3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peed (SS)</a:t>
              </a:r>
              <a:endParaRPr kumimoji="0" lang="en-US" alt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pic>
          <p:nvPicPr>
            <p:cNvPr id="7" name="Picture 4" descr="Image result for micropipette clipar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872789">
              <a:off x="109589226" y="107505225"/>
              <a:ext cx="1062444" cy="1523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 rot="10800000">
              <a:off x="110157924" y="109349118"/>
              <a:ext cx="919590" cy="3566716"/>
            </a:xfrm>
            <a:prstGeom prst="flowChartMagneticDrum">
              <a:avLst/>
            </a:prstGeom>
            <a:solidFill>
              <a:srgbClr val="F3F3F3"/>
            </a:solidFill>
            <a:ln w="12700">
              <a:solidFill>
                <a:srgbClr val="C09100"/>
              </a:solidFill>
              <a:round/>
              <a:headEnd/>
              <a:tailEnd/>
            </a:ln>
            <a:effectLst>
              <a:outerShdw dist="28398" dir="3806097" algn="ctr" rotWithShape="0">
                <a:srgbClr val="4F4F4F">
                  <a:alpha val="50000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pic>
          <p:nvPicPr>
            <p:cNvPr id="9" name="Picture 6" descr="th[1]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3591" y="109134261"/>
              <a:ext cx="265187" cy="373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11547900" y="112540350"/>
              <a:ext cx="312245" cy="296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90°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sp>
          <p:nvSpPr>
            <p:cNvPr id="11" name="Arc 8"/>
            <p:cNvSpPr>
              <a:spLocks/>
            </p:cNvSpPr>
            <p:nvPr/>
          </p:nvSpPr>
          <p:spPr bwMode="auto">
            <a:xfrm>
              <a:off x="111335034" y="112565508"/>
              <a:ext cx="232368" cy="76078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449"/>
                <a:gd name="T1" fmla="*/ 0 h 21600"/>
                <a:gd name="T2" fmla="*/ 18449 w 18449"/>
                <a:gd name="T3" fmla="*/ 10366 h 21600"/>
                <a:gd name="T4" fmla="*/ 0 w 184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49" h="21600" fill="none" extrusionOk="0">
                  <a:moveTo>
                    <a:pt x="-1" y="0"/>
                  </a:moveTo>
                  <a:cubicBezTo>
                    <a:pt x="7536" y="0"/>
                    <a:pt x="14528" y="3928"/>
                    <a:pt x="18448" y="10366"/>
                  </a:cubicBezTo>
                </a:path>
                <a:path w="18449" h="21600" stroke="0" extrusionOk="0">
                  <a:moveTo>
                    <a:pt x="-1" y="0"/>
                  </a:moveTo>
                  <a:cubicBezTo>
                    <a:pt x="7536" y="0"/>
                    <a:pt x="14528" y="3928"/>
                    <a:pt x="18448" y="1036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09303611" y="108909165"/>
              <a:ext cx="800302" cy="4096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50µl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109437599" y="112935024"/>
              <a:ext cx="3017520" cy="346710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DFEBF7"/>
              </a:bgClr>
            </a:patt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 rot="5400000">
              <a:off x="109110676" y="110695554"/>
              <a:ext cx="4088178" cy="346710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DFEBF7"/>
              </a:bgClr>
            </a:patt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 rot="10800000">
              <a:off x="110157924" y="109349118"/>
              <a:ext cx="919590" cy="3566716"/>
            </a:xfrm>
            <a:prstGeom prst="flowChartMagneticDrum">
              <a:avLst/>
            </a:prstGeom>
            <a:solidFill>
              <a:srgbClr val="F3F3F3"/>
            </a:solidFill>
            <a:ln w="12700" algn="ctr">
              <a:solidFill>
                <a:srgbClr val="C09100"/>
              </a:solidFill>
              <a:round/>
              <a:headEnd/>
              <a:tailEnd/>
            </a:ln>
            <a:effectLst>
              <a:outerShdw dist="28398" dir="3806097" algn="ctr" rotWithShape="0">
                <a:srgbClr val="4F4F4F">
                  <a:alpha val="50000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7" name="AutoShape 13"/>
            <p:cNvSpPr>
              <a:spLocks noChangeArrowheads="1"/>
            </p:cNvSpPr>
            <p:nvPr/>
          </p:nvSpPr>
          <p:spPr bwMode="auto">
            <a:xfrm rot="10800000">
              <a:off x="110157924" y="109349118"/>
              <a:ext cx="335094" cy="3566716"/>
            </a:xfrm>
            <a:prstGeom prst="flowChartMagneticDrum">
              <a:avLst/>
            </a:prstGeom>
            <a:solidFill>
              <a:srgbClr val="F8CBAD"/>
            </a:solidFill>
            <a:ln w="12700" algn="ctr">
              <a:solidFill>
                <a:srgbClr val="C09100"/>
              </a:solidFill>
              <a:round/>
              <a:headEnd/>
              <a:tailEnd/>
            </a:ln>
            <a:effectLst>
              <a:outerShdw dist="28398" dir="3806097" algn="ctr" rotWithShape="0">
                <a:srgbClr val="4F4F4F">
                  <a:alpha val="50000"/>
                </a:srgbClr>
              </a:outerShdw>
            </a:effec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M Roman 12" panose="00000500000000000000" pitchFamily="50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 rot="16200000">
              <a:off x="108961726" y="110975514"/>
              <a:ext cx="3512560" cy="3110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Aluminium substrat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 rot="16200000">
              <a:off x="108581115" y="110989923"/>
              <a:ext cx="3512560" cy="282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Epoxy Paint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  <p:cxnSp>
          <p:nvCxnSpPr>
            <p:cNvPr id="20" name="AutoShape 16"/>
            <p:cNvCxnSpPr>
              <a:cxnSpLocks noChangeShapeType="1"/>
            </p:cNvCxnSpPr>
            <p:nvPr/>
          </p:nvCxnSpPr>
          <p:spPr bwMode="auto">
            <a:xfrm flipH="1">
              <a:off x="109685595" y="109354599"/>
              <a:ext cx="36576" cy="3570143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 rot="16200000">
              <a:off x="107711442" y="110948314"/>
              <a:ext cx="3512559" cy="365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LM Roman 12" panose="00000500000000000000" pitchFamily="50" charset="0"/>
                </a:rPr>
                <a:t>D = 100mm</a:t>
              </a:r>
              <a:endPara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M Roman 12" panose="00000500000000000000" pitchFamily="50" charset="0"/>
              </a:endParaRPr>
            </a:p>
          </p:txBody>
        </p:sp>
      </p:grpSp>
      <p:graphicFrame>
        <p:nvGraphicFramePr>
          <p:cNvPr id="22" name="Graphique 21"/>
          <p:cNvGraphicFramePr/>
          <p:nvPr>
            <p:extLst>
              <p:ext uri="{D42A27DB-BD31-4B8C-83A1-F6EECF244321}">
                <p14:modId xmlns:p14="http://schemas.microsoft.com/office/powerpoint/2010/main" val="3065113178"/>
              </p:ext>
            </p:extLst>
          </p:nvPr>
        </p:nvGraphicFramePr>
        <p:xfrm>
          <a:off x="2351315" y="1359398"/>
          <a:ext cx="8375118" cy="5244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71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150" y="0"/>
            <a:ext cx="10364451" cy="1596177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5" y="1161143"/>
            <a:ext cx="10363826" cy="5050971"/>
          </a:xfrm>
        </p:spPr>
        <p:txBody>
          <a:bodyPr>
            <a:normAutofit lnSpcReduction="10000"/>
          </a:bodyPr>
          <a:lstStyle/>
          <a:p>
            <a:r>
              <a:rPr lang="fr-FR" sz="2400" dirty="0" smtClean="0"/>
              <a:t>MARKET </a:t>
            </a:r>
            <a:r>
              <a:rPr lang="fr-FR" sz="2400" dirty="0" err="1" smtClean="0"/>
              <a:t>STUDy</a:t>
            </a:r>
            <a:r>
              <a:rPr lang="fr-FR" sz="2400" dirty="0" smtClean="0"/>
              <a:t>. </a:t>
            </a:r>
            <a:endParaRPr lang="fr-FR" sz="24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 smtClean="0"/>
              <a:t> Best </a:t>
            </a:r>
            <a:r>
              <a:rPr lang="en-US" sz="2400" dirty="0"/>
              <a:t>WCA, SA &amp; sliding speed (</a:t>
            </a:r>
            <a:r>
              <a:rPr lang="fr-FR" sz="2400" dirty="0"/>
              <a:t>WCA +20%) (SA -55%) </a:t>
            </a:r>
            <a:r>
              <a:rPr lang="en-US" sz="2400" dirty="0"/>
              <a:t>(Vs +14%)</a:t>
            </a:r>
            <a:r>
              <a:rPr lang="fr-FR" sz="2400" dirty="0"/>
              <a:t>: </a:t>
            </a:r>
            <a:r>
              <a:rPr lang="fr-FR" sz="2000" b="1" dirty="0">
                <a:solidFill>
                  <a:srgbClr val="FF0000"/>
                </a:solidFill>
              </a:rPr>
              <a:t>Silicone </a:t>
            </a:r>
            <a:r>
              <a:rPr lang="en-US" sz="2000" b="1" dirty="0" smtClean="0">
                <a:solidFill>
                  <a:srgbClr val="FF0000"/>
                </a:solidFill>
              </a:rPr>
              <a:t>paint</a:t>
            </a:r>
            <a:endParaRPr lang="en-US" sz="2400" b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200000"/>
              </a:lnSpc>
            </a:pPr>
            <a:r>
              <a:rPr lang="en-US" sz="2400" dirty="0" smtClean="0"/>
              <a:t>ACHIVEMENTs. </a:t>
            </a:r>
            <a:endParaRPr lang="en-US" sz="2400" dirty="0" smtClean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/>
              <a:t> WCA &gt;152°, </a:t>
            </a:r>
            <a:r>
              <a:rPr lang="en-US" sz="2400" dirty="0" err="1" smtClean="0"/>
              <a:t>sa</a:t>
            </a:r>
            <a:r>
              <a:rPr lang="en-US" sz="2400" dirty="0" smtClean="0"/>
              <a:t> &lt; 7°</a:t>
            </a:r>
          </a:p>
          <a:p>
            <a:pPr marL="742950" lvl="1" indent="-285750">
              <a:lnSpc>
                <a:spcPct val="200000"/>
              </a:lnSpc>
            </a:pPr>
            <a:r>
              <a:rPr lang="fr-FR" b="1" dirty="0" smtClean="0">
                <a:solidFill>
                  <a:srgbClr val="FF0000"/>
                </a:solidFill>
              </a:rPr>
              <a:t>Perspectives</a:t>
            </a:r>
            <a:r>
              <a:rPr lang="fr-FR" dirty="0"/>
              <a:t>: </a:t>
            </a:r>
            <a:endParaRPr lang="fr-FR" dirty="0" smtClean="0"/>
          </a:p>
          <a:p>
            <a:pPr marL="1168400" lvl="2" indent="-254000">
              <a:lnSpc>
                <a:spcPct val="200000"/>
              </a:lnSpc>
            </a:pPr>
            <a:r>
              <a:rPr lang="fr-FR" sz="2300" dirty="0"/>
              <a:t>Application </a:t>
            </a:r>
            <a:r>
              <a:rPr lang="fr-FR" sz="2300" dirty="0" err="1"/>
              <a:t>naca</a:t>
            </a:r>
            <a:r>
              <a:rPr lang="fr-FR" sz="2300" dirty="0"/>
              <a:t> </a:t>
            </a:r>
            <a:r>
              <a:rPr lang="fr-FR" sz="2300" dirty="0" err="1" smtClean="0"/>
              <a:t>airfoil</a:t>
            </a:r>
            <a:r>
              <a:rPr lang="fr-FR" sz="2300" dirty="0" smtClean="0"/>
              <a:t> </a:t>
            </a:r>
            <a:endParaRPr lang="fr-FR" sz="2300" dirty="0" smtClean="0"/>
          </a:p>
          <a:p>
            <a:pPr marL="1168400" lvl="2" indent="-254000">
              <a:lnSpc>
                <a:spcPct val="200000"/>
              </a:lnSpc>
            </a:pPr>
            <a:r>
              <a:rPr lang="en-US" sz="2300" dirty="0" smtClean="0"/>
              <a:t>characterizations</a:t>
            </a:r>
            <a:r>
              <a:rPr lang="fr-FR" sz="2300" dirty="0"/>
              <a:t>: </a:t>
            </a:r>
            <a:r>
              <a:rPr lang="en-US" sz="2100" dirty="0" smtClean="0"/>
              <a:t>fouling, antibacterial, resistance &amp; Duration.</a:t>
            </a:r>
            <a:endParaRPr lang="en-US" sz="2100" dirty="0"/>
          </a:p>
          <a:p>
            <a:pPr marL="1168400" lvl="1" indent="-254000">
              <a:lnSpc>
                <a:spcPct val="200000"/>
              </a:lnSpc>
            </a:pPr>
            <a:endParaRPr lang="en-US" sz="23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27785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78" l="6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33" y="3768412"/>
            <a:ext cx="1909254" cy="17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706295" y="2367092"/>
            <a:ext cx="10571305" cy="3424107"/>
          </a:xfrm>
        </p:spPr>
        <p:txBody>
          <a:bodyPr>
            <a:noAutofit/>
          </a:bodyPr>
          <a:lstStyle/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400" dirty="0" smtClean="0"/>
              <a:t>Corrosion ($276 billion for </a:t>
            </a:r>
            <a:r>
              <a:rPr lang="en-US" sz="2400" dirty="0" err="1" smtClean="0"/>
              <a:t>usa</a:t>
            </a:r>
            <a:r>
              <a:rPr lang="en-US" sz="2400" dirty="0" smtClean="0"/>
              <a:t>/YAER = 3.1% of </a:t>
            </a:r>
            <a:r>
              <a:rPr lang="en-US" sz="2400" dirty="0" err="1" smtClean="0"/>
              <a:t>usa</a:t>
            </a:r>
            <a:r>
              <a:rPr lang="en-US" sz="2400" dirty="0" smtClean="0"/>
              <a:t> </a:t>
            </a:r>
            <a:r>
              <a:rPr lang="en-US" sz="2400" dirty="0" err="1" smtClean="0"/>
              <a:t>gdp</a:t>
            </a:r>
            <a:r>
              <a:rPr lang="en-US" sz="2400" dirty="0" smtClean="0"/>
              <a:t>) * 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400" dirty="0" smtClean="0"/>
              <a:t>Fouling ($150 billion / year 2020 globe ) **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400" dirty="0" smtClean="0"/>
              <a:t>Energy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400" dirty="0" smtClean="0"/>
              <a:t>Environment (2001, IMO Convention prohibit TBT) ***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400" dirty="0" smtClean="0"/>
              <a:t>Hydrodynamic performances</a:t>
            </a:r>
            <a:endParaRPr lang="en-US" sz="2000" dirty="0" smtClean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050" dirty="0" smtClean="0"/>
              <a:t>* J. H. P. </a:t>
            </a:r>
            <a:r>
              <a:rPr lang="en-US" sz="1050" dirty="0" err="1" smtClean="0"/>
              <a:t>Gerhardus</a:t>
            </a:r>
            <a:r>
              <a:rPr lang="en-US" sz="1050" dirty="0" smtClean="0"/>
              <a:t>, “Corrosion Costs and Preventive Strategies in the United States,” NACE Int., pp. 3–11, 2002.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050" dirty="0" smtClean="0"/>
              <a:t>** C. </a:t>
            </a:r>
            <a:r>
              <a:rPr lang="en-US" sz="1050" dirty="0" err="1" smtClean="0"/>
              <a:t>Hellio</a:t>
            </a:r>
            <a:r>
              <a:rPr lang="en-US" sz="1050" dirty="0" smtClean="0"/>
              <a:t> and D. </a:t>
            </a:r>
            <a:r>
              <a:rPr lang="en-US" sz="1050" dirty="0" err="1" smtClean="0"/>
              <a:t>Yebra</a:t>
            </a:r>
            <a:r>
              <a:rPr lang="en-US" sz="1050" dirty="0" smtClean="0"/>
              <a:t>, Advances in marine antifouling coatings and technologies. </a:t>
            </a:r>
            <a:r>
              <a:rPr lang="en-US" sz="1050" dirty="0" err="1" smtClean="0"/>
              <a:t>Woodhead</a:t>
            </a:r>
            <a:r>
              <a:rPr lang="en-US" sz="1050" dirty="0" smtClean="0"/>
              <a:t> Publishing Limited, 2009.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050" dirty="0" smtClean="0"/>
              <a:t>*** TBT (Tributyltin)</a:t>
            </a:r>
            <a:endParaRPr lang="en-US" sz="105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329" y="2704711"/>
            <a:ext cx="2032662" cy="13716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266" y="772884"/>
            <a:ext cx="2029063" cy="13492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51" y="4413973"/>
            <a:ext cx="2032662" cy="1377226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11427785" y="6491676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9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Objective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1900" dirty="0"/>
              <a:t>enhance the maritime surfaces CHARACTERISTICS BY </a:t>
            </a:r>
            <a:r>
              <a:rPr lang="en-US" sz="1900" b="1" dirty="0" smtClean="0">
                <a:solidFill>
                  <a:schemeClr val="accent6"/>
                </a:solidFill>
              </a:rPr>
              <a:t>Super hydrophobic </a:t>
            </a:r>
            <a:r>
              <a:rPr lang="en-US" sz="1900" dirty="0"/>
              <a:t>treatment</a:t>
            </a:r>
            <a:r>
              <a:rPr lang="en" sz="1900" dirty="0" smtClean="0"/>
              <a:t> </a:t>
            </a:r>
            <a:endParaRPr lang="fr-FR" sz="1000" dirty="0" smtClean="0"/>
          </a:p>
          <a:p>
            <a:pPr marL="685800" lvl="2">
              <a:lnSpc>
                <a:spcPct val="130000"/>
              </a:lnSpc>
              <a:spcBef>
                <a:spcPts val="1000"/>
              </a:spcBef>
            </a:pPr>
            <a:endParaRPr lang="en" sz="1700" dirty="0"/>
          </a:p>
        </p:txBody>
      </p:sp>
      <p:pic>
        <p:nvPicPr>
          <p:cNvPr id="14" name="Picture 2" descr="https://www.assignmentexpert.com/blog/wp-content/uploads/2014/08/Lotus-Le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6011" y="756760"/>
            <a:ext cx="1934318" cy="13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465" y="2704711"/>
            <a:ext cx="1593526" cy="13716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19282" y="3329693"/>
            <a:ext cx="4238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smtClean="0"/>
              <a:t>(</a:t>
            </a:r>
            <a:r>
              <a:rPr lang="fr-FR" b="1" dirty="0" smtClean="0"/>
              <a:t>WCA</a:t>
            </a:r>
            <a:r>
              <a:rPr lang="fr-FR" dirty="0"/>
              <a:t>) (</a:t>
            </a:r>
            <a:r>
              <a:rPr lang="el-GR" dirty="0"/>
              <a:t>θ</a:t>
            </a:r>
            <a:r>
              <a:rPr lang="fr-FR" dirty="0"/>
              <a:t>) ≥ </a:t>
            </a:r>
            <a:r>
              <a:rPr lang="fr-FR" b="1" dirty="0"/>
              <a:t>150°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Sliding</a:t>
            </a:r>
            <a:r>
              <a:rPr lang="fr-FR" dirty="0" smtClean="0"/>
              <a:t> </a:t>
            </a:r>
            <a:r>
              <a:rPr lang="fr-FR" dirty="0"/>
              <a:t>Angle (</a:t>
            </a:r>
            <a:r>
              <a:rPr lang="fr-FR" b="1" dirty="0"/>
              <a:t>SA</a:t>
            </a:r>
            <a:r>
              <a:rPr lang="fr-FR" dirty="0"/>
              <a:t>) (</a:t>
            </a:r>
            <a:r>
              <a:rPr lang="el-GR" dirty="0"/>
              <a:t>α</a:t>
            </a:r>
            <a:r>
              <a:rPr lang="fr-FR" dirty="0"/>
              <a:t>) ≤ </a:t>
            </a:r>
            <a:r>
              <a:rPr lang="fr-FR" b="1" dirty="0"/>
              <a:t>10°</a:t>
            </a:r>
            <a:r>
              <a:rPr lang="fr-FR" dirty="0"/>
              <a:t>	</a:t>
            </a:r>
          </a:p>
        </p:txBody>
      </p:sp>
      <p:sp>
        <p:nvSpPr>
          <p:cNvPr id="26" name="Espace réservé du numéro de diapositive 25"/>
          <p:cNvSpPr>
            <a:spLocks noGrp="1"/>
          </p:cNvSpPr>
          <p:nvPr>
            <p:ph type="sldNum" sz="quarter" idx="12"/>
          </p:nvPr>
        </p:nvSpPr>
        <p:spPr>
          <a:xfrm>
            <a:off x="11418886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40" name="Arc 16"/>
          <p:cNvSpPr>
            <a:spLocks/>
          </p:cNvSpPr>
          <p:nvPr/>
        </p:nvSpPr>
        <p:spPr bwMode="auto">
          <a:xfrm rot="719916" flipH="1" flipV="1">
            <a:off x="2084416" y="4605501"/>
            <a:ext cx="714375" cy="808038"/>
          </a:xfrm>
          <a:custGeom>
            <a:avLst/>
            <a:gdLst>
              <a:gd name="G0" fmla="+- 4919 0 0"/>
              <a:gd name="G1" fmla="+- 21600 0 0"/>
              <a:gd name="G2" fmla="+- 21600 0 0"/>
              <a:gd name="T0" fmla="*/ 0 w 26519"/>
              <a:gd name="T1" fmla="*/ 568 h 42982"/>
              <a:gd name="T2" fmla="*/ 7977 w 26519"/>
              <a:gd name="T3" fmla="*/ 42982 h 42982"/>
              <a:gd name="T4" fmla="*/ 4919 w 26519"/>
              <a:gd name="T5" fmla="*/ 21600 h 42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519" h="42982" fill="none">
                <a:moveTo>
                  <a:pt x="-1" y="567"/>
                </a:moveTo>
                <a:cubicBezTo>
                  <a:pt x="1612" y="190"/>
                  <a:pt x="3262" y="0"/>
                  <a:pt x="4919" y="0"/>
                </a:cubicBezTo>
                <a:cubicBezTo>
                  <a:pt x="16848" y="0"/>
                  <a:pt x="26519" y="9670"/>
                  <a:pt x="26519" y="21600"/>
                </a:cubicBezTo>
                <a:cubicBezTo>
                  <a:pt x="26519" y="32347"/>
                  <a:pt x="18616" y="41460"/>
                  <a:pt x="7977" y="42982"/>
                </a:cubicBezTo>
              </a:path>
              <a:path w="26519" h="42982" stroke="0">
                <a:moveTo>
                  <a:pt x="-1" y="567"/>
                </a:moveTo>
                <a:cubicBezTo>
                  <a:pt x="1612" y="190"/>
                  <a:pt x="3262" y="0"/>
                  <a:pt x="4919" y="0"/>
                </a:cubicBezTo>
                <a:cubicBezTo>
                  <a:pt x="16848" y="0"/>
                  <a:pt x="26519" y="9670"/>
                  <a:pt x="26519" y="21600"/>
                </a:cubicBezTo>
                <a:cubicBezTo>
                  <a:pt x="26519" y="32347"/>
                  <a:pt x="18616" y="41460"/>
                  <a:pt x="7977" y="42982"/>
                </a:cubicBezTo>
                <a:lnTo>
                  <a:pt x="4919" y="21600"/>
                </a:lnTo>
                <a:close/>
              </a:path>
            </a:pathLst>
          </a:cu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" name="Arc 17"/>
          <p:cNvSpPr>
            <a:spLocks/>
          </p:cNvSpPr>
          <p:nvPr/>
        </p:nvSpPr>
        <p:spPr bwMode="auto">
          <a:xfrm rot="911175" flipV="1">
            <a:off x="2520978" y="4756314"/>
            <a:ext cx="1090613" cy="827088"/>
          </a:xfrm>
          <a:custGeom>
            <a:avLst/>
            <a:gdLst>
              <a:gd name="G0" fmla="+- 5801 0 0"/>
              <a:gd name="G1" fmla="+- 21600 0 0"/>
              <a:gd name="G2" fmla="+- 21600 0 0"/>
              <a:gd name="T0" fmla="*/ 5504 w 27401"/>
              <a:gd name="T1" fmla="*/ 2 h 43200"/>
              <a:gd name="T2" fmla="*/ 0 w 27401"/>
              <a:gd name="T3" fmla="*/ 42406 h 43200"/>
              <a:gd name="T4" fmla="*/ 5801 w 27401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401" h="43200" fill="none">
                <a:moveTo>
                  <a:pt x="5504" y="2"/>
                </a:moveTo>
                <a:cubicBezTo>
                  <a:pt x="5602" y="0"/>
                  <a:pt x="5701" y="0"/>
                  <a:pt x="5801" y="0"/>
                </a:cubicBezTo>
                <a:cubicBezTo>
                  <a:pt x="17730" y="0"/>
                  <a:pt x="27401" y="9670"/>
                  <a:pt x="27401" y="21600"/>
                </a:cubicBezTo>
                <a:cubicBezTo>
                  <a:pt x="27401" y="33529"/>
                  <a:pt x="17730" y="43200"/>
                  <a:pt x="5801" y="43200"/>
                </a:cubicBezTo>
                <a:cubicBezTo>
                  <a:pt x="3840" y="43200"/>
                  <a:pt x="1888" y="42933"/>
                  <a:pt x="-1" y="42406"/>
                </a:cubicBezTo>
              </a:path>
              <a:path w="27401" h="43200" stroke="0">
                <a:moveTo>
                  <a:pt x="5504" y="2"/>
                </a:moveTo>
                <a:cubicBezTo>
                  <a:pt x="5602" y="0"/>
                  <a:pt x="5701" y="0"/>
                  <a:pt x="5801" y="0"/>
                </a:cubicBezTo>
                <a:cubicBezTo>
                  <a:pt x="17730" y="0"/>
                  <a:pt x="27401" y="9670"/>
                  <a:pt x="27401" y="21600"/>
                </a:cubicBezTo>
                <a:cubicBezTo>
                  <a:pt x="27401" y="33529"/>
                  <a:pt x="17730" y="43200"/>
                  <a:pt x="5801" y="43200"/>
                </a:cubicBezTo>
                <a:cubicBezTo>
                  <a:pt x="3840" y="43200"/>
                  <a:pt x="1888" y="42933"/>
                  <a:pt x="-1" y="42406"/>
                </a:cubicBezTo>
                <a:lnTo>
                  <a:pt x="5801" y="21600"/>
                </a:lnTo>
                <a:close/>
              </a:path>
            </a:pathLst>
          </a:cu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AutoShape 18"/>
          <p:cNvSpPr>
            <a:spLocks noChangeArrowheads="1"/>
          </p:cNvSpPr>
          <p:nvPr/>
        </p:nvSpPr>
        <p:spPr bwMode="auto">
          <a:xfrm>
            <a:off x="1695478" y="5191289"/>
            <a:ext cx="2470150" cy="527050"/>
          </a:xfrm>
          <a:prstGeom prst="triangle">
            <a:avLst>
              <a:gd name="adj" fmla="val 0"/>
            </a:avLst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" name="AutoShape 19"/>
          <p:cNvSpPr>
            <a:spLocks noChangeArrowheads="1"/>
          </p:cNvSpPr>
          <p:nvPr/>
        </p:nvSpPr>
        <p:spPr bwMode="auto">
          <a:xfrm>
            <a:off x="2590828" y="4692814"/>
            <a:ext cx="187325" cy="647700"/>
          </a:xfrm>
          <a:prstGeom prst="roundRect">
            <a:avLst>
              <a:gd name="adj" fmla="val 16667"/>
            </a:avLst>
          </a:pr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" name="Arc 20"/>
          <p:cNvSpPr>
            <a:spLocks/>
          </p:cNvSpPr>
          <p:nvPr/>
        </p:nvSpPr>
        <p:spPr bwMode="auto">
          <a:xfrm rot="38529214">
            <a:off x="2663853" y="5408777"/>
            <a:ext cx="303213" cy="369887"/>
          </a:xfrm>
          <a:custGeom>
            <a:avLst/>
            <a:gdLst>
              <a:gd name="G0" fmla="+- 6825 0 0"/>
              <a:gd name="G1" fmla="+- 21600 0 0"/>
              <a:gd name="G2" fmla="+- 21600 0 0"/>
              <a:gd name="T0" fmla="*/ 0 w 22689"/>
              <a:gd name="T1" fmla="*/ 1107 h 21600"/>
              <a:gd name="T2" fmla="*/ 22689 w 22689"/>
              <a:gd name="T3" fmla="*/ 6941 h 21600"/>
              <a:gd name="T4" fmla="*/ 6825 w 2268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89" h="21600" fill="none">
                <a:moveTo>
                  <a:pt x="-1" y="1106"/>
                </a:moveTo>
                <a:cubicBezTo>
                  <a:pt x="2200" y="373"/>
                  <a:pt x="4505" y="0"/>
                  <a:pt x="6825" y="0"/>
                </a:cubicBezTo>
                <a:cubicBezTo>
                  <a:pt x="12849" y="0"/>
                  <a:pt x="18600" y="2516"/>
                  <a:pt x="22689" y="6940"/>
                </a:cubicBezTo>
              </a:path>
              <a:path w="22689" h="21600" stroke="0">
                <a:moveTo>
                  <a:pt x="-1" y="1106"/>
                </a:moveTo>
                <a:cubicBezTo>
                  <a:pt x="2200" y="373"/>
                  <a:pt x="4505" y="0"/>
                  <a:pt x="6825" y="0"/>
                </a:cubicBezTo>
                <a:cubicBezTo>
                  <a:pt x="12849" y="0"/>
                  <a:pt x="18600" y="2516"/>
                  <a:pt x="22689" y="6940"/>
                </a:cubicBezTo>
                <a:lnTo>
                  <a:pt x="6825" y="21600"/>
                </a:lnTo>
                <a:close/>
              </a:path>
            </a:pathLst>
          </a:cu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5" name="Text Box 21"/>
          <p:cNvSpPr txBox="1">
            <a:spLocks noChangeArrowheads="1"/>
          </p:cNvSpPr>
          <p:nvPr/>
        </p:nvSpPr>
        <p:spPr bwMode="auto">
          <a:xfrm>
            <a:off x="2449541" y="5319877"/>
            <a:ext cx="368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α</a:t>
            </a:r>
            <a:r>
              <a:rPr kumimoji="0" lang="fr-FR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1706591" y="5796127"/>
            <a:ext cx="24955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α</a:t>
            </a: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: </a:t>
            </a:r>
            <a:r>
              <a:rPr kumimoji="0" lang="en-US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S</a:t>
            </a: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liding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A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Tahoma" panose="020B0604030504040204" pitchFamily="34" charset="0"/>
              </a:rPr>
              <a:t>ngle (SA)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1811703" y="2970740"/>
            <a:ext cx="2020888" cy="1023938"/>
          </a:xfrm>
          <a:prstGeom prst="ellipse">
            <a:avLst/>
          </a:pr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Rectangle 29"/>
          <p:cNvSpPr>
            <a:spLocks noChangeArrowheads="1"/>
          </p:cNvSpPr>
          <p:nvPr/>
        </p:nvSpPr>
        <p:spPr bwMode="auto">
          <a:xfrm>
            <a:off x="1571991" y="3877203"/>
            <a:ext cx="2495550" cy="32385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54" name="AutoShape 30"/>
          <p:cNvCxnSpPr>
            <a:cxnSpLocks noChangeShapeType="1"/>
          </p:cNvCxnSpPr>
          <p:nvPr/>
        </p:nvCxnSpPr>
        <p:spPr bwMode="auto">
          <a:xfrm flipH="1" flipV="1">
            <a:off x="1276716" y="3246965"/>
            <a:ext cx="898525" cy="644525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55" name="Arc 31"/>
          <p:cNvSpPr>
            <a:spLocks/>
          </p:cNvSpPr>
          <p:nvPr/>
        </p:nvSpPr>
        <p:spPr bwMode="auto">
          <a:xfrm rot="1061178">
            <a:off x="1833928" y="3656540"/>
            <a:ext cx="496888" cy="741363"/>
          </a:xfrm>
          <a:custGeom>
            <a:avLst/>
            <a:gdLst>
              <a:gd name="G0" fmla="+- 9936 0 0"/>
              <a:gd name="G1" fmla="+- 21600 0 0"/>
              <a:gd name="G2" fmla="+- 21600 0 0"/>
              <a:gd name="T0" fmla="*/ 0 w 22173"/>
              <a:gd name="T1" fmla="*/ 2421 h 21600"/>
              <a:gd name="T2" fmla="*/ 22173 w 22173"/>
              <a:gd name="T3" fmla="*/ 3800 h 21600"/>
              <a:gd name="T4" fmla="*/ 9936 w 221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173" h="21600" fill="none">
                <a:moveTo>
                  <a:pt x="-1" y="2420"/>
                </a:moveTo>
                <a:cubicBezTo>
                  <a:pt x="3070" y="830"/>
                  <a:pt x="6477" y="0"/>
                  <a:pt x="9936" y="0"/>
                </a:cubicBezTo>
                <a:cubicBezTo>
                  <a:pt x="14305" y="0"/>
                  <a:pt x="18572" y="1325"/>
                  <a:pt x="22172" y="3800"/>
                </a:cubicBezTo>
              </a:path>
              <a:path w="22173" h="21600" stroke="0">
                <a:moveTo>
                  <a:pt x="-1" y="2420"/>
                </a:moveTo>
                <a:cubicBezTo>
                  <a:pt x="3070" y="830"/>
                  <a:pt x="6477" y="0"/>
                  <a:pt x="9936" y="0"/>
                </a:cubicBezTo>
                <a:cubicBezTo>
                  <a:pt x="14305" y="0"/>
                  <a:pt x="18572" y="1325"/>
                  <a:pt x="22172" y="3800"/>
                </a:cubicBezTo>
                <a:lnTo>
                  <a:pt x="9936" y="21600"/>
                </a:lnTo>
                <a:close/>
              </a:path>
            </a:pathLst>
          </a:custGeom>
          <a:noFill/>
          <a:ln w="28575" algn="ctr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" name="Text Box 33"/>
          <p:cNvSpPr txBox="1">
            <a:spLocks noChangeArrowheads="1"/>
          </p:cNvSpPr>
          <p:nvPr/>
        </p:nvSpPr>
        <p:spPr bwMode="auto">
          <a:xfrm>
            <a:off x="2168891" y="3415240"/>
            <a:ext cx="2333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θ</a:t>
            </a:r>
            <a:r>
              <a:rPr kumimoji="0" lang="fr-FR" altLang="en-US" sz="10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Palatino Linotype" panose="0204050205050503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1508491" y="3891490"/>
            <a:ext cx="24955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12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Palatino Linotype" panose="02040502050505030304" pitchFamily="18" charset="0"/>
              </a:rPr>
              <a:t>Solid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2383203" y="3319990"/>
            <a:ext cx="7810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</a:rPr>
              <a:t>Liquid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5" name="Rectangle 80"/>
          <p:cNvSpPr>
            <a:spLocks noChangeArrowheads="1"/>
          </p:cNvSpPr>
          <p:nvPr/>
        </p:nvSpPr>
        <p:spPr bwMode="auto">
          <a:xfrm>
            <a:off x="7812812" y="5367235"/>
            <a:ext cx="2471738" cy="323850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6" name="Oval 81"/>
          <p:cNvSpPr>
            <a:spLocks noChangeArrowheads="1"/>
          </p:cNvSpPr>
          <p:nvPr/>
        </p:nvSpPr>
        <p:spPr bwMode="auto">
          <a:xfrm>
            <a:off x="8023950" y="4313135"/>
            <a:ext cx="2020887" cy="1025525"/>
          </a:xfrm>
          <a:prstGeom prst="ellipse">
            <a:avLst/>
          </a:prstGeom>
          <a:solidFill>
            <a:srgbClr val="BED7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106" name="AutoShape 82"/>
          <p:cNvCxnSpPr>
            <a:cxnSpLocks noChangeShapeType="1"/>
          </p:cNvCxnSpPr>
          <p:nvPr/>
        </p:nvCxnSpPr>
        <p:spPr bwMode="auto">
          <a:xfrm>
            <a:off x="8543062" y="5268810"/>
            <a:ext cx="92075" cy="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7" name="AutoShape 83"/>
          <p:cNvCxnSpPr>
            <a:cxnSpLocks noChangeShapeType="1"/>
          </p:cNvCxnSpPr>
          <p:nvPr/>
        </p:nvCxnSpPr>
        <p:spPr bwMode="auto">
          <a:xfrm>
            <a:off x="8727212" y="5268810"/>
            <a:ext cx="92075" cy="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8" name="AutoShape 84"/>
          <p:cNvCxnSpPr>
            <a:cxnSpLocks noChangeShapeType="1"/>
          </p:cNvCxnSpPr>
          <p:nvPr/>
        </p:nvCxnSpPr>
        <p:spPr bwMode="auto">
          <a:xfrm>
            <a:off x="8909775" y="5268810"/>
            <a:ext cx="90487" cy="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09" name="AutoShape 85"/>
          <p:cNvCxnSpPr>
            <a:cxnSpLocks noChangeShapeType="1"/>
          </p:cNvCxnSpPr>
          <p:nvPr/>
        </p:nvCxnSpPr>
        <p:spPr bwMode="auto">
          <a:xfrm>
            <a:off x="9092337" y="5268810"/>
            <a:ext cx="92075" cy="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0" name="AutoShape 86"/>
          <p:cNvCxnSpPr>
            <a:cxnSpLocks noChangeShapeType="1"/>
          </p:cNvCxnSpPr>
          <p:nvPr/>
        </p:nvCxnSpPr>
        <p:spPr bwMode="auto">
          <a:xfrm>
            <a:off x="9274900" y="5268810"/>
            <a:ext cx="92075" cy="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1111" name="AutoShape 87"/>
          <p:cNvCxnSpPr>
            <a:cxnSpLocks noChangeShapeType="1"/>
          </p:cNvCxnSpPr>
          <p:nvPr/>
        </p:nvCxnSpPr>
        <p:spPr bwMode="auto">
          <a:xfrm>
            <a:off x="9459050" y="5268810"/>
            <a:ext cx="90487" cy="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57" name="Rectangle 88"/>
          <p:cNvSpPr>
            <a:spLocks noChangeArrowheads="1"/>
          </p:cNvSpPr>
          <p:nvPr/>
        </p:nvSpPr>
        <p:spPr bwMode="auto">
          <a:xfrm>
            <a:off x="10192475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8" name="Rectangle 89"/>
          <p:cNvSpPr>
            <a:spLocks noChangeArrowheads="1"/>
          </p:cNvSpPr>
          <p:nvPr/>
        </p:nvSpPr>
        <p:spPr bwMode="auto">
          <a:xfrm>
            <a:off x="10009912" y="5275160"/>
            <a:ext cx="90488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9" name="Rectangle 90"/>
          <p:cNvSpPr>
            <a:spLocks noChangeArrowheads="1"/>
          </p:cNvSpPr>
          <p:nvPr/>
        </p:nvSpPr>
        <p:spPr bwMode="auto">
          <a:xfrm>
            <a:off x="9825762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0" name="Rectangle 91"/>
          <p:cNvSpPr>
            <a:spLocks noChangeArrowheads="1"/>
          </p:cNvSpPr>
          <p:nvPr/>
        </p:nvSpPr>
        <p:spPr bwMode="auto">
          <a:xfrm>
            <a:off x="9643200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1" name="Rectangle 92"/>
          <p:cNvSpPr>
            <a:spLocks noChangeArrowheads="1"/>
          </p:cNvSpPr>
          <p:nvPr/>
        </p:nvSpPr>
        <p:spPr bwMode="auto">
          <a:xfrm>
            <a:off x="9460637" y="5275160"/>
            <a:ext cx="90488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8" name="Rectangle 93"/>
          <p:cNvSpPr>
            <a:spLocks noChangeArrowheads="1"/>
          </p:cNvSpPr>
          <p:nvPr/>
        </p:nvSpPr>
        <p:spPr bwMode="auto">
          <a:xfrm>
            <a:off x="9278075" y="5275160"/>
            <a:ext cx="90487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9" name="Rectangle 94"/>
          <p:cNvSpPr>
            <a:spLocks noChangeArrowheads="1"/>
          </p:cNvSpPr>
          <p:nvPr/>
        </p:nvSpPr>
        <p:spPr bwMode="auto">
          <a:xfrm>
            <a:off x="9093925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0" name="Rectangle 95"/>
          <p:cNvSpPr>
            <a:spLocks noChangeArrowheads="1"/>
          </p:cNvSpPr>
          <p:nvPr/>
        </p:nvSpPr>
        <p:spPr bwMode="auto">
          <a:xfrm>
            <a:off x="8911362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1" name="Rectangle 96"/>
          <p:cNvSpPr>
            <a:spLocks noChangeArrowheads="1"/>
          </p:cNvSpPr>
          <p:nvPr/>
        </p:nvSpPr>
        <p:spPr bwMode="auto">
          <a:xfrm>
            <a:off x="8728800" y="5275160"/>
            <a:ext cx="90487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2" name="Rectangle 97"/>
          <p:cNvSpPr>
            <a:spLocks noChangeArrowheads="1"/>
          </p:cNvSpPr>
          <p:nvPr/>
        </p:nvSpPr>
        <p:spPr bwMode="auto">
          <a:xfrm>
            <a:off x="8546237" y="5275160"/>
            <a:ext cx="90488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3" name="Rectangle 98"/>
          <p:cNvSpPr>
            <a:spLocks noChangeArrowheads="1"/>
          </p:cNvSpPr>
          <p:nvPr/>
        </p:nvSpPr>
        <p:spPr bwMode="auto">
          <a:xfrm>
            <a:off x="8362087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4" name="Rectangle 99"/>
          <p:cNvSpPr>
            <a:spLocks noChangeArrowheads="1"/>
          </p:cNvSpPr>
          <p:nvPr/>
        </p:nvSpPr>
        <p:spPr bwMode="auto">
          <a:xfrm>
            <a:off x="8179525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5" name="Rectangle 100"/>
          <p:cNvSpPr>
            <a:spLocks noChangeArrowheads="1"/>
          </p:cNvSpPr>
          <p:nvPr/>
        </p:nvSpPr>
        <p:spPr bwMode="auto">
          <a:xfrm>
            <a:off x="7995375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6" name="Rectangle 101"/>
          <p:cNvSpPr>
            <a:spLocks noChangeArrowheads="1"/>
          </p:cNvSpPr>
          <p:nvPr/>
        </p:nvSpPr>
        <p:spPr bwMode="auto">
          <a:xfrm>
            <a:off x="7812812" y="5275160"/>
            <a:ext cx="92075" cy="98425"/>
          </a:xfrm>
          <a:prstGeom prst="rect">
            <a:avLst/>
          </a:prstGeom>
          <a:solidFill>
            <a:srgbClr val="59595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7" name="Text Box 102"/>
          <p:cNvSpPr txBox="1">
            <a:spLocks noChangeArrowheads="1"/>
          </p:cNvSpPr>
          <p:nvPr/>
        </p:nvSpPr>
        <p:spPr bwMode="auto">
          <a:xfrm>
            <a:off x="1385915" y="4179638"/>
            <a:ext cx="2859088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θ: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W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ater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C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ontact </a:t>
            </a:r>
            <a:r>
              <a:rPr kumimoji="0" lang="fr-FR" altLang="en-US" sz="1400" b="1" i="0" u="sng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A</a:t>
            </a:r>
            <a:r>
              <a:rPr kumimoji="0" lang="fr-FR" alt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anose="02040502050505030304" pitchFamily="18" charset="0"/>
                <a:cs typeface="Palatino Linotype" panose="02040502050505030304" pitchFamily="18" charset="0"/>
              </a:rPr>
              <a:t>ngle (WCA)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Super hydrophobic </a:t>
            </a:r>
            <a:r>
              <a:rPr lang="en-US" sz="5400" dirty="0"/>
              <a:t>Coating </a:t>
            </a:r>
            <a:r>
              <a:rPr lang="en-US" dirty="0" smtClean="0"/>
              <a:t>(Publications)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437936" y="6502400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218004"/>
              </p:ext>
            </p:extLst>
          </p:nvPr>
        </p:nvGraphicFramePr>
        <p:xfrm>
          <a:off x="66675" y="0"/>
          <a:ext cx="12135476" cy="677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85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strategy</a:t>
            </a:r>
            <a:endParaRPr lang="fr-FR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30" name="Espace réservé du contenu 2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69011538"/>
              </p:ext>
            </p:extLst>
          </p:nvPr>
        </p:nvGraphicFramePr>
        <p:xfrm>
          <a:off x="476316" y="1677321"/>
          <a:ext cx="11458509" cy="492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691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strategy</a:t>
            </a:r>
            <a:endParaRPr lang="fr-FR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760" y="83342"/>
            <a:ext cx="4938835" cy="419226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262" y="4698188"/>
            <a:ext cx="1590675" cy="438150"/>
          </a:xfrm>
          <a:prstGeom prst="rect">
            <a:avLst/>
          </a:prstGeom>
        </p:spPr>
      </p:pic>
      <p:graphicFrame>
        <p:nvGraphicFramePr>
          <p:cNvPr id="8" name="Espace réservé du contenu 2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58316059"/>
              </p:ext>
            </p:extLst>
          </p:nvPr>
        </p:nvGraphicFramePr>
        <p:xfrm>
          <a:off x="476316" y="1677321"/>
          <a:ext cx="6400734" cy="4925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86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pPr algn="l"/>
            <a:r>
              <a:rPr lang="en-US" dirty="0"/>
              <a:t>Market </a:t>
            </a:r>
            <a:r>
              <a:rPr lang="en-US" dirty="0" smtClean="0"/>
              <a:t>Studies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51692" y="2367092"/>
            <a:ext cx="4085487" cy="342410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dirty="0"/>
              <a:t>Water Contact Angle </a:t>
            </a:r>
            <a:r>
              <a:rPr lang="fr-FR" dirty="0"/>
              <a:t>(</a:t>
            </a:r>
            <a:r>
              <a:rPr lang="fr-FR" b="1" dirty="0" smtClean="0"/>
              <a:t>WCA</a:t>
            </a:r>
            <a:r>
              <a:rPr lang="fr-FR" dirty="0" smtClean="0"/>
              <a:t>)</a:t>
            </a:r>
          </a:p>
          <a:p>
            <a:pPr marL="285750" indent="-285750">
              <a:lnSpc>
                <a:spcPct val="100000"/>
              </a:lnSpc>
            </a:pPr>
            <a:r>
              <a:rPr lang="en-US" dirty="0" smtClean="0"/>
              <a:t>Sliding</a:t>
            </a:r>
            <a:r>
              <a:rPr lang="fr-FR" dirty="0" smtClean="0"/>
              <a:t> </a:t>
            </a:r>
            <a:r>
              <a:rPr lang="fr-FR" dirty="0"/>
              <a:t>Angle (</a:t>
            </a:r>
            <a:r>
              <a:rPr lang="fr-FR" b="1" dirty="0"/>
              <a:t>SA</a:t>
            </a:r>
            <a:r>
              <a:rPr lang="fr-FR" dirty="0"/>
              <a:t>)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Sliding speed (</a:t>
            </a:r>
            <a:r>
              <a:rPr lang="en-US" b="1" dirty="0" smtClean="0"/>
              <a:t>V</a:t>
            </a:r>
            <a:r>
              <a:rPr lang="en-US" sz="1600" b="1" dirty="0" smtClean="0"/>
              <a:t>s</a:t>
            </a:r>
            <a:r>
              <a:rPr lang="en-US" dirty="0" smtClean="0"/>
              <a:t>)</a:t>
            </a:r>
          </a:p>
          <a:p>
            <a:pPr>
              <a:lnSpc>
                <a:spcPct val="100000"/>
              </a:lnSpc>
            </a:pPr>
            <a:r>
              <a:rPr lang="en-US" dirty="0"/>
              <a:t>Surface </a:t>
            </a:r>
            <a:r>
              <a:rPr lang="en-US" dirty="0" smtClean="0"/>
              <a:t>morphology</a:t>
            </a:r>
          </a:p>
          <a:p>
            <a:r>
              <a:rPr lang="en-US" dirty="0" smtClean="0"/>
              <a:t>Energy-dispersive</a:t>
            </a:r>
            <a:r>
              <a:rPr lang="fr-FR" dirty="0" smtClean="0"/>
              <a:t> X-ray (</a:t>
            </a:r>
            <a:r>
              <a:rPr lang="fr-FR" b="1" dirty="0" smtClean="0"/>
              <a:t>ED</a:t>
            </a:r>
            <a:r>
              <a:rPr lang="fr-FR" sz="1600" b="1" dirty="0" smtClean="0"/>
              <a:t>X</a:t>
            </a:r>
            <a:r>
              <a:rPr lang="fr-FR" dirty="0" smtClean="0"/>
              <a:t>)</a:t>
            </a:r>
          </a:p>
          <a:p>
            <a:r>
              <a:rPr lang="fr-FR" dirty="0" smtClean="0"/>
              <a:t>Surface </a:t>
            </a:r>
            <a:r>
              <a:rPr lang="en-US" dirty="0" smtClean="0"/>
              <a:t>tension (</a:t>
            </a:r>
            <a:r>
              <a:rPr lang="en-US" b="1" dirty="0" smtClean="0"/>
              <a:t>ST</a:t>
            </a:r>
            <a:r>
              <a:rPr lang="en-US" dirty="0" smtClean="0"/>
              <a:t>)</a:t>
            </a:r>
          </a:p>
          <a:p>
            <a:r>
              <a:rPr lang="en-US" dirty="0"/>
              <a:t>Surface roughness </a:t>
            </a:r>
            <a:r>
              <a:rPr lang="en-US" dirty="0" smtClean="0"/>
              <a:t>(</a:t>
            </a:r>
            <a:r>
              <a:rPr lang="en-US" b="1" dirty="0" smtClean="0"/>
              <a:t>R</a:t>
            </a:r>
            <a:r>
              <a:rPr lang="en-US" sz="1600" b="1" dirty="0" smtClean="0"/>
              <a:t>A</a:t>
            </a:r>
            <a:r>
              <a:rPr lang="en-US" dirty="0" smtClean="0"/>
              <a:t>) </a:t>
            </a:r>
            <a:r>
              <a:rPr lang="fr-FR" dirty="0" smtClean="0"/>
              <a:t> </a:t>
            </a:r>
            <a:endParaRPr lang="fr-FR" dirty="0"/>
          </a:p>
          <a:p>
            <a:endParaRPr lang="en-US" dirty="0" smtClean="0"/>
          </a:p>
          <a:p>
            <a:endParaRPr lang="fr-FR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5661330" y="3437680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Ø</a:t>
            </a:r>
            <a:r>
              <a:rPr lang="en-US" dirty="0" smtClean="0"/>
              <a:t> = 100 mm</a:t>
            </a:r>
            <a:endParaRPr lang="fr-FR" b="1" dirty="0"/>
          </a:p>
        </p:txBody>
      </p:sp>
      <p:sp>
        <p:nvSpPr>
          <p:cNvPr id="6" name="Organigramme : Stockage à accès direct 2"/>
          <p:cNvSpPr>
            <a:spLocks noChangeArrowheads="1"/>
          </p:cNvSpPr>
          <p:nvPr/>
        </p:nvSpPr>
        <p:spPr bwMode="auto">
          <a:xfrm rot="-5400000">
            <a:off x="9638701" y="4014355"/>
            <a:ext cx="309040" cy="2130735"/>
          </a:xfrm>
          <a:prstGeom prst="flowChartMagneticDrum">
            <a:avLst/>
          </a:prstGeom>
          <a:solidFill>
            <a:srgbClr val="92D050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Organigramme : Stockage à accès direct 3"/>
          <p:cNvSpPr>
            <a:spLocks noChangeArrowheads="1"/>
          </p:cNvSpPr>
          <p:nvPr/>
        </p:nvSpPr>
        <p:spPr bwMode="auto">
          <a:xfrm rot="-5400000">
            <a:off x="9543718" y="3736758"/>
            <a:ext cx="496911" cy="2131814"/>
          </a:xfrm>
          <a:prstGeom prst="flowChartMagneticDrum">
            <a:avLst/>
          </a:prstGeom>
          <a:solidFill>
            <a:srgbClr val="FFC000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Organigramme : Stockage à accès direct 4"/>
          <p:cNvSpPr>
            <a:spLocks noChangeArrowheads="1"/>
          </p:cNvSpPr>
          <p:nvPr/>
        </p:nvSpPr>
        <p:spPr bwMode="auto">
          <a:xfrm rot="-5400000">
            <a:off x="9602667" y="3500622"/>
            <a:ext cx="374799" cy="2131816"/>
          </a:xfrm>
          <a:prstGeom prst="flowChartMagneticDrum">
            <a:avLst/>
          </a:prstGeom>
          <a:solidFill>
            <a:srgbClr val="D7AEC2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Organigramme : Stockage à accès direct 5"/>
          <p:cNvSpPr>
            <a:spLocks noChangeArrowheads="1"/>
          </p:cNvSpPr>
          <p:nvPr/>
        </p:nvSpPr>
        <p:spPr bwMode="auto">
          <a:xfrm rot="-5400000">
            <a:off x="9528861" y="3187503"/>
            <a:ext cx="514452" cy="2130732"/>
          </a:xfrm>
          <a:prstGeom prst="flowChartMagneticDrum">
            <a:avLst/>
          </a:prstGeom>
          <a:solidFill>
            <a:srgbClr val="00B0F0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Zone de texte 7"/>
          <p:cNvSpPr txBox="1">
            <a:spLocks noChangeArrowheads="1"/>
          </p:cNvSpPr>
          <p:nvPr/>
        </p:nvSpPr>
        <p:spPr bwMode="auto">
          <a:xfrm>
            <a:off x="8735791" y="5042099"/>
            <a:ext cx="2133979" cy="1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Primer 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(Pr), 40µm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Zone de texte 10"/>
          <p:cNvSpPr txBox="1">
            <a:spLocks noChangeArrowheads="1"/>
          </p:cNvSpPr>
          <p:nvPr/>
        </p:nvSpPr>
        <p:spPr bwMode="auto">
          <a:xfrm>
            <a:off x="8715084" y="4747191"/>
            <a:ext cx="2143505" cy="27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Anti Corrosion (</a:t>
            </a:r>
            <a:r>
              <a:rPr kumimoji="0" lang="en-US" altLang="fr-FR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150µm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Zone de texte 10"/>
          <p:cNvSpPr txBox="1">
            <a:spLocks noChangeArrowheads="1"/>
          </p:cNvSpPr>
          <p:nvPr/>
        </p:nvSpPr>
        <p:spPr bwMode="auto">
          <a:xfrm>
            <a:off x="8752463" y="4529013"/>
            <a:ext cx="2132896" cy="23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Tie Coat (TC), </a:t>
            </a:r>
            <a:r>
              <a:rPr lang="en-US" altLang="fr-FR" sz="1000" dirty="0">
                <a:latin typeface="Arial" panose="020B0604020202020204" pitchFamily="34" charset="0"/>
              </a:rPr>
              <a:t>100µm</a:t>
            </a:r>
            <a:endParaRPr lang="fr-FR" altLang="fr-FR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Zone de texte 10"/>
          <p:cNvSpPr txBox="1">
            <a:spLocks noChangeArrowheads="1"/>
          </p:cNvSpPr>
          <p:nvPr/>
        </p:nvSpPr>
        <p:spPr bwMode="auto">
          <a:xfrm>
            <a:off x="8752463" y="4208957"/>
            <a:ext cx="2133979" cy="2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Classic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Antifouling (AF),150µm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Organigramme : Stockage à accès direct 2"/>
          <p:cNvSpPr>
            <a:spLocks noChangeArrowheads="1"/>
          </p:cNvSpPr>
          <p:nvPr/>
        </p:nvSpPr>
        <p:spPr bwMode="auto">
          <a:xfrm rot="-5400000">
            <a:off x="8613453" y="517943"/>
            <a:ext cx="309040" cy="2130735"/>
          </a:xfrm>
          <a:prstGeom prst="flowChartMagneticDrum">
            <a:avLst/>
          </a:prstGeom>
          <a:solidFill>
            <a:srgbClr val="92D050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Organigramme : Stockage à accès direct 5"/>
          <p:cNvSpPr>
            <a:spLocks noChangeArrowheads="1"/>
          </p:cNvSpPr>
          <p:nvPr/>
        </p:nvSpPr>
        <p:spPr bwMode="auto">
          <a:xfrm rot="-5400000">
            <a:off x="8515137" y="233797"/>
            <a:ext cx="509932" cy="2131816"/>
          </a:xfrm>
          <a:prstGeom prst="flowChartMagneticDrum">
            <a:avLst/>
          </a:prstGeom>
          <a:solidFill>
            <a:schemeClr val="accent6">
              <a:lumMod val="20000"/>
              <a:lumOff val="80000"/>
            </a:schemeClr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Zone de texte 7"/>
          <p:cNvSpPr txBox="1">
            <a:spLocks noChangeArrowheads="1"/>
          </p:cNvSpPr>
          <p:nvPr/>
        </p:nvSpPr>
        <p:spPr bwMode="auto">
          <a:xfrm>
            <a:off x="7712130" y="1545687"/>
            <a:ext cx="2132897" cy="1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Primer 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(Pr), 40µm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Zone de texte 10"/>
          <p:cNvSpPr txBox="1">
            <a:spLocks noChangeArrowheads="1"/>
          </p:cNvSpPr>
          <p:nvPr/>
        </p:nvSpPr>
        <p:spPr bwMode="auto">
          <a:xfrm>
            <a:off x="7712130" y="1230467"/>
            <a:ext cx="2132897" cy="2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Epoxy, 250µm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718703" y="1692306"/>
            <a:ext cx="213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Epoxy </a:t>
            </a:r>
            <a:endParaRPr lang="en-US" b="1" dirty="0" smtClean="0"/>
          </a:p>
          <a:p>
            <a:pPr algn="ctr"/>
            <a:r>
              <a:rPr lang="en-US" dirty="0" smtClean="0"/>
              <a:t>paint system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8724678" y="5269759"/>
            <a:ext cx="213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Classic A.F.</a:t>
            </a:r>
          </a:p>
          <a:p>
            <a:pPr algn="ctr"/>
            <a:r>
              <a:rPr lang="en-US" dirty="0" smtClean="0"/>
              <a:t>paint system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5401990" y="3916581"/>
            <a:ext cx="213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Silicone A.F. </a:t>
            </a:r>
          </a:p>
          <a:p>
            <a:pPr algn="ctr"/>
            <a:r>
              <a:rPr lang="en-US" dirty="0" smtClean="0"/>
              <a:t>paint system</a:t>
            </a:r>
            <a:endParaRPr lang="en-US" dirty="0"/>
          </a:p>
        </p:txBody>
      </p:sp>
      <p:sp>
        <p:nvSpPr>
          <p:cNvPr id="21" name="Organigramme : Stockage à accès direct 2"/>
          <p:cNvSpPr>
            <a:spLocks noChangeArrowheads="1"/>
          </p:cNvSpPr>
          <p:nvPr/>
        </p:nvSpPr>
        <p:spPr bwMode="auto">
          <a:xfrm rot="-5400000">
            <a:off x="6304901" y="2652710"/>
            <a:ext cx="309040" cy="2130735"/>
          </a:xfrm>
          <a:prstGeom prst="flowChartMagneticDrum">
            <a:avLst/>
          </a:prstGeom>
          <a:solidFill>
            <a:srgbClr val="92D050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Organigramme : Stockage à accès direct 3"/>
          <p:cNvSpPr>
            <a:spLocks noChangeArrowheads="1"/>
          </p:cNvSpPr>
          <p:nvPr/>
        </p:nvSpPr>
        <p:spPr bwMode="auto">
          <a:xfrm rot="-5400000">
            <a:off x="6209918" y="2370088"/>
            <a:ext cx="496911" cy="2131814"/>
          </a:xfrm>
          <a:prstGeom prst="flowChartMagneticDrum">
            <a:avLst/>
          </a:prstGeom>
          <a:solidFill>
            <a:srgbClr val="FFC000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Organigramme : Stockage à accès direct 4"/>
          <p:cNvSpPr>
            <a:spLocks noChangeArrowheads="1"/>
          </p:cNvSpPr>
          <p:nvPr/>
        </p:nvSpPr>
        <p:spPr bwMode="auto">
          <a:xfrm rot="-5400000">
            <a:off x="6268867" y="2103807"/>
            <a:ext cx="374799" cy="2131816"/>
          </a:xfrm>
          <a:prstGeom prst="flowChartMagneticDrum">
            <a:avLst/>
          </a:prstGeom>
          <a:solidFill>
            <a:srgbClr val="D7AEC2"/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Organigramme : Stockage à accès direct 5"/>
          <p:cNvSpPr>
            <a:spLocks noChangeArrowheads="1"/>
          </p:cNvSpPr>
          <p:nvPr/>
        </p:nvSpPr>
        <p:spPr bwMode="auto">
          <a:xfrm rot="-5400000">
            <a:off x="6195061" y="1795711"/>
            <a:ext cx="514452" cy="2130732"/>
          </a:xfrm>
          <a:prstGeom prst="flowChartMagneticDrum">
            <a:avLst/>
          </a:prstGeom>
          <a:solidFill>
            <a:schemeClr val="accent1">
              <a:lumMod val="40000"/>
              <a:lumOff val="60000"/>
            </a:schemeClr>
          </a:solidFill>
          <a:ln w="12700" algn="ctr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5" name="Zone de texte 7"/>
          <p:cNvSpPr txBox="1">
            <a:spLocks noChangeArrowheads="1"/>
          </p:cNvSpPr>
          <p:nvPr/>
        </p:nvSpPr>
        <p:spPr bwMode="auto">
          <a:xfrm>
            <a:off x="5432643" y="3640170"/>
            <a:ext cx="2133979" cy="1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Primer 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(Pr), 40µm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Zone de texte 10"/>
          <p:cNvSpPr txBox="1">
            <a:spLocks noChangeArrowheads="1"/>
          </p:cNvSpPr>
          <p:nvPr/>
        </p:nvSpPr>
        <p:spPr bwMode="auto">
          <a:xfrm>
            <a:off x="5426372" y="3408748"/>
            <a:ext cx="2132896" cy="28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Anti Corrosion (</a:t>
            </a:r>
            <a:r>
              <a:rPr kumimoji="0" lang="en-US" altLang="fr-FR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150µm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Zone de texte 10"/>
          <p:cNvSpPr txBox="1">
            <a:spLocks noChangeArrowheads="1"/>
          </p:cNvSpPr>
          <p:nvPr/>
        </p:nvSpPr>
        <p:spPr bwMode="auto">
          <a:xfrm>
            <a:off x="5401990" y="3097029"/>
            <a:ext cx="2115663" cy="22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Tie Coat (TC), </a:t>
            </a:r>
            <a:r>
              <a:rPr lang="en-US" altLang="fr-FR" sz="1000" dirty="0">
                <a:latin typeface="Arial" panose="020B0604020202020204" pitchFamily="34" charset="0"/>
              </a:rPr>
              <a:t>100µm</a:t>
            </a:r>
            <a:endParaRPr lang="fr-FR" altLang="fr-FR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8" name="Zone de texte 10"/>
          <p:cNvSpPr txBox="1">
            <a:spLocks noChangeArrowheads="1"/>
          </p:cNvSpPr>
          <p:nvPr/>
        </p:nvSpPr>
        <p:spPr bwMode="auto">
          <a:xfrm>
            <a:off x="5418663" y="2817165"/>
            <a:ext cx="2133979" cy="2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Silicone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Antifouling (</a:t>
            </a:r>
            <a:r>
              <a:rPr kumimoji="0" lang="en-US" altLang="fr-FR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</a:t>
            </a:r>
            <a:r>
              <a:rPr kumimoji="0" lang="en-US" altLang="fr-FR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),150µm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264032" y="491295"/>
            <a:ext cx="2587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configuration of paint layers</a:t>
            </a:r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58225" cy="1596177"/>
          </a:xfrm>
        </p:spPr>
        <p:txBody>
          <a:bodyPr/>
          <a:lstStyle/>
          <a:p>
            <a:r>
              <a:rPr lang="en-US" dirty="0"/>
              <a:t>Epoxy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Paint </a:t>
            </a:r>
            <a:endParaRPr lang="en-US" dirty="0"/>
          </a:p>
        </p:txBody>
      </p:sp>
      <p:sp>
        <p:nvSpPr>
          <p:cNvPr id="56" name="Espace réservé du numéro de diapositive 55"/>
          <p:cNvSpPr>
            <a:spLocks noGrp="1"/>
          </p:cNvSpPr>
          <p:nvPr>
            <p:ph type="sldNum" sz="quarter" idx="12"/>
          </p:nvPr>
        </p:nvSpPr>
        <p:spPr>
          <a:xfrm>
            <a:off x="11409361" y="64928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8" y="3830444"/>
            <a:ext cx="4024072" cy="2858648"/>
          </a:xfrm>
          <a:prstGeom prst="rect">
            <a:avLst/>
          </a:prstGeom>
        </p:spPr>
      </p:pic>
      <p:graphicFrame>
        <p:nvGraphicFramePr>
          <p:cNvPr id="34" name="Tableau 33"/>
          <p:cNvGraphicFramePr>
            <a:graphicFrameLocks noGrp="1"/>
          </p:cNvGraphicFramePr>
          <p:nvPr>
            <p:extLst/>
          </p:nvPr>
        </p:nvGraphicFramePr>
        <p:xfrm>
          <a:off x="7161673" y="3887651"/>
          <a:ext cx="2326881" cy="2691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148">
                  <a:extLst>
                    <a:ext uri="{9D8B030D-6E8A-4147-A177-3AD203B41FA5}">
                      <a16:colId xmlns:a16="http://schemas.microsoft.com/office/drawing/2014/main" val="1414468135"/>
                    </a:ext>
                  </a:extLst>
                </a:gridCol>
                <a:gridCol w="860253">
                  <a:extLst>
                    <a:ext uri="{9D8B030D-6E8A-4147-A177-3AD203B41FA5}">
                      <a16:colId xmlns:a16="http://schemas.microsoft.com/office/drawing/2014/main" val="830927609"/>
                    </a:ext>
                  </a:extLst>
                </a:gridCol>
                <a:gridCol w="715480">
                  <a:extLst>
                    <a:ext uri="{9D8B030D-6E8A-4147-A177-3AD203B41FA5}">
                      <a16:colId xmlns:a16="http://schemas.microsoft.com/office/drawing/2014/main" val="1373076072"/>
                    </a:ext>
                  </a:extLst>
                </a:gridCol>
              </a:tblGrid>
              <a:tr h="24468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  <a:r>
                        <a:rPr lang="fr-F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5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Atom</a:t>
                      </a:r>
                      <a:r>
                        <a:rPr lang="fr-FR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120391690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Al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0.28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0.42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1398376677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1.12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1.43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321852112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Mg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2.03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3.42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529743593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Si</a:t>
                      </a: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3.40</a:t>
                      </a: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4.95</a:t>
                      </a:r>
                    </a:p>
                  </a:txBody>
                  <a:tcPr marL="6351" marR="6351" marT="6351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776134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Cl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8.91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10.27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234740246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Fe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10.68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7.81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3043400040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O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13.00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33.19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2853732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Zn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24.21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15.13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313687742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Cu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36.37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23.38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1457285789"/>
                  </a:ext>
                </a:extLst>
              </a:tr>
              <a:tr h="24468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100.00</a:t>
                      </a:r>
                    </a:p>
                  </a:txBody>
                  <a:tcPr marL="6351" marR="6351" marT="63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100.00</a:t>
                      </a:r>
                    </a:p>
                  </a:txBody>
                  <a:tcPr marL="6351" marR="6351" marT="6351" marB="0" anchor="ctr"/>
                </a:tc>
                <a:extLst>
                  <a:ext uri="{0D108BD9-81ED-4DB2-BD59-A6C34878D82A}">
                    <a16:rowId xmlns:a16="http://schemas.microsoft.com/office/drawing/2014/main" val="443268611"/>
                  </a:ext>
                </a:extLst>
              </a:tr>
            </a:tbl>
          </a:graphicData>
        </a:graphic>
      </p:graphicFrame>
      <p:sp>
        <p:nvSpPr>
          <p:cNvPr id="35" name="ZoneTexte 34"/>
          <p:cNvSpPr txBox="1"/>
          <p:nvPr/>
        </p:nvSpPr>
        <p:spPr>
          <a:xfrm>
            <a:off x="6762241" y="544773"/>
            <a:ext cx="25988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Surface morphology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327324" y="3893322"/>
            <a:ext cx="75559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EDx</a:t>
            </a:r>
            <a:endParaRPr lang="fr-FR" sz="2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9630334" y="5061462"/>
            <a:ext cx="231389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en-US" sz="2400" dirty="0" smtClean="0"/>
              <a:t>Ra </a:t>
            </a:r>
            <a:r>
              <a:rPr lang="en-US" sz="2400" dirty="0"/>
              <a:t>= 373 (nm) </a:t>
            </a:r>
            <a:r>
              <a:rPr lang="fr-FR" sz="2400" dirty="0"/>
              <a:t> 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50054" y="2930253"/>
            <a:ext cx="259882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Confocal microscopy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01" y="1428373"/>
            <a:ext cx="7600300" cy="2349468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9630333" y="3858988"/>
            <a:ext cx="231389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</a:lstStyle>
          <a:p>
            <a:r>
              <a:rPr lang="fr-FR" sz="2400" dirty="0"/>
              <a:t>WCA = 85° </a:t>
            </a:r>
          </a:p>
          <a:p>
            <a:r>
              <a:rPr lang="fr-FR" sz="2400" dirty="0"/>
              <a:t>SA = 36°</a:t>
            </a:r>
          </a:p>
          <a:p>
            <a:r>
              <a:rPr lang="fr-FR" sz="2400" dirty="0"/>
              <a:t>ST= 43 (mJ.m-²)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77163" y="6201606"/>
            <a:ext cx="20199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Vs </a:t>
            </a:r>
            <a:r>
              <a:rPr lang="fr-FR" sz="2400" dirty="0"/>
              <a:t>= 0.23 </a:t>
            </a:r>
            <a:r>
              <a:rPr lang="fr-FR" sz="2400" dirty="0" smtClean="0"/>
              <a:t>m/s</a:t>
            </a:r>
            <a:endParaRPr lang="fr-FR" sz="2400" dirty="0"/>
          </a:p>
        </p:txBody>
      </p:sp>
      <p:pic>
        <p:nvPicPr>
          <p:cNvPr id="14" name="Imag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84" y="3876370"/>
            <a:ext cx="1270733" cy="2215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2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nds dans l’eau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4440</TotalTime>
  <Words>953</Words>
  <Application>Microsoft Office PowerPoint</Application>
  <PresentationFormat>Grand écran</PresentationFormat>
  <Paragraphs>295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3" baseType="lpstr">
      <vt:lpstr>Arial</vt:lpstr>
      <vt:lpstr>Calibri</vt:lpstr>
      <vt:lpstr>LM Roman 12</vt:lpstr>
      <vt:lpstr>Palatino Linotype</vt:lpstr>
      <vt:lpstr>Tahoma</vt:lpstr>
      <vt:lpstr>Times New Roman</vt:lpstr>
      <vt:lpstr>Tw Cen MT</vt:lpstr>
      <vt:lpstr>Wingdings</vt:lpstr>
      <vt:lpstr>Ronds dans l’eau</vt:lpstr>
      <vt:lpstr>Nanotechnology to improve the performances of hydrodynamic surfaces</vt:lpstr>
      <vt:lpstr>OUTLINES</vt:lpstr>
      <vt:lpstr>contexte</vt:lpstr>
      <vt:lpstr>Objective</vt:lpstr>
      <vt:lpstr>Super hydrophobic Coating (Publications)</vt:lpstr>
      <vt:lpstr>strategy</vt:lpstr>
      <vt:lpstr>strategy</vt:lpstr>
      <vt:lpstr>Market Studies</vt:lpstr>
      <vt:lpstr>Epoxy  Paint </vt:lpstr>
      <vt:lpstr>Classic A.F. Paint </vt:lpstr>
      <vt:lpstr>Silicone A.F. Paint</vt:lpstr>
      <vt:lpstr>Market Studies</vt:lpstr>
      <vt:lpstr>strategy</vt:lpstr>
      <vt:lpstr>Proposed Solutions </vt:lpstr>
      <vt:lpstr>protocol</vt:lpstr>
      <vt:lpstr>Présentation PowerPoint</vt:lpstr>
      <vt:lpstr>Présentation PowerPoint</vt:lpstr>
      <vt:lpstr>strategy</vt:lpstr>
      <vt:lpstr>CHARACTERIZATION (wca &amp; sa)</vt:lpstr>
      <vt:lpstr>CHARACTERIZATION (aluminium + epoxy) (wca &amp; sa)</vt:lpstr>
      <vt:lpstr>strategy</vt:lpstr>
      <vt:lpstr>CHARACTERIZATION (Sliding Speed) (sS)</vt:lpstr>
      <vt:lpstr>CHARACTERIZATION (aluminium + epoxy) (sS)</vt:lpstr>
      <vt:lpstr>CONCLUSION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 96fr</dc:creator>
  <cp:lastModifiedBy>Ali 96fr</cp:lastModifiedBy>
  <cp:revision>371</cp:revision>
  <dcterms:created xsi:type="dcterms:W3CDTF">2018-06-14T11:00:38Z</dcterms:created>
  <dcterms:modified xsi:type="dcterms:W3CDTF">2019-02-11T16:02:29Z</dcterms:modified>
</cp:coreProperties>
</file>