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56" r:id="rId2"/>
    <p:sldId id="259" r:id="rId3"/>
    <p:sldId id="315" r:id="rId4"/>
    <p:sldId id="260" r:id="rId5"/>
    <p:sldId id="261" r:id="rId6"/>
    <p:sldId id="263" r:id="rId7"/>
    <p:sldId id="313" r:id="rId8"/>
    <p:sldId id="268" r:id="rId9"/>
    <p:sldId id="285" r:id="rId10"/>
    <p:sldId id="316" r:id="rId11"/>
    <p:sldId id="319" r:id="rId12"/>
    <p:sldId id="317" r:id="rId13"/>
    <p:sldId id="318" r:id="rId14"/>
    <p:sldId id="321" r:id="rId15"/>
    <p:sldId id="322" r:id="rId16"/>
    <p:sldId id="323" r:id="rId17"/>
    <p:sldId id="324" r:id="rId18"/>
    <p:sldId id="325" r:id="rId19"/>
    <p:sldId id="327" r:id="rId20"/>
    <p:sldId id="328" r:id="rId21"/>
    <p:sldId id="329" r:id="rId22"/>
    <p:sldId id="309" r:id="rId23"/>
    <p:sldId id="292" r:id="rId24"/>
    <p:sldId id="294" r:id="rId25"/>
    <p:sldId id="298" r:id="rId26"/>
    <p:sldId id="311" r:id="rId27"/>
    <p:sldId id="312" r:id="rId28"/>
    <p:sldId id="30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3" d="100"/>
          <a:sy n="73" d="100"/>
        </p:scale>
        <p:origin x="6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06FB85-5F45-495E-8839-B130162AB6C6}"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US"/>
        </a:p>
      </dgm:t>
    </dgm:pt>
    <dgm:pt modelId="{AEA51361-BCE6-4A33-B593-43F69F4551AB}">
      <dgm:prSet phldrT="[Text]" custT="1"/>
      <dgm:spPr/>
      <dgm:t>
        <a:bodyPr/>
        <a:lstStyle/>
        <a:p>
          <a:pPr algn="ctr"/>
          <a:endParaRPr lang="en-US" sz="3600" dirty="0" smtClean="0">
            <a:latin typeface="Times New Roman" panose="02020603050405020304" pitchFamily="18" charset="0"/>
            <a:cs typeface="Times New Roman" panose="02020603050405020304" pitchFamily="18" charset="0"/>
          </a:endParaRPr>
        </a:p>
        <a:p>
          <a:pPr algn="ctr"/>
          <a:endParaRPr lang="en-US" sz="3600" dirty="0" smtClean="0">
            <a:latin typeface="Times New Roman" panose="02020603050405020304" pitchFamily="18" charset="0"/>
            <a:cs typeface="Times New Roman" panose="02020603050405020304" pitchFamily="18" charset="0"/>
          </a:endParaRPr>
        </a:p>
        <a:p>
          <a:pPr algn="ctr"/>
          <a:endParaRPr lang="en-US" sz="3600" dirty="0" smtClean="0">
            <a:latin typeface="Times New Roman" panose="02020603050405020304" pitchFamily="18" charset="0"/>
            <a:cs typeface="Times New Roman" panose="02020603050405020304" pitchFamily="18" charset="0"/>
          </a:endParaRPr>
        </a:p>
        <a:p>
          <a:pPr algn="ctr"/>
          <a:r>
            <a:rPr lang="en-US" sz="3600" dirty="0" smtClean="0">
              <a:latin typeface="Times New Roman" panose="02020603050405020304" pitchFamily="18" charset="0"/>
              <a:cs typeface="Times New Roman" panose="02020603050405020304" pitchFamily="18" charset="0"/>
            </a:rPr>
            <a:t>Characterization of macrocycles</a:t>
          </a:r>
          <a:endParaRPr lang="en-US" sz="3600" dirty="0">
            <a:latin typeface="Times New Roman" panose="02020603050405020304" pitchFamily="18" charset="0"/>
            <a:cs typeface="Times New Roman" panose="02020603050405020304" pitchFamily="18" charset="0"/>
          </a:endParaRPr>
        </a:p>
      </dgm:t>
    </dgm:pt>
    <dgm:pt modelId="{CFD1283D-FBAB-401B-8784-03E21A1214AB}" type="parTrans" cxnId="{EEA38ED6-A739-430A-B442-43494A552C93}">
      <dgm:prSet/>
      <dgm:spPr/>
      <dgm:t>
        <a:bodyPr/>
        <a:lstStyle/>
        <a:p>
          <a:endParaRPr lang="en-US"/>
        </a:p>
      </dgm:t>
    </dgm:pt>
    <dgm:pt modelId="{B69A1C13-B66B-4F5E-A497-53149EE1F4D5}" type="sibTrans" cxnId="{EEA38ED6-A739-430A-B442-43494A552C93}">
      <dgm:prSet/>
      <dgm:spPr/>
      <dgm:t>
        <a:bodyPr/>
        <a:lstStyle/>
        <a:p>
          <a:endParaRPr lang="en-US"/>
        </a:p>
      </dgm:t>
    </dgm:pt>
    <dgm:pt modelId="{0632090A-3A62-4721-8FED-5B80E6421D39}">
      <dgm:prSet phldrT="[Text]" custT="1"/>
      <dgm:spPr/>
      <dgm:t>
        <a:bodyPr/>
        <a:lstStyle/>
        <a:p>
          <a:pPr algn="r"/>
          <a:r>
            <a:rPr lang="en-US" sz="2800" b="1" i="1" dirty="0" smtClean="0">
              <a:latin typeface="Times New Roman" panose="02020603050405020304" pitchFamily="18" charset="0"/>
              <a:cs typeface="Times New Roman" panose="02020603050405020304" pitchFamily="18" charset="0"/>
            </a:rPr>
            <a:t>Melting points </a:t>
          </a:r>
        </a:p>
        <a:p>
          <a:pPr algn="r"/>
          <a:r>
            <a:rPr lang="en-US" sz="2400" i="1" dirty="0" smtClean="0">
              <a:latin typeface="Times New Roman" panose="02020603050405020304" pitchFamily="18" charset="0"/>
              <a:cs typeface="Times New Roman" panose="02020603050405020304" pitchFamily="18" charset="0"/>
            </a:rPr>
            <a:t>determination </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dgm:t>
    </dgm:pt>
    <dgm:pt modelId="{D42ABE31-C70C-4BD7-8B3A-B807D143D29F}" type="parTrans" cxnId="{6240BDD3-FE00-48FF-8FAA-007CD3151AF1}">
      <dgm:prSet/>
      <dgm:spPr/>
      <dgm:t>
        <a:bodyPr/>
        <a:lstStyle/>
        <a:p>
          <a:endParaRPr lang="en-US"/>
        </a:p>
      </dgm:t>
    </dgm:pt>
    <dgm:pt modelId="{05CCFF81-40F9-4755-8D83-D5B19EE18B44}" type="sibTrans" cxnId="{6240BDD3-FE00-48FF-8FAA-007CD3151AF1}">
      <dgm:prSet/>
      <dgm:spPr/>
      <dgm:t>
        <a:bodyPr/>
        <a:lstStyle/>
        <a:p>
          <a:endParaRPr lang="en-US"/>
        </a:p>
      </dgm:t>
    </dgm:pt>
    <dgm:pt modelId="{6B036A43-DE92-4BA0-9772-F74BE0E34156}">
      <dgm:prSet phldrT="[Text]" custT="1"/>
      <dgm:spPr/>
      <dgm:t>
        <a:bodyPr/>
        <a:lstStyle/>
        <a:p>
          <a:pPr algn="r"/>
          <a:r>
            <a:rPr lang="en-US" sz="2800" b="1" i="1" dirty="0" smtClean="0">
              <a:latin typeface="Times New Roman" panose="02020603050405020304" pitchFamily="18" charset="0"/>
              <a:cs typeface="Times New Roman" panose="02020603050405020304" pitchFamily="18" charset="0"/>
            </a:rPr>
            <a:t>FTIR</a:t>
          </a:r>
          <a:r>
            <a:rPr lang="en-US" sz="2800" dirty="0" smtClean="0">
              <a:latin typeface="Times New Roman" panose="02020603050405020304" pitchFamily="18" charset="0"/>
              <a:cs typeface="Times New Roman" panose="02020603050405020304" pitchFamily="18" charset="0"/>
            </a:rPr>
            <a:t> : </a:t>
          </a:r>
        </a:p>
        <a:p>
          <a:pPr algn="r"/>
          <a:r>
            <a:rPr lang="en-US" sz="2400" i="1" dirty="0" smtClean="0">
              <a:latin typeface="Times New Roman" panose="02020603050405020304" pitchFamily="18" charset="0"/>
              <a:cs typeface="Times New Roman" panose="02020603050405020304" pitchFamily="18" charset="0"/>
            </a:rPr>
            <a:t>To define the functional groups</a:t>
          </a:r>
          <a:endParaRPr lang="en-US" sz="2400" i="1" dirty="0">
            <a:latin typeface="Times New Roman" panose="02020603050405020304" pitchFamily="18" charset="0"/>
            <a:cs typeface="Times New Roman" panose="02020603050405020304" pitchFamily="18" charset="0"/>
          </a:endParaRPr>
        </a:p>
      </dgm:t>
    </dgm:pt>
    <dgm:pt modelId="{21E02202-2D29-4553-903B-0F0F94AD1588}" type="parTrans" cxnId="{3C08858A-8EAC-4BA1-95CE-68F89AEE2C3B}">
      <dgm:prSet/>
      <dgm:spPr/>
      <dgm:t>
        <a:bodyPr/>
        <a:lstStyle/>
        <a:p>
          <a:endParaRPr lang="en-US"/>
        </a:p>
      </dgm:t>
    </dgm:pt>
    <dgm:pt modelId="{E4F3C39F-E4E0-4184-8F8D-A17AEDF14498}" type="sibTrans" cxnId="{3C08858A-8EAC-4BA1-95CE-68F89AEE2C3B}">
      <dgm:prSet/>
      <dgm:spPr/>
      <dgm:t>
        <a:bodyPr/>
        <a:lstStyle/>
        <a:p>
          <a:endParaRPr lang="en-US"/>
        </a:p>
      </dgm:t>
    </dgm:pt>
    <dgm:pt modelId="{CC91F579-C8AB-4324-BDEB-F8FA2A6F569C}">
      <dgm:prSet phldrT="[Text]" custT="1"/>
      <dgm:spPr/>
      <dgm:t>
        <a:bodyPr/>
        <a:lstStyle/>
        <a:p>
          <a:pPr algn="r"/>
          <a:r>
            <a:rPr lang="en-US" sz="2800" b="1" i="1" dirty="0" smtClean="0">
              <a:latin typeface="Times New Roman" panose="02020603050405020304" pitchFamily="18" charset="0"/>
              <a:cs typeface="Times New Roman" panose="02020603050405020304" pitchFamily="18" charset="0"/>
            </a:rPr>
            <a:t>TG-DSC-MS</a:t>
          </a:r>
          <a:r>
            <a:rPr lang="en-US" sz="2800" dirty="0" smtClean="0">
              <a:latin typeface="Times New Roman" panose="02020603050405020304" pitchFamily="18" charset="0"/>
              <a:cs typeface="Times New Roman" panose="02020603050405020304" pitchFamily="18" charset="0"/>
            </a:rPr>
            <a:t>: </a:t>
          </a:r>
        </a:p>
        <a:p>
          <a:pPr algn="r"/>
          <a:r>
            <a:rPr lang="en-US" sz="2400" i="1" dirty="0" smtClean="0">
              <a:latin typeface="Times New Roman" panose="02020603050405020304" pitchFamily="18" charset="0"/>
              <a:cs typeface="Times New Roman" panose="02020603050405020304" pitchFamily="18" charset="0"/>
            </a:rPr>
            <a:t>To study the thermal behavior</a:t>
          </a:r>
          <a:endParaRPr lang="en-US" sz="2400" i="1" dirty="0">
            <a:latin typeface="Times New Roman" panose="02020603050405020304" pitchFamily="18" charset="0"/>
            <a:cs typeface="Times New Roman" panose="02020603050405020304" pitchFamily="18" charset="0"/>
          </a:endParaRPr>
        </a:p>
      </dgm:t>
    </dgm:pt>
    <dgm:pt modelId="{04F3B2F5-1AF5-4294-9646-1544909D47DA}" type="parTrans" cxnId="{DC245032-2E2E-44AE-9412-8A8912D79BC3}">
      <dgm:prSet/>
      <dgm:spPr/>
      <dgm:t>
        <a:bodyPr/>
        <a:lstStyle/>
        <a:p>
          <a:endParaRPr lang="en-US"/>
        </a:p>
      </dgm:t>
    </dgm:pt>
    <dgm:pt modelId="{72235BAC-587A-41E5-9125-BC6631CE406B}" type="sibTrans" cxnId="{DC245032-2E2E-44AE-9412-8A8912D79BC3}">
      <dgm:prSet/>
      <dgm:spPr/>
      <dgm:t>
        <a:bodyPr/>
        <a:lstStyle/>
        <a:p>
          <a:endParaRPr lang="en-US"/>
        </a:p>
      </dgm:t>
    </dgm:pt>
    <dgm:pt modelId="{1D58D7A4-CE0B-444F-88A6-903E4ED1C5B0}">
      <dgm:prSet phldrT="[Text]" custT="1"/>
      <dgm:spPr/>
      <dgm:t>
        <a:bodyPr/>
        <a:lstStyle/>
        <a:p>
          <a:pPr algn="r"/>
          <a:r>
            <a:rPr lang="en-US" sz="2800" b="1" i="1" dirty="0" smtClean="0">
              <a:latin typeface="Times New Roman" panose="02020603050405020304" pitchFamily="18" charset="0"/>
              <a:cs typeface="Times New Roman" panose="02020603050405020304" pitchFamily="18" charset="0"/>
            </a:rPr>
            <a:t>1H NMR &amp; 13C NMR</a:t>
          </a:r>
          <a:r>
            <a:rPr lang="en-US" sz="2800" dirty="0" smtClean="0">
              <a:latin typeface="Times New Roman" panose="02020603050405020304" pitchFamily="18" charset="0"/>
              <a:cs typeface="Times New Roman" panose="02020603050405020304" pitchFamily="18" charset="0"/>
            </a:rPr>
            <a:t>: </a:t>
          </a:r>
        </a:p>
        <a:p>
          <a:pPr algn="r"/>
          <a:r>
            <a:rPr lang="en-US" sz="2400" i="1" dirty="0" smtClean="0">
              <a:latin typeface="Times New Roman" panose="02020603050405020304" pitchFamily="18" charset="0"/>
              <a:cs typeface="Times New Roman" panose="02020603050405020304" pitchFamily="18" charset="0"/>
            </a:rPr>
            <a:t>To confirm the proposed structure</a:t>
          </a:r>
          <a:endParaRPr lang="en-US" sz="2400" i="1" dirty="0">
            <a:latin typeface="Times New Roman" panose="02020603050405020304" pitchFamily="18" charset="0"/>
            <a:cs typeface="Times New Roman" panose="02020603050405020304" pitchFamily="18" charset="0"/>
          </a:endParaRPr>
        </a:p>
      </dgm:t>
    </dgm:pt>
    <dgm:pt modelId="{045B99AA-854A-4C38-B25D-5472A3FAF881}" type="parTrans" cxnId="{1F5AA968-20ED-49A8-B320-0E88A22EDC6F}">
      <dgm:prSet/>
      <dgm:spPr/>
      <dgm:t>
        <a:bodyPr/>
        <a:lstStyle/>
        <a:p>
          <a:endParaRPr lang="en-US"/>
        </a:p>
      </dgm:t>
    </dgm:pt>
    <dgm:pt modelId="{6311780E-9EBE-4F5B-9B88-E501182428D2}" type="sibTrans" cxnId="{1F5AA968-20ED-49A8-B320-0E88A22EDC6F}">
      <dgm:prSet/>
      <dgm:spPr/>
      <dgm:t>
        <a:bodyPr/>
        <a:lstStyle/>
        <a:p>
          <a:endParaRPr lang="en-US"/>
        </a:p>
      </dgm:t>
    </dgm:pt>
    <dgm:pt modelId="{EDD3CEAC-0264-4F1A-B2A5-88B79E15E781}">
      <dgm:prSet phldrT="[Text]" custT="1"/>
      <dgm:spPr/>
      <dgm:t>
        <a:bodyPr/>
        <a:lstStyle/>
        <a:p>
          <a:pPr algn="r"/>
          <a:r>
            <a:rPr lang="en-US" sz="2800" b="1" i="1" dirty="0" smtClean="0">
              <a:latin typeface="Times New Roman" panose="02020603050405020304" pitchFamily="18" charset="0"/>
              <a:cs typeface="Times New Roman" panose="02020603050405020304" pitchFamily="18" charset="0"/>
            </a:rPr>
            <a:t>XRD</a:t>
          </a:r>
          <a:r>
            <a:rPr lang="en-US" sz="2800" dirty="0" smtClean="0">
              <a:latin typeface="Times New Roman" panose="02020603050405020304" pitchFamily="18" charset="0"/>
              <a:cs typeface="Times New Roman" panose="02020603050405020304" pitchFamily="18" charset="0"/>
            </a:rPr>
            <a:t>: </a:t>
          </a:r>
        </a:p>
        <a:p>
          <a:pPr algn="r"/>
          <a:r>
            <a:rPr lang="en-US" sz="2400" i="1" dirty="0" smtClean="0">
              <a:latin typeface="Times New Roman" panose="02020603050405020304" pitchFamily="18" charset="0"/>
              <a:cs typeface="Times New Roman" panose="02020603050405020304" pitchFamily="18" charset="0"/>
            </a:rPr>
            <a:t>To evaluate the degree of crystallinity</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dgm:t>
    </dgm:pt>
    <dgm:pt modelId="{D3A97665-CE4A-4D3F-98CF-8E9993AC8630}" type="parTrans" cxnId="{0208F031-1F45-4742-AC3D-268A0E7CF30C}">
      <dgm:prSet/>
      <dgm:spPr/>
      <dgm:t>
        <a:bodyPr/>
        <a:lstStyle/>
        <a:p>
          <a:endParaRPr lang="en-US"/>
        </a:p>
      </dgm:t>
    </dgm:pt>
    <dgm:pt modelId="{CAF1B478-7E4D-4946-ADB3-8AFD2D4B994B}" type="sibTrans" cxnId="{0208F031-1F45-4742-AC3D-268A0E7CF30C}">
      <dgm:prSet/>
      <dgm:spPr/>
      <dgm:t>
        <a:bodyPr/>
        <a:lstStyle/>
        <a:p>
          <a:endParaRPr lang="en-US"/>
        </a:p>
      </dgm:t>
    </dgm:pt>
    <dgm:pt modelId="{40F26939-0D6E-448D-AA82-C61758FB1E29}" type="pres">
      <dgm:prSet presAssocID="{9506FB85-5F45-495E-8839-B130162AB6C6}" presName="vert0" presStyleCnt="0">
        <dgm:presLayoutVars>
          <dgm:dir/>
          <dgm:animOne val="branch"/>
          <dgm:animLvl val="lvl"/>
        </dgm:presLayoutVars>
      </dgm:prSet>
      <dgm:spPr/>
      <dgm:t>
        <a:bodyPr/>
        <a:lstStyle/>
        <a:p>
          <a:endParaRPr lang="en-US"/>
        </a:p>
      </dgm:t>
    </dgm:pt>
    <dgm:pt modelId="{8878F42D-B6A9-4F24-9FB7-649363C4D6C0}" type="pres">
      <dgm:prSet presAssocID="{AEA51361-BCE6-4A33-B593-43F69F4551AB}" presName="thickLine" presStyleLbl="alignNode1" presStyleIdx="0" presStyleCnt="1"/>
      <dgm:spPr/>
    </dgm:pt>
    <dgm:pt modelId="{0B7BDAFA-9B59-4C4C-9953-B8DF6C5C6388}" type="pres">
      <dgm:prSet presAssocID="{AEA51361-BCE6-4A33-B593-43F69F4551AB}" presName="horz1" presStyleCnt="0"/>
      <dgm:spPr/>
    </dgm:pt>
    <dgm:pt modelId="{C04A343F-47CA-47F9-9A79-61213C722482}" type="pres">
      <dgm:prSet presAssocID="{AEA51361-BCE6-4A33-B593-43F69F4551AB}" presName="tx1" presStyleLbl="revTx" presStyleIdx="0" presStyleCnt="6" custScaleX="212093"/>
      <dgm:spPr/>
      <dgm:t>
        <a:bodyPr/>
        <a:lstStyle/>
        <a:p>
          <a:endParaRPr lang="en-US"/>
        </a:p>
      </dgm:t>
    </dgm:pt>
    <dgm:pt modelId="{5CED65B9-F1D1-4D63-BF90-7295A5220E3F}" type="pres">
      <dgm:prSet presAssocID="{AEA51361-BCE6-4A33-B593-43F69F4551AB}" presName="vert1" presStyleCnt="0"/>
      <dgm:spPr/>
    </dgm:pt>
    <dgm:pt modelId="{44E76ACF-53E5-44BD-83AB-0936A261B0B1}" type="pres">
      <dgm:prSet presAssocID="{0632090A-3A62-4721-8FED-5B80E6421D39}" presName="vertSpace2a" presStyleCnt="0"/>
      <dgm:spPr/>
    </dgm:pt>
    <dgm:pt modelId="{CFECFF28-1F86-4964-8EBE-3A85196C06D2}" type="pres">
      <dgm:prSet presAssocID="{0632090A-3A62-4721-8FED-5B80E6421D39}" presName="horz2" presStyleCnt="0"/>
      <dgm:spPr/>
    </dgm:pt>
    <dgm:pt modelId="{B46A0ACA-68B8-401A-8BC4-249372C116BB}" type="pres">
      <dgm:prSet presAssocID="{0632090A-3A62-4721-8FED-5B80E6421D39}" presName="horzSpace2" presStyleCnt="0"/>
      <dgm:spPr/>
    </dgm:pt>
    <dgm:pt modelId="{B4E07263-CE3B-40D1-B1A7-25BBBE8CDEAA}" type="pres">
      <dgm:prSet presAssocID="{0632090A-3A62-4721-8FED-5B80E6421D39}" presName="tx2" presStyleLbl="revTx" presStyleIdx="1" presStyleCnt="6" custLinFactNeighborX="220" custLinFactNeighborY="-5259"/>
      <dgm:spPr/>
      <dgm:t>
        <a:bodyPr/>
        <a:lstStyle/>
        <a:p>
          <a:endParaRPr lang="en-US"/>
        </a:p>
      </dgm:t>
    </dgm:pt>
    <dgm:pt modelId="{EB5D3647-7829-4A61-A87B-0BFE69C9E0A5}" type="pres">
      <dgm:prSet presAssocID="{0632090A-3A62-4721-8FED-5B80E6421D39}" presName="vert2" presStyleCnt="0"/>
      <dgm:spPr/>
    </dgm:pt>
    <dgm:pt modelId="{6720A85F-EC7F-4EC2-B878-6105433C6EF1}" type="pres">
      <dgm:prSet presAssocID="{0632090A-3A62-4721-8FED-5B80E6421D39}" presName="thinLine2b" presStyleLbl="callout" presStyleIdx="0" presStyleCnt="5"/>
      <dgm:spPr/>
    </dgm:pt>
    <dgm:pt modelId="{7CEA5D36-82C1-4A45-B094-0713C18704DB}" type="pres">
      <dgm:prSet presAssocID="{0632090A-3A62-4721-8FED-5B80E6421D39}" presName="vertSpace2b" presStyleCnt="0"/>
      <dgm:spPr/>
    </dgm:pt>
    <dgm:pt modelId="{65F1C451-1104-454B-966A-2A3D2C9C0F74}" type="pres">
      <dgm:prSet presAssocID="{6B036A43-DE92-4BA0-9772-F74BE0E34156}" presName="horz2" presStyleCnt="0"/>
      <dgm:spPr/>
    </dgm:pt>
    <dgm:pt modelId="{B72C9135-2BDE-4CFF-9C55-EF3DED834AFD}" type="pres">
      <dgm:prSet presAssocID="{6B036A43-DE92-4BA0-9772-F74BE0E34156}" presName="horzSpace2" presStyleCnt="0"/>
      <dgm:spPr/>
    </dgm:pt>
    <dgm:pt modelId="{8E94C88E-508D-4F43-80F5-9E59FE4B7CEB}" type="pres">
      <dgm:prSet presAssocID="{6B036A43-DE92-4BA0-9772-F74BE0E34156}" presName="tx2" presStyleLbl="revTx" presStyleIdx="2" presStyleCnt="6"/>
      <dgm:spPr/>
      <dgm:t>
        <a:bodyPr/>
        <a:lstStyle/>
        <a:p>
          <a:endParaRPr lang="en-US"/>
        </a:p>
      </dgm:t>
    </dgm:pt>
    <dgm:pt modelId="{6FF5C276-CFE7-45B8-99C3-E8347EDD068E}" type="pres">
      <dgm:prSet presAssocID="{6B036A43-DE92-4BA0-9772-F74BE0E34156}" presName="vert2" presStyleCnt="0"/>
      <dgm:spPr/>
    </dgm:pt>
    <dgm:pt modelId="{2966AC98-27D2-4DE5-A1A3-B2876579CAED}" type="pres">
      <dgm:prSet presAssocID="{6B036A43-DE92-4BA0-9772-F74BE0E34156}" presName="thinLine2b" presStyleLbl="callout" presStyleIdx="1" presStyleCnt="5"/>
      <dgm:spPr/>
    </dgm:pt>
    <dgm:pt modelId="{493534C7-51CA-471E-BA42-B42A636AB4CB}" type="pres">
      <dgm:prSet presAssocID="{6B036A43-DE92-4BA0-9772-F74BE0E34156}" presName="vertSpace2b" presStyleCnt="0"/>
      <dgm:spPr/>
    </dgm:pt>
    <dgm:pt modelId="{38603925-1C71-4A81-A471-D7FB4BDCE4EE}" type="pres">
      <dgm:prSet presAssocID="{CC91F579-C8AB-4324-BDEB-F8FA2A6F569C}" presName="horz2" presStyleCnt="0"/>
      <dgm:spPr/>
    </dgm:pt>
    <dgm:pt modelId="{90CFB703-6741-437D-AC9F-4B59C3CAB972}" type="pres">
      <dgm:prSet presAssocID="{CC91F579-C8AB-4324-BDEB-F8FA2A6F569C}" presName="horzSpace2" presStyleCnt="0"/>
      <dgm:spPr/>
    </dgm:pt>
    <dgm:pt modelId="{0B3632C0-C951-4BFD-BB0B-822087956AFC}" type="pres">
      <dgm:prSet presAssocID="{CC91F579-C8AB-4324-BDEB-F8FA2A6F569C}" presName="tx2" presStyleLbl="revTx" presStyleIdx="3" presStyleCnt="6"/>
      <dgm:spPr/>
      <dgm:t>
        <a:bodyPr/>
        <a:lstStyle/>
        <a:p>
          <a:endParaRPr lang="en-US"/>
        </a:p>
      </dgm:t>
    </dgm:pt>
    <dgm:pt modelId="{A3FE4CA6-8CB6-41F3-972D-30F64414D09E}" type="pres">
      <dgm:prSet presAssocID="{CC91F579-C8AB-4324-BDEB-F8FA2A6F569C}" presName="vert2" presStyleCnt="0"/>
      <dgm:spPr/>
    </dgm:pt>
    <dgm:pt modelId="{F2872B5D-ECE7-4EAC-81F1-BC273ED3E76C}" type="pres">
      <dgm:prSet presAssocID="{CC91F579-C8AB-4324-BDEB-F8FA2A6F569C}" presName="thinLine2b" presStyleLbl="callout" presStyleIdx="2" presStyleCnt="5"/>
      <dgm:spPr/>
    </dgm:pt>
    <dgm:pt modelId="{E353A3C6-2437-4A1E-9E32-6DE375FA1942}" type="pres">
      <dgm:prSet presAssocID="{CC91F579-C8AB-4324-BDEB-F8FA2A6F569C}" presName="vertSpace2b" presStyleCnt="0"/>
      <dgm:spPr/>
    </dgm:pt>
    <dgm:pt modelId="{FB2E108D-CA71-4FC7-B687-55076B7A38AD}" type="pres">
      <dgm:prSet presAssocID="{EDD3CEAC-0264-4F1A-B2A5-88B79E15E781}" presName="horz2" presStyleCnt="0"/>
      <dgm:spPr/>
    </dgm:pt>
    <dgm:pt modelId="{5CA80AD3-321E-4ADA-ACE9-B2DFBCF720B4}" type="pres">
      <dgm:prSet presAssocID="{EDD3CEAC-0264-4F1A-B2A5-88B79E15E781}" presName="horzSpace2" presStyleCnt="0"/>
      <dgm:spPr/>
    </dgm:pt>
    <dgm:pt modelId="{BEA7E40F-5605-48F5-880A-ECA4CC498AA3}" type="pres">
      <dgm:prSet presAssocID="{EDD3CEAC-0264-4F1A-B2A5-88B79E15E781}" presName="tx2" presStyleLbl="revTx" presStyleIdx="4" presStyleCnt="6"/>
      <dgm:spPr/>
      <dgm:t>
        <a:bodyPr/>
        <a:lstStyle/>
        <a:p>
          <a:endParaRPr lang="en-US"/>
        </a:p>
      </dgm:t>
    </dgm:pt>
    <dgm:pt modelId="{786EA079-BA70-49CB-9899-DF957AB07FAC}" type="pres">
      <dgm:prSet presAssocID="{EDD3CEAC-0264-4F1A-B2A5-88B79E15E781}" presName="vert2" presStyleCnt="0"/>
      <dgm:spPr/>
    </dgm:pt>
    <dgm:pt modelId="{1C92C064-9BD3-42E2-8F7E-D2BD82E08E64}" type="pres">
      <dgm:prSet presAssocID="{EDD3CEAC-0264-4F1A-B2A5-88B79E15E781}" presName="thinLine2b" presStyleLbl="callout" presStyleIdx="3" presStyleCnt="5"/>
      <dgm:spPr/>
    </dgm:pt>
    <dgm:pt modelId="{4A13CF20-9257-4B5F-878F-A2DF528AA9A6}" type="pres">
      <dgm:prSet presAssocID="{EDD3CEAC-0264-4F1A-B2A5-88B79E15E781}" presName="vertSpace2b" presStyleCnt="0"/>
      <dgm:spPr/>
    </dgm:pt>
    <dgm:pt modelId="{07C79708-70AF-4F05-8C84-1779C52D6E1C}" type="pres">
      <dgm:prSet presAssocID="{1D58D7A4-CE0B-444F-88A6-903E4ED1C5B0}" presName="horz2" presStyleCnt="0"/>
      <dgm:spPr/>
    </dgm:pt>
    <dgm:pt modelId="{36579F67-E0C6-423E-A0BE-4B8F6E637966}" type="pres">
      <dgm:prSet presAssocID="{1D58D7A4-CE0B-444F-88A6-903E4ED1C5B0}" presName="horzSpace2" presStyleCnt="0"/>
      <dgm:spPr/>
    </dgm:pt>
    <dgm:pt modelId="{13067120-2760-42BB-9954-316F336921D2}" type="pres">
      <dgm:prSet presAssocID="{1D58D7A4-CE0B-444F-88A6-903E4ED1C5B0}" presName="tx2" presStyleLbl="revTx" presStyleIdx="5" presStyleCnt="6"/>
      <dgm:spPr/>
      <dgm:t>
        <a:bodyPr/>
        <a:lstStyle/>
        <a:p>
          <a:endParaRPr lang="en-US"/>
        </a:p>
      </dgm:t>
    </dgm:pt>
    <dgm:pt modelId="{D2E9C2FD-CCFA-4B7D-A7EE-3EA911EBEB47}" type="pres">
      <dgm:prSet presAssocID="{1D58D7A4-CE0B-444F-88A6-903E4ED1C5B0}" presName="vert2" presStyleCnt="0"/>
      <dgm:spPr/>
    </dgm:pt>
    <dgm:pt modelId="{D5C71A52-9EE8-4822-B9AF-E97259E0A5B3}" type="pres">
      <dgm:prSet presAssocID="{1D58D7A4-CE0B-444F-88A6-903E4ED1C5B0}" presName="thinLine2b" presStyleLbl="callout" presStyleIdx="4" presStyleCnt="5"/>
      <dgm:spPr/>
    </dgm:pt>
    <dgm:pt modelId="{FCB01445-BE65-4D9E-9815-D73CC31AF55C}" type="pres">
      <dgm:prSet presAssocID="{1D58D7A4-CE0B-444F-88A6-903E4ED1C5B0}" presName="vertSpace2b" presStyleCnt="0"/>
      <dgm:spPr/>
    </dgm:pt>
  </dgm:ptLst>
  <dgm:cxnLst>
    <dgm:cxn modelId="{754A82BD-1A1A-426F-BC0C-95A6A431D5D8}" type="presOf" srcId="{CC91F579-C8AB-4324-BDEB-F8FA2A6F569C}" destId="{0B3632C0-C951-4BFD-BB0B-822087956AFC}" srcOrd="0" destOrd="0" presId="urn:microsoft.com/office/officeart/2008/layout/LinedList"/>
    <dgm:cxn modelId="{EEF46152-731B-487A-95E0-F1CE92BDA262}" type="presOf" srcId="{0632090A-3A62-4721-8FED-5B80E6421D39}" destId="{B4E07263-CE3B-40D1-B1A7-25BBBE8CDEAA}" srcOrd="0" destOrd="0" presId="urn:microsoft.com/office/officeart/2008/layout/LinedList"/>
    <dgm:cxn modelId="{7CDDB3B0-843F-48AA-B24E-1AC9B90D6330}" type="presOf" srcId="{AEA51361-BCE6-4A33-B593-43F69F4551AB}" destId="{C04A343F-47CA-47F9-9A79-61213C722482}" srcOrd="0" destOrd="0" presId="urn:microsoft.com/office/officeart/2008/layout/LinedList"/>
    <dgm:cxn modelId="{6240BDD3-FE00-48FF-8FAA-007CD3151AF1}" srcId="{AEA51361-BCE6-4A33-B593-43F69F4551AB}" destId="{0632090A-3A62-4721-8FED-5B80E6421D39}" srcOrd="0" destOrd="0" parTransId="{D42ABE31-C70C-4BD7-8B3A-B807D143D29F}" sibTransId="{05CCFF81-40F9-4755-8D83-D5B19EE18B44}"/>
    <dgm:cxn modelId="{B82412A1-B240-495C-823A-687A784545EF}" type="presOf" srcId="{1D58D7A4-CE0B-444F-88A6-903E4ED1C5B0}" destId="{13067120-2760-42BB-9954-316F336921D2}" srcOrd="0" destOrd="0" presId="urn:microsoft.com/office/officeart/2008/layout/LinedList"/>
    <dgm:cxn modelId="{DC245032-2E2E-44AE-9412-8A8912D79BC3}" srcId="{AEA51361-BCE6-4A33-B593-43F69F4551AB}" destId="{CC91F579-C8AB-4324-BDEB-F8FA2A6F569C}" srcOrd="2" destOrd="0" parTransId="{04F3B2F5-1AF5-4294-9646-1544909D47DA}" sibTransId="{72235BAC-587A-41E5-9125-BC6631CE406B}"/>
    <dgm:cxn modelId="{EEA38ED6-A739-430A-B442-43494A552C93}" srcId="{9506FB85-5F45-495E-8839-B130162AB6C6}" destId="{AEA51361-BCE6-4A33-B593-43F69F4551AB}" srcOrd="0" destOrd="0" parTransId="{CFD1283D-FBAB-401B-8784-03E21A1214AB}" sibTransId="{B69A1C13-B66B-4F5E-A497-53149EE1F4D5}"/>
    <dgm:cxn modelId="{0208F031-1F45-4742-AC3D-268A0E7CF30C}" srcId="{AEA51361-BCE6-4A33-B593-43F69F4551AB}" destId="{EDD3CEAC-0264-4F1A-B2A5-88B79E15E781}" srcOrd="3" destOrd="0" parTransId="{D3A97665-CE4A-4D3F-98CF-8E9993AC8630}" sibTransId="{CAF1B478-7E4D-4946-ADB3-8AFD2D4B994B}"/>
    <dgm:cxn modelId="{D50511BF-C8FB-4D12-94E0-CC21CB8C8E9F}" type="presOf" srcId="{EDD3CEAC-0264-4F1A-B2A5-88B79E15E781}" destId="{BEA7E40F-5605-48F5-880A-ECA4CC498AA3}" srcOrd="0" destOrd="0" presId="urn:microsoft.com/office/officeart/2008/layout/LinedList"/>
    <dgm:cxn modelId="{C4094D89-CBF0-41B6-8891-2EE0308DC8CD}" type="presOf" srcId="{6B036A43-DE92-4BA0-9772-F74BE0E34156}" destId="{8E94C88E-508D-4F43-80F5-9E59FE4B7CEB}" srcOrd="0" destOrd="0" presId="urn:microsoft.com/office/officeart/2008/layout/LinedList"/>
    <dgm:cxn modelId="{3C08858A-8EAC-4BA1-95CE-68F89AEE2C3B}" srcId="{AEA51361-BCE6-4A33-B593-43F69F4551AB}" destId="{6B036A43-DE92-4BA0-9772-F74BE0E34156}" srcOrd="1" destOrd="0" parTransId="{21E02202-2D29-4553-903B-0F0F94AD1588}" sibTransId="{E4F3C39F-E4E0-4184-8F8D-A17AEDF14498}"/>
    <dgm:cxn modelId="{1F5AA968-20ED-49A8-B320-0E88A22EDC6F}" srcId="{AEA51361-BCE6-4A33-B593-43F69F4551AB}" destId="{1D58D7A4-CE0B-444F-88A6-903E4ED1C5B0}" srcOrd="4" destOrd="0" parTransId="{045B99AA-854A-4C38-B25D-5472A3FAF881}" sibTransId="{6311780E-9EBE-4F5B-9B88-E501182428D2}"/>
    <dgm:cxn modelId="{A518A279-E575-4E2B-A181-1254D01BC340}" type="presOf" srcId="{9506FB85-5F45-495E-8839-B130162AB6C6}" destId="{40F26939-0D6E-448D-AA82-C61758FB1E29}" srcOrd="0" destOrd="0" presId="urn:microsoft.com/office/officeart/2008/layout/LinedList"/>
    <dgm:cxn modelId="{7D046A05-832C-40FE-956B-86DC54D4EB21}" type="presParOf" srcId="{40F26939-0D6E-448D-AA82-C61758FB1E29}" destId="{8878F42D-B6A9-4F24-9FB7-649363C4D6C0}" srcOrd="0" destOrd="0" presId="urn:microsoft.com/office/officeart/2008/layout/LinedList"/>
    <dgm:cxn modelId="{5E296F7D-7E60-45BB-AC41-B54F9E484B2A}" type="presParOf" srcId="{40F26939-0D6E-448D-AA82-C61758FB1E29}" destId="{0B7BDAFA-9B59-4C4C-9953-B8DF6C5C6388}" srcOrd="1" destOrd="0" presId="urn:microsoft.com/office/officeart/2008/layout/LinedList"/>
    <dgm:cxn modelId="{E4C5AEC4-D87C-4163-A33D-C843C7321D64}" type="presParOf" srcId="{0B7BDAFA-9B59-4C4C-9953-B8DF6C5C6388}" destId="{C04A343F-47CA-47F9-9A79-61213C722482}" srcOrd="0" destOrd="0" presId="urn:microsoft.com/office/officeart/2008/layout/LinedList"/>
    <dgm:cxn modelId="{088E5CA5-D4B2-4320-A365-9E59430EE1B1}" type="presParOf" srcId="{0B7BDAFA-9B59-4C4C-9953-B8DF6C5C6388}" destId="{5CED65B9-F1D1-4D63-BF90-7295A5220E3F}" srcOrd="1" destOrd="0" presId="urn:microsoft.com/office/officeart/2008/layout/LinedList"/>
    <dgm:cxn modelId="{8381F611-B96B-4302-94EC-D31EF7FF3728}" type="presParOf" srcId="{5CED65B9-F1D1-4D63-BF90-7295A5220E3F}" destId="{44E76ACF-53E5-44BD-83AB-0936A261B0B1}" srcOrd="0" destOrd="0" presId="urn:microsoft.com/office/officeart/2008/layout/LinedList"/>
    <dgm:cxn modelId="{01B04639-7059-4584-AE1F-E629F9450B8D}" type="presParOf" srcId="{5CED65B9-F1D1-4D63-BF90-7295A5220E3F}" destId="{CFECFF28-1F86-4964-8EBE-3A85196C06D2}" srcOrd="1" destOrd="0" presId="urn:microsoft.com/office/officeart/2008/layout/LinedList"/>
    <dgm:cxn modelId="{807955A9-4BCE-408B-B9E3-109C219437F6}" type="presParOf" srcId="{CFECFF28-1F86-4964-8EBE-3A85196C06D2}" destId="{B46A0ACA-68B8-401A-8BC4-249372C116BB}" srcOrd="0" destOrd="0" presId="urn:microsoft.com/office/officeart/2008/layout/LinedList"/>
    <dgm:cxn modelId="{A7EC63AB-7214-4BAB-984B-C11918A00402}" type="presParOf" srcId="{CFECFF28-1F86-4964-8EBE-3A85196C06D2}" destId="{B4E07263-CE3B-40D1-B1A7-25BBBE8CDEAA}" srcOrd="1" destOrd="0" presId="urn:microsoft.com/office/officeart/2008/layout/LinedList"/>
    <dgm:cxn modelId="{DD89EB69-0741-443E-914D-D07DEB1174C3}" type="presParOf" srcId="{CFECFF28-1F86-4964-8EBE-3A85196C06D2}" destId="{EB5D3647-7829-4A61-A87B-0BFE69C9E0A5}" srcOrd="2" destOrd="0" presId="urn:microsoft.com/office/officeart/2008/layout/LinedList"/>
    <dgm:cxn modelId="{7603DD78-1D8C-4D6D-AA4E-04B13FEC8FD4}" type="presParOf" srcId="{5CED65B9-F1D1-4D63-BF90-7295A5220E3F}" destId="{6720A85F-EC7F-4EC2-B878-6105433C6EF1}" srcOrd="2" destOrd="0" presId="urn:microsoft.com/office/officeart/2008/layout/LinedList"/>
    <dgm:cxn modelId="{EDB6EA1A-15B3-4BAD-A338-4CDB642EF8FE}" type="presParOf" srcId="{5CED65B9-F1D1-4D63-BF90-7295A5220E3F}" destId="{7CEA5D36-82C1-4A45-B094-0713C18704DB}" srcOrd="3" destOrd="0" presId="urn:microsoft.com/office/officeart/2008/layout/LinedList"/>
    <dgm:cxn modelId="{91007993-4EE7-4048-8434-D57F95F804CB}" type="presParOf" srcId="{5CED65B9-F1D1-4D63-BF90-7295A5220E3F}" destId="{65F1C451-1104-454B-966A-2A3D2C9C0F74}" srcOrd="4" destOrd="0" presId="urn:microsoft.com/office/officeart/2008/layout/LinedList"/>
    <dgm:cxn modelId="{5FB42587-C7F0-4DE3-81FF-F32120D55048}" type="presParOf" srcId="{65F1C451-1104-454B-966A-2A3D2C9C0F74}" destId="{B72C9135-2BDE-4CFF-9C55-EF3DED834AFD}" srcOrd="0" destOrd="0" presId="urn:microsoft.com/office/officeart/2008/layout/LinedList"/>
    <dgm:cxn modelId="{8DC79C8E-FC6A-4F83-8DFB-8D2AF4E63A84}" type="presParOf" srcId="{65F1C451-1104-454B-966A-2A3D2C9C0F74}" destId="{8E94C88E-508D-4F43-80F5-9E59FE4B7CEB}" srcOrd="1" destOrd="0" presId="urn:microsoft.com/office/officeart/2008/layout/LinedList"/>
    <dgm:cxn modelId="{5A88DC8E-B77A-46E9-9D19-C87942494265}" type="presParOf" srcId="{65F1C451-1104-454B-966A-2A3D2C9C0F74}" destId="{6FF5C276-CFE7-45B8-99C3-E8347EDD068E}" srcOrd="2" destOrd="0" presId="urn:microsoft.com/office/officeart/2008/layout/LinedList"/>
    <dgm:cxn modelId="{6BD2F35E-8363-47B0-A151-0A41585DC35F}" type="presParOf" srcId="{5CED65B9-F1D1-4D63-BF90-7295A5220E3F}" destId="{2966AC98-27D2-4DE5-A1A3-B2876579CAED}" srcOrd="5" destOrd="0" presId="urn:microsoft.com/office/officeart/2008/layout/LinedList"/>
    <dgm:cxn modelId="{9860832E-C038-4954-9E06-39C11E309A90}" type="presParOf" srcId="{5CED65B9-F1D1-4D63-BF90-7295A5220E3F}" destId="{493534C7-51CA-471E-BA42-B42A636AB4CB}" srcOrd="6" destOrd="0" presId="urn:microsoft.com/office/officeart/2008/layout/LinedList"/>
    <dgm:cxn modelId="{96C77640-31B4-40BC-BED9-92D3C1F545E0}" type="presParOf" srcId="{5CED65B9-F1D1-4D63-BF90-7295A5220E3F}" destId="{38603925-1C71-4A81-A471-D7FB4BDCE4EE}" srcOrd="7" destOrd="0" presId="urn:microsoft.com/office/officeart/2008/layout/LinedList"/>
    <dgm:cxn modelId="{6007B0A7-B20A-43BC-9875-6C649CB1B395}" type="presParOf" srcId="{38603925-1C71-4A81-A471-D7FB4BDCE4EE}" destId="{90CFB703-6741-437D-AC9F-4B59C3CAB972}" srcOrd="0" destOrd="0" presId="urn:microsoft.com/office/officeart/2008/layout/LinedList"/>
    <dgm:cxn modelId="{134DCD70-572C-46E3-B628-2CC7ABF704B8}" type="presParOf" srcId="{38603925-1C71-4A81-A471-D7FB4BDCE4EE}" destId="{0B3632C0-C951-4BFD-BB0B-822087956AFC}" srcOrd="1" destOrd="0" presId="urn:microsoft.com/office/officeart/2008/layout/LinedList"/>
    <dgm:cxn modelId="{B30426B0-C6DE-4DEB-905E-68803D055615}" type="presParOf" srcId="{38603925-1C71-4A81-A471-D7FB4BDCE4EE}" destId="{A3FE4CA6-8CB6-41F3-972D-30F64414D09E}" srcOrd="2" destOrd="0" presId="urn:microsoft.com/office/officeart/2008/layout/LinedList"/>
    <dgm:cxn modelId="{ED3B9A53-2D44-4DC1-8C21-38E88BC4B799}" type="presParOf" srcId="{5CED65B9-F1D1-4D63-BF90-7295A5220E3F}" destId="{F2872B5D-ECE7-4EAC-81F1-BC273ED3E76C}" srcOrd="8" destOrd="0" presId="urn:microsoft.com/office/officeart/2008/layout/LinedList"/>
    <dgm:cxn modelId="{1A426969-EDE3-4B00-A2F3-8BB1BB3E8D65}" type="presParOf" srcId="{5CED65B9-F1D1-4D63-BF90-7295A5220E3F}" destId="{E353A3C6-2437-4A1E-9E32-6DE375FA1942}" srcOrd="9" destOrd="0" presId="urn:microsoft.com/office/officeart/2008/layout/LinedList"/>
    <dgm:cxn modelId="{00E454D3-34BF-4E0E-A17B-481FBB88DEAA}" type="presParOf" srcId="{5CED65B9-F1D1-4D63-BF90-7295A5220E3F}" destId="{FB2E108D-CA71-4FC7-B687-55076B7A38AD}" srcOrd="10" destOrd="0" presId="urn:microsoft.com/office/officeart/2008/layout/LinedList"/>
    <dgm:cxn modelId="{356BF6EB-7F8B-4B81-9240-6F0417993954}" type="presParOf" srcId="{FB2E108D-CA71-4FC7-B687-55076B7A38AD}" destId="{5CA80AD3-321E-4ADA-ACE9-B2DFBCF720B4}" srcOrd="0" destOrd="0" presId="urn:microsoft.com/office/officeart/2008/layout/LinedList"/>
    <dgm:cxn modelId="{0CC9C8C9-8DBE-4434-B4A1-9B6448302D20}" type="presParOf" srcId="{FB2E108D-CA71-4FC7-B687-55076B7A38AD}" destId="{BEA7E40F-5605-48F5-880A-ECA4CC498AA3}" srcOrd="1" destOrd="0" presId="urn:microsoft.com/office/officeart/2008/layout/LinedList"/>
    <dgm:cxn modelId="{CBA15CD8-EEC7-44EA-A805-82C071673065}" type="presParOf" srcId="{FB2E108D-CA71-4FC7-B687-55076B7A38AD}" destId="{786EA079-BA70-49CB-9899-DF957AB07FAC}" srcOrd="2" destOrd="0" presId="urn:microsoft.com/office/officeart/2008/layout/LinedList"/>
    <dgm:cxn modelId="{97772186-EB69-4D25-AEF0-1D89C77B1BE0}" type="presParOf" srcId="{5CED65B9-F1D1-4D63-BF90-7295A5220E3F}" destId="{1C92C064-9BD3-42E2-8F7E-D2BD82E08E64}" srcOrd="11" destOrd="0" presId="urn:microsoft.com/office/officeart/2008/layout/LinedList"/>
    <dgm:cxn modelId="{E649FCFD-200A-4D4D-8E7B-287B18006D07}" type="presParOf" srcId="{5CED65B9-F1D1-4D63-BF90-7295A5220E3F}" destId="{4A13CF20-9257-4B5F-878F-A2DF528AA9A6}" srcOrd="12" destOrd="0" presId="urn:microsoft.com/office/officeart/2008/layout/LinedList"/>
    <dgm:cxn modelId="{B7D22B7B-6449-4BF7-BEF8-9C9643213AD9}" type="presParOf" srcId="{5CED65B9-F1D1-4D63-BF90-7295A5220E3F}" destId="{07C79708-70AF-4F05-8C84-1779C52D6E1C}" srcOrd="13" destOrd="0" presId="urn:microsoft.com/office/officeart/2008/layout/LinedList"/>
    <dgm:cxn modelId="{BBA943A1-15CC-4713-9B8E-EFFAC0FAA4A2}" type="presParOf" srcId="{07C79708-70AF-4F05-8C84-1779C52D6E1C}" destId="{36579F67-E0C6-423E-A0BE-4B8F6E637966}" srcOrd="0" destOrd="0" presId="urn:microsoft.com/office/officeart/2008/layout/LinedList"/>
    <dgm:cxn modelId="{E9468FE3-4ACB-48C7-A38C-FC224FB3B979}" type="presParOf" srcId="{07C79708-70AF-4F05-8C84-1779C52D6E1C}" destId="{13067120-2760-42BB-9954-316F336921D2}" srcOrd="1" destOrd="0" presId="urn:microsoft.com/office/officeart/2008/layout/LinedList"/>
    <dgm:cxn modelId="{AD4DA2EA-14C8-46AF-993B-3D90F5CBFD7D}" type="presParOf" srcId="{07C79708-70AF-4F05-8C84-1779C52D6E1C}" destId="{D2E9C2FD-CCFA-4B7D-A7EE-3EA911EBEB47}" srcOrd="2" destOrd="0" presId="urn:microsoft.com/office/officeart/2008/layout/LinedList"/>
    <dgm:cxn modelId="{0EF7B1E5-6141-45A6-B6FE-61D4178A8A62}" type="presParOf" srcId="{5CED65B9-F1D1-4D63-BF90-7295A5220E3F}" destId="{D5C71A52-9EE8-4822-B9AF-E97259E0A5B3}" srcOrd="14" destOrd="0" presId="urn:microsoft.com/office/officeart/2008/layout/LinedList"/>
    <dgm:cxn modelId="{936E39E5-8205-4AF8-B5D7-9AF1FF7F82F8}" type="presParOf" srcId="{5CED65B9-F1D1-4D63-BF90-7295A5220E3F}" destId="{FCB01445-BE65-4D9E-9815-D73CC31AF55C}"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8F42D-B6A9-4F24-9FB7-649363C4D6C0}">
      <dsp:nvSpPr>
        <dsp:cNvPr id="0" name=""/>
        <dsp:cNvSpPr/>
      </dsp:nvSpPr>
      <dsp:spPr>
        <a:xfrm>
          <a:off x="0" y="2414"/>
          <a:ext cx="10709945"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4A343F-47CA-47F9-9A79-61213C722482}">
      <dsp:nvSpPr>
        <dsp:cNvPr id="0" name=""/>
        <dsp:cNvSpPr/>
      </dsp:nvSpPr>
      <dsp:spPr>
        <a:xfrm>
          <a:off x="0" y="2414"/>
          <a:ext cx="3708940" cy="493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ctr" defTabSz="1600200">
            <a:lnSpc>
              <a:spcPct val="90000"/>
            </a:lnSpc>
            <a:spcBef>
              <a:spcPct val="0"/>
            </a:spcBef>
            <a:spcAft>
              <a:spcPct val="35000"/>
            </a:spcAft>
          </a:pPr>
          <a:endParaRPr lang="en-US" sz="3600" kern="1200" dirty="0" smtClean="0">
            <a:latin typeface="Times New Roman" panose="02020603050405020304" pitchFamily="18" charset="0"/>
            <a:cs typeface="Times New Roman" panose="02020603050405020304" pitchFamily="18" charset="0"/>
          </a:endParaRPr>
        </a:p>
        <a:p>
          <a:pPr lvl="0" algn="ctr" defTabSz="1600200">
            <a:lnSpc>
              <a:spcPct val="90000"/>
            </a:lnSpc>
            <a:spcBef>
              <a:spcPct val="0"/>
            </a:spcBef>
            <a:spcAft>
              <a:spcPct val="35000"/>
            </a:spcAft>
          </a:pPr>
          <a:endParaRPr lang="en-US" sz="3600" kern="1200" dirty="0" smtClean="0">
            <a:latin typeface="Times New Roman" panose="02020603050405020304" pitchFamily="18" charset="0"/>
            <a:cs typeface="Times New Roman" panose="02020603050405020304" pitchFamily="18" charset="0"/>
          </a:endParaRPr>
        </a:p>
        <a:p>
          <a:pPr lvl="0" algn="ctr" defTabSz="1600200">
            <a:lnSpc>
              <a:spcPct val="90000"/>
            </a:lnSpc>
            <a:spcBef>
              <a:spcPct val="0"/>
            </a:spcBef>
            <a:spcAft>
              <a:spcPct val="35000"/>
            </a:spcAft>
          </a:pPr>
          <a:endParaRPr lang="en-US" sz="3600" kern="1200" dirty="0" smtClean="0">
            <a:latin typeface="Times New Roman" panose="02020603050405020304" pitchFamily="18" charset="0"/>
            <a:cs typeface="Times New Roman" panose="02020603050405020304" pitchFamily="18" charset="0"/>
          </a:endParaRPr>
        </a:p>
        <a:p>
          <a:pPr lvl="0" algn="ctr"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Characterization of macrocycles</a:t>
          </a:r>
          <a:endParaRPr lang="en-US" sz="3600" kern="1200" dirty="0">
            <a:latin typeface="Times New Roman" panose="02020603050405020304" pitchFamily="18" charset="0"/>
            <a:cs typeface="Times New Roman" panose="02020603050405020304" pitchFamily="18" charset="0"/>
          </a:endParaRPr>
        </a:p>
      </dsp:txBody>
      <dsp:txXfrm>
        <a:off x="0" y="2414"/>
        <a:ext cx="3708940" cy="4939110"/>
      </dsp:txXfrm>
    </dsp:sp>
    <dsp:sp modelId="{B4E07263-CE3B-40D1-B1A7-25BBBE8CDEAA}">
      <dsp:nvSpPr>
        <dsp:cNvPr id="0" name=""/>
        <dsp:cNvSpPr/>
      </dsp:nvSpPr>
      <dsp:spPr>
        <a:xfrm>
          <a:off x="3846167" y="2"/>
          <a:ext cx="6863777" cy="930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r" defTabSz="1244600">
            <a:lnSpc>
              <a:spcPct val="90000"/>
            </a:lnSpc>
            <a:spcBef>
              <a:spcPct val="0"/>
            </a:spcBef>
            <a:spcAft>
              <a:spcPct val="35000"/>
            </a:spcAft>
          </a:pPr>
          <a:r>
            <a:rPr lang="en-US" sz="2800" b="1" i="1" kern="1200" dirty="0" smtClean="0">
              <a:latin typeface="Times New Roman" panose="02020603050405020304" pitchFamily="18" charset="0"/>
              <a:cs typeface="Times New Roman" panose="02020603050405020304" pitchFamily="18" charset="0"/>
            </a:rPr>
            <a:t>Melting points </a:t>
          </a:r>
        </a:p>
        <a:p>
          <a:pPr lvl="0" algn="r" defTabSz="1244600">
            <a:lnSpc>
              <a:spcPct val="90000"/>
            </a:lnSpc>
            <a:spcBef>
              <a:spcPct val="0"/>
            </a:spcBef>
            <a:spcAft>
              <a:spcPct val="35000"/>
            </a:spcAft>
          </a:pPr>
          <a:r>
            <a:rPr lang="en-US" sz="2400" i="1" kern="1200" dirty="0" smtClean="0">
              <a:latin typeface="Times New Roman" panose="02020603050405020304" pitchFamily="18" charset="0"/>
              <a:cs typeface="Times New Roman" panose="02020603050405020304" pitchFamily="18" charset="0"/>
            </a:rPr>
            <a:t>determination </a:t>
          </a:r>
          <a:r>
            <a:rPr lang="en-US" sz="2400" kern="1200" dirty="0" smtClean="0">
              <a:latin typeface="Times New Roman" panose="02020603050405020304" pitchFamily="18" charset="0"/>
              <a:cs typeface="Times New Roman" panose="02020603050405020304" pitchFamily="18" charset="0"/>
            </a:rPr>
            <a:t> </a:t>
          </a:r>
          <a:endParaRPr lang="en-US" sz="2400" kern="1200" dirty="0">
            <a:latin typeface="Times New Roman" panose="02020603050405020304" pitchFamily="18" charset="0"/>
            <a:cs typeface="Times New Roman" panose="02020603050405020304" pitchFamily="18" charset="0"/>
          </a:endParaRPr>
        </a:p>
      </dsp:txBody>
      <dsp:txXfrm>
        <a:off x="3846167" y="2"/>
        <a:ext cx="6863777" cy="930906"/>
      </dsp:txXfrm>
    </dsp:sp>
    <dsp:sp modelId="{6720A85F-EC7F-4EC2-B878-6105433C6EF1}">
      <dsp:nvSpPr>
        <dsp:cNvPr id="0" name=""/>
        <dsp:cNvSpPr/>
      </dsp:nvSpPr>
      <dsp:spPr>
        <a:xfrm>
          <a:off x="3708940" y="979866"/>
          <a:ext cx="699493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94C88E-508D-4F43-80F5-9E59FE4B7CEB}">
      <dsp:nvSpPr>
        <dsp:cNvPr id="0" name=""/>
        <dsp:cNvSpPr/>
      </dsp:nvSpPr>
      <dsp:spPr>
        <a:xfrm>
          <a:off x="3840095" y="1026411"/>
          <a:ext cx="6863777" cy="930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r" defTabSz="1244600">
            <a:lnSpc>
              <a:spcPct val="90000"/>
            </a:lnSpc>
            <a:spcBef>
              <a:spcPct val="0"/>
            </a:spcBef>
            <a:spcAft>
              <a:spcPct val="35000"/>
            </a:spcAft>
          </a:pPr>
          <a:r>
            <a:rPr lang="en-US" sz="2800" b="1" i="1" kern="1200" dirty="0" smtClean="0">
              <a:latin typeface="Times New Roman" panose="02020603050405020304" pitchFamily="18" charset="0"/>
              <a:cs typeface="Times New Roman" panose="02020603050405020304" pitchFamily="18" charset="0"/>
            </a:rPr>
            <a:t>FTIR</a:t>
          </a:r>
          <a:r>
            <a:rPr lang="en-US" sz="2800" kern="1200" dirty="0" smtClean="0">
              <a:latin typeface="Times New Roman" panose="02020603050405020304" pitchFamily="18" charset="0"/>
              <a:cs typeface="Times New Roman" panose="02020603050405020304" pitchFamily="18" charset="0"/>
            </a:rPr>
            <a:t> : </a:t>
          </a:r>
        </a:p>
        <a:p>
          <a:pPr lvl="0" algn="r" defTabSz="1244600">
            <a:lnSpc>
              <a:spcPct val="90000"/>
            </a:lnSpc>
            <a:spcBef>
              <a:spcPct val="0"/>
            </a:spcBef>
            <a:spcAft>
              <a:spcPct val="35000"/>
            </a:spcAft>
          </a:pPr>
          <a:r>
            <a:rPr lang="en-US" sz="2400" i="1" kern="1200" dirty="0" smtClean="0">
              <a:latin typeface="Times New Roman" panose="02020603050405020304" pitchFamily="18" charset="0"/>
              <a:cs typeface="Times New Roman" panose="02020603050405020304" pitchFamily="18" charset="0"/>
            </a:rPr>
            <a:t>To define the functional groups</a:t>
          </a:r>
          <a:endParaRPr lang="en-US" sz="2400" i="1" kern="1200" dirty="0">
            <a:latin typeface="Times New Roman" panose="02020603050405020304" pitchFamily="18" charset="0"/>
            <a:cs typeface="Times New Roman" panose="02020603050405020304" pitchFamily="18" charset="0"/>
          </a:endParaRPr>
        </a:p>
      </dsp:txBody>
      <dsp:txXfrm>
        <a:off x="3840095" y="1026411"/>
        <a:ext cx="6863777" cy="930906"/>
      </dsp:txXfrm>
    </dsp:sp>
    <dsp:sp modelId="{2966AC98-27D2-4DE5-A1A3-B2876579CAED}">
      <dsp:nvSpPr>
        <dsp:cNvPr id="0" name=""/>
        <dsp:cNvSpPr/>
      </dsp:nvSpPr>
      <dsp:spPr>
        <a:xfrm>
          <a:off x="3708940" y="1957317"/>
          <a:ext cx="699493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3632C0-C951-4BFD-BB0B-822087956AFC}">
      <dsp:nvSpPr>
        <dsp:cNvPr id="0" name=""/>
        <dsp:cNvSpPr/>
      </dsp:nvSpPr>
      <dsp:spPr>
        <a:xfrm>
          <a:off x="3840095" y="2003863"/>
          <a:ext cx="6863777" cy="930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r" defTabSz="1244600">
            <a:lnSpc>
              <a:spcPct val="90000"/>
            </a:lnSpc>
            <a:spcBef>
              <a:spcPct val="0"/>
            </a:spcBef>
            <a:spcAft>
              <a:spcPct val="35000"/>
            </a:spcAft>
          </a:pPr>
          <a:r>
            <a:rPr lang="en-US" sz="2800" b="1" i="1" kern="1200" dirty="0" smtClean="0">
              <a:latin typeface="Times New Roman" panose="02020603050405020304" pitchFamily="18" charset="0"/>
              <a:cs typeface="Times New Roman" panose="02020603050405020304" pitchFamily="18" charset="0"/>
            </a:rPr>
            <a:t>TG-DSC-MS</a:t>
          </a:r>
          <a:r>
            <a:rPr lang="en-US" sz="2800" kern="1200" dirty="0" smtClean="0">
              <a:latin typeface="Times New Roman" panose="02020603050405020304" pitchFamily="18" charset="0"/>
              <a:cs typeface="Times New Roman" panose="02020603050405020304" pitchFamily="18" charset="0"/>
            </a:rPr>
            <a:t>: </a:t>
          </a:r>
        </a:p>
        <a:p>
          <a:pPr lvl="0" algn="r" defTabSz="1244600">
            <a:lnSpc>
              <a:spcPct val="90000"/>
            </a:lnSpc>
            <a:spcBef>
              <a:spcPct val="0"/>
            </a:spcBef>
            <a:spcAft>
              <a:spcPct val="35000"/>
            </a:spcAft>
          </a:pPr>
          <a:r>
            <a:rPr lang="en-US" sz="2400" i="1" kern="1200" dirty="0" smtClean="0">
              <a:latin typeface="Times New Roman" panose="02020603050405020304" pitchFamily="18" charset="0"/>
              <a:cs typeface="Times New Roman" panose="02020603050405020304" pitchFamily="18" charset="0"/>
            </a:rPr>
            <a:t>To study the thermal behavior</a:t>
          </a:r>
          <a:endParaRPr lang="en-US" sz="2400" i="1" kern="1200" dirty="0">
            <a:latin typeface="Times New Roman" panose="02020603050405020304" pitchFamily="18" charset="0"/>
            <a:cs typeface="Times New Roman" panose="02020603050405020304" pitchFamily="18" charset="0"/>
          </a:endParaRPr>
        </a:p>
      </dsp:txBody>
      <dsp:txXfrm>
        <a:off x="3840095" y="2003863"/>
        <a:ext cx="6863777" cy="930906"/>
      </dsp:txXfrm>
    </dsp:sp>
    <dsp:sp modelId="{F2872B5D-ECE7-4EAC-81F1-BC273ED3E76C}">
      <dsp:nvSpPr>
        <dsp:cNvPr id="0" name=""/>
        <dsp:cNvSpPr/>
      </dsp:nvSpPr>
      <dsp:spPr>
        <a:xfrm>
          <a:off x="3708940" y="2934769"/>
          <a:ext cx="699493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A7E40F-5605-48F5-880A-ECA4CC498AA3}">
      <dsp:nvSpPr>
        <dsp:cNvPr id="0" name=""/>
        <dsp:cNvSpPr/>
      </dsp:nvSpPr>
      <dsp:spPr>
        <a:xfrm>
          <a:off x="3840095" y="2981315"/>
          <a:ext cx="6863777" cy="930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r" defTabSz="1244600">
            <a:lnSpc>
              <a:spcPct val="90000"/>
            </a:lnSpc>
            <a:spcBef>
              <a:spcPct val="0"/>
            </a:spcBef>
            <a:spcAft>
              <a:spcPct val="35000"/>
            </a:spcAft>
          </a:pPr>
          <a:r>
            <a:rPr lang="en-US" sz="2800" b="1" i="1" kern="1200" dirty="0" smtClean="0">
              <a:latin typeface="Times New Roman" panose="02020603050405020304" pitchFamily="18" charset="0"/>
              <a:cs typeface="Times New Roman" panose="02020603050405020304" pitchFamily="18" charset="0"/>
            </a:rPr>
            <a:t>XRD</a:t>
          </a:r>
          <a:r>
            <a:rPr lang="en-US" sz="2800" kern="1200" dirty="0" smtClean="0">
              <a:latin typeface="Times New Roman" panose="02020603050405020304" pitchFamily="18" charset="0"/>
              <a:cs typeface="Times New Roman" panose="02020603050405020304" pitchFamily="18" charset="0"/>
            </a:rPr>
            <a:t>: </a:t>
          </a:r>
        </a:p>
        <a:p>
          <a:pPr lvl="0" algn="r" defTabSz="1244600">
            <a:lnSpc>
              <a:spcPct val="90000"/>
            </a:lnSpc>
            <a:spcBef>
              <a:spcPct val="0"/>
            </a:spcBef>
            <a:spcAft>
              <a:spcPct val="35000"/>
            </a:spcAft>
          </a:pPr>
          <a:r>
            <a:rPr lang="en-US" sz="2400" i="1" kern="1200" dirty="0" smtClean="0">
              <a:latin typeface="Times New Roman" panose="02020603050405020304" pitchFamily="18" charset="0"/>
              <a:cs typeface="Times New Roman" panose="02020603050405020304" pitchFamily="18" charset="0"/>
            </a:rPr>
            <a:t>To evaluate the degree of crystallinity</a:t>
          </a:r>
          <a:r>
            <a:rPr lang="en-US" sz="2400" kern="1200" dirty="0" smtClean="0">
              <a:latin typeface="Times New Roman" panose="02020603050405020304" pitchFamily="18" charset="0"/>
              <a:cs typeface="Times New Roman" panose="02020603050405020304" pitchFamily="18" charset="0"/>
            </a:rPr>
            <a:t>  </a:t>
          </a:r>
          <a:endParaRPr lang="en-US" sz="2400" kern="1200" dirty="0">
            <a:latin typeface="Times New Roman" panose="02020603050405020304" pitchFamily="18" charset="0"/>
            <a:cs typeface="Times New Roman" panose="02020603050405020304" pitchFamily="18" charset="0"/>
          </a:endParaRPr>
        </a:p>
      </dsp:txBody>
      <dsp:txXfrm>
        <a:off x="3840095" y="2981315"/>
        <a:ext cx="6863777" cy="930906"/>
      </dsp:txXfrm>
    </dsp:sp>
    <dsp:sp modelId="{1C92C064-9BD3-42E2-8F7E-D2BD82E08E64}">
      <dsp:nvSpPr>
        <dsp:cNvPr id="0" name=""/>
        <dsp:cNvSpPr/>
      </dsp:nvSpPr>
      <dsp:spPr>
        <a:xfrm>
          <a:off x="3708940" y="3912221"/>
          <a:ext cx="699493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067120-2760-42BB-9954-316F336921D2}">
      <dsp:nvSpPr>
        <dsp:cNvPr id="0" name=""/>
        <dsp:cNvSpPr/>
      </dsp:nvSpPr>
      <dsp:spPr>
        <a:xfrm>
          <a:off x="3840095" y="3958767"/>
          <a:ext cx="6863777" cy="930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r" defTabSz="1244600">
            <a:lnSpc>
              <a:spcPct val="90000"/>
            </a:lnSpc>
            <a:spcBef>
              <a:spcPct val="0"/>
            </a:spcBef>
            <a:spcAft>
              <a:spcPct val="35000"/>
            </a:spcAft>
          </a:pPr>
          <a:r>
            <a:rPr lang="en-US" sz="2800" b="1" i="1" kern="1200" dirty="0" smtClean="0">
              <a:latin typeface="Times New Roman" panose="02020603050405020304" pitchFamily="18" charset="0"/>
              <a:cs typeface="Times New Roman" panose="02020603050405020304" pitchFamily="18" charset="0"/>
            </a:rPr>
            <a:t>1H NMR &amp; 13C NMR</a:t>
          </a:r>
          <a:r>
            <a:rPr lang="en-US" sz="2800" kern="1200" dirty="0" smtClean="0">
              <a:latin typeface="Times New Roman" panose="02020603050405020304" pitchFamily="18" charset="0"/>
              <a:cs typeface="Times New Roman" panose="02020603050405020304" pitchFamily="18" charset="0"/>
            </a:rPr>
            <a:t>: </a:t>
          </a:r>
        </a:p>
        <a:p>
          <a:pPr lvl="0" algn="r" defTabSz="1244600">
            <a:lnSpc>
              <a:spcPct val="90000"/>
            </a:lnSpc>
            <a:spcBef>
              <a:spcPct val="0"/>
            </a:spcBef>
            <a:spcAft>
              <a:spcPct val="35000"/>
            </a:spcAft>
          </a:pPr>
          <a:r>
            <a:rPr lang="en-US" sz="2400" i="1" kern="1200" dirty="0" smtClean="0">
              <a:latin typeface="Times New Roman" panose="02020603050405020304" pitchFamily="18" charset="0"/>
              <a:cs typeface="Times New Roman" panose="02020603050405020304" pitchFamily="18" charset="0"/>
            </a:rPr>
            <a:t>To confirm the proposed structure</a:t>
          </a:r>
          <a:endParaRPr lang="en-US" sz="2400" i="1" kern="1200" dirty="0">
            <a:latin typeface="Times New Roman" panose="02020603050405020304" pitchFamily="18" charset="0"/>
            <a:cs typeface="Times New Roman" panose="02020603050405020304" pitchFamily="18" charset="0"/>
          </a:endParaRPr>
        </a:p>
      </dsp:txBody>
      <dsp:txXfrm>
        <a:off x="3840095" y="3958767"/>
        <a:ext cx="6863777" cy="930906"/>
      </dsp:txXfrm>
    </dsp:sp>
    <dsp:sp modelId="{D5C71A52-9EE8-4822-B9AF-E97259E0A5B3}">
      <dsp:nvSpPr>
        <dsp:cNvPr id="0" name=""/>
        <dsp:cNvSpPr/>
      </dsp:nvSpPr>
      <dsp:spPr>
        <a:xfrm>
          <a:off x="3708940" y="4889673"/>
          <a:ext cx="699493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20-Mar-19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20-Mar-19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20-Mar-19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20-Mar-19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20-Mar-19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20-Mar-19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20-Mar-19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20-Mar-19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20-Mar-19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20-Mar-19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20-Mar-19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20-Mar-19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20-Mar-19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20-Mar-19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20-Mar-19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20-Mar-19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20-Mar-19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20-Mar-19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10" Type="http://schemas.microsoft.com/office/2007/relationships/hdphoto" Target="../media/hdphoto6.wdp"/><Relationship Id="rId4" Type="http://schemas.microsoft.com/office/2007/relationships/hdphoto" Target="../media/hdphoto1.wdp"/><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10" Type="http://schemas.microsoft.com/office/2007/relationships/hdphoto" Target="../media/hdphoto8.wdp"/><Relationship Id="rId4" Type="http://schemas.microsoft.com/office/2007/relationships/hdphoto" Target="../media/hdphoto1.wdp"/><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3.wdp"/><Relationship Id="rId7"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9.jpg"/><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0.PNG"/><Relationship Id="rId7" Type="http://schemas.microsoft.com/office/2007/relationships/hdphoto" Target="../media/hdphoto1.wdp"/><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1.jpeg"/><Relationship Id="rId9" Type="http://schemas.microsoft.com/office/2007/relationships/hdphoto" Target="../media/hdphoto2.wdp"/></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3.jpeg"/><Relationship Id="rId7"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png"/><Relationship Id="rId10" Type="http://schemas.openxmlformats.org/officeDocument/2006/relationships/image" Target="../media/image35.jpg"/><Relationship Id="rId4" Type="http://schemas.openxmlformats.org/officeDocument/2006/relationships/image" Target="../media/image34.jpg"/><Relationship Id="rId9"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jpeg"/><Relationship Id="rId7" Type="http://schemas.microsoft.com/office/2007/relationships/hdphoto" Target="../media/hdphoto1.wdp"/><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13.jp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jpg"/><Relationship Id="rId7"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hdphoto" Target="../media/hdphoto2.wdp"/><Relationship Id="rId5" Type="http://schemas.openxmlformats.org/officeDocument/2006/relationships/diagramColors" Target="../diagrams/colors1.xml"/><Relationship Id="rId10" Type="http://schemas.openxmlformats.org/officeDocument/2006/relationships/image" Target="../media/image6.png"/><Relationship Id="rId4" Type="http://schemas.openxmlformats.org/officeDocument/2006/relationships/diagramQuickStyle" Target="../diagrams/quickStyle1.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
            <a:ext cx="1760147" cy="1244346"/>
          </a:xfrm>
          <a:prstGeom prst="rect">
            <a:avLst/>
          </a:prstGeom>
        </p:spPr>
      </p:pic>
      <p:pic>
        <p:nvPicPr>
          <p:cNvPr id="5" name="Image 6"/>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0431853" y="2"/>
            <a:ext cx="1760147" cy="124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209799" y="1548105"/>
            <a:ext cx="7772401" cy="3600986"/>
          </a:xfrm>
          <a:prstGeom prst="rect">
            <a:avLst/>
          </a:prstGeom>
        </p:spPr>
        <p:txBody>
          <a:bodyPr wrap="square">
            <a:spAutoFit/>
          </a:bodyPr>
          <a:lstStyle/>
          <a:p>
            <a:pPr algn="ctr">
              <a:lnSpc>
                <a:spcPct val="150000"/>
              </a:lnSpc>
            </a:pPr>
            <a:r>
              <a:rPr lang="en-US" sz="3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800" b="1" dirty="0">
                <a:latin typeface="Times New Roman" panose="02020603050405020304" pitchFamily="18" charset="0"/>
                <a:cs typeface="Times New Roman" panose="02020603050405020304" pitchFamily="18" charset="0"/>
              </a:rPr>
              <a:t>Application of Calixresorcinarenes as Chemical </a:t>
            </a:r>
            <a:r>
              <a:rPr lang="en-US" sz="3800" b="1" dirty="0" smtClean="0">
                <a:latin typeface="Times New Roman" panose="02020603050405020304" pitchFamily="18" charset="0"/>
                <a:cs typeface="Times New Roman" panose="02020603050405020304" pitchFamily="18" charset="0"/>
              </a:rPr>
              <a:t>Sensors</a:t>
            </a:r>
            <a:r>
              <a:rPr lang="en-US" sz="3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ctr">
              <a:lnSpc>
                <a:spcPct val="150000"/>
              </a:lnSpc>
            </a:pPr>
            <a:endParaRPr lang="en-US" sz="2400" b="1" dirty="0" smtClean="0"/>
          </a:p>
          <a:p>
            <a:pPr algn="ctr">
              <a:lnSpc>
                <a:spcPct val="150000"/>
              </a:lnSpc>
            </a:pPr>
            <a:r>
              <a:rPr lang="en-US" sz="2400" b="1" dirty="0" smtClean="0"/>
              <a:t>Larbi </a:t>
            </a:r>
            <a:r>
              <a:rPr lang="en-US" sz="2400" b="1" dirty="0"/>
              <a:t>Eddaif </a:t>
            </a:r>
            <a:r>
              <a:rPr lang="en-US" sz="2400" b="1" baseline="30000" dirty="0" smtClean="0"/>
              <a:t>1,2</a:t>
            </a:r>
            <a:r>
              <a:rPr lang="en-US" sz="2400" b="1" dirty="0" smtClean="0"/>
              <a:t> </a:t>
            </a:r>
            <a:r>
              <a:rPr lang="en-US" sz="2400" b="1" dirty="0"/>
              <a:t>, Abdul Shaban </a:t>
            </a:r>
            <a:r>
              <a:rPr lang="en-US" sz="2400" b="1" baseline="30000" dirty="0"/>
              <a:t>2</a:t>
            </a:r>
            <a:r>
              <a:rPr lang="en-US" sz="2400" b="1" dirty="0"/>
              <a:t> and Judit Telegdi </a:t>
            </a:r>
            <a:r>
              <a:rPr lang="en-US" sz="2400" b="1" baseline="30000" dirty="0"/>
              <a:t>1,2</a:t>
            </a:r>
            <a:endParaRPr lang="en-US" sz="2400" b="1" dirty="0"/>
          </a:p>
          <a:p>
            <a:pPr algn="ctr">
              <a:lnSpc>
                <a:spcPct val="150000"/>
              </a:lnSpc>
            </a:pP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Picture 8" descr="C:\Users\home\AppData\Local\Temp\HZ$D.082.3287\coatings_logo.png"/>
          <p:cNvPicPr/>
          <p:nvPr/>
        </p:nvPicPr>
        <p:blipFill>
          <a:blip r:embed="rId6">
            <a:extLst>
              <a:ext uri="{28A0092B-C50C-407E-A947-70E740481C1C}">
                <a14:useLocalDpi xmlns:a14="http://schemas.microsoft.com/office/drawing/2010/main" val="0"/>
              </a:ext>
            </a:extLst>
          </a:blip>
          <a:srcRect/>
          <a:stretch>
            <a:fillRect/>
          </a:stretch>
        </p:blipFill>
        <p:spPr bwMode="auto">
          <a:xfrm>
            <a:off x="4350439" y="1"/>
            <a:ext cx="2913017" cy="744582"/>
          </a:xfrm>
          <a:prstGeom prst="rect">
            <a:avLst/>
          </a:prstGeom>
          <a:noFill/>
          <a:ln>
            <a:noFill/>
          </a:ln>
        </p:spPr>
      </p:pic>
      <p:sp>
        <p:nvSpPr>
          <p:cNvPr id="2" name="TextBox 1"/>
          <p:cNvSpPr txBox="1"/>
          <p:nvPr/>
        </p:nvSpPr>
        <p:spPr>
          <a:xfrm>
            <a:off x="0" y="5657671"/>
            <a:ext cx="12191999" cy="1200329"/>
          </a:xfrm>
          <a:prstGeom prst="rect">
            <a:avLst/>
          </a:prstGeom>
          <a:noFill/>
        </p:spPr>
        <p:txBody>
          <a:bodyPr wrap="square" rtlCol="0">
            <a:spAutoFit/>
          </a:bodyPr>
          <a:lstStyle/>
          <a:p>
            <a:pPr algn="just"/>
            <a:r>
              <a:rPr lang="en-US" baseline="30000" dirty="0" smtClean="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Doctoral School on Materials Sciences and Technologies, Faculty of Light Industry and Environmental Engineering, Óbuda University, Doberdó Str. 6, Budapest 1034, </a:t>
            </a:r>
            <a:r>
              <a:rPr lang="en-US" dirty="0" smtClean="0">
                <a:latin typeface="Times New Roman" panose="02020603050405020304" pitchFamily="18" charset="0"/>
                <a:cs typeface="Times New Roman" panose="02020603050405020304" pitchFamily="18" charset="0"/>
              </a:rPr>
              <a:t>Hungary</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Institute of Materials and Environmental Chemistry, RCNS, Hungarian Academy of Sciences, 1117 Budapest, Magyar tudósok körútja </a:t>
            </a:r>
            <a:r>
              <a:rPr lang="en-US" dirty="0" smtClean="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p:txBody>
      </p:sp>
      <p:sp>
        <p:nvSpPr>
          <p:cNvPr id="3" name="Rectangle 2"/>
          <p:cNvSpPr/>
          <p:nvPr/>
        </p:nvSpPr>
        <p:spPr>
          <a:xfrm>
            <a:off x="3440849" y="670568"/>
            <a:ext cx="5075172" cy="507831"/>
          </a:xfrm>
          <a:prstGeom prst="rect">
            <a:avLst/>
          </a:prstGeom>
        </p:spPr>
        <p:txBody>
          <a:bodyPr wrap="none">
            <a:spAutoFit/>
          </a:bodyPr>
          <a:lstStyle/>
          <a:p>
            <a:pPr algn="ctr">
              <a:lnSpc>
                <a:spcPct val="150000"/>
              </a:lnSpc>
              <a:defRPr/>
            </a:pPr>
            <a:r>
              <a:rPr lang="en-US" b="1" dirty="0">
                <a:latin typeface="Times New Roman" panose="02020603050405020304" pitchFamily="18" charset="0"/>
                <a:cs typeface="Times New Roman" panose="02020603050405020304" pitchFamily="18" charset="0"/>
              </a:rPr>
              <a:t>1st Coatings and Interfaces Web Conference 2019</a:t>
            </a:r>
            <a:endPar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740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p:cNvSpPr>
            <a:spLocks noChangeArrowheads="1"/>
          </p:cNvSpPr>
          <p:nvPr/>
        </p:nvSpPr>
        <p:spPr bwMode="auto">
          <a:xfrm>
            <a:off x="8294915" y="14143"/>
            <a:ext cx="24318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dirty="0" smtClean="0">
                <a:latin typeface="Times New Roman" panose="02020603050405020304" pitchFamily="18" charset="0"/>
                <a:cs typeface="Times New Roman" panose="02020603050405020304" pitchFamily="18" charset="0"/>
              </a:rPr>
              <a:t>1</a:t>
            </a:r>
            <a:r>
              <a:rPr lang="en-US" altLang="en-US" sz="2000" b="1" baseline="30000" dirty="0" smtClean="0">
                <a:latin typeface="Times New Roman" panose="02020603050405020304" pitchFamily="18" charset="0"/>
                <a:cs typeface="Times New Roman" panose="02020603050405020304" pitchFamily="18" charset="0"/>
              </a:rPr>
              <a:t>st</a:t>
            </a:r>
            <a:r>
              <a:rPr lang="en-US" altLang="en-US" sz="2000" b="1" dirty="0" smtClean="0">
                <a:latin typeface="Times New Roman" panose="02020603050405020304" pitchFamily="18" charset="0"/>
                <a:cs typeface="Times New Roman" panose="02020603050405020304" pitchFamily="18" charset="0"/>
              </a:rPr>
              <a:t> CIWC 2019</a:t>
            </a:r>
            <a:endParaRPr lang="en-US" altLang="en-US" sz="2000" b="1" dirty="0">
              <a:latin typeface="Times New Roman" panose="02020603050405020304" pitchFamily="18" charset="0"/>
              <a:cs typeface="Times New Roman" panose="02020603050405020304" pitchFamily="18" charset="0"/>
            </a:endParaRPr>
          </a:p>
        </p:txBody>
      </p:sp>
      <p:pic>
        <p:nvPicPr>
          <p:cNvPr id="9" name="Picture 8" descr="C:\Users\home\AppData\Local\Temp\HZ$D.082.3287\coatings_logo.png"/>
          <p:cNvPicPr/>
          <p:nvPr/>
        </p:nvPicPr>
        <p:blipFill>
          <a:blip r:embed="rId2">
            <a:extLst>
              <a:ext uri="{28A0092B-C50C-407E-A947-70E740481C1C}">
                <a14:useLocalDpi xmlns:a14="http://schemas.microsoft.com/office/drawing/2010/main" val="0"/>
              </a:ext>
            </a:extLst>
          </a:blip>
          <a:srcRect/>
          <a:stretch>
            <a:fillRect/>
          </a:stretch>
        </p:blipFill>
        <p:spPr bwMode="auto">
          <a:xfrm>
            <a:off x="10450286" y="14143"/>
            <a:ext cx="1741714" cy="409600"/>
          </a:xfrm>
          <a:prstGeom prst="rect">
            <a:avLst/>
          </a:prstGeom>
          <a:noFill/>
          <a:ln>
            <a:noFill/>
          </a:ln>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
            <a:ext cx="718457" cy="507917"/>
          </a:xfrm>
          <a:prstGeom prst="rect">
            <a:avLst/>
          </a:prstGeom>
        </p:spPr>
      </p:pic>
      <p:pic>
        <p:nvPicPr>
          <p:cNvPr id="11" name="Image 6"/>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8457" y="1"/>
            <a:ext cx="743993" cy="4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22514" y="1068827"/>
            <a:ext cx="8359081" cy="769441"/>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Characterization </a:t>
            </a:r>
            <a:r>
              <a:rPr lang="en-US" sz="2400" dirty="0" smtClean="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macrocycles</a:t>
            </a:r>
          </a:p>
          <a:p>
            <a:r>
              <a:rPr lang="en-US" sz="2000" dirty="0" smtClean="0">
                <a:latin typeface="Times New Roman" panose="02020603050405020304" pitchFamily="18" charset="0"/>
                <a:cs typeface="Times New Roman" panose="02020603050405020304" pitchFamily="18" charset="0"/>
              </a:rPr>
              <a:t>FTIR measurements (</a:t>
            </a:r>
            <a:r>
              <a:rPr lang="en-US" sz="2000" i="1" dirty="0" smtClean="0">
                <a:latin typeface="Times New Roman" panose="02020603050405020304" pitchFamily="18" charset="0"/>
                <a:cs typeface="Times New Roman" panose="02020603050405020304" pitchFamily="18" charset="0"/>
              </a:rPr>
              <a:t>To determine the functional groups</a:t>
            </a:r>
            <a:r>
              <a:rPr lang="en-US" sz="2000" dirty="0" smtClean="0">
                <a:latin typeface="Times New Roman" panose="02020603050405020304" pitchFamily="18" charset="0"/>
                <a:cs typeface="Times New Roman" panose="02020603050405020304" pitchFamily="18" charset="0"/>
              </a:rPr>
              <a:t>)</a:t>
            </a:r>
            <a:endParaRPr lang="fr-FR" sz="2000" dirty="0">
              <a:latin typeface="Times New Roman" panose="02020603050405020304" pitchFamily="18" charset="0"/>
              <a:cs typeface="Times New Roman" panose="02020603050405020304" pitchFamily="18" charset="0"/>
            </a:endParaRPr>
          </a:p>
        </p:txBody>
      </p:sp>
      <p:pic>
        <p:nvPicPr>
          <p:cNvPr id="15" name="Picture 14"/>
          <p:cNvPicPr/>
          <p:nvPr/>
        </p:nvPicPr>
        <p:blipFill>
          <a:blip r:embed="rId7">
            <a:extLst>
              <a:ext uri="{28A0092B-C50C-407E-A947-70E740481C1C}">
                <a14:useLocalDpi xmlns:a14="http://schemas.microsoft.com/office/drawing/2010/main" val="0"/>
              </a:ext>
            </a:extLst>
          </a:blip>
          <a:srcRect/>
          <a:stretch>
            <a:fillRect/>
          </a:stretch>
        </p:blipFill>
        <p:spPr bwMode="auto">
          <a:xfrm>
            <a:off x="2821576" y="1838268"/>
            <a:ext cx="5682344" cy="3862682"/>
          </a:xfrm>
          <a:prstGeom prst="rect">
            <a:avLst/>
          </a:prstGeom>
          <a:noFill/>
          <a:ln>
            <a:noFill/>
          </a:ln>
        </p:spPr>
      </p:pic>
      <p:sp>
        <p:nvSpPr>
          <p:cNvPr id="3" name="Rectangle 2"/>
          <p:cNvSpPr/>
          <p:nvPr/>
        </p:nvSpPr>
        <p:spPr>
          <a:xfrm>
            <a:off x="3527067" y="6100051"/>
            <a:ext cx="4271362" cy="259045"/>
          </a:xfrm>
          <a:prstGeom prst="rect">
            <a:avLst/>
          </a:prstGeom>
        </p:spPr>
        <p:txBody>
          <a:bodyPr wrap="none">
            <a:spAutoFit/>
          </a:bodyPr>
          <a:lstStyle/>
          <a:p>
            <a:pPr algn="ctr" eaLnBrk="0" hangingPunct="0">
              <a:lnSpc>
                <a:spcPts val="1300"/>
              </a:lnSpc>
              <a:spcAft>
                <a:spcPts val="600"/>
              </a:spcAft>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Figure 2.</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FTIR spectra of the macrocycles </a:t>
            </a:r>
            <a:endPar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TextBox 15"/>
          <p:cNvSpPr txBox="1"/>
          <p:nvPr/>
        </p:nvSpPr>
        <p:spPr>
          <a:xfrm>
            <a:off x="522514" y="533791"/>
            <a:ext cx="11190811"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Results &amp; discussion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958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p:cNvSpPr>
            <a:spLocks noChangeArrowheads="1"/>
          </p:cNvSpPr>
          <p:nvPr/>
        </p:nvSpPr>
        <p:spPr bwMode="auto">
          <a:xfrm>
            <a:off x="8294915" y="14143"/>
            <a:ext cx="24318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dirty="0" smtClean="0">
                <a:latin typeface="Times New Roman" panose="02020603050405020304" pitchFamily="18" charset="0"/>
                <a:cs typeface="Times New Roman" panose="02020603050405020304" pitchFamily="18" charset="0"/>
              </a:rPr>
              <a:t>1</a:t>
            </a:r>
            <a:r>
              <a:rPr lang="en-US" altLang="en-US" sz="2000" b="1" baseline="30000" dirty="0" smtClean="0">
                <a:latin typeface="Times New Roman" panose="02020603050405020304" pitchFamily="18" charset="0"/>
                <a:cs typeface="Times New Roman" panose="02020603050405020304" pitchFamily="18" charset="0"/>
              </a:rPr>
              <a:t>st</a:t>
            </a:r>
            <a:r>
              <a:rPr lang="en-US" altLang="en-US" sz="2000" b="1" dirty="0" smtClean="0">
                <a:latin typeface="Times New Roman" panose="02020603050405020304" pitchFamily="18" charset="0"/>
                <a:cs typeface="Times New Roman" panose="02020603050405020304" pitchFamily="18" charset="0"/>
              </a:rPr>
              <a:t> CIWC 2019</a:t>
            </a:r>
            <a:endParaRPr lang="en-US" altLang="en-US" sz="2000" b="1" dirty="0">
              <a:latin typeface="Times New Roman" panose="02020603050405020304" pitchFamily="18" charset="0"/>
              <a:cs typeface="Times New Roman" panose="02020603050405020304" pitchFamily="18" charset="0"/>
            </a:endParaRPr>
          </a:p>
        </p:txBody>
      </p:sp>
      <p:pic>
        <p:nvPicPr>
          <p:cNvPr id="9" name="Picture 8" descr="C:\Users\home\AppData\Local\Temp\HZ$D.082.3287\coatings_logo.png"/>
          <p:cNvPicPr/>
          <p:nvPr/>
        </p:nvPicPr>
        <p:blipFill>
          <a:blip r:embed="rId2">
            <a:extLst>
              <a:ext uri="{28A0092B-C50C-407E-A947-70E740481C1C}">
                <a14:useLocalDpi xmlns:a14="http://schemas.microsoft.com/office/drawing/2010/main" val="0"/>
              </a:ext>
            </a:extLst>
          </a:blip>
          <a:srcRect/>
          <a:stretch>
            <a:fillRect/>
          </a:stretch>
        </p:blipFill>
        <p:spPr bwMode="auto">
          <a:xfrm>
            <a:off x="10450286" y="14143"/>
            <a:ext cx="1741714" cy="409600"/>
          </a:xfrm>
          <a:prstGeom prst="rect">
            <a:avLst/>
          </a:prstGeom>
          <a:noFill/>
          <a:ln>
            <a:noFill/>
          </a:ln>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
            <a:ext cx="718457" cy="507917"/>
          </a:xfrm>
          <a:prstGeom prst="rect">
            <a:avLst/>
          </a:prstGeom>
        </p:spPr>
      </p:pic>
      <p:pic>
        <p:nvPicPr>
          <p:cNvPr id="11" name="Image 6"/>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8457" y="1"/>
            <a:ext cx="743993" cy="4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22514" y="1068827"/>
            <a:ext cx="8359081" cy="769441"/>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Characterization </a:t>
            </a:r>
            <a:r>
              <a:rPr lang="en-US" sz="2400" dirty="0" smtClean="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macrocycles</a:t>
            </a:r>
          </a:p>
          <a:p>
            <a:r>
              <a:rPr lang="en-US" sz="2000" dirty="0" smtClean="0">
                <a:latin typeface="Times New Roman" panose="02020603050405020304" pitchFamily="18" charset="0"/>
                <a:cs typeface="Times New Roman" panose="02020603050405020304" pitchFamily="18" charset="0"/>
              </a:rPr>
              <a:t>FTIR measurements</a:t>
            </a:r>
            <a:endParaRPr lang="fr-FR" sz="2000"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46544752"/>
              </p:ext>
            </p:extLst>
          </p:nvPr>
        </p:nvGraphicFramePr>
        <p:xfrm>
          <a:off x="522515" y="2381251"/>
          <a:ext cx="11190810" cy="3991821"/>
        </p:xfrm>
        <a:graphic>
          <a:graphicData uri="http://schemas.openxmlformats.org/drawingml/2006/table">
            <a:tbl>
              <a:tblPr firstRow="1" firstCol="1" bandRow="1" bandCol="1">
                <a:tableStyleId>{5C22544A-7EE6-4342-B048-85BDC9FD1C3A}</a:tableStyleId>
              </a:tblPr>
              <a:tblGrid>
                <a:gridCol w="1750303">
                  <a:extLst>
                    <a:ext uri="{9D8B030D-6E8A-4147-A177-3AD203B41FA5}">
                      <a16:colId xmlns:a16="http://schemas.microsoft.com/office/drawing/2014/main" val="1195097518"/>
                    </a:ext>
                  </a:extLst>
                </a:gridCol>
                <a:gridCol w="1920810">
                  <a:extLst>
                    <a:ext uri="{9D8B030D-6E8A-4147-A177-3AD203B41FA5}">
                      <a16:colId xmlns:a16="http://schemas.microsoft.com/office/drawing/2014/main" val="3076194836"/>
                    </a:ext>
                  </a:extLst>
                </a:gridCol>
                <a:gridCol w="2227026">
                  <a:extLst>
                    <a:ext uri="{9D8B030D-6E8A-4147-A177-3AD203B41FA5}">
                      <a16:colId xmlns:a16="http://schemas.microsoft.com/office/drawing/2014/main" val="3290644840"/>
                    </a:ext>
                  </a:extLst>
                </a:gridCol>
                <a:gridCol w="3100440">
                  <a:extLst>
                    <a:ext uri="{9D8B030D-6E8A-4147-A177-3AD203B41FA5}">
                      <a16:colId xmlns:a16="http://schemas.microsoft.com/office/drawing/2014/main" val="3664129600"/>
                    </a:ext>
                  </a:extLst>
                </a:gridCol>
                <a:gridCol w="2192231">
                  <a:extLst>
                    <a:ext uri="{9D8B030D-6E8A-4147-A177-3AD203B41FA5}">
                      <a16:colId xmlns:a16="http://schemas.microsoft.com/office/drawing/2014/main" val="1553277631"/>
                    </a:ext>
                  </a:extLst>
                </a:gridCol>
              </a:tblGrid>
              <a:tr h="428150">
                <a:tc>
                  <a:txBody>
                    <a:bodyPr/>
                    <a:lstStyle/>
                    <a:p>
                      <a:pPr marL="0" marR="0" algn="ctr">
                        <a:lnSpc>
                          <a:spcPts val="1700"/>
                        </a:lnSpc>
                        <a:spcBef>
                          <a:spcPts val="0"/>
                        </a:spcBef>
                        <a:spcAft>
                          <a:spcPts val="0"/>
                        </a:spcAft>
                      </a:pPr>
                      <a:r>
                        <a:rPr lang="en-US" sz="1800">
                          <a:effectLst/>
                        </a:rPr>
                        <a:t>Molecule parts</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tc>
                  <a:txBody>
                    <a:bodyPr/>
                    <a:lstStyle/>
                    <a:p>
                      <a:pPr marL="0" marR="0" algn="ctr">
                        <a:lnSpc>
                          <a:spcPts val="1700"/>
                        </a:lnSpc>
                        <a:spcBef>
                          <a:spcPts val="0"/>
                        </a:spcBef>
                        <a:spcAft>
                          <a:spcPts val="0"/>
                        </a:spcAft>
                      </a:pPr>
                      <a:r>
                        <a:rPr lang="en-US" sz="1800">
                          <a:effectLst/>
                        </a:rPr>
                        <a:t>Wave number (cm</a:t>
                      </a:r>
                      <a:r>
                        <a:rPr lang="en-US" sz="1800" baseline="30000">
                          <a:effectLst/>
                        </a:rPr>
                        <a:t>-1</a:t>
                      </a:r>
                      <a:r>
                        <a:rPr lang="en-US" sz="1800">
                          <a:effectLst/>
                        </a:rPr>
                        <a:t>)</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tc>
                  <a:txBody>
                    <a:bodyPr/>
                    <a:lstStyle/>
                    <a:p>
                      <a:pPr marL="0" marR="0" algn="ctr">
                        <a:lnSpc>
                          <a:spcPts val="1700"/>
                        </a:lnSpc>
                        <a:spcBef>
                          <a:spcPts val="0"/>
                        </a:spcBef>
                        <a:spcAft>
                          <a:spcPts val="0"/>
                        </a:spcAft>
                      </a:pPr>
                      <a:r>
                        <a:rPr lang="en-US" sz="1800">
                          <a:effectLst/>
                        </a:rPr>
                        <a:t>Bond</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tc>
                  <a:txBody>
                    <a:bodyPr/>
                    <a:lstStyle/>
                    <a:p>
                      <a:pPr marL="0" marR="0" algn="ctr">
                        <a:lnSpc>
                          <a:spcPts val="1700"/>
                        </a:lnSpc>
                        <a:spcBef>
                          <a:spcPts val="0"/>
                        </a:spcBef>
                        <a:spcAft>
                          <a:spcPts val="0"/>
                        </a:spcAft>
                      </a:pPr>
                      <a:r>
                        <a:rPr lang="en-US" sz="1800">
                          <a:effectLst/>
                        </a:rPr>
                        <a:t>Nature of vibration</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tc>
                  <a:txBody>
                    <a:bodyPr/>
                    <a:lstStyle/>
                    <a:p>
                      <a:pPr marL="0" marR="0" algn="ctr">
                        <a:lnSpc>
                          <a:spcPts val="1700"/>
                        </a:lnSpc>
                        <a:spcBef>
                          <a:spcPts val="0"/>
                        </a:spcBef>
                        <a:spcAft>
                          <a:spcPts val="0"/>
                        </a:spcAft>
                      </a:pPr>
                      <a:r>
                        <a:rPr lang="en-US" sz="1800">
                          <a:effectLst/>
                        </a:rPr>
                        <a:t>Intensity</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extLst>
                  <a:ext uri="{0D108BD9-81ED-4DB2-BD59-A6C34878D82A}">
                    <a16:rowId xmlns:a16="http://schemas.microsoft.com/office/drawing/2014/main" val="2491868665"/>
                  </a:ext>
                </a:extLst>
              </a:tr>
              <a:tr h="236814">
                <a:tc>
                  <a:txBody>
                    <a:bodyPr/>
                    <a:lstStyle/>
                    <a:p>
                      <a:pPr marL="0" marR="0" algn="ctr">
                        <a:lnSpc>
                          <a:spcPts val="1700"/>
                        </a:lnSpc>
                        <a:spcBef>
                          <a:spcPts val="0"/>
                        </a:spcBef>
                        <a:spcAft>
                          <a:spcPts val="0"/>
                        </a:spcAft>
                      </a:pPr>
                      <a:r>
                        <a:rPr lang="en-US" sz="1800">
                          <a:effectLst/>
                        </a:rPr>
                        <a:t>Resorcinol</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tc>
                  <a:txBody>
                    <a:bodyPr/>
                    <a:lstStyle/>
                    <a:p>
                      <a:pPr marL="0" marR="0" algn="ctr">
                        <a:lnSpc>
                          <a:spcPts val="1700"/>
                        </a:lnSpc>
                        <a:spcBef>
                          <a:spcPts val="0"/>
                        </a:spcBef>
                        <a:spcAft>
                          <a:spcPts val="0"/>
                        </a:spcAft>
                      </a:pPr>
                      <a:r>
                        <a:rPr lang="en-US" sz="1800">
                          <a:effectLst/>
                        </a:rPr>
                        <a:t>3253</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tc>
                  <a:txBody>
                    <a:bodyPr/>
                    <a:lstStyle/>
                    <a:p>
                      <a:pPr marL="0" marR="0" algn="ctr">
                        <a:lnSpc>
                          <a:spcPts val="1700"/>
                        </a:lnSpc>
                        <a:spcBef>
                          <a:spcPts val="0"/>
                        </a:spcBef>
                        <a:spcAft>
                          <a:spcPts val="0"/>
                        </a:spcAft>
                      </a:pPr>
                      <a:r>
                        <a:rPr lang="en-US" sz="1800">
                          <a:effectLst/>
                        </a:rPr>
                        <a:t>Associated O-H</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tc>
                  <a:txBody>
                    <a:bodyPr/>
                    <a:lstStyle/>
                    <a:p>
                      <a:pPr marL="0" marR="0" algn="ctr">
                        <a:lnSpc>
                          <a:spcPts val="1700"/>
                        </a:lnSpc>
                        <a:spcBef>
                          <a:spcPts val="0"/>
                        </a:spcBef>
                        <a:spcAft>
                          <a:spcPts val="0"/>
                        </a:spcAft>
                      </a:pPr>
                      <a:r>
                        <a:rPr lang="en-US" sz="1800">
                          <a:effectLst/>
                        </a:rPr>
                        <a:t>Stretching</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tc>
                  <a:txBody>
                    <a:bodyPr/>
                    <a:lstStyle/>
                    <a:p>
                      <a:pPr marL="0" marR="0" algn="ctr">
                        <a:lnSpc>
                          <a:spcPts val="1700"/>
                        </a:lnSpc>
                        <a:spcBef>
                          <a:spcPts val="0"/>
                        </a:spcBef>
                        <a:spcAft>
                          <a:spcPts val="0"/>
                        </a:spcAft>
                      </a:pPr>
                      <a:r>
                        <a:rPr lang="en-US" sz="1800">
                          <a:effectLst/>
                        </a:rPr>
                        <a:t>Strong and large</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extLst>
                  <a:ext uri="{0D108BD9-81ED-4DB2-BD59-A6C34878D82A}">
                    <a16:rowId xmlns:a16="http://schemas.microsoft.com/office/drawing/2014/main" val="511112823"/>
                  </a:ext>
                </a:extLst>
              </a:tr>
              <a:tr h="236814">
                <a:tc>
                  <a:txBody>
                    <a:bodyPr/>
                    <a:lstStyle/>
                    <a:p>
                      <a:pPr marL="0" marR="0" algn="ctr">
                        <a:lnSpc>
                          <a:spcPts val="17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tc>
                  <a:txBody>
                    <a:bodyPr/>
                    <a:lstStyle/>
                    <a:p>
                      <a:pPr marL="0" marR="0" algn="ctr">
                        <a:lnSpc>
                          <a:spcPts val="1700"/>
                        </a:lnSpc>
                        <a:spcBef>
                          <a:spcPts val="0"/>
                        </a:spcBef>
                        <a:spcAft>
                          <a:spcPts val="0"/>
                        </a:spcAft>
                      </a:pPr>
                      <a:r>
                        <a:rPr lang="en-US" sz="1800">
                          <a:effectLst/>
                        </a:rPr>
                        <a:t>1164</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tc>
                  <a:txBody>
                    <a:bodyPr/>
                    <a:lstStyle/>
                    <a:p>
                      <a:pPr marL="0" marR="0" algn="ctr">
                        <a:lnSpc>
                          <a:spcPts val="1700"/>
                        </a:lnSpc>
                        <a:spcBef>
                          <a:spcPts val="0"/>
                        </a:spcBef>
                        <a:spcAft>
                          <a:spcPts val="0"/>
                        </a:spcAft>
                      </a:pPr>
                      <a:r>
                        <a:rPr lang="en-US" sz="1800">
                          <a:effectLst/>
                        </a:rPr>
                        <a:t>C-O</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tc>
                  <a:txBody>
                    <a:bodyPr/>
                    <a:lstStyle/>
                    <a:p>
                      <a:pPr marL="0" marR="0" algn="ctr">
                        <a:lnSpc>
                          <a:spcPts val="1700"/>
                        </a:lnSpc>
                        <a:spcBef>
                          <a:spcPts val="0"/>
                        </a:spcBef>
                        <a:spcAft>
                          <a:spcPts val="0"/>
                        </a:spcAft>
                      </a:pPr>
                      <a:r>
                        <a:rPr lang="en-US" sz="1800">
                          <a:effectLst/>
                        </a:rPr>
                        <a:t>Stretching</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tc>
                  <a:txBody>
                    <a:bodyPr/>
                    <a:lstStyle/>
                    <a:p>
                      <a:pPr marL="0" marR="0" algn="ctr">
                        <a:lnSpc>
                          <a:spcPts val="1700"/>
                        </a:lnSpc>
                        <a:spcBef>
                          <a:spcPts val="0"/>
                        </a:spcBef>
                        <a:spcAft>
                          <a:spcPts val="0"/>
                        </a:spcAft>
                      </a:pPr>
                      <a:r>
                        <a:rPr lang="en-US" sz="1800">
                          <a:effectLst/>
                        </a:rPr>
                        <a:t>Medium</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extLst>
                  <a:ext uri="{0D108BD9-81ED-4DB2-BD59-A6C34878D82A}">
                    <a16:rowId xmlns:a16="http://schemas.microsoft.com/office/drawing/2014/main" val="1540152679"/>
                  </a:ext>
                </a:extLst>
              </a:tr>
              <a:tr h="236814">
                <a:tc>
                  <a:txBody>
                    <a:bodyPr/>
                    <a:lstStyle/>
                    <a:p>
                      <a:pPr marL="0" marR="0" algn="ctr">
                        <a:lnSpc>
                          <a:spcPts val="17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tc>
                  <a:txBody>
                    <a:bodyPr/>
                    <a:lstStyle/>
                    <a:p>
                      <a:pPr marL="0" marR="0" algn="ctr">
                        <a:lnSpc>
                          <a:spcPts val="1700"/>
                        </a:lnSpc>
                        <a:spcBef>
                          <a:spcPts val="0"/>
                        </a:spcBef>
                        <a:spcAft>
                          <a:spcPts val="0"/>
                        </a:spcAft>
                      </a:pPr>
                      <a:r>
                        <a:rPr lang="en-US" sz="1800">
                          <a:effectLst/>
                        </a:rPr>
                        <a:t>1292</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tc>
                  <a:txBody>
                    <a:bodyPr/>
                    <a:lstStyle/>
                    <a:p>
                      <a:pPr marL="0" marR="0" algn="ctr">
                        <a:lnSpc>
                          <a:spcPts val="1700"/>
                        </a:lnSpc>
                        <a:spcBef>
                          <a:spcPts val="0"/>
                        </a:spcBef>
                        <a:spcAft>
                          <a:spcPts val="0"/>
                        </a:spcAft>
                      </a:pPr>
                      <a:r>
                        <a:rPr lang="en-US" sz="1800">
                          <a:effectLst/>
                        </a:rPr>
                        <a:t>O-H</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tc>
                  <a:txBody>
                    <a:bodyPr/>
                    <a:lstStyle/>
                    <a:p>
                      <a:pPr marL="0" marR="0" algn="ctr">
                        <a:lnSpc>
                          <a:spcPts val="1700"/>
                        </a:lnSpc>
                        <a:spcBef>
                          <a:spcPts val="0"/>
                        </a:spcBef>
                        <a:spcAft>
                          <a:spcPts val="0"/>
                        </a:spcAft>
                      </a:pPr>
                      <a:r>
                        <a:rPr lang="en-US" sz="1800">
                          <a:effectLst/>
                        </a:rPr>
                        <a:t>In plan deformation</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tc>
                  <a:txBody>
                    <a:bodyPr/>
                    <a:lstStyle/>
                    <a:p>
                      <a:pPr marL="0" marR="0" algn="ctr">
                        <a:lnSpc>
                          <a:spcPts val="1700"/>
                        </a:lnSpc>
                        <a:spcBef>
                          <a:spcPts val="0"/>
                        </a:spcBef>
                        <a:spcAft>
                          <a:spcPts val="0"/>
                        </a:spcAft>
                      </a:pPr>
                      <a:r>
                        <a:rPr lang="en-US" sz="1800">
                          <a:effectLst/>
                        </a:rPr>
                        <a:t>Medium</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extLst>
                  <a:ext uri="{0D108BD9-81ED-4DB2-BD59-A6C34878D82A}">
                    <a16:rowId xmlns:a16="http://schemas.microsoft.com/office/drawing/2014/main" val="516633829"/>
                  </a:ext>
                </a:extLst>
              </a:tr>
              <a:tr h="947256">
                <a:tc>
                  <a:txBody>
                    <a:bodyPr/>
                    <a:lstStyle/>
                    <a:p>
                      <a:pPr marL="0" marR="0" algn="ctr">
                        <a:lnSpc>
                          <a:spcPts val="1700"/>
                        </a:lnSpc>
                        <a:spcBef>
                          <a:spcPts val="0"/>
                        </a:spcBef>
                        <a:spcAft>
                          <a:spcPts val="0"/>
                        </a:spcAft>
                      </a:pPr>
                      <a:r>
                        <a:rPr lang="en-US" sz="1800">
                          <a:effectLst/>
                        </a:rPr>
                        <a:t>Vinyl</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tc>
                  <a:txBody>
                    <a:bodyPr/>
                    <a:lstStyle/>
                    <a:p>
                      <a:pPr marL="0" marR="0" algn="ctr">
                        <a:lnSpc>
                          <a:spcPts val="1700"/>
                        </a:lnSpc>
                        <a:spcBef>
                          <a:spcPts val="0"/>
                        </a:spcBef>
                        <a:spcAft>
                          <a:spcPts val="0"/>
                        </a:spcAft>
                      </a:pPr>
                      <a:r>
                        <a:rPr lang="en-US" sz="1800">
                          <a:effectLst/>
                        </a:rPr>
                        <a:t>3077</a:t>
                      </a:r>
                    </a:p>
                    <a:p>
                      <a:pPr marL="0" marR="0" algn="ctr">
                        <a:lnSpc>
                          <a:spcPts val="1700"/>
                        </a:lnSpc>
                        <a:spcBef>
                          <a:spcPts val="0"/>
                        </a:spcBef>
                        <a:spcAft>
                          <a:spcPts val="0"/>
                        </a:spcAft>
                      </a:pPr>
                      <a:r>
                        <a:rPr lang="en-US" sz="1800">
                          <a:effectLst/>
                        </a:rPr>
                        <a:t>3034</a:t>
                      </a:r>
                    </a:p>
                    <a:p>
                      <a:pPr marL="0" marR="0" algn="ctr">
                        <a:lnSpc>
                          <a:spcPts val="1700"/>
                        </a:lnSpc>
                        <a:spcBef>
                          <a:spcPts val="0"/>
                        </a:spcBef>
                        <a:spcAft>
                          <a:spcPts val="0"/>
                        </a:spcAft>
                      </a:pPr>
                      <a:r>
                        <a:rPr lang="en-US" sz="1800">
                          <a:effectLst/>
                        </a:rPr>
                        <a:t>1822</a:t>
                      </a:r>
                    </a:p>
                    <a:p>
                      <a:pPr marL="0" marR="0" algn="ctr">
                        <a:lnSpc>
                          <a:spcPts val="1700"/>
                        </a:lnSpc>
                        <a:spcBef>
                          <a:spcPts val="0"/>
                        </a:spcBef>
                        <a:spcAft>
                          <a:spcPts val="0"/>
                        </a:spcAft>
                      </a:pPr>
                      <a:r>
                        <a:rPr lang="en-US" sz="1800">
                          <a:effectLst/>
                        </a:rPr>
                        <a:t>1619</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tc>
                  <a:txBody>
                    <a:bodyPr/>
                    <a:lstStyle/>
                    <a:p>
                      <a:pPr marL="0" marR="0" algn="ctr">
                        <a:lnSpc>
                          <a:spcPts val="1700"/>
                        </a:lnSpc>
                        <a:spcBef>
                          <a:spcPts val="0"/>
                        </a:spcBef>
                        <a:spcAft>
                          <a:spcPts val="0"/>
                        </a:spcAft>
                      </a:pPr>
                      <a:r>
                        <a:rPr lang="en-US" sz="1800">
                          <a:effectLst/>
                        </a:rPr>
                        <a:t>=C-H</a:t>
                      </a:r>
                    </a:p>
                    <a:p>
                      <a:pPr marL="0" marR="0" algn="ctr">
                        <a:lnSpc>
                          <a:spcPts val="1700"/>
                        </a:lnSpc>
                        <a:spcBef>
                          <a:spcPts val="0"/>
                        </a:spcBef>
                        <a:spcAft>
                          <a:spcPts val="0"/>
                        </a:spcAft>
                      </a:pPr>
                      <a:r>
                        <a:rPr lang="en-US" sz="1800">
                          <a:effectLst/>
                        </a:rPr>
                        <a:t>=C-H</a:t>
                      </a:r>
                    </a:p>
                    <a:p>
                      <a:pPr marL="0" marR="0" algn="ctr">
                        <a:lnSpc>
                          <a:spcPts val="1700"/>
                        </a:lnSpc>
                        <a:spcBef>
                          <a:spcPts val="0"/>
                        </a:spcBef>
                        <a:spcAft>
                          <a:spcPts val="0"/>
                        </a:spcAft>
                      </a:pPr>
                      <a:r>
                        <a:rPr lang="en-US" sz="1800">
                          <a:effectLst/>
                        </a:rPr>
                        <a:t>C-H</a:t>
                      </a:r>
                    </a:p>
                    <a:p>
                      <a:pPr marL="0" marR="0" algn="ctr">
                        <a:lnSpc>
                          <a:spcPts val="1700"/>
                        </a:lnSpc>
                        <a:spcBef>
                          <a:spcPts val="0"/>
                        </a:spcBef>
                        <a:spcAft>
                          <a:spcPts val="0"/>
                        </a:spcAft>
                      </a:pPr>
                      <a:r>
                        <a:rPr lang="en-US" sz="1800">
                          <a:effectLst/>
                        </a:rPr>
                        <a:t>C=C</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tc>
                  <a:txBody>
                    <a:bodyPr/>
                    <a:lstStyle/>
                    <a:p>
                      <a:pPr marL="0" marR="0" algn="ctr">
                        <a:lnSpc>
                          <a:spcPts val="1700"/>
                        </a:lnSpc>
                        <a:spcBef>
                          <a:spcPts val="0"/>
                        </a:spcBef>
                        <a:spcAft>
                          <a:spcPts val="0"/>
                        </a:spcAft>
                      </a:pPr>
                      <a:r>
                        <a:rPr lang="en-US" sz="1800">
                          <a:effectLst/>
                        </a:rPr>
                        <a:t>Stretching</a:t>
                      </a:r>
                    </a:p>
                    <a:p>
                      <a:pPr marL="0" marR="0" algn="ctr">
                        <a:lnSpc>
                          <a:spcPts val="1700"/>
                        </a:lnSpc>
                        <a:spcBef>
                          <a:spcPts val="0"/>
                        </a:spcBef>
                        <a:spcAft>
                          <a:spcPts val="0"/>
                        </a:spcAft>
                      </a:pPr>
                      <a:r>
                        <a:rPr lang="en-US" sz="1800">
                          <a:effectLst/>
                        </a:rPr>
                        <a:t>Stretching</a:t>
                      </a:r>
                    </a:p>
                    <a:p>
                      <a:pPr marL="0" marR="0" algn="ctr">
                        <a:lnSpc>
                          <a:spcPts val="1700"/>
                        </a:lnSpc>
                        <a:spcBef>
                          <a:spcPts val="0"/>
                        </a:spcBef>
                        <a:spcAft>
                          <a:spcPts val="0"/>
                        </a:spcAft>
                      </a:pPr>
                      <a:r>
                        <a:rPr lang="en-US" sz="1800">
                          <a:effectLst/>
                        </a:rPr>
                        <a:t>Deformation harmonics</a:t>
                      </a:r>
                    </a:p>
                    <a:p>
                      <a:pPr marL="0" marR="0" algn="ctr">
                        <a:lnSpc>
                          <a:spcPts val="1700"/>
                        </a:lnSpc>
                        <a:spcBef>
                          <a:spcPts val="0"/>
                        </a:spcBef>
                        <a:spcAft>
                          <a:spcPts val="0"/>
                        </a:spcAft>
                      </a:pPr>
                      <a:r>
                        <a:rPr lang="en-US" sz="1800">
                          <a:effectLst/>
                        </a:rPr>
                        <a:t>Stretching</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tc>
                  <a:txBody>
                    <a:bodyPr/>
                    <a:lstStyle/>
                    <a:p>
                      <a:pPr marL="0" marR="0" algn="ctr">
                        <a:lnSpc>
                          <a:spcPts val="1700"/>
                        </a:lnSpc>
                        <a:spcBef>
                          <a:spcPts val="0"/>
                        </a:spcBef>
                        <a:spcAft>
                          <a:spcPts val="0"/>
                        </a:spcAft>
                      </a:pPr>
                      <a:r>
                        <a:rPr lang="en-US" sz="1800">
                          <a:effectLst/>
                        </a:rPr>
                        <a:t>Medium</a:t>
                      </a:r>
                    </a:p>
                    <a:p>
                      <a:pPr marL="0" marR="0" algn="ctr">
                        <a:lnSpc>
                          <a:spcPts val="1700"/>
                        </a:lnSpc>
                        <a:spcBef>
                          <a:spcPts val="0"/>
                        </a:spcBef>
                        <a:spcAft>
                          <a:spcPts val="0"/>
                        </a:spcAft>
                      </a:pPr>
                      <a:r>
                        <a:rPr lang="en-US" sz="1800">
                          <a:effectLst/>
                        </a:rPr>
                        <a:t>Medium</a:t>
                      </a:r>
                    </a:p>
                    <a:p>
                      <a:pPr marL="0" marR="0" algn="ctr">
                        <a:lnSpc>
                          <a:spcPts val="1700"/>
                        </a:lnSpc>
                        <a:spcBef>
                          <a:spcPts val="0"/>
                        </a:spcBef>
                        <a:spcAft>
                          <a:spcPts val="0"/>
                        </a:spcAft>
                      </a:pPr>
                      <a:r>
                        <a:rPr lang="en-US" sz="1800">
                          <a:effectLst/>
                        </a:rPr>
                        <a:t>Medium</a:t>
                      </a:r>
                    </a:p>
                    <a:p>
                      <a:pPr marL="0" marR="0" algn="ctr">
                        <a:lnSpc>
                          <a:spcPts val="1700"/>
                        </a:lnSpc>
                        <a:spcBef>
                          <a:spcPts val="0"/>
                        </a:spcBef>
                        <a:spcAft>
                          <a:spcPts val="0"/>
                        </a:spcAft>
                      </a:pPr>
                      <a:r>
                        <a:rPr lang="en-US" sz="1800">
                          <a:effectLst/>
                        </a:rPr>
                        <a:t>Medium</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extLst>
                  <a:ext uri="{0D108BD9-81ED-4DB2-BD59-A6C34878D82A}">
                    <a16:rowId xmlns:a16="http://schemas.microsoft.com/office/drawing/2014/main" val="2232533176"/>
                  </a:ext>
                </a:extLst>
              </a:tr>
              <a:tr h="1184070">
                <a:tc>
                  <a:txBody>
                    <a:bodyPr/>
                    <a:lstStyle/>
                    <a:p>
                      <a:pPr marL="0" marR="0" algn="ctr">
                        <a:lnSpc>
                          <a:spcPts val="1700"/>
                        </a:lnSpc>
                        <a:spcBef>
                          <a:spcPts val="0"/>
                        </a:spcBef>
                        <a:spcAft>
                          <a:spcPts val="0"/>
                        </a:spcAft>
                      </a:pPr>
                      <a:r>
                        <a:rPr lang="en-US" sz="1800">
                          <a:effectLst/>
                        </a:rPr>
                        <a:t>Aromatic</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tc>
                  <a:txBody>
                    <a:bodyPr/>
                    <a:lstStyle/>
                    <a:p>
                      <a:pPr marL="0" marR="0" algn="ctr">
                        <a:lnSpc>
                          <a:spcPts val="1700"/>
                        </a:lnSpc>
                        <a:spcBef>
                          <a:spcPts val="0"/>
                        </a:spcBef>
                        <a:spcAft>
                          <a:spcPts val="0"/>
                        </a:spcAft>
                      </a:pPr>
                      <a:r>
                        <a:rPr lang="en-US" sz="1800">
                          <a:effectLst/>
                        </a:rPr>
                        <a:t>3074</a:t>
                      </a:r>
                    </a:p>
                    <a:p>
                      <a:pPr marL="0" marR="0" algn="ctr">
                        <a:lnSpc>
                          <a:spcPts val="1700"/>
                        </a:lnSpc>
                        <a:spcBef>
                          <a:spcPts val="0"/>
                        </a:spcBef>
                        <a:spcAft>
                          <a:spcPts val="0"/>
                        </a:spcAft>
                      </a:pPr>
                      <a:r>
                        <a:rPr lang="en-US" sz="1800">
                          <a:effectLst/>
                        </a:rPr>
                        <a:t>1499</a:t>
                      </a:r>
                    </a:p>
                    <a:p>
                      <a:pPr marL="0" marR="0" algn="ctr">
                        <a:lnSpc>
                          <a:spcPts val="1700"/>
                        </a:lnSpc>
                        <a:spcBef>
                          <a:spcPts val="0"/>
                        </a:spcBef>
                        <a:spcAft>
                          <a:spcPts val="0"/>
                        </a:spcAft>
                      </a:pPr>
                      <a:r>
                        <a:rPr lang="en-US" sz="1800">
                          <a:effectLst/>
                        </a:rPr>
                        <a:t>1443</a:t>
                      </a:r>
                    </a:p>
                    <a:p>
                      <a:pPr marL="0" marR="0" algn="ctr">
                        <a:lnSpc>
                          <a:spcPts val="1700"/>
                        </a:lnSpc>
                        <a:spcBef>
                          <a:spcPts val="0"/>
                        </a:spcBef>
                        <a:spcAft>
                          <a:spcPts val="0"/>
                        </a:spcAft>
                      </a:pPr>
                      <a:r>
                        <a:rPr lang="en-US" sz="1800">
                          <a:effectLst/>
                        </a:rPr>
                        <a:t>1980</a:t>
                      </a:r>
                    </a:p>
                    <a:p>
                      <a:pPr marL="0" marR="0" algn="ctr">
                        <a:lnSpc>
                          <a:spcPts val="1700"/>
                        </a:lnSpc>
                        <a:spcBef>
                          <a:spcPts val="0"/>
                        </a:spcBef>
                        <a:spcAft>
                          <a:spcPts val="0"/>
                        </a:spcAft>
                      </a:pPr>
                      <a:r>
                        <a:rPr lang="en-US" sz="1800">
                          <a:effectLst/>
                        </a:rPr>
                        <a:t>835</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tc>
                  <a:txBody>
                    <a:bodyPr/>
                    <a:lstStyle/>
                    <a:p>
                      <a:pPr marL="0" marR="0" algn="ctr">
                        <a:lnSpc>
                          <a:spcPts val="1700"/>
                        </a:lnSpc>
                        <a:spcBef>
                          <a:spcPts val="0"/>
                        </a:spcBef>
                        <a:spcAft>
                          <a:spcPts val="0"/>
                        </a:spcAft>
                      </a:pPr>
                      <a:r>
                        <a:rPr lang="en-US" sz="1800">
                          <a:effectLst/>
                        </a:rPr>
                        <a:t>=C-H</a:t>
                      </a:r>
                    </a:p>
                    <a:p>
                      <a:pPr marL="0" marR="0" algn="ctr">
                        <a:lnSpc>
                          <a:spcPts val="1700"/>
                        </a:lnSpc>
                        <a:spcBef>
                          <a:spcPts val="0"/>
                        </a:spcBef>
                        <a:spcAft>
                          <a:spcPts val="0"/>
                        </a:spcAft>
                      </a:pPr>
                      <a:r>
                        <a:rPr lang="en-US" sz="1800">
                          <a:effectLst/>
                        </a:rPr>
                        <a:t>C=C</a:t>
                      </a:r>
                    </a:p>
                    <a:p>
                      <a:pPr marL="0" marR="0" algn="ctr">
                        <a:lnSpc>
                          <a:spcPts val="1700"/>
                        </a:lnSpc>
                        <a:spcBef>
                          <a:spcPts val="0"/>
                        </a:spcBef>
                        <a:spcAft>
                          <a:spcPts val="0"/>
                        </a:spcAft>
                      </a:pPr>
                      <a:r>
                        <a:rPr lang="en-US" sz="1800">
                          <a:effectLst/>
                        </a:rPr>
                        <a:t>C=C</a:t>
                      </a:r>
                    </a:p>
                    <a:p>
                      <a:pPr marL="0" marR="0" algn="ctr">
                        <a:lnSpc>
                          <a:spcPts val="1700"/>
                        </a:lnSpc>
                        <a:spcBef>
                          <a:spcPts val="0"/>
                        </a:spcBef>
                        <a:spcAft>
                          <a:spcPts val="0"/>
                        </a:spcAft>
                      </a:pPr>
                      <a:r>
                        <a:rPr lang="en-US" sz="1800">
                          <a:effectLst/>
                        </a:rPr>
                        <a:t>C-H</a:t>
                      </a:r>
                    </a:p>
                    <a:p>
                      <a:pPr marL="0" marR="0" algn="ctr">
                        <a:lnSpc>
                          <a:spcPts val="1700"/>
                        </a:lnSpc>
                        <a:spcBef>
                          <a:spcPts val="0"/>
                        </a:spcBef>
                        <a:spcAft>
                          <a:spcPts val="0"/>
                        </a:spcAft>
                      </a:pPr>
                      <a:r>
                        <a:rPr lang="en-US" sz="1800">
                          <a:effectLst/>
                        </a:rPr>
                        <a:t>C-H</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tc>
                  <a:txBody>
                    <a:bodyPr/>
                    <a:lstStyle/>
                    <a:p>
                      <a:pPr marL="0" marR="0" algn="ctr">
                        <a:lnSpc>
                          <a:spcPts val="1700"/>
                        </a:lnSpc>
                        <a:spcBef>
                          <a:spcPts val="0"/>
                        </a:spcBef>
                        <a:spcAft>
                          <a:spcPts val="0"/>
                        </a:spcAft>
                      </a:pPr>
                      <a:r>
                        <a:rPr lang="en-US" sz="1800">
                          <a:effectLst/>
                        </a:rPr>
                        <a:t>Stretching</a:t>
                      </a:r>
                    </a:p>
                    <a:p>
                      <a:pPr marL="0" marR="0" algn="ctr">
                        <a:lnSpc>
                          <a:spcPts val="1700"/>
                        </a:lnSpc>
                        <a:spcBef>
                          <a:spcPts val="0"/>
                        </a:spcBef>
                        <a:spcAft>
                          <a:spcPts val="0"/>
                        </a:spcAft>
                      </a:pPr>
                      <a:r>
                        <a:rPr lang="en-US" sz="1800">
                          <a:effectLst/>
                        </a:rPr>
                        <a:t>Stretching</a:t>
                      </a:r>
                    </a:p>
                    <a:p>
                      <a:pPr marL="0" marR="0" algn="ctr">
                        <a:lnSpc>
                          <a:spcPts val="1700"/>
                        </a:lnSpc>
                        <a:spcBef>
                          <a:spcPts val="0"/>
                        </a:spcBef>
                        <a:spcAft>
                          <a:spcPts val="0"/>
                        </a:spcAft>
                      </a:pPr>
                      <a:r>
                        <a:rPr lang="en-US" sz="1800">
                          <a:effectLst/>
                        </a:rPr>
                        <a:t>Stretching</a:t>
                      </a:r>
                    </a:p>
                    <a:p>
                      <a:pPr marL="0" marR="0" algn="ctr">
                        <a:lnSpc>
                          <a:spcPts val="1700"/>
                        </a:lnSpc>
                        <a:spcBef>
                          <a:spcPts val="0"/>
                        </a:spcBef>
                        <a:spcAft>
                          <a:spcPts val="0"/>
                        </a:spcAft>
                      </a:pPr>
                      <a:r>
                        <a:rPr lang="en-US" sz="1800">
                          <a:effectLst/>
                        </a:rPr>
                        <a:t>Deformation harmonics</a:t>
                      </a:r>
                    </a:p>
                    <a:p>
                      <a:pPr marL="0" marR="0" algn="ctr">
                        <a:lnSpc>
                          <a:spcPts val="1700"/>
                        </a:lnSpc>
                        <a:spcBef>
                          <a:spcPts val="0"/>
                        </a:spcBef>
                        <a:spcAft>
                          <a:spcPts val="0"/>
                        </a:spcAft>
                      </a:pPr>
                      <a:r>
                        <a:rPr lang="en-US" sz="1800">
                          <a:effectLst/>
                        </a:rPr>
                        <a:t>Out plan deformation</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tc>
                  <a:txBody>
                    <a:bodyPr/>
                    <a:lstStyle/>
                    <a:p>
                      <a:pPr marL="0" marR="0" algn="ctr">
                        <a:lnSpc>
                          <a:spcPts val="1700"/>
                        </a:lnSpc>
                        <a:spcBef>
                          <a:spcPts val="0"/>
                        </a:spcBef>
                        <a:spcAft>
                          <a:spcPts val="0"/>
                        </a:spcAft>
                      </a:pPr>
                      <a:r>
                        <a:rPr lang="en-US" sz="1800">
                          <a:effectLst/>
                        </a:rPr>
                        <a:t>Medium</a:t>
                      </a:r>
                    </a:p>
                    <a:p>
                      <a:pPr marL="0" marR="0" algn="ctr">
                        <a:lnSpc>
                          <a:spcPts val="1700"/>
                        </a:lnSpc>
                        <a:spcBef>
                          <a:spcPts val="0"/>
                        </a:spcBef>
                        <a:spcAft>
                          <a:spcPts val="0"/>
                        </a:spcAft>
                      </a:pPr>
                      <a:r>
                        <a:rPr lang="en-US" sz="1800">
                          <a:effectLst/>
                        </a:rPr>
                        <a:t>Medium</a:t>
                      </a:r>
                    </a:p>
                    <a:p>
                      <a:pPr marL="0" marR="0" algn="ctr">
                        <a:lnSpc>
                          <a:spcPts val="1700"/>
                        </a:lnSpc>
                        <a:spcBef>
                          <a:spcPts val="0"/>
                        </a:spcBef>
                        <a:spcAft>
                          <a:spcPts val="0"/>
                        </a:spcAft>
                      </a:pPr>
                      <a:r>
                        <a:rPr lang="en-US" sz="1800">
                          <a:effectLst/>
                        </a:rPr>
                        <a:t>Medium</a:t>
                      </a:r>
                    </a:p>
                    <a:p>
                      <a:pPr marL="0" marR="0" algn="ctr">
                        <a:lnSpc>
                          <a:spcPts val="1700"/>
                        </a:lnSpc>
                        <a:spcBef>
                          <a:spcPts val="0"/>
                        </a:spcBef>
                        <a:spcAft>
                          <a:spcPts val="0"/>
                        </a:spcAft>
                      </a:pPr>
                      <a:r>
                        <a:rPr lang="en-US" sz="1800">
                          <a:effectLst/>
                        </a:rPr>
                        <a:t>Small</a:t>
                      </a:r>
                    </a:p>
                    <a:p>
                      <a:pPr marL="0" marR="0" algn="ctr">
                        <a:lnSpc>
                          <a:spcPts val="1700"/>
                        </a:lnSpc>
                        <a:spcBef>
                          <a:spcPts val="0"/>
                        </a:spcBef>
                        <a:spcAft>
                          <a:spcPts val="0"/>
                        </a:spcAft>
                      </a:pPr>
                      <a:r>
                        <a:rPr lang="en-US" sz="1800">
                          <a:effectLst/>
                        </a:rPr>
                        <a:t>Medium to small</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extLst>
                  <a:ext uri="{0D108BD9-81ED-4DB2-BD59-A6C34878D82A}">
                    <a16:rowId xmlns:a16="http://schemas.microsoft.com/office/drawing/2014/main" val="4150075025"/>
                  </a:ext>
                </a:extLst>
              </a:tr>
              <a:tr h="710442">
                <a:tc>
                  <a:txBody>
                    <a:bodyPr/>
                    <a:lstStyle/>
                    <a:p>
                      <a:pPr marL="0" marR="0" algn="ctr">
                        <a:lnSpc>
                          <a:spcPts val="1700"/>
                        </a:lnSpc>
                        <a:spcBef>
                          <a:spcPts val="0"/>
                        </a:spcBef>
                        <a:spcAft>
                          <a:spcPts val="0"/>
                        </a:spcAft>
                      </a:pPr>
                      <a:r>
                        <a:rPr lang="en-US" sz="1800">
                          <a:effectLst/>
                        </a:rPr>
                        <a:t>Alkane</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tc>
                  <a:txBody>
                    <a:bodyPr/>
                    <a:lstStyle/>
                    <a:p>
                      <a:pPr marL="0" marR="0" algn="ctr">
                        <a:lnSpc>
                          <a:spcPts val="1700"/>
                        </a:lnSpc>
                        <a:spcBef>
                          <a:spcPts val="0"/>
                        </a:spcBef>
                        <a:spcAft>
                          <a:spcPts val="0"/>
                        </a:spcAft>
                      </a:pPr>
                      <a:r>
                        <a:rPr lang="en-US" sz="1800">
                          <a:effectLst/>
                        </a:rPr>
                        <a:t>2924</a:t>
                      </a:r>
                    </a:p>
                    <a:p>
                      <a:pPr marL="0" marR="0" algn="ctr">
                        <a:lnSpc>
                          <a:spcPts val="1700"/>
                        </a:lnSpc>
                        <a:spcBef>
                          <a:spcPts val="0"/>
                        </a:spcBef>
                        <a:spcAft>
                          <a:spcPts val="0"/>
                        </a:spcAft>
                      </a:pPr>
                      <a:r>
                        <a:rPr lang="en-US" sz="1800">
                          <a:effectLst/>
                        </a:rPr>
                        <a:t>2853</a:t>
                      </a:r>
                    </a:p>
                    <a:p>
                      <a:pPr marL="0" marR="0" algn="ctr">
                        <a:lnSpc>
                          <a:spcPts val="1700"/>
                        </a:lnSpc>
                        <a:spcBef>
                          <a:spcPts val="0"/>
                        </a:spcBef>
                        <a:spcAft>
                          <a:spcPts val="0"/>
                        </a:spcAft>
                      </a:pPr>
                      <a:r>
                        <a:rPr lang="en-US" sz="1800">
                          <a:effectLst/>
                        </a:rPr>
                        <a:t>721</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tc>
                  <a:txBody>
                    <a:bodyPr/>
                    <a:lstStyle/>
                    <a:p>
                      <a:pPr marL="0" marR="0" algn="ctr">
                        <a:lnSpc>
                          <a:spcPts val="1700"/>
                        </a:lnSpc>
                        <a:spcBef>
                          <a:spcPts val="0"/>
                        </a:spcBef>
                        <a:spcAft>
                          <a:spcPts val="0"/>
                        </a:spcAft>
                      </a:pPr>
                      <a:r>
                        <a:rPr lang="en-US" sz="1800">
                          <a:effectLst/>
                        </a:rPr>
                        <a:t> </a:t>
                      </a:r>
                    </a:p>
                    <a:p>
                      <a:pPr marL="0" marR="0" algn="ctr">
                        <a:lnSpc>
                          <a:spcPts val="1700"/>
                        </a:lnSpc>
                        <a:spcBef>
                          <a:spcPts val="0"/>
                        </a:spcBef>
                        <a:spcAft>
                          <a:spcPts val="0"/>
                        </a:spcAft>
                      </a:pPr>
                      <a:r>
                        <a:rPr lang="en-US" sz="1800">
                          <a:effectLst/>
                        </a:rPr>
                        <a:t>CH</a:t>
                      </a:r>
                      <a:r>
                        <a:rPr lang="en-US" sz="1800" baseline="-25000">
                          <a:effectLst/>
                        </a:rPr>
                        <a:t>2</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tc>
                  <a:txBody>
                    <a:bodyPr/>
                    <a:lstStyle/>
                    <a:p>
                      <a:pPr marL="0" marR="0" algn="ctr">
                        <a:lnSpc>
                          <a:spcPts val="1700"/>
                        </a:lnSpc>
                        <a:spcBef>
                          <a:spcPts val="0"/>
                        </a:spcBef>
                        <a:spcAft>
                          <a:spcPts val="0"/>
                        </a:spcAft>
                      </a:pPr>
                      <a:r>
                        <a:rPr lang="en-US" sz="1800">
                          <a:effectLst/>
                        </a:rPr>
                        <a:t>Asymmetric stretching</a:t>
                      </a:r>
                    </a:p>
                    <a:p>
                      <a:pPr marL="0" marR="0" algn="ctr">
                        <a:lnSpc>
                          <a:spcPts val="1700"/>
                        </a:lnSpc>
                        <a:spcBef>
                          <a:spcPts val="0"/>
                        </a:spcBef>
                        <a:spcAft>
                          <a:spcPts val="0"/>
                        </a:spcAft>
                      </a:pPr>
                      <a:r>
                        <a:rPr lang="en-US" sz="1800">
                          <a:effectLst/>
                        </a:rPr>
                        <a:t>Symmetric stretching</a:t>
                      </a:r>
                    </a:p>
                    <a:p>
                      <a:pPr marL="0" marR="0" algn="ctr">
                        <a:lnSpc>
                          <a:spcPts val="1700"/>
                        </a:lnSpc>
                        <a:spcBef>
                          <a:spcPts val="0"/>
                        </a:spcBef>
                        <a:spcAft>
                          <a:spcPts val="0"/>
                        </a:spcAft>
                      </a:pPr>
                      <a:r>
                        <a:rPr lang="en-US" sz="1800">
                          <a:effectLst/>
                        </a:rPr>
                        <a:t>Rocking</a:t>
                      </a:r>
                      <a:endParaRPr lang="en-US" sz="180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tc>
                  <a:txBody>
                    <a:bodyPr/>
                    <a:lstStyle/>
                    <a:p>
                      <a:pPr marL="0" marR="0" algn="ctr">
                        <a:lnSpc>
                          <a:spcPts val="1700"/>
                        </a:lnSpc>
                        <a:spcBef>
                          <a:spcPts val="0"/>
                        </a:spcBef>
                        <a:spcAft>
                          <a:spcPts val="0"/>
                        </a:spcAft>
                      </a:pPr>
                      <a:r>
                        <a:rPr lang="en-US" sz="1800" dirty="0">
                          <a:effectLst/>
                        </a:rPr>
                        <a:t>Strong</a:t>
                      </a:r>
                    </a:p>
                    <a:p>
                      <a:pPr marL="0" marR="0" algn="ctr">
                        <a:lnSpc>
                          <a:spcPts val="1700"/>
                        </a:lnSpc>
                        <a:spcBef>
                          <a:spcPts val="0"/>
                        </a:spcBef>
                        <a:spcAft>
                          <a:spcPts val="0"/>
                        </a:spcAft>
                      </a:pPr>
                      <a:r>
                        <a:rPr lang="en-US" sz="1800" dirty="0">
                          <a:effectLst/>
                        </a:rPr>
                        <a:t>Medium</a:t>
                      </a:r>
                    </a:p>
                    <a:p>
                      <a:pPr marL="0" marR="0" algn="ctr">
                        <a:lnSpc>
                          <a:spcPts val="1700"/>
                        </a:lnSpc>
                        <a:spcBef>
                          <a:spcPts val="0"/>
                        </a:spcBef>
                        <a:spcAft>
                          <a:spcPts val="0"/>
                        </a:spcAft>
                      </a:pPr>
                      <a:r>
                        <a:rPr lang="en-US" sz="1800" dirty="0">
                          <a:effectLst/>
                        </a:rPr>
                        <a:t>Medium to small</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1995" marR="61995" marT="0" marB="0" anchor="ctr"/>
                </a:tc>
                <a:extLst>
                  <a:ext uri="{0D108BD9-81ED-4DB2-BD59-A6C34878D82A}">
                    <a16:rowId xmlns:a16="http://schemas.microsoft.com/office/drawing/2014/main" val="2083788480"/>
                  </a:ext>
                </a:extLst>
              </a:tr>
            </a:tbl>
          </a:graphicData>
        </a:graphic>
      </p:graphicFrame>
      <p:sp>
        <p:nvSpPr>
          <p:cNvPr id="3" name="Rectangle 2"/>
          <p:cNvSpPr/>
          <p:nvPr/>
        </p:nvSpPr>
        <p:spPr>
          <a:xfrm>
            <a:off x="4056224" y="1974017"/>
            <a:ext cx="3583160" cy="259045"/>
          </a:xfrm>
          <a:prstGeom prst="rect">
            <a:avLst/>
          </a:prstGeom>
        </p:spPr>
        <p:txBody>
          <a:bodyPr wrap="square">
            <a:spAutoFit/>
          </a:bodyPr>
          <a:lstStyle/>
          <a:p>
            <a:pPr algn="ctr" eaLnBrk="0" hangingPunct="0">
              <a:lnSpc>
                <a:spcPts val="1300"/>
              </a:lnSpc>
              <a:spcBef>
                <a:spcPts val="1200"/>
              </a:spcBef>
              <a:spcAft>
                <a:spcPts val="600"/>
              </a:spcAft>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Table 2.</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IR parameters of CAL </a:t>
            </a: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11U.</a:t>
            </a:r>
            <a:endPar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p:cNvSpPr txBox="1"/>
          <p:nvPr/>
        </p:nvSpPr>
        <p:spPr>
          <a:xfrm>
            <a:off x="522514" y="533791"/>
            <a:ext cx="11190811"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Results &amp; discussion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028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p:cNvSpPr>
            <a:spLocks noChangeArrowheads="1"/>
          </p:cNvSpPr>
          <p:nvPr/>
        </p:nvSpPr>
        <p:spPr bwMode="auto">
          <a:xfrm>
            <a:off x="8294915" y="14143"/>
            <a:ext cx="24318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dirty="0" smtClean="0">
                <a:latin typeface="Times New Roman" panose="02020603050405020304" pitchFamily="18" charset="0"/>
                <a:cs typeface="Times New Roman" panose="02020603050405020304" pitchFamily="18" charset="0"/>
              </a:rPr>
              <a:t>1</a:t>
            </a:r>
            <a:r>
              <a:rPr lang="en-US" altLang="en-US" sz="2000" b="1" baseline="30000" dirty="0" smtClean="0">
                <a:latin typeface="Times New Roman" panose="02020603050405020304" pitchFamily="18" charset="0"/>
                <a:cs typeface="Times New Roman" panose="02020603050405020304" pitchFamily="18" charset="0"/>
              </a:rPr>
              <a:t>st</a:t>
            </a:r>
            <a:r>
              <a:rPr lang="en-US" altLang="en-US" sz="2000" b="1" dirty="0" smtClean="0">
                <a:latin typeface="Times New Roman" panose="02020603050405020304" pitchFamily="18" charset="0"/>
                <a:cs typeface="Times New Roman" panose="02020603050405020304" pitchFamily="18" charset="0"/>
              </a:rPr>
              <a:t> CIWC 2019</a:t>
            </a:r>
            <a:endParaRPr lang="en-US" altLang="en-US" sz="2000" b="1" dirty="0">
              <a:latin typeface="Times New Roman" panose="02020603050405020304" pitchFamily="18" charset="0"/>
              <a:cs typeface="Times New Roman" panose="02020603050405020304" pitchFamily="18" charset="0"/>
            </a:endParaRPr>
          </a:p>
        </p:txBody>
      </p:sp>
      <p:pic>
        <p:nvPicPr>
          <p:cNvPr id="9" name="Picture 8" descr="C:\Users\home\AppData\Local\Temp\HZ$D.082.3287\coatings_logo.png"/>
          <p:cNvPicPr/>
          <p:nvPr/>
        </p:nvPicPr>
        <p:blipFill>
          <a:blip r:embed="rId2">
            <a:extLst>
              <a:ext uri="{28A0092B-C50C-407E-A947-70E740481C1C}">
                <a14:useLocalDpi xmlns:a14="http://schemas.microsoft.com/office/drawing/2010/main" val="0"/>
              </a:ext>
            </a:extLst>
          </a:blip>
          <a:srcRect/>
          <a:stretch>
            <a:fillRect/>
          </a:stretch>
        </p:blipFill>
        <p:spPr bwMode="auto">
          <a:xfrm>
            <a:off x="10450286" y="14143"/>
            <a:ext cx="1741714" cy="409600"/>
          </a:xfrm>
          <a:prstGeom prst="rect">
            <a:avLst/>
          </a:prstGeom>
          <a:noFill/>
          <a:ln>
            <a:noFill/>
          </a:ln>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
            <a:ext cx="718457" cy="507917"/>
          </a:xfrm>
          <a:prstGeom prst="rect">
            <a:avLst/>
          </a:prstGeom>
        </p:spPr>
      </p:pic>
      <p:pic>
        <p:nvPicPr>
          <p:cNvPr id="11" name="Image 6"/>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8457" y="1"/>
            <a:ext cx="743993" cy="4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22514" y="1068827"/>
            <a:ext cx="8359081" cy="769441"/>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Characterization </a:t>
            </a:r>
            <a:r>
              <a:rPr lang="en-US" sz="2400" dirty="0" smtClean="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macrocycles</a:t>
            </a:r>
          </a:p>
          <a:p>
            <a:r>
              <a:rPr lang="en-US" sz="2000" dirty="0" smtClean="0">
                <a:latin typeface="Times New Roman" panose="02020603050405020304" pitchFamily="18" charset="0"/>
                <a:cs typeface="Times New Roman" panose="02020603050405020304" pitchFamily="18" charset="0"/>
              </a:rPr>
              <a:t>FTIR measurements</a:t>
            </a:r>
            <a:endParaRPr lang="fr-FR" sz="2000"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90480348"/>
              </p:ext>
            </p:extLst>
          </p:nvPr>
        </p:nvGraphicFramePr>
        <p:xfrm>
          <a:off x="522514" y="2159499"/>
          <a:ext cx="11190810" cy="4572955"/>
        </p:xfrm>
        <a:graphic>
          <a:graphicData uri="http://schemas.openxmlformats.org/drawingml/2006/table">
            <a:tbl>
              <a:tblPr firstRow="1" firstCol="1" bandRow="1" bandCol="1">
                <a:tableStyleId>{5C22544A-7EE6-4342-B048-85BDC9FD1C3A}</a:tableStyleId>
              </a:tblPr>
              <a:tblGrid>
                <a:gridCol w="1713293">
                  <a:extLst>
                    <a:ext uri="{9D8B030D-6E8A-4147-A177-3AD203B41FA5}">
                      <a16:colId xmlns:a16="http://schemas.microsoft.com/office/drawing/2014/main" val="21437932"/>
                    </a:ext>
                  </a:extLst>
                </a:gridCol>
                <a:gridCol w="1892973">
                  <a:extLst>
                    <a:ext uri="{9D8B030D-6E8A-4147-A177-3AD203B41FA5}">
                      <a16:colId xmlns:a16="http://schemas.microsoft.com/office/drawing/2014/main" val="2890299181"/>
                    </a:ext>
                  </a:extLst>
                </a:gridCol>
                <a:gridCol w="2292825">
                  <a:extLst>
                    <a:ext uri="{9D8B030D-6E8A-4147-A177-3AD203B41FA5}">
                      <a16:colId xmlns:a16="http://schemas.microsoft.com/office/drawing/2014/main" val="3430898917"/>
                    </a:ext>
                  </a:extLst>
                </a:gridCol>
                <a:gridCol w="3098858">
                  <a:extLst>
                    <a:ext uri="{9D8B030D-6E8A-4147-A177-3AD203B41FA5}">
                      <a16:colId xmlns:a16="http://schemas.microsoft.com/office/drawing/2014/main" val="1948464300"/>
                    </a:ext>
                  </a:extLst>
                </a:gridCol>
                <a:gridCol w="2192861">
                  <a:extLst>
                    <a:ext uri="{9D8B030D-6E8A-4147-A177-3AD203B41FA5}">
                      <a16:colId xmlns:a16="http://schemas.microsoft.com/office/drawing/2014/main" val="1702826460"/>
                    </a:ext>
                  </a:extLst>
                </a:gridCol>
              </a:tblGrid>
              <a:tr h="399609">
                <a:tc>
                  <a:txBody>
                    <a:bodyPr/>
                    <a:lstStyle/>
                    <a:p>
                      <a:pPr marL="0" marR="0" algn="ctr">
                        <a:lnSpc>
                          <a:spcPts val="1700"/>
                        </a:lnSpc>
                        <a:spcBef>
                          <a:spcPts val="0"/>
                        </a:spcBef>
                        <a:spcAft>
                          <a:spcPts val="0"/>
                        </a:spcAft>
                      </a:pPr>
                      <a:r>
                        <a:rPr lang="en-US" sz="1800">
                          <a:effectLst/>
                        </a:rPr>
                        <a:t>Molecule parts</a:t>
                      </a:r>
                      <a:endParaRPr lang="en-US" sz="1800">
                        <a:solidFill>
                          <a:srgbClr val="000000"/>
                        </a:solidFill>
                        <a:effectLst/>
                        <a:latin typeface="Times New Roman" panose="02020603050405020304" pitchFamily="18" charset="0"/>
                        <a:ea typeface="Times New Roman" panose="02020603050405020304" pitchFamily="18" charset="0"/>
                      </a:endParaRPr>
                    </a:p>
                  </a:txBody>
                  <a:tcPr marL="47905" marR="47905" marT="0" marB="0" anchor="ctr"/>
                </a:tc>
                <a:tc>
                  <a:txBody>
                    <a:bodyPr/>
                    <a:lstStyle/>
                    <a:p>
                      <a:pPr marL="0" marR="0" algn="ctr">
                        <a:lnSpc>
                          <a:spcPts val="1700"/>
                        </a:lnSpc>
                        <a:spcBef>
                          <a:spcPts val="0"/>
                        </a:spcBef>
                        <a:spcAft>
                          <a:spcPts val="0"/>
                        </a:spcAft>
                      </a:pPr>
                      <a:r>
                        <a:rPr lang="en-US" sz="1800">
                          <a:effectLst/>
                        </a:rPr>
                        <a:t>Wave number (cm</a:t>
                      </a:r>
                      <a:r>
                        <a:rPr lang="en-US" sz="1800" baseline="30000">
                          <a:effectLst/>
                        </a:rPr>
                        <a:t>-1</a:t>
                      </a:r>
                      <a:r>
                        <a:rPr lang="en-US" sz="1800">
                          <a:effectLst/>
                        </a:rPr>
                        <a:t>)</a:t>
                      </a:r>
                      <a:endParaRPr lang="en-US" sz="1800">
                        <a:solidFill>
                          <a:srgbClr val="000000"/>
                        </a:solidFill>
                        <a:effectLst/>
                        <a:latin typeface="Times New Roman" panose="02020603050405020304" pitchFamily="18" charset="0"/>
                        <a:ea typeface="Times New Roman" panose="02020603050405020304" pitchFamily="18" charset="0"/>
                      </a:endParaRPr>
                    </a:p>
                  </a:txBody>
                  <a:tcPr marL="47905" marR="47905" marT="0" marB="0" anchor="ctr"/>
                </a:tc>
                <a:tc>
                  <a:txBody>
                    <a:bodyPr/>
                    <a:lstStyle/>
                    <a:p>
                      <a:pPr marL="0" marR="0" algn="ctr">
                        <a:lnSpc>
                          <a:spcPts val="1700"/>
                        </a:lnSpc>
                        <a:spcBef>
                          <a:spcPts val="0"/>
                        </a:spcBef>
                        <a:spcAft>
                          <a:spcPts val="0"/>
                        </a:spcAft>
                      </a:pPr>
                      <a:r>
                        <a:rPr lang="en-US" sz="1800" dirty="0">
                          <a:effectLst/>
                        </a:rPr>
                        <a:t>Bond</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47905" marR="47905" marT="0" marB="0" anchor="ctr"/>
                </a:tc>
                <a:tc>
                  <a:txBody>
                    <a:bodyPr/>
                    <a:lstStyle/>
                    <a:p>
                      <a:pPr marL="0" marR="0" algn="ctr">
                        <a:lnSpc>
                          <a:spcPts val="1700"/>
                        </a:lnSpc>
                        <a:spcBef>
                          <a:spcPts val="0"/>
                        </a:spcBef>
                        <a:spcAft>
                          <a:spcPts val="0"/>
                        </a:spcAft>
                      </a:pPr>
                      <a:r>
                        <a:rPr lang="en-US" sz="1800">
                          <a:effectLst/>
                        </a:rPr>
                        <a:t>Nature of vibration</a:t>
                      </a:r>
                      <a:endParaRPr lang="en-US" sz="1800">
                        <a:solidFill>
                          <a:srgbClr val="000000"/>
                        </a:solidFill>
                        <a:effectLst/>
                        <a:latin typeface="Times New Roman" panose="02020603050405020304" pitchFamily="18" charset="0"/>
                        <a:ea typeface="Times New Roman" panose="02020603050405020304" pitchFamily="18" charset="0"/>
                      </a:endParaRPr>
                    </a:p>
                  </a:txBody>
                  <a:tcPr marL="47905" marR="47905" marT="0" marB="0" anchor="ctr"/>
                </a:tc>
                <a:tc>
                  <a:txBody>
                    <a:bodyPr/>
                    <a:lstStyle/>
                    <a:p>
                      <a:pPr marL="0" marR="0" algn="ctr">
                        <a:lnSpc>
                          <a:spcPts val="1700"/>
                        </a:lnSpc>
                        <a:spcBef>
                          <a:spcPts val="0"/>
                        </a:spcBef>
                        <a:spcAft>
                          <a:spcPts val="0"/>
                        </a:spcAft>
                      </a:pPr>
                      <a:r>
                        <a:rPr lang="en-US" sz="1800">
                          <a:effectLst/>
                        </a:rPr>
                        <a:t>Intensity</a:t>
                      </a:r>
                      <a:endParaRPr lang="en-US" sz="1800">
                        <a:solidFill>
                          <a:srgbClr val="000000"/>
                        </a:solidFill>
                        <a:effectLst/>
                        <a:latin typeface="Times New Roman" panose="02020603050405020304" pitchFamily="18" charset="0"/>
                        <a:ea typeface="Times New Roman" panose="02020603050405020304" pitchFamily="18" charset="0"/>
                      </a:endParaRPr>
                    </a:p>
                  </a:txBody>
                  <a:tcPr marL="47905" marR="47905" marT="0" marB="0" anchor="ctr"/>
                </a:tc>
                <a:extLst>
                  <a:ext uri="{0D108BD9-81ED-4DB2-BD59-A6C34878D82A}">
                    <a16:rowId xmlns:a16="http://schemas.microsoft.com/office/drawing/2014/main" val="4269183963"/>
                  </a:ext>
                </a:extLst>
              </a:tr>
              <a:tr h="572072">
                <a:tc>
                  <a:txBody>
                    <a:bodyPr/>
                    <a:lstStyle/>
                    <a:p>
                      <a:pPr marL="0" marR="0" algn="ctr">
                        <a:lnSpc>
                          <a:spcPts val="1700"/>
                        </a:lnSpc>
                        <a:spcBef>
                          <a:spcPts val="0"/>
                        </a:spcBef>
                        <a:spcAft>
                          <a:spcPts val="0"/>
                        </a:spcAft>
                      </a:pPr>
                      <a:r>
                        <a:rPr lang="en-US" sz="1800">
                          <a:effectLst/>
                        </a:rPr>
                        <a:t>Resorcinol</a:t>
                      </a:r>
                      <a:endParaRPr lang="en-US" sz="1800">
                        <a:solidFill>
                          <a:srgbClr val="000000"/>
                        </a:solidFill>
                        <a:effectLst/>
                        <a:latin typeface="Times New Roman" panose="02020603050405020304" pitchFamily="18" charset="0"/>
                        <a:ea typeface="Times New Roman" panose="02020603050405020304" pitchFamily="18" charset="0"/>
                      </a:endParaRPr>
                    </a:p>
                  </a:txBody>
                  <a:tcPr marL="47905" marR="47905" marT="0" marB="0" anchor="ctr"/>
                </a:tc>
                <a:tc>
                  <a:txBody>
                    <a:bodyPr/>
                    <a:lstStyle/>
                    <a:p>
                      <a:pPr marL="0" marR="0" algn="ctr">
                        <a:lnSpc>
                          <a:spcPts val="1700"/>
                        </a:lnSpc>
                        <a:spcBef>
                          <a:spcPts val="0"/>
                        </a:spcBef>
                        <a:spcAft>
                          <a:spcPts val="0"/>
                        </a:spcAft>
                      </a:pPr>
                      <a:r>
                        <a:rPr lang="en-US" sz="1800">
                          <a:effectLst/>
                        </a:rPr>
                        <a:t>3364</a:t>
                      </a:r>
                    </a:p>
                    <a:p>
                      <a:pPr marL="0" marR="0" algn="ctr">
                        <a:lnSpc>
                          <a:spcPts val="1700"/>
                        </a:lnSpc>
                        <a:spcBef>
                          <a:spcPts val="0"/>
                        </a:spcBef>
                        <a:spcAft>
                          <a:spcPts val="0"/>
                        </a:spcAft>
                      </a:pPr>
                      <a:r>
                        <a:rPr lang="en-US" sz="1800">
                          <a:effectLst/>
                        </a:rPr>
                        <a:t>1201</a:t>
                      </a:r>
                    </a:p>
                    <a:p>
                      <a:pPr marL="0" marR="0" algn="ctr">
                        <a:lnSpc>
                          <a:spcPts val="1700"/>
                        </a:lnSpc>
                        <a:spcBef>
                          <a:spcPts val="0"/>
                        </a:spcBef>
                        <a:spcAft>
                          <a:spcPts val="0"/>
                        </a:spcAft>
                      </a:pPr>
                      <a:r>
                        <a:rPr lang="en-US" sz="1800">
                          <a:effectLst/>
                        </a:rPr>
                        <a:t>1373</a:t>
                      </a:r>
                      <a:endParaRPr lang="en-US" sz="1800">
                        <a:solidFill>
                          <a:srgbClr val="000000"/>
                        </a:solidFill>
                        <a:effectLst/>
                        <a:latin typeface="Times New Roman" panose="02020603050405020304" pitchFamily="18" charset="0"/>
                        <a:ea typeface="Times New Roman" panose="02020603050405020304" pitchFamily="18" charset="0"/>
                      </a:endParaRPr>
                    </a:p>
                  </a:txBody>
                  <a:tcPr marL="47905" marR="47905" marT="0" marB="0" anchor="ctr"/>
                </a:tc>
                <a:tc>
                  <a:txBody>
                    <a:bodyPr/>
                    <a:lstStyle/>
                    <a:p>
                      <a:pPr marL="0" marR="0" algn="ctr">
                        <a:lnSpc>
                          <a:spcPts val="1700"/>
                        </a:lnSpc>
                        <a:spcBef>
                          <a:spcPts val="0"/>
                        </a:spcBef>
                        <a:spcAft>
                          <a:spcPts val="0"/>
                        </a:spcAft>
                      </a:pPr>
                      <a:r>
                        <a:rPr lang="pl-PL" sz="1800">
                          <a:effectLst/>
                        </a:rPr>
                        <a:t>Associated O-H</a:t>
                      </a:r>
                      <a:endParaRPr lang="en-US" sz="1800">
                        <a:effectLst/>
                      </a:endParaRPr>
                    </a:p>
                    <a:p>
                      <a:pPr marL="0" marR="0" algn="ctr">
                        <a:lnSpc>
                          <a:spcPts val="1700"/>
                        </a:lnSpc>
                        <a:spcBef>
                          <a:spcPts val="0"/>
                        </a:spcBef>
                        <a:spcAft>
                          <a:spcPts val="0"/>
                        </a:spcAft>
                      </a:pPr>
                      <a:r>
                        <a:rPr lang="pl-PL" sz="1800">
                          <a:effectLst/>
                        </a:rPr>
                        <a:t>C-O</a:t>
                      </a:r>
                      <a:endParaRPr lang="en-US" sz="1800">
                        <a:effectLst/>
                      </a:endParaRPr>
                    </a:p>
                    <a:p>
                      <a:pPr marL="0" marR="0" algn="ctr">
                        <a:lnSpc>
                          <a:spcPts val="1700"/>
                        </a:lnSpc>
                        <a:spcBef>
                          <a:spcPts val="0"/>
                        </a:spcBef>
                        <a:spcAft>
                          <a:spcPts val="0"/>
                        </a:spcAft>
                      </a:pPr>
                      <a:r>
                        <a:rPr lang="pl-PL" sz="1800">
                          <a:effectLst/>
                        </a:rPr>
                        <a:t>O-H</a:t>
                      </a:r>
                      <a:endParaRPr lang="en-US" sz="1800">
                        <a:solidFill>
                          <a:srgbClr val="000000"/>
                        </a:solidFill>
                        <a:effectLst/>
                        <a:latin typeface="Times New Roman" panose="02020603050405020304" pitchFamily="18" charset="0"/>
                        <a:ea typeface="Times New Roman" panose="02020603050405020304" pitchFamily="18" charset="0"/>
                      </a:endParaRPr>
                    </a:p>
                  </a:txBody>
                  <a:tcPr marL="47905" marR="47905" marT="0" marB="0" anchor="ctr"/>
                </a:tc>
                <a:tc>
                  <a:txBody>
                    <a:bodyPr/>
                    <a:lstStyle/>
                    <a:p>
                      <a:pPr marL="0" marR="0" algn="ctr">
                        <a:lnSpc>
                          <a:spcPts val="1700"/>
                        </a:lnSpc>
                        <a:spcBef>
                          <a:spcPts val="0"/>
                        </a:spcBef>
                        <a:spcAft>
                          <a:spcPts val="0"/>
                        </a:spcAft>
                      </a:pPr>
                      <a:r>
                        <a:rPr lang="en-US" sz="1800" dirty="0">
                          <a:effectLst/>
                        </a:rPr>
                        <a:t>Stretching</a:t>
                      </a:r>
                    </a:p>
                    <a:p>
                      <a:pPr marL="0" marR="0" algn="ctr">
                        <a:lnSpc>
                          <a:spcPts val="1700"/>
                        </a:lnSpc>
                        <a:spcBef>
                          <a:spcPts val="0"/>
                        </a:spcBef>
                        <a:spcAft>
                          <a:spcPts val="0"/>
                        </a:spcAft>
                      </a:pPr>
                      <a:r>
                        <a:rPr lang="en-US" sz="1800" dirty="0">
                          <a:effectLst/>
                        </a:rPr>
                        <a:t>Stretching</a:t>
                      </a:r>
                    </a:p>
                    <a:p>
                      <a:pPr marL="0" marR="0" algn="ctr">
                        <a:lnSpc>
                          <a:spcPts val="1700"/>
                        </a:lnSpc>
                        <a:spcBef>
                          <a:spcPts val="0"/>
                        </a:spcBef>
                        <a:spcAft>
                          <a:spcPts val="0"/>
                        </a:spcAft>
                      </a:pPr>
                      <a:r>
                        <a:rPr lang="en-US" sz="1800" dirty="0">
                          <a:effectLst/>
                        </a:rPr>
                        <a:t>In plan deformation</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47905" marR="47905" marT="0" marB="0" anchor="ctr"/>
                </a:tc>
                <a:tc>
                  <a:txBody>
                    <a:bodyPr/>
                    <a:lstStyle/>
                    <a:p>
                      <a:pPr marL="0" marR="0" algn="ctr">
                        <a:lnSpc>
                          <a:spcPts val="1700"/>
                        </a:lnSpc>
                        <a:spcBef>
                          <a:spcPts val="0"/>
                        </a:spcBef>
                        <a:spcAft>
                          <a:spcPts val="0"/>
                        </a:spcAft>
                      </a:pPr>
                      <a:r>
                        <a:rPr lang="en-US" sz="1800">
                          <a:effectLst/>
                        </a:rPr>
                        <a:t>Strong and large</a:t>
                      </a:r>
                    </a:p>
                    <a:p>
                      <a:pPr marL="0" marR="0" algn="ctr">
                        <a:lnSpc>
                          <a:spcPts val="1700"/>
                        </a:lnSpc>
                        <a:spcBef>
                          <a:spcPts val="0"/>
                        </a:spcBef>
                        <a:spcAft>
                          <a:spcPts val="0"/>
                        </a:spcAft>
                      </a:pPr>
                      <a:r>
                        <a:rPr lang="en-US" sz="1800">
                          <a:effectLst/>
                        </a:rPr>
                        <a:t>Strong</a:t>
                      </a:r>
                    </a:p>
                    <a:p>
                      <a:pPr marL="0" marR="0" algn="ctr">
                        <a:lnSpc>
                          <a:spcPts val="1700"/>
                        </a:lnSpc>
                        <a:spcBef>
                          <a:spcPts val="0"/>
                        </a:spcBef>
                        <a:spcAft>
                          <a:spcPts val="0"/>
                        </a:spcAft>
                      </a:pPr>
                      <a:r>
                        <a:rPr lang="en-US" sz="1800">
                          <a:effectLst/>
                        </a:rPr>
                        <a:t>Strong</a:t>
                      </a:r>
                      <a:endParaRPr lang="en-US" sz="1800">
                        <a:solidFill>
                          <a:srgbClr val="000000"/>
                        </a:solidFill>
                        <a:effectLst/>
                        <a:latin typeface="Times New Roman" panose="02020603050405020304" pitchFamily="18" charset="0"/>
                        <a:ea typeface="Times New Roman" panose="02020603050405020304" pitchFamily="18" charset="0"/>
                      </a:endParaRPr>
                    </a:p>
                  </a:txBody>
                  <a:tcPr marL="47905" marR="47905" marT="0" marB="0" anchor="ctr"/>
                </a:tc>
                <a:extLst>
                  <a:ext uri="{0D108BD9-81ED-4DB2-BD59-A6C34878D82A}">
                    <a16:rowId xmlns:a16="http://schemas.microsoft.com/office/drawing/2014/main" val="2781071053"/>
                  </a:ext>
                </a:extLst>
              </a:tr>
              <a:tr h="1144145">
                <a:tc>
                  <a:txBody>
                    <a:bodyPr/>
                    <a:lstStyle/>
                    <a:p>
                      <a:pPr marL="0" marR="0" algn="ctr">
                        <a:lnSpc>
                          <a:spcPts val="1700"/>
                        </a:lnSpc>
                        <a:spcBef>
                          <a:spcPts val="0"/>
                        </a:spcBef>
                        <a:spcAft>
                          <a:spcPts val="0"/>
                        </a:spcAft>
                      </a:pPr>
                      <a:r>
                        <a:rPr lang="en-US" sz="1800">
                          <a:effectLst/>
                        </a:rPr>
                        <a:t>Aromatic</a:t>
                      </a:r>
                      <a:endParaRPr lang="en-US" sz="1800">
                        <a:solidFill>
                          <a:srgbClr val="000000"/>
                        </a:solidFill>
                        <a:effectLst/>
                        <a:latin typeface="Times New Roman" panose="02020603050405020304" pitchFamily="18" charset="0"/>
                        <a:ea typeface="Times New Roman" panose="02020603050405020304" pitchFamily="18" charset="0"/>
                      </a:endParaRPr>
                    </a:p>
                  </a:txBody>
                  <a:tcPr marL="47905" marR="47905" marT="0" marB="0" anchor="ctr"/>
                </a:tc>
                <a:tc>
                  <a:txBody>
                    <a:bodyPr/>
                    <a:lstStyle/>
                    <a:p>
                      <a:pPr marL="0" marR="0" algn="ctr">
                        <a:lnSpc>
                          <a:spcPts val="1700"/>
                        </a:lnSpc>
                        <a:spcBef>
                          <a:spcPts val="0"/>
                        </a:spcBef>
                        <a:spcAft>
                          <a:spcPts val="0"/>
                        </a:spcAft>
                      </a:pPr>
                      <a:r>
                        <a:rPr lang="en-US" sz="1800" dirty="0">
                          <a:effectLst/>
                        </a:rPr>
                        <a:t>1598</a:t>
                      </a:r>
                    </a:p>
                    <a:p>
                      <a:pPr marL="0" marR="0" algn="ctr">
                        <a:lnSpc>
                          <a:spcPts val="1700"/>
                        </a:lnSpc>
                        <a:spcBef>
                          <a:spcPts val="0"/>
                        </a:spcBef>
                        <a:spcAft>
                          <a:spcPts val="0"/>
                        </a:spcAft>
                      </a:pPr>
                      <a:r>
                        <a:rPr lang="en-US" sz="1800" dirty="0">
                          <a:effectLst/>
                        </a:rPr>
                        <a:t>1560</a:t>
                      </a:r>
                    </a:p>
                    <a:p>
                      <a:pPr marL="0" marR="0" algn="ctr">
                        <a:lnSpc>
                          <a:spcPts val="1700"/>
                        </a:lnSpc>
                        <a:spcBef>
                          <a:spcPts val="0"/>
                        </a:spcBef>
                        <a:spcAft>
                          <a:spcPts val="0"/>
                        </a:spcAft>
                      </a:pPr>
                      <a:r>
                        <a:rPr lang="en-US" sz="1800" dirty="0">
                          <a:effectLst/>
                        </a:rPr>
                        <a:t>1501</a:t>
                      </a:r>
                    </a:p>
                    <a:p>
                      <a:pPr marL="0" marR="0" algn="ctr">
                        <a:lnSpc>
                          <a:spcPts val="1700"/>
                        </a:lnSpc>
                        <a:spcBef>
                          <a:spcPts val="0"/>
                        </a:spcBef>
                        <a:spcAft>
                          <a:spcPts val="0"/>
                        </a:spcAft>
                      </a:pPr>
                      <a:r>
                        <a:rPr lang="en-US" sz="1800" dirty="0">
                          <a:effectLst/>
                        </a:rPr>
                        <a:t>1437</a:t>
                      </a:r>
                    </a:p>
                    <a:p>
                      <a:pPr marL="0" marR="0" algn="ctr">
                        <a:lnSpc>
                          <a:spcPts val="1700"/>
                        </a:lnSpc>
                        <a:spcBef>
                          <a:spcPts val="0"/>
                        </a:spcBef>
                        <a:spcAft>
                          <a:spcPts val="0"/>
                        </a:spcAft>
                      </a:pPr>
                      <a:r>
                        <a:rPr lang="en-US" sz="1800" dirty="0">
                          <a:effectLst/>
                        </a:rPr>
                        <a:t>1707</a:t>
                      </a:r>
                    </a:p>
                    <a:p>
                      <a:pPr marL="0" marR="0" algn="ctr">
                        <a:lnSpc>
                          <a:spcPts val="1700"/>
                        </a:lnSpc>
                        <a:spcBef>
                          <a:spcPts val="0"/>
                        </a:spcBef>
                        <a:spcAft>
                          <a:spcPts val="0"/>
                        </a:spcAft>
                      </a:pPr>
                      <a:r>
                        <a:rPr lang="en-US" sz="1800" dirty="0">
                          <a:effectLst/>
                        </a:rPr>
                        <a:t>891</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47905" marR="47905" marT="0" marB="0" anchor="ctr"/>
                </a:tc>
                <a:tc>
                  <a:txBody>
                    <a:bodyPr/>
                    <a:lstStyle/>
                    <a:p>
                      <a:pPr marL="0" marR="0" algn="ctr">
                        <a:lnSpc>
                          <a:spcPts val="1700"/>
                        </a:lnSpc>
                        <a:spcBef>
                          <a:spcPts val="0"/>
                        </a:spcBef>
                        <a:spcAft>
                          <a:spcPts val="0"/>
                        </a:spcAft>
                      </a:pPr>
                      <a:r>
                        <a:rPr lang="en-US" sz="1800">
                          <a:effectLst/>
                        </a:rPr>
                        <a:t>C=C</a:t>
                      </a:r>
                    </a:p>
                    <a:p>
                      <a:pPr marL="0" marR="0" algn="ctr">
                        <a:lnSpc>
                          <a:spcPts val="1700"/>
                        </a:lnSpc>
                        <a:spcBef>
                          <a:spcPts val="0"/>
                        </a:spcBef>
                        <a:spcAft>
                          <a:spcPts val="0"/>
                        </a:spcAft>
                      </a:pPr>
                      <a:r>
                        <a:rPr lang="en-US" sz="1800">
                          <a:effectLst/>
                        </a:rPr>
                        <a:t>C=C</a:t>
                      </a:r>
                    </a:p>
                    <a:p>
                      <a:pPr marL="0" marR="0" algn="ctr">
                        <a:lnSpc>
                          <a:spcPts val="1700"/>
                        </a:lnSpc>
                        <a:spcBef>
                          <a:spcPts val="0"/>
                        </a:spcBef>
                        <a:spcAft>
                          <a:spcPts val="0"/>
                        </a:spcAft>
                      </a:pPr>
                      <a:r>
                        <a:rPr lang="en-US" sz="1800">
                          <a:effectLst/>
                        </a:rPr>
                        <a:t>C=C</a:t>
                      </a:r>
                    </a:p>
                    <a:p>
                      <a:pPr marL="0" marR="0" algn="ctr">
                        <a:lnSpc>
                          <a:spcPts val="1700"/>
                        </a:lnSpc>
                        <a:spcBef>
                          <a:spcPts val="0"/>
                        </a:spcBef>
                        <a:spcAft>
                          <a:spcPts val="0"/>
                        </a:spcAft>
                      </a:pPr>
                      <a:r>
                        <a:rPr lang="en-US" sz="1800">
                          <a:effectLst/>
                        </a:rPr>
                        <a:t>C=C</a:t>
                      </a:r>
                    </a:p>
                    <a:p>
                      <a:pPr marL="0" marR="0" algn="ctr">
                        <a:lnSpc>
                          <a:spcPts val="1700"/>
                        </a:lnSpc>
                        <a:spcBef>
                          <a:spcPts val="0"/>
                        </a:spcBef>
                        <a:spcAft>
                          <a:spcPts val="0"/>
                        </a:spcAft>
                      </a:pPr>
                      <a:r>
                        <a:rPr lang="en-US" sz="1800">
                          <a:effectLst/>
                        </a:rPr>
                        <a:t>C-H</a:t>
                      </a:r>
                    </a:p>
                    <a:p>
                      <a:pPr marL="0" marR="0" algn="ctr">
                        <a:lnSpc>
                          <a:spcPts val="1700"/>
                        </a:lnSpc>
                        <a:spcBef>
                          <a:spcPts val="0"/>
                        </a:spcBef>
                        <a:spcAft>
                          <a:spcPts val="0"/>
                        </a:spcAft>
                      </a:pPr>
                      <a:r>
                        <a:rPr lang="en-US" sz="1800">
                          <a:effectLst/>
                        </a:rPr>
                        <a:t>=C-H</a:t>
                      </a:r>
                      <a:endParaRPr lang="en-US" sz="1800">
                        <a:solidFill>
                          <a:srgbClr val="000000"/>
                        </a:solidFill>
                        <a:effectLst/>
                        <a:latin typeface="Times New Roman" panose="02020603050405020304" pitchFamily="18" charset="0"/>
                        <a:ea typeface="Times New Roman" panose="02020603050405020304" pitchFamily="18" charset="0"/>
                      </a:endParaRPr>
                    </a:p>
                  </a:txBody>
                  <a:tcPr marL="47905" marR="47905" marT="0" marB="0" anchor="ctr"/>
                </a:tc>
                <a:tc>
                  <a:txBody>
                    <a:bodyPr/>
                    <a:lstStyle/>
                    <a:p>
                      <a:pPr marL="0" marR="0" algn="ctr">
                        <a:lnSpc>
                          <a:spcPts val="1700"/>
                        </a:lnSpc>
                        <a:spcBef>
                          <a:spcPts val="0"/>
                        </a:spcBef>
                        <a:spcAft>
                          <a:spcPts val="0"/>
                        </a:spcAft>
                      </a:pPr>
                      <a:r>
                        <a:rPr lang="en-US" sz="1800" dirty="0">
                          <a:effectLst/>
                        </a:rPr>
                        <a:t>Stretching</a:t>
                      </a:r>
                    </a:p>
                    <a:p>
                      <a:pPr marL="0" marR="0" algn="ctr">
                        <a:lnSpc>
                          <a:spcPts val="1700"/>
                        </a:lnSpc>
                        <a:spcBef>
                          <a:spcPts val="0"/>
                        </a:spcBef>
                        <a:spcAft>
                          <a:spcPts val="0"/>
                        </a:spcAft>
                      </a:pPr>
                      <a:r>
                        <a:rPr lang="en-US" sz="1800" dirty="0">
                          <a:effectLst/>
                        </a:rPr>
                        <a:t>Stretching</a:t>
                      </a:r>
                    </a:p>
                    <a:p>
                      <a:pPr marL="0" marR="0" algn="ctr">
                        <a:lnSpc>
                          <a:spcPts val="1700"/>
                        </a:lnSpc>
                        <a:spcBef>
                          <a:spcPts val="0"/>
                        </a:spcBef>
                        <a:spcAft>
                          <a:spcPts val="0"/>
                        </a:spcAft>
                      </a:pPr>
                      <a:r>
                        <a:rPr lang="en-US" sz="1800" dirty="0">
                          <a:effectLst/>
                        </a:rPr>
                        <a:t>Stretching</a:t>
                      </a:r>
                    </a:p>
                    <a:p>
                      <a:pPr marL="0" marR="0" algn="ctr">
                        <a:lnSpc>
                          <a:spcPts val="1700"/>
                        </a:lnSpc>
                        <a:spcBef>
                          <a:spcPts val="0"/>
                        </a:spcBef>
                        <a:spcAft>
                          <a:spcPts val="0"/>
                        </a:spcAft>
                      </a:pPr>
                      <a:r>
                        <a:rPr lang="en-US" sz="1800" dirty="0">
                          <a:effectLst/>
                        </a:rPr>
                        <a:t>Stretching</a:t>
                      </a:r>
                    </a:p>
                    <a:p>
                      <a:pPr marL="0" marR="0" algn="ctr">
                        <a:lnSpc>
                          <a:spcPts val="1700"/>
                        </a:lnSpc>
                        <a:spcBef>
                          <a:spcPts val="0"/>
                        </a:spcBef>
                        <a:spcAft>
                          <a:spcPts val="0"/>
                        </a:spcAft>
                      </a:pPr>
                      <a:r>
                        <a:rPr lang="en-US" sz="1800" dirty="0">
                          <a:effectLst/>
                        </a:rPr>
                        <a:t>Deformation harmonics</a:t>
                      </a:r>
                    </a:p>
                    <a:p>
                      <a:pPr marL="0" marR="0" algn="ctr">
                        <a:lnSpc>
                          <a:spcPts val="1700"/>
                        </a:lnSpc>
                        <a:spcBef>
                          <a:spcPts val="0"/>
                        </a:spcBef>
                        <a:spcAft>
                          <a:spcPts val="0"/>
                        </a:spcAft>
                      </a:pPr>
                      <a:r>
                        <a:rPr lang="en-US" sz="1800" dirty="0">
                          <a:effectLst/>
                        </a:rPr>
                        <a:t>Out plan deformation</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47905" marR="47905" marT="0" marB="0" anchor="ctr"/>
                </a:tc>
                <a:tc>
                  <a:txBody>
                    <a:bodyPr/>
                    <a:lstStyle/>
                    <a:p>
                      <a:pPr marL="0" marR="0" algn="ctr">
                        <a:lnSpc>
                          <a:spcPts val="1700"/>
                        </a:lnSpc>
                        <a:spcBef>
                          <a:spcPts val="0"/>
                        </a:spcBef>
                        <a:spcAft>
                          <a:spcPts val="0"/>
                        </a:spcAft>
                      </a:pPr>
                      <a:r>
                        <a:rPr lang="en-US" sz="1800">
                          <a:effectLst/>
                        </a:rPr>
                        <a:t>Small</a:t>
                      </a:r>
                    </a:p>
                    <a:p>
                      <a:pPr marL="0" marR="0" algn="ctr">
                        <a:lnSpc>
                          <a:spcPts val="1700"/>
                        </a:lnSpc>
                        <a:spcBef>
                          <a:spcPts val="0"/>
                        </a:spcBef>
                        <a:spcAft>
                          <a:spcPts val="0"/>
                        </a:spcAft>
                      </a:pPr>
                      <a:r>
                        <a:rPr lang="en-US" sz="1800">
                          <a:effectLst/>
                        </a:rPr>
                        <a:t>Small</a:t>
                      </a:r>
                    </a:p>
                    <a:p>
                      <a:pPr marL="0" marR="0" algn="ctr">
                        <a:lnSpc>
                          <a:spcPts val="1700"/>
                        </a:lnSpc>
                        <a:spcBef>
                          <a:spcPts val="0"/>
                        </a:spcBef>
                        <a:spcAft>
                          <a:spcPts val="0"/>
                        </a:spcAft>
                      </a:pPr>
                      <a:r>
                        <a:rPr lang="en-US" sz="1800">
                          <a:effectLst/>
                        </a:rPr>
                        <a:t>Medium</a:t>
                      </a:r>
                    </a:p>
                    <a:p>
                      <a:pPr marL="0" marR="0" algn="ctr">
                        <a:lnSpc>
                          <a:spcPts val="1700"/>
                        </a:lnSpc>
                        <a:spcBef>
                          <a:spcPts val="0"/>
                        </a:spcBef>
                        <a:spcAft>
                          <a:spcPts val="0"/>
                        </a:spcAft>
                      </a:pPr>
                      <a:r>
                        <a:rPr lang="en-US" sz="1800">
                          <a:effectLst/>
                        </a:rPr>
                        <a:t>Medium</a:t>
                      </a:r>
                    </a:p>
                    <a:p>
                      <a:pPr marL="0" marR="0" algn="ctr">
                        <a:lnSpc>
                          <a:spcPts val="1700"/>
                        </a:lnSpc>
                        <a:spcBef>
                          <a:spcPts val="0"/>
                        </a:spcBef>
                        <a:spcAft>
                          <a:spcPts val="0"/>
                        </a:spcAft>
                      </a:pPr>
                      <a:r>
                        <a:rPr lang="en-US" sz="1800">
                          <a:effectLst/>
                        </a:rPr>
                        <a:t>Small</a:t>
                      </a:r>
                    </a:p>
                    <a:p>
                      <a:pPr marL="0" marR="0" algn="ctr">
                        <a:lnSpc>
                          <a:spcPts val="1700"/>
                        </a:lnSpc>
                        <a:spcBef>
                          <a:spcPts val="0"/>
                        </a:spcBef>
                        <a:spcAft>
                          <a:spcPts val="0"/>
                        </a:spcAft>
                      </a:pPr>
                      <a:r>
                        <a:rPr lang="en-US" sz="1800">
                          <a:effectLst/>
                        </a:rPr>
                        <a:t>Medium</a:t>
                      </a:r>
                      <a:endParaRPr lang="en-US" sz="1800">
                        <a:solidFill>
                          <a:srgbClr val="000000"/>
                        </a:solidFill>
                        <a:effectLst/>
                        <a:latin typeface="Times New Roman" panose="02020603050405020304" pitchFamily="18" charset="0"/>
                        <a:ea typeface="Times New Roman" panose="02020603050405020304" pitchFamily="18" charset="0"/>
                      </a:endParaRPr>
                    </a:p>
                  </a:txBody>
                  <a:tcPr marL="47905" marR="47905" marT="0" marB="0" anchor="ctr"/>
                </a:tc>
                <a:extLst>
                  <a:ext uri="{0D108BD9-81ED-4DB2-BD59-A6C34878D82A}">
                    <a16:rowId xmlns:a16="http://schemas.microsoft.com/office/drawing/2014/main" val="305338262"/>
                  </a:ext>
                </a:extLst>
              </a:tr>
              <a:tr h="1144145">
                <a:tc>
                  <a:txBody>
                    <a:bodyPr/>
                    <a:lstStyle/>
                    <a:p>
                      <a:pPr marL="0" marR="0" algn="ctr">
                        <a:lnSpc>
                          <a:spcPts val="1700"/>
                        </a:lnSpc>
                        <a:spcBef>
                          <a:spcPts val="0"/>
                        </a:spcBef>
                        <a:spcAft>
                          <a:spcPts val="0"/>
                        </a:spcAft>
                      </a:pPr>
                      <a:r>
                        <a:rPr lang="en-US" sz="1800">
                          <a:effectLst/>
                        </a:rPr>
                        <a:t>Alkene</a:t>
                      </a:r>
                      <a:endParaRPr lang="en-US" sz="1800">
                        <a:solidFill>
                          <a:srgbClr val="000000"/>
                        </a:solidFill>
                        <a:effectLst/>
                        <a:latin typeface="Times New Roman" panose="02020603050405020304" pitchFamily="18" charset="0"/>
                        <a:ea typeface="Times New Roman" panose="02020603050405020304" pitchFamily="18" charset="0"/>
                      </a:endParaRPr>
                    </a:p>
                  </a:txBody>
                  <a:tcPr marL="47905" marR="47905" marT="0" marB="0" anchor="ctr"/>
                </a:tc>
                <a:tc>
                  <a:txBody>
                    <a:bodyPr/>
                    <a:lstStyle/>
                    <a:p>
                      <a:pPr marL="0" marR="0" algn="just">
                        <a:lnSpc>
                          <a:spcPts val="1700"/>
                        </a:lnSpc>
                        <a:spcBef>
                          <a:spcPts val="0"/>
                        </a:spcBef>
                        <a:spcAft>
                          <a:spcPts val="0"/>
                        </a:spcAft>
                      </a:pPr>
                      <a:r>
                        <a:rPr lang="en-US" sz="1800" dirty="0">
                          <a:effectLst/>
                        </a:rPr>
                        <a:t>1652</a:t>
                      </a:r>
                    </a:p>
                    <a:p>
                      <a:pPr marL="0" marR="0" algn="just">
                        <a:lnSpc>
                          <a:spcPts val="1700"/>
                        </a:lnSpc>
                        <a:spcBef>
                          <a:spcPts val="0"/>
                        </a:spcBef>
                        <a:spcAft>
                          <a:spcPts val="0"/>
                        </a:spcAft>
                      </a:pPr>
                      <a:r>
                        <a:rPr lang="en-US" sz="1800" dirty="0">
                          <a:effectLst/>
                        </a:rPr>
                        <a:t> 727   </a:t>
                      </a:r>
                      <a:r>
                        <a:rPr lang="en-US" sz="1800" baseline="0" dirty="0" smtClean="0">
                          <a:effectLst/>
                        </a:rPr>
                        <a:t>   </a:t>
                      </a:r>
                      <a:r>
                        <a:rPr lang="en-US" sz="1800" dirty="0" smtClean="0">
                          <a:effectLst/>
                        </a:rPr>
                        <a:t>Trans  </a:t>
                      </a:r>
                      <a:endParaRPr lang="en-US" sz="1800" dirty="0">
                        <a:effectLst/>
                      </a:endParaRPr>
                    </a:p>
                    <a:p>
                      <a:pPr marL="0" marR="0" algn="just">
                        <a:lnSpc>
                          <a:spcPts val="1700"/>
                        </a:lnSpc>
                        <a:spcBef>
                          <a:spcPts val="0"/>
                        </a:spcBef>
                        <a:spcAft>
                          <a:spcPts val="0"/>
                        </a:spcAft>
                      </a:pPr>
                      <a:r>
                        <a:rPr lang="en-US" sz="1800" dirty="0">
                          <a:effectLst/>
                        </a:rPr>
                        <a:t>1683</a:t>
                      </a:r>
                    </a:p>
                    <a:p>
                      <a:pPr marL="0" marR="0" algn="just">
                        <a:lnSpc>
                          <a:spcPts val="1700"/>
                        </a:lnSpc>
                        <a:spcBef>
                          <a:spcPts val="0"/>
                        </a:spcBef>
                        <a:spcAft>
                          <a:spcPts val="0"/>
                        </a:spcAft>
                      </a:pPr>
                      <a:r>
                        <a:rPr lang="en-US" sz="1800" dirty="0">
                          <a:effectLst/>
                        </a:rPr>
                        <a:t>1288     Cis</a:t>
                      </a:r>
                    </a:p>
                    <a:p>
                      <a:pPr marL="0" marR="0" algn="just">
                        <a:lnSpc>
                          <a:spcPts val="1700"/>
                        </a:lnSpc>
                        <a:spcBef>
                          <a:spcPts val="0"/>
                        </a:spcBef>
                        <a:spcAft>
                          <a:spcPts val="0"/>
                        </a:spcAft>
                      </a:pPr>
                      <a:r>
                        <a:rPr lang="en-US" sz="1800" dirty="0">
                          <a:effectLst/>
                        </a:rPr>
                        <a:t>972</a:t>
                      </a:r>
                    </a:p>
                    <a:p>
                      <a:pPr marL="0" marR="0" algn="just">
                        <a:lnSpc>
                          <a:spcPts val="1700"/>
                        </a:lnSpc>
                        <a:spcBef>
                          <a:spcPts val="0"/>
                        </a:spcBef>
                        <a:spcAft>
                          <a:spcPts val="0"/>
                        </a:spcAft>
                      </a:pPr>
                      <a:r>
                        <a:rPr lang="en-US" sz="1800" dirty="0">
                          <a:effectLst/>
                        </a:rPr>
                        <a:t>1618</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47905" marR="47905" marT="0" marB="0" anchor="ctr"/>
                </a:tc>
                <a:tc>
                  <a:txBody>
                    <a:bodyPr/>
                    <a:lstStyle/>
                    <a:p>
                      <a:pPr marL="0" marR="0" algn="ctr">
                        <a:lnSpc>
                          <a:spcPts val="1700"/>
                        </a:lnSpc>
                        <a:spcBef>
                          <a:spcPts val="0"/>
                        </a:spcBef>
                        <a:spcAft>
                          <a:spcPts val="0"/>
                        </a:spcAft>
                      </a:pPr>
                      <a:r>
                        <a:rPr lang="en-US" sz="1800">
                          <a:effectLst/>
                        </a:rPr>
                        <a:t>C=C</a:t>
                      </a:r>
                    </a:p>
                    <a:p>
                      <a:pPr marL="0" marR="0" algn="ctr">
                        <a:lnSpc>
                          <a:spcPts val="1700"/>
                        </a:lnSpc>
                        <a:spcBef>
                          <a:spcPts val="0"/>
                        </a:spcBef>
                        <a:spcAft>
                          <a:spcPts val="0"/>
                        </a:spcAft>
                      </a:pPr>
                      <a:r>
                        <a:rPr lang="en-US" sz="1800">
                          <a:effectLst/>
                        </a:rPr>
                        <a:t>=C-H</a:t>
                      </a:r>
                    </a:p>
                    <a:p>
                      <a:pPr marL="0" marR="0" algn="ctr">
                        <a:lnSpc>
                          <a:spcPts val="1700"/>
                        </a:lnSpc>
                        <a:spcBef>
                          <a:spcPts val="0"/>
                        </a:spcBef>
                        <a:spcAft>
                          <a:spcPts val="0"/>
                        </a:spcAft>
                      </a:pPr>
                      <a:r>
                        <a:rPr lang="en-US" sz="1800">
                          <a:effectLst/>
                        </a:rPr>
                        <a:t>C=C</a:t>
                      </a:r>
                    </a:p>
                    <a:p>
                      <a:pPr marL="0" marR="0" algn="ctr">
                        <a:lnSpc>
                          <a:spcPts val="1700"/>
                        </a:lnSpc>
                        <a:spcBef>
                          <a:spcPts val="0"/>
                        </a:spcBef>
                        <a:spcAft>
                          <a:spcPts val="0"/>
                        </a:spcAft>
                      </a:pPr>
                      <a:r>
                        <a:rPr lang="en-US" sz="1800">
                          <a:effectLst/>
                        </a:rPr>
                        <a:t>=C-H</a:t>
                      </a:r>
                    </a:p>
                    <a:p>
                      <a:pPr marL="0" marR="0" algn="ctr">
                        <a:lnSpc>
                          <a:spcPts val="1700"/>
                        </a:lnSpc>
                        <a:spcBef>
                          <a:spcPts val="0"/>
                        </a:spcBef>
                        <a:spcAft>
                          <a:spcPts val="0"/>
                        </a:spcAft>
                      </a:pPr>
                      <a:r>
                        <a:rPr lang="en-US" sz="1800">
                          <a:effectLst/>
                        </a:rPr>
                        <a:t>=C-H</a:t>
                      </a:r>
                    </a:p>
                    <a:p>
                      <a:pPr marL="0" marR="0" algn="ctr">
                        <a:lnSpc>
                          <a:spcPts val="1700"/>
                        </a:lnSpc>
                        <a:spcBef>
                          <a:spcPts val="0"/>
                        </a:spcBef>
                        <a:spcAft>
                          <a:spcPts val="0"/>
                        </a:spcAft>
                      </a:pPr>
                      <a:r>
                        <a:rPr lang="en-US" sz="1800">
                          <a:effectLst/>
                        </a:rPr>
                        <a:t>C=C</a:t>
                      </a:r>
                      <a:endParaRPr lang="en-US" sz="1800">
                        <a:solidFill>
                          <a:srgbClr val="000000"/>
                        </a:solidFill>
                        <a:effectLst/>
                        <a:latin typeface="Times New Roman" panose="02020603050405020304" pitchFamily="18" charset="0"/>
                        <a:ea typeface="Times New Roman" panose="02020603050405020304" pitchFamily="18" charset="0"/>
                      </a:endParaRPr>
                    </a:p>
                  </a:txBody>
                  <a:tcPr marL="47905" marR="47905" marT="0" marB="0" anchor="ctr"/>
                </a:tc>
                <a:tc>
                  <a:txBody>
                    <a:bodyPr/>
                    <a:lstStyle/>
                    <a:p>
                      <a:pPr marL="0" marR="0" algn="ctr">
                        <a:lnSpc>
                          <a:spcPts val="1700"/>
                        </a:lnSpc>
                        <a:spcBef>
                          <a:spcPts val="0"/>
                        </a:spcBef>
                        <a:spcAft>
                          <a:spcPts val="0"/>
                        </a:spcAft>
                      </a:pPr>
                      <a:r>
                        <a:rPr lang="en-US" sz="1800">
                          <a:effectLst/>
                        </a:rPr>
                        <a:t>Stretching</a:t>
                      </a:r>
                    </a:p>
                    <a:p>
                      <a:pPr marL="0" marR="0" algn="ctr">
                        <a:lnSpc>
                          <a:spcPts val="1700"/>
                        </a:lnSpc>
                        <a:spcBef>
                          <a:spcPts val="0"/>
                        </a:spcBef>
                        <a:spcAft>
                          <a:spcPts val="0"/>
                        </a:spcAft>
                      </a:pPr>
                      <a:r>
                        <a:rPr lang="en-US" sz="1800">
                          <a:effectLst/>
                        </a:rPr>
                        <a:t>Out plan deformation</a:t>
                      </a:r>
                    </a:p>
                    <a:p>
                      <a:pPr marL="0" marR="0" algn="ctr">
                        <a:lnSpc>
                          <a:spcPts val="1700"/>
                        </a:lnSpc>
                        <a:spcBef>
                          <a:spcPts val="0"/>
                        </a:spcBef>
                        <a:spcAft>
                          <a:spcPts val="0"/>
                        </a:spcAft>
                      </a:pPr>
                      <a:r>
                        <a:rPr lang="en-US" sz="1800">
                          <a:effectLst/>
                        </a:rPr>
                        <a:t>Stretching</a:t>
                      </a:r>
                    </a:p>
                    <a:p>
                      <a:pPr marL="0" marR="0" algn="ctr">
                        <a:lnSpc>
                          <a:spcPts val="1700"/>
                        </a:lnSpc>
                        <a:spcBef>
                          <a:spcPts val="0"/>
                        </a:spcBef>
                        <a:spcAft>
                          <a:spcPts val="0"/>
                        </a:spcAft>
                      </a:pPr>
                      <a:r>
                        <a:rPr lang="en-US" sz="1800">
                          <a:effectLst/>
                        </a:rPr>
                        <a:t>In plan deformation</a:t>
                      </a:r>
                    </a:p>
                    <a:p>
                      <a:pPr marL="0" marR="0" algn="ctr">
                        <a:lnSpc>
                          <a:spcPts val="1700"/>
                        </a:lnSpc>
                        <a:spcBef>
                          <a:spcPts val="0"/>
                        </a:spcBef>
                        <a:spcAft>
                          <a:spcPts val="0"/>
                        </a:spcAft>
                      </a:pPr>
                      <a:r>
                        <a:rPr lang="en-US" sz="1800">
                          <a:effectLst/>
                        </a:rPr>
                        <a:t>Out plan deformation</a:t>
                      </a:r>
                    </a:p>
                    <a:p>
                      <a:pPr marL="0" marR="0" algn="ctr">
                        <a:lnSpc>
                          <a:spcPts val="1700"/>
                        </a:lnSpc>
                        <a:spcBef>
                          <a:spcPts val="0"/>
                        </a:spcBef>
                        <a:spcAft>
                          <a:spcPts val="0"/>
                        </a:spcAft>
                      </a:pPr>
                      <a:r>
                        <a:rPr lang="en-US" sz="1800">
                          <a:effectLst/>
                        </a:rPr>
                        <a:t>Stretching</a:t>
                      </a:r>
                      <a:endParaRPr lang="en-US" sz="1800">
                        <a:solidFill>
                          <a:srgbClr val="000000"/>
                        </a:solidFill>
                        <a:effectLst/>
                        <a:latin typeface="Times New Roman" panose="02020603050405020304" pitchFamily="18" charset="0"/>
                        <a:ea typeface="Times New Roman" panose="02020603050405020304" pitchFamily="18" charset="0"/>
                      </a:endParaRPr>
                    </a:p>
                  </a:txBody>
                  <a:tcPr marL="47905" marR="47905" marT="0" marB="0" anchor="ctr"/>
                </a:tc>
                <a:tc>
                  <a:txBody>
                    <a:bodyPr/>
                    <a:lstStyle/>
                    <a:p>
                      <a:pPr marL="0" marR="0" algn="ctr">
                        <a:lnSpc>
                          <a:spcPts val="1700"/>
                        </a:lnSpc>
                        <a:spcBef>
                          <a:spcPts val="0"/>
                        </a:spcBef>
                        <a:spcAft>
                          <a:spcPts val="0"/>
                        </a:spcAft>
                      </a:pPr>
                      <a:r>
                        <a:rPr lang="en-US" sz="1800">
                          <a:effectLst/>
                        </a:rPr>
                        <a:t>Medium</a:t>
                      </a:r>
                    </a:p>
                    <a:p>
                      <a:pPr marL="0" marR="0" algn="ctr">
                        <a:lnSpc>
                          <a:spcPts val="1700"/>
                        </a:lnSpc>
                        <a:spcBef>
                          <a:spcPts val="0"/>
                        </a:spcBef>
                        <a:spcAft>
                          <a:spcPts val="0"/>
                        </a:spcAft>
                      </a:pPr>
                      <a:r>
                        <a:rPr lang="en-US" sz="1800">
                          <a:effectLst/>
                        </a:rPr>
                        <a:t>Medium</a:t>
                      </a:r>
                    </a:p>
                    <a:p>
                      <a:pPr marL="0" marR="0" algn="ctr">
                        <a:lnSpc>
                          <a:spcPts val="1700"/>
                        </a:lnSpc>
                        <a:spcBef>
                          <a:spcPts val="0"/>
                        </a:spcBef>
                        <a:spcAft>
                          <a:spcPts val="0"/>
                        </a:spcAft>
                      </a:pPr>
                      <a:r>
                        <a:rPr lang="en-US" sz="1800">
                          <a:effectLst/>
                        </a:rPr>
                        <a:t>Medium</a:t>
                      </a:r>
                    </a:p>
                    <a:p>
                      <a:pPr marL="0" marR="0" algn="ctr">
                        <a:lnSpc>
                          <a:spcPts val="1700"/>
                        </a:lnSpc>
                        <a:spcBef>
                          <a:spcPts val="0"/>
                        </a:spcBef>
                        <a:spcAft>
                          <a:spcPts val="0"/>
                        </a:spcAft>
                      </a:pPr>
                      <a:r>
                        <a:rPr lang="en-US" sz="1800">
                          <a:effectLst/>
                        </a:rPr>
                        <a:t>Medium</a:t>
                      </a:r>
                    </a:p>
                    <a:p>
                      <a:pPr marL="0" marR="0" algn="ctr">
                        <a:lnSpc>
                          <a:spcPts val="1700"/>
                        </a:lnSpc>
                        <a:spcBef>
                          <a:spcPts val="0"/>
                        </a:spcBef>
                        <a:spcAft>
                          <a:spcPts val="0"/>
                        </a:spcAft>
                      </a:pPr>
                      <a:r>
                        <a:rPr lang="en-US" sz="1800">
                          <a:effectLst/>
                        </a:rPr>
                        <a:t>Strong</a:t>
                      </a:r>
                    </a:p>
                    <a:p>
                      <a:pPr marL="0" marR="0" algn="ctr">
                        <a:lnSpc>
                          <a:spcPts val="1700"/>
                        </a:lnSpc>
                        <a:spcBef>
                          <a:spcPts val="0"/>
                        </a:spcBef>
                        <a:spcAft>
                          <a:spcPts val="0"/>
                        </a:spcAft>
                      </a:pPr>
                      <a:r>
                        <a:rPr lang="en-US" sz="1800">
                          <a:effectLst/>
                        </a:rPr>
                        <a:t>Strong</a:t>
                      </a:r>
                      <a:endParaRPr lang="en-US" sz="1800">
                        <a:solidFill>
                          <a:srgbClr val="000000"/>
                        </a:solidFill>
                        <a:effectLst/>
                        <a:latin typeface="Times New Roman" panose="02020603050405020304" pitchFamily="18" charset="0"/>
                        <a:ea typeface="Times New Roman" panose="02020603050405020304" pitchFamily="18" charset="0"/>
                      </a:endParaRPr>
                    </a:p>
                  </a:txBody>
                  <a:tcPr marL="47905" marR="47905" marT="0" marB="0" anchor="ctr"/>
                </a:tc>
                <a:extLst>
                  <a:ext uri="{0D108BD9-81ED-4DB2-BD59-A6C34878D82A}">
                    <a16:rowId xmlns:a16="http://schemas.microsoft.com/office/drawing/2014/main" val="1029026276"/>
                  </a:ext>
                </a:extLst>
              </a:tr>
              <a:tr h="762763">
                <a:tc>
                  <a:txBody>
                    <a:bodyPr/>
                    <a:lstStyle/>
                    <a:p>
                      <a:pPr marL="0" marR="0" algn="ctr">
                        <a:lnSpc>
                          <a:spcPts val="1700"/>
                        </a:lnSpc>
                        <a:spcBef>
                          <a:spcPts val="0"/>
                        </a:spcBef>
                        <a:spcAft>
                          <a:spcPts val="0"/>
                        </a:spcAft>
                      </a:pPr>
                      <a:r>
                        <a:rPr lang="en-US" sz="1800">
                          <a:effectLst/>
                        </a:rPr>
                        <a:t>Alkane</a:t>
                      </a:r>
                      <a:endParaRPr lang="en-US" sz="1800">
                        <a:solidFill>
                          <a:srgbClr val="000000"/>
                        </a:solidFill>
                        <a:effectLst/>
                        <a:latin typeface="Times New Roman" panose="02020603050405020304" pitchFamily="18" charset="0"/>
                        <a:ea typeface="Times New Roman" panose="02020603050405020304" pitchFamily="18" charset="0"/>
                      </a:endParaRPr>
                    </a:p>
                  </a:txBody>
                  <a:tcPr marL="47905" marR="47905" marT="0" marB="0" anchor="ctr"/>
                </a:tc>
                <a:tc>
                  <a:txBody>
                    <a:bodyPr/>
                    <a:lstStyle/>
                    <a:p>
                      <a:pPr marL="0" marR="0" algn="ctr">
                        <a:lnSpc>
                          <a:spcPts val="1700"/>
                        </a:lnSpc>
                        <a:spcBef>
                          <a:spcPts val="0"/>
                        </a:spcBef>
                        <a:spcAft>
                          <a:spcPts val="0"/>
                        </a:spcAft>
                      </a:pPr>
                      <a:r>
                        <a:rPr lang="en-US" sz="1800">
                          <a:effectLst/>
                        </a:rPr>
                        <a:t>2932</a:t>
                      </a:r>
                    </a:p>
                    <a:p>
                      <a:pPr marL="0" marR="0" algn="ctr">
                        <a:lnSpc>
                          <a:spcPts val="1700"/>
                        </a:lnSpc>
                        <a:spcBef>
                          <a:spcPts val="0"/>
                        </a:spcBef>
                        <a:spcAft>
                          <a:spcPts val="0"/>
                        </a:spcAft>
                      </a:pPr>
                      <a:r>
                        <a:rPr lang="en-US" sz="1800">
                          <a:effectLst/>
                        </a:rPr>
                        <a:t>2871</a:t>
                      </a:r>
                    </a:p>
                    <a:p>
                      <a:pPr marL="0" marR="0" algn="ctr">
                        <a:lnSpc>
                          <a:spcPts val="1700"/>
                        </a:lnSpc>
                        <a:spcBef>
                          <a:spcPts val="0"/>
                        </a:spcBef>
                        <a:spcAft>
                          <a:spcPts val="0"/>
                        </a:spcAft>
                      </a:pPr>
                      <a:r>
                        <a:rPr lang="en-US" sz="1800">
                          <a:effectLst/>
                        </a:rPr>
                        <a:t>1437</a:t>
                      </a:r>
                    </a:p>
                    <a:p>
                      <a:pPr marL="0" marR="0" algn="ctr">
                        <a:lnSpc>
                          <a:spcPts val="1700"/>
                        </a:lnSpc>
                        <a:spcBef>
                          <a:spcPts val="0"/>
                        </a:spcBef>
                        <a:spcAft>
                          <a:spcPts val="0"/>
                        </a:spcAft>
                      </a:pPr>
                      <a:r>
                        <a:rPr lang="en-US" sz="1800">
                          <a:effectLst/>
                        </a:rPr>
                        <a:t>729</a:t>
                      </a:r>
                      <a:endParaRPr lang="en-US" sz="1800">
                        <a:solidFill>
                          <a:srgbClr val="000000"/>
                        </a:solidFill>
                        <a:effectLst/>
                        <a:latin typeface="Times New Roman" panose="02020603050405020304" pitchFamily="18" charset="0"/>
                        <a:ea typeface="Times New Roman" panose="02020603050405020304" pitchFamily="18" charset="0"/>
                      </a:endParaRPr>
                    </a:p>
                  </a:txBody>
                  <a:tcPr marL="47905" marR="47905" marT="0" marB="0" anchor="ctr"/>
                </a:tc>
                <a:tc>
                  <a:txBody>
                    <a:bodyPr/>
                    <a:lstStyle/>
                    <a:p>
                      <a:pPr marL="0" marR="0" algn="ctr">
                        <a:lnSpc>
                          <a:spcPts val="1700"/>
                        </a:lnSpc>
                        <a:spcBef>
                          <a:spcPts val="0"/>
                        </a:spcBef>
                        <a:spcAft>
                          <a:spcPts val="0"/>
                        </a:spcAft>
                      </a:pPr>
                      <a:r>
                        <a:rPr lang="en-US" sz="1800">
                          <a:effectLst/>
                        </a:rPr>
                        <a:t>CH</a:t>
                      </a:r>
                      <a:r>
                        <a:rPr lang="en-US" sz="1800" baseline="-25000">
                          <a:effectLst/>
                        </a:rPr>
                        <a:t>2</a:t>
                      </a:r>
                      <a:endParaRPr lang="en-US" sz="1800">
                        <a:effectLst/>
                      </a:endParaRPr>
                    </a:p>
                    <a:p>
                      <a:pPr marL="0" marR="0" algn="ctr">
                        <a:lnSpc>
                          <a:spcPts val="1700"/>
                        </a:lnSpc>
                        <a:spcBef>
                          <a:spcPts val="0"/>
                        </a:spcBef>
                        <a:spcAft>
                          <a:spcPts val="0"/>
                        </a:spcAft>
                      </a:pPr>
                      <a:r>
                        <a:rPr lang="en-US" sz="1800">
                          <a:effectLst/>
                        </a:rPr>
                        <a:t>CH</a:t>
                      </a:r>
                      <a:r>
                        <a:rPr lang="en-US" sz="1800" baseline="-25000">
                          <a:effectLst/>
                        </a:rPr>
                        <a:t>3</a:t>
                      </a:r>
                      <a:endParaRPr lang="en-US" sz="1800">
                        <a:effectLst/>
                      </a:endParaRPr>
                    </a:p>
                    <a:p>
                      <a:pPr marL="0" marR="0" algn="ctr">
                        <a:lnSpc>
                          <a:spcPts val="1700"/>
                        </a:lnSpc>
                        <a:spcBef>
                          <a:spcPts val="0"/>
                        </a:spcBef>
                        <a:spcAft>
                          <a:spcPts val="0"/>
                        </a:spcAft>
                      </a:pPr>
                      <a:r>
                        <a:rPr lang="en-US" sz="1800">
                          <a:effectLst/>
                        </a:rPr>
                        <a:t>CH</a:t>
                      </a:r>
                      <a:r>
                        <a:rPr lang="en-US" sz="1800" baseline="-25000">
                          <a:effectLst/>
                        </a:rPr>
                        <a:t>3</a:t>
                      </a:r>
                      <a:endParaRPr lang="en-US" sz="1800">
                        <a:effectLst/>
                      </a:endParaRPr>
                    </a:p>
                    <a:p>
                      <a:pPr marL="0" marR="0" algn="ctr">
                        <a:lnSpc>
                          <a:spcPts val="1700"/>
                        </a:lnSpc>
                        <a:spcBef>
                          <a:spcPts val="0"/>
                        </a:spcBef>
                        <a:spcAft>
                          <a:spcPts val="0"/>
                        </a:spcAft>
                      </a:pPr>
                      <a:r>
                        <a:rPr lang="en-US" sz="1800">
                          <a:effectLst/>
                        </a:rPr>
                        <a:t>CH</a:t>
                      </a:r>
                      <a:r>
                        <a:rPr lang="en-US" sz="1800" baseline="-25000">
                          <a:effectLst/>
                        </a:rPr>
                        <a:t>2</a:t>
                      </a:r>
                      <a:endParaRPr lang="en-US" sz="1800">
                        <a:solidFill>
                          <a:srgbClr val="000000"/>
                        </a:solidFill>
                        <a:effectLst/>
                        <a:latin typeface="Times New Roman" panose="02020603050405020304" pitchFamily="18" charset="0"/>
                        <a:ea typeface="Times New Roman" panose="02020603050405020304" pitchFamily="18" charset="0"/>
                      </a:endParaRPr>
                    </a:p>
                  </a:txBody>
                  <a:tcPr marL="47905" marR="47905" marT="0" marB="0" anchor="ctr"/>
                </a:tc>
                <a:tc>
                  <a:txBody>
                    <a:bodyPr/>
                    <a:lstStyle/>
                    <a:p>
                      <a:pPr marL="0" marR="0" algn="ctr">
                        <a:lnSpc>
                          <a:spcPts val="1700"/>
                        </a:lnSpc>
                        <a:spcBef>
                          <a:spcPts val="0"/>
                        </a:spcBef>
                        <a:spcAft>
                          <a:spcPts val="0"/>
                        </a:spcAft>
                      </a:pPr>
                      <a:r>
                        <a:rPr lang="en-US" sz="1800">
                          <a:effectLst/>
                        </a:rPr>
                        <a:t>Asymmetric stretching</a:t>
                      </a:r>
                    </a:p>
                    <a:p>
                      <a:pPr marL="0" marR="0" algn="ctr">
                        <a:lnSpc>
                          <a:spcPts val="1700"/>
                        </a:lnSpc>
                        <a:spcBef>
                          <a:spcPts val="0"/>
                        </a:spcBef>
                        <a:spcAft>
                          <a:spcPts val="0"/>
                        </a:spcAft>
                      </a:pPr>
                      <a:r>
                        <a:rPr lang="en-US" sz="1800">
                          <a:effectLst/>
                        </a:rPr>
                        <a:t>Symmetric stretching</a:t>
                      </a:r>
                    </a:p>
                    <a:p>
                      <a:pPr marL="0" marR="0" algn="ctr">
                        <a:lnSpc>
                          <a:spcPts val="1700"/>
                        </a:lnSpc>
                        <a:spcBef>
                          <a:spcPts val="0"/>
                        </a:spcBef>
                        <a:spcAft>
                          <a:spcPts val="0"/>
                        </a:spcAft>
                      </a:pPr>
                      <a:r>
                        <a:rPr lang="en-US" sz="1800">
                          <a:effectLst/>
                        </a:rPr>
                        <a:t>In plan deformation</a:t>
                      </a:r>
                    </a:p>
                    <a:p>
                      <a:pPr marL="0" marR="0" algn="ctr">
                        <a:lnSpc>
                          <a:spcPts val="1700"/>
                        </a:lnSpc>
                        <a:spcBef>
                          <a:spcPts val="0"/>
                        </a:spcBef>
                        <a:spcAft>
                          <a:spcPts val="0"/>
                        </a:spcAft>
                      </a:pPr>
                      <a:r>
                        <a:rPr lang="en-US" sz="1800">
                          <a:effectLst/>
                        </a:rPr>
                        <a:t>Rocking</a:t>
                      </a:r>
                      <a:endParaRPr lang="en-US" sz="1800">
                        <a:solidFill>
                          <a:srgbClr val="000000"/>
                        </a:solidFill>
                        <a:effectLst/>
                        <a:latin typeface="Times New Roman" panose="02020603050405020304" pitchFamily="18" charset="0"/>
                        <a:ea typeface="Times New Roman" panose="02020603050405020304" pitchFamily="18" charset="0"/>
                      </a:endParaRPr>
                    </a:p>
                  </a:txBody>
                  <a:tcPr marL="47905" marR="47905" marT="0" marB="0" anchor="ctr"/>
                </a:tc>
                <a:tc>
                  <a:txBody>
                    <a:bodyPr/>
                    <a:lstStyle/>
                    <a:p>
                      <a:pPr marL="0" marR="0" algn="ctr">
                        <a:lnSpc>
                          <a:spcPts val="1700"/>
                        </a:lnSpc>
                        <a:spcBef>
                          <a:spcPts val="0"/>
                        </a:spcBef>
                        <a:spcAft>
                          <a:spcPts val="0"/>
                        </a:spcAft>
                      </a:pPr>
                      <a:r>
                        <a:rPr lang="en-US" sz="1800" dirty="0">
                          <a:effectLst/>
                        </a:rPr>
                        <a:t>Strong</a:t>
                      </a:r>
                    </a:p>
                    <a:p>
                      <a:pPr marL="0" marR="0" algn="ctr">
                        <a:lnSpc>
                          <a:spcPts val="1700"/>
                        </a:lnSpc>
                        <a:spcBef>
                          <a:spcPts val="0"/>
                        </a:spcBef>
                        <a:spcAft>
                          <a:spcPts val="0"/>
                        </a:spcAft>
                      </a:pPr>
                      <a:r>
                        <a:rPr lang="en-US" sz="1800" dirty="0">
                          <a:effectLst/>
                        </a:rPr>
                        <a:t>Strong</a:t>
                      </a:r>
                    </a:p>
                    <a:p>
                      <a:pPr marL="0" marR="0" algn="ctr">
                        <a:lnSpc>
                          <a:spcPts val="1700"/>
                        </a:lnSpc>
                        <a:spcBef>
                          <a:spcPts val="0"/>
                        </a:spcBef>
                        <a:spcAft>
                          <a:spcPts val="0"/>
                        </a:spcAft>
                      </a:pPr>
                      <a:r>
                        <a:rPr lang="en-US" sz="1800" dirty="0">
                          <a:effectLst/>
                        </a:rPr>
                        <a:t>Medium</a:t>
                      </a:r>
                    </a:p>
                    <a:p>
                      <a:pPr marL="0" marR="0" algn="ctr">
                        <a:lnSpc>
                          <a:spcPts val="1700"/>
                        </a:lnSpc>
                        <a:spcBef>
                          <a:spcPts val="0"/>
                        </a:spcBef>
                        <a:spcAft>
                          <a:spcPts val="0"/>
                        </a:spcAft>
                      </a:pPr>
                      <a:r>
                        <a:rPr lang="en-US" sz="1800" dirty="0">
                          <a:effectLst/>
                        </a:rPr>
                        <a:t>Medium</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47905" marR="47905" marT="0" marB="0" anchor="ctr"/>
                </a:tc>
                <a:extLst>
                  <a:ext uri="{0D108BD9-81ED-4DB2-BD59-A6C34878D82A}">
                    <a16:rowId xmlns:a16="http://schemas.microsoft.com/office/drawing/2014/main" val="1848053048"/>
                  </a:ext>
                </a:extLst>
              </a:tr>
            </a:tbl>
          </a:graphicData>
        </a:graphic>
      </p:graphicFrame>
      <p:sp>
        <p:nvSpPr>
          <p:cNvPr id="14" name="Left Brace 13"/>
          <p:cNvSpPr>
            <a:spLocks/>
          </p:cNvSpPr>
          <p:nvPr/>
        </p:nvSpPr>
        <p:spPr>
          <a:xfrm>
            <a:off x="6463185" y="9620197"/>
            <a:ext cx="131332" cy="239766"/>
          </a:xfrm>
          <a:prstGeom prst="leftBrace">
            <a:avLst/>
          </a:prstGeom>
          <a:no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Left Brace 15"/>
          <p:cNvSpPr>
            <a:spLocks/>
          </p:cNvSpPr>
          <p:nvPr/>
        </p:nvSpPr>
        <p:spPr>
          <a:xfrm>
            <a:off x="6463185" y="9957080"/>
            <a:ext cx="131332" cy="374370"/>
          </a:xfrm>
          <a:prstGeom prst="leftBrace">
            <a:avLst/>
          </a:prstGeom>
          <a:no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ight Brace 3"/>
          <p:cNvSpPr/>
          <p:nvPr/>
        </p:nvSpPr>
        <p:spPr>
          <a:xfrm>
            <a:off x="2782387" y="4564616"/>
            <a:ext cx="104503" cy="339636"/>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 name="Right Brace 4"/>
          <p:cNvSpPr/>
          <p:nvPr/>
        </p:nvSpPr>
        <p:spPr>
          <a:xfrm>
            <a:off x="2795451" y="5055665"/>
            <a:ext cx="104503" cy="423688"/>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6" name="Rectangle 5"/>
          <p:cNvSpPr/>
          <p:nvPr/>
        </p:nvSpPr>
        <p:spPr>
          <a:xfrm>
            <a:off x="4514587" y="1790167"/>
            <a:ext cx="3476336" cy="369332"/>
          </a:xfrm>
          <a:prstGeom prst="rect">
            <a:avLst/>
          </a:prstGeom>
        </p:spPr>
        <p:txBody>
          <a:bodyPr wrap="none">
            <a:spAutoFit/>
          </a:bodyPr>
          <a:lstStyle/>
          <a:p>
            <a:r>
              <a:rPr lang="en-US" b="1" dirty="0">
                <a:latin typeface="Times New Roman" panose="02020603050405020304" pitchFamily="18" charset="0"/>
                <a:ea typeface="Times New Roman" panose="02020603050405020304" pitchFamily="18" charset="0"/>
              </a:rPr>
              <a:t>Table 3.</a:t>
            </a:r>
            <a:r>
              <a:rPr lang="en-US" dirty="0">
                <a:latin typeface="Times New Roman" panose="02020603050405020304" pitchFamily="18" charset="0"/>
                <a:ea typeface="Times New Roman" panose="02020603050405020304" pitchFamily="18" charset="0"/>
              </a:rPr>
              <a:t> IR parameters of CAL 9U </a:t>
            </a:r>
            <a:endParaRPr lang="en-US" dirty="0"/>
          </a:p>
        </p:txBody>
      </p:sp>
      <p:sp>
        <p:nvSpPr>
          <p:cNvPr id="17" name="TextBox 16"/>
          <p:cNvSpPr txBox="1"/>
          <p:nvPr/>
        </p:nvSpPr>
        <p:spPr>
          <a:xfrm>
            <a:off x="522514" y="533791"/>
            <a:ext cx="11190811"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Results &amp; discussion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38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p:cNvSpPr>
            <a:spLocks noChangeArrowheads="1"/>
          </p:cNvSpPr>
          <p:nvPr/>
        </p:nvSpPr>
        <p:spPr bwMode="auto">
          <a:xfrm>
            <a:off x="8294915" y="14143"/>
            <a:ext cx="24318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dirty="0" smtClean="0">
                <a:latin typeface="Times New Roman" panose="02020603050405020304" pitchFamily="18" charset="0"/>
                <a:cs typeface="Times New Roman" panose="02020603050405020304" pitchFamily="18" charset="0"/>
              </a:rPr>
              <a:t>1</a:t>
            </a:r>
            <a:r>
              <a:rPr lang="en-US" altLang="en-US" sz="2000" b="1" baseline="30000" dirty="0" smtClean="0">
                <a:latin typeface="Times New Roman" panose="02020603050405020304" pitchFamily="18" charset="0"/>
                <a:cs typeface="Times New Roman" panose="02020603050405020304" pitchFamily="18" charset="0"/>
              </a:rPr>
              <a:t>st</a:t>
            </a:r>
            <a:r>
              <a:rPr lang="en-US" altLang="en-US" sz="2000" b="1" dirty="0" smtClean="0">
                <a:latin typeface="Times New Roman" panose="02020603050405020304" pitchFamily="18" charset="0"/>
                <a:cs typeface="Times New Roman" panose="02020603050405020304" pitchFamily="18" charset="0"/>
              </a:rPr>
              <a:t> CIWC 2019</a:t>
            </a:r>
            <a:endParaRPr lang="en-US" altLang="en-US" sz="2000" b="1" dirty="0">
              <a:latin typeface="Times New Roman" panose="02020603050405020304" pitchFamily="18" charset="0"/>
              <a:cs typeface="Times New Roman" panose="02020603050405020304" pitchFamily="18" charset="0"/>
            </a:endParaRPr>
          </a:p>
        </p:txBody>
      </p:sp>
      <p:pic>
        <p:nvPicPr>
          <p:cNvPr id="9" name="Picture 8" descr="C:\Users\home\AppData\Local\Temp\HZ$D.082.3287\coatings_logo.png"/>
          <p:cNvPicPr/>
          <p:nvPr/>
        </p:nvPicPr>
        <p:blipFill>
          <a:blip r:embed="rId2">
            <a:extLst>
              <a:ext uri="{28A0092B-C50C-407E-A947-70E740481C1C}">
                <a14:useLocalDpi xmlns:a14="http://schemas.microsoft.com/office/drawing/2010/main" val="0"/>
              </a:ext>
            </a:extLst>
          </a:blip>
          <a:srcRect/>
          <a:stretch>
            <a:fillRect/>
          </a:stretch>
        </p:blipFill>
        <p:spPr bwMode="auto">
          <a:xfrm>
            <a:off x="10450286" y="14143"/>
            <a:ext cx="1741714" cy="409600"/>
          </a:xfrm>
          <a:prstGeom prst="rect">
            <a:avLst/>
          </a:prstGeom>
          <a:noFill/>
          <a:ln>
            <a:noFill/>
          </a:ln>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
            <a:ext cx="718457" cy="507917"/>
          </a:xfrm>
          <a:prstGeom prst="rect">
            <a:avLst/>
          </a:prstGeom>
        </p:spPr>
      </p:pic>
      <p:pic>
        <p:nvPicPr>
          <p:cNvPr id="11" name="Image 6"/>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8457" y="1"/>
            <a:ext cx="743993" cy="4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22514" y="1068827"/>
            <a:ext cx="8359081" cy="769441"/>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Characterization </a:t>
            </a:r>
            <a:r>
              <a:rPr lang="en-US" sz="2400" dirty="0" smtClean="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macrocycles</a:t>
            </a:r>
          </a:p>
          <a:p>
            <a:r>
              <a:rPr lang="en-US" sz="2000" dirty="0" smtClean="0">
                <a:latin typeface="Times New Roman" panose="02020603050405020304" pitchFamily="18" charset="0"/>
                <a:cs typeface="Times New Roman" panose="02020603050405020304" pitchFamily="18" charset="0"/>
              </a:rPr>
              <a:t>FTIR measurements</a:t>
            </a:r>
            <a:endParaRPr lang="fr-FR" sz="2000"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56784256"/>
              </p:ext>
            </p:extLst>
          </p:nvPr>
        </p:nvGraphicFramePr>
        <p:xfrm>
          <a:off x="418010" y="2080918"/>
          <a:ext cx="11295314" cy="4578549"/>
        </p:xfrm>
        <a:graphic>
          <a:graphicData uri="http://schemas.openxmlformats.org/drawingml/2006/table">
            <a:tbl>
              <a:tblPr firstRow="1" firstCol="1" bandRow="1" bandCol="1">
                <a:tableStyleId>{5C22544A-7EE6-4342-B048-85BDC9FD1C3A}</a:tableStyleId>
              </a:tblPr>
              <a:tblGrid>
                <a:gridCol w="1552993">
                  <a:extLst>
                    <a:ext uri="{9D8B030D-6E8A-4147-A177-3AD203B41FA5}">
                      <a16:colId xmlns:a16="http://schemas.microsoft.com/office/drawing/2014/main" val="2298700204"/>
                    </a:ext>
                  </a:extLst>
                </a:gridCol>
                <a:gridCol w="1656827">
                  <a:extLst>
                    <a:ext uri="{9D8B030D-6E8A-4147-A177-3AD203B41FA5}">
                      <a16:colId xmlns:a16="http://schemas.microsoft.com/office/drawing/2014/main" val="2639610148"/>
                    </a:ext>
                  </a:extLst>
                </a:gridCol>
                <a:gridCol w="2143265">
                  <a:extLst>
                    <a:ext uri="{9D8B030D-6E8A-4147-A177-3AD203B41FA5}">
                      <a16:colId xmlns:a16="http://schemas.microsoft.com/office/drawing/2014/main" val="234307566"/>
                    </a:ext>
                  </a:extLst>
                </a:gridCol>
                <a:gridCol w="3605969">
                  <a:extLst>
                    <a:ext uri="{9D8B030D-6E8A-4147-A177-3AD203B41FA5}">
                      <a16:colId xmlns:a16="http://schemas.microsoft.com/office/drawing/2014/main" val="4105271887"/>
                    </a:ext>
                  </a:extLst>
                </a:gridCol>
                <a:gridCol w="2336260">
                  <a:extLst>
                    <a:ext uri="{9D8B030D-6E8A-4147-A177-3AD203B41FA5}">
                      <a16:colId xmlns:a16="http://schemas.microsoft.com/office/drawing/2014/main" val="667129166"/>
                    </a:ext>
                  </a:extLst>
                </a:gridCol>
              </a:tblGrid>
              <a:tr h="605989">
                <a:tc>
                  <a:txBody>
                    <a:bodyPr/>
                    <a:lstStyle/>
                    <a:p>
                      <a:pPr marL="0" marR="0" algn="ctr">
                        <a:lnSpc>
                          <a:spcPts val="1700"/>
                        </a:lnSpc>
                        <a:spcBef>
                          <a:spcPts val="0"/>
                        </a:spcBef>
                        <a:spcAft>
                          <a:spcPts val="0"/>
                        </a:spcAft>
                      </a:pPr>
                      <a:r>
                        <a:rPr lang="en-US" sz="1800">
                          <a:effectLst/>
                        </a:rPr>
                        <a:t>Molecule parts</a:t>
                      </a:r>
                      <a:endParaRPr lang="en-US" sz="1800">
                        <a:solidFill>
                          <a:srgbClr val="000000"/>
                        </a:solidFill>
                        <a:effectLst/>
                        <a:latin typeface="Times New Roman" panose="02020603050405020304" pitchFamily="18" charset="0"/>
                        <a:ea typeface="Times New Roman" panose="02020603050405020304" pitchFamily="18" charset="0"/>
                      </a:endParaRPr>
                    </a:p>
                  </a:txBody>
                  <a:tcPr marL="59130" marR="59130" marT="0" marB="0" anchor="ctr"/>
                </a:tc>
                <a:tc>
                  <a:txBody>
                    <a:bodyPr/>
                    <a:lstStyle/>
                    <a:p>
                      <a:pPr marL="0" marR="0" algn="ctr">
                        <a:lnSpc>
                          <a:spcPts val="1700"/>
                        </a:lnSpc>
                        <a:spcBef>
                          <a:spcPts val="0"/>
                        </a:spcBef>
                        <a:spcAft>
                          <a:spcPts val="0"/>
                        </a:spcAft>
                      </a:pPr>
                      <a:r>
                        <a:rPr lang="en-US" sz="1800" dirty="0">
                          <a:effectLst/>
                        </a:rPr>
                        <a:t>Wave number </a:t>
                      </a:r>
                    </a:p>
                    <a:p>
                      <a:pPr marL="0" marR="0" algn="ctr">
                        <a:lnSpc>
                          <a:spcPts val="1700"/>
                        </a:lnSpc>
                        <a:spcBef>
                          <a:spcPts val="0"/>
                        </a:spcBef>
                        <a:spcAft>
                          <a:spcPts val="0"/>
                        </a:spcAft>
                      </a:pPr>
                      <a:r>
                        <a:rPr lang="en-US" sz="1800" dirty="0">
                          <a:effectLst/>
                        </a:rPr>
                        <a:t>(cm</a:t>
                      </a:r>
                      <a:r>
                        <a:rPr lang="en-US" sz="1800" baseline="30000" dirty="0">
                          <a:effectLst/>
                        </a:rPr>
                        <a:t>-1</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59130" marR="59130" marT="0" marB="0" anchor="ctr"/>
                </a:tc>
                <a:tc>
                  <a:txBody>
                    <a:bodyPr/>
                    <a:lstStyle/>
                    <a:p>
                      <a:pPr marL="0" marR="0" algn="ctr">
                        <a:lnSpc>
                          <a:spcPts val="1700"/>
                        </a:lnSpc>
                        <a:spcBef>
                          <a:spcPts val="0"/>
                        </a:spcBef>
                        <a:spcAft>
                          <a:spcPts val="0"/>
                        </a:spcAft>
                      </a:pPr>
                      <a:r>
                        <a:rPr lang="en-US" sz="1800" dirty="0">
                          <a:effectLst/>
                        </a:rPr>
                        <a:t>Bond</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59130" marR="59130" marT="0" marB="0" anchor="ctr"/>
                </a:tc>
                <a:tc>
                  <a:txBody>
                    <a:bodyPr/>
                    <a:lstStyle/>
                    <a:p>
                      <a:pPr marL="0" marR="0" algn="ctr">
                        <a:lnSpc>
                          <a:spcPts val="1700"/>
                        </a:lnSpc>
                        <a:spcBef>
                          <a:spcPts val="0"/>
                        </a:spcBef>
                        <a:spcAft>
                          <a:spcPts val="0"/>
                        </a:spcAft>
                      </a:pPr>
                      <a:r>
                        <a:rPr lang="en-US" sz="1800">
                          <a:effectLst/>
                        </a:rPr>
                        <a:t>Nature of vibration</a:t>
                      </a:r>
                      <a:endParaRPr lang="en-US" sz="1800">
                        <a:solidFill>
                          <a:srgbClr val="000000"/>
                        </a:solidFill>
                        <a:effectLst/>
                        <a:latin typeface="Times New Roman" panose="02020603050405020304" pitchFamily="18" charset="0"/>
                        <a:ea typeface="Times New Roman" panose="02020603050405020304" pitchFamily="18" charset="0"/>
                      </a:endParaRPr>
                    </a:p>
                  </a:txBody>
                  <a:tcPr marL="59130" marR="59130" marT="0" marB="0" anchor="ctr"/>
                </a:tc>
                <a:tc>
                  <a:txBody>
                    <a:bodyPr/>
                    <a:lstStyle/>
                    <a:p>
                      <a:pPr marL="0" marR="0" algn="ctr">
                        <a:lnSpc>
                          <a:spcPts val="1700"/>
                        </a:lnSpc>
                        <a:spcBef>
                          <a:spcPts val="0"/>
                        </a:spcBef>
                        <a:spcAft>
                          <a:spcPts val="0"/>
                        </a:spcAft>
                      </a:pPr>
                      <a:r>
                        <a:rPr lang="en-US" sz="1800">
                          <a:effectLst/>
                        </a:rPr>
                        <a:t>Intensity</a:t>
                      </a:r>
                      <a:endParaRPr lang="en-US" sz="1800">
                        <a:solidFill>
                          <a:srgbClr val="000000"/>
                        </a:solidFill>
                        <a:effectLst/>
                        <a:latin typeface="Times New Roman" panose="02020603050405020304" pitchFamily="18" charset="0"/>
                        <a:ea typeface="Times New Roman" panose="02020603050405020304" pitchFamily="18" charset="0"/>
                      </a:endParaRPr>
                    </a:p>
                  </a:txBody>
                  <a:tcPr marL="59130" marR="59130" marT="0" marB="0" anchor="ctr"/>
                </a:tc>
                <a:extLst>
                  <a:ext uri="{0D108BD9-81ED-4DB2-BD59-A6C34878D82A}">
                    <a16:rowId xmlns:a16="http://schemas.microsoft.com/office/drawing/2014/main" val="945619959"/>
                  </a:ext>
                </a:extLst>
              </a:tr>
              <a:tr h="617389">
                <a:tc>
                  <a:txBody>
                    <a:bodyPr/>
                    <a:lstStyle/>
                    <a:p>
                      <a:pPr algn="ctr"/>
                      <a:r>
                        <a:rPr lang="en-US" sz="1800">
                          <a:effectLst/>
                        </a:rPr>
                        <a:t>Resorcinol</a:t>
                      </a:r>
                      <a:endParaRPr lang="en-US" sz="1800">
                        <a:solidFill>
                          <a:srgbClr val="000000"/>
                        </a:solidFill>
                        <a:effectLst/>
                        <a:latin typeface="Palatino Linotype" panose="02040502050505030304" pitchFamily="18" charset="0"/>
                      </a:endParaRPr>
                    </a:p>
                  </a:txBody>
                  <a:tcPr marL="59130" marR="59130" marT="0" marB="0" anchor="ctr"/>
                </a:tc>
                <a:tc>
                  <a:txBody>
                    <a:bodyPr/>
                    <a:lstStyle/>
                    <a:p>
                      <a:pPr algn="ctr"/>
                      <a:r>
                        <a:rPr lang="en-US" sz="1800">
                          <a:effectLst/>
                        </a:rPr>
                        <a:t>3484</a:t>
                      </a:r>
                    </a:p>
                    <a:p>
                      <a:pPr algn="ctr"/>
                      <a:r>
                        <a:rPr lang="en-US" sz="1800">
                          <a:effectLst/>
                        </a:rPr>
                        <a:t>1195</a:t>
                      </a:r>
                    </a:p>
                    <a:p>
                      <a:pPr algn="ctr"/>
                      <a:r>
                        <a:rPr lang="en-US" sz="1800">
                          <a:effectLst/>
                        </a:rPr>
                        <a:t>1377</a:t>
                      </a:r>
                      <a:endParaRPr lang="en-US" sz="1800">
                        <a:solidFill>
                          <a:srgbClr val="000000"/>
                        </a:solidFill>
                        <a:effectLst/>
                        <a:latin typeface="Palatino Linotype" panose="02040502050505030304" pitchFamily="18" charset="0"/>
                      </a:endParaRPr>
                    </a:p>
                  </a:txBody>
                  <a:tcPr marL="59130" marR="59130" marT="0" marB="0" anchor="ctr"/>
                </a:tc>
                <a:tc>
                  <a:txBody>
                    <a:bodyPr/>
                    <a:lstStyle/>
                    <a:p>
                      <a:pPr marL="0" marR="0" algn="ctr">
                        <a:lnSpc>
                          <a:spcPts val="1700"/>
                        </a:lnSpc>
                        <a:spcBef>
                          <a:spcPts val="0"/>
                        </a:spcBef>
                        <a:spcAft>
                          <a:spcPts val="0"/>
                        </a:spcAft>
                      </a:pPr>
                      <a:r>
                        <a:rPr lang="pl-PL" sz="1800">
                          <a:effectLst/>
                        </a:rPr>
                        <a:t>Associated O-H</a:t>
                      </a:r>
                      <a:endParaRPr lang="en-US" sz="1800">
                        <a:effectLst/>
                      </a:endParaRPr>
                    </a:p>
                    <a:p>
                      <a:pPr marL="0" marR="0" algn="ctr">
                        <a:lnSpc>
                          <a:spcPts val="1700"/>
                        </a:lnSpc>
                        <a:spcBef>
                          <a:spcPts val="0"/>
                        </a:spcBef>
                        <a:spcAft>
                          <a:spcPts val="0"/>
                        </a:spcAft>
                      </a:pPr>
                      <a:r>
                        <a:rPr lang="pl-PL" sz="1800">
                          <a:effectLst/>
                        </a:rPr>
                        <a:t>C-O</a:t>
                      </a:r>
                      <a:endParaRPr lang="en-US" sz="1800">
                        <a:effectLst/>
                      </a:endParaRPr>
                    </a:p>
                    <a:p>
                      <a:pPr algn="ctr"/>
                      <a:r>
                        <a:rPr lang="pl-PL" sz="1800">
                          <a:effectLst/>
                        </a:rPr>
                        <a:t>O-H</a:t>
                      </a:r>
                      <a:endParaRPr lang="en-US" sz="1800">
                        <a:solidFill>
                          <a:srgbClr val="000000"/>
                        </a:solidFill>
                        <a:effectLst/>
                        <a:latin typeface="Palatino Linotype" panose="02040502050505030304" pitchFamily="18" charset="0"/>
                      </a:endParaRPr>
                    </a:p>
                  </a:txBody>
                  <a:tcPr marL="59130" marR="59130" marT="0" marB="0" anchor="ctr"/>
                </a:tc>
                <a:tc>
                  <a:txBody>
                    <a:bodyPr/>
                    <a:lstStyle/>
                    <a:p>
                      <a:pPr marL="0" marR="0" algn="ctr">
                        <a:lnSpc>
                          <a:spcPts val="1700"/>
                        </a:lnSpc>
                        <a:spcBef>
                          <a:spcPts val="0"/>
                        </a:spcBef>
                        <a:spcAft>
                          <a:spcPts val="0"/>
                        </a:spcAft>
                      </a:pPr>
                      <a:r>
                        <a:rPr lang="en-US" sz="1800">
                          <a:effectLst/>
                        </a:rPr>
                        <a:t>Stretching</a:t>
                      </a:r>
                    </a:p>
                    <a:p>
                      <a:pPr marL="0" marR="0" algn="ctr">
                        <a:lnSpc>
                          <a:spcPts val="1700"/>
                        </a:lnSpc>
                        <a:spcBef>
                          <a:spcPts val="0"/>
                        </a:spcBef>
                        <a:spcAft>
                          <a:spcPts val="0"/>
                        </a:spcAft>
                      </a:pPr>
                      <a:r>
                        <a:rPr lang="en-US" sz="1800">
                          <a:effectLst/>
                        </a:rPr>
                        <a:t>Stretching</a:t>
                      </a:r>
                    </a:p>
                    <a:p>
                      <a:pPr algn="ctr"/>
                      <a:r>
                        <a:rPr lang="en-US" sz="1800">
                          <a:effectLst/>
                        </a:rPr>
                        <a:t>In plan deformation</a:t>
                      </a:r>
                      <a:endParaRPr lang="en-US" sz="1800">
                        <a:solidFill>
                          <a:srgbClr val="000000"/>
                        </a:solidFill>
                        <a:effectLst/>
                        <a:latin typeface="Palatino Linotype" panose="02040502050505030304" pitchFamily="18" charset="0"/>
                      </a:endParaRPr>
                    </a:p>
                  </a:txBody>
                  <a:tcPr marL="59130" marR="59130" marT="0" marB="0" anchor="ctr"/>
                </a:tc>
                <a:tc>
                  <a:txBody>
                    <a:bodyPr/>
                    <a:lstStyle/>
                    <a:p>
                      <a:pPr algn="ctr"/>
                      <a:r>
                        <a:rPr lang="en-US" sz="1800">
                          <a:effectLst/>
                        </a:rPr>
                        <a:t>Strong &amp; large</a:t>
                      </a:r>
                    </a:p>
                    <a:p>
                      <a:pPr algn="ctr"/>
                      <a:r>
                        <a:rPr lang="en-US" sz="1800">
                          <a:effectLst/>
                        </a:rPr>
                        <a:t>Medium to strong</a:t>
                      </a:r>
                    </a:p>
                    <a:p>
                      <a:pPr algn="ctr"/>
                      <a:r>
                        <a:rPr lang="en-US" sz="1800">
                          <a:effectLst/>
                        </a:rPr>
                        <a:t>Medium</a:t>
                      </a:r>
                      <a:endParaRPr lang="en-US" sz="1800">
                        <a:solidFill>
                          <a:srgbClr val="000000"/>
                        </a:solidFill>
                        <a:effectLst/>
                        <a:latin typeface="Palatino Linotype" panose="02040502050505030304" pitchFamily="18" charset="0"/>
                      </a:endParaRPr>
                    </a:p>
                  </a:txBody>
                  <a:tcPr marL="59130" marR="59130" marT="0" marB="0" anchor="ctr"/>
                </a:tc>
                <a:extLst>
                  <a:ext uri="{0D108BD9-81ED-4DB2-BD59-A6C34878D82A}">
                    <a16:rowId xmlns:a16="http://schemas.microsoft.com/office/drawing/2014/main" val="132494413"/>
                  </a:ext>
                </a:extLst>
              </a:tr>
              <a:tr h="1405663">
                <a:tc>
                  <a:txBody>
                    <a:bodyPr/>
                    <a:lstStyle/>
                    <a:p>
                      <a:pPr algn="ctr"/>
                      <a:r>
                        <a:rPr lang="en-US" sz="1800" dirty="0">
                          <a:effectLst/>
                        </a:rPr>
                        <a:t>Aromatic</a:t>
                      </a:r>
                      <a:endParaRPr lang="en-US" sz="1800" dirty="0">
                        <a:solidFill>
                          <a:srgbClr val="000000"/>
                        </a:solidFill>
                        <a:effectLst/>
                        <a:latin typeface="Palatino Linotype" panose="02040502050505030304" pitchFamily="18" charset="0"/>
                      </a:endParaRPr>
                    </a:p>
                  </a:txBody>
                  <a:tcPr marL="59130" marR="59130" marT="0" marB="0" anchor="ctr"/>
                </a:tc>
                <a:tc>
                  <a:txBody>
                    <a:bodyPr/>
                    <a:lstStyle/>
                    <a:p>
                      <a:pPr algn="ctr"/>
                      <a:r>
                        <a:rPr lang="en-US" sz="1800">
                          <a:effectLst/>
                        </a:rPr>
                        <a:t>3038</a:t>
                      </a:r>
                    </a:p>
                    <a:p>
                      <a:pPr algn="ctr"/>
                      <a:r>
                        <a:rPr lang="en-US" sz="1800">
                          <a:effectLst/>
                        </a:rPr>
                        <a:t>1616</a:t>
                      </a:r>
                    </a:p>
                    <a:p>
                      <a:pPr algn="ctr"/>
                      <a:r>
                        <a:rPr lang="en-US" sz="1800">
                          <a:effectLst/>
                        </a:rPr>
                        <a:t>1504</a:t>
                      </a:r>
                    </a:p>
                    <a:p>
                      <a:pPr algn="ctr"/>
                      <a:r>
                        <a:rPr lang="en-US" sz="1800">
                          <a:effectLst/>
                        </a:rPr>
                        <a:t>1464</a:t>
                      </a:r>
                    </a:p>
                    <a:p>
                      <a:pPr algn="ctr"/>
                      <a:r>
                        <a:rPr lang="en-US" sz="1800">
                          <a:effectLst/>
                        </a:rPr>
                        <a:t>1979</a:t>
                      </a:r>
                    </a:p>
                    <a:p>
                      <a:pPr algn="ctr"/>
                      <a:r>
                        <a:rPr lang="en-US" sz="1800">
                          <a:effectLst/>
                        </a:rPr>
                        <a:t>900</a:t>
                      </a:r>
                      <a:endParaRPr lang="en-US" sz="1800">
                        <a:solidFill>
                          <a:srgbClr val="000000"/>
                        </a:solidFill>
                        <a:effectLst/>
                        <a:latin typeface="Palatino Linotype" panose="02040502050505030304" pitchFamily="18" charset="0"/>
                      </a:endParaRPr>
                    </a:p>
                  </a:txBody>
                  <a:tcPr marL="59130" marR="59130" marT="0" marB="0" anchor="ctr"/>
                </a:tc>
                <a:tc>
                  <a:txBody>
                    <a:bodyPr/>
                    <a:lstStyle/>
                    <a:p>
                      <a:pPr marL="0" marR="0" algn="ctr">
                        <a:lnSpc>
                          <a:spcPts val="1700"/>
                        </a:lnSpc>
                        <a:spcBef>
                          <a:spcPts val="0"/>
                        </a:spcBef>
                        <a:spcAft>
                          <a:spcPts val="0"/>
                        </a:spcAft>
                      </a:pPr>
                      <a:r>
                        <a:rPr lang="en-US" sz="1800">
                          <a:effectLst/>
                        </a:rPr>
                        <a:t>=C-H</a:t>
                      </a:r>
                    </a:p>
                    <a:p>
                      <a:pPr marL="0" marR="0" algn="ctr">
                        <a:lnSpc>
                          <a:spcPts val="1700"/>
                        </a:lnSpc>
                        <a:spcBef>
                          <a:spcPts val="0"/>
                        </a:spcBef>
                        <a:spcAft>
                          <a:spcPts val="0"/>
                        </a:spcAft>
                      </a:pPr>
                      <a:r>
                        <a:rPr lang="en-US" sz="1800">
                          <a:effectLst/>
                        </a:rPr>
                        <a:t>C=C</a:t>
                      </a:r>
                    </a:p>
                    <a:p>
                      <a:pPr marL="0" marR="0" algn="ctr">
                        <a:lnSpc>
                          <a:spcPts val="1700"/>
                        </a:lnSpc>
                        <a:spcBef>
                          <a:spcPts val="0"/>
                        </a:spcBef>
                        <a:spcAft>
                          <a:spcPts val="0"/>
                        </a:spcAft>
                      </a:pPr>
                      <a:r>
                        <a:rPr lang="en-US" sz="1800">
                          <a:effectLst/>
                        </a:rPr>
                        <a:t>C=C</a:t>
                      </a:r>
                    </a:p>
                    <a:p>
                      <a:pPr marL="0" marR="0" algn="ctr">
                        <a:lnSpc>
                          <a:spcPts val="1700"/>
                        </a:lnSpc>
                        <a:spcBef>
                          <a:spcPts val="0"/>
                        </a:spcBef>
                        <a:spcAft>
                          <a:spcPts val="0"/>
                        </a:spcAft>
                      </a:pPr>
                      <a:r>
                        <a:rPr lang="en-US" sz="1800">
                          <a:effectLst/>
                        </a:rPr>
                        <a:t>C=C</a:t>
                      </a:r>
                    </a:p>
                    <a:p>
                      <a:pPr marL="0" marR="0" algn="ctr">
                        <a:lnSpc>
                          <a:spcPts val="1700"/>
                        </a:lnSpc>
                        <a:spcBef>
                          <a:spcPts val="0"/>
                        </a:spcBef>
                        <a:spcAft>
                          <a:spcPts val="0"/>
                        </a:spcAft>
                      </a:pPr>
                      <a:r>
                        <a:rPr lang="en-US" sz="1800">
                          <a:effectLst/>
                        </a:rPr>
                        <a:t>C-H</a:t>
                      </a:r>
                    </a:p>
                    <a:p>
                      <a:pPr marL="0" marR="0" algn="ctr">
                        <a:lnSpc>
                          <a:spcPts val="1700"/>
                        </a:lnSpc>
                        <a:spcBef>
                          <a:spcPts val="0"/>
                        </a:spcBef>
                        <a:spcAft>
                          <a:spcPts val="0"/>
                        </a:spcAft>
                      </a:pPr>
                      <a:r>
                        <a:rPr lang="en-US" sz="1800">
                          <a:effectLst/>
                        </a:rPr>
                        <a:t>=C-H</a:t>
                      </a:r>
                      <a:endParaRPr lang="en-US" sz="1800">
                        <a:solidFill>
                          <a:srgbClr val="000000"/>
                        </a:solidFill>
                        <a:effectLst/>
                        <a:latin typeface="Times New Roman" panose="02020603050405020304" pitchFamily="18" charset="0"/>
                        <a:ea typeface="Times New Roman" panose="02020603050405020304" pitchFamily="18" charset="0"/>
                      </a:endParaRPr>
                    </a:p>
                  </a:txBody>
                  <a:tcPr marL="59130" marR="59130" marT="0" marB="0" anchor="ctr"/>
                </a:tc>
                <a:tc>
                  <a:txBody>
                    <a:bodyPr/>
                    <a:lstStyle/>
                    <a:p>
                      <a:pPr marL="0" marR="0" algn="ctr">
                        <a:lnSpc>
                          <a:spcPts val="1700"/>
                        </a:lnSpc>
                        <a:spcBef>
                          <a:spcPts val="0"/>
                        </a:spcBef>
                        <a:spcAft>
                          <a:spcPts val="0"/>
                        </a:spcAft>
                      </a:pPr>
                      <a:r>
                        <a:rPr lang="en-US" sz="1800">
                          <a:effectLst/>
                        </a:rPr>
                        <a:t>Stretching</a:t>
                      </a:r>
                    </a:p>
                    <a:p>
                      <a:pPr marL="0" marR="0" algn="ctr">
                        <a:lnSpc>
                          <a:spcPts val="1700"/>
                        </a:lnSpc>
                        <a:spcBef>
                          <a:spcPts val="0"/>
                        </a:spcBef>
                        <a:spcAft>
                          <a:spcPts val="0"/>
                        </a:spcAft>
                      </a:pPr>
                      <a:r>
                        <a:rPr lang="en-US" sz="1800">
                          <a:effectLst/>
                        </a:rPr>
                        <a:t>Stretching</a:t>
                      </a:r>
                    </a:p>
                    <a:p>
                      <a:pPr marL="0" marR="0" algn="ctr">
                        <a:lnSpc>
                          <a:spcPts val="1700"/>
                        </a:lnSpc>
                        <a:spcBef>
                          <a:spcPts val="0"/>
                        </a:spcBef>
                        <a:spcAft>
                          <a:spcPts val="0"/>
                        </a:spcAft>
                      </a:pPr>
                      <a:r>
                        <a:rPr lang="en-US" sz="1800">
                          <a:effectLst/>
                        </a:rPr>
                        <a:t>Stretching</a:t>
                      </a:r>
                    </a:p>
                    <a:p>
                      <a:pPr marL="0" marR="0" algn="ctr">
                        <a:lnSpc>
                          <a:spcPts val="1700"/>
                        </a:lnSpc>
                        <a:spcBef>
                          <a:spcPts val="0"/>
                        </a:spcBef>
                        <a:spcAft>
                          <a:spcPts val="0"/>
                        </a:spcAft>
                      </a:pPr>
                      <a:r>
                        <a:rPr lang="en-US" sz="1800">
                          <a:effectLst/>
                        </a:rPr>
                        <a:t>Stretching</a:t>
                      </a:r>
                    </a:p>
                    <a:p>
                      <a:pPr marL="0" marR="0" algn="ctr">
                        <a:lnSpc>
                          <a:spcPts val="1700"/>
                        </a:lnSpc>
                        <a:spcBef>
                          <a:spcPts val="0"/>
                        </a:spcBef>
                        <a:spcAft>
                          <a:spcPts val="0"/>
                        </a:spcAft>
                      </a:pPr>
                      <a:r>
                        <a:rPr lang="en-US" sz="1800">
                          <a:effectLst/>
                        </a:rPr>
                        <a:t>Deformation harmonics</a:t>
                      </a:r>
                    </a:p>
                    <a:p>
                      <a:pPr marL="0" marR="0" algn="ctr">
                        <a:lnSpc>
                          <a:spcPts val="1700"/>
                        </a:lnSpc>
                        <a:spcBef>
                          <a:spcPts val="0"/>
                        </a:spcBef>
                        <a:spcAft>
                          <a:spcPts val="0"/>
                        </a:spcAft>
                      </a:pPr>
                      <a:r>
                        <a:rPr lang="en-US" sz="1800">
                          <a:effectLst/>
                        </a:rPr>
                        <a:t>Out plan deformation</a:t>
                      </a:r>
                      <a:endParaRPr lang="en-US" sz="1800">
                        <a:solidFill>
                          <a:srgbClr val="000000"/>
                        </a:solidFill>
                        <a:effectLst/>
                        <a:latin typeface="Times New Roman" panose="02020603050405020304" pitchFamily="18" charset="0"/>
                        <a:ea typeface="Times New Roman" panose="02020603050405020304" pitchFamily="18" charset="0"/>
                      </a:endParaRPr>
                    </a:p>
                  </a:txBody>
                  <a:tcPr marL="59130" marR="59130" marT="0" marB="0" anchor="ctr"/>
                </a:tc>
                <a:tc>
                  <a:txBody>
                    <a:bodyPr/>
                    <a:lstStyle/>
                    <a:p>
                      <a:pPr algn="ctr"/>
                      <a:r>
                        <a:rPr lang="en-US" sz="1800">
                          <a:effectLst/>
                        </a:rPr>
                        <a:t>Very small</a:t>
                      </a:r>
                    </a:p>
                    <a:p>
                      <a:pPr algn="ctr"/>
                      <a:r>
                        <a:rPr lang="en-US" sz="1800">
                          <a:effectLst/>
                        </a:rPr>
                        <a:t>Medium</a:t>
                      </a:r>
                    </a:p>
                    <a:p>
                      <a:pPr algn="ctr"/>
                      <a:r>
                        <a:rPr lang="en-US" sz="1800">
                          <a:effectLst/>
                        </a:rPr>
                        <a:t>Medium</a:t>
                      </a:r>
                    </a:p>
                    <a:p>
                      <a:pPr algn="ctr"/>
                      <a:r>
                        <a:rPr lang="en-US" sz="1800">
                          <a:effectLst/>
                        </a:rPr>
                        <a:t>Medium</a:t>
                      </a:r>
                    </a:p>
                    <a:p>
                      <a:pPr algn="ctr"/>
                      <a:r>
                        <a:rPr lang="en-US" sz="1800">
                          <a:effectLst/>
                        </a:rPr>
                        <a:t>Small</a:t>
                      </a:r>
                    </a:p>
                    <a:p>
                      <a:pPr algn="ctr"/>
                      <a:r>
                        <a:rPr lang="en-US" sz="1800">
                          <a:effectLst/>
                        </a:rPr>
                        <a:t>Small</a:t>
                      </a:r>
                      <a:endParaRPr lang="en-US" sz="1800">
                        <a:solidFill>
                          <a:srgbClr val="000000"/>
                        </a:solidFill>
                        <a:effectLst/>
                        <a:latin typeface="Palatino Linotype" panose="02040502050505030304" pitchFamily="18" charset="0"/>
                      </a:endParaRPr>
                    </a:p>
                  </a:txBody>
                  <a:tcPr marL="59130" marR="59130" marT="0" marB="0" anchor="ctr"/>
                </a:tc>
                <a:extLst>
                  <a:ext uri="{0D108BD9-81ED-4DB2-BD59-A6C34878D82A}">
                    <a16:rowId xmlns:a16="http://schemas.microsoft.com/office/drawing/2014/main" val="2802318022"/>
                  </a:ext>
                </a:extLst>
              </a:tr>
              <a:tr h="1383614">
                <a:tc>
                  <a:txBody>
                    <a:bodyPr/>
                    <a:lstStyle/>
                    <a:p>
                      <a:pPr algn="ctr"/>
                      <a:r>
                        <a:rPr lang="en-US" sz="1400">
                          <a:effectLst/>
                        </a:rPr>
                        <a:t>Alkane</a:t>
                      </a:r>
                      <a:endParaRPr lang="en-US" sz="1400">
                        <a:solidFill>
                          <a:srgbClr val="000000"/>
                        </a:solidFill>
                        <a:effectLst/>
                        <a:latin typeface="Palatino Linotype" panose="02040502050505030304" pitchFamily="18" charset="0"/>
                      </a:endParaRPr>
                    </a:p>
                  </a:txBody>
                  <a:tcPr marL="59130" marR="59130" marT="0" marB="0" anchor="ctr"/>
                </a:tc>
                <a:tc>
                  <a:txBody>
                    <a:bodyPr/>
                    <a:lstStyle/>
                    <a:p>
                      <a:pPr algn="ctr"/>
                      <a:r>
                        <a:rPr lang="en-US" sz="1400">
                          <a:effectLst/>
                        </a:rPr>
                        <a:t>2852</a:t>
                      </a:r>
                    </a:p>
                    <a:p>
                      <a:pPr algn="ctr"/>
                      <a:r>
                        <a:rPr lang="en-US" sz="1400">
                          <a:effectLst/>
                        </a:rPr>
                        <a:t>1428</a:t>
                      </a:r>
                    </a:p>
                    <a:p>
                      <a:pPr algn="ctr"/>
                      <a:r>
                        <a:rPr lang="en-US" sz="1400">
                          <a:effectLst/>
                        </a:rPr>
                        <a:t>2921</a:t>
                      </a:r>
                    </a:p>
                    <a:p>
                      <a:pPr algn="ctr"/>
                      <a:r>
                        <a:rPr lang="en-US" sz="1400">
                          <a:effectLst/>
                        </a:rPr>
                        <a:t>1465</a:t>
                      </a:r>
                    </a:p>
                    <a:p>
                      <a:pPr algn="ctr"/>
                      <a:r>
                        <a:rPr lang="en-US" sz="1400">
                          <a:effectLst/>
                        </a:rPr>
                        <a:t>721</a:t>
                      </a:r>
                    </a:p>
                    <a:p>
                      <a:pPr algn="ctr"/>
                      <a:r>
                        <a:rPr lang="en-US" sz="1400">
                          <a:effectLst/>
                        </a:rPr>
                        <a:t>1342</a:t>
                      </a:r>
                    </a:p>
                    <a:p>
                      <a:pPr algn="ctr"/>
                      <a:r>
                        <a:rPr lang="en-US" sz="1400">
                          <a:effectLst/>
                        </a:rPr>
                        <a:t>1167</a:t>
                      </a:r>
                      <a:endParaRPr lang="en-US" sz="1400">
                        <a:solidFill>
                          <a:srgbClr val="000000"/>
                        </a:solidFill>
                        <a:effectLst/>
                        <a:latin typeface="Palatino Linotype" panose="02040502050505030304" pitchFamily="18" charset="0"/>
                      </a:endParaRPr>
                    </a:p>
                  </a:txBody>
                  <a:tcPr marL="59130" marR="59130" marT="0" marB="0" anchor="ctr"/>
                </a:tc>
                <a:tc>
                  <a:txBody>
                    <a:bodyPr/>
                    <a:lstStyle/>
                    <a:p>
                      <a:pPr marL="0" marR="0" algn="ctr">
                        <a:lnSpc>
                          <a:spcPts val="1700"/>
                        </a:lnSpc>
                        <a:spcBef>
                          <a:spcPts val="0"/>
                        </a:spcBef>
                        <a:spcAft>
                          <a:spcPts val="0"/>
                        </a:spcAft>
                      </a:pPr>
                      <a:r>
                        <a:rPr lang="en-US" sz="1400">
                          <a:effectLst/>
                        </a:rPr>
                        <a:t>CH</a:t>
                      </a:r>
                      <a:r>
                        <a:rPr lang="en-US" sz="1400" baseline="-25000">
                          <a:effectLst/>
                        </a:rPr>
                        <a:t>3</a:t>
                      </a:r>
                      <a:endParaRPr lang="en-US" sz="1400">
                        <a:effectLst/>
                      </a:endParaRPr>
                    </a:p>
                    <a:p>
                      <a:pPr marL="0" marR="0" algn="ctr">
                        <a:lnSpc>
                          <a:spcPts val="1700"/>
                        </a:lnSpc>
                        <a:spcBef>
                          <a:spcPts val="0"/>
                        </a:spcBef>
                        <a:spcAft>
                          <a:spcPts val="0"/>
                        </a:spcAft>
                      </a:pPr>
                      <a:r>
                        <a:rPr lang="en-US" sz="1400">
                          <a:effectLst/>
                        </a:rPr>
                        <a:t>CH</a:t>
                      </a:r>
                      <a:r>
                        <a:rPr lang="en-US" sz="1400" baseline="-25000">
                          <a:effectLst/>
                        </a:rPr>
                        <a:t>3</a:t>
                      </a:r>
                      <a:endParaRPr lang="en-US" sz="1400">
                        <a:effectLst/>
                      </a:endParaRPr>
                    </a:p>
                    <a:p>
                      <a:pPr algn="ctr"/>
                      <a:r>
                        <a:rPr lang="en-US" sz="1400">
                          <a:effectLst/>
                        </a:rPr>
                        <a:t>CH</a:t>
                      </a:r>
                      <a:r>
                        <a:rPr lang="en-US" sz="1400" baseline="-25000">
                          <a:effectLst/>
                        </a:rPr>
                        <a:t>2</a:t>
                      </a:r>
                      <a:endParaRPr lang="en-US" sz="1400">
                        <a:effectLst/>
                      </a:endParaRPr>
                    </a:p>
                    <a:p>
                      <a:pPr algn="ctr"/>
                      <a:r>
                        <a:rPr lang="en-US" sz="1400">
                          <a:effectLst/>
                        </a:rPr>
                        <a:t>CH</a:t>
                      </a:r>
                      <a:r>
                        <a:rPr lang="en-US" sz="1400" baseline="-25000">
                          <a:effectLst/>
                        </a:rPr>
                        <a:t>2</a:t>
                      </a:r>
                      <a:endParaRPr lang="en-US" sz="1400">
                        <a:effectLst/>
                      </a:endParaRPr>
                    </a:p>
                    <a:p>
                      <a:pPr marL="0" marR="0" algn="ctr">
                        <a:lnSpc>
                          <a:spcPts val="1700"/>
                        </a:lnSpc>
                        <a:spcBef>
                          <a:spcPts val="0"/>
                        </a:spcBef>
                        <a:spcAft>
                          <a:spcPts val="0"/>
                        </a:spcAft>
                      </a:pPr>
                      <a:r>
                        <a:rPr lang="en-US" sz="1400">
                          <a:effectLst/>
                        </a:rPr>
                        <a:t>CH</a:t>
                      </a:r>
                      <a:r>
                        <a:rPr lang="en-US" sz="1400" baseline="-25000">
                          <a:effectLst/>
                        </a:rPr>
                        <a:t>2</a:t>
                      </a:r>
                      <a:endParaRPr lang="en-US" sz="1400">
                        <a:effectLst/>
                      </a:endParaRPr>
                    </a:p>
                    <a:p>
                      <a:pPr marL="0" marR="0" algn="ctr">
                        <a:lnSpc>
                          <a:spcPts val="1700"/>
                        </a:lnSpc>
                        <a:spcBef>
                          <a:spcPts val="0"/>
                        </a:spcBef>
                        <a:spcAft>
                          <a:spcPts val="0"/>
                        </a:spcAft>
                      </a:pPr>
                      <a:r>
                        <a:rPr lang="en-US" sz="1400">
                          <a:effectLst/>
                        </a:rPr>
                        <a:t>C-H</a:t>
                      </a:r>
                    </a:p>
                    <a:p>
                      <a:pPr algn="ctr"/>
                      <a:r>
                        <a:rPr lang="en-US" sz="1400">
                          <a:effectLst/>
                        </a:rPr>
                        <a:t>Linear chain C-C</a:t>
                      </a:r>
                      <a:endParaRPr lang="en-US" sz="1400">
                        <a:solidFill>
                          <a:srgbClr val="000000"/>
                        </a:solidFill>
                        <a:effectLst/>
                        <a:latin typeface="Palatino Linotype" panose="02040502050505030304" pitchFamily="18" charset="0"/>
                      </a:endParaRPr>
                    </a:p>
                  </a:txBody>
                  <a:tcPr marL="59130" marR="59130" marT="0" marB="0" anchor="ctr"/>
                </a:tc>
                <a:tc>
                  <a:txBody>
                    <a:bodyPr/>
                    <a:lstStyle/>
                    <a:p>
                      <a:pPr marL="0" marR="0" algn="ctr">
                        <a:lnSpc>
                          <a:spcPts val="1700"/>
                        </a:lnSpc>
                        <a:spcBef>
                          <a:spcPts val="0"/>
                        </a:spcBef>
                        <a:spcAft>
                          <a:spcPts val="0"/>
                        </a:spcAft>
                      </a:pPr>
                      <a:r>
                        <a:rPr lang="en-US" sz="1400" dirty="0">
                          <a:effectLst/>
                        </a:rPr>
                        <a:t>Symmetric stretching</a:t>
                      </a:r>
                    </a:p>
                    <a:p>
                      <a:pPr marL="0" marR="0" algn="ctr">
                        <a:lnSpc>
                          <a:spcPts val="1700"/>
                        </a:lnSpc>
                        <a:spcBef>
                          <a:spcPts val="0"/>
                        </a:spcBef>
                        <a:spcAft>
                          <a:spcPts val="0"/>
                        </a:spcAft>
                      </a:pPr>
                      <a:r>
                        <a:rPr lang="en-US" sz="1400" dirty="0">
                          <a:effectLst/>
                        </a:rPr>
                        <a:t>Asymmetric plan deformation</a:t>
                      </a:r>
                    </a:p>
                    <a:p>
                      <a:pPr marL="0" marR="0" algn="ctr">
                        <a:lnSpc>
                          <a:spcPts val="1700"/>
                        </a:lnSpc>
                        <a:spcBef>
                          <a:spcPts val="0"/>
                        </a:spcBef>
                        <a:spcAft>
                          <a:spcPts val="0"/>
                        </a:spcAft>
                      </a:pPr>
                      <a:r>
                        <a:rPr lang="en-US" sz="1400" dirty="0">
                          <a:effectLst/>
                        </a:rPr>
                        <a:t>Asymmetric stretching</a:t>
                      </a:r>
                    </a:p>
                    <a:p>
                      <a:pPr algn="ctr"/>
                      <a:r>
                        <a:rPr lang="en-US" sz="1400" dirty="0">
                          <a:effectLst/>
                        </a:rPr>
                        <a:t>Scissoring</a:t>
                      </a:r>
                    </a:p>
                    <a:p>
                      <a:pPr algn="ctr"/>
                      <a:r>
                        <a:rPr lang="en-US" sz="1400" dirty="0">
                          <a:effectLst/>
                        </a:rPr>
                        <a:t>Rocking</a:t>
                      </a:r>
                    </a:p>
                    <a:p>
                      <a:pPr algn="ctr"/>
                      <a:r>
                        <a:rPr lang="en-US" sz="1400" dirty="0">
                          <a:effectLst/>
                        </a:rPr>
                        <a:t>In plan deformation</a:t>
                      </a:r>
                    </a:p>
                    <a:p>
                      <a:pPr marL="0" marR="0" algn="ctr">
                        <a:lnSpc>
                          <a:spcPts val="1700"/>
                        </a:lnSpc>
                        <a:spcBef>
                          <a:spcPts val="0"/>
                        </a:spcBef>
                        <a:spcAft>
                          <a:spcPts val="0"/>
                        </a:spcAft>
                      </a:pPr>
                      <a:r>
                        <a:rPr lang="en-US" sz="1400" dirty="0">
                          <a:effectLst/>
                        </a:rPr>
                        <a:t>Stretching</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59130" marR="59130" marT="0" marB="0" anchor="ctr"/>
                </a:tc>
                <a:tc>
                  <a:txBody>
                    <a:bodyPr/>
                    <a:lstStyle/>
                    <a:p>
                      <a:pPr algn="ctr"/>
                      <a:r>
                        <a:rPr lang="en-US" sz="1400" dirty="0">
                          <a:effectLst/>
                        </a:rPr>
                        <a:t>Strong</a:t>
                      </a:r>
                    </a:p>
                    <a:p>
                      <a:pPr algn="ctr"/>
                      <a:r>
                        <a:rPr lang="en-US" sz="1400" dirty="0">
                          <a:effectLst/>
                        </a:rPr>
                        <a:t>Medium</a:t>
                      </a:r>
                    </a:p>
                    <a:p>
                      <a:pPr algn="ctr"/>
                      <a:r>
                        <a:rPr lang="en-US" sz="1400" dirty="0">
                          <a:effectLst/>
                        </a:rPr>
                        <a:t>Strong</a:t>
                      </a:r>
                    </a:p>
                    <a:p>
                      <a:pPr algn="ctr"/>
                      <a:r>
                        <a:rPr lang="en-US" sz="1400" dirty="0">
                          <a:effectLst/>
                        </a:rPr>
                        <a:t>Medium</a:t>
                      </a:r>
                    </a:p>
                    <a:p>
                      <a:pPr algn="ctr"/>
                      <a:r>
                        <a:rPr lang="en-US" sz="1400" dirty="0">
                          <a:effectLst/>
                        </a:rPr>
                        <a:t>Medium</a:t>
                      </a:r>
                    </a:p>
                    <a:p>
                      <a:pPr algn="ctr"/>
                      <a:r>
                        <a:rPr lang="en-US" sz="1400" dirty="0">
                          <a:effectLst/>
                        </a:rPr>
                        <a:t>Very small</a:t>
                      </a:r>
                    </a:p>
                    <a:p>
                      <a:pPr algn="ctr"/>
                      <a:r>
                        <a:rPr lang="en-US" sz="1400" dirty="0">
                          <a:effectLst/>
                        </a:rPr>
                        <a:t>Small</a:t>
                      </a:r>
                      <a:endParaRPr lang="en-US" sz="1400" dirty="0">
                        <a:solidFill>
                          <a:srgbClr val="000000"/>
                        </a:solidFill>
                        <a:effectLst/>
                        <a:latin typeface="Palatino Linotype" panose="02040502050505030304" pitchFamily="18" charset="0"/>
                      </a:endParaRPr>
                    </a:p>
                  </a:txBody>
                  <a:tcPr marL="59130" marR="59130" marT="0" marB="0" anchor="ctr"/>
                </a:tc>
                <a:extLst>
                  <a:ext uri="{0D108BD9-81ED-4DB2-BD59-A6C34878D82A}">
                    <a16:rowId xmlns:a16="http://schemas.microsoft.com/office/drawing/2014/main" val="2518547564"/>
                  </a:ext>
                </a:extLst>
              </a:tr>
            </a:tbl>
          </a:graphicData>
        </a:graphic>
      </p:graphicFrame>
      <p:sp>
        <p:nvSpPr>
          <p:cNvPr id="3" name="Rectangle 2"/>
          <p:cNvSpPr/>
          <p:nvPr/>
        </p:nvSpPr>
        <p:spPr>
          <a:xfrm>
            <a:off x="4405399" y="1711586"/>
            <a:ext cx="3425040" cy="369332"/>
          </a:xfrm>
          <a:prstGeom prst="rect">
            <a:avLst/>
          </a:prstGeom>
        </p:spPr>
        <p:txBody>
          <a:bodyPr wrap="none">
            <a:spAutoFit/>
          </a:bodyPr>
          <a:lstStyle/>
          <a:p>
            <a:r>
              <a:rPr lang="en-US" b="1" dirty="0">
                <a:latin typeface="Times New Roman" panose="02020603050405020304" pitchFamily="18" charset="0"/>
                <a:ea typeface="Times New Roman" panose="02020603050405020304" pitchFamily="18" charset="0"/>
              </a:rPr>
              <a:t>Table 4.</a:t>
            </a:r>
            <a:r>
              <a:rPr lang="en-US" dirty="0">
                <a:latin typeface="Times New Roman" panose="02020603050405020304" pitchFamily="18" charset="0"/>
                <a:ea typeface="Times New Roman" panose="02020603050405020304" pitchFamily="18" charset="0"/>
              </a:rPr>
              <a:t> IR parameters of CAL 10 </a:t>
            </a:r>
            <a:endParaRPr lang="en-US" dirty="0"/>
          </a:p>
        </p:txBody>
      </p:sp>
      <p:sp>
        <p:nvSpPr>
          <p:cNvPr id="14" name="TextBox 13"/>
          <p:cNvSpPr txBox="1"/>
          <p:nvPr/>
        </p:nvSpPr>
        <p:spPr>
          <a:xfrm>
            <a:off x="522514" y="533791"/>
            <a:ext cx="11190811"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Results &amp; discussion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352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p:cNvSpPr>
            <a:spLocks noChangeArrowheads="1"/>
          </p:cNvSpPr>
          <p:nvPr/>
        </p:nvSpPr>
        <p:spPr bwMode="auto">
          <a:xfrm>
            <a:off x="8294915" y="14143"/>
            <a:ext cx="24318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dirty="0" smtClean="0">
                <a:latin typeface="Times New Roman" panose="02020603050405020304" pitchFamily="18" charset="0"/>
                <a:cs typeface="Times New Roman" panose="02020603050405020304" pitchFamily="18" charset="0"/>
              </a:rPr>
              <a:t>1</a:t>
            </a:r>
            <a:r>
              <a:rPr lang="en-US" altLang="en-US" sz="2000" b="1" baseline="30000" dirty="0" smtClean="0">
                <a:latin typeface="Times New Roman" panose="02020603050405020304" pitchFamily="18" charset="0"/>
                <a:cs typeface="Times New Roman" panose="02020603050405020304" pitchFamily="18" charset="0"/>
              </a:rPr>
              <a:t>st</a:t>
            </a:r>
            <a:r>
              <a:rPr lang="en-US" altLang="en-US" sz="2000" b="1" dirty="0" smtClean="0">
                <a:latin typeface="Times New Roman" panose="02020603050405020304" pitchFamily="18" charset="0"/>
                <a:cs typeface="Times New Roman" panose="02020603050405020304" pitchFamily="18" charset="0"/>
              </a:rPr>
              <a:t> CIWC 2019</a:t>
            </a:r>
            <a:endParaRPr lang="en-US" altLang="en-US" sz="2000" b="1" dirty="0">
              <a:latin typeface="Times New Roman" panose="02020603050405020304" pitchFamily="18" charset="0"/>
              <a:cs typeface="Times New Roman" panose="02020603050405020304" pitchFamily="18" charset="0"/>
            </a:endParaRPr>
          </a:p>
        </p:txBody>
      </p:sp>
      <p:pic>
        <p:nvPicPr>
          <p:cNvPr id="9" name="Picture 8" descr="C:\Users\home\AppData\Local\Temp\HZ$D.082.3287\coatings_logo.png"/>
          <p:cNvPicPr/>
          <p:nvPr/>
        </p:nvPicPr>
        <p:blipFill>
          <a:blip r:embed="rId2">
            <a:extLst>
              <a:ext uri="{28A0092B-C50C-407E-A947-70E740481C1C}">
                <a14:useLocalDpi xmlns:a14="http://schemas.microsoft.com/office/drawing/2010/main" val="0"/>
              </a:ext>
            </a:extLst>
          </a:blip>
          <a:srcRect/>
          <a:stretch>
            <a:fillRect/>
          </a:stretch>
        </p:blipFill>
        <p:spPr bwMode="auto">
          <a:xfrm>
            <a:off x="10450286" y="14143"/>
            <a:ext cx="1741714" cy="409600"/>
          </a:xfrm>
          <a:prstGeom prst="rect">
            <a:avLst/>
          </a:prstGeom>
          <a:noFill/>
          <a:ln>
            <a:noFill/>
          </a:ln>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
            <a:ext cx="718457" cy="507917"/>
          </a:xfrm>
          <a:prstGeom prst="rect">
            <a:avLst/>
          </a:prstGeom>
        </p:spPr>
      </p:pic>
      <p:pic>
        <p:nvPicPr>
          <p:cNvPr id="11" name="Image 6"/>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8457" y="1"/>
            <a:ext cx="743993" cy="4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22514" y="1068827"/>
            <a:ext cx="8359081" cy="769441"/>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Characterization </a:t>
            </a:r>
            <a:r>
              <a:rPr lang="en-US" sz="2400" dirty="0" smtClean="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macrocycles</a:t>
            </a:r>
          </a:p>
          <a:p>
            <a:r>
              <a:rPr lang="en-US" sz="2000" dirty="0" smtClean="0">
                <a:latin typeface="Times New Roman" panose="02020603050405020304" pitchFamily="18" charset="0"/>
                <a:cs typeface="Times New Roman" panose="02020603050405020304" pitchFamily="18" charset="0"/>
              </a:rPr>
              <a:t>NMR Analysis ( </a:t>
            </a:r>
            <a:r>
              <a:rPr lang="en-US" sz="2000" i="1" dirty="0" smtClean="0">
                <a:latin typeface="Times New Roman" panose="02020603050405020304" pitchFamily="18" charset="0"/>
                <a:cs typeface="Times New Roman" panose="02020603050405020304" pitchFamily="18" charset="0"/>
              </a:rPr>
              <a:t>To confirm the chemical structure</a:t>
            </a:r>
            <a:r>
              <a:rPr lang="en-US" sz="2000" dirty="0" smtClean="0">
                <a:latin typeface="Times New Roman" panose="02020603050405020304" pitchFamily="18" charset="0"/>
                <a:cs typeface="Times New Roman" panose="02020603050405020304" pitchFamily="18" charset="0"/>
              </a:rPr>
              <a:t>)</a:t>
            </a:r>
            <a:endParaRPr lang="fr-FR" sz="2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22514" y="533791"/>
            <a:ext cx="11190811"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Results &amp; discussion</a:t>
            </a:r>
            <a:endParaRPr lang="en-US" sz="3600" dirty="0">
              <a:latin typeface="Times New Roman" panose="02020603050405020304" pitchFamily="18" charset="0"/>
              <a:cs typeface="Times New Roman" panose="02020603050405020304" pitchFamily="18" charset="0"/>
            </a:endParaRPr>
          </a:p>
        </p:txBody>
      </p:sp>
      <p:pic>
        <p:nvPicPr>
          <p:cNvPr id="13" name="Picture 12"/>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522514" y="1838267"/>
            <a:ext cx="5512526" cy="3243183"/>
          </a:xfrm>
          <a:prstGeom prst="rect">
            <a:avLst/>
          </a:prstGeom>
        </p:spPr>
      </p:pic>
      <p:pic>
        <p:nvPicPr>
          <p:cNvPr id="15" name="Picture 1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6217920" y="1838267"/>
            <a:ext cx="5495405" cy="3243183"/>
          </a:xfrm>
          <a:prstGeom prst="rect">
            <a:avLst/>
          </a:prstGeom>
        </p:spPr>
      </p:pic>
      <p:sp>
        <p:nvSpPr>
          <p:cNvPr id="2" name="Rectangle 1"/>
          <p:cNvSpPr/>
          <p:nvPr/>
        </p:nvSpPr>
        <p:spPr>
          <a:xfrm>
            <a:off x="3570555" y="5554929"/>
            <a:ext cx="5299912" cy="369332"/>
          </a:xfrm>
          <a:prstGeom prst="rect">
            <a:avLst/>
          </a:prstGeom>
        </p:spPr>
        <p:txBody>
          <a:bodyPr wrap="none">
            <a:spAutoFit/>
          </a:bodyPr>
          <a:lstStyle/>
          <a:p>
            <a:r>
              <a:rPr lang="en-US" b="1" dirty="0" smtClean="0">
                <a:latin typeface="Times New Roman" panose="02020603050405020304" pitchFamily="18" charset="0"/>
                <a:ea typeface="Times New Roman" panose="02020603050405020304" pitchFamily="18" charset="0"/>
              </a:rPr>
              <a:t>Figures 3,4</a:t>
            </a:r>
            <a:r>
              <a:rPr lang="en-US" dirty="0" smtClean="0">
                <a:latin typeface="Times New Roman" panose="02020603050405020304" pitchFamily="18" charset="0"/>
                <a:ea typeface="Times New Roman" panose="02020603050405020304" pitchFamily="18" charset="0"/>
              </a:rPr>
              <a:t>. </a:t>
            </a:r>
            <a:r>
              <a:rPr lang="en-US" baseline="30000" dirty="0"/>
              <a:t>1</a:t>
            </a:r>
            <a:r>
              <a:rPr lang="en-US" dirty="0"/>
              <a:t>H NMR </a:t>
            </a:r>
            <a:r>
              <a:rPr lang="en-US" dirty="0" smtClean="0"/>
              <a:t>and</a:t>
            </a:r>
            <a:r>
              <a:rPr lang="en-US" dirty="0" smtClean="0">
                <a:latin typeface="Times New Roman" panose="02020603050405020304" pitchFamily="18" charset="0"/>
                <a:ea typeface="Times New Roman" panose="02020603050405020304" pitchFamily="18" charset="0"/>
              </a:rPr>
              <a:t> </a:t>
            </a:r>
            <a:r>
              <a:rPr lang="en-US" baseline="30000" dirty="0">
                <a:latin typeface="Times New Roman" panose="02020603050405020304" pitchFamily="18" charset="0"/>
                <a:ea typeface="Times New Roman" panose="02020603050405020304" pitchFamily="18" charset="0"/>
              </a:rPr>
              <a:t>13</a:t>
            </a:r>
            <a:r>
              <a:rPr lang="en-US" dirty="0">
                <a:latin typeface="Times New Roman" panose="02020603050405020304" pitchFamily="18" charset="0"/>
                <a:ea typeface="Times New Roman" panose="02020603050405020304" pitchFamily="18" charset="0"/>
              </a:rPr>
              <a:t>C NMR spectra of CAL 10</a:t>
            </a:r>
            <a:endParaRPr lang="en-US" dirty="0"/>
          </a:p>
        </p:txBody>
      </p:sp>
    </p:spTree>
    <p:extLst>
      <p:ext uri="{BB962C8B-B14F-4D97-AF65-F5344CB8AC3E}">
        <p14:creationId xmlns:p14="http://schemas.microsoft.com/office/powerpoint/2010/main" val="114363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p:cNvSpPr>
            <a:spLocks noChangeArrowheads="1"/>
          </p:cNvSpPr>
          <p:nvPr/>
        </p:nvSpPr>
        <p:spPr bwMode="auto">
          <a:xfrm>
            <a:off x="8294915" y="14143"/>
            <a:ext cx="24318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dirty="0" smtClean="0">
                <a:latin typeface="Times New Roman" panose="02020603050405020304" pitchFamily="18" charset="0"/>
                <a:cs typeface="Times New Roman" panose="02020603050405020304" pitchFamily="18" charset="0"/>
              </a:rPr>
              <a:t>1</a:t>
            </a:r>
            <a:r>
              <a:rPr lang="en-US" altLang="en-US" sz="2000" b="1" baseline="30000" dirty="0" smtClean="0">
                <a:latin typeface="Times New Roman" panose="02020603050405020304" pitchFamily="18" charset="0"/>
                <a:cs typeface="Times New Roman" panose="02020603050405020304" pitchFamily="18" charset="0"/>
              </a:rPr>
              <a:t>st</a:t>
            </a:r>
            <a:r>
              <a:rPr lang="en-US" altLang="en-US" sz="2000" b="1" dirty="0" smtClean="0">
                <a:latin typeface="Times New Roman" panose="02020603050405020304" pitchFamily="18" charset="0"/>
                <a:cs typeface="Times New Roman" panose="02020603050405020304" pitchFamily="18" charset="0"/>
              </a:rPr>
              <a:t> CIWC 2019</a:t>
            </a:r>
            <a:endParaRPr lang="en-US" altLang="en-US" sz="2000" b="1" dirty="0">
              <a:latin typeface="Times New Roman" panose="02020603050405020304" pitchFamily="18" charset="0"/>
              <a:cs typeface="Times New Roman" panose="02020603050405020304" pitchFamily="18" charset="0"/>
            </a:endParaRPr>
          </a:p>
        </p:txBody>
      </p:sp>
      <p:pic>
        <p:nvPicPr>
          <p:cNvPr id="9" name="Picture 8" descr="C:\Users\home\AppData\Local\Temp\HZ$D.082.3287\coatings_logo.png"/>
          <p:cNvPicPr/>
          <p:nvPr/>
        </p:nvPicPr>
        <p:blipFill>
          <a:blip r:embed="rId2">
            <a:extLst>
              <a:ext uri="{28A0092B-C50C-407E-A947-70E740481C1C}">
                <a14:useLocalDpi xmlns:a14="http://schemas.microsoft.com/office/drawing/2010/main" val="0"/>
              </a:ext>
            </a:extLst>
          </a:blip>
          <a:srcRect/>
          <a:stretch>
            <a:fillRect/>
          </a:stretch>
        </p:blipFill>
        <p:spPr bwMode="auto">
          <a:xfrm>
            <a:off x="10450286" y="14143"/>
            <a:ext cx="1741714" cy="409600"/>
          </a:xfrm>
          <a:prstGeom prst="rect">
            <a:avLst/>
          </a:prstGeom>
          <a:noFill/>
          <a:ln>
            <a:noFill/>
          </a:ln>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
            <a:ext cx="718457" cy="507917"/>
          </a:xfrm>
          <a:prstGeom prst="rect">
            <a:avLst/>
          </a:prstGeom>
        </p:spPr>
      </p:pic>
      <p:pic>
        <p:nvPicPr>
          <p:cNvPr id="11" name="Image 6"/>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8457" y="1"/>
            <a:ext cx="743993" cy="4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22514" y="1068827"/>
            <a:ext cx="8359081" cy="769441"/>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Characterization </a:t>
            </a:r>
            <a:r>
              <a:rPr lang="en-US" sz="2400" dirty="0" smtClean="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macrocycles</a:t>
            </a:r>
          </a:p>
          <a:p>
            <a:r>
              <a:rPr lang="en-US" sz="2000" dirty="0" smtClean="0">
                <a:latin typeface="Times New Roman" panose="02020603050405020304" pitchFamily="18" charset="0"/>
                <a:cs typeface="Times New Roman" panose="02020603050405020304" pitchFamily="18" charset="0"/>
              </a:rPr>
              <a:t>NMR Analysis</a:t>
            </a:r>
            <a:endParaRPr lang="fr-FR" sz="2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22514" y="533791"/>
            <a:ext cx="11190811"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Results &amp; discussion</a:t>
            </a:r>
            <a:endParaRPr 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3570555" y="5554929"/>
            <a:ext cx="5458033" cy="369332"/>
          </a:xfrm>
          <a:prstGeom prst="rect">
            <a:avLst/>
          </a:prstGeom>
        </p:spPr>
        <p:txBody>
          <a:bodyPr wrap="none">
            <a:spAutoFit/>
          </a:bodyPr>
          <a:lstStyle/>
          <a:p>
            <a:r>
              <a:rPr lang="en-US" b="1" dirty="0" smtClean="0">
                <a:latin typeface="Times New Roman" panose="02020603050405020304" pitchFamily="18" charset="0"/>
                <a:ea typeface="Times New Roman" panose="02020603050405020304" pitchFamily="18" charset="0"/>
              </a:rPr>
              <a:t>Figures 5,6</a:t>
            </a:r>
            <a:r>
              <a:rPr lang="en-US" dirty="0" smtClean="0">
                <a:latin typeface="Times New Roman" panose="02020603050405020304" pitchFamily="18" charset="0"/>
                <a:ea typeface="Times New Roman" panose="02020603050405020304" pitchFamily="18" charset="0"/>
              </a:rPr>
              <a:t>. </a:t>
            </a:r>
            <a:r>
              <a:rPr lang="en-US" baseline="30000" dirty="0"/>
              <a:t>1</a:t>
            </a:r>
            <a:r>
              <a:rPr lang="en-US" dirty="0"/>
              <a:t>H NMR </a:t>
            </a:r>
            <a:r>
              <a:rPr lang="en-US" dirty="0" smtClean="0"/>
              <a:t>and</a:t>
            </a:r>
            <a:r>
              <a:rPr lang="en-US" dirty="0" smtClean="0">
                <a:latin typeface="Times New Roman" panose="02020603050405020304" pitchFamily="18" charset="0"/>
                <a:ea typeface="Times New Roman" panose="02020603050405020304" pitchFamily="18" charset="0"/>
              </a:rPr>
              <a:t> </a:t>
            </a:r>
            <a:r>
              <a:rPr lang="en-US" baseline="30000" dirty="0">
                <a:latin typeface="Times New Roman" panose="02020603050405020304" pitchFamily="18" charset="0"/>
                <a:ea typeface="Times New Roman" panose="02020603050405020304" pitchFamily="18" charset="0"/>
              </a:rPr>
              <a:t>13</a:t>
            </a:r>
            <a:r>
              <a:rPr lang="en-US" dirty="0">
                <a:latin typeface="Times New Roman" panose="02020603050405020304" pitchFamily="18" charset="0"/>
                <a:ea typeface="Times New Roman" panose="02020603050405020304" pitchFamily="18" charset="0"/>
              </a:rPr>
              <a:t>C NMR spectra of CAL </a:t>
            </a:r>
            <a:r>
              <a:rPr lang="en-US" dirty="0" smtClean="0">
                <a:latin typeface="Times New Roman" panose="02020603050405020304" pitchFamily="18" charset="0"/>
                <a:ea typeface="Times New Roman" panose="02020603050405020304" pitchFamily="18" charset="0"/>
              </a:rPr>
              <a:t>11U</a:t>
            </a:r>
            <a:endParaRPr lang="en-US" dirty="0"/>
          </a:p>
        </p:txBody>
      </p:sp>
      <p:pic>
        <p:nvPicPr>
          <p:cNvPr id="16" name="Picture 15"/>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522514" y="1838267"/>
            <a:ext cx="5433060" cy="3243184"/>
          </a:xfrm>
          <a:prstGeom prst="rect">
            <a:avLst/>
          </a:prstGeom>
        </p:spPr>
      </p:pic>
      <p:pic>
        <p:nvPicPr>
          <p:cNvPr id="17" name="Picture 16"/>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6165065" y="1838267"/>
            <a:ext cx="5433060" cy="3243184"/>
          </a:xfrm>
          <a:prstGeom prst="rect">
            <a:avLst/>
          </a:prstGeom>
        </p:spPr>
      </p:pic>
    </p:spTree>
    <p:extLst>
      <p:ext uri="{BB962C8B-B14F-4D97-AF65-F5344CB8AC3E}">
        <p14:creationId xmlns:p14="http://schemas.microsoft.com/office/powerpoint/2010/main" val="305418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p:cNvSpPr>
            <a:spLocks noChangeArrowheads="1"/>
          </p:cNvSpPr>
          <p:nvPr/>
        </p:nvSpPr>
        <p:spPr bwMode="auto">
          <a:xfrm>
            <a:off x="8294915" y="14143"/>
            <a:ext cx="24318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dirty="0" smtClean="0">
                <a:latin typeface="Times New Roman" panose="02020603050405020304" pitchFamily="18" charset="0"/>
                <a:cs typeface="Times New Roman" panose="02020603050405020304" pitchFamily="18" charset="0"/>
              </a:rPr>
              <a:t>1</a:t>
            </a:r>
            <a:r>
              <a:rPr lang="en-US" altLang="en-US" sz="2000" b="1" baseline="30000" dirty="0" smtClean="0">
                <a:latin typeface="Times New Roman" panose="02020603050405020304" pitchFamily="18" charset="0"/>
                <a:cs typeface="Times New Roman" panose="02020603050405020304" pitchFamily="18" charset="0"/>
              </a:rPr>
              <a:t>st</a:t>
            </a:r>
            <a:r>
              <a:rPr lang="en-US" altLang="en-US" sz="2000" b="1" dirty="0" smtClean="0">
                <a:latin typeface="Times New Roman" panose="02020603050405020304" pitchFamily="18" charset="0"/>
                <a:cs typeface="Times New Roman" panose="02020603050405020304" pitchFamily="18" charset="0"/>
              </a:rPr>
              <a:t> CIWC 2019</a:t>
            </a:r>
            <a:endParaRPr lang="en-US" altLang="en-US" sz="2000" b="1" dirty="0">
              <a:latin typeface="Times New Roman" panose="02020603050405020304" pitchFamily="18" charset="0"/>
              <a:cs typeface="Times New Roman" panose="02020603050405020304" pitchFamily="18" charset="0"/>
            </a:endParaRPr>
          </a:p>
        </p:txBody>
      </p:sp>
      <p:pic>
        <p:nvPicPr>
          <p:cNvPr id="9" name="Picture 8" descr="C:\Users\home\AppData\Local\Temp\HZ$D.082.3287\coatings_logo.png"/>
          <p:cNvPicPr/>
          <p:nvPr/>
        </p:nvPicPr>
        <p:blipFill>
          <a:blip r:embed="rId2">
            <a:extLst>
              <a:ext uri="{28A0092B-C50C-407E-A947-70E740481C1C}">
                <a14:useLocalDpi xmlns:a14="http://schemas.microsoft.com/office/drawing/2010/main" val="0"/>
              </a:ext>
            </a:extLst>
          </a:blip>
          <a:srcRect/>
          <a:stretch>
            <a:fillRect/>
          </a:stretch>
        </p:blipFill>
        <p:spPr bwMode="auto">
          <a:xfrm>
            <a:off x="10450286" y="14143"/>
            <a:ext cx="1741714" cy="409600"/>
          </a:xfrm>
          <a:prstGeom prst="rect">
            <a:avLst/>
          </a:prstGeom>
          <a:noFill/>
          <a:ln>
            <a:noFill/>
          </a:ln>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
            <a:ext cx="718457" cy="507917"/>
          </a:xfrm>
          <a:prstGeom prst="rect">
            <a:avLst/>
          </a:prstGeom>
        </p:spPr>
      </p:pic>
      <p:pic>
        <p:nvPicPr>
          <p:cNvPr id="11" name="Image 6"/>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8457" y="1"/>
            <a:ext cx="743993" cy="4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22514" y="1068827"/>
            <a:ext cx="8359081" cy="769441"/>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Characterization </a:t>
            </a:r>
            <a:r>
              <a:rPr lang="en-US" sz="2400" dirty="0" smtClean="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macrocycles</a:t>
            </a:r>
          </a:p>
          <a:p>
            <a:r>
              <a:rPr lang="en-US" sz="2000" dirty="0" smtClean="0">
                <a:latin typeface="Times New Roman" panose="02020603050405020304" pitchFamily="18" charset="0"/>
                <a:cs typeface="Times New Roman" panose="02020603050405020304" pitchFamily="18" charset="0"/>
              </a:rPr>
              <a:t>NMR Analysis</a:t>
            </a:r>
            <a:endParaRPr lang="fr-FR" sz="2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22514" y="533791"/>
            <a:ext cx="11190811"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Results &amp; discussion</a:t>
            </a:r>
            <a:endParaRPr lang="en-US" sz="3600" dirty="0">
              <a:latin typeface="Times New Roman" panose="02020603050405020304" pitchFamily="18" charset="0"/>
              <a:cs typeface="Times New Roman" panose="02020603050405020304" pitchFamily="18" charset="0"/>
            </a:endParaRPr>
          </a:p>
        </p:txBody>
      </p:sp>
      <p:sp>
        <p:nvSpPr>
          <p:cNvPr id="3" name="Rectangle 2"/>
          <p:cNvSpPr/>
          <p:nvPr/>
        </p:nvSpPr>
        <p:spPr>
          <a:xfrm>
            <a:off x="522514" y="1715158"/>
            <a:ext cx="11190811" cy="4308872"/>
          </a:xfrm>
          <a:prstGeom prst="rect">
            <a:avLst/>
          </a:prstGeom>
        </p:spPr>
        <p:txBody>
          <a:bodyPr wrap="square">
            <a:spAutoFit/>
          </a:bodyPr>
          <a:lstStyle/>
          <a:p>
            <a:pPr algn="ctr">
              <a:spcBef>
                <a:spcPts val="1200"/>
              </a:spcBef>
            </a:pP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CAL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b="1"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b="1" baseline="30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b="1" baseline="30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NMR</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(DMSO-d6, 400 MHz, 40</a:t>
            </a:r>
            <a:r>
              <a:rPr lang="en-US"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δ (ppm): 8.75 (8H, s); 7.12 (4H, s); 6.13 (4H, s); 4.23 (4H, t, J = 8.0Hz); 2.02 (8H, m); 1.47 – 1.00 (56H, m); 0.82 (12H, t, J = 6.3Hz).</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b="1"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b="1" baseline="30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b="1" baseline="30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13</a:t>
            </a: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NMR</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(DMSO-d6, 100 MHz, 50</a:t>
            </a:r>
            <a:r>
              <a:rPr lang="en-US"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δ (ppm): 151.5; 124.4; 123.0; 102.3; 33.8; 32.8; 31.1; 28.9; 28.8; 28.5; 27.5; 21.8; 13.6. </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CAL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11U</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b="1"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b="1" baseline="30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b="1" baseline="30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NMR</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(DMSO-d6, 600 MHz, 25</a:t>
            </a:r>
            <a:r>
              <a:rPr lang="en-US"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δ (ppm): 8.85 (8H, s); 7.12 (4H, s); 6.13 (4H, s); 5.75 (4H, m); 4.98 (4H, m); 4.92 (4H, m); 4.22 (4H, t, J = 8.3Hz); 2.07 – 1.97 (16H, m); 1.43 – 1.05 (48H, m).</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b="1"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b="1" baseline="30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b="1" baseline="30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13</a:t>
            </a: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NMR</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(DMSO-d6, 150 MHz, 25</a:t>
            </a:r>
            <a:r>
              <a:rPr lang="en-US"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δ (ppm): 151.7; 138.7; 124.7; 122.9; 114.5; 102.3; 33.2; 33.0; 29.2; 29.1; 28.9; 28.5; 28.3; 27.7</a:t>
            </a: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083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p:cNvSpPr>
            <a:spLocks noChangeArrowheads="1"/>
          </p:cNvSpPr>
          <p:nvPr/>
        </p:nvSpPr>
        <p:spPr bwMode="auto">
          <a:xfrm>
            <a:off x="8294915" y="14143"/>
            <a:ext cx="24318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dirty="0" smtClean="0">
                <a:latin typeface="Times New Roman" panose="02020603050405020304" pitchFamily="18" charset="0"/>
                <a:cs typeface="Times New Roman" panose="02020603050405020304" pitchFamily="18" charset="0"/>
              </a:rPr>
              <a:t>1</a:t>
            </a:r>
            <a:r>
              <a:rPr lang="en-US" altLang="en-US" sz="2000" b="1" baseline="30000" dirty="0" smtClean="0">
                <a:latin typeface="Times New Roman" panose="02020603050405020304" pitchFamily="18" charset="0"/>
                <a:cs typeface="Times New Roman" panose="02020603050405020304" pitchFamily="18" charset="0"/>
              </a:rPr>
              <a:t>st</a:t>
            </a:r>
            <a:r>
              <a:rPr lang="en-US" altLang="en-US" sz="2000" b="1" dirty="0" smtClean="0">
                <a:latin typeface="Times New Roman" panose="02020603050405020304" pitchFamily="18" charset="0"/>
                <a:cs typeface="Times New Roman" panose="02020603050405020304" pitchFamily="18" charset="0"/>
              </a:rPr>
              <a:t> CIWC 2019</a:t>
            </a:r>
            <a:endParaRPr lang="en-US" altLang="en-US" sz="2000" b="1" dirty="0">
              <a:latin typeface="Times New Roman" panose="02020603050405020304" pitchFamily="18" charset="0"/>
              <a:cs typeface="Times New Roman" panose="02020603050405020304" pitchFamily="18" charset="0"/>
            </a:endParaRPr>
          </a:p>
        </p:txBody>
      </p:sp>
      <p:pic>
        <p:nvPicPr>
          <p:cNvPr id="9" name="Picture 8" descr="C:\Users\home\AppData\Local\Temp\HZ$D.082.3287\coatings_logo.png"/>
          <p:cNvPicPr/>
          <p:nvPr/>
        </p:nvPicPr>
        <p:blipFill>
          <a:blip r:embed="rId2">
            <a:extLst>
              <a:ext uri="{28A0092B-C50C-407E-A947-70E740481C1C}">
                <a14:useLocalDpi xmlns:a14="http://schemas.microsoft.com/office/drawing/2010/main" val="0"/>
              </a:ext>
            </a:extLst>
          </a:blip>
          <a:srcRect/>
          <a:stretch>
            <a:fillRect/>
          </a:stretch>
        </p:blipFill>
        <p:spPr bwMode="auto">
          <a:xfrm>
            <a:off x="10450286" y="14143"/>
            <a:ext cx="1741714" cy="409600"/>
          </a:xfrm>
          <a:prstGeom prst="rect">
            <a:avLst/>
          </a:prstGeom>
          <a:noFill/>
          <a:ln>
            <a:noFill/>
          </a:ln>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
            <a:ext cx="718457" cy="507917"/>
          </a:xfrm>
          <a:prstGeom prst="rect">
            <a:avLst/>
          </a:prstGeom>
        </p:spPr>
      </p:pic>
      <p:pic>
        <p:nvPicPr>
          <p:cNvPr id="11" name="Image 6"/>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8457" y="1"/>
            <a:ext cx="743993" cy="4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22514" y="1068827"/>
            <a:ext cx="8359081" cy="769441"/>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Characterization </a:t>
            </a:r>
            <a:r>
              <a:rPr lang="en-US" sz="2400" dirty="0" smtClean="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macrocycles</a:t>
            </a:r>
          </a:p>
          <a:p>
            <a:r>
              <a:rPr lang="en-US" sz="2000" dirty="0" smtClean="0">
                <a:latin typeface="Times New Roman" panose="02020603050405020304" pitchFamily="18" charset="0"/>
                <a:cs typeface="Times New Roman" panose="02020603050405020304" pitchFamily="18" charset="0"/>
              </a:rPr>
              <a:t>TG-DSC-MS Investigations ( </a:t>
            </a:r>
            <a:r>
              <a:rPr lang="en-US" sz="2000" i="1" dirty="0" smtClean="0">
                <a:latin typeface="Times New Roman" panose="02020603050405020304" pitchFamily="18" charset="0"/>
                <a:cs typeface="Times New Roman" panose="02020603050405020304" pitchFamily="18" charset="0"/>
              </a:rPr>
              <a:t>To study the thermal behavior</a:t>
            </a:r>
            <a:r>
              <a:rPr lang="en-US" sz="2000" dirty="0" smtClean="0">
                <a:latin typeface="Times New Roman" panose="02020603050405020304" pitchFamily="18" charset="0"/>
                <a:cs typeface="Times New Roman" panose="02020603050405020304" pitchFamily="18" charset="0"/>
              </a:rPr>
              <a:t>)</a:t>
            </a:r>
            <a:endParaRPr lang="fr-FR" sz="2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22514" y="533791"/>
            <a:ext cx="11190811"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Results &amp; discussion</a:t>
            </a:r>
            <a:endParaRPr lang="en-US" sz="3600" dirty="0">
              <a:latin typeface="Times New Roman" panose="02020603050405020304" pitchFamily="18" charset="0"/>
              <a:cs typeface="Times New Roman" panose="02020603050405020304" pitchFamily="18" charset="0"/>
            </a:endParaRPr>
          </a:p>
        </p:txBody>
      </p:sp>
      <p:pic>
        <p:nvPicPr>
          <p:cNvPr id="13" name="Picture 12"/>
          <p:cNvPicPr/>
          <p:nvPr/>
        </p:nvPicPr>
        <p:blipFill>
          <a:blip r:embed="rId7">
            <a:extLst>
              <a:ext uri="{28A0092B-C50C-407E-A947-70E740481C1C}">
                <a14:useLocalDpi xmlns:a14="http://schemas.microsoft.com/office/drawing/2010/main" val="0"/>
              </a:ext>
            </a:extLst>
          </a:blip>
          <a:stretch>
            <a:fillRect/>
          </a:stretch>
        </p:blipFill>
        <p:spPr bwMode="auto">
          <a:xfrm>
            <a:off x="2126921" y="2037806"/>
            <a:ext cx="7981996" cy="3174273"/>
          </a:xfrm>
          <a:prstGeom prst="rect">
            <a:avLst/>
          </a:prstGeom>
          <a:noFill/>
          <a:ln>
            <a:noFill/>
          </a:ln>
        </p:spPr>
      </p:pic>
      <p:sp>
        <p:nvSpPr>
          <p:cNvPr id="2" name="Rectangle 1"/>
          <p:cNvSpPr/>
          <p:nvPr/>
        </p:nvSpPr>
        <p:spPr>
          <a:xfrm>
            <a:off x="927463" y="5307114"/>
            <a:ext cx="10365082" cy="889987"/>
          </a:xfrm>
          <a:prstGeom prst="rect">
            <a:avLst/>
          </a:prstGeom>
        </p:spPr>
        <p:txBody>
          <a:bodyPr wrap="square">
            <a:spAutoFit/>
          </a:bodyPr>
          <a:lstStyle/>
          <a:p>
            <a:pPr algn="ctr" eaLnBrk="0" hangingPunct="0">
              <a:lnSpc>
                <a:spcPts val="1300"/>
              </a:lnSpc>
              <a:spcBef>
                <a:spcPts val="1200"/>
              </a:spcBef>
              <a:spcAft>
                <a:spcPts val="600"/>
              </a:spcAft>
            </a:pPr>
            <a:r>
              <a:rPr lang="en-US" sz="20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                                             </a:t>
            </a:r>
            <a:r>
              <a:rPr lang="en-US" sz="2000" b="1"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en-US" sz="20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b)</a:t>
            </a:r>
            <a:endParaRPr lang="en-US" sz="2000" i="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ea typeface="Times New Roman" panose="02020603050405020304" pitchFamily="18" charset="0"/>
              </a:rPr>
              <a:t>Figure 7</a:t>
            </a:r>
            <a:r>
              <a:rPr lang="en-US" dirty="0">
                <a:latin typeface="Times New Roman" panose="02020603050405020304" pitchFamily="18" charset="0"/>
                <a:ea typeface="Times New Roman" panose="02020603050405020304" pitchFamily="18" charset="0"/>
              </a:rPr>
              <a:t>. The results of thermogravimetric (7a), and differential scanning calorimetric (7b) measurements (the inset in figure 7a is a magnification of the TG curve from the beginning of the measurement up to 150 °C</a:t>
            </a:r>
            <a:r>
              <a:rPr lang="en-US" dirty="0" smtClean="0">
                <a:latin typeface="Times New Roman" panose="02020603050405020304" pitchFamily="18" charset="0"/>
                <a:ea typeface="Times New Roman" panose="02020603050405020304" pitchFamily="18" charset="0"/>
              </a:rPr>
              <a:t>).</a:t>
            </a:r>
            <a:endParaRPr lang="en-US" dirty="0"/>
          </a:p>
        </p:txBody>
      </p:sp>
    </p:spTree>
    <p:extLst>
      <p:ext uri="{BB962C8B-B14F-4D97-AF65-F5344CB8AC3E}">
        <p14:creationId xmlns:p14="http://schemas.microsoft.com/office/powerpoint/2010/main" val="126536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p:cNvSpPr>
            <a:spLocks noChangeArrowheads="1"/>
          </p:cNvSpPr>
          <p:nvPr/>
        </p:nvSpPr>
        <p:spPr bwMode="auto">
          <a:xfrm>
            <a:off x="8294915" y="14143"/>
            <a:ext cx="24318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dirty="0" smtClean="0">
                <a:latin typeface="Times New Roman" panose="02020603050405020304" pitchFamily="18" charset="0"/>
                <a:cs typeface="Times New Roman" panose="02020603050405020304" pitchFamily="18" charset="0"/>
              </a:rPr>
              <a:t>1</a:t>
            </a:r>
            <a:r>
              <a:rPr lang="en-US" altLang="en-US" sz="2000" b="1" baseline="30000" dirty="0" smtClean="0">
                <a:latin typeface="Times New Roman" panose="02020603050405020304" pitchFamily="18" charset="0"/>
                <a:cs typeface="Times New Roman" panose="02020603050405020304" pitchFamily="18" charset="0"/>
              </a:rPr>
              <a:t>st</a:t>
            </a:r>
            <a:r>
              <a:rPr lang="en-US" altLang="en-US" sz="2000" b="1" dirty="0" smtClean="0">
                <a:latin typeface="Times New Roman" panose="02020603050405020304" pitchFamily="18" charset="0"/>
                <a:cs typeface="Times New Roman" panose="02020603050405020304" pitchFamily="18" charset="0"/>
              </a:rPr>
              <a:t> CIWC 2019</a:t>
            </a:r>
            <a:endParaRPr lang="en-US" altLang="en-US" sz="2000" b="1" dirty="0">
              <a:latin typeface="Times New Roman" panose="02020603050405020304" pitchFamily="18" charset="0"/>
              <a:cs typeface="Times New Roman" panose="02020603050405020304" pitchFamily="18" charset="0"/>
            </a:endParaRPr>
          </a:p>
        </p:txBody>
      </p:sp>
      <p:pic>
        <p:nvPicPr>
          <p:cNvPr id="9" name="Picture 8" descr="C:\Users\home\AppData\Local\Temp\HZ$D.082.3287\coatings_logo.png"/>
          <p:cNvPicPr/>
          <p:nvPr/>
        </p:nvPicPr>
        <p:blipFill>
          <a:blip r:embed="rId2">
            <a:extLst>
              <a:ext uri="{28A0092B-C50C-407E-A947-70E740481C1C}">
                <a14:useLocalDpi xmlns:a14="http://schemas.microsoft.com/office/drawing/2010/main" val="0"/>
              </a:ext>
            </a:extLst>
          </a:blip>
          <a:srcRect/>
          <a:stretch>
            <a:fillRect/>
          </a:stretch>
        </p:blipFill>
        <p:spPr bwMode="auto">
          <a:xfrm>
            <a:off x="10450286" y="14143"/>
            <a:ext cx="1741714" cy="409600"/>
          </a:xfrm>
          <a:prstGeom prst="rect">
            <a:avLst/>
          </a:prstGeom>
          <a:noFill/>
          <a:ln>
            <a:noFill/>
          </a:ln>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
            <a:ext cx="718457" cy="507917"/>
          </a:xfrm>
          <a:prstGeom prst="rect">
            <a:avLst/>
          </a:prstGeom>
        </p:spPr>
      </p:pic>
      <p:pic>
        <p:nvPicPr>
          <p:cNvPr id="11" name="Image 6"/>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8457" y="1"/>
            <a:ext cx="743993" cy="4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22514" y="1068827"/>
            <a:ext cx="8359081" cy="769441"/>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Characterization </a:t>
            </a:r>
            <a:r>
              <a:rPr lang="en-US" sz="2400" dirty="0" smtClean="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macrocycles</a:t>
            </a:r>
          </a:p>
          <a:p>
            <a:r>
              <a:rPr lang="en-US" sz="2000" dirty="0" smtClean="0">
                <a:latin typeface="Times New Roman" panose="02020603050405020304" pitchFamily="18" charset="0"/>
                <a:cs typeface="Times New Roman" panose="02020603050405020304" pitchFamily="18" charset="0"/>
              </a:rPr>
              <a:t>TG-DSC-MS Investigations</a:t>
            </a:r>
            <a:endParaRPr lang="fr-FR" sz="2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22514" y="533791"/>
            <a:ext cx="11190811"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Results &amp; discussion</a:t>
            </a:r>
            <a:endParaRPr lang="en-US" sz="3600" dirty="0">
              <a:latin typeface="Times New Roman" panose="02020603050405020304" pitchFamily="18" charset="0"/>
              <a:cs typeface="Times New Roman" panose="02020603050405020304" pitchFamily="18" charset="0"/>
            </a:endParaRPr>
          </a:p>
        </p:txBody>
      </p:sp>
      <p:pic>
        <p:nvPicPr>
          <p:cNvPr id="13" name="Picture 12"/>
          <p:cNvPicPr/>
          <p:nvPr/>
        </p:nvPicPr>
        <p:blipFill>
          <a:blip r:embed="rId7">
            <a:extLst>
              <a:ext uri="{28A0092B-C50C-407E-A947-70E740481C1C}">
                <a14:useLocalDpi xmlns:a14="http://schemas.microsoft.com/office/drawing/2010/main" val="0"/>
              </a:ext>
            </a:extLst>
          </a:blip>
          <a:srcRect/>
          <a:stretch>
            <a:fillRect/>
          </a:stretch>
        </p:blipFill>
        <p:spPr bwMode="auto">
          <a:xfrm>
            <a:off x="2334294" y="1939478"/>
            <a:ext cx="7567250" cy="3637189"/>
          </a:xfrm>
          <a:prstGeom prst="rect">
            <a:avLst/>
          </a:prstGeom>
          <a:noFill/>
          <a:ln>
            <a:noFill/>
          </a:ln>
        </p:spPr>
      </p:pic>
      <p:sp>
        <p:nvSpPr>
          <p:cNvPr id="2" name="Rectangle 1"/>
          <p:cNvSpPr/>
          <p:nvPr/>
        </p:nvSpPr>
        <p:spPr>
          <a:xfrm>
            <a:off x="1974669" y="5677878"/>
            <a:ext cx="8752114" cy="400110"/>
          </a:xfrm>
          <a:prstGeom prst="rect">
            <a:avLst/>
          </a:prstGeom>
        </p:spPr>
        <p:txBody>
          <a:bodyPr wrap="square">
            <a:spAutoFit/>
          </a:bodyPr>
          <a:lstStyle/>
          <a:p>
            <a:r>
              <a:rPr lang="en-US" sz="2000" b="1" dirty="0">
                <a:latin typeface="Times New Roman" panose="02020603050405020304" pitchFamily="18" charset="0"/>
                <a:ea typeface="Times New Roman" panose="02020603050405020304" pitchFamily="18" charset="0"/>
                <a:cs typeface="Times New Roman" panose="02020603050405020304" pitchFamily="18" charset="0"/>
              </a:rPr>
              <a:t>Figure 8</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Mass spectra of the evolved volatiles form sample CAL 10, at 87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°C</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504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p:cNvSpPr>
            <a:spLocks noChangeArrowheads="1"/>
          </p:cNvSpPr>
          <p:nvPr/>
        </p:nvSpPr>
        <p:spPr bwMode="auto">
          <a:xfrm>
            <a:off x="8294915" y="14143"/>
            <a:ext cx="24318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dirty="0" smtClean="0">
                <a:latin typeface="Times New Roman" panose="02020603050405020304" pitchFamily="18" charset="0"/>
                <a:cs typeface="Times New Roman" panose="02020603050405020304" pitchFamily="18" charset="0"/>
              </a:rPr>
              <a:t>1</a:t>
            </a:r>
            <a:r>
              <a:rPr lang="en-US" altLang="en-US" sz="2000" b="1" baseline="30000" dirty="0" smtClean="0">
                <a:latin typeface="Times New Roman" panose="02020603050405020304" pitchFamily="18" charset="0"/>
                <a:cs typeface="Times New Roman" panose="02020603050405020304" pitchFamily="18" charset="0"/>
              </a:rPr>
              <a:t>st</a:t>
            </a:r>
            <a:r>
              <a:rPr lang="en-US" altLang="en-US" sz="2000" b="1" dirty="0" smtClean="0">
                <a:latin typeface="Times New Roman" panose="02020603050405020304" pitchFamily="18" charset="0"/>
                <a:cs typeface="Times New Roman" panose="02020603050405020304" pitchFamily="18" charset="0"/>
              </a:rPr>
              <a:t> CIWC 2019</a:t>
            </a:r>
            <a:endParaRPr lang="en-US" altLang="en-US" sz="2000" b="1" dirty="0">
              <a:latin typeface="Times New Roman" panose="02020603050405020304" pitchFamily="18" charset="0"/>
              <a:cs typeface="Times New Roman" panose="02020603050405020304" pitchFamily="18" charset="0"/>
            </a:endParaRPr>
          </a:p>
        </p:txBody>
      </p:sp>
      <p:pic>
        <p:nvPicPr>
          <p:cNvPr id="9" name="Picture 8" descr="C:\Users\home\AppData\Local\Temp\HZ$D.082.3287\coatings_logo.png"/>
          <p:cNvPicPr/>
          <p:nvPr/>
        </p:nvPicPr>
        <p:blipFill>
          <a:blip r:embed="rId2">
            <a:extLst>
              <a:ext uri="{28A0092B-C50C-407E-A947-70E740481C1C}">
                <a14:useLocalDpi xmlns:a14="http://schemas.microsoft.com/office/drawing/2010/main" val="0"/>
              </a:ext>
            </a:extLst>
          </a:blip>
          <a:srcRect/>
          <a:stretch>
            <a:fillRect/>
          </a:stretch>
        </p:blipFill>
        <p:spPr bwMode="auto">
          <a:xfrm>
            <a:off x="10450286" y="14143"/>
            <a:ext cx="1741714" cy="409600"/>
          </a:xfrm>
          <a:prstGeom prst="rect">
            <a:avLst/>
          </a:prstGeom>
          <a:noFill/>
          <a:ln>
            <a:noFill/>
          </a:ln>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
            <a:ext cx="718457" cy="507917"/>
          </a:xfrm>
          <a:prstGeom prst="rect">
            <a:avLst/>
          </a:prstGeom>
        </p:spPr>
      </p:pic>
      <p:pic>
        <p:nvPicPr>
          <p:cNvPr id="11" name="Image 6"/>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8457" y="1"/>
            <a:ext cx="743993" cy="4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22514" y="1068827"/>
            <a:ext cx="8359081" cy="769441"/>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Characterization </a:t>
            </a:r>
            <a:r>
              <a:rPr lang="en-US" sz="2400" dirty="0" smtClean="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macrocycles</a:t>
            </a:r>
          </a:p>
          <a:p>
            <a:r>
              <a:rPr lang="en-US" sz="2000" dirty="0" smtClean="0">
                <a:latin typeface="Times New Roman" panose="02020603050405020304" pitchFamily="18" charset="0"/>
                <a:cs typeface="Times New Roman" panose="02020603050405020304" pitchFamily="18" charset="0"/>
              </a:rPr>
              <a:t>TG-DSC-MS Investigations</a:t>
            </a:r>
            <a:endParaRPr lang="fr-FR" sz="2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22514" y="533791"/>
            <a:ext cx="11190811"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Results &amp; discussion</a:t>
            </a:r>
            <a:endParaRPr 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1974669" y="5677878"/>
            <a:ext cx="8752114" cy="400110"/>
          </a:xfrm>
          <a:prstGeom prst="rect">
            <a:avLst/>
          </a:prstGeom>
        </p:spPr>
        <p:txBody>
          <a:bodyPr wrap="square">
            <a:spAutoFit/>
          </a:bodyPr>
          <a:lstStyle/>
          <a:p>
            <a:r>
              <a:rPr lang="en-US" sz="2000" b="1" dirty="0">
                <a:latin typeface="Times New Roman" panose="02020603050405020304" pitchFamily="18" charset="0"/>
                <a:ea typeface="Times New Roman" panose="02020603050405020304" pitchFamily="18" charset="0"/>
                <a:cs typeface="Times New Roman" panose="02020603050405020304" pitchFamily="18" charset="0"/>
              </a:rPr>
              <a:t>Figure </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9</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Mass spectra of the evolved volatiles form sample CAL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9U,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83 °C</a:t>
            </a:r>
            <a:endParaRPr lang="en-US" sz="2000" dirty="0">
              <a:latin typeface="Times New Roman" panose="02020603050405020304" pitchFamily="18" charset="0"/>
              <a:cs typeface="Times New Roman" panose="02020603050405020304" pitchFamily="18" charset="0"/>
            </a:endParaRPr>
          </a:p>
        </p:txBody>
      </p:sp>
      <p:pic>
        <p:nvPicPr>
          <p:cNvPr id="15" name="Picture 14"/>
          <p:cNvPicPr/>
          <p:nvPr/>
        </p:nvPicPr>
        <p:blipFill>
          <a:blip r:embed="rId7">
            <a:extLst>
              <a:ext uri="{28A0092B-C50C-407E-A947-70E740481C1C}">
                <a14:useLocalDpi xmlns:a14="http://schemas.microsoft.com/office/drawing/2010/main" val="0"/>
              </a:ext>
            </a:extLst>
          </a:blip>
          <a:srcRect/>
          <a:stretch>
            <a:fillRect/>
          </a:stretch>
        </p:blipFill>
        <p:spPr bwMode="auto">
          <a:xfrm>
            <a:off x="2334294" y="1838268"/>
            <a:ext cx="7567250" cy="3738400"/>
          </a:xfrm>
          <a:prstGeom prst="rect">
            <a:avLst/>
          </a:prstGeom>
          <a:noFill/>
          <a:ln>
            <a:noFill/>
          </a:ln>
        </p:spPr>
      </p:pic>
    </p:spTree>
    <p:extLst>
      <p:ext uri="{BB962C8B-B14F-4D97-AF65-F5344CB8AC3E}">
        <p14:creationId xmlns:p14="http://schemas.microsoft.com/office/powerpoint/2010/main" val="240317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2514" y="533791"/>
            <a:ext cx="11190811"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   Introduction</a:t>
            </a:r>
            <a:endParaRPr lang="en-US" sz="3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87383" y="1180122"/>
            <a:ext cx="11190811" cy="5197231"/>
          </a:xfrm>
          <a:prstGeom prst="rect">
            <a:avLst/>
          </a:prstGeom>
        </p:spPr>
      </p:pic>
      <p:pic>
        <p:nvPicPr>
          <p:cNvPr id="6" name="Picture 5"/>
          <p:cNvPicPr>
            <a:picLocks noChangeAspect="1"/>
          </p:cNvPicPr>
          <p:nvPr/>
        </p:nvPicPr>
        <p:blipFill>
          <a:blip r:embed="rId4">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9418319" y="2840668"/>
            <a:ext cx="1319349" cy="938069"/>
          </a:xfrm>
          <a:prstGeom prst="rect">
            <a:avLst/>
          </a:prstGeom>
        </p:spPr>
      </p:pic>
      <p:sp>
        <p:nvSpPr>
          <p:cNvPr id="13" name="Rectangle 11"/>
          <p:cNvSpPr>
            <a:spLocks noChangeArrowheads="1"/>
          </p:cNvSpPr>
          <p:nvPr/>
        </p:nvSpPr>
        <p:spPr bwMode="auto">
          <a:xfrm>
            <a:off x="8294915" y="14143"/>
            <a:ext cx="24318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dirty="0" smtClean="0">
                <a:latin typeface="Times New Roman" panose="02020603050405020304" pitchFamily="18" charset="0"/>
                <a:cs typeface="Times New Roman" panose="02020603050405020304" pitchFamily="18" charset="0"/>
              </a:rPr>
              <a:t>1</a:t>
            </a:r>
            <a:r>
              <a:rPr lang="en-US" altLang="en-US" sz="2000" b="1" baseline="30000" dirty="0" smtClean="0">
                <a:latin typeface="Times New Roman" panose="02020603050405020304" pitchFamily="18" charset="0"/>
                <a:cs typeface="Times New Roman" panose="02020603050405020304" pitchFamily="18" charset="0"/>
              </a:rPr>
              <a:t>st</a:t>
            </a:r>
            <a:r>
              <a:rPr lang="en-US" altLang="en-US" sz="2000" b="1" dirty="0" smtClean="0">
                <a:latin typeface="Times New Roman" panose="02020603050405020304" pitchFamily="18" charset="0"/>
                <a:cs typeface="Times New Roman" panose="02020603050405020304" pitchFamily="18" charset="0"/>
              </a:rPr>
              <a:t> CIWC 2019</a:t>
            </a:r>
            <a:endParaRPr lang="en-US" altLang="en-US" sz="2000" b="1" dirty="0">
              <a:latin typeface="Times New Roman" panose="02020603050405020304" pitchFamily="18" charset="0"/>
              <a:cs typeface="Times New Roman" panose="02020603050405020304" pitchFamily="18" charset="0"/>
            </a:endParaRPr>
          </a:p>
        </p:txBody>
      </p:sp>
      <p:pic>
        <p:nvPicPr>
          <p:cNvPr id="14" name="Picture 13" descr="C:\Users\home\AppData\Local\Temp\HZ$D.082.3287\coatings_logo.png"/>
          <p:cNvPicPr/>
          <p:nvPr/>
        </p:nvPicPr>
        <p:blipFill>
          <a:blip r:embed="rId5">
            <a:extLst>
              <a:ext uri="{28A0092B-C50C-407E-A947-70E740481C1C}">
                <a14:useLocalDpi xmlns:a14="http://schemas.microsoft.com/office/drawing/2010/main" val="0"/>
              </a:ext>
            </a:extLst>
          </a:blip>
          <a:srcRect/>
          <a:stretch>
            <a:fillRect/>
          </a:stretch>
        </p:blipFill>
        <p:spPr bwMode="auto">
          <a:xfrm>
            <a:off x="10450286" y="14143"/>
            <a:ext cx="1741714" cy="409600"/>
          </a:xfrm>
          <a:prstGeom prst="rect">
            <a:avLst/>
          </a:prstGeom>
          <a:noFill/>
          <a:ln>
            <a:noFill/>
          </a:ln>
        </p:spPr>
      </p:pic>
      <p:pic>
        <p:nvPicPr>
          <p:cNvPr id="15" name="Picture 14"/>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
            <a:ext cx="718457" cy="507917"/>
          </a:xfrm>
          <a:prstGeom prst="rect">
            <a:avLst/>
          </a:prstGeom>
        </p:spPr>
      </p:pic>
      <p:pic>
        <p:nvPicPr>
          <p:cNvPr id="16" name="Image 6"/>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8457" y="1"/>
            <a:ext cx="743993" cy="4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5481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p:cNvSpPr>
            <a:spLocks noChangeArrowheads="1"/>
          </p:cNvSpPr>
          <p:nvPr/>
        </p:nvSpPr>
        <p:spPr bwMode="auto">
          <a:xfrm>
            <a:off x="8294915" y="14143"/>
            <a:ext cx="24318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dirty="0" smtClean="0">
                <a:latin typeface="Times New Roman" panose="02020603050405020304" pitchFamily="18" charset="0"/>
                <a:cs typeface="Times New Roman" panose="02020603050405020304" pitchFamily="18" charset="0"/>
              </a:rPr>
              <a:t>1</a:t>
            </a:r>
            <a:r>
              <a:rPr lang="en-US" altLang="en-US" sz="2000" b="1" baseline="30000" dirty="0" smtClean="0">
                <a:latin typeface="Times New Roman" panose="02020603050405020304" pitchFamily="18" charset="0"/>
                <a:cs typeface="Times New Roman" panose="02020603050405020304" pitchFamily="18" charset="0"/>
              </a:rPr>
              <a:t>st</a:t>
            </a:r>
            <a:r>
              <a:rPr lang="en-US" altLang="en-US" sz="2000" b="1" dirty="0" smtClean="0">
                <a:latin typeface="Times New Roman" panose="02020603050405020304" pitchFamily="18" charset="0"/>
                <a:cs typeface="Times New Roman" panose="02020603050405020304" pitchFamily="18" charset="0"/>
              </a:rPr>
              <a:t> CIWC 2019</a:t>
            </a:r>
            <a:endParaRPr lang="en-US" altLang="en-US" sz="2000" b="1" dirty="0">
              <a:latin typeface="Times New Roman" panose="02020603050405020304" pitchFamily="18" charset="0"/>
              <a:cs typeface="Times New Roman" panose="02020603050405020304" pitchFamily="18" charset="0"/>
            </a:endParaRPr>
          </a:p>
        </p:txBody>
      </p:sp>
      <p:pic>
        <p:nvPicPr>
          <p:cNvPr id="9" name="Picture 8" descr="C:\Users\home\AppData\Local\Temp\HZ$D.082.3287\coatings_logo.png"/>
          <p:cNvPicPr/>
          <p:nvPr/>
        </p:nvPicPr>
        <p:blipFill>
          <a:blip r:embed="rId2">
            <a:extLst>
              <a:ext uri="{28A0092B-C50C-407E-A947-70E740481C1C}">
                <a14:useLocalDpi xmlns:a14="http://schemas.microsoft.com/office/drawing/2010/main" val="0"/>
              </a:ext>
            </a:extLst>
          </a:blip>
          <a:srcRect/>
          <a:stretch>
            <a:fillRect/>
          </a:stretch>
        </p:blipFill>
        <p:spPr bwMode="auto">
          <a:xfrm>
            <a:off x="10450286" y="14143"/>
            <a:ext cx="1741714" cy="409600"/>
          </a:xfrm>
          <a:prstGeom prst="rect">
            <a:avLst/>
          </a:prstGeom>
          <a:noFill/>
          <a:ln>
            <a:noFill/>
          </a:ln>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
            <a:ext cx="718457" cy="507917"/>
          </a:xfrm>
          <a:prstGeom prst="rect">
            <a:avLst/>
          </a:prstGeom>
        </p:spPr>
      </p:pic>
      <p:pic>
        <p:nvPicPr>
          <p:cNvPr id="11" name="Image 6"/>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8457" y="1"/>
            <a:ext cx="743993" cy="4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22514" y="1068827"/>
            <a:ext cx="8359081" cy="769441"/>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Characterization </a:t>
            </a:r>
            <a:r>
              <a:rPr lang="en-US" sz="2400" dirty="0" smtClean="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macrocycles</a:t>
            </a:r>
          </a:p>
          <a:p>
            <a:r>
              <a:rPr lang="en-US" sz="2000" dirty="0" smtClean="0">
                <a:latin typeface="Times New Roman" panose="02020603050405020304" pitchFamily="18" charset="0"/>
                <a:cs typeface="Times New Roman" panose="02020603050405020304" pitchFamily="18" charset="0"/>
              </a:rPr>
              <a:t>TG-DSC-MS Investigations</a:t>
            </a:r>
            <a:endParaRPr lang="fr-FR" sz="2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22514" y="533791"/>
            <a:ext cx="11190811"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Results &amp; discussion</a:t>
            </a:r>
            <a:endParaRPr 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1974669" y="5677878"/>
            <a:ext cx="8752114" cy="400110"/>
          </a:xfrm>
          <a:prstGeom prst="rect">
            <a:avLst/>
          </a:prstGeom>
        </p:spPr>
        <p:txBody>
          <a:bodyPr wrap="square">
            <a:spAutoFit/>
          </a:bodyPr>
          <a:lstStyle/>
          <a:p>
            <a:r>
              <a:rPr lang="en-US" sz="2000" b="1" dirty="0">
                <a:latin typeface="Times New Roman" panose="02020603050405020304" pitchFamily="18" charset="0"/>
                <a:ea typeface="Times New Roman" panose="02020603050405020304" pitchFamily="18" charset="0"/>
                <a:cs typeface="Times New Roman" panose="02020603050405020304" pitchFamily="18" charset="0"/>
              </a:rPr>
              <a:t>Figure </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10</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Mass spectra of the evolved volatiles form sample CAL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11U,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92 °C</a:t>
            </a:r>
            <a:endParaRPr lang="en-US" sz="2000" dirty="0">
              <a:latin typeface="Times New Roman" panose="02020603050405020304" pitchFamily="18" charset="0"/>
              <a:cs typeface="Times New Roman" panose="02020603050405020304" pitchFamily="18" charset="0"/>
            </a:endParaRPr>
          </a:p>
        </p:txBody>
      </p:sp>
      <p:pic>
        <p:nvPicPr>
          <p:cNvPr id="15" name="Picture 14"/>
          <p:cNvPicPr/>
          <p:nvPr/>
        </p:nvPicPr>
        <p:blipFill>
          <a:blip r:embed="rId7">
            <a:extLst>
              <a:ext uri="{28A0092B-C50C-407E-A947-70E740481C1C}">
                <a14:useLocalDpi xmlns:a14="http://schemas.microsoft.com/office/drawing/2010/main" val="0"/>
              </a:ext>
            </a:extLst>
          </a:blip>
          <a:srcRect/>
          <a:stretch>
            <a:fillRect/>
          </a:stretch>
        </p:blipFill>
        <p:spPr bwMode="auto">
          <a:xfrm>
            <a:off x="2334294" y="1838268"/>
            <a:ext cx="7567250" cy="3738400"/>
          </a:xfrm>
          <a:prstGeom prst="rect">
            <a:avLst/>
          </a:prstGeom>
          <a:noFill/>
          <a:ln>
            <a:noFill/>
          </a:ln>
        </p:spPr>
      </p:pic>
    </p:spTree>
    <p:extLst>
      <p:ext uri="{BB962C8B-B14F-4D97-AF65-F5344CB8AC3E}">
        <p14:creationId xmlns:p14="http://schemas.microsoft.com/office/powerpoint/2010/main" val="354304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p:cNvSpPr>
            <a:spLocks noChangeArrowheads="1"/>
          </p:cNvSpPr>
          <p:nvPr/>
        </p:nvSpPr>
        <p:spPr bwMode="auto">
          <a:xfrm>
            <a:off x="8294915" y="14143"/>
            <a:ext cx="24318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dirty="0" smtClean="0">
                <a:latin typeface="Times New Roman" panose="02020603050405020304" pitchFamily="18" charset="0"/>
                <a:cs typeface="Times New Roman" panose="02020603050405020304" pitchFamily="18" charset="0"/>
              </a:rPr>
              <a:t>1</a:t>
            </a:r>
            <a:r>
              <a:rPr lang="en-US" altLang="en-US" sz="2000" b="1" baseline="30000" dirty="0" smtClean="0">
                <a:latin typeface="Times New Roman" panose="02020603050405020304" pitchFamily="18" charset="0"/>
                <a:cs typeface="Times New Roman" panose="02020603050405020304" pitchFamily="18" charset="0"/>
              </a:rPr>
              <a:t>st</a:t>
            </a:r>
            <a:r>
              <a:rPr lang="en-US" altLang="en-US" sz="2000" b="1" dirty="0" smtClean="0">
                <a:latin typeface="Times New Roman" panose="02020603050405020304" pitchFamily="18" charset="0"/>
                <a:cs typeface="Times New Roman" panose="02020603050405020304" pitchFamily="18" charset="0"/>
              </a:rPr>
              <a:t> CIWC 2019</a:t>
            </a:r>
            <a:endParaRPr lang="en-US" altLang="en-US" sz="2000" b="1" dirty="0">
              <a:latin typeface="Times New Roman" panose="02020603050405020304" pitchFamily="18" charset="0"/>
              <a:cs typeface="Times New Roman" panose="02020603050405020304" pitchFamily="18" charset="0"/>
            </a:endParaRPr>
          </a:p>
        </p:txBody>
      </p:sp>
      <p:pic>
        <p:nvPicPr>
          <p:cNvPr id="9" name="Picture 8" descr="C:\Users\home\AppData\Local\Temp\HZ$D.082.3287\coatings_logo.png"/>
          <p:cNvPicPr/>
          <p:nvPr/>
        </p:nvPicPr>
        <p:blipFill>
          <a:blip r:embed="rId2">
            <a:extLst>
              <a:ext uri="{28A0092B-C50C-407E-A947-70E740481C1C}">
                <a14:useLocalDpi xmlns:a14="http://schemas.microsoft.com/office/drawing/2010/main" val="0"/>
              </a:ext>
            </a:extLst>
          </a:blip>
          <a:srcRect/>
          <a:stretch>
            <a:fillRect/>
          </a:stretch>
        </p:blipFill>
        <p:spPr bwMode="auto">
          <a:xfrm>
            <a:off x="10450286" y="14143"/>
            <a:ext cx="1741714" cy="409600"/>
          </a:xfrm>
          <a:prstGeom prst="rect">
            <a:avLst/>
          </a:prstGeom>
          <a:noFill/>
          <a:ln>
            <a:noFill/>
          </a:ln>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
            <a:ext cx="718457" cy="507917"/>
          </a:xfrm>
          <a:prstGeom prst="rect">
            <a:avLst/>
          </a:prstGeom>
        </p:spPr>
      </p:pic>
      <p:pic>
        <p:nvPicPr>
          <p:cNvPr id="11" name="Image 6"/>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8457" y="1"/>
            <a:ext cx="743993" cy="4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22514" y="1068827"/>
            <a:ext cx="8359081" cy="769441"/>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Characterization </a:t>
            </a:r>
            <a:r>
              <a:rPr lang="en-US" sz="2400" dirty="0" smtClean="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macrocycles</a:t>
            </a:r>
          </a:p>
          <a:p>
            <a:r>
              <a:rPr lang="en-US" sz="2000" dirty="0" smtClean="0">
                <a:latin typeface="Times New Roman" panose="02020603050405020304" pitchFamily="18" charset="0"/>
                <a:cs typeface="Times New Roman" panose="02020603050405020304" pitchFamily="18" charset="0"/>
              </a:rPr>
              <a:t>Powder XRD studies ( To investigate the crystallinity degree)</a:t>
            </a:r>
            <a:endParaRPr lang="fr-FR" sz="2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22514" y="533791"/>
            <a:ext cx="11190811"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Results &amp; discussion</a:t>
            </a:r>
            <a:endParaRPr lang="en-US" sz="3600" dirty="0">
              <a:latin typeface="Times New Roman" panose="02020603050405020304" pitchFamily="18" charset="0"/>
              <a:cs typeface="Times New Roman" panose="02020603050405020304" pitchFamily="18" charset="0"/>
            </a:endParaRPr>
          </a:p>
        </p:txBody>
      </p:sp>
      <p:pic>
        <p:nvPicPr>
          <p:cNvPr id="13" name="Picture 12"/>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3544" y="1838268"/>
            <a:ext cx="4167052" cy="4072188"/>
          </a:xfrm>
          <a:prstGeom prst="rect">
            <a:avLst/>
          </a:prstGeom>
          <a:noFill/>
          <a:ln>
            <a:noFill/>
          </a:ln>
        </p:spPr>
      </p:pic>
      <p:sp>
        <p:nvSpPr>
          <p:cNvPr id="3" name="Rectangle 2"/>
          <p:cNvSpPr/>
          <p:nvPr/>
        </p:nvSpPr>
        <p:spPr>
          <a:xfrm>
            <a:off x="2460319" y="5991386"/>
            <a:ext cx="7315200" cy="369332"/>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Figure 11</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Powder X-ray diffractograms of the three calix[4]resorcinarenes </a:t>
            </a:r>
            <a:endParaRPr lang="en-US" dirty="0">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flipH="1">
            <a:off x="7593875" y="2405727"/>
            <a:ext cx="2259874" cy="5658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H="1">
            <a:off x="7620000" y="3474179"/>
            <a:ext cx="2259874" cy="5658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H="1">
            <a:off x="7620000" y="4542631"/>
            <a:ext cx="2259874" cy="5658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9853749" y="2166085"/>
            <a:ext cx="13716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Crystalline</a:t>
            </a:r>
            <a:endParaRPr lang="en-US"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9879874" y="4219465"/>
            <a:ext cx="1371600"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Semi-crystalline</a:t>
            </a:r>
            <a:endParaRPr lang="en-US"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9879874" y="3316066"/>
            <a:ext cx="13716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Amorphous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25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22514" y="1715158"/>
            <a:ext cx="11190811" cy="4154984"/>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lnSpc>
                <a:spcPct val="150000"/>
              </a:lnSpc>
            </a:pPr>
            <a:r>
              <a:rPr lang="en-US" sz="2000" dirty="0" smtClean="0">
                <a:latin typeface="Times New Roman" panose="02020603050405020304" pitchFamily="18" charset="0"/>
                <a:cs typeface="Times New Roman" panose="02020603050405020304" pitchFamily="18" charset="0"/>
              </a:rPr>
              <a:t>The </a:t>
            </a:r>
            <a:r>
              <a:rPr lang="en-US" sz="2000" b="1" i="1" dirty="0">
                <a:latin typeface="Times New Roman" panose="02020603050405020304" pitchFamily="18" charset="0"/>
                <a:cs typeface="Times New Roman" panose="02020603050405020304" pitchFamily="18" charset="0"/>
              </a:rPr>
              <a:t>melting points </a:t>
            </a:r>
            <a:r>
              <a:rPr lang="en-US" sz="2000" dirty="0">
                <a:latin typeface="Times New Roman" panose="02020603050405020304" pitchFamily="18" charset="0"/>
                <a:cs typeface="Times New Roman" panose="02020603050405020304" pitchFamily="18" charset="0"/>
              </a:rPr>
              <a:t>of the synthesized molecules were between 277 and 314 </a:t>
            </a:r>
            <a:r>
              <a:rPr lang="en-US" sz="2000" baseline="30000" dirty="0">
                <a:latin typeface="Times New Roman" panose="02020603050405020304" pitchFamily="18" charset="0"/>
                <a:cs typeface="Times New Roman" panose="02020603050405020304" pitchFamily="18" charset="0"/>
              </a:rPr>
              <a:t>0</a:t>
            </a:r>
            <a:r>
              <a:rPr lang="en-US" sz="2000" dirty="0">
                <a:latin typeface="Times New Roman" panose="02020603050405020304" pitchFamily="18" charset="0"/>
                <a:cs typeface="Times New Roman" panose="02020603050405020304" pitchFamily="18" charset="0"/>
              </a:rPr>
              <a:t>C, their </a:t>
            </a:r>
            <a:r>
              <a:rPr lang="en-US" sz="2000" b="1" i="1" dirty="0">
                <a:latin typeface="Times New Roman" panose="02020603050405020304" pitchFamily="18" charset="0"/>
                <a:cs typeface="Times New Roman" panose="02020603050405020304" pitchFamily="18" charset="0"/>
              </a:rPr>
              <a:t>FTIR</a:t>
            </a:r>
            <a:r>
              <a:rPr lang="en-US" sz="2000" dirty="0">
                <a:latin typeface="Times New Roman" panose="02020603050405020304" pitchFamily="18" charset="0"/>
                <a:cs typeface="Times New Roman" panose="02020603050405020304" pitchFamily="18" charset="0"/>
              </a:rPr>
              <a:t> spectra showed all the functional groups of the </a:t>
            </a:r>
            <a:r>
              <a:rPr lang="en-US" sz="2000" dirty="0" smtClean="0">
                <a:latin typeface="Times New Roman" panose="02020603050405020304" pitchFamily="18" charset="0"/>
                <a:cs typeface="Times New Roman" panose="02020603050405020304" pitchFamily="18" charset="0"/>
              </a:rPr>
              <a:t>structures, </a:t>
            </a:r>
            <a:r>
              <a:rPr lang="en-US" sz="2000" dirty="0">
                <a:latin typeface="Times New Roman" panose="02020603050405020304" pitchFamily="18" charset="0"/>
                <a:cs typeface="Times New Roman" panose="02020603050405020304" pitchFamily="18" charset="0"/>
              </a:rPr>
              <a:t>furthermore the </a:t>
            </a:r>
            <a:r>
              <a:rPr lang="en-US" sz="2000" b="1" i="1" dirty="0">
                <a:latin typeface="Times New Roman" panose="02020603050405020304" pitchFamily="18" charset="0"/>
                <a:cs typeface="Times New Roman" panose="02020603050405020304" pitchFamily="18" charset="0"/>
              </a:rPr>
              <a:t>NMR</a:t>
            </a:r>
            <a:r>
              <a:rPr lang="en-US" sz="2000" dirty="0">
                <a:latin typeface="Times New Roman" panose="02020603050405020304" pitchFamily="18" charset="0"/>
                <a:cs typeface="Times New Roman" panose="02020603050405020304" pitchFamily="18" charset="0"/>
              </a:rPr>
              <a:t> studies confirmed the proposed </a:t>
            </a:r>
            <a:r>
              <a:rPr lang="en-US" sz="2000" dirty="0" smtClean="0">
                <a:latin typeface="Times New Roman" panose="02020603050405020304" pitchFamily="18" charset="0"/>
                <a:cs typeface="Times New Roman" panose="02020603050405020304" pitchFamily="18" charset="0"/>
              </a:rPr>
              <a:t>structures, </a:t>
            </a:r>
            <a:r>
              <a:rPr lang="en-US" sz="2000" dirty="0">
                <a:latin typeface="Times New Roman" panose="02020603050405020304" pitchFamily="18" charset="0"/>
                <a:cs typeface="Times New Roman" panose="02020603050405020304" pitchFamily="18" charset="0"/>
              </a:rPr>
              <a:t>the </a:t>
            </a:r>
            <a:r>
              <a:rPr lang="en-US" sz="2000" b="1" i="1" dirty="0">
                <a:latin typeface="Times New Roman" panose="02020603050405020304" pitchFamily="18" charset="0"/>
                <a:cs typeface="Times New Roman" panose="02020603050405020304" pitchFamily="18" charset="0"/>
              </a:rPr>
              <a:t>TGA-DSC-MS</a:t>
            </a:r>
            <a:r>
              <a:rPr lang="en-US" sz="2000" dirty="0">
                <a:latin typeface="Times New Roman" panose="02020603050405020304" pitchFamily="18" charset="0"/>
                <a:cs typeface="Times New Roman" panose="02020603050405020304" pitchFamily="18" charset="0"/>
              </a:rPr>
              <a:t> analysis gave the same range of melting points found directly, also they demonstrated that the calixresorcinarenes are pure, by analyzing the results of the mass spectrometric evolved gas analysis </a:t>
            </a:r>
            <a:r>
              <a:rPr lang="en-US" sz="2000" b="1" i="1" dirty="0">
                <a:latin typeface="Times New Roman" panose="02020603050405020304" pitchFamily="18" charset="0"/>
                <a:cs typeface="Times New Roman" panose="02020603050405020304" pitchFamily="18" charset="0"/>
              </a:rPr>
              <a:t>(MS-EGA)</a:t>
            </a:r>
            <a:r>
              <a:rPr lang="en-US" sz="2000" dirty="0">
                <a:latin typeface="Times New Roman" panose="02020603050405020304" pitchFamily="18" charset="0"/>
                <a:cs typeface="Times New Roman" panose="02020603050405020304" pitchFamily="18" charset="0"/>
              </a:rPr>
              <a:t>, the volatiles released from the samples were exclusively water, some traces of ethyl alcohol and acetonitrile were found also, they are due to the preparation process, besides the Powder </a:t>
            </a:r>
            <a:r>
              <a:rPr lang="en-US" sz="2000" b="1" i="1" dirty="0">
                <a:latin typeface="Times New Roman" panose="02020603050405020304" pitchFamily="18" charset="0"/>
                <a:cs typeface="Times New Roman" panose="02020603050405020304" pitchFamily="18" charset="0"/>
              </a:rPr>
              <a:t>XRD</a:t>
            </a:r>
            <a:r>
              <a:rPr lang="en-US" sz="2000" dirty="0">
                <a:latin typeface="Times New Roman" panose="02020603050405020304" pitchFamily="18" charset="0"/>
                <a:cs typeface="Times New Roman" panose="02020603050405020304" pitchFamily="18" charset="0"/>
              </a:rPr>
              <a:t> patterns showed that CAL 10 is totally crystalline, that CAL 11U is a mixture of amorphous and crystallized fractions, and that CAL 9U is practically </a:t>
            </a:r>
            <a:r>
              <a:rPr lang="en-US" sz="2000" dirty="0" smtClean="0">
                <a:latin typeface="Times New Roman" panose="02020603050405020304" pitchFamily="18" charset="0"/>
                <a:cs typeface="Times New Roman" panose="02020603050405020304" pitchFamily="18" charset="0"/>
              </a:rPr>
              <a:t>amorphous. </a:t>
            </a:r>
            <a:endParaRPr lang="fr-FR" sz="2800" dirty="0">
              <a:latin typeface="Times New Roman" panose="02020603050405020304" pitchFamily="18" charset="0"/>
              <a:cs typeface="Times New Roman" panose="02020603050405020304" pitchFamily="18" charset="0"/>
            </a:endParaRPr>
          </a:p>
        </p:txBody>
      </p:sp>
      <p:sp>
        <p:nvSpPr>
          <p:cNvPr id="9" name="Rectangle 11"/>
          <p:cNvSpPr>
            <a:spLocks noChangeArrowheads="1"/>
          </p:cNvSpPr>
          <p:nvPr/>
        </p:nvSpPr>
        <p:spPr bwMode="auto">
          <a:xfrm>
            <a:off x="8294915" y="14143"/>
            <a:ext cx="24318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dirty="0" smtClean="0">
                <a:latin typeface="Times New Roman" panose="02020603050405020304" pitchFamily="18" charset="0"/>
                <a:cs typeface="Times New Roman" panose="02020603050405020304" pitchFamily="18" charset="0"/>
              </a:rPr>
              <a:t>1</a:t>
            </a:r>
            <a:r>
              <a:rPr lang="en-US" altLang="en-US" sz="2000" b="1" baseline="30000" dirty="0" smtClean="0">
                <a:latin typeface="Times New Roman" panose="02020603050405020304" pitchFamily="18" charset="0"/>
                <a:cs typeface="Times New Roman" panose="02020603050405020304" pitchFamily="18" charset="0"/>
              </a:rPr>
              <a:t>st</a:t>
            </a:r>
            <a:r>
              <a:rPr lang="en-US" altLang="en-US" sz="2000" b="1" dirty="0" smtClean="0">
                <a:latin typeface="Times New Roman" panose="02020603050405020304" pitchFamily="18" charset="0"/>
                <a:cs typeface="Times New Roman" panose="02020603050405020304" pitchFamily="18" charset="0"/>
              </a:rPr>
              <a:t> CIWC 2019</a:t>
            </a:r>
            <a:endParaRPr lang="en-US" altLang="en-US" sz="2000" b="1" dirty="0">
              <a:latin typeface="Times New Roman" panose="02020603050405020304" pitchFamily="18" charset="0"/>
              <a:cs typeface="Times New Roman" panose="02020603050405020304" pitchFamily="18" charset="0"/>
            </a:endParaRPr>
          </a:p>
        </p:txBody>
      </p:sp>
      <p:pic>
        <p:nvPicPr>
          <p:cNvPr id="10" name="Picture 9" descr="C:\Users\home\AppData\Local\Temp\HZ$D.082.3287\coatings_logo.png"/>
          <p:cNvPicPr/>
          <p:nvPr/>
        </p:nvPicPr>
        <p:blipFill>
          <a:blip r:embed="rId2">
            <a:extLst>
              <a:ext uri="{28A0092B-C50C-407E-A947-70E740481C1C}">
                <a14:useLocalDpi xmlns:a14="http://schemas.microsoft.com/office/drawing/2010/main" val="0"/>
              </a:ext>
            </a:extLst>
          </a:blip>
          <a:srcRect/>
          <a:stretch>
            <a:fillRect/>
          </a:stretch>
        </p:blipFill>
        <p:spPr bwMode="auto">
          <a:xfrm>
            <a:off x="10450286" y="14143"/>
            <a:ext cx="1741714" cy="409600"/>
          </a:xfrm>
          <a:prstGeom prst="rect">
            <a:avLst/>
          </a:prstGeom>
          <a:noFill/>
          <a:ln>
            <a:noFill/>
          </a:ln>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
            <a:ext cx="718457" cy="507917"/>
          </a:xfrm>
          <a:prstGeom prst="rect">
            <a:avLst/>
          </a:prstGeom>
        </p:spPr>
      </p:pic>
      <p:pic>
        <p:nvPicPr>
          <p:cNvPr id="12" name="Image 6"/>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8457" y="1"/>
            <a:ext cx="743993" cy="4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22514" y="533791"/>
            <a:ext cx="11190811"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Results &amp; discussion</a:t>
            </a:r>
            <a:endParaRPr lang="en-US" sz="3600" dirty="0">
              <a:latin typeface="Times New Roman" panose="02020603050405020304" pitchFamily="18" charset="0"/>
              <a:cs typeface="Times New Roman" panose="02020603050405020304" pitchFamily="18" charset="0"/>
            </a:endParaRPr>
          </a:p>
        </p:txBody>
      </p:sp>
      <p:sp>
        <p:nvSpPr>
          <p:cNvPr id="15" name="Rectangle 14"/>
          <p:cNvSpPr/>
          <p:nvPr/>
        </p:nvSpPr>
        <p:spPr>
          <a:xfrm>
            <a:off x="522514" y="1068827"/>
            <a:ext cx="8359081" cy="769441"/>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Characterization </a:t>
            </a:r>
            <a:r>
              <a:rPr lang="en-US" sz="2400" dirty="0" smtClean="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macrocycles</a:t>
            </a:r>
          </a:p>
          <a:p>
            <a:r>
              <a:rPr lang="en-US" sz="2000" dirty="0" smtClean="0">
                <a:latin typeface="Times New Roman" panose="02020603050405020304" pitchFamily="18" charset="0"/>
                <a:cs typeface="Times New Roman" panose="02020603050405020304" pitchFamily="18" charset="0"/>
              </a:rPr>
              <a:t>Conclusio</a:t>
            </a:r>
            <a:r>
              <a:rPr lang="en-US" sz="2000" dirty="0">
                <a:latin typeface="Times New Roman" panose="02020603050405020304" pitchFamily="18" charset="0"/>
                <a:cs typeface="Times New Roman" panose="02020603050405020304" pitchFamily="18" charset="0"/>
              </a:rPr>
              <a:t>n</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384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ircle(in)">
                                      <p:cBhvr>
                                        <p:cTn id="7"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3"/>
          <p:cNvPicPr/>
          <p:nvPr/>
        </p:nvPicPr>
        <p:blipFill>
          <a:blip r:embed="rId2">
            <a:extLst>
              <a:ext uri="{28A0092B-C50C-407E-A947-70E740481C1C}">
                <a14:useLocalDpi xmlns:a14="http://schemas.microsoft.com/office/drawing/2010/main" val="0"/>
              </a:ext>
            </a:extLst>
          </a:blip>
          <a:stretch>
            <a:fillRect/>
          </a:stretch>
        </p:blipFill>
        <p:spPr>
          <a:xfrm>
            <a:off x="1502229" y="1691983"/>
            <a:ext cx="3540034" cy="2239937"/>
          </a:xfrm>
          <a:prstGeom prst="rect">
            <a:avLst/>
          </a:prstGeom>
        </p:spPr>
      </p:pic>
      <p:pic>
        <p:nvPicPr>
          <p:cNvPr id="12" name="Image 2"/>
          <p:cNvPicPr/>
          <p:nvPr/>
        </p:nvPicPr>
        <p:blipFill>
          <a:blip r:embed="rId3">
            <a:extLst>
              <a:ext uri="{28A0092B-C50C-407E-A947-70E740481C1C}">
                <a14:useLocalDpi xmlns:a14="http://schemas.microsoft.com/office/drawing/2010/main" val="0"/>
              </a:ext>
            </a:extLst>
          </a:blip>
          <a:stretch>
            <a:fillRect/>
          </a:stretch>
        </p:blipFill>
        <p:spPr>
          <a:xfrm>
            <a:off x="985589" y="4351271"/>
            <a:ext cx="4357120" cy="1304945"/>
          </a:xfrm>
          <a:prstGeom prst="rect">
            <a:avLst/>
          </a:prstGeom>
        </p:spPr>
      </p:pic>
      <p:cxnSp>
        <p:nvCxnSpPr>
          <p:cNvPr id="13" name="Connecteur droit 7"/>
          <p:cNvCxnSpPr/>
          <p:nvPr/>
        </p:nvCxnSpPr>
        <p:spPr>
          <a:xfrm>
            <a:off x="1645920" y="3409406"/>
            <a:ext cx="945028" cy="1688711"/>
          </a:xfrm>
          <a:prstGeom prst="line">
            <a:avLst/>
          </a:prstGeom>
        </p:spPr>
        <p:style>
          <a:lnRef idx="3">
            <a:schemeClr val="dk1"/>
          </a:lnRef>
          <a:fillRef idx="0">
            <a:schemeClr val="dk1"/>
          </a:fillRef>
          <a:effectRef idx="2">
            <a:schemeClr val="dk1"/>
          </a:effectRef>
          <a:fontRef idx="minor">
            <a:schemeClr val="tx1"/>
          </a:fontRef>
        </p:style>
      </p:cxnSp>
      <p:cxnSp>
        <p:nvCxnSpPr>
          <p:cNvPr id="15" name="Connecteur droit 7"/>
          <p:cNvCxnSpPr/>
          <p:nvPr/>
        </p:nvCxnSpPr>
        <p:spPr>
          <a:xfrm flipH="1">
            <a:off x="3662101" y="3409406"/>
            <a:ext cx="1223408" cy="1688711"/>
          </a:xfrm>
          <a:prstGeom prst="line">
            <a:avLst/>
          </a:prstGeom>
        </p:spPr>
        <p:style>
          <a:lnRef idx="3">
            <a:schemeClr val="dk1"/>
          </a:lnRef>
          <a:fillRef idx="0">
            <a:schemeClr val="dk1"/>
          </a:fillRef>
          <a:effectRef idx="2">
            <a:schemeClr val="dk1"/>
          </a:effectRef>
          <a:fontRef idx="minor">
            <a:schemeClr val="tx1"/>
          </a:fontRef>
        </p:style>
      </p:cxnSp>
      <p:pic>
        <p:nvPicPr>
          <p:cNvPr id="17" name="Picture 16"/>
          <p:cNvPicPr/>
          <p:nvPr/>
        </p:nvPicPr>
        <p:blipFill>
          <a:blip r:embed="rId4" cstate="print">
            <a:extLst>
              <a:ext uri="{28A0092B-C50C-407E-A947-70E740481C1C}">
                <a14:useLocalDpi xmlns:a14="http://schemas.microsoft.com/office/drawing/2010/main" val="0"/>
              </a:ext>
            </a:extLst>
          </a:blip>
          <a:stretch>
            <a:fillRect/>
          </a:stretch>
        </p:blipFill>
        <p:spPr>
          <a:xfrm>
            <a:off x="5956662" y="1867988"/>
            <a:ext cx="5030108" cy="3082835"/>
          </a:xfrm>
          <a:prstGeom prst="rect">
            <a:avLst/>
          </a:prstGeom>
        </p:spPr>
      </p:pic>
      <p:sp>
        <p:nvSpPr>
          <p:cNvPr id="14" name="Rectangle 13"/>
          <p:cNvSpPr/>
          <p:nvPr/>
        </p:nvSpPr>
        <p:spPr>
          <a:xfrm>
            <a:off x="985589" y="5656216"/>
            <a:ext cx="4357120" cy="646331"/>
          </a:xfrm>
          <a:prstGeom prst="rect">
            <a:avLst/>
          </a:prstGeom>
        </p:spPr>
        <p:txBody>
          <a:bodyPr wrap="square">
            <a:spAutoFit/>
          </a:bodyPr>
          <a:lstStyle/>
          <a:p>
            <a:pPr algn="ctr"/>
            <a:r>
              <a:rPr lang="en-US" dirty="0">
                <a:latin typeface="Times New Roman" panose="02020603050405020304" pitchFamily="18" charset="0"/>
                <a:ea typeface="AdvPTimes"/>
              </a:rPr>
              <a:t>Frequency</a:t>
            </a:r>
            <a:r>
              <a:rPr lang="en-US" baseline="30000" dirty="0">
                <a:latin typeface="Times New Roman" panose="02020603050405020304" pitchFamily="18" charset="0"/>
                <a:ea typeface="AdvPTimes"/>
              </a:rPr>
              <a:t> </a:t>
            </a:r>
            <a:r>
              <a:rPr lang="en-US" dirty="0">
                <a:latin typeface="Times New Roman" panose="02020603050405020304" pitchFamily="18" charset="0"/>
                <a:ea typeface="Calibri" panose="020F0502020204030204" pitchFamily="34" charset="0"/>
              </a:rPr>
              <a:t>changes according to adsorption of chemicals on the QCM Surface</a:t>
            </a:r>
            <a:endParaRPr lang="en-US" dirty="0"/>
          </a:p>
        </p:txBody>
      </p:sp>
      <p:sp>
        <p:nvSpPr>
          <p:cNvPr id="16" name="Rectangle 11"/>
          <p:cNvSpPr>
            <a:spLocks noChangeArrowheads="1"/>
          </p:cNvSpPr>
          <p:nvPr/>
        </p:nvSpPr>
        <p:spPr bwMode="auto">
          <a:xfrm>
            <a:off x="8294915" y="14143"/>
            <a:ext cx="24318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dirty="0" smtClean="0">
                <a:latin typeface="Times New Roman" panose="02020603050405020304" pitchFamily="18" charset="0"/>
                <a:cs typeface="Times New Roman" panose="02020603050405020304" pitchFamily="18" charset="0"/>
              </a:rPr>
              <a:t>1</a:t>
            </a:r>
            <a:r>
              <a:rPr lang="en-US" altLang="en-US" sz="2000" b="1" baseline="30000" dirty="0" smtClean="0">
                <a:latin typeface="Times New Roman" panose="02020603050405020304" pitchFamily="18" charset="0"/>
                <a:cs typeface="Times New Roman" panose="02020603050405020304" pitchFamily="18" charset="0"/>
              </a:rPr>
              <a:t>st</a:t>
            </a:r>
            <a:r>
              <a:rPr lang="en-US" altLang="en-US" sz="2000" b="1" dirty="0" smtClean="0">
                <a:latin typeface="Times New Roman" panose="02020603050405020304" pitchFamily="18" charset="0"/>
                <a:cs typeface="Times New Roman" panose="02020603050405020304" pitchFamily="18" charset="0"/>
              </a:rPr>
              <a:t> CIWC 2019</a:t>
            </a:r>
            <a:endParaRPr lang="en-US" altLang="en-US" sz="2000" b="1" dirty="0">
              <a:latin typeface="Times New Roman" panose="02020603050405020304" pitchFamily="18" charset="0"/>
              <a:cs typeface="Times New Roman" panose="02020603050405020304" pitchFamily="18" charset="0"/>
            </a:endParaRPr>
          </a:p>
        </p:txBody>
      </p:sp>
      <p:pic>
        <p:nvPicPr>
          <p:cNvPr id="18" name="Picture 17" descr="C:\Users\home\AppData\Local\Temp\HZ$D.082.3287\coatings_logo.png"/>
          <p:cNvPicPr/>
          <p:nvPr/>
        </p:nvPicPr>
        <p:blipFill>
          <a:blip r:embed="rId5">
            <a:extLst>
              <a:ext uri="{28A0092B-C50C-407E-A947-70E740481C1C}">
                <a14:useLocalDpi xmlns:a14="http://schemas.microsoft.com/office/drawing/2010/main" val="0"/>
              </a:ext>
            </a:extLst>
          </a:blip>
          <a:srcRect/>
          <a:stretch>
            <a:fillRect/>
          </a:stretch>
        </p:blipFill>
        <p:spPr bwMode="auto">
          <a:xfrm>
            <a:off x="10450286" y="14143"/>
            <a:ext cx="1741714" cy="409600"/>
          </a:xfrm>
          <a:prstGeom prst="rect">
            <a:avLst/>
          </a:prstGeom>
          <a:noFill/>
          <a:ln>
            <a:noFill/>
          </a:ln>
        </p:spPr>
      </p:pic>
      <p:pic>
        <p:nvPicPr>
          <p:cNvPr id="19" name="Picture 18"/>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
            <a:ext cx="718457" cy="507917"/>
          </a:xfrm>
          <a:prstGeom prst="rect">
            <a:avLst/>
          </a:prstGeom>
        </p:spPr>
      </p:pic>
      <p:pic>
        <p:nvPicPr>
          <p:cNvPr id="20" name="Image 6"/>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8457" y="1"/>
            <a:ext cx="743993" cy="4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522514" y="533791"/>
            <a:ext cx="11190811"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Results &amp; discussion</a:t>
            </a:r>
            <a:endParaRPr lang="en-US" sz="3600" dirty="0">
              <a:latin typeface="Times New Roman" panose="02020603050405020304" pitchFamily="18" charset="0"/>
              <a:cs typeface="Times New Roman" panose="02020603050405020304" pitchFamily="18" charset="0"/>
            </a:endParaRPr>
          </a:p>
        </p:txBody>
      </p:sp>
      <p:sp>
        <p:nvSpPr>
          <p:cNvPr id="23" name="Rectangle 22"/>
          <p:cNvSpPr/>
          <p:nvPr/>
        </p:nvSpPr>
        <p:spPr>
          <a:xfrm>
            <a:off x="522514" y="1068827"/>
            <a:ext cx="8359081" cy="46166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QCM-I studies</a:t>
            </a:r>
            <a:endParaRPr lang="fr-FR" sz="2000" dirty="0">
              <a:latin typeface="Times New Roman" panose="02020603050405020304" pitchFamily="18" charset="0"/>
              <a:cs typeface="Times New Roman" panose="02020603050405020304" pitchFamily="18" charset="0"/>
            </a:endParaRPr>
          </a:p>
        </p:txBody>
      </p:sp>
      <p:sp>
        <p:nvSpPr>
          <p:cNvPr id="24" name="Rectangle 23"/>
          <p:cNvSpPr/>
          <p:nvPr/>
        </p:nvSpPr>
        <p:spPr>
          <a:xfrm>
            <a:off x="6293156" y="5656215"/>
            <a:ext cx="4357120" cy="369332"/>
          </a:xfrm>
          <a:prstGeom prst="rect">
            <a:avLst/>
          </a:prstGeom>
        </p:spPr>
        <p:txBody>
          <a:bodyPr wrap="square">
            <a:spAutoFit/>
          </a:bodyPr>
          <a:lstStyle/>
          <a:p>
            <a:pPr algn="ctr"/>
            <a:r>
              <a:rPr lang="en-US" dirty="0" smtClean="0">
                <a:latin typeface="Times New Roman" panose="02020603050405020304" pitchFamily="18" charset="0"/>
                <a:ea typeface="AdvPTimes"/>
              </a:rPr>
              <a:t>QCM-I 008 Unit</a:t>
            </a:r>
            <a:endParaRPr lang="en-US" dirty="0"/>
          </a:p>
        </p:txBody>
      </p:sp>
    </p:spTree>
    <p:extLst>
      <p:ext uri="{BB962C8B-B14F-4D97-AF65-F5344CB8AC3E}">
        <p14:creationId xmlns:p14="http://schemas.microsoft.com/office/powerpoint/2010/main" val="199741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circle(in)">
                                      <p:cBhvr>
                                        <p:cTn id="38" dur="2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circle(in)">
                                      <p:cBhvr>
                                        <p:cTn id="43"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8922" y="2098293"/>
            <a:ext cx="1848541" cy="146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9737" y="4961487"/>
            <a:ext cx="1617243" cy="1358934"/>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0109" y="2022854"/>
            <a:ext cx="1351074" cy="1479748"/>
          </a:xfrm>
          <a:prstGeom prst="rect">
            <a:avLst/>
          </a:prstGeom>
        </p:spPr>
      </p:pic>
      <p:sp>
        <p:nvSpPr>
          <p:cNvPr id="21" name="Curved Down Arrow 20"/>
          <p:cNvSpPr/>
          <p:nvPr/>
        </p:nvSpPr>
        <p:spPr>
          <a:xfrm>
            <a:off x="3047407" y="1333764"/>
            <a:ext cx="5483621" cy="726912"/>
          </a:xfrm>
          <a:prstGeom prst="curved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22" name="TextBox 21"/>
          <p:cNvSpPr txBox="1"/>
          <p:nvPr/>
        </p:nvSpPr>
        <p:spPr>
          <a:xfrm>
            <a:off x="4394772" y="1541404"/>
            <a:ext cx="2832479"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10 µL </a:t>
            </a:r>
            <a:r>
              <a:rPr lang="fr-FR" sz="2000" b="1" dirty="0" smtClean="0">
                <a:latin typeface="Times New Roman" panose="02020603050405020304" pitchFamily="18" charset="0"/>
                <a:cs typeface="Times New Roman" panose="02020603050405020304" pitchFamily="18" charset="0"/>
              </a:rPr>
              <a:t> </a:t>
            </a:r>
            <a:r>
              <a:rPr lang="en-US" sz="2000" b="1" noProof="1" smtClean="0">
                <a:latin typeface="Times New Roman" panose="02020603050405020304" pitchFamily="18" charset="0"/>
                <a:cs typeface="Times New Roman" panose="02020603050405020304" pitchFamily="18" charset="0"/>
              </a:rPr>
              <a:t>Coated</a:t>
            </a:r>
            <a:endParaRPr lang="en-US" sz="2000" b="1" noProof="1">
              <a:latin typeface="Times New Roman" panose="02020603050405020304" pitchFamily="18" charset="0"/>
              <a:cs typeface="Times New Roman" panose="02020603050405020304" pitchFamily="18" charset="0"/>
            </a:endParaRPr>
          </a:p>
        </p:txBody>
      </p:sp>
      <p:sp>
        <p:nvSpPr>
          <p:cNvPr id="23" name="Left Brace 22"/>
          <p:cNvSpPr/>
          <p:nvPr/>
        </p:nvSpPr>
        <p:spPr>
          <a:xfrm>
            <a:off x="4959129" y="4932480"/>
            <a:ext cx="457200" cy="1387941"/>
          </a:xfrm>
          <a:prstGeom prst="leftBrace">
            <a:avLst>
              <a:gd name="adj1" fmla="val 36904"/>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4" name="TextBox 23"/>
          <p:cNvSpPr txBox="1"/>
          <p:nvPr/>
        </p:nvSpPr>
        <p:spPr>
          <a:xfrm>
            <a:off x="2983193" y="5303286"/>
            <a:ext cx="2133600" cy="646331"/>
          </a:xfrm>
          <a:prstGeom prst="rect">
            <a:avLst/>
          </a:prstGeom>
          <a:noFill/>
        </p:spPr>
        <p:txBody>
          <a:bodyPr wrap="square" rtlCol="0">
            <a:spAutoFit/>
          </a:bodyPr>
          <a:lstStyle/>
          <a:p>
            <a:pPr algn="ctr"/>
            <a:r>
              <a:rPr lang="fr-FR" dirty="0" smtClean="0">
                <a:latin typeface="Times New Roman" panose="02020603050405020304" pitchFamily="18" charset="0"/>
                <a:cs typeface="Times New Roman" panose="02020603050405020304" pitchFamily="18" charset="0"/>
              </a:rPr>
              <a:t>200 ppm of Lead nitrate Pb(NO</a:t>
            </a:r>
            <a:r>
              <a:rPr lang="fr-FR" sz="1000" dirty="0" smtClean="0">
                <a:latin typeface="Times New Roman" panose="02020603050405020304" pitchFamily="18" charset="0"/>
                <a:cs typeface="Times New Roman" panose="02020603050405020304" pitchFamily="18" charset="0"/>
              </a:rPr>
              <a:t>3</a:t>
            </a:r>
            <a:r>
              <a:rPr lang="fr-FR" sz="1600" dirty="0" smtClean="0">
                <a:latin typeface="Times New Roman" panose="02020603050405020304" pitchFamily="18" charset="0"/>
                <a:cs typeface="Times New Roman" panose="02020603050405020304" pitchFamily="18" charset="0"/>
              </a:rPr>
              <a:t>)</a:t>
            </a:r>
            <a:r>
              <a:rPr lang="fr-FR" sz="1000" dirty="0" smtClean="0">
                <a:latin typeface="Times New Roman" panose="02020603050405020304" pitchFamily="18" charset="0"/>
                <a:cs typeface="Times New Roman" panose="02020603050405020304" pitchFamily="18" charset="0"/>
              </a:rPr>
              <a:t>2</a:t>
            </a:r>
            <a:endParaRPr lang="en-US" sz="1000" dirty="0">
              <a:latin typeface="Times New Roman" panose="02020603050405020304" pitchFamily="18" charset="0"/>
              <a:cs typeface="Times New Roman" panose="02020603050405020304" pitchFamily="18" charset="0"/>
            </a:endParaRPr>
          </a:p>
        </p:txBody>
      </p:sp>
      <p:sp>
        <p:nvSpPr>
          <p:cNvPr id="25" name="Left Brace 24"/>
          <p:cNvSpPr/>
          <p:nvPr/>
        </p:nvSpPr>
        <p:spPr>
          <a:xfrm>
            <a:off x="3047407" y="5265669"/>
            <a:ext cx="206258" cy="646331"/>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6" name="TextBox 25"/>
          <p:cNvSpPr txBox="1"/>
          <p:nvPr/>
        </p:nvSpPr>
        <p:spPr>
          <a:xfrm>
            <a:off x="619157" y="5303286"/>
            <a:ext cx="2863329" cy="400110"/>
          </a:xfrm>
          <a:prstGeom prst="rect">
            <a:avLst/>
          </a:prstGeom>
          <a:noFill/>
        </p:spPr>
        <p:txBody>
          <a:bodyPr wrap="square" rtlCol="0">
            <a:spAutoFit/>
          </a:bodyPr>
          <a:lstStyle/>
          <a:p>
            <a:r>
              <a:rPr lang="fr-FR" sz="2000" b="1" dirty="0" smtClean="0">
                <a:latin typeface="Times New Roman" panose="02020603050405020304" pitchFamily="18" charset="0"/>
                <a:cs typeface="Times New Roman" panose="02020603050405020304" pitchFamily="18" charset="0"/>
              </a:rPr>
              <a:t>Heavy metal solution</a:t>
            </a:r>
            <a:endParaRPr lang="en-US" sz="2000"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1681850" y="3601995"/>
            <a:ext cx="2447168" cy="707886"/>
          </a:xfrm>
          <a:prstGeom prst="rect">
            <a:avLst/>
          </a:prstGeom>
          <a:noFill/>
        </p:spPr>
        <p:txBody>
          <a:bodyPr wrap="square" rtlCol="0">
            <a:spAutoFit/>
          </a:bodyPr>
          <a:lstStyle/>
          <a:p>
            <a:pPr algn="ctr"/>
            <a:r>
              <a:rPr lang="fr-FR" sz="2000" b="1" dirty="0" smtClean="0">
                <a:latin typeface="Times New Roman" panose="02020603050405020304" pitchFamily="18" charset="0"/>
                <a:cs typeface="Times New Roman" panose="02020603050405020304" pitchFamily="18" charset="0"/>
              </a:rPr>
              <a:t>Calix. </a:t>
            </a:r>
            <a:r>
              <a:rPr lang="fr-FR" sz="2000" b="1" dirty="0" smtClean="0">
                <a:latin typeface="Times New Roman" panose="02020603050405020304" pitchFamily="18" charset="0"/>
                <a:cs typeface="Times New Roman" panose="02020603050405020304" pitchFamily="18" charset="0"/>
              </a:rPr>
              <a:t>Solution</a:t>
            </a:r>
          </a:p>
          <a:p>
            <a:pPr algn="ctr"/>
            <a:r>
              <a:rPr lang="fr-FR" sz="2000" b="1" dirty="0" smtClean="0">
                <a:latin typeface="Times New Roman" panose="02020603050405020304" pitchFamily="18" charset="0"/>
                <a:cs typeface="Times New Roman" panose="02020603050405020304" pitchFamily="18" charset="0"/>
              </a:rPr>
              <a:t>2 mg/ml</a:t>
            </a:r>
            <a:endParaRPr lang="en-US" sz="2000" b="1" dirty="0">
              <a:latin typeface="Times New Roman" panose="02020603050405020304" pitchFamily="18" charset="0"/>
              <a:cs typeface="Times New Roman" panose="02020603050405020304" pitchFamily="18" charset="0"/>
            </a:endParaRPr>
          </a:p>
        </p:txBody>
      </p:sp>
      <p:sp>
        <p:nvSpPr>
          <p:cNvPr id="28" name="Rectangle 11"/>
          <p:cNvSpPr>
            <a:spLocks noChangeArrowheads="1"/>
          </p:cNvSpPr>
          <p:nvPr/>
        </p:nvSpPr>
        <p:spPr bwMode="auto">
          <a:xfrm>
            <a:off x="8294915" y="14143"/>
            <a:ext cx="24318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dirty="0" smtClean="0">
                <a:latin typeface="Times New Roman" panose="02020603050405020304" pitchFamily="18" charset="0"/>
                <a:cs typeface="Times New Roman" panose="02020603050405020304" pitchFamily="18" charset="0"/>
              </a:rPr>
              <a:t>1</a:t>
            </a:r>
            <a:r>
              <a:rPr lang="en-US" altLang="en-US" sz="2000" b="1" baseline="30000" dirty="0" smtClean="0">
                <a:latin typeface="Times New Roman" panose="02020603050405020304" pitchFamily="18" charset="0"/>
                <a:cs typeface="Times New Roman" panose="02020603050405020304" pitchFamily="18" charset="0"/>
              </a:rPr>
              <a:t>st</a:t>
            </a:r>
            <a:r>
              <a:rPr lang="en-US" altLang="en-US" sz="2000" b="1" dirty="0" smtClean="0">
                <a:latin typeface="Times New Roman" panose="02020603050405020304" pitchFamily="18" charset="0"/>
                <a:cs typeface="Times New Roman" panose="02020603050405020304" pitchFamily="18" charset="0"/>
              </a:rPr>
              <a:t> CIWC 2019</a:t>
            </a:r>
            <a:endParaRPr lang="en-US" altLang="en-US" sz="2000" b="1" dirty="0">
              <a:latin typeface="Times New Roman" panose="02020603050405020304" pitchFamily="18" charset="0"/>
              <a:cs typeface="Times New Roman" panose="02020603050405020304" pitchFamily="18" charset="0"/>
            </a:endParaRPr>
          </a:p>
        </p:txBody>
      </p:sp>
      <p:pic>
        <p:nvPicPr>
          <p:cNvPr id="29" name="Picture 28" descr="C:\Users\home\AppData\Local\Temp\HZ$D.082.3287\coatings_logo.png"/>
          <p:cNvPicPr/>
          <p:nvPr/>
        </p:nvPicPr>
        <p:blipFill>
          <a:blip r:embed="rId5">
            <a:extLst>
              <a:ext uri="{28A0092B-C50C-407E-A947-70E740481C1C}">
                <a14:useLocalDpi xmlns:a14="http://schemas.microsoft.com/office/drawing/2010/main" val="0"/>
              </a:ext>
            </a:extLst>
          </a:blip>
          <a:srcRect/>
          <a:stretch>
            <a:fillRect/>
          </a:stretch>
        </p:blipFill>
        <p:spPr bwMode="auto">
          <a:xfrm>
            <a:off x="10450286" y="14143"/>
            <a:ext cx="1741714" cy="409600"/>
          </a:xfrm>
          <a:prstGeom prst="rect">
            <a:avLst/>
          </a:prstGeom>
          <a:noFill/>
          <a:ln>
            <a:noFill/>
          </a:ln>
        </p:spPr>
      </p:pic>
      <p:pic>
        <p:nvPicPr>
          <p:cNvPr id="30" name="Picture 29"/>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
            <a:ext cx="718457" cy="507917"/>
          </a:xfrm>
          <a:prstGeom prst="rect">
            <a:avLst/>
          </a:prstGeom>
        </p:spPr>
      </p:pic>
      <p:pic>
        <p:nvPicPr>
          <p:cNvPr id="31" name="Image 6"/>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8457" y="1"/>
            <a:ext cx="743993" cy="4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522514" y="533791"/>
            <a:ext cx="11190811"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Results &amp; discussion</a:t>
            </a:r>
            <a:endParaRPr lang="en-US" sz="3600" dirty="0">
              <a:latin typeface="Times New Roman" panose="02020603050405020304" pitchFamily="18" charset="0"/>
              <a:cs typeface="Times New Roman" panose="02020603050405020304" pitchFamily="18" charset="0"/>
            </a:endParaRPr>
          </a:p>
        </p:txBody>
      </p:sp>
      <p:sp>
        <p:nvSpPr>
          <p:cNvPr id="19" name="Rectangle 18"/>
          <p:cNvSpPr/>
          <p:nvPr/>
        </p:nvSpPr>
        <p:spPr>
          <a:xfrm>
            <a:off x="522514" y="1068827"/>
            <a:ext cx="8359081" cy="46166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QCM-I studies</a:t>
            </a:r>
            <a:endParaRPr lang="fr-FR" sz="20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7722062" y="3248052"/>
            <a:ext cx="2447168" cy="707886"/>
          </a:xfrm>
          <a:prstGeom prst="rect">
            <a:avLst/>
          </a:prstGeom>
          <a:noFill/>
        </p:spPr>
        <p:txBody>
          <a:bodyPr wrap="square" rtlCol="0">
            <a:spAutoFit/>
          </a:bodyPr>
          <a:lstStyle/>
          <a:p>
            <a:pPr algn="ctr"/>
            <a:r>
              <a:rPr lang="fr-FR" sz="2000" b="1" dirty="0" smtClean="0">
                <a:latin typeface="Times New Roman" panose="02020603050405020304" pitchFamily="18" charset="0"/>
                <a:cs typeface="Times New Roman" panose="02020603050405020304" pitchFamily="18" charset="0"/>
              </a:rPr>
              <a:t>Clean Quartz Crystal</a:t>
            </a:r>
            <a:endParaRPr lang="en-US" sz="2000" b="1" dirty="0">
              <a:latin typeface="Times New Roman" panose="02020603050405020304" pitchFamily="18" charset="0"/>
              <a:cs typeface="Times New Roman" panose="02020603050405020304" pitchFamily="18" charset="0"/>
            </a:endParaRPr>
          </a:p>
        </p:txBody>
      </p:sp>
      <p:sp>
        <p:nvSpPr>
          <p:cNvPr id="35" name="Curved Down Arrow 34"/>
          <p:cNvSpPr/>
          <p:nvPr/>
        </p:nvSpPr>
        <p:spPr>
          <a:xfrm rot="8219365">
            <a:off x="7122167" y="4721961"/>
            <a:ext cx="2917668" cy="636754"/>
          </a:xfrm>
          <a:prstGeom prst="curved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36" name="TextBox 35"/>
          <p:cNvSpPr txBox="1"/>
          <p:nvPr/>
        </p:nvSpPr>
        <p:spPr>
          <a:xfrm>
            <a:off x="8094609" y="5170422"/>
            <a:ext cx="2832479" cy="400110"/>
          </a:xfrm>
          <a:prstGeom prst="rect">
            <a:avLst/>
          </a:prstGeom>
          <a:noFill/>
        </p:spPr>
        <p:txBody>
          <a:bodyPr wrap="square" rtlCol="0">
            <a:spAutoFit/>
          </a:bodyPr>
          <a:lstStyle/>
          <a:p>
            <a:pPr algn="ctr"/>
            <a:r>
              <a:rPr lang="en-US" sz="2000" b="1" noProof="1" smtClean="0">
                <a:latin typeface="Times New Roman" panose="02020603050405020304" pitchFamily="18" charset="0"/>
                <a:cs typeface="Times New Roman" panose="02020603050405020304" pitchFamily="18" charset="0"/>
              </a:rPr>
              <a:t>To detect</a:t>
            </a:r>
            <a:endParaRPr lang="en-US" sz="2000" b="1" noProof="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5953" y="744932"/>
            <a:ext cx="950527" cy="1571119"/>
          </a:xfrm>
          <a:prstGeom prst="rect">
            <a:avLst/>
          </a:prstGeom>
        </p:spPr>
      </p:pic>
    </p:spTree>
    <p:extLst>
      <p:ext uri="{BB962C8B-B14F-4D97-AF65-F5344CB8AC3E}">
        <p14:creationId xmlns:p14="http://schemas.microsoft.com/office/powerpoint/2010/main" val="174148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1000"/>
                                        <p:tgtEl>
                                          <p:spTgt spid="26"/>
                                        </p:tgtEl>
                                      </p:cBhvr>
                                    </p:animEffect>
                                    <p:anim calcmode="lin" valueType="num">
                                      <p:cBhvr>
                                        <p:cTn id="79" dur="1000" fill="hold"/>
                                        <p:tgtEl>
                                          <p:spTgt spid="26"/>
                                        </p:tgtEl>
                                        <p:attrNameLst>
                                          <p:attrName>ppt_x</p:attrName>
                                        </p:attrNameLst>
                                      </p:cBhvr>
                                      <p:tavLst>
                                        <p:tav tm="0">
                                          <p:val>
                                            <p:strVal val="#ppt_x"/>
                                          </p:val>
                                        </p:tav>
                                        <p:tav tm="100000">
                                          <p:val>
                                            <p:strVal val="#ppt_x"/>
                                          </p:val>
                                        </p:tav>
                                      </p:tavLst>
                                    </p:anim>
                                    <p:anim calcmode="lin" valueType="num">
                                      <p:cBhvr>
                                        <p:cTn id="8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P spid="24" grpId="0"/>
      <p:bldP spid="25" grpId="0" animBg="1"/>
      <p:bldP spid="26" grpId="0"/>
      <p:bldP spid="27" grpId="0"/>
      <p:bldP spid="34" grpId="0"/>
      <p:bldP spid="35" grpId="0" animBg="1"/>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a:blip r:embed="rId2">
            <a:extLst>
              <a:ext uri="{28A0092B-C50C-407E-A947-70E740481C1C}">
                <a14:useLocalDpi xmlns:a14="http://schemas.microsoft.com/office/drawing/2010/main" val="0"/>
              </a:ext>
            </a:extLst>
          </a:blip>
          <a:stretch>
            <a:fillRect/>
          </a:stretch>
        </p:blipFill>
        <p:spPr>
          <a:xfrm>
            <a:off x="2558290" y="1507317"/>
            <a:ext cx="7119257" cy="4551945"/>
          </a:xfrm>
          <a:prstGeom prst="rect">
            <a:avLst/>
          </a:prstGeom>
        </p:spPr>
      </p:pic>
      <p:sp>
        <p:nvSpPr>
          <p:cNvPr id="9" name="Rectangle 11"/>
          <p:cNvSpPr>
            <a:spLocks noChangeArrowheads="1"/>
          </p:cNvSpPr>
          <p:nvPr/>
        </p:nvSpPr>
        <p:spPr bwMode="auto">
          <a:xfrm>
            <a:off x="8294915" y="14143"/>
            <a:ext cx="24318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dirty="0" smtClean="0">
                <a:latin typeface="Times New Roman" panose="02020603050405020304" pitchFamily="18" charset="0"/>
                <a:cs typeface="Times New Roman" panose="02020603050405020304" pitchFamily="18" charset="0"/>
              </a:rPr>
              <a:t>1</a:t>
            </a:r>
            <a:r>
              <a:rPr lang="en-US" altLang="en-US" sz="2000" b="1" baseline="30000" dirty="0" smtClean="0">
                <a:latin typeface="Times New Roman" panose="02020603050405020304" pitchFamily="18" charset="0"/>
                <a:cs typeface="Times New Roman" panose="02020603050405020304" pitchFamily="18" charset="0"/>
              </a:rPr>
              <a:t>st</a:t>
            </a:r>
            <a:r>
              <a:rPr lang="en-US" altLang="en-US" sz="2000" b="1" dirty="0" smtClean="0">
                <a:latin typeface="Times New Roman" panose="02020603050405020304" pitchFamily="18" charset="0"/>
                <a:cs typeface="Times New Roman" panose="02020603050405020304" pitchFamily="18" charset="0"/>
              </a:rPr>
              <a:t> CIWC 2019</a:t>
            </a:r>
            <a:endParaRPr lang="en-US" altLang="en-US" sz="2000" b="1" dirty="0">
              <a:latin typeface="Times New Roman" panose="02020603050405020304" pitchFamily="18" charset="0"/>
              <a:cs typeface="Times New Roman" panose="02020603050405020304" pitchFamily="18" charset="0"/>
            </a:endParaRPr>
          </a:p>
        </p:txBody>
      </p:sp>
      <p:pic>
        <p:nvPicPr>
          <p:cNvPr id="10" name="Picture 9" descr="C:\Users\home\AppData\Local\Temp\HZ$D.082.3287\coatings_logo.png"/>
          <p:cNvPicPr/>
          <p:nvPr/>
        </p:nvPicPr>
        <p:blipFill>
          <a:blip r:embed="rId3">
            <a:extLst>
              <a:ext uri="{28A0092B-C50C-407E-A947-70E740481C1C}">
                <a14:useLocalDpi xmlns:a14="http://schemas.microsoft.com/office/drawing/2010/main" val="0"/>
              </a:ext>
            </a:extLst>
          </a:blip>
          <a:srcRect/>
          <a:stretch>
            <a:fillRect/>
          </a:stretch>
        </p:blipFill>
        <p:spPr bwMode="auto">
          <a:xfrm>
            <a:off x="10450286" y="14143"/>
            <a:ext cx="1741714" cy="409600"/>
          </a:xfrm>
          <a:prstGeom prst="rect">
            <a:avLst/>
          </a:prstGeom>
          <a:noFill/>
          <a:ln>
            <a:noFill/>
          </a:ln>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
            <a:ext cx="718457" cy="507917"/>
          </a:xfrm>
          <a:prstGeom prst="rect">
            <a:avLst/>
          </a:prstGeom>
        </p:spPr>
      </p:pic>
      <p:pic>
        <p:nvPicPr>
          <p:cNvPr id="12" name="Image 6"/>
          <p:cNvPicPr>
            <a:picLocks noChangeAspect="1" noChangeArrowheads="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8457" y="1"/>
            <a:ext cx="743993" cy="4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22514" y="533791"/>
            <a:ext cx="11190811"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Results &amp; discussion</a:t>
            </a:r>
            <a:endParaRPr lang="en-US" sz="3600" dirty="0">
              <a:latin typeface="Times New Roman" panose="02020603050405020304" pitchFamily="18" charset="0"/>
              <a:cs typeface="Times New Roman" panose="02020603050405020304" pitchFamily="18" charset="0"/>
            </a:endParaRPr>
          </a:p>
        </p:txBody>
      </p:sp>
      <p:sp>
        <p:nvSpPr>
          <p:cNvPr id="15" name="Rectangle 14"/>
          <p:cNvSpPr/>
          <p:nvPr/>
        </p:nvSpPr>
        <p:spPr>
          <a:xfrm>
            <a:off x="522514" y="1068827"/>
            <a:ext cx="8359081" cy="46166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QCM-I studies</a:t>
            </a:r>
            <a:endParaRPr lang="fr-FR"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879712" y="5736096"/>
            <a:ext cx="10476412" cy="646331"/>
          </a:xfrm>
          <a:prstGeom prst="rect">
            <a:avLst/>
          </a:prstGeom>
        </p:spPr>
        <p:txBody>
          <a:bodyPr wrap="square">
            <a:spAutoFit/>
          </a:bodyPr>
          <a:lstStyle/>
          <a:p>
            <a:pPr marL="269875" marR="269875" algn="just">
              <a:spcBef>
                <a:spcPts val="600"/>
              </a:spcBef>
              <a:spcAft>
                <a:spcPts val="1200"/>
              </a:spcAft>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Figure 12.</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Variation of fundamental frequency, and fundamental dissipation energy due to the injection of heavy metals solution in time.</a:t>
            </a:r>
          </a:p>
        </p:txBody>
      </p:sp>
    </p:spTree>
    <p:extLst>
      <p:ext uri="{BB962C8B-B14F-4D97-AF65-F5344CB8AC3E}">
        <p14:creationId xmlns:p14="http://schemas.microsoft.com/office/powerpoint/2010/main" val="287759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p:cNvSpPr>
            <a:spLocks noChangeArrowheads="1"/>
          </p:cNvSpPr>
          <p:nvPr/>
        </p:nvSpPr>
        <p:spPr bwMode="auto">
          <a:xfrm>
            <a:off x="8294915" y="14143"/>
            <a:ext cx="24318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dirty="0" smtClean="0">
                <a:latin typeface="Times New Roman" panose="02020603050405020304" pitchFamily="18" charset="0"/>
                <a:cs typeface="Times New Roman" panose="02020603050405020304" pitchFamily="18" charset="0"/>
              </a:rPr>
              <a:t>1</a:t>
            </a:r>
            <a:r>
              <a:rPr lang="en-US" altLang="en-US" sz="2000" b="1" baseline="30000" dirty="0" smtClean="0">
                <a:latin typeface="Times New Roman" panose="02020603050405020304" pitchFamily="18" charset="0"/>
                <a:cs typeface="Times New Roman" panose="02020603050405020304" pitchFamily="18" charset="0"/>
              </a:rPr>
              <a:t>st</a:t>
            </a:r>
            <a:r>
              <a:rPr lang="en-US" altLang="en-US" sz="2000" b="1" dirty="0" smtClean="0">
                <a:latin typeface="Times New Roman" panose="02020603050405020304" pitchFamily="18" charset="0"/>
                <a:cs typeface="Times New Roman" panose="02020603050405020304" pitchFamily="18" charset="0"/>
              </a:rPr>
              <a:t> CIWC 2019</a:t>
            </a:r>
            <a:endParaRPr lang="en-US" altLang="en-US" sz="2000" b="1" dirty="0">
              <a:latin typeface="Times New Roman" panose="02020603050405020304" pitchFamily="18" charset="0"/>
              <a:cs typeface="Times New Roman" panose="02020603050405020304" pitchFamily="18" charset="0"/>
            </a:endParaRPr>
          </a:p>
        </p:txBody>
      </p:sp>
      <p:pic>
        <p:nvPicPr>
          <p:cNvPr id="10" name="Picture 9" descr="C:\Users\home\AppData\Local\Temp\HZ$D.082.3287\coatings_logo.png"/>
          <p:cNvPicPr/>
          <p:nvPr/>
        </p:nvPicPr>
        <p:blipFill>
          <a:blip r:embed="rId2">
            <a:extLst>
              <a:ext uri="{28A0092B-C50C-407E-A947-70E740481C1C}">
                <a14:useLocalDpi xmlns:a14="http://schemas.microsoft.com/office/drawing/2010/main" val="0"/>
              </a:ext>
            </a:extLst>
          </a:blip>
          <a:srcRect/>
          <a:stretch>
            <a:fillRect/>
          </a:stretch>
        </p:blipFill>
        <p:spPr bwMode="auto">
          <a:xfrm>
            <a:off x="10450286" y="14143"/>
            <a:ext cx="1741714" cy="409600"/>
          </a:xfrm>
          <a:prstGeom prst="rect">
            <a:avLst/>
          </a:prstGeom>
          <a:noFill/>
          <a:ln>
            <a:noFill/>
          </a:ln>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
            <a:ext cx="718457" cy="507917"/>
          </a:xfrm>
          <a:prstGeom prst="rect">
            <a:avLst/>
          </a:prstGeom>
        </p:spPr>
      </p:pic>
      <p:pic>
        <p:nvPicPr>
          <p:cNvPr id="12" name="Image 6"/>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8457" y="1"/>
            <a:ext cx="743993" cy="4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522514" y="533791"/>
            <a:ext cx="11190811"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   Conclusions</a:t>
            </a:r>
            <a:endParaRPr 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522513" y="1180122"/>
            <a:ext cx="11190811" cy="5078313"/>
          </a:xfrm>
          <a:prstGeom prst="rect">
            <a:avLst/>
          </a:prstGeom>
        </p:spPr>
        <p:txBody>
          <a:bodyPr wrap="square">
            <a:spAutoFit/>
          </a:bodyPr>
          <a:lstStyle/>
          <a:p>
            <a:pPr marL="342900" indent="-342900" algn="just">
              <a:lnSpc>
                <a:spcPct val="150000"/>
              </a:lnSpc>
              <a:buFont typeface="Wingdings" panose="05000000000000000000" pitchFamily="2" charset="2"/>
              <a:buChar char="ü"/>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series of calixresorcinarene macrocycles were synthesized by a simple condensation reaction, they were characterized by different techniques (Melting points determination, NMR, FTIR, TG-DSC-MS, and XRD</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ü"/>
            </a:pPr>
            <a:endPar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ü"/>
            </a:pP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quartz crystal microbalance (QCM) is a nanogram sensitive technique that utilizes acoustic waves generated by oscillating a </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piezoelectric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single crystal quartz plate to measure mass. The results of the application of calixresorcinarene macrocycles as sensing platforms showed the usefulness of this technique for the detection of heavy metal ions </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(Lead nitrate)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very low </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level (ppm).</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291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p:cNvSpPr>
            <a:spLocks noChangeArrowheads="1"/>
          </p:cNvSpPr>
          <p:nvPr/>
        </p:nvSpPr>
        <p:spPr bwMode="auto">
          <a:xfrm>
            <a:off x="8294915" y="14143"/>
            <a:ext cx="24318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dirty="0" smtClean="0">
                <a:latin typeface="Times New Roman" panose="02020603050405020304" pitchFamily="18" charset="0"/>
                <a:cs typeface="Times New Roman" panose="02020603050405020304" pitchFamily="18" charset="0"/>
              </a:rPr>
              <a:t>1</a:t>
            </a:r>
            <a:r>
              <a:rPr lang="en-US" altLang="en-US" sz="2000" b="1" baseline="30000" dirty="0" smtClean="0">
                <a:latin typeface="Times New Roman" panose="02020603050405020304" pitchFamily="18" charset="0"/>
                <a:cs typeface="Times New Roman" panose="02020603050405020304" pitchFamily="18" charset="0"/>
              </a:rPr>
              <a:t>st</a:t>
            </a:r>
            <a:r>
              <a:rPr lang="en-US" altLang="en-US" sz="2000" b="1" dirty="0" smtClean="0">
                <a:latin typeface="Times New Roman" panose="02020603050405020304" pitchFamily="18" charset="0"/>
                <a:cs typeface="Times New Roman" panose="02020603050405020304" pitchFamily="18" charset="0"/>
              </a:rPr>
              <a:t> CIWC 2019</a:t>
            </a:r>
            <a:endParaRPr lang="en-US" altLang="en-US" sz="2000" b="1" dirty="0">
              <a:latin typeface="Times New Roman" panose="02020603050405020304" pitchFamily="18" charset="0"/>
              <a:cs typeface="Times New Roman" panose="02020603050405020304" pitchFamily="18" charset="0"/>
            </a:endParaRPr>
          </a:p>
        </p:txBody>
      </p:sp>
      <p:pic>
        <p:nvPicPr>
          <p:cNvPr id="10" name="Picture 9" descr="C:\Users\home\AppData\Local\Temp\HZ$D.082.3287\coatings_logo.png"/>
          <p:cNvPicPr/>
          <p:nvPr/>
        </p:nvPicPr>
        <p:blipFill>
          <a:blip r:embed="rId2">
            <a:extLst>
              <a:ext uri="{28A0092B-C50C-407E-A947-70E740481C1C}">
                <a14:useLocalDpi xmlns:a14="http://schemas.microsoft.com/office/drawing/2010/main" val="0"/>
              </a:ext>
            </a:extLst>
          </a:blip>
          <a:srcRect/>
          <a:stretch>
            <a:fillRect/>
          </a:stretch>
        </p:blipFill>
        <p:spPr bwMode="auto">
          <a:xfrm>
            <a:off x="10450286" y="14143"/>
            <a:ext cx="1741714" cy="409600"/>
          </a:xfrm>
          <a:prstGeom prst="rect">
            <a:avLst/>
          </a:prstGeom>
          <a:noFill/>
          <a:ln>
            <a:noFill/>
          </a:ln>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
            <a:ext cx="718457" cy="507917"/>
          </a:xfrm>
          <a:prstGeom prst="rect">
            <a:avLst/>
          </a:prstGeom>
        </p:spPr>
      </p:pic>
      <p:pic>
        <p:nvPicPr>
          <p:cNvPr id="12" name="Image 6"/>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8457" y="1"/>
            <a:ext cx="743993" cy="4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522514" y="533791"/>
            <a:ext cx="11190811"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   References</a:t>
            </a:r>
            <a:endParaRPr 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522513" y="1180122"/>
            <a:ext cx="11190811" cy="4862870"/>
          </a:xfrm>
          <a:prstGeom prst="rect">
            <a:avLst/>
          </a:prstGeom>
        </p:spPr>
        <p:txBody>
          <a:bodyPr wrap="square">
            <a:spAutoFit/>
          </a:bodyPr>
          <a:lstStyle/>
          <a:p>
            <a:pPr marL="342900" lvl="0" indent="-342900" algn="just">
              <a:buFont typeface="+mj-lt"/>
              <a:buAutoNum type="arabicPeriod"/>
            </a:pPr>
            <a:r>
              <a:rPr lang="en-US" sz="1600" dirty="0">
                <a:latin typeface="Times New Roman" panose="02020603050405020304" pitchFamily="18" charset="0"/>
                <a:cs typeface="Times New Roman" panose="02020603050405020304" pitchFamily="18" charset="0"/>
              </a:rPr>
              <a:t>McGaw, E.A.; Swain, G.M. A comparison of boron-doped diamond thin-film and Hg-coated glassy carbon electrodes for anodic stripping voltammetric determination of heavy metal ions in aqueous media. </a:t>
            </a:r>
            <a:r>
              <a:rPr lang="en-US" sz="1600" i="1" dirty="0">
                <a:latin typeface="Times New Roman" panose="02020603050405020304" pitchFamily="18" charset="0"/>
                <a:cs typeface="Times New Roman" panose="02020603050405020304" pitchFamily="18" charset="0"/>
              </a:rPr>
              <a:t>Anal Chim Acta </a:t>
            </a:r>
            <a:r>
              <a:rPr lang="en-US" sz="1600" b="1" dirty="0">
                <a:latin typeface="Times New Roman" panose="02020603050405020304" pitchFamily="18" charset="0"/>
                <a:cs typeface="Times New Roman" panose="02020603050405020304" pitchFamily="18" charset="0"/>
              </a:rPr>
              <a:t>2006, </a:t>
            </a:r>
            <a:r>
              <a:rPr lang="en-US" sz="1600" i="1" dirty="0">
                <a:latin typeface="Times New Roman" panose="02020603050405020304" pitchFamily="18" charset="0"/>
                <a:cs typeface="Times New Roman" panose="02020603050405020304" pitchFamily="18" charset="0"/>
              </a:rPr>
              <a:t>575(2)</a:t>
            </a:r>
            <a:r>
              <a:rPr lang="en-US" sz="1600" dirty="0">
                <a:latin typeface="Times New Roman" panose="02020603050405020304" pitchFamily="18" charset="0"/>
                <a:cs typeface="Times New Roman" panose="02020603050405020304" pitchFamily="18" charset="0"/>
              </a:rPr>
              <a:t>,180-9, DOI: 10.1016/j.aca.2006.05.094.</a:t>
            </a:r>
          </a:p>
          <a:p>
            <a:pPr marL="342900" lvl="0" indent="-342900" algn="just">
              <a:buFont typeface="+mj-lt"/>
              <a:buAutoNum type="arabicPeriod"/>
            </a:pPr>
            <a:r>
              <a:rPr lang="en-US" sz="1600" dirty="0">
                <a:latin typeface="Times New Roman" panose="02020603050405020304" pitchFamily="18" charset="0"/>
                <a:cs typeface="Times New Roman" panose="02020603050405020304" pitchFamily="18" charset="0"/>
              </a:rPr>
              <a:t>Valderi, L.D.; Dirce, P.; Adilson, J.C. Determination of heavy metals by inductively coupled plasma mass spectrometry after on-line separation and preconcentration. </a:t>
            </a:r>
            <a:r>
              <a:rPr lang="en-US" sz="1600" i="1" dirty="0">
                <a:latin typeface="Times New Roman" panose="02020603050405020304" pitchFamily="18" charset="0"/>
                <a:cs typeface="Times New Roman" panose="02020603050405020304" pitchFamily="18" charset="0"/>
              </a:rPr>
              <a:t>Spectrochimica Acta Part B</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1998</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53(11)</a:t>
            </a:r>
            <a:r>
              <a:rPr lang="en-US" sz="1600" dirty="0">
                <a:latin typeface="Times New Roman" panose="02020603050405020304" pitchFamily="18" charset="0"/>
                <a:cs typeface="Times New Roman" panose="02020603050405020304" pitchFamily="18" charset="0"/>
              </a:rPr>
              <a:t>, 1527–1539, DOI: 10.1016/S0584-8547(98)00180-3.</a:t>
            </a:r>
          </a:p>
          <a:p>
            <a:pPr marL="342900" lvl="0" indent="-342900" algn="just">
              <a:buFont typeface="+mj-lt"/>
              <a:buAutoNum type="arabicPeriod"/>
            </a:pPr>
            <a:r>
              <a:rPr lang="en-US" sz="1600" dirty="0">
                <a:latin typeface="Times New Roman" panose="02020603050405020304" pitchFamily="18" charset="0"/>
                <a:cs typeface="Times New Roman" panose="02020603050405020304" pitchFamily="18" charset="0"/>
              </a:rPr>
              <a:t>Malik, A.K.; Kaur, V.; Verma, N. A review on solid phase microextraction-high performance liquid chromatography as a novel tool for the analysis of toxic metal ions. </a:t>
            </a:r>
            <a:r>
              <a:rPr lang="en-US" sz="1600" i="1" dirty="0">
                <a:latin typeface="Times New Roman" panose="02020603050405020304" pitchFamily="18" charset="0"/>
                <a:cs typeface="Times New Roman" panose="02020603050405020304" pitchFamily="18" charset="0"/>
              </a:rPr>
              <a:t>Talanta </a:t>
            </a:r>
            <a:r>
              <a:rPr lang="en-US" sz="1600" b="1" dirty="0">
                <a:latin typeface="Times New Roman" panose="02020603050405020304" pitchFamily="18" charset="0"/>
                <a:cs typeface="Times New Roman" panose="02020603050405020304" pitchFamily="18" charset="0"/>
              </a:rPr>
              <a:t>2006</a:t>
            </a:r>
            <a:r>
              <a:rPr lang="en-US" sz="1600" dirty="0">
                <a:latin typeface="Times New Roman" panose="02020603050405020304" pitchFamily="18" charset="0"/>
                <a:cs typeface="Times New Roman" panose="02020603050405020304" pitchFamily="18" charset="0"/>
              </a:rPr>
              <a:t>,</a:t>
            </a:r>
            <a:r>
              <a:rPr lang="en-US" sz="1600" b="1"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68 (3)</a:t>
            </a:r>
            <a:r>
              <a:rPr lang="en-US" sz="1600" dirty="0">
                <a:latin typeface="Times New Roman" panose="02020603050405020304" pitchFamily="18" charset="0"/>
                <a:cs typeface="Times New Roman" panose="02020603050405020304" pitchFamily="18" charset="0"/>
              </a:rPr>
              <a:t>, 842–849, DOI: 10.1016/j.talanta.2005.06.005.</a:t>
            </a:r>
          </a:p>
          <a:p>
            <a:pPr marL="342900" lvl="0" indent="-342900" algn="just">
              <a:buFont typeface="+mj-lt"/>
              <a:buAutoNum type="arabicPeriod"/>
            </a:pPr>
            <a:r>
              <a:rPr lang="en-US" sz="1600" dirty="0">
                <a:latin typeface="Times New Roman" panose="02020603050405020304" pitchFamily="18" charset="0"/>
                <a:cs typeface="Times New Roman" panose="02020603050405020304" pitchFamily="18" charset="0"/>
              </a:rPr>
              <a:t>Gulino, A.; Lupo, F.; Cristaldi, D.A.; Pappalardo, S.; Capici, C.; Gattuso, G.; Notti, A.; Parisi, M.F. A viable route for lithium ion detection. </a:t>
            </a:r>
            <a:r>
              <a:rPr lang="en-US" sz="1600" i="1" dirty="0">
                <a:latin typeface="Times New Roman" panose="02020603050405020304" pitchFamily="18" charset="0"/>
                <a:cs typeface="Times New Roman" panose="02020603050405020304" pitchFamily="18" charset="0"/>
              </a:rPr>
              <a:t>Eur J Inorg Chem</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2014</a:t>
            </a:r>
            <a:r>
              <a:rPr lang="en-US" sz="1600" dirty="0">
                <a:latin typeface="Times New Roman" panose="02020603050405020304" pitchFamily="18" charset="0"/>
                <a:cs typeface="Times New Roman" panose="02020603050405020304" pitchFamily="18" charset="0"/>
              </a:rPr>
              <a:t>, 201</a:t>
            </a:r>
            <a:r>
              <a:rPr lang="en-US" sz="1600" i="1" dirty="0">
                <a:latin typeface="Times New Roman" panose="02020603050405020304" pitchFamily="18" charset="0"/>
                <a:cs typeface="Times New Roman" panose="02020603050405020304" pitchFamily="18" charset="0"/>
              </a:rPr>
              <a:t>3 </a:t>
            </a:r>
            <a:r>
              <a:rPr lang="en-US" sz="1600" dirty="0">
                <a:latin typeface="Times New Roman" panose="02020603050405020304" pitchFamily="18" charset="0"/>
                <a:cs typeface="Times New Roman" panose="02020603050405020304" pitchFamily="18" charset="0"/>
              </a:rPr>
              <a:t>, 442–449, DOI: 10.1002/ejic.201301213.</a:t>
            </a:r>
          </a:p>
          <a:p>
            <a:pPr marL="342900" lvl="0" indent="-342900" algn="just">
              <a:buFont typeface="+mj-lt"/>
              <a:buAutoNum type="arabicPeriod"/>
            </a:pPr>
            <a:r>
              <a:rPr lang="en-US" sz="1600" dirty="0">
                <a:latin typeface="Times New Roman" panose="02020603050405020304" pitchFamily="18" charset="0"/>
                <a:cs typeface="Times New Roman" panose="02020603050405020304" pitchFamily="18" charset="0"/>
              </a:rPr>
              <a:t>Cristaldi, D.A.; Fragala, I.; Pappalardo, A.; Toscano, R.M. ; Ballistreri, F.P.; Tomaselli, G.A.; Gulino, A. Sensing of linear alkylammonium ions by a 5-pyrenoylamido-calix [5] arene solution and monolayer using luminescence measurements. </a:t>
            </a:r>
            <a:r>
              <a:rPr lang="en-US" sz="1600" i="1" dirty="0">
                <a:latin typeface="Times New Roman" panose="02020603050405020304" pitchFamily="18" charset="0"/>
                <a:cs typeface="Times New Roman" panose="02020603050405020304" pitchFamily="18" charset="0"/>
              </a:rPr>
              <a:t>J Mater Chem</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2012</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22(2)</a:t>
            </a:r>
            <a:r>
              <a:rPr lang="en-US" sz="1600" dirty="0">
                <a:latin typeface="Times New Roman" panose="02020603050405020304" pitchFamily="18" charset="0"/>
                <a:cs typeface="Times New Roman" panose="02020603050405020304" pitchFamily="18" charset="0"/>
              </a:rPr>
              <a:t>, 675–683, DOI:10.1039/C1JM13475B.</a:t>
            </a:r>
          </a:p>
          <a:p>
            <a:pPr marL="342900" lvl="0" indent="-342900" algn="just">
              <a:buFont typeface="+mj-lt"/>
              <a:buAutoNum type="arabicPeriod"/>
            </a:pPr>
            <a:r>
              <a:rPr lang="fr-FR" sz="1600" dirty="0">
                <a:latin typeface="Times New Roman" panose="02020603050405020304" pitchFamily="18" charset="0"/>
                <a:cs typeface="Times New Roman" panose="02020603050405020304" pitchFamily="18" charset="0"/>
              </a:rPr>
              <a:t>Ma, Y-H.; Yuan, R.; Chai, Y-Q.; Liu, X-L. </a:t>
            </a:r>
            <a:r>
              <a:rPr lang="en-US" sz="1600" dirty="0">
                <a:latin typeface="Times New Roman" panose="02020603050405020304" pitchFamily="18" charset="0"/>
                <a:cs typeface="Times New Roman" panose="02020603050405020304" pitchFamily="18" charset="0"/>
              </a:rPr>
              <a:t>A new aluminum (iii)-selective potentiometric sensor based on n, n′-propanediamide bis (2-salicylideneimine) as a neutral carrier. </a:t>
            </a:r>
            <a:r>
              <a:rPr lang="en-US" sz="1600" i="1" dirty="0">
                <a:latin typeface="Times New Roman" panose="02020603050405020304" pitchFamily="18" charset="0"/>
                <a:cs typeface="Times New Roman" panose="02020603050405020304" pitchFamily="18" charset="0"/>
              </a:rPr>
              <a:t>Mater Sci Eng C</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2010</a:t>
            </a:r>
            <a:r>
              <a:rPr lang="en-US" sz="1600" dirty="0">
                <a:latin typeface="Times New Roman" panose="02020603050405020304" pitchFamily="18" charset="0"/>
                <a:cs typeface="Times New Roman" panose="02020603050405020304" pitchFamily="18" charset="0"/>
              </a:rPr>
              <a:t>, 1(30), 209–213. DOI: https://doi.org/10.1016/j.msec.2009.10.005.</a:t>
            </a:r>
          </a:p>
          <a:p>
            <a:pPr marL="342900" lvl="0" indent="-342900" algn="just">
              <a:buFont typeface="+mj-lt"/>
              <a:buAutoNum type="arabicPeriod"/>
            </a:pPr>
            <a:r>
              <a:rPr lang="en-US" sz="1600" dirty="0">
                <a:latin typeface="Times New Roman" panose="02020603050405020304" pitchFamily="18" charset="0"/>
                <a:cs typeface="Times New Roman" panose="02020603050405020304" pitchFamily="18" charset="0"/>
              </a:rPr>
              <a:t>Eddaif, L.; Trif, L.; Telegdi, J; Shaban, A. Calix[4]resorcinarene macrocycles: Synthesis, thermal behavior and crystalline characterization. </a:t>
            </a:r>
            <a:r>
              <a:rPr lang="en-US" sz="1600" i="1" dirty="0">
                <a:latin typeface="Times New Roman" panose="02020603050405020304" pitchFamily="18" charset="0"/>
                <a:cs typeface="Times New Roman" panose="02020603050405020304" pitchFamily="18" charset="0"/>
              </a:rPr>
              <a:t>J Therm Anal Calorim</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2019</a:t>
            </a:r>
            <a:r>
              <a:rPr lang="en-US" sz="1600" dirty="0">
                <a:latin typeface="Times New Roman" panose="02020603050405020304" pitchFamily="18" charset="0"/>
                <a:cs typeface="Times New Roman" panose="02020603050405020304" pitchFamily="18" charset="0"/>
              </a:rPr>
              <a:t>. DOI: https://doi.org/10.1007/s10973-018-7978-0.</a:t>
            </a:r>
          </a:p>
          <a:p>
            <a:r>
              <a:rPr lang="en-US" dirty="0"/>
              <a:t> </a:t>
            </a:r>
          </a:p>
        </p:txBody>
      </p:sp>
    </p:spTree>
    <p:extLst>
      <p:ext uri="{BB962C8B-B14F-4D97-AF65-F5344CB8AC3E}">
        <p14:creationId xmlns:p14="http://schemas.microsoft.com/office/powerpoint/2010/main" val="58552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52483" y="1196788"/>
            <a:ext cx="5459506" cy="4524315"/>
          </a:xfrm>
          <a:prstGeom prst="rect">
            <a:avLst/>
          </a:prstGeom>
          <a:noFill/>
        </p:spPr>
        <p:txBody>
          <a:bodyPr wrap="square" rtlCol="0">
            <a:spAutoFit/>
          </a:bodyPr>
          <a:lstStyle/>
          <a:p>
            <a:pPr algn="ctr"/>
            <a:r>
              <a:rPr lang="en-US" sz="9600" b="1" dirty="0" smtClean="0">
                <a:effectLst>
                  <a:outerShdw blurRad="38100" dist="38100" dir="2700000" algn="tl">
                    <a:srgbClr val="000000">
                      <a:alpha val="43137"/>
                    </a:srgbClr>
                  </a:outerShdw>
                </a:effectLst>
                <a:latin typeface="Blackadder ITC" panose="04020505051007020D02" pitchFamily="82" charset="0"/>
              </a:rPr>
              <a:t>Thank you for your attention</a:t>
            </a:r>
            <a:endParaRPr lang="en-US" sz="9600" b="1" dirty="0">
              <a:effectLst>
                <a:outerShdw blurRad="38100" dist="38100" dir="2700000" algn="tl">
                  <a:srgbClr val="000000">
                    <a:alpha val="43137"/>
                  </a:srgbClr>
                </a:outerShdw>
              </a:effectLst>
              <a:latin typeface="Blackadder ITC" panose="04020505051007020D02" pitchFamily="82" charset="0"/>
            </a:endParaRPr>
          </a:p>
        </p:txBody>
      </p:sp>
    </p:spTree>
    <p:extLst>
      <p:ext uri="{BB962C8B-B14F-4D97-AF65-F5344CB8AC3E}">
        <p14:creationId xmlns:p14="http://schemas.microsoft.com/office/powerpoint/2010/main" val="211382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2514" y="533791"/>
            <a:ext cx="11190811"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   Introduction</a:t>
            </a:r>
            <a:endParaRPr lang="en-US" sz="3600" dirty="0">
              <a:latin typeface="Times New Roman" panose="02020603050405020304" pitchFamily="18" charset="0"/>
              <a:cs typeface="Times New Roman" panose="02020603050405020304" pitchFamily="18" charset="0"/>
            </a:endParaRPr>
          </a:p>
        </p:txBody>
      </p:sp>
      <p:sp>
        <p:nvSpPr>
          <p:cNvPr id="13" name="Rectangle 11"/>
          <p:cNvSpPr>
            <a:spLocks noChangeArrowheads="1"/>
          </p:cNvSpPr>
          <p:nvPr/>
        </p:nvSpPr>
        <p:spPr bwMode="auto">
          <a:xfrm>
            <a:off x="8294915" y="14143"/>
            <a:ext cx="24318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dirty="0" smtClean="0">
                <a:latin typeface="Times New Roman" panose="02020603050405020304" pitchFamily="18" charset="0"/>
                <a:cs typeface="Times New Roman" panose="02020603050405020304" pitchFamily="18" charset="0"/>
              </a:rPr>
              <a:t>1</a:t>
            </a:r>
            <a:r>
              <a:rPr lang="en-US" altLang="en-US" sz="2000" b="1" baseline="30000" dirty="0" smtClean="0">
                <a:latin typeface="Times New Roman" panose="02020603050405020304" pitchFamily="18" charset="0"/>
                <a:cs typeface="Times New Roman" panose="02020603050405020304" pitchFamily="18" charset="0"/>
              </a:rPr>
              <a:t>st</a:t>
            </a:r>
            <a:r>
              <a:rPr lang="en-US" altLang="en-US" sz="2000" b="1" dirty="0" smtClean="0">
                <a:latin typeface="Times New Roman" panose="02020603050405020304" pitchFamily="18" charset="0"/>
                <a:cs typeface="Times New Roman" panose="02020603050405020304" pitchFamily="18" charset="0"/>
              </a:rPr>
              <a:t> CIWC 2019</a:t>
            </a:r>
            <a:endParaRPr lang="en-US" altLang="en-US" sz="2000" b="1" dirty="0">
              <a:latin typeface="Times New Roman" panose="02020603050405020304" pitchFamily="18" charset="0"/>
              <a:cs typeface="Times New Roman" panose="02020603050405020304" pitchFamily="18" charset="0"/>
            </a:endParaRPr>
          </a:p>
        </p:txBody>
      </p:sp>
      <p:pic>
        <p:nvPicPr>
          <p:cNvPr id="14" name="Picture 13" descr="C:\Users\home\AppData\Local\Temp\HZ$D.082.3287\coatings_logo.png"/>
          <p:cNvPicPr/>
          <p:nvPr/>
        </p:nvPicPr>
        <p:blipFill>
          <a:blip r:embed="rId2">
            <a:extLst>
              <a:ext uri="{28A0092B-C50C-407E-A947-70E740481C1C}">
                <a14:useLocalDpi xmlns:a14="http://schemas.microsoft.com/office/drawing/2010/main" val="0"/>
              </a:ext>
            </a:extLst>
          </a:blip>
          <a:srcRect/>
          <a:stretch>
            <a:fillRect/>
          </a:stretch>
        </p:blipFill>
        <p:spPr bwMode="auto">
          <a:xfrm>
            <a:off x="10450286" y="14143"/>
            <a:ext cx="1741714" cy="409600"/>
          </a:xfrm>
          <a:prstGeom prst="rect">
            <a:avLst/>
          </a:prstGeom>
          <a:noFill/>
          <a:ln>
            <a:noFill/>
          </a:ln>
        </p:spPr>
      </p:pic>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
            <a:ext cx="718457" cy="507917"/>
          </a:xfrm>
          <a:prstGeom prst="rect">
            <a:avLst/>
          </a:prstGeom>
        </p:spPr>
      </p:pic>
      <p:pic>
        <p:nvPicPr>
          <p:cNvPr id="16" name="Image 6"/>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8457" y="1"/>
            <a:ext cx="743993" cy="4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age result for Heavy metals toxicity"/>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22514" y="1180122"/>
            <a:ext cx="11190811" cy="5168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4669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2514" y="533791"/>
            <a:ext cx="11190811"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Conventional  methods for heavy metals detection</a:t>
            </a:r>
            <a:endParaRPr lang="fr-FR" sz="3600" dirty="0">
              <a:latin typeface="Times New Roman" panose="02020603050405020304" pitchFamily="18" charset="0"/>
              <a:cs typeface="Times New Roman" panose="02020603050405020304" pitchFamily="18" charset="0"/>
            </a:endParaRPr>
          </a:p>
        </p:txBody>
      </p:sp>
      <p:pic>
        <p:nvPicPr>
          <p:cNvPr id="8"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671" y="2369835"/>
            <a:ext cx="2638180" cy="2091680"/>
          </a:xfrm>
          <a:prstGeom prst="rect">
            <a:avLst/>
          </a:prstGeom>
        </p:spPr>
      </p:pic>
      <p:sp>
        <p:nvSpPr>
          <p:cNvPr id="9" name="ZoneTexte 3"/>
          <p:cNvSpPr txBox="1"/>
          <p:nvPr/>
        </p:nvSpPr>
        <p:spPr>
          <a:xfrm>
            <a:off x="979788" y="4162772"/>
            <a:ext cx="3080063" cy="1292662"/>
          </a:xfrm>
          <a:prstGeom prst="rect">
            <a:avLst/>
          </a:prstGeom>
          <a:noFill/>
        </p:spPr>
        <p:txBody>
          <a:bodyPr wrap="square" rtlCol="0">
            <a:spAutoFit/>
          </a:bodyPr>
          <a:lstStyle/>
          <a:p>
            <a:pPr lvl="0"/>
            <a:r>
              <a:rPr lang="en-US" dirty="0" smtClean="0"/>
              <a:t> </a:t>
            </a:r>
            <a:endParaRPr lang="fr-FR" dirty="0"/>
          </a:p>
          <a:p>
            <a:pPr algn="ctr"/>
            <a:r>
              <a:rPr lang="en-US" sz="2000" b="1" dirty="0">
                <a:latin typeface="Times New Roman" pitchFamily="18" charset="0"/>
                <a:cs typeface="Times New Roman" pitchFamily="18" charset="0"/>
              </a:rPr>
              <a:t>I</a:t>
            </a:r>
            <a:r>
              <a:rPr lang="en-US" sz="2000" b="1" dirty="0" smtClean="0">
                <a:latin typeface="Times New Roman" pitchFamily="18" charset="0"/>
                <a:cs typeface="Times New Roman" pitchFamily="18" charset="0"/>
              </a:rPr>
              <a:t>nductively </a:t>
            </a:r>
            <a:r>
              <a:rPr lang="en-US" sz="2000" b="1" dirty="0">
                <a:latin typeface="Times New Roman" pitchFamily="18" charset="0"/>
                <a:cs typeface="Times New Roman" pitchFamily="18" charset="0"/>
              </a:rPr>
              <a:t>coupled plasma/atomic emission spectrometry (</a:t>
            </a:r>
            <a:r>
              <a:rPr lang="en-US" sz="2000" b="1" dirty="0" smtClean="0">
                <a:latin typeface="Times New Roman" pitchFamily="18" charset="0"/>
                <a:cs typeface="Times New Roman" pitchFamily="18" charset="0"/>
              </a:rPr>
              <a:t>ICP-AES)</a:t>
            </a:r>
            <a:endParaRPr lang="fr-FR" sz="2000" b="1" dirty="0">
              <a:latin typeface="Times New Roman" pitchFamily="18" charset="0"/>
              <a:cs typeface="Times New Roman" pitchFamily="18" charset="0"/>
            </a:endParaRPr>
          </a:p>
        </p:txBody>
      </p:sp>
      <p:pic>
        <p:nvPicPr>
          <p:cNvPr id="10"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7680" y="2369835"/>
            <a:ext cx="2859757" cy="2160240"/>
          </a:xfrm>
          <a:prstGeom prst="rect">
            <a:avLst/>
          </a:prstGeom>
        </p:spPr>
      </p:pic>
      <p:sp>
        <p:nvSpPr>
          <p:cNvPr id="11" name="ZoneTexte 5"/>
          <p:cNvSpPr txBox="1"/>
          <p:nvPr/>
        </p:nvSpPr>
        <p:spPr>
          <a:xfrm>
            <a:off x="4750545" y="4518849"/>
            <a:ext cx="2756892" cy="1015663"/>
          </a:xfrm>
          <a:prstGeom prst="rect">
            <a:avLst/>
          </a:prstGeom>
          <a:noFill/>
        </p:spPr>
        <p:txBody>
          <a:bodyPr wrap="square" rtlCol="0">
            <a:spAutoFit/>
          </a:bodyPr>
          <a:lstStyle/>
          <a:p>
            <a:pPr lvl="0" algn="ctr"/>
            <a:r>
              <a:rPr lang="en-US" sz="2000" b="1" dirty="0">
                <a:latin typeface="Times New Roman" pitchFamily="18" charset="0"/>
                <a:cs typeface="Times New Roman" pitchFamily="18" charset="0"/>
              </a:rPr>
              <a:t>I</a:t>
            </a:r>
            <a:r>
              <a:rPr lang="en-US" sz="2000" b="1" dirty="0" smtClean="0">
                <a:latin typeface="Times New Roman" pitchFamily="18" charset="0"/>
                <a:cs typeface="Times New Roman" pitchFamily="18" charset="0"/>
              </a:rPr>
              <a:t>nductively </a:t>
            </a:r>
            <a:r>
              <a:rPr lang="en-US" sz="2000" b="1" dirty="0">
                <a:latin typeface="Times New Roman" pitchFamily="18" charset="0"/>
                <a:cs typeface="Times New Roman" pitchFamily="18" charset="0"/>
              </a:rPr>
              <a:t>coupled plasma/mass spectrometry (ICP-MS</a:t>
            </a:r>
            <a:r>
              <a:rPr lang="en-US" sz="2000" b="1" dirty="0" smtClean="0">
                <a:latin typeface="Times New Roman" pitchFamily="18" charset="0"/>
                <a:cs typeface="Times New Roman" pitchFamily="18" charset="0"/>
              </a:rPr>
              <a:t>)</a:t>
            </a:r>
            <a:endParaRPr lang="fr-FR" sz="2000" b="1" dirty="0">
              <a:latin typeface="Times New Roman" pitchFamily="18" charset="0"/>
              <a:cs typeface="Times New Roman" pitchFamily="18" charset="0"/>
            </a:endParaRPr>
          </a:p>
        </p:txBody>
      </p:sp>
      <p:pic>
        <p:nvPicPr>
          <p:cNvPr id="12"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4271" y="2369835"/>
            <a:ext cx="2655466" cy="2160240"/>
          </a:xfrm>
          <a:prstGeom prst="rect">
            <a:avLst/>
          </a:prstGeom>
        </p:spPr>
      </p:pic>
      <p:sp>
        <p:nvSpPr>
          <p:cNvPr id="13" name="ZoneTexte 7"/>
          <p:cNvSpPr txBox="1"/>
          <p:nvPr/>
        </p:nvSpPr>
        <p:spPr>
          <a:xfrm>
            <a:off x="8198131" y="4756471"/>
            <a:ext cx="2491680" cy="707886"/>
          </a:xfrm>
          <a:prstGeom prst="rect">
            <a:avLst/>
          </a:prstGeom>
          <a:noFill/>
        </p:spPr>
        <p:txBody>
          <a:bodyPr wrap="square" rtlCol="0">
            <a:spAutoFit/>
          </a:bodyPr>
          <a:lstStyle/>
          <a:p>
            <a:pPr lvl="0" algn="ctr"/>
            <a:r>
              <a:rPr lang="en-US" sz="2000" b="1" dirty="0">
                <a:latin typeface="Times New Roman" pitchFamily="18" charset="0"/>
                <a:cs typeface="Times New Roman" pitchFamily="18" charset="0"/>
              </a:rPr>
              <a:t>Atomic absorption spectroscopy (AAS</a:t>
            </a:r>
            <a:r>
              <a:rPr lang="en-US" sz="2000" b="1" dirty="0" smtClean="0">
                <a:latin typeface="Times New Roman" pitchFamily="18" charset="0"/>
                <a:cs typeface="Times New Roman" pitchFamily="18" charset="0"/>
              </a:rPr>
              <a:t>)</a:t>
            </a:r>
            <a:endParaRPr lang="fr-FR" sz="2000" b="1" dirty="0">
              <a:latin typeface="Times New Roman" pitchFamily="18" charset="0"/>
              <a:cs typeface="Times New Roman" pitchFamily="18" charset="0"/>
            </a:endParaRPr>
          </a:p>
        </p:txBody>
      </p:sp>
      <p:sp>
        <p:nvSpPr>
          <p:cNvPr id="20" name="Rectangle 11"/>
          <p:cNvSpPr>
            <a:spLocks noChangeArrowheads="1"/>
          </p:cNvSpPr>
          <p:nvPr/>
        </p:nvSpPr>
        <p:spPr bwMode="auto">
          <a:xfrm>
            <a:off x="8294915" y="14143"/>
            <a:ext cx="24318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dirty="0" smtClean="0">
                <a:latin typeface="Times New Roman" panose="02020603050405020304" pitchFamily="18" charset="0"/>
                <a:cs typeface="Times New Roman" panose="02020603050405020304" pitchFamily="18" charset="0"/>
              </a:rPr>
              <a:t>1</a:t>
            </a:r>
            <a:r>
              <a:rPr lang="en-US" altLang="en-US" sz="2000" b="1" baseline="30000" dirty="0" smtClean="0">
                <a:latin typeface="Times New Roman" panose="02020603050405020304" pitchFamily="18" charset="0"/>
                <a:cs typeface="Times New Roman" panose="02020603050405020304" pitchFamily="18" charset="0"/>
              </a:rPr>
              <a:t>st</a:t>
            </a:r>
            <a:r>
              <a:rPr lang="en-US" altLang="en-US" sz="2000" b="1" dirty="0" smtClean="0">
                <a:latin typeface="Times New Roman" panose="02020603050405020304" pitchFamily="18" charset="0"/>
                <a:cs typeface="Times New Roman" panose="02020603050405020304" pitchFamily="18" charset="0"/>
              </a:rPr>
              <a:t> CIWC 2019</a:t>
            </a:r>
            <a:endParaRPr lang="en-US" altLang="en-US" sz="2000" b="1" dirty="0">
              <a:latin typeface="Times New Roman" panose="02020603050405020304" pitchFamily="18" charset="0"/>
              <a:cs typeface="Times New Roman" panose="02020603050405020304" pitchFamily="18" charset="0"/>
            </a:endParaRPr>
          </a:p>
        </p:txBody>
      </p:sp>
      <p:pic>
        <p:nvPicPr>
          <p:cNvPr id="21" name="Picture 20" descr="C:\Users\home\AppData\Local\Temp\HZ$D.082.3287\coatings_logo.png"/>
          <p:cNvPicPr/>
          <p:nvPr/>
        </p:nvPicPr>
        <p:blipFill>
          <a:blip r:embed="rId5">
            <a:extLst>
              <a:ext uri="{28A0092B-C50C-407E-A947-70E740481C1C}">
                <a14:useLocalDpi xmlns:a14="http://schemas.microsoft.com/office/drawing/2010/main" val="0"/>
              </a:ext>
            </a:extLst>
          </a:blip>
          <a:srcRect/>
          <a:stretch>
            <a:fillRect/>
          </a:stretch>
        </p:blipFill>
        <p:spPr bwMode="auto">
          <a:xfrm>
            <a:off x="10450286" y="14143"/>
            <a:ext cx="1741714" cy="409600"/>
          </a:xfrm>
          <a:prstGeom prst="rect">
            <a:avLst/>
          </a:prstGeom>
          <a:noFill/>
          <a:ln>
            <a:noFill/>
          </a:ln>
        </p:spPr>
      </p:pic>
      <p:pic>
        <p:nvPicPr>
          <p:cNvPr id="22" name="Picture 21"/>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
            <a:ext cx="718457" cy="507917"/>
          </a:xfrm>
          <a:prstGeom prst="rect">
            <a:avLst/>
          </a:prstGeom>
        </p:spPr>
      </p:pic>
      <p:pic>
        <p:nvPicPr>
          <p:cNvPr id="23" name="Image 6"/>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8457" y="1"/>
            <a:ext cx="743993" cy="4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769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1926" y="2643458"/>
            <a:ext cx="10838114" cy="2031325"/>
          </a:xfrm>
          <a:prstGeom prst="rect">
            <a:avLst/>
          </a:prstGeom>
          <a:noFill/>
        </p:spPr>
        <p:txBody>
          <a:bodyPr wrap="square" rtlCol="0">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Expensive,</a:t>
            </a:r>
          </a:p>
          <a:p>
            <a:pPr>
              <a:lnSpc>
                <a:spcPct val="150000"/>
              </a:lnSpc>
            </a:pPr>
            <a:r>
              <a:rPr lang="en-US" sz="2400" dirty="0" smtClean="0">
                <a:latin typeface="Times New Roman" panose="02020603050405020304" pitchFamily="18" charset="0"/>
                <a:cs typeface="Times New Roman" panose="02020603050405020304" pitchFamily="18" charset="0"/>
              </a:rPr>
              <a:t>Sample preparation,</a:t>
            </a:r>
          </a:p>
          <a:p>
            <a:pPr>
              <a:lnSpc>
                <a:spcPct val="150000"/>
              </a:lnSpc>
            </a:pPr>
            <a:r>
              <a:rPr lang="en-US" sz="2400" dirty="0" smtClean="0">
                <a:latin typeface="Times New Roman" panose="02020603050405020304" pitchFamily="18" charset="0"/>
                <a:cs typeface="Times New Roman" panose="02020603050405020304" pitchFamily="18" charset="0"/>
              </a:rPr>
              <a:t>Professional skills….etc. </a:t>
            </a:r>
          </a:p>
          <a:p>
            <a:endParaRPr lang="en-US" dirty="0"/>
          </a:p>
        </p:txBody>
      </p:sp>
      <p:sp>
        <p:nvSpPr>
          <p:cNvPr id="6" name="Right Brace 5"/>
          <p:cNvSpPr/>
          <p:nvPr/>
        </p:nvSpPr>
        <p:spPr>
          <a:xfrm>
            <a:off x="4085477" y="2844461"/>
            <a:ext cx="418011" cy="1567543"/>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1765" y="2612571"/>
            <a:ext cx="2486025" cy="1838325"/>
          </a:xfrm>
          <a:prstGeom prst="rect">
            <a:avLst/>
          </a:prstGeom>
        </p:spPr>
      </p:pic>
      <p:pic>
        <p:nvPicPr>
          <p:cNvPr id="16" name="Picture 1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33674" y="3179133"/>
            <a:ext cx="3367904" cy="959973"/>
          </a:xfrm>
          <a:prstGeom prst="rect">
            <a:avLst/>
          </a:prstGeom>
        </p:spPr>
      </p:pic>
      <p:sp>
        <p:nvSpPr>
          <p:cNvPr id="17" name="TextBox 16"/>
          <p:cNvSpPr txBox="1"/>
          <p:nvPr/>
        </p:nvSpPr>
        <p:spPr>
          <a:xfrm>
            <a:off x="8131765" y="4505615"/>
            <a:ext cx="2847703"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Lab-on-chip technology</a:t>
            </a:r>
            <a:endParaRPr lang="en-US" sz="2000" dirty="0">
              <a:latin typeface="Times New Roman" panose="02020603050405020304" pitchFamily="18" charset="0"/>
              <a:cs typeface="Times New Roman" panose="02020603050405020304" pitchFamily="18" charset="0"/>
            </a:endParaRPr>
          </a:p>
        </p:txBody>
      </p:sp>
      <p:sp>
        <p:nvSpPr>
          <p:cNvPr id="13" name="Rectangle 11"/>
          <p:cNvSpPr>
            <a:spLocks noChangeArrowheads="1"/>
          </p:cNvSpPr>
          <p:nvPr/>
        </p:nvSpPr>
        <p:spPr bwMode="auto">
          <a:xfrm>
            <a:off x="8294915" y="14143"/>
            <a:ext cx="24318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dirty="0" smtClean="0">
                <a:latin typeface="Times New Roman" panose="02020603050405020304" pitchFamily="18" charset="0"/>
                <a:cs typeface="Times New Roman" panose="02020603050405020304" pitchFamily="18" charset="0"/>
              </a:rPr>
              <a:t>1</a:t>
            </a:r>
            <a:r>
              <a:rPr lang="en-US" altLang="en-US" sz="2000" b="1" baseline="30000" dirty="0" smtClean="0">
                <a:latin typeface="Times New Roman" panose="02020603050405020304" pitchFamily="18" charset="0"/>
                <a:cs typeface="Times New Roman" panose="02020603050405020304" pitchFamily="18" charset="0"/>
              </a:rPr>
              <a:t>st</a:t>
            </a:r>
            <a:r>
              <a:rPr lang="en-US" altLang="en-US" sz="2000" b="1" dirty="0" smtClean="0">
                <a:latin typeface="Times New Roman" panose="02020603050405020304" pitchFamily="18" charset="0"/>
                <a:cs typeface="Times New Roman" panose="02020603050405020304" pitchFamily="18" charset="0"/>
              </a:rPr>
              <a:t> CIWC 2019</a:t>
            </a:r>
            <a:endParaRPr lang="en-US" altLang="en-US" sz="2000" b="1" dirty="0">
              <a:latin typeface="Times New Roman" panose="02020603050405020304" pitchFamily="18" charset="0"/>
              <a:cs typeface="Times New Roman" panose="02020603050405020304" pitchFamily="18" charset="0"/>
            </a:endParaRPr>
          </a:p>
        </p:txBody>
      </p:sp>
      <p:pic>
        <p:nvPicPr>
          <p:cNvPr id="18" name="Picture 17" descr="C:\Users\home\AppData\Local\Temp\HZ$D.082.3287\coatings_logo.png"/>
          <p:cNvPicPr/>
          <p:nvPr/>
        </p:nvPicPr>
        <p:blipFill>
          <a:blip r:embed="rId4">
            <a:extLst>
              <a:ext uri="{28A0092B-C50C-407E-A947-70E740481C1C}">
                <a14:useLocalDpi xmlns:a14="http://schemas.microsoft.com/office/drawing/2010/main" val="0"/>
              </a:ext>
            </a:extLst>
          </a:blip>
          <a:srcRect/>
          <a:stretch>
            <a:fillRect/>
          </a:stretch>
        </p:blipFill>
        <p:spPr bwMode="auto">
          <a:xfrm>
            <a:off x="10450286" y="14143"/>
            <a:ext cx="1741714" cy="409600"/>
          </a:xfrm>
          <a:prstGeom prst="rect">
            <a:avLst/>
          </a:prstGeom>
          <a:noFill/>
          <a:ln>
            <a:noFill/>
          </a:ln>
        </p:spPr>
      </p:pic>
      <p:pic>
        <p:nvPicPr>
          <p:cNvPr id="19" name="Picture 18"/>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
            <a:ext cx="718457" cy="507917"/>
          </a:xfrm>
          <a:prstGeom prst="rect">
            <a:avLst/>
          </a:prstGeom>
        </p:spPr>
      </p:pic>
      <p:pic>
        <p:nvPicPr>
          <p:cNvPr id="20" name="Image 6"/>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8457" y="1"/>
            <a:ext cx="743993" cy="4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522514" y="533791"/>
            <a:ext cx="11190811"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Conventional  methods for heavy metals detection</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66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887290" y="1180122"/>
            <a:ext cx="5046321" cy="3693319"/>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US" b="1" dirty="0" smtClean="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en-US" b="1" dirty="0" smtClean="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CAL 11 U</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C-dec-9-en-1-ylcalix[4]resorcinarene,</a:t>
            </a:r>
          </a:p>
          <a:p>
            <a:pPr marL="285750" indent="-285750" algn="just">
              <a:lnSpc>
                <a:spcPct val="150000"/>
              </a:lnSpc>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CAL 9U</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C-trans-2, cis-6-octa-1,5-dien-1-ylcalix[4]resorcinarene,</a:t>
            </a:r>
          </a:p>
          <a:p>
            <a:pPr marL="285750" indent="-285750" algn="just">
              <a:lnSpc>
                <a:spcPct val="150000"/>
              </a:lnSpc>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CAL 10</a:t>
            </a:r>
            <a:r>
              <a:rPr lang="en-US"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C-nonylcalix</a:t>
            </a:r>
            <a:r>
              <a:rPr lang="es-ES" dirty="0" smtClean="0">
                <a:latin typeface="Times New Roman" panose="02020603050405020304" pitchFamily="18" charset="0"/>
                <a:cs typeface="Times New Roman" panose="02020603050405020304" pitchFamily="18" charset="0"/>
              </a:rPr>
              <a:t>[4]resorcinarene.</a:t>
            </a:r>
            <a:endParaRPr lang="en-US" dirty="0">
              <a:latin typeface="Times New Roman" panose="02020603050405020304" pitchFamily="18" charset="0"/>
              <a:cs typeface="Times New Roman" panose="02020603050405020304" pitchFamily="18" charset="0"/>
            </a:endParaRPr>
          </a:p>
          <a:p>
            <a:endParaRPr lang="en-US" dirty="0"/>
          </a:p>
        </p:txBody>
      </p:sp>
      <p:sp>
        <p:nvSpPr>
          <p:cNvPr id="9" name="Left Brace 8"/>
          <p:cNvSpPr/>
          <p:nvPr/>
        </p:nvSpPr>
        <p:spPr>
          <a:xfrm>
            <a:off x="5394960" y="2860766"/>
            <a:ext cx="492330" cy="1844708"/>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0" name="Oval 9"/>
          <p:cNvSpPr/>
          <p:nvPr/>
        </p:nvSpPr>
        <p:spPr>
          <a:xfrm>
            <a:off x="985589" y="2521131"/>
            <a:ext cx="4336869" cy="242969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TextBox 12"/>
          <p:cNvSpPr txBox="1"/>
          <p:nvPr/>
        </p:nvSpPr>
        <p:spPr>
          <a:xfrm>
            <a:off x="1495041" y="2766481"/>
            <a:ext cx="3317967" cy="193899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Their synthesis is based on the condensation between para-substituted phenols/resorcinols and aldehydes</a:t>
            </a:r>
          </a:p>
        </p:txBody>
      </p:sp>
      <p:sp>
        <p:nvSpPr>
          <p:cNvPr id="14" name="Rectangle 11"/>
          <p:cNvSpPr>
            <a:spLocks noChangeArrowheads="1"/>
          </p:cNvSpPr>
          <p:nvPr/>
        </p:nvSpPr>
        <p:spPr bwMode="auto">
          <a:xfrm>
            <a:off x="8294915" y="14143"/>
            <a:ext cx="24318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dirty="0" smtClean="0">
                <a:latin typeface="Times New Roman" panose="02020603050405020304" pitchFamily="18" charset="0"/>
                <a:cs typeface="Times New Roman" panose="02020603050405020304" pitchFamily="18" charset="0"/>
              </a:rPr>
              <a:t>1</a:t>
            </a:r>
            <a:r>
              <a:rPr lang="en-US" altLang="en-US" sz="2000" b="1" baseline="30000" dirty="0" smtClean="0">
                <a:latin typeface="Times New Roman" panose="02020603050405020304" pitchFamily="18" charset="0"/>
                <a:cs typeface="Times New Roman" panose="02020603050405020304" pitchFamily="18" charset="0"/>
              </a:rPr>
              <a:t>st</a:t>
            </a:r>
            <a:r>
              <a:rPr lang="en-US" altLang="en-US" sz="2000" b="1" dirty="0" smtClean="0">
                <a:latin typeface="Times New Roman" panose="02020603050405020304" pitchFamily="18" charset="0"/>
                <a:cs typeface="Times New Roman" panose="02020603050405020304" pitchFamily="18" charset="0"/>
              </a:rPr>
              <a:t> CIWC 2019</a:t>
            </a:r>
            <a:endParaRPr lang="en-US" altLang="en-US" sz="2000" b="1" dirty="0">
              <a:latin typeface="Times New Roman" panose="02020603050405020304" pitchFamily="18" charset="0"/>
              <a:cs typeface="Times New Roman" panose="02020603050405020304" pitchFamily="18" charset="0"/>
            </a:endParaRPr>
          </a:p>
        </p:txBody>
      </p:sp>
      <p:pic>
        <p:nvPicPr>
          <p:cNvPr id="15" name="Picture 14" descr="C:\Users\home\AppData\Local\Temp\HZ$D.082.3287\coatings_logo.png"/>
          <p:cNvPicPr/>
          <p:nvPr/>
        </p:nvPicPr>
        <p:blipFill>
          <a:blip r:embed="rId2">
            <a:extLst>
              <a:ext uri="{28A0092B-C50C-407E-A947-70E740481C1C}">
                <a14:useLocalDpi xmlns:a14="http://schemas.microsoft.com/office/drawing/2010/main" val="0"/>
              </a:ext>
            </a:extLst>
          </a:blip>
          <a:srcRect/>
          <a:stretch>
            <a:fillRect/>
          </a:stretch>
        </p:blipFill>
        <p:spPr bwMode="auto">
          <a:xfrm>
            <a:off x="10450286" y="14143"/>
            <a:ext cx="1741714" cy="409600"/>
          </a:xfrm>
          <a:prstGeom prst="rect">
            <a:avLst/>
          </a:prstGeom>
          <a:noFill/>
          <a:ln>
            <a:noFill/>
          </a:ln>
        </p:spPr>
      </p:pic>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
            <a:ext cx="718457" cy="507917"/>
          </a:xfrm>
          <a:prstGeom prst="rect">
            <a:avLst/>
          </a:prstGeom>
        </p:spPr>
      </p:pic>
      <p:pic>
        <p:nvPicPr>
          <p:cNvPr id="17" name="Image 6"/>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8457" y="1"/>
            <a:ext cx="743993" cy="4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522514" y="533791"/>
            <a:ext cx="11190811"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   Materials &amp; methods</a:t>
            </a:r>
            <a:endParaRPr lang="en-US" sz="3600" dirty="0">
              <a:latin typeface="Times New Roman" panose="02020603050405020304" pitchFamily="18" charset="0"/>
              <a:cs typeface="Times New Roman" panose="02020603050405020304" pitchFamily="18" charset="0"/>
            </a:endParaRPr>
          </a:p>
        </p:txBody>
      </p:sp>
      <p:sp>
        <p:nvSpPr>
          <p:cNvPr id="12" name="Rectangle 11"/>
          <p:cNvSpPr/>
          <p:nvPr/>
        </p:nvSpPr>
        <p:spPr>
          <a:xfrm>
            <a:off x="522514" y="1068827"/>
            <a:ext cx="8359081" cy="46166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Synthesis of macrocycles</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208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circle(in)">
                                      <p:cBhvr>
                                        <p:cTn id="13" dur="2000"/>
                                        <p:tgtEl>
                                          <p:spTgt spid="8">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8">
                                            <p:txEl>
                                              <p:pRg st="5" end="5"/>
                                            </p:txEl>
                                          </p:spTgt>
                                        </p:tgtEl>
                                        <p:attrNameLst>
                                          <p:attrName>style.visibility</p:attrName>
                                        </p:attrNameLst>
                                      </p:cBhvr>
                                      <p:to>
                                        <p:strVal val="visible"/>
                                      </p:to>
                                    </p:set>
                                    <p:animEffect transition="in" filter="circle(in)">
                                      <p:cBhvr>
                                        <p:cTn id="16" dur="2000"/>
                                        <p:tgtEl>
                                          <p:spTgt spid="8">
                                            <p:txEl>
                                              <p:pRg st="5" end="5"/>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Effect transition="in" filter="circle(in)">
                                      <p:cBhvr>
                                        <p:cTn id="19"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1"/>
          <p:cNvSpPr>
            <a:spLocks noChangeArrowheads="1"/>
          </p:cNvSpPr>
          <p:nvPr/>
        </p:nvSpPr>
        <p:spPr bwMode="auto">
          <a:xfrm>
            <a:off x="8294915" y="14143"/>
            <a:ext cx="24318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dirty="0" smtClean="0">
                <a:latin typeface="Times New Roman" panose="02020603050405020304" pitchFamily="18" charset="0"/>
                <a:cs typeface="Times New Roman" panose="02020603050405020304" pitchFamily="18" charset="0"/>
              </a:rPr>
              <a:t>1</a:t>
            </a:r>
            <a:r>
              <a:rPr lang="en-US" altLang="en-US" sz="2000" b="1" baseline="30000" dirty="0" smtClean="0">
                <a:latin typeface="Times New Roman" panose="02020603050405020304" pitchFamily="18" charset="0"/>
                <a:cs typeface="Times New Roman" panose="02020603050405020304" pitchFamily="18" charset="0"/>
              </a:rPr>
              <a:t>st</a:t>
            </a:r>
            <a:r>
              <a:rPr lang="en-US" altLang="en-US" sz="2000" b="1" dirty="0" smtClean="0">
                <a:latin typeface="Times New Roman" panose="02020603050405020304" pitchFamily="18" charset="0"/>
                <a:cs typeface="Times New Roman" panose="02020603050405020304" pitchFamily="18" charset="0"/>
              </a:rPr>
              <a:t> CIWC 2019</a:t>
            </a:r>
            <a:endParaRPr lang="en-US" altLang="en-US" sz="2000" b="1" dirty="0">
              <a:latin typeface="Times New Roman" panose="02020603050405020304" pitchFamily="18" charset="0"/>
              <a:cs typeface="Times New Roman" panose="02020603050405020304" pitchFamily="18" charset="0"/>
            </a:endParaRPr>
          </a:p>
        </p:txBody>
      </p:sp>
      <p:pic>
        <p:nvPicPr>
          <p:cNvPr id="15" name="Picture 14" descr="C:\Users\home\AppData\Local\Temp\HZ$D.082.3287\coatings_logo.png"/>
          <p:cNvPicPr/>
          <p:nvPr/>
        </p:nvPicPr>
        <p:blipFill>
          <a:blip r:embed="rId2">
            <a:extLst>
              <a:ext uri="{28A0092B-C50C-407E-A947-70E740481C1C}">
                <a14:useLocalDpi xmlns:a14="http://schemas.microsoft.com/office/drawing/2010/main" val="0"/>
              </a:ext>
            </a:extLst>
          </a:blip>
          <a:srcRect/>
          <a:stretch>
            <a:fillRect/>
          </a:stretch>
        </p:blipFill>
        <p:spPr bwMode="auto">
          <a:xfrm>
            <a:off x="10450286" y="14143"/>
            <a:ext cx="1741714" cy="409600"/>
          </a:xfrm>
          <a:prstGeom prst="rect">
            <a:avLst/>
          </a:prstGeom>
          <a:noFill/>
          <a:ln>
            <a:noFill/>
          </a:ln>
        </p:spPr>
      </p:pic>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
            <a:ext cx="718457" cy="507917"/>
          </a:xfrm>
          <a:prstGeom prst="rect">
            <a:avLst/>
          </a:prstGeom>
        </p:spPr>
      </p:pic>
      <p:pic>
        <p:nvPicPr>
          <p:cNvPr id="17" name="Image 6"/>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8457" y="1"/>
            <a:ext cx="743993" cy="4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522514" y="533791"/>
            <a:ext cx="11190811"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   Materials &amp; methods</a:t>
            </a:r>
            <a:endParaRPr lang="en-US" sz="3600" dirty="0">
              <a:latin typeface="Times New Roman" panose="02020603050405020304" pitchFamily="18" charset="0"/>
              <a:cs typeface="Times New Roman" panose="02020603050405020304" pitchFamily="18" charset="0"/>
            </a:endParaRPr>
          </a:p>
        </p:txBody>
      </p:sp>
      <p:pic>
        <p:nvPicPr>
          <p:cNvPr id="12" name="Picture 11"/>
          <p:cNvPicPr/>
          <p:nvPr/>
        </p:nvPicPr>
        <p:blipFill>
          <a:blip r:embed="rId7">
            <a:extLst>
              <a:ext uri="{28A0092B-C50C-407E-A947-70E740481C1C}">
                <a14:useLocalDpi xmlns:a14="http://schemas.microsoft.com/office/drawing/2010/main" val="0"/>
              </a:ext>
            </a:extLst>
          </a:blip>
          <a:srcRect/>
          <a:stretch>
            <a:fillRect/>
          </a:stretch>
        </p:blipFill>
        <p:spPr bwMode="auto">
          <a:xfrm>
            <a:off x="918791" y="1691983"/>
            <a:ext cx="3063536" cy="2918582"/>
          </a:xfrm>
          <a:prstGeom prst="rect">
            <a:avLst/>
          </a:prstGeom>
          <a:noFill/>
          <a:ln>
            <a:noFill/>
          </a:ln>
        </p:spPr>
      </p:pic>
      <p:pic>
        <p:nvPicPr>
          <p:cNvPr id="19" name="Picture 18"/>
          <p:cNvPicPr/>
          <p:nvPr/>
        </p:nvPicPr>
        <p:blipFill>
          <a:blip r:embed="rId8">
            <a:extLst>
              <a:ext uri="{28A0092B-C50C-407E-A947-70E740481C1C}">
                <a14:useLocalDpi xmlns:a14="http://schemas.microsoft.com/office/drawing/2010/main" val="0"/>
              </a:ext>
            </a:extLst>
          </a:blip>
          <a:srcRect/>
          <a:stretch>
            <a:fillRect/>
          </a:stretch>
        </p:blipFill>
        <p:spPr bwMode="auto">
          <a:xfrm>
            <a:off x="4584103" y="1691983"/>
            <a:ext cx="3067632" cy="2918582"/>
          </a:xfrm>
          <a:prstGeom prst="rect">
            <a:avLst/>
          </a:prstGeom>
          <a:noFill/>
          <a:ln>
            <a:noFill/>
          </a:ln>
        </p:spPr>
      </p:pic>
      <p:pic>
        <p:nvPicPr>
          <p:cNvPr id="20" name="Picture 19"/>
          <p:cNvPicPr/>
          <p:nvPr/>
        </p:nvPicPr>
        <p:blipFill>
          <a:blip r:embed="rId9">
            <a:extLst>
              <a:ext uri="{28A0092B-C50C-407E-A947-70E740481C1C}">
                <a14:useLocalDpi xmlns:a14="http://schemas.microsoft.com/office/drawing/2010/main" val="0"/>
              </a:ext>
            </a:extLst>
          </a:blip>
          <a:srcRect/>
          <a:stretch>
            <a:fillRect/>
          </a:stretch>
        </p:blipFill>
        <p:spPr bwMode="auto">
          <a:xfrm>
            <a:off x="8253511" y="1691983"/>
            <a:ext cx="3067632" cy="2918582"/>
          </a:xfrm>
          <a:prstGeom prst="rect">
            <a:avLst/>
          </a:prstGeom>
          <a:noFill/>
          <a:ln>
            <a:noFill/>
          </a:ln>
        </p:spPr>
      </p:pic>
      <p:sp>
        <p:nvSpPr>
          <p:cNvPr id="21" name="Rectangle 20"/>
          <p:cNvSpPr/>
          <p:nvPr/>
        </p:nvSpPr>
        <p:spPr>
          <a:xfrm>
            <a:off x="522514" y="1068827"/>
            <a:ext cx="8359081" cy="46166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Synthesis of macrocycles</a:t>
            </a:r>
            <a:endParaRPr lang="fr-FR"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918791" y="4772056"/>
            <a:ext cx="10681026" cy="1479892"/>
          </a:xfrm>
          <a:prstGeom prst="rect">
            <a:avLst/>
          </a:prstGeom>
        </p:spPr>
        <p:txBody>
          <a:bodyPr wrap="square">
            <a:spAutoFit/>
          </a:bodyPr>
          <a:lstStyle/>
          <a:p>
            <a:pPr>
              <a:lnSpc>
                <a:spcPts val="1700"/>
              </a:lnSpc>
              <a:spcBef>
                <a:spcPts val="1200"/>
              </a:spcBef>
            </a:pPr>
            <a:r>
              <a:rPr lang="en-US" sz="2000" dirty="0" smtClean="0">
                <a:solidFill>
                  <a:srgbClr val="000000"/>
                </a:solidFill>
                <a:latin typeface="Times New Roman" panose="02020603050405020304" pitchFamily="18" charset="0"/>
                <a:ea typeface="Times New Roman" panose="02020603050405020304" pitchFamily="18" charset="0"/>
              </a:rPr>
              <a:t>                    (</a:t>
            </a:r>
            <a:r>
              <a:rPr lang="en-US" sz="2000" b="1" dirty="0">
                <a:solidFill>
                  <a:srgbClr val="000000"/>
                </a:solidFill>
                <a:latin typeface="Times New Roman" panose="02020603050405020304" pitchFamily="18" charset="0"/>
                <a:ea typeface="Times New Roman" panose="02020603050405020304" pitchFamily="18" charset="0"/>
              </a:rPr>
              <a:t>a</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smtClean="0">
                <a:solidFill>
                  <a:srgbClr val="000000"/>
                </a:solidFill>
                <a:latin typeface="Times New Roman" panose="02020603050405020304" pitchFamily="18" charset="0"/>
                <a:ea typeface="Times New Roman" panose="02020603050405020304" pitchFamily="18" charset="0"/>
              </a:rPr>
              <a:t>                         (</a:t>
            </a:r>
            <a:r>
              <a:rPr lang="en-US" sz="2000" b="1" dirty="0">
                <a:solidFill>
                  <a:srgbClr val="000000"/>
                </a:solidFill>
                <a:latin typeface="Times New Roman" panose="02020603050405020304" pitchFamily="18" charset="0"/>
                <a:ea typeface="Times New Roman" panose="02020603050405020304" pitchFamily="18" charset="0"/>
              </a:rPr>
              <a:t>b</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smtClean="0">
                <a:solidFill>
                  <a:srgbClr val="000000"/>
                </a:solidFill>
                <a:latin typeface="Times New Roman" panose="02020603050405020304" pitchFamily="18" charset="0"/>
                <a:ea typeface="Times New Roman" panose="02020603050405020304" pitchFamily="18" charset="0"/>
              </a:rPr>
              <a:t>                        (</a:t>
            </a:r>
            <a:r>
              <a:rPr lang="en-US" sz="2000" b="1" dirty="0">
                <a:solidFill>
                  <a:srgbClr val="000000"/>
                </a:solidFill>
                <a:latin typeface="Times New Roman" panose="02020603050405020304" pitchFamily="18" charset="0"/>
                <a:ea typeface="Times New Roman" panose="02020603050405020304" pitchFamily="18" charset="0"/>
              </a:rPr>
              <a:t>c</a:t>
            </a:r>
            <a:r>
              <a:rPr lang="en-US" sz="2000" dirty="0">
                <a:solidFill>
                  <a:srgbClr val="000000"/>
                </a:solidFill>
                <a:latin typeface="Times New Roman" panose="02020603050405020304" pitchFamily="18" charset="0"/>
                <a:ea typeface="Times New Roman" panose="02020603050405020304" pitchFamily="18" charset="0"/>
              </a:rPr>
              <a:t>)</a:t>
            </a:r>
            <a:endParaRPr lang="en-US" sz="3200" dirty="0">
              <a:solidFill>
                <a:srgbClr val="000000"/>
              </a:solidFill>
              <a:latin typeface="Times New Roman" panose="02020603050405020304" pitchFamily="18" charset="0"/>
              <a:ea typeface="Times New Roman" panose="02020603050405020304" pitchFamily="18" charset="0"/>
            </a:endParaRPr>
          </a:p>
          <a:p>
            <a:pPr marL="269875" marR="269875" algn="just">
              <a:spcBef>
                <a:spcPts val="600"/>
              </a:spcBef>
              <a:spcAft>
                <a:spcPts val="1200"/>
              </a:spcAft>
            </a:pPr>
            <a:endPar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69875" marR="269875" algn="just">
              <a:spcBef>
                <a:spcPts val="600"/>
              </a:spcBef>
              <a:spcAft>
                <a:spcPts val="1200"/>
              </a:spcAft>
            </a:pP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Figure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Molecular structures of the synthetized calix[4]resorcinarenes :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C-nonylcalix[4]resorcinarene;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C-dec-9-en-1-ylcalix[4]resorcinarene; and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C-trans-2, cis-6-octa-1,5-dien-1-ylcalix[4]resorcinarene </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842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945877875"/>
              </p:ext>
            </p:extLst>
          </p:nvPr>
        </p:nvGraphicFramePr>
        <p:xfrm>
          <a:off x="667803" y="1180122"/>
          <a:ext cx="10709945" cy="4943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11"/>
          <p:cNvSpPr>
            <a:spLocks noChangeArrowheads="1"/>
          </p:cNvSpPr>
          <p:nvPr/>
        </p:nvSpPr>
        <p:spPr bwMode="auto">
          <a:xfrm>
            <a:off x="8294915" y="14143"/>
            <a:ext cx="24318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dirty="0" smtClean="0">
                <a:latin typeface="Times New Roman" panose="02020603050405020304" pitchFamily="18" charset="0"/>
                <a:cs typeface="Times New Roman" panose="02020603050405020304" pitchFamily="18" charset="0"/>
              </a:rPr>
              <a:t>1</a:t>
            </a:r>
            <a:r>
              <a:rPr lang="en-US" altLang="en-US" sz="2000" b="1" baseline="30000" dirty="0" smtClean="0">
                <a:latin typeface="Times New Roman" panose="02020603050405020304" pitchFamily="18" charset="0"/>
                <a:cs typeface="Times New Roman" panose="02020603050405020304" pitchFamily="18" charset="0"/>
              </a:rPr>
              <a:t>st</a:t>
            </a:r>
            <a:r>
              <a:rPr lang="en-US" altLang="en-US" sz="2000" b="1" dirty="0" smtClean="0">
                <a:latin typeface="Times New Roman" panose="02020603050405020304" pitchFamily="18" charset="0"/>
                <a:cs typeface="Times New Roman" panose="02020603050405020304" pitchFamily="18" charset="0"/>
              </a:rPr>
              <a:t> CIWC 2019</a:t>
            </a:r>
            <a:endParaRPr lang="en-US" altLang="en-US" sz="2000" b="1" dirty="0">
              <a:latin typeface="Times New Roman" panose="02020603050405020304" pitchFamily="18" charset="0"/>
              <a:cs typeface="Times New Roman" panose="02020603050405020304" pitchFamily="18" charset="0"/>
            </a:endParaRPr>
          </a:p>
        </p:txBody>
      </p:sp>
      <p:pic>
        <p:nvPicPr>
          <p:cNvPr id="7" name="Picture 6" descr="C:\Users\home\AppData\Local\Temp\HZ$D.082.3287\coatings_logo.png"/>
          <p:cNvPicPr/>
          <p:nvPr/>
        </p:nvPicPr>
        <p:blipFill>
          <a:blip r:embed="rId7">
            <a:extLst>
              <a:ext uri="{28A0092B-C50C-407E-A947-70E740481C1C}">
                <a14:useLocalDpi xmlns:a14="http://schemas.microsoft.com/office/drawing/2010/main" val="0"/>
              </a:ext>
            </a:extLst>
          </a:blip>
          <a:srcRect/>
          <a:stretch>
            <a:fillRect/>
          </a:stretch>
        </p:blipFill>
        <p:spPr bwMode="auto">
          <a:xfrm>
            <a:off x="10450286" y="14143"/>
            <a:ext cx="1741714" cy="409600"/>
          </a:xfrm>
          <a:prstGeom prst="rect">
            <a:avLst/>
          </a:prstGeom>
          <a:noFill/>
          <a:ln>
            <a:noFill/>
          </a:ln>
        </p:spPr>
      </p:pic>
      <p:pic>
        <p:nvPicPr>
          <p:cNvPr id="8" name="Picture 7"/>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
            <a:ext cx="718457" cy="507917"/>
          </a:xfrm>
          <a:prstGeom prst="rect">
            <a:avLst/>
          </a:prstGeom>
        </p:spPr>
      </p:pic>
      <p:pic>
        <p:nvPicPr>
          <p:cNvPr id="9" name="Image 6"/>
          <p:cNvPicPr>
            <a:picLocks noChangeAspect="1" noChangeArrowheads="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8457" y="1"/>
            <a:ext cx="743993" cy="4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22514" y="533791"/>
            <a:ext cx="11190811"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   Materials &amp; methods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649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p:cNvSpPr>
            <a:spLocks noChangeArrowheads="1"/>
          </p:cNvSpPr>
          <p:nvPr/>
        </p:nvSpPr>
        <p:spPr bwMode="auto">
          <a:xfrm>
            <a:off x="8294915" y="14143"/>
            <a:ext cx="24318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dirty="0" smtClean="0">
                <a:latin typeface="Times New Roman" panose="02020603050405020304" pitchFamily="18" charset="0"/>
                <a:cs typeface="Times New Roman" panose="02020603050405020304" pitchFamily="18" charset="0"/>
              </a:rPr>
              <a:t>1</a:t>
            </a:r>
            <a:r>
              <a:rPr lang="en-US" altLang="en-US" sz="2000" b="1" baseline="30000" dirty="0" smtClean="0">
                <a:latin typeface="Times New Roman" panose="02020603050405020304" pitchFamily="18" charset="0"/>
                <a:cs typeface="Times New Roman" panose="02020603050405020304" pitchFamily="18" charset="0"/>
              </a:rPr>
              <a:t>st</a:t>
            </a:r>
            <a:r>
              <a:rPr lang="en-US" altLang="en-US" sz="2000" b="1" dirty="0" smtClean="0">
                <a:latin typeface="Times New Roman" panose="02020603050405020304" pitchFamily="18" charset="0"/>
                <a:cs typeface="Times New Roman" panose="02020603050405020304" pitchFamily="18" charset="0"/>
              </a:rPr>
              <a:t> CIWC 2019</a:t>
            </a:r>
            <a:endParaRPr lang="en-US" altLang="en-US" sz="2000" b="1" dirty="0">
              <a:latin typeface="Times New Roman" panose="02020603050405020304" pitchFamily="18" charset="0"/>
              <a:cs typeface="Times New Roman" panose="02020603050405020304" pitchFamily="18" charset="0"/>
            </a:endParaRPr>
          </a:p>
        </p:txBody>
      </p:sp>
      <p:pic>
        <p:nvPicPr>
          <p:cNvPr id="9" name="Picture 8" descr="C:\Users\home\AppData\Local\Temp\HZ$D.082.3287\coatings_logo.png"/>
          <p:cNvPicPr/>
          <p:nvPr/>
        </p:nvPicPr>
        <p:blipFill>
          <a:blip r:embed="rId2">
            <a:extLst>
              <a:ext uri="{28A0092B-C50C-407E-A947-70E740481C1C}">
                <a14:useLocalDpi xmlns:a14="http://schemas.microsoft.com/office/drawing/2010/main" val="0"/>
              </a:ext>
            </a:extLst>
          </a:blip>
          <a:srcRect/>
          <a:stretch>
            <a:fillRect/>
          </a:stretch>
        </p:blipFill>
        <p:spPr bwMode="auto">
          <a:xfrm>
            <a:off x="10450286" y="14143"/>
            <a:ext cx="1741714" cy="409600"/>
          </a:xfrm>
          <a:prstGeom prst="rect">
            <a:avLst/>
          </a:prstGeom>
          <a:noFill/>
          <a:ln>
            <a:noFill/>
          </a:ln>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
            <a:ext cx="718457" cy="507917"/>
          </a:xfrm>
          <a:prstGeom prst="rect">
            <a:avLst/>
          </a:prstGeom>
        </p:spPr>
      </p:pic>
      <p:pic>
        <p:nvPicPr>
          <p:cNvPr id="11" name="Image 6"/>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8457" y="1"/>
            <a:ext cx="743993" cy="4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522514" y="533791"/>
            <a:ext cx="11190811"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Results &amp; discussion</a:t>
            </a:r>
            <a:endParaRPr lang="en-US" sz="3600" dirty="0">
              <a:latin typeface="Times New Roman" panose="02020603050405020304" pitchFamily="18" charset="0"/>
              <a:cs typeface="Times New Roman" panose="02020603050405020304" pitchFamily="18" charset="0"/>
            </a:endParaRPr>
          </a:p>
        </p:txBody>
      </p:sp>
      <p:sp>
        <p:nvSpPr>
          <p:cNvPr id="12" name="Rectangle 11"/>
          <p:cNvSpPr/>
          <p:nvPr/>
        </p:nvSpPr>
        <p:spPr>
          <a:xfrm>
            <a:off x="522514" y="1068827"/>
            <a:ext cx="8359081" cy="769441"/>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Characterization </a:t>
            </a:r>
            <a:r>
              <a:rPr lang="en-US" sz="2400" dirty="0" smtClean="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macrocycles</a:t>
            </a:r>
          </a:p>
          <a:p>
            <a:r>
              <a:rPr lang="en-US" sz="2000" dirty="0" smtClean="0">
                <a:latin typeface="Times New Roman" panose="02020603050405020304" pitchFamily="18" charset="0"/>
                <a:cs typeface="Times New Roman" panose="02020603050405020304" pitchFamily="18" charset="0"/>
              </a:rPr>
              <a:t>Melting points determination</a:t>
            </a:r>
            <a:endParaRPr lang="fr-FR" sz="2000" dirty="0">
              <a:latin typeface="Times New Roman" panose="02020603050405020304" pitchFamily="18" charset="0"/>
              <a:cs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602161814"/>
              </p:ext>
            </p:extLst>
          </p:nvPr>
        </p:nvGraphicFramePr>
        <p:xfrm>
          <a:off x="522514" y="2795451"/>
          <a:ext cx="11190811" cy="2795451"/>
        </p:xfrm>
        <a:graphic>
          <a:graphicData uri="http://schemas.openxmlformats.org/drawingml/2006/table">
            <a:tbl>
              <a:tblPr firstRow="1" firstCol="1" bandRow="1">
                <a:tableStyleId>{5C22544A-7EE6-4342-B048-85BDC9FD1C3A}</a:tableStyleId>
              </a:tblPr>
              <a:tblGrid>
                <a:gridCol w="2539777">
                  <a:extLst>
                    <a:ext uri="{9D8B030D-6E8A-4147-A177-3AD203B41FA5}">
                      <a16:colId xmlns:a16="http://schemas.microsoft.com/office/drawing/2014/main" val="2400012515"/>
                    </a:ext>
                  </a:extLst>
                </a:gridCol>
                <a:gridCol w="3608587">
                  <a:extLst>
                    <a:ext uri="{9D8B030D-6E8A-4147-A177-3AD203B41FA5}">
                      <a16:colId xmlns:a16="http://schemas.microsoft.com/office/drawing/2014/main" val="2352182140"/>
                    </a:ext>
                  </a:extLst>
                </a:gridCol>
                <a:gridCol w="2512248">
                  <a:extLst>
                    <a:ext uri="{9D8B030D-6E8A-4147-A177-3AD203B41FA5}">
                      <a16:colId xmlns:a16="http://schemas.microsoft.com/office/drawing/2014/main" val="111375027"/>
                    </a:ext>
                  </a:extLst>
                </a:gridCol>
                <a:gridCol w="2530199">
                  <a:extLst>
                    <a:ext uri="{9D8B030D-6E8A-4147-A177-3AD203B41FA5}">
                      <a16:colId xmlns:a16="http://schemas.microsoft.com/office/drawing/2014/main" val="1059397822"/>
                    </a:ext>
                  </a:extLst>
                </a:gridCol>
              </a:tblGrid>
              <a:tr h="673302">
                <a:tc>
                  <a:txBody>
                    <a:bodyPr/>
                    <a:lstStyle/>
                    <a:p>
                      <a:pPr marL="0" marR="0" algn="ctr">
                        <a:lnSpc>
                          <a:spcPct val="107000"/>
                        </a:lnSpc>
                        <a:spcBef>
                          <a:spcPts val="0"/>
                        </a:spcBef>
                        <a:spcAft>
                          <a:spcPts val="0"/>
                        </a:spcAft>
                        <a:tabLst>
                          <a:tab pos="2581275" algn="l"/>
                        </a:tabLst>
                      </a:pPr>
                      <a:r>
                        <a:rPr lang="en-US" sz="2000" dirty="0">
                          <a:effectLst/>
                          <a:latin typeface="Times New Roman" panose="02020603050405020304" pitchFamily="18" charset="0"/>
                          <a:cs typeface="Times New Roman" panose="02020603050405020304" pitchFamily="18" charset="0"/>
                        </a:rPr>
                        <a:t>Molecule code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128" marR="47128" marT="0" marB="0"/>
                </a:tc>
                <a:tc>
                  <a:txBody>
                    <a:bodyPr/>
                    <a:lstStyle/>
                    <a:p>
                      <a:pPr marL="0" marR="0" algn="ctr">
                        <a:lnSpc>
                          <a:spcPct val="107000"/>
                        </a:lnSpc>
                        <a:spcBef>
                          <a:spcPts val="0"/>
                        </a:spcBef>
                        <a:spcAft>
                          <a:spcPts val="0"/>
                        </a:spcAft>
                        <a:tabLst>
                          <a:tab pos="2581275" algn="l"/>
                        </a:tabLst>
                      </a:pPr>
                      <a:r>
                        <a:rPr lang="en-US" sz="2000" dirty="0">
                          <a:effectLst/>
                          <a:latin typeface="Times New Roman" panose="02020603050405020304" pitchFamily="18" charset="0"/>
                          <a:cs typeface="Times New Roman" panose="02020603050405020304" pitchFamily="18" charset="0"/>
                        </a:rPr>
                        <a:t>Molecule name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128" marR="47128" marT="0" marB="0"/>
                </a:tc>
                <a:tc>
                  <a:txBody>
                    <a:bodyPr/>
                    <a:lstStyle/>
                    <a:p>
                      <a:pPr marL="0" marR="0" algn="ctr">
                        <a:lnSpc>
                          <a:spcPct val="107000"/>
                        </a:lnSpc>
                        <a:spcBef>
                          <a:spcPts val="0"/>
                        </a:spcBef>
                        <a:spcAft>
                          <a:spcPts val="0"/>
                        </a:spcAft>
                        <a:tabLst>
                          <a:tab pos="2581275" algn="l"/>
                        </a:tabLst>
                      </a:pPr>
                      <a:r>
                        <a:rPr lang="en-US" sz="2000" dirty="0">
                          <a:effectLst/>
                          <a:latin typeface="Times New Roman" panose="02020603050405020304" pitchFamily="18" charset="0"/>
                          <a:cs typeface="Times New Roman" panose="02020603050405020304" pitchFamily="18" charset="0"/>
                        </a:rPr>
                        <a:t>Melting point (</a:t>
                      </a:r>
                      <a:r>
                        <a:rPr lang="en-US" sz="2000" baseline="30000" dirty="0">
                          <a:effectLst/>
                          <a:latin typeface="Times New Roman" panose="02020603050405020304" pitchFamily="18" charset="0"/>
                          <a:cs typeface="Times New Roman" panose="02020603050405020304" pitchFamily="18" charset="0"/>
                        </a:rPr>
                        <a:t>0</a:t>
                      </a: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128" marR="47128" marT="0" marB="0"/>
                </a:tc>
                <a:tc>
                  <a:txBody>
                    <a:bodyPr/>
                    <a:lstStyle/>
                    <a:p>
                      <a:pPr marL="0" marR="0" algn="ctr">
                        <a:lnSpc>
                          <a:spcPct val="107000"/>
                        </a:lnSpc>
                        <a:spcBef>
                          <a:spcPts val="0"/>
                        </a:spcBef>
                        <a:spcAft>
                          <a:spcPts val="0"/>
                        </a:spcAft>
                        <a:tabLst>
                          <a:tab pos="2581275" algn="l"/>
                        </a:tabLst>
                      </a:pPr>
                      <a:r>
                        <a:rPr lang="en-US" sz="2000">
                          <a:effectLst/>
                          <a:latin typeface="Times New Roman" panose="02020603050405020304" pitchFamily="18" charset="0"/>
                          <a:cs typeface="Times New Roman" panose="02020603050405020304" pitchFamily="18" charset="0"/>
                        </a:rPr>
                        <a:t>Weight after grinding (g)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7128" marR="47128" marT="0" marB="0"/>
                </a:tc>
                <a:extLst>
                  <a:ext uri="{0D108BD9-81ED-4DB2-BD59-A6C34878D82A}">
                    <a16:rowId xmlns:a16="http://schemas.microsoft.com/office/drawing/2014/main" val="3651696439"/>
                  </a:ext>
                </a:extLst>
              </a:tr>
              <a:tr h="684970">
                <a:tc>
                  <a:txBody>
                    <a:bodyPr/>
                    <a:lstStyle/>
                    <a:p>
                      <a:pPr marL="0" marR="0" algn="ctr">
                        <a:lnSpc>
                          <a:spcPct val="107000"/>
                        </a:lnSpc>
                        <a:spcBef>
                          <a:spcPts val="0"/>
                        </a:spcBef>
                        <a:spcAft>
                          <a:spcPts val="0"/>
                        </a:spcAft>
                        <a:tabLst>
                          <a:tab pos="2581275" algn="l"/>
                        </a:tabLst>
                      </a:pPr>
                      <a:r>
                        <a:rPr lang="en-US" sz="20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tabLst>
                          <a:tab pos="2581275" algn="l"/>
                        </a:tabLst>
                      </a:pPr>
                      <a:r>
                        <a:rPr lang="en-US" sz="2000" dirty="0" smtClean="0">
                          <a:effectLst/>
                          <a:latin typeface="Times New Roman" panose="02020603050405020304" pitchFamily="18" charset="0"/>
                          <a:cs typeface="Times New Roman" panose="02020603050405020304" pitchFamily="18" charset="0"/>
                        </a:rPr>
                        <a:t>CAL 11U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128" marR="47128" marT="0" marB="0"/>
                </a:tc>
                <a:tc>
                  <a:txBody>
                    <a:bodyPr/>
                    <a:lstStyle/>
                    <a:p>
                      <a:pPr marL="0" marR="0" algn="ctr">
                        <a:lnSpc>
                          <a:spcPct val="107000"/>
                        </a:lnSpc>
                        <a:spcBef>
                          <a:spcPts val="0"/>
                        </a:spcBef>
                        <a:spcAft>
                          <a:spcPts val="0"/>
                        </a:spcAft>
                        <a:tabLst>
                          <a:tab pos="2581275" algn="l"/>
                        </a:tabLst>
                      </a:pPr>
                      <a:r>
                        <a:rPr lang="fr-FR" sz="2000" dirty="0">
                          <a:effectLst/>
                          <a:latin typeface="Times New Roman" panose="02020603050405020304" pitchFamily="18" charset="0"/>
                          <a:cs typeface="Times New Roman" panose="02020603050405020304" pitchFamily="18" charset="0"/>
                        </a:rPr>
                        <a:t>C-dec-9-en-1-ylcalix[4]resorcinarene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128" marR="47128" marT="0" marB="0"/>
                </a:tc>
                <a:tc>
                  <a:txBody>
                    <a:bodyPr/>
                    <a:lstStyle/>
                    <a:p>
                      <a:pPr marL="0" marR="0" algn="ctr">
                        <a:lnSpc>
                          <a:spcPct val="107000"/>
                        </a:lnSpc>
                        <a:spcBef>
                          <a:spcPts val="0"/>
                        </a:spcBef>
                        <a:spcAft>
                          <a:spcPts val="0"/>
                        </a:spcAft>
                        <a:tabLst>
                          <a:tab pos="2581275" algn="l"/>
                        </a:tabLst>
                      </a:pPr>
                      <a:r>
                        <a:rPr lang="fr-FR"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tabLst>
                          <a:tab pos="2581275" algn="l"/>
                        </a:tabLst>
                      </a:pPr>
                      <a:r>
                        <a:rPr lang="en-US" sz="2000" dirty="0">
                          <a:effectLst/>
                          <a:latin typeface="Times New Roman" panose="02020603050405020304" pitchFamily="18" charset="0"/>
                          <a:cs typeface="Times New Roman" panose="02020603050405020304" pitchFamily="18" charset="0"/>
                        </a:rPr>
                        <a:t>277.0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128" marR="47128" marT="0" marB="0"/>
                </a:tc>
                <a:tc>
                  <a:txBody>
                    <a:bodyPr/>
                    <a:lstStyle/>
                    <a:p>
                      <a:pPr marL="0" marR="0" algn="ctr">
                        <a:lnSpc>
                          <a:spcPct val="107000"/>
                        </a:lnSpc>
                        <a:spcBef>
                          <a:spcPts val="0"/>
                        </a:spcBef>
                        <a:spcAft>
                          <a:spcPts val="0"/>
                        </a:spcAft>
                        <a:tabLst>
                          <a:tab pos="2581275" algn="l"/>
                        </a:tabLst>
                      </a:pPr>
                      <a:r>
                        <a:rPr lang="en-US" sz="200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tabLst>
                          <a:tab pos="2581275" algn="l"/>
                        </a:tabLst>
                      </a:pPr>
                      <a:r>
                        <a:rPr lang="en-US" sz="2000">
                          <a:effectLst/>
                          <a:latin typeface="Times New Roman" panose="02020603050405020304" pitchFamily="18" charset="0"/>
                          <a:cs typeface="Times New Roman" panose="02020603050405020304" pitchFamily="18" charset="0"/>
                        </a:rPr>
                        <a:t>2.9434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7128" marR="47128" marT="0" marB="0"/>
                </a:tc>
                <a:extLst>
                  <a:ext uri="{0D108BD9-81ED-4DB2-BD59-A6C34878D82A}">
                    <a16:rowId xmlns:a16="http://schemas.microsoft.com/office/drawing/2014/main" val="3361134542"/>
                  </a:ext>
                </a:extLst>
              </a:tr>
              <a:tr h="752209">
                <a:tc>
                  <a:txBody>
                    <a:bodyPr/>
                    <a:lstStyle/>
                    <a:p>
                      <a:pPr marL="0" marR="0" algn="ctr">
                        <a:lnSpc>
                          <a:spcPct val="107000"/>
                        </a:lnSpc>
                        <a:spcBef>
                          <a:spcPts val="0"/>
                        </a:spcBef>
                        <a:spcAft>
                          <a:spcPts val="0"/>
                        </a:spcAft>
                        <a:tabLst>
                          <a:tab pos="2581275" algn="l"/>
                        </a:tabLst>
                      </a:pPr>
                      <a:r>
                        <a:rPr lang="en-US" sz="20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tabLst>
                          <a:tab pos="2581275" algn="l"/>
                        </a:tabLst>
                      </a:pPr>
                      <a:r>
                        <a:rPr lang="en-US" sz="2000" dirty="0" smtClean="0">
                          <a:effectLst/>
                          <a:latin typeface="Times New Roman" panose="02020603050405020304" pitchFamily="18" charset="0"/>
                          <a:cs typeface="Times New Roman" panose="02020603050405020304" pitchFamily="18" charset="0"/>
                        </a:rPr>
                        <a:t>CAL 9U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128" marR="47128" marT="0" marB="0"/>
                </a:tc>
                <a:tc>
                  <a:txBody>
                    <a:bodyPr/>
                    <a:lstStyle/>
                    <a:p>
                      <a:pPr marL="0" marR="0" algn="ctr">
                        <a:lnSpc>
                          <a:spcPct val="107000"/>
                        </a:lnSpc>
                        <a:spcBef>
                          <a:spcPts val="0"/>
                        </a:spcBef>
                        <a:spcAft>
                          <a:spcPts val="0"/>
                        </a:spcAft>
                        <a:tabLst>
                          <a:tab pos="2581275" algn="l"/>
                        </a:tabLst>
                      </a:pPr>
                      <a:r>
                        <a:rPr lang="fr-FR" sz="2000" dirty="0">
                          <a:effectLst/>
                          <a:latin typeface="Times New Roman" panose="02020603050405020304" pitchFamily="18" charset="0"/>
                          <a:cs typeface="Times New Roman" panose="02020603050405020304" pitchFamily="18" charset="0"/>
                        </a:rPr>
                        <a:t>C-trans-2, cis-6-octa-1,5-dien-1-ylcalix[4]resorcinarene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128" marR="47128" marT="0" marB="0"/>
                </a:tc>
                <a:tc>
                  <a:txBody>
                    <a:bodyPr/>
                    <a:lstStyle/>
                    <a:p>
                      <a:pPr marL="0" marR="0" algn="ctr">
                        <a:lnSpc>
                          <a:spcPct val="107000"/>
                        </a:lnSpc>
                        <a:spcBef>
                          <a:spcPts val="0"/>
                        </a:spcBef>
                        <a:spcAft>
                          <a:spcPts val="0"/>
                        </a:spcAft>
                        <a:tabLst>
                          <a:tab pos="2581275" algn="l"/>
                        </a:tabLst>
                      </a:pPr>
                      <a:r>
                        <a:rPr lang="en-US" sz="2000">
                          <a:effectLst/>
                          <a:latin typeface="Times New Roman" panose="02020603050405020304" pitchFamily="18" charset="0"/>
                          <a:cs typeface="Times New Roman" panose="02020603050405020304" pitchFamily="18" charset="0"/>
                        </a:rPr>
                        <a:t>Till 314.0 ( No thermal event)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7128" marR="47128" marT="0" marB="0"/>
                </a:tc>
                <a:tc>
                  <a:txBody>
                    <a:bodyPr/>
                    <a:lstStyle/>
                    <a:p>
                      <a:pPr marL="0" marR="0" algn="ctr">
                        <a:lnSpc>
                          <a:spcPct val="107000"/>
                        </a:lnSpc>
                        <a:spcBef>
                          <a:spcPts val="0"/>
                        </a:spcBef>
                        <a:spcAft>
                          <a:spcPts val="0"/>
                        </a:spcAft>
                        <a:tabLst>
                          <a:tab pos="2581275" algn="l"/>
                        </a:tabLst>
                      </a:pPr>
                      <a:r>
                        <a:rPr lang="en-US" sz="200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tabLst>
                          <a:tab pos="2581275" algn="l"/>
                        </a:tabLst>
                      </a:pPr>
                      <a:r>
                        <a:rPr lang="en-US" sz="2000">
                          <a:effectLst/>
                          <a:latin typeface="Times New Roman" panose="02020603050405020304" pitchFamily="18" charset="0"/>
                          <a:cs typeface="Times New Roman" panose="02020603050405020304" pitchFamily="18" charset="0"/>
                        </a:rPr>
                        <a:t>1.0644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7128" marR="47128" marT="0" marB="0"/>
                </a:tc>
                <a:extLst>
                  <a:ext uri="{0D108BD9-81ED-4DB2-BD59-A6C34878D82A}">
                    <a16:rowId xmlns:a16="http://schemas.microsoft.com/office/drawing/2014/main" val="1567518904"/>
                  </a:ext>
                </a:extLst>
              </a:tr>
              <a:tr h="684970">
                <a:tc>
                  <a:txBody>
                    <a:bodyPr/>
                    <a:lstStyle/>
                    <a:p>
                      <a:pPr marL="0" marR="0" algn="ctr">
                        <a:lnSpc>
                          <a:spcPct val="107000"/>
                        </a:lnSpc>
                        <a:spcBef>
                          <a:spcPts val="0"/>
                        </a:spcBef>
                        <a:spcAft>
                          <a:spcPts val="0"/>
                        </a:spcAft>
                        <a:tabLst>
                          <a:tab pos="2581275" algn="l"/>
                        </a:tabLst>
                      </a:pPr>
                      <a:endParaRPr lang="en-US" sz="2000" dirty="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tabLst>
                          <a:tab pos="2581275" algn="l"/>
                        </a:tabLst>
                      </a:pPr>
                      <a:r>
                        <a:rPr lang="en-US" sz="2000" dirty="0" smtClean="0">
                          <a:effectLst/>
                          <a:latin typeface="Times New Roman" panose="02020603050405020304" pitchFamily="18" charset="0"/>
                          <a:cs typeface="Times New Roman" panose="02020603050405020304" pitchFamily="18" charset="0"/>
                        </a:rPr>
                        <a:t>CAL 10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128" marR="47128" marT="0" marB="0"/>
                </a:tc>
                <a:tc>
                  <a:txBody>
                    <a:bodyPr/>
                    <a:lstStyle/>
                    <a:p>
                      <a:pPr marL="0" marR="0" algn="ctr">
                        <a:lnSpc>
                          <a:spcPct val="107000"/>
                        </a:lnSpc>
                        <a:spcBef>
                          <a:spcPts val="0"/>
                        </a:spcBef>
                        <a:spcAft>
                          <a:spcPts val="0"/>
                        </a:spcAft>
                        <a:tabLst>
                          <a:tab pos="2581275" algn="l"/>
                        </a:tabLst>
                      </a:pPr>
                      <a:endParaRPr lang="en-US" sz="2000" dirty="0" smtClean="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tabLst>
                          <a:tab pos="2581275" algn="l"/>
                        </a:tabLst>
                      </a:pPr>
                      <a:r>
                        <a:rPr lang="en-US" sz="2000" dirty="0" smtClean="0">
                          <a:effectLst/>
                          <a:latin typeface="Times New Roman" panose="02020603050405020304" pitchFamily="18" charset="0"/>
                          <a:cs typeface="Times New Roman" panose="02020603050405020304" pitchFamily="18" charset="0"/>
                        </a:rPr>
                        <a:t>C-nonylcalix[4]resorcinarene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128" marR="47128"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284.6</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7128" marR="47128"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0.0300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128" marR="47128" marT="0" marB="0"/>
                </a:tc>
                <a:extLst>
                  <a:ext uri="{0D108BD9-81ED-4DB2-BD59-A6C34878D82A}">
                    <a16:rowId xmlns:a16="http://schemas.microsoft.com/office/drawing/2014/main" val="2787119130"/>
                  </a:ext>
                </a:extLst>
              </a:tr>
            </a:tbl>
          </a:graphicData>
        </a:graphic>
      </p:graphicFrame>
      <p:sp>
        <p:nvSpPr>
          <p:cNvPr id="2" name="Rectangle 1"/>
          <p:cNvSpPr/>
          <p:nvPr/>
        </p:nvSpPr>
        <p:spPr>
          <a:xfrm>
            <a:off x="1879022" y="2085430"/>
            <a:ext cx="8477794" cy="458074"/>
          </a:xfrm>
          <a:prstGeom prst="rect">
            <a:avLst/>
          </a:prstGeom>
        </p:spPr>
        <p:txBody>
          <a:bodyPr wrap="square">
            <a:spAutoFit/>
          </a:bodyPr>
          <a:lstStyle/>
          <a:p>
            <a:pPr algn="ctr" eaLnBrk="0" hangingPunct="0">
              <a:lnSpc>
                <a:spcPct val="150000"/>
              </a:lnSpc>
              <a:spcBef>
                <a:spcPts val="1200"/>
              </a:spcBef>
              <a:spcAft>
                <a:spcPts val="600"/>
              </a:spcAft>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Table 1.</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Experimental melting points of the synthesized molecules.</a:t>
            </a:r>
            <a:endPar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333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2520</TotalTime>
  <Words>1698</Words>
  <Application>Microsoft Office PowerPoint</Application>
  <PresentationFormat>Widescreen</PresentationFormat>
  <Paragraphs>428</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AdvPTimes</vt:lpstr>
      <vt:lpstr>Arial</vt:lpstr>
      <vt:lpstr>Blackadder ITC</vt:lpstr>
      <vt:lpstr>Calibri</vt:lpstr>
      <vt:lpstr>Garamond</vt:lpstr>
      <vt:lpstr>Palatino Linotype</vt:lpstr>
      <vt:lpstr>Times New Roman</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Larbi Eddaif</dc:creator>
  <cp:lastModifiedBy>Larbi Eddaif</cp:lastModifiedBy>
  <cp:revision>71</cp:revision>
  <dcterms:created xsi:type="dcterms:W3CDTF">2019-01-03T08:24:58Z</dcterms:created>
  <dcterms:modified xsi:type="dcterms:W3CDTF">2019-03-21T12:35:06Z</dcterms:modified>
</cp:coreProperties>
</file>