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7" r:id="rId4"/>
    <p:sldId id="258" r:id="rId5"/>
    <p:sldId id="272" r:id="rId6"/>
    <p:sldId id="261" r:id="rId7"/>
    <p:sldId id="268" r:id="rId8"/>
    <p:sldId id="269" r:id="rId9"/>
    <p:sldId id="265"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Antonella Fais" initials="AF" lastIdx="1" clrIdx="2">
    <p:extLst>
      <p:ext uri="{19B8F6BF-5375-455C-9EA6-DF929625EA0E}">
        <p15:presenceInfo xmlns:p15="http://schemas.microsoft.com/office/powerpoint/2012/main" userId="S::antonella.fais@unica.it::ffca4842-0507-4878-a971-c1f938d92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8" autoAdjust="0"/>
    <p:restoredTop sz="94570" autoAdjust="0"/>
  </p:normalViewPr>
  <p:slideViewPr>
    <p:cSldViewPr>
      <p:cViewPr varScale="1">
        <p:scale>
          <a:sx n="108" d="100"/>
          <a:sy n="108" d="100"/>
        </p:scale>
        <p:origin x="4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10/25/19</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25/10/2019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25/10/2019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25/10/2019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25/10/2019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25/10/2019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10/25/19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8.tiff"/><Relationship Id="rId7" Type="http://schemas.openxmlformats.org/officeDocument/2006/relationships/image" Target="../media/image11.jpeg"/><Relationship Id="rId12"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hyperlink" Target="https://en.wikipedia.org/wiki/File:Mail_iOS.svg" TargetMode="External"/><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tiff"/><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816429"/>
          </a:xfrm>
          <a:prstGeom prst="rect">
            <a:avLst/>
          </a:prstGeom>
          <a:noFill/>
        </p:spPr>
        <p:txBody>
          <a:bodyPr wrap="square" rtlCol="0">
            <a:spAutoFit/>
          </a:bodyPr>
          <a:lstStyle/>
          <a:p>
            <a:pPr algn="ctr"/>
            <a:r>
              <a:rPr lang="en-US" sz="2400" b="1" dirty="0"/>
              <a:t>In the search of new xanthine oxidase inhibitors: 3-Phenylcoumarins versus 2-phenylbenzofurans</a:t>
            </a:r>
            <a:endParaRPr lang="en-US" b="1" dirty="0"/>
          </a:p>
          <a:p>
            <a:pPr algn="ctr"/>
            <a:endParaRPr lang="en-US" b="1" dirty="0"/>
          </a:p>
          <a:p>
            <a:pPr algn="ctr"/>
            <a:endParaRPr lang="fr-FR" dirty="0"/>
          </a:p>
          <a:p>
            <a:pPr algn="ctr"/>
            <a:r>
              <a:rPr lang="it-IT" b="1" dirty="0"/>
              <a:t>Benedetta Era</a:t>
            </a:r>
            <a:r>
              <a:rPr lang="it-IT" b="1" baseline="30000" dirty="0"/>
              <a:t>1</a:t>
            </a:r>
            <a:r>
              <a:rPr lang="it-IT" b="1" dirty="0"/>
              <a:t>, Giovanna L. Delogu</a:t>
            </a:r>
            <a:r>
              <a:rPr lang="it-IT" b="1" baseline="30000" dirty="0"/>
              <a:t>1</a:t>
            </a:r>
            <a:r>
              <a:rPr lang="it-IT" b="1" dirty="0"/>
              <a:t>, Francesca Pintus</a:t>
            </a:r>
            <a:r>
              <a:rPr lang="it-IT" b="1" baseline="30000" dirty="0"/>
              <a:t>1</a:t>
            </a:r>
            <a:r>
              <a:rPr lang="it-IT" b="1" dirty="0"/>
              <a:t>, Antonella Fais</a:t>
            </a:r>
            <a:r>
              <a:rPr lang="it-IT" b="1" baseline="30000" dirty="0"/>
              <a:t>1</a:t>
            </a:r>
            <a:r>
              <a:rPr lang="it-IT" b="1" dirty="0"/>
              <a:t> </a:t>
            </a:r>
          </a:p>
          <a:p>
            <a:pPr algn="ctr"/>
            <a:r>
              <a:rPr lang="it-IT" b="1" dirty="0"/>
              <a:t>and Maria </a:t>
            </a:r>
            <a:r>
              <a:rPr lang="it-IT" b="1" dirty="0" err="1"/>
              <a:t>J</a:t>
            </a:r>
            <a:r>
              <a:rPr lang="it-IT" b="1" dirty="0"/>
              <a:t>. Matos</a:t>
            </a:r>
            <a:r>
              <a:rPr lang="it-IT" b="1" baseline="30000" dirty="0"/>
              <a:t>2,</a:t>
            </a:r>
            <a:r>
              <a:rPr lang="it-IT" b="1" dirty="0"/>
              <a:t>*</a:t>
            </a:r>
            <a:endParaRPr lang="it-IT" b="1" baseline="30000" dirty="0"/>
          </a:p>
          <a:p>
            <a:endParaRPr lang="fr-FR" dirty="0"/>
          </a:p>
          <a:p>
            <a:r>
              <a:rPr lang="en-US" baseline="30000" dirty="0"/>
              <a:t>1</a:t>
            </a:r>
            <a:r>
              <a:rPr lang="en-US" dirty="0"/>
              <a:t> Department of Life and Environmental Sciences, University of Cagliari, 09042 </a:t>
            </a:r>
            <a:r>
              <a:rPr lang="en-US" dirty="0" err="1"/>
              <a:t>Monserrato</a:t>
            </a:r>
            <a:r>
              <a:rPr lang="en-US" dirty="0"/>
              <a:t>, Cagliari, Italy</a:t>
            </a:r>
          </a:p>
          <a:p>
            <a:r>
              <a:rPr lang="en-US" baseline="30000" dirty="0"/>
              <a:t>2</a:t>
            </a:r>
            <a:r>
              <a:rPr lang="en-US" dirty="0"/>
              <a:t> </a:t>
            </a:r>
            <a:r>
              <a:rPr lang="en-US" dirty="0" err="1"/>
              <a:t>Departamento</a:t>
            </a:r>
            <a:r>
              <a:rPr lang="en-US" dirty="0"/>
              <a:t> de </a:t>
            </a:r>
            <a:r>
              <a:rPr lang="en-US" dirty="0" err="1"/>
              <a:t>Química</a:t>
            </a:r>
            <a:r>
              <a:rPr lang="en-US" dirty="0"/>
              <a:t> </a:t>
            </a:r>
            <a:r>
              <a:rPr lang="en-US" dirty="0" err="1"/>
              <a:t>Orgánica</a:t>
            </a:r>
            <a:r>
              <a:rPr lang="en-US" dirty="0"/>
              <a:t>, </a:t>
            </a:r>
            <a:r>
              <a:rPr lang="en-US" dirty="0" err="1"/>
              <a:t>Facultade</a:t>
            </a:r>
            <a:r>
              <a:rPr lang="en-US" dirty="0"/>
              <a:t> de </a:t>
            </a:r>
            <a:r>
              <a:rPr lang="en-US" dirty="0" err="1"/>
              <a:t>Farmacia</a:t>
            </a:r>
            <a:r>
              <a:rPr lang="en-US" dirty="0"/>
              <a:t>, </a:t>
            </a:r>
            <a:r>
              <a:rPr lang="en-US" dirty="0" err="1"/>
              <a:t>Universidade</a:t>
            </a:r>
            <a:r>
              <a:rPr lang="en-US" dirty="0"/>
              <a:t> de Santiago de Compostela, 15782, Santiago de Compostela, Spain </a:t>
            </a:r>
          </a:p>
          <a:p>
            <a:endParaRPr lang="fr-FR" dirty="0"/>
          </a:p>
          <a:p>
            <a:r>
              <a:rPr lang="en-US" sz="1400" b="1" dirty="0"/>
              <a:t>*</a:t>
            </a:r>
            <a:r>
              <a:rPr lang="en-US" sz="1400" dirty="0"/>
              <a:t> Corresponding author: </a:t>
            </a:r>
            <a:r>
              <a:rPr lang="en-US" sz="1400" dirty="0" err="1"/>
              <a:t>mariajoao.correiapinto@usc.es</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4" name="Imagen 3" descr="Imagen que contiene cuarto&#10;&#10;Descripción generada automáticamente">
            <a:extLst>
              <a:ext uri="{FF2B5EF4-FFF2-40B4-BE49-F238E27FC236}">
                <a16:creationId xmlns:a16="http://schemas.microsoft.com/office/drawing/2014/main" id="{C8266BC9-F092-474F-A5D2-4C8F27765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5848164"/>
            <a:ext cx="777875" cy="777875"/>
          </a:xfrm>
          <a:prstGeom prst="rect">
            <a:avLst/>
          </a:prstGeom>
        </p:spPr>
      </p:pic>
      <p:pic>
        <p:nvPicPr>
          <p:cNvPr id="10" name="Imagen 9">
            <a:extLst>
              <a:ext uri="{FF2B5EF4-FFF2-40B4-BE49-F238E27FC236}">
                <a16:creationId xmlns:a16="http://schemas.microsoft.com/office/drawing/2014/main" id="{6312C019-AAEF-4A40-BE0C-55850A2F05C2}"/>
              </a:ext>
            </a:extLst>
          </p:cNvPr>
          <p:cNvPicPr>
            <a:picLocks noChangeAspect="1"/>
          </p:cNvPicPr>
          <p:nvPr/>
        </p:nvPicPr>
        <p:blipFill>
          <a:blip r:embed="rId5" cstate="print"/>
          <a:stretch>
            <a:fillRect/>
          </a:stretch>
        </p:blipFill>
        <p:spPr>
          <a:xfrm>
            <a:off x="5812460" y="5885975"/>
            <a:ext cx="2874340" cy="7022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067800" cy="1200329"/>
          </a:xfrm>
          <a:prstGeom prst="rect">
            <a:avLst/>
          </a:prstGeom>
        </p:spPr>
        <p:txBody>
          <a:bodyPr wrap="square">
            <a:spAutoFit/>
          </a:bodyPr>
          <a:lstStyle/>
          <a:p>
            <a:pPr algn="ctr"/>
            <a:r>
              <a:rPr lang="en-US" sz="2400" b="1" dirty="0"/>
              <a:t>In the search of new xanthine oxidase inhibitors: 3-Phenylcoumarins versus 2-phenylbenzofurans</a:t>
            </a:r>
          </a:p>
          <a:p>
            <a:pPr algn="ctr"/>
            <a:endParaRPr lang="en-US" sz="2400" b="1" dirty="0"/>
          </a:p>
        </p:txBody>
      </p:sp>
      <p:sp>
        <p:nvSpPr>
          <p:cNvPr id="12" name="Slide Number Placeholder 11"/>
          <p:cNvSpPr>
            <a:spLocks noGrp="1"/>
          </p:cNvSpPr>
          <p:nvPr>
            <p:ph type="sldNum" sz="quarter" idx="12"/>
          </p:nvPr>
        </p:nvSpPr>
        <p:spPr>
          <a:xfrm>
            <a:off x="6934200" y="635635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3" name="Imagen 2" descr="Imagen que contiene camiseta&#10;&#10;Descripción generada automáticamente">
            <a:extLst>
              <a:ext uri="{FF2B5EF4-FFF2-40B4-BE49-F238E27FC236}">
                <a16:creationId xmlns:a16="http://schemas.microsoft.com/office/drawing/2014/main" id="{B758EA9B-9378-3F4F-BC44-1978C7472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240" y="904771"/>
            <a:ext cx="5601519" cy="5048458"/>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862870"/>
          </a:xfrm>
          <a:prstGeom prst="rect">
            <a:avLst/>
          </a:prstGeom>
          <a:noFill/>
        </p:spPr>
        <p:txBody>
          <a:bodyPr wrap="square" rtlCol="0">
            <a:spAutoFit/>
          </a:bodyPr>
          <a:lstStyle/>
          <a:p>
            <a:r>
              <a:rPr lang="en-US" b="1" dirty="0"/>
              <a:t>Abstract:</a:t>
            </a:r>
            <a:endParaRPr lang="en-US" dirty="0"/>
          </a:p>
          <a:p>
            <a:pPr algn="just">
              <a:spcBef>
                <a:spcPts val="600"/>
              </a:spcBef>
              <a:spcAft>
                <a:spcPts val="600"/>
              </a:spcAft>
            </a:pPr>
            <a:r>
              <a:rPr lang="en-US" sz="1600" dirty="0"/>
              <a:t>Xanthine oxidase (XO) is an enzyme that catalyzes the oxidation of hypoxanthine to xanthine, and this one to uric acid. This process reduces molecular oxygen to O</a:t>
            </a:r>
            <a:r>
              <a:rPr lang="en-US" sz="1600" baseline="-25000" dirty="0"/>
              <a:t>2</a:t>
            </a:r>
            <a:r>
              <a:rPr lang="en-US" sz="1600" baseline="30000" dirty="0"/>
              <a:t>⋅−</a:t>
            </a:r>
            <a:r>
              <a:rPr lang="en-US" sz="1600" dirty="0"/>
              <a:t>. Hydroxyl free radicals and hydrogen peroxide, both of which are byproducts of XO activity, can caused oxidative stress in human cells. Overproduction of uric acid in the body leads to hyperuricemia, which is also linked with gout. Uric production in the body can be lowered by XO inhibitors. Inhibition of XO has also been proposed as a mechanism for improving cardiovascular health. Therefore, the search for new efficient XO inhibitors is an interesting topic in drug discovery.</a:t>
            </a:r>
          </a:p>
          <a:p>
            <a:pPr algn="just">
              <a:spcBef>
                <a:spcPts val="600"/>
              </a:spcBef>
              <a:spcAft>
                <a:spcPts val="600"/>
              </a:spcAft>
            </a:pPr>
            <a:r>
              <a:rPr lang="en-US" sz="1600" dirty="0"/>
              <a:t>3-Phenylcoumarins and 2-phenylbenzofurans are privileged scaffolds in Medicinal Chemistry. Their structural similarity makes them interesting molecules for a comparative work. Methoxy and nitro substituents were introduced in both scaffolds. A preliminary study gives some insights into the synthesis and biological activity of these molecules against this important target. In general, the studied 3-phenylcoumarins proved to be better XO inhibitors than the similarly substituted 2-phenylbenzofurans. Further studies are still needed to optimize the structure and increase the potential of these molecules as XO inhibitors for the treatment of gout.</a:t>
            </a:r>
          </a:p>
          <a:p>
            <a:pPr algn="just"/>
            <a:endParaRPr lang="en-US" sz="1600" dirty="0"/>
          </a:p>
          <a:p>
            <a:r>
              <a:rPr lang="en-US" sz="1600" b="1" dirty="0"/>
              <a:t>Keywords: </a:t>
            </a:r>
            <a:r>
              <a:rPr lang="en-US" sz="1600" dirty="0"/>
              <a:t>Xanthine oxidase inhibitors; 3-Phenylcoumarins; 2-Phenylbenzofurans.</a:t>
            </a:r>
            <a:endParaRPr lang="en-US"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cxnSp>
        <p:nvCxnSpPr>
          <p:cNvPr id="4" name="Connettore 2 3">
            <a:extLst>
              <a:ext uri="{FF2B5EF4-FFF2-40B4-BE49-F238E27FC236}">
                <a16:creationId xmlns:a16="http://schemas.microsoft.com/office/drawing/2014/main" id="{A26428BC-1B73-4BCE-A94C-A8290118E52F}"/>
              </a:ext>
            </a:extLst>
          </p:cNvPr>
          <p:cNvCxnSpPr>
            <a:cxnSpLocks/>
          </p:cNvCxnSpPr>
          <p:nvPr/>
        </p:nvCxnSpPr>
        <p:spPr>
          <a:xfrm>
            <a:off x="4579789" y="3261413"/>
            <a:ext cx="0" cy="10583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3EDB708D-654F-473D-80F3-67930F4FBD26}"/>
              </a:ext>
            </a:extLst>
          </p:cNvPr>
          <p:cNvCxnSpPr>
            <a:cxnSpLocks/>
          </p:cNvCxnSpPr>
          <p:nvPr/>
        </p:nvCxnSpPr>
        <p:spPr>
          <a:xfrm flipH="1">
            <a:off x="2490858" y="4677388"/>
            <a:ext cx="1371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9AA1FB0F-69F7-4761-A7E6-4D2719BB5614}"/>
              </a:ext>
            </a:extLst>
          </p:cNvPr>
          <p:cNvSpPr txBox="1"/>
          <p:nvPr/>
        </p:nvSpPr>
        <p:spPr>
          <a:xfrm>
            <a:off x="3738469" y="2733117"/>
            <a:ext cx="1682640" cy="369332"/>
          </a:xfrm>
          <a:prstGeom prst="rect">
            <a:avLst/>
          </a:prstGeom>
          <a:noFill/>
        </p:spPr>
        <p:txBody>
          <a:bodyPr wrap="none" rtlCol="0">
            <a:spAutoFit/>
          </a:bodyPr>
          <a:lstStyle/>
          <a:p>
            <a:r>
              <a:rPr lang="en-US"/>
              <a:t>HYPOXANTHINE</a:t>
            </a:r>
          </a:p>
        </p:txBody>
      </p:sp>
      <p:sp>
        <p:nvSpPr>
          <p:cNvPr id="32" name="CasellaDiTesto 31">
            <a:extLst>
              <a:ext uri="{FF2B5EF4-FFF2-40B4-BE49-F238E27FC236}">
                <a16:creationId xmlns:a16="http://schemas.microsoft.com/office/drawing/2014/main" id="{99236EBD-AF91-445D-8B58-B9855C9B3EF9}"/>
              </a:ext>
            </a:extLst>
          </p:cNvPr>
          <p:cNvSpPr txBox="1"/>
          <p:nvPr/>
        </p:nvSpPr>
        <p:spPr>
          <a:xfrm>
            <a:off x="3998540" y="4492722"/>
            <a:ext cx="1162498" cy="369332"/>
          </a:xfrm>
          <a:prstGeom prst="rect">
            <a:avLst/>
          </a:prstGeom>
          <a:noFill/>
        </p:spPr>
        <p:txBody>
          <a:bodyPr wrap="none" rtlCol="0">
            <a:spAutoFit/>
          </a:bodyPr>
          <a:lstStyle/>
          <a:p>
            <a:r>
              <a:rPr lang="en-US"/>
              <a:t>XANTHINE</a:t>
            </a:r>
          </a:p>
        </p:txBody>
      </p:sp>
      <p:sp>
        <p:nvSpPr>
          <p:cNvPr id="36" name="CasellaDiTesto 35">
            <a:extLst>
              <a:ext uri="{FF2B5EF4-FFF2-40B4-BE49-F238E27FC236}">
                <a16:creationId xmlns:a16="http://schemas.microsoft.com/office/drawing/2014/main" id="{D3776B9A-88C2-4A58-84F3-CCAE9C89D4F0}"/>
              </a:ext>
            </a:extLst>
          </p:cNvPr>
          <p:cNvSpPr txBox="1"/>
          <p:nvPr/>
        </p:nvSpPr>
        <p:spPr>
          <a:xfrm>
            <a:off x="1295400" y="4492722"/>
            <a:ext cx="1146404" cy="369332"/>
          </a:xfrm>
          <a:prstGeom prst="rect">
            <a:avLst/>
          </a:prstGeom>
          <a:noFill/>
        </p:spPr>
        <p:txBody>
          <a:bodyPr wrap="none" rtlCol="0">
            <a:spAutoFit/>
          </a:bodyPr>
          <a:lstStyle/>
          <a:p>
            <a:r>
              <a:rPr lang="en-US"/>
              <a:t>URIC ACID</a:t>
            </a:r>
          </a:p>
        </p:txBody>
      </p:sp>
      <p:grpSp>
        <p:nvGrpSpPr>
          <p:cNvPr id="6" name="Grupo 5">
            <a:extLst>
              <a:ext uri="{FF2B5EF4-FFF2-40B4-BE49-F238E27FC236}">
                <a16:creationId xmlns:a16="http://schemas.microsoft.com/office/drawing/2014/main" id="{CCB51B5F-0ABC-434C-BBA5-A9556DA48AE8}"/>
              </a:ext>
            </a:extLst>
          </p:cNvPr>
          <p:cNvGrpSpPr/>
          <p:nvPr/>
        </p:nvGrpSpPr>
        <p:grpSpPr>
          <a:xfrm>
            <a:off x="4495800" y="3458994"/>
            <a:ext cx="1857516" cy="663225"/>
            <a:chOff x="4495800" y="3603975"/>
            <a:chExt cx="1857516" cy="663225"/>
          </a:xfrm>
        </p:grpSpPr>
        <p:sp>
          <p:nvSpPr>
            <p:cNvPr id="37" name="Freccia circolare in su 36">
              <a:extLst>
                <a:ext uri="{FF2B5EF4-FFF2-40B4-BE49-F238E27FC236}">
                  <a16:creationId xmlns:a16="http://schemas.microsoft.com/office/drawing/2014/main" id="{97B22A2A-0FBE-4D89-9BA9-2075EDA1A8F0}"/>
                </a:ext>
              </a:extLst>
            </p:cNvPr>
            <p:cNvSpPr/>
            <p:nvPr/>
          </p:nvSpPr>
          <p:spPr>
            <a:xfrm>
              <a:off x="5029200" y="3973308"/>
              <a:ext cx="1103816" cy="2938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asellaDiTesto 37">
              <a:extLst>
                <a:ext uri="{FF2B5EF4-FFF2-40B4-BE49-F238E27FC236}">
                  <a16:creationId xmlns:a16="http://schemas.microsoft.com/office/drawing/2014/main" id="{13C59341-03C9-4175-A449-8A5CFF5A0453}"/>
                </a:ext>
              </a:extLst>
            </p:cNvPr>
            <p:cNvSpPr txBox="1"/>
            <p:nvPr/>
          </p:nvSpPr>
          <p:spPr>
            <a:xfrm>
              <a:off x="4495800" y="3603975"/>
              <a:ext cx="1103810" cy="369332"/>
            </a:xfrm>
            <a:prstGeom prst="rect">
              <a:avLst/>
            </a:prstGeom>
            <a:noFill/>
          </p:spPr>
          <p:txBody>
            <a:bodyPr wrap="square" rtlCol="0">
              <a:spAutoFit/>
            </a:bodyPr>
            <a:lstStyle/>
            <a:p>
              <a:pPr algn="ctr"/>
              <a:r>
                <a:rPr lang="en-US"/>
                <a:t>H</a:t>
              </a:r>
              <a:r>
                <a:rPr lang="en-US" baseline="-25000"/>
                <a:t>2</a:t>
              </a:r>
              <a:r>
                <a:rPr lang="en-US"/>
                <a:t>O+O</a:t>
              </a:r>
              <a:r>
                <a:rPr lang="en-US" baseline="-25000"/>
                <a:t>2</a:t>
              </a:r>
            </a:p>
          </p:txBody>
        </p:sp>
        <p:sp>
          <p:nvSpPr>
            <p:cNvPr id="39" name="CasellaDiTesto 38">
              <a:extLst>
                <a:ext uri="{FF2B5EF4-FFF2-40B4-BE49-F238E27FC236}">
                  <a16:creationId xmlns:a16="http://schemas.microsoft.com/office/drawing/2014/main" id="{75AF21A5-CA43-4267-A833-C8D3010FF4AE}"/>
                </a:ext>
              </a:extLst>
            </p:cNvPr>
            <p:cNvSpPr txBox="1"/>
            <p:nvPr/>
          </p:nvSpPr>
          <p:spPr>
            <a:xfrm>
              <a:off x="5715000" y="3603975"/>
              <a:ext cx="638316" cy="369332"/>
            </a:xfrm>
            <a:prstGeom prst="rect">
              <a:avLst/>
            </a:prstGeom>
            <a:noFill/>
          </p:spPr>
          <p:txBody>
            <a:bodyPr wrap="none" rtlCol="0">
              <a:spAutoFit/>
            </a:bodyPr>
            <a:lstStyle/>
            <a:p>
              <a:pPr algn="ctr"/>
              <a:r>
                <a:rPr lang="en-US"/>
                <a:t>H</a:t>
              </a:r>
              <a:r>
                <a:rPr lang="en-US" baseline="-25000"/>
                <a:t>2</a:t>
              </a:r>
              <a:r>
                <a:rPr lang="en-US"/>
                <a:t>O</a:t>
              </a:r>
              <a:r>
                <a:rPr lang="en-US" baseline="-25000"/>
                <a:t>2</a:t>
              </a:r>
            </a:p>
          </p:txBody>
        </p:sp>
      </p:grpSp>
      <p:grpSp>
        <p:nvGrpSpPr>
          <p:cNvPr id="3" name="Grupo 2">
            <a:extLst>
              <a:ext uri="{FF2B5EF4-FFF2-40B4-BE49-F238E27FC236}">
                <a16:creationId xmlns:a16="http://schemas.microsoft.com/office/drawing/2014/main" id="{1CF57787-F514-024D-BF9E-6835887581C9}"/>
              </a:ext>
            </a:extLst>
          </p:cNvPr>
          <p:cNvGrpSpPr/>
          <p:nvPr/>
        </p:nvGrpSpPr>
        <p:grpSpPr>
          <a:xfrm>
            <a:off x="2409684" y="4842999"/>
            <a:ext cx="1781316" cy="719601"/>
            <a:chOff x="2409684" y="4864750"/>
            <a:chExt cx="1781316" cy="719601"/>
          </a:xfrm>
        </p:grpSpPr>
        <p:sp>
          <p:nvSpPr>
            <p:cNvPr id="41" name="Freccia circolare in su 40">
              <a:extLst>
                <a:ext uri="{FF2B5EF4-FFF2-40B4-BE49-F238E27FC236}">
                  <a16:creationId xmlns:a16="http://schemas.microsoft.com/office/drawing/2014/main" id="{B0120B72-35C7-4F73-8D1F-7FB0A58DE98E}"/>
                </a:ext>
              </a:extLst>
            </p:cNvPr>
            <p:cNvSpPr/>
            <p:nvPr/>
          </p:nvSpPr>
          <p:spPr>
            <a:xfrm rot="10800000">
              <a:off x="2691739" y="4864750"/>
              <a:ext cx="946275" cy="3168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asellaDiTesto 43">
              <a:extLst>
                <a:ext uri="{FF2B5EF4-FFF2-40B4-BE49-F238E27FC236}">
                  <a16:creationId xmlns:a16="http://schemas.microsoft.com/office/drawing/2014/main" id="{BD9054E8-6C41-492C-97F6-4AA369F31344}"/>
                </a:ext>
              </a:extLst>
            </p:cNvPr>
            <p:cNvSpPr txBox="1"/>
            <p:nvPr/>
          </p:nvSpPr>
          <p:spPr>
            <a:xfrm>
              <a:off x="3087190" y="5215019"/>
              <a:ext cx="1103810" cy="369332"/>
            </a:xfrm>
            <a:prstGeom prst="rect">
              <a:avLst/>
            </a:prstGeom>
            <a:noFill/>
          </p:spPr>
          <p:txBody>
            <a:bodyPr wrap="square" rtlCol="0">
              <a:spAutoFit/>
            </a:bodyPr>
            <a:lstStyle/>
            <a:p>
              <a:pPr algn="ctr"/>
              <a:r>
                <a:rPr lang="en-US"/>
                <a:t>H</a:t>
              </a:r>
              <a:r>
                <a:rPr lang="en-US" baseline="-25000"/>
                <a:t>2</a:t>
              </a:r>
              <a:r>
                <a:rPr lang="en-US"/>
                <a:t>O+O</a:t>
              </a:r>
              <a:r>
                <a:rPr lang="en-US" baseline="-25000"/>
                <a:t>2</a:t>
              </a:r>
            </a:p>
          </p:txBody>
        </p:sp>
        <p:sp>
          <p:nvSpPr>
            <p:cNvPr id="45" name="CasellaDiTesto 44">
              <a:extLst>
                <a:ext uri="{FF2B5EF4-FFF2-40B4-BE49-F238E27FC236}">
                  <a16:creationId xmlns:a16="http://schemas.microsoft.com/office/drawing/2014/main" id="{D97BACBC-0299-4FC1-A441-78511B8B47B3}"/>
                </a:ext>
              </a:extLst>
            </p:cNvPr>
            <p:cNvSpPr txBox="1"/>
            <p:nvPr/>
          </p:nvSpPr>
          <p:spPr>
            <a:xfrm>
              <a:off x="2409684" y="5215019"/>
              <a:ext cx="638316" cy="369332"/>
            </a:xfrm>
            <a:prstGeom prst="rect">
              <a:avLst/>
            </a:prstGeom>
            <a:noFill/>
          </p:spPr>
          <p:txBody>
            <a:bodyPr wrap="none" rtlCol="0">
              <a:spAutoFit/>
            </a:bodyPr>
            <a:lstStyle/>
            <a:p>
              <a:pPr algn="ctr"/>
              <a:r>
                <a:rPr lang="en-US"/>
                <a:t>H</a:t>
              </a:r>
              <a:r>
                <a:rPr lang="en-US" baseline="-25000"/>
                <a:t>2</a:t>
              </a:r>
              <a:r>
                <a:rPr lang="en-US"/>
                <a:t>O</a:t>
              </a:r>
              <a:r>
                <a:rPr lang="en-US" baseline="-25000"/>
                <a:t>2</a:t>
              </a:r>
            </a:p>
          </p:txBody>
        </p:sp>
      </p:grpSp>
      <p:pic>
        <p:nvPicPr>
          <p:cNvPr id="46" name="Immagine 45">
            <a:extLst>
              <a:ext uri="{FF2B5EF4-FFF2-40B4-BE49-F238E27FC236}">
                <a16:creationId xmlns:a16="http://schemas.microsoft.com/office/drawing/2014/main" id="{C436D212-99DD-4A1C-8B50-2EF1509EEFB1}"/>
              </a:ext>
            </a:extLst>
          </p:cNvPr>
          <p:cNvPicPr>
            <a:picLocks noChangeAspect="1"/>
          </p:cNvPicPr>
          <p:nvPr/>
        </p:nvPicPr>
        <p:blipFill>
          <a:blip r:embed="rId3" cstate="print"/>
          <a:stretch>
            <a:fillRect/>
          </a:stretch>
        </p:blipFill>
        <p:spPr>
          <a:xfrm>
            <a:off x="7316603" y="4946412"/>
            <a:ext cx="560881" cy="560881"/>
          </a:xfrm>
          <a:prstGeom prst="rect">
            <a:avLst/>
          </a:prstGeom>
        </p:spPr>
      </p:pic>
      <p:sp>
        <p:nvSpPr>
          <p:cNvPr id="47" name="Rettangolo 46">
            <a:extLst>
              <a:ext uri="{FF2B5EF4-FFF2-40B4-BE49-F238E27FC236}">
                <a16:creationId xmlns:a16="http://schemas.microsoft.com/office/drawing/2014/main" id="{3E227A86-D97C-4837-A2E9-D33C6C1F7307}"/>
              </a:ext>
            </a:extLst>
          </p:cNvPr>
          <p:cNvSpPr/>
          <p:nvPr/>
        </p:nvSpPr>
        <p:spPr>
          <a:xfrm>
            <a:off x="6172200" y="5499593"/>
            <a:ext cx="2849687" cy="369332"/>
          </a:xfrm>
          <a:prstGeom prst="rect">
            <a:avLst/>
          </a:prstGeom>
        </p:spPr>
        <p:txBody>
          <a:bodyPr wrap="square">
            <a:spAutoFit/>
          </a:bodyPr>
          <a:lstStyle/>
          <a:p>
            <a:r>
              <a:rPr lang="en-US"/>
              <a:t>Xanthine oxidase inhibitors</a:t>
            </a:r>
          </a:p>
        </p:txBody>
      </p:sp>
      <p:pic>
        <p:nvPicPr>
          <p:cNvPr id="48" name="Immagine 47">
            <a:extLst>
              <a:ext uri="{FF2B5EF4-FFF2-40B4-BE49-F238E27FC236}">
                <a16:creationId xmlns:a16="http://schemas.microsoft.com/office/drawing/2014/main" id="{C65473F3-FB30-47CA-B7E5-395743609E12}"/>
              </a:ext>
            </a:extLst>
          </p:cNvPr>
          <p:cNvPicPr>
            <a:picLocks noChangeAspect="1"/>
          </p:cNvPicPr>
          <p:nvPr/>
        </p:nvPicPr>
        <p:blipFill>
          <a:blip r:embed="rId3" cstate="print"/>
          <a:stretch>
            <a:fillRect/>
          </a:stretch>
        </p:blipFill>
        <p:spPr>
          <a:xfrm>
            <a:off x="2639519" y="3109584"/>
            <a:ext cx="560881" cy="560881"/>
          </a:xfrm>
          <a:prstGeom prst="rect">
            <a:avLst/>
          </a:prstGeom>
        </p:spPr>
      </p:pic>
      <p:sp>
        <p:nvSpPr>
          <p:cNvPr id="40" name="CasellaDiTesto 39">
            <a:extLst>
              <a:ext uri="{FF2B5EF4-FFF2-40B4-BE49-F238E27FC236}">
                <a16:creationId xmlns:a16="http://schemas.microsoft.com/office/drawing/2014/main" id="{F94F8947-DD42-41DA-B053-5AF66D3FDA05}"/>
              </a:ext>
            </a:extLst>
          </p:cNvPr>
          <p:cNvSpPr txBox="1"/>
          <p:nvPr/>
        </p:nvSpPr>
        <p:spPr>
          <a:xfrm rot="16200000">
            <a:off x="3556113" y="3636718"/>
            <a:ext cx="1431417" cy="307777"/>
          </a:xfrm>
          <a:prstGeom prst="rect">
            <a:avLst/>
          </a:prstGeom>
          <a:noFill/>
        </p:spPr>
        <p:txBody>
          <a:bodyPr wrap="none" rtlCol="0">
            <a:spAutoFit/>
          </a:bodyPr>
          <a:lstStyle/>
          <a:p>
            <a:r>
              <a:rPr lang="en-US" sz="1400"/>
              <a:t>Xanthine oxidase</a:t>
            </a:r>
          </a:p>
        </p:txBody>
      </p:sp>
      <p:sp>
        <p:nvSpPr>
          <p:cNvPr id="50" name="CasellaDiTesto 49">
            <a:extLst>
              <a:ext uri="{FF2B5EF4-FFF2-40B4-BE49-F238E27FC236}">
                <a16:creationId xmlns:a16="http://schemas.microsoft.com/office/drawing/2014/main" id="{71C28E5C-23E3-4388-A3EA-993A6B2995B0}"/>
              </a:ext>
            </a:extLst>
          </p:cNvPr>
          <p:cNvSpPr txBox="1"/>
          <p:nvPr/>
        </p:nvSpPr>
        <p:spPr>
          <a:xfrm>
            <a:off x="2460950" y="4250371"/>
            <a:ext cx="1431417" cy="307777"/>
          </a:xfrm>
          <a:prstGeom prst="rect">
            <a:avLst/>
          </a:prstGeom>
          <a:noFill/>
        </p:spPr>
        <p:txBody>
          <a:bodyPr wrap="none" rtlCol="0">
            <a:spAutoFit/>
          </a:bodyPr>
          <a:lstStyle/>
          <a:p>
            <a:r>
              <a:rPr lang="en-US" sz="1400"/>
              <a:t>Xanthine oxidase</a:t>
            </a:r>
          </a:p>
        </p:txBody>
      </p:sp>
      <p:cxnSp>
        <p:nvCxnSpPr>
          <p:cNvPr id="43" name="Connettore 2 42">
            <a:extLst>
              <a:ext uri="{FF2B5EF4-FFF2-40B4-BE49-F238E27FC236}">
                <a16:creationId xmlns:a16="http://schemas.microsoft.com/office/drawing/2014/main" id="{A3615A09-5EF1-404A-A723-07ADF39026F9}"/>
              </a:ext>
            </a:extLst>
          </p:cNvPr>
          <p:cNvCxnSpPr>
            <a:cxnSpLocks/>
          </p:cNvCxnSpPr>
          <p:nvPr/>
        </p:nvCxnSpPr>
        <p:spPr>
          <a:xfrm>
            <a:off x="3192873" y="3547218"/>
            <a:ext cx="8670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id="{0F64BCD1-5412-4CC3-987F-0D43C9125889}"/>
              </a:ext>
            </a:extLst>
          </p:cNvPr>
          <p:cNvCxnSpPr>
            <a:cxnSpLocks/>
          </p:cNvCxnSpPr>
          <p:nvPr/>
        </p:nvCxnSpPr>
        <p:spPr>
          <a:xfrm>
            <a:off x="3192873" y="3547218"/>
            <a:ext cx="7527" cy="702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ttangolo 51">
            <a:extLst>
              <a:ext uri="{FF2B5EF4-FFF2-40B4-BE49-F238E27FC236}">
                <a16:creationId xmlns:a16="http://schemas.microsoft.com/office/drawing/2014/main" id="{310F1906-C77B-472E-9E0B-27FA8F17E795}"/>
              </a:ext>
            </a:extLst>
          </p:cNvPr>
          <p:cNvSpPr/>
          <p:nvPr/>
        </p:nvSpPr>
        <p:spPr>
          <a:xfrm>
            <a:off x="3505200" y="1209117"/>
            <a:ext cx="2149178" cy="369332"/>
          </a:xfrm>
          <a:prstGeom prst="rect">
            <a:avLst/>
          </a:prstGeom>
        </p:spPr>
        <p:txBody>
          <a:bodyPr wrap="none">
            <a:spAutoFit/>
          </a:bodyPr>
          <a:lstStyle/>
          <a:p>
            <a:r>
              <a:rPr lang="en-US"/>
              <a:t>PURINE CATABOLISM</a:t>
            </a:r>
          </a:p>
        </p:txBody>
      </p:sp>
      <p:cxnSp>
        <p:nvCxnSpPr>
          <p:cNvPr id="54" name="Connettore 2 53">
            <a:extLst>
              <a:ext uri="{FF2B5EF4-FFF2-40B4-BE49-F238E27FC236}">
                <a16:creationId xmlns:a16="http://schemas.microsoft.com/office/drawing/2014/main" id="{2FE81E7E-7944-419B-9B55-1604BE374BC8}"/>
              </a:ext>
            </a:extLst>
          </p:cNvPr>
          <p:cNvCxnSpPr>
            <a:cxnSpLocks/>
          </p:cNvCxnSpPr>
          <p:nvPr/>
        </p:nvCxnSpPr>
        <p:spPr>
          <a:xfrm>
            <a:off x="4572000" y="1654649"/>
            <a:ext cx="7790" cy="1066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3">
            <a:extLst>
              <a:ext uri="{FF2B5EF4-FFF2-40B4-BE49-F238E27FC236}">
                <a16:creationId xmlns:a16="http://schemas.microsoft.com/office/drawing/2014/main" id="{8A602CFE-EAA0-CE43-BDE2-683382262374}"/>
              </a:ext>
            </a:extLst>
          </p:cNvPr>
          <p:cNvSpPr txBox="1"/>
          <p:nvPr/>
        </p:nvSpPr>
        <p:spPr>
          <a:xfrm>
            <a:off x="609600" y="685800"/>
            <a:ext cx="8153400" cy="461665"/>
          </a:xfrm>
          <a:prstGeom prst="rect">
            <a:avLst/>
          </a:prstGeom>
          <a:noFill/>
        </p:spPr>
        <p:txBody>
          <a:bodyPr wrap="square" rtlCol="0">
            <a:spAutoFit/>
          </a:bodyPr>
          <a:lstStyle/>
          <a:p>
            <a:r>
              <a:rPr lang="en-US" sz="2400" b="1"/>
              <a:t>Introduction</a:t>
            </a:r>
          </a:p>
        </p:txBody>
      </p:sp>
    </p:spTree>
    <p:extLst>
      <p:ext uri="{BB962C8B-B14F-4D97-AF65-F5344CB8AC3E}">
        <p14:creationId xmlns:p14="http://schemas.microsoft.com/office/powerpoint/2010/main" val="318356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pic>
        <p:nvPicPr>
          <p:cNvPr id="2" name="Imagen 1">
            <a:extLst>
              <a:ext uri="{FF2B5EF4-FFF2-40B4-BE49-F238E27FC236}">
                <a16:creationId xmlns:a16="http://schemas.microsoft.com/office/drawing/2014/main" id="{64881D83-DF5B-6D4F-99F8-878C181E2E57}"/>
              </a:ext>
            </a:extLst>
          </p:cNvPr>
          <p:cNvPicPr>
            <a:picLocks noChangeAspect="1"/>
          </p:cNvPicPr>
          <p:nvPr/>
        </p:nvPicPr>
        <p:blipFill>
          <a:blip r:embed="rId3"/>
          <a:stretch>
            <a:fillRect/>
          </a:stretch>
        </p:blipFill>
        <p:spPr>
          <a:xfrm>
            <a:off x="1547602" y="1112964"/>
            <a:ext cx="6048796" cy="4830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2" name="Rectángulo 1">
            <a:extLst>
              <a:ext uri="{FF2B5EF4-FFF2-40B4-BE49-F238E27FC236}">
                <a16:creationId xmlns:a16="http://schemas.microsoft.com/office/drawing/2014/main" id="{BCD53D3B-9B5A-854C-8A08-69629D9E7A46}"/>
              </a:ext>
            </a:extLst>
          </p:cNvPr>
          <p:cNvSpPr/>
          <p:nvPr/>
        </p:nvSpPr>
        <p:spPr>
          <a:xfrm>
            <a:off x="495300" y="1143000"/>
            <a:ext cx="8153400" cy="5049716"/>
          </a:xfrm>
          <a:prstGeom prst="rect">
            <a:avLst/>
          </a:prstGeom>
        </p:spPr>
        <p:txBody>
          <a:bodyPr wrap="square">
            <a:spAutoFit/>
          </a:bodyPr>
          <a:lstStyle/>
          <a:p>
            <a:pPr algn="ctr">
              <a:lnSpc>
                <a:spcPct val="150000"/>
              </a:lnSpc>
              <a:spcAft>
                <a:spcPts val="0"/>
              </a:spcAft>
            </a:pPr>
            <a:r>
              <a:rPr lang="en-GB" sz="1200" b="1" dirty="0">
                <a:ea typeface="Calibri" panose="020F0502020204030204" pitchFamily="34" charset="0"/>
                <a:cs typeface="Times New Roman" panose="02020603050405020304" pitchFamily="18" charset="0"/>
              </a:rPr>
              <a:t>Table 1.</a:t>
            </a:r>
            <a:r>
              <a:rPr lang="en-GB" sz="120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Inhibitory activity of 3-phenylcoumarins and </a:t>
            </a:r>
            <a:r>
              <a:rPr lang="en-US" sz="1200" dirty="0"/>
              <a:t>2-phenylbenzofurans</a:t>
            </a:r>
            <a:r>
              <a:rPr lang="en-US" sz="1200" dirty="0">
                <a:ea typeface="Calibri" panose="020F0502020204030204" pitchFamily="34" charset="0"/>
                <a:cs typeface="Times New Roman" panose="02020603050405020304" pitchFamily="18" charset="0"/>
              </a:rPr>
              <a:t> against xanthine oxidase at 100 µM.</a:t>
            </a: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endParaRPr lang="en-US" sz="1200" dirty="0">
              <a:ea typeface="Calibri" panose="020F0502020204030204" pitchFamily="34" charset="0"/>
              <a:cs typeface="Times New Roman" panose="02020603050405020304" pitchFamily="18" charset="0"/>
            </a:endParaRPr>
          </a:p>
          <a:p>
            <a:pPr algn="ctr">
              <a:lnSpc>
                <a:spcPct val="150000"/>
              </a:lnSpc>
              <a:spcAft>
                <a:spcPts val="0"/>
              </a:spcAft>
            </a:pPr>
            <a:r>
              <a:rPr lang="en-US" sz="1200" dirty="0">
                <a:ea typeface="Calibri" panose="020F0502020204030204" pitchFamily="34" charset="0"/>
                <a:cs typeface="Times New Roman" panose="02020603050405020304" pitchFamily="18" charset="0"/>
              </a:rPr>
              <a:t>*At 100 µM (highest concentration tested) the compounds precipitated. NI=No inhibition</a:t>
            </a:r>
          </a:p>
          <a:p>
            <a:pPr marL="171450" indent="-171450" algn="ctr">
              <a:lnSpc>
                <a:spcPct val="150000"/>
              </a:lnSpc>
              <a:spcAft>
                <a:spcPts val="0"/>
              </a:spcAft>
              <a:buFont typeface="Arial" panose="020B0604020202020204" pitchFamily="34" charset="0"/>
              <a:buChar char="•"/>
            </a:pPr>
            <a:endParaRPr lang="es-ES" sz="1200" dirty="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BFBE2123-27CC-994B-AA66-A441A61FB927}"/>
              </a:ext>
            </a:extLst>
          </p:cNvPr>
          <p:cNvGraphicFramePr>
            <a:graphicFrameLocks noGrp="1"/>
          </p:cNvGraphicFramePr>
          <p:nvPr>
            <p:extLst>
              <p:ext uri="{D42A27DB-BD31-4B8C-83A1-F6EECF244321}">
                <p14:modId xmlns:p14="http://schemas.microsoft.com/office/powerpoint/2010/main" val="4277203821"/>
              </p:ext>
            </p:extLst>
          </p:nvPr>
        </p:nvGraphicFramePr>
        <p:xfrm>
          <a:off x="1371600" y="1534258"/>
          <a:ext cx="6400800" cy="3999330"/>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796339910"/>
                    </a:ext>
                  </a:extLst>
                </a:gridCol>
                <a:gridCol w="3200400">
                  <a:extLst>
                    <a:ext uri="{9D8B030D-6E8A-4147-A177-3AD203B41FA5}">
                      <a16:colId xmlns:a16="http://schemas.microsoft.com/office/drawing/2014/main" val="2580216461"/>
                    </a:ext>
                  </a:extLst>
                </a:gridCol>
              </a:tblGrid>
              <a:tr h="473658">
                <a:tc>
                  <a:txBody>
                    <a:bodyPr/>
                    <a:lstStyle/>
                    <a:p>
                      <a:pPr algn="ctr">
                        <a:lnSpc>
                          <a:spcPct val="115000"/>
                        </a:lnSpc>
                        <a:spcAft>
                          <a:spcPts val="1000"/>
                        </a:spcAft>
                      </a:pPr>
                      <a:r>
                        <a:rPr lang="en-US" sz="1200" dirty="0">
                          <a:solidFill>
                            <a:schemeClr val="tx1"/>
                          </a:solidFill>
                          <a:effectLst/>
                        </a:rPr>
                        <a:t>Compounds</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solidFill>
                            <a:schemeClr val="tx1"/>
                          </a:solidFill>
                          <a:effectLst/>
                        </a:rPr>
                        <a:t>Inhibitory activity (inhibition % ± SD)</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123596"/>
                  </a:ext>
                </a:extLst>
              </a:tr>
              <a:tr h="293806">
                <a:tc>
                  <a:txBody>
                    <a:bodyPr/>
                    <a:lstStyle/>
                    <a:p>
                      <a:pPr algn="ctr">
                        <a:lnSpc>
                          <a:spcPct val="115000"/>
                        </a:lnSpc>
                        <a:spcAft>
                          <a:spcPts val="1000"/>
                        </a:spcAft>
                      </a:pPr>
                      <a:r>
                        <a:rPr lang="en-US" sz="1200" dirty="0">
                          <a:solidFill>
                            <a:schemeClr val="tx1"/>
                          </a:solidFill>
                          <a:effectLst/>
                        </a:rPr>
                        <a:t>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1000"/>
                        </a:spcAft>
                      </a:pPr>
                      <a:r>
                        <a:rPr lang="en-US" sz="1200" dirty="0">
                          <a:solidFill>
                            <a:schemeClr val="tx1"/>
                          </a:solidFill>
                          <a:effectLst/>
                        </a:rPr>
                        <a:t>75.4±0.2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79566016"/>
                  </a:ext>
                </a:extLst>
              </a:tr>
              <a:tr h="293806">
                <a:tc>
                  <a:txBody>
                    <a:bodyPr/>
                    <a:lstStyle/>
                    <a:p>
                      <a:pPr algn="ctr">
                        <a:lnSpc>
                          <a:spcPct val="115000"/>
                        </a:lnSpc>
                        <a:spcAft>
                          <a:spcPts val="1000"/>
                        </a:spcAft>
                      </a:pPr>
                      <a:r>
                        <a:rPr lang="en-US" sz="1200" dirty="0">
                          <a:solidFill>
                            <a:schemeClr val="tx1"/>
                          </a:solidFill>
                          <a:effectLst/>
                        </a:rPr>
                        <a:t>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19.2±0.7</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2513966127"/>
                  </a:ext>
                </a:extLst>
              </a:tr>
              <a:tr h="293806">
                <a:tc>
                  <a:txBody>
                    <a:bodyPr/>
                    <a:lstStyle/>
                    <a:p>
                      <a:pPr algn="ctr">
                        <a:lnSpc>
                          <a:spcPct val="115000"/>
                        </a:lnSpc>
                        <a:spcAft>
                          <a:spcPts val="1000"/>
                        </a:spcAft>
                      </a:pPr>
                      <a:r>
                        <a:rPr lang="en-US" sz="1200" dirty="0">
                          <a:solidFill>
                            <a:schemeClr val="tx1"/>
                          </a:solidFill>
                          <a:effectLst/>
                        </a:rPr>
                        <a:t>3</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76.6±1.6</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2216831446"/>
                  </a:ext>
                </a:extLst>
              </a:tr>
              <a:tr h="293806">
                <a:tc>
                  <a:txBody>
                    <a:bodyPr/>
                    <a:lstStyle/>
                    <a:p>
                      <a:pPr algn="ctr">
                        <a:lnSpc>
                          <a:spcPct val="115000"/>
                        </a:lnSpc>
                        <a:spcAft>
                          <a:spcPts val="1000"/>
                        </a:spcAft>
                      </a:pPr>
                      <a:r>
                        <a:rPr lang="en-US" sz="1200" dirty="0">
                          <a:solidFill>
                            <a:schemeClr val="tx1"/>
                          </a:solidFill>
                          <a:effectLst/>
                        </a:rPr>
                        <a:t>4</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85.1±3.2</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2427275254"/>
                  </a:ext>
                </a:extLst>
              </a:tr>
              <a:tr h="293806">
                <a:tc>
                  <a:txBody>
                    <a:bodyPr/>
                    <a:lstStyle/>
                    <a:p>
                      <a:pPr algn="ctr">
                        <a:lnSpc>
                          <a:spcPct val="115000"/>
                        </a:lnSpc>
                        <a:spcAft>
                          <a:spcPts val="1000"/>
                        </a:spcAft>
                      </a:pPr>
                      <a:r>
                        <a:rPr lang="en-US" sz="1200" dirty="0">
                          <a:solidFill>
                            <a:schemeClr val="tx1"/>
                          </a:solidFill>
                          <a:effectLst/>
                        </a:rPr>
                        <a:t>5</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40.4±4.0</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373638279"/>
                  </a:ext>
                </a:extLst>
              </a:tr>
              <a:tr h="293806">
                <a:tc>
                  <a:txBody>
                    <a:bodyPr/>
                    <a:lstStyle/>
                    <a:p>
                      <a:pPr algn="ctr">
                        <a:lnSpc>
                          <a:spcPct val="115000"/>
                        </a:lnSpc>
                        <a:spcAft>
                          <a:spcPts val="1000"/>
                        </a:spcAft>
                      </a:pPr>
                      <a:r>
                        <a:rPr lang="en-US" sz="1200" dirty="0">
                          <a:solidFill>
                            <a:schemeClr val="tx1"/>
                          </a:solidFill>
                          <a:effectLst/>
                        </a:rPr>
                        <a:t>6</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22.5±1.2</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288119348"/>
                  </a:ext>
                </a:extLst>
              </a:tr>
              <a:tr h="293806">
                <a:tc>
                  <a:txBody>
                    <a:bodyPr/>
                    <a:lstStyle/>
                    <a:p>
                      <a:pPr algn="ctr">
                        <a:lnSpc>
                          <a:spcPct val="115000"/>
                        </a:lnSpc>
                        <a:spcAft>
                          <a:spcPts val="1000"/>
                        </a:spcAft>
                      </a:pPr>
                      <a:r>
                        <a:rPr lang="en-US" sz="1200" dirty="0">
                          <a:solidFill>
                            <a:schemeClr val="tx1"/>
                          </a:solidFill>
                          <a:effectLst/>
                        </a:rPr>
                        <a:t>7</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26.3±3.6</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3085718237"/>
                  </a:ext>
                </a:extLst>
              </a:tr>
              <a:tr h="293806">
                <a:tc>
                  <a:txBody>
                    <a:bodyPr/>
                    <a:lstStyle/>
                    <a:p>
                      <a:pPr algn="ctr">
                        <a:lnSpc>
                          <a:spcPct val="115000"/>
                        </a:lnSpc>
                        <a:spcAft>
                          <a:spcPts val="1000"/>
                        </a:spcAft>
                      </a:pPr>
                      <a:r>
                        <a:rPr lang="en-US" sz="1200" dirty="0">
                          <a:solidFill>
                            <a:schemeClr val="tx1"/>
                          </a:solidFill>
                          <a:effectLst/>
                        </a:rPr>
                        <a:t>8</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4013834441"/>
                  </a:ext>
                </a:extLst>
              </a:tr>
              <a:tr h="293806">
                <a:tc>
                  <a:txBody>
                    <a:bodyPr/>
                    <a:lstStyle/>
                    <a:p>
                      <a:pPr algn="ctr">
                        <a:lnSpc>
                          <a:spcPct val="115000"/>
                        </a:lnSpc>
                        <a:spcAft>
                          <a:spcPts val="1000"/>
                        </a:spcAft>
                      </a:pPr>
                      <a:r>
                        <a:rPr lang="en-US" sz="1200" dirty="0">
                          <a:solidFill>
                            <a:schemeClr val="tx1"/>
                          </a:solidFill>
                          <a:effectLst/>
                        </a:rPr>
                        <a:t>9</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36.5±0.9</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325847688"/>
                  </a:ext>
                </a:extLst>
              </a:tr>
              <a:tr h="293806">
                <a:tc>
                  <a:txBody>
                    <a:bodyPr/>
                    <a:lstStyle/>
                    <a:p>
                      <a:pPr algn="ctr">
                        <a:lnSpc>
                          <a:spcPct val="115000"/>
                        </a:lnSpc>
                        <a:spcAft>
                          <a:spcPts val="1000"/>
                        </a:spcAft>
                      </a:pPr>
                      <a:r>
                        <a:rPr lang="en-US" sz="1200" dirty="0">
                          <a:solidFill>
                            <a:schemeClr val="tx1"/>
                          </a:solidFill>
                          <a:effectLst/>
                        </a:rPr>
                        <a:t>10</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7806160"/>
                  </a:ext>
                </a:extLst>
              </a:tr>
              <a:tr h="293806">
                <a:tc>
                  <a:txBody>
                    <a:bodyPr/>
                    <a:lstStyle/>
                    <a:p>
                      <a:pPr algn="ctr">
                        <a:lnSpc>
                          <a:spcPct val="115000"/>
                        </a:lnSpc>
                        <a:spcAft>
                          <a:spcPts val="1000"/>
                        </a:spcAft>
                      </a:pPr>
                      <a:r>
                        <a:rPr lang="en-US" sz="1200" dirty="0">
                          <a:solidFill>
                            <a:schemeClr val="tx1"/>
                          </a:solidFill>
                          <a:effectLst/>
                        </a:rPr>
                        <a:t>11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lnSpc>
                          <a:spcPct val="115000"/>
                        </a:lnSpc>
                        <a:spcAft>
                          <a:spcPts val="1000"/>
                        </a:spcAft>
                      </a:pPr>
                      <a:r>
                        <a:rPr lang="en-US" sz="1200" dirty="0">
                          <a:solidFill>
                            <a:schemeClr val="tx1"/>
                          </a:solidFill>
                          <a:effectLst/>
                        </a:rPr>
                        <a:t>*</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3172552834"/>
                  </a:ext>
                </a:extLst>
              </a:tr>
              <a:tr h="293806">
                <a:tc>
                  <a:txBody>
                    <a:bodyPr/>
                    <a:lstStyle/>
                    <a:p>
                      <a:pPr algn="ctr">
                        <a:lnSpc>
                          <a:spcPct val="115000"/>
                        </a:lnSpc>
                        <a:spcAft>
                          <a:spcPts val="1000"/>
                        </a:spcAft>
                      </a:pPr>
                      <a:r>
                        <a:rPr lang="en-US" sz="1200" dirty="0">
                          <a:solidFill>
                            <a:schemeClr val="tx1"/>
                          </a:solidFill>
                          <a:effectLst/>
                        </a:rPr>
                        <a:t>12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6467089"/>
                  </a:ext>
                </a:extLst>
              </a:tr>
            </a:tbl>
          </a:graphicData>
        </a:graphic>
      </p:graphicFrame>
      <p:sp>
        <p:nvSpPr>
          <p:cNvPr id="7" name="TextBox 3">
            <a:extLst>
              <a:ext uri="{FF2B5EF4-FFF2-40B4-BE49-F238E27FC236}">
                <a16:creationId xmlns:a16="http://schemas.microsoft.com/office/drawing/2014/main" id="{81A3570F-F524-444E-9335-5D73CF579B41}"/>
              </a:ext>
            </a:extLst>
          </p:cNvPr>
          <p:cNvSpPr txBox="1"/>
          <p:nvPr/>
        </p:nvSpPr>
        <p:spPr>
          <a:xfrm>
            <a:off x="609600" y="685800"/>
            <a:ext cx="8153400" cy="461665"/>
          </a:xfrm>
          <a:prstGeom prst="rect">
            <a:avLst/>
          </a:prstGeom>
          <a:noFill/>
        </p:spPr>
        <p:txBody>
          <a:bodyPr wrap="square" rtlCol="0">
            <a:spAutoFit/>
          </a:bodyPr>
          <a:lstStyle/>
          <a:p>
            <a:r>
              <a:rPr lang="en-US" sz="2400" b="1" dirty="0"/>
              <a:t>Results</a:t>
            </a:r>
            <a:r>
              <a:rPr lang="fr-FR" sz="2400" b="1" dirty="0"/>
              <a:t> and discussion</a:t>
            </a:r>
          </a:p>
        </p:txBody>
      </p:sp>
    </p:spTree>
    <p:extLst>
      <p:ext uri="{BB962C8B-B14F-4D97-AF65-F5344CB8AC3E}">
        <p14:creationId xmlns:p14="http://schemas.microsoft.com/office/powerpoint/2010/main" val="219512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2" name="Rectángulo 1">
            <a:extLst>
              <a:ext uri="{FF2B5EF4-FFF2-40B4-BE49-F238E27FC236}">
                <a16:creationId xmlns:a16="http://schemas.microsoft.com/office/drawing/2014/main" id="{BCD53D3B-9B5A-854C-8A08-69629D9E7A46}"/>
              </a:ext>
            </a:extLst>
          </p:cNvPr>
          <p:cNvSpPr/>
          <p:nvPr/>
        </p:nvSpPr>
        <p:spPr>
          <a:xfrm>
            <a:off x="495300" y="1640466"/>
            <a:ext cx="8153400" cy="340734"/>
          </a:xfrm>
          <a:prstGeom prst="rect">
            <a:avLst/>
          </a:prstGeom>
        </p:spPr>
        <p:txBody>
          <a:bodyPr wrap="square">
            <a:spAutoFit/>
          </a:bodyPr>
          <a:lstStyle/>
          <a:p>
            <a:pPr algn="ctr">
              <a:lnSpc>
                <a:spcPct val="150000"/>
              </a:lnSpc>
              <a:spcAft>
                <a:spcPts val="0"/>
              </a:spcAft>
            </a:pPr>
            <a:r>
              <a:rPr lang="en-GB" sz="1200" b="1" dirty="0">
                <a:ea typeface="Calibri" panose="020F0502020204030204" pitchFamily="34" charset="0"/>
                <a:cs typeface="Times New Roman" panose="02020603050405020304" pitchFamily="18" charset="0"/>
              </a:rPr>
              <a:t>Table 2.</a:t>
            </a:r>
            <a:r>
              <a:rPr lang="en-GB" sz="120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Theoretical physicochemical properties of compound </a:t>
            </a:r>
            <a:r>
              <a:rPr lang="en-US" sz="1200" b="1" dirty="0">
                <a:ea typeface="Calibri" panose="020F0502020204030204" pitchFamily="34" charset="0"/>
                <a:cs typeface="Times New Roman" panose="02020603050405020304" pitchFamily="18" charset="0"/>
              </a:rPr>
              <a:t>4 </a:t>
            </a:r>
            <a:r>
              <a:rPr lang="en-US" sz="1200" dirty="0">
                <a:ea typeface="Calibri" panose="020F0502020204030204" pitchFamily="34" charset="0"/>
                <a:cs typeface="Times New Roman" panose="02020603050405020304" pitchFamily="18" charset="0"/>
              </a:rPr>
              <a:t>calculated with </a:t>
            </a:r>
            <a:r>
              <a:rPr lang="en-US" sz="1200" i="1" dirty="0" err="1">
                <a:ea typeface="Calibri" panose="020F0502020204030204" pitchFamily="34" charset="0"/>
                <a:cs typeface="Times New Roman" panose="02020603050405020304" pitchFamily="18" charset="0"/>
              </a:rPr>
              <a:t>molinspiration</a:t>
            </a:r>
            <a:r>
              <a:rPr lang="en-US" sz="1200" dirty="0">
                <a:ea typeface="Calibri" panose="020F0502020204030204" pitchFamily="34" charset="0"/>
                <a:cs typeface="Times New Roman" panose="02020603050405020304" pitchFamily="18" charset="0"/>
              </a:rPr>
              <a:t>.</a:t>
            </a:r>
          </a:p>
        </p:txBody>
      </p:sp>
      <p:graphicFrame>
        <p:nvGraphicFramePr>
          <p:cNvPr id="9" name="Tabla 8">
            <a:extLst>
              <a:ext uri="{FF2B5EF4-FFF2-40B4-BE49-F238E27FC236}">
                <a16:creationId xmlns:a16="http://schemas.microsoft.com/office/drawing/2014/main" id="{BFBE2123-27CC-994B-AA66-A441A61FB927}"/>
              </a:ext>
            </a:extLst>
          </p:cNvPr>
          <p:cNvGraphicFramePr>
            <a:graphicFrameLocks noGrp="1"/>
          </p:cNvGraphicFramePr>
          <p:nvPr>
            <p:extLst>
              <p:ext uri="{D42A27DB-BD31-4B8C-83A1-F6EECF244321}">
                <p14:modId xmlns:p14="http://schemas.microsoft.com/office/powerpoint/2010/main" val="808671653"/>
              </p:ext>
            </p:extLst>
          </p:nvPr>
        </p:nvGraphicFramePr>
        <p:xfrm>
          <a:off x="1676400" y="2117900"/>
          <a:ext cx="5791200" cy="253030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796339910"/>
                    </a:ext>
                  </a:extLst>
                </a:gridCol>
                <a:gridCol w="2895600">
                  <a:extLst>
                    <a:ext uri="{9D8B030D-6E8A-4147-A177-3AD203B41FA5}">
                      <a16:colId xmlns:a16="http://schemas.microsoft.com/office/drawing/2014/main" val="2580216461"/>
                    </a:ext>
                  </a:extLst>
                </a:gridCol>
              </a:tblGrid>
              <a:tr h="473658">
                <a:tc>
                  <a:txBody>
                    <a:bodyPr/>
                    <a:lstStyle/>
                    <a:p>
                      <a:pPr algn="ctr">
                        <a:lnSpc>
                          <a:spcPct val="150000"/>
                        </a:lnSpc>
                        <a:spcAft>
                          <a:spcPts val="0"/>
                        </a:spcAf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Physicochemical properties</a:t>
                      </a: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200" noProof="0">
                          <a:solidFill>
                            <a:schemeClr val="tx1"/>
                          </a:solidFill>
                          <a:effectLst/>
                        </a:rPr>
                        <a:t>Compound</a:t>
                      </a:r>
                      <a:r>
                        <a:rPr lang="en-US" sz="1100" noProof="0">
                          <a:solidFill>
                            <a:schemeClr val="tx1"/>
                          </a:solidFill>
                          <a:effectLst/>
                          <a:latin typeface="Calibri" panose="020F0502020204030204" pitchFamily="34" charset="0"/>
                          <a:cs typeface="Times New Roman" panose="02020603050405020304" pitchFamily="18" charset="0"/>
                        </a:rPr>
                        <a:t> </a:t>
                      </a:r>
                      <a:r>
                        <a:rPr lang="en-US" sz="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123596"/>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noProof="0" dirty="0" err="1">
                          <a:solidFill>
                            <a:schemeClr val="tx1"/>
                          </a:solidFill>
                          <a:effectLst/>
                        </a:rPr>
                        <a:t>miLogP</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noProof="0" dirty="0"/>
                        <a:t>3.73</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275254"/>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Polar surface area (Å2)</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85.27</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881371"/>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H-bond acceptor atoms</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897526"/>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H-bond donor atoms</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73742"/>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Volume</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noProof="0" dirty="0"/>
                        <a:t>248.88</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228158"/>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Rotatable bonds</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001252"/>
                  </a:ext>
                </a:extLst>
              </a:tr>
              <a:tr h="29380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b="1" kern="1200" noProof="0" dirty="0">
                          <a:solidFill>
                            <a:schemeClr val="tx1"/>
                          </a:solidFill>
                          <a:effectLst/>
                          <a:latin typeface="+mn-lt"/>
                          <a:ea typeface="+mn-ea"/>
                          <a:cs typeface="+mn-cs"/>
                        </a:rPr>
                        <a:t>Drug likeliness (Lipinski) </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764221"/>
                  </a:ext>
                </a:extLst>
              </a:tr>
            </a:tbl>
          </a:graphicData>
        </a:graphic>
      </p:graphicFrame>
    </p:spTree>
    <p:extLst>
      <p:ext uri="{BB962C8B-B14F-4D97-AF65-F5344CB8AC3E}">
        <p14:creationId xmlns:p14="http://schemas.microsoft.com/office/powerpoint/2010/main" val="400393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1335"/>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7" name="Picture 6">
            <a:extLst>
              <a:ext uri="{FF2B5EF4-FFF2-40B4-BE49-F238E27FC236}">
                <a16:creationId xmlns:a16="http://schemas.microsoft.com/office/drawing/2014/main" id="{794BA44B-1FF5-4193-8A64-D50635E9F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2" name="Rectángulo 1">
            <a:extLst>
              <a:ext uri="{FF2B5EF4-FFF2-40B4-BE49-F238E27FC236}">
                <a16:creationId xmlns:a16="http://schemas.microsoft.com/office/drawing/2014/main" id="{32F932FE-56F2-7B44-A08B-4A5E55336171}"/>
              </a:ext>
            </a:extLst>
          </p:cNvPr>
          <p:cNvSpPr/>
          <p:nvPr/>
        </p:nvSpPr>
        <p:spPr>
          <a:xfrm>
            <a:off x="609600" y="1295400"/>
            <a:ext cx="7924800" cy="4619854"/>
          </a:xfrm>
          <a:prstGeom prst="rect">
            <a:avLst/>
          </a:prstGeom>
        </p:spPr>
        <p:txBody>
          <a:bodyPr wrap="square">
            <a:spAutoFit/>
          </a:bodyPr>
          <a:lstStyle/>
          <a:p>
            <a:pPr algn="just">
              <a:lnSpc>
                <a:spcPct val="150000"/>
              </a:lnSpc>
            </a:pPr>
            <a:r>
              <a:rPr lang="en-US" dirty="0"/>
              <a:t>In summary, we investigated XO inhibitory activity of twelve compounds, and found eight active compounds, displaying three of them inhibitory activity above 75%, </a:t>
            </a:r>
            <a:r>
              <a:rPr lang="en-US" dirty="0">
                <a:cs typeface="Times New Roman" panose="02020603050405020304" pitchFamily="18" charset="0"/>
              </a:rPr>
              <a:t>a</a:t>
            </a:r>
            <a:r>
              <a:rPr lang="en-US" dirty="0">
                <a:ea typeface="Calibri" panose="020F0502020204030204" pitchFamily="34" charset="0"/>
                <a:cs typeface="Times New Roman" panose="02020603050405020304" pitchFamily="18" charset="0"/>
              </a:rPr>
              <a:t>t 100 µM</a:t>
            </a:r>
            <a:r>
              <a:rPr lang="en-US" dirty="0"/>
              <a:t>. All the 3-phenylcoumarins proved to be active on the studied target. The most active molecule (compound </a:t>
            </a:r>
            <a:r>
              <a:rPr lang="en-US" b="1" dirty="0"/>
              <a:t>4</a:t>
            </a:r>
            <a:r>
              <a:rPr lang="en-US" dirty="0"/>
              <a:t>) is a 3-phenylcoumarin bearing a nitro group at position 6 of the coumarin ring and a methoxy one in </a:t>
            </a:r>
            <a:r>
              <a:rPr lang="en-US" i="1" dirty="0"/>
              <a:t>para</a:t>
            </a:r>
            <a:r>
              <a:rPr lang="en-US" dirty="0"/>
              <a:t> position of the 3-phenyl ring. Our results highlighted a relationship between the scaffold, the nature of the substituents and their position within the scaffold, and XO inhibitory activity. Besides being the most promising compound against the enzyme, compound </a:t>
            </a:r>
            <a:r>
              <a:rPr lang="en-US" b="1" dirty="0"/>
              <a:t>4</a:t>
            </a:r>
            <a:r>
              <a:rPr lang="en-US" dirty="0"/>
              <a:t> also presented pharmacokinetics and drug-likeness characteristics that support it as a promising molecule for designing effective XO inhibitors.</a:t>
            </a:r>
            <a:endParaRPr lang="en-US"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en-US" sz="2400" b="1" dirty="0"/>
              <a:t>Acknowledgments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grpSp>
        <p:nvGrpSpPr>
          <p:cNvPr id="24" name="Grupo 23">
            <a:extLst>
              <a:ext uri="{FF2B5EF4-FFF2-40B4-BE49-F238E27FC236}">
                <a16:creationId xmlns:a16="http://schemas.microsoft.com/office/drawing/2014/main" id="{8ACBCBB7-D6AF-7E47-A797-3DB29AAEEE8D}"/>
              </a:ext>
            </a:extLst>
          </p:cNvPr>
          <p:cNvGrpSpPr/>
          <p:nvPr/>
        </p:nvGrpSpPr>
        <p:grpSpPr>
          <a:xfrm>
            <a:off x="2096493" y="5373545"/>
            <a:ext cx="5731854" cy="570055"/>
            <a:chOff x="897546" y="5315839"/>
            <a:chExt cx="5731854" cy="570055"/>
          </a:xfrm>
        </p:grpSpPr>
        <p:pic>
          <p:nvPicPr>
            <p:cNvPr id="7" name="Picture 1">
              <a:extLst>
                <a:ext uri="{FF2B5EF4-FFF2-40B4-BE49-F238E27FC236}">
                  <a16:creationId xmlns:a16="http://schemas.microsoft.com/office/drawing/2014/main" id="{1E711253-AE27-CB4B-89B6-90CD36B88A90}"/>
                </a:ext>
              </a:extLst>
            </p:cNvPr>
            <p:cNvPicPr>
              <a:picLocks noChangeAspect="1"/>
            </p:cNvPicPr>
            <p:nvPr/>
          </p:nvPicPr>
          <p:blipFill>
            <a:blip r:embed="rId3" cstate="print"/>
            <a:stretch>
              <a:fillRect/>
            </a:stretch>
          </p:blipFill>
          <p:spPr>
            <a:xfrm>
              <a:off x="897546" y="5371168"/>
              <a:ext cx="548726" cy="459397"/>
            </a:xfrm>
            <a:prstGeom prst="rect">
              <a:avLst/>
            </a:prstGeom>
          </p:spPr>
        </p:pic>
        <p:pic>
          <p:nvPicPr>
            <p:cNvPr id="8" name="Imagen 7" descr="File:Mail iOS.svg - Wikipedia">
              <a:extLst>
                <a:ext uri="{FF2B5EF4-FFF2-40B4-BE49-F238E27FC236}">
                  <a16:creationId xmlns:a16="http://schemas.microsoft.com/office/drawing/2014/main" id="{4647D32C-FD71-4B43-839C-4EE4D18A09B9}"/>
                </a:ext>
              </a:extLst>
            </p:cNvPr>
            <p:cNvPicPr>
              <a:picLocks noChangeAspect="1"/>
            </p:cNvPicPr>
            <p:nvPr/>
          </p:nvPicPr>
          <p:blipFill>
            <a:blip r:embed="rId4" cstate="print">
              <a:extLst>
                <a:ext uri="{837473B0-CC2E-450A-ABE3-18F120FF3D39}">
                  <a1611:picAttrSrcUrl xmlns:a1611="http://schemas.microsoft.com/office/drawing/2016/11/main" r:id="rId5"/>
                </a:ext>
              </a:extLst>
            </a:blip>
            <a:stretch>
              <a:fillRect/>
            </a:stretch>
          </p:blipFill>
          <p:spPr>
            <a:xfrm>
              <a:off x="3066707" y="5315839"/>
              <a:ext cx="548726" cy="570055"/>
            </a:xfrm>
            <a:prstGeom prst="rect">
              <a:avLst/>
            </a:prstGeom>
          </p:spPr>
        </p:pic>
        <p:sp>
          <p:nvSpPr>
            <p:cNvPr id="9" name="Rectángulo 8">
              <a:extLst>
                <a:ext uri="{FF2B5EF4-FFF2-40B4-BE49-F238E27FC236}">
                  <a16:creationId xmlns:a16="http://schemas.microsoft.com/office/drawing/2014/main" id="{8622B38E-A0F1-7046-B124-B21DB1C58A51}"/>
                </a:ext>
              </a:extLst>
            </p:cNvPr>
            <p:cNvSpPr/>
            <p:nvPr/>
          </p:nvSpPr>
          <p:spPr>
            <a:xfrm>
              <a:off x="3615433" y="5446978"/>
              <a:ext cx="3013967" cy="307777"/>
            </a:xfrm>
            <a:prstGeom prst="rect">
              <a:avLst/>
            </a:prstGeom>
          </p:spPr>
          <p:txBody>
            <a:bodyPr wrap="square">
              <a:spAutoFit/>
            </a:bodyPr>
            <a:lstStyle/>
            <a:p>
              <a:r>
                <a:rPr lang="en-GB" sz="1400" dirty="0" err="1">
                  <a:latin typeface="Arial" panose="020B0604020202020204" pitchFamily="34" charset="0"/>
                  <a:cs typeface="Arial" panose="020B0604020202020204" pitchFamily="34" charset="0"/>
                </a:rPr>
                <a:t>mariajoao.correiapinto@usc.es</a:t>
              </a:r>
              <a:endParaRPr lang="en-GB" sz="14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7E4F2262-B810-6F4B-941C-36F482E92E47}"/>
                </a:ext>
              </a:extLst>
            </p:cNvPr>
            <p:cNvSpPr/>
            <p:nvPr/>
          </p:nvSpPr>
          <p:spPr>
            <a:xfrm>
              <a:off x="1446272" y="5446978"/>
              <a:ext cx="1568058"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mariacmatos</a:t>
              </a:r>
              <a:endParaRPr lang="en-GB" sz="1400" dirty="0">
                <a:latin typeface="Arial" panose="020B0604020202020204" pitchFamily="34" charset="0"/>
                <a:cs typeface="Arial" panose="020B0604020202020204" pitchFamily="34" charset="0"/>
              </a:endParaRPr>
            </a:p>
          </p:txBody>
        </p:sp>
      </p:grpSp>
      <p:grpSp>
        <p:nvGrpSpPr>
          <p:cNvPr id="22" name="Grupo 21">
            <a:extLst>
              <a:ext uri="{FF2B5EF4-FFF2-40B4-BE49-F238E27FC236}">
                <a16:creationId xmlns:a16="http://schemas.microsoft.com/office/drawing/2014/main" id="{76DF364E-77FF-2B4F-9AFB-748A023AE148}"/>
              </a:ext>
            </a:extLst>
          </p:cNvPr>
          <p:cNvGrpSpPr/>
          <p:nvPr/>
        </p:nvGrpSpPr>
        <p:grpSpPr>
          <a:xfrm>
            <a:off x="1729840" y="1397272"/>
            <a:ext cx="5832038" cy="736328"/>
            <a:chOff x="1444014" y="1554456"/>
            <a:chExt cx="5832038" cy="736328"/>
          </a:xfrm>
        </p:grpSpPr>
        <p:pic>
          <p:nvPicPr>
            <p:cNvPr id="11" name="Imagem 89">
              <a:extLst>
                <a:ext uri="{FF2B5EF4-FFF2-40B4-BE49-F238E27FC236}">
                  <a16:creationId xmlns:a16="http://schemas.microsoft.com/office/drawing/2014/main" id="{FDD17D78-E480-8B4B-80EE-521E7112F9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7556" y="1563226"/>
              <a:ext cx="2378496" cy="71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4">
              <a:extLst>
                <a:ext uri="{FF2B5EF4-FFF2-40B4-BE49-F238E27FC236}">
                  <a16:creationId xmlns:a16="http://schemas.microsoft.com/office/drawing/2014/main" id="{34B6FA98-7109-5B44-8DA5-CC6F930C36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4014" y="1554456"/>
              <a:ext cx="1386349" cy="736328"/>
            </a:xfrm>
            <a:prstGeom prst="rect">
              <a:avLst/>
            </a:prstGeom>
          </p:spPr>
        </p:pic>
        <p:pic>
          <p:nvPicPr>
            <p:cNvPr id="17" name="Imagen 7">
              <a:extLst>
                <a:ext uri="{FF2B5EF4-FFF2-40B4-BE49-F238E27FC236}">
                  <a16:creationId xmlns:a16="http://schemas.microsoft.com/office/drawing/2014/main" id="{2F51DAB7-27E1-A546-BF89-75072B9896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8489" y="1598454"/>
              <a:ext cx="1568058" cy="648333"/>
            </a:xfrm>
            <a:prstGeom prst="rect">
              <a:avLst/>
            </a:prstGeom>
          </p:spPr>
        </p:pic>
      </p:grpSp>
      <p:grpSp>
        <p:nvGrpSpPr>
          <p:cNvPr id="20" name="Grupo 19">
            <a:extLst>
              <a:ext uri="{FF2B5EF4-FFF2-40B4-BE49-F238E27FC236}">
                <a16:creationId xmlns:a16="http://schemas.microsoft.com/office/drawing/2014/main" id="{ADE07AE9-8F70-3643-96F1-173418692698}"/>
              </a:ext>
            </a:extLst>
          </p:cNvPr>
          <p:cNvGrpSpPr/>
          <p:nvPr/>
        </p:nvGrpSpPr>
        <p:grpSpPr>
          <a:xfrm>
            <a:off x="2169097" y="3886200"/>
            <a:ext cx="4953525" cy="1102866"/>
            <a:chOff x="1716599" y="4345017"/>
            <a:chExt cx="4324652" cy="912783"/>
          </a:xfrm>
        </p:grpSpPr>
        <p:pic>
          <p:nvPicPr>
            <p:cNvPr id="16" name="Picture 25">
              <a:extLst>
                <a:ext uri="{FF2B5EF4-FFF2-40B4-BE49-F238E27FC236}">
                  <a16:creationId xmlns:a16="http://schemas.microsoft.com/office/drawing/2014/main" id="{0EB0A8E8-1199-9640-A885-AACA530653C1}"/>
                </a:ext>
              </a:extLst>
            </p:cNvPr>
            <p:cNvPicPr>
              <a:picLocks noChangeAspect="1"/>
            </p:cNvPicPr>
            <p:nvPr/>
          </p:nvPicPr>
          <p:blipFill>
            <a:blip r:embed="rId9" cstate="print"/>
            <a:stretch>
              <a:fillRect/>
            </a:stretch>
          </p:blipFill>
          <p:spPr>
            <a:xfrm>
              <a:off x="3342950" y="4345017"/>
              <a:ext cx="2698301" cy="912783"/>
            </a:xfrm>
            <a:prstGeom prst="rect">
              <a:avLst/>
            </a:prstGeom>
          </p:spPr>
        </p:pic>
        <p:pic>
          <p:nvPicPr>
            <p:cNvPr id="18" name="Imagen 17">
              <a:extLst>
                <a:ext uri="{FF2B5EF4-FFF2-40B4-BE49-F238E27FC236}">
                  <a16:creationId xmlns:a16="http://schemas.microsoft.com/office/drawing/2014/main" id="{A8B8195A-12B9-524C-8B79-5A3C7787B0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6599" y="4391352"/>
              <a:ext cx="1360846" cy="820112"/>
            </a:xfrm>
            <a:prstGeom prst="rect">
              <a:avLst/>
            </a:prstGeom>
          </p:spPr>
        </p:pic>
      </p:grpSp>
      <p:grpSp>
        <p:nvGrpSpPr>
          <p:cNvPr id="23" name="Grupo 22">
            <a:extLst>
              <a:ext uri="{FF2B5EF4-FFF2-40B4-BE49-F238E27FC236}">
                <a16:creationId xmlns:a16="http://schemas.microsoft.com/office/drawing/2014/main" id="{1B82E425-0A67-4542-A1AD-E446B238AC89}"/>
              </a:ext>
            </a:extLst>
          </p:cNvPr>
          <p:cNvGrpSpPr/>
          <p:nvPr/>
        </p:nvGrpSpPr>
        <p:grpSpPr>
          <a:xfrm>
            <a:off x="609600" y="2499714"/>
            <a:ext cx="8148718" cy="1005486"/>
            <a:chOff x="1044152" y="2138023"/>
            <a:chExt cx="8148718" cy="1005486"/>
          </a:xfrm>
        </p:grpSpPr>
        <p:grpSp>
          <p:nvGrpSpPr>
            <p:cNvPr id="3" name="Grupo 2">
              <a:extLst>
                <a:ext uri="{FF2B5EF4-FFF2-40B4-BE49-F238E27FC236}">
                  <a16:creationId xmlns:a16="http://schemas.microsoft.com/office/drawing/2014/main" id="{C5503453-E70C-BB44-A7A7-34BD59532FDA}"/>
                </a:ext>
              </a:extLst>
            </p:cNvPr>
            <p:cNvGrpSpPr/>
            <p:nvPr/>
          </p:nvGrpSpPr>
          <p:grpSpPr>
            <a:xfrm>
              <a:off x="5109523" y="2311506"/>
              <a:ext cx="4083347" cy="799373"/>
              <a:chOff x="1438152" y="3467827"/>
              <a:chExt cx="4083347" cy="799373"/>
            </a:xfrm>
          </p:grpSpPr>
          <p:pic>
            <p:nvPicPr>
              <p:cNvPr id="13" name="Imagen 9">
                <a:extLst>
                  <a:ext uri="{FF2B5EF4-FFF2-40B4-BE49-F238E27FC236}">
                    <a16:creationId xmlns:a16="http://schemas.microsoft.com/office/drawing/2014/main" id="{49B3B364-EB7E-6F45-8338-81D191A245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2029" y="3467827"/>
                <a:ext cx="1039470" cy="799373"/>
              </a:xfrm>
              <a:prstGeom prst="rect">
                <a:avLst/>
              </a:prstGeom>
            </p:spPr>
          </p:pic>
          <p:pic>
            <p:nvPicPr>
              <p:cNvPr id="14" name="Imagen 21">
                <a:extLst>
                  <a:ext uri="{FF2B5EF4-FFF2-40B4-BE49-F238E27FC236}">
                    <a16:creationId xmlns:a16="http://schemas.microsoft.com/office/drawing/2014/main" id="{D22AD134-563C-1D40-AE16-F5A05F25B61A}"/>
                  </a:ext>
                </a:extLst>
              </p:cNvPr>
              <p:cNvPicPr>
                <a:picLocks noChangeAspect="1"/>
              </p:cNvPicPr>
              <p:nvPr/>
            </p:nvPicPr>
            <p:blipFill>
              <a:blip r:embed="rId12" cstate="print"/>
              <a:stretch>
                <a:fillRect/>
              </a:stretch>
            </p:blipFill>
            <p:spPr>
              <a:xfrm>
                <a:off x="1438152" y="3516693"/>
                <a:ext cx="2871834" cy="701641"/>
              </a:xfrm>
              <a:prstGeom prst="rect">
                <a:avLst/>
              </a:prstGeom>
            </p:spPr>
          </p:pic>
        </p:grpSp>
        <p:grpSp>
          <p:nvGrpSpPr>
            <p:cNvPr id="21" name="Grupo 20">
              <a:extLst>
                <a:ext uri="{FF2B5EF4-FFF2-40B4-BE49-F238E27FC236}">
                  <a16:creationId xmlns:a16="http://schemas.microsoft.com/office/drawing/2014/main" id="{7A2A8B0C-F3B2-4D4A-AA7D-1E8C8C57F6D5}"/>
                </a:ext>
              </a:extLst>
            </p:cNvPr>
            <p:cNvGrpSpPr/>
            <p:nvPr/>
          </p:nvGrpSpPr>
          <p:grpSpPr>
            <a:xfrm>
              <a:off x="1044152" y="2138023"/>
              <a:ext cx="3924724" cy="1005486"/>
              <a:chOff x="1843396" y="2168754"/>
              <a:chExt cx="3924724" cy="1005486"/>
            </a:xfrm>
          </p:grpSpPr>
          <p:pic>
            <p:nvPicPr>
              <p:cNvPr id="15" name="Imagen 13">
                <a:extLst>
                  <a:ext uri="{FF2B5EF4-FFF2-40B4-BE49-F238E27FC236}">
                    <a16:creationId xmlns:a16="http://schemas.microsoft.com/office/drawing/2014/main" id="{05C1A43D-63C7-C743-92D6-200DD294C0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43396" y="2481237"/>
                <a:ext cx="2690637" cy="584823"/>
              </a:xfrm>
              <a:prstGeom prst="rect">
                <a:avLst/>
              </a:prstGeom>
            </p:spPr>
          </p:pic>
          <p:pic>
            <p:nvPicPr>
              <p:cNvPr id="19" name="Imagen 18" descr="Imagen que contiene cuarto&#10;&#10;Descripción generada automáticamente">
                <a:extLst>
                  <a:ext uri="{FF2B5EF4-FFF2-40B4-BE49-F238E27FC236}">
                    <a16:creationId xmlns:a16="http://schemas.microsoft.com/office/drawing/2014/main" id="{2FC82CAE-E5F5-7247-869A-6C08EED2C7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2634" y="2168754"/>
                <a:ext cx="1005486" cy="1005486"/>
              </a:xfrm>
              <a:prstGeom prst="rect">
                <a:avLst/>
              </a:prstGeom>
            </p:spPr>
          </p:pic>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618</Words>
  <Application>Microsoft Macintosh PowerPoint</Application>
  <PresentationFormat>Presentación en pantalla (4:3)</PresentationFormat>
  <Paragraphs>106</Paragraphs>
  <Slides>9</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9</vt:i4>
      </vt:variant>
    </vt:vector>
  </HeadingPairs>
  <TitlesOfParts>
    <vt:vector size="14" baseType="lpstr">
      <vt:lpstr>Arial</vt:lpstr>
      <vt:lpstr>Calibri</vt:lpstr>
      <vt:lpstr>Calibri Light</vt:lpstr>
      <vt:lpstr>Office Theme</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CORREIA PINTO CARVALHO DE MATOS MARIA JOAO</cp:lastModifiedBy>
  <cp:revision>103</cp:revision>
  <dcterms:created xsi:type="dcterms:W3CDTF">2015-04-04T09:45:50Z</dcterms:created>
  <dcterms:modified xsi:type="dcterms:W3CDTF">2019-10-25T14:55:03Z</dcterms:modified>
</cp:coreProperties>
</file>