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267" r:id="rId4"/>
    <p:sldId id="258" r:id="rId5"/>
    <p:sldId id="259" r:id="rId6"/>
    <p:sldId id="261" r:id="rId7"/>
    <p:sldId id="268" r:id="rId8"/>
    <p:sldId id="269" r:id="rId9"/>
    <p:sldId id="270" r:id="rId10"/>
    <p:sldId id="271" r:id="rId11"/>
    <p:sldId id="276" r:id="rId12"/>
    <p:sldId id="272" r:id="rId13"/>
    <p:sldId id="273" r:id="rId14"/>
    <p:sldId id="274" r:id="rId15"/>
    <p:sldId id="26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10/29/2019</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0D4C9F6-790E-45D3-ABCB-AA31EFDDDA3E}" type="slidenum">
              <a:rPr lang="ru-RU" smtClean="0"/>
              <a:pPr/>
              <a:t>11</a:t>
            </a:fld>
            <a:endParaRPr lang="ru-RU"/>
          </a:p>
        </p:txBody>
      </p:sp>
    </p:spTree>
    <p:extLst>
      <p:ext uri="{BB962C8B-B14F-4D97-AF65-F5344CB8AC3E}">
        <p14:creationId xmlns="" xmlns:p14="http://schemas.microsoft.com/office/powerpoint/2010/main" val="23612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0D4C9F6-790E-45D3-ABCB-AA31EFDDDA3E}" type="slidenum">
              <a:rPr lang="ru-RU" smtClean="0"/>
              <a:pPr/>
              <a:t>12</a:t>
            </a:fld>
            <a:endParaRPr lang="ru-RU"/>
          </a:p>
        </p:txBody>
      </p:sp>
    </p:spTree>
    <p:extLst>
      <p:ext uri="{BB962C8B-B14F-4D97-AF65-F5344CB8AC3E}">
        <p14:creationId xmlns="" xmlns:p14="http://schemas.microsoft.com/office/powerpoint/2010/main" val="23612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0D4C9F6-790E-45D3-ABCB-AA31EFDDDA3E}" type="slidenum">
              <a:rPr lang="ru-RU" smtClean="0"/>
              <a:pPr/>
              <a:t>13</a:t>
            </a:fld>
            <a:endParaRPr lang="ru-RU"/>
          </a:p>
        </p:txBody>
      </p:sp>
    </p:spTree>
    <p:extLst>
      <p:ext uri="{BB962C8B-B14F-4D97-AF65-F5344CB8AC3E}">
        <p14:creationId xmlns="" xmlns:p14="http://schemas.microsoft.com/office/powerpoint/2010/main" val="23612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29/10/2019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29/10/2019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29/10/2019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29/10/2019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10/29/2019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jpeg"/><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jpeg"/><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2708434"/>
          </a:xfrm>
          <a:prstGeom prst="rect">
            <a:avLst/>
          </a:prstGeom>
          <a:noFill/>
        </p:spPr>
        <p:txBody>
          <a:bodyPr wrap="square" rtlCol="0">
            <a:spAutoFit/>
          </a:bodyPr>
          <a:lstStyle/>
          <a:p>
            <a:pPr algn="ctr"/>
            <a:r>
              <a:rPr lang="en-US" sz="2400" b="1" dirty="0" smtClean="0"/>
              <a:t>Conformation and stability</a:t>
            </a:r>
            <a:r>
              <a:rPr lang="en-US" sz="2400" b="1" dirty="0" smtClean="0">
                <a:solidFill>
                  <a:srgbClr val="FF0000"/>
                </a:solidFill>
              </a:rPr>
              <a:t> </a:t>
            </a:r>
            <a:r>
              <a:rPr lang="en-US" sz="2400" b="1" dirty="0" smtClean="0"/>
              <a:t>of Interferon α2b under the influence of mono and </a:t>
            </a:r>
            <a:r>
              <a:rPr lang="en-US" sz="2400" b="1" dirty="0" err="1" smtClean="0"/>
              <a:t>oligoribonucleotides</a:t>
            </a:r>
            <a:endParaRPr lang="en-US" b="1" dirty="0"/>
          </a:p>
          <a:p>
            <a:pPr algn="ctr"/>
            <a:endParaRPr lang="en-US" b="1" dirty="0"/>
          </a:p>
          <a:p>
            <a:pPr algn="ctr"/>
            <a:endParaRPr lang="fr-FR" dirty="0"/>
          </a:p>
          <a:p>
            <a:r>
              <a:rPr lang="uk-UA" dirty="0" smtClean="0"/>
              <a:t>          </a:t>
            </a:r>
            <a:r>
              <a:rPr lang="fi-FI" b="1" dirty="0" smtClean="0"/>
              <a:t>Roman </a:t>
            </a:r>
            <a:r>
              <a:rPr lang="fi-FI" b="1" dirty="0" smtClean="0"/>
              <a:t>Nikolaiev*, Yevhenii Stepanenko, </a:t>
            </a:r>
            <a:r>
              <a:rPr lang="en-US" b="1" dirty="0" err="1" smtClean="0"/>
              <a:t>Svitlana</a:t>
            </a:r>
            <a:r>
              <a:rPr lang="en-US" b="1" dirty="0" smtClean="0"/>
              <a:t> </a:t>
            </a:r>
            <a:r>
              <a:rPr lang="en-US" b="1" dirty="0" err="1" smtClean="0"/>
              <a:t>Cherniiy</a:t>
            </a:r>
            <a:r>
              <a:rPr lang="en-US" b="1" dirty="0" smtClean="0"/>
              <a:t>, </a:t>
            </a:r>
            <a:r>
              <a:rPr lang="fi-FI" b="1" dirty="0" smtClean="0"/>
              <a:t>Zenovii </a:t>
            </a:r>
            <a:r>
              <a:rPr lang="fi-FI" b="1" dirty="0" smtClean="0"/>
              <a:t>Tkachuk</a:t>
            </a:r>
            <a:endParaRPr lang="fr-FR" dirty="0"/>
          </a:p>
          <a:p>
            <a:endParaRPr lang="uk-UA" dirty="0" smtClean="0"/>
          </a:p>
          <a:p>
            <a:r>
              <a:rPr lang="en-US" dirty="0" smtClean="0"/>
              <a:t>Institute of Molecular Biology and Genetics of NASU, 150, Ac. Zabolotnogo St., Kyiv, Ukraine, 03680</a:t>
            </a:r>
            <a:endParaRPr lang="fr-FR" dirty="0"/>
          </a:p>
          <a:p>
            <a:r>
              <a:rPr lang="en-US" sz="1400" b="1" dirty="0"/>
              <a:t>*</a:t>
            </a:r>
            <a:r>
              <a:rPr lang="en-US" sz="1400" dirty="0"/>
              <a:t> Corresponding author: </a:t>
            </a:r>
            <a:r>
              <a:rPr lang="en-US" sz="1400" dirty="0" smtClean="0"/>
              <a:t>romanfromukrain@gmail.com</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628"/>
            <a:ext cx="9144000" cy="2198245"/>
          </a:xfrm>
          <a:prstGeom prst="rect">
            <a:avLst/>
          </a:prstGeom>
        </p:spPr>
      </p:pic>
      <p:sp>
        <p:nvSpPr>
          <p:cNvPr id="10242" name="AutoShape 2" descr="Результат пошуку зображень за запитом &quot;im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Результат пошуку зображень за запитом &quot;im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5" name="Picture 5"/>
          <p:cNvPicPr>
            <a:picLocks noChangeAspect="1" noChangeArrowheads="1"/>
          </p:cNvPicPr>
          <p:nvPr/>
        </p:nvPicPr>
        <p:blipFill>
          <a:blip r:embed="rId4" cstate="print"/>
          <a:srcRect/>
          <a:stretch>
            <a:fillRect/>
          </a:stretch>
        </p:blipFill>
        <p:spPr bwMode="auto">
          <a:xfrm>
            <a:off x="3429000" y="5486400"/>
            <a:ext cx="1724025" cy="106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ea typeface="Batang" panose="02030600000101010101" pitchFamily="18" charset="-127"/>
              </a:rPr>
              <a:t>Influence of  ORNs  and AMP on the secondary structure of interferon α-2b</a:t>
            </a:r>
            <a:endParaRPr lang="ru-RU" sz="2400" dirty="0"/>
          </a:p>
        </p:txBody>
      </p:sp>
      <p:sp>
        <p:nvSpPr>
          <p:cNvPr id="4" name="Slide Number Placeholder 3"/>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xmlns="" id="{794BA44B-1FF5-4193-8A64-D50635E9F33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pic>
        <p:nvPicPr>
          <p:cNvPr id="78850" name="Picture 2"/>
          <p:cNvPicPr>
            <a:picLocks noChangeAspect="1" noChangeArrowheads="1"/>
          </p:cNvPicPr>
          <p:nvPr/>
        </p:nvPicPr>
        <p:blipFill>
          <a:blip r:embed="rId3" cstate="print"/>
          <a:srcRect/>
          <a:stretch>
            <a:fillRect/>
          </a:stretch>
        </p:blipFill>
        <p:spPr bwMode="auto">
          <a:xfrm>
            <a:off x="533400" y="1295400"/>
            <a:ext cx="5109029" cy="4191000"/>
          </a:xfrm>
          <a:prstGeom prst="rect">
            <a:avLst/>
          </a:prstGeom>
          <a:noFill/>
          <a:ln w="9525">
            <a:noFill/>
            <a:miter lim="800000"/>
            <a:headEnd/>
            <a:tailEnd/>
          </a:ln>
          <a:effectLst/>
        </p:spPr>
      </p:pic>
      <p:sp>
        <p:nvSpPr>
          <p:cNvPr id="7" name="Rectangle 6"/>
          <p:cNvSpPr/>
          <p:nvPr/>
        </p:nvSpPr>
        <p:spPr>
          <a:xfrm>
            <a:off x="533400" y="5410200"/>
            <a:ext cx="4572000" cy="646331"/>
          </a:xfrm>
          <a:prstGeom prst="rect">
            <a:avLst/>
          </a:prstGeom>
        </p:spPr>
        <p:txBody>
          <a:bodyPr>
            <a:spAutoFit/>
          </a:bodyPr>
          <a:lstStyle/>
          <a:p>
            <a:r>
              <a:rPr lang="en-US" dirty="0" smtClean="0">
                <a:ea typeface="Batang" panose="02030600000101010101" pitchFamily="18" charset="-127"/>
              </a:rPr>
              <a:t>Influence of  a) ORNs  and b) AMP on the secondary structure of interferon α-2b</a:t>
            </a:r>
            <a:endParaRPr lang="ru-RU" dirty="0"/>
          </a:p>
        </p:txBody>
      </p:sp>
      <p:sp>
        <p:nvSpPr>
          <p:cNvPr id="8" name="Rectangle 7"/>
          <p:cNvSpPr/>
          <p:nvPr/>
        </p:nvSpPr>
        <p:spPr>
          <a:xfrm>
            <a:off x="5791200" y="1371600"/>
            <a:ext cx="3352800" cy="4524315"/>
          </a:xfrm>
          <a:prstGeom prst="rect">
            <a:avLst/>
          </a:prstGeom>
        </p:spPr>
        <p:txBody>
          <a:bodyPr wrap="square">
            <a:spAutoFit/>
          </a:bodyPr>
          <a:lstStyle/>
          <a:p>
            <a:pPr algn="just"/>
            <a:r>
              <a:rPr lang="en-US" dirty="0" smtClean="0">
                <a:latin typeface="Corbel" pitchFamily="34" charset="0"/>
              </a:rPr>
              <a:t>The analysis of IFN secondary structure shows that ORNs and AMP in acid form, and especially in combination with mannitol, lead to changes in conformational mobility due to the increased content of disordered sites At the same time, salt analogs increase the number of structured secondary elements and significantly increase the conformational stiffness of interferon. To determine the energy parameters of protein-ligand interactions, we used ITC.</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01080" cy="1368412"/>
          </a:xfrm>
        </p:spPr>
        <p:txBody>
          <a:bodyPr>
            <a:normAutofit/>
          </a:bodyPr>
          <a:lstStyle/>
          <a:p>
            <a:r>
              <a:rPr lang="en-US" sz="3200" dirty="0" smtClean="0"/>
              <a:t>The fluorescence lifetime of interferon α-2b with ORN and AMP</a:t>
            </a:r>
            <a:endParaRPr lang="ru-RU" sz="3200" dirty="0"/>
          </a:p>
        </p:txBody>
      </p:sp>
      <p:graphicFrame>
        <p:nvGraphicFramePr>
          <p:cNvPr id="9224" name="Object 8"/>
          <p:cNvGraphicFramePr>
            <a:graphicFrameLocks noChangeAspect="1"/>
          </p:cNvGraphicFramePr>
          <p:nvPr>
            <p:extLst>
              <p:ext uri="{D42A27DB-BD31-4B8C-83A1-F6EECF244321}">
                <p14:modId xmlns="" xmlns:p14="http://schemas.microsoft.com/office/powerpoint/2010/main" val="210017290"/>
              </p:ext>
            </p:extLst>
          </p:nvPr>
        </p:nvGraphicFramePr>
        <p:xfrm>
          <a:off x="304800" y="1066800"/>
          <a:ext cx="5288451" cy="3720212"/>
        </p:xfrm>
        <a:graphic>
          <a:graphicData uri="http://schemas.openxmlformats.org/presentationml/2006/ole">
            <p:oleObj spid="_x0000_s40968" name="Graph" r:id="rId4" imgW="4161130" imgH="2926080" progId="Origin50.Graph">
              <p:embed/>
            </p:oleObj>
          </a:graphicData>
        </a:graphic>
      </p:graphicFrame>
      <p:sp>
        <p:nvSpPr>
          <p:cNvPr id="7" name="Прямоугольник 6"/>
          <p:cNvSpPr/>
          <p:nvPr/>
        </p:nvSpPr>
        <p:spPr>
          <a:xfrm>
            <a:off x="381000" y="4419600"/>
            <a:ext cx="8064896" cy="707886"/>
          </a:xfrm>
          <a:prstGeom prst="rect">
            <a:avLst/>
          </a:prstGeom>
        </p:spPr>
        <p:txBody>
          <a:bodyPr wrap="square">
            <a:spAutoFit/>
          </a:bodyPr>
          <a:lstStyle/>
          <a:p>
            <a:pPr algn="ctr"/>
            <a:r>
              <a:rPr lang="en-US" sz="2000" dirty="0" smtClean="0">
                <a:latin typeface="+mj-lt"/>
                <a:ea typeface="Cambria Math" pitchFamily="18" charset="0"/>
              </a:rPr>
              <a:t>Dependence on IFNα-2b fluorescence life when given</a:t>
            </a:r>
          </a:p>
          <a:p>
            <a:pPr algn="ctr"/>
            <a:r>
              <a:rPr lang="en-US" sz="2000" dirty="0" smtClean="0">
                <a:latin typeface="+mj-lt"/>
                <a:ea typeface="Cambria Math" pitchFamily="18" charset="0"/>
              </a:rPr>
              <a:t>a) oligoribonucleotides and b) AMP</a:t>
            </a:r>
            <a:endParaRPr lang="ru-RU" sz="2000" b="1" dirty="0">
              <a:latin typeface="Cambria Math" pitchFamily="18" charset="0"/>
              <a:ea typeface="Cambria Math" pitchFamily="18" charset="0"/>
            </a:endParaRPr>
          </a:p>
        </p:txBody>
      </p:sp>
      <p:graphicFrame>
        <p:nvGraphicFramePr>
          <p:cNvPr id="9237" name="Object 21"/>
          <p:cNvGraphicFramePr>
            <a:graphicFrameLocks noChangeAspect="1"/>
          </p:cNvGraphicFramePr>
          <p:nvPr/>
        </p:nvGraphicFramePr>
        <p:xfrm>
          <a:off x="4800600" y="1066800"/>
          <a:ext cx="5077619" cy="3571900"/>
        </p:xfrm>
        <a:graphic>
          <a:graphicData uri="http://schemas.openxmlformats.org/presentationml/2006/ole">
            <p:oleObj spid="_x0000_s40969" name="Graph" r:id="rId5" imgW="4161130" imgH="2926080" progId="Origin50.Graph">
              <p:embed/>
            </p:oleObj>
          </a:graphicData>
        </a:graphic>
      </p:graphicFrame>
      <p:sp>
        <p:nvSpPr>
          <p:cNvPr id="8" name="Rectangle 7"/>
          <p:cNvSpPr/>
          <p:nvPr/>
        </p:nvSpPr>
        <p:spPr>
          <a:xfrm>
            <a:off x="4572000" y="5486400"/>
            <a:ext cx="4572000" cy="646331"/>
          </a:xfrm>
          <a:prstGeom prst="rect">
            <a:avLst/>
          </a:prstGeom>
        </p:spPr>
        <p:txBody>
          <a:bodyPr>
            <a:spAutoFit/>
          </a:bodyPr>
          <a:lstStyle/>
          <a:p>
            <a:pPr indent="180975" algn="just" eaLnBrk="0" hangingPunct="0"/>
            <a:r>
              <a:rPr lang="uk-UA"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statistically significant difference compared to control (interferon)</a:t>
            </a:r>
            <a:r>
              <a:rPr lang="uk-UA" i="1" dirty="0" smtClean="0">
                <a:latin typeface="Times New Roman" pitchFamily="18" charset="0"/>
                <a:cs typeface="Times New Roman" pitchFamily="18" charset="0"/>
              </a:rPr>
              <a:t>, Р≤0,05.</a:t>
            </a:r>
            <a:endParaRPr lang="uk-UA" dirty="0">
              <a:latin typeface="Times New Roman" pitchFamily="18" charset="0"/>
              <a:cs typeface="Times New Roman" pitchFamily="18" charset="0"/>
            </a:endParaRPr>
          </a:p>
        </p:txBody>
      </p:sp>
      <p:sp>
        <p:nvSpPr>
          <p:cNvPr id="9" name="Прямоугольник 9"/>
          <p:cNvSpPr/>
          <p:nvPr/>
        </p:nvSpPr>
        <p:spPr>
          <a:xfrm>
            <a:off x="2362200" y="4114800"/>
            <a:ext cx="298480" cy="369332"/>
          </a:xfrm>
          <a:prstGeom prst="rect">
            <a:avLst/>
          </a:prstGeom>
        </p:spPr>
        <p:txBody>
          <a:bodyPr wrap="none">
            <a:spAutoFit/>
          </a:bodyPr>
          <a:lstStyle/>
          <a:p>
            <a:r>
              <a:rPr lang="pl-PL" b="1" dirty="0" smtClean="0"/>
              <a:t>a</a:t>
            </a:r>
            <a:endParaRPr lang="ru-RU" b="1" dirty="0"/>
          </a:p>
        </p:txBody>
      </p:sp>
      <p:sp>
        <p:nvSpPr>
          <p:cNvPr id="10" name="Прямоугольник 9"/>
          <p:cNvSpPr/>
          <p:nvPr/>
        </p:nvSpPr>
        <p:spPr>
          <a:xfrm>
            <a:off x="6781800" y="4038600"/>
            <a:ext cx="308098" cy="369332"/>
          </a:xfrm>
          <a:prstGeom prst="rect">
            <a:avLst/>
          </a:prstGeom>
        </p:spPr>
        <p:txBody>
          <a:bodyPr wrap="none">
            <a:spAutoFit/>
          </a:bodyPr>
          <a:lstStyle/>
          <a:p>
            <a:r>
              <a:rPr lang="en-US" b="1" dirty="0" smtClean="0"/>
              <a:t>b</a:t>
            </a:r>
            <a:endParaRPr lang="ru-RU" b="1" dirty="0"/>
          </a:p>
        </p:txBody>
      </p:sp>
      <p:pic>
        <p:nvPicPr>
          <p:cNvPr id="11" name="Picture 10">
            <a:extLst>
              <a:ext uri="{FF2B5EF4-FFF2-40B4-BE49-F238E27FC236}">
                <a16:creationId xmlns:a16="http://schemas.microsoft.com/office/drawing/2014/main" xmlns="" id="{794BA44B-1FF5-4193-8A64-D50635E9F33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6" cstate="print"/>
            <a:stretch>
              <a:fillRect/>
            </a:stretch>
          </a:blipFill>
        </p:spPr>
      </p:pic>
      <p:sp>
        <p:nvSpPr>
          <p:cNvPr id="12" name="Rectangle 11"/>
          <p:cNvSpPr/>
          <p:nvPr/>
        </p:nvSpPr>
        <p:spPr>
          <a:xfrm>
            <a:off x="0" y="5105400"/>
            <a:ext cx="4572000" cy="923330"/>
          </a:xfrm>
          <a:prstGeom prst="rect">
            <a:avLst/>
          </a:prstGeom>
        </p:spPr>
        <p:txBody>
          <a:bodyPr>
            <a:spAutoFit/>
          </a:bodyPr>
          <a:lstStyle/>
          <a:p>
            <a:r>
              <a:rPr lang="en-US" dirty="0" smtClean="0"/>
              <a:t>Energy Transfer Efficiency - The ratio of the number of energy transfer events to the number of donor excitation events</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01080" cy="1368412"/>
          </a:xfrm>
        </p:spPr>
        <p:txBody>
          <a:bodyPr>
            <a:normAutofit/>
          </a:bodyPr>
          <a:lstStyle/>
          <a:p>
            <a:r>
              <a:rPr lang="en-US" sz="3200" dirty="0" smtClean="0"/>
              <a:t>The fluorescence lifetime of interferon α-2b with CMP and GMP</a:t>
            </a:r>
            <a:endParaRPr lang="ru-RU" sz="3200" dirty="0"/>
          </a:p>
        </p:txBody>
      </p:sp>
      <p:graphicFrame>
        <p:nvGraphicFramePr>
          <p:cNvPr id="9224" name="Object 8"/>
          <p:cNvGraphicFramePr>
            <a:graphicFrameLocks noChangeAspect="1"/>
          </p:cNvGraphicFramePr>
          <p:nvPr>
            <p:extLst>
              <p:ext uri="{D42A27DB-BD31-4B8C-83A1-F6EECF244321}">
                <p14:modId xmlns="" xmlns:p14="http://schemas.microsoft.com/office/powerpoint/2010/main" val="210017290"/>
              </p:ext>
            </p:extLst>
          </p:nvPr>
        </p:nvGraphicFramePr>
        <p:xfrm>
          <a:off x="0" y="1066800"/>
          <a:ext cx="5288451" cy="3720212"/>
        </p:xfrm>
        <a:graphic>
          <a:graphicData uri="http://schemas.openxmlformats.org/presentationml/2006/ole">
            <p:oleObj spid="_x0000_s41992" name="Graph" r:id="rId4" imgW="4161130" imgH="2926080" progId="Origin50.Graph">
              <p:embed/>
            </p:oleObj>
          </a:graphicData>
        </a:graphic>
      </p:graphicFrame>
      <p:sp>
        <p:nvSpPr>
          <p:cNvPr id="8" name="Rectangle 7"/>
          <p:cNvSpPr/>
          <p:nvPr/>
        </p:nvSpPr>
        <p:spPr>
          <a:xfrm>
            <a:off x="1752600" y="5105400"/>
            <a:ext cx="4572000" cy="646331"/>
          </a:xfrm>
          <a:prstGeom prst="rect">
            <a:avLst/>
          </a:prstGeom>
        </p:spPr>
        <p:txBody>
          <a:bodyPr>
            <a:spAutoFit/>
          </a:bodyPr>
          <a:lstStyle/>
          <a:p>
            <a:pPr indent="180975" algn="just" eaLnBrk="0" hangingPunct="0"/>
            <a:r>
              <a:rPr lang="uk-UA"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statistically significant difference compared to control (interferon))</a:t>
            </a:r>
            <a:r>
              <a:rPr lang="uk-UA" i="1" dirty="0" smtClean="0">
                <a:latin typeface="Times New Roman" pitchFamily="18" charset="0"/>
                <a:cs typeface="Times New Roman" pitchFamily="18" charset="0"/>
              </a:rPr>
              <a:t>, Р≤0,05.</a:t>
            </a:r>
            <a:endParaRPr lang="uk-UA" dirty="0">
              <a:latin typeface="Times New Roman" pitchFamily="18" charset="0"/>
              <a:cs typeface="Times New Roman" pitchFamily="18" charset="0"/>
            </a:endParaRPr>
          </a:p>
        </p:txBody>
      </p:sp>
      <p:sp>
        <p:nvSpPr>
          <p:cNvPr id="9" name="Прямоугольник 9"/>
          <p:cNvSpPr/>
          <p:nvPr/>
        </p:nvSpPr>
        <p:spPr>
          <a:xfrm>
            <a:off x="2057400" y="4191000"/>
            <a:ext cx="298480" cy="369332"/>
          </a:xfrm>
          <a:prstGeom prst="rect">
            <a:avLst/>
          </a:prstGeom>
        </p:spPr>
        <p:txBody>
          <a:bodyPr wrap="none">
            <a:spAutoFit/>
          </a:bodyPr>
          <a:lstStyle/>
          <a:p>
            <a:r>
              <a:rPr lang="pl-PL" b="1" dirty="0" smtClean="0"/>
              <a:t>a</a:t>
            </a:r>
            <a:endParaRPr lang="ru-RU" b="1" dirty="0"/>
          </a:p>
        </p:txBody>
      </p:sp>
      <p:sp>
        <p:nvSpPr>
          <p:cNvPr id="10" name="Прямоугольник 9"/>
          <p:cNvSpPr/>
          <p:nvPr/>
        </p:nvSpPr>
        <p:spPr>
          <a:xfrm>
            <a:off x="6629400" y="4114800"/>
            <a:ext cx="308098" cy="369332"/>
          </a:xfrm>
          <a:prstGeom prst="rect">
            <a:avLst/>
          </a:prstGeom>
        </p:spPr>
        <p:txBody>
          <a:bodyPr wrap="none">
            <a:spAutoFit/>
          </a:bodyPr>
          <a:lstStyle/>
          <a:p>
            <a:r>
              <a:rPr lang="en-US" b="1" dirty="0" smtClean="0"/>
              <a:t>b</a:t>
            </a:r>
            <a:endParaRPr lang="ru-RU" b="1" dirty="0"/>
          </a:p>
        </p:txBody>
      </p:sp>
      <p:graphicFrame>
        <p:nvGraphicFramePr>
          <p:cNvPr id="180228" name="Object 66"/>
          <p:cNvGraphicFramePr>
            <a:graphicFrameLocks noChangeAspect="1"/>
          </p:cNvGraphicFramePr>
          <p:nvPr/>
        </p:nvGraphicFramePr>
        <p:xfrm>
          <a:off x="4419600" y="1066800"/>
          <a:ext cx="5287963" cy="3719513"/>
        </p:xfrm>
        <a:graphic>
          <a:graphicData uri="http://schemas.openxmlformats.org/presentationml/2006/ole">
            <p:oleObj spid="_x0000_s41993" name="Graph" r:id="rId5" imgW="4161130" imgH="2926080" progId="Origin50.Graph">
              <p:embed/>
            </p:oleObj>
          </a:graphicData>
        </a:graphic>
      </p:graphicFrame>
      <p:sp>
        <p:nvSpPr>
          <p:cNvPr id="11" name="Прямоугольник 6"/>
          <p:cNvSpPr/>
          <p:nvPr/>
        </p:nvSpPr>
        <p:spPr>
          <a:xfrm>
            <a:off x="609600" y="4495800"/>
            <a:ext cx="8064896" cy="707886"/>
          </a:xfrm>
          <a:prstGeom prst="rect">
            <a:avLst/>
          </a:prstGeom>
        </p:spPr>
        <p:txBody>
          <a:bodyPr wrap="square">
            <a:spAutoFit/>
          </a:bodyPr>
          <a:lstStyle/>
          <a:p>
            <a:pPr algn="ctr"/>
            <a:r>
              <a:rPr lang="en-US" sz="2000" dirty="0" smtClean="0">
                <a:latin typeface="+mj-lt"/>
                <a:ea typeface="Cambria Math" pitchFamily="18" charset="0"/>
              </a:rPr>
              <a:t>Dependence on IFNα-2b fluorescence life when given</a:t>
            </a:r>
          </a:p>
          <a:p>
            <a:pPr algn="ctr"/>
            <a:r>
              <a:rPr lang="en-US" sz="2000" dirty="0" smtClean="0">
                <a:latin typeface="+mj-lt"/>
                <a:ea typeface="Cambria Math" pitchFamily="18" charset="0"/>
              </a:rPr>
              <a:t>a) CMP and b) GMP</a:t>
            </a:r>
            <a:endParaRPr lang="ru-RU" sz="2000" b="1" dirty="0">
              <a:latin typeface="Cambria Math" pitchFamily="18" charset="0"/>
              <a:ea typeface="Cambria Math" pitchFamily="18" charset="0"/>
            </a:endParaRPr>
          </a:p>
        </p:txBody>
      </p:sp>
      <p:pic>
        <p:nvPicPr>
          <p:cNvPr id="12" name="Picture 11">
            <a:extLst>
              <a:ext uri="{FF2B5EF4-FFF2-40B4-BE49-F238E27FC236}">
                <a16:creationId xmlns:a16="http://schemas.microsoft.com/office/drawing/2014/main" xmlns="" id="{794BA44B-1FF5-4193-8A64-D50635E9F33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6" cstate="print"/>
            <a:stretch>
              <a:fillRect/>
            </a:stretch>
          </a: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368412"/>
          </a:xfrm>
        </p:spPr>
        <p:txBody>
          <a:bodyPr>
            <a:normAutofit/>
          </a:bodyPr>
          <a:lstStyle/>
          <a:p>
            <a:r>
              <a:rPr lang="en-US" sz="3200" dirty="0" smtClean="0"/>
              <a:t>The fluorescence lifetime of interferon α-2b with UMP</a:t>
            </a:r>
            <a:endParaRPr lang="ru-RU" sz="3200" dirty="0"/>
          </a:p>
        </p:txBody>
      </p:sp>
      <p:graphicFrame>
        <p:nvGraphicFramePr>
          <p:cNvPr id="9224" name="Object 8"/>
          <p:cNvGraphicFramePr>
            <a:graphicFrameLocks noChangeAspect="1"/>
          </p:cNvGraphicFramePr>
          <p:nvPr>
            <p:extLst>
              <p:ext uri="{D42A27DB-BD31-4B8C-83A1-F6EECF244321}">
                <p14:modId xmlns="" xmlns:p14="http://schemas.microsoft.com/office/powerpoint/2010/main" val="210017290"/>
              </p:ext>
            </p:extLst>
          </p:nvPr>
        </p:nvGraphicFramePr>
        <p:xfrm>
          <a:off x="1447800" y="1524000"/>
          <a:ext cx="5288451" cy="3720212"/>
        </p:xfrm>
        <a:graphic>
          <a:graphicData uri="http://schemas.openxmlformats.org/presentationml/2006/ole">
            <p:oleObj spid="_x0000_s43013" name="Graph" r:id="rId4" imgW="4161130" imgH="2926080" progId="Origin50.Graph">
              <p:embed/>
            </p:oleObj>
          </a:graphicData>
        </a:graphic>
      </p:graphicFrame>
      <p:sp>
        <p:nvSpPr>
          <p:cNvPr id="8" name="Rectangle 7"/>
          <p:cNvSpPr/>
          <p:nvPr/>
        </p:nvSpPr>
        <p:spPr>
          <a:xfrm>
            <a:off x="914400" y="4648200"/>
            <a:ext cx="4572000" cy="646331"/>
          </a:xfrm>
          <a:prstGeom prst="rect">
            <a:avLst/>
          </a:prstGeom>
        </p:spPr>
        <p:txBody>
          <a:bodyPr>
            <a:spAutoFit/>
          </a:bodyPr>
          <a:lstStyle/>
          <a:p>
            <a:pPr indent="180975" algn="just" eaLnBrk="0" hangingPunct="0"/>
            <a:r>
              <a:rPr lang="uk-UA"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statistically significant difference compared to control (interferon)</a:t>
            </a:r>
            <a:r>
              <a:rPr lang="uk-UA" i="1" dirty="0" smtClean="0">
                <a:latin typeface="Times New Roman" pitchFamily="18" charset="0"/>
                <a:cs typeface="Times New Roman" pitchFamily="18" charset="0"/>
              </a:rPr>
              <a:t>, Р≤0,05. </a:t>
            </a:r>
            <a:endParaRPr lang="uk-UA"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5" cstate="print"/>
            <a:stretch>
              <a:fillRect/>
            </a:stretch>
          </a:blipFill>
        </p:spPr>
      </p:pic>
      <p:sp>
        <p:nvSpPr>
          <p:cNvPr id="6" name="Rectangle 5"/>
          <p:cNvSpPr/>
          <p:nvPr/>
        </p:nvSpPr>
        <p:spPr>
          <a:xfrm>
            <a:off x="5715000" y="3048000"/>
            <a:ext cx="3429000" cy="2031325"/>
          </a:xfrm>
          <a:prstGeom prst="rect">
            <a:avLst/>
          </a:prstGeom>
        </p:spPr>
        <p:txBody>
          <a:bodyPr wrap="square">
            <a:spAutoFit/>
          </a:bodyPr>
          <a:lstStyle/>
          <a:p>
            <a:r>
              <a:rPr lang="en-US" dirty="0" smtClean="0"/>
              <a:t>Pulse-time spectroscopy shows a higher efficiency of non-</a:t>
            </a:r>
            <a:r>
              <a:rPr lang="en-US" dirty="0" err="1" smtClean="0"/>
              <a:t>radiative</a:t>
            </a:r>
            <a:r>
              <a:rPr lang="en-US" dirty="0" smtClean="0"/>
              <a:t> transfer of energy from interferon to ORN and AMP in acidic form, due to the closer distance between the molecules and the higher Foster transfer rate.</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smtClean="0"/>
              <a:t>Conclusions</a:t>
            </a:r>
          </a:p>
          <a:p>
            <a:pPr algn="just"/>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
        <p:nvSpPr>
          <p:cNvPr id="8" name="Rectangle 7"/>
          <p:cNvSpPr/>
          <p:nvPr/>
        </p:nvSpPr>
        <p:spPr>
          <a:xfrm>
            <a:off x="304800" y="1752600"/>
            <a:ext cx="8229600" cy="3416320"/>
          </a:xfrm>
          <a:prstGeom prst="rect">
            <a:avLst/>
          </a:prstGeom>
        </p:spPr>
        <p:txBody>
          <a:bodyPr wrap="square">
            <a:spAutoFit/>
          </a:bodyPr>
          <a:lstStyle/>
          <a:p>
            <a:pPr algn="just">
              <a:buFont typeface="Arial" pitchFamily="34" charset="0"/>
              <a:buChar char="•"/>
            </a:pPr>
            <a:r>
              <a:rPr lang="en-US" dirty="0" smtClean="0"/>
              <a:t>ORNs and NMPs in acidic form and combination with mannitol bind more strongly to interferon α-2b than to saline analogs;</a:t>
            </a:r>
          </a:p>
          <a:p>
            <a:pPr algn="just">
              <a:buFont typeface="Arial" pitchFamily="34" charset="0"/>
              <a:buChar char="•"/>
            </a:pPr>
            <a:r>
              <a:rPr lang="en-US" dirty="0" smtClean="0"/>
              <a:t>In the interaction of interferon and ORN and NMP in acidic form, the reaction is exothermic. The ITC curve is endothermic between interferon and ORN and NMP in salt form;</a:t>
            </a:r>
          </a:p>
          <a:p>
            <a:pPr algn="just">
              <a:buFont typeface="Arial" pitchFamily="34" charset="0"/>
              <a:buChar char="•"/>
            </a:pPr>
            <a:r>
              <a:rPr lang="en-US" dirty="0" smtClean="0"/>
              <a:t>ORN and acidic NMP, and especially in combination with mannitol, lead to a change in conformational mobility by increasing the content of disordered sites. At the same time, salt analogs increase the number of structured secondary elements and probably increase the conformational rigidity of interferon;</a:t>
            </a:r>
          </a:p>
          <a:p>
            <a:pPr algn="just">
              <a:buFont typeface="Arial" pitchFamily="34" charset="0"/>
              <a:buChar char="•"/>
            </a:pPr>
            <a:r>
              <a:rPr lang="en-US" dirty="0" smtClean="0"/>
              <a:t>Pulse-time spectroscopy shows a higher efficiency of non-</a:t>
            </a:r>
            <a:r>
              <a:rPr lang="en-US" dirty="0" err="1" smtClean="0"/>
              <a:t>radiative</a:t>
            </a:r>
            <a:r>
              <a:rPr lang="en-US" dirty="0" smtClean="0"/>
              <a:t> energy transfer from interferon to ORN and NMP in acidic form, due to the closer distance between molecules and the higher Foster transfer rate.</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305800" cy="1569660"/>
          </a:xfrm>
          <a:prstGeom prst="rect">
            <a:avLst/>
          </a:prstGeom>
        </p:spPr>
        <p:txBody>
          <a:bodyPr wrap="square">
            <a:spAutoFit/>
          </a:bodyPr>
          <a:lstStyle/>
          <a:p>
            <a:pPr algn="ctr"/>
            <a:r>
              <a:rPr lang="en-US" sz="2400" b="1" dirty="0" smtClean="0"/>
              <a:t>Conformation and stability</a:t>
            </a:r>
            <a:r>
              <a:rPr lang="en-US" sz="2400" b="1" dirty="0" smtClean="0">
                <a:solidFill>
                  <a:srgbClr val="FF0000"/>
                </a:solidFill>
              </a:rPr>
              <a:t> </a:t>
            </a:r>
            <a:r>
              <a:rPr lang="en-US" sz="2400" b="1" dirty="0" smtClean="0"/>
              <a:t>of Interferon α2b under the influence of mono and oligoribonucleotides</a:t>
            </a:r>
          </a:p>
          <a:p>
            <a:pPr algn="ctr"/>
            <a:endParaRPr lang="en-US" sz="2400" b="1" dirty="0" smtClean="0"/>
          </a:p>
          <a:p>
            <a:pPr algn="ct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p:spPr>
      </p:pic>
      <p:pic>
        <p:nvPicPr>
          <p:cNvPr id="6" name="Picture 2" descr="Harnessing type I interferons in cancer therapy."/>
          <p:cNvPicPr>
            <a:picLocks noChangeAspect="1" noChangeArrowheads="1"/>
          </p:cNvPicPr>
          <p:nvPr/>
        </p:nvPicPr>
        <p:blipFill>
          <a:blip r:embed="rId4" cstate="print"/>
          <a:srcRect/>
          <a:stretch>
            <a:fillRect/>
          </a:stretch>
        </p:blipFill>
        <p:spPr bwMode="auto">
          <a:xfrm>
            <a:off x="1524000" y="1295400"/>
            <a:ext cx="5562600" cy="4467238"/>
          </a:xfrm>
          <a:prstGeom prst="rect">
            <a:avLst/>
          </a:prstGeom>
          <a:noFill/>
          <a:ln w="9525">
            <a:noFill/>
            <a:miter lim="800000"/>
            <a:headEnd/>
            <a:tailEnd/>
          </a:ln>
        </p:spPr>
      </p:pic>
      <p:sp>
        <p:nvSpPr>
          <p:cNvPr id="7" name="Прямоугольник 1"/>
          <p:cNvSpPr>
            <a:spLocks noChangeArrowheads="1"/>
          </p:cNvSpPr>
          <p:nvPr/>
        </p:nvSpPr>
        <p:spPr bwMode="auto">
          <a:xfrm>
            <a:off x="2209800" y="5715000"/>
            <a:ext cx="4205288" cy="307975"/>
          </a:xfrm>
          <a:prstGeom prst="rect">
            <a:avLst/>
          </a:prstGeom>
          <a:noFill/>
          <a:ln w="9525">
            <a:noFill/>
            <a:miter lim="800000"/>
            <a:headEnd/>
            <a:tailEnd/>
          </a:ln>
        </p:spPr>
        <p:txBody>
          <a:bodyPr wrap="none">
            <a:spAutoFit/>
          </a:bodyPr>
          <a:lstStyle/>
          <a:p>
            <a:r>
              <a:rPr lang="en-US" sz="1400" dirty="0">
                <a:latin typeface="Calibri" pitchFamily="34" charset="0"/>
              </a:rPr>
              <a:t>Reference: </a:t>
            </a:r>
            <a:r>
              <a:rPr lang="en-US" sz="1400" u="sng" dirty="0">
                <a:latin typeface="Calibri" pitchFamily="34" charset="0"/>
              </a:rPr>
              <a:t>https://doi.org/10.18632/oncotarget.19531</a:t>
            </a:r>
            <a:endParaRPr lang="ru-RU" sz="1400" dirty="0">
              <a:latin typeface="Calibri" pitchFamily="34" charset="0"/>
            </a:endParaRPr>
          </a:p>
        </p:txBody>
      </p:sp>
    </p:spTree>
    <p:extLst>
      <p:ext uri="{BB962C8B-B14F-4D97-AF65-F5344CB8AC3E}">
        <p14:creationId xmlns=""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28600"/>
            <a:ext cx="7924800" cy="5724644"/>
          </a:xfrm>
          <a:prstGeom prst="rect">
            <a:avLst/>
          </a:prstGeom>
          <a:noFill/>
        </p:spPr>
        <p:txBody>
          <a:bodyPr wrap="square" rtlCol="0">
            <a:spAutoFit/>
          </a:bodyPr>
          <a:lstStyle/>
          <a:p>
            <a:pPr algn="just"/>
            <a:r>
              <a:rPr lang="fr-FR" b="1" dirty="0"/>
              <a:t>Abstract: </a:t>
            </a:r>
            <a:r>
              <a:rPr lang="en-US" dirty="0" smtClean="0"/>
              <a:t>Oligonucleotides antiviral drugs have actively used in medicine, but the molecular mechanism of their action remains unclear. We studied the conformation changes of IFN with ligands, the quenching and lifetime of fluorescence, and isothermal titration </a:t>
            </a:r>
            <a:r>
              <a:rPr lang="en-US" dirty="0" err="1" smtClean="0"/>
              <a:t>calorimetry</a:t>
            </a:r>
            <a:r>
              <a:rPr lang="en-US" dirty="0" smtClean="0"/>
              <a:t> (ITC).</a:t>
            </a:r>
          </a:p>
          <a:p>
            <a:pPr algn="just"/>
            <a:r>
              <a:rPr lang="en-US" dirty="0" smtClean="0"/>
              <a:t>    The most active quenching and decrease lifetime of fluorescence INF, when titrated with NMPs and ORNs, was obtained using acid forms in combination with mannitol. And when titrated INF saline forms slightly different from control. Spectra of circular </a:t>
            </a:r>
            <a:r>
              <a:rPr lang="en-US" dirty="0" err="1" smtClean="0"/>
              <a:t>dichroism</a:t>
            </a:r>
            <a:r>
              <a:rPr lang="en-US" dirty="0" smtClean="0"/>
              <a:t> show the decrease in the structure of the number of secondary elements when interacting between INF and acidic forms nucleotides. An increase in the content of secondary structure in the interaction between INF and salt forms ligands. The ITC curves titration indicate that the reaction between protein and acidic ligands is exothermic. And between INF with saline ligands </a:t>
            </a:r>
            <a:r>
              <a:rPr lang="en-US" dirty="0" err="1" smtClean="0"/>
              <a:t>endothermically</a:t>
            </a:r>
            <a:r>
              <a:rPr lang="en-US" dirty="0" smtClean="0"/>
              <a:t>. Exothermic protein-ligand interaction increases the conformational mobility of the protein and endothermic decrease.</a:t>
            </a:r>
          </a:p>
          <a:p>
            <a:pPr algn="just"/>
            <a:r>
              <a:rPr lang="en-US" dirty="0" smtClean="0"/>
              <a:t>    The ORNs have the advantage of interacting with proteins, unlike salt ORNs and NMPs, because they have a stronger binding. Thus, we assume the same compound in various forms may act as an inhibitor and activator for the protein.</a:t>
            </a:r>
            <a:endParaRPr lang="uk-UA" dirty="0" smtClean="0"/>
          </a:p>
          <a:p>
            <a:pPr algn="just"/>
            <a:endParaRPr lang="uk-UA" b="1" dirty="0" smtClean="0"/>
          </a:p>
          <a:p>
            <a:pPr algn="just"/>
            <a:r>
              <a:rPr lang="fr-FR" b="1" dirty="0" smtClean="0"/>
              <a:t>Keywords</a:t>
            </a:r>
            <a:r>
              <a:rPr lang="fr-FR" b="1" dirty="0"/>
              <a:t>: </a:t>
            </a:r>
            <a:r>
              <a:rPr lang="en-US" dirty="0" smtClean="0"/>
              <a:t>Oligonucleotides; Interferon α2b; lifetime of fluorescence; isothermal titration </a:t>
            </a:r>
            <a:r>
              <a:rPr lang="en-US" dirty="0" err="1" smtClean="0"/>
              <a:t>calorimetry</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
        <p:nvSpPr>
          <p:cNvPr id="4" name="Rectangle 3"/>
          <p:cNvSpPr/>
          <p:nvPr/>
        </p:nvSpPr>
        <p:spPr>
          <a:xfrm>
            <a:off x="304800" y="2895600"/>
            <a:ext cx="8305800" cy="3139321"/>
          </a:xfrm>
          <a:prstGeom prst="rect">
            <a:avLst/>
          </a:prstGeom>
        </p:spPr>
        <p:txBody>
          <a:bodyPr wrap="square">
            <a:spAutoFit/>
          </a:bodyPr>
          <a:lstStyle/>
          <a:p>
            <a:pPr algn="just"/>
            <a:r>
              <a:rPr lang="en-US" dirty="0" smtClean="0"/>
              <a:t>Oligonucleotides antiviral drugs have been actively implemented in medicine during the last decades. Nevertheless, the molecular mechanism of their action is still unclear. In the previous work we showed, the combination of oligonucleotides with alcohol sugar D-mannitol leads to changes in their biological activity and efficiency. </a:t>
            </a:r>
            <a:br>
              <a:rPr lang="en-US" dirty="0" smtClean="0"/>
            </a:br>
            <a:r>
              <a:rPr lang="en-US" dirty="0" smtClean="0"/>
              <a:t>ORNs increase interferon production and stimulate non-specific antivirus protection, but the molecular mechanism of its action is still unclear. </a:t>
            </a:r>
            <a:br>
              <a:rPr lang="en-US" dirty="0" smtClean="0"/>
            </a:br>
            <a:r>
              <a:rPr lang="en-US" dirty="0" smtClean="0"/>
              <a:t>We studied the interactions between Interferon α2b and mononucleotides (NMP), yeast oligoribonucleotides (ORNs), their Na+ salts (</a:t>
            </a:r>
            <a:r>
              <a:rPr lang="en-US" dirty="0" err="1" smtClean="0"/>
              <a:t>ORNsNa</a:t>
            </a:r>
            <a:r>
              <a:rPr lang="en-US" dirty="0" smtClean="0"/>
              <a:t>), and ORNs with </a:t>
            </a:r>
            <a:r>
              <a:rPr lang="en-US" dirty="0" err="1" smtClean="0"/>
              <a:t>D­mannitol</a:t>
            </a:r>
            <a:r>
              <a:rPr lang="en-US" dirty="0" smtClean="0"/>
              <a:t> (</a:t>
            </a:r>
            <a:r>
              <a:rPr lang="en-US" dirty="0" err="1" smtClean="0"/>
              <a:t>ORNs:D­M</a:t>
            </a:r>
            <a:r>
              <a:rPr lang="en-US" dirty="0" smtClean="0"/>
              <a:t>). We study the interaction and conformational changes of IFN with ligands, the quenching and lifetime of fluorescence, and isothermal titration </a:t>
            </a:r>
            <a:r>
              <a:rPr lang="en-US" dirty="0" err="1" smtClean="0"/>
              <a:t>calorimetry</a:t>
            </a:r>
            <a:r>
              <a:rPr lang="en-US" dirty="0" smtClean="0"/>
              <a:t> (ITC).</a:t>
            </a:r>
            <a:endParaRPr lang="en-US" dirty="0"/>
          </a:p>
        </p:txBody>
      </p:sp>
      <p:pic>
        <p:nvPicPr>
          <p:cNvPr id="6" name="Picture 2" descr="ÐÐ¾Ð²âÑÐ·Ð°Ð½Ðµ Ð·Ð¾Ð±ÑÐ°Ð¶ÐµÐ½Ð½Ñ"/>
          <p:cNvPicPr>
            <a:picLocks noChangeAspect="1" noChangeArrowheads="1"/>
          </p:cNvPicPr>
          <p:nvPr/>
        </p:nvPicPr>
        <p:blipFill>
          <a:blip r:embed="rId3" cstate="print"/>
          <a:srcRect/>
          <a:stretch>
            <a:fillRect/>
          </a:stretch>
        </p:blipFill>
        <p:spPr bwMode="auto">
          <a:xfrm>
            <a:off x="3886200" y="0"/>
            <a:ext cx="4724400" cy="2848535"/>
          </a:xfrm>
          <a:prstGeom prst="rect">
            <a:avLst/>
          </a:prstGeom>
          <a:noFill/>
          <a:ln w="9525">
            <a:noFill/>
            <a:miter lim="800000"/>
            <a:headEnd/>
            <a:tailEnd/>
          </a:ln>
        </p:spPr>
      </p:pic>
      <p:sp>
        <p:nvSpPr>
          <p:cNvPr id="7" name="Прямоугольник 3"/>
          <p:cNvSpPr>
            <a:spLocks noChangeArrowheads="1"/>
          </p:cNvSpPr>
          <p:nvPr/>
        </p:nvSpPr>
        <p:spPr bwMode="auto">
          <a:xfrm>
            <a:off x="609600" y="1371600"/>
            <a:ext cx="2536825" cy="738188"/>
          </a:xfrm>
          <a:prstGeom prst="rect">
            <a:avLst/>
          </a:prstGeom>
          <a:noFill/>
          <a:ln w="9525">
            <a:noFill/>
            <a:miter lim="800000"/>
            <a:headEnd/>
            <a:tailEnd/>
          </a:ln>
        </p:spPr>
        <p:txBody>
          <a:bodyPr>
            <a:spAutoFit/>
          </a:bodyPr>
          <a:lstStyle/>
          <a:p>
            <a:r>
              <a:rPr lang="en-US" sz="1400" dirty="0">
                <a:latin typeface="Calibri" pitchFamily="34" charset="0"/>
              </a:rPr>
              <a:t>Reference: </a:t>
            </a:r>
            <a:r>
              <a:rPr lang="en-US" sz="1400" u="sng" dirty="0">
                <a:latin typeface="Calibri" pitchFamily="34" charset="0"/>
              </a:rPr>
              <a:t>https://doi.org/10.1016/j.fsi.2008.02.004</a:t>
            </a:r>
            <a:endParaRPr lang="ru-RU" sz="1400"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2" cstate="print"/>
            <a:stretch>
              <a:fillRect/>
            </a:stretch>
          </a:blipFill>
        </p:spPr>
      </p:pic>
      <p:sp>
        <p:nvSpPr>
          <p:cNvPr id="7" name="Rectangle 6"/>
          <p:cNvSpPr/>
          <p:nvPr/>
        </p:nvSpPr>
        <p:spPr>
          <a:xfrm>
            <a:off x="609600" y="1219200"/>
            <a:ext cx="8001000" cy="4801314"/>
          </a:xfrm>
          <a:prstGeom prst="rect">
            <a:avLst/>
          </a:prstGeom>
        </p:spPr>
        <p:txBody>
          <a:bodyPr wrap="square">
            <a:spAutoFit/>
          </a:bodyPr>
          <a:lstStyle/>
          <a:p>
            <a:pPr algn="just"/>
            <a:r>
              <a:rPr lang="en-US" dirty="0" smtClean="0"/>
              <a:t>The most active quenching and decrease INF, when titrated with NMPs and ORNs, was obtained using acid forms in combination with mannitol lifetime of fluorescence. The quenching and lifetime of fluorescence INF when titrated saline forms slightly different from control. Thus, when using the ORN:D­M, quenching was 28%. INF has a lifetime of 2.95 ns, after interacting with ORN and ORN:D-M INF has a fluorescence lifetime of 2.37 and 2.32 ns, respectively. </a:t>
            </a:r>
          </a:p>
          <a:p>
            <a:pPr algn="just"/>
            <a:r>
              <a:rPr lang="en-US" dirty="0" smtClean="0"/>
              <a:t>The quenching and lifetime of fluorescence INF when titrated AMP:D­M - 17% and 1.92 ns, respectively, GMP:D­M - 45% and 2.53 ns, CMP:D-M - 42% and 2.24ns, UMP:D-M - 13% and 2.25 ns. The analysis of the IFN secondary structure by </a:t>
            </a:r>
            <a:r>
              <a:rPr lang="en-US" dirty="0" err="1" smtClean="0"/>
              <a:t>Bestsel</a:t>
            </a:r>
            <a:r>
              <a:rPr lang="en-US" dirty="0" smtClean="0"/>
              <a:t> shows the decrease in the structure of the number of secondary elements when interacting between INF and acidic forms nucleotides. On the other hand, an increase in the number of secondary elements in the interaction between INF and salt forms NMPs and ORNs were obtained. </a:t>
            </a:r>
          </a:p>
          <a:p>
            <a:pPr algn="just"/>
            <a:r>
              <a:rPr lang="en-US" dirty="0" smtClean="0"/>
              <a:t>The ITC curves titration of INF with ORNs and NMPs indicate that the reaction of the interaction between protein and acidic ligands is exothermic and with saline </a:t>
            </a:r>
            <a:r>
              <a:rPr lang="en-US" dirty="0" err="1" smtClean="0"/>
              <a:t>endothermically</a:t>
            </a:r>
            <a:r>
              <a:rPr lang="en-US" dirty="0" smtClean="0"/>
              <a:t>. It is known that exothermic protein-ligand interaction increases the conformational mobility of the protein and endothermic decrease.</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 xmlns:p14="http://schemas.microsoft.com/office/powerpoint/2010/main" val="3843949703"/>
              </p:ext>
            </p:extLst>
          </p:nvPr>
        </p:nvGraphicFramePr>
        <p:xfrm>
          <a:off x="0" y="457200"/>
          <a:ext cx="4368318" cy="3240440"/>
        </p:xfrm>
        <a:graphic>
          <a:graphicData uri="http://schemas.openxmlformats.org/presentationml/2006/ole">
            <p:oleObj spid="_x0000_s36872" name="Graph" r:id="rId3" imgW="4161130" imgH="2926080" progId="Origin50.Graph">
              <p:embed/>
            </p:oleObj>
          </a:graphicData>
        </a:graphic>
      </p:graphicFrame>
      <p:sp>
        <p:nvSpPr>
          <p:cNvPr id="6" name="Title 1"/>
          <p:cNvSpPr>
            <a:spLocks noGrp="1"/>
          </p:cNvSpPr>
          <p:nvPr>
            <p:ph type="title"/>
          </p:nvPr>
        </p:nvSpPr>
        <p:spPr>
          <a:xfrm>
            <a:off x="457200" y="0"/>
            <a:ext cx="8229600" cy="715962"/>
          </a:xfrm>
        </p:spPr>
        <p:txBody>
          <a:bodyPr>
            <a:noAutofit/>
          </a:bodyPr>
          <a:lstStyle/>
          <a:p>
            <a:r>
              <a:rPr lang="en-US" sz="2000" b="1" dirty="0" smtClean="0"/>
              <a:t>The dependence of the fluorescence intensity of IFN-α2b on the concentration of different forms of oligoribonucleotides and AMP</a:t>
            </a:r>
            <a:endParaRPr lang="ru-RU" sz="2000" b="1" dirty="0"/>
          </a:p>
        </p:txBody>
      </p:sp>
      <p:sp>
        <p:nvSpPr>
          <p:cNvPr id="4" name="Прямоугольник 3"/>
          <p:cNvSpPr/>
          <p:nvPr/>
        </p:nvSpPr>
        <p:spPr>
          <a:xfrm>
            <a:off x="7858148" y="1714488"/>
            <a:ext cx="308098" cy="369332"/>
          </a:xfrm>
          <a:prstGeom prst="rect">
            <a:avLst/>
          </a:prstGeom>
        </p:spPr>
        <p:txBody>
          <a:bodyPr wrap="none">
            <a:spAutoFit/>
          </a:bodyPr>
          <a:lstStyle/>
          <a:p>
            <a:r>
              <a:rPr lang="en-US" b="1" dirty="0" smtClean="0"/>
              <a:t>b</a:t>
            </a:r>
            <a:endParaRPr lang="ru-RU" b="1" dirty="0"/>
          </a:p>
        </p:txBody>
      </p:sp>
      <p:sp>
        <p:nvSpPr>
          <p:cNvPr id="10" name="Прямоугольник 9"/>
          <p:cNvSpPr/>
          <p:nvPr/>
        </p:nvSpPr>
        <p:spPr>
          <a:xfrm>
            <a:off x="3571868" y="1714488"/>
            <a:ext cx="298480" cy="369332"/>
          </a:xfrm>
          <a:prstGeom prst="rect">
            <a:avLst/>
          </a:prstGeom>
        </p:spPr>
        <p:txBody>
          <a:bodyPr wrap="none">
            <a:spAutoFit/>
          </a:bodyPr>
          <a:lstStyle/>
          <a:p>
            <a:r>
              <a:rPr lang="pl-PL" b="1" dirty="0" smtClean="0"/>
              <a:t>a</a:t>
            </a:r>
            <a:endParaRPr lang="ru-RU" b="1" dirty="0"/>
          </a:p>
        </p:txBody>
      </p:sp>
      <p:graphicFrame>
        <p:nvGraphicFramePr>
          <p:cNvPr id="1068" name="Object 44"/>
          <p:cNvGraphicFramePr>
            <a:graphicFrameLocks noChangeAspect="1"/>
          </p:cNvGraphicFramePr>
          <p:nvPr/>
        </p:nvGraphicFramePr>
        <p:xfrm>
          <a:off x="4343400" y="609600"/>
          <a:ext cx="4160837" cy="2925763"/>
        </p:xfrm>
        <a:graphic>
          <a:graphicData uri="http://schemas.openxmlformats.org/presentationml/2006/ole">
            <p:oleObj spid="_x0000_s36873" name="Graph" r:id="rId4" imgW="4161130" imgH="2926080" progId="Origin50.Graph">
              <p:embed/>
            </p:oleObj>
          </a:graphicData>
        </a:graphic>
      </p:graphicFrame>
      <p:sp>
        <p:nvSpPr>
          <p:cNvPr id="9" name="Rectangle 8"/>
          <p:cNvSpPr/>
          <p:nvPr/>
        </p:nvSpPr>
        <p:spPr>
          <a:xfrm>
            <a:off x="304800" y="3505200"/>
            <a:ext cx="8382000" cy="2554545"/>
          </a:xfrm>
          <a:prstGeom prst="rect">
            <a:avLst/>
          </a:prstGeom>
        </p:spPr>
        <p:txBody>
          <a:bodyPr wrap="square">
            <a:spAutoFit/>
          </a:bodyPr>
          <a:lstStyle/>
          <a:p>
            <a:pPr marL="174879" indent="0" algn="just">
              <a:buNone/>
            </a:pPr>
            <a:r>
              <a:rPr lang="en-US" sz="1600" dirty="0" smtClean="0"/>
              <a:t>The dissociation constant </a:t>
            </a:r>
            <a:r>
              <a:rPr lang="en-US" sz="1600" dirty="0" err="1" smtClean="0"/>
              <a:t>Kd</a:t>
            </a:r>
            <a:r>
              <a:rPr lang="en-US" sz="1600" dirty="0" smtClean="0"/>
              <a:t>=1,11±0.09µM µM in the fluorescence quenching interaction between INF and ORNs-D-M. The dissociation constant between IFN and ORNs is </a:t>
            </a:r>
            <a:r>
              <a:rPr lang="en-US" sz="1600" dirty="0" err="1" smtClean="0"/>
              <a:t>Kd</a:t>
            </a:r>
            <a:r>
              <a:rPr lang="en-US" sz="1600" dirty="0" smtClean="0"/>
              <a:t>=2,36±0.47µM, between INF and </a:t>
            </a:r>
            <a:r>
              <a:rPr lang="en-US" sz="1600" dirty="0" err="1" smtClean="0"/>
              <a:t>ORNsNa</a:t>
            </a:r>
            <a:r>
              <a:rPr lang="en-US" sz="1600" dirty="0" smtClean="0"/>
              <a:t> - </a:t>
            </a:r>
            <a:r>
              <a:rPr lang="en-US" sz="1600" dirty="0" err="1" smtClean="0"/>
              <a:t>Kd</a:t>
            </a:r>
            <a:r>
              <a:rPr lang="en-US" sz="1600" dirty="0" smtClean="0"/>
              <a:t>=2,15±0.16µM and INF and </a:t>
            </a:r>
            <a:r>
              <a:rPr lang="en-US" sz="1600" dirty="0" err="1" smtClean="0"/>
              <a:t>ORNsNa</a:t>
            </a:r>
            <a:r>
              <a:rPr lang="en-US" sz="1600" dirty="0" smtClean="0"/>
              <a:t>-D-M </a:t>
            </a:r>
            <a:r>
              <a:rPr lang="en-US" sz="1600" dirty="0" err="1" smtClean="0"/>
              <a:t>Kd</a:t>
            </a:r>
            <a:r>
              <a:rPr lang="en-US" sz="1600" dirty="0" smtClean="0"/>
              <a:t>=3.13±0.46µM. The dissociation constant </a:t>
            </a:r>
            <a:r>
              <a:rPr lang="en-US" sz="1600" dirty="0" err="1" smtClean="0"/>
              <a:t>Kd</a:t>
            </a:r>
            <a:r>
              <a:rPr lang="en-US" sz="1600" dirty="0" smtClean="0"/>
              <a:t>=1,74 ±0.09µM µM in the fluorescence quenching interaction between INF and AMP-D-M. The dissociation constant between IFN and AMP is </a:t>
            </a:r>
            <a:r>
              <a:rPr lang="en-US" sz="1600" dirty="0" err="1" smtClean="0"/>
              <a:t>Kd</a:t>
            </a:r>
            <a:r>
              <a:rPr lang="en-US" sz="1600" dirty="0" smtClean="0"/>
              <a:t>=7,95±0.41µM, between INF and </a:t>
            </a:r>
            <a:r>
              <a:rPr lang="en-US" sz="1600" dirty="0" err="1" smtClean="0"/>
              <a:t>AMPNa</a:t>
            </a:r>
            <a:r>
              <a:rPr lang="en-US" sz="1600" dirty="0" smtClean="0"/>
              <a:t> - </a:t>
            </a:r>
            <a:r>
              <a:rPr lang="en-US" sz="1600" dirty="0" err="1" smtClean="0"/>
              <a:t>Kd</a:t>
            </a:r>
            <a:r>
              <a:rPr lang="en-US" sz="1600" dirty="0" smtClean="0"/>
              <a:t>=12,1 ±0.19µM and INF and </a:t>
            </a:r>
            <a:r>
              <a:rPr lang="en-US" sz="1600" dirty="0" err="1" smtClean="0"/>
              <a:t>AMPNa</a:t>
            </a:r>
            <a:r>
              <a:rPr lang="en-US" sz="1600" dirty="0" smtClean="0"/>
              <a:t>-D-M </a:t>
            </a:r>
            <a:r>
              <a:rPr lang="en-US" sz="1600" dirty="0" err="1" smtClean="0"/>
              <a:t>Kd</a:t>
            </a:r>
            <a:r>
              <a:rPr lang="en-US" sz="1600" dirty="0" smtClean="0"/>
              <a:t>=9.4±0.73µM. The results obtained for quenching the IFN-α2b fluorescence intensity with the addition of ORN and AMP show that ligands of nucleic nature in acid form, and especially in combination with mannitol, are more strongly bound to interferon α-2b in comparison with saline analogs. That served as an impetus for further research.</a:t>
            </a:r>
            <a:endParaRPr lang="en-US" sz="1600" dirty="0" smtClean="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xmlns="" id="{532B00CA-BADB-442E-8BBF-FA8A867F77C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5" cstate="print"/>
            <a:stretch>
              <a:fillRect/>
            </a:stretch>
          </a:blip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The dependence of the fluorescence intensity of IFN-α2b on the concentration of different forms NMP</a:t>
            </a:r>
            <a:endParaRPr lang="ru-RU" sz="2800" dirty="0"/>
          </a:p>
        </p:txBody>
      </p:sp>
      <p:graphicFrame>
        <p:nvGraphicFramePr>
          <p:cNvPr id="148483" name="Object 3"/>
          <p:cNvGraphicFramePr>
            <a:graphicFrameLocks noChangeAspect="1"/>
          </p:cNvGraphicFramePr>
          <p:nvPr/>
        </p:nvGraphicFramePr>
        <p:xfrm>
          <a:off x="152400" y="1143000"/>
          <a:ext cx="3048000" cy="2450466"/>
        </p:xfrm>
        <a:graphic>
          <a:graphicData uri="http://schemas.openxmlformats.org/presentationml/2006/ole">
            <p:oleObj spid="_x0000_s37899" name="Graph" r:id="rId3" imgW="4161130" imgH="2926080" progId="Origin50.Graph">
              <p:embed/>
            </p:oleObj>
          </a:graphicData>
        </a:graphic>
      </p:graphicFrame>
      <p:graphicFrame>
        <p:nvGraphicFramePr>
          <p:cNvPr id="148484" name="Object 4"/>
          <p:cNvGraphicFramePr>
            <a:graphicFrameLocks noChangeAspect="1"/>
          </p:cNvGraphicFramePr>
          <p:nvPr/>
        </p:nvGraphicFramePr>
        <p:xfrm>
          <a:off x="2895600" y="1066800"/>
          <a:ext cx="3200400" cy="2571903"/>
        </p:xfrm>
        <a:graphic>
          <a:graphicData uri="http://schemas.openxmlformats.org/presentationml/2006/ole">
            <p:oleObj spid="_x0000_s37900" name="Graph" r:id="rId4" imgW="4161130" imgH="2926080" progId="Origin50.Graph">
              <p:embed/>
            </p:oleObj>
          </a:graphicData>
        </a:graphic>
      </p:graphicFrame>
      <p:graphicFrame>
        <p:nvGraphicFramePr>
          <p:cNvPr id="148485" name="Object 5"/>
          <p:cNvGraphicFramePr>
            <a:graphicFrameLocks noChangeAspect="1"/>
          </p:cNvGraphicFramePr>
          <p:nvPr/>
        </p:nvGraphicFramePr>
        <p:xfrm>
          <a:off x="5715000" y="990600"/>
          <a:ext cx="3703637" cy="2604275"/>
        </p:xfrm>
        <a:graphic>
          <a:graphicData uri="http://schemas.openxmlformats.org/presentationml/2006/ole">
            <p:oleObj spid="_x0000_s37901" name="Graph" r:id="rId5" imgW="4161130" imgH="2926080" progId="Origin50.Graph">
              <p:embed/>
            </p:oleObj>
          </a:graphicData>
        </a:graphic>
      </p:graphicFrame>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22848"/>
            <a:ext cx="9144000" cy="835152"/>
          </a:xfrm>
          <a:prstGeom prst="rect">
            <a:avLst/>
          </a:prstGeom>
          <a:blipFill>
            <a:blip r:embed="rId6" cstate="print"/>
            <a:stretch>
              <a:fillRect/>
            </a:stretch>
          </a:blipFill>
        </p:spPr>
      </p:pic>
      <p:sp>
        <p:nvSpPr>
          <p:cNvPr id="8" name="Rectangle 7"/>
          <p:cNvSpPr/>
          <p:nvPr/>
        </p:nvSpPr>
        <p:spPr>
          <a:xfrm>
            <a:off x="228600" y="3733800"/>
            <a:ext cx="8305800" cy="1477328"/>
          </a:xfrm>
          <a:prstGeom prst="rect">
            <a:avLst/>
          </a:prstGeom>
        </p:spPr>
        <p:txBody>
          <a:bodyPr wrap="square">
            <a:spAutoFit/>
          </a:bodyPr>
          <a:lstStyle/>
          <a:p>
            <a:pPr algn="just"/>
            <a:r>
              <a:rPr lang="en-US" dirty="0" smtClean="0"/>
              <a:t>Various binding sites can explain the effects of different forms of ORNs and NMPs on the secondary structure of the INF. The ORNs and </a:t>
            </a:r>
            <a:r>
              <a:rPr lang="en-US" dirty="0" err="1" smtClean="0"/>
              <a:t>ribonucleotides</a:t>
            </a:r>
            <a:r>
              <a:rPr lang="en-US" dirty="0" smtClean="0"/>
              <a:t> have the advantage of interacting with proteins, unlike salt ORNs and nucleotide </a:t>
            </a:r>
            <a:r>
              <a:rPr lang="en-US" dirty="0" err="1" smtClean="0"/>
              <a:t>monophosphates</a:t>
            </a:r>
            <a:r>
              <a:rPr lang="en-US" dirty="0" smtClean="0"/>
              <a:t>, because they have a stronger binding. To test this assumption in the case of nucleotide ligands, we plan to conduct studies with the interferon receptor.</a:t>
            </a:r>
            <a:endParaRPr lang="ru-RU" dirty="0"/>
          </a:p>
        </p:txBody>
      </p:sp>
      <p:sp>
        <p:nvSpPr>
          <p:cNvPr id="10" name="Rectangle 9"/>
          <p:cNvSpPr/>
          <p:nvPr/>
        </p:nvSpPr>
        <p:spPr>
          <a:xfrm>
            <a:off x="928662" y="5214950"/>
            <a:ext cx="7572428" cy="738664"/>
          </a:xfrm>
          <a:prstGeom prst="rect">
            <a:avLst/>
          </a:prstGeom>
        </p:spPr>
        <p:txBody>
          <a:bodyPr wrap="square">
            <a:spAutoFit/>
          </a:bodyPr>
          <a:lstStyle/>
          <a:p>
            <a:pPr algn="just"/>
            <a:r>
              <a:rPr lang="en-US" sz="1400" dirty="0" smtClean="0">
                <a:latin typeface="Arial" panose="020B0604020202020204" pitchFamily="34" charset="0"/>
                <a:cs typeface="Arial" panose="020B0604020202020204" pitchFamily="34" charset="0"/>
              </a:rPr>
              <a:t>T = 25 ºC; scanning range 300 - 450 nm; scanning speed - 200 nm / min; excitation gap width - 2.5 nm; the width of the radiation gap is 2.5 nm; </a:t>
            </a:r>
            <a:r>
              <a:rPr lang="en-US" sz="1400" dirty="0" err="1" smtClean="0">
                <a:latin typeface="Arial" panose="020B0604020202020204" pitchFamily="34" charset="0"/>
                <a:cs typeface="Arial" panose="020B0604020202020204" pitchFamily="34" charset="0"/>
              </a:rPr>
              <a:t>cuvette</a:t>
            </a:r>
            <a:r>
              <a:rPr lang="en-US" sz="1400" dirty="0" smtClean="0">
                <a:latin typeface="Arial" panose="020B0604020202020204" pitchFamily="34" charset="0"/>
                <a:cs typeface="Arial" panose="020B0604020202020204" pitchFamily="34" charset="0"/>
              </a:rPr>
              <a:t> - 1cm; conc. protein - 1</a:t>
            </a: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M; conc. </a:t>
            </a:r>
            <a:r>
              <a:rPr lang="en-US" sz="1400" dirty="0" err="1" smtClean="0">
                <a:latin typeface="Arial" panose="020B0604020202020204" pitchFamily="34" charset="0"/>
                <a:cs typeface="Arial" panose="020B0604020202020204" pitchFamily="34" charset="0"/>
              </a:rPr>
              <a:t>titrants</a:t>
            </a:r>
            <a:r>
              <a:rPr lang="en-US" sz="1400" dirty="0" smtClean="0">
                <a:latin typeface="Arial" panose="020B0604020202020204" pitchFamily="34" charset="0"/>
                <a:cs typeface="Arial" panose="020B0604020202020204" pitchFamily="34" charset="0"/>
              </a:rPr>
              <a:t> ≈ 10 </a:t>
            </a:r>
            <a:r>
              <a:rPr lang="el-GR" sz="1400" dirty="0" smtClean="0">
                <a:latin typeface="Arial" panose="020B0604020202020204" pitchFamily="34" charset="0"/>
                <a:cs typeface="Arial" panose="020B0604020202020204" pitchFamily="34" charset="0"/>
              </a:rPr>
              <a:t>μ</a:t>
            </a:r>
            <a:r>
              <a:rPr lang="en-US" sz="1400" dirty="0" smtClean="0">
                <a:latin typeface="Arial" panose="020B0604020202020204" pitchFamily="34" charset="0"/>
                <a:cs typeface="Arial" panose="020B0604020202020204" pitchFamily="34" charset="0"/>
              </a:rPr>
              <a:t>M; 50 </a:t>
            </a:r>
            <a:r>
              <a:rPr lang="en-US" sz="1400" dirty="0" err="1" smtClean="0">
                <a:latin typeface="Arial" panose="020B0604020202020204" pitchFamily="34" charset="0"/>
                <a:cs typeface="Arial" panose="020B0604020202020204" pitchFamily="34" charset="0"/>
              </a:rPr>
              <a:t>mM</a:t>
            </a:r>
            <a:r>
              <a:rPr lang="en-US" sz="1400" dirty="0" smtClean="0">
                <a:latin typeface="Arial" panose="020B0604020202020204" pitchFamily="34" charset="0"/>
                <a:cs typeface="Arial" panose="020B0604020202020204" pitchFamily="34" charset="0"/>
              </a:rPr>
              <a:t> TRIS-</a:t>
            </a:r>
            <a:r>
              <a:rPr lang="en-US" sz="1400" dirty="0" err="1" smtClean="0">
                <a:latin typeface="Arial" panose="020B0604020202020204" pitchFamily="34" charset="0"/>
                <a:cs typeface="Arial" panose="020B0604020202020204" pitchFamily="34" charset="0"/>
              </a:rPr>
              <a:t>HCl</a:t>
            </a:r>
            <a:r>
              <a:rPr lang="en-US" sz="1400" dirty="0" smtClean="0">
                <a:latin typeface="Arial" panose="020B0604020202020204" pitchFamily="34" charset="0"/>
                <a:cs typeface="Arial" panose="020B0604020202020204" pitchFamily="34" charset="0"/>
              </a:rPr>
              <a:t>, pH 7.5.</a:t>
            </a:r>
            <a:endParaRPr lang="uk-UA" sz="1400" dirty="0" smtClean="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US" sz="3200" dirty="0" smtClean="0"/>
              <a:t>Thermodynamics of interaction of interferon α-2b with different forms of ORNs</a:t>
            </a:r>
            <a:endParaRPr lang="ru-RU" sz="3200" dirty="0"/>
          </a:p>
        </p:txBody>
      </p:sp>
      <p:graphicFrame>
        <p:nvGraphicFramePr>
          <p:cNvPr id="28675" name="Object 3"/>
          <p:cNvGraphicFramePr>
            <a:graphicFrameLocks noChangeAspect="1"/>
          </p:cNvGraphicFramePr>
          <p:nvPr>
            <p:extLst>
              <p:ext uri="{D42A27DB-BD31-4B8C-83A1-F6EECF244321}">
                <p14:modId xmlns="" xmlns:p14="http://schemas.microsoft.com/office/powerpoint/2010/main" val="2022217379"/>
              </p:ext>
            </p:extLst>
          </p:nvPr>
        </p:nvGraphicFramePr>
        <p:xfrm>
          <a:off x="0" y="1000108"/>
          <a:ext cx="4786314" cy="3365578"/>
        </p:xfrm>
        <a:graphic>
          <a:graphicData uri="http://schemas.openxmlformats.org/presentationml/2006/ole">
            <p:oleObj spid="_x0000_s38923" name="Graph" r:id="rId3" imgW="4161130" imgH="2926080" progId="Origin50.Graph">
              <p:embed/>
            </p:oleObj>
          </a:graphicData>
        </a:graphic>
      </p:graphicFrame>
      <p:sp>
        <p:nvSpPr>
          <p:cNvPr id="7" name="Прямоугольник 9"/>
          <p:cNvSpPr/>
          <p:nvPr/>
        </p:nvSpPr>
        <p:spPr>
          <a:xfrm>
            <a:off x="2285984" y="4429132"/>
            <a:ext cx="298480" cy="369332"/>
          </a:xfrm>
          <a:prstGeom prst="rect">
            <a:avLst/>
          </a:prstGeom>
        </p:spPr>
        <p:txBody>
          <a:bodyPr wrap="none">
            <a:spAutoFit/>
          </a:bodyPr>
          <a:lstStyle/>
          <a:p>
            <a:r>
              <a:rPr lang="pl-PL" b="1" dirty="0" smtClean="0"/>
              <a:t>a</a:t>
            </a:r>
            <a:endParaRPr lang="ru-RU" b="1" dirty="0"/>
          </a:p>
        </p:txBody>
      </p:sp>
      <p:sp>
        <p:nvSpPr>
          <p:cNvPr id="8" name="Прямоугольник 9"/>
          <p:cNvSpPr/>
          <p:nvPr/>
        </p:nvSpPr>
        <p:spPr>
          <a:xfrm>
            <a:off x="3962400" y="4419600"/>
            <a:ext cx="308098" cy="369332"/>
          </a:xfrm>
          <a:prstGeom prst="rect">
            <a:avLst/>
          </a:prstGeom>
        </p:spPr>
        <p:txBody>
          <a:bodyPr wrap="none">
            <a:spAutoFit/>
          </a:bodyPr>
          <a:lstStyle/>
          <a:p>
            <a:r>
              <a:rPr lang="en-US" b="1" dirty="0" smtClean="0"/>
              <a:t>b</a:t>
            </a:r>
            <a:endParaRPr lang="ru-RU" b="1" dirty="0"/>
          </a:p>
        </p:txBody>
      </p:sp>
      <p:sp>
        <p:nvSpPr>
          <p:cNvPr id="9" name="Rectangle 8"/>
          <p:cNvSpPr/>
          <p:nvPr/>
        </p:nvSpPr>
        <p:spPr>
          <a:xfrm>
            <a:off x="4343400" y="5181600"/>
            <a:ext cx="4572000" cy="646331"/>
          </a:xfrm>
          <a:prstGeom prst="rect">
            <a:avLst/>
          </a:prstGeom>
        </p:spPr>
        <p:txBody>
          <a:bodyPr>
            <a:spAutoFit/>
          </a:bodyPr>
          <a:lstStyle/>
          <a:p>
            <a:pPr indent="180975" algn="just" eaLnBrk="0" hangingPunct="0"/>
            <a:r>
              <a:rPr lang="uk-UA"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statistically significant difference compared to control (acid form)</a:t>
            </a:r>
            <a:r>
              <a:rPr lang="uk-UA" i="1" dirty="0" smtClean="0">
                <a:latin typeface="Times New Roman" pitchFamily="18" charset="0"/>
                <a:cs typeface="Times New Roman" pitchFamily="18" charset="0"/>
              </a:rPr>
              <a:t>, Р≤0,05.</a:t>
            </a:r>
            <a:endParaRPr lang="uk-UA" dirty="0">
              <a:latin typeface="Times New Roman" pitchFamily="18" charset="0"/>
              <a:cs typeface="Times New Roman" pitchFamily="18" charset="0"/>
            </a:endParaRPr>
          </a:p>
        </p:txBody>
      </p:sp>
      <p:sp>
        <p:nvSpPr>
          <p:cNvPr id="11" name="Rectangle 10"/>
          <p:cNvSpPr/>
          <p:nvPr/>
        </p:nvSpPr>
        <p:spPr>
          <a:xfrm>
            <a:off x="467544" y="4752297"/>
            <a:ext cx="7858148" cy="646331"/>
          </a:xfrm>
          <a:prstGeom prst="rect">
            <a:avLst/>
          </a:prstGeom>
        </p:spPr>
        <p:txBody>
          <a:bodyPr wrap="square">
            <a:spAutoFit/>
          </a:bodyPr>
          <a:lstStyle/>
          <a:p>
            <a:r>
              <a:rPr lang="en-US" dirty="0" smtClean="0"/>
              <a:t>Changes in energy parameters in the interaction of interferon α-2b with ORNs:</a:t>
            </a:r>
          </a:p>
          <a:p>
            <a:r>
              <a:rPr lang="en-US" dirty="0" smtClean="0"/>
              <a:t>a) enthalpy; b) entropy; c) Gibbs energy</a:t>
            </a:r>
            <a:endParaRPr lang="ru-RU" dirty="0"/>
          </a:p>
        </p:txBody>
      </p:sp>
      <p:graphicFrame>
        <p:nvGraphicFramePr>
          <p:cNvPr id="28744" name="Object 72"/>
          <p:cNvGraphicFramePr>
            <a:graphicFrameLocks noChangeAspect="1"/>
          </p:cNvGraphicFramePr>
          <p:nvPr/>
        </p:nvGraphicFramePr>
        <p:xfrm>
          <a:off x="4643438" y="1000108"/>
          <a:ext cx="4500562" cy="3365500"/>
        </p:xfrm>
        <a:graphic>
          <a:graphicData uri="http://schemas.openxmlformats.org/presentationml/2006/ole">
            <p:oleObj spid="_x0000_s38924" name="Graph" r:id="rId4" imgW="4161130" imgH="2926080" progId="Origin50.Graph">
              <p:embed/>
            </p:oleObj>
          </a:graphicData>
        </a:graphic>
      </p:graphicFrame>
      <p:graphicFrame>
        <p:nvGraphicFramePr>
          <p:cNvPr id="28745" name="Object 73"/>
          <p:cNvGraphicFramePr>
            <a:graphicFrameLocks noChangeAspect="1"/>
          </p:cNvGraphicFramePr>
          <p:nvPr/>
        </p:nvGraphicFramePr>
        <p:xfrm>
          <a:off x="2214546" y="857232"/>
          <a:ext cx="4775200" cy="3365500"/>
        </p:xfrm>
        <a:graphic>
          <a:graphicData uri="http://schemas.openxmlformats.org/presentationml/2006/ole">
            <p:oleObj spid="_x0000_s38925" name="Graph" r:id="rId5" imgW="4161130" imgH="2926080" progId="Origin50.Graph">
              <p:embed/>
            </p:oleObj>
          </a:graphicData>
        </a:graphic>
      </p:graphicFrame>
      <p:sp>
        <p:nvSpPr>
          <p:cNvPr id="14" name="Прямоугольник 9"/>
          <p:cNvSpPr/>
          <p:nvPr/>
        </p:nvSpPr>
        <p:spPr>
          <a:xfrm>
            <a:off x="6215074" y="4357694"/>
            <a:ext cx="280846" cy="369332"/>
          </a:xfrm>
          <a:prstGeom prst="rect">
            <a:avLst/>
          </a:prstGeom>
        </p:spPr>
        <p:txBody>
          <a:bodyPr wrap="none">
            <a:spAutoFit/>
          </a:bodyPr>
          <a:lstStyle/>
          <a:p>
            <a:r>
              <a:rPr lang="en-US" b="1" dirty="0" smtClean="0"/>
              <a:t>c</a:t>
            </a:r>
            <a:endParaRPr lang="ru-RU" b="1" dirty="0"/>
          </a:p>
        </p:txBody>
      </p:sp>
      <p:pic>
        <p:nvPicPr>
          <p:cNvPr id="13" name="Picture 12">
            <a:extLst>
              <a:ext uri="{FF2B5EF4-FFF2-40B4-BE49-F238E27FC236}">
                <a16:creationId xmlns:a16="http://schemas.microsoft.com/office/drawing/2014/main" xmlns="" id="{794BA44B-1FF5-4193-8A64-D50635E9F33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6" cstate="print"/>
            <a:stretch>
              <a:fillRect/>
            </a:stretch>
          </a: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4" name="Object 4"/>
          <p:cNvGraphicFramePr>
            <a:graphicFrameLocks noChangeAspect="1"/>
          </p:cNvGraphicFramePr>
          <p:nvPr>
            <p:extLst>
              <p:ext uri="{D42A27DB-BD31-4B8C-83A1-F6EECF244321}">
                <p14:modId xmlns="" xmlns:p14="http://schemas.microsoft.com/office/powerpoint/2010/main" val="2742885707"/>
              </p:ext>
            </p:extLst>
          </p:nvPr>
        </p:nvGraphicFramePr>
        <p:xfrm>
          <a:off x="2438400" y="685800"/>
          <a:ext cx="4918075" cy="3459163"/>
        </p:xfrm>
        <a:graphic>
          <a:graphicData uri="http://schemas.openxmlformats.org/presentationml/2006/ole">
            <p:oleObj spid="_x0000_s39947" name="Graph" r:id="rId3" imgW="4161130" imgH="2926080" progId="Origin50.Graph">
              <p:embed/>
            </p:oleObj>
          </a:graphicData>
        </a:graphic>
      </p:graphicFrame>
      <p:sp>
        <p:nvSpPr>
          <p:cNvPr id="10" name="Прямоугольник 9"/>
          <p:cNvSpPr/>
          <p:nvPr/>
        </p:nvSpPr>
        <p:spPr>
          <a:xfrm>
            <a:off x="2057400" y="2895600"/>
            <a:ext cx="298480" cy="369332"/>
          </a:xfrm>
          <a:prstGeom prst="rect">
            <a:avLst/>
          </a:prstGeom>
        </p:spPr>
        <p:txBody>
          <a:bodyPr wrap="none">
            <a:spAutoFit/>
          </a:bodyPr>
          <a:lstStyle/>
          <a:p>
            <a:r>
              <a:rPr lang="pl-PL" b="1" dirty="0" smtClean="0"/>
              <a:t>a</a:t>
            </a:r>
            <a:endParaRPr lang="ru-RU" b="1" dirty="0"/>
          </a:p>
        </p:txBody>
      </p:sp>
      <p:sp>
        <p:nvSpPr>
          <p:cNvPr id="11" name="Прямоугольник 9"/>
          <p:cNvSpPr/>
          <p:nvPr/>
        </p:nvSpPr>
        <p:spPr>
          <a:xfrm>
            <a:off x="4419600" y="2971800"/>
            <a:ext cx="308098" cy="369332"/>
          </a:xfrm>
          <a:prstGeom prst="rect">
            <a:avLst/>
          </a:prstGeom>
        </p:spPr>
        <p:txBody>
          <a:bodyPr wrap="none">
            <a:spAutoFit/>
          </a:bodyPr>
          <a:lstStyle/>
          <a:p>
            <a:r>
              <a:rPr lang="en-US" b="1" dirty="0" smtClean="0"/>
              <a:t>b</a:t>
            </a:r>
            <a:endParaRPr lang="ru-RU" b="1" dirty="0"/>
          </a:p>
        </p:txBody>
      </p:sp>
      <p:sp>
        <p:nvSpPr>
          <p:cNvPr id="12" name="Rectangle 11"/>
          <p:cNvSpPr/>
          <p:nvPr/>
        </p:nvSpPr>
        <p:spPr>
          <a:xfrm>
            <a:off x="4572000" y="5486400"/>
            <a:ext cx="4572000" cy="646331"/>
          </a:xfrm>
          <a:prstGeom prst="rect">
            <a:avLst/>
          </a:prstGeom>
        </p:spPr>
        <p:txBody>
          <a:bodyPr>
            <a:spAutoFit/>
          </a:bodyPr>
          <a:lstStyle/>
          <a:p>
            <a:pPr indent="180975" algn="just" eaLnBrk="0" hangingPunct="0"/>
            <a:r>
              <a:rPr lang="uk-UA"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statistically significant difference compared to control (acid form)</a:t>
            </a:r>
            <a:r>
              <a:rPr lang="uk-UA" i="1" dirty="0" smtClean="0">
                <a:latin typeface="Times New Roman" pitchFamily="18" charset="0"/>
                <a:cs typeface="Times New Roman" pitchFamily="18" charset="0"/>
              </a:rPr>
              <a:t>, Р≤0,05.</a:t>
            </a:r>
            <a:endParaRPr lang="uk-UA" dirty="0">
              <a:latin typeface="Times New Roman" pitchFamily="18" charset="0"/>
              <a:cs typeface="Times New Roman" pitchFamily="18" charset="0"/>
            </a:endParaRPr>
          </a:p>
        </p:txBody>
      </p:sp>
      <p:sp>
        <p:nvSpPr>
          <p:cNvPr id="13" name="Rectangle 12"/>
          <p:cNvSpPr/>
          <p:nvPr/>
        </p:nvSpPr>
        <p:spPr>
          <a:xfrm>
            <a:off x="533400" y="4114800"/>
            <a:ext cx="7858148" cy="646331"/>
          </a:xfrm>
          <a:prstGeom prst="rect">
            <a:avLst/>
          </a:prstGeom>
        </p:spPr>
        <p:txBody>
          <a:bodyPr wrap="square">
            <a:spAutoFit/>
          </a:bodyPr>
          <a:lstStyle/>
          <a:p>
            <a:r>
              <a:rPr lang="en-US" dirty="0" smtClean="0"/>
              <a:t>Changes in energy parameters in the interaction of interferon α-2b with AMP:</a:t>
            </a:r>
          </a:p>
          <a:p>
            <a:r>
              <a:rPr lang="en-US" dirty="0" smtClean="0"/>
              <a:t>a) enthalpy; b) entropy; c) Gibbs energy</a:t>
            </a:r>
            <a:endParaRPr lang="ru-RU" dirty="0"/>
          </a:p>
        </p:txBody>
      </p:sp>
      <p:graphicFrame>
        <p:nvGraphicFramePr>
          <p:cNvPr id="56375" name="Object 55"/>
          <p:cNvGraphicFramePr>
            <a:graphicFrameLocks noChangeAspect="1"/>
          </p:cNvGraphicFramePr>
          <p:nvPr/>
        </p:nvGraphicFramePr>
        <p:xfrm>
          <a:off x="0" y="609600"/>
          <a:ext cx="4918075" cy="3459162"/>
        </p:xfrm>
        <a:graphic>
          <a:graphicData uri="http://schemas.openxmlformats.org/presentationml/2006/ole">
            <p:oleObj spid="_x0000_s39948" name="Graph" r:id="rId4" imgW="4161130" imgH="2926080" progId="Origin50.Graph">
              <p:embed/>
            </p:oleObj>
          </a:graphicData>
        </a:graphic>
      </p:graphicFrame>
      <p:graphicFrame>
        <p:nvGraphicFramePr>
          <p:cNvPr id="56376" name="Object 56"/>
          <p:cNvGraphicFramePr>
            <a:graphicFrameLocks noChangeAspect="1"/>
          </p:cNvGraphicFramePr>
          <p:nvPr/>
        </p:nvGraphicFramePr>
        <p:xfrm>
          <a:off x="4724400" y="685800"/>
          <a:ext cx="4918075" cy="3459163"/>
        </p:xfrm>
        <a:graphic>
          <a:graphicData uri="http://schemas.openxmlformats.org/presentationml/2006/ole">
            <p:oleObj spid="_x0000_s39949" name="Graph" r:id="rId5" imgW="4161130" imgH="2926080" progId="Origin50.Graph">
              <p:embed/>
            </p:oleObj>
          </a:graphicData>
        </a:graphic>
      </p:graphicFrame>
      <p:sp>
        <p:nvSpPr>
          <p:cNvPr id="15" name="Прямоугольник 9"/>
          <p:cNvSpPr/>
          <p:nvPr/>
        </p:nvSpPr>
        <p:spPr>
          <a:xfrm>
            <a:off x="7315200" y="2971800"/>
            <a:ext cx="280846" cy="369332"/>
          </a:xfrm>
          <a:prstGeom prst="rect">
            <a:avLst/>
          </a:prstGeom>
        </p:spPr>
        <p:txBody>
          <a:bodyPr wrap="none">
            <a:spAutoFit/>
          </a:bodyPr>
          <a:lstStyle/>
          <a:p>
            <a:r>
              <a:rPr lang="en-US" b="1" dirty="0" smtClean="0"/>
              <a:t>c</a:t>
            </a:r>
            <a:endParaRPr lang="ru-RU" b="1" dirty="0"/>
          </a:p>
        </p:txBody>
      </p:sp>
      <p:sp>
        <p:nvSpPr>
          <p:cNvPr id="17" name="Title 1"/>
          <p:cNvSpPr txBox="1">
            <a:spLocks/>
          </p:cNvSpPr>
          <p:nvPr/>
        </p:nvSpPr>
        <p:spPr>
          <a:xfrm>
            <a:off x="395536" y="0"/>
            <a:ext cx="8229600" cy="1143000"/>
          </a:xfrm>
          <a:prstGeom prst="rect">
            <a:avLst/>
          </a:prstGeom>
        </p:spPr>
        <p:txBody>
          <a:bodyPr vert="horz" lIns="91440" tIns="45720" rIns="91440" bIns="45720" rtlCol="0" anchor="ctr">
            <a:normAutofit/>
          </a:bodyPr>
          <a:lstStyle/>
          <a:p>
            <a:pPr lvl="0" algn="ctr">
              <a:spcBef>
                <a:spcPct val="0"/>
              </a:spcBef>
              <a:defRPr/>
            </a:pPr>
            <a:r>
              <a:rPr lang="en-US" sz="3200" dirty="0" smtClean="0">
                <a:latin typeface="+mj-lt"/>
                <a:ea typeface="+mj-ea"/>
                <a:cs typeface="+mj-cs"/>
              </a:rPr>
              <a:t>Thermodynamics of interaction of interferon α-2b with different forms of AMP</a:t>
            </a:r>
            <a:endParaRPr kumimoji="0" lang="ru-RU"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13">
            <a:extLst>
              <a:ext uri="{FF2B5EF4-FFF2-40B4-BE49-F238E27FC236}">
                <a16:creationId xmlns:a16="http://schemas.microsoft.com/office/drawing/2014/main" xmlns="" id="{794BA44B-1FF5-4193-8A64-D50635E9F33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6022086"/>
            <a:ext cx="9144000" cy="835152"/>
          </a:xfrm>
          <a:prstGeom prst="rect">
            <a:avLst/>
          </a:prstGeom>
          <a:blipFill>
            <a:blip r:embed="rId6" cstate="print"/>
            <a:stretch>
              <a:fillRect/>
            </a:stretch>
          </a:blipFill>
        </p:spPr>
      </p:pic>
      <p:sp>
        <p:nvSpPr>
          <p:cNvPr id="16" name="Rectangle 15"/>
          <p:cNvSpPr/>
          <p:nvPr/>
        </p:nvSpPr>
        <p:spPr>
          <a:xfrm>
            <a:off x="990600" y="4724400"/>
            <a:ext cx="6781800" cy="923330"/>
          </a:xfrm>
          <a:prstGeom prst="rect">
            <a:avLst/>
          </a:prstGeom>
        </p:spPr>
        <p:txBody>
          <a:bodyPr wrap="square">
            <a:spAutoFit/>
          </a:bodyPr>
          <a:lstStyle/>
          <a:p>
            <a:r>
              <a:rPr lang="en-US" dirty="0" smtClean="0"/>
              <a:t>In the interaction of interferon and ORN and NMP in acidic form, the reaction is exothermic. The ITC curve is endothermic between interferon and ORN and NMP in salt form.</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1442</Words>
  <Application>Microsoft Office PowerPoint</Application>
  <PresentationFormat>On-screen Show (4:3)</PresentationFormat>
  <Paragraphs>78</Paragraphs>
  <Slides>14</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Office Theme</vt:lpstr>
      <vt:lpstr>Custom Design</vt:lpstr>
      <vt:lpstr>Graph</vt:lpstr>
      <vt:lpstr>Slide 1</vt:lpstr>
      <vt:lpstr>Slide 2</vt:lpstr>
      <vt:lpstr>Slide 3</vt:lpstr>
      <vt:lpstr>Slide 4</vt:lpstr>
      <vt:lpstr>Slide 5</vt:lpstr>
      <vt:lpstr>The dependence of the fluorescence intensity of IFN-α2b on the concentration of different forms of oligoribonucleotides and AMP</vt:lpstr>
      <vt:lpstr>The dependence of the fluorescence intensity of IFN-α2b on the concentration of different forms NMP</vt:lpstr>
      <vt:lpstr>Thermodynamics of interaction of interferon α-2b with different forms of ORNs</vt:lpstr>
      <vt:lpstr>Slide 9</vt:lpstr>
      <vt:lpstr>Influence of  ORNs  and AMP on the secondary structure of interferon α-2b</vt:lpstr>
      <vt:lpstr>The fluorescence lifetime of interferon α-2b with ORN and AMP</vt:lpstr>
      <vt:lpstr>The fluorescence lifetime of interferon α-2b with CMP and GMP</vt:lpstr>
      <vt:lpstr>The fluorescence lifetime of interferon α-2b with UMP</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1</cp:lastModifiedBy>
  <cp:revision>122</cp:revision>
  <dcterms:created xsi:type="dcterms:W3CDTF">2015-04-04T09:45:50Z</dcterms:created>
  <dcterms:modified xsi:type="dcterms:W3CDTF">2019-10-29T20:00:14Z</dcterms:modified>
</cp:coreProperties>
</file>