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0"/>
  </p:notesMasterIdLst>
  <p:handoutMasterIdLst>
    <p:handoutMasterId r:id="rId11"/>
  </p:handoutMasterIdLst>
  <p:sldIdLst>
    <p:sldId id="256" r:id="rId3"/>
    <p:sldId id="267" r:id="rId4"/>
    <p:sldId id="258" r:id="rId5"/>
    <p:sldId id="259" r:id="rId6"/>
    <p:sldId id="261" r:id="rId7"/>
    <p:sldId id="269" r:id="rId8"/>
    <p:sldId id="265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ria Schalnich" initials="MS" lastIdx="3" clrIdx="0"/>
  <p:cmAuthor id="1" name="Samanta" initials="S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38" autoAdjust="0"/>
  </p:normalViewPr>
  <p:slideViewPr>
    <p:cSldViewPr>
      <p:cViewPr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3" d="100"/>
          <a:sy n="63" d="100"/>
        </p:scale>
        <p:origin x="3134" y="6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="" xmlns:a16="http://schemas.microsoft.com/office/drawing/2014/main" id="{6683100A-8A72-460F-8D5A-54D1E8721B8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432E079F-1A5F-425D-8548-7D6E0BA7654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0DBEE4-A35F-451C-BCBF-73654C02E910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CC9FF8A4-6C72-4FA9-92D5-35F646DB18A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C5BC330F-8964-486B-B51A-F7EA8535061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602DDE-B420-4AB0-A81B-677338ED3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0321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CFBF3B-F983-4F41-9E6C-02008BB91DD1}" type="datetimeFigureOut">
              <a:rPr lang="fr-FR" smtClean="0"/>
              <a:pPr/>
              <a:t>29/10/2019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269082-9D5D-43A3-B675-27AB9B8E552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60967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B34537CB-67C2-4565-B688-976D9E72B324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83208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B34537CB-67C2-4565-B688-976D9E72B324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04487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21E2D-A50B-495F-9AA4-3F10866B781B}" type="datetime1">
              <a:rPr lang="fr-FR" smtClean="0"/>
              <a:t>29/10/2019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6B278-45EA-45CC-9642-20CC60EAB0D1}" type="datetime1">
              <a:rPr lang="fr-FR" smtClean="0"/>
              <a:t>29/10/2019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16925-72EC-42D4-94D3-A1003B939FCE}" type="datetime1">
              <a:rPr lang="fr-FR" smtClean="0"/>
              <a:t>29/10/2019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8924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5894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9364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0149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7512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8737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81206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869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60309-1331-4F8F-AC1F-972AC9046391}" type="datetime1">
              <a:rPr lang="fr-FR" smtClean="0"/>
              <a:t>29/10/2019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34063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48720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337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96765-7664-41F5-8267-06B87A0274DD}" type="datetime1">
              <a:rPr lang="fr-FR" smtClean="0"/>
              <a:t>29/10/2019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F9947-2A44-4499-8893-791A730D1CEB}" type="datetime1">
              <a:rPr lang="fr-FR" smtClean="0"/>
              <a:t>29/10/2019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D4740-CB78-4DA2-9449-5BA6BAB8E8B9}" type="datetime1">
              <a:rPr lang="fr-FR" smtClean="0"/>
              <a:t>29/10/2019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D13E3-8353-4C2E-BE7C-26AE1B623ED5}" type="datetime1">
              <a:rPr lang="fr-FR" smtClean="0"/>
              <a:t>29/10/2019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13025-920A-462C-B19C-06B25E7A86DA}" type="datetime1">
              <a:rPr lang="fr-FR" smtClean="0"/>
              <a:t>29/10/2019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34200" y="6356350"/>
            <a:ext cx="2133600" cy="365125"/>
          </a:xfrm>
        </p:spPr>
        <p:txBody>
          <a:bodyPr/>
          <a:lstStyle/>
          <a:p>
            <a:fld id="{FCAEAE96-855E-42B1-8DE9-9C9E68DE18C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4D6D2-AC3E-41CF-B9A3-5BCCE2F511AB}" type="datetime1">
              <a:rPr lang="fr-FR" smtClean="0"/>
              <a:t>29/10/2019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28312-C233-4B5A-993A-6F581BBA2EDC}" type="datetime1">
              <a:rPr lang="fr-FR" smtClean="0"/>
              <a:t>29/10/2019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CFA5E1-D094-4A0B-B20B-B561C85E6A82}" type="datetime1">
              <a:rPr lang="fr-FR" smtClean="0"/>
              <a:t>29/10/2019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AEAE96-855E-42B1-8DE9-9C9E68DE18C5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24ED9-1BAC-43CE-92AB-135E2507265C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F29872-1DA2-4001-977B-942AFF1D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086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vannakraievska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19100" y="2355574"/>
            <a:ext cx="8305800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400" dirty="0" smtClean="0"/>
          </a:p>
          <a:p>
            <a:pPr algn="ctr"/>
            <a:endParaRPr lang="en-US" sz="2400" dirty="0" smtClean="0"/>
          </a:p>
          <a:p>
            <a:pPr algn="ctr"/>
            <a:r>
              <a:rPr lang="en-US" sz="2400" dirty="0" smtClean="0"/>
              <a:t>The influence of </a:t>
            </a:r>
            <a:r>
              <a:rPr lang="en-US" sz="2400" dirty="0" err="1" smtClean="0"/>
              <a:t>oligoribonucleotide</a:t>
            </a:r>
            <a:r>
              <a:rPr lang="en-US" sz="2400" dirty="0" smtClean="0"/>
              <a:t> complexes with D-mannitol on tumor formation in a murine model of B16 melanoma</a:t>
            </a:r>
            <a:endParaRPr lang="uk-UA" sz="2400" dirty="0" smtClean="0"/>
          </a:p>
          <a:p>
            <a:pPr algn="ctr"/>
            <a:endParaRPr lang="en-US" sz="2400" b="1" dirty="0" smtClean="0"/>
          </a:p>
          <a:p>
            <a:pPr algn="ctr"/>
            <a:endParaRPr lang="fr-FR" dirty="0"/>
          </a:p>
          <a:p>
            <a:pPr algn="ctr"/>
            <a:r>
              <a:rPr lang="en-US" dirty="0"/>
              <a:t>Ivanna </a:t>
            </a:r>
            <a:r>
              <a:rPr lang="en-US" dirty="0" err="1"/>
              <a:t>Kraievska</a:t>
            </a:r>
            <a:r>
              <a:rPr lang="en-US" dirty="0"/>
              <a:t> *, Irina Vagina, </a:t>
            </a:r>
            <a:r>
              <a:rPr lang="en-US" dirty="0" err="1"/>
              <a:t>Ganna</a:t>
            </a:r>
            <a:r>
              <a:rPr lang="en-US" dirty="0"/>
              <a:t> Gerashchenko, </a:t>
            </a:r>
            <a:r>
              <a:rPr lang="en-US" dirty="0" err="1"/>
              <a:t>Tetiana</a:t>
            </a:r>
            <a:r>
              <a:rPr lang="en-US" dirty="0"/>
              <a:t> </a:t>
            </a:r>
            <a:r>
              <a:rPr lang="en-US" dirty="0" err="1"/>
              <a:t>Yakovenko</a:t>
            </a:r>
            <a:r>
              <a:rPr lang="en-US" dirty="0" smtClean="0"/>
              <a:t>,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err="1"/>
              <a:t>Volodymyr</a:t>
            </a:r>
            <a:r>
              <a:rPr lang="en-US" dirty="0"/>
              <a:t> </a:t>
            </a:r>
            <a:r>
              <a:rPr lang="en-US" dirty="0" err="1"/>
              <a:t>Kashuba</a:t>
            </a:r>
            <a:r>
              <a:rPr lang="en-US" dirty="0"/>
              <a:t>, </a:t>
            </a:r>
            <a:r>
              <a:rPr lang="en-US" dirty="0" err="1"/>
              <a:t>Zenoviy</a:t>
            </a:r>
            <a:r>
              <a:rPr lang="en-US" dirty="0"/>
              <a:t> </a:t>
            </a:r>
            <a:r>
              <a:rPr lang="en-US" dirty="0" err="1"/>
              <a:t>Tkachuk</a:t>
            </a:r>
            <a:r>
              <a:rPr lang="en-US" dirty="0"/>
              <a:t> *</a:t>
            </a:r>
            <a:endParaRPr lang="it-IT" b="1" baseline="30000" dirty="0"/>
          </a:p>
          <a:p>
            <a:endParaRPr lang="fr-FR" dirty="0" smtClean="0"/>
          </a:p>
          <a:p>
            <a:r>
              <a:rPr lang="en-US" dirty="0" smtClean="0"/>
              <a:t>	Institute </a:t>
            </a:r>
            <a:r>
              <a:rPr lang="en-US" dirty="0"/>
              <a:t>of Molecular Biology and Genetics NAS of </a:t>
            </a:r>
            <a:r>
              <a:rPr lang="en-US" dirty="0" smtClean="0"/>
              <a:t>Ukraine</a:t>
            </a:r>
          </a:p>
          <a:p>
            <a:r>
              <a:rPr lang="en-US" dirty="0" smtClean="0"/>
              <a:t>	150</a:t>
            </a:r>
            <a:r>
              <a:rPr lang="en-US" dirty="0"/>
              <a:t>, </a:t>
            </a:r>
            <a:r>
              <a:rPr lang="en-US" dirty="0" err="1"/>
              <a:t>Zabolotnogo</a:t>
            </a:r>
            <a:r>
              <a:rPr lang="en-US" dirty="0"/>
              <a:t> Str., Kyiv, Ukraine, </a:t>
            </a:r>
            <a:r>
              <a:rPr lang="en-US" dirty="0" smtClean="0"/>
              <a:t>03143</a:t>
            </a:r>
          </a:p>
          <a:p>
            <a:endParaRPr lang="fr-FR" dirty="0" smtClean="0"/>
          </a:p>
          <a:p>
            <a:endParaRPr lang="fr-FR" dirty="0"/>
          </a:p>
          <a:p>
            <a:r>
              <a:rPr lang="en-US" sz="1400" b="1" dirty="0"/>
              <a:t>*</a:t>
            </a:r>
            <a:r>
              <a:rPr lang="en-US" sz="1400" dirty="0"/>
              <a:t> Corresponding author: </a:t>
            </a:r>
            <a:r>
              <a:rPr lang="en-US" sz="1400" dirty="0" smtClean="0">
                <a:hlinkClick r:id="rId3"/>
              </a:rPr>
              <a:t>ivannakraievska@gmail.com</a:t>
            </a:r>
            <a:r>
              <a:rPr lang="en-US" sz="1400" dirty="0"/>
              <a:t>; </a:t>
            </a:r>
            <a:r>
              <a:rPr lang="en-US" sz="1400" dirty="0" smtClean="0"/>
              <a:t> ztkachuk47@gmail.com  </a:t>
            </a:r>
            <a:r>
              <a:rPr lang="en-US" sz="1400" dirty="0"/>
              <a:t/>
            </a:r>
            <a:br>
              <a:rPr lang="en-US" sz="1400" dirty="0"/>
            </a:br>
            <a:endParaRPr lang="fr-FR" sz="1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1</a:t>
            </a:fld>
            <a:endParaRPr lang="fr-FR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28"/>
            <a:ext cx="9144000" cy="2198245"/>
          </a:xfrm>
          <a:prstGeom prst="rect">
            <a:avLst/>
          </a:prstGeom>
        </p:spPr>
      </p:pic>
      <p:pic>
        <p:nvPicPr>
          <p:cNvPr id="6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" y="5029200"/>
            <a:ext cx="1067766" cy="106776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90600" y="1777305"/>
            <a:ext cx="701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  <a:p>
            <a:endParaRPr lang="fr-FR" b="1" dirty="0"/>
          </a:p>
        </p:txBody>
      </p:sp>
      <p:sp>
        <p:nvSpPr>
          <p:cNvPr id="5" name="Rectangle 4"/>
          <p:cNvSpPr/>
          <p:nvPr/>
        </p:nvSpPr>
        <p:spPr>
          <a:xfrm>
            <a:off x="2133600" y="454967"/>
            <a:ext cx="4114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/>
              <a:t>Title of the Presentation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2</a:t>
            </a:fld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22086"/>
            <a:ext cx="9144000" cy="835152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990600"/>
            <a:ext cx="3891739" cy="484237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09600" y="1371600"/>
            <a:ext cx="35814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smtClean="0"/>
              <a:t>ORNs-d-Mannitol </a:t>
            </a:r>
            <a:r>
              <a:rPr lang="en-US" sz="2400" b="1" dirty="0"/>
              <a:t>complex</a:t>
            </a:r>
            <a:r>
              <a:rPr lang="en-US" sz="2400" b="1" dirty="0" smtClean="0"/>
              <a:t> (ORNs-d-M</a:t>
            </a:r>
            <a:r>
              <a:rPr lang="en-US" sz="2400" b="1" dirty="0"/>
              <a:t>) </a:t>
            </a:r>
            <a:r>
              <a:rPr lang="en-US" sz="2400" dirty="0" smtClean="0"/>
              <a:t>is </a:t>
            </a:r>
            <a:r>
              <a:rPr lang="en-US" sz="2400" dirty="0"/>
              <a:t>a total yeast RNA with the dominant fraction of 3–8 nucleotides, that modified with D-mannitol (D-M</a:t>
            </a:r>
            <a:r>
              <a:rPr lang="en-US" sz="2400" dirty="0" smtClean="0"/>
              <a:t>).</a:t>
            </a:r>
          </a:p>
          <a:p>
            <a:pPr algn="just"/>
            <a:endParaRPr lang="en-US" sz="2400" dirty="0"/>
          </a:p>
          <a:p>
            <a:pPr algn="just"/>
            <a:r>
              <a:rPr lang="en-US" sz="2400" dirty="0"/>
              <a:t>ORNs-d-M</a:t>
            </a:r>
            <a:r>
              <a:rPr lang="en-US" sz="2400" dirty="0" smtClean="0"/>
              <a:t> </a:t>
            </a:r>
            <a:r>
              <a:rPr lang="en-US" sz="2400" dirty="0"/>
              <a:t>promotes the increase of </a:t>
            </a:r>
            <a:r>
              <a:rPr lang="en-US" sz="2400" dirty="0" smtClean="0"/>
              <a:t>number of T-cells </a:t>
            </a:r>
            <a:r>
              <a:rPr lang="en-US" sz="2400" dirty="0"/>
              <a:t>and activates the immune response to cancer </a:t>
            </a:r>
            <a:r>
              <a:rPr lang="en-US" sz="2400" dirty="0" smtClean="0"/>
              <a:t>cells.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25586196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09600" y="762000"/>
            <a:ext cx="79248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000" b="1" dirty="0" smtClean="0"/>
              <a:t>Abstract: </a:t>
            </a:r>
            <a:r>
              <a:rPr lang="en-US" sz="2000" dirty="0" smtClean="0"/>
              <a:t>One of the ways of effective </a:t>
            </a:r>
            <a:r>
              <a:rPr lang="en-US" sz="2000" dirty="0"/>
              <a:t>treatment </a:t>
            </a:r>
            <a:r>
              <a:rPr lang="en-US" sz="2000" dirty="0" smtClean="0"/>
              <a:t>of melanoma is </a:t>
            </a:r>
            <a:r>
              <a:rPr lang="en-US" sz="2000" dirty="0"/>
              <a:t>based on strategies to enhance the body's immune response. </a:t>
            </a:r>
            <a:r>
              <a:rPr lang="en-US" sz="2000" dirty="0" err="1"/>
              <a:t>O</a:t>
            </a:r>
            <a:r>
              <a:rPr lang="en-US" sz="2000" dirty="0" err="1" smtClean="0"/>
              <a:t>ligoribonucleotides</a:t>
            </a:r>
            <a:r>
              <a:rPr lang="en-US" sz="2000" dirty="0" smtClean="0"/>
              <a:t>-D-</a:t>
            </a:r>
            <a:r>
              <a:rPr lang="en-US" sz="2000" dirty="0" err="1" smtClean="0"/>
              <a:t>mannitol</a:t>
            </a:r>
            <a:r>
              <a:rPr lang="en-US" sz="2000" dirty="0" smtClean="0"/>
              <a:t> (</a:t>
            </a:r>
            <a:r>
              <a:rPr lang="en-US" sz="2000" dirty="0"/>
              <a:t>ORNs-D-M) complexes </a:t>
            </a:r>
            <a:r>
              <a:rPr lang="en-US" sz="2000" dirty="0" smtClean="0"/>
              <a:t>possess immunotherapeutic </a:t>
            </a:r>
            <a:r>
              <a:rPr lang="en-US" sz="2000" dirty="0"/>
              <a:t>actions due to the activation of immune responses. </a:t>
            </a:r>
            <a:endParaRPr lang="en-US" sz="2000" dirty="0" smtClean="0"/>
          </a:p>
          <a:p>
            <a:pPr algn="just"/>
            <a:r>
              <a:rPr lang="en-US" sz="2000" dirty="0" smtClean="0"/>
              <a:t>Adult male </a:t>
            </a:r>
            <a:r>
              <a:rPr lang="en-US" sz="2000" dirty="0"/>
              <a:t>mice of a C57BL/6J line </a:t>
            </a:r>
            <a:r>
              <a:rPr lang="en-US" sz="2000" dirty="0" smtClean="0"/>
              <a:t>were </a:t>
            </a:r>
            <a:r>
              <a:rPr lang="en-US" sz="2000" dirty="0"/>
              <a:t>injected once </a:t>
            </a:r>
            <a:r>
              <a:rPr lang="en-US" sz="2000" dirty="0" smtClean="0"/>
              <a:t>by </a:t>
            </a:r>
            <a:r>
              <a:rPr lang="en-US" sz="2000" dirty="0"/>
              <a:t>the ORNs-D-M solution </a:t>
            </a:r>
            <a:r>
              <a:rPr lang="en-US" sz="2000" dirty="0" smtClean="0"/>
              <a:t>at </a:t>
            </a:r>
            <a:r>
              <a:rPr lang="en-US" sz="2000" dirty="0"/>
              <a:t>concentrations of 1.4; 0.7; 0.35; 0.175 </a:t>
            </a:r>
            <a:r>
              <a:rPr lang="en-US" sz="2000" dirty="0" smtClean="0"/>
              <a:t>mg. In </a:t>
            </a:r>
            <a:r>
              <a:rPr lang="en-US" sz="2000" dirty="0"/>
              <a:t>the group where animals received 1.4 mg of ORNs-D-M, the formation of the solid tumors was not observed; however, in the group with 0.7 mg dose, the average tumor volume was 97% lower than the non-drug </a:t>
            </a:r>
            <a:r>
              <a:rPr lang="en-US" sz="2000" dirty="0" smtClean="0"/>
              <a:t>group. Also, the </a:t>
            </a:r>
            <a:r>
              <a:rPr lang="en-US" sz="2000" dirty="0"/>
              <a:t>mRNA expression levels of markers of T-cell counts CD3, CD4, CD8, and </a:t>
            </a:r>
            <a:r>
              <a:rPr lang="en-US" sz="2000" dirty="0" smtClean="0"/>
              <a:t>CD247 approached </a:t>
            </a:r>
            <a:r>
              <a:rPr lang="en-US" sz="2000" dirty="0"/>
              <a:t>those of healthy </a:t>
            </a:r>
            <a:r>
              <a:rPr lang="en-US" sz="2000" dirty="0" smtClean="0"/>
              <a:t>animals</a:t>
            </a:r>
            <a:r>
              <a:rPr lang="en-US" sz="2000" dirty="0"/>
              <a:t>. </a:t>
            </a:r>
            <a:r>
              <a:rPr lang="en-US" sz="2000" dirty="0" smtClean="0"/>
              <a:t>Immunosuppressive </a:t>
            </a:r>
            <a:r>
              <a:rPr lang="en-US" sz="2000" dirty="0"/>
              <a:t>state </a:t>
            </a:r>
            <a:r>
              <a:rPr lang="en-US" sz="2000" dirty="0" smtClean="0"/>
              <a:t>was decreased which </a:t>
            </a:r>
            <a:r>
              <a:rPr lang="en-US" sz="2000" dirty="0"/>
              <a:t>reflect in the increased expression of CD274, PDCD1, and IFNB1</a:t>
            </a:r>
            <a:r>
              <a:rPr lang="en-US" sz="2000" dirty="0" smtClean="0"/>
              <a:t>.</a:t>
            </a:r>
          </a:p>
          <a:p>
            <a:pPr algn="just"/>
            <a:endParaRPr lang="en-US" sz="2000" dirty="0"/>
          </a:p>
          <a:p>
            <a:pPr algn="just"/>
            <a:r>
              <a:rPr lang="fr-FR" sz="2000" b="1" dirty="0"/>
              <a:t>Keywords: </a:t>
            </a:r>
            <a:r>
              <a:rPr lang="fr-FR" sz="2000" dirty="0"/>
              <a:t>B16 melanoma; ORNs-D-M; immune response to cancer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3</a:t>
            </a:fld>
            <a:endParaRPr lang="fr-FR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22086"/>
            <a:ext cx="9144000" cy="835152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5800" y="609600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/>
              <a:t>Introduction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5D608C9B-7355-415E-864A-990CE3C951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22086"/>
            <a:ext cx="9144000" cy="835152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</p:pic>
      <p:sp>
        <p:nvSpPr>
          <p:cNvPr id="2" name="TextBox 1"/>
          <p:cNvSpPr txBox="1"/>
          <p:nvPr/>
        </p:nvSpPr>
        <p:spPr>
          <a:xfrm>
            <a:off x="557284" y="1071265"/>
            <a:ext cx="7620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/>
              <a:t>At the start of 21st century, melanoma remains a potentially fatal malignancy. At a time when the incidence of many tumor types is decreasing, melanoma incidence continues to </a:t>
            </a:r>
            <a:r>
              <a:rPr lang="en-US" dirty="0" smtClean="0"/>
              <a:t>increase</a:t>
            </a:r>
            <a:r>
              <a:rPr lang="ru-RU" dirty="0" smtClean="0"/>
              <a:t>. </a:t>
            </a:r>
            <a:r>
              <a:rPr lang="en-US" dirty="0"/>
              <a:t>Malignant melanoma is considered to be one of the most aggressive forms of skin cancer - about 80% of skin cancer deaths are associated with this disease. </a:t>
            </a:r>
            <a:endParaRPr lang="ru-RU" dirty="0" smtClean="0"/>
          </a:p>
          <a:p>
            <a:pPr algn="just"/>
            <a:r>
              <a:rPr lang="en-US" dirty="0"/>
              <a:t>Growing tumors can influence on tissue in which they spread, and </a:t>
            </a:r>
            <a:r>
              <a:rPr lang="en-US" dirty="0" smtClean="0"/>
              <a:t>also</a:t>
            </a:r>
            <a:r>
              <a:rPr lang="en-US" dirty="0"/>
              <a:t> </a:t>
            </a:r>
            <a:r>
              <a:rPr lang="en-US" dirty="0" smtClean="0"/>
              <a:t>communicate </a:t>
            </a:r>
            <a:r>
              <a:rPr lang="en-US" dirty="0"/>
              <a:t>with the cells of </a:t>
            </a:r>
            <a:r>
              <a:rPr lang="en-US" dirty="0" smtClean="0"/>
              <a:t>the immune </a:t>
            </a:r>
            <a:r>
              <a:rPr lang="en-US" dirty="0"/>
              <a:t>system of the host. </a:t>
            </a:r>
            <a:r>
              <a:rPr lang="en-US" dirty="0" err="1"/>
              <a:t>Immunocompromised</a:t>
            </a:r>
            <a:r>
              <a:rPr lang="en-US" dirty="0"/>
              <a:t> animals and humans have the high risk of spontaneous occurring </a:t>
            </a:r>
            <a:r>
              <a:rPr lang="en-US" dirty="0" smtClean="0"/>
              <a:t>tumors</a:t>
            </a:r>
            <a:r>
              <a:rPr lang="ru-RU" dirty="0" smtClean="0"/>
              <a:t>. </a:t>
            </a:r>
            <a:r>
              <a:rPr lang="en-US" dirty="0"/>
              <a:t>S</a:t>
            </a:r>
            <a:r>
              <a:rPr lang="en-US" dirty="0" smtClean="0"/>
              <a:t>o it </a:t>
            </a:r>
            <a:r>
              <a:rPr lang="en-US" dirty="0"/>
              <a:t>reflects the inhibitory role </a:t>
            </a:r>
            <a:r>
              <a:rPr lang="en-US" dirty="0" smtClean="0"/>
              <a:t>of</a:t>
            </a:r>
            <a:r>
              <a:rPr lang="ru-RU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immune system on tumor </a:t>
            </a:r>
            <a:r>
              <a:rPr lang="en-US" dirty="0" smtClean="0"/>
              <a:t>growth. And in fact</a:t>
            </a:r>
            <a:r>
              <a:rPr lang="en-US" dirty="0"/>
              <a:t>, </a:t>
            </a:r>
            <a:r>
              <a:rPr lang="en-US" dirty="0" smtClean="0"/>
              <a:t>immunotherapy </a:t>
            </a:r>
            <a:r>
              <a:rPr lang="en-US" dirty="0"/>
              <a:t>has now been clinically validated as an effective treatment for many types of cancer</a:t>
            </a:r>
            <a:r>
              <a:rPr lang="en-US" dirty="0" smtClean="0"/>
              <a:t>.</a:t>
            </a:r>
          </a:p>
          <a:p>
            <a:pPr algn="just"/>
            <a:r>
              <a:rPr lang="en-US" dirty="0"/>
              <a:t>Recent studies have shown that </a:t>
            </a:r>
            <a:r>
              <a:rPr lang="en-US" dirty="0" err="1"/>
              <a:t>oligoribonucleotides</a:t>
            </a:r>
            <a:r>
              <a:rPr lang="en-US" dirty="0"/>
              <a:t>-D-</a:t>
            </a:r>
            <a:r>
              <a:rPr lang="en-US" dirty="0" err="1"/>
              <a:t>mannitol</a:t>
            </a:r>
            <a:r>
              <a:rPr lang="en-US" dirty="0"/>
              <a:t> (ORNs-D-M) complexes possess exhibit in particular antiviral, anti-inflammatory and </a:t>
            </a:r>
            <a:r>
              <a:rPr lang="en-US" dirty="0" err="1"/>
              <a:t>immunomodulatory</a:t>
            </a:r>
            <a:r>
              <a:rPr lang="en-US" dirty="0"/>
              <a:t> actions due to the activation of immune responses. Given the wide range of biological effects, we aimed to investigate the effect of ORNs-D-M on the development of B16 melanoma in </a:t>
            </a:r>
            <a:r>
              <a:rPr lang="en-US" dirty="0" smtClean="0"/>
              <a:t>mice.</a:t>
            </a:r>
            <a:endParaRPr lang="ru-RU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4766" y="395868"/>
            <a:ext cx="815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err="1"/>
              <a:t>Results</a:t>
            </a:r>
            <a:r>
              <a:rPr lang="fr-FR" sz="2400" b="1" dirty="0"/>
              <a:t> and discussion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5</a:t>
            </a:fld>
            <a:endParaRPr lang="fr-FR"/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532B00CA-BADB-442E-8BBF-FA8A867F77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22086"/>
            <a:ext cx="9144000" cy="835152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</p:pic>
      <p:sp>
        <p:nvSpPr>
          <p:cNvPr id="3" name="TextBox 2"/>
          <p:cNvSpPr txBox="1"/>
          <p:nvPr/>
        </p:nvSpPr>
        <p:spPr>
          <a:xfrm>
            <a:off x="311764" y="857534"/>
            <a:ext cx="8661779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500" dirty="0"/>
              <a:t>O</a:t>
            </a:r>
            <a:r>
              <a:rPr lang="en-US" sz="1500" dirty="0" smtClean="0"/>
              <a:t>ur </a:t>
            </a:r>
            <a:r>
              <a:rPr lang="en-US" sz="1500" dirty="0"/>
              <a:t>investigations show that different concentrations of ORNs-D-M have the opposite effect on the growth of melanoma B16 tumors. In the group where animals received 1.4 mg of ORNs-D-M, the formation of the solid tumors was not observed; however, in the group with 0.7 mg dose, the average tumor volume was 97% lower than the non-drug group. In the case of lower concentrations, the average tumor size was 2-3 times higher than in the non-drug group</a:t>
            </a:r>
            <a:r>
              <a:rPr lang="en-US" sz="1500" dirty="0" smtClean="0"/>
              <a:t>. </a:t>
            </a:r>
            <a:r>
              <a:rPr lang="en-US" sz="1500" dirty="0"/>
              <a:t>We suggest that such a dose-dependent effect can be explained as follows: ORN contains a fraction of </a:t>
            </a:r>
            <a:r>
              <a:rPr lang="en-US" sz="1500" dirty="0" err="1"/>
              <a:t>oligoribonucleotides</a:t>
            </a:r>
            <a:r>
              <a:rPr lang="en-US" sz="1500" dirty="0"/>
              <a:t> that have an inhibitory effect on tumor development. Only a certain critical concentration of the inhibitor exerts its effect. The dose reduction leads to an increase in tumor size because </a:t>
            </a:r>
            <a:r>
              <a:rPr lang="en-US" sz="1500" dirty="0" err="1"/>
              <a:t>oligoribonucleotides</a:t>
            </a:r>
            <a:r>
              <a:rPr lang="en-US" sz="1500" dirty="0"/>
              <a:t> can be involved in tumor metabolism and the inhibitor concentration is low.</a:t>
            </a:r>
            <a:endParaRPr lang="ru-RU" sz="15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2" y="3128960"/>
            <a:ext cx="3962398" cy="2328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1" y="3145666"/>
            <a:ext cx="3786684" cy="2328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93567" y="5448684"/>
            <a:ext cx="86799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/>
              <a:t>Fig. 1. The survival of the mice (A) and </a:t>
            </a:r>
            <a:r>
              <a:rPr lang="en-US" sz="1600" i="1" dirty="0" err="1" smtClean="0"/>
              <a:t>avarage</a:t>
            </a:r>
            <a:r>
              <a:rPr lang="en-US" sz="1600" i="1" dirty="0" smtClean="0"/>
              <a:t> tumor size (B) when different doses of </a:t>
            </a:r>
            <a:r>
              <a:rPr lang="en-US" sz="1600" i="1" dirty="0"/>
              <a:t>ORNs-D-M</a:t>
            </a:r>
            <a:r>
              <a:rPr lang="en-US" sz="1600" i="1" dirty="0" smtClean="0"/>
              <a:t> were obtained</a:t>
            </a:r>
            <a:endParaRPr lang="uk-UA" sz="1600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4039737" y="3116201"/>
            <a:ext cx="533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uk-UA" dirty="0"/>
          </a:p>
        </p:txBody>
      </p:sp>
      <p:sp>
        <p:nvSpPr>
          <p:cNvPr id="14" name="TextBox 13"/>
          <p:cNvSpPr txBox="1"/>
          <p:nvPr/>
        </p:nvSpPr>
        <p:spPr>
          <a:xfrm>
            <a:off x="8159653" y="3128960"/>
            <a:ext cx="533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uk-U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95300" y="358423"/>
            <a:ext cx="815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err="1"/>
              <a:t>Results</a:t>
            </a:r>
            <a:r>
              <a:rPr lang="fr-FR" sz="2400" b="1" dirty="0"/>
              <a:t> and discussion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6</a:t>
            </a:fld>
            <a:endParaRPr lang="fr-FR"/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532B00CA-BADB-442E-8BBF-FA8A867F77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22086"/>
            <a:ext cx="9144000" cy="835152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</p:pic>
      <p:sp>
        <p:nvSpPr>
          <p:cNvPr id="3" name="TextBox 2"/>
          <p:cNvSpPr txBox="1"/>
          <p:nvPr/>
        </p:nvSpPr>
        <p:spPr>
          <a:xfrm>
            <a:off x="228600" y="807663"/>
            <a:ext cx="861059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500" dirty="0"/>
              <a:t>Also, we observed the changes in the expression of major marker genes. The mRNA expression levels of markers of T-cell counts CD3, CD4, CD8, and CD247, in groups with high concentrations of ORNs-D-M approached those of healthy animals. However, in mice, bearing melanoma recorded a decrease in mRNA levels of these genes. As well ORNs-D-M increases in the immune response to cancer and generally decreases the level of immunosuppression, which reflect in the increased expression of CD274, PDCD1, and IFNB1.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799" y="2324919"/>
            <a:ext cx="8534400" cy="38636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04799" y="5903246"/>
            <a:ext cx="8534400" cy="73866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1400" i="1" dirty="0"/>
              <a:t>Fig. </a:t>
            </a:r>
            <a:r>
              <a:rPr lang="en-US" sz="1400" i="1" dirty="0" smtClean="0"/>
              <a:t>2. Expression level of </a:t>
            </a:r>
            <a:r>
              <a:rPr lang="en-US" sz="1400" i="1" dirty="0"/>
              <a:t>T-cell markers (CD3, CD4, CD8, CD247), macrophage markers (CD68, CD163, NOS2), immunotherapy target genes (PDCD1, CD274, CTLA4, </a:t>
            </a:r>
            <a:r>
              <a:rPr lang="en-US" sz="1400" i="1" dirty="0" smtClean="0"/>
              <a:t>CTLA4/del</a:t>
            </a:r>
            <a:r>
              <a:rPr lang="en-US" sz="1400" i="1" dirty="0"/>
              <a:t>) and cytokine (</a:t>
            </a:r>
            <a:r>
              <a:rPr lang="en-US" sz="1400" i="1" dirty="0" smtClean="0"/>
              <a:t>IFNb1), that </a:t>
            </a:r>
            <a:r>
              <a:rPr lang="en-US" sz="1400" i="1" dirty="0"/>
              <a:t>were evaluated by real-time </a:t>
            </a:r>
            <a:r>
              <a:rPr lang="en-US" sz="1400" i="1" dirty="0" err="1"/>
              <a:t>qPCR</a:t>
            </a:r>
            <a:r>
              <a:rPr lang="en-US" sz="1400" i="1" dirty="0"/>
              <a:t> assay in peripheral blood of </a:t>
            </a:r>
            <a:r>
              <a:rPr lang="en-US" sz="1400" i="1" dirty="0" smtClean="0"/>
              <a:t>mice</a:t>
            </a:r>
            <a:endParaRPr lang="uk-UA" sz="1400" i="1" dirty="0"/>
          </a:p>
        </p:txBody>
      </p:sp>
    </p:spTree>
    <p:extLst>
      <p:ext uri="{BB962C8B-B14F-4D97-AF65-F5344CB8AC3E}">
        <p14:creationId xmlns:p14="http://schemas.microsoft.com/office/powerpoint/2010/main" val="8159591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78892" y="990600"/>
            <a:ext cx="8153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/>
              <a:t>Conclusions</a:t>
            </a:r>
          </a:p>
          <a:p>
            <a:endParaRPr lang="fr-FR" sz="2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ORN-D-M can effectively inhibit tumor formation in a murine model of B16 </a:t>
            </a:r>
            <a:r>
              <a:rPr lang="en-US" sz="2400" dirty="0" smtClean="0"/>
              <a:t>melanoma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G</a:t>
            </a:r>
            <a:r>
              <a:rPr lang="en-US" sz="2400" dirty="0" smtClean="0"/>
              <a:t>enetic </a:t>
            </a:r>
            <a:r>
              <a:rPr lang="en-US" sz="2400" dirty="0"/>
              <a:t>analysis shows normalization of the number of T cells and a decrease in the immunosuppressive state of the animal </a:t>
            </a:r>
            <a:r>
              <a:rPr lang="en-US" sz="2400" dirty="0" smtClean="0"/>
              <a:t>body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400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7</a:t>
            </a:fld>
            <a:endParaRPr lang="fr-FR"/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794BA44B-1FF5-4193-8A64-D50635E9F3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22086"/>
            <a:ext cx="9144000" cy="835152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581</TotalTime>
  <Words>802</Words>
  <Application>Microsoft Office PowerPoint</Application>
  <PresentationFormat>Экран (4:3)</PresentationFormat>
  <Paragraphs>45</Paragraphs>
  <Slides>7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7</vt:i4>
      </vt:variant>
    </vt:vector>
  </HeadingPairs>
  <TitlesOfParts>
    <vt:vector size="9" baseType="lpstr">
      <vt:lpstr>Office Theme</vt:lpstr>
      <vt:lpstr>Custom Design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Owner</dc:creator>
  <cp:lastModifiedBy>користувач</cp:lastModifiedBy>
  <cp:revision>99</cp:revision>
  <dcterms:created xsi:type="dcterms:W3CDTF">2015-04-04T09:45:50Z</dcterms:created>
  <dcterms:modified xsi:type="dcterms:W3CDTF">2019-10-29T18:21:43Z</dcterms:modified>
</cp:coreProperties>
</file>