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handoutMasterIdLst>
    <p:handoutMasterId r:id="rId34"/>
  </p:handoutMasterIdLst>
  <p:sldIdLst>
    <p:sldId id="256" r:id="rId3"/>
    <p:sldId id="267" r:id="rId4"/>
    <p:sldId id="258" r:id="rId5"/>
    <p:sldId id="259" r:id="rId6"/>
    <p:sldId id="269" r:id="rId7"/>
    <p:sldId id="270" r:id="rId8"/>
    <p:sldId id="271" r:id="rId9"/>
    <p:sldId id="275" r:id="rId10"/>
    <p:sldId id="276" r:id="rId11"/>
    <p:sldId id="274" r:id="rId12"/>
    <p:sldId id="273" r:id="rId13"/>
    <p:sldId id="277" r:id="rId14"/>
    <p:sldId id="278" r:id="rId15"/>
    <p:sldId id="279" r:id="rId16"/>
    <p:sldId id="280" r:id="rId17"/>
    <p:sldId id="281" r:id="rId18"/>
    <p:sldId id="282" r:id="rId19"/>
    <p:sldId id="283" r:id="rId20"/>
    <p:sldId id="284" r:id="rId21"/>
    <p:sldId id="286" r:id="rId22"/>
    <p:sldId id="285" r:id="rId23"/>
    <p:sldId id="287" r:id="rId24"/>
    <p:sldId id="288" r:id="rId25"/>
    <p:sldId id="289" r:id="rId26"/>
    <p:sldId id="265" r:id="rId27"/>
    <p:sldId id="264" r:id="rId28"/>
    <p:sldId id="290" r:id="rId29"/>
    <p:sldId id="291" r:id="rId30"/>
    <p:sldId id="292" r:id="rId31"/>
    <p:sldId id="293"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5" Type="http://schemas.openxmlformats.org/officeDocument/2006/relationships/image" Target="../media/image14.emf"/><Relationship Id="rId4"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10/29/2019</a:t>
            </a:fld>
            <a:endParaRPr lang="en-US"/>
          </a:p>
        </p:txBody>
      </p:sp>
      <p:sp>
        <p:nvSpPr>
          <p:cNvPr id="4" name="Footer Placeholder 3">
            <a:extLst>
              <a:ext uri="{FF2B5EF4-FFF2-40B4-BE49-F238E27FC236}">
                <a16:creationId xmlns:a16="http://schemas.microsoft.com/office/drawing/2014/main" xmlns=""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29/10/2019</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29/10/2019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29/10/2019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29/10/2019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29/10/2019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29/10/2019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29/10/2019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29/10/2019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29/10/2019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29/10/2019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29/10/2019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29/10/2019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29/10/2019</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10/29/2019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4.emf"/><Relationship Id="rId3" Type="http://schemas.openxmlformats.org/officeDocument/2006/relationships/image" Target="../media/image4.jpg"/><Relationship Id="rId7" Type="http://schemas.openxmlformats.org/officeDocument/2006/relationships/image" Target="../media/image11.emf"/><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209800"/>
            <a:ext cx="8305800" cy="4093428"/>
          </a:xfrm>
          <a:prstGeom prst="rect">
            <a:avLst/>
          </a:prstGeom>
          <a:noFill/>
        </p:spPr>
        <p:txBody>
          <a:bodyPr wrap="square" rtlCol="0">
            <a:spAutoFit/>
          </a:bodyPr>
          <a:lstStyle/>
          <a:p>
            <a:pPr algn="ctr"/>
            <a:r>
              <a:rPr lang="en-US" sz="2400" b="1" dirty="0" smtClean="0"/>
              <a:t>Nutrient composition, antioxidant and </a:t>
            </a:r>
            <a:r>
              <a:rPr lang="en-US" sz="2400" b="1" dirty="0" err="1" smtClean="0"/>
              <a:t>antiproliferative</a:t>
            </a:r>
            <a:r>
              <a:rPr lang="en-US" sz="2400" b="1" dirty="0" smtClean="0"/>
              <a:t> activities of </a:t>
            </a:r>
            <a:r>
              <a:rPr lang="en-US" sz="2400" b="1" i="1" dirty="0" err="1" smtClean="0"/>
              <a:t>Clausena</a:t>
            </a:r>
            <a:r>
              <a:rPr lang="en-US" sz="2400" b="1" i="1" dirty="0" smtClean="0"/>
              <a:t> </a:t>
            </a:r>
            <a:r>
              <a:rPr lang="en-US" sz="2400" b="1" i="1" dirty="0" err="1" smtClean="0"/>
              <a:t>excavata</a:t>
            </a:r>
            <a:r>
              <a:rPr lang="en-US" sz="2400" b="1" dirty="0" smtClean="0"/>
              <a:t> and </a:t>
            </a:r>
            <a:r>
              <a:rPr lang="en-US" sz="2400" b="1" i="1" dirty="0" err="1" smtClean="0"/>
              <a:t>Murraya</a:t>
            </a:r>
            <a:r>
              <a:rPr lang="en-US" sz="2400" b="1" i="1" dirty="0" smtClean="0"/>
              <a:t> </a:t>
            </a:r>
            <a:r>
              <a:rPr lang="en-US" sz="2400" b="1" i="1" dirty="0" err="1" smtClean="0"/>
              <a:t>koenigii</a:t>
            </a:r>
            <a:endParaRPr lang="en-US" sz="2400" b="1" i="1" dirty="0"/>
          </a:p>
          <a:p>
            <a:pPr algn="ctr"/>
            <a:endParaRPr lang="en-US" b="1" dirty="0"/>
          </a:p>
          <a:p>
            <a:pPr algn="ctr"/>
            <a:r>
              <a:rPr lang="it-IT" b="1" dirty="0" smtClean="0"/>
              <a:t>Wan Nor I’zzah Wan Mohamad Zain</a:t>
            </a:r>
            <a:r>
              <a:rPr lang="it-IT" b="1" baseline="30000" dirty="0" smtClean="0"/>
              <a:t>1</a:t>
            </a:r>
            <a:r>
              <a:rPr lang="it-IT" b="1" baseline="30000" dirty="0"/>
              <a:t>,</a:t>
            </a:r>
            <a:r>
              <a:rPr lang="it-IT" b="1" dirty="0"/>
              <a:t>*, </a:t>
            </a:r>
            <a:r>
              <a:rPr lang="it-IT" b="1" dirty="0" smtClean="0"/>
              <a:t>Asmah Rahmat</a:t>
            </a:r>
            <a:r>
              <a:rPr lang="it-IT" b="1" baseline="30000" dirty="0" smtClean="0"/>
              <a:t>2</a:t>
            </a:r>
            <a:r>
              <a:rPr lang="it-IT" b="1" dirty="0"/>
              <a:t>, and </a:t>
            </a:r>
            <a:r>
              <a:rPr lang="it-IT" b="1" dirty="0" smtClean="0"/>
              <a:t>Fauziah Othman</a:t>
            </a:r>
            <a:r>
              <a:rPr lang="it-IT" b="1" baseline="30000" dirty="0" smtClean="0"/>
              <a:t>3</a:t>
            </a:r>
            <a:r>
              <a:rPr lang="it-IT" b="1" dirty="0" smtClean="0"/>
              <a:t>, Taufiq Yap Yun Hin</a:t>
            </a:r>
            <a:r>
              <a:rPr lang="it-IT" b="1" baseline="30000" dirty="0" smtClean="0"/>
              <a:t>4</a:t>
            </a:r>
            <a:endParaRPr lang="it-IT" b="1" baseline="30000" dirty="0"/>
          </a:p>
          <a:p>
            <a:endParaRPr lang="fr-FR" dirty="0"/>
          </a:p>
          <a:p>
            <a:pPr algn="just"/>
            <a:r>
              <a:rPr lang="en-US" baseline="30000" dirty="0"/>
              <a:t>1</a:t>
            </a:r>
            <a:r>
              <a:rPr lang="en-US" dirty="0"/>
              <a:t> </a:t>
            </a:r>
            <a:r>
              <a:rPr lang="en-US" dirty="0"/>
              <a:t>Faculty of Medicine, </a:t>
            </a:r>
            <a:r>
              <a:rPr lang="en-US" dirty="0" err="1"/>
              <a:t>Universiti</a:t>
            </a:r>
            <a:r>
              <a:rPr lang="en-US" dirty="0"/>
              <a:t> </a:t>
            </a:r>
            <a:r>
              <a:rPr lang="en-US" dirty="0" err="1"/>
              <a:t>Teknologi</a:t>
            </a:r>
            <a:r>
              <a:rPr lang="en-US" dirty="0"/>
              <a:t> Mara, Sungai </a:t>
            </a:r>
            <a:r>
              <a:rPr lang="en-US" dirty="0" err="1"/>
              <a:t>Buloh</a:t>
            </a:r>
            <a:r>
              <a:rPr lang="en-US" dirty="0"/>
              <a:t> Campus, </a:t>
            </a:r>
            <a:r>
              <a:rPr lang="en-US" dirty="0" err="1"/>
              <a:t>Jalan</a:t>
            </a:r>
            <a:r>
              <a:rPr lang="en-US" dirty="0"/>
              <a:t> Hospital, 47000 Sungai </a:t>
            </a:r>
            <a:r>
              <a:rPr lang="en-US" dirty="0" err="1"/>
              <a:t>Buloh</a:t>
            </a:r>
            <a:r>
              <a:rPr lang="en-US" dirty="0"/>
              <a:t>, Selangor, Malaysia; </a:t>
            </a:r>
            <a:endParaRPr lang="fr-FR" dirty="0"/>
          </a:p>
          <a:p>
            <a:pPr algn="just"/>
            <a:r>
              <a:rPr lang="en-US" baseline="30000" dirty="0"/>
              <a:t>2</a:t>
            </a:r>
            <a:r>
              <a:rPr lang="en-US" dirty="0"/>
              <a:t> </a:t>
            </a:r>
            <a:r>
              <a:rPr lang="en-US" dirty="0"/>
              <a:t>Faculty of Medicine and Health Sciences, </a:t>
            </a:r>
            <a:r>
              <a:rPr lang="en-US" dirty="0" err="1"/>
              <a:t>Universiti</a:t>
            </a:r>
            <a:r>
              <a:rPr lang="en-US" dirty="0"/>
              <a:t> Putra Malaysia, 43400 UPM </a:t>
            </a:r>
            <a:r>
              <a:rPr lang="en-US" dirty="0" err="1"/>
              <a:t>Serdang</a:t>
            </a:r>
            <a:r>
              <a:rPr lang="en-US" dirty="0"/>
              <a:t>, Selangor, </a:t>
            </a:r>
            <a:r>
              <a:rPr lang="en-US" dirty="0" smtClean="0"/>
              <a:t>Malaysia</a:t>
            </a:r>
          </a:p>
          <a:p>
            <a:pPr algn="just"/>
            <a:r>
              <a:rPr lang="fr-FR" baseline="30000" dirty="0" smtClean="0"/>
              <a:t>3</a:t>
            </a:r>
            <a:r>
              <a:rPr lang="en-US" dirty="0"/>
              <a:t>Faculty of Health and Life Sciences, University Drive, Off </a:t>
            </a:r>
            <a:r>
              <a:rPr lang="en-US" dirty="0" err="1"/>
              <a:t>Persiaran</a:t>
            </a:r>
            <a:r>
              <a:rPr lang="en-US" dirty="0"/>
              <a:t> </a:t>
            </a:r>
            <a:r>
              <a:rPr lang="en-US" dirty="0" err="1"/>
              <a:t>Olahraga</a:t>
            </a:r>
            <a:r>
              <a:rPr lang="en-US" dirty="0"/>
              <a:t>, Section 13, 40100 Shah </a:t>
            </a:r>
            <a:r>
              <a:rPr lang="en-US" dirty="0" err="1"/>
              <a:t>Alam</a:t>
            </a:r>
            <a:r>
              <a:rPr lang="en-US" dirty="0"/>
              <a:t>, Selangor, </a:t>
            </a:r>
            <a:r>
              <a:rPr lang="en-US" dirty="0" smtClean="0"/>
              <a:t>Malaysia</a:t>
            </a:r>
          </a:p>
          <a:p>
            <a:pPr algn="just"/>
            <a:r>
              <a:rPr lang="en-US" baseline="30000" dirty="0"/>
              <a:t>4</a:t>
            </a:r>
            <a:r>
              <a:rPr lang="en-US" dirty="0"/>
              <a:t>Faculty of Science, </a:t>
            </a:r>
            <a:r>
              <a:rPr lang="en-US" dirty="0" err="1"/>
              <a:t>Universiti</a:t>
            </a:r>
            <a:r>
              <a:rPr lang="en-US" dirty="0"/>
              <a:t> Putra Malaysia, 43400 UPM </a:t>
            </a:r>
            <a:r>
              <a:rPr lang="en-US" dirty="0" err="1"/>
              <a:t>Serdang</a:t>
            </a:r>
            <a:r>
              <a:rPr lang="en-US" dirty="0"/>
              <a:t>, Selangor, Malaysia</a:t>
            </a:r>
            <a:endParaRPr lang="fr-FR" dirty="0"/>
          </a:p>
          <a:p>
            <a:pPr algn="just"/>
            <a:r>
              <a:rPr lang="en-US" sz="1400" b="1" dirty="0"/>
              <a:t>*</a:t>
            </a:r>
            <a:r>
              <a:rPr lang="en-US" sz="1400" dirty="0"/>
              <a:t> Corresponding author: </a:t>
            </a:r>
            <a:r>
              <a:rPr lang="en-US" sz="1400" dirty="0" smtClean="0"/>
              <a:t>wnizzah@uitm.edu.my</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8"/>
            <a:ext cx="9144000" cy="219824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6035966"/>
            <a:ext cx="2241273" cy="82203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7426" y="6163742"/>
            <a:ext cx="566304" cy="6245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6" name="TextBox 5"/>
          <p:cNvSpPr txBox="1"/>
          <p:nvPr/>
        </p:nvSpPr>
        <p:spPr>
          <a:xfrm>
            <a:off x="685800" y="197977"/>
            <a:ext cx="7848600" cy="461665"/>
          </a:xfrm>
          <a:prstGeom prst="rect">
            <a:avLst/>
          </a:prstGeom>
          <a:noFill/>
        </p:spPr>
        <p:txBody>
          <a:bodyPr wrap="square" rtlCol="0">
            <a:spAutoFit/>
          </a:bodyPr>
          <a:lstStyle/>
          <a:p>
            <a:pPr lvl="0"/>
            <a:r>
              <a:rPr lang="fr-FR" sz="2400" b="1" dirty="0" err="1">
                <a:solidFill>
                  <a:prstClr val="black"/>
                </a:solidFill>
              </a:rPr>
              <a:t>Experiment</a:t>
            </a:r>
            <a:r>
              <a:rPr lang="fr-FR" sz="2400" b="1" dirty="0">
                <a:solidFill>
                  <a:prstClr val="black"/>
                </a:solidFill>
              </a:rPr>
              <a:t> </a:t>
            </a:r>
            <a:r>
              <a:rPr lang="fr-FR" sz="2400" b="1" dirty="0" smtClean="0">
                <a:solidFill>
                  <a:prstClr val="black"/>
                </a:solidFill>
              </a:rPr>
              <a:t>2</a:t>
            </a:r>
            <a:endParaRPr lang="fr-FR" sz="2400" b="1" dirty="0">
              <a:solidFill>
                <a:prstClr val="black"/>
              </a:solidFill>
            </a:endParaRPr>
          </a:p>
        </p:txBody>
      </p:sp>
      <p:sp>
        <p:nvSpPr>
          <p:cNvPr id="7" name="Rectangle 6"/>
          <p:cNvSpPr/>
          <p:nvPr/>
        </p:nvSpPr>
        <p:spPr>
          <a:xfrm>
            <a:off x="685800" y="844351"/>
            <a:ext cx="7620000" cy="923330"/>
          </a:xfrm>
          <a:prstGeom prst="rect">
            <a:avLst/>
          </a:prstGeom>
        </p:spPr>
        <p:txBody>
          <a:bodyPr wrap="square">
            <a:spAutoFit/>
          </a:bodyPr>
          <a:lstStyle/>
          <a:p>
            <a:pPr algn="just"/>
            <a:r>
              <a:rPr lang="en-US" b="1" dirty="0" err="1"/>
              <a:t>Hydrodistillation</a:t>
            </a:r>
            <a:r>
              <a:rPr lang="en-US" b="1" dirty="0"/>
              <a:t> of essential oil</a:t>
            </a:r>
          </a:p>
          <a:p>
            <a:pPr marL="285750" indent="-285750" algn="just">
              <a:buFont typeface="Arial" panose="020B0604020202020204" pitchFamily="34" charset="0"/>
              <a:buChar char="•"/>
            </a:pPr>
            <a:r>
              <a:rPr lang="en-US" dirty="0"/>
              <a:t>Fresh leaves (300 g) -&gt; </a:t>
            </a:r>
            <a:r>
              <a:rPr lang="en-US" dirty="0" err="1"/>
              <a:t>Hydrodistillation</a:t>
            </a:r>
            <a:r>
              <a:rPr lang="en-US" dirty="0"/>
              <a:t> (6 hours) using </a:t>
            </a:r>
            <a:r>
              <a:rPr lang="en-US" dirty="0" err="1"/>
              <a:t>Clavenger</a:t>
            </a:r>
            <a:r>
              <a:rPr lang="en-US" dirty="0"/>
              <a:t> apparatus </a:t>
            </a:r>
          </a:p>
          <a:p>
            <a:pPr marL="285750" indent="-285750" algn="just">
              <a:buFont typeface="Arial" panose="020B0604020202020204" pitchFamily="34" charset="0"/>
              <a:buChar char="•"/>
            </a:pPr>
            <a:r>
              <a:rPr lang="en-US" dirty="0"/>
              <a:t>Essential oil obtained -&gt; GC-MS-analysis</a:t>
            </a:r>
          </a:p>
        </p:txBody>
      </p:sp>
    </p:spTree>
    <p:extLst>
      <p:ext uri="{BB962C8B-B14F-4D97-AF65-F5344CB8AC3E}">
        <p14:creationId xmlns:p14="http://schemas.microsoft.com/office/powerpoint/2010/main" val="163700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6" name="TextBox 5"/>
          <p:cNvSpPr txBox="1"/>
          <p:nvPr/>
        </p:nvSpPr>
        <p:spPr>
          <a:xfrm>
            <a:off x="685800" y="76200"/>
            <a:ext cx="7848600" cy="830997"/>
          </a:xfrm>
          <a:prstGeom prst="rect">
            <a:avLst/>
          </a:prstGeom>
          <a:noFill/>
        </p:spPr>
        <p:txBody>
          <a:bodyPr wrap="square" rtlCol="0">
            <a:spAutoFit/>
          </a:bodyPr>
          <a:lstStyle/>
          <a:p>
            <a:r>
              <a:rPr lang="fr-FR" sz="2400" b="1" dirty="0" err="1"/>
              <a:t>Results</a:t>
            </a:r>
            <a:r>
              <a:rPr lang="fr-FR" sz="2400" b="1" dirty="0"/>
              <a:t>: </a:t>
            </a:r>
            <a:r>
              <a:rPr lang="fr-FR" sz="2400" b="1" dirty="0" err="1"/>
              <a:t>Hydrodistillation</a:t>
            </a:r>
            <a:r>
              <a:rPr lang="fr-FR" sz="2400" b="1" dirty="0"/>
              <a:t> of CE </a:t>
            </a:r>
            <a:r>
              <a:rPr lang="fr-FR" sz="2400" b="1" dirty="0" err="1"/>
              <a:t>oil</a:t>
            </a:r>
            <a:endParaRPr lang="fr-FR" sz="2400" b="1" dirty="0"/>
          </a:p>
          <a:p>
            <a:endParaRPr lang="fr-FR" sz="2400" b="1" dirty="0"/>
          </a:p>
        </p:txBody>
      </p:sp>
      <p:sp>
        <p:nvSpPr>
          <p:cNvPr id="7" name="Rectangle 6"/>
          <p:cNvSpPr/>
          <p:nvPr/>
        </p:nvSpPr>
        <p:spPr>
          <a:xfrm>
            <a:off x="685800" y="844351"/>
            <a:ext cx="7620000" cy="1477328"/>
          </a:xfrm>
          <a:prstGeom prst="rect">
            <a:avLst/>
          </a:prstGeom>
        </p:spPr>
        <p:txBody>
          <a:bodyPr wrap="square">
            <a:spAutoFit/>
          </a:bodyPr>
          <a:lstStyle/>
          <a:p>
            <a:pPr marL="285750" indent="-285750" algn="just">
              <a:buFont typeface="Arial" panose="020B0604020202020204" pitchFamily="34" charset="0"/>
              <a:buChar char="•"/>
            </a:pPr>
            <a:r>
              <a:rPr lang="en-US" dirty="0"/>
              <a:t>Oil yield : 0.7% </a:t>
            </a:r>
          </a:p>
          <a:p>
            <a:pPr marL="285750" indent="-285750" algn="just">
              <a:buFont typeface="Arial" panose="020B0604020202020204" pitchFamily="34" charset="0"/>
              <a:buChar char="•"/>
            </a:pPr>
            <a:r>
              <a:rPr lang="en-US" dirty="0"/>
              <a:t>The oil was mainly made up of </a:t>
            </a:r>
            <a:r>
              <a:rPr lang="en-US" dirty="0" err="1"/>
              <a:t>safrole</a:t>
            </a:r>
            <a:r>
              <a:rPr lang="en-US" dirty="0"/>
              <a:t> (89.85%) </a:t>
            </a:r>
          </a:p>
          <a:p>
            <a:pPr marL="285750" indent="-285750" algn="just">
              <a:buFont typeface="Arial" panose="020B0604020202020204" pitchFamily="34" charset="0"/>
              <a:buChar char="•"/>
            </a:pPr>
            <a:r>
              <a:rPr lang="en-US" dirty="0"/>
              <a:t>Minor components &gt; 1% : α-α, 4-trimethyl </a:t>
            </a:r>
            <a:r>
              <a:rPr lang="en-US" dirty="0" err="1"/>
              <a:t>benzenemethanol</a:t>
            </a:r>
            <a:r>
              <a:rPr lang="en-US" dirty="0"/>
              <a:t> (3.13%), 3-cyclohexene-1-carboxaldehyde (1.34%) &amp; </a:t>
            </a:r>
            <a:r>
              <a:rPr lang="en-US" dirty="0" err="1"/>
              <a:t>terpinolene</a:t>
            </a:r>
            <a:r>
              <a:rPr lang="en-US" dirty="0"/>
              <a:t> (1.16%)</a:t>
            </a:r>
          </a:p>
          <a:p>
            <a:pPr marL="285750" indent="-285750" algn="just">
              <a:buFont typeface="Arial" panose="020B0604020202020204" pitchFamily="34" charset="0"/>
              <a:buChar char="•"/>
            </a:pPr>
            <a:r>
              <a:rPr lang="en-US" dirty="0"/>
              <a:t>The others &lt; 1% </a:t>
            </a:r>
          </a:p>
        </p:txBody>
      </p:sp>
    </p:spTree>
    <p:extLst>
      <p:ext uri="{BB962C8B-B14F-4D97-AF65-F5344CB8AC3E}">
        <p14:creationId xmlns:p14="http://schemas.microsoft.com/office/powerpoint/2010/main" val="1637009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6" name="TextBox 5"/>
          <p:cNvSpPr txBox="1"/>
          <p:nvPr/>
        </p:nvSpPr>
        <p:spPr>
          <a:xfrm>
            <a:off x="685800" y="76200"/>
            <a:ext cx="7848600" cy="830997"/>
          </a:xfrm>
          <a:prstGeom prst="rect">
            <a:avLst/>
          </a:prstGeom>
          <a:noFill/>
        </p:spPr>
        <p:txBody>
          <a:bodyPr wrap="square" rtlCol="0">
            <a:spAutoFit/>
          </a:bodyPr>
          <a:lstStyle/>
          <a:p>
            <a:r>
              <a:rPr lang="fr-FR" sz="2400" b="1" dirty="0" err="1"/>
              <a:t>Results</a:t>
            </a:r>
            <a:r>
              <a:rPr lang="fr-FR" sz="2400" b="1" dirty="0"/>
              <a:t>: </a:t>
            </a:r>
            <a:r>
              <a:rPr lang="fr-FR" sz="2400" b="1" dirty="0" err="1"/>
              <a:t>Hydrodistillation</a:t>
            </a:r>
            <a:r>
              <a:rPr lang="fr-FR" sz="2400" b="1" dirty="0"/>
              <a:t> of </a:t>
            </a:r>
            <a:r>
              <a:rPr lang="fr-FR" sz="2400" b="1" dirty="0" smtClean="0"/>
              <a:t>MK </a:t>
            </a:r>
            <a:r>
              <a:rPr lang="fr-FR" sz="2400" b="1" dirty="0" err="1"/>
              <a:t>oil</a:t>
            </a:r>
            <a:endParaRPr lang="fr-FR" sz="2400" b="1" dirty="0"/>
          </a:p>
          <a:p>
            <a:endParaRPr lang="fr-FR" sz="2400" b="1" dirty="0"/>
          </a:p>
        </p:txBody>
      </p:sp>
      <p:sp>
        <p:nvSpPr>
          <p:cNvPr id="7" name="Rectangle 6"/>
          <p:cNvSpPr/>
          <p:nvPr/>
        </p:nvSpPr>
        <p:spPr>
          <a:xfrm>
            <a:off x="685800" y="844351"/>
            <a:ext cx="7620000" cy="2585323"/>
          </a:xfrm>
          <a:prstGeom prst="rect">
            <a:avLst/>
          </a:prstGeom>
        </p:spPr>
        <p:txBody>
          <a:bodyPr wrap="square">
            <a:spAutoFit/>
          </a:bodyPr>
          <a:lstStyle/>
          <a:p>
            <a:pPr marL="285750" indent="-285750" algn="just">
              <a:buFont typeface="Arial" panose="020B0604020202020204" pitchFamily="34" charset="0"/>
              <a:buChar char="•"/>
            </a:pPr>
            <a:r>
              <a:rPr lang="en-US" dirty="0"/>
              <a:t>Oil yield : 0.2%  </a:t>
            </a:r>
          </a:p>
          <a:p>
            <a:pPr marL="285750" indent="-285750" algn="just">
              <a:buFont typeface="Arial" panose="020B0604020202020204" pitchFamily="34" charset="0"/>
              <a:buChar char="•"/>
            </a:pPr>
            <a:r>
              <a:rPr lang="en-US" dirty="0"/>
              <a:t>MK oil was mainly made up of -</a:t>
            </a:r>
            <a:r>
              <a:rPr lang="en-US" dirty="0" err="1"/>
              <a:t>farnesene</a:t>
            </a:r>
            <a:r>
              <a:rPr lang="en-US" dirty="0"/>
              <a:t> (42.85%)</a:t>
            </a:r>
          </a:p>
          <a:p>
            <a:pPr marL="285750" indent="-285750" algn="just">
              <a:buFont typeface="Arial" panose="020B0604020202020204" pitchFamily="34" charset="0"/>
              <a:buChar char="•"/>
            </a:pPr>
            <a:r>
              <a:rPr lang="en-US" dirty="0"/>
              <a:t>Other components : naphthalene (12.17%), -</a:t>
            </a:r>
            <a:r>
              <a:rPr lang="en-US" dirty="0" err="1"/>
              <a:t>caryophyllene</a:t>
            </a:r>
            <a:r>
              <a:rPr lang="en-US" dirty="0"/>
              <a:t> (8.09%), </a:t>
            </a:r>
            <a:r>
              <a:rPr lang="en-US" dirty="0" err="1"/>
              <a:t>caryophyllene</a:t>
            </a:r>
            <a:r>
              <a:rPr lang="en-US" dirty="0"/>
              <a:t> (5.47%) and </a:t>
            </a:r>
            <a:r>
              <a:rPr lang="en-US" dirty="0" err="1"/>
              <a:t>eudesmol</a:t>
            </a:r>
            <a:r>
              <a:rPr lang="en-US" dirty="0"/>
              <a:t> (4.34%)</a:t>
            </a:r>
          </a:p>
          <a:p>
            <a:pPr marL="285750" indent="-285750" algn="just">
              <a:buFont typeface="Arial" panose="020B0604020202020204" pitchFamily="34" charset="0"/>
              <a:buChar char="•"/>
            </a:pPr>
            <a:r>
              <a:rPr lang="en-US" dirty="0"/>
              <a:t>Minor components &gt; 1% : </a:t>
            </a:r>
            <a:r>
              <a:rPr lang="en-US" dirty="0" err="1"/>
              <a:t>caryophyllene</a:t>
            </a:r>
            <a:r>
              <a:rPr lang="en-US" dirty="0"/>
              <a:t> oxide (1.93%), </a:t>
            </a:r>
            <a:r>
              <a:rPr lang="en-US" dirty="0" err="1"/>
              <a:t>nerolidyl</a:t>
            </a:r>
            <a:r>
              <a:rPr lang="en-US" dirty="0"/>
              <a:t> acetate (1.83%), </a:t>
            </a:r>
            <a:r>
              <a:rPr lang="en-US" dirty="0" err="1"/>
              <a:t>globulol</a:t>
            </a:r>
            <a:r>
              <a:rPr lang="en-US" dirty="0"/>
              <a:t> (1.69%), cyclohexane, 1-ethenyl-1-methyl-2,4-bis(1-methylethenyl)-cyclohexane (1.65%), </a:t>
            </a:r>
            <a:r>
              <a:rPr lang="en-US" dirty="0" err="1"/>
              <a:t>pseudocumene</a:t>
            </a:r>
            <a:r>
              <a:rPr lang="en-US" dirty="0"/>
              <a:t> (1.49%), -</a:t>
            </a:r>
            <a:r>
              <a:rPr lang="en-US" dirty="0" err="1"/>
              <a:t>farnesene</a:t>
            </a:r>
            <a:r>
              <a:rPr lang="en-US" dirty="0"/>
              <a:t> (1.16%) and </a:t>
            </a:r>
            <a:r>
              <a:rPr lang="en-US" dirty="0" err="1"/>
              <a:t>spathulenol</a:t>
            </a:r>
            <a:r>
              <a:rPr lang="en-US" dirty="0"/>
              <a:t> (1.00%) </a:t>
            </a:r>
          </a:p>
          <a:p>
            <a:pPr marL="285750" indent="-285750" algn="just">
              <a:buFont typeface="Arial" panose="020B0604020202020204" pitchFamily="34" charset="0"/>
              <a:buChar char="•"/>
            </a:pPr>
            <a:r>
              <a:rPr lang="en-US" dirty="0"/>
              <a:t>The others &lt; 1% </a:t>
            </a:r>
          </a:p>
        </p:txBody>
      </p:sp>
    </p:spTree>
    <p:extLst>
      <p:ext uri="{BB962C8B-B14F-4D97-AF65-F5344CB8AC3E}">
        <p14:creationId xmlns:p14="http://schemas.microsoft.com/office/powerpoint/2010/main" val="281981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6" name="TextBox 5"/>
          <p:cNvSpPr txBox="1"/>
          <p:nvPr/>
        </p:nvSpPr>
        <p:spPr>
          <a:xfrm>
            <a:off x="685800" y="197977"/>
            <a:ext cx="7848600" cy="461665"/>
          </a:xfrm>
          <a:prstGeom prst="rect">
            <a:avLst/>
          </a:prstGeom>
          <a:noFill/>
        </p:spPr>
        <p:txBody>
          <a:bodyPr wrap="square" rtlCol="0">
            <a:spAutoFit/>
          </a:bodyPr>
          <a:lstStyle/>
          <a:p>
            <a:pPr lvl="0"/>
            <a:r>
              <a:rPr lang="fr-FR" sz="2400" b="1" dirty="0" err="1">
                <a:solidFill>
                  <a:prstClr val="black"/>
                </a:solidFill>
              </a:rPr>
              <a:t>Experiment</a:t>
            </a:r>
            <a:r>
              <a:rPr lang="fr-FR" sz="2400" b="1" dirty="0">
                <a:solidFill>
                  <a:prstClr val="black"/>
                </a:solidFill>
              </a:rPr>
              <a:t> </a:t>
            </a:r>
            <a:r>
              <a:rPr lang="fr-FR" sz="2400" b="1" dirty="0" smtClean="0">
                <a:solidFill>
                  <a:prstClr val="black"/>
                </a:solidFill>
              </a:rPr>
              <a:t>3</a:t>
            </a:r>
            <a:endParaRPr lang="fr-FR" sz="2400" b="1" dirty="0">
              <a:solidFill>
                <a:prstClr val="black"/>
              </a:solidFill>
            </a:endParaRPr>
          </a:p>
        </p:txBody>
      </p:sp>
      <p:sp>
        <p:nvSpPr>
          <p:cNvPr id="7" name="Rectangle 6"/>
          <p:cNvSpPr/>
          <p:nvPr/>
        </p:nvSpPr>
        <p:spPr>
          <a:xfrm>
            <a:off x="685800" y="844351"/>
            <a:ext cx="7620000" cy="1477328"/>
          </a:xfrm>
          <a:prstGeom prst="rect">
            <a:avLst/>
          </a:prstGeom>
        </p:spPr>
        <p:txBody>
          <a:bodyPr wrap="square">
            <a:spAutoFit/>
          </a:bodyPr>
          <a:lstStyle/>
          <a:p>
            <a:pPr algn="just"/>
            <a:r>
              <a:rPr lang="en-US" b="1" dirty="0"/>
              <a:t>Antioxidant properties (Antioxidant activity)</a:t>
            </a:r>
          </a:p>
          <a:p>
            <a:pPr marL="285750" indent="-285750" algn="just">
              <a:buFont typeface="Arial" panose="020B0604020202020204" pitchFamily="34" charset="0"/>
              <a:buChar char="•"/>
            </a:pPr>
            <a:r>
              <a:rPr lang="el-GR" dirty="0" smtClean="0"/>
              <a:t>β</a:t>
            </a:r>
            <a:r>
              <a:rPr lang="en-US" dirty="0" smtClean="0"/>
              <a:t>-carotene </a:t>
            </a:r>
            <a:r>
              <a:rPr lang="en-US" dirty="0"/>
              <a:t>bleaching assay </a:t>
            </a:r>
          </a:p>
          <a:p>
            <a:pPr marL="285750" indent="-285750" algn="just">
              <a:buFont typeface="Arial" panose="020B0604020202020204" pitchFamily="34" charset="0"/>
              <a:buChar char="•"/>
            </a:pPr>
            <a:r>
              <a:rPr lang="en-US" dirty="0"/>
              <a:t>The rate of </a:t>
            </a:r>
            <a:r>
              <a:rPr lang="el-GR" dirty="0" smtClean="0"/>
              <a:t>β</a:t>
            </a:r>
            <a:r>
              <a:rPr lang="en-US" dirty="0" smtClean="0"/>
              <a:t>-carotene </a:t>
            </a:r>
            <a:r>
              <a:rPr lang="en-US" dirty="0"/>
              <a:t>bleaching can be slowed down in the presence of antioxidants </a:t>
            </a:r>
            <a:r>
              <a:rPr lang="en-US" sz="1400" dirty="0"/>
              <a:t>(</a:t>
            </a:r>
            <a:r>
              <a:rPr lang="en-US" sz="1400" dirty="0" err="1"/>
              <a:t>Velioglu</a:t>
            </a:r>
            <a:r>
              <a:rPr lang="en-US" sz="1400" dirty="0"/>
              <a:t> et al 1998</a:t>
            </a:r>
            <a:r>
              <a:rPr lang="en-US" sz="1400" dirty="0" smtClean="0"/>
              <a:t>)</a:t>
            </a:r>
            <a:endParaRPr lang="en-US" dirty="0"/>
          </a:p>
          <a:p>
            <a:pPr marL="285750" indent="-285750" algn="just">
              <a:buFont typeface="Arial" panose="020B0604020202020204" pitchFamily="34" charset="0"/>
              <a:buChar char="•"/>
            </a:pPr>
            <a:r>
              <a:rPr lang="en-US" dirty="0"/>
              <a:t>The antioxidant activity was measured</a:t>
            </a:r>
          </a:p>
        </p:txBody>
      </p:sp>
    </p:spTree>
    <p:extLst>
      <p:ext uri="{BB962C8B-B14F-4D97-AF65-F5344CB8AC3E}">
        <p14:creationId xmlns:p14="http://schemas.microsoft.com/office/powerpoint/2010/main" val="1143825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6" name="TextBox 5"/>
          <p:cNvSpPr txBox="1"/>
          <p:nvPr/>
        </p:nvSpPr>
        <p:spPr>
          <a:xfrm>
            <a:off x="685800" y="76200"/>
            <a:ext cx="7848600" cy="1200329"/>
          </a:xfrm>
          <a:prstGeom prst="rect">
            <a:avLst/>
          </a:prstGeom>
          <a:noFill/>
        </p:spPr>
        <p:txBody>
          <a:bodyPr wrap="square" rtlCol="0">
            <a:spAutoFit/>
          </a:bodyPr>
          <a:lstStyle/>
          <a:p>
            <a:r>
              <a:rPr lang="fr-FR" sz="2400" b="1" dirty="0" err="1"/>
              <a:t>Results</a:t>
            </a:r>
            <a:r>
              <a:rPr lang="fr-FR" sz="2400" b="1" dirty="0"/>
              <a:t>: </a:t>
            </a:r>
            <a:r>
              <a:rPr lang="en-US" sz="2400" b="1" dirty="0"/>
              <a:t>Antioxidant </a:t>
            </a:r>
            <a:r>
              <a:rPr lang="en-US" sz="2400" b="1" dirty="0" smtClean="0"/>
              <a:t>properties (</a:t>
            </a:r>
            <a:r>
              <a:rPr lang="el-GR" sz="2400" b="1" dirty="0" smtClean="0"/>
              <a:t>β</a:t>
            </a:r>
            <a:r>
              <a:rPr lang="en-US" sz="2400" b="1" dirty="0" smtClean="0"/>
              <a:t>-carotene </a:t>
            </a:r>
            <a:r>
              <a:rPr lang="en-US" sz="2400" b="1" dirty="0"/>
              <a:t>bleaching assay)</a:t>
            </a:r>
          </a:p>
          <a:p>
            <a:endParaRPr lang="fr-FR" sz="2400" b="1" dirty="0"/>
          </a:p>
          <a:p>
            <a:endParaRPr lang="fr-FR" sz="24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2995084322"/>
              </p:ext>
            </p:extLst>
          </p:nvPr>
        </p:nvGraphicFramePr>
        <p:xfrm>
          <a:off x="1187450" y="762000"/>
          <a:ext cx="6604000" cy="3803650"/>
        </p:xfrm>
        <a:graphic>
          <a:graphicData uri="http://schemas.openxmlformats.org/presentationml/2006/ole">
            <mc:AlternateContent xmlns:mc="http://schemas.openxmlformats.org/markup-compatibility/2006">
              <mc:Choice xmlns:v="urn:schemas-microsoft-com:vml" Requires="v">
                <p:oleObj spid="_x0000_s1036" name="Prism 7" r:id="rId4" imgW="6604529" imgH="3805388" progId="Prism7.Document">
                  <p:embed/>
                </p:oleObj>
              </mc:Choice>
              <mc:Fallback>
                <p:oleObj name="Prism 7" r:id="rId4" imgW="6604529" imgH="3805388" progId="Prism7.Document">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762000"/>
                        <a:ext cx="6604000"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9"/>
          <p:cNvSpPr txBox="1">
            <a:spLocks noChangeArrowheads="1"/>
          </p:cNvSpPr>
          <p:nvPr/>
        </p:nvSpPr>
        <p:spPr bwMode="auto">
          <a:xfrm>
            <a:off x="374650" y="4543425"/>
            <a:ext cx="8445500" cy="1323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spAutoFit/>
          </a:bodyPr>
          <a:lstStyle>
            <a:lvl1pPr defTabSz="2949575">
              <a:defRPr>
                <a:solidFill>
                  <a:schemeClr val="tx1"/>
                </a:solidFill>
                <a:latin typeface="Arial" charset="0"/>
                <a:cs typeface="Arial" charset="0"/>
              </a:defRPr>
            </a:lvl1pPr>
            <a:lvl2pPr marL="742950" indent="-285750" defTabSz="2949575">
              <a:defRPr>
                <a:solidFill>
                  <a:schemeClr val="tx1"/>
                </a:solidFill>
                <a:latin typeface="Arial" charset="0"/>
                <a:cs typeface="Arial" charset="0"/>
              </a:defRPr>
            </a:lvl2pPr>
            <a:lvl3pPr marL="1143000" indent="-228600" defTabSz="2949575">
              <a:defRPr>
                <a:solidFill>
                  <a:schemeClr val="tx1"/>
                </a:solidFill>
                <a:latin typeface="Arial" charset="0"/>
                <a:cs typeface="Arial" charset="0"/>
              </a:defRPr>
            </a:lvl3pPr>
            <a:lvl4pPr marL="1600200" indent="-228600" defTabSz="2949575">
              <a:defRPr>
                <a:solidFill>
                  <a:schemeClr val="tx1"/>
                </a:solidFill>
                <a:latin typeface="Arial" charset="0"/>
                <a:cs typeface="Arial" charset="0"/>
              </a:defRPr>
            </a:lvl4pPr>
            <a:lvl5pPr marL="2057400" indent="-228600" defTabSz="2949575">
              <a:defRPr>
                <a:solidFill>
                  <a:schemeClr val="tx1"/>
                </a:solidFill>
                <a:latin typeface="Arial" charset="0"/>
                <a:cs typeface="Arial" charset="0"/>
              </a:defRPr>
            </a:lvl5pPr>
            <a:lvl6pPr marL="2514600" indent="-228600" defTabSz="2949575" eaLnBrk="0" fontAlgn="base" hangingPunct="0">
              <a:spcBef>
                <a:spcPct val="0"/>
              </a:spcBef>
              <a:spcAft>
                <a:spcPct val="0"/>
              </a:spcAft>
              <a:defRPr>
                <a:solidFill>
                  <a:schemeClr val="tx1"/>
                </a:solidFill>
                <a:latin typeface="Arial" charset="0"/>
                <a:cs typeface="Arial" charset="0"/>
              </a:defRPr>
            </a:lvl6pPr>
            <a:lvl7pPr marL="2971800" indent="-228600" defTabSz="2949575" eaLnBrk="0" fontAlgn="base" hangingPunct="0">
              <a:spcBef>
                <a:spcPct val="0"/>
              </a:spcBef>
              <a:spcAft>
                <a:spcPct val="0"/>
              </a:spcAft>
              <a:defRPr>
                <a:solidFill>
                  <a:schemeClr val="tx1"/>
                </a:solidFill>
                <a:latin typeface="Arial" charset="0"/>
                <a:cs typeface="Arial" charset="0"/>
              </a:defRPr>
            </a:lvl7pPr>
            <a:lvl8pPr marL="3429000" indent="-228600" defTabSz="2949575" eaLnBrk="0" fontAlgn="base" hangingPunct="0">
              <a:spcBef>
                <a:spcPct val="0"/>
              </a:spcBef>
              <a:spcAft>
                <a:spcPct val="0"/>
              </a:spcAft>
              <a:defRPr>
                <a:solidFill>
                  <a:schemeClr val="tx1"/>
                </a:solidFill>
                <a:latin typeface="Arial" charset="0"/>
                <a:cs typeface="Arial" charset="0"/>
              </a:defRPr>
            </a:lvl8pPr>
            <a:lvl9pPr marL="3886200" indent="-228600" defTabSz="2949575"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1600" b="1" dirty="0">
                <a:solidFill>
                  <a:schemeClr val="bg1"/>
                </a:solidFill>
                <a:latin typeface="+mn-lt"/>
                <a:ea typeface="MS PGothic" pitchFamily="34" charset="-128"/>
              </a:rPr>
              <a:t>Fig. 1:  </a:t>
            </a:r>
            <a:r>
              <a:rPr lang="en-US" altLang="en-US" sz="1600" i="1" u="sng" dirty="0" err="1">
                <a:solidFill>
                  <a:schemeClr val="bg1"/>
                </a:solidFill>
                <a:latin typeface="+mn-lt"/>
                <a:ea typeface="MS PGothic" pitchFamily="34" charset="-128"/>
              </a:rPr>
              <a:t>Murraya</a:t>
            </a:r>
            <a:r>
              <a:rPr lang="en-US" altLang="en-US" sz="1600" i="1" u="sng" dirty="0">
                <a:solidFill>
                  <a:schemeClr val="bg1"/>
                </a:solidFill>
                <a:latin typeface="+mn-lt"/>
                <a:ea typeface="MS PGothic" pitchFamily="34" charset="-128"/>
              </a:rPr>
              <a:t> </a:t>
            </a:r>
            <a:r>
              <a:rPr lang="en-US" altLang="en-US" sz="1600" i="1" u="sng" dirty="0" err="1">
                <a:solidFill>
                  <a:schemeClr val="bg1"/>
                </a:solidFill>
                <a:latin typeface="+mn-lt"/>
                <a:ea typeface="MS PGothic" pitchFamily="34" charset="-128"/>
              </a:rPr>
              <a:t>koenigii</a:t>
            </a:r>
            <a:r>
              <a:rPr lang="en-US" altLang="en-US" sz="1600" i="1" u="sng" dirty="0">
                <a:solidFill>
                  <a:schemeClr val="bg1"/>
                </a:solidFill>
                <a:latin typeface="+mn-lt"/>
                <a:ea typeface="MS PGothic" pitchFamily="34" charset="-128"/>
              </a:rPr>
              <a:t> </a:t>
            </a:r>
            <a:r>
              <a:rPr lang="en-US" altLang="en-US" sz="1600" u="sng" dirty="0">
                <a:solidFill>
                  <a:schemeClr val="bg1"/>
                </a:solidFill>
                <a:latin typeface="+mn-lt"/>
                <a:ea typeface="MS PGothic" pitchFamily="34" charset="-128"/>
              </a:rPr>
              <a:t>essential oil (MK EO) showed the highest AA (91.01 ± 1.40 %)</a:t>
            </a:r>
            <a:r>
              <a:rPr lang="en-US" altLang="en-US" sz="1600" dirty="0">
                <a:solidFill>
                  <a:schemeClr val="bg1"/>
                </a:solidFill>
                <a:latin typeface="+mn-lt"/>
                <a:ea typeface="MS PGothic" pitchFamily="34" charset="-128"/>
              </a:rPr>
              <a:t>, followed by </a:t>
            </a:r>
            <a:r>
              <a:rPr lang="en-US" altLang="en-US" sz="1600" i="1" u="sng" dirty="0" err="1">
                <a:solidFill>
                  <a:schemeClr val="bg1"/>
                </a:solidFill>
                <a:latin typeface="+mn-lt"/>
                <a:ea typeface="MS PGothic" pitchFamily="34" charset="-128"/>
              </a:rPr>
              <a:t>Murraya</a:t>
            </a:r>
            <a:r>
              <a:rPr lang="en-US" altLang="en-US" sz="1600" i="1" u="sng" dirty="0">
                <a:solidFill>
                  <a:schemeClr val="bg1"/>
                </a:solidFill>
                <a:latin typeface="+mn-lt"/>
                <a:ea typeface="MS PGothic" pitchFamily="34" charset="-128"/>
              </a:rPr>
              <a:t> </a:t>
            </a:r>
            <a:r>
              <a:rPr lang="en-US" altLang="en-US" sz="1600" i="1" u="sng" dirty="0" err="1">
                <a:solidFill>
                  <a:schemeClr val="bg1"/>
                </a:solidFill>
                <a:latin typeface="+mn-lt"/>
                <a:ea typeface="MS PGothic" pitchFamily="34" charset="-128"/>
              </a:rPr>
              <a:t>koenigii</a:t>
            </a:r>
            <a:r>
              <a:rPr lang="en-US" altLang="en-US" sz="1600" i="1" u="sng" dirty="0">
                <a:solidFill>
                  <a:schemeClr val="bg1"/>
                </a:solidFill>
                <a:latin typeface="+mn-lt"/>
                <a:ea typeface="MS PGothic" pitchFamily="34" charset="-128"/>
              </a:rPr>
              <a:t> </a:t>
            </a:r>
            <a:r>
              <a:rPr lang="en-US" altLang="en-US" sz="1600" u="sng" dirty="0">
                <a:solidFill>
                  <a:schemeClr val="bg1"/>
                </a:solidFill>
                <a:latin typeface="+mn-lt"/>
                <a:ea typeface="MS PGothic" pitchFamily="34" charset="-128"/>
              </a:rPr>
              <a:t>methanol extract (MK </a:t>
            </a:r>
            <a:r>
              <a:rPr lang="en-US" altLang="en-US" sz="1600" u="sng" dirty="0" err="1">
                <a:solidFill>
                  <a:schemeClr val="bg1"/>
                </a:solidFill>
                <a:latin typeface="+mn-lt"/>
                <a:ea typeface="MS PGothic" pitchFamily="34" charset="-128"/>
              </a:rPr>
              <a:t>MeOH</a:t>
            </a:r>
            <a:r>
              <a:rPr lang="en-US" altLang="en-US" sz="1600" u="sng" dirty="0">
                <a:solidFill>
                  <a:schemeClr val="bg1"/>
                </a:solidFill>
                <a:latin typeface="+mn-lt"/>
                <a:ea typeface="MS PGothic" pitchFamily="34" charset="-128"/>
              </a:rPr>
              <a:t>) (86.13 ± 0.07 %) </a:t>
            </a:r>
            <a:r>
              <a:rPr lang="en-US" altLang="en-US" sz="1600" dirty="0">
                <a:solidFill>
                  <a:schemeClr val="bg1"/>
                </a:solidFill>
                <a:latin typeface="+mn-lt"/>
                <a:ea typeface="MS PGothic" pitchFamily="34" charset="-128"/>
              </a:rPr>
              <a:t>which were significantly higher than the standards: BHT (BHT50), </a:t>
            </a:r>
            <a:r>
              <a:rPr lang="el-GR" altLang="en-US" sz="1600" dirty="0">
                <a:solidFill>
                  <a:schemeClr val="bg1"/>
                </a:solidFill>
                <a:latin typeface="+mn-lt"/>
                <a:ea typeface="MS PGothic" pitchFamily="34" charset="-128"/>
              </a:rPr>
              <a:t>α-</a:t>
            </a:r>
            <a:r>
              <a:rPr lang="en-US" altLang="en-US" sz="1600" dirty="0">
                <a:solidFill>
                  <a:schemeClr val="bg1"/>
                </a:solidFill>
                <a:latin typeface="+mn-lt"/>
                <a:ea typeface="MS PGothic" pitchFamily="34" charset="-128"/>
              </a:rPr>
              <a:t>tocopherol (TOC50) and ascorbic acid.  Data shown as mean ± S.D; n=6.  Different letters indicate significant difference at the level of p&lt;0.05.  Comparison was made between all samples and standards.</a:t>
            </a:r>
          </a:p>
        </p:txBody>
      </p:sp>
    </p:spTree>
    <p:extLst>
      <p:ext uri="{BB962C8B-B14F-4D97-AF65-F5344CB8AC3E}">
        <p14:creationId xmlns:p14="http://schemas.microsoft.com/office/powerpoint/2010/main" val="3731257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6" name="TextBox 5"/>
          <p:cNvSpPr txBox="1"/>
          <p:nvPr/>
        </p:nvSpPr>
        <p:spPr>
          <a:xfrm>
            <a:off x="685800" y="197977"/>
            <a:ext cx="7848600" cy="461665"/>
          </a:xfrm>
          <a:prstGeom prst="rect">
            <a:avLst/>
          </a:prstGeom>
          <a:noFill/>
        </p:spPr>
        <p:txBody>
          <a:bodyPr wrap="square" rtlCol="0">
            <a:spAutoFit/>
          </a:bodyPr>
          <a:lstStyle/>
          <a:p>
            <a:pPr lvl="0"/>
            <a:r>
              <a:rPr lang="fr-FR" sz="2400" b="1" dirty="0" err="1">
                <a:solidFill>
                  <a:prstClr val="black"/>
                </a:solidFill>
              </a:rPr>
              <a:t>Experiment</a:t>
            </a:r>
            <a:r>
              <a:rPr lang="fr-FR" sz="2400" b="1" dirty="0">
                <a:solidFill>
                  <a:prstClr val="black"/>
                </a:solidFill>
              </a:rPr>
              <a:t> </a:t>
            </a:r>
            <a:r>
              <a:rPr lang="fr-FR" sz="2400" b="1" dirty="0" smtClean="0">
                <a:solidFill>
                  <a:prstClr val="black"/>
                </a:solidFill>
              </a:rPr>
              <a:t>4</a:t>
            </a:r>
            <a:endParaRPr lang="fr-FR" sz="2400" b="1" dirty="0">
              <a:solidFill>
                <a:prstClr val="black"/>
              </a:solidFill>
            </a:endParaRPr>
          </a:p>
        </p:txBody>
      </p:sp>
      <p:sp>
        <p:nvSpPr>
          <p:cNvPr id="7" name="Rectangle 6"/>
          <p:cNvSpPr/>
          <p:nvPr/>
        </p:nvSpPr>
        <p:spPr>
          <a:xfrm>
            <a:off x="685800" y="844351"/>
            <a:ext cx="7620000" cy="1477328"/>
          </a:xfrm>
          <a:prstGeom prst="rect">
            <a:avLst/>
          </a:prstGeom>
        </p:spPr>
        <p:txBody>
          <a:bodyPr wrap="square">
            <a:spAutoFit/>
          </a:bodyPr>
          <a:lstStyle/>
          <a:p>
            <a:pPr algn="just"/>
            <a:r>
              <a:rPr lang="en-US" b="1" dirty="0"/>
              <a:t>Antioxidant properties (Free radical scavenging activity)</a:t>
            </a:r>
          </a:p>
          <a:p>
            <a:pPr marL="285750" indent="-285750" algn="just">
              <a:buFont typeface="Arial" panose="020B0604020202020204" pitchFamily="34" charset="0"/>
              <a:buChar char="•"/>
            </a:pPr>
            <a:r>
              <a:rPr lang="en-US" dirty="0"/>
              <a:t>DPPH free radical scavenging assay </a:t>
            </a:r>
            <a:r>
              <a:rPr lang="en-US" sz="1400" dirty="0"/>
              <a:t>(Blois, 1958, Lai et al 2001)</a:t>
            </a:r>
          </a:p>
          <a:p>
            <a:pPr marL="285750" indent="-285750" algn="just">
              <a:buFont typeface="Arial" panose="020B0604020202020204" pitchFamily="34" charset="0"/>
              <a:buChar char="•"/>
            </a:pPr>
            <a:r>
              <a:rPr lang="en-US" dirty="0"/>
              <a:t>The capability of sample to scavenge the DPPH radical was measured</a:t>
            </a:r>
          </a:p>
          <a:p>
            <a:pPr marL="285750" indent="-285750" algn="just">
              <a:buFont typeface="Arial" panose="020B0604020202020204" pitchFamily="34" charset="0"/>
              <a:buChar char="•"/>
            </a:pPr>
            <a:r>
              <a:rPr lang="en-US" dirty="0"/>
              <a:t>Dose-response curve was plotted to obtain EC50 </a:t>
            </a:r>
          </a:p>
          <a:p>
            <a:pPr marL="285750" indent="-285750" algn="just">
              <a:buFont typeface="Arial" panose="020B0604020202020204" pitchFamily="34" charset="0"/>
              <a:buChar char="•"/>
            </a:pPr>
            <a:r>
              <a:rPr lang="en-US" dirty="0"/>
              <a:t>BHT, ascorbic acid and α-tocopherol were used as standards</a:t>
            </a:r>
          </a:p>
        </p:txBody>
      </p:sp>
    </p:spTree>
    <p:extLst>
      <p:ext uri="{BB962C8B-B14F-4D97-AF65-F5344CB8AC3E}">
        <p14:creationId xmlns:p14="http://schemas.microsoft.com/office/powerpoint/2010/main" val="4090346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6" name="TextBox 5"/>
          <p:cNvSpPr txBox="1"/>
          <p:nvPr/>
        </p:nvSpPr>
        <p:spPr>
          <a:xfrm>
            <a:off x="685800" y="76200"/>
            <a:ext cx="7848600" cy="1569660"/>
          </a:xfrm>
          <a:prstGeom prst="rect">
            <a:avLst/>
          </a:prstGeom>
          <a:noFill/>
        </p:spPr>
        <p:txBody>
          <a:bodyPr wrap="square" rtlCol="0">
            <a:spAutoFit/>
          </a:bodyPr>
          <a:lstStyle/>
          <a:p>
            <a:r>
              <a:rPr lang="fr-FR" sz="2400" b="1" dirty="0" err="1"/>
              <a:t>Results</a:t>
            </a:r>
            <a:r>
              <a:rPr lang="fr-FR" sz="2400" b="1" dirty="0"/>
              <a:t>: </a:t>
            </a:r>
            <a:r>
              <a:rPr lang="en-US" sz="2400" b="1" dirty="0"/>
              <a:t>Antioxidant properties (DPPH free radical scavenging assay)</a:t>
            </a:r>
          </a:p>
          <a:p>
            <a:endParaRPr lang="fr-FR" sz="2400" b="1" dirty="0"/>
          </a:p>
          <a:p>
            <a:endParaRPr lang="fr-FR" sz="2400" b="1" dirty="0"/>
          </a:p>
        </p:txBody>
      </p:sp>
      <p:graphicFrame>
        <p:nvGraphicFramePr>
          <p:cNvPr id="3" name="Object 2"/>
          <p:cNvGraphicFramePr>
            <a:graphicFrameLocks noChangeAspect="1"/>
          </p:cNvGraphicFramePr>
          <p:nvPr>
            <p:extLst>
              <p:ext uri="{D42A27DB-BD31-4B8C-83A1-F6EECF244321}">
                <p14:modId xmlns:p14="http://schemas.microsoft.com/office/powerpoint/2010/main" val="3548074888"/>
              </p:ext>
            </p:extLst>
          </p:nvPr>
        </p:nvGraphicFramePr>
        <p:xfrm>
          <a:off x="1687512" y="685800"/>
          <a:ext cx="5703888" cy="4011613"/>
        </p:xfrm>
        <a:graphic>
          <a:graphicData uri="http://schemas.openxmlformats.org/presentationml/2006/ole">
            <mc:AlternateContent xmlns:mc="http://schemas.openxmlformats.org/markup-compatibility/2006">
              <mc:Choice xmlns:v="urn:schemas-microsoft-com:vml" Requires="v">
                <p:oleObj spid="_x0000_s2058" name="Prism 7" r:id="rId4" imgW="5127252" imgH="3604422" progId="Prism7.Document">
                  <p:embed/>
                </p:oleObj>
              </mc:Choice>
              <mc:Fallback>
                <p:oleObj name="Prism 7" r:id="rId4" imgW="5127252" imgH="3604422" progId="Prism7.Document">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7512" y="685800"/>
                        <a:ext cx="5703888"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9"/>
          <p:cNvSpPr txBox="1">
            <a:spLocks noChangeArrowheads="1"/>
          </p:cNvSpPr>
          <p:nvPr/>
        </p:nvSpPr>
        <p:spPr bwMode="auto">
          <a:xfrm>
            <a:off x="361002" y="4619625"/>
            <a:ext cx="8445500" cy="13239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spAutoFit/>
          </a:bodyPr>
          <a:lstStyle>
            <a:lvl1pPr defTabSz="2949575">
              <a:defRPr>
                <a:solidFill>
                  <a:schemeClr val="tx1"/>
                </a:solidFill>
                <a:latin typeface="Arial" charset="0"/>
                <a:cs typeface="Arial" charset="0"/>
              </a:defRPr>
            </a:lvl1pPr>
            <a:lvl2pPr marL="742950" indent="-285750" defTabSz="2949575">
              <a:defRPr>
                <a:solidFill>
                  <a:schemeClr val="tx1"/>
                </a:solidFill>
                <a:latin typeface="Arial" charset="0"/>
                <a:cs typeface="Arial" charset="0"/>
              </a:defRPr>
            </a:lvl2pPr>
            <a:lvl3pPr marL="1143000" indent="-228600" defTabSz="2949575">
              <a:defRPr>
                <a:solidFill>
                  <a:schemeClr val="tx1"/>
                </a:solidFill>
                <a:latin typeface="Arial" charset="0"/>
                <a:cs typeface="Arial" charset="0"/>
              </a:defRPr>
            </a:lvl3pPr>
            <a:lvl4pPr marL="1600200" indent="-228600" defTabSz="2949575">
              <a:defRPr>
                <a:solidFill>
                  <a:schemeClr val="tx1"/>
                </a:solidFill>
                <a:latin typeface="Arial" charset="0"/>
                <a:cs typeface="Arial" charset="0"/>
              </a:defRPr>
            </a:lvl4pPr>
            <a:lvl5pPr marL="2057400" indent="-228600" defTabSz="2949575">
              <a:defRPr>
                <a:solidFill>
                  <a:schemeClr val="tx1"/>
                </a:solidFill>
                <a:latin typeface="Arial" charset="0"/>
                <a:cs typeface="Arial" charset="0"/>
              </a:defRPr>
            </a:lvl5pPr>
            <a:lvl6pPr marL="2514600" indent="-228600" defTabSz="2949575" eaLnBrk="0" fontAlgn="base" hangingPunct="0">
              <a:spcBef>
                <a:spcPct val="0"/>
              </a:spcBef>
              <a:spcAft>
                <a:spcPct val="0"/>
              </a:spcAft>
              <a:defRPr>
                <a:solidFill>
                  <a:schemeClr val="tx1"/>
                </a:solidFill>
                <a:latin typeface="Arial" charset="0"/>
                <a:cs typeface="Arial" charset="0"/>
              </a:defRPr>
            </a:lvl6pPr>
            <a:lvl7pPr marL="2971800" indent="-228600" defTabSz="2949575" eaLnBrk="0" fontAlgn="base" hangingPunct="0">
              <a:spcBef>
                <a:spcPct val="0"/>
              </a:spcBef>
              <a:spcAft>
                <a:spcPct val="0"/>
              </a:spcAft>
              <a:defRPr>
                <a:solidFill>
                  <a:schemeClr val="tx1"/>
                </a:solidFill>
                <a:latin typeface="Arial" charset="0"/>
                <a:cs typeface="Arial" charset="0"/>
              </a:defRPr>
            </a:lvl7pPr>
            <a:lvl8pPr marL="3429000" indent="-228600" defTabSz="2949575" eaLnBrk="0" fontAlgn="base" hangingPunct="0">
              <a:spcBef>
                <a:spcPct val="0"/>
              </a:spcBef>
              <a:spcAft>
                <a:spcPct val="0"/>
              </a:spcAft>
              <a:defRPr>
                <a:solidFill>
                  <a:schemeClr val="tx1"/>
                </a:solidFill>
                <a:latin typeface="Arial" charset="0"/>
                <a:cs typeface="Arial" charset="0"/>
              </a:defRPr>
            </a:lvl8pPr>
            <a:lvl9pPr marL="3886200" indent="-228600" defTabSz="2949575"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1600" b="1" dirty="0">
                <a:solidFill>
                  <a:schemeClr val="bg1"/>
                </a:solidFill>
                <a:latin typeface="+mn-lt"/>
                <a:ea typeface="MS PGothic" pitchFamily="34" charset="-128"/>
              </a:rPr>
              <a:t>Fig. 2:  </a:t>
            </a:r>
            <a:r>
              <a:rPr lang="en-US" altLang="en-US" sz="1600" u="sng" dirty="0">
                <a:solidFill>
                  <a:schemeClr val="bg1"/>
                </a:solidFill>
                <a:latin typeface="+mn-lt"/>
                <a:ea typeface="MS PGothic" pitchFamily="34" charset="-128"/>
              </a:rPr>
              <a:t>All standards inhibit 50% DPPH radical at 0.11-0.14 mg/ml; </a:t>
            </a:r>
            <a:r>
              <a:rPr lang="en-US" altLang="en-US" sz="1600" dirty="0">
                <a:solidFill>
                  <a:schemeClr val="bg1"/>
                </a:solidFill>
                <a:latin typeface="+mn-lt"/>
                <a:ea typeface="MS PGothic" pitchFamily="34" charset="-128"/>
              </a:rPr>
              <a:t>which were stronger than other studied samples.  </a:t>
            </a:r>
            <a:r>
              <a:rPr lang="en-US" altLang="en-US" sz="1600" u="sng" dirty="0">
                <a:solidFill>
                  <a:schemeClr val="bg1"/>
                </a:solidFill>
                <a:latin typeface="+mn-lt"/>
                <a:ea typeface="MS PGothic" pitchFamily="34" charset="-128"/>
              </a:rPr>
              <a:t>The methanol extracts from both samples inhibit 50% DPPH radical at lower concentrations (CE </a:t>
            </a:r>
            <a:r>
              <a:rPr lang="en-US" altLang="en-US" sz="1600" u="sng" dirty="0" err="1">
                <a:solidFill>
                  <a:schemeClr val="bg1"/>
                </a:solidFill>
                <a:latin typeface="+mn-lt"/>
                <a:ea typeface="MS PGothic" pitchFamily="34" charset="-128"/>
              </a:rPr>
              <a:t>MeOH</a:t>
            </a:r>
            <a:r>
              <a:rPr lang="en-US" altLang="en-US" sz="1600" u="sng" dirty="0">
                <a:solidFill>
                  <a:schemeClr val="bg1"/>
                </a:solidFill>
                <a:latin typeface="+mn-lt"/>
                <a:ea typeface="MS PGothic" pitchFamily="34" charset="-128"/>
              </a:rPr>
              <a:t>: 0.89 ±0.25 mg/ml) (MK</a:t>
            </a:r>
            <a:r>
              <a:rPr lang="en-US" altLang="en-US" sz="1600" i="1" u="sng" dirty="0">
                <a:solidFill>
                  <a:schemeClr val="bg1"/>
                </a:solidFill>
                <a:latin typeface="+mn-lt"/>
                <a:ea typeface="MS PGothic" pitchFamily="34" charset="-128"/>
              </a:rPr>
              <a:t> </a:t>
            </a:r>
            <a:r>
              <a:rPr lang="en-US" altLang="en-US" sz="1600" u="sng" dirty="0" err="1">
                <a:solidFill>
                  <a:schemeClr val="bg1"/>
                </a:solidFill>
                <a:latin typeface="+mn-lt"/>
                <a:ea typeface="MS PGothic" pitchFamily="34" charset="-128"/>
              </a:rPr>
              <a:t>MeOH</a:t>
            </a:r>
            <a:r>
              <a:rPr lang="en-US" altLang="en-US" sz="1600" u="sng" dirty="0">
                <a:solidFill>
                  <a:schemeClr val="bg1"/>
                </a:solidFill>
                <a:latin typeface="+mn-lt"/>
                <a:ea typeface="MS PGothic" pitchFamily="34" charset="-128"/>
              </a:rPr>
              <a:t>: 1.69 ± 0.01 mg/ml)</a:t>
            </a:r>
            <a:r>
              <a:rPr lang="en-US" altLang="en-US" sz="1600" dirty="0">
                <a:solidFill>
                  <a:schemeClr val="bg1"/>
                </a:solidFill>
                <a:latin typeface="+mn-lt"/>
                <a:ea typeface="MS PGothic" pitchFamily="34" charset="-128"/>
              </a:rPr>
              <a:t> compared to water extracts. </a:t>
            </a:r>
            <a:r>
              <a:rPr lang="en-US" altLang="en-US" sz="1600" u="sng" dirty="0">
                <a:solidFill>
                  <a:schemeClr val="bg1"/>
                </a:solidFill>
                <a:latin typeface="+mn-lt"/>
                <a:ea typeface="MS PGothic" pitchFamily="34" charset="-128"/>
              </a:rPr>
              <a:t>EC</a:t>
            </a:r>
            <a:r>
              <a:rPr lang="en-US" altLang="en-US" sz="1600" u="sng" baseline="-25000" dirty="0">
                <a:solidFill>
                  <a:schemeClr val="bg1"/>
                </a:solidFill>
                <a:latin typeface="+mn-lt"/>
                <a:ea typeface="MS PGothic" pitchFamily="34" charset="-128"/>
              </a:rPr>
              <a:t>50</a:t>
            </a:r>
            <a:r>
              <a:rPr lang="en-US" altLang="en-US" sz="1600" u="sng" dirty="0">
                <a:solidFill>
                  <a:schemeClr val="bg1"/>
                </a:solidFill>
                <a:latin typeface="+mn-lt"/>
                <a:ea typeface="MS PGothic" pitchFamily="34" charset="-128"/>
              </a:rPr>
              <a:t> values of both CE and MK essential oils were not detected</a:t>
            </a:r>
            <a:r>
              <a:rPr lang="en-US" altLang="en-US" sz="1600" dirty="0">
                <a:solidFill>
                  <a:schemeClr val="bg1"/>
                </a:solidFill>
                <a:latin typeface="+mn-lt"/>
                <a:ea typeface="MS PGothic" pitchFamily="34" charset="-128"/>
              </a:rPr>
              <a:t> at the concentration tested.  Data shown as </a:t>
            </a:r>
            <a:r>
              <a:rPr lang="en-US" altLang="en-US" sz="1600" dirty="0" err="1">
                <a:solidFill>
                  <a:schemeClr val="bg1"/>
                </a:solidFill>
                <a:latin typeface="+mn-lt"/>
                <a:ea typeface="MS PGothic" pitchFamily="34" charset="-128"/>
              </a:rPr>
              <a:t>mean±S.D</a:t>
            </a:r>
            <a:r>
              <a:rPr lang="en-US" altLang="en-US" sz="1600" dirty="0">
                <a:solidFill>
                  <a:schemeClr val="bg1"/>
                </a:solidFill>
                <a:latin typeface="+mn-lt"/>
                <a:ea typeface="MS PGothic" pitchFamily="34" charset="-128"/>
              </a:rPr>
              <a:t>; n=6. </a:t>
            </a:r>
          </a:p>
        </p:txBody>
      </p:sp>
    </p:spTree>
    <p:extLst>
      <p:ext uri="{BB962C8B-B14F-4D97-AF65-F5344CB8AC3E}">
        <p14:creationId xmlns:p14="http://schemas.microsoft.com/office/powerpoint/2010/main" val="1496601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6" name="TextBox 5"/>
          <p:cNvSpPr txBox="1"/>
          <p:nvPr/>
        </p:nvSpPr>
        <p:spPr>
          <a:xfrm>
            <a:off x="685800" y="197977"/>
            <a:ext cx="7848600" cy="461665"/>
          </a:xfrm>
          <a:prstGeom prst="rect">
            <a:avLst/>
          </a:prstGeom>
          <a:noFill/>
        </p:spPr>
        <p:txBody>
          <a:bodyPr wrap="square" rtlCol="0">
            <a:spAutoFit/>
          </a:bodyPr>
          <a:lstStyle/>
          <a:p>
            <a:pPr lvl="0"/>
            <a:r>
              <a:rPr lang="fr-FR" sz="2400" b="1" dirty="0" err="1">
                <a:solidFill>
                  <a:prstClr val="black"/>
                </a:solidFill>
              </a:rPr>
              <a:t>Experiment</a:t>
            </a:r>
            <a:r>
              <a:rPr lang="fr-FR" sz="2400" b="1" dirty="0">
                <a:solidFill>
                  <a:prstClr val="black"/>
                </a:solidFill>
              </a:rPr>
              <a:t> </a:t>
            </a:r>
            <a:r>
              <a:rPr lang="fr-FR" sz="2400" b="1" dirty="0" smtClean="0">
                <a:solidFill>
                  <a:prstClr val="black"/>
                </a:solidFill>
              </a:rPr>
              <a:t>5</a:t>
            </a:r>
            <a:endParaRPr lang="fr-FR" sz="2400" b="1" dirty="0">
              <a:solidFill>
                <a:prstClr val="black"/>
              </a:solidFill>
            </a:endParaRPr>
          </a:p>
        </p:txBody>
      </p:sp>
      <p:sp>
        <p:nvSpPr>
          <p:cNvPr id="7" name="Rectangle 6"/>
          <p:cNvSpPr/>
          <p:nvPr/>
        </p:nvSpPr>
        <p:spPr>
          <a:xfrm>
            <a:off x="685800" y="844351"/>
            <a:ext cx="7620000" cy="1477328"/>
          </a:xfrm>
          <a:prstGeom prst="rect">
            <a:avLst/>
          </a:prstGeom>
        </p:spPr>
        <p:txBody>
          <a:bodyPr wrap="square">
            <a:spAutoFit/>
          </a:bodyPr>
          <a:lstStyle/>
          <a:p>
            <a:pPr algn="just"/>
            <a:r>
              <a:rPr lang="en-US" b="1" dirty="0"/>
              <a:t>Antioxidant properties (Total phenolic content)</a:t>
            </a:r>
          </a:p>
          <a:p>
            <a:pPr marL="285750" indent="-285750" algn="just">
              <a:buFont typeface="Arial" panose="020B0604020202020204" pitchFamily="34" charset="0"/>
              <a:buChar char="•"/>
            </a:pPr>
            <a:r>
              <a:rPr lang="en-US" dirty="0" err="1"/>
              <a:t>Folin-Ciocalteu</a:t>
            </a:r>
            <a:r>
              <a:rPr lang="en-US" dirty="0"/>
              <a:t> assay </a:t>
            </a:r>
            <a:r>
              <a:rPr lang="en-US" sz="1400" dirty="0"/>
              <a:t>(Singleton and Rossi 1965) </a:t>
            </a:r>
          </a:p>
          <a:p>
            <a:pPr marL="285750" indent="-285750" algn="just">
              <a:buFont typeface="Arial" panose="020B0604020202020204" pitchFamily="34" charset="0"/>
              <a:buChar char="•"/>
            </a:pPr>
            <a:r>
              <a:rPr lang="en-US" dirty="0"/>
              <a:t>Absorbance was measured spectrophotometrically at 725 nm  </a:t>
            </a:r>
          </a:p>
          <a:p>
            <a:pPr marL="285750" indent="-285750" algn="just">
              <a:buFont typeface="Arial" panose="020B0604020202020204" pitchFamily="34" charset="0"/>
              <a:buChar char="•"/>
            </a:pPr>
            <a:r>
              <a:rPr lang="en-US" dirty="0"/>
              <a:t>The total phenolic content was expressed as </a:t>
            </a:r>
            <a:r>
              <a:rPr lang="en-US" dirty="0" err="1"/>
              <a:t>gallic</a:t>
            </a:r>
            <a:r>
              <a:rPr lang="en-US" dirty="0"/>
              <a:t> acid equivalents (GAEs) in </a:t>
            </a:r>
            <a:r>
              <a:rPr lang="en-US" dirty="0" err="1"/>
              <a:t>milligrammes</a:t>
            </a:r>
            <a:r>
              <a:rPr lang="en-US" dirty="0"/>
              <a:t> per g sample extract </a:t>
            </a:r>
          </a:p>
        </p:txBody>
      </p:sp>
    </p:spTree>
    <p:extLst>
      <p:ext uri="{BB962C8B-B14F-4D97-AF65-F5344CB8AC3E}">
        <p14:creationId xmlns:p14="http://schemas.microsoft.com/office/powerpoint/2010/main" val="2214032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6" name="TextBox 5"/>
          <p:cNvSpPr txBox="1"/>
          <p:nvPr/>
        </p:nvSpPr>
        <p:spPr>
          <a:xfrm>
            <a:off x="685800" y="76200"/>
            <a:ext cx="7848600" cy="1200329"/>
          </a:xfrm>
          <a:prstGeom prst="rect">
            <a:avLst/>
          </a:prstGeom>
          <a:noFill/>
        </p:spPr>
        <p:txBody>
          <a:bodyPr wrap="square" rtlCol="0">
            <a:spAutoFit/>
          </a:bodyPr>
          <a:lstStyle/>
          <a:p>
            <a:r>
              <a:rPr lang="fr-FR" sz="2400" b="1" dirty="0" err="1"/>
              <a:t>Results</a:t>
            </a:r>
            <a:r>
              <a:rPr lang="fr-FR" sz="2400" b="1" dirty="0"/>
              <a:t>: </a:t>
            </a:r>
            <a:r>
              <a:rPr lang="en-US" sz="2400" b="1" dirty="0"/>
              <a:t>Antioxidant properties (Total phenolic content)</a:t>
            </a:r>
          </a:p>
          <a:p>
            <a:endParaRPr lang="fr-FR" sz="2400" b="1" dirty="0"/>
          </a:p>
          <a:p>
            <a:endParaRPr lang="fr-FR" sz="2400" b="1" dirty="0"/>
          </a:p>
        </p:txBody>
      </p:sp>
      <p:pic>
        <p:nvPicPr>
          <p:cNvPr id="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1487" y="1066800"/>
            <a:ext cx="8229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685800" y="1276529"/>
            <a:ext cx="7239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91487" y="2057400"/>
            <a:ext cx="7239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5800" y="3962400"/>
            <a:ext cx="7239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9"/>
          <p:cNvSpPr txBox="1">
            <a:spLocks noChangeArrowheads="1"/>
          </p:cNvSpPr>
          <p:nvPr/>
        </p:nvSpPr>
        <p:spPr bwMode="auto">
          <a:xfrm>
            <a:off x="374650" y="4179887"/>
            <a:ext cx="8445500" cy="10779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spAutoFit/>
          </a:bodyPr>
          <a:lstStyle>
            <a:lvl1pPr defTabSz="2949575">
              <a:defRPr>
                <a:solidFill>
                  <a:schemeClr val="tx1"/>
                </a:solidFill>
                <a:latin typeface="Arial" charset="0"/>
                <a:cs typeface="Arial" charset="0"/>
              </a:defRPr>
            </a:lvl1pPr>
            <a:lvl2pPr marL="742950" indent="-285750" defTabSz="2949575">
              <a:defRPr>
                <a:solidFill>
                  <a:schemeClr val="tx1"/>
                </a:solidFill>
                <a:latin typeface="Arial" charset="0"/>
                <a:cs typeface="Arial" charset="0"/>
              </a:defRPr>
            </a:lvl2pPr>
            <a:lvl3pPr marL="1143000" indent="-228600" defTabSz="2949575">
              <a:defRPr>
                <a:solidFill>
                  <a:schemeClr val="tx1"/>
                </a:solidFill>
                <a:latin typeface="Arial" charset="0"/>
                <a:cs typeface="Arial" charset="0"/>
              </a:defRPr>
            </a:lvl3pPr>
            <a:lvl4pPr marL="1600200" indent="-228600" defTabSz="2949575">
              <a:defRPr>
                <a:solidFill>
                  <a:schemeClr val="tx1"/>
                </a:solidFill>
                <a:latin typeface="Arial" charset="0"/>
                <a:cs typeface="Arial" charset="0"/>
              </a:defRPr>
            </a:lvl4pPr>
            <a:lvl5pPr marL="2057400" indent="-228600" defTabSz="2949575">
              <a:defRPr>
                <a:solidFill>
                  <a:schemeClr val="tx1"/>
                </a:solidFill>
                <a:latin typeface="Arial" charset="0"/>
                <a:cs typeface="Arial" charset="0"/>
              </a:defRPr>
            </a:lvl5pPr>
            <a:lvl6pPr marL="2514600" indent="-228600" defTabSz="2949575" eaLnBrk="0" fontAlgn="base" hangingPunct="0">
              <a:spcBef>
                <a:spcPct val="0"/>
              </a:spcBef>
              <a:spcAft>
                <a:spcPct val="0"/>
              </a:spcAft>
              <a:defRPr>
                <a:solidFill>
                  <a:schemeClr val="tx1"/>
                </a:solidFill>
                <a:latin typeface="Arial" charset="0"/>
                <a:cs typeface="Arial" charset="0"/>
              </a:defRPr>
            </a:lvl6pPr>
            <a:lvl7pPr marL="2971800" indent="-228600" defTabSz="2949575" eaLnBrk="0" fontAlgn="base" hangingPunct="0">
              <a:spcBef>
                <a:spcPct val="0"/>
              </a:spcBef>
              <a:spcAft>
                <a:spcPct val="0"/>
              </a:spcAft>
              <a:defRPr>
                <a:solidFill>
                  <a:schemeClr val="tx1"/>
                </a:solidFill>
                <a:latin typeface="Arial" charset="0"/>
                <a:cs typeface="Arial" charset="0"/>
              </a:defRPr>
            </a:lvl7pPr>
            <a:lvl8pPr marL="3429000" indent="-228600" defTabSz="2949575" eaLnBrk="0" fontAlgn="base" hangingPunct="0">
              <a:spcBef>
                <a:spcPct val="0"/>
              </a:spcBef>
              <a:spcAft>
                <a:spcPct val="0"/>
              </a:spcAft>
              <a:defRPr>
                <a:solidFill>
                  <a:schemeClr val="tx1"/>
                </a:solidFill>
                <a:latin typeface="Arial" charset="0"/>
                <a:cs typeface="Arial" charset="0"/>
              </a:defRPr>
            </a:lvl8pPr>
            <a:lvl9pPr marL="3886200" indent="-228600" defTabSz="2949575"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1600" b="1" dirty="0">
                <a:solidFill>
                  <a:schemeClr val="bg1"/>
                </a:solidFill>
                <a:latin typeface="+mn-lt"/>
                <a:ea typeface="MS PGothic" pitchFamily="34" charset="-128"/>
              </a:rPr>
              <a:t>Table 2:  </a:t>
            </a:r>
            <a:r>
              <a:rPr lang="en-US" altLang="en-US" sz="1600" dirty="0">
                <a:solidFill>
                  <a:schemeClr val="bg1"/>
                </a:solidFill>
                <a:latin typeface="+mn-lt"/>
                <a:ea typeface="MS PGothic" pitchFamily="34" charset="-128"/>
              </a:rPr>
              <a:t>Methanol extracts from both samples showed higher total phenolic content than the water extracts.  Data shown as mean ± S.D; n=6.  Different letters indicate significant difference at the level of p&lt;0.05.  Comparison was made between methanol and water extracts of the respective samples. </a:t>
            </a:r>
          </a:p>
        </p:txBody>
      </p:sp>
    </p:spTree>
    <p:extLst>
      <p:ext uri="{BB962C8B-B14F-4D97-AF65-F5344CB8AC3E}">
        <p14:creationId xmlns:p14="http://schemas.microsoft.com/office/powerpoint/2010/main" val="1108828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6" name="TextBox 5"/>
          <p:cNvSpPr txBox="1"/>
          <p:nvPr/>
        </p:nvSpPr>
        <p:spPr>
          <a:xfrm>
            <a:off x="685800" y="197977"/>
            <a:ext cx="7848600" cy="461665"/>
          </a:xfrm>
          <a:prstGeom prst="rect">
            <a:avLst/>
          </a:prstGeom>
          <a:noFill/>
        </p:spPr>
        <p:txBody>
          <a:bodyPr wrap="square" rtlCol="0">
            <a:spAutoFit/>
          </a:bodyPr>
          <a:lstStyle/>
          <a:p>
            <a:pPr lvl="0"/>
            <a:r>
              <a:rPr lang="fr-FR" sz="2400" b="1" dirty="0" err="1">
                <a:solidFill>
                  <a:prstClr val="black"/>
                </a:solidFill>
              </a:rPr>
              <a:t>Experiment</a:t>
            </a:r>
            <a:r>
              <a:rPr lang="fr-FR" sz="2400" b="1" dirty="0">
                <a:solidFill>
                  <a:prstClr val="black"/>
                </a:solidFill>
              </a:rPr>
              <a:t> </a:t>
            </a:r>
            <a:r>
              <a:rPr lang="fr-FR" sz="2400" b="1" dirty="0" smtClean="0">
                <a:solidFill>
                  <a:prstClr val="black"/>
                </a:solidFill>
              </a:rPr>
              <a:t>6</a:t>
            </a:r>
            <a:endParaRPr lang="fr-FR" sz="2400" b="1" dirty="0">
              <a:solidFill>
                <a:prstClr val="black"/>
              </a:solidFill>
            </a:endParaRPr>
          </a:p>
        </p:txBody>
      </p:sp>
      <p:sp>
        <p:nvSpPr>
          <p:cNvPr id="7" name="Rectangle 6"/>
          <p:cNvSpPr/>
          <p:nvPr/>
        </p:nvSpPr>
        <p:spPr>
          <a:xfrm>
            <a:off x="685800" y="844351"/>
            <a:ext cx="7620000" cy="2862322"/>
          </a:xfrm>
          <a:prstGeom prst="rect">
            <a:avLst/>
          </a:prstGeom>
        </p:spPr>
        <p:txBody>
          <a:bodyPr wrap="square">
            <a:spAutoFit/>
          </a:bodyPr>
          <a:lstStyle/>
          <a:p>
            <a:pPr algn="just"/>
            <a:r>
              <a:rPr lang="en-US" b="1" dirty="0" err="1"/>
              <a:t>Antiproliferative</a:t>
            </a:r>
            <a:r>
              <a:rPr lang="en-US" b="1" dirty="0"/>
              <a:t> activities </a:t>
            </a:r>
          </a:p>
          <a:p>
            <a:pPr marL="285750" indent="-285750" algn="just">
              <a:buFont typeface="Arial" panose="020B0604020202020204" pitchFamily="34" charset="0"/>
              <a:buChar char="•"/>
            </a:pPr>
            <a:r>
              <a:rPr lang="en-US" dirty="0"/>
              <a:t>HepG2 (hepatic cancer), MCF-7 (hormone-dependent breast cancer), MDA-MB-231 (non-hormone-dependent breast cancer), HeLa (cervical cancer) &amp; CAOV3 (ovarian cancer) were obtained from American Type Culture Collection (ATCC)  </a:t>
            </a:r>
          </a:p>
          <a:p>
            <a:pPr marL="285750" indent="-285750" algn="just">
              <a:buFont typeface="Arial" panose="020B0604020202020204" pitchFamily="34" charset="0"/>
              <a:buChar char="•"/>
            </a:pPr>
            <a:r>
              <a:rPr lang="en-US" dirty="0"/>
              <a:t>HepG2, MCF-7, HeLa; cultured in RPMI-1640, MDA-MB-231, CAOV3; in DMEM + 10% </a:t>
            </a:r>
            <a:r>
              <a:rPr lang="en-US" dirty="0" err="1"/>
              <a:t>foetal</a:t>
            </a:r>
            <a:r>
              <a:rPr lang="en-US" dirty="0"/>
              <a:t> bovine serum + 1% penicillin-streptomycin with </a:t>
            </a:r>
            <a:r>
              <a:rPr lang="en-US" dirty="0" err="1"/>
              <a:t>fungizone</a:t>
            </a:r>
            <a:r>
              <a:rPr lang="en-US" dirty="0"/>
              <a:t>, at 37</a:t>
            </a:r>
            <a:r>
              <a:rPr lang="en-US" baseline="30000" dirty="0"/>
              <a:t>o</a:t>
            </a:r>
            <a:r>
              <a:rPr lang="en-US" dirty="0"/>
              <a:t>C with 5% CO</a:t>
            </a:r>
            <a:r>
              <a:rPr lang="en-US" baseline="-25000" dirty="0"/>
              <a:t>2</a:t>
            </a:r>
          </a:p>
          <a:p>
            <a:pPr marL="285750" indent="-285750" algn="just">
              <a:buFont typeface="Arial" panose="020B0604020202020204" pitchFamily="34" charset="0"/>
              <a:buChar char="•"/>
            </a:pPr>
            <a:r>
              <a:rPr lang="en-US" dirty="0"/>
              <a:t>CE &amp; MK methanol extracts, water extracts &amp; essential oils; dissolved with 100% DMSO to 10 mg/ml, diluted with medium to 100 µg/ml for MTT assay</a:t>
            </a:r>
            <a:endParaRPr lang="en-US" dirty="0" smtClean="0"/>
          </a:p>
        </p:txBody>
      </p:sp>
    </p:spTree>
    <p:extLst>
      <p:ext uri="{BB962C8B-B14F-4D97-AF65-F5344CB8AC3E}">
        <p14:creationId xmlns:p14="http://schemas.microsoft.com/office/powerpoint/2010/main" val="9374770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381000"/>
            <a:ext cx="7162800" cy="830997"/>
          </a:xfrm>
          <a:prstGeom prst="rect">
            <a:avLst/>
          </a:prstGeom>
        </p:spPr>
        <p:txBody>
          <a:bodyPr wrap="square">
            <a:spAutoFit/>
          </a:bodyPr>
          <a:lstStyle/>
          <a:p>
            <a:pPr lvl="0" algn="ctr"/>
            <a:r>
              <a:rPr lang="en-US" sz="2400" b="1" dirty="0">
                <a:solidFill>
                  <a:prstClr val="black"/>
                </a:solidFill>
              </a:rPr>
              <a:t>Nutrient composition, antioxidant and </a:t>
            </a:r>
            <a:r>
              <a:rPr lang="en-US" sz="2400" b="1" dirty="0" err="1">
                <a:solidFill>
                  <a:prstClr val="black"/>
                </a:solidFill>
              </a:rPr>
              <a:t>antiproliferative</a:t>
            </a:r>
            <a:r>
              <a:rPr lang="en-US" sz="2400" b="1" dirty="0">
                <a:solidFill>
                  <a:prstClr val="black"/>
                </a:solidFill>
              </a:rPr>
              <a:t> activities of </a:t>
            </a:r>
            <a:r>
              <a:rPr lang="en-US" sz="2400" b="1" i="1" dirty="0" err="1">
                <a:solidFill>
                  <a:prstClr val="black"/>
                </a:solidFill>
              </a:rPr>
              <a:t>Clausena</a:t>
            </a:r>
            <a:r>
              <a:rPr lang="en-US" sz="2400" b="1" i="1" dirty="0">
                <a:solidFill>
                  <a:prstClr val="black"/>
                </a:solidFill>
              </a:rPr>
              <a:t> </a:t>
            </a:r>
            <a:r>
              <a:rPr lang="en-US" sz="2400" b="1" i="1" dirty="0" err="1">
                <a:solidFill>
                  <a:prstClr val="black"/>
                </a:solidFill>
              </a:rPr>
              <a:t>excavata</a:t>
            </a:r>
            <a:r>
              <a:rPr lang="en-US" sz="2400" b="1" dirty="0">
                <a:solidFill>
                  <a:prstClr val="black"/>
                </a:solidFill>
              </a:rPr>
              <a:t> and </a:t>
            </a:r>
            <a:r>
              <a:rPr lang="en-US" sz="2400" b="1" i="1" dirty="0" err="1">
                <a:solidFill>
                  <a:prstClr val="black"/>
                </a:solidFill>
              </a:rPr>
              <a:t>Murraya</a:t>
            </a:r>
            <a:r>
              <a:rPr lang="en-US" sz="2400" b="1" i="1" dirty="0">
                <a:solidFill>
                  <a:prstClr val="black"/>
                </a:solidFill>
              </a:rPr>
              <a:t> </a:t>
            </a:r>
            <a:r>
              <a:rPr lang="en-US" sz="2400" b="1" i="1" dirty="0" err="1">
                <a:solidFill>
                  <a:prstClr val="black"/>
                </a:solidFill>
              </a:rPr>
              <a:t>koenigii</a:t>
            </a:r>
            <a:endParaRPr lang="en-US" sz="2400" b="1" i="1" dirty="0">
              <a:solidFill>
                <a:prstClr val="black"/>
              </a:solidFill>
            </a:endParaRP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9888" y="1388281"/>
            <a:ext cx="6419838" cy="4510718"/>
          </a:xfrm>
          <a:prstGeom prst="rect">
            <a:avLst/>
          </a:prstGeom>
        </p:spPr>
      </p:pic>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6" name="TextBox 5"/>
          <p:cNvSpPr txBox="1"/>
          <p:nvPr/>
        </p:nvSpPr>
        <p:spPr>
          <a:xfrm>
            <a:off x="685800" y="197977"/>
            <a:ext cx="7848600" cy="461665"/>
          </a:xfrm>
          <a:prstGeom prst="rect">
            <a:avLst/>
          </a:prstGeom>
          <a:noFill/>
        </p:spPr>
        <p:txBody>
          <a:bodyPr wrap="square" rtlCol="0">
            <a:spAutoFit/>
          </a:bodyPr>
          <a:lstStyle/>
          <a:p>
            <a:pPr lvl="0"/>
            <a:r>
              <a:rPr lang="fr-FR" sz="2400" b="1" dirty="0" err="1">
                <a:solidFill>
                  <a:prstClr val="black"/>
                </a:solidFill>
              </a:rPr>
              <a:t>Experiment</a:t>
            </a:r>
            <a:r>
              <a:rPr lang="fr-FR" sz="2400" b="1" dirty="0">
                <a:solidFill>
                  <a:prstClr val="black"/>
                </a:solidFill>
              </a:rPr>
              <a:t> </a:t>
            </a:r>
            <a:r>
              <a:rPr lang="fr-FR" sz="2400" b="1" dirty="0" smtClean="0">
                <a:solidFill>
                  <a:prstClr val="black"/>
                </a:solidFill>
              </a:rPr>
              <a:t>6</a:t>
            </a:r>
            <a:endParaRPr lang="fr-FR" sz="2400" b="1" dirty="0">
              <a:solidFill>
                <a:prstClr val="black"/>
              </a:solidFill>
            </a:endParaRPr>
          </a:p>
        </p:txBody>
      </p:sp>
      <p:sp>
        <p:nvSpPr>
          <p:cNvPr id="7" name="Rectangle 6"/>
          <p:cNvSpPr/>
          <p:nvPr/>
        </p:nvSpPr>
        <p:spPr>
          <a:xfrm>
            <a:off x="685800" y="844351"/>
            <a:ext cx="7620000" cy="2031325"/>
          </a:xfrm>
          <a:prstGeom prst="rect">
            <a:avLst/>
          </a:prstGeom>
        </p:spPr>
        <p:txBody>
          <a:bodyPr wrap="square">
            <a:spAutoFit/>
          </a:bodyPr>
          <a:lstStyle/>
          <a:p>
            <a:pPr algn="just"/>
            <a:r>
              <a:rPr lang="en-US" b="1" dirty="0" err="1"/>
              <a:t>Antiproliferative</a:t>
            </a:r>
            <a:r>
              <a:rPr lang="en-US" b="1" dirty="0"/>
              <a:t> activities (Cell proliferation assay</a:t>
            </a:r>
            <a:r>
              <a:rPr lang="en-US" b="1" dirty="0" smtClean="0"/>
              <a:t>)</a:t>
            </a:r>
            <a:endParaRPr lang="en-US" b="1" dirty="0"/>
          </a:p>
          <a:p>
            <a:pPr marL="285750" indent="-285750" algn="just">
              <a:buFont typeface="Arial" panose="020B0604020202020204" pitchFamily="34" charset="0"/>
              <a:buChar char="•"/>
            </a:pPr>
            <a:r>
              <a:rPr lang="en-US" dirty="0"/>
              <a:t>MTT assay (Roche, Germany)</a:t>
            </a:r>
          </a:p>
          <a:p>
            <a:pPr marL="285750" indent="-285750" algn="just">
              <a:buFont typeface="Arial" panose="020B0604020202020204" pitchFamily="34" charset="0"/>
              <a:buChar char="•"/>
            </a:pPr>
            <a:r>
              <a:rPr lang="en-US" dirty="0" err="1"/>
              <a:t>Tumour</a:t>
            </a:r>
            <a:r>
              <a:rPr lang="en-US" dirty="0"/>
              <a:t> cells were treated with CE &amp; MK methanol extracts, water extracts &amp; essential oils (10-100 µg/ml) &amp; incubated for 96 h</a:t>
            </a:r>
          </a:p>
          <a:p>
            <a:pPr marL="285750" indent="-285750" algn="just">
              <a:buFont typeface="Arial" panose="020B0604020202020204" pitchFamily="34" charset="0"/>
              <a:buChar char="•"/>
            </a:pPr>
            <a:r>
              <a:rPr lang="en-US" dirty="0"/>
              <a:t>An equivalent serial dilution of DMSO was used as control treatment</a:t>
            </a:r>
          </a:p>
          <a:p>
            <a:pPr marL="285750" indent="-285750" algn="just">
              <a:buFont typeface="Arial" panose="020B0604020202020204" pitchFamily="34" charset="0"/>
              <a:buChar char="•"/>
            </a:pPr>
            <a:r>
              <a:rPr lang="en-US" dirty="0"/>
              <a:t>ELISA measurement at 550 nm</a:t>
            </a:r>
          </a:p>
          <a:p>
            <a:pPr marL="285750" indent="-285750" algn="just">
              <a:buFont typeface="Arial" panose="020B0604020202020204" pitchFamily="34" charset="0"/>
              <a:buChar char="•"/>
            </a:pPr>
            <a:r>
              <a:rPr lang="en-US" dirty="0"/>
              <a:t>Dose-response curve was plotted to obtain IC</a:t>
            </a:r>
            <a:r>
              <a:rPr lang="en-US" baseline="-25000" dirty="0"/>
              <a:t>50</a:t>
            </a:r>
            <a:r>
              <a:rPr lang="en-US" dirty="0"/>
              <a:t> </a:t>
            </a:r>
          </a:p>
        </p:txBody>
      </p:sp>
    </p:spTree>
    <p:extLst>
      <p:ext uri="{BB962C8B-B14F-4D97-AF65-F5344CB8AC3E}">
        <p14:creationId xmlns:p14="http://schemas.microsoft.com/office/powerpoint/2010/main" val="72377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3"/>
            <a:stretch>
              <a:fillRect/>
            </a:stretch>
          </a:blipFill>
        </p:spPr>
      </p:pic>
      <p:sp>
        <p:nvSpPr>
          <p:cNvPr id="6" name="TextBox 5"/>
          <p:cNvSpPr txBox="1"/>
          <p:nvPr/>
        </p:nvSpPr>
        <p:spPr>
          <a:xfrm>
            <a:off x="685800" y="76200"/>
            <a:ext cx="7848600" cy="830997"/>
          </a:xfrm>
          <a:prstGeom prst="rect">
            <a:avLst/>
          </a:prstGeom>
          <a:noFill/>
        </p:spPr>
        <p:txBody>
          <a:bodyPr wrap="square" rtlCol="0">
            <a:spAutoFit/>
          </a:bodyPr>
          <a:lstStyle/>
          <a:p>
            <a:r>
              <a:rPr lang="fr-FR" sz="2400" b="1" dirty="0" err="1"/>
              <a:t>Results</a:t>
            </a:r>
            <a:r>
              <a:rPr lang="fr-FR" sz="2400" b="1" dirty="0"/>
              <a:t>: </a:t>
            </a:r>
            <a:r>
              <a:rPr lang="en-US" sz="2400" b="1" dirty="0"/>
              <a:t>MTT assay</a:t>
            </a:r>
            <a:endParaRPr lang="fr-FR" sz="2400" b="1" dirty="0"/>
          </a:p>
          <a:p>
            <a:endParaRPr lang="fr-FR" sz="24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3075764153"/>
              </p:ext>
            </p:extLst>
          </p:nvPr>
        </p:nvGraphicFramePr>
        <p:xfrm>
          <a:off x="545769" y="533400"/>
          <a:ext cx="3275013" cy="1800225"/>
        </p:xfrm>
        <a:graphic>
          <a:graphicData uri="http://schemas.openxmlformats.org/presentationml/2006/ole">
            <mc:AlternateContent xmlns:mc="http://schemas.openxmlformats.org/markup-compatibility/2006">
              <mc:Choice xmlns:v="urn:schemas-microsoft-com:vml" Requires="v">
                <p:oleObj spid="_x0000_s3104" name="Prism 7" r:id="rId4" imgW="4925936" imgH="2707638" progId="Prism7.Document">
                  <p:embed/>
                </p:oleObj>
              </mc:Choice>
              <mc:Fallback>
                <p:oleObj name="Prism 7" r:id="rId4" imgW="4925936" imgH="2707638" progId="Prism7.Document">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69" y="533400"/>
                        <a:ext cx="3275013"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09228435"/>
              </p:ext>
            </p:extLst>
          </p:nvPr>
        </p:nvGraphicFramePr>
        <p:xfrm>
          <a:off x="525463" y="2401888"/>
          <a:ext cx="3292475" cy="1789112"/>
        </p:xfrm>
        <a:graphic>
          <a:graphicData uri="http://schemas.openxmlformats.org/presentationml/2006/ole">
            <mc:AlternateContent xmlns:mc="http://schemas.openxmlformats.org/markup-compatibility/2006">
              <mc:Choice xmlns:v="urn:schemas-microsoft-com:vml" Requires="v">
                <p:oleObj spid="_x0000_s3105" name="Prism 7" r:id="rId6" imgW="4980677" imgH="2707638" progId="Prism7.Document">
                  <p:embed/>
                </p:oleObj>
              </mc:Choice>
              <mc:Fallback>
                <p:oleObj name="Prism 7" r:id="rId6" imgW="4980677" imgH="2707638" progId="Prism7.Document">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63" y="2401888"/>
                        <a:ext cx="3292475" cy="1789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63705762"/>
              </p:ext>
            </p:extLst>
          </p:nvPr>
        </p:nvGraphicFramePr>
        <p:xfrm>
          <a:off x="514350" y="4253552"/>
          <a:ext cx="3298825" cy="1793875"/>
        </p:xfrm>
        <a:graphic>
          <a:graphicData uri="http://schemas.openxmlformats.org/presentationml/2006/ole">
            <mc:AlternateContent xmlns:mc="http://schemas.openxmlformats.org/markup-compatibility/2006">
              <mc:Choice xmlns:v="urn:schemas-microsoft-com:vml" Requires="v">
                <p:oleObj spid="_x0000_s3106" name="Prism 7" r:id="rId8" imgW="4980677" imgH="2707638" progId="Prism7.Document">
                  <p:embed/>
                </p:oleObj>
              </mc:Choice>
              <mc:Fallback>
                <p:oleObj name="Prism 7" r:id="rId8" imgW="4980677" imgH="2707638" progId="Prism7.Document">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350" y="4253552"/>
                        <a:ext cx="3298825" cy="179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57891257"/>
              </p:ext>
            </p:extLst>
          </p:nvPr>
        </p:nvGraphicFramePr>
        <p:xfrm>
          <a:off x="4737100" y="492764"/>
          <a:ext cx="3414713" cy="1855788"/>
        </p:xfrm>
        <a:graphic>
          <a:graphicData uri="http://schemas.openxmlformats.org/presentationml/2006/ole">
            <mc:AlternateContent xmlns:mc="http://schemas.openxmlformats.org/markup-compatibility/2006">
              <mc:Choice xmlns:v="urn:schemas-microsoft-com:vml" Requires="v">
                <p:oleObj spid="_x0000_s3107" name="Prism 7" r:id="rId10" imgW="4980677" imgH="2707638" progId="Prism7.Document">
                  <p:embed/>
                </p:oleObj>
              </mc:Choice>
              <mc:Fallback>
                <p:oleObj name="Prism 7" r:id="rId10" imgW="4980677" imgH="2707638" progId="Prism7.Document">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7100" y="492764"/>
                        <a:ext cx="3414713" cy="1855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41667260"/>
              </p:ext>
            </p:extLst>
          </p:nvPr>
        </p:nvGraphicFramePr>
        <p:xfrm>
          <a:off x="4737100" y="2397456"/>
          <a:ext cx="3425825" cy="1825625"/>
        </p:xfrm>
        <a:graphic>
          <a:graphicData uri="http://schemas.openxmlformats.org/presentationml/2006/ole">
            <mc:AlternateContent xmlns:mc="http://schemas.openxmlformats.org/markup-compatibility/2006">
              <mc:Choice xmlns:v="urn:schemas-microsoft-com:vml" Requires="v">
                <p:oleObj spid="_x0000_s3108" name="Prism 7" r:id="rId12" imgW="4980677" imgH="2707638" progId="Prism7.Document">
                  <p:embed/>
                </p:oleObj>
              </mc:Choice>
              <mc:Fallback>
                <p:oleObj name="Prism 7" r:id="rId12" imgW="4980677" imgH="2707638" progId="Prism7.Document">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37100" y="2397456"/>
                        <a:ext cx="3425825" cy="1825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9"/>
          <p:cNvSpPr txBox="1">
            <a:spLocks noChangeArrowheads="1"/>
          </p:cNvSpPr>
          <p:nvPr/>
        </p:nvSpPr>
        <p:spPr bwMode="auto">
          <a:xfrm>
            <a:off x="4025900" y="4467284"/>
            <a:ext cx="4872038" cy="132344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spAutoFit/>
          </a:bodyPr>
          <a:lstStyle>
            <a:lvl1pPr defTabSz="2949575">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2054225" indent="-788988" defTabSz="2949575">
              <a:spcBef>
                <a:spcPts val="325"/>
              </a:spcBef>
              <a:buClr>
                <a:schemeClr val="accent1"/>
              </a:buClr>
              <a:buFont typeface="Verdana" pitchFamily="34" charset="0"/>
              <a:buChar char="◦"/>
              <a:defRPr sz="2300">
                <a:solidFill>
                  <a:schemeClr val="tx1"/>
                </a:solidFill>
                <a:latin typeface="Lucida Sans Unicode" pitchFamily="34" charset="0"/>
              </a:defRPr>
            </a:lvl2pPr>
            <a:lvl3pPr marL="3160713" indent="-631825" defTabSz="2949575">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4425950" indent="-631825" defTabSz="2949575">
              <a:spcBef>
                <a:spcPts val="350"/>
              </a:spcBef>
              <a:buClr>
                <a:schemeClr val="accent2"/>
              </a:buClr>
              <a:buFont typeface="Wingdings 2" pitchFamily="18" charset="2"/>
              <a:buChar char=""/>
              <a:defRPr sz="1900">
                <a:solidFill>
                  <a:schemeClr val="tx1"/>
                </a:solidFill>
                <a:latin typeface="Lucida Sans Unicode" pitchFamily="34" charset="0"/>
              </a:defRPr>
            </a:lvl4pPr>
            <a:lvl5pPr marL="5691188" indent="-630238" defTabSz="2949575">
              <a:spcBef>
                <a:spcPts val="350"/>
              </a:spcBef>
              <a:buClr>
                <a:schemeClr val="accent2"/>
              </a:buClr>
              <a:buFont typeface="Wingdings 2" pitchFamily="18" charset="2"/>
              <a:buChar char=""/>
              <a:defRPr>
                <a:solidFill>
                  <a:schemeClr val="tx1"/>
                </a:solidFill>
                <a:latin typeface="Lucida Sans Unicode" pitchFamily="34" charset="0"/>
              </a:defRPr>
            </a:lvl5pPr>
            <a:lvl6pPr marL="6148388" indent="-630238" defTabSz="2949575"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6605588" indent="-630238" defTabSz="2949575"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7062788" indent="-630238" defTabSz="2949575"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7519988" indent="-630238" defTabSz="2949575"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just" eaLnBrk="1" hangingPunct="1">
              <a:spcBef>
                <a:spcPct val="20000"/>
              </a:spcBef>
              <a:buClrTx/>
              <a:buSzTx/>
              <a:buFontTx/>
              <a:buNone/>
            </a:pPr>
            <a:r>
              <a:rPr lang="en-US" altLang="en-US" sz="1600" b="1" dirty="0">
                <a:solidFill>
                  <a:schemeClr val="bg1"/>
                </a:solidFill>
                <a:latin typeface="+mn-lt"/>
                <a:ea typeface="MS PGothic" pitchFamily="34" charset="-128"/>
              </a:rPr>
              <a:t>Fig. 3. </a:t>
            </a:r>
            <a:r>
              <a:rPr lang="en-US" altLang="en-US" sz="1600" dirty="0">
                <a:solidFill>
                  <a:schemeClr val="bg1"/>
                </a:solidFill>
                <a:latin typeface="+mn-lt"/>
                <a:ea typeface="MS PGothic" pitchFamily="34" charset="-128"/>
              </a:rPr>
              <a:t>The effect of CE &amp; MK methanol extracts, water extracts &amp; essential oils on proliferation of MCF-7, HeLa, HepG2, MDA-MB-231 &amp; CAOV3 assessed using the MTT assay. </a:t>
            </a:r>
            <a:r>
              <a:rPr lang="en-MY" altLang="en-US" sz="1600" dirty="0">
                <a:solidFill>
                  <a:schemeClr val="bg1"/>
                </a:solidFill>
                <a:latin typeface="+mn-lt"/>
                <a:ea typeface="MS PGothic" pitchFamily="34" charset="-128"/>
              </a:rPr>
              <a:t>DMSO (vehicle) does not inhibit 50% cell growth (data not shown).  Data shown as mean ± S.D; n=6. </a:t>
            </a:r>
            <a:endParaRPr lang="en-US" altLang="en-US" sz="1600" dirty="0">
              <a:solidFill>
                <a:schemeClr val="bg1"/>
              </a:solidFill>
              <a:latin typeface="+mn-lt"/>
              <a:ea typeface="MS PGothic" pitchFamily="34" charset="-128"/>
            </a:endParaRPr>
          </a:p>
        </p:txBody>
      </p:sp>
      <p:sp>
        <p:nvSpPr>
          <p:cNvPr id="12" name="TextBox 19"/>
          <p:cNvSpPr txBox="1">
            <a:spLocks noChangeArrowheads="1"/>
          </p:cNvSpPr>
          <p:nvPr/>
        </p:nvSpPr>
        <p:spPr bwMode="auto">
          <a:xfrm>
            <a:off x="1476375" y="533400"/>
            <a:ext cx="1223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MY" altLang="en-US" sz="1600" b="1" dirty="0">
                <a:latin typeface="+mn-lt"/>
              </a:rPr>
              <a:t>MCF-7</a:t>
            </a:r>
          </a:p>
        </p:txBody>
      </p:sp>
      <p:sp>
        <p:nvSpPr>
          <p:cNvPr id="13" name="TextBox 19"/>
          <p:cNvSpPr txBox="1">
            <a:spLocks noChangeArrowheads="1"/>
          </p:cNvSpPr>
          <p:nvPr/>
        </p:nvSpPr>
        <p:spPr bwMode="auto">
          <a:xfrm>
            <a:off x="1476375" y="2403144"/>
            <a:ext cx="1223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MY" altLang="en-US" sz="1600" b="1" dirty="0" smtClean="0">
                <a:latin typeface="+mn-lt"/>
              </a:rPr>
              <a:t>HepG2</a:t>
            </a:r>
            <a:endParaRPr lang="en-MY" altLang="en-US" sz="1600" b="1" dirty="0">
              <a:latin typeface="+mn-lt"/>
            </a:endParaRPr>
          </a:p>
        </p:txBody>
      </p:sp>
      <p:sp>
        <p:nvSpPr>
          <p:cNvPr id="14" name="TextBox 19"/>
          <p:cNvSpPr txBox="1">
            <a:spLocks noChangeArrowheads="1"/>
          </p:cNvSpPr>
          <p:nvPr/>
        </p:nvSpPr>
        <p:spPr bwMode="auto">
          <a:xfrm>
            <a:off x="1476375" y="4257063"/>
            <a:ext cx="1223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MY" altLang="en-US" sz="1600" b="1" dirty="0" smtClean="0">
                <a:latin typeface="+mn-lt"/>
              </a:rPr>
              <a:t>CAOV3</a:t>
            </a:r>
            <a:endParaRPr lang="en-MY" altLang="en-US" sz="1600" b="1" dirty="0">
              <a:latin typeface="+mn-lt"/>
            </a:endParaRPr>
          </a:p>
        </p:txBody>
      </p:sp>
      <p:sp>
        <p:nvSpPr>
          <p:cNvPr id="15" name="TextBox 19"/>
          <p:cNvSpPr txBox="1">
            <a:spLocks noChangeArrowheads="1"/>
          </p:cNvSpPr>
          <p:nvPr/>
        </p:nvSpPr>
        <p:spPr bwMode="auto">
          <a:xfrm>
            <a:off x="5849937" y="490660"/>
            <a:ext cx="1223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MY" altLang="en-US" sz="1600" b="1" dirty="0" smtClean="0">
                <a:latin typeface="+mn-lt"/>
              </a:rPr>
              <a:t>HeLa</a:t>
            </a:r>
            <a:endParaRPr lang="en-MY" altLang="en-US" sz="1600" b="1" dirty="0">
              <a:latin typeface="+mn-lt"/>
            </a:endParaRPr>
          </a:p>
        </p:txBody>
      </p:sp>
      <p:sp>
        <p:nvSpPr>
          <p:cNvPr id="16" name="TextBox 19"/>
          <p:cNvSpPr txBox="1">
            <a:spLocks noChangeArrowheads="1"/>
          </p:cNvSpPr>
          <p:nvPr/>
        </p:nvSpPr>
        <p:spPr bwMode="auto">
          <a:xfrm>
            <a:off x="5715000" y="2403523"/>
            <a:ext cx="1447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MY" altLang="en-US" sz="1600" b="1" dirty="0" smtClean="0">
                <a:latin typeface="+mn-lt"/>
              </a:rPr>
              <a:t>MDA-MB-231</a:t>
            </a:r>
            <a:endParaRPr lang="en-MY" altLang="en-US" sz="1600" b="1" dirty="0">
              <a:latin typeface="+mn-lt"/>
            </a:endParaRPr>
          </a:p>
        </p:txBody>
      </p:sp>
    </p:spTree>
    <p:extLst>
      <p:ext uri="{BB962C8B-B14F-4D97-AF65-F5344CB8AC3E}">
        <p14:creationId xmlns:p14="http://schemas.microsoft.com/office/powerpoint/2010/main" val="3775513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6" name="TextBox 5"/>
          <p:cNvSpPr txBox="1"/>
          <p:nvPr/>
        </p:nvSpPr>
        <p:spPr>
          <a:xfrm>
            <a:off x="685800" y="76200"/>
            <a:ext cx="7848600" cy="1569660"/>
          </a:xfrm>
          <a:prstGeom prst="rect">
            <a:avLst/>
          </a:prstGeom>
          <a:noFill/>
        </p:spPr>
        <p:txBody>
          <a:bodyPr wrap="square" rtlCol="0">
            <a:spAutoFit/>
          </a:bodyPr>
          <a:lstStyle/>
          <a:p>
            <a:r>
              <a:rPr lang="fr-FR" sz="2400" b="1" dirty="0" err="1"/>
              <a:t>Results</a:t>
            </a:r>
            <a:r>
              <a:rPr lang="fr-FR" sz="2400" b="1" dirty="0"/>
              <a:t>: </a:t>
            </a:r>
            <a:r>
              <a:rPr lang="en-US" sz="2400" b="1" dirty="0"/>
              <a:t>MTT assay (cont.)</a:t>
            </a:r>
          </a:p>
          <a:p>
            <a:endParaRPr lang="en-US" sz="2400" b="1" dirty="0"/>
          </a:p>
          <a:p>
            <a:endParaRPr lang="fr-FR" sz="2400" b="1" dirty="0"/>
          </a:p>
          <a:p>
            <a:endParaRPr lang="fr-FR" sz="2400" b="1"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463" y="1196975"/>
            <a:ext cx="12111037" cy="336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9"/>
          <p:cNvSpPr txBox="1">
            <a:spLocks noChangeArrowheads="1"/>
          </p:cNvSpPr>
          <p:nvPr/>
        </p:nvSpPr>
        <p:spPr bwMode="auto">
          <a:xfrm>
            <a:off x="398463" y="4421233"/>
            <a:ext cx="8429625" cy="15684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spAutoFit/>
          </a:bodyPr>
          <a:lstStyle>
            <a:lvl1pPr defTabSz="2949575">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2054225" indent="-788988" defTabSz="2949575">
              <a:spcBef>
                <a:spcPts val="325"/>
              </a:spcBef>
              <a:buClr>
                <a:schemeClr val="accent1"/>
              </a:buClr>
              <a:buFont typeface="Verdana" pitchFamily="34" charset="0"/>
              <a:buChar char="◦"/>
              <a:defRPr sz="2300">
                <a:solidFill>
                  <a:schemeClr val="tx1"/>
                </a:solidFill>
                <a:latin typeface="Lucida Sans Unicode" pitchFamily="34" charset="0"/>
              </a:defRPr>
            </a:lvl2pPr>
            <a:lvl3pPr marL="3160713" indent="-631825" defTabSz="2949575">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4425950" indent="-631825" defTabSz="2949575">
              <a:spcBef>
                <a:spcPts val="350"/>
              </a:spcBef>
              <a:buClr>
                <a:schemeClr val="accent2"/>
              </a:buClr>
              <a:buFont typeface="Wingdings 2" pitchFamily="18" charset="2"/>
              <a:buChar char=""/>
              <a:defRPr sz="1900">
                <a:solidFill>
                  <a:schemeClr val="tx1"/>
                </a:solidFill>
                <a:latin typeface="Lucida Sans Unicode" pitchFamily="34" charset="0"/>
              </a:defRPr>
            </a:lvl4pPr>
            <a:lvl5pPr marL="5691188" indent="-630238" defTabSz="2949575">
              <a:spcBef>
                <a:spcPts val="350"/>
              </a:spcBef>
              <a:buClr>
                <a:schemeClr val="accent2"/>
              </a:buClr>
              <a:buFont typeface="Wingdings 2" pitchFamily="18" charset="2"/>
              <a:buChar char=""/>
              <a:defRPr>
                <a:solidFill>
                  <a:schemeClr val="tx1"/>
                </a:solidFill>
                <a:latin typeface="Lucida Sans Unicode" pitchFamily="34" charset="0"/>
              </a:defRPr>
            </a:lvl5pPr>
            <a:lvl6pPr marL="6148388" indent="-630238" defTabSz="2949575"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6605588" indent="-630238" defTabSz="2949575"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7062788" indent="-630238" defTabSz="2949575"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7519988" indent="-630238" defTabSz="2949575"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just" eaLnBrk="1" hangingPunct="1">
              <a:spcBef>
                <a:spcPct val="20000"/>
              </a:spcBef>
              <a:buClrTx/>
              <a:buSzTx/>
              <a:buFontTx/>
              <a:buNone/>
            </a:pPr>
            <a:r>
              <a:rPr lang="en-US" altLang="en-US" sz="1600" b="1" dirty="0">
                <a:solidFill>
                  <a:schemeClr val="bg1"/>
                </a:solidFill>
                <a:latin typeface="+mn-lt"/>
                <a:ea typeface="MS PGothic" pitchFamily="34" charset="-128"/>
              </a:rPr>
              <a:t>Table 3. </a:t>
            </a:r>
            <a:r>
              <a:rPr lang="en-US" altLang="en-US" sz="1600" dirty="0">
                <a:solidFill>
                  <a:schemeClr val="bg1"/>
                </a:solidFill>
                <a:latin typeface="+mn-lt"/>
                <a:ea typeface="MS PGothic" pitchFamily="34" charset="-128"/>
              </a:rPr>
              <a:t>IC</a:t>
            </a:r>
            <a:r>
              <a:rPr lang="en-US" altLang="en-US" sz="1600" baseline="-25000" dirty="0">
                <a:solidFill>
                  <a:schemeClr val="bg1"/>
                </a:solidFill>
                <a:latin typeface="+mn-lt"/>
                <a:ea typeface="MS PGothic" pitchFamily="34" charset="-128"/>
              </a:rPr>
              <a:t>50</a:t>
            </a:r>
            <a:r>
              <a:rPr lang="en-US" altLang="en-US" sz="1600" dirty="0">
                <a:solidFill>
                  <a:schemeClr val="bg1"/>
                </a:solidFill>
                <a:latin typeface="+mn-lt"/>
                <a:ea typeface="MS PGothic" pitchFamily="34" charset="-128"/>
              </a:rPr>
              <a:t> values of CE &amp; MK methanol extracts, water extracts &amp; essential oils on HeLa, MCF-7, HepG2, MDA-MB-231 &amp; CAOV3. Different letters indicate significant difference at the level of p&lt;0.05.  Results were compared between samples treated on the same cell line (same row).  The IC</a:t>
            </a:r>
            <a:r>
              <a:rPr lang="en-US" altLang="en-US" sz="1600" baseline="-25000" dirty="0">
                <a:solidFill>
                  <a:schemeClr val="bg1"/>
                </a:solidFill>
                <a:latin typeface="+mn-lt"/>
                <a:ea typeface="MS PGothic" pitchFamily="34" charset="-128"/>
              </a:rPr>
              <a:t>50</a:t>
            </a:r>
            <a:r>
              <a:rPr lang="en-US" altLang="en-US" sz="1600" dirty="0">
                <a:solidFill>
                  <a:schemeClr val="bg1"/>
                </a:solidFill>
                <a:latin typeface="+mn-lt"/>
                <a:ea typeface="MS PGothic" pitchFamily="34" charset="-128"/>
              </a:rPr>
              <a:t> value is defined as the concentration of sample required to inhibit 50% of the cancer cells proliferation.  </a:t>
            </a:r>
            <a:r>
              <a:rPr lang="en-US" altLang="en-US" sz="1600" i="1" dirty="0">
                <a:solidFill>
                  <a:schemeClr val="bg1"/>
                </a:solidFill>
                <a:latin typeface="+mn-lt"/>
                <a:ea typeface="MS PGothic" pitchFamily="34" charset="-128"/>
              </a:rPr>
              <a:t>ND</a:t>
            </a:r>
            <a:r>
              <a:rPr lang="en-US" altLang="en-US" sz="1600" dirty="0">
                <a:solidFill>
                  <a:schemeClr val="bg1"/>
                </a:solidFill>
                <a:latin typeface="+mn-lt"/>
                <a:ea typeface="MS PGothic" pitchFamily="34" charset="-128"/>
              </a:rPr>
              <a:t> indicates IC</a:t>
            </a:r>
            <a:r>
              <a:rPr lang="en-US" altLang="en-US" sz="1600" baseline="-25000" dirty="0">
                <a:solidFill>
                  <a:schemeClr val="bg1"/>
                </a:solidFill>
                <a:latin typeface="+mn-lt"/>
                <a:ea typeface="MS PGothic" pitchFamily="34" charset="-128"/>
              </a:rPr>
              <a:t>50</a:t>
            </a:r>
            <a:r>
              <a:rPr lang="en-US" altLang="en-US" sz="1600" dirty="0">
                <a:solidFill>
                  <a:schemeClr val="bg1"/>
                </a:solidFill>
                <a:latin typeface="+mn-lt"/>
                <a:ea typeface="MS PGothic" pitchFamily="34" charset="-128"/>
              </a:rPr>
              <a:t> value was not detected at the concentration tested.  </a:t>
            </a:r>
            <a:r>
              <a:rPr lang="en-MY" altLang="en-US" sz="1600" dirty="0">
                <a:solidFill>
                  <a:schemeClr val="bg1"/>
                </a:solidFill>
                <a:latin typeface="+mn-lt"/>
                <a:ea typeface="MS PGothic" pitchFamily="34" charset="-128"/>
              </a:rPr>
              <a:t>Data shown as mean ± S.D; n=6. </a:t>
            </a:r>
            <a:endParaRPr lang="en-US" altLang="en-US" sz="1600" dirty="0">
              <a:solidFill>
                <a:schemeClr val="bg1"/>
              </a:solidFill>
              <a:latin typeface="+mn-lt"/>
              <a:ea typeface="MS PGothic" pitchFamily="34" charset="-128"/>
            </a:endParaRPr>
          </a:p>
        </p:txBody>
      </p:sp>
    </p:spTree>
    <p:extLst>
      <p:ext uri="{BB962C8B-B14F-4D97-AF65-F5344CB8AC3E}">
        <p14:creationId xmlns:p14="http://schemas.microsoft.com/office/powerpoint/2010/main" val="1469974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smtClean="0"/>
              <a:t>Discussion</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23</a:t>
            </a:fld>
            <a:endParaRPr lang="fr-FR"/>
          </a:p>
        </p:txBody>
      </p:sp>
      <p:pic>
        <p:nvPicPr>
          <p:cNvPr id="7" name="Picture 6">
            <a:extLst>
              <a:ext uri="{FF2B5EF4-FFF2-40B4-BE49-F238E27FC236}">
                <a16:creationId xmlns:a16="http://schemas.microsoft.com/office/drawing/2014/main" xmlns="" id="{794BA44B-1FF5-4193-8A64-D50635E9F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Rectangle 1"/>
          <p:cNvSpPr/>
          <p:nvPr/>
        </p:nvSpPr>
        <p:spPr>
          <a:xfrm>
            <a:off x="609600" y="1143000"/>
            <a:ext cx="7848600" cy="3139321"/>
          </a:xfrm>
          <a:prstGeom prst="rect">
            <a:avLst/>
          </a:prstGeom>
        </p:spPr>
        <p:txBody>
          <a:bodyPr wrap="square">
            <a:spAutoFit/>
          </a:bodyPr>
          <a:lstStyle/>
          <a:p>
            <a:pPr marL="285750" indent="-285750" algn="just">
              <a:buFont typeface="Arial" panose="020B0604020202020204" pitchFamily="34" charset="0"/>
              <a:buChar char="•"/>
            </a:pPr>
            <a:r>
              <a:rPr lang="en-US" dirty="0"/>
              <a:t>CE &amp; MK leaves contained a moderate amount of proximate composition as well as minerals and vitamins which may be useful for the evaluation of dietary information.  The nutrient composition might also contribute to the total antioxidant activity </a:t>
            </a:r>
            <a:r>
              <a:rPr lang="en-US" sz="1400" dirty="0"/>
              <a:t>(de Souza et al 2014)</a:t>
            </a:r>
            <a:r>
              <a:rPr lang="en-US" dirty="0"/>
              <a:t>.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a:t>
            </a:r>
            <a:r>
              <a:rPr lang="en-US" dirty="0" err="1"/>
              <a:t>MeOH</a:t>
            </a:r>
            <a:r>
              <a:rPr lang="en-US" dirty="0"/>
              <a:t> extracts of both plants performed better in the lipid peroxidation and free radical scavenging activities suggesting the antioxidant active and probably phenolic compound in this study has a high activity.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MK oil exhibited higher antioxidant &amp; </a:t>
            </a:r>
            <a:r>
              <a:rPr lang="en-US" dirty="0" err="1"/>
              <a:t>antiproliferative</a:t>
            </a:r>
            <a:r>
              <a:rPr lang="en-US" dirty="0"/>
              <a:t> activities compared to CE oil which could be due to the compounds in their essential oils.</a:t>
            </a:r>
          </a:p>
        </p:txBody>
      </p:sp>
    </p:spTree>
    <p:extLst>
      <p:ext uri="{BB962C8B-B14F-4D97-AF65-F5344CB8AC3E}">
        <p14:creationId xmlns:p14="http://schemas.microsoft.com/office/powerpoint/2010/main" val="3886168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smtClean="0"/>
              <a:t>Discussion</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24</a:t>
            </a:fld>
            <a:endParaRPr lang="fr-FR"/>
          </a:p>
        </p:txBody>
      </p:sp>
      <p:pic>
        <p:nvPicPr>
          <p:cNvPr id="7" name="Picture 6">
            <a:extLst>
              <a:ext uri="{FF2B5EF4-FFF2-40B4-BE49-F238E27FC236}">
                <a16:creationId xmlns:a16="http://schemas.microsoft.com/office/drawing/2014/main" xmlns="" id="{794BA44B-1FF5-4193-8A64-D50635E9F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Rectangle 1"/>
          <p:cNvSpPr/>
          <p:nvPr/>
        </p:nvSpPr>
        <p:spPr>
          <a:xfrm>
            <a:off x="609600" y="1143000"/>
            <a:ext cx="7848600" cy="2308324"/>
          </a:xfrm>
          <a:prstGeom prst="rect">
            <a:avLst/>
          </a:prstGeom>
        </p:spPr>
        <p:txBody>
          <a:bodyPr wrap="square">
            <a:spAutoFit/>
          </a:bodyPr>
          <a:lstStyle/>
          <a:p>
            <a:pPr marL="285750" indent="-285750" algn="just">
              <a:buFont typeface="Arial" panose="020B0604020202020204" pitchFamily="34" charset="0"/>
              <a:buChar char="•"/>
            </a:pPr>
            <a:r>
              <a:rPr lang="en-US" dirty="0"/>
              <a:t>The MTT assay revealed that the methanol extracts of both CE and MK also contain </a:t>
            </a:r>
            <a:r>
              <a:rPr lang="en-US" dirty="0" err="1"/>
              <a:t>antiproliferative</a:t>
            </a:r>
            <a:r>
              <a:rPr lang="en-US" dirty="0"/>
              <a:t> compound, which exhibited growth inhibitory effect on almost all human cancer cell lines tested.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Both CE &amp; MK methanol extract contained high amount of phenolic than the water extracts suggesting the growth inhibitory effects of the </a:t>
            </a:r>
            <a:r>
              <a:rPr lang="en-US" dirty="0" err="1"/>
              <a:t>MeOH</a:t>
            </a:r>
            <a:r>
              <a:rPr lang="en-US" dirty="0"/>
              <a:t> extract.  Therefore, it is believed that inhibition of cell growth is closely associated with antioxidant properties of the extract </a:t>
            </a:r>
            <a:r>
              <a:rPr lang="en-US" sz="1400" dirty="0"/>
              <a:t>(Rodriguez 2016)</a:t>
            </a:r>
            <a:r>
              <a:rPr lang="en-US" dirty="0"/>
              <a:t>. </a:t>
            </a:r>
          </a:p>
        </p:txBody>
      </p:sp>
    </p:spTree>
    <p:extLst>
      <p:ext uri="{BB962C8B-B14F-4D97-AF65-F5344CB8AC3E}">
        <p14:creationId xmlns:p14="http://schemas.microsoft.com/office/powerpoint/2010/main" val="496999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fr-FR" smtClean="0"/>
              <a:pPr/>
              <a:t>25</a:t>
            </a:fld>
            <a:endParaRPr lang="fr-FR"/>
          </a:p>
        </p:txBody>
      </p:sp>
      <p:pic>
        <p:nvPicPr>
          <p:cNvPr id="7" name="Picture 6">
            <a:extLst>
              <a:ext uri="{FF2B5EF4-FFF2-40B4-BE49-F238E27FC236}">
                <a16:creationId xmlns:a16="http://schemas.microsoft.com/office/drawing/2014/main" xmlns="" id="{794BA44B-1FF5-4193-8A64-D50635E9F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Rectangle 1"/>
          <p:cNvSpPr/>
          <p:nvPr/>
        </p:nvSpPr>
        <p:spPr>
          <a:xfrm>
            <a:off x="609600" y="1143000"/>
            <a:ext cx="7848600" cy="2031325"/>
          </a:xfrm>
          <a:prstGeom prst="rect">
            <a:avLst/>
          </a:prstGeom>
        </p:spPr>
        <p:txBody>
          <a:bodyPr wrap="square">
            <a:spAutoFit/>
          </a:bodyPr>
          <a:lstStyle/>
          <a:p>
            <a:pPr marL="285750" indent="-285750" algn="just">
              <a:buFont typeface="Arial" panose="020B0604020202020204" pitchFamily="34" charset="0"/>
              <a:buChar char="•"/>
            </a:pPr>
            <a:r>
              <a:rPr lang="en-US" dirty="0"/>
              <a:t>CE &amp; MK proved to possess interesting properties, emerging from their nutrients composition &amp; the evaluation of their in vitro biological activities.  </a:t>
            </a:r>
          </a:p>
          <a:p>
            <a:pPr marL="285750" indent="-285750" algn="just">
              <a:buFont typeface="Arial" panose="020B0604020202020204" pitchFamily="34" charset="0"/>
              <a:buChar char="•"/>
            </a:pPr>
            <a:r>
              <a:rPr lang="en-US" dirty="0"/>
              <a:t>The </a:t>
            </a:r>
            <a:r>
              <a:rPr lang="en-US" dirty="0" err="1"/>
              <a:t>MeOH</a:t>
            </a:r>
            <a:r>
              <a:rPr lang="en-US" dirty="0"/>
              <a:t> extracts especially MK </a:t>
            </a:r>
            <a:r>
              <a:rPr lang="en-US" dirty="0" err="1"/>
              <a:t>MeOH</a:t>
            </a:r>
            <a:r>
              <a:rPr lang="en-US" dirty="0"/>
              <a:t> extract has the great potential in antioxidant &amp; </a:t>
            </a:r>
            <a:r>
              <a:rPr lang="en-US" dirty="0" err="1"/>
              <a:t>antiproliferative</a:t>
            </a:r>
            <a:r>
              <a:rPr lang="en-US" dirty="0"/>
              <a:t> activities. </a:t>
            </a:r>
          </a:p>
          <a:p>
            <a:pPr marL="285750" indent="-285750" algn="just">
              <a:buFont typeface="Arial" panose="020B0604020202020204" pitchFamily="34" charset="0"/>
              <a:buChar char="•"/>
            </a:pPr>
            <a:r>
              <a:rPr lang="en-US" dirty="0"/>
              <a:t>However, further chemical work and pharmacological evidences are required to establish the possible correlation among the mentioned activities of the extract.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3323987"/>
          </a:xfrm>
          <a:prstGeom prst="rect">
            <a:avLst/>
          </a:prstGeom>
          <a:noFill/>
        </p:spPr>
        <p:txBody>
          <a:bodyPr wrap="square" rtlCol="0">
            <a:spAutoFit/>
          </a:bodyPr>
          <a:lstStyle/>
          <a:p>
            <a:r>
              <a:rPr lang="fr-FR" sz="2400" b="1" dirty="0" err="1"/>
              <a:t>Acknowledgments</a:t>
            </a:r>
            <a:endParaRPr lang="fr-FR" sz="2400" b="1" dirty="0"/>
          </a:p>
          <a:p>
            <a:endParaRPr lang="fr-FR" sz="2400" b="1" dirty="0"/>
          </a:p>
          <a:p>
            <a:r>
              <a:rPr lang="it-IT" dirty="0"/>
              <a:t>Universiti Putra Malaysia -FRGS </a:t>
            </a:r>
            <a:r>
              <a:rPr lang="it-IT" dirty="0" smtClean="0"/>
              <a:t>55166</a:t>
            </a:r>
          </a:p>
          <a:p>
            <a:endParaRPr lang="it-IT" dirty="0" smtClean="0"/>
          </a:p>
          <a:p>
            <a:r>
              <a:rPr lang="it-IT" dirty="0"/>
              <a:t>Universiti Teknologi Mara 600 IRMI/MyRA 5/3/LESTARI (042/2017</a:t>
            </a:r>
            <a:r>
              <a:rPr lang="it-IT" dirty="0" smtClean="0"/>
              <a:t>)</a:t>
            </a:r>
          </a:p>
          <a:p>
            <a:endParaRPr lang="it-IT" dirty="0"/>
          </a:p>
          <a:p>
            <a:endParaRPr lang="it-IT" dirty="0" smtClean="0"/>
          </a:p>
          <a:p>
            <a:pPr algn="ctr"/>
            <a:r>
              <a:rPr lang="it-IT" b="1" dirty="0" smtClean="0"/>
              <a:t>THANK YOU</a:t>
            </a:r>
          </a:p>
          <a:p>
            <a:endParaRPr lang="it-IT" dirty="0"/>
          </a:p>
          <a:p>
            <a:endParaRPr lang="it-IT" dirty="0" smtClean="0"/>
          </a:p>
          <a:p>
            <a:endParaRPr lang="it-IT"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26</a:t>
            </a:fld>
            <a:endParaRPr lang="fr-FR"/>
          </a:p>
        </p:txBody>
      </p:sp>
      <p:pic>
        <p:nvPicPr>
          <p:cNvPr id="5" name="Picture 4">
            <a:extLst>
              <a:ext uri="{FF2B5EF4-FFF2-40B4-BE49-F238E27FC236}">
                <a16:creationId xmlns:a16="http://schemas.microsoft.com/office/drawing/2014/main" xmlns="" id="{843A2F3C-C394-42B8-9C68-63A30F1AC7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838" y="4953000"/>
            <a:ext cx="1981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2100" y="4953000"/>
            <a:ext cx="8524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6" name="TextBox 5"/>
          <p:cNvSpPr txBox="1"/>
          <p:nvPr/>
        </p:nvSpPr>
        <p:spPr>
          <a:xfrm>
            <a:off x="685800" y="197977"/>
            <a:ext cx="7848600" cy="461665"/>
          </a:xfrm>
          <a:prstGeom prst="rect">
            <a:avLst/>
          </a:prstGeom>
          <a:noFill/>
        </p:spPr>
        <p:txBody>
          <a:bodyPr wrap="square" rtlCol="0">
            <a:spAutoFit/>
          </a:bodyPr>
          <a:lstStyle/>
          <a:p>
            <a:pPr lvl="0"/>
            <a:r>
              <a:rPr lang="fr-FR" sz="2400" b="1" dirty="0" err="1" smtClean="0">
                <a:solidFill>
                  <a:prstClr val="black"/>
                </a:solidFill>
              </a:rPr>
              <a:t>References</a:t>
            </a:r>
            <a:endParaRPr lang="fr-FR" sz="2400" b="1" dirty="0">
              <a:solidFill>
                <a:prstClr val="black"/>
              </a:solidFill>
            </a:endParaRPr>
          </a:p>
        </p:txBody>
      </p:sp>
      <p:sp>
        <p:nvSpPr>
          <p:cNvPr id="7" name="Rectangle 6"/>
          <p:cNvSpPr/>
          <p:nvPr/>
        </p:nvSpPr>
        <p:spPr>
          <a:xfrm>
            <a:off x="685800" y="844351"/>
            <a:ext cx="7620000" cy="5078313"/>
          </a:xfrm>
          <a:prstGeom prst="rect">
            <a:avLst/>
          </a:prstGeom>
        </p:spPr>
        <p:txBody>
          <a:bodyPr wrap="square">
            <a:spAutoFit/>
          </a:bodyPr>
          <a:lstStyle/>
          <a:p>
            <a:pPr marL="285750" indent="-285750" algn="just">
              <a:buFont typeface="Arial" panose="020B0604020202020204" pitchFamily="34" charset="0"/>
              <a:buChar char="•"/>
            </a:pPr>
            <a:r>
              <a:rPr lang="en-US" sz="1200" dirty="0" err="1"/>
              <a:t>Ahmadipour</a:t>
            </a:r>
            <a:r>
              <a:rPr lang="en-US" sz="1200" dirty="0"/>
              <a:t>, F., </a:t>
            </a:r>
            <a:r>
              <a:rPr lang="en-US" sz="1200" dirty="0" err="1"/>
              <a:t>Noordin</a:t>
            </a:r>
            <a:r>
              <a:rPr lang="en-US" sz="1200" dirty="0"/>
              <a:t>, M. I., Mohan, S., Arya, A., </a:t>
            </a:r>
            <a:r>
              <a:rPr lang="en-US" sz="1200" dirty="0" err="1"/>
              <a:t>Paydar</a:t>
            </a:r>
            <a:r>
              <a:rPr lang="en-US" sz="1200" dirty="0"/>
              <a:t>, M., </a:t>
            </a:r>
            <a:r>
              <a:rPr lang="en-US" sz="1200" dirty="0" err="1"/>
              <a:t>Looi</a:t>
            </a:r>
            <a:r>
              <a:rPr lang="en-US" sz="1200" dirty="0"/>
              <a:t>, C. Y., ... &amp; Yong, C. L. (2015). </a:t>
            </a:r>
            <a:r>
              <a:rPr lang="en-US" sz="1200" dirty="0" err="1"/>
              <a:t>Koenimbin</a:t>
            </a:r>
            <a:r>
              <a:rPr lang="en-US" sz="1200" dirty="0"/>
              <a:t>, a natural dietary compound of </a:t>
            </a:r>
            <a:r>
              <a:rPr lang="en-US" sz="1200" dirty="0" err="1"/>
              <a:t>Murraya</a:t>
            </a:r>
            <a:r>
              <a:rPr lang="en-US" sz="1200" dirty="0"/>
              <a:t> </a:t>
            </a:r>
            <a:r>
              <a:rPr lang="en-US" sz="1200" dirty="0" err="1"/>
              <a:t>koenigii</a:t>
            </a:r>
            <a:r>
              <a:rPr lang="en-US" sz="1200" dirty="0"/>
              <a:t> (L) </a:t>
            </a:r>
            <a:r>
              <a:rPr lang="en-US" sz="1200" dirty="0" err="1"/>
              <a:t>Spreng</a:t>
            </a:r>
            <a:r>
              <a:rPr lang="en-US" sz="1200" dirty="0"/>
              <a:t>: inhibition of MCF7 breast cancer cells and targeting of derived MCF7 breast cancer stem cells (CD44+/CD24−/low): an in vitro study. Drug design, development and therapy, 9, 1193.</a:t>
            </a:r>
          </a:p>
          <a:p>
            <a:pPr marL="285750" indent="-285750" algn="just">
              <a:buFont typeface="Arial" panose="020B0604020202020204" pitchFamily="34" charset="0"/>
              <a:buChar char="•"/>
            </a:pPr>
            <a:r>
              <a:rPr lang="en-US" sz="1200" dirty="0"/>
              <a:t>Al-</a:t>
            </a:r>
            <a:r>
              <a:rPr lang="en-US" sz="1200" dirty="0" err="1"/>
              <a:t>Abboodi</a:t>
            </a:r>
            <a:r>
              <a:rPr lang="en-US" sz="1200" dirty="0"/>
              <a:t>, A. S., </a:t>
            </a:r>
            <a:r>
              <a:rPr lang="en-US" sz="1200" dirty="0" err="1"/>
              <a:t>Rasedee</a:t>
            </a:r>
            <a:r>
              <a:rPr lang="en-US" sz="1200" dirty="0"/>
              <a:t>, A., Abdul, A. B., </a:t>
            </a:r>
            <a:r>
              <a:rPr lang="en-US" sz="1200" dirty="0" err="1"/>
              <a:t>Taufiq</a:t>
            </a:r>
            <a:r>
              <a:rPr lang="en-US" sz="1200" dirty="0"/>
              <a:t>-Yap, Y. H., </a:t>
            </a:r>
            <a:r>
              <a:rPr lang="en-US" sz="1200" dirty="0" err="1"/>
              <a:t>Alkaby</a:t>
            </a:r>
            <a:r>
              <a:rPr lang="en-US" sz="1200" dirty="0"/>
              <a:t>, W. A. A., </a:t>
            </a:r>
            <a:r>
              <a:rPr lang="en-US" sz="1200" dirty="0" err="1"/>
              <a:t>Ghaji</a:t>
            </a:r>
            <a:r>
              <a:rPr lang="en-US" sz="1200" dirty="0"/>
              <a:t>, M. S., ... &amp; Al-</a:t>
            </a:r>
            <a:r>
              <a:rPr lang="en-US" sz="1200" dirty="0" err="1"/>
              <a:t>Qubaisi</a:t>
            </a:r>
            <a:r>
              <a:rPr lang="en-US" sz="1200" dirty="0"/>
              <a:t>, M. S. (2017). Anticancer effect of </a:t>
            </a:r>
            <a:r>
              <a:rPr lang="en-US" sz="1200" dirty="0" err="1"/>
              <a:t>dentatin</a:t>
            </a:r>
            <a:r>
              <a:rPr lang="en-US" sz="1200" dirty="0"/>
              <a:t> and </a:t>
            </a:r>
            <a:r>
              <a:rPr lang="en-US" sz="1200" dirty="0" err="1"/>
              <a:t>dentatin-hydroxypropyl</a:t>
            </a:r>
            <a:r>
              <a:rPr lang="en-US" sz="1200" dirty="0"/>
              <a:t>-</a:t>
            </a:r>
            <a:r>
              <a:rPr lang="el-GR" sz="1200" dirty="0"/>
              <a:t>β-</a:t>
            </a:r>
            <a:r>
              <a:rPr lang="en-US" sz="1200" dirty="0" err="1"/>
              <a:t>cyclodextrin</a:t>
            </a:r>
            <a:r>
              <a:rPr lang="en-US" sz="1200" dirty="0"/>
              <a:t> complex on human colon cancer (HT-29) cell line. Drug design, development and therapy, 11, 3309.</a:t>
            </a:r>
          </a:p>
          <a:p>
            <a:pPr marL="285750" indent="-285750" algn="just">
              <a:buFont typeface="Arial" panose="020B0604020202020204" pitchFamily="34" charset="0"/>
              <a:buChar char="•"/>
            </a:pPr>
            <a:r>
              <a:rPr lang="en-US" sz="1200" dirty="0" err="1"/>
              <a:t>Albaayit</a:t>
            </a:r>
            <a:r>
              <a:rPr lang="en-US" sz="1200" dirty="0"/>
              <a:t>, S. F. A., Abba, Y., Abdullah, R., &amp; Abdullah, N. (2014). Evaluation of antioxidant activity and acute toxicity of </a:t>
            </a:r>
            <a:r>
              <a:rPr lang="en-US" sz="1200" dirty="0" err="1"/>
              <a:t>Clausena</a:t>
            </a:r>
            <a:r>
              <a:rPr lang="en-US" sz="1200" dirty="0"/>
              <a:t> </a:t>
            </a:r>
            <a:r>
              <a:rPr lang="en-US" sz="1200" dirty="0" err="1"/>
              <a:t>excavata</a:t>
            </a:r>
            <a:r>
              <a:rPr lang="en-US" sz="1200" dirty="0"/>
              <a:t> leaves extract. Evidence-Based Complementary and Alternative Medicine, 2014.</a:t>
            </a:r>
          </a:p>
          <a:p>
            <a:pPr marL="285750" indent="-285750" algn="just">
              <a:buFont typeface="Arial" panose="020B0604020202020204" pitchFamily="34" charset="0"/>
              <a:buChar char="•"/>
            </a:pPr>
            <a:r>
              <a:rPr lang="en-US" sz="1200" dirty="0" err="1"/>
              <a:t>Albaayit</a:t>
            </a:r>
            <a:r>
              <a:rPr lang="en-US" sz="1200" dirty="0"/>
              <a:t>, S. F. A., Abba, Y., Abdullah, R., &amp; Abdullah, N. (2016). Prophylactic effects of </a:t>
            </a:r>
            <a:r>
              <a:rPr lang="en-US" sz="1200" dirty="0" err="1"/>
              <a:t>Clausena</a:t>
            </a:r>
            <a:r>
              <a:rPr lang="en-US" sz="1200" dirty="0"/>
              <a:t> </a:t>
            </a:r>
            <a:r>
              <a:rPr lang="en-US" sz="1200" dirty="0" err="1"/>
              <a:t>excavata</a:t>
            </a:r>
            <a:r>
              <a:rPr lang="en-US" sz="1200" dirty="0"/>
              <a:t> </a:t>
            </a:r>
            <a:r>
              <a:rPr lang="en-US" sz="1200" dirty="0" err="1"/>
              <a:t>Burum</a:t>
            </a:r>
            <a:r>
              <a:rPr lang="en-US" sz="1200" dirty="0"/>
              <a:t>. f. leaf extract in ethanol-induced gastric ulcers. Drug design, development and therapy, 10, 1973.</a:t>
            </a:r>
          </a:p>
          <a:p>
            <a:pPr marL="285750" indent="-285750" algn="just">
              <a:buFont typeface="Arial" panose="020B0604020202020204" pitchFamily="34" charset="0"/>
              <a:buChar char="•"/>
            </a:pPr>
            <a:r>
              <a:rPr lang="en-US" sz="1200" dirty="0"/>
              <a:t>Association of Official Analytical Chemists (1984). Official Methods of Analysis. 14th Edition (Williams, S., </a:t>
            </a:r>
            <a:r>
              <a:rPr lang="en-US" sz="1200" dirty="0" err="1"/>
              <a:t>ed</a:t>
            </a:r>
            <a:r>
              <a:rPr lang="en-US" sz="1200" dirty="0"/>
              <a:t>), AOAC, Virginia.</a:t>
            </a:r>
          </a:p>
          <a:p>
            <a:pPr marL="285750" indent="-285750" algn="just">
              <a:buFont typeface="Arial" panose="020B0604020202020204" pitchFamily="34" charset="0"/>
              <a:buChar char="•"/>
            </a:pPr>
            <a:r>
              <a:rPr lang="en-US" sz="1200" dirty="0" err="1"/>
              <a:t>Andas</a:t>
            </a:r>
            <a:r>
              <a:rPr lang="en-US" sz="1200" dirty="0"/>
              <a:t>, A., Abdul, A. B., Rahman, H. S., </a:t>
            </a:r>
            <a:r>
              <a:rPr lang="en-US" sz="1200" dirty="0" err="1"/>
              <a:t>Sukari</a:t>
            </a:r>
            <a:r>
              <a:rPr lang="en-US" sz="1200" dirty="0"/>
              <a:t>, M. A., </a:t>
            </a:r>
            <a:r>
              <a:rPr lang="en-US" sz="1200" dirty="0" err="1"/>
              <a:t>Abdelwahab</a:t>
            </a:r>
            <a:r>
              <a:rPr lang="en-US" sz="1200" dirty="0"/>
              <a:t>, S. I., </a:t>
            </a:r>
            <a:r>
              <a:rPr lang="en-US" sz="1200" dirty="0" err="1"/>
              <a:t>Samad</a:t>
            </a:r>
            <a:r>
              <a:rPr lang="en-US" sz="1200" dirty="0"/>
              <a:t>, N. A., ... &amp; </a:t>
            </a:r>
            <a:r>
              <a:rPr lang="en-US" sz="1200" dirty="0" err="1"/>
              <a:t>Arbab</a:t>
            </a:r>
            <a:r>
              <a:rPr lang="en-US" sz="1200" dirty="0"/>
              <a:t>, I. A. (2015). </a:t>
            </a:r>
            <a:r>
              <a:rPr lang="en-US" sz="1200" dirty="0" err="1"/>
              <a:t>Dentatin</a:t>
            </a:r>
            <a:r>
              <a:rPr lang="en-US" sz="1200" dirty="0"/>
              <a:t> from </a:t>
            </a:r>
            <a:r>
              <a:rPr lang="en-US" sz="1200" dirty="0" err="1"/>
              <a:t>clausena</a:t>
            </a:r>
            <a:r>
              <a:rPr lang="en-US" sz="1200" dirty="0"/>
              <a:t> </a:t>
            </a:r>
            <a:r>
              <a:rPr lang="en-US" sz="1200" dirty="0" err="1"/>
              <a:t>excavata</a:t>
            </a:r>
            <a:r>
              <a:rPr lang="en-US" sz="1200" dirty="0"/>
              <a:t> induces apoptosis in HEPG2 cells via mitochondrial mediated signaling. Asian Pac. J. Cancer </a:t>
            </a:r>
            <a:r>
              <a:rPr lang="en-US" sz="1200" dirty="0" err="1"/>
              <a:t>Prev</a:t>
            </a:r>
            <a:r>
              <a:rPr lang="en-US" sz="1200" dirty="0"/>
              <a:t>, 16, 4311-4316.</a:t>
            </a:r>
          </a:p>
          <a:p>
            <a:pPr marL="285750" indent="-285750" algn="just">
              <a:buFont typeface="Arial" panose="020B0604020202020204" pitchFamily="34" charset="0"/>
              <a:buChar char="•"/>
            </a:pPr>
            <a:r>
              <a:rPr lang="en-US" sz="1200" dirty="0" err="1"/>
              <a:t>Arbab</a:t>
            </a:r>
            <a:r>
              <a:rPr lang="en-US" sz="1200" dirty="0"/>
              <a:t>, I. A., </a:t>
            </a:r>
            <a:r>
              <a:rPr lang="en-US" sz="1200" dirty="0" err="1"/>
              <a:t>Looi</a:t>
            </a:r>
            <a:r>
              <a:rPr lang="en-US" sz="1200" dirty="0"/>
              <a:t>, C. Y., Abdul, A. B., </a:t>
            </a:r>
            <a:r>
              <a:rPr lang="en-US" sz="1200" dirty="0" err="1"/>
              <a:t>Cheah</a:t>
            </a:r>
            <a:r>
              <a:rPr lang="en-US" sz="1200" dirty="0"/>
              <a:t>, F. K., Wong, W. F., </a:t>
            </a:r>
            <a:r>
              <a:rPr lang="en-US" sz="1200" dirty="0" err="1"/>
              <a:t>Sukari</a:t>
            </a:r>
            <a:r>
              <a:rPr lang="en-US" sz="1200" dirty="0"/>
              <a:t>, M. A., ... &amp; Mohamed Elhassan </a:t>
            </a:r>
            <a:r>
              <a:rPr lang="en-US" sz="1200" dirty="0" err="1"/>
              <a:t>Taha</a:t>
            </a:r>
            <a:r>
              <a:rPr lang="en-US" sz="1200" dirty="0"/>
              <a:t>, M. (2012). </a:t>
            </a:r>
            <a:r>
              <a:rPr lang="en-US" sz="1200" dirty="0" err="1"/>
              <a:t>Dentatin</a:t>
            </a:r>
            <a:r>
              <a:rPr lang="en-US" sz="1200" dirty="0"/>
              <a:t> induces apoptosis in prostate cancer cells via Bcl-2, </a:t>
            </a:r>
            <a:r>
              <a:rPr lang="en-US" sz="1200" dirty="0" err="1"/>
              <a:t>Bcl-xL</a:t>
            </a:r>
            <a:r>
              <a:rPr lang="en-US" sz="1200" dirty="0"/>
              <a:t>, </a:t>
            </a:r>
            <a:r>
              <a:rPr lang="en-US" sz="1200" dirty="0" err="1"/>
              <a:t>Survivin</a:t>
            </a:r>
            <a:r>
              <a:rPr lang="en-US" sz="1200" dirty="0"/>
              <a:t> downregulation, caspase-9,-3/7 activation, and NF-</a:t>
            </a:r>
            <a:r>
              <a:rPr lang="el-GR" sz="1200" dirty="0"/>
              <a:t>κ</a:t>
            </a:r>
            <a:r>
              <a:rPr lang="en-US" sz="1200" dirty="0"/>
              <a:t>B inhibition. Evidence-Based Complementary and Alternative Medicine, 2012.</a:t>
            </a:r>
          </a:p>
          <a:p>
            <a:pPr marL="285750" indent="-285750" algn="just">
              <a:buFont typeface="Arial" panose="020B0604020202020204" pitchFamily="34" charset="0"/>
              <a:buChar char="•"/>
            </a:pPr>
            <a:r>
              <a:rPr lang="en-US" sz="1200" dirty="0" err="1"/>
              <a:t>Arun</a:t>
            </a:r>
            <a:r>
              <a:rPr lang="en-US" sz="1200" dirty="0"/>
              <a:t>, A., Patel, O. P., Saini, D., Yadav, P. P., &amp; </a:t>
            </a:r>
            <a:r>
              <a:rPr lang="en-US" sz="1200" dirty="0" err="1"/>
              <a:t>Konwar</a:t>
            </a:r>
            <a:r>
              <a:rPr lang="en-US" sz="1200" dirty="0"/>
              <a:t>, R. (2017). Anti-colon cancer activity of </a:t>
            </a:r>
            <a:r>
              <a:rPr lang="en-US" sz="1200" dirty="0" err="1"/>
              <a:t>Murraya</a:t>
            </a:r>
            <a:r>
              <a:rPr lang="en-US" sz="1200" dirty="0"/>
              <a:t> </a:t>
            </a:r>
            <a:r>
              <a:rPr lang="en-US" sz="1200" dirty="0" err="1"/>
              <a:t>koenigii</a:t>
            </a:r>
            <a:r>
              <a:rPr lang="en-US" sz="1200" dirty="0"/>
              <a:t> leaves is due to constituent </a:t>
            </a:r>
            <a:r>
              <a:rPr lang="en-US" sz="1200" dirty="0" err="1"/>
              <a:t>murrayazoline</a:t>
            </a:r>
            <a:r>
              <a:rPr lang="en-US" sz="1200" dirty="0"/>
              <a:t> and O-</a:t>
            </a:r>
            <a:r>
              <a:rPr lang="en-US" sz="1200" dirty="0" err="1"/>
              <a:t>methylmurrayamine</a:t>
            </a:r>
            <a:r>
              <a:rPr lang="en-US" sz="1200" dirty="0"/>
              <a:t> A induced </a:t>
            </a:r>
            <a:r>
              <a:rPr lang="en-US" sz="1200" dirty="0" err="1"/>
              <a:t>mTOR</a:t>
            </a:r>
            <a:r>
              <a:rPr lang="en-US" sz="1200" dirty="0"/>
              <a:t>/AKT downregulation and mitochondrial apoptosis. Biomedicine &amp; Pharmacotherapy, 93, 510-521.</a:t>
            </a:r>
          </a:p>
          <a:p>
            <a:pPr marL="285750" indent="-285750" algn="just">
              <a:buFont typeface="Arial" panose="020B0604020202020204" pitchFamily="34" charset="0"/>
              <a:buChar char="•"/>
            </a:pPr>
            <a:r>
              <a:rPr lang="en-US" sz="1200" dirty="0"/>
              <a:t>Bhat, M., </a:t>
            </a:r>
            <a:r>
              <a:rPr lang="en-US" sz="1200" dirty="0" err="1"/>
              <a:t>Zinjarde</a:t>
            </a:r>
            <a:r>
              <a:rPr lang="en-US" sz="1200" dirty="0"/>
              <a:t>, S. S., Bhargava, S. Y., Kumar, A. R., &amp; Joshi, B. N. (2011). Antidiabetic Indian plants: a good source of potent amylase inhibitors. Evidence-Based Complementary and Alternative Medicine, 2011.</a:t>
            </a:r>
          </a:p>
          <a:p>
            <a:pPr marL="285750" indent="-285750" algn="just">
              <a:buFont typeface="Arial" panose="020B0604020202020204" pitchFamily="34" charset="0"/>
              <a:buChar char="•"/>
            </a:pPr>
            <a:r>
              <a:rPr lang="en-US" sz="1200" dirty="0"/>
              <a:t>Bhattacharya, K., </a:t>
            </a:r>
            <a:r>
              <a:rPr lang="en-US" sz="1200" dirty="0" err="1"/>
              <a:t>Samanta</a:t>
            </a:r>
            <a:r>
              <a:rPr lang="en-US" sz="1200" dirty="0"/>
              <a:t>, S. K., </a:t>
            </a:r>
            <a:r>
              <a:rPr lang="en-US" sz="1200" dirty="0" err="1"/>
              <a:t>Tripathi</a:t>
            </a:r>
            <a:r>
              <a:rPr lang="en-US" sz="1200" dirty="0"/>
              <a:t>, R., </a:t>
            </a:r>
            <a:r>
              <a:rPr lang="en-US" sz="1200" dirty="0" err="1"/>
              <a:t>Mallick</a:t>
            </a:r>
            <a:r>
              <a:rPr lang="en-US" sz="1200" dirty="0"/>
              <a:t>, A., Chandra, S., Pal, B. C., ... &amp; Mandal, C. (2010). Apoptotic effects of </a:t>
            </a:r>
            <a:r>
              <a:rPr lang="en-US" sz="1200" dirty="0" err="1"/>
              <a:t>mahanine</a:t>
            </a:r>
            <a:r>
              <a:rPr lang="en-US" sz="1200" dirty="0"/>
              <a:t> on human leukemic cells are mediated through crosstalk between Apo-1/</a:t>
            </a:r>
            <a:r>
              <a:rPr lang="en-US" sz="1200" dirty="0" err="1"/>
              <a:t>Fas</a:t>
            </a:r>
            <a:r>
              <a:rPr lang="en-US" sz="1200" dirty="0"/>
              <a:t> signaling and the Bid protein and via mitochondrial pathways. Biochemical pharmacology, 79(3), 361-372.</a:t>
            </a:r>
          </a:p>
        </p:txBody>
      </p:sp>
    </p:spTree>
    <p:extLst>
      <p:ext uri="{BB962C8B-B14F-4D97-AF65-F5344CB8AC3E}">
        <p14:creationId xmlns:p14="http://schemas.microsoft.com/office/powerpoint/2010/main" val="3376220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6" name="TextBox 5"/>
          <p:cNvSpPr txBox="1"/>
          <p:nvPr/>
        </p:nvSpPr>
        <p:spPr>
          <a:xfrm>
            <a:off x="685800" y="197977"/>
            <a:ext cx="7848600" cy="461665"/>
          </a:xfrm>
          <a:prstGeom prst="rect">
            <a:avLst/>
          </a:prstGeom>
          <a:noFill/>
        </p:spPr>
        <p:txBody>
          <a:bodyPr wrap="square" rtlCol="0">
            <a:spAutoFit/>
          </a:bodyPr>
          <a:lstStyle/>
          <a:p>
            <a:pPr lvl="0"/>
            <a:r>
              <a:rPr lang="fr-FR" sz="2400" b="1" dirty="0" err="1" smtClean="0">
                <a:solidFill>
                  <a:prstClr val="black"/>
                </a:solidFill>
              </a:rPr>
              <a:t>References</a:t>
            </a:r>
            <a:endParaRPr lang="fr-FR" sz="2400" b="1" dirty="0">
              <a:solidFill>
                <a:prstClr val="black"/>
              </a:solidFill>
            </a:endParaRPr>
          </a:p>
        </p:txBody>
      </p:sp>
      <p:sp>
        <p:nvSpPr>
          <p:cNvPr id="7" name="Rectangle 6"/>
          <p:cNvSpPr/>
          <p:nvPr/>
        </p:nvSpPr>
        <p:spPr>
          <a:xfrm>
            <a:off x="685800" y="844351"/>
            <a:ext cx="7620000" cy="4339650"/>
          </a:xfrm>
          <a:prstGeom prst="rect">
            <a:avLst/>
          </a:prstGeom>
        </p:spPr>
        <p:txBody>
          <a:bodyPr wrap="square">
            <a:spAutoFit/>
          </a:bodyPr>
          <a:lstStyle/>
          <a:p>
            <a:pPr marL="285750" indent="-285750" algn="just">
              <a:buFont typeface="Arial" panose="020B0604020202020204" pitchFamily="34" charset="0"/>
              <a:buChar char="•"/>
            </a:pPr>
            <a:r>
              <a:rPr lang="en-US" sz="1200" dirty="0"/>
              <a:t>Blois, M.  S.  (1958).  Antioxidant determinations by the use of a stable free radical.  Nature 181:1199-1200.</a:t>
            </a:r>
          </a:p>
          <a:p>
            <a:pPr marL="285750" indent="-285750" algn="just">
              <a:buFont typeface="Arial" panose="020B0604020202020204" pitchFamily="34" charset="0"/>
              <a:buChar char="•"/>
            </a:pPr>
            <a:r>
              <a:rPr lang="en-US" sz="1200" dirty="0" err="1"/>
              <a:t>Burkill</a:t>
            </a:r>
            <a:r>
              <a:rPr lang="en-US" sz="1200" dirty="0"/>
              <a:t>, I. H.  (1966).  A Dictionary of the Economic Products of the Malay Peninsula.  Kuala Lumpur: The Malaya Nature Society.</a:t>
            </a:r>
          </a:p>
          <a:p>
            <a:pPr marL="285750" indent="-285750" algn="just">
              <a:buFont typeface="Arial" panose="020B0604020202020204" pitchFamily="34" charset="0"/>
              <a:buChar char="•"/>
            </a:pPr>
            <a:r>
              <a:rPr lang="en-US" sz="1200" dirty="0"/>
              <a:t>Cheng, S. S., Chang, H. T., Lin, C. Y., Chen, P. S., Huang, C. G., Chen, W. J., &amp; Chang, S. T. (2009). Insecticidal activities of leaf and twig essential oils from </a:t>
            </a:r>
            <a:r>
              <a:rPr lang="en-US" sz="1200" dirty="0" err="1"/>
              <a:t>Clausena</a:t>
            </a:r>
            <a:r>
              <a:rPr lang="en-US" sz="1200" dirty="0"/>
              <a:t> </a:t>
            </a:r>
            <a:r>
              <a:rPr lang="en-US" sz="1200" dirty="0" err="1"/>
              <a:t>excavata</a:t>
            </a:r>
            <a:r>
              <a:rPr lang="en-US" sz="1200" dirty="0"/>
              <a:t> against </a:t>
            </a:r>
            <a:r>
              <a:rPr lang="en-US" sz="1200" dirty="0" err="1"/>
              <a:t>Aedes</a:t>
            </a:r>
            <a:r>
              <a:rPr lang="en-US" sz="1200" dirty="0"/>
              <a:t> </a:t>
            </a:r>
            <a:r>
              <a:rPr lang="en-US" sz="1200" dirty="0" err="1"/>
              <a:t>aegypti</a:t>
            </a:r>
            <a:r>
              <a:rPr lang="en-US" sz="1200" dirty="0"/>
              <a:t> and </a:t>
            </a:r>
            <a:r>
              <a:rPr lang="en-US" sz="1200" dirty="0" err="1"/>
              <a:t>Aedes</a:t>
            </a:r>
            <a:r>
              <a:rPr lang="en-US" sz="1200" dirty="0"/>
              <a:t> </a:t>
            </a:r>
            <a:r>
              <a:rPr lang="en-US" sz="1200" dirty="0" err="1"/>
              <a:t>albopictus</a:t>
            </a:r>
            <a:r>
              <a:rPr lang="en-US" sz="1200" dirty="0"/>
              <a:t> larvae. Pest Management Science: formerly Pesticide Science, 65(3), 339-343.</a:t>
            </a:r>
          </a:p>
          <a:p>
            <a:pPr marL="285750" indent="-285750" algn="just">
              <a:buFont typeface="Arial" panose="020B0604020202020204" pitchFamily="34" charset="0"/>
              <a:buChar char="•"/>
            </a:pPr>
            <a:r>
              <a:rPr lang="en-US" sz="1200" dirty="0"/>
              <a:t>Cho, Y. R., Lee, J. A., Kim, Y. Y., Kang, J. S., Lee, J. H., &amp; </a:t>
            </a:r>
            <a:r>
              <a:rPr lang="en-US" sz="1200" dirty="0" err="1"/>
              <a:t>Ahn</a:t>
            </a:r>
            <a:r>
              <a:rPr lang="en-US" sz="1200" dirty="0"/>
              <a:t>, E. K. (2018). Anti-obesity effects of </a:t>
            </a:r>
            <a:r>
              <a:rPr lang="en-US" sz="1200" dirty="0" err="1"/>
              <a:t>Clausena</a:t>
            </a:r>
            <a:r>
              <a:rPr lang="en-US" sz="1200" dirty="0"/>
              <a:t> </a:t>
            </a:r>
            <a:r>
              <a:rPr lang="en-US" sz="1200" dirty="0" err="1"/>
              <a:t>excavata</a:t>
            </a:r>
            <a:r>
              <a:rPr lang="en-US" sz="1200" dirty="0"/>
              <a:t> in high-fat diet-induced obese mice. Biomedicine &amp; Pharmacotherapy, 99, 253-260.</a:t>
            </a:r>
          </a:p>
          <a:p>
            <a:pPr marL="285750" indent="-285750" algn="just">
              <a:buFont typeface="Arial" panose="020B0604020202020204" pitchFamily="34" charset="0"/>
              <a:buChar char="•"/>
            </a:pPr>
            <a:r>
              <a:rPr lang="en-US" sz="1200" dirty="0"/>
              <a:t>de Souza, V. R., Pereira, P. A. P., da Silva, T. L. T., de Oliveira Lima, L. C., </a:t>
            </a:r>
            <a:r>
              <a:rPr lang="en-US" sz="1200" dirty="0" err="1"/>
              <a:t>Pio</a:t>
            </a:r>
            <a:r>
              <a:rPr lang="en-US" sz="1200" dirty="0"/>
              <a:t>, R., &amp; </a:t>
            </a:r>
            <a:r>
              <a:rPr lang="en-US" sz="1200" dirty="0" err="1"/>
              <a:t>Queiroz</a:t>
            </a:r>
            <a:r>
              <a:rPr lang="en-US" sz="1200" dirty="0"/>
              <a:t>, F. (2014). Determination of the bioactive compounds, antioxidant activity and chemical composition of Brazilian blackberry, red raspberry, strawberry, blueberry and sweet cherry fruits. Food chemistry, 156, 362-368.</a:t>
            </a:r>
          </a:p>
          <a:p>
            <a:pPr marL="285750" indent="-285750" algn="just">
              <a:buFont typeface="Arial" panose="020B0604020202020204" pitchFamily="34" charset="0"/>
              <a:buChar char="•"/>
            </a:pPr>
            <a:r>
              <a:rPr lang="en-US" sz="1200" dirty="0" err="1"/>
              <a:t>Hobani</a:t>
            </a:r>
            <a:r>
              <a:rPr lang="en-US" sz="1200" dirty="0"/>
              <a:t>, Y. H. (2017). The role of oxidative stress in </a:t>
            </a:r>
            <a:r>
              <a:rPr lang="en-US" sz="1200" dirty="0" err="1"/>
              <a:t>koenimbine</a:t>
            </a:r>
            <a:r>
              <a:rPr lang="en-US" sz="1200" dirty="0"/>
              <a:t>-induced DNA damage and heat shock protein modulation in HepG2 cells. Integrative cancer therapies, 16(4), 563-571.</a:t>
            </a:r>
          </a:p>
          <a:p>
            <a:pPr marL="285750" indent="-285750" algn="just">
              <a:buFont typeface="Arial" panose="020B0604020202020204" pitchFamily="34" charset="0"/>
              <a:buChar char="•"/>
            </a:pPr>
            <a:r>
              <a:rPr lang="en-US" sz="1200" dirty="0" err="1"/>
              <a:t>Husna</a:t>
            </a:r>
            <a:r>
              <a:rPr lang="en-US" sz="1200" dirty="0"/>
              <a:t>, F., </a:t>
            </a:r>
            <a:r>
              <a:rPr lang="en-US" sz="1200" dirty="0" err="1"/>
              <a:t>Suyatna</a:t>
            </a:r>
            <a:r>
              <a:rPr lang="en-US" sz="1200" dirty="0"/>
              <a:t>, F. D., </a:t>
            </a:r>
            <a:r>
              <a:rPr lang="en-US" sz="1200" dirty="0" err="1"/>
              <a:t>Arozal</a:t>
            </a:r>
            <a:r>
              <a:rPr lang="en-US" sz="1200" dirty="0"/>
              <a:t>, W., &amp; </a:t>
            </a:r>
            <a:r>
              <a:rPr lang="en-US" sz="1200" dirty="0" err="1"/>
              <a:t>Poerwaningsih</a:t>
            </a:r>
            <a:r>
              <a:rPr lang="en-US" sz="1200" dirty="0"/>
              <a:t>, E. H. (2018). Anti-Diabetic Potential of </a:t>
            </a:r>
            <a:r>
              <a:rPr lang="en-US" sz="1200" dirty="0" err="1"/>
              <a:t>Murraya</a:t>
            </a:r>
            <a:r>
              <a:rPr lang="en-US" sz="1200" dirty="0"/>
              <a:t> </a:t>
            </a:r>
            <a:r>
              <a:rPr lang="en-US" sz="1200" dirty="0" err="1"/>
              <a:t>Koenigii</a:t>
            </a:r>
            <a:r>
              <a:rPr lang="en-US" sz="1200" dirty="0"/>
              <a:t> (L.) and its Antioxidant Capacity in Nicotinamide-</a:t>
            </a:r>
            <a:r>
              <a:rPr lang="en-US" sz="1200" dirty="0" err="1"/>
              <a:t>Streptozotocin</a:t>
            </a:r>
            <a:r>
              <a:rPr lang="en-US" sz="1200" dirty="0"/>
              <a:t> Induced Diabetic Rats. Drug research.</a:t>
            </a:r>
          </a:p>
          <a:p>
            <a:pPr marL="285750" indent="-285750" algn="just">
              <a:buFont typeface="Arial" panose="020B0604020202020204" pitchFamily="34" charset="0"/>
              <a:buChar char="•"/>
            </a:pPr>
            <a:r>
              <a:rPr lang="en-US" sz="1200" dirty="0"/>
              <a:t>Kong, Y.  C., Ng, K.  H., But, P.  P.  H., Li, Q., Yu, S.  X., Zhang, H.  T., Cheng, K. F., </a:t>
            </a:r>
            <a:r>
              <a:rPr lang="en-US" sz="1200" dirty="0" err="1"/>
              <a:t>Soejarto</a:t>
            </a:r>
            <a:r>
              <a:rPr lang="en-US" sz="1200" dirty="0"/>
              <a:t>, D.  D., </a:t>
            </a:r>
            <a:r>
              <a:rPr lang="en-US" sz="1200" dirty="0" err="1"/>
              <a:t>Kan</a:t>
            </a:r>
            <a:r>
              <a:rPr lang="en-US" sz="1200" dirty="0"/>
              <a:t>, W.  S., Waterman, P.  G.  (1986).  Sources of the anti-</a:t>
            </a:r>
            <a:r>
              <a:rPr lang="en-US" sz="1200" dirty="0" err="1"/>
              <a:t>implanation</a:t>
            </a:r>
            <a:r>
              <a:rPr lang="en-US" sz="1200" dirty="0"/>
              <a:t> alkaloid </a:t>
            </a:r>
            <a:r>
              <a:rPr lang="en-US" sz="1200" dirty="0" err="1"/>
              <a:t>yueh</a:t>
            </a:r>
            <a:r>
              <a:rPr lang="en-US" sz="1200" dirty="0"/>
              <a:t> </a:t>
            </a:r>
            <a:r>
              <a:rPr lang="en-US" sz="1200" dirty="0" err="1"/>
              <a:t>chukene</a:t>
            </a:r>
            <a:r>
              <a:rPr lang="en-US" sz="1200" dirty="0"/>
              <a:t> in the genus </a:t>
            </a:r>
            <a:r>
              <a:rPr lang="en-US" sz="1200" dirty="0" err="1"/>
              <a:t>Murraya</a:t>
            </a:r>
            <a:r>
              <a:rPr lang="en-US" sz="1200" dirty="0"/>
              <a:t>, </a:t>
            </a:r>
            <a:r>
              <a:rPr lang="en-US" sz="1200" dirty="0" err="1"/>
              <a:t>J.Ethanopharmacol</a:t>
            </a:r>
            <a:r>
              <a:rPr lang="en-US" sz="1200" dirty="0"/>
              <a:t> 15: 195-200.</a:t>
            </a:r>
          </a:p>
          <a:p>
            <a:pPr marL="285750" indent="-285750" algn="just">
              <a:buFont typeface="Arial" panose="020B0604020202020204" pitchFamily="34" charset="0"/>
              <a:buChar char="•"/>
            </a:pPr>
            <a:r>
              <a:rPr lang="en-US" sz="1200" dirty="0" err="1"/>
              <a:t>Kongkathip</a:t>
            </a:r>
            <a:r>
              <a:rPr lang="en-US" sz="1200" dirty="0"/>
              <a:t>, B., </a:t>
            </a:r>
            <a:r>
              <a:rPr lang="en-US" sz="1200" dirty="0" err="1"/>
              <a:t>Kongkathip</a:t>
            </a:r>
            <a:r>
              <a:rPr lang="en-US" sz="1200" dirty="0"/>
              <a:t>, N., </a:t>
            </a:r>
            <a:r>
              <a:rPr lang="en-US" sz="1200" dirty="0" err="1"/>
              <a:t>Sunthitikawinsakul</a:t>
            </a:r>
            <a:r>
              <a:rPr lang="en-US" sz="1200" dirty="0"/>
              <a:t>, A., </a:t>
            </a:r>
            <a:r>
              <a:rPr lang="en-US" sz="1200" dirty="0" err="1"/>
              <a:t>Napaswat</a:t>
            </a:r>
            <a:r>
              <a:rPr lang="en-US" sz="1200" dirty="0"/>
              <a:t>, C., &amp; </a:t>
            </a:r>
            <a:r>
              <a:rPr lang="en-US" sz="1200" dirty="0" err="1"/>
              <a:t>Yoosook</a:t>
            </a:r>
            <a:r>
              <a:rPr lang="en-US" sz="1200" dirty="0"/>
              <a:t>, C. (2005). Anti‐HIV‐1 constituents from </a:t>
            </a:r>
            <a:r>
              <a:rPr lang="en-US" sz="1200" dirty="0" err="1"/>
              <a:t>Clausena</a:t>
            </a:r>
            <a:r>
              <a:rPr lang="en-US" sz="1200" dirty="0"/>
              <a:t> </a:t>
            </a:r>
            <a:r>
              <a:rPr lang="en-US" sz="1200" dirty="0" err="1"/>
              <a:t>excavata</a:t>
            </a:r>
            <a:r>
              <a:rPr lang="en-US" sz="1200" dirty="0"/>
              <a:t>: Part II. </a:t>
            </a:r>
            <a:r>
              <a:rPr lang="en-US" sz="1200" dirty="0" err="1"/>
              <a:t>carbazoles</a:t>
            </a:r>
            <a:r>
              <a:rPr lang="en-US" sz="1200" dirty="0"/>
              <a:t> and a </a:t>
            </a:r>
            <a:r>
              <a:rPr lang="en-US" sz="1200" dirty="0" err="1"/>
              <a:t>pyranocoumarin</a:t>
            </a:r>
            <a:r>
              <a:rPr lang="en-US" sz="1200" dirty="0"/>
              <a:t>. </a:t>
            </a:r>
            <a:r>
              <a:rPr lang="en-US" sz="1200" dirty="0" err="1"/>
              <a:t>Phytotherapy</a:t>
            </a:r>
            <a:r>
              <a:rPr lang="en-US" sz="1200" dirty="0"/>
              <a:t> Research: An International Journal Devoted to Pharmacological and Toxicological Evaluation of Natural Product Derivatives, 19(8), 728-731. </a:t>
            </a:r>
          </a:p>
          <a:p>
            <a:pPr marL="285750" indent="-285750" algn="just">
              <a:buFont typeface="Arial" panose="020B0604020202020204" pitchFamily="34" charset="0"/>
              <a:buChar char="•"/>
            </a:pPr>
            <a:r>
              <a:rPr lang="en-US" sz="1200" dirty="0"/>
              <a:t>Lai, L.  S., Chou, S.  T. and  Chao, W.  W.  (2001).  Studies on the </a:t>
            </a:r>
            <a:r>
              <a:rPr lang="en-US" sz="1200" dirty="0" err="1"/>
              <a:t>antioxidative</a:t>
            </a:r>
            <a:r>
              <a:rPr lang="en-US" sz="1200" dirty="0"/>
              <a:t> activities of </a:t>
            </a:r>
            <a:r>
              <a:rPr lang="en-US" sz="1200" dirty="0" err="1"/>
              <a:t>hsian-tsao</a:t>
            </a:r>
            <a:r>
              <a:rPr lang="en-US" sz="1200" dirty="0"/>
              <a:t> (</a:t>
            </a:r>
            <a:r>
              <a:rPr lang="en-US" sz="1200" dirty="0" err="1"/>
              <a:t>Mesona</a:t>
            </a:r>
            <a:r>
              <a:rPr lang="en-US" sz="1200" dirty="0"/>
              <a:t> </a:t>
            </a:r>
            <a:r>
              <a:rPr lang="en-US" sz="1200" dirty="0" err="1"/>
              <a:t>procumbens</a:t>
            </a:r>
            <a:r>
              <a:rPr lang="en-US" sz="1200" dirty="0"/>
              <a:t> </a:t>
            </a:r>
            <a:r>
              <a:rPr lang="en-US" sz="1200" dirty="0" err="1"/>
              <a:t>hemls</a:t>
            </a:r>
            <a:r>
              <a:rPr lang="en-US" sz="1200" dirty="0"/>
              <a:t>) leaf gum. J. </a:t>
            </a:r>
            <a:r>
              <a:rPr lang="en-US" sz="1200" dirty="0" err="1"/>
              <a:t>Agri</a:t>
            </a:r>
            <a:r>
              <a:rPr lang="en-US" sz="1200" dirty="0"/>
              <a:t> Food </a:t>
            </a:r>
            <a:r>
              <a:rPr lang="en-US" sz="1200" dirty="0" err="1"/>
              <a:t>Chem</a:t>
            </a:r>
            <a:r>
              <a:rPr lang="en-US" sz="1200" dirty="0"/>
              <a:t> 963-968.</a:t>
            </a:r>
          </a:p>
        </p:txBody>
      </p:sp>
    </p:spTree>
    <p:extLst>
      <p:ext uri="{BB962C8B-B14F-4D97-AF65-F5344CB8AC3E}">
        <p14:creationId xmlns:p14="http://schemas.microsoft.com/office/powerpoint/2010/main" val="1351682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6" name="TextBox 5"/>
          <p:cNvSpPr txBox="1"/>
          <p:nvPr/>
        </p:nvSpPr>
        <p:spPr>
          <a:xfrm>
            <a:off x="685800" y="197977"/>
            <a:ext cx="7848600" cy="461665"/>
          </a:xfrm>
          <a:prstGeom prst="rect">
            <a:avLst/>
          </a:prstGeom>
          <a:noFill/>
        </p:spPr>
        <p:txBody>
          <a:bodyPr wrap="square" rtlCol="0">
            <a:spAutoFit/>
          </a:bodyPr>
          <a:lstStyle/>
          <a:p>
            <a:pPr lvl="0"/>
            <a:r>
              <a:rPr lang="fr-FR" sz="2400" b="1" dirty="0" err="1" smtClean="0">
                <a:solidFill>
                  <a:prstClr val="black"/>
                </a:solidFill>
              </a:rPr>
              <a:t>References</a:t>
            </a:r>
            <a:endParaRPr lang="fr-FR" sz="2400" b="1" dirty="0">
              <a:solidFill>
                <a:prstClr val="black"/>
              </a:solidFill>
            </a:endParaRPr>
          </a:p>
        </p:txBody>
      </p:sp>
      <p:sp>
        <p:nvSpPr>
          <p:cNvPr id="7" name="Rectangle 6"/>
          <p:cNvSpPr/>
          <p:nvPr/>
        </p:nvSpPr>
        <p:spPr>
          <a:xfrm>
            <a:off x="685800" y="844351"/>
            <a:ext cx="7620000" cy="4339650"/>
          </a:xfrm>
          <a:prstGeom prst="rect">
            <a:avLst/>
          </a:prstGeom>
        </p:spPr>
        <p:txBody>
          <a:bodyPr wrap="square">
            <a:spAutoFit/>
          </a:bodyPr>
          <a:lstStyle/>
          <a:p>
            <a:pPr marL="285750" indent="-285750" algn="just">
              <a:buFont typeface="Arial" panose="020B0604020202020204" pitchFamily="34" charset="0"/>
              <a:buChar char="•"/>
            </a:pPr>
            <a:r>
              <a:rPr lang="en-US" sz="1200" dirty="0" err="1"/>
              <a:t>Mahipal</a:t>
            </a:r>
            <a:r>
              <a:rPr lang="en-US" sz="1200" dirty="0"/>
              <a:t>, P., &amp; </a:t>
            </a:r>
            <a:r>
              <a:rPr lang="en-US" sz="1200" dirty="0" err="1"/>
              <a:t>Pawar</a:t>
            </a:r>
            <a:r>
              <a:rPr lang="en-US" sz="1200" dirty="0"/>
              <a:t>, R. S. (2017). </a:t>
            </a:r>
            <a:r>
              <a:rPr lang="en-US" sz="1200" dirty="0" err="1"/>
              <a:t>Nephroprotective</a:t>
            </a:r>
            <a:r>
              <a:rPr lang="en-US" sz="1200" dirty="0"/>
              <a:t> effect of </a:t>
            </a:r>
            <a:r>
              <a:rPr lang="en-US" sz="1200" dirty="0" err="1"/>
              <a:t>Murraya</a:t>
            </a:r>
            <a:r>
              <a:rPr lang="en-US" sz="1200" dirty="0"/>
              <a:t> </a:t>
            </a:r>
            <a:r>
              <a:rPr lang="en-US" sz="1200" dirty="0" err="1"/>
              <a:t>koenigii</a:t>
            </a:r>
            <a:r>
              <a:rPr lang="en-US" sz="1200" dirty="0"/>
              <a:t> on cyclophosphamide induced nephrotoxicity in rats. Asian Pacific journal of tropical medicine, 10(8), 808-812.</a:t>
            </a:r>
          </a:p>
          <a:p>
            <a:pPr marL="285750" indent="-285750" algn="just">
              <a:buFont typeface="Arial" panose="020B0604020202020204" pitchFamily="34" charset="0"/>
              <a:buChar char="•"/>
            </a:pPr>
            <a:r>
              <a:rPr lang="en-US" sz="1200" dirty="0" err="1"/>
              <a:t>Nooron</a:t>
            </a:r>
            <a:r>
              <a:rPr lang="en-US" sz="1200" dirty="0"/>
              <a:t>, N., </a:t>
            </a:r>
            <a:r>
              <a:rPr lang="en-US" sz="1200" dirty="0" err="1"/>
              <a:t>Ohba</a:t>
            </a:r>
            <a:r>
              <a:rPr lang="en-US" sz="1200" dirty="0"/>
              <a:t>, K., Takeda, K., Shibahara, S., &amp; </a:t>
            </a:r>
            <a:r>
              <a:rPr lang="en-US" sz="1200" dirty="0" err="1"/>
              <a:t>Chiabchalard</a:t>
            </a:r>
            <a:r>
              <a:rPr lang="en-US" sz="1200" dirty="0"/>
              <a:t>, A. (2017). Dysregulated Expression of MITF in Subsets of Hepatocellular Carcinoma and Cholangiocarcinoma. The Tohoku journal of experimental medicine, 242(4), 291-302.</a:t>
            </a:r>
          </a:p>
          <a:p>
            <a:pPr marL="285750" indent="-285750" algn="just">
              <a:buFont typeface="Arial" panose="020B0604020202020204" pitchFamily="34" charset="0"/>
              <a:buChar char="•"/>
            </a:pPr>
            <a:r>
              <a:rPr lang="en-US" sz="1200" dirty="0" err="1"/>
              <a:t>Panghal</a:t>
            </a:r>
            <a:r>
              <a:rPr lang="en-US" sz="1200" dirty="0"/>
              <a:t>, M., Kaushal, V., &amp; Yadav, J. P. (2011). In vitro antimicrobial activity of ten medicinal plants against clinical isolates of oral cancer cases. Annals of clinical Microbiology and Antimicrobials, 10(1), 21.</a:t>
            </a:r>
          </a:p>
          <a:p>
            <a:pPr marL="285750" indent="-285750" algn="just">
              <a:buFont typeface="Arial" panose="020B0604020202020204" pitchFamily="34" charset="0"/>
              <a:buChar char="•"/>
            </a:pPr>
            <a:r>
              <a:rPr lang="en-US" sz="1200" dirty="0" err="1"/>
              <a:t>Patil</a:t>
            </a:r>
            <a:r>
              <a:rPr lang="en-US" sz="1200" dirty="0"/>
              <a:t>, S. V., </a:t>
            </a:r>
            <a:r>
              <a:rPr lang="en-US" sz="1200" dirty="0" err="1"/>
              <a:t>Patil</a:t>
            </a:r>
            <a:r>
              <a:rPr lang="en-US" sz="1200" dirty="0"/>
              <a:t>, C. D., </a:t>
            </a:r>
            <a:r>
              <a:rPr lang="en-US" sz="1200" dirty="0" err="1"/>
              <a:t>Salunkhe</a:t>
            </a:r>
            <a:r>
              <a:rPr lang="en-US" sz="1200" dirty="0"/>
              <a:t>, R. B., &amp; </a:t>
            </a:r>
            <a:r>
              <a:rPr lang="en-US" sz="1200" dirty="0" err="1"/>
              <a:t>Salunke</a:t>
            </a:r>
            <a:r>
              <a:rPr lang="en-US" sz="1200" dirty="0"/>
              <a:t>, B. K. (2010). </a:t>
            </a:r>
            <a:r>
              <a:rPr lang="en-US" sz="1200" dirty="0" err="1"/>
              <a:t>Larvicidal</a:t>
            </a:r>
            <a:r>
              <a:rPr lang="en-US" sz="1200" dirty="0"/>
              <a:t> activities of six plants extracts against two mosquito species, </a:t>
            </a:r>
            <a:r>
              <a:rPr lang="en-US" sz="1200" dirty="0" err="1"/>
              <a:t>Aedes</a:t>
            </a:r>
            <a:r>
              <a:rPr lang="en-US" sz="1200" dirty="0"/>
              <a:t> </a:t>
            </a:r>
            <a:r>
              <a:rPr lang="en-US" sz="1200" dirty="0" err="1"/>
              <a:t>aegypti</a:t>
            </a:r>
            <a:r>
              <a:rPr lang="en-US" sz="1200" dirty="0"/>
              <a:t> and Anopheles </a:t>
            </a:r>
            <a:r>
              <a:rPr lang="en-US" sz="1200" dirty="0" err="1"/>
              <a:t>stephensi</a:t>
            </a:r>
            <a:r>
              <a:rPr lang="en-US" sz="1200" dirty="0"/>
              <a:t>. Trop Biomed, 27(3), 360-365.</a:t>
            </a:r>
          </a:p>
          <a:p>
            <a:pPr marL="285750" indent="-285750" algn="just">
              <a:buFont typeface="Arial" panose="020B0604020202020204" pitchFamily="34" charset="0"/>
              <a:buChar char="•"/>
            </a:pPr>
            <a:r>
              <a:rPr lang="en-US" sz="1200" dirty="0" err="1"/>
              <a:t>Ponnusamy</a:t>
            </a:r>
            <a:r>
              <a:rPr lang="en-US" sz="1200" dirty="0"/>
              <a:t>, S., </a:t>
            </a:r>
            <a:r>
              <a:rPr lang="en-US" sz="1200" dirty="0" err="1"/>
              <a:t>Ravindran</a:t>
            </a:r>
            <a:r>
              <a:rPr lang="en-US" sz="1200" dirty="0"/>
              <a:t>, R., </a:t>
            </a:r>
            <a:r>
              <a:rPr lang="en-US" sz="1200" dirty="0" err="1"/>
              <a:t>Zinjarde</a:t>
            </a:r>
            <a:r>
              <a:rPr lang="en-US" sz="1200" dirty="0"/>
              <a:t>, S., Bhargava, S., &amp; Ravi Kumar, A. (2011). Evaluation of traditional Indian antidiabetic medicinal plants for human pancreatic amylase inhibitory effect in vitro. Evidence-Based Complementary and Alternative Medicine, 2011.</a:t>
            </a:r>
          </a:p>
          <a:p>
            <a:pPr marL="285750" indent="-285750" algn="just">
              <a:buFont typeface="Arial" panose="020B0604020202020204" pitchFamily="34" charset="0"/>
              <a:buChar char="•"/>
            </a:pPr>
            <a:r>
              <a:rPr lang="en-US" sz="1200" dirty="0" err="1"/>
              <a:t>Ramkissoon</a:t>
            </a:r>
            <a:r>
              <a:rPr lang="en-US" sz="1200" dirty="0"/>
              <a:t>, J. S., </a:t>
            </a:r>
            <a:r>
              <a:rPr lang="en-US" sz="1200" dirty="0" err="1"/>
              <a:t>Mahomoodally</a:t>
            </a:r>
            <a:r>
              <a:rPr lang="en-US" sz="1200" dirty="0"/>
              <a:t>, M. F., Ahmed, N., &amp; </a:t>
            </a:r>
            <a:r>
              <a:rPr lang="en-US" sz="1200" dirty="0" err="1"/>
              <a:t>Subratty</a:t>
            </a:r>
            <a:r>
              <a:rPr lang="en-US" sz="1200" dirty="0"/>
              <a:t>, A. H. (2013). Antioxidant and anti–glycation activities correlates with phenolic composition of tropical medicinal herbs. Asian Pacific journal of tropical medicine, 6(7), 561-569.</a:t>
            </a:r>
          </a:p>
          <a:p>
            <a:pPr marL="285750" indent="-285750" algn="just">
              <a:buFont typeface="Arial" panose="020B0604020202020204" pitchFamily="34" charset="0"/>
              <a:buChar char="•"/>
            </a:pPr>
            <a:r>
              <a:rPr lang="en-US" sz="1200" dirty="0"/>
              <a:t>Ridley, H. N. (1925). Endemic plants. J. Bot, 63, 182-183.</a:t>
            </a:r>
          </a:p>
          <a:p>
            <a:pPr marL="285750" indent="-285750" algn="just">
              <a:buFont typeface="Arial" panose="020B0604020202020204" pitchFamily="34" charset="0"/>
              <a:buChar char="•"/>
            </a:pPr>
            <a:r>
              <a:rPr lang="en-US" sz="1200" dirty="0"/>
              <a:t>Rodriguez-</a:t>
            </a:r>
            <a:r>
              <a:rPr lang="en-US" sz="1200" dirty="0" err="1"/>
              <a:t>Casado</a:t>
            </a:r>
            <a:r>
              <a:rPr lang="en-US" sz="1200" dirty="0"/>
              <a:t>, A. (2016). The health potential of fruits and vegetables phytochemicals: notable examples. Critical reviews in food science and nutrition, 56(7), 1097-1107.</a:t>
            </a:r>
          </a:p>
          <a:p>
            <a:pPr marL="285750" indent="-285750" algn="just">
              <a:buFont typeface="Arial" panose="020B0604020202020204" pitchFamily="34" charset="0"/>
              <a:buChar char="•"/>
            </a:pPr>
            <a:r>
              <a:rPr lang="en-US" sz="1200" dirty="0"/>
              <a:t>Singleton, V.  L. and Rossi, J.  A.  (1965).   Colorimetry of total </a:t>
            </a:r>
            <a:r>
              <a:rPr lang="en-US" sz="1200" dirty="0" err="1"/>
              <a:t>phenolics</a:t>
            </a:r>
            <a:r>
              <a:rPr lang="en-US" sz="1200" dirty="0"/>
              <a:t> with </a:t>
            </a:r>
            <a:r>
              <a:rPr lang="en-US" sz="1200" dirty="0" err="1"/>
              <a:t>phosphomolybdic-phosphotungstic</a:t>
            </a:r>
            <a:r>
              <a:rPr lang="en-US" sz="1200" dirty="0"/>
              <a:t> acid reagents, American Journal of Enology and Viticulture 16:144–158.Soepadmo et al 1991</a:t>
            </a:r>
          </a:p>
          <a:p>
            <a:pPr marL="285750" indent="-285750" algn="just">
              <a:buFont typeface="Arial" panose="020B0604020202020204" pitchFamily="34" charset="0"/>
              <a:buChar char="•"/>
            </a:pPr>
            <a:r>
              <a:rPr lang="en-US" sz="1200" dirty="0" err="1"/>
              <a:t>Sunthitikawinsakul</a:t>
            </a:r>
            <a:r>
              <a:rPr lang="en-US" sz="1200" dirty="0"/>
              <a:t>, A., </a:t>
            </a:r>
            <a:r>
              <a:rPr lang="en-US" sz="1200" dirty="0" err="1"/>
              <a:t>Kongkathip</a:t>
            </a:r>
            <a:r>
              <a:rPr lang="en-US" sz="1200" dirty="0"/>
              <a:t>, N., </a:t>
            </a:r>
            <a:r>
              <a:rPr lang="en-US" sz="1200" dirty="0" err="1"/>
              <a:t>Kongkathip</a:t>
            </a:r>
            <a:r>
              <a:rPr lang="en-US" sz="1200" dirty="0"/>
              <a:t>, B., </a:t>
            </a:r>
            <a:r>
              <a:rPr lang="en-US" sz="1200" dirty="0" err="1"/>
              <a:t>Phonnakhu</a:t>
            </a:r>
            <a:r>
              <a:rPr lang="en-US" sz="1200" dirty="0"/>
              <a:t>, S., Daly, J. W., </a:t>
            </a:r>
            <a:r>
              <a:rPr lang="en-US" sz="1200" dirty="0" err="1"/>
              <a:t>Spande</a:t>
            </a:r>
            <a:r>
              <a:rPr lang="en-US" sz="1200" dirty="0"/>
              <a:t>, T. F.,&amp; </a:t>
            </a:r>
            <a:r>
              <a:rPr lang="en-US" sz="1200" dirty="0" err="1"/>
              <a:t>Rochanaruangrai</a:t>
            </a:r>
            <a:r>
              <a:rPr lang="en-US" sz="1200" dirty="0"/>
              <a:t>, S. (2003). </a:t>
            </a:r>
            <a:r>
              <a:rPr lang="en-US" sz="1200" dirty="0" err="1"/>
              <a:t>Coumarins</a:t>
            </a:r>
            <a:r>
              <a:rPr lang="en-US" sz="1200" dirty="0"/>
              <a:t> and </a:t>
            </a:r>
            <a:r>
              <a:rPr lang="en-US" sz="1200" dirty="0" err="1"/>
              <a:t>carbazoles</a:t>
            </a:r>
            <a:r>
              <a:rPr lang="en-US" sz="1200" dirty="0"/>
              <a:t> from </a:t>
            </a:r>
            <a:r>
              <a:rPr lang="en-US" sz="1200" dirty="0" err="1"/>
              <a:t>Clausena</a:t>
            </a:r>
            <a:r>
              <a:rPr lang="en-US" sz="1200" dirty="0"/>
              <a:t> </a:t>
            </a:r>
            <a:r>
              <a:rPr lang="en-US" sz="1200" dirty="0" err="1"/>
              <a:t>excavata</a:t>
            </a:r>
            <a:r>
              <a:rPr lang="en-US" sz="1200" dirty="0"/>
              <a:t> exhibited </a:t>
            </a:r>
            <a:r>
              <a:rPr lang="en-US" sz="1200" dirty="0" err="1"/>
              <a:t>antimycobacterial</a:t>
            </a:r>
            <a:r>
              <a:rPr lang="en-US" sz="1200" dirty="0"/>
              <a:t> and antifungal activities. Planta </a:t>
            </a:r>
            <a:r>
              <a:rPr lang="en-US" sz="1200" dirty="0" err="1"/>
              <a:t>Medica</a:t>
            </a:r>
            <a:r>
              <a:rPr lang="en-US" sz="1200" dirty="0"/>
              <a:t>, 69(02), 155-157.</a:t>
            </a:r>
          </a:p>
        </p:txBody>
      </p:sp>
    </p:spTree>
    <p:extLst>
      <p:ext uri="{BB962C8B-B14F-4D97-AF65-F5344CB8AC3E}">
        <p14:creationId xmlns:p14="http://schemas.microsoft.com/office/powerpoint/2010/main" val="1451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10490"/>
            <a:ext cx="8382000" cy="5909310"/>
          </a:xfrm>
          <a:prstGeom prst="rect">
            <a:avLst/>
          </a:prstGeom>
          <a:noFill/>
        </p:spPr>
        <p:txBody>
          <a:bodyPr wrap="square" rtlCol="0">
            <a:spAutoFit/>
          </a:bodyPr>
          <a:lstStyle/>
          <a:p>
            <a:pPr algn="just"/>
            <a:r>
              <a:rPr lang="fr-FR" b="1" dirty="0"/>
              <a:t>Abstract: </a:t>
            </a:r>
            <a:endParaRPr lang="fr-FR" dirty="0"/>
          </a:p>
          <a:p>
            <a:pPr algn="just"/>
            <a:r>
              <a:rPr lang="en-US" i="1" dirty="0" err="1"/>
              <a:t>Clausena</a:t>
            </a:r>
            <a:r>
              <a:rPr lang="en-US" i="1" dirty="0"/>
              <a:t> </a:t>
            </a:r>
            <a:r>
              <a:rPr lang="en-US" i="1" dirty="0" err="1"/>
              <a:t>excavata</a:t>
            </a:r>
            <a:r>
              <a:rPr lang="en-US" i="1" dirty="0"/>
              <a:t> </a:t>
            </a:r>
            <a:r>
              <a:rPr lang="en-US" dirty="0"/>
              <a:t>(CE) and </a:t>
            </a:r>
            <a:r>
              <a:rPr lang="en-US" i="1" dirty="0" err="1"/>
              <a:t>Murraya</a:t>
            </a:r>
            <a:r>
              <a:rPr lang="en-US" i="1" dirty="0"/>
              <a:t> </a:t>
            </a:r>
            <a:r>
              <a:rPr lang="en-US" i="1" dirty="0" err="1"/>
              <a:t>koenigii</a:t>
            </a:r>
            <a:r>
              <a:rPr lang="en-US" dirty="0"/>
              <a:t> (MK) have shown potential medicinal values of herbal plants, thus they were investigated for their nutrient composition.  MK possessed higher carbohydrate but lower fiber than CE.  Vitamin A is higher in MK but lower vitamin C and E than CE.  Antioxidant and </a:t>
            </a:r>
            <a:r>
              <a:rPr lang="en-US" dirty="0" err="1"/>
              <a:t>antiproliferative</a:t>
            </a:r>
            <a:r>
              <a:rPr lang="en-US" dirty="0"/>
              <a:t> activities of CE and MK crude extracts and essential oils and the composition of essential oil were also examined.  The </a:t>
            </a:r>
            <a:r>
              <a:rPr lang="en-US" dirty="0" err="1"/>
              <a:t>hydrodistilled</a:t>
            </a:r>
            <a:r>
              <a:rPr lang="en-US" dirty="0"/>
              <a:t> essential oil was </a:t>
            </a:r>
            <a:r>
              <a:rPr lang="en-US" dirty="0" err="1"/>
              <a:t>analysed</a:t>
            </a:r>
            <a:r>
              <a:rPr lang="en-US" dirty="0"/>
              <a:t> by GC/MS.  CE and MK leaf oils were made up of </a:t>
            </a:r>
            <a:r>
              <a:rPr lang="en-US" dirty="0" err="1"/>
              <a:t>safrole</a:t>
            </a:r>
            <a:r>
              <a:rPr lang="en-US" dirty="0"/>
              <a:t> and β-</a:t>
            </a:r>
            <a:r>
              <a:rPr lang="en-US" dirty="0" err="1"/>
              <a:t>farnesene</a:t>
            </a:r>
            <a:r>
              <a:rPr lang="en-US" dirty="0"/>
              <a:t>.  Phenolic contents of the </a:t>
            </a:r>
            <a:r>
              <a:rPr lang="en-US" dirty="0" err="1"/>
              <a:t>methanolic</a:t>
            </a:r>
            <a:r>
              <a:rPr lang="en-US" dirty="0"/>
              <a:t> extracts of both plants were higher than the water extracts with CE exhibited higher phenolic content.  Antioxidant activities were measured via inhibition of linoleic acid oxidation and scavenging of DPPH radicals.  The </a:t>
            </a:r>
            <a:r>
              <a:rPr lang="en-US" dirty="0" err="1"/>
              <a:t>methanolic</a:t>
            </a:r>
            <a:r>
              <a:rPr lang="en-US" dirty="0"/>
              <a:t> extracts exhibited significant activities in both assays.  MK </a:t>
            </a:r>
            <a:r>
              <a:rPr lang="en-US" dirty="0" err="1"/>
              <a:t>methanolic</a:t>
            </a:r>
            <a:r>
              <a:rPr lang="en-US" dirty="0"/>
              <a:t> extract and oil significantly inhibited linoleic acid oxidation but weakly scavenged DPPH radical than CE.  </a:t>
            </a:r>
            <a:r>
              <a:rPr lang="en-US" dirty="0" err="1"/>
              <a:t>Antiproliferative</a:t>
            </a:r>
            <a:r>
              <a:rPr lang="en-US" dirty="0"/>
              <a:t> activities against HepG2, MCF-7, MDA-MB-231, HeLa and CAOV3 were determined using MTT assay.  MK </a:t>
            </a:r>
            <a:r>
              <a:rPr lang="en-US" dirty="0" err="1"/>
              <a:t>methanolic</a:t>
            </a:r>
            <a:r>
              <a:rPr lang="en-US" dirty="0"/>
              <a:t> extract and oil possessed the most potent </a:t>
            </a:r>
            <a:r>
              <a:rPr lang="en-US" dirty="0" err="1"/>
              <a:t>antiproliferative</a:t>
            </a:r>
            <a:r>
              <a:rPr lang="en-US" dirty="0"/>
              <a:t> effects.  In conclusion, the </a:t>
            </a:r>
            <a:r>
              <a:rPr lang="en-US" dirty="0" err="1"/>
              <a:t>methanolic</a:t>
            </a:r>
            <a:r>
              <a:rPr lang="en-US" dirty="0"/>
              <a:t> extracts especially MK have the great potential in antioxidant and </a:t>
            </a:r>
            <a:r>
              <a:rPr lang="en-US" dirty="0" err="1"/>
              <a:t>antiproliferative</a:t>
            </a:r>
            <a:r>
              <a:rPr lang="en-US" dirty="0"/>
              <a:t> activities.  Further investigations are required to explain the underlying </a:t>
            </a:r>
            <a:r>
              <a:rPr lang="en-US" dirty="0" smtClean="0"/>
              <a:t>mechanisms.</a:t>
            </a:r>
            <a:endParaRPr lang="en-US" dirty="0"/>
          </a:p>
          <a:p>
            <a:pPr algn="just"/>
            <a:endParaRPr lang="en-US" dirty="0"/>
          </a:p>
          <a:p>
            <a:pPr algn="just"/>
            <a:r>
              <a:rPr lang="fr-FR" b="1" dirty="0"/>
              <a:t>Keywords: </a:t>
            </a:r>
            <a:r>
              <a:rPr lang="fr-FR" dirty="0" err="1"/>
              <a:t>Antioxidant</a:t>
            </a:r>
            <a:r>
              <a:rPr lang="fr-FR" dirty="0"/>
              <a:t>; </a:t>
            </a:r>
            <a:r>
              <a:rPr lang="fr-FR" dirty="0" err="1"/>
              <a:t>Antiproliferative</a:t>
            </a:r>
            <a:r>
              <a:rPr lang="fr-FR" dirty="0"/>
              <a:t>; </a:t>
            </a:r>
            <a:r>
              <a:rPr lang="fr-FR" i="1" dirty="0" err="1"/>
              <a:t>Clausena</a:t>
            </a:r>
            <a:r>
              <a:rPr lang="fr-FR" i="1" dirty="0"/>
              <a:t> </a:t>
            </a:r>
            <a:r>
              <a:rPr lang="fr-FR" i="1" dirty="0" err="1"/>
              <a:t>excavata</a:t>
            </a:r>
            <a:r>
              <a:rPr lang="fr-FR" dirty="0"/>
              <a:t>; </a:t>
            </a:r>
            <a:r>
              <a:rPr lang="fr-FR" i="1" dirty="0" err="1"/>
              <a:t>Murraya</a:t>
            </a:r>
            <a:r>
              <a:rPr lang="fr-FR" i="1" dirty="0"/>
              <a:t> </a:t>
            </a:r>
            <a:r>
              <a:rPr lang="fr-FR" i="1" dirty="0" err="1"/>
              <a:t>koenigii</a:t>
            </a:r>
            <a:r>
              <a:rPr lang="fr-FR" dirty="0"/>
              <a:t>; </a:t>
            </a:r>
            <a:r>
              <a:rPr lang="fr-FR" dirty="0" err="1"/>
              <a:t>Nutrient</a:t>
            </a:r>
            <a:r>
              <a:rPr lang="fr-FR" dirty="0"/>
              <a:t> composition</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6" name="TextBox 5"/>
          <p:cNvSpPr txBox="1"/>
          <p:nvPr/>
        </p:nvSpPr>
        <p:spPr>
          <a:xfrm>
            <a:off x="685800" y="197977"/>
            <a:ext cx="7848600" cy="461665"/>
          </a:xfrm>
          <a:prstGeom prst="rect">
            <a:avLst/>
          </a:prstGeom>
          <a:noFill/>
        </p:spPr>
        <p:txBody>
          <a:bodyPr wrap="square" rtlCol="0">
            <a:spAutoFit/>
          </a:bodyPr>
          <a:lstStyle/>
          <a:p>
            <a:pPr lvl="0"/>
            <a:r>
              <a:rPr lang="fr-FR" sz="2400" b="1" dirty="0" err="1" smtClean="0">
                <a:solidFill>
                  <a:prstClr val="black"/>
                </a:solidFill>
              </a:rPr>
              <a:t>References</a:t>
            </a:r>
            <a:endParaRPr lang="fr-FR" sz="2400" b="1" dirty="0">
              <a:solidFill>
                <a:prstClr val="black"/>
              </a:solidFill>
            </a:endParaRPr>
          </a:p>
        </p:txBody>
      </p:sp>
      <p:sp>
        <p:nvSpPr>
          <p:cNvPr id="7" name="Rectangle 6"/>
          <p:cNvSpPr/>
          <p:nvPr/>
        </p:nvSpPr>
        <p:spPr>
          <a:xfrm>
            <a:off x="685800" y="844351"/>
            <a:ext cx="7620000" cy="3785652"/>
          </a:xfrm>
          <a:prstGeom prst="rect">
            <a:avLst/>
          </a:prstGeom>
        </p:spPr>
        <p:txBody>
          <a:bodyPr wrap="square">
            <a:spAutoFit/>
          </a:bodyPr>
          <a:lstStyle/>
          <a:p>
            <a:pPr marL="285750" indent="-285750" algn="just">
              <a:buFont typeface="Arial" panose="020B0604020202020204" pitchFamily="34" charset="0"/>
              <a:buChar char="•"/>
            </a:pPr>
            <a:r>
              <a:rPr lang="en-US" sz="1200" dirty="0" err="1"/>
              <a:t>Sunthitikawinsakul</a:t>
            </a:r>
            <a:r>
              <a:rPr lang="en-US" sz="1200" dirty="0"/>
              <a:t>, A., </a:t>
            </a:r>
            <a:r>
              <a:rPr lang="en-US" sz="1200" dirty="0" err="1"/>
              <a:t>Kongkathip</a:t>
            </a:r>
            <a:r>
              <a:rPr lang="en-US" sz="1200" dirty="0"/>
              <a:t>, N., </a:t>
            </a:r>
            <a:r>
              <a:rPr lang="en-US" sz="1200" dirty="0" err="1"/>
              <a:t>Kongkathip</a:t>
            </a:r>
            <a:r>
              <a:rPr lang="en-US" sz="1200" dirty="0"/>
              <a:t>, B., </a:t>
            </a:r>
            <a:r>
              <a:rPr lang="en-US" sz="1200" dirty="0" err="1"/>
              <a:t>Phonnakhu</a:t>
            </a:r>
            <a:r>
              <a:rPr lang="en-US" sz="1200" dirty="0"/>
              <a:t>, S., Daly, J. W., </a:t>
            </a:r>
            <a:r>
              <a:rPr lang="en-US" sz="1200" dirty="0" err="1"/>
              <a:t>Spande</a:t>
            </a:r>
            <a:r>
              <a:rPr lang="en-US" sz="1200" dirty="0"/>
              <a:t>, T. F., ... &amp; </a:t>
            </a:r>
            <a:r>
              <a:rPr lang="en-US" sz="1200" dirty="0" err="1"/>
              <a:t>Yoosook</a:t>
            </a:r>
            <a:r>
              <a:rPr lang="en-US" sz="1200" dirty="0"/>
              <a:t>, C. (2003). Anti‐HIV‐1 </a:t>
            </a:r>
            <a:r>
              <a:rPr lang="en-US" sz="1200" dirty="0" err="1"/>
              <a:t>limonoid</a:t>
            </a:r>
            <a:r>
              <a:rPr lang="en-US" sz="1200" dirty="0"/>
              <a:t>: first isolation from </a:t>
            </a:r>
            <a:r>
              <a:rPr lang="en-US" sz="1200" dirty="0" err="1"/>
              <a:t>Clausena</a:t>
            </a:r>
            <a:r>
              <a:rPr lang="en-US" sz="1200" dirty="0"/>
              <a:t> </a:t>
            </a:r>
            <a:r>
              <a:rPr lang="en-US" sz="1200" dirty="0" err="1"/>
              <a:t>excavata</a:t>
            </a:r>
            <a:r>
              <a:rPr lang="en-US" sz="1200" dirty="0"/>
              <a:t>. </a:t>
            </a:r>
            <a:r>
              <a:rPr lang="en-US" sz="1200" dirty="0" err="1"/>
              <a:t>Phytotherapy</a:t>
            </a:r>
            <a:r>
              <a:rPr lang="en-US" sz="1200" dirty="0"/>
              <a:t> Research: An International Journal Devoted to Pharmacological and Toxicological Evaluation of Natural Product Derivatives, 17(9), 1101-1103.</a:t>
            </a:r>
          </a:p>
          <a:p>
            <a:pPr marL="285750" indent="-285750" algn="just">
              <a:buFont typeface="Arial" panose="020B0604020202020204" pitchFamily="34" charset="0"/>
              <a:buChar char="•"/>
            </a:pPr>
            <a:r>
              <a:rPr lang="en-US" sz="1200" dirty="0" err="1"/>
              <a:t>Syam</a:t>
            </a:r>
            <a:r>
              <a:rPr lang="en-US" sz="1200" dirty="0"/>
              <a:t>, S., Abdul, A. B., </a:t>
            </a:r>
            <a:r>
              <a:rPr lang="en-US" sz="1200" dirty="0" err="1"/>
              <a:t>Sukari</a:t>
            </a:r>
            <a:r>
              <a:rPr lang="en-US" sz="1200" dirty="0"/>
              <a:t>, M. A., Mohan, S., </a:t>
            </a:r>
            <a:r>
              <a:rPr lang="en-US" sz="1200" dirty="0" err="1"/>
              <a:t>Abdelwahab</a:t>
            </a:r>
            <a:r>
              <a:rPr lang="en-US" sz="1200" dirty="0"/>
              <a:t>, S. I., &amp; </a:t>
            </a:r>
            <a:r>
              <a:rPr lang="en-US" sz="1200" dirty="0" err="1"/>
              <a:t>Wah</a:t>
            </a:r>
            <a:r>
              <a:rPr lang="en-US" sz="1200" dirty="0"/>
              <a:t>, T. S. (2011). The growth suppressing effects of </a:t>
            </a:r>
            <a:r>
              <a:rPr lang="en-US" sz="1200" dirty="0" err="1"/>
              <a:t>girinimbine</a:t>
            </a:r>
            <a:r>
              <a:rPr lang="en-US" sz="1200" dirty="0"/>
              <a:t> on HepG2 involve induction of apoptosis and cell cycle arrest. Molecules, 16(8), 7155-7170. </a:t>
            </a:r>
          </a:p>
          <a:p>
            <a:pPr marL="285750" indent="-285750" algn="just">
              <a:buFont typeface="Arial" panose="020B0604020202020204" pitchFamily="34" charset="0"/>
              <a:buChar char="•"/>
            </a:pPr>
            <a:r>
              <a:rPr lang="en-US" sz="1200" dirty="0"/>
              <a:t>Tee, E. S., </a:t>
            </a:r>
            <a:r>
              <a:rPr lang="en-US" sz="1200" dirty="0" err="1"/>
              <a:t>Kuladevan</a:t>
            </a:r>
            <a:r>
              <a:rPr lang="en-US" sz="1200" dirty="0"/>
              <a:t>, R., Young, S. I., </a:t>
            </a:r>
            <a:r>
              <a:rPr lang="en-US" sz="1200" dirty="0" err="1"/>
              <a:t>Kor</a:t>
            </a:r>
            <a:r>
              <a:rPr lang="en-US" sz="1200" dirty="0"/>
              <a:t>, S. C. and </a:t>
            </a:r>
            <a:r>
              <a:rPr lang="en-US" sz="1200" dirty="0" err="1"/>
              <a:t>Zakiyah</a:t>
            </a:r>
            <a:r>
              <a:rPr lang="en-US" sz="1200" dirty="0"/>
              <a:t>, H. O.  (1996).	Laboratory Procedures in Nutrient analysis of foods.  Division of Human Nutrition, Institute for Medical Research, Kuala Lumpur.</a:t>
            </a:r>
          </a:p>
          <a:p>
            <a:pPr marL="285750" indent="-285750" algn="just">
              <a:buFont typeface="Arial" panose="020B0604020202020204" pitchFamily="34" charset="0"/>
              <a:buChar char="•"/>
            </a:pPr>
            <a:r>
              <a:rPr lang="en-US" sz="1200" dirty="0" err="1"/>
              <a:t>Utaipan</a:t>
            </a:r>
            <a:r>
              <a:rPr lang="en-US" sz="1200" dirty="0"/>
              <a:t>, T., </a:t>
            </a:r>
            <a:r>
              <a:rPr lang="en-US" sz="1200" dirty="0" err="1"/>
              <a:t>Athipornchai</a:t>
            </a:r>
            <a:r>
              <a:rPr lang="en-US" sz="1200" dirty="0"/>
              <a:t>, A., </a:t>
            </a:r>
            <a:r>
              <a:rPr lang="en-US" sz="1200" dirty="0" err="1"/>
              <a:t>Suksamrarn</a:t>
            </a:r>
            <a:r>
              <a:rPr lang="en-US" sz="1200" dirty="0"/>
              <a:t>, A., </a:t>
            </a:r>
            <a:r>
              <a:rPr lang="en-US" sz="1200" dirty="0" err="1"/>
              <a:t>Jirachotikoon</a:t>
            </a:r>
            <a:r>
              <a:rPr lang="en-US" sz="1200" dirty="0"/>
              <a:t>, C., Yuan, X., </a:t>
            </a:r>
            <a:r>
              <a:rPr lang="en-US" sz="1200" dirty="0" err="1"/>
              <a:t>Lertcanawanichakul</a:t>
            </a:r>
            <a:r>
              <a:rPr lang="en-US" sz="1200" dirty="0"/>
              <a:t>, M., &amp; </a:t>
            </a:r>
            <a:r>
              <a:rPr lang="en-US" sz="1200" dirty="0" err="1"/>
              <a:t>Chunglok</a:t>
            </a:r>
            <a:r>
              <a:rPr lang="en-US" sz="1200" dirty="0"/>
              <a:t>, W. (2017). </a:t>
            </a:r>
            <a:r>
              <a:rPr lang="en-US" sz="1200" dirty="0" err="1"/>
              <a:t>Carbazole</a:t>
            </a:r>
            <a:r>
              <a:rPr lang="en-US" sz="1200" dirty="0"/>
              <a:t> alkaloids from </a:t>
            </a:r>
            <a:r>
              <a:rPr lang="en-US" sz="1200" dirty="0" err="1"/>
              <a:t>Murraya</a:t>
            </a:r>
            <a:r>
              <a:rPr lang="en-US" sz="1200" dirty="0"/>
              <a:t> </a:t>
            </a:r>
            <a:r>
              <a:rPr lang="en-US" sz="1200" dirty="0" err="1"/>
              <a:t>koenigii</a:t>
            </a:r>
            <a:r>
              <a:rPr lang="en-US" sz="1200" dirty="0"/>
              <a:t> trigger apoptosis and </a:t>
            </a:r>
            <a:r>
              <a:rPr lang="en-US" sz="1200" dirty="0" err="1"/>
              <a:t>autophagic</a:t>
            </a:r>
            <a:r>
              <a:rPr lang="en-US" sz="1200" dirty="0"/>
              <a:t> flux inhibition in human oral squamous cell carcinoma cells. Journal of natural medicines, 71(1), 158-169.</a:t>
            </a:r>
          </a:p>
          <a:p>
            <a:pPr marL="285750" indent="-285750" algn="just">
              <a:buFont typeface="Arial" panose="020B0604020202020204" pitchFamily="34" charset="0"/>
              <a:buChar char="•"/>
            </a:pPr>
            <a:r>
              <a:rPr lang="en-US" sz="1200" dirty="0" err="1"/>
              <a:t>Velioglu</a:t>
            </a:r>
            <a:r>
              <a:rPr lang="en-US" sz="1200" dirty="0"/>
              <a:t>, Y.  S., </a:t>
            </a:r>
            <a:r>
              <a:rPr lang="en-US" sz="1200" dirty="0" err="1"/>
              <a:t>Mazza</a:t>
            </a:r>
            <a:r>
              <a:rPr lang="en-US" sz="1200" dirty="0"/>
              <a:t>, G., Gao, L. and </a:t>
            </a:r>
            <a:r>
              <a:rPr lang="en-US" sz="1200" dirty="0" err="1"/>
              <a:t>Oomah</a:t>
            </a:r>
            <a:r>
              <a:rPr lang="en-US" sz="1200" dirty="0"/>
              <a:t>, B.  D.  (1998).  Antioxidant Activity and Total </a:t>
            </a:r>
            <a:r>
              <a:rPr lang="en-US" sz="1200" dirty="0" err="1"/>
              <a:t>Phenolics</a:t>
            </a:r>
            <a:r>
              <a:rPr lang="en-US" sz="1200" dirty="0"/>
              <a:t> in Selected Fruits, Vegetables and Grain Products. </a:t>
            </a:r>
            <a:r>
              <a:rPr lang="en-US" sz="1200" dirty="0" err="1"/>
              <a:t>J.Agric</a:t>
            </a:r>
            <a:r>
              <a:rPr lang="en-US" sz="1200" dirty="0"/>
              <a:t>. Food Chem. 46: 4113-4117.</a:t>
            </a:r>
          </a:p>
          <a:p>
            <a:pPr marL="285750" indent="-285750" algn="just">
              <a:buFont typeface="Arial" panose="020B0604020202020204" pitchFamily="34" charset="0"/>
              <a:buChar char="•"/>
            </a:pPr>
            <a:r>
              <a:rPr lang="en-US" sz="1200" dirty="0"/>
              <a:t>Waziri, P. M., Abdullah, R., </a:t>
            </a:r>
            <a:r>
              <a:rPr lang="en-US" sz="1200" dirty="0" err="1"/>
              <a:t>Yeap</a:t>
            </a:r>
            <a:r>
              <a:rPr lang="en-US" sz="1200" dirty="0"/>
              <a:t>, S. K., Omar, A. R., Abdul, A. B., </a:t>
            </a:r>
            <a:r>
              <a:rPr lang="en-US" sz="1200" dirty="0" err="1"/>
              <a:t>Kassim</a:t>
            </a:r>
            <a:r>
              <a:rPr lang="en-US" sz="1200" dirty="0"/>
              <a:t>, N. K., ... &amp; Imam, M. U. (2016). </a:t>
            </a:r>
            <a:r>
              <a:rPr lang="en-US" sz="1200" dirty="0" err="1"/>
              <a:t>Clausenidin</a:t>
            </a:r>
            <a:r>
              <a:rPr lang="en-US" sz="1200" dirty="0"/>
              <a:t> from </a:t>
            </a:r>
            <a:r>
              <a:rPr lang="en-US" sz="1200" dirty="0" err="1"/>
              <a:t>Clausena</a:t>
            </a:r>
            <a:r>
              <a:rPr lang="en-US" sz="1200" dirty="0"/>
              <a:t> </a:t>
            </a:r>
            <a:r>
              <a:rPr lang="en-US" sz="1200" dirty="0" err="1"/>
              <a:t>excavata</a:t>
            </a:r>
            <a:r>
              <a:rPr lang="en-US" sz="1200" dirty="0"/>
              <a:t> induces apoptosis in hepG2 cells via the mitochondrial pathway. Journal of </a:t>
            </a:r>
            <a:r>
              <a:rPr lang="en-US" sz="1200" dirty="0" err="1"/>
              <a:t>ethnopharmacology</a:t>
            </a:r>
            <a:r>
              <a:rPr lang="en-US" sz="1200" dirty="0"/>
              <a:t>, 194, 549-558.</a:t>
            </a:r>
          </a:p>
          <a:p>
            <a:pPr marL="285750" indent="-285750" algn="just">
              <a:buFont typeface="Arial" panose="020B0604020202020204" pitchFamily="34" charset="0"/>
              <a:buChar char="•"/>
            </a:pPr>
            <a:r>
              <a:rPr lang="en-US" sz="1200" dirty="0"/>
              <a:t>Wu, Tian-Shu, </a:t>
            </a:r>
            <a:r>
              <a:rPr lang="en-US" sz="1200" dirty="0" err="1"/>
              <a:t>Shiow-Chyn</a:t>
            </a:r>
            <a:r>
              <a:rPr lang="en-US" sz="1200" dirty="0"/>
              <a:t> Huang, </a:t>
            </a:r>
            <a:r>
              <a:rPr lang="en-US" sz="1200" dirty="0" err="1"/>
              <a:t>Jeng-Shiow</a:t>
            </a:r>
            <a:r>
              <a:rPr lang="en-US" sz="1200" dirty="0"/>
              <a:t> Lai, </a:t>
            </a:r>
            <a:r>
              <a:rPr lang="en-US" sz="1200" dirty="0" err="1"/>
              <a:t>Che</a:t>
            </a:r>
            <a:r>
              <a:rPr lang="en-US" sz="1200" dirty="0"/>
              <a:t>-Ming </a:t>
            </a:r>
            <a:r>
              <a:rPr lang="en-US" sz="1200" dirty="0" err="1"/>
              <a:t>Teng</a:t>
            </a:r>
            <a:r>
              <a:rPr lang="en-US" sz="1200" dirty="0"/>
              <a:t>, Feng-</a:t>
            </a:r>
            <a:r>
              <a:rPr lang="en-US" sz="1200" dirty="0" err="1"/>
              <a:t>Nien</a:t>
            </a:r>
            <a:r>
              <a:rPr lang="en-US" sz="1200" dirty="0"/>
              <a:t> </a:t>
            </a:r>
            <a:r>
              <a:rPr lang="en-US" sz="1200" dirty="0" err="1"/>
              <a:t>Ko</a:t>
            </a:r>
            <a:r>
              <a:rPr lang="en-US" sz="1200" dirty="0"/>
              <a:t> and Chang-Sheng </a:t>
            </a:r>
            <a:r>
              <a:rPr lang="en-US" sz="1200" dirty="0" err="1"/>
              <a:t>Kuoh</a:t>
            </a:r>
            <a:r>
              <a:rPr lang="en-US" sz="1200" dirty="0"/>
              <a:t>. (1992). Chemical and antiplatelet aggregative investigation	of the leaves of </a:t>
            </a:r>
            <a:r>
              <a:rPr lang="en-US" sz="1200" dirty="0" err="1"/>
              <a:t>Clausena</a:t>
            </a:r>
            <a:r>
              <a:rPr lang="en-US" sz="1200" dirty="0"/>
              <a:t> </a:t>
            </a:r>
            <a:r>
              <a:rPr lang="en-US" sz="1200" dirty="0" err="1"/>
              <a:t>excavata</a:t>
            </a:r>
            <a:r>
              <a:rPr lang="en-US" sz="1200" dirty="0"/>
              <a:t>. </a:t>
            </a:r>
            <a:r>
              <a:rPr lang="en-US" sz="1200" dirty="0" err="1"/>
              <a:t>Phytochemistry</a:t>
            </a:r>
            <a:r>
              <a:rPr lang="en-US" sz="1200" dirty="0"/>
              <a:t> 32: 449-451.</a:t>
            </a:r>
          </a:p>
          <a:p>
            <a:pPr marL="285750" indent="-285750" algn="just">
              <a:buFont typeface="Arial" panose="020B0604020202020204" pitchFamily="34" charset="0"/>
              <a:buChar char="•"/>
            </a:pPr>
            <a:r>
              <a:rPr lang="en-US" sz="1200" dirty="0"/>
              <a:t>Yadav, S., Vats, V., </a:t>
            </a:r>
            <a:r>
              <a:rPr lang="en-US" sz="1200" dirty="0" err="1"/>
              <a:t>Dhunno</a:t>
            </a:r>
            <a:r>
              <a:rPr lang="en-US" sz="1200" dirty="0"/>
              <a:t>, Y., Grover, J.  K.  (2002).  Hypoglycemic and </a:t>
            </a:r>
            <a:r>
              <a:rPr lang="en-US" sz="1200" dirty="0" err="1"/>
              <a:t>antihyperglycemic</a:t>
            </a:r>
            <a:r>
              <a:rPr lang="en-US" sz="1200" dirty="0"/>
              <a:t> activity of </a:t>
            </a:r>
            <a:r>
              <a:rPr lang="en-US" sz="1200" dirty="0" err="1"/>
              <a:t>Murraya</a:t>
            </a:r>
            <a:r>
              <a:rPr lang="en-US" sz="1200" dirty="0"/>
              <a:t> </a:t>
            </a:r>
            <a:r>
              <a:rPr lang="en-US" sz="1200" dirty="0" err="1"/>
              <a:t>koenigii</a:t>
            </a:r>
            <a:r>
              <a:rPr lang="en-US" sz="1200" dirty="0"/>
              <a:t> leaves in diabetic rats. J. </a:t>
            </a:r>
            <a:r>
              <a:rPr lang="en-US" sz="1200" dirty="0" err="1"/>
              <a:t>Ethnopharmacol</a:t>
            </a:r>
            <a:r>
              <a:rPr lang="en-US" sz="1200" dirty="0"/>
              <a:t> 82: 111-116.</a:t>
            </a:r>
          </a:p>
        </p:txBody>
      </p:sp>
      <p:sp>
        <p:nvSpPr>
          <p:cNvPr id="2" name="Rectangle 1"/>
          <p:cNvSpPr/>
          <p:nvPr/>
        </p:nvSpPr>
        <p:spPr>
          <a:xfrm>
            <a:off x="2975678" y="4800600"/>
            <a:ext cx="3268844"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a:noFill/>
                </a:ln>
                <a:solidFill>
                  <a:prstClr val="black"/>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rPr>
              <a:t>Thank you</a:t>
            </a:r>
            <a:endParaRPr kumimoji="0" lang="en-GB"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79337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97977"/>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4" name="Rectangle 3"/>
          <p:cNvSpPr/>
          <p:nvPr/>
        </p:nvSpPr>
        <p:spPr>
          <a:xfrm>
            <a:off x="678819" y="659642"/>
            <a:ext cx="2391232" cy="369332"/>
          </a:xfrm>
          <a:prstGeom prst="rect">
            <a:avLst/>
          </a:prstGeom>
        </p:spPr>
        <p:txBody>
          <a:bodyPr wrap="none">
            <a:spAutoFit/>
          </a:bodyPr>
          <a:lstStyle/>
          <a:p>
            <a:r>
              <a:rPr lang="en-GB" b="1" i="1" dirty="0" err="1"/>
              <a:t>Clausena</a:t>
            </a:r>
            <a:r>
              <a:rPr lang="en-GB" b="1" i="1" dirty="0"/>
              <a:t> </a:t>
            </a:r>
            <a:r>
              <a:rPr lang="en-GB" b="1" i="1" dirty="0" err="1"/>
              <a:t>excavata</a:t>
            </a:r>
            <a:r>
              <a:rPr lang="en-GB" b="1" i="1" dirty="0"/>
              <a:t> </a:t>
            </a:r>
            <a:r>
              <a:rPr lang="en-GB" b="1" dirty="0"/>
              <a:t>(CE)</a:t>
            </a:r>
          </a:p>
        </p:txBody>
      </p:sp>
      <p:sp>
        <p:nvSpPr>
          <p:cNvPr id="6" name="Rectangle 5"/>
          <p:cNvSpPr/>
          <p:nvPr/>
        </p:nvSpPr>
        <p:spPr>
          <a:xfrm>
            <a:off x="719763" y="1028974"/>
            <a:ext cx="7848600" cy="2308324"/>
          </a:xfrm>
          <a:prstGeom prst="rect">
            <a:avLst/>
          </a:prstGeom>
          <a:ln>
            <a:noFill/>
          </a:ln>
        </p:spPr>
        <p:txBody>
          <a:bodyPr wrap="square">
            <a:spAutoFit/>
          </a:bodyPr>
          <a:lstStyle/>
          <a:p>
            <a:pPr marL="285750" indent="-285750" algn="just">
              <a:buFont typeface="Arial" panose="020B0604020202020204" pitchFamily="34" charset="0"/>
              <a:buChar char="•"/>
            </a:pPr>
            <a:r>
              <a:rPr lang="en-GB" dirty="0" err="1"/>
              <a:t>Rutaceae</a:t>
            </a:r>
            <a:r>
              <a:rPr lang="en-GB" dirty="0"/>
              <a:t> family  </a:t>
            </a:r>
          </a:p>
          <a:p>
            <a:pPr marL="285750" indent="-285750" algn="just">
              <a:buFont typeface="Arial" panose="020B0604020202020204" pitchFamily="34" charset="0"/>
              <a:buChar char="•"/>
            </a:pPr>
            <a:r>
              <a:rPr lang="en-GB" dirty="0"/>
              <a:t>known as </a:t>
            </a:r>
            <a:r>
              <a:rPr lang="en-GB" dirty="0" err="1"/>
              <a:t>Chemama</a:t>
            </a:r>
            <a:r>
              <a:rPr lang="en-GB" dirty="0"/>
              <a:t>, </a:t>
            </a:r>
            <a:r>
              <a:rPr lang="en-GB" dirty="0" err="1"/>
              <a:t>Kemantu</a:t>
            </a:r>
            <a:r>
              <a:rPr lang="en-GB" dirty="0"/>
              <a:t> </a:t>
            </a:r>
            <a:r>
              <a:rPr lang="en-GB" dirty="0" err="1"/>
              <a:t>hitam</a:t>
            </a:r>
            <a:r>
              <a:rPr lang="en-GB" dirty="0"/>
              <a:t>, </a:t>
            </a:r>
            <a:r>
              <a:rPr lang="en-GB" dirty="0" err="1"/>
              <a:t>Pokok</a:t>
            </a:r>
            <a:r>
              <a:rPr lang="en-GB" dirty="0"/>
              <a:t> </a:t>
            </a:r>
            <a:r>
              <a:rPr lang="en-GB" dirty="0" err="1"/>
              <a:t>cherek</a:t>
            </a:r>
            <a:r>
              <a:rPr lang="en-GB" dirty="0"/>
              <a:t> in Malaysia; </a:t>
            </a:r>
            <a:r>
              <a:rPr lang="en-GB" dirty="0" err="1"/>
              <a:t>Sicherek</a:t>
            </a:r>
            <a:r>
              <a:rPr lang="en-GB" dirty="0"/>
              <a:t> in Sumatra; </a:t>
            </a:r>
            <a:r>
              <a:rPr lang="en-GB" dirty="0" err="1"/>
              <a:t>Fia</a:t>
            </a:r>
            <a:r>
              <a:rPr lang="en-GB" dirty="0"/>
              <a:t> fan &amp; San Soak in Thailand </a:t>
            </a:r>
            <a:r>
              <a:rPr lang="en-GB" sz="1400" dirty="0"/>
              <a:t>(</a:t>
            </a:r>
            <a:r>
              <a:rPr lang="en-GB" sz="1400" dirty="0" err="1"/>
              <a:t>Soepadmo</a:t>
            </a:r>
            <a:r>
              <a:rPr lang="en-GB" sz="1400" dirty="0"/>
              <a:t> et al 1991)  </a:t>
            </a:r>
          </a:p>
          <a:p>
            <a:pPr marL="285750" indent="-285750" algn="just">
              <a:buFont typeface="Arial" panose="020B0604020202020204" pitchFamily="34" charset="0"/>
              <a:buChar char="•"/>
            </a:pPr>
            <a:r>
              <a:rPr lang="en-GB" dirty="0"/>
              <a:t>a shrub, with a strong smell; the leaves have a characteristic curry-like smell when crushed  </a:t>
            </a:r>
          </a:p>
          <a:p>
            <a:pPr marL="285750" indent="-285750" algn="just">
              <a:buFont typeface="Arial" panose="020B0604020202020204" pitchFamily="34" charset="0"/>
              <a:buChar char="•"/>
            </a:pPr>
            <a:r>
              <a:rPr lang="en-GB" dirty="0"/>
              <a:t>in traditional medicine, various parts of the plants have been used for abdominal pain, as a poultice for sores, headaches, cold, ulceration of the nose </a:t>
            </a:r>
            <a:r>
              <a:rPr lang="en-GB" sz="1400" dirty="0"/>
              <a:t>(Ridley 1925)</a:t>
            </a:r>
            <a:r>
              <a:rPr lang="en-GB" dirty="0"/>
              <a:t>, for malaria &amp; dysentery </a:t>
            </a:r>
            <a:r>
              <a:rPr lang="en-GB" sz="1400" dirty="0"/>
              <a:t>(Wu et al 1992)</a:t>
            </a:r>
          </a:p>
        </p:txBody>
      </p:sp>
      <p:sp>
        <p:nvSpPr>
          <p:cNvPr id="7" name="Rectangle 6"/>
          <p:cNvSpPr/>
          <p:nvPr/>
        </p:nvSpPr>
        <p:spPr>
          <a:xfrm>
            <a:off x="669701" y="3348828"/>
            <a:ext cx="2354875" cy="369332"/>
          </a:xfrm>
          <a:prstGeom prst="rect">
            <a:avLst/>
          </a:prstGeom>
        </p:spPr>
        <p:txBody>
          <a:bodyPr wrap="none">
            <a:spAutoFit/>
          </a:bodyPr>
          <a:lstStyle/>
          <a:p>
            <a:r>
              <a:rPr lang="en-GB" b="1" i="1" dirty="0" err="1"/>
              <a:t>Murraya</a:t>
            </a:r>
            <a:r>
              <a:rPr lang="en-GB" b="1" i="1" dirty="0"/>
              <a:t> </a:t>
            </a:r>
            <a:r>
              <a:rPr lang="en-GB" b="1" i="1" dirty="0" err="1"/>
              <a:t>koenigii</a:t>
            </a:r>
            <a:r>
              <a:rPr lang="en-GB" b="1" i="1" dirty="0"/>
              <a:t> </a:t>
            </a:r>
            <a:r>
              <a:rPr lang="en-GB" b="1" dirty="0"/>
              <a:t>(MK)</a:t>
            </a:r>
          </a:p>
        </p:txBody>
      </p:sp>
      <p:sp>
        <p:nvSpPr>
          <p:cNvPr id="8" name="Rectangle 7"/>
          <p:cNvSpPr/>
          <p:nvPr/>
        </p:nvSpPr>
        <p:spPr>
          <a:xfrm>
            <a:off x="719763" y="3718160"/>
            <a:ext cx="7848599" cy="2031325"/>
          </a:xfrm>
          <a:prstGeom prst="rect">
            <a:avLst/>
          </a:prstGeom>
          <a:ln>
            <a:noFill/>
          </a:ln>
        </p:spPr>
        <p:txBody>
          <a:bodyPr wrap="square">
            <a:spAutoFit/>
          </a:bodyPr>
          <a:lstStyle/>
          <a:p>
            <a:pPr marL="285750" indent="-285750" algn="just">
              <a:buFont typeface="Arial" panose="020B0604020202020204" pitchFamily="34" charset="0"/>
              <a:buChar char="•"/>
            </a:pPr>
            <a:r>
              <a:rPr lang="en-US" dirty="0" err="1"/>
              <a:t>Rutaceae</a:t>
            </a:r>
            <a:r>
              <a:rPr lang="en-US" dirty="0"/>
              <a:t> family</a:t>
            </a:r>
          </a:p>
          <a:p>
            <a:pPr marL="285750" indent="-285750" algn="just">
              <a:buFont typeface="Arial" panose="020B0604020202020204" pitchFamily="34" charset="0"/>
              <a:buChar char="•"/>
            </a:pPr>
            <a:r>
              <a:rPr lang="en-US" dirty="0"/>
              <a:t>a curry leaf plant; the leaves being used as a flavoring in curries</a:t>
            </a:r>
          </a:p>
          <a:p>
            <a:pPr marL="285750" indent="-285750" algn="just">
              <a:buFont typeface="Arial" panose="020B0604020202020204" pitchFamily="34" charset="0"/>
              <a:buChar char="•"/>
            </a:pPr>
            <a:r>
              <a:rPr lang="en-US" dirty="0"/>
              <a:t>a small tree &amp; found widely in East Asia </a:t>
            </a:r>
          </a:p>
          <a:p>
            <a:pPr marL="285750" indent="-285750" algn="just">
              <a:buFont typeface="Arial" panose="020B0604020202020204" pitchFamily="34" charset="0"/>
              <a:buChar char="•"/>
            </a:pPr>
            <a:r>
              <a:rPr lang="en-US" dirty="0"/>
              <a:t>in traditional medicine, various parts of the plant have been used for the treatment of headache, toothache, stomachache, influenza, rheumatism, traumatic injury, insect &amp; snake bites, dysentery &amp; astringent </a:t>
            </a:r>
            <a:r>
              <a:rPr lang="en-US" sz="1400" dirty="0"/>
              <a:t>(</a:t>
            </a:r>
            <a:r>
              <a:rPr lang="en-US" sz="1400" dirty="0" err="1"/>
              <a:t>Burkill</a:t>
            </a:r>
            <a:r>
              <a:rPr lang="en-US" sz="1400" dirty="0"/>
              <a:t> 1966, Kong et al 1986)</a:t>
            </a:r>
            <a:r>
              <a:rPr lang="en-US" dirty="0"/>
              <a:t>.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Rectangle 1"/>
          <p:cNvSpPr/>
          <p:nvPr/>
        </p:nvSpPr>
        <p:spPr>
          <a:xfrm>
            <a:off x="706272" y="659642"/>
            <a:ext cx="2547749" cy="369332"/>
          </a:xfrm>
          <a:prstGeom prst="rect">
            <a:avLst/>
          </a:prstGeom>
        </p:spPr>
        <p:txBody>
          <a:bodyPr wrap="none">
            <a:spAutoFit/>
          </a:bodyPr>
          <a:lstStyle/>
          <a:p>
            <a:r>
              <a:rPr lang="en-GB" b="1" dirty="0"/>
              <a:t>Biological activities of CE</a:t>
            </a:r>
          </a:p>
        </p:txBody>
      </p:sp>
      <p:sp>
        <p:nvSpPr>
          <p:cNvPr id="9" name="Rectangle 8"/>
          <p:cNvSpPr/>
          <p:nvPr/>
        </p:nvSpPr>
        <p:spPr>
          <a:xfrm>
            <a:off x="793936" y="1028974"/>
            <a:ext cx="7740464" cy="1477328"/>
          </a:xfrm>
          <a:prstGeom prst="rect">
            <a:avLst/>
          </a:prstGeom>
          <a:ln>
            <a:solidFill>
              <a:schemeClr val="bg1"/>
            </a:solidFill>
          </a:ln>
        </p:spPr>
        <p:txBody>
          <a:bodyPr wrap="square">
            <a:spAutoFit/>
          </a:bodyPr>
          <a:lstStyle/>
          <a:p>
            <a:pPr algn="just"/>
            <a:r>
              <a:rPr lang="en-GB" dirty="0" err="1"/>
              <a:t>antipoliferative</a:t>
            </a:r>
            <a:r>
              <a:rPr lang="en-GB" dirty="0"/>
              <a:t> activities against cancer cell lines </a:t>
            </a:r>
            <a:r>
              <a:rPr lang="en-GB" sz="1400" dirty="0"/>
              <a:t>(</a:t>
            </a:r>
            <a:r>
              <a:rPr lang="en-GB" sz="1400" dirty="0" err="1"/>
              <a:t>Arbab</a:t>
            </a:r>
            <a:r>
              <a:rPr lang="en-GB" sz="1400" dirty="0"/>
              <a:t> et al 2012, Al-</a:t>
            </a:r>
            <a:r>
              <a:rPr lang="en-GB" sz="1400" dirty="0" err="1"/>
              <a:t>Abboodi</a:t>
            </a:r>
            <a:r>
              <a:rPr lang="en-GB" sz="1400" dirty="0"/>
              <a:t> et al 2017, Waziri et al 2016, </a:t>
            </a:r>
            <a:r>
              <a:rPr lang="en-GB" sz="1400" dirty="0" err="1"/>
              <a:t>Andas</a:t>
            </a:r>
            <a:r>
              <a:rPr lang="en-GB" sz="1400" dirty="0"/>
              <a:t> et al 2015)</a:t>
            </a:r>
            <a:r>
              <a:rPr lang="en-GB" dirty="0"/>
              <a:t>, antioxidant </a:t>
            </a:r>
            <a:r>
              <a:rPr lang="en-GB" sz="1400" dirty="0"/>
              <a:t>(</a:t>
            </a:r>
            <a:r>
              <a:rPr lang="en-GB" sz="1400" dirty="0" err="1"/>
              <a:t>Albaayit</a:t>
            </a:r>
            <a:r>
              <a:rPr lang="en-GB" sz="1400" dirty="0"/>
              <a:t> et al 2014)</a:t>
            </a:r>
            <a:r>
              <a:rPr lang="en-GB" dirty="0"/>
              <a:t>, </a:t>
            </a:r>
            <a:r>
              <a:rPr lang="en-GB" dirty="0" err="1"/>
              <a:t>antilarval</a:t>
            </a:r>
            <a:r>
              <a:rPr lang="en-GB" dirty="0"/>
              <a:t> </a:t>
            </a:r>
            <a:r>
              <a:rPr lang="en-GB" sz="1400" dirty="0"/>
              <a:t>(Cheng et al 2009)</a:t>
            </a:r>
            <a:r>
              <a:rPr lang="en-GB" dirty="0"/>
              <a:t>, antibacterial </a:t>
            </a:r>
            <a:r>
              <a:rPr lang="en-GB" sz="1400" dirty="0"/>
              <a:t>(</a:t>
            </a:r>
            <a:r>
              <a:rPr lang="en-GB" sz="1400" dirty="0" err="1"/>
              <a:t>Sunthitikawinsakul</a:t>
            </a:r>
            <a:r>
              <a:rPr lang="en-GB" sz="1400" dirty="0"/>
              <a:t> et al 2003</a:t>
            </a:r>
            <a:r>
              <a:rPr lang="en-GB" sz="1400" dirty="0" smtClean="0"/>
              <a:t>)</a:t>
            </a:r>
            <a:r>
              <a:rPr lang="en-GB" dirty="0" smtClean="0"/>
              <a:t>, </a:t>
            </a:r>
            <a:r>
              <a:rPr lang="en-GB" dirty="0"/>
              <a:t>antifungal </a:t>
            </a:r>
            <a:r>
              <a:rPr lang="en-GB" sz="1400" dirty="0"/>
              <a:t>(</a:t>
            </a:r>
            <a:r>
              <a:rPr lang="en-GB" sz="1400" dirty="0" err="1"/>
              <a:t>Sunthitikawinsakul</a:t>
            </a:r>
            <a:r>
              <a:rPr lang="en-GB" sz="1400" dirty="0"/>
              <a:t> et al 2003)</a:t>
            </a:r>
            <a:r>
              <a:rPr lang="en-GB" dirty="0"/>
              <a:t>, anti-HIV1</a:t>
            </a:r>
            <a:r>
              <a:rPr lang="en-GB" sz="1400" dirty="0"/>
              <a:t>(</a:t>
            </a:r>
            <a:r>
              <a:rPr lang="en-GB" sz="1400" dirty="0" err="1"/>
              <a:t>Kongkathip</a:t>
            </a:r>
            <a:r>
              <a:rPr lang="en-GB" sz="1400" dirty="0"/>
              <a:t> et al 2005)</a:t>
            </a:r>
            <a:r>
              <a:rPr lang="en-GB" dirty="0"/>
              <a:t>, </a:t>
            </a:r>
            <a:r>
              <a:rPr lang="en-GB" dirty="0" err="1"/>
              <a:t>gastroprotective</a:t>
            </a:r>
            <a:r>
              <a:rPr lang="en-GB" dirty="0"/>
              <a:t> </a:t>
            </a:r>
            <a:r>
              <a:rPr lang="en-GB" sz="1400" dirty="0"/>
              <a:t>(</a:t>
            </a:r>
            <a:r>
              <a:rPr lang="en-GB" sz="1400" dirty="0" err="1"/>
              <a:t>Albaayit</a:t>
            </a:r>
            <a:r>
              <a:rPr lang="en-GB" sz="1400" dirty="0"/>
              <a:t> et al 2016)</a:t>
            </a:r>
            <a:r>
              <a:rPr lang="en-GB" dirty="0"/>
              <a:t>, wound healing </a:t>
            </a:r>
            <a:r>
              <a:rPr lang="en-GB" sz="1400" dirty="0"/>
              <a:t>(</a:t>
            </a:r>
            <a:r>
              <a:rPr lang="en-GB" sz="1400" dirty="0" err="1"/>
              <a:t>Albaayit</a:t>
            </a:r>
            <a:r>
              <a:rPr lang="en-GB" sz="1400" dirty="0"/>
              <a:t> et al 2015)</a:t>
            </a:r>
            <a:r>
              <a:rPr lang="en-GB" dirty="0"/>
              <a:t>, anti-obesity </a:t>
            </a:r>
            <a:r>
              <a:rPr lang="en-GB" sz="1400" dirty="0"/>
              <a:t>(Cho et al 2018)</a:t>
            </a:r>
          </a:p>
        </p:txBody>
      </p:sp>
      <p:sp>
        <p:nvSpPr>
          <p:cNvPr id="6" name="TextBox 5"/>
          <p:cNvSpPr txBox="1"/>
          <p:nvPr/>
        </p:nvSpPr>
        <p:spPr>
          <a:xfrm>
            <a:off x="685800" y="197977"/>
            <a:ext cx="7848600" cy="461665"/>
          </a:xfrm>
          <a:prstGeom prst="rect">
            <a:avLst/>
          </a:prstGeom>
          <a:noFill/>
        </p:spPr>
        <p:txBody>
          <a:bodyPr wrap="square" rtlCol="0">
            <a:spAutoFit/>
          </a:bodyPr>
          <a:lstStyle/>
          <a:p>
            <a:r>
              <a:rPr lang="fr-FR" sz="2400" b="1" dirty="0"/>
              <a:t>Introduction</a:t>
            </a:r>
          </a:p>
        </p:txBody>
      </p:sp>
      <p:sp>
        <p:nvSpPr>
          <p:cNvPr id="7" name="Rectangle 6"/>
          <p:cNvSpPr/>
          <p:nvPr/>
        </p:nvSpPr>
        <p:spPr>
          <a:xfrm>
            <a:off x="711959" y="2783300"/>
            <a:ext cx="2642326" cy="369332"/>
          </a:xfrm>
          <a:prstGeom prst="rect">
            <a:avLst/>
          </a:prstGeom>
        </p:spPr>
        <p:txBody>
          <a:bodyPr wrap="none">
            <a:spAutoFit/>
          </a:bodyPr>
          <a:lstStyle/>
          <a:p>
            <a:r>
              <a:rPr lang="en-GB" b="1" dirty="0"/>
              <a:t>Biological activities of MK</a:t>
            </a:r>
          </a:p>
        </p:txBody>
      </p:sp>
      <p:sp>
        <p:nvSpPr>
          <p:cNvPr id="8" name="Rectangle 7"/>
          <p:cNvSpPr/>
          <p:nvPr/>
        </p:nvSpPr>
        <p:spPr>
          <a:xfrm>
            <a:off x="793935" y="3202284"/>
            <a:ext cx="7740465" cy="1477328"/>
          </a:xfrm>
          <a:prstGeom prst="rect">
            <a:avLst/>
          </a:prstGeom>
          <a:ln>
            <a:solidFill>
              <a:schemeClr val="bg1"/>
            </a:solidFill>
          </a:ln>
        </p:spPr>
        <p:txBody>
          <a:bodyPr wrap="square">
            <a:spAutoFit/>
          </a:bodyPr>
          <a:lstStyle/>
          <a:p>
            <a:pPr algn="just"/>
            <a:r>
              <a:rPr lang="da-DK" dirty="0"/>
              <a:t>antioxidant </a:t>
            </a:r>
            <a:r>
              <a:rPr lang="da-DK" sz="1400" dirty="0"/>
              <a:t>(Ramkissoon et al 2013, Husna et al 2018)</a:t>
            </a:r>
            <a:r>
              <a:rPr lang="da-DK" dirty="0"/>
              <a:t>, antidiabetic </a:t>
            </a:r>
            <a:r>
              <a:rPr lang="da-DK" sz="1400" dirty="0"/>
              <a:t>(Yadav et al 2002, Ponnusamy et al 2010, Bhat et al 2011, Husna et al 2018)</a:t>
            </a:r>
            <a:r>
              <a:rPr lang="da-DK" dirty="0"/>
              <a:t>, antibacterial, antihypertensive, antiproliferative </a:t>
            </a:r>
            <a:r>
              <a:rPr lang="da-DK" sz="1400" dirty="0"/>
              <a:t>(Bhattacharya et al 2010, Syam et al 2011, Ahmadipour et al 2015, Arun et al 2017, Hobani et al 2017, Utaipan et al 2017, Nooron et al 2017)</a:t>
            </a:r>
            <a:r>
              <a:rPr lang="da-DK" dirty="0"/>
              <a:t>, antimicrobial </a:t>
            </a:r>
            <a:r>
              <a:rPr lang="da-DK" sz="1400" dirty="0"/>
              <a:t>(Panghal et al 2011)</a:t>
            </a:r>
            <a:r>
              <a:rPr lang="da-DK" dirty="0"/>
              <a:t>, nephroprotective </a:t>
            </a:r>
            <a:r>
              <a:rPr lang="da-DK" sz="1400" dirty="0"/>
              <a:t>(Mahipal and Pawar 2017)</a:t>
            </a:r>
            <a:r>
              <a:rPr lang="da-DK" dirty="0"/>
              <a:t>, antilarval </a:t>
            </a:r>
            <a:r>
              <a:rPr lang="da-DK" sz="1400" dirty="0"/>
              <a:t>(Patil et al 2010)</a:t>
            </a:r>
            <a:r>
              <a:rPr lang="da-DK" dirty="0"/>
              <a:t> </a:t>
            </a:r>
          </a:p>
        </p:txBody>
      </p:sp>
    </p:spTree>
    <p:extLst>
      <p:ext uri="{BB962C8B-B14F-4D97-AF65-F5344CB8AC3E}">
        <p14:creationId xmlns:p14="http://schemas.microsoft.com/office/powerpoint/2010/main" val="3531577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2" name="Rectangle 1"/>
          <p:cNvSpPr/>
          <p:nvPr/>
        </p:nvSpPr>
        <p:spPr>
          <a:xfrm>
            <a:off x="685800" y="701933"/>
            <a:ext cx="2116285" cy="369332"/>
          </a:xfrm>
          <a:prstGeom prst="rect">
            <a:avLst/>
          </a:prstGeom>
        </p:spPr>
        <p:txBody>
          <a:bodyPr wrap="none">
            <a:spAutoFit/>
          </a:bodyPr>
          <a:lstStyle/>
          <a:p>
            <a:r>
              <a:rPr lang="en-GB" b="1" dirty="0"/>
              <a:t>Importance of study</a:t>
            </a:r>
          </a:p>
        </p:txBody>
      </p:sp>
      <p:sp>
        <p:nvSpPr>
          <p:cNvPr id="4" name="Rectangle 3"/>
          <p:cNvSpPr/>
          <p:nvPr/>
        </p:nvSpPr>
        <p:spPr>
          <a:xfrm>
            <a:off x="685800" y="1219200"/>
            <a:ext cx="7772400" cy="2308324"/>
          </a:xfrm>
          <a:prstGeom prst="rect">
            <a:avLst/>
          </a:prstGeom>
        </p:spPr>
        <p:txBody>
          <a:bodyPr wrap="square">
            <a:spAutoFit/>
          </a:bodyPr>
          <a:lstStyle/>
          <a:p>
            <a:pPr marL="285750" indent="-285750" algn="just">
              <a:buFont typeface="Arial" panose="020B0604020202020204" pitchFamily="34" charset="0"/>
              <a:buChar char="•"/>
            </a:pPr>
            <a:r>
              <a:rPr lang="en-US" dirty="0"/>
              <a:t>Although there are countless </a:t>
            </a:r>
            <a:r>
              <a:rPr lang="en-US" dirty="0" smtClean="0"/>
              <a:t>studies </a:t>
            </a:r>
            <a:r>
              <a:rPr lang="en-US" dirty="0"/>
              <a:t>being carried out,  scientific interests on both plants continue to develop</a:t>
            </a:r>
          </a:p>
          <a:p>
            <a:pPr algn="just"/>
            <a:endParaRPr lang="en-US" dirty="0"/>
          </a:p>
          <a:p>
            <a:pPr marL="285750" indent="-285750" algn="just">
              <a:buFont typeface="Arial" panose="020B0604020202020204" pitchFamily="34" charset="0"/>
              <a:buChar char="•"/>
            </a:pPr>
            <a:r>
              <a:rPr lang="en-US" dirty="0"/>
              <a:t>There are limited literatures reporting on the nutrient composition of CE.  Moreover, little is known about the </a:t>
            </a:r>
            <a:r>
              <a:rPr lang="en-US" dirty="0" err="1"/>
              <a:t>antioxidative</a:t>
            </a:r>
            <a:r>
              <a:rPr lang="en-US" dirty="0"/>
              <a:t> and </a:t>
            </a:r>
            <a:r>
              <a:rPr lang="en-US" dirty="0" err="1"/>
              <a:t>antiproliferative</a:t>
            </a:r>
            <a:r>
              <a:rPr lang="en-US" dirty="0"/>
              <a:t> properties of CE’s essential oil</a:t>
            </a:r>
          </a:p>
          <a:p>
            <a:pPr algn="just"/>
            <a:endParaRPr lang="en-US" dirty="0"/>
          </a:p>
          <a:p>
            <a:pPr marL="285750" indent="-285750" algn="just">
              <a:buFont typeface="Arial" panose="020B0604020202020204" pitchFamily="34" charset="0"/>
              <a:buChar char="•"/>
            </a:pPr>
            <a:r>
              <a:rPr lang="en-US" dirty="0"/>
              <a:t>Provides additional information on the usefulness of CE and MK </a:t>
            </a:r>
          </a:p>
        </p:txBody>
      </p:sp>
      <p:sp>
        <p:nvSpPr>
          <p:cNvPr id="8" name="TextBox 7"/>
          <p:cNvSpPr txBox="1"/>
          <p:nvPr/>
        </p:nvSpPr>
        <p:spPr>
          <a:xfrm>
            <a:off x="685800" y="197977"/>
            <a:ext cx="7848600" cy="461665"/>
          </a:xfrm>
          <a:prstGeom prst="rect">
            <a:avLst/>
          </a:prstGeom>
          <a:noFill/>
        </p:spPr>
        <p:txBody>
          <a:bodyPr wrap="square" rtlCol="0">
            <a:spAutoFit/>
          </a:bodyPr>
          <a:lstStyle/>
          <a:p>
            <a:r>
              <a:rPr lang="fr-FR" sz="2400" b="1" dirty="0"/>
              <a:t>Introduction</a:t>
            </a:r>
          </a:p>
        </p:txBody>
      </p:sp>
    </p:spTree>
    <p:extLst>
      <p:ext uri="{BB962C8B-B14F-4D97-AF65-F5344CB8AC3E}">
        <p14:creationId xmlns:p14="http://schemas.microsoft.com/office/powerpoint/2010/main" val="2860672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4" name="Rectangle 3"/>
          <p:cNvSpPr/>
          <p:nvPr/>
        </p:nvSpPr>
        <p:spPr>
          <a:xfrm>
            <a:off x="762000" y="1219200"/>
            <a:ext cx="7620000" cy="1200329"/>
          </a:xfrm>
          <a:prstGeom prst="rect">
            <a:avLst/>
          </a:prstGeom>
        </p:spPr>
        <p:txBody>
          <a:bodyPr wrap="square">
            <a:spAutoFit/>
          </a:bodyPr>
          <a:lstStyle/>
          <a:p>
            <a:pPr marL="342900" indent="-342900" algn="just">
              <a:buFont typeface="+mj-lt"/>
              <a:buAutoNum type="arabicPeriod"/>
            </a:pPr>
            <a:r>
              <a:rPr lang="en-US" dirty="0"/>
              <a:t>To examine the nutrient composition of CE &amp; MK</a:t>
            </a:r>
          </a:p>
          <a:p>
            <a:pPr marL="342900" indent="-342900" algn="just">
              <a:buFont typeface="+mj-lt"/>
              <a:buAutoNum type="arabicPeriod"/>
            </a:pPr>
            <a:r>
              <a:rPr lang="en-US" dirty="0"/>
              <a:t>To determine the antioxidant properties of CE &amp; MK</a:t>
            </a:r>
          </a:p>
          <a:p>
            <a:pPr marL="342900" indent="-342900" algn="just">
              <a:buFont typeface="+mj-lt"/>
              <a:buAutoNum type="arabicPeriod"/>
            </a:pPr>
            <a:r>
              <a:rPr lang="en-US" dirty="0"/>
              <a:t>To elucidate the </a:t>
            </a:r>
            <a:r>
              <a:rPr lang="en-US" dirty="0" err="1"/>
              <a:t>antiproliferative</a:t>
            </a:r>
            <a:r>
              <a:rPr lang="en-US" dirty="0"/>
              <a:t> activities of CE &amp; MK on several human </a:t>
            </a:r>
            <a:r>
              <a:rPr lang="en-US" dirty="0" err="1"/>
              <a:t>tumour</a:t>
            </a:r>
            <a:r>
              <a:rPr lang="en-US" dirty="0"/>
              <a:t> cell lines</a:t>
            </a:r>
          </a:p>
        </p:txBody>
      </p:sp>
      <p:sp>
        <p:nvSpPr>
          <p:cNvPr id="6" name="TextBox 5"/>
          <p:cNvSpPr txBox="1"/>
          <p:nvPr/>
        </p:nvSpPr>
        <p:spPr>
          <a:xfrm>
            <a:off x="685800" y="197977"/>
            <a:ext cx="7848600" cy="461665"/>
          </a:xfrm>
          <a:prstGeom prst="rect">
            <a:avLst/>
          </a:prstGeom>
          <a:noFill/>
        </p:spPr>
        <p:txBody>
          <a:bodyPr wrap="square" rtlCol="0">
            <a:spAutoFit/>
          </a:bodyPr>
          <a:lstStyle/>
          <a:p>
            <a:r>
              <a:rPr lang="fr-FR" sz="2400" b="1" dirty="0" smtClean="0"/>
              <a:t>Introduction</a:t>
            </a:r>
            <a:endParaRPr lang="fr-FR" sz="2400" b="1" dirty="0"/>
          </a:p>
        </p:txBody>
      </p:sp>
      <p:sp>
        <p:nvSpPr>
          <p:cNvPr id="7" name="Rectangle 6"/>
          <p:cNvSpPr/>
          <p:nvPr/>
        </p:nvSpPr>
        <p:spPr>
          <a:xfrm>
            <a:off x="685800" y="701933"/>
            <a:ext cx="1931426" cy="369332"/>
          </a:xfrm>
          <a:prstGeom prst="rect">
            <a:avLst/>
          </a:prstGeom>
        </p:spPr>
        <p:txBody>
          <a:bodyPr wrap="none">
            <a:spAutoFit/>
          </a:bodyPr>
          <a:lstStyle/>
          <a:p>
            <a:r>
              <a:rPr lang="en-GB" b="1" dirty="0"/>
              <a:t>Specific objectives</a:t>
            </a:r>
          </a:p>
        </p:txBody>
      </p:sp>
    </p:spTree>
    <p:extLst>
      <p:ext uri="{BB962C8B-B14F-4D97-AF65-F5344CB8AC3E}">
        <p14:creationId xmlns:p14="http://schemas.microsoft.com/office/powerpoint/2010/main" val="94375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sp>
        <p:nvSpPr>
          <p:cNvPr id="4" name="Rectangle 3"/>
          <p:cNvSpPr/>
          <p:nvPr/>
        </p:nvSpPr>
        <p:spPr>
          <a:xfrm>
            <a:off x="685800" y="844351"/>
            <a:ext cx="7620000" cy="1908215"/>
          </a:xfrm>
          <a:prstGeom prst="rect">
            <a:avLst/>
          </a:prstGeom>
        </p:spPr>
        <p:txBody>
          <a:bodyPr wrap="square">
            <a:spAutoFit/>
          </a:bodyPr>
          <a:lstStyle/>
          <a:p>
            <a:pPr algn="just"/>
            <a:r>
              <a:rPr lang="en-US" b="1" dirty="0"/>
              <a:t>Nutrient composition</a:t>
            </a:r>
          </a:p>
          <a:p>
            <a:pPr marL="285750" indent="-285750" algn="just">
              <a:buFont typeface="Arial" panose="020B0604020202020204" pitchFamily="34" charset="0"/>
              <a:buChar char="•"/>
            </a:pPr>
            <a:r>
              <a:rPr lang="en-US" dirty="0"/>
              <a:t>Proximate analysis (moisture, ash, crude fiber, protein, carbohydrate and fat) </a:t>
            </a:r>
            <a:r>
              <a:rPr lang="en-US" sz="1400" dirty="0"/>
              <a:t>(Association of Official Analytical Chemists, 1984 &amp; Tee et al 1996)</a:t>
            </a:r>
          </a:p>
          <a:p>
            <a:pPr marL="285750" indent="-285750" algn="just">
              <a:buFont typeface="Arial" panose="020B0604020202020204" pitchFamily="34" charset="0"/>
              <a:buChar char="•"/>
            </a:pPr>
            <a:r>
              <a:rPr lang="en-US" dirty="0"/>
              <a:t>Vitamins A, C &amp; E –&gt; HPLC analysis </a:t>
            </a:r>
            <a:r>
              <a:rPr lang="en-US" sz="1400" dirty="0"/>
              <a:t>(Tee et al 1996, </a:t>
            </a:r>
            <a:r>
              <a:rPr lang="en-US" sz="1400" dirty="0" err="1"/>
              <a:t>Abushita</a:t>
            </a:r>
            <a:r>
              <a:rPr lang="en-US" sz="1400" dirty="0"/>
              <a:t> et al 1997, Shin &amp; </a:t>
            </a:r>
            <a:r>
              <a:rPr lang="en-US" sz="1400" dirty="0" err="1"/>
              <a:t>Godber</a:t>
            </a:r>
            <a:r>
              <a:rPr lang="en-US" sz="1400" dirty="0"/>
              <a:t> 1993)</a:t>
            </a:r>
          </a:p>
          <a:p>
            <a:pPr marL="285750" indent="-285750" algn="just">
              <a:buFont typeface="Arial" panose="020B0604020202020204" pitchFamily="34" charset="0"/>
              <a:buChar char="•"/>
            </a:pPr>
            <a:r>
              <a:rPr lang="en-US" dirty="0"/>
              <a:t>Minerals content (calcium, magnesium, sodium, potassium, iron, copper &amp; zinc content) -&gt; AAS</a:t>
            </a:r>
          </a:p>
        </p:txBody>
      </p:sp>
      <p:sp>
        <p:nvSpPr>
          <p:cNvPr id="6" name="TextBox 5"/>
          <p:cNvSpPr txBox="1"/>
          <p:nvPr/>
        </p:nvSpPr>
        <p:spPr>
          <a:xfrm>
            <a:off x="685800" y="197977"/>
            <a:ext cx="7848600" cy="461665"/>
          </a:xfrm>
          <a:prstGeom prst="rect">
            <a:avLst/>
          </a:prstGeom>
          <a:noFill/>
        </p:spPr>
        <p:txBody>
          <a:bodyPr wrap="square" rtlCol="0">
            <a:spAutoFit/>
          </a:bodyPr>
          <a:lstStyle/>
          <a:p>
            <a:pPr lvl="0"/>
            <a:r>
              <a:rPr lang="fr-FR" sz="2400" b="1" dirty="0" err="1">
                <a:solidFill>
                  <a:prstClr val="black"/>
                </a:solidFill>
              </a:rPr>
              <a:t>Experiment</a:t>
            </a:r>
            <a:r>
              <a:rPr lang="fr-FR" sz="2400" b="1" dirty="0">
                <a:solidFill>
                  <a:prstClr val="black"/>
                </a:solidFill>
              </a:rPr>
              <a:t> 1</a:t>
            </a:r>
            <a:endParaRPr lang="fr-FR" sz="2400" b="1" dirty="0">
              <a:solidFill>
                <a:prstClr val="black"/>
              </a:solidFill>
            </a:endParaRPr>
          </a:p>
        </p:txBody>
      </p:sp>
    </p:spTree>
    <p:extLst>
      <p:ext uri="{BB962C8B-B14F-4D97-AF65-F5344CB8AC3E}">
        <p14:creationId xmlns:p14="http://schemas.microsoft.com/office/powerpoint/2010/main" val="1637009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76200"/>
            <a:ext cx="7848600" cy="461665"/>
          </a:xfrm>
          <a:prstGeom prst="rect">
            <a:avLst/>
          </a:prstGeom>
          <a:noFill/>
        </p:spPr>
        <p:txBody>
          <a:bodyPr wrap="square" rtlCol="0">
            <a:spAutoFit/>
          </a:bodyPr>
          <a:lstStyle/>
          <a:p>
            <a:r>
              <a:rPr lang="fr-FR" sz="2400" b="1" dirty="0" err="1"/>
              <a:t>Results</a:t>
            </a:r>
            <a:r>
              <a:rPr lang="fr-FR" sz="2400" b="1" dirty="0"/>
              <a:t>: </a:t>
            </a:r>
            <a:r>
              <a:rPr lang="fr-FR" sz="2400" b="1" dirty="0" err="1"/>
              <a:t>Nutrient</a:t>
            </a:r>
            <a:r>
              <a:rPr lang="fr-FR" sz="2400" b="1" dirty="0"/>
              <a:t> composition</a:t>
            </a:r>
            <a:endParaRPr lang="fr-FR" sz="2400" b="1" dirty="0"/>
          </a:p>
        </p:txBody>
      </p:sp>
      <p:pic>
        <p:nvPicPr>
          <p:cNvPr id="5" name="Picture 4">
            <a:extLst>
              <a:ext uri="{FF2B5EF4-FFF2-40B4-BE49-F238E27FC236}">
                <a16:creationId xmlns:a16="http://schemas.microsoft.com/office/drawing/2014/main" xmlns="" id="{5D608C9B-7355-415E-864A-990CE3C95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22086"/>
            <a:ext cx="9144000" cy="835152"/>
          </a:xfrm>
          <a:prstGeom prst="rect">
            <a:avLst/>
          </a:prstGeom>
          <a:blipFill>
            <a:blip r:embed="rId2"/>
            <a:stretch>
              <a:fillRect/>
            </a:stretch>
          </a:blipFill>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96887"/>
            <a:ext cx="6889750" cy="498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333706" y="5293056"/>
            <a:ext cx="8445500" cy="8302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45" tIns="45722" rIns="91445" bIns="45722">
            <a:spAutoFit/>
          </a:bodyPr>
          <a:lstStyle>
            <a:lvl1pPr defTabSz="2949575">
              <a:defRPr>
                <a:solidFill>
                  <a:schemeClr val="tx1"/>
                </a:solidFill>
                <a:latin typeface="Arial" charset="0"/>
                <a:cs typeface="Arial" charset="0"/>
              </a:defRPr>
            </a:lvl1pPr>
            <a:lvl2pPr marL="742950" indent="-285750" defTabSz="2949575">
              <a:defRPr>
                <a:solidFill>
                  <a:schemeClr val="tx1"/>
                </a:solidFill>
                <a:latin typeface="Arial" charset="0"/>
                <a:cs typeface="Arial" charset="0"/>
              </a:defRPr>
            </a:lvl2pPr>
            <a:lvl3pPr marL="1143000" indent="-228600" defTabSz="2949575">
              <a:defRPr>
                <a:solidFill>
                  <a:schemeClr val="tx1"/>
                </a:solidFill>
                <a:latin typeface="Arial" charset="0"/>
                <a:cs typeface="Arial" charset="0"/>
              </a:defRPr>
            </a:lvl3pPr>
            <a:lvl4pPr marL="1600200" indent="-228600" defTabSz="2949575">
              <a:defRPr>
                <a:solidFill>
                  <a:schemeClr val="tx1"/>
                </a:solidFill>
                <a:latin typeface="Arial" charset="0"/>
                <a:cs typeface="Arial" charset="0"/>
              </a:defRPr>
            </a:lvl4pPr>
            <a:lvl5pPr marL="2057400" indent="-228600" defTabSz="2949575">
              <a:defRPr>
                <a:solidFill>
                  <a:schemeClr val="tx1"/>
                </a:solidFill>
                <a:latin typeface="Arial" charset="0"/>
                <a:cs typeface="Arial" charset="0"/>
              </a:defRPr>
            </a:lvl5pPr>
            <a:lvl6pPr marL="2514600" indent="-228600" defTabSz="2949575" eaLnBrk="0" fontAlgn="base" hangingPunct="0">
              <a:spcBef>
                <a:spcPct val="0"/>
              </a:spcBef>
              <a:spcAft>
                <a:spcPct val="0"/>
              </a:spcAft>
              <a:defRPr>
                <a:solidFill>
                  <a:schemeClr val="tx1"/>
                </a:solidFill>
                <a:latin typeface="Arial" charset="0"/>
                <a:cs typeface="Arial" charset="0"/>
              </a:defRPr>
            </a:lvl6pPr>
            <a:lvl7pPr marL="2971800" indent="-228600" defTabSz="2949575" eaLnBrk="0" fontAlgn="base" hangingPunct="0">
              <a:spcBef>
                <a:spcPct val="0"/>
              </a:spcBef>
              <a:spcAft>
                <a:spcPct val="0"/>
              </a:spcAft>
              <a:defRPr>
                <a:solidFill>
                  <a:schemeClr val="tx1"/>
                </a:solidFill>
                <a:latin typeface="Arial" charset="0"/>
                <a:cs typeface="Arial" charset="0"/>
              </a:defRPr>
            </a:lvl7pPr>
            <a:lvl8pPr marL="3429000" indent="-228600" defTabSz="2949575" eaLnBrk="0" fontAlgn="base" hangingPunct="0">
              <a:spcBef>
                <a:spcPct val="0"/>
              </a:spcBef>
              <a:spcAft>
                <a:spcPct val="0"/>
              </a:spcAft>
              <a:defRPr>
                <a:solidFill>
                  <a:schemeClr val="tx1"/>
                </a:solidFill>
                <a:latin typeface="Arial" charset="0"/>
                <a:cs typeface="Arial" charset="0"/>
              </a:defRPr>
            </a:lvl8pPr>
            <a:lvl9pPr marL="3886200" indent="-228600" defTabSz="2949575"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n-US" altLang="en-US" sz="1600" b="1" dirty="0">
                <a:solidFill>
                  <a:schemeClr val="bg1"/>
                </a:solidFill>
                <a:latin typeface="+mn-lt"/>
                <a:ea typeface="MS PGothic" pitchFamily="34" charset="-128"/>
              </a:rPr>
              <a:t>Table 1. </a:t>
            </a:r>
            <a:r>
              <a:rPr lang="en-US" altLang="en-US" sz="1600" dirty="0">
                <a:solidFill>
                  <a:schemeClr val="bg1"/>
                </a:solidFill>
                <a:latin typeface="+mn-lt"/>
                <a:ea typeface="MS PGothic" pitchFamily="34" charset="-128"/>
              </a:rPr>
              <a:t>Data shown as mean ± S.D (n=6).  Different letters indicate significant difference at the level of p&lt;0.05.  Results for each constituent were compared between </a:t>
            </a:r>
            <a:r>
              <a:rPr lang="en-US" altLang="en-US" sz="1600" i="1" dirty="0" err="1">
                <a:solidFill>
                  <a:schemeClr val="bg1"/>
                </a:solidFill>
                <a:latin typeface="+mn-lt"/>
                <a:ea typeface="MS PGothic" pitchFamily="34" charset="-128"/>
              </a:rPr>
              <a:t>Clausena</a:t>
            </a:r>
            <a:r>
              <a:rPr lang="en-US" altLang="en-US" sz="1600" i="1" dirty="0">
                <a:solidFill>
                  <a:schemeClr val="bg1"/>
                </a:solidFill>
                <a:latin typeface="+mn-lt"/>
                <a:ea typeface="MS PGothic" pitchFamily="34" charset="-128"/>
              </a:rPr>
              <a:t> </a:t>
            </a:r>
            <a:r>
              <a:rPr lang="en-US" altLang="en-US" sz="1600" i="1" dirty="0" err="1">
                <a:solidFill>
                  <a:schemeClr val="bg1"/>
                </a:solidFill>
                <a:latin typeface="+mn-lt"/>
                <a:ea typeface="MS PGothic" pitchFamily="34" charset="-128"/>
              </a:rPr>
              <a:t>excavata</a:t>
            </a:r>
            <a:r>
              <a:rPr lang="en-US" altLang="en-US" sz="1600" i="1" dirty="0">
                <a:solidFill>
                  <a:schemeClr val="bg1"/>
                </a:solidFill>
                <a:latin typeface="+mn-lt"/>
                <a:ea typeface="MS PGothic" pitchFamily="34" charset="-128"/>
              </a:rPr>
              <a:t> </a:t>
            </a:r>
            <a:r>
              <a:rPr lang="en-US" altLang="en-US" sz="1600" dirty="0">
                <a:solidFill>
                  <a:schemeClr val="bg1"/>
                </a:solidFill>
                <a:latin typeface="+mn-lt"/>
                <a:ea typeface="MS PGothic" pitchFamily="34" charset="-128"/>
              </a:rPr>
              <a:t>and </a:t>
            </a:r>
            <a:r>
              <a:rPr lang="en-US" altLang="en-US" sz="1600" i="1" dirty="0" err="1">
                <a:solidFill>
                  <a:schemeClr val="bg1"/>
                </a:solidFill>
                <a:latin typeface="+mn-lt"/>
                <a:ea typeface="MS PGothic" pitchFamily="34" charset="-128"/>
              </a:rPr>
              <a:t>Murraya</a:t>
            </a:r>
            <a:r>
              <a:rPr lang="en-US" altLang="en-US" sz="1600" i="1" dirty="0">
                <a:solidFill>
                  <a:schemeClr val="bg1"/>
                </a:solidFill>
                <a:latin typeface="+mn-lt"/>
                <a:ea typeface="MS PGothic" pitchFamily="34" charset="-128"/>
              </a:rPr>
              <a:t> </a:t>
            </a:r>
            <a:r>
              <a:rPr lang="en-US" altLang="en-US" sz="1600" i="1" dirty="0" err="1">
                <a:solidFill>
                  <a:schemeClr val="bg1"/>
                </a:solidFill>
                <a:latin typeface="+mn-lt"/>
                <a:ea typeface="MS PGothic" pitchFamily="34" charset="-128"/>
              </a:rPr>
              <a:t>koenigii</a:t>
            </a:r>
            <a:r>
              <a:rPr lang="en-US" altLang="en-US" sz="1600" dirty="0">
                <a:solidFill>
                  <a:schemeClr val="bg1"/>
                </a:solidFill>
                <a:latin typeface="+mn-lt"/>
                <a:ea typeface="MS PGothic" pitchFamily="34" charset="-128"/>
              </a:rPr>
              <a:t>.  </a:t>
            </a:r>
          </a:p>
        </p:txBody>
      </p:sp>
      <p:sp>
        <p:nvSpPr>
          <p:cNvPr id="8" name="TextBox 1"/>
          <p:cNvSpPr txBox="1">
            <a:spLocks noChangeArrowheads="1"/>
          </p:cNvSpPr>
          <p:nvPr/>
        </p:nvSpPr>
        <p:spPr bwMode="auto">
          <a:xfrm>
            <a:off x="771744" y="1221803"/>
            <a:ext cx="5329237" cy="1841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smtClean="0">
              <a:ln>
                <a:noFill/>
              </a:ln>
              <a:solidFill>
                <a:prstClr val="black"/>
              </a:solidFill>
              <a:effectLst/>
              <a:uLnTx/>
              <a:uFillTx/>
              <a:latin typeface="Arial" charset="0"/>
              <a:cs typeface="Arial" charset="0"/>
            </a:endParaRPr>
          </a:p>
        </p:txBody>
      </p:sp>
      <p:sp>
        <p:nvSpPr>
          <p:cNvPr id="9" name="TextBox 6"/>
          <p:cNvSpPr txBox="1">
            <a:spLocks noChangeArrowheads="1"/>
          </p:cNvSpPr>
          <p:nvPr/>
        </p:nvSpPr>
        <p:spPr bwMode="auto">
          <a:xfrm>
            <a:off x="758803" y="1883392"/>
            <a:ext cx="5329237" cy="1841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10" name="TextBox 7"/>
          <p:cNvSpPr txBox="1">
            <a:spLocks noChangeArrowheads="1"/>
          </p:cNvSpPr>
          <p:nvPr/>
        </p:nvSpPr>
        <p:spPr bwMode="auto">
          <a:xfrm>
            <a:off x="766763" y="2119380"/>
            <a:ext cx="5329237" cy="1841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11" name="TextBox 8"/>
          <p:cNvSpPr txBox="1">
            <a:spLocks noChangeArrowheads="1"/>
          </p:cNvSpPr>
          <p:nvPr/>
        </p:nvSpPr>
        <p:spPr bwMode="auto">
          <a:xfrm>
            <a:off x="754921" y="2967745"/>
            <a:ext cx="5484812" cy="67468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
        <p:nvSpPr>
          <p:cNvPr id="12" name="TextBox 11"/>
          <p:cNvSpPr txBox="1">
            <a:spLocks noChangeArrowheads="1"/>
          </p:cNvSpPr>
          <p:nvPr/>
        </p:nvSpPr>
        <p:spPr bwMode="auto">
          <a:xfrm>
            <a:off x="764468" y="4984325"/>
            <a:ext cx="5329237" cy="18415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altLang="en-US"/>
          </a:p>
        </p:txBody>
      </p:sp>
    </p:spTree>
    <p:extLst>
      <p:ext uri="{BB962C8B-B14F-4D97-AF65-F5344CB8AC3E}">
        <p14:creationId xmlns:p14="http://schemas.microsoft.com/office/powerpoint/2010/main" val="1637009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3852</Words>
  <Application>Microsoft Office PowerPoint</Application>
  <PresentationFormat>On-screen Show (4:3)</PresentationFormat>
  <Paragraphs>183</Paragraphs>
  <Slides>30</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3" baseType="lpstr">
      <vt:lpstr>Office Theme</vt:lpstr>
      <vt:lpstr>Custom Design</vt:lpstr>
      <vt:lpstr>GraphPad Prism 7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Izzah</cp:lastModifiedBy>
  <cp:revision>90</cp:revision>
  <dcterms:created xsi:type="dcterms:W3CDTF">2015-04-04T09:45:50Z</dcterms:created>
  <dcterms:modified xsi:type="dcterms:W3CDTF">2019-10-29T10:41:32Z</dcterms:modified>
</cp:coreProperties>
</file>