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handoutMasterIdLst>
    <p:handoutMasterId r:id="rId33"/>
  </p:handoutMasterIdLst>
  <p:sldIdLst>
    <p:sldId id="256" r:id="rId3"/>
    <p:sldId id="267" r:id="rId4"/>
    <p:sldId id="258" r:id="rId5"/>
    <p:sldId id="259" r:id="rId6"/>
    <p:sldId id="268" r:id="rId7"/>
    <p:sldId id="269" r:id="rId8"/>
    <p:sldId id="270" r:id="rId9"/>
    <p:sldId id="271" r:id="rId10"/>
    <p:sldId id="272" r:id="rId11"/>
    <p:sldId id="276" r:id="rId12"/>
    <p:sldId id="279" r:id="rId13"/>
    <p:sldId id="277" r:id="rId14"/>
    <p:sldId id="289" r:id="rId15"/>
    <p:sldId id="278" r:id="rId16"/>
    <p:sldId id="261" r:id="rId17"/>
    <p:sldId id="273" r:id="rId18"/>
    <p:sldId id="275" r:id="rId19"/>
    <p:sldId id="280" r:id="rId20"/>
    <p:sldId id="281" r:id="rId21"/>
    <p:sldId id="282" r:id="rId22"/>
    <p:sldId id="283" r:id="rId23"/>
    <p:sldId id="284" r:id="rId24"/>
    <p:sldId id="285" r:id="rId25"/>
    <p:sldId id="290" r:id="rId26"/>
    <p:sldId id="286" r:id="rId27"/>
    <p:sldId id="288" r:id="rId28"/>
    <p:sldId id="265" r:id="rId29"/>
    <p:sldId id="291" r:id="rId30"/>
    <p:sldId id="264" r:id="rId3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638" autoAdjust="0"/>
  </p:normalViewPr>
  <p:slideViewPr>
    <p:cSldViewPr>
      <p:cViewPr varScale="1">
        <p:scale>
          <a:sx n="86" d="100"/>
          <a:sy n="86" d="100"/>
        </p:scale>
        <p:origin x="15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orten\Desktop\Bioqu&#237;mica\Mestrado\2&#186;%20Ano\IJUP\Gr&#225;ficos%20cluste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PT" sz="1800" b="1" dirty="0">
                <a:solidFill>
                  <a:sysClr val="windowText" lastClr="000000"/>
                </a:solidFill>
              </a:rPr>
              <a:t>Clusters</a:t>
            </a:r>
            <a:r>
              <a:rPr lang="pt-PT" sz="1800" b="1" baseline="0" dirty="0">
                <a:solidFill>
                  <a:sysClr val="windowText" lastClr="000000"/>
                </a:solidFill>
              </a:rPr>
              <a:t> </a:t>
            </a:r>
            <a:r>
              <a:rPr lang="pt-PT" sz="1800" b="1" baseline="0" dirty="0" err="1">
                <a:solidFill>
                  <a:sysClr val="windowText" lastClr="000000"/>
                </a:solidFill>
              </a:rPr>
              <a:t>composition</a:t>
            </a:r>
            <a:endParaRPr lang="pt-PT" sz="1800" b="1" dirty="0">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PT"/>
        </a:p>
      </c:txPr>
    </c:title>
    <c:autoTitleDeleted val="0"/>
    <c:plotArea>
      <c:layout>
        <c:manualLayout>
          <c:layoutTarget val="inner"/>
          <c:xMode val="edge"/>
          <c:yMode val="edge"/>
          <c:x val="9.3643514873475664E-2"/>
          <c:y val="0.11260899772683536"/>
          <c:w val="0.7209990763466767"/>
          <c:h val="0.73027077507922067"/>
        </c:manualLayout>
      </c:layout>
      <c:barChart>
        <c:barDir val="col"/>
        <c:grouping val="stacked"/>
        <c:varyColors val="0"/>
        <c:ser>
          <c:idx val="0"/>
          <c:order val="0"/>
          <c:tx>
            <c:v>Aromatase</c:v>
          </c:tx>
          <c:spPr>
            <a:solidFill>
              <a:srgbClr val="DD0567"/>
            </a:solidFill>
            <a:ln>
              <a:solidFill>
                <a:srgbClr val="DD0567"/>
              </a:solidFill>
            </a:ln>
            <a:effectLst/>
          </c:spPr>
          <c:invertIfNegative val="0"/>
          <c:val>
            <c:numRef>
              <c:f>Folha1!$A$3:$B$3</c:f>
              <c:numCache>
                <c:formatCode>General</c:formatCode>
                <c:ptCount val="2"/>
                <c:pt idx="0">
                  <c:v>26</c:v>
                </c:pt>
                <c:pt idx="1">
                  <c:v>1</c:v>
                </c:pt>
              </c:numCache>
            </c:numRef>
          </c:val>
          <c:extLst>
            <c:ext xmlns:c16="http://schemas.microsoft.com/office/drawing/2014/chart" uri="{C3380CC4-5D6E-409C-BE32-E72D297353CC}">
              <c16:uniqueId val="{00000000-3CF3-4D55-9465-81950190428C}"/>
            </c:ext>
          </c:extLst>
        </c:ser>
        <c:ser>
          <c:idx val="1"/>
          <c:order val="1"/>
          <c:tx>
            <c:v>ERα</c:v>
          </c:tx>
          <c:spPr>
            <a:solidFill>
              <a:srgbClr val="53D2FF"/>
            </a:solidFill>
            <a:ln>
              <a:solidFill>
                <a:srgbClr val="53D2FF"/>
              </a:solidFill>
            </a:ln>
            <a:effectLst/>
          </c:spPr>
          <c:invertIfNegative val="0"/>
          <c:val>
            <c:numRef>
              <c:f>Folha1!$A$4:$B$4</c:f>
              <c:numCache>
                <c:formatCode>General</c:formatCode>
                <c:ptCount val="2"/>
                <c:pt idx="0">
                  <c:v>49</c:v>
                </c:pt>
                <c:pt idx="1">
                  <c:v>2</c:v>
                </c:pt>
              </c:numCache>
            </c:numRef>
          </c:val>
          <c:extLst>
            <c:ext xmlns:c16="http://schemas.microsoft.com/office/drawing/2014/chart" uri="{C3380CC4-5D6E-409C-BE32-E72D297353CC}">
              <c16:uniqueId val="{00000001-3CF3-4D55-9465-81950190428C}"/>
            </c:ext>
          </c:extLst>
        </c:ser>
        <c:ser>
          <c:idx val="2"/>
          <c:order val="2"/>
          <c:tx>
            <c:v>ERβ</c:v>
          </c:tx>
          <c:spPr>
            <a:solidFill>
              <a:schemeClr val="accent5">
                <a:lumMod val="75000"/>
              </a:schemeClr>
            </a:solidFill>
            <a:ln>
              <a:solidFill>
                <a:schemeClr val="accent5">
                  <a:lumMod val="75000"/>
                </a:schemeClr>
              </a:solidFill>
            </a:ln>
            <a:effectLst/>
          </c:spPr>
          <c:invertIfNegative val="0"/>
          <c:val>
            <c:numRef>
              <c:f>Folha1!$A$5:$B$5</c:f>
              <c:numCache>
                <c:formatCode>General</c:formatCode>
                <c:ptCount val="2"/>
                <c:pt idx="0">
                  <c:v>1</c:v>
                </c:pt>
                <c:pt idx="1">
                  <c:v>1</c:v>
                </c:pt>
              </c:numCache>
            </c:numRef>
          </c:val>
          <c:extLst>
            <c:ext xmlns:c16="http://schemas.microsoft.com/office/drawing/2014/chart" uri="{C3380CC4-5D6E-409C-BE32-E72D297353CC}">
              <c16:uniqueId val="{00000002-3CF3-4D55-9465-81950190428C}"/>
            </c:ext>
          </c:extLst>
        </c:ser>
        <c:dLbls>
          <c:showLegendKey val="0"/>
          <c:showVal val="0"/>
          <c:showCatName val="0"/>
          <c:showSerName val="0"/>
          <c:showPercent val="0"/>
          <c:showBubbleSize val="0"/>
        </c:dLbls>
        <c:gapWidth val="150"/>
        <c:overlap val="100"/>
        <c:axId val="514712536"/>
        <c:axId val="286177448"/>
      </c:barChart>
      <c:catAx>
        <c:axId val="51471253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pt-PT" sz="1400" b="1" dirty="0">
                    <a:solidFill>
                      <a:sysClr val="windowText" lastClr="000000"/>
                    </a:solidFill>
                  </a:rPr>
                  <a:t>Cluster</a:t>
                </a:r>
                <a:r>
                  <a:rPr lang="pt-PT" sz="1400" b="1" baseline="0" dirty="0">
                    <a:solidFill>
                      <a:sysClr val="windowText" lastClr="000000"/>
                    </a:solidFill>
                  </a:rPr>
                  <a:t> ID</a:t>
                </a:r>
                <a:endParaRPr lang="pt-PT" sz="1400" b="1" dirty="0">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PT"/>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PT"/>
          </a:p>
        </c:txPr>
        <c:crossAx val="286177448"/>
        <c:crosses val="autoZero"/>
        <c:auto val="1"/>
        <c:lblAlgn val="ctr"/>
        <c:lblOffset val="100"/>
        <c:noMultiLvlLbl val="0"/>
      </c:catAx>
      <c:valAx>
        <c:axId val="28617744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PT" sz="1400" b="1" dirty="0" err="1">
                    <a:solidFill>
                      <a:sysClr val="windowText" lastClr="000000"/>
                    </a:solidFill>
                  </a:rPr>
                  <a:t>Number</a:t>
                </a:r>
                <a:r>
                  <a:rPr lang="pt-PT" sz="1400" b="1" baseline="0" dirty="0">
                    <a:solidFill>
                      <a:sysClr val="windowText" lastClr="000000"/>
                    </a:solidFill>
                  </a:rPr>
                  <a:t> </a:t>
                </a:r>
                <a:r>
                  <a:rPr lang="pt-PT" sz="1400" b="1" baseline="0" dirty="0" err="1">
                    <a:solidFill>
                      <a:sysClr val="windowText" lastClr="000000"/>
                    </a:solidFill>
                  </a:rPr>
                  <a:t>of</a:t>
                </a:r>
                <a:r>
                  <a:rPr lang="pt-PT" sz="1400" b="1" baseline="0" dirty="0">
                    <a:solidFill>
                      <a:sysClr val="windowText" lastClr="000000"/>
                    </a:solidFill>
                  </a:rPr>
                  <a:t> </a:t>
                </a:r>
                <a:r>
                  <a:rPr lang="pt-PT" sz="1400" b="1" baseline="0" dirty="0" err="1">
                    <a:solidFill>
                      <a:sysClr val="windowText" lastClr="000000"/>
                    </a:solidFill>
                  </a:rPr>
                  <a:t>compounds</a:t>
                </a:r>
                <a:endParaRPr lang="pt-PT" sz="1400" b="1" dirty="0">
                  <a:solidFill>
                    <a:sysClr val="windowText" lastClr="000000"/>
                  </a:solidFill>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P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514712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PT"/>
          </a:p>
        </c:txPr>
      </c:legendEntry>
      <c:legendEntry>
        <c:idx val="1"/>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PT"/>
          </a:p>
        </c:txPr>
      </c:legendEntry>
      <c:legendEntry>
        <c:idx val="2"/>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PT"/>
          </a:p>
        </c:txPr>
      </c:legendEntry>
      <c:layout>
        <c:manualLayout>
          <c:xMode val="edge"/>
          <c:yMode val="edge"/>
          <c:x val="0.7927513142853182"/>
          <c:y val="0.43193634716532509"/>
          <c:w val="0.18495219126497758"/>
          <c:h val="0.248557593491579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10/30/2019</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‹nº›</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30/10/2019</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‹nº›</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46269082-9D5D-43A3-B675-27AB9B8E552E}" type="slidenum">
              <a:rPr lang="en-US" smtClean="0"/>
              <a:t>21</a:t>
            </a:fld>
            <a:endParaRPr lang="en-US" dirty="0"/>
          </a:p>
        </p:txBody>
      </p:sp>
    </p:spTree>
    <p:extLst>
      <p:ext uri="{BB962C8B-B14F-4D97-AF65-F5344CB8AC3E}">
        <p14:creationId xmlns:p14="http://schemas.microsoft.com/office/powerpoint/2010/main" val="2227658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30/10/2019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30/10/2019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30/10/2019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30/10/2019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30/10/2019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30/10/2019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30/10/2019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30/10/2019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30/10/2019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‹nº›</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30/10/2019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30/10/2019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30/10/2019</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‹nº›</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10/30/2019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‹nº›</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emf"/><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8.emf"/><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microsoft.com/office/2007/relationships/hdphoto" Target="../media/hdphoto3.wdp"/><Relationship Id="rId10" Type="http://schemas.openxmlformats.org/officeDocument/2006/relationships/image" Target="../media/image42.emf"/><Relationship Id="rId4" Type="http://schemas.openxmlformats.org/officeDocument/2006/relationships/image" Target="../media/image39.png"/><Relationship Id="rId9" Type="http://schemas.microsoft.com/office/2007/relationships/hdphoto" Target="../media/hdphoto5.wdp"/><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2.emf"/><Relationship Id="rId12" Type="http://schemas.openxmlformats.org/officeDocument/2006/relationships/image" Target="../media/image51.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png"/><Relationship Id="rId5" Type="http://schemas.openxmlformats.org/officeDocument/2006/relationships/image" Target="../media/image48.png"/><Relationship Id="rId10" Type="http://schemas.openxmlformats.org/officeDocument/2006/relationships/image" Target="../media/image4.png"/><Relationship Id="rId4" Type="http://schemas.openxmlformats.org/officeDocument/2006/relationships/image" Target="../media/image47.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6.jp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176516"/>
            <a:ext cx="8305800" cy="3853363"/>
          </a:xfrm>
          <a:prstGeom prst="rect">
            <a:avLst/>
          </a:prstGeom>
          <a:noFill/>
        </p:spPr>
        <p:txBody>
          <a:bodyPr wrap="square" rtlCol="0">
            <a:spAutoFit/>
          </a:bodyPr>
          <a:lstStyle/>
          <a:p>
            <a:pPr algn="ctr">
              <a:lnSpc>
                <a:spcPct val="130000"/>
              </a:lnSpc>
            </a:pPr>
            <a:r>
              <a:rPr lang="en-US" sz="2400" b="1" dirty="0">
                <a:solidFill>
                  <a:schemeClr val="accent1">
                    <a:lumMod val="75000"/>
                  </a:schemeClr>
                </a:solidFill>
              </a:rPr>
              <a:t>A novel approach for ER</a:t>
            </a:r>
            <a:r>
              <a:rPr lang="en-US" sz="2400" b="1" baseline="30000" dirty="0">
                <a:solidFill>
                  <a:schemeClr val="accent1">
                    <a:lumMod val="75000"/>
                  </a:schemeClr>
                </a:solidFill>
              </a:rPr>
              <a:t>+</a:t>
            </a:r>
            <a:r>
              <a:rPr lang="en-US" sz="2400" b="1" dirty="0">
                <a:solidFill>
                  <a:schemeClr val="accent1">
                    <a:lumMod val="75000"/>
                  </a:schemeClr>
                </a:solidFill>
              </a:rPr>
              <a:t> breast cancer treatment: A new compound that modulates aromatase and ER</a:t>
            </a:r>
          </a:p>
          <a:p>
            <a:pPr algn="ctr">
              <a:lnSpc>
                <a:spcPct val="130000"/>
              </a:lnSpc>
            </a:pPr>
            <a:endParaRPr lang="en-US" sz="1200" b="1" dirty="0"/>
          </a:p>
          <a:p>
            <a:pPr algn="ctr">
              <a:lnSpc>
                <a:spcPct val="130000"/>
              </a:lnSpc>
            </a:pPr>
            <a:r>
              <a:rPr lang="pt-PT" b="1" dirty="0"/>
              <a:t>Cristina F. Almeida </a:t>
            </a:r>
            <a:r>
              <a:rPr lang="pt-PT" b="1" baseline="30000" dirty="0"/>
              <a:t>1, </a:t>
            </a:r>
            <a:r>
              <a:rPr lang="en-US" b="1" dirty="0"/>
              <a:t>*</a:t>
            </a:r>
            <a:r>
              <a:rPr lang="pt-PT" b="1" dirty="0"/>
              <a:t>, Ana Oliveira </a:t>
            </a:r>
            <a:r>
              <a:rPr lang="pt-PT" b="1" baseline="30000" dirty="0"/>
              <a:t>2</a:t>
            </a:r>
            <a:r>
              <a:rPr lang="pt-PT" b="1" dirty="0"/>
              <a:t>, Pedro A. Fernandes </a:t>
            </a:r>
            <a:r>
              <a:rPr lang="pt-PT" b="1" baseline="30000" dirty="0"/>
              <a:t>2</a:t>
            </a:r>
            <a:r>
              <a:rPr lang="pt-PT" b="1" dirty="0"/>
              <a:t>, Georgina Correia-da-Silva </a:t>
            </a:r>
            <a:r>
              <a:rPr lang="pt-PT" b="1" baseline="30000" dirty="0"/>
              <a:t>1</a:t>
            </a:r>
            <a:r>
              <a:rPr lang="pt-PT" b="1" dirty="0"/>
              <a:t>, Maria J. Ramos </a:t>
            </a:r>
            <a:r>
              <a:rPr lang="pt-PT" b="1" baseline="30000" dirty="0"/>
              <a:t>2</a:t>
            </a:r>
            <a:r>
              <a:rPr lang="pt-PT" b="1" dirty="0"/>
              <a:t>, Tiago V. Augusto </a:t>
            </a:r>
            <a:r>
              <a:rPr lang="pt-PT" b="1" baseline="30000" dirty="0"/>
              <a:t>1</a:t>
            </a:r>
            <a:r>
              <a:rPr lang="pt-PT" b="1" dirty="0"/>
              <a:t>, Natércia Teixeira </a:t>
            </a:r>
            <a:r>
              <a:rPr lang="pt-PT" b="1" baseline="30000" dirty="0"/>
              <a:t>1 </a:t>
            </a:r>
            <a:r>
              <a:rPr lang="pt-PT" b="1" dirty="0" err="1"/>
              <a:t>and</a:t>
            </a:r>
            <a:r>
              <a:rPr lang="pt-PT" b="1" dirty="0"/>
              <a:t> Cristina Amaral </a:t>
            </a:r>
            <a:r>
              <a:rPr lang="pt-PT" b="1" baseline="30000" dirty="0"/>
              <a:t>1</a:t>
            </a:r>
            <a:endParaRPr lang="it-IT" b="1" baseline="30000" dirty="0"/>
          </a:p>
          <a:p>
            <a:endParaRPr lang="fr-FR" sz="1400" dirty="0"/>
          </a:p>
          <a:p>
            <a:r>
              <a:rPr lang="en-US" baseline="30000" dirty="0"/>
              <a:t>1  </a:t>
            </a:r>
            <a:r>
              <a:rPr lang="pt-PT" dirty="0"/>
              <a:t>UCIBIO.REQUIMTE, Laboratório de Bioquímica, Departamento de Ciências Biológicas, Faculdade de Farmácia, Universidade do Porto</a:t>
            </a:r>
            <a:endParaRPr lang="fr-FR" dirty="0"/>
          </a:p>
          <a:p>
            <a:r>
              <a:rPr lang="en-US" baseline="30000" dirty="0"/>
              <a:t>2 </a:t>
            </a:r>
            <a:r>
              <a:rPr lang="pt-PT" dirty="0"/>
              <a:t>Laboratório de Bioquímica Teórica, UCIBIO e Departamento de Química e Bioquímica, Faculdade de Ciências da Universidade do Porto</a:t>
            </a:r>
          </a:p>
          <a:p>
            <a:endParaRPr lang="en-US" sz="800" dirty="0"/>
          </a:p>
          <a:p>
            <a:endParaRPr lang="fr-FR" sz="500" dirty="0"/>
          </a:p>
          <a:p>
            <a:r>
              <a:rPr lang="en-US" b="1" dirty="0"/>
              <a:t>*</a:t>
            </a:r>
            <a:r>
              <a:rPr lang="en-US" sz="1400" dirty="0"/>
              <a:t> Corresponding author: </a:t>
            </a:r>
            <a:r>
              <a:rPr lang="en-US" sz="1400" b="1" dirty="0"/>
              <a:t>cristina-almeida96@hotmail.com</a:t>
            </a:r>
            <a:endParaRPr lang="fr-FR" sz="1400" b="1"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8"/>
            <a:ext cx="9144000" cy="2198245"/>
          </a:xfrm>
          <a:prstGeom prst="rect">
            <a:avLst/>
          </a:prstGeom>
        </p:spPr>
      </p:pic>
      <p:grpSp>
        <p:nvGrpSpPr>
          <p:cNvPr id="2" name="Agrupar 1">
            <a:extLst>
              <a:ext uri="{FF2B5EF4-FFF2-40B4-BE49-F238E27FC236}">
                <a16:creationId xmlns:a16="http://schemas.microsoft.com/office/drawing/2014/main" id="{1E657DDF-4ABF-4CD1-9D85-9C515C0513F0}"/>
              </a:ext>
            </a:extLst>
          </p:cNvPr>
          <p:cNvGrpSpPr/>
          <p:nvPr/>
        </p:nvGrpSpPr>
        <p:grpSpPr>
          <a:xfrm>
            <a:off x="1507385" y="5824869"/>
            <a:ext cx="6129229" cy="1031503"/>
            <a:chOff x="304800" y="5791200"/>
            <a:chExt cx="6129229" cy="1031503"/>
          </a:xfrm>
        </p:grpSpPr>
        <p:pic>
          <p:nvPicPr>
            <p:cNvPr id="6" name="Imagem 5">
              <a:extLst>
                <a:ext uri="{FF2B5EF4-FFF2-40B4-BE49-F238E27FC236}">
                  <a16:creationId xmlns:a16="http://schemas.microsoft.com/office/drawing/2014/main" id="{66EC698D-A135-4E5B-B6D5-9136C9F37266}"/>
                </a:ext>
              </a:extLst>
            </p:cNvPr>
            <p:cNvPicPr>
              <a:picLocks noChangeAspect="1"/>
            </p:cNvPicPr>
            <p:nvPr/>
          </p:nvPicPr>
          <p:blipFill>
            <a:blip r:embed="rId4"/>
            <a:stretch>
              <a:fillRect/>
            </a:stretch>
          </p:blipFill>
          <p:spPr>
            <a:xfrm>
              <a:off x="304800" y="6031094"/>
              <a:ext cx="1821095" cy="690381"/>
            </a:xfrm>
            <a:prstGeom prst="rect">
              <a:avLst/>
            </a:prstGeom>
          </p:spPr>
        </p:pic>
        <p:pic>
          <p:nvPicPr>
            <p:cNvPr id="7" name="Imagem 4">
              <a:extLst>
                <a:ext uri="{FF2B5EF4-FFF2-40B4-BE49-F238E27FC236}">
                  <a16:creationId xmlns:a16="http://schemas.microsoft.com/office/drawing/2014/main" id="{53C92220-910E-4FC8-864A-A439E02065CD}"/>
                </a:ext>
              </a:extLst>
            </p:cNvPr>
            <p:cNvPicPr>
              <a:picLocks noChangeAspect="1"/>
            </p:cNvPicPr>
            <p:nvPr/>
          </p:nvPicPr>
          <p:blipFill>
            <a:blip r:embed="rId5">
              <a:extLst>
                <a:ext uri="{28A0092B-C50C-407E-A947-70E740481C1C}">
                  <a14:useLocalDpi xmlns:a14="http://schemas.microsoft.com/office/drawing/2010/main" val="0"/>
                </a:ext>
              </a:extLst>
            </a:blip>
            <a:srcRect l="6726" r="7838"/>
            <a:stretch>
              <a:fillRect/>
            </a:stretch>
          </p:blipFill>
          <p:spPr bwMode="auto">
            <a:xfrm>
              <a:off x="1981199" y="5943600"/>
              <a:ext cx="1821095" cy="84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61">
              <a:extLst>
                <a:ext uri="{FF2B5EF4-FFF2-40B4-BE49-F238E27FC236}">
                  <a16:creationId xmlns:a16="http://schemas.microsoft.com/office/drawing/2014/main" id="{9D74C0BD-BF2A-4579-9B68-36ABB3C87792}"/>
                </a:ext>
              </a:extLst>
            </p:cNvPr>
            <p:cNvPicPr>
              <a:picLocks noChangeAspect="1"/>
            </p:cNvPicPr>
            <p:nvPr/>
          </p:nvPicPr>
          <p:blipFill>
            <a:blip r:embed="rId6">
              <a:extLst>
                <a:ext uri="{28A0092B-C50C-407E-A947-70E740481C1C}">
                  <a14:useLocalDpi xmlns:a14="http://schemas.microsoft.com/office/drawing/2010/main" val="0"/>
                </a:ext>
              </a:extLst>
            </a:blip>
            <a:srcRect l="25951" r="28502"/>
            <a:stretch>
              <a:fillRect/>
            </a:stretch>
          </p:blipFill>
          <p:spPr bwMode="auto">
            <a:xfrm>
              <a:off x="5671898" y="5791200"/>
              <a:ext cx="762131" cy="103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21">
              <a:extLst>
                <a:ext uri="{FF2B5EF4-FFF2-40B4-BE49-F238E27FC236}">
                  <a16:creationId xmlns:a16="http://schemas.microsoft.com/office/drawing/2014/main" id="{D037B511-ADAC-4305-B8BF-1EB2325FC82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95499" y="5895637"/>
              <a:ext cx="1397285" cy="8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grpSp>
        <p:nvGrpSpPr>
          <p:cNvPr id="4" name="Agrupar 3">
            <a:extLst>
              <a:ext uri="{FF2B5EF4-FFF2-40B4-BE49-F238E27FC236}">
                <a16:creationId xmlns:a16="http://schemas.microsoft.com/office/drawing/2014/main" id="{64970A2F-B835-4CE5-B4A4-517EACBAABBB}"/>
              </a:ext>
            </a:extLst>
          </p:cNvPr>
          <p:cNvGrpSpPr/>
          <p:nvPr/>
        </p:nvGrpSpPr>
        <p:grpSpPr>
          <a:xfrm>
            <a:off x="1461213" y="1152561"/>
            <a:ext cx="6221573" cy="4428158"/>
            <a:chOff x="5216444" y="1219313"/>
            <a:chExt cx="6221573" cy="4428158"/>
          </a:xfrm>
        </p:grpSpPr>
        <p:sp>
          <p:nvSpPr>
            <p:cNvPr id="6" name="CaixaDeTexto 5">
              <a:extLst>
                <a:ext uri="{FF2B5EF4-FFF2-40B4-BE49-F238E27FC236}">
                  <a16:creationId xmlns:a16="http://schemas.microsoft.com/office/drawing/2014/main" id="{3EEA755F-32BE-415C-81D1-928D77A2D5FD}"/>
                </a:ext>
              </a:extLst>
            </p:cNvPr>
            <p:cNvSpPr txBox="1"/>
            <p:nvPr/>
          </p:nvSpPr>
          <p:spPr>
            <a:xfrm>
              <a:off x="7207903" y="1219313"/>
              <a:ext cx="2680798" cy="369332"/>
            </a:xfrm>
            <a:prstGeom prst="rect">
              <a:avLst/>
            </a:prstGeom>
            <a:solidFill>
              <a:schemeClr val="accent5">
                <a:lumMod val="20000"/>
                <a:lumOff val="80000"/>
              </a:schemeClr>
            </a:solidFill>
            <a:ln w="38100">
              <a:solidFill>
                <a:schemeClr val="accent5">
                  <a:lumMod val="60000"/>
                  <a:lumOff val="40000"/>
                </a:schemeClr>
              </a:solidFill>
            </a:ln>
          </p:spPr>
          <p:txBody>
            <a:bodyPr wrap="square" rtlCol="0">
              <a:spAutoFit/>
            </a:bodyPr>
            <a:lstStyle/>
            <a:p>
              <a:pPr algn="ctr"/>
              <a:r>
                <a:rPr lang="pt-PT" b="1" dirty="0"/>
                <a:t>Aromatase </a:t>
              </a:r>
              <a:r>
                <a:rPr lang="pt-PT" b="1" dirty="0" err="1"/>
                <a:t>Inhibitors</a:t>
              </a:r>
              <a:r>
                <a:rPr lang="pt-PT" b="1" dirty="0"/>
                <a:t> (</a:t>
              </a:r>
              <a:r>
                <a:rPr lang="pt-PT" b="1" dirty="0" err="1"/>
                <a:t>AIs</a:t>
              </a:r>
              <a:r>
                <a:rPr lang="pt-PT" b="1" dirty="0"/>
                <a:t>) </a:t>
              </a:r>
            </a:p>
          </p:txBody>
        </p:sp>
        <p:cxnSp>
          <p:nvCxnSpPr>
            <p:cNvPr id="7" name="Conexão reta 6">
              <a:extLst>
                <a:ext uri="{FF2B5EF4-FFF2-40B4-BE49-F238E27FC236}">
                  <a16:creationId xmlns:a16="http://schemas.microsoft.com/office/drawing/2014/main" id="{036B215D-3DD9-4A5F-81EB-A36DE11F5D07}"/>
                </a:ext>
              </a:extLst>
            </p:cNvPr>
            <p:cNvCxnSpPr/>
            <p:nvPr/>
          </p:nvCxnSpPr>
          <p:spPr>
            <a:xfrm>
              <a:off x="8548302" y="1588645"/>
              <a:ext cx="0" cy="334053"/>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Conexão reta 7">
              <a:extLst>
                <a:ext uri="{FF2B5EF4-FFF2-40B4-BE49-F238E27FC236}">
                  <a16:creationId xmlns:a16="http://schemas.microsoft.com/office/drawing/2014/main" id="{C11264A2-8B83-4535-BF6B-5544F1BB737D}"/>
                </a:ext>
              </a:extLst>
            </p:cNvPr>
            <p:cNvCxnSpPr>
              <a:cxnSpLocks/>
            </p:cNvCxnSpPr>
            <p:nvPr/>
          </p:nvCxnSpPr>
          <p:spPr>
            <a:xfrm flipH="1">
              <a:off x="7024302" y="1922698"/>
              <a:ext cx="1524001"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Conexão reta unidirecional 8">
              <a:extLst>
                <a:ext uri="{FF2B5EF4-FFF2-40B4-BE49-F238E27FC236}">
                  <a16:creationId xmlns:a16="http://schemas.microsoft.com/office/drawing/2014/main" id="{D7A8370A-ABBA-40B4-BE88-72A430F84BE8}"/>
                </a:ext>
              </a:extLst>
            </p:cNvPr>
            <p:cNvCxnSpPr/>
            <p:nvPr/>
          </p:nvCxnSpPr>
          <p:spPr>
            <a:xfrm>
              <a:off x="10072303" y="2714058"/>
              <a:ext cx="0" cy="37605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xão reta unidirecional 9">
              <a:extLst>
                <a:ext uri="{FF2B5EF4-FFF2-40B4-BE49-F238E27FC236}">
                  <a16:creationId xmlns:a16="http://schemas.microsoft.com/office/drawing/2014/main" id="{6D9D32DA-6481-48FC-8FA6-2F40FF6AA4C7}"/>
                </a:ext>
              </a:extLst>
            </p:cNvPr>
            <p:cNvCxnSpPr/>
            <p:nvPr/>
          </p:nvCxnSpPr>
          <p:spPr>
            <a:xfrm>
              <a:off x="10058448" y="1912041"/>
              <a:ext cx="0" cy="37605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1AFEED23-AD5D-4EB9-9C19-06622F460B9D}"/>
                </a:ext>
              </a:extLst>
            </p:cNvPr>
            <p:cNvSpPr txBox="1"/>
            <p:nvPr/>
          </p:nvSpPr>
          <p:spPr>
            <a:xfrm>
              <a:off x="9061080" y="2344726"/>
              <a:ext cx="1994735" cy="369332"/>
            </a:xfrm>
            <a:prstGeom prst="rect">
              <a:avLst/>
            </a:prstGeom>
            <a:noFill/>
            <a:ln w="38100">
              <a:solidFill>
                <a:schemeClr val="accent5">
                  <a:lumMod val="60000"/>
                  <a:lumOff val="40000"/>
                </a:schemeClr>
              </a:solidFill>
            </a:ln>
          </p:spPr>
          <p:txBody>
            <a:bodyPr wrap="square" rtlCol="0">
              <a:spAutoFit/>
            </a:bodyPr>
            <a:lstStyle/>
            <a:p>
              <a:pPr algn="ctr"/>
              <a:r>
                <a:rPr lang="pt-PT" b="1" dirty="0" err="1"/>
                <a:t>Steroidal</a:t>
              </a:r>
              <a:endParaRPr lang="pt-PT" b="1" dirty="0"/>
            </a:p>
          </p:txBody>
        </p:sp>
        <p:sp>
          <p:nvSpPr>
            <p:cNvPr id="12" name="CaixaDeTexto 11">
              <a:extLst>
                <a:ext uri="{FF2B5EF4-FFF2-40B4-BE49-F238E27FC236}">
                  <a16:creationId xmlns:a16="http://schemas.microsoft.com/office/drawing/2014/main" id="{38A73CD2-20EB-4EFA-9439-BC6158B8641B}"/>
                </a:ext>
              </a:extLst>
            </p:cNvPr>
            <p:cNvSpPr txBox="1"/>
            <p:nvPr/>
          </p:nvSpPr>
          <p:spPr>
            <a:xfrm>
              <a:off x="6040789" y="2344726"/>
              <a:ext cx="1994735" cy="369332"/>
            </a:xfrm>
            <a:prstGeom prst="rect">
              <a:avLst/>
            </a:prstGeom>
            <a:noFill/>
            <a:ln w="38100">
              <a:solidFill>
                <a:schemeClr val="accent5">
                  <a:lumMod val="60000"/>
                  <a:lumOff val="40000"/>
                </a:schemeClr>
              </a:solidFill>
            </a:ln>
          </p:spPr>
          <p:txBody>
            <a:bodyPr wrap="square" rtlCol="0">
              <a:spAutoFit/>
            </a:bodyPr>
            <a:lstStyle/>
            <a:p>
              <a:pPr algn="ctr"/>
              <a:r>
                <a:rPr lang="pt-PT" b="1" dirty="0"/>
                <a:t>Non-</a:t>
              </a:r>
              <a:r>
                <a:rPr lang="pt-PT" b="1" dirty="0" err="1"/>
                <a:t>Steroidal</a:t>
              </a:r>
              <a:endParaRPr lang="pt-PT" b="1" dirty="0"/>
            </a:p>
          </p:txBody>
        </p:sp>
        <p:cxnSp>
          <p:nvCxnSpPr>
            <p:cNvPr id="13" name="Conexão reta unidirecional 12">
              <a:extLst>
                <a:ext uri="{FF2B5EF4-FFF2-40B4-BE49-F238E27FC236}">
                  <a16:creationId xmlns:a16="http://schemas.microsoft.com/office/drawing/2014/main" id="{3762D172-1A30-4795-AA6C-39B82EB4D2BA}"/>
                </a:ext>
              </a:extLst>
            </p:cNvPr>
            <p:cNvCxnSpPr/>
            <p:nvPr/>
          </p:nvCxnSpPr>
          <p:spPr>
            <a:xfrm>
              <a:off x="7038157" y="1912041"/>
              <a:ext cx="0" cy="37605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xão reta 13">
              <a:extLst>
                <a:ext uri="{FF2B5EF4-FFF2-40B4-BE49-F238E27FC236}">
                  <a16:creationId xmlns:a16="http://schemas.microsoft.com/office/drawing/2014/main" id="{2E9BD537-36E4-427F-B817-E4C8309E213B}"/>
                </a:ext>
              </a:extLst>
            </p:cNvPr>
            <p:cNvCxnSpPr>
              <a:cxnSpLocks/>
            </p:cNvCxnSpPr>
            <p:nvPr/>
          </p:nvCxnSpPr>
          <p:spPr>
            <a:xfrm flipH="1">
              <a:off x="8548302" y="1922698"/>
              <a:ext cx="1524001"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Conexão reta 14">
              <a:extLst>
                <a:ext uri="{FF2B5EF4-FFF2-40B4-BE49-F238E27FC236}">
                  <a16:creationId xmlns:a16="http://schemas.microsoft.com/office/drawing/2014/main" id="{5DF7968B-5205-4617-9598-F1A6ED90DCCC}"/>
                </a:ext>
              </a:extLst>
            </p:cNvPr>
            <p:cNvCxnSpPr/>
            <p:nvPr/>
          </p:nvCxnSpPr>
          <p:spPr>
            <a:xfrm>
              <a:off x="7038156" y="2714058"/>
              <a:ext cx="0" cy="334053"/>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exão reta 15">
              <a:extLst>
                <a:ext uri="{FF2B5EF4-FFF2-40B4-BE49-F238E27FC236}">
                  <a16:creationId xmlns:a16="http://schemas.microsoft.com/office/drawing/2014/main" id="{9B8961BD-93D1-4D41-8BDE-D334B69FC0A9}"/>
                </a:ext>
              </a:extLst>
            </p:cNvPr>
            <p:cNvCxnSpPr>
              <a:cxnSpLocks/>
            </p:cNvCxnSpPr>
            <p:nvPr/>
          </p:nvCxnSpPr>
          <p:spPr>
            <a:xfrm>
              <a:off x="6040789" y="3048111"/>
              <a:ext cx="1011222" cy="1649"/>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exão reta 16">
              <a:extLst>
                <a:ext uri="{FF2B5EF4-FFF2-40B4-BE49-F238E27FC236}">
                  <a16:creationId xmlns:a16="http://schemas.microsoft.com/office/drawing/2014/main" id="{3097CB4F-B856-4888-98CD-C6ECF389689E}"/>
                </a:ext>
              </a:extLst>
            </p:cNvPr>
            <p:cNvCxnSpPr>
              <a:cxnSpLocks/>
            </p:cNvCxnSpPr>
            <p:nvPr/>
          </p:nvCxnSpPr>
          <p:spPr>
            <a:xfrm>
              <a:off x="7052250" y="3048111"/>
              <a:ext cx="1011222" cy="1649"/>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exão reta unidirecional 17">
              <a:extLst>
                <a:ext uri="{FF2B5EF4-FFF2-40B4-BE49-F238E27FC236}">
                  <a16:creationId xmlns:a16="http://schemas.microsoft.com/office/drawing/2014/main" id="{D910DCCB-983C-4C72-8DE4-BAE8A4D80314}"/>
                </a:ext>
              </a:extLst>
            </p:cNvPr>
            <p:cNvCxnSpPr/>
            <p:nvPr/>
          </p:nvCxnSpPr>
          <p:spPr>
            <a:xfrm>
              <a:off x="6040789" y="3036604"/>
              <a:ext cx="0" cy="37605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xão reta unidirecional 18">
              <a:extLst>
                <a:ext uri="{FF2B5EF4-FFF2-40B4-BE49-F238E27FC236}">
                  <a16:creationId xmlns:a16="http://schemas.microsoft.com/office/drawing/2014/main" id="{C541F66D-BDD9-4FF5-A8EA-4F4872064B1A}"/>
                </a:ext>
              </a:extLst>
            </p:cNvPr>
            <p:cNvCxnSpPr/>
            <p:nvPr/>
          </p:nvCxnSpPr>
          <p:spPr>
            <a:xfrm>
              <a:off x="8063234" y="3034256"/>
              <a:ext cx="0" cy="37605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Agrupar 19">
              <a:extLst>
                <a:ext uri="{FF2B5EF4-FFF2-40B4-BE49-F238E27FC236}">
                  <a16:creationId xmlns:a16="http://schemas.microsoft.com/office/drawing/2014/main" id="{A04A4DBA-6324-44FC-9AFB-76837F25BB90}"/>
                </a:ext>
              </a:extLst>
            </p:cNvPr>
            <p:cNvGrpSpPr/>
            <p:nvPr/>
          </p:nvGrpSpPr>
          <p:grpSpPr>
            <a:xfrm>
              <a:off x="5216444" y="3389566"/>
              <a:ext cx="1648690" cy="1382448"/>
              <a:chOff x="5777609" y="4388194"/>
              <a:chExt cx="1648690" cy="1382448"/>
            </a:xfrm>
          </p:grpSpPr>
          <p:pic>
            <p:nvPicPr>
              <p:cNvPr id="28" name="Imagem 27">
                <a:extLst>
                  <a:ext uri="{FF2B5EF4-FFF2-40B4-BE49-F238E27FC236}">
                    <a16:creationId xmlns:a16="http://schemas.microsoft.com/office/drawing/2014/main" id="{7AFB4290-A9C0-4858-A032-4AFCB2C41D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9164" y="4388194"/>
                <a:ext cx="1499625" cy="1004749"/>
              </a:xfrm>
              <a:prstGeom prst="rect">
                <a:avLst/>
              </a:prstGeom>
            </p:spPr>
          </p:pic>
          <p:sp>
            <p:nvSpPr>
              <p:cNvPr id="29" name="CaixaDeTexto 28">
                <a:extLst>
                  <a:ext uri="{FF2B5EF4-FFF2-40B4-BE49-F238E27FC236}">
                    <a16:creationId xmlns:a16="http://schemas.microsoft.com/office/drawing/2014/main" id="{64E8EAFF-D630-4E18-B5CF-07D98F38355C}"/>
                  </a:ext>
                </a:extLst>
              </p:cNvPr>
              <p:cNvSpPr txBox="1"/>
              <p:nvPr/>
            </p:nvSpPr>
            <p:spPr>
              <a:xfrm>
                <a:off x="5777609" y="5401310"/>
                <a:ext cx="1648690" cy="369332"/>
              </a:xfrm>
              <a:prstGeom prst="rect">
                <a:avLst/>
              </a:prstGeom>
              <a:noFill/>
            </p:spPr>
            <p:txBody>
              <a:bodyPr wrap="square" rtlCol="0">
                <a:spAutoFit/>
              </a:bodyPr>
              <a:lstStyle/>
              <a:p>
                <a:pPr algn="ctr"/>
                <a:r>
                  <a:rPr lang="pt-PT" dirty="0" err="1"/>
                  <a:t>Anastrozole</a:t>
                </a:r>
                <a:endParaRPr lang="pt-PT" dirty="0"/>
              </a:p>
            </p:txBody>
          </p:sp>
        </p:grpSp>
        <p:pic>
          <p:nvPicPr>
            <p:cNvPr id="21" name="Imagem 20">
              <a:extLst>
                <a:ext uri="{FF2B5EF4-FFF2-40B4-BE49-F238E27FC236}">
                  <a16:creationId xmlns:a16="http://schemas.microsoft.com/office/drawing/2014/main" id="{BB70C82C-7FE6-4B44-A3FE-8A0E9B98E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3139" y="3404529"/>
              <a:ext cx="1580190" cy="998153"/>
            </a:xfrm>
            <a:prstGeom prst="rect">
              <a:avLst/>
            </a:prstGeom>
          </p:spPr>
        </p:pic>
        <p:sp>
          <p:nvSpPr>
            <p:cNvPr id="22" name="CaixaDeTexto 21">
              <a:extLst>
                <a:ext uri="{FF2B5EF4-FFF2-40B4-BE49-F238E27FC236}">
                  <a16:creationId xmlns:a16="http://schemas.microsoft.com/office/drawing/2014/main" id="{31229C55-6971-4757-9424-AD32530EDA21}"/>
                </a:ext>
              </a:extLst>
            </p:cNvPr>
            <p:cNvSpPr txBox="1"/>
            <p:nvPr/>
          </p:nvSpPr>
          <p:spPr>
            <a:xfrm>
              <a:off x="7238889" y="4402682"/>
              <a:ext cx="1648690" cy="369332"/>
            </a:xfrm>
            <a:prstGeom prst="rect">
              <a:avLst/>
            </a:prstGeom>
            <a:noFill/>
          </p:spPr>
          <p:txBody>
            <a:bodyPr wrap="square" rtlCol="0">
              <a:spAutoFit/>
            </a:bodyPr>
            <a:lstStyle/>
            <a:p>
              <a:pPr algn="ctr"/>
              <a:r>
                <a:rPr lang="pt-PT" dirty="0" err="1"/>
                <a:t>Letrozole</a:t>
              </a:r>
              <a:endParaRPr lang="pt-PT" dirty="0"/>
            </a:p>
          </p:txBody>
        </p:sp>
        <p:grpSp>
          <p:nvGrpSpPr>
            <p:cNvPr id="23" name="Agrupar 22">
              <a:extLst>
                <a:ext uri="{FF2B5EF4-FFF2-40B4-BE49-F238E27FC236}">
                  <a16:creationId xmlns:a16="http://schemas.microsoft.com/office/drawing/2014/main" id="{F05757A3-8B96-400F-B4A7-AC271C026A76}"/>
                </a:ext>
              </a:extLst>
            </p:cNvPr>
            <p:cNvGrpSpPr/>
            <p:nvPr/>
          </p:nvGrpSpPr>
          <p:grpSpPr>
            <a:xfrm>
              <a:off x="9247958" y="2876637"/>
              <a:ext cx="1648690" cy="1402221"/>
              <a:chOff x="9809123" y="3875265"/>
              <a:chExt cx="1648690" cy="1402221"/>
            </a:xfrm>
          </p:grpSpPr>
          <p:pic>
            <p:nvPicPr>
              <p:cNvPr id="26" name="Imagem 25">
                <a:extLst>
                  <a:ext uri="{FF2B5EF4-FFF2-40B4-BE49-F238E27FC236}">
                    <a16:creationId xmlns:a16="http://schemas.microsoft.com/office/drawing/2014/main" id="{2031E9CA-7428-4936-80B3-DFE2208E75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9150" y="3875265"/>
                <a:ext cx="1452730" cy="1165816"/>
              </a:xfrm>
              <a:prstGeom prst="rect">
                <a:avLst/>
              </a:prstGeom>
            </p:spPr>
          </p:pic>
          <p:sp>
            <p:nvSpPr>
              <p:cNvPr id="27" name="CaixaDeTexto 26">
                <a:extLst>
                  <a:ext uri="{FF2B5EF4-FFF2-40B4-BE49-F238E27FC236}">
                    <a16:creationId xmlns:a16="http://schemas.microsoft.com/office/drawing/2014/main" id="{835A20CC-BD04-415B-9EF7-442C52A8694F}"/>
                  </a:ext>
                </a:extLst>
              </p:cNvPr>
              <p:cNvSpPr txBox="1"/>
              <p:nvPr/>
            </p:nvSpPr>
            <p:spPr>
              <a:xfrm>
                <a:off x="9809123" y="4908154"/>
                <a:ext cx="1648690" cy="369332"/>
              </a:xfrm>
              <a:prstGeom prst="rect">
                <a:avLst/>
              </a:prstGeom>
              <a:noFill/>
            </p:spPr>
            <p:txBody>
              <a:bodyPr wrap="square" rtlCol="0">
                <a:spAutoFit/>
              </a:bodyPr>
              <a:lstStyle/>
              <a:p>
                <a:pPr algn="ctr"/>
                <a:r>
                  <a:rPr lang="pt-PT" dirty="0" err="1"/>
                  <a:t>Exemestane</a:t>
                </a:r>
                <a:endParaRPr lang="pt-PT" dirty="0"/>
              </a:p>
            </p:txBody>
          </p:sp>
        </p:grpSp>
        <p:sp>
          <p:nvSpPr>
            <p:cNvPr id="24" name="Chaveta à direita 23">
              <a:extLst>
                <a:ext uri="{FF2B5EF4-FFF2-40B4-BE49-F238E27FC236}">
                  <a16:creationId xmlns:a16="http://schemas.microsoft.com/office/drawing/2014/main" id="{05747C05-8EF3-4D8B-A3DD-4BE84D02A78F}"/>
                </a:ext>
              </a:extLst>
            </p:cNvPr>
            <p:cNvSpPr/>
            <p:nvPr/>
          </p:nvSpPr>
          <p:spPr>
            <a:xfrm rot="5400000">
              <a:off x="8256964" y="1724262"/>
              <a:ext cx="282088" cy="6080018"/>
            </a:xfrm>
            <a:prstGeom prst="rightBrac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5" name="CaixaDeTexto 24">
              <a:extLst>
                <a:ext uri="{FF2B5EF4-FFF2-40B4-BE49-F238E27FC236}">
                  <a16:creationId xmlns:a16="http://schemas.microsoft.com/office/drawing/2014/main" id="{2D5D3B4B-53AC-4D64-B9E1-504A4701D719}"/>
                </a:ext>
              </a:extLst>
            </p:cNvPr>
            <p:cNvSpPr txBox="1"/>
            <p:nvPr/>
          </p:nvSpPr>
          <p:spPr>
            <a:xfrm>
              <a:off x="6274014" y="5001140"/>
              <a:ext cx="4247988" cy="646331"/>
            </a:xfrm>
            <a:prstGeom prst="rect">
              <a:avLst/>
            </a:prstGeom>
            <a:noFill/>
            <a:ln w="38100">
              <a:solidFill>
                <a:schemeClr val="accent5">
                  <a:lumMod val="60000"/>
                  <a:lumOff val="40000"/>
                </a:schemeClr>
              </a:solidFill>
            </a:ln>
          </p:spPr>
          <p:txBody>
            <a:bodyPr wrap="square" rtlCol="0">
              <a:spAutoFit/>
            </a:bodyPr>
            <a:lstStyle/>
            <a:p>
              <a:pPr algn="ctr"/>
              <a:r>
                <a:rPr lang="en-US" dirty="0" smtClean="0"/>
                <a:t>Post-menopausal women and pre-menopausal women after ovaries ablation</a:t>
              </a:r>
              <a:endParaRPr lang="en-US" dirty="0"/>
            </a:p>
          </p:txBody>
        </p:sp>
      </p:grpSp>
      <p:sp>
        <p:nvSpPr>
          <p:cNvPr id="30" name="CaixaDeTexto 29">
            <a:extLst>
              <a:ext uri="{FF2B5EF4-FFF2-40B4-BE49-F238E27FC236}">
                <a16:creationId xmlns:a16="http://schemas.microsoft.com/office/drawing/2014/main" id="{A78149BA-2306-4BDA-A58B-4B8BB3E4EFEE}"/>
              </a:ext>
            </a:extLst>
          </p:cNvPr>
          <p:cNvSpPr txBox="1"/>
          <p:nvPr/>
        </p:nvSpPr>
        <p:spPr>
          <a:xfrm>
            <a:off x="838199" y="616032"/>
            <a:ext cx="2590797"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Endocrine Therapy </a:t>
            </a:r>
          </a:p>
        </p:txBody>
      </p:sp>
      <p:sp>
        <p:nvSpPr>
          <p:cNvPr id="31" name="CaixaDeTexto 30">
            <a:extLst>
              <a:ext uri="{FF2B5EF4-FFF2-40B4-BE49-F238E27FC236}">
                <a16:creationId xmlns:a16="http://schemas.microsoft.com/office/drawing/2014/main" id="{8399F0E0-A677-450A-A791-854018192CA8}"/>
              </a:ext>
            </a:extLst>
          </p:cNvPr>
          <p:cNvSpPr txBox="1"/>
          <p:nvPr/>
        </p:nvSpPr>
        <p:spPr>
          <a:xfrm>
            <a:off x="3380339" y="5776445"/>
            <a:ext cx="5791200" cy="246221"/>
          </a:xfrm>
          <a:prstGeom prst="rect">
            <a:avLst/>
          </a:prstGeom>
          <a:noFill/>
        </p:spPr>
        <p:txBody>
          <a:bodyPr wrap="square" rtlCol="0">
            <a:spAutoFit/>
          </a:bodyPr>
          <a:lstStyle/>
          <a:p>
            <a:pPr algn="r"/>
            <a:r>
              <a:rPr lang="pt-PT" sz="1000" dirty="0">
                <a:cs typeface="Arial" panose="020B0604020202020204" pitchFamily="34" charset="0"/>
              </a:rPr>
              <a:t>Augusto TV </a:t>
            </a:r>
            <a:r>
              <a:rPr lang="pt-PT" sz="1000" dirty="0" err="1">
                <a:cs typeface="Arial" panose="020B0604020202020204" pitchFamily="34" charset="0"/>
              </a:rPr>
              <a:t>et</a:t>
            </a:r>
            <a:r>
              <a:rPr lang="pt-PT" sz="1000" dirty="0">
                <a:cs typeface="Arial" panose="020B0604020202020204" pitchFamily="34" charset="0"/>
              </a:rPr>
              <a:t> al. (2018) </a:t>
            </a:r>
            <a:r>
              <a:rPr lang="pt-PT" sz="1000" dirty="0" err="1">
                <a:cs typeface="Arial" panose="020B0604020202020204" pitchFamily="34" charset="0"/>
              </a:rPr>
              <a:t>Endocr</a:t>
            </a:r>
            <a:r>
              <a:rPr lang="pt-PT" sz="1000" dirty="0">
                <a:cs typeface="Arial" panose="020B0604020202020204" pitchFamily="34" charset="0"/>
              </a:rPr>
              <a:t> </a:t>
            </a:r>
            <a:r>
              <a:rPr lang="pt-PT" sz="1000" dirty="0" err="1">
                <a:cs typeface="Arial" panose="020B0604020202020204" pitchFamily="34" charset="0"/>
              </a:rPr>
              <a:t>Relat</a:t>
            </a:r>
            <a:r>
              <a:rPr lang="pt-PT" sz="1000" dirty="0">
                <a:cs typeface="Arial" panose="020B0604020202020204" pitchFamily="34" charset="0"/>
              </a:rPr>
              <a:t> Cancer;25(5):R283-R301</a:t>
            </a:r>
          </a:p>
        </p:txBody>
      </p:sp>
      <p:sp>
        <p:nvSpPr>
          <p:cNvPr id="32" name="TextBox 3"/>
          <p:cNvSpPr txBox="1"/>
          <p:nvPr/>
        </p:nvSpPr>
        <p:spPr>
          <a:xfrm>
            <a:off x="88805" y="69157"/>
            <a:ext cx="8153400" cy="461665"/>
          </a:xfrm>
          <a:prstGeom prst="rect">
            <a:avLst/>
          </a:prstGeom>
          <a:noFill/>
        </p:spPr>
        <p:txBody>
          <a:bodyPr wrap="square" rtlCol="0">
            <a:spAutoFit/>
          </a:bodyPr>
          <a:lstStyle/>
          <a:p>
            <a:r>
              <a:rPr lang="fr-FR" sz="2400" b="1" dirty="0">
                <a:solidFill>
                  <a:schemeClr val="accent1">
                    <a:lumMod val="75000"/>
                  </a:schemeClr>
                </a:solidFill>
              </a:rPr>
              <a:t>Introduction</a:t>
            </a:r>
          </a:p>
        </p:txBody>
      </p:sp>
    </p:spTree>
    <p:extLst>
      <p:ext uri="{BB962C8B-B14F-4D97-AF65-F5344CB8AC3E}">
        <p14:creationId xmlns:p14="http://schemas.microsoft.com/office/powerpoint/2010/main" val="830569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4" name="Retângulo 3">
            <a:extLst>
              <a:ext uri="{FF2B5EF4-FFF2-40B4-BE49-F238E27FC236}">
                <a16:creationId xmlns:a16="http://schemas.microsoft.com/office/drawing/2014/main" id="{25DC889E-0BDA-450D-AD4F-631CCE195D43}"/>
              </a:ext>
            </a:extLst>
          </p:cNvPr>
          <p:cNvSpPr/>
          <p:nvPr/>
        </p:nvSpPr>
        <p:spPr>
          <a:xfrm>
            <a:off x="495300" y="2057400"/>
            <a:ext cx="8153400" cy="1860702"/>
          </a:xfrm>
          <a:prstGeom prst="rect">
            <a:avLst/>
          </a:prstGeom>
          <a:solidFill>
            <a:schemeClr val="accent1">
              <a:lumMod val="75000"/>
            </a:schemeClr>
          </a:solidFill>
          <a:ln>
            <a:solidFill>
              <a:schemeClr val="accent1">
                <a:lumMod val="75000"/>
              </a:schemeClr>
            </a:solidFill>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And if we find a compound able to inhibit aromatase and simultaneously modulate ERs activity?</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pt-PT"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9970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4" name="CaixaDeTexto 3">
            <a:extLst>
              <a:ext uri="{FF2B5EF4-FFF2-40B4-BE49-F238E27FC236}">
                <a16:creationId xmlns:a16="http://schemas.microsoft.com/office/drawing/2014/main" id="{C5EEECC8-CEA2-425A-A3BA-6B43732F1CE0}"/>
              </a:ext>
            </a:extLst>
          </p:cNvPr>
          <p:cNvSpPr txBox="1"/>
          <p:nvPr/>
        </p:nvSpPr>
        <p:spPr>
          <a:xfrm>
            <a:off x="838199" y="616032"/>
            <a:ext cx="2590797"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Sequence Alignment </a:t>
            </a:r>
          </a:p>
        </p:txBody>
      </p:sp>
      <p:sp>
        <p:nvSpPr>
          <p:cNvPr id="26" name="CaixaDeTexto 25">
            <a:extLst>
              <a:ext uri="{FF2B5EF4-FFF2-40B4-BE49-F238E27FC236}">
                <a16:creationId xmlns:a16="http://schemas.microsoft.com/office/drawing/2014/main" id="{1737FF9E-639A-4F00-B622-0F76D4A1FC23}"/>
              </a:ext>
            </a:extLst>
          </p:cNvPr>
          <p:cNvSpPr txBox="1"/>
          <p:nvPr/>
        </p:nvSpPr>
        <p:spPr>
          <a:xfrm>
            <a:off x="2267588" y="4899076"/>
            <a:ext cx="4608825" cy="400110"/>
          </a:xfrm>
          <a:prstGeom prst="rect">
            <a:avLst/>
          </a:prstGeom>
          <a:noFill/>
          <a:ln w="38100">
            <a:solidFill>
              <a:schemeClr val="accent1">
                <a:lumMod val="75000"/>
              </a:schemeClr>
            </a:solidFill>
          </a:ln>
        </p:spPr>
        <p:txBody>
          <a:bodyPr wrap="square" rtlCol="0">
            <a:spAutoFit/>
          </a:bodyPr>
          <a:lstStyle/>
          <a:p>
            <a:pPr algn="ctr"/>
            <a:r>
              <a:rPr lang="en-US" sz="2000" b="1" dirty="0"/>
              <a:t>Conservation of important residues</a:t>
            </a:r>
          </a:p>
        </p:txBody>
      </p:sp>
      <p:grpSp>
        <p:nvGrpSpPr>
          <p:cNvPr id="2" name="Grupo 1"/>
          <p:cNvGrpSpPr/>
          <p:nvPr/>
        </p:nvGrpSpPr>
        <p:grpSpPr>
          <a:xfrm>
            <a:off x="419100" y="1473776"/>
            <a:ext cx="8305800" cy="2641024"/>
            <a:chOff x="419100" y="1473776"/>
            <a:chExt cx="8305800" cy="2641024"/>
          </a:xfrm>
        </p:grpSpPr>
        <p:grpSp>
          <p:nvGrpSpPr>
            <p:cNvPr id="6" name="Agrupar 5">
              <a:extLst>
                <a:ext uri="{FF2B5EF4-FFF2-40B4-BE49-F238E27FC236}">
                  <a16:creationId xmlns:a16="http://schemas.microsoft.com/office/drawing/2014/main" id="{AA9430F9-66B0-4739-BABF-DC15CA5CC3E5}"/>
                </a:ext>
              </a:extLst>
            </p:cNvPr>
            <p:cNvGrpSpPr/>
            <p:nvPr/>
          </p:nvGrpSpPr>
          <p:grpSpPr>
            <a:xfrm>
              <a:off x="419100" y="1473776"/>
              <a:ext cx="8305800" cy="2641024"/>
              <a:chOff x="244394" y="1833524"/>
              <a:chExt cx="9088233" cy="2982918"/>
            </a:xfrm>
          </p:grpSpPr>
          <p:pic>
            <p:nvPicPr>
              <p:cNvPr id="7" name="Imagem 6" descr="Uma imagem com captura de ecrã&#10;&#10;Descrição gerada automaticamente">
                <a:extLst>
                  <a:ext uri="{FF2B5EF4-FFF2-40B4-BE49-F238E27FC236}">
                    <a16:creationId xmlns:a16="http://schemas.microsoft.com/office/drawing/2014/main" id="{F06A25DF-5535-45D8-B3C9-03016CB1448C}"/>
                  </a:ext>
                </a:extLst>
              </p:cNvPr>
              <p:cNvPicPr>
                <a:picLocks noChangeAspect="1"/>
              </p:cNvPicPr>
              <p:nvPr/>
            </p:nvPicPr>
            <p:blipFill rotWithShape="1">
              <a:blip r:embed="rId3">
                <a:extLst>
                  <a:ext uri="{28A0092B-C50C-407E-A947-70E740481C1C}">
                    <a14:useLocalDpi xmlns:a14="http://schemas.microsoft.com/office/drawing/2010/main" val="0"/>
                  </a:ext>
                </a:extLst>
              </a:blip>
              <a:srcRect l="12684" t="39020" r="65924" b="56862"/>
              <a:stretch/>
            </p:blipFill>
            <p:spPr>
              <a:xfrm>
                <a:off x="1857284" y="1908947"/>
                <a:ext cx="7475342" cy="809381"/>
              </a:xfrm>
              <a:prstGeom prst="rect">
                <a:avLst/>
              </a:prstGeom>
            </p:spPr>
          </p:pic>
          <p:pic>
            <p:nvPicPr>
              <p:cNvPr id="8" name="Imagem 7" descr="Uma imagem com captura de ecrã&#10;&#10;Descrição gerada automaticamente">
                <a:extLst>
                  <a:ext uri="{FF2B5EF4-FFF2-40B4-BE49-F238E27FC236}">
                    <a16:creationId xmlns:a16="http://schemas.microsoft.com/office/drawing/2014/main" id="{C38D2098-1405-4635-84BB-C3EC958619F5}"/>
                  </a:ext>
                </a:extLst>
              </p:cNvPr>
              <p:cNvPicPr>
                <a:picLocks noChangeAspect="1"/>
              </p:cNvPicPr>
              <p:nvPr/>
            </p:nvPicPr>
            <p:blipFill rotWithShape="1">
              <a:blip r:embed="rId3">
                <a:extLst>
                  <a:ext uri="{28A0092B-C50C-407E-A947-70E740481C1C}">
                    <a14:useLocalDpi xmlns:a14="http://schemas.microsoft.com/office/drawing/2010/main" val="0"/>
                  </a:ext>
                </a:extLst>
              </a:blip>
              <a:srcRect l="55774" t="39020" r="30873" b="56862"/>
              <a:stretch/>
            </p:blipFill>
            <p:spPr>
              <a:xfrm>
                <a:off x="4663415" y="2891420"/>
                <a:ext cx="4669212" cy="809906"/>
              </a:xfrm>
              <a:prstGeom prst="rect">
                <a:avLst/>
              </a:prstGeom>
            </p:spPr>
          </p:pic>
          <p:sp>
            <p:nvSpPr>
              <p:cNvPr id="9" name="CaixaDeTexto 8">
                <a:extLst>
                  <a:ext uri="{FF2B5EF4-FFF2-40B4-BE49-F238E27FC236}">
                    <a16:creationId xmlns:a16="http://schemas.microsoft.com/office/drawing/2014/main" id="{EA13BEF3-5076-40CE-B564-744205BB077C}"/>
                  </a:ext>
                </a:extLst>
              </p:cNvPr>
              <p:cNvSpPr txBox="1"/>
              <p:nvPr/>
            </p:nvSpPr>
            <p:spPr>
              <a:xfrm>
                <a:off x="4179320" y="3429000"/>
                <a:ext cx="484094" cy="369332"/>
              </a:xfrm>
              <a:prstGeom prst="rect">
                <a:avLst/>
              </a:prstGeom>
              <a:noFill/>
            </p:spPr>
            <p:txBody>
              <a:bodyPr wrap="square" rtlCol="0">
                <a:spAutoFit/>
              </a:bodyPr>
              <a:lstStyle/>
              <a:p>
                <a:r>
                  <a:rPr lang="pt-PT" dirty="0">
                    <a:solidFill>
                      <a:schemeClr val="bg1">
                        <a:lumMod val="50000"/>
                      </a:schemeClr>
                    </a:solidFill>
                  </a:rPr>
                  <a:t>. . . </a:t>
                </a:r>
              </a:p>
            </p:txBody>
          </p:sp>
          <p:sp>
            <p:nvSpPr>
              <p:cNvPr id="10" name="Retângulo 9">
                <a:extLst>
                  <a:ext uri="{FF2B5EF4-FFF2-40B4-BE49-F238E27FC236}">
                    <a16:creationId xmlns:a16="http://schemas.microsoft.com/office/drawing/2014/main" id="{6CF9052C-CB21-41DE-BE28-54F3AE968768}"/>
                  </a:ext>
                </a:extLst>
              </p:cNvPr>
              <p:cNvSpPr/>
              <p:nvPr/>
            </p:nvSpPr>
            <p:spPr>
              <a:xfrm>
                <a:off x="7907237" y="2877057"/>
                <a:ext cx="215153" cy="848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 name="Imagem 10" descr="Uma imagem com captura de ecrã&#10;&#10;Descrição gerada automaticamente">
                <a:extLst>
                  <a:ext uri="{FF2B5EF4-FFF2-40B4-BE49-F238E27FC236}">
                    <a16:creationId xmlns:a16="http://schemas.microsoft.com/office/drawing/2014/main" id="{89007B5A-B142-4CBB-A64A-04434B5689F9}"/>
                  </a:ext>
                </a:extLst>
              </p:cNvPr>
              <p:cNvPicPr>
                <a:picLocks noChangeAspect="1"/>
              </p:cNvPicPr>
              <p:nvPr/>
            </p:nvPicPr>
            <p:blipFill rotWithShape="1">
              <a:blip r:embed="rId3">
                <a:extLst>
                  <a:ext uri="{28A0092B-C50C-407E-A947-70E740481C1C}">
                    <a14:useLocalDpi xmlns:a14="http://schemas.microsoft.com/office/drawing/2010/main" val="0"/>
                  </a:ext>
                </a:extLst>
              </a:blip>
              <a:srcRect l="34039" t="39020" r="59187" b="56888"/>
              <a:stretch/>
            </p:blipFill>
            <p:spPr>
              <a:xfrm>
                <a:off x="1743456" y="2911872"/>
                <a:ext cx="2382076" cy="809381"/>
              </a:xfrm>
              <a:prstGeom prst="rect">
                <a:avLst/>
              </a:prstGeom>
            </p:spPr>
          </p:pic>
          <p:pic>
            <p:nvPicPr>
              <p:cNvPr id="12" name="Imagem 11" descr="Uma imagem com captura de ecrã&#10;&#10;Descrição gerada automaticamente">
                <a:extLst>
                  <a:ext uri="{FF2B5EF4-FFF2-40B4-BE49-F238E27FC236}">
                    <a16:creationId xmlns:a16="http://schemas.microsoft.com/office/drawing/2014/main" id="{D4023286-AD70-4489-B3BB-1493E11C2D70}"/>
                  </a:ext>
                </a:extLst>
              </p:cNvPr>
              <p:cNvPicPr>
                <a:picLocks noChangeAspect="1"/>
              </p:cNvPicPr>
              <p:nvPr/>
            </p:nvPicPr>
            <p:blipFill rotWithShape="1">
              <a:blip r:embed="rId3">
                <a:extLst>
                  <a:ext uri="{28A0092B-C50C-407E-A947-70E740481C1C}">
                    <a14:useLocalDpi xmlns:a14="http://schemas.microsoft.com/office/drawing/2010/main" val="0"/>
                  </a:ext>
                </a:extLst>
              </a:blip>
              <a:srcRect l="69276" t="38948" r="25105" b="56934"/>
              <a:stretch/>
            </p:blipFill>
            <p:spPr>
              <a:xfrm>
                <a:off x="1843837" y="3914797"/>
                <a:ext cx="1964723" cy="809906"/>
              </a:xfrm>
              <a:prstGeom prst="rect">
                <a:avLst/>
              </a:prstGeom>
            </p:spPr>
          </p:pic>
          <p:sp>
            <p:nvSpPr>
              <p:cNvPr id="13" name="Retângulo 12">
                <a:extLst>
                  <a:ext uri="{FF2B5EF4-FFF2-40B4-BE49-F238E27FC236}">
                    <a16:creationId xmlns:a16="http://schemas.microsoft.com/office/drawing/2014/main" id="{F115AA64-B598-4F2B-8A8C-566D5DE6EE4A}"/>
                  </a:ext>
                </a:extLst>
              </p:cNvPr>
              <p:cNvSpPr/>
              <p:nvPr/>
            </p:nvSpPr>
            <p:spPr>
              <a:xfrm>
                <a:off x="2379330" y="3895277"/>
                <a:ext cx="215153" cy="848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4" name="Agrupar 13">
                <a:extLst>
                  <a:ext uri="{FF2B5EF4-FFF2-40B4-BE49-F238E27FC236}">
                    <a16:creationId xmlns:a16="http://schemas.microsoft.com/office/drawing/2014/main" id="{5B15BF33-FBA9-479D-AD12-69C1A795DE3A}"/>
                  </a:ext>
                </a:extLst>
              </p:cNvPr>
              <p:cNvGrpSpPr/>
              <p:nvPr/>
            </p:nvGrpSpPr>
            <p:grpSpPr>
              <a:xfrm>
                <a:off x="244395" y="1833524"/>
                <a:ext cx="1384070" cy="976352"/>
                <a:chOff x="244395" y="1833524"/>
                <a:chExt cx="1384070" cy="976352"/>
              </a:xfrm>
            </p:grpSpPr>
            <p:sp>
              <p:nvSpPr>
                <p:cNvPr id="23" name="CaixaDeTexto 22">
                  <a:extLst>
                    <a:ext uri="{FF2B5EF4-FFF2-40B4-BE49-F238E27FC236}">
                      <a16:creationId xmlns:a16="http://schemas.microsoft.com/office/drawing/2014/main" id="{C30F02C3-FDB5-4DE2-87B3-5DD2D2746266}"/>
                    </a:ext>
                  </a:extLst>
                </p:cNvPr>
                <p:cNvSpPr txBox="1"/>
                <p:nvPr/>
              </p:nvSpPr>
              <p:spPr>
                <a:xfrm>
                  <a:off x="244396" y="1833524"/>
                  <a:ext cx="1384069" cy="417144"/>
                </a:xfrm>
                <a:prstGeom prst="rect">
                  <a:avLst/>
                </a:prstGeom>
                <a:noFill/>
              </p:spPr>
              <p:txBody>
                <a:bodyPr wrap="square" rtlCol="0">
                  <a:spAutoFit/>
                </a:bodyPr>
                <a:lstStyle/>
                <a:p>
                  <a:pPr algn="ctr"/>
                  <a:r>
                    <a:rPr lang="pt-PT" b="1" dirty="0"/>
                    <a:t>Aromatase</a:t>
                  </a:r>
                  <a:endParaRPr lang="pt-PT" sz="2000" b="1" dirty="0"/>
                </a:p>
              </p:txBody>
            </p:sp>
            <p:sp>
              <p:nvSpPr>
                <p:cNvPr id="24" name="CaixaDeTexto 23">
                  <a:extLst>
                    <a:ext uri="{FF2B5EF4-FFF2-40B4-BE49-F238E27FC236}">
                      <a16:creationId xmlns:a16="http://schemas.microsoft.com/office/drawing/2014/main" id="{611FD5B0-0506-465D-A465-2782528066A8}"/>
                    </a:ext>
                  </a:extLst>
                </p:cNvPr>
                <p:cNvSpPr txBox="1"/>
                <p:nvPr/>
              </p:nvSpPr>
              <p:spPr>
                <a:xfrm>
                  <a:off x="244395" y="2100135"/>
                  <a:ext cx="1384069" cy="417144"/>
                </a:xfrm>
                <a:prstGeom prst="rect">
                  <a:avLst/>
                </a:prstGeom>
                <a:noFill/>
              </p:spPr>
              <p:txBody>
                <a:bodyPr wrap="square" rtlCol="0">
                  <a:spAutoFit/>
                </a:bodyPr>
                <a:lstStyle/>
                <a:p>
                  <a:pPr algn="ctr"/>
                  <a:r>
                    <a:rPr lang="pt-PT" b="1" dirty="0"/>
                    <a:t>ER</a:t>
                  </a:r>
                  <a:r>
                    <a:rPr lang="pt-PT" b="1" dirty="0">
                      <a:latin typeface="Times New Roman" panose="02020603050405020304" pitchFamily="18" charset="0"/>
                      <a:cs typeface="Times New Roman" panose="02020603050405020304" pitchFamily="18" charset="0"/>
                    </a:rPr>
                    <a:t>α</a:t>
                  </a:r>
                  <a:endParaRPr lang="pt-PT" sz="2000" b="1" dirty="0"/>
                </a:p>
              </p:txBody>
            </p:sp>
            <p:sp>
              <p:nvSpPr>
                <p:cNvPr id="25" name="CaixaDeTexto 24">
                  <a:extLst>
                    <a:ext uri="{FF2B5EF4-FFF2-40B4-BE49-F238E27FC236}">
                      <a16:creationId xmlns:a16="http://schemas.microsoft.com/office/drawing/2014/main" id="{CA43CA69-2000-434D-92F4-B18A17B7AB94}"/>
                    </a:ext>
                  </a:extLst>
                </p:cNvPr>
                <p:cNvSpPr txBox="1"/>
                <p:nvPr/>
              </p:nvSpPr>
              <p:spPr>
                <a:xfrm>
                  <a:off x="244395" y="2392732"/>
                  <a:ext cx="1384069" cy="417144"/>
                </a:xfrm>
                <a:prstGeom prst="rect">
                  <a:avLst/>
                </a:prstGeom>
                <a:noFill/>
              </p:spPr>
              <p:txBody>
                <a:bodyPr wrap="square" rtlCol="0">
                  <a:spAutoFit/>
                </a:bodyPr>
                <a:lstStyle/>
                <a:p>
                  <a:pPr algn="ctr"/>
                  <a:r>
                    <a:rPr lang="pt-PT" b="1" dirty="0"/>
                    <a:t>ER</a:t>
                  </a:r>
                  <a:r>
                    <a:rPr lang="pt-PT" b="1" dirty="0">
                      <a:latin typeface="Times New Roman" panose="02020603050405020304" pitchFamily="18" charset="0"/>
                      <a:cs typeface="Times New Roman" panose="02020603050405020304" pitchFamily="18" charset="0"/>
                    </a:rPr>
                    <a:t>β</a:t>
                  </a:r>
                  <a:endParaRPr lang="pt-PT" sz="2000" b="1" dirty="0"/>
                </a:p>
              </p:txBody>
            </p:sp>
          </p:grpSp>
          <p:grpSp>
            <p:nvGrpSpPr>
              <p:cNvPr id="15" name="Agrupar 14">
                <a:extLst>
                  <a:ext uri="{FF2B5EF4-FFF2-40B4-BE49-F238E27FC236}">
                    <a16:creationId xmlns:a16="http://schemas.microsoft.com/office/drawing/2014/main" id="{2F7B1C41-41A4-45A0-BCDD-CB7383DAC665}"/>
                  </a:ext>
                </a:extLst>
              </p:cNvPr>
              <p:cNvGrpSpPr/>
              <p:nvPr/>
            </p:nvGrpSpPr>
            <p:grpSpPr>
              <a:xfrm>
                <a:off x="244394" y="2849381"/>
                <a:ext cx="1384070" cy="976352"/>
                <a:chOff x="244395" y="1833524"/>
                <a:chExt cx="1384070" cy="976352"/>
              </a:xfrm>
            </p:grpSpPr>
            <p:sp>
              <p:nvSpPr>
                <p:cNvPr id="20" name="CaixaDeTexto 19">
                  <a:extLst>
                    <a:ext uri="{FF2B5EF4-FFF2-40B4-BE49-F238E27FC236}">
                      <a16:creationId xmlns:a16="http://schemas.microsoft.com/office/drawing/2014/main" id="{D597113E-1507-45F4-A292-5D411D412EA5}"/>
                    </a:ext>
                  </a:extLst>
                </p:cNvPr>
                <p:cNvSpPr txBox="1"/>
                <p:nvPr/>
              </p:nvSpPr>
              <p:spPr>
                <a:xfrm>
                  <a:off x="244396" y="1833524"/>
                  <a:ext cx="1384069" cy="417144"/>
                </a:xfrm>
                <a:prstGeom prst="rect">
                  <a:avLst/>
                </a:prstGeom>
                <a:noFill/>
              </p:spPr>
              <p:txBody>
                <a:bodyPr wrap="square" rtlCol="0">
                  <a:spAutoFit/>
                </a:bodyPr>
                <a:lstStyle/>
                <a:p>
                  <a:pPr algn="ctr"/>
                  <a:r>
                    <a:rPr lang="pt-PT" b="1" dirty="0"/>
                    <a:t>Aromatase</a:t>
                  </a:r>
                  <a:endParaRPr lang="pt-PT" sz="2000" b="1" dirty="0"/>
                </a:p>
              </p:txBody>
            </p:sp>
            <p:sp>
              <p:nvSpPr>
                <p:cNvPr id="21" name="CaixaDeTexto 20">
                  <a:extLst>
                    <a:ext uri="{FF2B5EF4-FFF2-40B4-BE49-F238E27FC236}">
                      <a16:creationId xmlns:a16="http://schemas.microsoft.com/office/drawing/2014/main" id="{CCC0B29C-A42E-4F25-8CD3-ECB67891C496}"/>
                    </a:ext>
                  </a:extLst>
                </p:cNvPr>
                <p:cNvSpPr txBox="1"/>
                <p:nvPr/>
              </p:nvSpPr>
              <p:spPr>
                <a:xfrm>
                  <a:off x="244395" y="2100135"/>
                  <a:ext cx="1384069" cy="417144"/>
                </a:xfrm>
                <a:prstGeom prst="rect">
                  <a:avLst/>
                </a:prstGeom>
                <a:noFill/>
              </p:spPr>
              <p:txBody>
                <a:bodyPr wrap="square" rtlCol="0">
                  <a:spAutoFit/>
                </a:bodyPr>
                <a:lstStyle/>
                <a:p>
                  <a:pPr algn="ctr"/>
                  <a:r>
                    <a:rPr lang="pt-PT" b="1" dirty="0"/>
                    <a:t>ER</a:t>
                  </a:r>
                  <a:r>
                    <a:rPr lang="pt-PT" b="1" dirty="0">
                      <a:latin typeface="Times New Roman" panose="02020603050405020304" pitchFamily="18" charset="0"/>
                      <a:cs typeface="Times New Roman" panose="02020603050405020304" pitchFamily="18" charset="0"/>
                    </a:rPr>
                    <a:t>α</a:t>
                  </a:r>
                  <a:endParaRPr lang="pt-PT" sz="2000" b="1" dirty="0"/>
                </a:p>
              </p:txBody>
            </p:sp>
            <p:sp>
              <p:nvSpPr>
                <p:cNvPr id="22" name="CaixaDeTexto 21">
                  <a:extLst>
                    <a:ext uri="{FF2B5EF4-FFF2-40B4-BE49-F238E27FC236}">
                      <a16:creationId xmlns:a16="http://schemas.microsoft.com/office/drawing/2014/main" id="{F3B9F34B-3515-4AD7-ACC5-17EF2B8F2CCE}"/>
                    </a:ext>
                  </a:extLst>
                </p:cNvPr>
                <p:cNvSpPr txBox="1"/>
                <p:nvPr/>
              </p:nvSpPr>
              <p:spPr>
                <a:xfrm>
                  <a:off x="244395" y="2392732"/>
                  <a:ext cx="1384069" cy="417144"/>
                </a:xfrm>
                <a:prstGeom prst="rect">
                  <a:avLst/>
                </a:prstGeom>
                <a:noFill/>
              </p:spPr>
              <p:txBody>
                <a:bodyPr wrap="square" rtlCol="0">
                  <a:spAutoFit/>
                </a:bodyPr>
                <a:lstStyle/>
                <a:p>
                  <a:pPr algn="ctr"/>
                  <a:r>
                    <a:rPr lang="pt-PT" b="1" dirty="0"/>
                    <a:t>ER</a:t>
                  </a:r>
                  <a:r>
                    <a:rPr lang="pt-PT" b="1" dirty="0">
                      <a:latin typeface="Times New Roman" panose="02020603050405020304" pitchFamily="18" charset="0"/>
                      <a:cs typeface="Times New Roman" panose="02020603050405020304" pitchFamily="18" charset="0"/>
                    </a:rPr>
                    <a:t>β</a:t>
                  </a:r>
                  <a:endParaRPr lang="pt-PT" sz="2000" b="1" dirty="0"/>
                </a:p>
              </p:txBody>
            </p:sp>
          </p:grpSp>
          <p:grpSp>
            <p:nvGrpSpPr>
              <p:cNvPr id="16" name="Agrupar 15">
                <a:extLst>
                  <a:ext uri="{FF2B5EF4-FFF2-40B4-BE49-F238E27FC236}">
                    <a16:creationId xmlns:a16="http://schemas.microsoft.com/office/drawing/2014/main" id="{A45F7908-0E6D-4DEA-B3E7-486FCF580ACD}"/>
                  </a:ext>
                </a:extLst>
              </p:cNvPr>
              <p:cNvGrpSpPr/>
              <p:nvPr/>
            </p:nvGrpSpPr>
            <p:grpSpPr>
              <a:xfrm>
                <a:off x="244394" y="3840090"/>
                <a:ext cx="1384070" cy="976352"/>
                <a:chOff x="244395" y="1833524"/>
                <a:chExt cx="1384070" cy="976352"/>
              </a:xfrm>
            </p:grpSpPr>
            <p:sp>
              <p:nvSpPr>
                <p:cNvPr id="17" name="CaixaDeTexto 16">
                  <a:extLst>
                    <a:ext uri="{FF2B5EF4-FFF2-40B4-BE49-F238E27FC236}">
                      <a16:creationId xmlns:a16="http://schemas.microsoft.com/office/drawing/2014/main" id="{5154CA9B-7065-41C0-8EAF-13BEF2FD5C6A}"/>
                    </a:ext>
                  </a:extLst>
                </p:cNvPr>
                <p:cNvSpPr txBox="1"/>
                <p:nvPr/>
              </p:nvSpPr>
              <p:spPr>
                <a:xfrm>
                  <a:off x="244396" y="1833524"/>
                  <a:ext cx="1384069" cy="417144"/>
                </a:xfrm>
                <a:prstGeom prst="rect">
                  <a:avLst/>
                </a:prstGeom>
                <a:noFill/>
              </p:spPr>
              <p:txBody>
                <a:bodyPr wrap="square" rtlCol="0">
                  <a:spAutoFit/>
                </a:bodyPr>
                <a:lstStyle/>
                <a:p>
                  <a:pPr algn="ctr"/>
                  <a:r>
                    <a:rPr lang="pt-PT" b="1" dirty="0"/>
                    <a:t>Aromatase</a:t>
                  </a:r>
                  <a:endParaRPr lang="pt-PT" sz="2000" b="1" dirty="0"/>
                </a:p>
              </p:txBody>
            </p:sp>
            <p:sp>
              <p:nvSpPr>
                <p:cNvPr id="18" name="CaixaDeTexto 17">
                  <a:extLst>
                    <a:ext uri="{FF2B5EF4-FFF2-40B4-BE49-F238E27FC236}">
                      <a16:creationId xmlns:a16="http://schemas.microsoft.com/office/drawing/2014/main" id="{CAE4F8F7-608A-4CF0-8FBB-62805B60397A}"/>
                    </a:ext>
                  </a:extLst>
                </p:cNvPr>
                <p:cNvSpPr txBox="1"/>
                <p:nvPr/>
              </p:nvSpPr>
              <p:spPr>
                <a:xfrm>
                  <a:off x="244395" y="2100135"/>
                  <a:ext cx="1384069" cy="417144"/>
                </a:xfrm>
                <a:prstGeom prst="rect">
                  <a:avLst/>
                </a:prstGeom>
                <a:noFill/>
              </p:spPr>
              <p:txBody>
                <a:bodyPr wrap="square" rtlCol="0">
                  <a:spAutoFit/>
                </a:bodyPr>
                <a:lstStyle/>
                <a:p>
                  <a:pPr algn="ctr"/>
                  <a:r>
                    <a:rPr lang="pt-PT" b="1" dirty="0"/>
                    <a:t>ER</a:t>
                  </a:r>
                  <a:r>
                    <a:rPr lang="pt-PT" b="1" dirty="0">
                      <a:latin typeface="Times New Roman" panose="02020603050405020304" pitchFamily="18" charset="0"/>
                      <a:cs typeface="Times New Roman" panose="02020603050405020304" pitchFamily="18" charset="0"/>
                    </a:rPr>
                    <a:t>α</a:t>
                  </a:r>
                  <a:endParaRPr lang="pt-PT" sz="2000" b="1" dirty="0"/>
                </a:p>
              </p:txBody>
            </p:sp>
            <p:sp>
              <p:nvSpPr>
                <p:cNvPr id="19" name="CaixaDeTexto 18">
                  <a:extLst>
                    <a:ext uri="{FF2B5EF4-FFF2-40B4-BE49-F238E27FC236}">
                      <a16:creationId xmlns:a16="http://schemas.microsoft.com/office/drawing/2014/main" id="{14E75E59-674E-42A3-9F5B-F1032DD62F34}"/>
                    </a:ext>
                  </a:extLst>
                </p:cNvPr>
                <p:cNvSpPr txBox="1"/>
                <p:nvPr/>
              </p:nvSpPr>
              <p:spPr>
                <a:xfrm>
                  <a:off x="244395" y="2392732"/>
                  <a:ext cx="1384069" cy="417144"/>
                </a:xfrm>
                <a:prstGeom prst="rect">
                  <a:avLst/>
                </a:prstGeom>
                <a:noFill/>
              </p:spPr>
              <p:txBody>
                <a:bodyPr wrap="square" rtlCol="0">
                  <a:spAutoFit/>
                </a:bodyPr>
                <a:lstStyle/>
                <a:p>
                  <a:pPr algn="ctr"/>
                  <a:r>
                    <a:rPr lang="pt-PT" b="1" dirty="0"/>
                    <a:t>ER</a:t>
                  </a:r>
                  <a:r>
                    <a:rPr lang="pt-PT" b="1" dirty="0">
                      <a:latin typeface="Times New Roman" panose="02020603050405020304" pitchFamily="18" charset="0"/>
                      <a:cs typeface="Times New Roman" panose="02020603050405020304" pitchFamily="18" charset="0"/>
                    </a:rPr>
                    <a:t>β</a:t>
                  </a:r>
                  <a:endParaRPr lang="pt-PT" sz="2000" b="1" dirty="0"/>
                </a:p>
              </p:txBody>
            </p:sp>
          </p:grpSp>
        </p:grpSp>
        <p:sp>
          <p:nvSpPr>
            <p:cNvPr id="27" name="Retângulo 26">
              <a:extLst>
                <a:ext uri="{FF2B5EF4-FFF2-40B4-BE49-F238E27FC236}">
                  <a16:creationId xmlns:a16="http://schemas.microsoft.com/office/drawing/2014/main" id="{F115AA64-B598-4F2B-8A8C-566D5DE6EE4A}"/>
                </a:ext>
              </a:extLst>
            </p:cNvPr>
            <p:cNvSpPr/>
            <p:nvPr/>
          </p:nvSpPr>
          <p:spPr>
            <a:xfrm>
              <a:off x="5289770" y="2382269"/>
              <a:ext cx="196630" cy="7516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27">
              <a:extLst>
                <a:ext uri="{FF2B5EF4-FFF2-40B4-BE49-F238E27FC236}">
                  <a16:creationId xmlns:a16="http://schemas.microsoft.com/office/drawing/2014/main" id="{F115AA64-B598-4F2B-8A8C-566D5DE6EE4A}"/>
                </a:ext>
              </a:extLst>
            </p:cNvPr>
            <p:cNvSpPr/>
            <p:nvPr/>
          </p:nvSpPr>
          <p:spPr>
            <a:xfrm>
              <a:off x="8229600" y="1534359"/>
              <a:ext cx="196630" cy="7516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122620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28" name="Retângulo 27">
            <a:extLst>
              <a:ext uri="{FF2B5EF4-FFF2-40B4-BE49-F238E27FC236}">
                <a16:creationId xmlns:a16="http://schemas.microsoft.com/office/drawing/2014/main" id="{2751AC16-D2D1-4D8F-B684-0AA956D77DAB}"/>
              </a:ext>
            </a:extLst>
          </p:cNvPr>
          <p:cNvSpPr/>
          <p:nvPr/>
        </p:nvSpPr>
        <p:spPr>
          <a:xfrm>
            <a:off x="1200150" y="2286000"/>
            <a:ext cx="6743700" cy="1562864"/>
          </a:xfrm>
          <a:prstGeom prst="rect">
            <a:avLst/>
          </a:prstGeom>
          <a:solidFill>
            <a:schemeClr val="accent1">
              <a:lumMod val="75000"/>
            </a:schemeClr>
          </a:solidFill>
          <a:ln>
            <a:solidFill>
              <a:schemeClr val="accent1">
                <a:lumMod val="75000"/>
              </a:schemeClr>
            </a:solidFill>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2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defRPr/>
            </a:pPr>
            <a:r>
              <a:rPr lang="en-GB" sz="2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Are the ligands of these targets similar?</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pt-PT" sz="2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5321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28600"/>
            <a:ext cx="7848600" cy="461665"/>
          </a:xfrm>
          <a:prstGeom prst="rect">
            <a:avLst/>
          </a:prstGeom>
          <a:noFill/>
        </p:spPr>
        <p:txBody>
          <a:bodyPr wrap="square" rtlCol="0">
            <a:spAutoFit/>
          </a:bodyPr>
          <a:lstStyle/>
          <a:p>
            <a:r>
              <a:rPr lang="fr-FR" sz="2400" b="1" dirty="0" err="1">
                <a:solidFill>
                  <a:schemeClr val="accent1">
                    <a:lumMod val="75000"/>
                  </a:schemeClr>
                </a:solidFill>
              </a:rPr>
              <a:t>Aim</a:t>
            </a:r>
            <a:endParaRPr lang="fr-FR" sz="2400" b="1" dirty="0">
              <a:solidFill>
                <a:schemeClr val="accent1">
                  <a:lumMod val="75000"/>
                </a:schemeClr>
              </a:solidFill>
            </a:endParaRPr>
          </a:p>
        </p:txBody>
      </p:sp>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grpSp>
        <p:nvGrpSpPr>
          <p:cNvPr id="4" name="Agrupar 3">
            <a:extLst>
              <a:ext uri="{FF2B5EF4-FFF2-40B4-BE49-F238E27FC236}">
                <a16:creationId xmlns:a16="http://schemas.microsoft.com/office/drawing/2014/main" id="{B892D591-6882-47DF-8B65-74CCE74E09FE}"/>
              </a:ext>
            </a:extLst>
          </p:cNvPr>
          <p:cNvGrpSpPr/>
          <p:nvPr/>
        </p:nvGrpSpPr>
        <p:grpSpPr>
          <a:xfrm>
            <a:off x="90265" y="1524000"/>
            <a:ext cx="8963469" cy="3109020"/>
            <a:chOff x="-124269" y="974762"/>
            <a:chExt cx="12440532" cy="3506665"/>
          </a:xfrm>
        </p:grpSpPr>
        <p:sp>
          <p:nvSpPr>
            <p:cNvPr id="6" name="CaixaDeTexto 5">
              <a:extLst>
                <a:ext uri="{FF2B5EF4-FFF2-40B4-BE49-F238E27FC236}">
                  <a16:creationId xmlns:a16="http://schemas.microsoft.com/office/drawing/2014/main" id="{D42D9353-EB70-4E38-AA04-6D2B1A520406}"/>
                </a:ext>
              </a:extLst>
            </p:cNvPr>
            <p:cNvSpPr txBox="1"/>
            <p:nvPr/>
          </p:nvSpPr>
          <p:spPr>
            <a:xfrm>
              <a:off x="-124269" y="974762"/>
              <a:ext cx="12440532" cy="798425"/>
            </a:xfrm>
            <a:prstGeom prst="rect">
              <a:avLst/>
            </a:prstGeom>
            <a:noFill/>
          </p:spPr>
          <p:txBody>
            <a:bodyPr wrap="square" rtlCol="0">
              <a:spAutoFit/>
            </a:bodyPr>
            <a:lstStyle/>
            <a:p>
              <a:pPr algn="ctr"/>
              <a:r>
                <a:rPr lang="en-US" sz="2000" dirty="0"/>
                <a:t>Understand the specificities of each set of compounds that interact with each one of the three targets  </a:t>
              </a:r>
            </a:p>
          </p:txBody>
        </p:sp>
        <p:sp>
          <p:nvSpPr>
            <p:cNvPr id="7" name="Seta: Para Baixo 6">
              <a:extLst>
                <a:ext uri="{FF2B5EF4-FFF2-40B4-BE49-F238E27FC236}">
                  <a16:creationId xmlns:a16="http://schemas.microsoft.com/office/drawing/2014/main" id="{3C07B03A-E6BC-4D82-A5FD-6256C2734663}"/>
                </a:ext>
              </a:extLst>
            </p:cNvPr>
            <p:cNvSpPr/>
            <p:nvPr/>
          </p:nvSpPr>
          <p:spPr>
            <a:xfrm>
              <a:off x="6050119" y="1869717"/>
              <a:ext cx="342314" cy="590843"/>
            </a:xfrm>
            <a:prstGeom prst="downArrow">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CaixaDeTexto 7">
              <a:extLst>
                <a:ext uri="{FF2B5EF4-FFF2-40B4-BE49-F238E27FC236}">
                  <a16:creationId xmlns:a16="http://schemas.microsoft.com/office/drawing/2014/main" id="{FF72A5A8-C0C5-4CB4-B0A2-5F7EB51B0D31}"/>
                </a:ext>
              </a:extLst>
            </p:cNvPr>
            <p:cNvSpPr txBox="1"/>
            <p:nvPr/>
          </p:nvSpPr>
          <p:spPr>
            <a:xfrm>
              <a:off x="3870822" y="2590510"/>
              <a:ext cx="4450348" cy="451284"/>
            </a:xfrm>
            <a:prstGeom prst="rect">
              <a:avLst/>
            </a:prstGeom>
            <a:noFill/>
          </p:spPr>
          <p:txBody>
            <a:bodyPr wrap="square" rtlCol="0">
              <a:spAutoFit/>
            </a:bodyPr>
            <a:lstStyle/>
            <a:p>
              <a:pPr algn="ctr"/>
              <a:r>
                <a:rPr lang="en-US" sz="2000" dirty="0"/>
                <a:t>Find the common features</a:t>
              </a:r>
            </a:p>
          </p:txBody>
        </p:sp>
        <p:sp>
          <p:nvSpPr>
            <p:cNvPr id="9" name="Seta: Para Baixo 8">
              <a:extLst>
                <a:ext uri="{FF2B5EF4-FFF2-40B4-BE49-F238E27FC236}">
                  <a16:creationId xmlns:a16="http://schemas.microsoft.com/office/drawing/2014/main" id="{4EF00266-97CE-41A1-8C62-368DEBF35135}"/>
                </a:ext>
              </a:extLst>
            </p:cNvPr>
            <p:cNvSpPr/>
            <p:nvPr/>
          </p:nvSpPr>
          <p:spPr>
            <a:xfrm>
              <a:off x="6050117" y="3262892"/>
              <a:ext cx="342314" cy="590843"/>
            </a:xfrm>
            <a:prstGeom prst="downArrow">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CaixaDeTexto 9">
              <a:extLst>
                <a:ext uri="{FF2B5EF4-FFF2-40B4-BE49-F238E27FC236}">
                  <a16:creationId xmlns:a16="http://schemas.microsoft.com/office/drawing/2014/main" id="{B4269B73-2A71-4A2B-B020-995A5FA9BA58}"/>
                </a:ext>
              </a:extLst>
            </p:cNvPr>
            <p:cNvSpPr txBox="1"/>
            <p:nvPr/>
          </p:nvSpPr>
          <p:spPr>
            <a:xfrm>
              <a:off x="3084382" y="3960715"/>
              <a:ext cx="6273790" cy="520712"/>
            </a:xfrm>
            <a:prstGeom prst="rect">
              <a:avLst/>
            </a:prstGeom>
            <a:noFill/>
          </p:spPr>
          <p:txBody>
            <a:bodyPr wrap="square" rtlCol="0">
              <a:spAutoFit/>
            </a:bodyPr>
            <a:lstStyle/>
            <a:p>
              <a:pPr algn="ctr"/>
              <a:r>
                <a:rPr lang="en-US" sz="2400" b="1" dirty="0"/>
                <a:t>Discover a multi-target compound</a:t>
              </a:r>
            </a:p>
          </p:txBody>
        </p:sp>
      </p:grpSp>
    </p:spTree>
    <p:extLst>
      <p:ext uri="{BB962C8B-B14F-4D97-AF65-F5344CB8AC3E}">
        <p14:creationId xmlns:p14="http://schemas.microsoft.com/office/powerpoint/2010/main" val="3719900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15</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grpSp>
        <p:nvGrpSpPr>
          <p:cNvPr id="2" name="Grupo 1"/>
          <p:cNvGrpSpPr/>
          <p:nvPr/>
        </p:nvGrpSpPr>
        <p:grpSpPr>
          <a:xfrm>
            <a:off x="1251354" y="536625"/>
            <a:ext cx="6641293" cy="5025975"/>
            <a:chOff x="975622" y="299989"/>
            <a:chExt cx="6641293" cy="5025975"/>
          </a:xfrm>
        </p:grpSpPr>
        <p:grpSp>
          <p:nvGrpSpPr>
            <p:cNvPr id="7" name="Agrupar 6">
              <a:extLst>
                <a:ext uri="{FF2B5EF4-FFF2-40B4-BE49-F238E27FC236}">
                  <a16:creationId xmlns:a16="http://schemas.microsoft.com/office/drawing/2014/main" id="{A4DF667E-6150-4C8C-AD93-96683EB65378}"/>
                </a:ext>
              </a:extLst>
            </p:cNvPr>
            <p:cNvGrpSpPr/>
            <p:nvPr/>
          </p:nvGrpSpPr>
          <p:grpSpPr>
            <a:xfrm>
              <a:off x="4441685" y="299989"/>
              <a:ext cx="3175230" cy="4953000"/>
              <a:chOff x="4221241" y="867202"/>
              <a:chExt cx="4064457" cy="5907941"/>
            </a:xfrm>
          </p:grpSpPr>
          <p:sp>
            <p:nvSpPr>
              <p:cNvPr id="8" name="Hexágono 7">
                <a:extLst>
                  <a:ext uri="{FF2B5EF4-FFF2-40B4-BE49-F238E27FC236}">
                    <a16:creationId xmlns:a16="http://schemas.microsoft.com/office/drawing/2014/main" id="{3597F886-C7F0-4F9F-B349-725B88756698}"/>
                  </a:ext>
                </a:extLst>
              </p:cNvPr>
              <p:cNvSpPr/>
              <p:nvPr/>
            </p:nvSpPr>
            <p:spPr>
              <a:xfrm rot="20413557">
                <a:off x="6649243" y="4295796"/>
                <a:ext cx="608634" cy="521051"/>
              </a:xfrm>
              <a:prstGeom prst="hexagon">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riângulo isósceles 8">
                <a:extLst>
                  <a:ext uri="{FF2B5EF4-FFF2-40B4-BE49-F238E27FC236}">
                    <a16:creationId xmlns:a16="http://schemas.microsoft.com/office/drawing/2014/main" id="{F608DDF8-6936-47A3-9320-B3DADF6AC357}"/>
                  </a:ext>
                </a:extLst>
              </p:cNvPr>
              <p:cNvSpPr/>
              <p:nvPr/>
            </p:nvSpPr>
            <p:spPr>
              <a:xfrm rot="20091717">
                <a:off x="5861206" y="4890042"/>
                <a:ext cx="351809" cy="386669"/>
              </a:xfrm>
              <a:prstGeom prst="triangle">
                <a:avLst>
                  <a:gd name="adj" fmla="val 4600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0" name="Oval 9">
                <a:extLst>
                  <a:ext uri="{FF2B5EF4-FFF2-40B4-BE49-F238E27FC236}">
                    <a16:creationId xmlns:a16="http://schemas.microsoft.com/office/drawing/2014/main" id="{62FA2E8E-0E2E-4D58-9FEC-B29E5B16C0B3}"/>
                  </a:ext>
                </a:extLst>
              </p:cNvPr>
              <p:cNvSpPr/>
              <p:nvPr/>
            </p:nvSpPr>
            <p:spPr>
              <a:xfrm rot="2140339">
                <a:off x="5317172" y="5460412"/>
                <a:ext cx="410996" cy="404348"/>
              </a:xfrm>
              <a:prstGeom prst="ellipse">
                <a:avLst/>
              </a:prstGeom>
              <a:solidFill>
                <a:srgbClr val="FF8585"/>
              </a:solidFill>
              <a:ln>
                <a:solidFill>
                  <a:srgbClr val="B50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Triângulo retângulo 10">
                <a:extLst>
                  <a:ext uri="{FF2B5EF4-FFF2-40B4-BE49-F238E27FC236}">
                    <a16:creationId xmlns:a16="http://schemas.microsoft.com/office/drawing/2014/main" id="{D95D3C1A-5711-488C-A94D-69D19B8878EF}"/>
                  </a:ext>
                </a:extLst>
              </p:cNvPr>
              <p:cNvSpPr/>
              <p:nvPr/>
            </p:nvSpPr>
            <p:spPr>
              <a:xfrm rot="10800000">
                <a:off x="4247509" y="3798277"/>
                <a:ext cx="1076006" cy="970660"/>
              </a:xfrm>
              <a:prstGeom prst="rtTriangl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tângulo 11">
                <a:extLst>
                  <a:ext uri="{FF2B5EF4-FFF2-40B4-BE49-F238E27FC236}">
                    <a16:creationId xmlns:a16="http://schemas.microsoft.com/office/drawing/2014/main" id="{0F206EF3-8D1D-44FE-A7FB-4BE4A36938B8}"/>
                  </a:ext>
                </a:extLst>
              </p:cNvPr>
              <p:cNvSpPr/>
              <p:nvPr/>
            </p:nvSpPr>
            <p:spPr>
              <a:xfrm>
                <a:off x="5299923" y="3826412"/>
                <a:ext cx="1920243" cy="885417"/>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Triângulo retângulo 12">
                <a:extLst>
                  <a:ext uri="{FF2B5EF4-FFF2-40B4-BE49-F238E27FC236}">
                    <a16:creationId xmlns:a16="http://schemas.microsoft.com/office/drawing/2014/main" id="{1658670B-97EC-44DF-8A42-BA572B40E7E5}"/>
                  </a:ext>
                </a:extLst>
              </p:cNvPr>
              <p:cNvSpPr/>
              <p:nvPr/>
            </p:nvSpPr>
            <p:spPr>
              <a:xfrm rot="5400000">
                <a:off x="7305914" y="3730271"/>
                <a:ext cx="857291" cy="1076008"/>
              </a:xfrm>
              <a:prstGeom prst="rtTriangl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4" name="Imagem 13">
                <a:extLst>
                  <a:ext uri="{FF2B5EF4-FFF2-40B4-BE49-F238E27FC236}">
                    <a16:creationId xmlns:a16="http://schemas.microsoft.com/office/drawing/2014/main" id="{4F0B34B6-334E-4C1C-9683-4C2FE46B9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5511" y="867202"/>
                <a:ext cx="1342782" cy="594152"/>
              </a:xfrm>
              <a:prstGeom prst="rect">
                <a:avLst/>
              </a:prstGeom>
              <a:ln w="38100">
                <a:solidFill>
                  <a:schemeClr val="accent5">
                    <a:lumMod val="60000"/>
                    <a:lumOff val="40000"/>
                  </a:schemeClr>
                </a:solidFill>
              </a:ln>
            </p:spPr>
          </p:pic>
          <p:grpSp>
            <p:nvGrpSpPr>
              <p:cNvPr id="15" name="Agrupar 14">
                <a:extLst>
                  <a:ext uri="{FF2B5EF4-FFF2-40B4-BE49-F238E27FC236}">
                    <a16:creationId xmlns:a16="http://schemas.microsoft.com/office/drawing/2014/main" id="{C6F50D48-DE7B-4181-A684-98F945A625AF}"/>
                  </a:ext>
                </a:extLst>
              </p:cNvPr>
              <p:cNvGrpSpPr/>
              <p:nvPr/>
            </p:nvGrpSpPr>
            <p:grpSpPr>
              <a:xfrm>
                <a:off x="4234375" y="2574387"/>
                <a:ext cx="4051323" cy="3080825"/>
                <a:chOff x="4234375" y="2574387"/>
                <a:chExt cx="4051323" cy="3080825"/>
              </a:xfrm>
            </p:grpSpPr>
            <p:grpSp>
              <p:nvGrpSpPr>
                <p:cNvPr id="36" name="Agrupar 35">
                  <a:extLst>
                    <a:ext uri="{FF2B5EF4-FFF2-40B4-BE49-F238E27FC236}">
                      <a16:creationId xmlns:a16="http://schemas.microsoft.com/office/drawing/2014/main" id="{F9C02629-0136-4C5B-BF06-8274E7EB51CC}"/>
                    </a:ext>
                  </a:extLst>
                </p:cNvPr>
                <p:cNvGrpSpPr/>
                <p:nvPr/>
              </p:nvGrpSpPr>
              <p:grpSpPr>
                <a:xfrm>
                  <a:off x="4234375" y="2574387"/>
                  <a:ext cx="1076022" cy="2166425"/>
                  <a:chOff x="4009292" y="2405575"/>
                  <a:chExt cx="1055077" cy="2166425"/>
                </a:xfrm>
              </p:grpSpPr>
              <p:cxnSp>
                <p:nvCxnSpPr>
                  <p:cNvPr id="43" name="Conexão reta 42">
                    <a:extLst>
                      <a:ext uri="{FF2B5EF4-FFF2-40B4-BE49-F238E27FC236}">
                        <a16:creationId xmlns:a16="http://schemas.microsoft.com/office/drawing/2014/main" id="{E66A814B-AB27-4891-A781-1F7A50135A98}"/>
                      </a:ext>
                    </a:extLst>
                  </p:cNvPr>
                  <p:cNvCxnSpPr/>
                  <p:nvPr/>
                </p:nvCxnSpPr>
                <p:spPr>
                  <a:xfrm>
                    <a:off x="4009292" y="2405575"/>
                    <a:ext cx="0" cy="1252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exão reta 43">
                    <a:extLst>
                      <a:ext uri="{FF2B5EF4-FFF2-40B4-BE49-F238E27FC236}">
                        <a16:creationId xmlns:a16="http://schemas.microsoft.com/office/drawing/2014/main" id="{3E6A1726-D1CE-4A95-A9B8-5C273405AAC7}"/>
                      </a:ext>
                    </a:extLst>
                  </p:cNvPr>
                  <p:cNvCxnSpPr>
                    <a:cxnSpLocks/>
                  </p:cNvCxnSpPr>
                  <p:nvPr/>
                </p:nvCxnSpPr>
                <p:spPr>
                  <a:xfrm>
                    <a:off x="4009292" y="3643532"/>
                    <a:ext cx="1055077" cy="9284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Agrupar 36">
                  <a:extLst>
                    <a:ext uri="{FF2B5EF4-FFF2-40B4-BE49-F238E27FC236}">
                      <a16:creationId xmlns:a16="http://schemas.microsoft.com/office/drawing/2014/main" id="{2F17BE42-887B-4C68-A625-151EDF686F26}"/>
                    </a:ext>
                  </a:extLst>
                </p:cNvPr>
                <p:cNvGrpSpPr/>
                <p:nvPr/>
              </p:nvGrpSpPr>
              <p:grpSpPr>
                <a:xfrm flipH="1">
                  <a:off x="7209691" y="2574387"/>
                  <a:ext cx="1076007" cy="2166425"/>
                  <a:chOff x="4009292" y="2405575"/>
                  <a:chExt cx="1055077" cy="2166425"/>
                </a:xfrm>
              </p:grpSpPr>
              <p:cxnSp>
                <p:nvCxnSpPr>
                  <p:cNvPr id="41" name="Conexão reta 40">
                    <a:extLst>
                      <a:ext uri="{FF2B5EF4-FFF2-40B4-BE49-F238E27FC236}">
                        <a16:creationId xmlns:a16="http://schemas.microsoft.com/office/drawing/2014/main" id="{FEBBFC86-EC90-43EC-A244-97826A9C3D98}"/>
                      </a:ext>
                    </a:extLst>
                  </p:cNvPr>
                  <p:cNvCxnSpPr/>
                  <p:nvPr/>
                </p:nvCxnSpPr>
                <p:spPr>
                  <a:xfrm>
                    <a:off x="4009292" y="2405575"/>
                    <a:ext cx="0" cy="1252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exão reta 41">
                    <a:extLst>
                      <a:ext uri="{FF2B5EF4-FFF2-40B4-BE49-F238E27FC236}">
                        <a16:creationId xmlns:a16="http://schemas.microsoft.com/office/drawing/2014/main" id="{281AFD42-64F3-460B-809C-32782AA86DA1}"/>
                      </a:ext>
                    </a:extLst>
                  </p:cNvPr>
                  <p:cNvCxnSpPr>
                    <a:cxnSpLocks/>
                  </p:cNvCxnSpPr>
                  <p:nvPr/>
                </p:nvCxnSpPr>
                <p:spPr>
                  <a:xfrm>
                    <a:off x="4009292" y="3643532"/>
                    <a:ext cx="1055077" cy="9284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 name="Conexão reta 37">
                  <a:extLst>
                    <a:ext uri="{FF2B5EF4-FFF2-40B4-BE49-F238E27FC236}">
                      <a16:creationId xmlns:a16="http://schemas.microsoft.com/office/drawing/2014/main" id="{3A34919D-DEAA-464C-9136-03638E6FBB60}"/>
                    </a:ext>
                  </a:extLst>
                </p:cNvPr>
                <p:cNvCxnSpPr>
                  <a:cxnSpLocks/>
                </p:cNvCxnSpPr>
                <p:nvPr/>
              </p:nvCxnSpPr>
              <p:spPr>
                <a:xfrm>
                  <a:off x="5289452" y="4726744"/>
                  <a:ext cx="0" cy="745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62A73C72-7292-43D2-9238-B084C1D714B1}"/>
                    </a:ext>
                  </a:extLst>
                </p:cNvPr>
                <p:cNvCxnSpPr>
                  <a:cxnSpLocks/>
                </p:cNvCxnSpPr>
                <p:nvPr/>
              </p:nvCxnSpPr>
              <p:spPr>
                <a:xfrm>
                  <a:off x="7209694" y="4726744"/>
                  <a:ext cx="0" cy="745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AD413814-7708-4750-9757-ECCC77BE01E6}"/>
                    </a:ext>
                  </a:extLst>
                </p:cNvPr>
                <p:cNvSpPr/>
                <p:nvPr/>
              </p:nvSpPr>
              <p:spPr>
                <a:xfrm>
                  <a:off x="5289451" y="5205046"/>
                  <a:ext cx="1920239" cy="45016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6" name="Triângulo isósceles 15">
                <a:extLst>
                  <a:ext uri="{FF2B5EF4-FFF2-40B4-BE49-F238E27FC236}">
                    <a16:creationId xmlns:a16="http://schemas.microsoft.com/office/drawing/2014/main" id="{AAD33257-754C-48BC-B58F-4B158C7CB705}"/>
                  </a:ext>
                </a:extLst>
              </p:cNvPr>
              <p:cNvSpPr/>
              <p:nvPr/>
            </p:nvSpPr>
            <p:spPr>
              <a:xfrm rot="1006850">
                <a:off x="6641483" y="1596682"/>
                <a:ext cx="203975" cy="196948"/>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Hexágono 16">
                <a:extLst>
                  <a:ext uri="{FF2B5EF4-FFF2-40B4-BE49-F238E27FC236}">
                    <a16:creationId xmlns:a16="http://schemas.microsoft.com/office/drawing/2014/main" id="{32797EB8-3678-4742-BAED-80DC5C2E6C9C}"/>
                  </a:ext>
                </a:extLst>
              </p:cNvPr>
              <p:cNvSpPr/>
              <p:nvPr/>
            </p:nvSpPr>
            <p:spPr>
              <a:xfrm rot="20413557">
                <a:off x="6116706" y="1723283"/>
                <a:ext cx="323557" cy="316074"/>
              </a:xfrm>
              <a:prstGeom prst="hexagon">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Oval 17">
                <a:extLst>
                  <a:ext uri="{FF2B5EF4-FFF2-40B4-BE49-F238E27FC236}">
                    <a16:creationId xmlns:a16="http://schemas.microsoft.com/office/drawing/2014/main" id="{ECB5CC2E-DFC1-453D-BDF8-25F8F227D521}"/>
                  </a:ext>
                </a:extLst>
              </p:cNvPr>
              <p:cNvSpPr/>
              <p:nvPr/>
            </p:nvSpPr>
            <p:spPr>
              <a:xfrm rot="2140339">
                <a:off x="5590477" y="1548503"/>
                <a:ext cx="290675" cy="300569"/>
              </a:xfrm>
              <a:prstGeom prst="ellipse">
                <a:avLst/>
              </a:prstGeom>
              <a:solidFill>
                <a:srgbClr val="FF8585"/>
              </a:solidFill>
              <a:ln>
                <a:solidFill>
                  <a:srgbClr val="B50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Triângulo isósceles 18">
                <a:extLst>
                  <a:ext uri="{FF2B5EF4-FFF2-40B4-BE49-F238E27FC236}">
                    <a16:creationId xmlns:a16="http://schemas.microsoft.com/office/drawing/2014/main" id="{85BB652C-E75B-48F5-B16E-88DA91E49BB8}"/>
                  </a:ext>
                </a:extLst>
              </p:cNvPr>
              <p:cNvSpPr/>
              <p:nvPr/>
            </p:nvSpPr>
            <p:spPr>
              <a:xfrm rot="20091717">
                <a:off x="6751284" y="2049506"/>
                <a:ext cx="351809" cy="386669"/>
              </a:xfrm>
              <a:prstGeom prst="triangle">
                <a:avLst>
                  <a:gd name="adj" fmla="val 4600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Triângulo isósceles 19">
                <a:extLst>
                  <a:ext uri="{FF2B5EF4-FFF2-40B4-BE49-F238E27FC236}">
                    <a16:creationId xmlns:a16="http://schemas.microsoft.com/office/drawing/2014/main" id="{15813BE7-F677-4340-ABBB-FA305CF5C3FA}"/>
                  </a:ext>
                </a:extLst>
              </p:cNvPr>
              <p:cNvSpPr/>
              <p:nvPr/>
            </p:nvSpPr>
            <p:spPr>
              <a:xfrm rot="19534207">
                <a:off x="5420228" y="2658820"/>
                <a:ext cx="427156" cy="513198"/>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Hexágono 20">
                <a:extLst>
                  <a:ext uri="{FF2B5EF4-FFF2-40B4-BE49-F238E27FC236}">
                    <a16:creationId xmlns:a16="http://schemas.microsoft.com/office/drawing/2014/main" id="{04E0CA2D-E599-4CCC-98F0-CBA365724E77}"/>
                  </a:ext>
                </a:extLst>
              </p:cNvPr>
              <p:cNvSpPr/>
              <p:nvPr/>
            </p:nvSpPr>
            <p:spPr>
              <a:xfrm rot="1518217">
                <a:off x="4428907" y="2370131"/>
                <a:ext cx="613741" cy="506841"/>
              </a:xfrm>
              <a:prstGeom prst="hexagon">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Hexágono 21">
                <a:extLst>
                  <a:ext uri="{FF2B5EF4-FFF2-40B4-BE49-F238E27FC236}">
                    <a16:creationId xmlns:a16="http://schemas.microsoft.com/office/drawing/2014/main" id="{46304281-2A6F-4E01-9EBA-88CCFCFD635C}"/>
                  </a:ext>
                </a:extLst>
              </p:cNvPr>
              <p:cNvSpPr/>
              <p:nvPr/>
            </p:nvSpPr>
            <p:spPr>
              <a:xfrm rot="13257729">
                <a:off x="6016891" y="2980466"/>
                <a:ext cx="575548" cy="519628"/>
              </a:xfrm>
              <a:prstGeom prst="hexagon">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Hexágono 22">
                <a:extLst>
                  <a:ext uri="{FF2B5EF4-FFF2-40B4-BE49-F238E27FC236}">
                    <a16:creationId xmlns:a16="http://schemas.microsoft.com/office/drawing/2014/main" id="{8E740007-F360-4562-A54D-E32B4EC3B626}"/>
                  </a:ext>
                </a:extLst>
              </p:cNvPr>
              <p:cNvSpPr/>
              <p:nvPr/>
            </p:nvSpPr>
            <p:spPr>
              <a:xfrm rot="20413557">
                <a:off x="7455254" y="2999495"/>
                <a:ext cx="608634" cy="521051"/>
              </a:xfrm>
              <a:prstGeom prst="hexagon">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Oval 23">
                <a:extLst>
                  <a:ext uri="{FF2B5EF4-FFF2-40B4-BE49-F238E27FC236}">
                    <a16:creationId xmlns:a16="http://schemas.microsoft.com/office/drawing/2014/main" id="{2FADE240-DE21-42F2-A8B9-8211BB1219DE}"/>
                  </a:ext>
                </a:extLst>
              </p:cNvPr>
              <p:cNvSpPr/>
              <p:nvPr/>
            </p:nvSpPr>
            <p:spPr>
              <a:xfrm rot="2140339">
                <a:off x="7511925" y="2271646"/>
                <a:ext cx="495292" cy="441886"/>
              </a:xfrm>
              <a:prstGeom prst="ellipse">
                <a:avLst/>
              </a:prstGeom>
              <a:solidFill>
                <a:srgbClr val="FF8585"/>
              </a:solidFill>
              <a:ln>
                <a:solidFill>
                  <a:srgbClr val="B50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Oval 24">
                <a:extLst>
                  <a:ext uri="{FF2B5EF4-FFF2-40B4-BE49-F238E27FC236}">
                    <a16:creationId xmlns:a16="http://schemas.microsoft.com/office/drawing/2014/main" id="{CE959ED1-23E4-47CA-A42B-98892135F913}"/>
                  </a:ext>
                </a:extLst>
              </p:cNvPr>
              <p:cNvSpPr/>
              <p:nvPr/>
            </p:nvSpPr>
            <p:spPr>
              <a:xfrm rot="2140339">
                <a:off x="4830200" y="3105008"/>
                <a:ext cx="440555" cy="463869"/>
              </a:xfrm>
              <a:prstGeom prst="ellipse">
                <a:avLst/>
              </a:prstGeom>
              <a:solidFill>
                <a:srgbClr val="FF8585"/>
              </a:solidFill>
              <a:ln>
                <a:solidFill>
                  <a:srgbClr val="B50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Oval 25">
                <a:extLst>
                  <a:ext uri="{FF2B5EF4-FFF2-40B4-BE49-F238E27FC236}">
                    <a16:creationId xmlns:a16="http://schemas.microsoft.com/office/drawing/2014/main" id="{BDB377D4-6F9C-4D9D-B96C-35D9856911D2}"/>
                  </a:ext>
                </a:extLst>
              </p:cNvPr>
              <p:cNvSpPr/>
              <p:nvPr/>
            </p:nvSpPr>
            <p:spPr>
              <a:xfrm rot="2140339">
                <a:off x="6152696" y="2393412"/>
                <a:ext cx="449500" cy="431419"/>
              </a:xfrm>
              <a:prstGeom prst="ellipse">
                <a:avLst/>
              </a:prstGeom>
              <a:solidFill>
                <a:srgbClr val="FF8585"/>
              </a:solidFill>
              <a:ln>
                <a:solidFill>
                  <a:srgbClr val="B50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Oval 26">
                <a:extLst>
                  <a:ext uri="{FF2B5EF4-FFF2-40B4-BE49-F238E27FC236}">
                    <a16:creationId xmlns:a16="http://schemas.microsoft.com/office/drawing/2014/main" id="{6507C75C-01CB-40D9-A163-4C06A2BEADC2}"/>
                  </a:ext>
                </a:extLst>
              </p:cNvPr>
              <p:cNvSpPr/>
              <p:nvPr/>
            </p:nvSpPr>
            <p:spPr>
              <a:xfrm rot="2140339">
                <a:off x="5117785" y="2055896"/>
                <a:ext cx="476341" cy="438182"/>
              </a:xfrm>
              <a:prstGeom prst="ellipse">
                <a:avLst/>
              </a:prstGeom>
              <a:solidFill>
                <a:srgbClr val="FF8585"/>
              </a:solidFill>
              <a:ln>
                <a:solidFill>
                  <a:srgbClr val="B50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Oval 27">
                <a:extLst>
                  <a:ext uri="{FF2B5EF4-FFF2-40B4-BE49-F238E27FC236}">
                    <a16:creationId xmlns:a16="http://schemas.microsoft.com/office/drawing/2014/main" id="{67A7BDD2-DEC7-41E8-AD78-92FFB86B404D}"/>
                  </a:ext>
                </a:extLst>
              </p:cNvPr>
              <p:cNvSpPr/>
              <p:nvPr/>
            </p:nvSpPr>
            <p:spPr>
              <a:xfrm rot="2140339">
                <a:off x="6756236" y="2973561"/>
                <a:ext cx="410996" cy="404348"/>
              </a:xfrm>
              <a:prstGeom prst="ellipse">
                <a:avLst/>
              </a:prstGeom>
              <a:solidFill>
                <a:srgbClr val="FF8585"/>
              </a:solidFill>
              <a:ln>
                <a:solidFill>
                  <a:srgbClr val="B50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29" name="Conexão reta 28">
                <a:extLst>
                  <a:ext uri="{FF2B5EF4-FFF2-40B4-BE49-F238E27FC236}">
                    <a16:creationId xmlns:a16="http://schemas.microsoft.com/office/drawing/2014/main" id="{BC2FB40E-408E-4DA3-9775-70B4FC51C919}"/>
                  </a:ext>
                </a:extLst>
              </p:cNvPr>
              <p:cNvCxnSpPr/>
              <p:nvPr/>
            </p:nvCxnSpPr>
            <p:spPr>
              <a:xfrm>
                <a:off x="4221241" y="3811496"/>
                <a:ext cx="40513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aixaDeTexto 29">
                <a:extLst>
                  <a:ext uri="{FF2B5EF4-FFF2-40B4-BE49-F238E27FC236}">
                    <a16:creationId xmlns:a16="http://schemas.microsoft.com/office/drawing/2014/main" id="{B8BBBFF1-C852-4DF6-93F1-7A414316663B}"/>
                  </a:ext>
                </a:extLst>
              </p:cNvPr>
              <p:cNvSpPr txBox="1"/>
              <p:nvPr/>
            </p:nvSpPr>
            <p:spPr>
              <a:xfrm>
                <a:off x="5853098" y="4068220"/>
                <a:ext cx="816415" cy="400110"/>
              </a:xfrm>
              <a:prstGeom prst="rect">
                <a:avLst/>
              </a:prstGeom>
              <a:noFill/>
              <a:ln>
                <a:noFill/>
              </a:ln>
            </p:spPr>
            <p:txBody>
              <a:bodyPr wrap="square" rtlCol="0">
                <a:spAutoFit/>
              </a:bodyPr>
              <a:lstStyle/>
              <a:p>
                <a:pPr algn="ctr"/>
                <a:r>
                  <a:rPr lang="pt-PT" sz="2000" b="1" dirty="0" err="1"/>
                  <a:t>nM</a:t>
                </a:r>
                <a:endParaRPr lang="pt-PT" sz="2000" b="1" dirty="0"/>
              </a:p>
            </p:txBody>
          </p:sp>
          <p:cxnSp>
            <p:nvCxnSpPr>
              <p:cNvPr id="31" name="Conexão reta 30">
                <a:extLst>
                  <a:ext uri="{FF2B5EF4-FFF2-40B4-BE49-F238E27FC236}">
                    <a16:creationId xmlns:a16="http://schemas.microsoft.com/office/drawing/2014/main" id="{C0AF8560-5A34-41AE-A40E-FFDE7567A577}"/>
                  </a:ext>
                </a:extLst>
              </p:cNvPr>
              <p:cNvCxnSpPr>
                <a:cxnSpLocks/>
              </p:cNvCxnSpPr>
              <p:nvPr/>
            </p:nvCxnSpPr>
            <p:spPr>
              <a:xfrm>
                <a:off x="5310397" y="4723551"/>
                <a:ext cx="19361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Hexágono 31">
                <a:extLst>
                  <a:ext uri="{FF2B5EF4-FFF2-40B4-BE49-F238E27FC236}">
                    <a16:creationId xmlns:a16="http://schemas.microsoft.com/office/drawing/2014/main" id="{1E33C490-F3DE-4C81-8453-E331D67E066F}"/>
                  </a:ext>
                </a:extLst>
              </p:cNvPr>
              <p:cNvSpPr/>
              <p:nvPr/>
            </p:nvSpPr>
            <p:spPr>
              <a:xfrm rot="20413557">
                <a:off x="6818828" y="6221106"/>
                <a:ext cx="608634" cy="521051"/>
              </a:xfrm>
              <a:prstGeom prst="hexagon">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3" name="Oval 32">
                <a:extLst>
                  <a:ext uri="{FF2B5EF4-FFF2-40B4-BE49-F238E27FC236}">
                    <a16:creationId xmlns:a16="http://schemas.microsoft.com/office/drawing/2014/main" id="{7A394175-795F-417F-839F-62680F4233A6}"/>
                  </a:ext>
                </a:extLst>
              </p:cNvPr>
              <p:cNvSpPr/>
              <p:nvPr/>
            </p:nvSpPr>
            <p:spPr>
              <a:xfrm rot="2140339">
                <a:off x="6411897" y="5747210"/>
                <a:ext cx="410996" cy="404348"/>
              </a:xfrm>
              <a:prstGeom prst="ellipse">
                <a:avLst/>
              </a:prstGeom>
              <a:solidFill>
                <a:srgbClr val="FF8585"/>
              </a:solidFill>
              <a:ln>
                <a:solidFill>
                  <a:srgbClr val="B50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4" name="Triângulo isósceles 33">
                <a:extLst>
                  <a:ext uri="{FF2B5EF4-FFF2-40B4-BE49-F238E27FC236}">
                    <a16:creationId xmlns:a16="http://schemas.microsoft.com/office/drawing/2014/main" id="{01CEAB79-4535-460C-ACD4-7E9DF75D3A9B}"/>
                  </a:ext>
                </a:extLst>
              </p:cNvPr>
              <p:cNvSpPr/>
              <p:nvPr/>
            </p:nvSpPr>
            <p:spPr>
              <a:xfrm rot="1200655">
                <a:off x="5657745" y="6004341"/>
                <a:ext cx="351809" cy="386669"/>
              </a:xfrm>
              <a:prstGeom prst="triangle">
                <a:avLst>
                  <a:gd name="adj" fmla="val 4600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35" name="Oval 34">
                <a:extLst>
                  <a:ext uri="{FF2B5EF4-FFF2-40B4-BE49-F238E27FC236}">
                    <a16:creationId xmlns:a16="http://schemas.microsoft.com/office/drawing/2014/main" id="{0608FD9B-B540-4BD5-BA69-037171AF154A}"/>
                  </a:ext>
                </a:extLst>
              </p:cNvPr>
              <p:cNvSpPr/>
              <p:nvPr/>
            </p:nvSpPr>
            <p:spPr>
              <a:xfrm rot="2140339">
                <a:off x="6079035" y="6370795"/>
                <a:ext cx="410996" cy="404348"/>
              </a:xfrm>
              <a:prstGeom prst="ellipse">
                <a:avLst/>
              </a:prstGeom>
              <a:solidFill>
                <a:srgbClr val="FF8585"/>
              </a:solidFill>
              <a:ln>
                <a:solidFill>
                  <a:srgbClr val="B50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45" name="Agrupar 44">
              <a:extLst>
                <a:ext uri="{FF2B5EF4-FFF2-40B4-BE49-F238E27FC236}">
                  <a16:creationId xmlns:a16="http://schemas.microsoft.com/office/drawing/2014/main" id="{4EA721CD-CFE6-4734-ACCA-2D9CC9C70EB5}"/>
                </a:ext>
              </a:extLst>
            </p:cNvPr>
            <p:cNvGrpSpPr/>
            <p:nvPr/>
          </p:nvGrpSpPr>
          <p:grpSpPr>
            <a:xfrm>
              <a:off x="975622" y="1035680"/>
              <a:ext cx="3208066" cy="1644400"/>
              <a:chOff x="717452" y="1604513"/>
              <a:chExt cx="3184630" cy="1852340"/>
            </a:xfrm>
          </p:grpSpPr>
          <p:sp>
            <p:nvSpPr>
              <p:cNvPr id="46" name="Seta: Para Baixo 45">
                <a:extLst>
                  <a:ext uri="{FF2B5EF4-FFF2-40B4-BE49-F238E27FC236}">
                    <a16:creationId xmlns:a16="http://schemas.microsoft.com/office/drawing/2014/main" id="{FFD3123A-2612-4D09-AFD3-32C202D9B54A}"/>
                  </a:ext>
                </a:extLst>
              </p:cNvPr>
              <p:cNvSpPr/>
              <p:nvPr/>
            </p:nvSpPr>
            <p:spPr>
              <a:xfrm>
                <a:off x="3500856" y="1604513"/>
                <a:ext cx="401226" cy="1852340"/>
              </a:xfrm>
              <a:prstGeom prst="downArrow">
                <a:avLst/>
              </a:prstGeom>
              <a:noFill/>
              <a:ln w="38100">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p:sp>
            <p:nvSpPr>
              <p:cNvPr id="47" name="CaixaDeTexto 46">
                <a:extLst>
                  <a:ext uri="{FF2B5EF4-FFF2-40B4-BE49-F238E27FC236}">
                    <a16:creationId xmlns:a16="http://schemas.microsoft.com/office/drawing/2014/main" id="{1E54262F-9DCF-448D-B2BA-1D38D1AF26E4}"/>
                  </a:ext>
                </a:extLst>
              </p:cNvPr>
              <p:cNvSpPr txBox="1"/>
              <p:nvPr/>
            </p:nvSpPr>
            <p:spPr>
              <a:xfrm>
                <a:off x="717452" y="1640971"/>
                <a:ext cx="2615719" cy="1815882"/>
              </a:xfrm>
              <a:prstGeom prst="rect">
                <a:avLst/>
              </a:prstGeom>
              <a:noFill/>
            </p:spPr>
            <p:txBody>
              <a:bodyPr wrap="square" rtlCol="0">
                <a:spAutoFit/>
              </a:bodyPr>
              <a:lstStyle/>
              <a:p>
                <a:pPr algn="ctr"/>
                <a:r>
                  <a:rPr lang="en-US" sz="1600" b="1" dirty="0"/>
                  <a:t>2619</a:t>
                </a:r>
                <a:r>
                  <a:rPr lang="en-US" sz="1600" dirty="0"/>
                  <a:t> aromatase inhibitors</a:t>
                </a:r>
              </a:p>
              <a:p>
                <a:pPr algn="ctr"/>
                <a:r>
                  <a:rPr lang="en-US" sz="1600" dirty="0"/>
                  <a:t>+</a:t>
                </a:r>
              </a:p>
              <a:p>
                <a:pPr algn="ctr"/>
                <a:r>
                  <a:rPr lang="en-US" sz="1600" b="1" dirty="0"/>
                  <a:t>3701</a:t>
                </a:r>
                <a:r>
                  <a:rPr lang="en-US" sz="1600" dirty="0"/>
                  <a:t> ER</a:t>
                </a:r>
                <a:r>
                  <a:rPr lang="en-US" sz="1600" dirty="0">
                    <a:latin typeface="Times New Roman" panose="02020603050405020304" pitchFamily="18" charset="0"/>
                    <a:cs typeface="Times New Roman" panose="02020603050405020304" pitchFamily="18" charset="0"/>
                  </a:rPr>
                  <a:t>α </a:t>
                </a:r>
                <a:r>
                  <a:rPr lang="en-US" sz="1600" dirty="0">
                    <a:cs typeface="Times New Roman" panose="02020603050405020304" pitchFamily="18" charset="0"/>
                  </a:rPr>
                  <a:t>antagonists</a:t>
                </a:r>
              </a:p>
              <a:p>
                <a:pPr algn="ctr"/>
                <a:r>
                  <a:rPr lang="en-US" sz="1600" dirty="0">
                    <a:cs typeface="Times New Roman" panose="02020603050405020304" pitchFamily="18" charset="0"/>
                  </a:rPr>
                  <a:t>+</a:t>
                </a:r>
              </a:p>
              <a:p>
                <a:pPr algn="ctr"/>
                <a:r>
                  <a:rPr lang="en-US" sz="1600" b="1" dirty="0">
                    <a:cs typeface="Times New Roman" panose="02020603050405020304" pitchFamily="18" charset="0"/>
                  </a:rPr>
                  <a:t>665</a:t>
                </a:r>
                <a:r>
                  <a:rPr lang="en-US" sz="1600" dirty="0">
                    <a:cs typeface="Times New Roman" panose="02020603050405020304" pitchFamily="18" charset="0"/>
                  </a:rPr>
                  <a:t> ER</a:t>
                </a:r>
                <a:r>
                  <a:rPr lang="en-US" sz="1600" dirty="0">
                    <a:latin typeface="Times New Roman" panose="02020603050405020304" pitchFamily="18" charset="0"/>
                    <a:cs typeface="Times New Roman" panose="02020603050405020304" pitchFamily="18" charset="0"/>
                  </a:rPr>
                  <a:t>β </a:t>
                </a:r>
                <a:r>
                  <a:rPr lang="en-US" sz="1600" dirty="0">
                    <a:cs typeface="Times New Roman" panose="02020603050405020304" pitchFamily="18" charset="0"/>
                  </a:rPr>
                  <a:t>agonists</a:t>
                </a:r>
              </a:p>
              <a:p>
                <a:pPr algn="ctr"/>
                <a:r>
                  <a:rPr lang="en-US" sz="1600" b="1" dirty="0"/>
                  <a:t>=</a:t>
                </a:r>
              </a:p>
              <a:p>
                <a:pPr algn="ctr"/>
                <a:r>
                  <a:rPr lang="en-US" sz="1600" b="1" dirty="0"/>
                  <a:t>6985</a:t>
                </a:r>
              </a:p>
            </p:txBody>
          </p:sp>
        </p:grpSp>
        <p:grpSp>
          <p:nvGrpSpPr>
            <p:cNvPr id="48" name="Agrupar 47">
              <a:extLst>
                <a:ext uri="{FF2B5EF4-FFF2-40B4-BE49-F238E27FC236}">
                  <a16:creationId xmlns:a16="http://schemas.microsoft.com/office/drawing/2014/main" id="{E90510F9-D874-4E9A-8C93-5CC7B59175B1}"/>
                </a:ext>
              </a:extLst>
            </p:cNvPr>
            <p:cNvGrpSpPr/>
            <p:nvPr/>
          </p:nvGrpSpPr>
          <p:grpSpPr>
            <a:xfrm>
              <a:off x="1859417" y="3510082"/>
              <a:ext cx="3140934" cy="1815882"/>
              <a:chOff x="1825966" y="4680006"/>
              <a:chExt cx="3140934" cy="1815882"/>
            </a:xfrm>
          </p:grpSpPr>
          <p:sp>
            <p:nvSpPr>
              <p:cNvPr id="49" name="Seta: Para Baixo 48">
                <a:extLst>
                  <a:ext uri="{FF2B5EF4-FFF2-40B4-BE49-F238E27FC236}">
                    <a16:creationId xmlns:a16="http://schemas.microsoft.com/office/drawing/2014/main" id="{4A649992-84F3-44B1-9EEF-FED3191AF349}"/>
                  </a:ext>
                </a:extLst>
              </p:cNvPr>
              <p:cNvSpPr/>
              <p:nvPr/>
            </p:nvSpPr>
            <p:spPr>
              <a:xfrm>
                <a:off x="4555489" y="4802020"/>
                <a:ext cx="411411" cy="1584665"/>
              </a:xfrm>
              <a:prstGeom prst="downArrow">
                <a:avLst/>
              </a:prstGeom>
              <a:noFill/>
              <a:ln w="38100">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p:sp>
            <p:nvSpPr>
              <p:cNvPr id="50" name="CaixaDeTexto 49">
                <a:extLst>
                  <a:ext uri="{FF2B5EF4-FFF2-40B4-BE49-F238E27FC236}">
                    <a16:creationId xmlns:a16="http://schemas.microsoft.com/office/drawing/2014/main" id="{53A0AE17-EEC9-4239-8110-4F593D6A265F}"/>
                  </a:ext>
                </a:extLst>
              </p:cNvPr>
              <p:cNvSpPr txBox="1"/>
              <p:nvPr/>
            </p:nvSpPr>
            <p:spPr>
              <a:xfrm>
                <a:off x="1825966" y="4680006"/>
                <a:ext cx="2615719" cy="1815882"/>
              </a:xfrm>
              <a:prstGeom prst="rect">
                <a:avLst/>
              </a:prstGeom>
              <a:noFill/>
            </p:spPr>
            <p:txBody>
              <a:bodyPr wrap="square" rtlCol="0">
                <a:spAutoFit/>
              </a:bodyPr>
              <a:lstStyle/>
              <a:p>
                <a:pPr algn="ctr"/>
                <a:r>
                  <a:rPr lang="en-US" sz="1600" b="1" dirty="0"/>
                  <a:t>1210</a:t>
                </a:r>
                <a:r>
                  <a:rPr lang="en-US" sz="1600" dirty="0"/>
                  <a:t> aromatase inhibitors</a:t>
                </a:r>
              </a:p>
              <a:p>
                <a:pPr algn="ctr"/>
                <a:r>
                  <a:rPr lang="en-US" sz="1600" dirty="0"/>
                  <a:t>+</a:t>
                </a:r>
              </a:p>
              <a:p>
                <a:pPr algn="ctr"/>
                <a:r>
                  <a:rPr lang="en-US" sz="1600" b="1" dirty="0"/>
                  <a:t>1557</a:t>
                </a:r>
                <a:r>
                  <a:rPr lang="en-US" sz="1600" dirty="0"/>
                  <a:t> ER</a:t>
                </a:r>
                <a:r>
                  <a:rPr lang="en-US" sz="1600" dirty="0">
                    <a:latin typeface="Times New Roman" panose="02020603050405020304" pitchFamily="18" charset="0"/>
                    <a:cs typeface="Times New Roman" panose="02020603050405020304" pitchFamily="18" charset="0"/>
                  </a:rPr>
                  <a:t>α </a:t>
                </a:r>
                <a:r>
                  <a:rPr lang="en-US" sz="1600" dirty="0">
                    <a:cs typeface="Times New Roman" panose="02020603050405020304" pitchFamily="18" charset="0"/>
                  </a:rPr>
                  <a:t>antagonists</a:t>
                </a:r>
              </a:p>
              <a:p>
                <a:pPr algn="ctr"/>
                <a:r>
                  <a:rPr lang="en-US" sz="1600" dirty="0">
                    <a:cs typeface="Times New Roman" panose="02020603050405020304" pitchFamily="18" charset="0"/>
                  </a:rPr>
                  <a:t>+</a:t>
                </a:r>
              </a:p>
              <a:p>
                <a:pPr algn="ctr"/>
                <a:r>
                  <a:rPr lang="en-US" sz="1600" b="1" dirty="0">
                    <a:cs typeface="Times New Roman" panose="02020603050405020304" pitchFamily="18" charset="0"/>
                  </a:rPr>
                  <a:t>73</a:t>
                </a:r>
                <a:r>
                  <a:rPr lang="en-US" sz="1600" dirty="0">
                    <a:cs typeface="Times New Roman" panose="02020603050405020304" pitchFamily="18" charset="0"/>
                  </a:rPr>
                  <a:t> ER</a:t>
                </a:r>
                <a:r>
                  <a:rPr lang="en-US" sz="1600" dirty="0">
                    <a:latin typeface="Times New Roman" panose="02020603050405020304" pitchFamily="18" charset="0"/>
                    <a:cs typeface="Times New Roman" panose="02020603050405020304" pitchFamily="18" charset="0"/>
                  </a:rPr>
                  <a:t>β </a:t>
                </a:r>
                <a:r>
                  <a:rPr lang="en-US" sz="1600" dirty="0">
                    <a:cs typeface="Times New Roman" panose="02020603050405020304" pitchFamily="18" charset="0"/>
                  </a:rPr>
                  <a:t>agonists</a:t>
                </a:r>
              </a:p>
              <a:p>
                <a:pPr algn="ctr"/>
                <a:r>
                  <a:rPr lang="en-US" sz="1600" b="1" dirty="0"/>
                  <a:t>=</a:t>
                </a:r>
              </a:p>
              <a:p>
                <a:pPr algn="ctr"/>
                <a:r>
                  <a:rPr lang="en-US" sz="1600" b="1" dirty="0"/>
                  <a:t>2840</a:t>
                </a:r>
              </a:p>
            </p:txBody>
          </p:sp>
        </p:grpSp>
      </p:grpSp>
      <p:sp>
        <p:nvSpPr>
          <p:cNvPr id="51"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16</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7" name="CaixaDeTexto 6">
            <a:extLst>
              <a:ext uri="{FF2B5EF4-FFF2-40B4-BE49-F238E27FC236}">
                <a16:creationId xmlns:a16="http://schemas.microsoft.com/office/drawing/2014/main" id="{2D1EBB53-EDAC-48F0-AB27-5F33251389DD}"/>
              </a:ext>
            </a:extLst>
          </p:cNvPr>
          <p:cNvSpPr txBox="1"/>
          <p:nvPr/>
        </p:nvSpPr>
        <p:spPr>
          <a:xfrm>
            <a:off x="838199" y="609600"/>
            <a:ext cx="5638801"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Chemical Descriptors Evaluation – 1D Descriptors </a:t>
            </a:r>
          </a:p>
        </p:txBody>
      </p:sp>
      <p:grpSp>
        <p:nvGrpSpPr>
          <p:cNvPr id="8" name="Agrupar 7">
            <a:extLst>
              <a:ext uri="{FF2B5EF4-FFF2-40B4-BE49-F238E27FC236}">
                <a16:creationId xmlns:a16="http://schemas.microsoft.com/office/drawing/2014/main" id="{54687D35-183C-441B-AD1F-806ACF665687}"/>
              </a:ext>
            </a:extLst>
          </p:cNvPr>
          <p:cNvGrpSpPr/>
          <p:nvPr/>
        </p:nvGrpSpPr>
        <p:grpSpPr>
          <a:xfrm>
            <a:off x="266564" y="1034162"/>
            <a:ext cx="3852000" cy="2808000"/>
            <a:chOff x="263443" y="1965168"/>
            <a:chExt cx="4960061" cy="3843006"/>
          </a:xfrm>
        </p:grpSpPr>
        <p:pic>
          <p:nvPicPr>
            <p:cNvPr id="9" name="Imagem 8">
              <a:extLst>
                <a:ext uri="{FF2B5EF4-FFF2-40B4-BE49-F238E27FC236}">
                  <a16:creationId xmlns:a16="http://schemas.microsoft.com/office/drawing/2014/main" id="{BAFF7AF7-E66A-411C-B662-3EAFA55B3E03}"/>
                </a:ext>
              </a:extLst>
            </p:cNvPr>
            <p:cNvPicPr>
              <a:picLocks noChangeAspect="1"/>
            </p:cNvPicPr>
            <p:nvPr/>
          </p:nvPicPr>
          <p:blipFill>
            <a:blip r:embed="rId3"/>
            <a:stretch>
              <a:fillRect/>
            </a:stretch>
          </p:blipFill>
          <p:spPr>
            <a:xfrm>
              <a:off x="263443" y="1965168"/>
              <a:ext cx="4960061" cy="3843006"/>
            </a:xfrm>
            <a:prstGeom prst="rect">
              <a:avLst/>
            </a:prstGeom>
          </p:spPr>
        </p:pic>
        <p:sp>
          <p:nvSpPr>
            <p:cNvPr id="10" name="Retângulo 9">
              <a:extLst>
                <a:ext uri="{FF2B5EF4-FFF2-40B4-BE49-F238E27FC236}">
                  <a16:creationId xmlns:a16="http://schemas.microsoft.com/office/drawing/2014/main" id="{0BE11ED5-2E1B-4C5F-A85B-DA7E64F7AB55}"/>
                </a:ext>
              </a:extLst>
            </p:cNvPr>
            <p:cNvSpPr/>
            <p:nvPr/>
          </p:nvSpPr>
          <p:spPr>
            <a:xfrm>
              <a:off x="600501" y="2023153"/>
              <a:ext cx="464024"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1" name="CaixaDeTexto 10">
            <a:extLst>
              <a:ext uri="{FF2B5EF4-FFF2-40B4-BE49-F238E27FC236}">
                <a16:creationId xmlns:a16="http://schemas.microsoft.com/office/drawing/2014/main" id="{13ADC09C-74E8-4C8D-A638-DFD2C4CA68DC}"/>
              </a:ext>
            </a:extLst>
          </p:cNvPr>
          <p:cNvSpPr txBox="1"/>
          <p:nvPr/>
        </p:nvSpPr>
        <p:spPr>
          <a:xfrm>
            <a:off x="176134" y="4114800"/>
            <a:ext cx="4395866" cy="1131079"/>
          </a:xfrm>
          <a:prstGeom prst="rect">
            <a:avLst/>
          </a:prstGeom>
          <a:noFill/>
          <a:ln w="38100">
            <a:solidFill>
              <a:schemeClr val="accent1">
                <a:lumMod val="75000"/>
              </a:schemeClr>
            </a:solidFill>
          </a:ln>
        </p:spPr>
        <p:txBody>
          <a:bodyPr wrap="square" rtlCol="0">
            <a:spAutoFit/>
          </a:bodyPr>
          <a:lstStyle/>
          <a:p>
            <a:pPr marL="285750" indent="-285750" algn="just">
              <a:lnSpc>
                <a:spcPct val="150000"/>
              </a:lnSpc>
              <a:buClr>
                <a:srgbClr val="183E60"/>
              </a:buClr>
              <a:buFont typeface="Arial" panose="020B0604020202020204" pitchFamily="34" charset="0"/>
              <a:buChar char="•"/>
            </a:pPr>
            <a:r>
              <a:rPr lang="pt-PT" sz="1500" dirty="0" err="1">
                <a:cs typeface="Arial" panose="020B0604020202020204" pitchFamily="34" charset="0"/>
              </a:rPr>
              <a:t>The</a:t>
            </a:r>
            <a:r>
              <a:rPr lang="pt-PT" sz="1500" dirty="0">
                <a:cs typeface="Arial" panose="020B0604020202020204" pitchFamily="34" charset="0"/>
              </a:rPr>
              <a:t> </a:t>
            </a:r>
            <a:r>
              <a:rPr lang="pt-PT" sz="1500" dirty="0" err="1">
                <a:cs typeface="Arial" panose="020B0604020202020204" pitchFamily="34" charset="0"/>
              </a:rPr>
              <a:t>majority</a:t>
            </a:r>
            <a:r>
              <a:rPr lang="pt-PT" sz="1500" dirty="0">
                <a:cs typeface="Arial" panose="020B0604020202020204" pitchFamily="34" charset="0"/>
              </a:rPr>
              <a:t> </a:t>
            </a:r>
            <a:r>
              <a:rPr lang="pt-PT" sz="1500" dirty="0" err="1">
                <a:cs typeface="Arial" panose="020B0604020202020204" pitchFamily="34" charset="0"/>
              </a:rPr>
              <a:t>of</a:t>
            </a:r>
            <a:r>
              <a:rPr lang="pt-PT" sz="1500" dirty="0">
                <a:cs typeface="Arial" panose="020B0604020202020204" pitchFamily="34" charset="0"/>
              </a:rPr>
              <a:t> </a:t>
            </a:r>
            <a:r>
              <a:rPr lang="pt-PT" sz="1500" dirty="0" err="1">
                <a:cs typeface="Arial" panose="020B0604020202020204" pitchFamily="34" charset="0"/>
              </a:rPr>
              <a:t>the</a:t>
            </a:r>
            <a:r>
              <a:rPr lang="pt-PT" sz="1500" dirty="0">
                <a:cs typeface="Arial" panose="020B0604020202020204" pitchFamily="34" charset="0"/>
              </a:rPr>
              <a:t> </a:t>
            </a:r>
            <a:r>
              <a:rPr lang="pt-PT" sz="1500" dirty="0" err="1">
                <a:cs typeface="Arial" panose="020B0604020202020204" pitchFamily="34" charset="0"/>
              </a:rPr>
              <a:t>AIs</a:t>
            </a:r>
            <a:r>
              <a:rPr lang="pt-PT" sz="1500" dirty="0">
                <a:cs typeface="Arial" panose="020B0604020202020204" pitchFamily="34" charset="0"/>
              </a:rPr>
              <a:t> </a:t>
            </a:r>
            <a:r>
              <a:rPr lang="pt-PT" sz="1500" dirty="0" err="1">
                <a:cs typeface="Arial" panose="020B0604020202020204" pitchFamily="34" charset="0"/>
              </a:rPr>
              <a:t>has</a:t>
            </a:r>
            <a:r>
              <a:rPr lang="pt-PT" sz="1500" dirty="0">
                <a:cs typeface="Arial" panose="020B0604020202020204" pitchFamily="34" charset="0"/>
              </a:rPr>
              <a:t> a molecular </a:t>
            </a:r>
            <a:r>
              <a:rPr lang="pt-PT" sz="1500" dirty="0" err="1">
                <a:cs typeface="Arial" panose="020B0604020202020204" pitchFamily="34" charset="0"/>
              </a:rPr>
              <a:t>weight</a:t>
            </a:r>
            <a:r>
              <a:rPr lang="pt-PT" sz="1500" dirty="0">
                <a:cs typeface="Arial" panose="020B0604020202020204" pitchFamily="34" charset="0"/>
              </a:rPr>
              <a:t> </a:t>
            </a:r>
            <a:r>
              <a:rPr lang="pt-PT" sz="1500" dirty="0" err="1">
                <a:cs typeface="Arial" panose="020B0604020202020204" pitchFamily="34" charset="0"/>
              </a:rPr>
              <a:t>between</a:t>
            </a:r>
            <a:r>
              <a:rPr lang="pt-PT" sz="1500" dirty="0">
                <a:cs typeface="Arial" panose="020B0604020202020204" pitchFamily="34" charset="0"/>
              </a:rPr>
              <a:t> 100 g/mol </a:t>
            </a:r>
            <a:r>
              <a:rPr lang="pt-PT" sz="1500" dirty="0" err="1">
                <a:cs typeface="Arial" panose="020B0604020202020204" pitchFamily="34" charset="0"/>
              </a:rPr>
              <a:t>and</a:t>
            </a:r>
            <a:r>
              <a:rPr lang="pt-PT" sz="1500" dirty="0">
                <a:cs typeface="Arial" panose="020B0604020202020204" pitchFamily="34" charset="0"/>
              </a:rPr>
              <a:t> 300 g/mol</a:t>
            </a:r>
          </a:p>
          <a:p>
            <a:pPr marL="285750" indent="-285750" algn="just">
              <a:lnSpc>
                <a:spcPct val="150000"/>
              </a:lnSpc>
              <a:buClr>
                <a:srgbClr val="183E60"/>
              </a:buClr>
              <a:buFont typeface="Arial" panose="020B0604020202020204" pitchFamily="34" charset="0"/>
              <a:buChar char="•"/>
            </a:pPr>
            <a:r>
              <a:rPr lang="pt-PT" sz="1500" dirty="0">
                <a:cs typeface="Arial" panose="020B0604020202020204" pitchFamily="34" charset="0"/>
              </a:rPr>
              <a:t>ERα </a:t>
            </a:r>
            <a:r>
              <a:rPr lang="pt-PT" sz="1500" dirty="0" err="1">
                <a:cs typeface="Arial" panose="020B0604020202020204" pitchFamily="34" charset="0"/>
              </a:rPr>
              <a:t>antagonists</a:t>
            </a:r>
            <a:r>
              <a:rPr lang="pt-PT" sz="1500" dirty="0">
                <a:cs typeface="Arial" panose="020B0604020202020204" pitchFamily="34" charset="0"/>
              </a:rPr>
              <a:t> </a:t>
            </a:r>
            <a:r>
              <a:rPr lang="pt-PT" sz="1500" dirty="0" err="1">
                <a:cs typeface="Arial" panose="020B0604020202020204" pitchFamily="34" charset="0"/>
              </a:rPr>
              <a:t>have</a:t>
            </a:r>
            <a:r>
              <a:rPr lang="pt-PT" sz="1500" dirty="0">
                <a:cs typeface="Arial" panose="020B0604020202020204" pitchFamily="34" charset="0"/>
              </a:rPr>
              <a:t> </a:t>
            </a:r>
            <a:r>
              <a:rPr lang="pt-PT" sz="1500" dirty="0" err="1">
                <a:cs typeface="Arial" panose="020B0604020202020204" pitchFamily="34" charset="0"/>
              </a:rPr>
              <a:t>higher</a:t>
            </a:r>
            <a:r>
              <a:rPr lang="pt-PT" sz="1500" dirty="0">
                <a:cs typeface="Arial" panose="020B0604020202020204" pitchFamily="34" charset="0"/>
              </a:rPr>
              <a:t> molecular </a:t>
            </a:r>
            <a:r>
              <a:rPr lang="pt-PT" sz="1500" dirty="0" err="1">
                <a:cs typeface="Arial" panose="020B0604020202020204" pitchFamily="34" charset="0"/>
              </a:rPr>
              <a:t>weights</a:t>
            </a:r>
            <a:r>
              <a:rPr lang="pt-PT" sz="1500" dirty="0">
                <a:cs typeface="Arial" panose="020B0604020202020204" pitchFamily="34" charset="0"/>
              </a:rPr>
              <a:t> </a:t>
            </a:r>
          </a:p>
        </p:txBody>
      </p:sp>
      <p:grpSp>
        <p:nvGrpSpPr>
          <p:cNvPr id="12" name="Agrupar 11">
            <a:extLst>
              <a:ext uri="{FF2B5EF4-FFF2-40B4-BE49-F238E27FC236}">
                <a16:creationId xmlns:a16="http://schemas.microsoft.com/office/drawing/2014/main" id="{B6B41624-64A1-40F2-B798-950F0BC27F5F}"/>
              </a:ext>
            </a:extLst>
          </p:cNvPr>
          <p:cNvGrpSpPr/>
          <p:nvPr/>
        </p:nvGrpSpPr>
        <p:grpSpPr>
          <a:xfrm>
            <a:off x="4570751" y="1066508"/>
            <a:ext cx="4140000" cy="2700000"/>
            <a:chOff x="6382737" y="1823449"/>
            <a:chExt cx="4960062" cy="3827685"/>
          </a:xfrm>
        </p:grpSpPr>
        <p:pic>
          <p:nvPicPr>
            <p:cNvPr id="13" name="Imagem 12">
              <a:extLst>
                <a:ext uri="{FF2B5EF4-FFF2-40B4-BE49-F238E27FC236}">
                  <a16:creationId xmlns:a16="http://schemas.microsoft.com/office/drawing/2014/main" id="{7663966A-BA44-46EC-86F4-FE8FB439F5F5}"/>
                </a:ext>
              </a:extLst>
            </p:cNvPr>
            <p:cNvPicPr>
              <a:picLocks noChangeAspect="1"/>
            </p:cNvPicPr>
            <p:nvPr/>
          </p:nvPicPr>
          <p:blipFill>
            <a:blip r:embed="rId4"/>
            <a:stretch>
              <a:fillRect/>
            </a:stretch>
          </p:blipFill>
          <p:spPr>
            <a:xfrm>
              <a:off x="6382737" y="1823449"/>
              <a:ext cx="4960062" cy="3827685"/>
            </a:xfrm>
            <a:prstGeom prst="rect">
              <a:avLst/>
            </a:prstGeom>
          </p:spPr>
        </p:pic>
        <p:sp>
          <p:nvSpPr>
            <p:cNvPr id="14" name="Retângulo 13">
              <a:extLst>
                <a:ext uri="{FF2B5EF4-FFF2-40B4-BE49-F238E27FC236}">
                  <a16:creationId xmlns:a16="http://schemas.microsoft.com/office/drawing/2014/main" id="{5AAF7E1D-1CDB-4AFA-98F2-856726249F5C}"/>
                </a:ext>
              </a:extLst>
            </p:cNvPr>
            <p:cNvSpPr/>
            <p:nvPr/>
          </p:nvSpPr>
          <p:spPr>
            <a:xfrm>
              <a:off x="6851176" y="1823449"/>
              <a:ext cx="586854" cy="44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5" name="CaixaDeTexto 14">
            <a:extLst>
              <a:ext uri="{FF2B5EF4-FFF2-40B4-BE49-F238E27FC236}">
                <a16:creationId xmlns:a16="http://schemas.microsoft.com/office/drawing/2014/main" id="{E3B86D22-088F-4E57-AB1D-E2706638DEDF}"/>
              </a:ext>
            </a:extLst>
          </p:cNvPr>
          <p:cNvSpPr txBox="1"/>
          <p:nvPr/>
        </p:nvSpPr>
        <p:spPr>
          <a:xfrm>
            <a:off x="4776866" y="4114800"/>
            <a:ext cx="4191000" cy="1131079"/>
          </a:xfrm>
          <a:prstGeom prst="rect">
            <a:avLst/>
          </a:prstGeom>
          <a:noFill/>
          <a:ln w="38100">
            <a:solidFill>
              <a:schemeClr val="accent1">
                <a:lumMod val="75000"/>
              </a:schemeClr>
            </a:solidFill>
          </a:ln>
        </p:spPr>
        <p:txBody>
          <a:bodyPr wrap="square" rtlCol="0">
            <a:spAutoFit/>
          </a:bodyPr>
          <a:lstStyle/>
          <a:p>
            <a:pPr marL="285750" indent="-285750" algn="just">
              <a:lnSpc>
                <a:spcPct val="150000"/>
              </a:lnSpc>
              <a:buClr>
                <a:srgbClr val="183E60"/>
              </a:buClr>
              <a:buFont typeface="Arial" panose="020B0604020202020204" pitchFamily="34" charset="0"/>
              <a:buChar char="•"/>
            </a:pPr>
            <a:r>
              <a:rPr lang="pt-PT" sz="1500" dirty="0" err="1">
                <a:cs typeface="Arial" panose="020B0604020202020204" pitchFamily="34" charset="0"/>
              </a:rPr>
              <a:t>AIs</a:t>
            </a:r>
            <a:r>
              <a:rPr lang="pt-PT" sz="1500" dirty="0">
                <a:cs typeface="Arial" panose="020B0604020202020204" pitchFamily="34" charset="0"/>
              </a:rPr>
              <a:t> </a:t>
            </a:r>
            <a:r>
              <a:rPr lang="pt-PT" sz="1500" dirty="0" err="1">
                <a:cs typeface="Arial" panose="020B0604020202020204" pitchFamily="34" charset="0"/>
              </a:rPr>
              <a:t>have</a:t>
            </a:r>
            <a:r>
              <a:rPr lang="pt-PT" sz="1500" dirty="0">
                <a:cs typeface="Arial" panose="020B0604020202020204" pitchFamily="34" charset="0"/>
              </a:rPr>
              <a:t> volumes </a:t>
            </a:r>
            <a:r>
              <a:rPr lang="pt-PT" sz="1500" dirty="0" err="1">
                <a:cs typeface="Arial" panose="020B0604020202020204" pitchFamily="34" charset="0"/>
              </a:rPr>
              <a:t>mainly</a:t>
            </a:r>
            <a:r>
              <a:rPr lang="pt-PT" sz="1500" dirty="0">
                <a:cs typeface="Arial" panose="020B0604020202020204" pitchFamily="34" charset="0"/>
              </a:rPr>
              <a:t> </a:t>
            </a:r>
            <a:r>
              <a:rPr lang="pt-PT" sz="1500" dirty="0" err="1">
                <a:cs typeface="Arial" panose="020B0604020202020204" pitchFamily="34" charset="0"/>
              </a:rPr>
              <a:t>between</a:t>
            </a:r>
            <a:r>
              <a:rPr lang="pt-PT" sz="1500" dirty="0">
                <a:cs typeface="Arial" panose="020B0604020202020204" pitchFamily="34" charset="0"/>
              </a:rPr>
              <a:t> 301 </a:t>
            </a:r>
            <a:r>
              <a:rPr lang="pt-PT" sz="1500" dirty="0">
                <a:cs typeface="Calibri" panose="020F0502020204030204" pitchFamily="34" charset="0"/>
              </a:rPr>
              <a:t>Å</a:t>
            </a:r>
            <a:r>
              <a:rPr lang="pt-PT" sz="1500" baseline="30000" dirty="0">
                <a:cs typeface="Calibri" panose="020F0502020204030204" pitchFamily="34" charset="0"/>
              </a:rPr>
              <a:t>3 </a:t>
            </a:r>
            <a:r>
              <a:rPr lang="pt-PT" sz="1500" dirty="0" err="1">
                <a:cs typeface="Calibri" panose="020F0502020204030204" pitchFamily="34" charset="0"/>
              </a:rPr>
              <a:t>and</a:t>
            </a:r>
            <a:r>
              <a:rPr lang="pt-PT" sz="1500" dirty="0">
                <a:cs typeface="Calibri" panose="020F0502020204030204" pitchFamily="34" charset="0"/>
              </a:rPr>
              <a:t> 600 Å</a:t>
            </a:r>
            <a:r>
              <a:rPr lang="pt-PT" sz="1500" baseline="30000" dirty="0">
                <a:cs typeface="Calibri" panose="020F0502020204030204" pitchFamily="34" charset="0"/>
              </a:rPr>
              <a:t>3</a:t>
            </a:r>
            <a:endParaRPr lang="pt-PT" sz="1500" baseline="30000" dirty="0">
              <a:cs typeface="Arial" panose="020B0604020202020204" pitchFamily="34" charset="0"/>
            </a:endParaRPr>
          </a:p>
          <a:p>
            <a:pPr marL="285750" indent="-285750" algn="just">
              <a:lnSpc>
                <a:spcPct val="150000"/>
              </a:lnSpc>
              <a:buClr>
                <a:srgbClr val="183E60"/>
              </a:buClr>
              <a:buFont typeface="Arial" panose="020B0604020202020204" pitchFamily="34" charset="0"/>
              <a:buChar char="•"/>
            </a:pPr>
            <a:r>
              <a:rPr lang="pt-PT" sz="1500" dirty="0">
                <a:cs typeface="Arial" panose="020B0604020202020204" pitchFamily="34" charset="0"/>
              </a:rPr>
              <a:t>ERα </a:t>
            </a:r>
            <a:r>
              <a:rPr lang="pt-PT" sz="1500" dirty="0" err="1">
                <a:cs typeface="Arial" panose="020B0604020202020204" pitchFamily="34" charset="0"/>
              </a:rPr>
              <a:t>antagonists</a:t>
            </a:r>
            <a:r>
              <a:rPr lang="pt-PT" sz="1500" dirty="0">
                <a:cs typeface="Arial" panose="020B0604020202020204" pitchFamily="34" charset="0"/>
              </a:rPr>
              <a:t> </a:t>
            </a:r>
            <a:r>
              <a:rPr lang="pt-PT" sz="1500" dirty="0" err="1">
                <a:cs typeface="Arial" panose="020B0604020202020204" pitchFamily="34" charset="0"/>
              </a:rPr>
              <a:t>have</a:t>
            </a:r>
            <a:r>
              <a:rPr lang="pt-PT" sz="1500" dirty="0">
                <a:cs typeface="Arial" panose="020B0604020202020204" pitchFamily="34" charset="0"/>
              </a:rPr>
              <a:t> </a:t>
            </a:r>
            <a:r>
              <a:rPr lang="pt-PT" sz="1500" dirty="0" err="1">
                <a:cs typeface="Arial" panose="020B0604020202020204" pitchFamily="34" charset="0"/>
              </a:rPr>
              <a:t>higher</a:t>
            </a:r>
            <a:r>
              <a:rPr lang="pt-PT" sz="1500" dirty="0">
                <a:cs typeface="Arial" panose="020B0604020202020204" pitchFamily="34" charset="0"/>
              </a:rPr>
              <a:t> molecular volumes </a:t>
            </a:r>
          </a:p>
        </p:txBody>
      </p:sp>
      <p:sp>
        <p:nvSpPr>
          <p:cNvPr id="16"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spTree>
    <p:extLst>
      <p:ext uri="{BB962C8B-B14F-4D97-AF65-F5344CB8AC3E}">
        <p14:creationId xmlns:p14="http://schemas.microsoft.com/office/powerpoint/2010/main" val="2271326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E8A4DED3-2081-4878-AD6D-9502C02E111A}"/>
              </a:ext>
            </a:extLst>
          </p:cNvPr>
          <p:cNvGrpSpPr/>
          <p:nvPr/>
        </p:nvGrpSpPr>
        <p:grpSpPr>
          <a:xfrm>
            <a:off x="5016502" y="976182"/>
            <a:ext cx="3822698" cy="3079761"/>
            <a:chOff x="445378" y="740796"/>
            <a:chExt cx="4984751" cy="3761989"/>
          </a:xfrm>
        </p:grpSpPr>
        <p:pic>
          <p:nvPicPr>
            <p:cNvPr id="13" name="Imagem 12">
              <a:extLst>
                <a:ext uri="{FF2B5EF4-FFF2-40B4-BE49-F238E27FC236}">
                  <a16:creationId xmlns:a16="http://schemas.microsoft.com/office/drawing/2014/main" id="{A4E8673A-BED2-465D-A993-70A97FAF61E2}"/>
                </a:ext>
              </a:extLst>
            </p:cNvPr>
            <p:cNvPicPr>
              <a:picLocks noChangeAspect="1"/>
            </p:cNvPicPr>
            <p:nvPr/>
          </p:nvPicPr>
          <p:blipFill>
            <a:blip r:embed="rId2"/>
            <a:stretch>
              <a:fillRect/>
            </a:stretch>
          </p:blipFill>
          <p:spPr>
            <a:xfrm>
              <a:off x="445378" y="740796"/>
              <a:ext cx="4984751" cy="3761989"/>
            </a:xfrm>
            <a:prstGeom prst="rect">
              <a:avLst/>
            </a:prstGeom>
          </p:spPr>
        </p:pic>
        <p:sp>
          <p:nvSpPr>
            <p:cNvPr id="14" name="Retângulo 13">
              <a:extLst>
                <a:ext uri="{FF2B5EF4-FFF2-40B4-BE49-F238E27FC236}">
                  <a16:creationId xmlns:a16="http://schemas.microsoft.com/office/drawing/2014/main" id="{3C77E0E6-0822-47E2-B8DC-D0B97EB0F1FE}"/>
                </a:ext>
              </a:extLst>
            </p:cNvPr>
            <p:cNvSpPr/>
            <p:nvPr/>
          </p:nvSpPr>
          <p:spPr>
            <a:xfrm>
              <a:off x="548640" y="886265"/>
              <a:ext cx="225083" cy="267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6" name="Slide Number Placeholder 5"/>
          <p:cNvSpPr>
            <a:spLocks noGrp="1"/>
          </p:cNvSpPr>
          <p:nvPr>
            <p:ph type="sldNum" sz="quarter" idx="12"/>
          </p:nvPr>
        </p:nvSpPr>
        <p:spPr/>
        <p:txBody>
          <a:bodyPr/>
          <a:lstStyle/>
          <a:p>
            <a:fld id="{FCAEAE96-855E-42B1-8DE9-9C9E68DE18C5}" type="slidenum">
              <a:rPr lang="fr-FR" smtClean="0"/>
              <a:pPr/>
              <a:t>17</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3"/>
            <a:stretch>
              <a:fillRect/>
            </a:stretch>
          </a:blipFill>
        </p:spPr>
      </p:pic>
      <p:sp>
        <p:nvSpPr>
          <p:cNvPr id="7" name="CaixaDeTexto 6">
            <a:extLst>
              <a:ext uri="{FF2B5EF4-FFF2-40B4-BE49-F238E27FC236}">
                <a16:creationId xmlns:a16="http://schemas.microsoft.com/office/drawing/2014/main" id="{9A87922D-9B5E-4608-8417-DA5D6807CF29}"/>
              </a:ext>
            </a:extLst>
          </p:cNvPr>
          <p:cNvSpPr txBox="1"/>
          <p:nvPr/>
        </p:nvSpPr>
        <p:spPr>
          <a:xfrm>
            <a:off x="838199" y="666690"/>
            <a:ext cx="6096001"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Chemical Descriptors Evaluation – 1D Descriptors </a:t>
            </a:r>
          </a:p>
        </p:txBody>
      </p:sp>
      <p:grpSp>
        <p:nvGrpSpPr>
          <p:cNvPr id="8" name="Agrupar 7">
            <a:extLst>
              <a:ext uri="{FF2B5EF4-FFF2-40B4-BE49-F238E27FC236}">
                <a16:creationId xmlns:a16="http://schemas.microsoft.com/office/drawing/2014/main" id="{66C1FAC1-0454-4506-BAB4-F96F56033032}"/>
              </a:ext>
            </a:extLst>
          </p:cNvPr>
          <p:cNvGrpSpPr/>
          <p:nvPr/>
        </p:nvGrpSpPr>
        <p:grpSpPr>
          <a:xfrm>
            <a:off x="304800" y="1103943"/>
            <a:ext cx="3760383" cy="2952000"/>
            <a:chOff x="150056" y="862437"/>
            <a:chExt cx="4653656" cy="3587431"/>
          </a:xfrm>
        </p:grpSpPr>
        <p:pic>
          <p:nvPicPr>
            <p:cNvPr id="9" name="Imagem 8">
              <a:extLst>
                <a:ext uri="{FF2B5EF4-FFF2-40B4-BE49-F238E27FC236}">
                  <a16:creationId xmlns:a16="http://schemas.microsoft.com/office/drawing/2014/main" id="{B1613134-DF3C-408B-A5BC-7C46AE3A42CD}"/>
                </a:ext>
              </a:extLst>
            </p:cNvPr>
            <p:cNvPicPr>
              <a:picLocks noChangeAspect="1"/>
            </p:cNvPicPr>
            <p:nvPr/>
          </p:nvPicPr>
          <p:blipFill>
            <a:blip r:embed="rId4"/>
            <a:stretch>
              <a:fillRect/>
            </a:stretch>
          </p:blipFill>
          <p:spPr>
            <a:xfrm>
              <a:off x="150056" y="862437"/>
              <a:ext cx="4653656" cy="3587431"/>
            </a:xfrm>
            <a:prstGeom prst="rect">
              <a:avLst/>
            </a:prstGeom>
          </p:spPr>
        </p:pic>
        <p:sp>
          <p:nvSpPr>
            <p:cNvPr id="10" name="Retângulo 9">
              <a:extLst>
                <a:ext uri="{FF2B5EF4-FFF2-40B4-BE49-F238E27FC236}">
                  <a16:creationId xmlns:a16="http://schemas.microsoft.com/office/drawing/2014/main" id="{B961BF8D-2AEB-47AA-9897-08D147E44020}"/>
                </a:ext>
              </a:extLst>
            </p:cNvPr>
            <p:cNvSpPr/>
            <p:nvPr/>
          </p:nvSpPr>
          <p:spPr>
            <a:xfrm>
              <a:off x="717452" y="943766"/>
              <a:ext cx="267286" cy="237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1" name="CaixaDeTexto 10">
            <a:extLst>
              <a:ext uri="{FF2B5EF4-FFF2-40B4-BE49-F238E27FC236}">
                <a16:creationId xmlns:a16="http://schemas.microsoft.com/office/drawing/2014/main" id="{560C53D0-DE79-4A09-8015-0D425DF1FD04}"/>
              </a:ext>
            </a:extLst>
          </p:cNvPr>
          <p:cNvSpPr txBox="1"/>
          <p:nvPr/>
        </p:nvSpPr>
        <p:spPr>
          <a:xfrm>
            <a:off x="228600" y="4218881"/>
            <a:ext cx="4161645" cy="1477328"/>
          </a:xfrm>
          <a:prstGeom prst="rect">
            <a:avLst/>
          </a:prstGeom>
          <a:noFill/>
          <a:ln w="38100">
            <a:solidFill>
              <a:schemeClr val="accent1">
                <a:lumMod val="75000"/>
              </a:schemeClr>
            </a:solidFill>
          </a:ln>
        </p:spPr>
        <p:txBody>
          <a:bodyPr wrap="square" rtlCol="0">
            <a:spAutoFit/>
          </a:bodyPr>
          <a:lstStyle/>
          <a:p>
            <a:pPr marL="285750" indent="-285750" algn="just">
              <a:lnSpc>
                <a:spcPct val="150000"/>
              </a:lnSpc>
              <a:buClr>
                <a:srgbClr val="183E60"/>
              </a:buClr>
              <a:buFont typeface="Arial" panose="020B0604020202020204" pitchFamily="34" charset="0"/>
              <a:buChar char="•"/>
            </a:pPr>
            <a:r>
              <a:rPr lang="pt-PT" sz="1500" dirty="0" err="1">
                <a:cs typeface="Arial" panose="020B0604020202020204" pitchFamily="34" charset="0"/>
              </a:rPr>
              <a:t>The</a:t>
            </a:r>
            <a:r>
              <a:rPr lang="pt-PT" sz="1500" dirty="0">
                <a:cs typeface="Arial" panose="020B0604020202020204" pitchFamily="34" charset="0"/>
              </a:rPr>
              <a:t> </a:t>
            </a:r>
            <a:r>
              <a:rPr lang="pt-PT" sz="1500" dirty="0" err="1">
                <a:cs typeface="Arial" panose="020B0604020202020204" pitchFamily="34" charset="0"/>
              </a:rPr>
              <a:t>majority</a:t>
            </a:r>
            <a:r>
              <a:rPr lang="pt-PT" sz="1500" dirty="0">
                <a:cs typeface="Arial" panose="020B0604020202020204" pitchFamily="34" charset="0"/>
              </a:rPr>
              <a:t> </a:t>
            </a:r>
            <a:r>
              <a:rPr lang="pt-PT" sz="1500" dirty="0" err="1">
                <a:cs typeface="Arial" panose="020B0604020202020204" pitchFamily="34" charset="0"/>
              </a:rPr>
              <a:t>of</a:t>
            </a:r>
            <a:r>
              <a:rPr lang="pt-PT" sz="1500" dirty="0">
                <a:cs typeface="Arial" panose="020B0604020202020204" pitchFamily="34" charset="0"/>
              </a:rPr>
              <a:t> </a:t>
            </a:r>
            <a:r>
              <a:rPr lang="pt-PT" sz="1500" dirty="0" err="1">
                <a:cs typeface="Arial" panose="020B0604020202020204" pitchFamily="34" charset="0"/>
              </a:rPr>
              <a:t>AIs</a:t>
            </a:r>
            <a:r>
              <a:rPr lang="pt-PT" sz="1500" dirty="0">
                <a:cs typeface="Arial" panose="020B0604020202020204" pitchFamily="34" charset="0"/>
              </a:rPr>
              <a:t> </a:t>
            </a:r>
            <a:r>
              <a:rPr lang="pt-PT" sz="1500" dirty="0" err="1">
                <a:cs typeface="Arial" panose="020B0604020202020204" pitchFamily="34" charset="0"/>
              </a:rPr>
              <a:t>have</a:t>
            </a:r>
            <a:r>
              <a:rPr lang="pt-PT" sz="1500" dirty="0">
                <a:cs typeface="Arial" panose="020B0604020202020204" pitchFamily="34" charset="0"/>
              </a:rPr>
              <a:t> log P </a:t>
            </a:r>
            <a:r>
              <a:rPr lang="pt-PT" sz="1500" dirty="0" err="1">
                <a:cs typeface="Arial" panose="020B0604020202020204" pitchFamily="34" charset="0"/>
              </a:rPr>
              <a:t>values</a:t>
            </a:r>
            <a:r>
              <a:rPr lang="pt-PT" sz="1500" dirty="0">
                <a:cs typeface="Arial" panose="020B0604020202020204" pitchFamily="34" charset="0"/>
              </a:rPr>
              <a:t> </a:t>
            </a:r>
            <a:r>
              <a:rPr lang="pt-PT" sz="1500" dirty="0" err="1">
                <a:cs typeface="Arial" panose="020B0604020202020204" pitchFamily="34" charset="0"/>
              </a:rPr>
              <a:t>between</a:t>
            </a:r>
            <a:r>
              <a:rPr lang="pt-PT" sz="1500" dirty="0">
                <a:cs typeface="Arial" panose="020B0604020202020204" pitchFamily="34" charset="0"/>
              </a:rPr>
              <a:t> 1.0 </a:t>
            </a:r>
            <a:r>
              <a:rPr lang="pt-PT" sz="1500" dirty="0" err="1">
                <a:cs typeface="Arial" panose="020B0604020202020204" pitchFamily="34" charset="0"/>
              </a:rPr>
              <a:t>and</a:t>
            </a:r>
            <a:r>
              <a:rPr lang="pt-PT" sz="1500" dirty="0">
                <a:cs typeface="Arial" panose="020B0604020202020204" pitchFamily="34" charset="0"/>
              </a:rPr>
              <a:t> 3.0</a:t>
            </a:r>
          </a:p>
          <a:p>
            <a:pPr marL="285750" indent="-285750" algn="just">
              <a:lnSpc>
                <a:spcPct val="150000"/>
              </a:lnSpc>
              <a:buClr>
                <a:srgbClr val="183E60"/>
              </a:buClr>
              <a:buFont typeface="Arial" panose="020B0604020202020204" pitchFamily="34" charset="0"/>
              <a:buChar char="•"/>
            </a:pPr>
            <a:r>
              <a:rPr lang="pt-PT" sz="1500" dirty="0">
                <a:cs typeface="Arial" panose="020B0604020202020204" pitchFamily="34" charset="0"/>
              </a:rPr>
              <a:t>ERα antagonists presente log P values </a:t>
            </a:r>
            <a:r>
              <a:rPr lang="pt-PT" sz="1500" dirty="0" err="1">
                <a:cs typeface="Arial" panose="020B0604020202020204" pitchFamily="34" charset="0"/>
              </a:rPr>
              <a:t>between</a:t>
            </a:r>
            <a:r>
              <a:rPr lang="pt-PT" sz="1500" dirty="0">
                <a:cs typeface="Arial" panose="020B0604020202020204" pitchFamily="34" charset="0"/>
              </a:rPr>
              <a:t> 2.1 </a:t>
            </a:r>
            <a:r>
              <a:rPr lang="pt-PT" sz="1500" dirty="0" err="1">
                <a:cs typeface="Arial" panose="020B0604020202020204" pitchFamily="34" charset="0"/>
              </a:rPr>
              <a:t>and</a:t>
            </a:r>
            <a:r>
              <a:rPr lang="pt-PT" sz="1500" dirty="0">
                <a:cs typeface="Arial" panose="020B0604020202020204" pitchFamily="34" charset="0"/>
              </a:rPr>
              <a:t> 5.0</a:t>
            </a:r>
          </a:p>
        </p:txBody>
      </p:sp>
      <p:sp>
        <p:nvSpPr>
          <p:cNvPr id="15" name="CaixaDeTexto 14">
            <a:extLst>
              <a:ext uri="{FF2B5EF4-FFF2-40B4-BE49-F238E27FC236}">
                <a16:creationId xmlns:a16="http://schemas.microsoft.com/office/drawing/2014/main" id="{59DE293C-70EC-4EDC-862C-7BED2F4D05D8}"/>
              </a:ext>
            </a:extLst>
          </p:cNvPr>
          <p:cNvSpPr txBox="1"/>
          <p:nvPr/>
        </p:nvSpPr>
        <p:spPr>
          <a:xfrm>
            <a:off x="4572000" y="4218881"/>
            <a:ext cx="4354018" cy="402803"/>
          </a:xfrm>
          <a:prstGeom prst="rect">
            <a:avLst/>
          </a:prstGeom>
          <a:noFill/>
          <a:ln w="38100">
            <a:solidFill>
              <a:schemeClr val="accent1">
                <a:lumMod val="75000"/>
              </a:schemeClr>
            </a:solidFill>
          </a:ln>
        </p:spPr>
        <p:txBody>
          <a:bodyPr wrap="square" rtlCol="0">
            <a:spAutoFit/>
          </a:bodyPr>
          <a:lstStyle/>
          <a:p>
            <a:pPr marL="285750" indent="-285750" algn="just">
              <a:lnSpc>
                <a:spcPct val="150000"/>
              </a:lnSpc>
              <a:buClr>
                <a:srgbClr val="183E60"/>
              </a:buClr>
              <a:buFont typeface="Arial" panose="020B0604020202020204" pitchFamily="34" charset="0"/>
              <a:buChar char="•"/>
            </a:pPr>
            <a:r>
              <a:rPr lang="pt-PT" sz="1500" dirty="0" err="1">
                <a:cs typeface="Arial" panose="020B0604020202020204" pitchFamily="34" charset="0"/>
              </a:rPr>
              <a:t>The</a:t>
            </a:r>
            <a:r>
              <a:rPr lang="pt-PT" sz="1500" dirty="0">
                <a:cs typeface="Arial" panose="020B0604020202020204" pitchFamily="34" charset="0"/>
              </a:rPr>
              <a:t> </a:t>
            </a:r>
            <a:r>
              <a:rPr lang="pt-PT" sz="1500" dirty="0" err="1">
                <a:cs typeface="Arial" panose="020B0604020202020204" pitchFamily="34" charset="0"/>
              </a:rPr>
              <a:t>majority</a:t>
            </a:r>
            <a:r>
              <a:rPr lang="pt-PT" sz="1500" dirty="0">
                <a:cs typeface="Arial" panose="020B0604020202020204" pitchFamily="34" charset="0"/>
              </a:rPr>
              <a:t> </a:t>
            </a:r>
            <a:r>
              <a:rPr lang="pt-PT" sz="1500" dirty="0" err="1">
                <a:cs typeface="Arial" panose="020B0604020202020204" pitchFamily="34" charset="0"/>
              </a:rPr>
              <a:t>of</a:t>
            </a:r>
            <a:r>
              <a:rPr lang="pt-PT" sz="1500" dirty="0">
                <a:cs typeface="Arial" panose="020B0604020202020204" pitchFamily="34" charset="0"/>
              </a:rPr>
              <a:t> </a:t>
            </a:r>
            <a:r>
              <a:rPr lang="pt-PT" sz="1500" dirty="0" err="1">
                <a:cs typeface="Arial" panose="020B0604020202020204" pitchFamily="34" charset="0"/>
              </a:rPr>
              <a:t>the</a:t>
            </a:r>
            <a:r>
              <a:rPr lang="pt-PT" sz="1500" dirty="0">
                <a:cs typeface="Arial" panose="020B0604020202020204" pitchFamily="34" charset="0"/>
              </a:rPr>
              <a:t> </a:t>
            </a:r>
            <a:r>
              <a:rPr lang="pt-PT" sz="1500" dirty="0" err="1">
                <a:cs typeface="Arial" panose="020B0604020202020204" pitchFamily="34" charset="0"/>
              </a:rPr>
              <a:t>compounds</a:t>
            </a:r>
            <a:r>
              <a:rPr lang="pt-PT" sz="1500" dirty="0">
                <a:cs typeface="Arial" panose="020B0604020202020204" pitchFamily="34" charset="0"/>
              </a:rPr>
              <a:t> </a:t>
            </a:r>
            <a:r>
              <a:rPr lang="pt-PT" sz="1500" dirty="0" err="1">
                <a:cs typeface="Arial" panose="020B0604020202020204" pitchFamily="34" charset="0"/>
              </a:rPr>
              <a:t>have</a:t>
            </a:r>
            <a:r>
              <a:rPr lang="pt-PT" sz="1500" dirty="0">
                <a:cs typeface="Arial" panose="020B0604020202020204" pitchFamily="34" charset="0"/>
              </a:rPr>
              <a:t> 3 </a:t>
            </a:r>
            <a:r>
              <a:rPr lang="pt-PT" sz="1500" dirty="0" err="1">
                <a:cs typeface="Arial" panose="020B0604020202020204" pitchFamily="34" charset="0"/>
              </a:rPr>
              <a:t>or</a:t>
            </a:r>
            <a:r>
              <a:rPr lang="pt-PT" sz="1500" dirty="0">
                <a:cs typeface="Arial" panose="020B0604020202020204" pitchFamily="34" charset="0"/>
              </a:rPr>
              <a:t> 4 rings</a:t>
            </a:r>
          </a:p>
        </p:txBody>
      </p:sp>
      <p:sp>
        <p:nvSpPr>
          <p:cNvPr id="16"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spTree>
    <p:extLst>
      <p:ext uri="{BB962C8B-B14F-4D97-AF65-F5344CB8AC3E}">
        <p14:creationId xmlns:p14="http://schemas.microsoft.com/office/powerpoint/2010/main" val="1765574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18</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grpSp>
        <p:nvGrpSpPr>
          <p:cNvPr id="7" name="Agrupar 6">
            <a:extLst>
              <a:ext uri="{FF2B5EF4-FFF2-40B4-BE49-F238E27FC236}">
                <a16:creationId xmlns:a16="http://schemas.microsoft.com/office/drawing/2014/main" id="{423EBB8C-5A28-41AA-8FC2-97285723B4E6}"/>
              </a:ext>
            </a:extLst>
          </p:cNvPr>
          <p:cNvGrpSpPr/>
          <p:nvPr/>
        </p:nvGrpSpPr>
        <p:grpSpPr>
          <a:xfrm>
            <a:off x="363718" y="1006149"/>
            <a:ext cx="3960000" cy="3072414"/>
            <a:chOff x="6095999" y="670459"/>
            <a:chExt cx="5023675" cy="3673060"/>
          </a:xfrm>
        </p:grpSpPr>
        <p:pic>
          <p:nvPicPr>
            <p:cNvPr id="8" name="Imagem 7">
              <a:extLst>
                <a:ext uri="{FF2B5EF4-FFF2-40B4-BE49-F238E27FC236}">
                  <a16:creationId xmlns:a16="http://schemas.microsoft.com/office/drawing/2014/main" id="{453A4E91-5781-42D4-A387-D8C8D25102C5}"/>
                </a:ext>
              </a:extLst>
            </p:cNvPr>
            <p:cNvPicPr>
              <a:picLocks noChangeAspect="1"/>
            </p:cNvPicPr>
            <p:nvPr/>
          </p:nvPicPr>
          <p:blipFill>
            <a:blip r:embed="rId3"/>
            <a:stretch>
              <a:fillRect/>
            </a:stretch>
          </p:blipFill>
          <p:spPr>
            <a:xfrm>
              <a:off x="6095999" y="670459"/>
              <a:ext cx="5023675" cy="3673060"/>
            </a:xfrm>
            <a:prstGeom prst="rect">
              <a:avLst/>
            </a:prstGeom>
          </p:spPr>
        </p:pic>
        <p:sp>
          <p:nvSpPr>
            <p:cNvPr id="9" name="Retângulo 8">
              <a:extLst>
                <a:ext uri="{FF2B5EF4-FFF2-40B4-BE49-F238E27FC236}">
                  <a16:creationId xmlns:a16="http://schemas.microsoft.com/office/drawing/2014/main" id="{AF5B44A2-9213-446E-81AE-707D5C44E2EB}"/>
                </a:ext>
              </a:extLst>
            </p:cNvPr>
            <p:cNvSpPr/>
            <p:nvPr/>
          </p:nvSpPr>
          <p:spPr>
            <a:xfrm>
              <a:off x="6217920" y="984738"/>
              <a:ext cx="196948" cy="239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0" name="CaixaDeTexto 9">
            <a:extLst>
              <a:ext uri="{FF2B5EF4-FFF2-40B4-BE49-F238E27FC236}">
                <a16:creationId xmlns:a16="http://schemas.microsoft.com/office/drawing/2014/main" id="{57B3EC33-A812-4353-BB3A-78B04FA2BCFD}"/>
              </a:ext>
            </a:extLst>
          </p:cNvPr>
          <p:cNvSpPr txBox="1"/>
          <p:nvPr/>
        </p:nvSpPr>
        <p:spPr>
          <a:xfrm>
            <a:off x="838199" y="666690"/>
            <a:ext cx="5867401"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Chemical Descriptors Evaluation – 1D Descriptors </a:t>
            </a:r>
          </a:p>
        </p:txBody>
      </p:sp>
      <p:sp>
        <p:nvSpPr>
          <p:cNvPr id="11" name="CaixaDeTexto 10">
            <a:extLst>
              <a:ext uri="{FF2B5EF4-FFF2-40B4-BE49-F238E27FC236}">
                <a16:creationId xmlns:a16="http://schemas.microsoft.com/office/drawing/2014/main" id="{635A6067-58D2-4918-9911-0E176B51A644}"/>
              </a:ext>
            </a:extLst>
          </p:cNvPr>
          <p:cNvSpPr txBox="1"/>
          <p:nvPr/>
        </p:nvSpPr>
        <p:spPr>
          <a:xfrm>
            <a:off x="243845" y="4341449"/>
            <a:ext cx="4199745" cy="784830"/>
          </a:xfrm>
          <a:prstGeom prst="rect">
            <a:avLst/>
          </a:prstGeom>
          <a:noFill/>
          <a:ln w="38100">
            <a:solidFill>
              <a:schemeClr val="accent1">
                <a:lumMod val="75000"/>
              </a:schemeClr>
            </a:solidFill>
          </a:ln>
        </p:spPr>
        <p:txBody>
          <a:bodyPr wrap="square" rtlCol="0">
            <a:spAutoFit/>
          </a:bodyPr>
          <a:lstStyle/>
          <a:p>
            <a:pPr marL="285750" indent="-285750" algn="just">
              <a:lnSpc>
                <a:spcPct val="150000"/>
              </a:lnSpc>
              <a:buClr>
                <a:srgbClr val="183E60"/>
              </a:buClr>
              <a:buFont typeface="Arial" panose="020B0604020202020204" pitchFamily="34" charset="0"/>
              <a:buChar char="•"/>
            </a:pPr>
            <a:r>
              <a:rPr lang="pt-PT" sz="1500" dirty="0" err="1">
                <a:cs typeface="Arial" panose="020B0604020202020204" pitchFamily="34" charset="0"/>
              </a:rPr>
              <a:t>The</a:t>
            </a:r>
            <a:r>
              <a:rPr lang="pt-PT" sz="1500" dirty="0">
                <a:cs typeface="Arial" panose="020B0604020202020204" pitchFamily="34" charset="0"/>
              </a:rPr>
              <a:t> </a:t>
            </a:r>
            <a:r>
              <a:rPr lang="pt-PT" sz="1500" dirty="0" err="1">
                <a:cs typeface="Arial" panose="020B0604020202020204" pitchFamily="34" charset="0"/>
              </a:rPr>
              <a:t>majority</a:t>
            </a:r>
            <a:r>
              <a:rPr lang="pt-PT" sz="1500" dirty="0">
                <a:cs typeface="Arial" panose="020B0604020202020204" pitchFamily="34" charset="0"/>
              </a:rPr>
              <a:t> </a:t>
            </a:r>
            <a:r>
              <a:rPr lang="pt-PT" sz="1500" dirty="0" err="1">
                <a:cs typeface="Arial" panose="020B0604020202020204" pitchFamily="34" charset="0"/>
              </a:rPr>
              <a:t>of</a:t>
            </a:r>
            <a:r>
              <a:rPr lang="pt-PT" sz="1500" dirty="0">
                <a:cs typeface="Arial" panose="020B0604020202020204" pitchFamily="34" charset="0"/>
              </a:rPr>
              <a:t> </a:t>
            </a:r>
            <a:r>
              <a:rPr lang="pt-PT" sz="1500" dirty="0" err="1">
                <a:cs typeface="Arial" panose="020B0604020202020204" pitchFamily="34" charset="0"/>
              </a:rPr>
              <a:t>the</a:t>
            </a:r>
            <a:r>
              <a:rPr lang="pt-PT" sz="1500" dirty="0">
                <a:cs typeface="Arial" panose="020B0604020202020204" pitchFamily="34" charset="0"/>
              </a:rPr>
              <a:t> </a:t>
            </a:r>
            <a:r>
              <a:rPr lang="pt-PT" sz="1500" dirty="0" err="1">
                <a:cs typeface="Arial" panose="020B0604020202020204" pitchFamily="34" charset="0"/>
              </a:rPr>
              <a:t>compounds</a:t>
            </a:r>
            <a:r>
              <a:rPr lang="pt-PT" sz="1500" dirty="0">
                <a:cs typeface="Arial" panose="020B0604020202020204" pitchFamily="34" charset="0"/>
              </a:rPr>
              <a:t> </a:t>
            </a:r>
            <a:r>
              <a:rPr lang="pt-PT" sz="1500" dirty="0" err="1">
                <a:cs typeface="Arial" panose="020B0604020202020204" pitchFamily="34" charset="0"/>
              </a:rPr>
              <a:t>have</a:t>
            </a:r>
            <a:r>
              <a:rPr lang="pt-PT" sz="1500" dirty="0">
                <a:cs typeface="Arial" panose="020B0604020202020204" pitchFamily="34" charset="0"/>
              </a:rPr>
              <a:t> </a:t>
            </a:r>
            <a:r>
              <a:rPr lang="pt-PT" sz="1500" dirty="0" err="1">
                <a:cs typeface="Arial" panose="020B0604020202020204" pitchFamily="34" charset="0"/>
              </a:rPr>
              <a:t>between</a:t>
            </a:r>
            <a:r>
              <a:rPr lang="pt-PT" sz="1500" dirty="0">
                <a:cs typeface="Arial" panose="020B0604020202020204" pitchFamily="34" charset="0"/>
              </a:rPr>
              <a:t> 2 </a:t>
            </a:r>
            <a:r>
              <a:rPr lang="pt-PT" sz="1500" dirty="0" err="1">
                <a:cs typeface="Arial" panose="020B0604020202020204" pitchFamily="34" charset="0"/>
              </a:rPr>
              <a:t>and</a:t>
            </a:r>
            <a:r>
              <a:rPr lang="pt-PT" sz="1500" dirty="0">
                <a:cs typeface="Arial" panose="020B0604020202020204" pitchFamily="34" charset="0"/>
              </a:rPr>
              <a:t> 5 </a:t>
            </a:r>
            <a:r>
              <a:rPr lang="pt-PT" sz="1500" dirty="0" err="1">
                <a:cs typeface="Arial" panose="020B0604020202020204" pitchFamily="34" charset="0"/>
              </a:rPr>
              <a:t>donor</a:t>
            </a:r>
            <a:r>
              <a:rPr lang="pt-PT" sz="1500" dirty="0">
                <a:cs typeface="Arial" panose="020B0604020202020204" pitchFamily="34" charset="0"/>
              </a:rPr>
              <a:t> </a:t>
            </a:r>
            <a:r>
              <a:rPr lang="pt-PT" sz="1500" dirty="0" err="1">
                <a:cs typeface="Arial" panose="020B0604020202020204" pitchFamily="34" charset="0"/>
              </a:rPr>
              <a:t>groups</a:t>
            </a:r>
            <a:endParaRPr lang="pt-PT" sz="1500" dirty="0">
              <a:cs typeface="Arial" panose="020B0604020202020204" pitchFamily="34" charset="0"/>
            </a:endParaRPr>
          </a:p>
        </p:txBody>
      </p:sp>
      <p:grpSp>
        <p:nvGrpSpPr>
          <p:cNvPr id="12" name="Agrupar 11">
            <a:extLst>
              <a:ext uri="{FF2B5EF4-FFF2-40B4-BE49-F238E27FC236}">
                <a16:creationId xmlns:a16="http://schemas.microsoft.com/office/drawing/2014/main" id="{B947F6FD-E6EE-4D8F-BFE2-41A29CD6001E}"/>
              </a:ext>
            </a:extLst>
          </p:cNvPr>
          <p:cNvGrpSpPr/>
          <p:nvPr/>
        </p:nvGrpSpPr>
        <p:grpSpPr>
          <a:xfrm>
            <a:off x="4664692" y="1016142"/>
            <a:ext cx="4115590" cy="3060000"/>
            <a:chOff x="5963232" y="825201"/>
            <a:chExt cx="4847202" cy="3552746"/>
          </a:xfrm>
        </p:grpSpPr>
        <p:pic>
          <p:nvPicPr>
            <p:cNvPr id="13" name="Imagem 12">
              <a:extLst>
                <a:ext uri="{FF2B5EF4-FFF2-40B4-BE49-F238E27FC236}">
                  <a16:creationId xmlns:a16="http://schemas.microsoft.com/office/drawing/2014/main" id="{9687BBA5-EC89-4A2E-822A-E1EC9F438732}"/>
                </a:ext>
              </a:extLst>
            </p:cNvPr>
            <p:cNvPicPr>
              <a:picLocks noChangeAspect="1"/>
            </p:cNvPicPr>
            <p:nvPr/>
          </p:nvPicPr>
          <p:blipFill>
            <a:blip r:embed="rId4"/>
            <a:stretch>
              <a:fillRect/>
            </a:stretch>
          </p:blipFill>
          <p:spPr>
            <a:xfrm>
              <a:off x="5963232" y="825201"/>
              <a:ext cx="4847202" cy="3552746"/>
            </a:xfrm>
            <a:prstGeom prst="rect">
              <a:avLst/>
            </a:prstGeom>
          </p:spPr>
        </p:pic>
        <p:sp>
          <p:nvSpPr>
            <p:cNvPr id="14" name="Retângulo 13">
              <a:extLst>
                <a:ext uri="{FF2B5EF4-FFF2-40B4-BE49-F238E27FC236}">
                  <a16:creationId xmlns:a16="http://schemas.microsoft.com/office/drawing/2014/main" id="{A8560864-E139-45B1-BF8A-5DA2445A27D8}"/>
                </a:ext>
              </a:extLst>
            </p:cNvPr>
            <p:cNvSpPr/>
            <p:nvPr/>
          </p:nvSpPr>
          <p:spPr>
            <a:xfrm>
              <a:off x="6096000" y="1060957"/>
              <a:ext cx="164123" cy="239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5" name="CaixaDeTexto 14">
            <a:extLst>
              <a:ext uri="{FF2B5EF4-FFF2-40B4-BE49-F238E27FC236}">
                <a16:creationId xmlns:a16="http://schemas.microsoft.com/office/drawing/2014/main" id="{C3D6DF9E-658A-4DCC-8B09-28E6EA2931C1}"/>
              </a:ext>
            </a:extLst>
          </p:cNvPr>
          <p:cNvSpPr txBox="1"/>
          <p:nvPr/>
        </p:nvSpPr>
        <p:spPr>
          <a:xfrm>
            <a:off x="4756627" y="4343400"/>
            <a:ext cx="4145724" cy="1477328"/>
          </a:xfrm>
          <a:prstGeom prst="rect">
            <a:avLst/>
          </a:prstGeom>
          <a:noFill/>
          <a:ln w="38100">
            <a:solidFill>
              <a:schemeClr val="accent1">
                <a:lumMod val="75000"/>
              </a:schemeClr>
            </a:solidFill>
          </a:ln>
        </p:spPr>
        <p:txBody>
          <a:bodyPr wrap="square" rtlCol="0">
            <a:spAutoFit/>
          </a:bodyPr>
          <a:lstStyle/>
          <a:p>
            <a:pPr marL="285750" indent="-285750" algn="just">
              <a:lnSpc>
                <a:spcPct val="150000"/>
              </a:lnSpc>
              <a:buClr>
                <a:srgbClr val="183E60"/>
              </a:buClr>
              <a:buFont typeface="Arial" panose="020B0604020202020204" pitchFamily="34" charset="0"/>
              <a:buChar char="•"/>
            </a:pPr>
            <a:r>
              <a:rPr lang="pt-PT" sz="1500" b="1" dirty="0">
                <a:cs typeface="Arial" panose="020B0604020202020204" pitchFamily="34" charset="0"/>
              </a:rPr>
              <a:t>More </a:t>
            </a:r>
            <a:r>
              <a:rPr lang="pt-PT" sz="1500" b="1" dirty="0" err="1">
                <a:cs typeface="Arial" panose="020B0604020202020204" pitchFamily="34" charset="0"/>
              </a:rPr>
              <a:t>than</a:t>
            </a:r>
            <a:r>
              <a:rPr lang="pt-PT" sz="1500" b="1" dirty="0">
                <a:cs typeface="Arial" panose="020B0604020202020204" pitchFamily="34" charset="0"/>
              </a:rPr>
              <a:t> 60% </a:t>
            </a:r>
            <a:r>
              <a:rPr lang="pt-PT" sz="1500" b="1" dirty="0" err="1">
                <a:cs typeface="Arial" panose="020B0604020202020204" pitchFamily="34" charset="0"/>
              </a:rPr>
              <a:t>of</a:t>
            </a:r>
            <a:r>
              <a:rPr lang="pt-PT" sz="1500" b="1" dirty="0">
                <a:cs typeface="Arial" panose="020B0604020202020204" pitchFamily="34" charset="0"/>
              </a:rPr>
              <a:t> </a:t>
            </a:r>
            <a:r>
              <a:rPr lang="pt-PT" sz="1500" b="1" dirty="0" err="1">
                <a:cs typeface="Arial" panose="020B0604020202020204" pitchFamily="34" charset="0"/>
              </a:rPr>
              <a:t>AIs</a:t>
            </a:r>
            <a:r>
              <a:rPr lang="pt-PT" sz="1500" b="1" dirty="0">
                <a:cs typeface="Arial" panose="020B0604020202020204" pitchFamily="34" charset="0"/>
              </a:rPr>
              <a:t> do </a:t>
            </a:r>
            <a:r>
              <a:rPr lang="pt-PT" sz="1500" b="1" dirty="0" err="1">
                <a:cs typeface="Arial" panose="020B0604020202020204" pitchFamily="34" charset="0"/>
              </a:rPr>
              <a:t>not</a:t>
            </a:r>
            <a:r>
              <a:rPr lang="pt-PT" sz="1500" b="1" dirty="0">
                <a:cs typeface="Arial" panose="020B0604020202020204" pitchFamily="34" charset="0"/>
              </a:rPr>
              <a:t> </a:t>
            </a:r>
            <a:r>
              <a:rPr lang="pt-PT" sz="1500" b="1" dirty="0" err="1">
                <a:cs typeface="Arial" panose="020B0604020202020204" pitchFamily="34" charset="0"/>
              </a:rPr>
              <a:t>have</a:t>
            </a:r>
            <a:r>
              <a:rPr lang="pt-PT" sz="1500" b="1" dirty="0">
                <a:cs typeface="Arial" panose="020B0604020202020204" pitchFamily="34" charset="0"/>
              </a:rPr>
              <a:t> </a:t>
            </a:r>
            <a:r>
              <a:rPr lang="pt-PT" sz="1500" b="1" dirty="0" err="1">
                <a:cs typeface="Arial" panose="020B0604020202020204" pitchFamily="34" charset="0"/>
              </a:rPr>
              <a:t>any</a:t>
            </a:r>
            <a:r>
              <a:rPr lang="pt-PT" sz="1500" b="1" dirty="0">
                <a:cs typeface="Arial" panose="020B0604020202020204" pitchFamily="34" charset="0"/>
              </a:rPr>
              <a:t> </a:t>
            </a:r>
            <a:r>
              <a:rPr lang="pt-PT" sz="1500" b="1" dirty="0" err="1">
                <a:cs typeface="Arial" panose="020B0604020202020204" pitchFamily="34" charset="0"/>
              </a:rPr>
              <a:t>acceptor</a:t>
            </a:r>
            <a:r>
              <a:rPr lang="pt-PT" sz="1500" b="1" dirty="0">
                <a:cs typeface="Arial" panose="020B0604020202020204" pitchFamily="34" charset="0"/>
              </a:rPr>
              <a:t> </a:t>
            </a:r>
            <a:r>
              <a:rPr lang="pt-PT" sz="1500" b="1" dirty="0" err="1">
                <a:cs typeface="Arial" panose="020B0604020202020204" pitchFamily="34" charset="0"/>
              </a:rPr>
              <a:t>group</a:t>
            </a:r>
            <a:endParaRPr lang="pt-PT" sz="1500" b="1" dirty="0">
              <a:cs typeface="Arial" panose="020B0604020202020204" pitchFamily="34" charset="0"/>
            </a:endParaRPr>
          </a:p>
          <a:p>
            <a:pPr marL="285750" indent="-285750" algn="just">
              <a:lnSpc>
                <a:spcPct val="150000"/>
              </a:lnSpc>
              <a:buClr>
                <a:srgbClr val="183E60"/>
              </a:buClr>
              <a:buFont typeface="Arial" panose="020B0604020202020204" pitchFamily="34" charset="0"/>
              <a:buChar char="•"/>
            </a:pPr>
            <a:r>
              <a:rPr lang="pt-PT" sz="1500" b="1" dirty="0">
                <a:cs typeface="Arial" panose="020B0604020202020204" pitchFamily="34" charset="0"/>
              </a:rPr>
              <a:t>ERα </a:t>
            </a:r>
            <a:r>
              <a:rPr lang="pt-PT" sz="1500" b="1" dirty="0" err="1">
                <a:cs typeface="Arial" panose="020B0604020202020204" pitchFamily="34" charset="0"/>
              </a:rPr>
              <a:t>antagonists</a:t>
            </a:r>
            <a:r>
              <a:rPr lang="pt-PT" sz="1500" b="1" dirty="0">
                <a:cs typeface="Arial" panose="020B0604020202020204" pitchFamily="34" charset="0"/>
              </a:rPr>
              <a:t> </a:t>
            </a:r>
            <a:r>
              <a:rPr lang="pt-PT" sz="1500" b="1" dirty="0" err="1">
                <a:cs typeface="Arial" panose="020B0604020202020204" pitchFamily="34" charset="0"/>
              </a:rPr>
              <a:t>have</a:t>
            </a:r>
            <a:r>
              <a:rPr lang="pt-PT" sz="1500" b="1" dirty="0">
                <a:cs typeface="Arial" panose="020B0604020202020204" pitchFamily="34" charset="0"/>
              </a:rPr>
              <a:t> </a:t>
            </a:r>
            <a:r>
              <a:rPr lang="pt-PT" sz="1500" b="1" dirty="0" err="1">
                <a:cs typeface="Arial" panose="020B0604020202020204" pitchFamily="34" charset="0"/>
              </a:rPr>
              <a:t>tipically</a:t>
            </a:r>
            <a:r>
              <a:rPr lang="pt-PT" sz="1500" b="1" dirty="0">
                <a:cs typeface="Arial" panose="020B0604020202020204" pitchFamily="34" charset="0"/>
              </a:rPr>
              <a:t> 2 </a:t>
            </a:r>
            <a:r>
              <a:rPr lang="pt-PT" sz="1500" b="1" dirty="0" err="1">
                <a:cs typeface="Arial" panose="020B0604020202020204" pitchFamily="34" charset="0"/>
              </a:rPr>
              <a:t>acceptor</a:t>
            </a:r>
            <a:r>
              <a:rPr lang="pt-PT" sz="1500" b="1" dirty="0">
                <a:cs typeface="Arial" panose="020B0604020202020204" pitchFamily="34" charset="0"/>
              </a:rPr>
              <a:t> </a:t>
            </a:r>
            <a:r>
              <a:rPr lang="pt-PT" sz="1500" b="1" dirty="0" err="1">
                <a:cs typeface="Arial" panose="020B0604020202020204" pitchFamily="34" charset="0"/>
              </a:rPr>
              <a:t>groups</a:t>
            </a:r>
            <a:endParaRPr lang="pt-PT" sz="1500" b="1" dirty="0">
              <a:cs typeface="Arial" panose="020B0604020202020204" pitchFamily="34" charset="0"/>
            </a:endParaRPr>
          </a:p>
        </p:txBody>
      </p:sp>
      <p:sp>
        <p:nvSpPr>
          <p:cNvPr id="16"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spTree>
    <p:extLst>
      <p:ext uri="{BB962C8B-B14F-4D97-AF65-F5344CB8AC3E}">
        <p14:creationId xmlns:p14="http://schemas.microsoft.com/office/powerpoint/2010/main" val="82091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19</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7" name="CaixaDeTexto 6">
            <a:extLst>
              <a:ext uri="{FF2B5EF4-FFF2-40B4-BE49-F238E27FC236}">
                <a16:creationId xmlns:a16="http://schemas.microsoft.com/office/drawing/2014/main" id="{94B2FE2C-0413-4AA5-A614-5CC9533445DA}"/>
              </a:ext>
            </a:extLst>
          </p:cNvPr>
          <p:cNvSpPr txBox="1"/>
          <p:nvPr/>
        </p:nvSpPr>
        <p:spPr>
          <a:xfrm>
            <a:off x="838199" y="666690"/>
            <a:ext cx="5867401"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Extended-Connectivity Fingerprints – 2D Descriptors </a:t>
            </a:r>
          </a:p>
        </p:txBody>
      </p:sp>
      <p:grpSp>
        <p:nvGrpSpPr>
          <p:cNvPr id="8" name="Agrupar 7">
            <a:extLst>
              <a:ext uri="{FF2B5EF4-FFF2-40B4-BE49-F238E27FC236}">
                <a16:creationId xmlns:a16="http://schemas.microsoft.com/office/drawing/2014/main" id="{07DEE93F-CB75-4CD9-8238-152D72739348}"/>
              </a:ext>
            </a:extLst>
          </p:cNvPr>
          <p:cNvGrpSpPr/>
          <p:nvPr/>
        </p:nvGrpSpPr>
        <p:grpSpPr>
          <a:xfrm>
            <a:off x="0" y="1711439"/>
            <a:ext cx="2971800" cy="2780290"/>
            <a:chOff x="654559" y="1926007"/>
            <a:chExt cx="3466905" cy="3338610"/>
          </a:xfrm>
        </p:grpSpPr>
        <p:pic>
          <p:nvPicPr>
            <p:cNvPr id="9" name="Imagem 8">
              <a:extLst>
                <a:ext uri="{FF2B5EF4-FFF2-40B4-BE49-F238E27FC236}">
                  <a16:creationId xmlns:a16="http://schemas.microsoft.com/office/drawing/2014/main" id="{DDAF6BAF-3B58-4C4C-9881-F478AE3F0097}"/>
                </a:ext>
              </a:extLst>
            </p:cNvPr>
            <p:cNvPicPr>
              <a:picLocks noChangeAspect="1"/>
            </p:cNvPicPr>
            <p:nvPr/>
          </p:nvPicPr>
          <p:blipFill rotWithShape="1">
            <a:blip r:embed="rId3"/>
            <a:srcRect l="55731" t="48204" r="24307" b="21012"/>
            <a:stretch/>
          </p:blipFill>
          <p:spPr>
            <a:xfrm>
              <a:off x="654559" y="1926007"/>
              <a:ext cx="3466905" cy="3005986"/>
            </a:xfrm>
            <a:prstGeom prst="rect">
              <a:avLst/>
            </a:prstGeom>
          </p:spPr>
        </p:pic>
        <p:sp>
          <p:nvSpPr>
            <p:cNvPr id="10" name="CaixaDeTexto 9">
              <a:extLst>
                <a:ext uri="{FF2B5EF4-FFF2-40B4-BE49-F238E27FC236}">
                  <a16:creationId xmlns:a16="http://schemas.microsoft.com/office/drawing/2014/main" id="{268E7C92-60EB-462F-B5C4-EEF78D93A5B8}"/>
                </a:ext>
              </a:extLst>
            </p:cNvPr>
            <p:cNvSpPr txBox="1"/>
            <p:nvPr/>
          </p:nvSpPr>
          <p:spPr>
            <a:xfrm>
              <a:off x="1632402" y="4931993"/>
              <a:ext cx="1793469" cy="332624"/>
            </a:xfrm>
            <a:prstGeom prst="rect">
              <a:avLst/>
            </a:prstGeom>
            <a:noFill/>
          </p:spPr>
          <p:txBody>
            <a:bodyPr wrap="square" rtlCol="0">
              <a:spAutoFit/>
            </a:bodyPr>
            <a:lstStyle/>
            <a:p>
              <a:pPr algn="ctr"/>
              <a:r>
                <a:rPr lang="pt-PT" sz="1200" b="1" i="1" dirty="0" err="1"/>
                <a:t>Source</a:t>
              </a:r>
              <a:r>
                <a:rPr lang="pt-PT" sz="1200" b="1" i="1" dirty="0"/>
                <a:t>:</a:t>
              </a:r>
              <a:r>
                <a:rPr lang="pt-PT" sz="1200" i="1" dirty="0"/>
                <a:t> </a:t>
              </a:r>
              <a:r>
                <a:rPr lang="pt-PT" sz="1200" i="1" dirty="0" err="1"/>
                <a:t>ChemAxon</a:t>
              </a:r>
              <a:endParaRPr lang="pt-PT" sz="1200" i="1" dirty="0"/>
            </a:p>
          </p:txBody>
        </p:sp>
      </p:grpSp>
      <p:sp>
        <p:nvSpPr>
          <p:cNvPr id="11" name="CaixaDeTexto 10">
            <a:extLst>
              <a:ext uri="{FF2B5EF4-FFF2-40B4-BE49-F238E27FC236}">
                <a16:creationId xmlns:a16="http://schemas.microsoft.com/office/drawing/2014/main" id="{8E860466-88B3-4504-9EAE-571F31A6ED50}"/>
              </a:ext>
            </a:extLst>
          </p:cNvPr>
          <p:cNvSpPr txBox="1"/>
          <p:nvPr/>
        </p:nvSpPr>
        <p:spPr>
          <a:xfrm>
            <a:off x="3015847" y="1838470"/>
            <a:ext cx="5747153" cy="2677656"/>
          </a:xfrm>
          <a:prstGeom prst="rect">
            <a:avLst/>
          </a:prstGeom>
          <a:noFill/>
          <a:ln w="38100">
            <a:noFill/>
          </a:ln>
        </p:spPr>
        <p:txBody>
          <a:bodyPr wrap="square" rtlCol="0">
            <a:spAutoFit/>
          </a:bodyPr>
          <a:lstStyle/>
          <a:p>
            <a:pPr marL="285750" indent="-285750" algn="just">
              <a:lnSpc>
                <a:spcPct val="150000"/>
              </a:lnSpc>
              <a:buClr>
                <a:schemeClr val="accent5">
                  <a:lumMod val="60000"/>
                  <a:lumOff val="40000"/>
                </a:schemeClr>
              </a:buClr>
              <a:buFont typeface="Arial" panose="020B0604020202020204" pitchFamily="34" charset="0"/>
              <a:buChar char="•"/>
            </a:pPr>
            <a:r>
              <a:rPr lang="en-US" sz="1600" dirty="0">
                <a:cs typeface="Arial" panose="020B0604020202020204" pitchFamily="34" charset="0"/>
              </a:rPr>
              <a:t>Constructed with </a:t>
            </a:r>
            <a:r>
              <a:rPr lang="en-US" sz="1600" dirty="0" err="1">
                <a:cs typeface="Arial" panose="020B0604020202020204" pitchFamily="34" charset="0"/>
              </a:rPr>
              <a:t>ChemAxon</a:t>
            </a:r>
            <a:r>
              <a:rPr lang="en-US" sz="1600" dirty="0">
                <a:cs typeface="Arial" panose="020B0604020202020204" pitchFamily="34" charset="0"/>
              </a:rPr>
              <a:t> software</a:t>
            </a:r>
          </a:p>
          <a:p>
            <a:pPr marL="285750" indent="-285750" algn="just">
              <a:lnSpc>
                <a:spcPct val="150000"/>
              </a:lnSpc>
              <a:buClr>
                <a:schemeClr val="accent5">
                  <a:lumMod val="60000"/>
                  <a:lumOff val="40000"/>
                </a:schemeClr>
              </a:buClr>
              <a:buFont typeface="Arial" panose="020B0604020202020204" pitchFamily="34" charset="0"/>
              <a:buChar char="•"/>
            </a:pPr>
            <a:r>
              <a:rPr lang="en-US" sz="1600" dirty="0">
                <a:cs typeface="Arial" panose="020B0604020202020204" pitchFamily="34" charset="0"/>
              </a:rPr>
              <a:t>Represent molecular structures by means of circular atom neighborhoods</a:t>
            </a:r>
          </a:p>
          <a:p>
            <a:pPr marL="285750" indent="-285750" algn="just">
              <a:lnSpc>
                <a:spcPct val="150000"/>
              </a:lnSpc>
              <a:buClr>
                <a:schemeClr val="accent5">
                  <a:lumMod val="60000"/>
                  <a:lumOff val="40000"/>
                </a:schemeClr>
              </a:buClr>
              <a:buFont typeface="Arial" panose="020B0604020202020204" pitchFamily="34" charset="0"/>
              <a:buChar char="•"/>
            </a:pPr>
            <a:r>
              <a:rPr lang="en-US" sz="1600" dirty="0">
                <a:cs typeface="Arial" panose="020B0604020202020204" pitchFamily="34" charset="0"/>
              </a:rPr>
              <a:t>ECFPs are circular topological fingerprints designed for molecular characterization, similarity searching and structure-activity models</a:t>
            </a:r>
          </a:p>
          <a:p>
            <a:pPr marL="285750" indent="-285750" algn="just">
              <a:lnSpc>
                <a:spcPct val="150000"/>
              </a:lnSpc>
              <a:buClr>
                <a:schemeClr val="accent5">
                  <a:lumMod val="60000"/>
                  <a:lumOff val="40000"/>
                </a:schemeClr>
              </a:buClr>
              <a:buFont typeface="Arial" panose="020B0604020202020204" pitchFamily="34" charset="0"/>
              <a:buChar char="•"/>
            </a:pPr>
            <a:r>
              <a:rPr lang="en-US" sz="1600" dirty="0">
                <a:cs typeface="Arial" panose="020B0604020202020204" pitchFamily="34" charset="0"/>
              </a:rPr>
              <a:t>Applied in VS studies</a:t>
            </a:r>
          </a:p>
        </p:txBody>
      </p:sp>
      <p:sp>
        <p:nvSpPr>
          <p:cNvPr id="12"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spTree>
    <p:extLst>
      <p:ext uri="{BB962C8B-B14F-4D97-AF65-F5344CB8AC3E}">
        <p14:creationId xmlns:p14="http://schemas.microsoft.com/office/powerpoint/2010/main" val="1957274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672" y="1087373"/>
            <a:ext cx="2590800" cy="369332"/>
          </a:xfrm>
          <a:prstGeom prst="rect">
            <a:avLst/>
          </a:prstGeom>
          <a:noFill/>
        </p:spPr>
        <p:txBody>
          <a:bodyPr wrap="square" rtlCol="0">
            <a:spAutoFit/>
          </a:bodyPr>
          <a:lstStyle/>
          <a:p>
            <a:r>
              <a:rPr lang="fr-FR" b="1" dirty="0" err="1"/>
              <a:t>Graphical</a:t>
            </a:r>
            <a:r>
              <a:rPr lang="fr-FR" b="1" dirty="0"/>
              <a:t> Abstract</a:t>
            </a:r>
            <a:endParaRPr lang="fr-FR" dirty="0"/>
          </a:p>
        </p:txBody>
      </p:sp>
      <p:sp>
        <p:nvSpPr>
          <p:cNvPr id="5" name="Rectangle 4"/>
          <p:cNvSpPr/>
          <p:nvPr/>
        </p:nvSpPr>
        <p:spPr>
          <a:xfrm>
            <a:off x="723900" y="-76200"/>
            <a:ext cx="7696200" cy="1013804"/>
          </a:xfrm>
          <a:prstGeom prst="rect">
            <a:avLst/>
          </a:prstGeom>
        </p:spPr>
        <p:txBody>
          <a:bodyPr wrap="square">
            <a:spAutoFit/>
          </a:bodyPr>
          <a:lstStyle/>
          <a:p>
            <a:pPr algn="ctr">
              <a:lnSpc>
                <a:spcPct val="130000"/>
              </a:lnSpc>
            </a:pPr>
            <a:r>
              <a:rPr lang="en-US" sz="2400" b="1" dirty="0">
                <a:solidFill>
                  <a:schemeClr val="accent1">
                    <a:lumMod val="75000"/>
                  </a:schemeClr>
                </a:solidFill>
              </a:rPr>
              <a:t>A novel approach for ER</a:t>
            </a:r>
            <a:r>
              <a:rPr lang="en-US" sz="2400" b="1" baseline="30000" dirty="0">
                <a:solidFill>
                  <a:schemeClr val="accent1">
                    <a:lumMod val="75000"/>
                  </a:schemeClr>
                </a:solidFill>
              </a:rPr>
              <a:t>+</a:t>
            </a:r>
            <a:r>
              <a:rPr lang="en-US" sz="2400" b="1" dirty="0">
                <a:solidFill>
                  <a:schemeClr val="accent1">
                    <a:lumMod val="75000"/>
                  </a:schemeClr>
                </a:solidFill>
              </a:rPr>
              <a:t> breast cancer treatment: A new compound that modulates aromatase and ER</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19800"/>
            <a:ext cx="9144000" cy="835152"/>
          </a:xfrm>
          <a:prstGeom prst="rect">
            <a:avLst/>
          </a:prstGeom>
        </p:spPr>
      </p:pic>
      <p:grpSp>
        <p:nvGrpSpPr>
          <p:cNvPr id="24" name="Grupo 23"/>
          <p:cNvGrpSpPr/>
          <p:nvPr/>
        </p:nvGrpSpPr>
        <p:grpSpPr>
          <a:xfrm>
            <a:off x="275848" y="917152"/>
            <a:ext cx="7801352" cy="5074318"/>
            <a:chOff x="275848" y="917152"/>
            <a:chExt cx="7801352" cy="5074318"/>
          </a:xfrm>
        </p:grpSpPr>
        <p:pic>
          <p:nvPicPr>
            <p:cNvPr id="192" name="Picture 3" descr="cellule">
              <a:extLst>
                <a:ext uri="{FF2B5EF4-FFF2-40B4-BE49-F238E27FC236}">
                  <a16:creationId xmlns:a16="http://schemas.microsoft.com/office/drawing/2014/main" id="{D01357F5-C096-4428-A855-5D6CBBDB0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17152"/>
              <a:ext cx="6400800" cy="507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upo 22"/>
            <p:cNvGrpSpPr/>
            <p:nvPr/>
          </p:nvGrpSpPr>
          <p:grpSpPr>
            <a:xfrm>
              <a:off x="3732106" y="2619437"/>
              <a:ext cx="494518" cy="482130"/>
              <a:chOff x="3732106" y="2619437"/>
              <a:chExt cx="494518" cy="482130"/>
            </a:xfrm>
          </p:grpSpPr>
          <p:sp>
            <p:nvSpPr>
              <p:cNvPr id="364" name="Corda 363">
                <a:extLst>
                  <a:ext uri="{FF2B5EF4-FFF2-40B4-BE49-F238E27FC236}">
                    <a16:creationId xmlns:a16="http://schemas.microsoft.com/office/drawing/2014/main" id="{7F10C08F-019E-41A7-B462-072094BECA22}"/>
                  </a:ext>
                </a:extLst>
              </p:cNvPr>
              <p:cNvSpPr/>
              <p:nvPr/>
            </p:nvSpPr>
            <p:spPr>
              <a:xfrm rot="1297792">
                <a:off x="3744188" y="2619437"/>
                <a:ext cx="482436" cy="482130"/>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367" name="CaixaDeTexto 366">
                <a:extLst>
                  <a:ext uri="{FF2B5EF4-FFF2-40B4-BE49-F238E27FC236}">
                    <a16:creationId xmlns:a16="http://schemas.microsoft.com/office/drawing/2014/main" id="{70FC0899-CB25-4158-AD88-E0D64E813B98}"/>
                  </a:ext>
                </a:extLst>
              </p:cNvPr>
              <p:cNvSpPr txBox="1"/>
              <p:nvPr/>
            </p:nvSpPr>
            <p:spPr>
              <a:xfrm>
                <a:off x="3732106" y="2748017"/>
                <a:ext cx="378125" cy="307777"/>
              </a:xfrm>
              <a:prstGeom prst="rect">
                <a:avLst/>
              </a:prstGeom>
              <a:noFill/>
            </p:spPr>
            <p:txBody>
              <a:bodyPr wrap="square" rtlCol="0">
                <a:spAutoFit/>
              </a:bodyPr>
              <a:lstStyle/>
              <a:p>
                <a:r>
                  <a:rPr lang="pt-PT" sz="1400" b="1" dirty="0"/>
                  <a:t>ER</a:t>
                </a:r>
              </a:p>
            </p:txBody>
          </p:sp>
        </p:grpSp>
        <p:sp>
          <p:nvSpPr>
            <p:cNvPr id="365" name="Fluxograma: Preparação 364">
              <a:extLst>
                <a:ext uri="{FF2B5EF4-FFF2-40B4-BE49-F238E27FC236}">
                  <a16:creationId xmlns:a16="http://schemas.microsoft.com/office/drawing/2014/main" id="{9E6611C0-1CCB-4D89-9B53-5785EB1F29D1}"/>
                </a:ext>
              </a:extLst>
            </p:cNvPr>
            <p:cNvSpPr/>
            <p:nvPr/>
          </p:nvSpPr>
          <p:spPr>
            <a:xfrm>
              <a:off x="3608159" y="2495316"/>
              <a:ext cx="647114" cy="200521"/>
            </a:xfrm>
            <a:prstGeom prst="flowChartPreparati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900" b="1" dirty="0"/>
            </a:p>
          </p:txBody>
        </p:sp>
        <p:grpSp>
          <p:nvGrpSpPr>
            <p:cNvPr id="193" name="Group 8">
              <a:extLst>
                <a:ext uri="{FF2B5EF4-FFF2-40B4-BE49-F238E27FC236}">
                  <a16:creationId xmlns:a16="http://schemas.microsoft.com/office/drawing/2014/main" id="{4504485B-3411-4FB9-927D-4436E9AD3927}"/>
                </a:ext>
              </a:extLst>
            </p:cNvPr>
            <p:cNvGrpSpPr>
              <a:grpSpLocks/>
            </p:cNvGrpSpPr>
            <p:nvPr/>
          </p:nvGrpSpPr>
          <p:grpSpPr bwMode="auto">
            <a:xfrm>
              <a:off x="4114800" y="3447854"/>
              <a:ext cx="2334458" cy="2133600"/>
              <a:chOff x="2019" y="2101"/>
              <a:chExt cx="1720" cy="1715"/>
            </a:xfrm>
          </p:grpSpPr>
          <p:sp>
            <p:nvSpPr>
              <p:cNvPr id="194" name="Freeform 9">
                <a:extLst>
                  <a:ext uri="{FF2B5EF4-FFF2-40B4-BE49-F238E27FC236}">
                    <a16:creationId xmlns:a16="http://schemas.microsoft.com/office/drawing/2014/main" id="{825A7722-9F29-4269-8694-00E6A87E1F5B}"/>
                  </a:ext>
                </a:extLst>
              </p:cNvPr>
              <p:cNvSpPr>
                <a:spLocks/>
              </p:cNvSpPr>
              <p:nvPr/>
            </p:nvSpPr>
            <p:spPr bwMode="auto">
              <a:xfrm>
                <a:off x="2019" y="2101"/>
                <a:ext cx="1720" cy="1715"/>
              </a:xfrm>
              <a:custGeom>
                <a:avLst/>
                <a:gdLst>
                  <a:gd name="T0" fmla="*/ 5983 w 832"/>
                  <a:gd name="T1" fmla="*/ 7125 h 778"/>
                  <a:gd name="T2" fmla="*/ 3287 w 832"/>
                  <a:gd name="T3" fmla="*/ 8183 h 778"/>
                  <a:gd name="T4" fmla="*/ 223 w 832"/>
                  <a:gd name="T5" fmla="*/ 3805 h 778"/>
                  <a:gd name="T6" fmla="*/ 1025 w 832"/>
                  <a:gd name="T7" fmla="*/ 1618 h 778"/>
                  <a:gd name="T8" fmla="*/ 2022 w 832"/>
                  <a:gd name="T9" fmla="*/ 622 h 778"/>
                  <a:gd name="T10" fmla="*/ 4073 w 832"/>
                  <a:gd name="T11" fmla="*/ 117 h 778"/>
                  <a:gd name="T12" fmla="*/ 7128 w 832"/>
                  <a:gd name="T13" fmla="*/ 4552 h 778"/>
                  <a:gd name="T14" fmla="*/ 5983 w 832"/>
                  <a:gd name="T15" fmla="*/ 7125 h 7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2" h="778">
                    <a:moveTo>
                      <a:pt x="677" y="665"/>
                    </a:moveTo>
                    <a:cubicBezTo>
                      <a:pt x="594" y="739"/>
                      <a:pt x="485" y="778"/>
                      <a:pt x="372" y="764"/>
                    </a:cubicBezTo>
                    <a:cubicBezTo>
                      <a:pt x="169" y="738"/>
                      <a:pt x="0" y="568"/>
                      <a:pt x="25" y="355"/>
                    </a:cubicBezTo>
                    <a:cubicBezTo>
                      <a:pt x="34" y="278"/>
                      <a:pt x="68" y="207"/>
                      <a:pt x="116" y="151"/>
                    </a:cubicBezTo>
                    <a:cubicBezTo>
                      <a:pt x="146" y="114"/>
                      <a:pt x="183" y="82"/>
                      <a:pt x="229" y="58"/>
                    </a:cubicBezTo>
                    <a:cubicBezTo>
                      <a:pt x="299" y="19"/>
                      <a:pt x="380" y="0"/>
                      <a:pt x="461" y="11"/>
                    </a:cubicBezTo>
                    <a:cubicBezTo>
                      <a:pt x="664" y="37"/>
                      <a:pt x="832" y="212"/>
                      <a:pt x="807" y="425"/>
                    </a:cubicBezTo>
                    <a:cubicBezTo>
                      <a:pt x="784" y="563"/>
                      <a:pt x="710" y="631"/>
                      <a:pt x="677" y="665"/>
                    </a:cubicBezTo>
                    <a:close/>
                  </a:path>
                </a:pathLst>
              </a:custGeom>
              <a:solidFill>
                <a:srgbClr val="FFF5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195" name="Freeform 10">
                <a:extLst>
                  <a:ext uri="{FF2B5EF4-FFF2-40B4-BE49-F238E27FC236}">
                    <a16:creationId xmlns:a16="http://schemas.microsoft.com/office/drawing/2014/main" id="{75DD89EF-8E7A-480A-A803-B0B701A05083}"/>
                  </a:ext>
                </a:extLst>
              </p:cNvPr>
              <p:cNvSpPr>
                <a:spLocks/>
              </p:cNvSpPr>
              <p:nvPr/>
            </p:nvSpPr>
            <p:spPr bwMode="auto">
              <a:xfrm>
                <a:off x="2085" y="2143"/>
                <a:ext cx="1574" cy="1634"/>
              </a:xfrm>
              <a:custGeom>
                <a:avLst/>
                <a:gdLst>
                  <a:gd name="T0" fmla="*/ 3024 w 761"/>
                  <a:gd name="T1" fmla="*/ 7804 h 741"/>
                  <a:gd name="T2" fmla="*/ 645 w 761"/>
                  <a:gd name="T3" fmla="*/ 6157 h 741"/>
                  <a:gd name="T4" fmla="*/ 89 w 761"/>
                  <a:gd name="T5" fmla="*/ 3623 h 741"/>
                  <a:gd name="T6" fmla="*/ 852 w 761"/>
                  <a:gd name="T7" fmla="*/ 1546 h 741"/>
                  <a:gd name="T8" fmla="*/ 1806 w 761"/>
                  <a:gd name="T9" fmla="*/ 589 h 741"/>
                  <a:gd name="T10" fmla="*/ 1814 w 761"/>
                  <a:gd name="T11" fmla="*/ 589 h 741"/>
                  <a:gd name="T12" fmla="*/ 3777 w 761"/>
                  <a:gd name="T13" fmla="*/ 97 h 741"/>
                  <a:gd name="T14" fmla="*/ 6131 w 761"/>
                  <a:gd name="T15" fmla="*/ 1746 h 741"/>
                  <a:gd name="T16" fmla="*/ 6734 w 761"/>
                  <a:gd name="T17" fmla="*/ 3905 h 741"/>
                  <a:gd name="T18" fmla="*/ 6708 w 761"/>
                  <a:gd name="T19" fmla="*/ 4333 h 741"/>
                  <a:gd name="T20" fmla="*/ 5655 w 761"/>
                  <a:gd name="T21" fmla="*/ 6734 h 741"/>
                  <a:gd name="T22" fmla="*/ 5609 w 761"/>
                  <a:gd name="T23" fmla="*/ 6787 h 741"/>
                  <a:gd name="T24" fmla="*/ 3024 w 761"/>
                  <a:gd name="T25" fmla="*/ 7804 h 7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61" h="741">
                    <a:moveTo>
                      <a:pt x="342" y="728"/>
                    </a:moveTo>
                    <a:cubicBezTo>
                      <a:pt x="233" y="713"/>
                      <a:pt x="135" y="657"/>
                      <a:pt x="73" y="574"/>
                    </a:cubicBezTo>
                    <a:cubicBezTo>
                      <a:pt x="22" y="505"/>
                      <a:pt x="0" y="423"/>
                      <a:pt x="10" y="338"/>
                    </a:cubicBezTo>
                    <a:cubicBezTo>
                      <a:pt x="18" y="267"/>
                      <a:pt x="48" y="200"/>
                      <a:pt x="96" y="144"/>
                    </a:cubicBezTo>
                    <a:cubicBezTo>
                      <a:pt x="129" y="104"/>
                      <a:pt x="164" y="75"/>
                      <a:pt x="204" y="55"/>
                    </a:cubicBezTo>
                    <a:cubicBezTo>
                      <a:pt x="204" y="55"/>
                      <a:pt x="204" y="55"/>
                      <a:pt x="205" y="55"/>
                    </a:cubicBezTo>
                    <a:cubicBezTo>
                      <a:pt x="274" y="16"/>
                      <a:pt x="353" y="0"/>
                      <a:pt x="427" y="9"/>
                    </a:cubicBezTo>
                    <a:cubicBezTo>
                      <a:pt x="534" y="23"/>
                      <a:pt x="631" y="79"/>
                      <a:pt x="693" y="163"/>
                    </a:cubicBezTo>
                    <a:cubicBezTo>
                      <a:pt x="738" y="223"/>
                      <a:pt x="761" y="292"/>
                      <a:pt x="761" y="364"/>
                    </a:cubicBezTo>
                    <a:cubicBezTo>
                      <a:pt x="761" y="377"/>
                      <a:pt x="760" y="390"/>
                      <a:pt x="758" y="404"/>
                    </a:cubicBezTo>
                    <a:cubicBezTo>
                      <a:pt x="737" y="529"/>
                      <a:pt x="673" y="593"/>
                      <a:pt x="639" y="628"/>
                    </a:cubicBezTo>
                    <a:cubicBezTo>
                      <a:pt x="639" y="628"/>
                      <a:pt x="635" y="632"/>
                      <a:pt x="634" y="633"/>
                    </a:cubicBezTo>
                    <a:cubicBezTo>
                      <a:pt x="552" y="706"/>
                      <a:pt x="446" y="741"/>
                      <a:pt x="342" y="728"/>
                    </a:cubicBezTo>
                    <a:close/>
                  </a:path>
                </a:pathLst>
              </a:custGeom>
              <a:solidFill>
                <a:srgbClr val="EBBD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196" name="Freeform 11">
                <a:extLst>
                  <a:ext uri="{FF2B5EF4-FFF2-40B4-BE49-F238E27FC236}">
                    <a16:creationId xmlns:a16="http://schemas.microsoft.com/office/drawing/2014/main" id="{7CF65692-9173-4DDA-B77E-66F5EBBAFBAD}"/>
                  </a:ext>
                </a:extLst>
              </p:cNvPr>
              <p:cNvSpPr>
                <a:spLocks/>
              </p:cNvSpPr>
              <p:nvPr/>
            </p:nvSpPr>
            <p:spPr bwMode="auto">
              <a:xfrm>
                <a:off x="2019" y="2101"/>
                <a:ext cx="1720" cy="1715"/>
              </a:xfrm>
              <a:custGeom>
                <a:avLst/>
                <a:gdLst>
                  <a:gd name="T0" fmla="*/ 5983 w 832"/>
                  <a:gd name="T1" fmla="*/ 7125 h 778"/>
                  <a:gd name="T2" fmla="*/ 3287 w 832"/>
                  <a:gd name="T3" fmla="*/ 8183 h 778"/>
                  <a:gd name="T4" fmla="*/ 223 w 832"/>
                  <a:gd name="T5" fmla="*/ 3805 h 778"/>
                  <a:gd name="T6" fmla="*/ 1025 w 832"/>
                  <a:gd name="T7" fmla="*/ 1618 h 778"/>
                  <a:gd name="T8" fmla="*/ 2022 w 832"/>
                  <a:gd name="T9" fmla="*/ 622 h 778"/>
                  <a:gd name="T10" fmla="*/ 4073 w 832"/>
                  <a:gd name="T11" fmla="*/ 117 h 778"/>
                  <a:gd name="T12" fmla="*/ 7128 w 832"/>
                  <a:gd name="T13" fmla="*/ 4552 h 778"/>
                  <a:gd name="T14" fmla="*/ 5983 w 832"/>
                  <a:gd name="T15" fmla="*/ 7125 h 7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2" h="778">
                    <a:moveTo>
                      <a:pt x="677" y="665"/>
                    </a:moveTo>
                    <a:cubicBezTo>
                      <a:pt x="594" y="739"/>
                      <a:pt x="485" y="778"/>
                      <a:pt x="372" y="764"/>
                    </a:cubicBezTo>
                    <a:cubicBezTo>
                      <a:pt x="169" y="738"/>
                      <a:pt x="0" y="568"/>
                      <a:pt x="25" y="355"/>
                    </a:cubicBezTo>
                    <a:cubicBezTo>
                      <a:pt x="34" y="278"/>
                      <a:pt x="68" y="207"/>
                      <a:pt x="116" y="151"/>
                    </a:cubicBezTo>
                    <a:cubicBezTo>
                      <a:pt x="146" y="114"/>
                      <a:pt x="183" y="82"/>
                      <a:pt x="229" y="58"/>
                    </a:cubicBezTo>
                    <a:cubicBezTo>
                      <a:pt x="299" y="19"/>
                      <a:pt x="380" y="0"/>
                      <a:pt x="461" y="11"/>
                    </a:cubicBezTo>
                    <a:cubicBezTo>
                      <a:pt x="664" y="37"/>
                      <a:pt x="832" y="212"/>
                      <a:pt x="807" y="425"/>
                    </a:cubicBezTo>
                    <a:cubicBezTo>
                      <a:pt x="784" y="563"/>
                      <a:pt x="710" y="631"/>
                      <a:pt x="677" y="665"/>
                    </a:cubicBezTo>
                    <a:close/>
                  </a:path>
                </a:pathLst>
              </a:custGeom>
              <a:noFill/>
              <a:ln w="9525" cap="rnd">
                <a:solidFill>
                  <a:srgbClr val="58585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197" name="Freeform 12">
                <a:extLst>
                  <a:ext uri="{FF2B5EF4-FFF2-40B4-BE49-F238E27FC236}">
                    <a16:creationId xmlns:a16="http://schemas.microsoft.com/office/drawing/2014/main" id="{8DC6C7CE-7DA3-407B-A6BD-E01A201B113D}"/>
                  </a:ext>
                </a:extLst>
              </p:cNvPr>
              <p:cNvSpPr>
                <a:spLocks/>
              </p:cNvSpPr>
              <p:nvPr/>
            </p:nvSpPr>
            <p:spPr bwMode="auto">
              <a:xfrm>
                <a:off x="2085" y="2143"/>
                <a:ext cx="1574" cy="1634"/>
              </a:xfrm>
              <a:custGeom>
                <a:avLst/>
                <a:gdLst>
                  <a:gd name="T0" fmla="*/ 3024 w 761"/>
                  <a:gd name="T1" fmla="*/ 7804 h 741"/>
                  <a:gd name="T2" fmla="*/ 645 w 761"/>
                  <a:gd name="T3" fmla="*/ 6157 h 741"/>
                  <a:gd name="T4" fmla="*/ 89 w 761"/>
                  <a:gd name="T5" fmla="*/ 3623 h 741"/>
                  <a:gd name="T6" fmla="*/ 852 w 761"/>
                  <a:gd name="T7" fmla="*/ 1546 h 741"/>
                  <a:gd name="T8" fmla="*/ 1806 w 761"/>
                  <a:gd name="T9" fmla="*/ 589 h 741"/>
                  <a:gd name="T10" fmla="*/ 1814 w 761"/>
                  <a:gd name="T11" fmla="*/ 589 h 741"/>
                  <a:gd name="T12" fmla="*/ 3777 w 761"/>
                  <a:gd name="T13" fmla="*/ 97 h 741"/>
                  <a:gd name="T14" fmla="*/ 6131 w 761"/>
                  <a:gd name="T15" fmla="*/ 1746 h 741"/>
                  <a:gd name="T16" fmla="*/ 6734 w 761"/>
                  <a:gd name="T17" fmla="*/ 3905 h 741"/>
                  <a:gd name="T18" fmla="*/ 6708 w 761"/>
                  <a:gd name="T19" fmla="*/ 4333 h 741"/>
                  <a:gd name="T20" fmla="*/ 5655 w 761"/>
                  <a:gd name="T21" fmla="*/ 6734 h 741"/>
                  <a:gd name="T22" fmla="*/ 5609 w 761"/>
                  <a:gd name="T23" fmla="*/ 6787 h 741"/>
                  <a:gd name="T24" fmla="*/ 3024 w 761"/>
                  <a:gd name="T25" fmla="*/ 7804 h 7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61" h="741">
                    <a:moveTo>
                      <a:pt x="342" y="728"/>
                    </a:moveTo>
                    <a:cubicBezTo>
                      <a:pt x="233" y="713"/>
                      <a:pt x="135" y="657"/>
                      <a:pt x="73" y="574"/>
                    </a:cubicBezTo>
                    <a:cubicBezTo>
                      <a:pt x="22" y="505"/>
                      <a:pt x="0" y="423"/>
                      <a:pt x="10" y="338"/>
                    </a:cubicBezTo>
                    <a:cubicBezTo>
                      <a:pt x="18" y="267"/>
                      <a:pt x="48" y="200"/>
                      <a:pt x="96" y="144"/>
                    </a:cubicBezTo>
                    <a:cubicBezTo>
                      <a:pt x="129" y="104"/>
                      <a:pt x="164" y="75"/>
                      <a:pt x="204" y="55"/>
                    </a:cubicBezTo>
                    <a:cubicBezTo>
                      <a:pt x="204" y="55"/>
                      <a:pt x="204" y="55"/>
                      <a:pt x="205" y="55"/>
                    </a:cubicBezTo>
                    <a:cubicBezTo>
                      <a:pt x="274" y="16"/>
                      <a:pt x="353" y="0"/>
                      <a:pt x="427" y="9"/>
                    </a:cubicBezTo>
                    <a:cubicBezTo>
                      <a:pt x="534" y="23"/>
                      <a:pt x="631" y="79"/>
                      <a:pt x="693" y="163"/>
                    </a:cubicBezTo>
                    <a:cubicBezTo>
                      <a:pt x="738" y="223"/>
                      <a:pt x="761" y="292"/>
                      <a:pt x="761" y="364"/>
                    </a:cubicBezTo>
                    <a:cubicBezTo>
                      <a:pt x="761" y="377"/>
                      <a:pt x="760" y="390"/>
                      <a:pt x="758" y="404"/>
                    </a:cubicBezTo>
                    <a:cubicBezTo>
                      <a:pt x="737" y="529"/>
                      <a:pt x="673" y="593"/>
                      <a:pt x="639" y="628"/>
                    </a:cubicBezTo>
                    <a:cubicBezTo>
                      <a:pt x="639" y="628"/>
                      <a:pt x="635" y="632"/>
                      <a:pt x="634" y="633"/>
                    </a:cubicBezTo>
                    <a:cubicBezTo>
                      <a:pt x="552" y="706"/>
                      <a:pt x="446" y="741"/>
                      <a:pt x="342" y="728"/>
                    </a:cubicBezTo>
                    <a:close/>
                  </a:path>
                </a:pathLst>
              </a:custGeom>
              <a:noFill/>
              <a:ln w="6350" cap="rnd">
                <a:solidFill>
                  <a:srgbClr val="58585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grpSp>
        <p:grpSp>
          <p:nvGrpSpPr>
            <p:cNvPr id="424" name="Grupo 423"/>
            <p:cNvGrpSpPr/>
            <p:nvPr/>
          </p:nvGrpSpPr>
          <p:grpSpPr>
            <a:xfrm>
              <a:off x="5129554" y="4397378"/>
              <a:ext cx="140159" cy="205149"/>
              <a:chOff x="829536" y="3136759"/>
              <a:chExt cx="140159" cy="205149"/>
            </a:xfrm>
          </p:grpSpPr>
          <p:sp>
            <p:nvSpPr>
              <p:cNvPr id="425" name="Oval 424"/>
              <p:cNvSpPr/>
              <p:nvPr/>
            </p:nvSpPr>
            <p:spPr>
              <a:xfrm>
                <a:off x="861695" y="3161908"/>
                <a:ext cx="108000" cy="180000"/>
              </a:xfrm>
              <a:prstGeom prst="ellipse">
                <a:avLst/>
              </a:prstGeom>
              <a:solidFill>
                <a:srgbClr val="FF575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26" name="CaixaDeTexto 425"/>
              <p:cNvSpPr txBox="1"/>
              <p:nvPr/>
            </p:nvSpPr>
            <p:spPr>
              <a:xfrm>
                <a:off x="829536" y="3136759"/>
                <a:ext cx="137051" cy="144000"/>
              </a:xfrm>
              <a:prstGeom prst="rect">
                <a:avLst/>
              </a:prstGeom>
              <a:noFill/>
            </p:spPr>
            <p:txBody>
              <a:bodyPr wrap="square" rtlCol="0">
                <a:spAutoFit/>
              </a:bodyPr>
              <a:lstStyle/>
              <a:p>
                <a:r>
                  <a:rPr lang="pt-PT" sz="800" dirty="0"/>
                  <a:t>p</a:t>
                </a:r>
              </a:p>
            </p:txBody>
          </p:sp>
        </p:grpSp>
        <p:grpSp>
          <p:nvGrpSpPr>
            <p:cNvPr id="421" name="Grupo 420"/>
            <p:cNvGrpSpPr/>
            <p:nvPr/>
          </p:nvGrpSpPr>
          <p:grpSpPr>
            <a:xfrm>
              <a:off x="4534857" y="4384804"/>
              <a:ext cx="140159" cy="205149"/>
              <a:chOff x="829536" y="3136759"/>
              <a:chExt cx="140159" cy="205149"/>
            </a:xfrm>
          </p:grpSpPr>
          <p:sp>
            <p:nvSpPr>
              <p:cNvPr id="422" name="Oval 421"/>
              <p:cNvSpPr/>
              <p:nvPr/>
            </p:nvSpPr>
            <p:spPr>
              <a:xfrm>
                <a:off x="861695" y="3161908"/>
                <a:ext cx="108000" cy="180000"/>
              </a:xfrm>
              <a:prstGeom prst="ellipse">
                <a:avLst/>
              </a:prstGeom>
              <a:solidFill>
                <a:srgbClr val="FF575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23" name="CaixaDeTexto 422"/>
              <p:cNvSpPr txBox="1"/>
              <p:nvPr/>
            </p:nvSpPr>
            <p:spPr>
              <a:xfrm>
                <a:off x="829536" y="3136759"/>
                <a:ext cx="137051" cy="144000"/>
              </a:xfrm>
              <a:prstGeom prst="rect">
                <a:avLst/>
              </a:prstGeom>
              <a:noFill/>
            </p:spPr>
            <p:txBody>
              <a:bodyPr wrap="square" rtlCol="0">
                <a:spAutoFit/>
              </a:bodyPr>
              <a:lstStyle/>
              <a:p>
                <a:r>
                  <a:rPr lang="pt-PT" sz="800" dirty="0"/>
                  <a:t>p</a:t>
                </a:r>
              </a:p>
            </p:txBody>
          </p:sp>
        </p:grpSp>
        <p:grpSp>
          <p:nvGrpSpPr>
            <p:cNvPr id="21" name="Grupo 20"/>
            <p:cNvGrpSpPr/>
            <p:nvPr/>
          </p:nvGrpSpPr>
          <p:grpSpPr>
            <a:xfrm>
              <a:off x="2676757" y="3844728"/>
              <a:ext cx="140159" cy="205149"/>
              <a:chOff x="829536" y="3136759"/>
              <a:chExt cx="140159" cy="205149"/>
            </a:xfrm>
          </p:grpSpPr>
          <p:sp>
            <p:nvSpPr>
              <p:cNvPr id="19" name="Oval 18"/>
              <p:cNvSpPr/>
              <p:nvPr/>
            </p:nvSpPr>
            <p:spPr>
              <a:xfrm>
                <a:off x="861695" y="3161908"/>
                <a:ext cx="108000" cy="180000"/>
              </a:xfrm>
              <a:prstGeom prst="ellipse">
                <a:avLst/>
              </a:prstGeom>
              <a:solidFill>
                <a:srgbClr val="FF575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CaixaDeTexto 19"/>
              <p:cNvSpPr txBox="1"/>
              <p:nvPr/>
            </p:nvSpPr>
            <p:spPr>
              <a:xfrm>
                <a:off x="829536" y="3136759"/>
                <a:ext cx="137051" cy="144000"/>
              </a:xfrm>
              <a:prstGeom prst="rect">
                <a:avLst/>
              </a:prstGeom>
              <a:noFill/>
            </p:spPr>
            <p:txBody>
              <a:bodyPr wrap="square" rtlCol="0">
                <a:spAutoFit/>
              </a:bodyPr>
              <a:lstStyle/>
              <a:p>
                <a:r>
                  <a:rPr lang="pt-PT" sz="800" dirty="0"/>
                  <a:t>p</a:t>
                </a:r>
              </a:p>
            </p:txBody>
          </p:sp>
        </p:grpSp>
        <p:grpSp>
          <p:nvGrpSpPr>
            <p:cNvPr id="418" name="Grupo 417"/>
            <p:cNvGrpSpPr/>
            <p:nvPr/>
          </p:nvGrpSpPr>
          <p:grpSpPr>
            <a:xfrm>
              <a:off x="3290327" y="3838281"/>
              <a:ext cx="140159" cy="205149"/>
              <a:chOff x="829536" y="3136759"/>
              <a:chExt cx="140159" cy="205149"/>
            </a:xfrm>
          </p:grpSpPr>
          <p:sp>
            <p:nvSpPr>
              <p:cNvPr id="419" name="Oval 418"/>
              <p:cNvSpPr/>
              <p:nvPr/>
            </p:nvSpPr>
            <p:spPr>
              <a:xfrm>
                <a:off x="861695" y="3161908"/>
                <a:ext cx="108000" cy="180000"/>
              </a:xfrm>
              <a:prstGeom prst="ellipse">
                <a:avLst/>
              </a:prstGeom>
              <a:solidFill>
                <a:srgbClr val="FF575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20" name="CaixaDeTexto 419"/>
              <p:cNvSpPr txBox="1"/>
              <p:nvPr/>
            </p:nvSpPr>
            <p:spPr>
              <a:xfrm>
                <a:off x="829536" y="3136759"/>
                <a:ext cx="137051" cy="144000"/>
              </a:xfrm>
              <a:prstGeom prst="rect">
                <a:avLst/>
              </a:prstGeom>
              <a:noFill/>
            </p:spPr>
            <p:txBody>
              <a:bodyPr wrap="square" rtlCol="0">
                <a:spAutoFit/>
              </a:bodyPr>
              <a:lstStyle/>
              <a:p>
                <a:r>
                  <a:rPr lang="pt-PT" sz="800" dirty="0"/>
                  <a:t>p</a:t>
                </a:r>
              </a:p>
            </p:txBody>
          </p:sp>
        </p:grpSp>
        <p:pic>
          <p:nvPicPr>
            <p:cNvPr id="198" name="Imagem 197">
              <a:extLst>
                <a:ext uri="{FF2B5EF4-FFF2-40B4-BE49-F238E27FC236}">
                  <a16:creationId xmlns:a16="http://schemas.microsoft.com/office/drawing/2014/main" id="{E18A4A80-CD5F-4456-85EC-1C58F563E586}"/>
                </a:ext>
              </a:extLst>
            </p:cNvPr>
            <p:cNvPicPr>
              <a:picLocks noChangeAspect="1"/>
            </p:cNvPicPr>
            <p:nvPr/>
          </p:nvPicPr>
          <p:blipFill rotWithShape="1">
            <a:blip r:embed="rId5"/>
            <a:srcRect l="-17654" t="38377"/>
            <a:stretch/>
          </p:blipFill>
          <p:spPr>
            <a:xfrm rot="5400000">
              <a:off x="5054528" y="3796013"/>
              <a:ext cx="385602" cy="1893627"/>
            </a:xfrm>
            <a:prstGeom prst="rect">
              <a:avLst/>
            </a:prstGeom>
          </p:spPr>
        </p:pic>
        <p:sp>
          <p:nvSpPr>
            <p:cNvPr id="199" name="Retângulo: Cantos Arredondados 198">
              <a:extLst>
                <a:ext uri="{FF2B5EF4-FFF2-40B4-BE49-F238E27FC236}">
                  <a16:creationId xmlns:a16="http://schemas.microsoft.com/office/drawing/2014/main" id="{809E8B41-82E7-49BA-B64D-3BAB9AF41307}"/>
                </a:ext>
              </a:extLst>
            </p:cNvPr>
            <p:cNvSpPr/>
            <p:nvPr/>
          </p:nvSpPr>
          <p:spPr>
            <a:xfrm>
              <a:off x="4605315" y="4572000"/>
              <a:ext cx="664927" cy="36362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400" b="1" dirty="0">
                  <a:solidFill>
                    <a:schemeClr val="tx1"/>
                  </a:solidFill>
                </a:rPr>
                <a:t>ERE</a:t>
              </a:r>
            </a:p>
          </p:txBody>
        </p:sp>
        <p:sp>
          <p:nvSpPr>
            <p:cNvPr id="200" name="Corda 199">
              <a:extLst>
                <a:ext uri="{FF2B5EF4-FFF2-40B4-BE49-F238E27FC236}">
                  <a16:creationId xmlns:a16="http://schemas.microsoft.com/office/drawing/2014/main" id="{3A816891-6695-46CD-B5D2-9DBF0856A665}"/>
                </a:ext>
              </a:extLst>
            </p:cNvPr>
            <p:cNvSpPr/>
            <p:nvPr/>
          </p:nvSpPr>
          <p:spPr>
            <a:xfrm rot="1297792">
              <a:off x="2759109" y="3546281"/>
              <a:ext cx="482436" cy="482130"/>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01" name="Corda 200">
              <a:extLst>
                <a:ext uri="{FF2B5EF4-FFF2-40B4-BE49-F238E27FC236}">
                  <a16:creationId xmlns:a16="http://schemas.microsoft.com/office/drawing/2014/main" id="{94B2A845-78D0-4F3C-A934-284E788F763B}"/>
                </a:ext>
              </a:extLst>
            </p:cNvPr>
            <p:cNvSpPr/>
            <p:nvPr/>
          </p:nvSpPr>
          <p:spPr>
            <a:xfrm rot="12089494">
              <a:off x="2953537" y="3551510"/>
              <a:ext cx="441025" cy="482130"/>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02" name="Corda 201">
              <a:extLst>
                <a:ext uri="{FF2B5EF4-FFF2-40B4-BE49-F238E27FC236}">
                  <a16:creationId xmlns:a16="http://schemas.microsoft.com/office/drawing/2014/main" id="{23FD67B8-8605-41E3-BA7A-262CFF607153}"/>
                </a:ext>
              </a:extLst>
            </p:cNvPr>
            <p:cNvSpPr/>
            <p:nvPr/>
          </p:nvSpPr>
          <p:spPr>
            <a:xfrm rot="1297792">
              <a:off x="4594779" y="4094832"/>
              <a:ext cx="482436" cy="482130"/>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03" name="Corda 202">
              <a:extLst>
                <a:ext uri="{FF2B5EF4-FFF2-40B4-BE49-F238E27FC236}">
                  <a16:creationId xmlns:a16="http://schemas.microsoft.com/office/drawing/2014/main" id="{D9D3F9A1-FE42-4516-A15D-7781AAE819C3}"/>
                </a:ext>
              </a:extLst>
            </p:cNvPr>
            <p:cNvSpPr/>
            <p:nvPr/>
          </p:nvSpPr>
          <p:spPr>
            <a:xfrm rot="12089494">
              <a:off x="4789207" y="4100061"/>
              <a:ext cx="441025" cy="482130"/>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04" name="CaixaDeTexto 203">
              <a:extLst>
                <a:ext uri="{FF2B5EF4-FFF2-40B4-BE49-F238E27FC236}">
                  <a16:creationId xmlns:a16="http://schemas.microsoft.com/office/drawing/2014/main" id="{81D21896-1AA2-4CE0-9CCC-E9DF952C9042}"/>
                </a:ext>
              </a:extLst>
            </p:cNvPr>
            <p:cNvSpPr txBox="1"/>
            <p:nvPr/>
          </p:nvSpPr>
          <p:spPr>
            <a:xfrm>
              <a:off x="2739852" y="3644439"/>
              <a:ext cx="378125" cy="307777"/>
            </a:xfrm>
            <a:prstGeom prst="rect">
              <a:avLst/>
            </a:prstGeom>
            <a:noFill/>
          </p:spPr>
          <p:txBody>
            <a:bodyPr wrap="square" rtlCol="0">
              <a:spAutoFit/>
            </a:bodyPr>
            <a:lstStyle/>
            <a:p>
              <a:r>
                <a:rPr lang="pt-PT" sz="1400" b="1" dirty="0"/>
                <a:t>ER</a:t>
              </a:r>
            </a:p>
          </p:txBody>
        </p:sp>
        <p:sp>
          <p:nvSpPr>
            <p:cNvPr id="205" name="CaixaDeTexto 204">
              <a:extLst>
                <a:ext uri="{FF2B5EF4-FFF2-40B4-BE49-F238E27FC236}">
                  <a16:creationId xmlns:a16="http://schemas.microsoft.com/office/drawing/2014/main" id="{01F0D262-F3C3-4171-962A-687714A8E22C}"/>
                </a:ext>
              </a:extLst>
            </p:cNvPr>
            <p:cNvSpPr txBox="1"/>
            <p:nvPr/>
          </p:nvSpPr>
          <p:spPr>
            <a:xfrm>
              <a:off x="3012358" y="3644439"/>
              <a:ext cx="378125" cy="307777"/>
            </a:xfrm>
            <a:prstGeom prst="rect">
              <a:avLst/>
            </a:prstGeom>
            <a:noFill/>
          </p:spPr>
          <p:txBody>
            <a:bodyPr wrap="square" rtlCol="0">
              <a:spAutoFit/>
            </a:bodyPr>
            <a:lstStyle/>
            <a:p>
              <a:r>
                <a:rPr lang="pt-PT" sz="1400" b="1" dirty="0"/>
                <a:t>ER</a:t>
              </a:r>
            </a:p>
          </p:txBody>
        </p:sp>
        <p:sp>
          <p:nvSpPr>
            <p:cNvPr id="206" name="CaixaDeTexto 205">
              <a:extLst>
                <a:ext uri="{FF2B5EF4-FFF2-40B4-BE49-F238E27FC236}">
                  <a16:creationId xmlns:a16="http://schemas.microsoft.com/office/drawing/2014/main" id="{B402584A-2176-43BD-B7A0-4396814E4E0A}"/>
                </a:ext>
              </a:extLst>
            </p:cNvPr>
            <p:cNvSpPr txBox="1"/>
            <p:nvPr/>
          </p:nvSpPr>
          <p:spPr>
            <a:xfrm>
              <a:off x="4613844" y="4174843"/>
              <a:ext cx="378125" cy="307777"/>
            </a:xfrm>
            <a:prstGeom prst="rect">
              <a:avLst/>
            </a:prstGeom>
            <a:noFill/>
          </p:spPr>
          <p:txBody>
            <a:bodyPr wrap="square" rtlCol="0">
              <a:spAutoFit/>
            </a:bodyPr>
            <a:lstStyle/>
            <a:p>
              <a:r>
                <a:rPr lang="pt-PT" sz="1400" b="1" dirty="0"/>
                <a:t>ER</a:t>
              </a:r>
            </a:p>
          </p:txBody>
        </p:sp>
        <p:sp>
          <p:nvSpPr>
            <p:cNvPr id="207" name="CaixaDeTexto 206">
              <a:extLst>
                <a:ext uri="{FF2B5EF4-FFF2-40B4-BE49-F238E27FC236}">
                  <a16:creationId xmlns:a16="http://schemas.microsoft.com/office/drawing/2014/main" id="{9DB442B7-71B0-459B-A07A-386DB47C6DE2}"/>
                </a:ext>
              </a:extLst>
            </p:cNvPr>
            <p:cNvSpPr txBox="1"/>
            <p:nvPr/>
          </p:nvSpPr>
          <p:spPr>
            <a:xfrm>
              <a:off x="4855425" y="4174454"/>
              <a:ext cx="378125" cy="307777"/>
            </a:xfrm>
            <a:prstGeom prst="rect">
              <a:avLst/>
            </a:prstGeom>
            <a:noFill/>
          </p:spPr>
          <p:txBody>
            <a:bodyPr wrap="square" rtlCol="0">
              <a:spAutoFit/>
            </a:bodyPr>
            <a:lstStyle/>
            <a:p>
              <a:r>
                <a:rPr lang="pt-PT" sz="1400" b="1" dirty="0"/>
                <a:t>ER</a:t>
              </a:r>
            </a:p>
          </p:txBody>
        </p:sp>
        <p:sp>
          <p:nvSpPr>
            <p:cNvPr id="360" name="Seta: Curvada Para a Esquerda 359">
              <a:extLst>
                <a:ext uri="{FF2B5EF4-FFF2-40B4-BE49-F238E27FC236}">
                  <a16:creationId xmlns:a16="http://schemas.microsoft.com/office/drawing/2014/main" id="{496A37AA-AC51-4230-9438-E2FE29865E87}"/>
                </a:ext>
              </a:extLst>
            </p:cNvPr>
            <p:cNvSpPr/>
            <p:nvPr/>
          </p:nvSpPr>
          <p:spPr>
            <a:xfrm rot="5904860">
              <a:off x="5655558" y="2008591"/>
              <a:ext cx="305042" cy="1417269"/>
            </a:xfrm>
            <a:prstGeom prst="curved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361" name="Pentágono 360">
              <a:extLst>
                <a:ext uri="{FF2B5EF4-FFF2-40B4-BE49-F238E27FC236}">
                  <a16:creationId xmlns:a16="http://schemas.microsoft.com/office/drawing/2014/main" id="{F4CBEBC7-A2FC-4FC7-A66D-24FBEB7EBD30}"/>
                </a:ext>
              </a:extLst>
            </p:cNvPr>
            <p:cNvSpPr/>
            <p:nvPr/>
          </p:nvSpPr>
          <p:spPr>
            <a:xfrm>
              <a:off x="6423017" y="2260347"/>
              <a:ext cx="314124" cy="310008"/>
            </a:xfrm>
            <a:prstGeom prst="pentagon">
              <a:avLst/>
            </a:prstGeom>
            <a:solidFill>
              <a:srgbClr val="9B59CD"/>
            </a:solidFill>
            <a:ln>
              <a:solidFill>
                <a:srgbClr val="9B5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tx1"/>
                  </a:solidFill>
                </a:rPr>
                <a:t>A</a:t>
              </a:r>
            </a:p>
          </p:txBody>
        </p:sp>
        <p:grpSp>
          <p:nvGrpSpPr>
            <p:cNvPr id="10" name="Grupo 9"/>
            <p:cNvGrpSpPr/>
            <p:nvPr/>
          </p:nvGrpSpPr>
          <p:grpSpPr>
            <a:xfrm>
              <a:off x="5022968" y="2077983"/>
              <a:ext cx="437836" cy="307777"/>
              <a:chOff x="5022968" y="2077983"/>
              <a:chExt cx="437836" cy="307777"/>
            </a:xfrm>
          </p:grpSpPr>
          <p:sp>
            <p:nvSpPr>
              <p:cNvPr id="362" name="Oval 361">
                <a:extLst>
                  <a:ext uri="{FF2B5EF4-FFF2-40B4-BE49-F238E27FC236}">
                    <a16:creationId xmlns:a16="http://schemas.microsoft.com/office/drawing/2014/main" id="{AD339D3F-7680-42EB-BC92-6457276D73DC}"/>
                  </a:ext>
                </a:extLst>
              </p:cNvPr>
              <p:cNvSpPr/>
              <p:nvPr/>
            </p:nvSpPr>
            <p:spPr>
              <a:xfrm>
                <a:off x="5022968" y="2077983"/>
                <a:ext cx="328205" cy="307777"/>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363" name="CaixaDeTexto 362">
                <a:extLst>
                  <a:ext uri="{FF2B5EF4-FFF2-40B4-BE49-F238E27FC236}">
                    <a16:creationId xmlns:a16="http://schemas.microsoft.com/office/drawing/2014/main" id="{3744BD3B-B859-452E-B8F7-719307276087}"/>
                  </a:ext>
                </a:extLst>
              </p:cNvPr>
              <p:cNvSpPr txBox="1"/>
              <p:nvPr/>
            </p:nvSpPr>
            <p:spPr>
              <a:xfrm>
                <a:off x="5066908" y="2078939"/>
                <a:ext cx="393896" cy="281353"/>
              </a:xfrm>
              <a:prstGeom prst="rect">
                <a:avLst/>
              </a:prstGeom>
              <a:noFill/>
            </p:spPr>
            <p:txBody>
              <a:bodyPr wrap="square" rtlCol="0">
                <a:spAutoFit/>
              </a:bodyPr>
              <a:lstStyle/>
              <a:p>
                <a:r>
                  <a:rPr lang="pt-PT" sz="1200" b="1" dirty="0">
                    <a:solidFill>
                      <a:schemeClr val="bg1"/>
                    </a:solidFill>
                  </a:rPr>
                  <a:t>E</a:t>
                </a:r>
              </a:p>
            </p:txBody>
          </p:sp>
        </p:grpSp>
        <p:sp>
          <p:nvSpPr>
            <p:cNvPr id="366" name="CaixaDeTexto 365">
              <a:extLst>
                <a:ext uri="{FF2B5EF4-FFF2-40B4-BE49-F238E27FC236}">
                  <a16:creationId xmlns:a16="http://schemas.microsoft.com/office/drawing/2014/main" id="{EA4D6088-DACB-4A2B-BB57-0141C508B98F}"/>
                </a:ext>
              </a:extLst>
            </p:cNvPr>
            <p:cNvSpPr txBox="1"/>
            <p:nvPr/>
          </p:nvSpPr>
          <p:spPr>
            <a:xfrm>
              <a:off x="3736469" y="2466383"/>
              <a:ext cx="448465" cy="261610"/>
            </a:xfrm>
            <a:prstGeom prst="rect">
              <a:avLst/>
            </a:prstGeom>
            <a:noFill/>
          </p:spPr>
          <p:txBody>
            <a:bodyPr wrap="square" rtlCol="0">
              <a:spAutoFit/>
            </a:bodyPr>
            <a:lstStyle/>
            <a:p>
              <a:r>
                <a:rPr lang="pt-PT" sz="1100" b="1" dirty="0">
                  <a:solidFill>
                    <a:schemeClr val="bg1"/>
                  </a:solidFill>
                </a:rPr>
                <a:t>HSP</a:t>
              </a:r>
            </a:p>
          </p:txBody>
        </p:sp>
        <p:cxnSp>
          <p:nvCxnSpPr>
            <p:cNvPr id="371" name="Conexão reta unidirecional 370">
              <a:extLst>
                <a:ext uri="{FF2B5EF4-FFF2-40B4-BE49-F238E27FC236}">
                  <a16:creationId xmlns:a16="http://schemas.microsoft.com/office/drawing/2014/main" id="{CAA673C3-A3C7-4207-8B3E-3FA96736FFC9}"/>
                </a:ext>
              </a:extLst>
            </p:cNvPr>
            <p:cNvCxnSpPr/>
            <p:nvPr/>
          </p:nvCxnSpPr>
          <p:spPr>
            <a:xfrm flipH="1">
              <a:off x="4298499" y="2194578"/>
              <a:ext cx="518733" cy="2718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Conexão reta unidirecional 372">
              <a:extLst>
                <a:ext uri="{FF2B5EF4-FFF2-40B4-BE49-F238E27FC236}">
                  <a16:creationId xmlns:a16="http://schemas.microsoft.com/office/drawing/2014/main" id="{867D0FE8-2647-4908-A95E-158CCB83DF2D}"/>
                </a:ext>
              </a:extLst>
            </p:cNvPr>
            <p:cNvCxnSpPr>
              <a:cxnSpLocks/>
            </p:cNvCxnSpPr>
            <p:nvPr/>
          </p:nvCxnSpPr>
          <p:spPr>
            <a:xfrm flipH="1">
              <a:off x="3386116" y="2995834"/>
              <a:ext cx="318058" cy="2423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Conexão reta unidirecional 375">
              <a:extLst>
                <a:ext uri="{FF2B5EF4-FFF2-40B4-BE49-F238E27FC236}">
                  <a16:creationId xmlns:a16="http://schemas.microsoft.com/office/drawing/2014/main" id="{886635D8-3A7A-497B-A707-21D86EF49F21}"/>
                </a:ext>
              </a:extLst>
            </p:cNvPr>
            <p:cNvCxnSpPr/>
            <p:nvPr/>
          </p:nvCxnSpPr>
          <p:spPr>
            <a:xfrm>
              <a:off x="3506735" y="4007430"/>
              <a:ext cx="1016170" cy="328467"/>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77" name="Agrupar 376">
              <a:extLst>
                <a:ext uri="{FF2B5EF4-FFF2-40B4-BE49-F238E27FC236}">
                  <a16:creationId xmlns:a16="http://schemas.microsoft.com/office/drawing/2014/main" id="{8B687770-5A56-4373-AE46-3494CA2BCBC0}"/>
                </a:ext>
              </a:extLst>
            </p:cNvPr>
            <p:cNvGrpSpPr/>
            <p:nvPr/>
          </p:nvGrpSpPr>
          <p:grpSpPr>
            <a:xfrm rot="19280865">
              <a:off x="3241969" y="2526955"/>
              <a:ext cx="182880" cy="589213"/>
              <a:chOff x="11029071" y="1457126"/>
              <a:chExt cx="182880" cy="589213"/>
            </a:xfrm>
          </p:grpSpPr>
          <p:cxnSp>
            <p:nvCxnSpPr>
              <p:cNvPr id="378" name="Conexão reta 377">
                <a:extLst>
                  <a:ext uri="{FF2B5EF4-FFF2-40B4-BE49-F238E27FC236}">
                    <a16:creationId xmlns:a16="http://schemas.microsoft.com/office/drawing/2014/main" id="{9C966DCF-7BA7-4F49-AC7A-D05D727BBBC9}"/>
                  </a:ext>
                </a:extLst>
              </p:cNvPr>
              <p:cNvCxnSpPr/>
              <p:nvPr/>
            </p:nvCxnSpPr>
            <p:spPr>
              <a:xfrm>
                <a:off x="11127545" y="1457126"/>
                <a:ext cx="0" cy="5816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9" name="Conexão reta 378">
                <a:extLst>
                  <a:ext uri="{FF2B5EF4-FFF2-40B4-BE49-F238E27FC236}">
                    <a16:creationId xmlns:a16="http://schemas.microsoft.com/office/drawing/2014/main" id="{8F700DFC-CBE1-4BCA-9FD9-C1DDBA71E026}"/>
                  </a:ext>
                </a:extLst>
              </p:cNvPr>
              <p:cNvCxnSpPr>
                <a:cxnSpLocks/>
              </p:cNvCxnSpPr>
              <p:nvPr/>
            </p:nvCxnSpPr>
            <p:spPr>
              <a:xfrm>
                <a:off x="11029071" y="2046339"/>
                <a:ext cx="1828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0" name="Explosão: 8 Pontos 379">
              <a:extLst>
                <a:ext uri="{FF2B5EF4-FFF2-40B4-BE49-F238E27FC236}">
                  <a16:creationId xmlns:a16="http://schemas.microsoft.com/office/drawing/2014/main" id="{BED26567-9403-4504-8958-A913380CDF67}"/>
                </a:ext>
              </a:extLst>
            </p:cNvPr>
            <p:cNvSpPr/>
            <p:nvPr/>
          </p:nvSpPr>
          <p:spPr>
            <a:xfrm rot="20631469">
              <a:off x="2618172" y="2103329"/>
              <a:ext cx="935557" cy="583591"/>
            </a:xfrm>
            <a:prstGeom prst="irregularSeal1">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tx1"/>
                  </a:solidFill>
                  <a:effectLst>
                    <a:outerShdw blurRad="38100" dist="38100" dir="2700000" algn="tl">
                      <a:srgbClr val="000000">
                        <a:alpha val="43137"/>
                      </a:srgbClr>
                    </a:outerShdw>
                  </a:effectLst>
                </a:rPr>
                <a:t>MT1</a:t>
              </a:r>
            </a:p>
          </p:txBody>
        </p:sp>
        <p:cxnSp>
          <p:nvCxnSpPr>
            <p:cNvPr id="384" name="Conexão reta unidirecional 383">
              <a:extLst>
                <a:ext uri="{FF2B5EF4-FFF2-40B4-BE49-F238E27FC236}">
                  <a16:creationId xmlns:a16="http://schemas.microsoft.com/office/drawing/2014/main" id="{B01BACD6-0B47-495C-B2E9-D7F524D68F09}"/>
                </a:ext>
              </a:extLst>
            </p:cNvPr>
            <p:cNvCxnSpPr/>
            <p:nvPr/>
          </p:nvCxnSpPr>
          <p:spPr>
            <a:xfrm>
              <a:off x="5784907" y="2314281"/>
              <a:ext cx="0" cy="3528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5" name="Explosão: 8 Pontos 384">
              <a:extLst>
                <a:ext uri="{FF2B5EF4-FFF2-40B4-BE49-F238E27FC236}">
                  <a16:creationId xmlns:a16="http://schemas.microsoft.com/office/drawing/2014/main" id="{697061F6-7B46-4F5F-9186-D8B1701D4EC1}"/>
                </a:ext>
              </a:extLst>
            </p:cNvPr>
            <p:cNvSpPr/>
            <p:nvPr/>
          </p:nvSpPr>
          <p:spPr>
            <a:xfrm>
              <a:off x="5350791" y="1711374"/>
              <a:ext cx="935557" cy="583591"/>
            </a:xfrm>
            <a:prstGeom prst="irregularSeal1">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tx1"/>
                  </a:solidFill>
                  <a:effectLst>
                    <a:outerShdw blurRad="38100" dist="38100" dir="2700000" algn="tl">
                      <a:srgbClr val="000000">
                        <a:alpha val="43137"/>
                      </a:srgbClr>
                    </a:outerShdw>
                  </a:effectLst>
                </a:rPr>
                <a:t>MT1</a:t>
              </a:r>
            </a:p>
          </p:txBody>
        </p:sp>
        <p:cxnSp>
          <p:nvCxnSpPr>
            <p:cNvPr id="391" name="Conexão reta unidirecional 390">
              <a:extLst>
                <a:ext uri="{FF2B5EF4-FFF2-40B4-BE49-F238E27FC236}">
                  <a16:creationId xmlns:a16="http://schemas.microsoft.com/office/drawing/2014/main" id="{9799D688-1349-4836-9597-D11C8D5988C5}"/>
                </a:ext>
              </a:extLst>
            </p:cNvPr>
            <p:cNvCxnSpPr/>
            <p:nvPr/>
          </p:nvCxnSpPr>
          <p:spPr>
            <a:xfrm>
              <a:off x="6046620" y="3097343"/>
              <a:ext cx="384155" cy="206113"/>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92" name="CaixaDeTexto 391">
              <a:extLst>
                <a:ext uri="{FF2B5EF4-FFF2-40B4-BE49-F238E27FC236}">
                  <a16:creationId xmlns:a16="http://schemas.microsoft.com/office/drawing/2014/main" id="{680D7974-C77A-4DC5-9FC4-5A3F3DF8276E}"/>
                </a:ext>
              </a:extLst>
            </p:cNvPr>
            <p:cNvSpPr txBox="1"/>
            <p:nvPr/>
          </p:nvSpPr>
          <p:spPr>
            <a:xfrm>
              <a:off x="6351185" y="3557953"/>
              <a:ext cx="1033168" cy="430887"/>
            </a:xfrm>
            <a:prstGeom prst="rect">
              <a:avLst/>
            </a:prstGeom>
            <a:noFill/>
          </p:spPr>
          <p:txBody>
            <a:bodyPr wrap="square" rtlCol="0">
              <a:spAutoFit/>
            </a:bodyPr>
            <a:lstStyle/>
            <a:p>
              <a:pPr algn="ctr"/>
              <a:r>
                <a:rPr lang="pt-PT" sz="1100" dirty="0"/>
                <a:t>CYP19 </a:t>
              </a:r>
              <a:r>
                <a:rPr lang="pt-PT" sz="1100" dirty="0" err="1"/>
                <a:t>Degradation</a:t>
              </a:r>
              <a:endParaRPr lang="pt-PT" sz="1100" dirty="0"/>
            </a:p>
          </p:txBody>
        </p:sp>
        <p:sp>
          <p:nvSpPr>
            <p:cNvPr id="393" name="CaixaDeTexto 392">
              <a:extLst>
                <a:ext uri="{FF2B5EF4-FFF2-40B4-BE49-F238E27FC236}">
                  <a16:creationId xmlns:a16="http://schemas.microsoft.com/office/drawing/2014/main" id="{ACB9E2BB-9E58-4F45-8269-D9149AFE1765}"/>
                </a:ext>
              </a:extLst>
            </p:cNvPr>
            <p:cNvSpPr txBox="1"/>
            <p:nvPr/>
          </p:nvSpPr>
          <p:spPr>
            <a:xfrm>
              <a:off x="4683574" y="4872335"/>
              <a:ext cx="1363046" cy="461665"/>
            </a:xfrm>
            <a:prstGeom prst="rect">
              <a:avLst/>
            </a:prstGeom>
            <a:noFill/>
          </p:spPr>
          <p:txBody>
            <a:bodyPr wrap="square" rtlCol="0">
              <a:spAutoFit/>
            </a:bodyPr>
            <a:lstStyle/>
            <a:p>
              <a:pPr algn="ctr"/>
              <a:r>
                <a:rPr lang="pt-PT" sz="1200" dirty="0" err="1"/>
                <a:t>Transcription</a:t>
              </a:r>
              <a:r>
                <a:rPr lang="pt-PT" sz="1200" dirty="0"/>
                <a:t> </a:t>
              </a:r>
              <a:r>
                <a:rPr lang="pt-PT" sz="1200" dirty="0" err="1"/>
                <a:t>of</a:t>
              </a:r>
              <a:r>
                <a:rPr lang="pt-PT" sz="1200" dirty="0"/>
                <a:t> target genes</a:t>
              </a:r>
            </a:p>
          </p:txBody>
        </p:sp>
        <p:grpSp>
          <p:nvGrpSpPr>
            <p:cNvPr id="8" name="Grupo 7"/>
            <p:cNvGrpSpPr/>
            <p:nvPr/>
          </p:nvGrpSpPr>
          <p:grpSpPr>
            <a:xfrm>
              <a:off x="5447908" y="2754984"/>
              <a:ext cx="665489" cy="282309"/>
              <a:chOff x="7295013" y="2077983"/>
              <a:chExt cx="665489" cy="282309"/>
            </a:xfrm>
          </p:grpSpPr>
          <p:sp>
            <p:nvSpPr>
              <p:cNvPr id="6" name="Oval 5"/>
              <p:cNvSpPr/>
              <p:nvPr/>
            </p:nvSpPr>
            <p:spPr>
              <a:xfrm>
                <a:off x="7295013" y="2077983"/>
                <a:ext cx="665489" cy="28230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CaixaDeTexto 6"/>
              <p:cNvSpPr txBox="1"/>
              <p:nvPr/>
            </p:nvSpPr>
            <p:spPr>
              <a:xfrm>
                <a:off x="7331527" y="2078050"/>
                <a:ext cx="613123" cy="276999"/>
              </a:xfrm>
              <a:prstGeom prst="rect">
                <a:avLst/>
              </a:prstGeom>
              <a:noFill/>
            </p:spPr>
            <p:txBody>
              <a:bodyPr wrap="square" rtlCol="0">
                <a:spAutoFit/>
              </a:bodyPr>
              <a:lstStyle/>
              <a:p>
                <a:pPr algn="ctr"/>
                <a:r>
                  <a:rPr lang="pt-PT" sz="1200" b="1" dirty="0"/>
                  <a:t>CYP19</a:t>
                </a:r>
              </a:p>
            </p:txBody>
          </p:sp>
        </p:grpSp>
        <p:sp>
          <p:nvSpPr>
            <p:cNvPr id="210" name="Pentágono 360">
              <a:extLst>
                <a:ext uri="{FF2B5EF4-FFF2-40B4-BE49-F238E27FC236}">
                  <a16:creationId xmlns:a16="http://schemas.microsoft.com/office/drawing/2014/main" id="{F4CBEBC7-A2FC-4FC7-A66D-24FBEB7EBD30}"/>
                </a:ext>
              </a:extLst>
            </p:cNvPr>
            <p:cNvSpPr/>
            <p:nvPr/>
          </p:nvSpPr>
          <p:spPr>
            <a:xfrm>
              <a:off x="457200" y="4038600"/>
              <a:ext cx="314124" cy="310008"/>
            </a:xfrm>
            <a:prstGeom prst="pentagon">
              <a:avLst/>
            </a:prstGeom>
            <a:solidFill>
              <a:srgbClr val="9B59CD"/>
            </a:solidFill>
            <a:ln>
              <a:solidFill>
                <a:srgbClr val="9B5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tx1"/>
                  </a:solidFill>
                </a:rPr>
                <a:t>A</a:t>
              </a:r>
            </a:p>
          </p:txBody>
        </p:sp>
        <p:sp>
          <p:nvSpPr>
            <p:cNvPr id="9" name="CaixaDeTexto 8"/>
            <p:cNvSpPr txBox="1"/>
            <p:nvPr/>
          </p:nvSpPr>
          <p:spPr>
            <a:xfrm>
              <a:off x="766289" y="4130718"/>
              <a:ext cx="776187" cy="246221"/>
            </a:xfrm>
            <a:prstGeom prst="rect">
              <a:avLst/>
            </a:prstGeom>
            <a:noFill/>
          </p:spPr>
          <p:txBody>
            <a:bodyPr wrap="square" rtlCol="0">
              <a:spAutoFit/>
            </a:bodyPr>
            <a:lstStyle/>
            <a:p>
              <a:r>
                <a:rPr lang="pt-PT" sz="1000" dirty="0" err="1"/>
                <a:t>Androgens</a:t>
              </a:r>
              <a:endParaRPr lang="pt-PT" sz="1000" dirty="0"/>
            </a:p>
          </p:txBody>
        </p:sp>
        <p:grpSp>
          <p:nvGrpSpPr>
            <p:cNvPr id="214" name="Grupo 213"/>
            <p:cNvGrpSpPr/>
            <p:nvPr/>
          </p:nvGrpSpPr>
          <p:grpSpPr>
            <a:xfrm>
              <a:off x="4715166" y="1692518"/>
              <a:ext cx="437836" cy="307777"/>
              <a:chOff x="5022968" y="2077983"/>
              <a:chExt cx="437836" cy="307777"/>
            </a:xfrm>
          </p:grpSpPr>
          <p:sp>
            <p:nvSpPr>
              <p:cNvPr id="215" name="Oval 214">
                <a:extLst>
                  <a:ext uri="{FF2B5EF4-FFF2-40B4-BE49-F238E27FC236}">
                    <a16:creationId xmlns:a16="http://schemas.microsoft.com/office/drawing/2014/main" id="{AD339D3F-7680-42EB-BC92-6457276D73DC}"/>
                  </a:ext>
                </a:extLst>
              </p:cNvPr>
              <p:cNvSpPr/>
              <p:nvPr/>
            </p:nvSpPr>
            <p:spPr>
              <a:xfrm>
                <a:off x="5022968" y="2077983"/>
                <a:ext cx="328205" cy="307777"/>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359" name="CaixaDeTexto 358">
                <a:extLst>
                  <a:ext uri="{FF2B5EF4-FFF2-40B4-BE49-F238E27FC236}">
                    <a16:creationId xmlns:a16="http://schemas.microsoft.com/office/drawing/2014/main" id="{3744BD3B-B859-452E-B8F7-719307276087}"/>
                  </a:ext>
                </a:extLst>
              </p:cNvPr>
              <p:cNvSpPr txBox="1"/>
              <p:nvPr/>
            </p:nvSpPr>
            <p:spPr>
              <a:xfrm>
                <a:off x="5066908" y="2078939"/>
                <a:ext cx="393896" cy="281353"/>
              </a:xfrm>
              <a:prstGeom prst="rect">
                <a:avLst/>
              </a:prstGeom>
              <a:noFill/>
            </p:spPr>
            <p:txBody>
              <a:bodyPr wrap="square" rtlCol="0">
                <a:spAutoFit/>
              </a:bodyPr>
              <a:lstStyle/>
              <a:p>
                <a:r>
                  <a:rPr lang="pt-PT" sz="1200" b="1" dirty="0">
                    <a:solidFill>
                      <a:schemeClr val="bg1"/>
                    </a:solidFill>
                  </a:rPr>
                  <a:t>E</a:t>
                </a:r>
              </a:p>
            </p:txBody>
          </p:sp>
        </p:grpSp>
        <p:grpSp>
          <p:nvGrpSpPr>
            <p:cNvPr id="368" name="Grupo 367"/>
            <p:cNvGrpSpPr/>
            <p:nvPr/>
          </p:nvGrpSpPr>
          <p:grpSpPr>
            <a:xfrm>
              <a:off x="4685539" y="2418010"/>
              <a:ext cx="437836" cy="307777"/>
              <a:chOff x="5022968" y="2077983"/>
              <a:chExt cx="437836" cy="307777"/>
            </a:xfrm>
          </p:grpSpPr>
          <p:sp>
            <p:nvSpPr>
              <p:cNvPr id="369" name="Oval 368">
                <a:extLst>
                  <a:ext uri="{FF2B5EF4-FFF2-40B4-BE49-F238E27FC236}">
                    <a16:creationId xmlns:a16="http://schemas.microsoft.com/office/drawing/2014/main" id="{AD339D3F-7680-42EB-BC92-6457276D73DC}"/>
                  </a:ext>
                </a:extLst>
              </p:cNvPr>
              <p:cNvSpPr/>
              <p:nvPr/>
            </p:nvSpPr>
            <p:spPr>
              <a:xfrm>
                <a:off x="5022968" y="2077983"/>
                <a:ext cx="328205" cy="307777"/>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370" name="CaixaDeTexto 369">
                <a:extLst>
                  <a:ext uri="{FF2B5EF4-FFF2-40B4-BE49-F238E27FC236}">
                    <a16:creationId xmlns:a16="http://schemas.microsoft.com/office/drawing/2014/main" id="{3744BD3B-B859-452E-B8F7-719307276087}"/>
                  </a:ext>
                </a:extLst>
              </p:cNvPr>
              <p:cNvSpPr txBox="1"/>
              <p:nvPr/>
            </p:nvSpPr>
            <p:spPr>
              <a:xfrm>
                <a:off x="5066908" y="2078939"/>
                <a:ext cx="393896" cy="281353"/>
              </a:xfrm>
              <a:prstGeom prst="rect">
                <a:avLst/>
              </a:prstGeom>
              <a:noFill/>
            </p:spPr>
            <p:txBody>
              <a:bodyPr wrap="square" rtlCol="0">
                <a:spAutoFit/>
              </a:bodyPr>
              <a:lstStyle/>
              <a:p>
                <a:r>
                  <a:rPr lang="pt-PT" sz="1200" b="1" dirty="0">
                    <a:solidFill>
                      <a:schemeClr val="bg1"/>
                    </a:solidFill>
                  </a:rPr>
                  <a:t>E</a:t>
                </a:r>
              </a:p>
            </p:txBody>
          </p:sp>
        </p:grpSp>
        <p:sp>
          <p:nvSpPr>
            <p:cNvPr id="372" name="Pentágono 360">
              <a:extLst>
                <a:ext uri="{FF2B5EF4-FFF2-40B4-BE49-F238E27FC236}">
                  <a16:creationId xmlns:a16="http://schemas.microsoft.com/office/drawing/2014/main" id="{F4CBEBC7-A2FC-4FC7-A66D-24FBEB7EBD30}"/>
                </a:ext>
              </a:extLst>
            </p:cNvPr>
            <p:cNvSpPr/>
            <p:nvPr/>
          </p:nvSpPr>
          <p:spPr>
            <a:xfrm>
              <a:off x="6706753" y="2562221"/>
              <a:ext cx="314124" cy="310008"/>
            </a:xfrm>
            <a:prstGeom prst="pentagon">
              <a:avLst/>
            </a:prstGeom>
            <a:solidFill>
              <a:srgbClr val="9B59CD"/>
            </a:solidFill>
            <a:ln>
              <a:solidFill>
                <a:srgbClr val="9B5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tx1"/>
                  </a:solidFill>
                </a:rPr>
                <a:t>A</a:t>
              </a:r>
            </a:p>
          </p:txBody>
        </p:sp>
        <p:sp>
          <p:nvSpPr>
            <p:cNvPr id="14" name="Forma livre 13"/>
            <p:cNvSpPr/>
            <p:nvPr/>
          </p:nvSpPr>
          <p:spPr>
            <a:xfrm>
              <a:off x="6627043" y="3175218"/>
              <a:ext cx="219100" cy="201097"/>
            </a:xfrm>
            <a:custGeom>
              <a:avLst/>
              <a:gdLst>
                <a:gd name="connsiteX0" fmla="*/ 0 w 219100"/>
                <a:gd name="connsiteY0" fmla="*/ 77029 h 201097"/>
                <a:gd name="connsiteX1" fmla="*/ 84842 w 219100"/>
                <a:gd name="connsiteY1" fmla="*/ 199578 h 201097"/>
                <a:gd name="connsiteX2" fmla="*/ 141402 w 219100"/>
                <a:gd name="connsiteY2" fmla="*/ 1615 h 201097"/>
                <a:gd name="connsiteX3" fmla="*/ 188536 w 219100"/>
                <a:gd name="connsiteY3" fmla="*/ 105310 h 201097"/>
                <a:gd name="connsiteX4" fmla="*/ 179110 w 219100"/>
                <a:gd name="connsiteY4" fmla="*/ 95883 h 201097"/>
                <a:gd name="connsiteX5" fmla="*/ 169683 w 219100"/>
                <a:gd name="connsiteY5" fmla="*/ 161871 h 201097"/>
                <a:gd name="connsiteX6" fmla="*/ 216817 w 219100"/>
                <a:gd name="connsiteY6" fmla="*/ 143017 h 201097"/>
                <a:gd name="connsiteX7" fmla="*/ 207390 w 219100"/>
                <a:gd name="connsiteY7" fmla="*/ 114737 h 2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00" h="201097">
                  <a:moveTo>
                    <a:pt x="0" y="77029"/>
                  </a:moveTo>
                  <a:cubicBezTo>
                    <a:pt x="30637" y="144588"/>
                    <a:pt x="61275" y="212147"/>
                    <a:pt x="84842" y="199578"/>
                  </a:cubicBezTo>
                  <a:cubicBezTo>
                    <a:pt x="108409" y="187009"/>
                    <a:pt x="124120" y="17326"/>
                    <a:pt x="141402" y="1615"/>
                  </a:cubicBezTo>
                  <a:cubicBezTo>
                    <a:pt x="158684" y="-14096"/>
                    <a:pt x="182251" y="89599"/>
                    <a:pt x="188536" y="105310"/>
                  </a:cubicBezTo>
                  <a:cubicBezTo>
                    <a:pt x="194821" y="121021"/>
                    <a:pt x="182252" y="86456"/>
                    <a:pt x="179110" y="95883"/>
                  </a:cubicBezTo>
                  <a:cubicBezTo>
                    <a:pt x="175968" y="105310"/>
                    <a:pt x="163399" y="154015"/>
                    <a:pt x="169683" y="161871"/>
                  </a:cubicBezTo>
                  <a:cubicBezTo>
                    <a:pt x="175968" y="169727"/>
                    <a:pt x="216817" y="143017"/>
                    <a:pt x="216817" y="143017"/>
                  </a:cubicBezTo>
                  <a:cubicBezTo>
                    <a:pt x="223102" y="135161"/>
                    <a:pt x="215246" y="124949"/>
                    <a:pt x="207390" y="114737"/>
                  </a:cubicBezTo>
                </a:path>
              </a:pathLst>
            </a:cu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Forma livre 14"/>
            <p:cNvSpPr/>
            <p:nvPr/>
          </p:nvSpPr>
          <p:spPr>
            <a:xfrm>
              <a:off x="6485641" y="3308697"/>
              <a:ext cx="122549" cy="171651"/>
            </a:xfrm>
            <a:custGeom>
              <a:avLst/>
              <a:gdLst>
                <a:gd name="connsiteX0" fmla="*/ 0 w 122549"/>
                <a:gd name="connsiteY0" fmla="*/ 75526 h 171651"/>
                <a:gd name="connsiteX1" fmla="*/ 47134 w 122549"/>
                <a:gd name="connsiteY1" fmla="*/ 169794 h 171651"/>
                <a:gd name="connsiteX2" fmla="*/ 37707 w 122549"/>
                <a:gd name="connsiteY2" fmla="*/ 111 h 171651"/>
                <a:gd name="connsiteX3" fmla="*/ 122549 w 122549"/>
                <a:gd name="connsiteY3" fmla="*/ 141513 h 171651"/>
                <a:gd name="connsiteX4" fmla="*/ 122549 w 122549"/>
                <a:gd name="connsiteY4" fmla="*/ 141513 h 171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49" h="171651">
                  <a:moveTo>
                    <a:pt x="0" y="75526"/>
                  </a:moveTo>
                  <a:cubicBezTo>
                    <a:pt x="20425" y="128944"/>
                    <a:pt x="40850" y="182363"/>
                    <a:pt x="47134" y="169794"/>
                  </a:cubicBezTo>
                  <a:cubicBezTo>
                    <a:pt x="53418" y="157225"/>
                    <a:pt x="25138" y="4824"/>
                    <a:pt x="37707" y="111"/>
                  </a:cubicBezTo>
                  <a:cubicBezTo>
                    <a:pt x="50276" y="-4602"/>
                    <a:pt x="122549" y="141513"/>
                    <a:pt x="122549" y="141513"/>
                  </a:cubicBezTo>
                  <a:lnTo>
                    <a:pt x="122549" y="141513"/>
                  </a:lnTo>
                </a:path>
              </a:pathLst>
            </a:cu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Forma livre 15"/>
            <p:cNvSpPr/>
            <p:nvPr/>
          </p:nvSpPr>
          <p:spPr>
            <a:xfrm>
              <a:off x="6796726" y="3374773"/>
              <a:ext cx="227306" cy="160292"/>
            </a:xfrm>
            <a:custGeom>
              <a:avLst/>
              <a:gdLst>
                <a:gd name="connsiteX0" fmla="*/ 0 w 227306"/>
                <a:gd name="connsiteY0" fmla="*/ 150852 h 160292"/>
                <a:gd name="connsiteX1" fmla="*/ 94268 w 227306"/>
                <a:gd name="connsiteY1" fmla="*/ 23 h 160292"/>
                <a:gd name="connsiteX2" fmla="*/ 122548 w 227306"/>
                <a:gd name="connsiteY2" fmla="*/ 160279 h 160292"/>
                <a:gd name="connsiteX3" fmla="*/ 179109 w 227306"/>
                <a:gd name="connsiteY3" fmla="*/ 9450 h 160292"/>
                <a:gd name="connsiteX4" fmla="*/ 226243 w 227306"/>
                <a:gd name="connsiteY4" fmla="*/ 47157 h 160292"/>
                <a:gd name="connsiteX5" fmla="*/ 207389 w 227306"/>
                <a:gd name="connsiteY5" fmla="*/ 84864 h 16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06" h="160292">
                  <a:moveTo>
                    <a:pt x="0" y="150852"/>
                  </a:moveTo>
                  <a:cubicBezTo>
                    <a:pt x="36921" y="74652"/>
                    <a:pt x="73843" y="-1548"/>
                    <a:pt x="94268" y="23"/>
                  </a:cubicBezTo>
                  <a:cubicBezTo>
                    <a:pt x="114693" y="1594"/>
                    <a:pt x="108408" y="158708"/>
                    <a:pt x="122548" y="160279"/>
                  </a:cubicBezTo>
                  <a:cubicBezTo>
                    <a:pt x="136688" y="161850"/>
                    <a:pt x="161827" y="28304"/>
                    <a:pt x="179109" y="9450"/>
                  </a:cubicBezTo>
                  <a:cubicBezTo>
                    <a:pt x="196391" y="-9404"/>
                    <a:pt x="221530" y="34588"/>
                    <a:pt x="226243" y="47157"/>
                  </a:cubicBezTo>
                  <a:cubicBezTo>
                    <a:pt x="230956" y="59726"/>
                    <a:pt x="219172" y="72295"/>
                    <a:pt x="207389" y="84864"/>
                  </a:cubicBezTo>
                </a:path>
              </a:pathLst>
            </a:cu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Forma livre 16"/>
            <p:cNvSpPr/>
            <p:nvPr/>
          </p:nvSpPr>
          <p:spPr>
            <a:xfrm>
              <a:off x="6932529" y="3157979"/>
              <a:ext cx="101108" cy="131976"/>
            </a:xfrm>
            <a:custGeom>
              <a:avLst/>
              <a:gdLst>
                <a:gd name="connsiteX0" fmla="*/ 15026 w 101108"/>
                <a:gd name="connsiteY0" fmla="*/ 0 h 131976"/>
                <a:gd name="connsiteX1" fmla="*/ 5599 w 101108"/>
                <a:gd name="connsiteY1" fmla="*/ 113122 h 131976"/>
                <a:gd name="connsiteX2" fmla="*/ 90440 w 101108"/>
                <a:gd name="connsiteY2" fmla="*/ 47134 h 131976"/>
                <a:gd name="connsiteX3" fmla="*/ 99867 w 101108"/>
                <a:gd name="connsiteY3" fmla="*/ 131976 h 131976"/>
                <a:gd name="connsiteX4" fmla="*/ 99867 w 101108"/>
                <a:gd name="connsiteY4" fmla="*/ 131976 h 13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8" h="131976">
                  <a:moveTo>
                    <a:pt x="15026" y="0"/>
                  </a:moveTo>
                  <a:cubicBezTo>
                    <a:pt x="4028" y="52633"/>
                    <a:pt x="-6970" y="105266"/>
                    <a:pt x="5599" y="113122"/>
                  </a:cubicBezTo>
                  <a:cubicBezTo>
                    <a:pt x="18168" y="120978"/>
                    <a:pt x="74729" y="43992"/>
                    <a:pt x="90440" y="47134"/>
                  </a:cubicBezTo>
                  <a:cubicBezTo>
                    <a:pt x="106151" y="50276"/>
                    <a:pt x="99867" y="131976"/>
                    <a:pt x="99867" y="131976"/>
                  </a:cubicBezTo>
                  <a:lnTo>
                    <a:pt x="99867" y="131976"/>
                  </a:lnTo>
                </a:path>
              </a:pathLst>
            </a:cu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74" name="Forma livre 373"/>
            <p:cNvSpPr/>
            <p:nvPr/>
          </p:nvSpPr>
          <p:spPr>
            <a:xfrm>
              <a:off x="6490103" y="3092103"/>
              <a:ext cx="101108" cy="131976"/>
            </a:xfrm>
            <a:custGeom>
              <a:avLst/>
              <a:gdLst>
                <a:gd name="connsiteX0" fmla="*/ 15026 w 101108"/>
                <a:gd name="connsiteY0" fmla="*/ 0 h 131976"/>
                <a:gd name="connsiteX1" fmla="*/ 5599 w 101108"/>
                <a:gd name="connsiteY1" fmla="*/ 113122 h 131976"/>
                <a:gd name="connsiteX2" fmla="*/ 90440 w 101108"/>
                <a:gd name="connsiteY2" fmla="*/ 47134 h 131976"/>
                <a:gd name="connsiteX3" fmla="*/ 99867 w 101108"/>
                <a:gd name="connsiteY3" fmla="*/ 131976 h 131976"/>
                <a:gd name="connsiteX4" fmla="*/ 99867 w 101108"/>
                <a:gd name="connsiteY4" fmla="*/ 131976 h 13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8" h="131976">
                  <a:moveTo>
                    <a:pt x="15026" y="0"/>
                  </a:moveTo>
                  <a:cubicBezTo>
                    <a:pt x="4028" y="52633"/>
                    <a:pt x="-6970" y="105266"/>
                    <a:pt x="5599" y="113122"/>
                  </a:cubicBezTo>
                  <a:cubicBezTo>
                    <a:pt x="18168" y="120978"/>
                    <a:pt x="74729" y="43992"/>
                    <a:pt x="90440" y="47134"/>
                  </a:cubicBezTo>
                  <a:cubicBezTo>
                    <a:pt x="106151" y="50276"/>
                    <a:pt x="99867" y="131976"/>
                    <a:pt x="99867" y="131976"/>
                  </a:cubicBezTo>
                  <a:lnTo>
                    <a:pt x="99867" y="131976"/>
                  </a:lnTo>
                </a:path>
              </a:pathLst>
            </a:cu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375" name="Agrupar 376">
              <a:extLst>
                <a:ext uri="{FF2B5EF4-FFF2-40B4-BE49-F238E27FC236}">
                  <a16:creationId xmlns:a16="http://schemas.microsoft.com/office/drawing/2014/main" id="{8B687770-5A56-4373-AE46-3494CA2BCBC0}"/>
                </a:ext>
              </a:extLst>
            </p:cNvPr>
            <p:cNvGrpSpPr/>
            <p:nvPr/>
          </p:nvGrpSpPr>
          <p:grpSpPr>
            <a:xfrm rot="17388301">
              <a:off x="3577161" y="3939640"/>
              <a:ext cx="269543" cy="756333"/>
              <a:chOff x="11029071" y="1528773"/>
              <a:chExt cx="182880" cy="517566"/>
            </a:xfrm>
          </p:grpSpPr>
          <p:cxnSp>
            <p:nvCxnSpPr>
              <p:cNvPr id="381" name="Conexão reta 380">
                <a:extLst>
                  <a:ext uri="{FF2B5EF4-FFF2-40B4-BE49-F238E27FC236}">
                    <a16:creationId xmlns:a16="http://schemas.microsoft.com/office/drawing/2014/main" id="{9C966DCF-7BA7-4F49-AC7A-D05D727BBBC9}"/>
                  </a:ext>
                </a:extLst>
              </p:cNvPr>
              <p:cNvCxnSpPr/>
              <p:nvPr/>
            </p:nvCxnSpPr>
            <p:spPr>
              <a:xfrm>
                <a:off x="11130626" y="1528773"/>
                <a:ext cx="0" cy="49270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82" name="Conexão reta 381">
                <a:extLst>
                  <a:ext uri="{FF2B5EF4-FFF2-40B4-BE49-F238E27FC236}">
                    <a16:creationId xmlns:a16="http://schemas.microsoft.com/office/drawing/2014/main" id="{8F700DFC-CBE1-4BCA-9FD9-C1DDBA71E026}"/>
                  </a:ext>
                </a:extLst>
              </p:cNvPr>
              <p:cNvCxnSpPr>
                <a:cxnSpLocks/>
              </p:cNvCxnSpPr>
              <p:nvPr/>
            </p:nvCxnSpPr>
            <p:spPr>
              <a:xfrm>
                <a:off x="11029071" y="2046339"/>
                <a:ext cx="18288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383" name="Grupo 382"/>
            <p:cNvGrpSpPr/>
            <p:nvPr/>
          </p:nvGrpSpPr>
          <p:grpSpPr>
            <a:xfrm>
              <a:off x="2781409" y="3288805"/>
              <a:ext cx="437836" cy="307777"/>
              <a:chOff x="5022968" y="2077983"/>
              <a:chExt cx="437836" cy="307777"/>
            </a:xfrm>
          </p:grpSpPr>
          <p:sp>
            <p:nvSpPr>
              <p:cNvPr id="386" name="Oval 385">
                <a:extLst>
                  <a:ext uri="{FF2B5EF4-FFF2-40B4-BE49-F238E27FC236}">
                    <a16:creationId xmlns:a16="http://schemas.microsoft.com/office/drawing/2014/main" id="{AD339D3F-7680-42EB-BC92-6457276D73DC}"/>
                  </a:ext>
                </a:extLst>
              </p:cNvPr>
              <p:cNvSpPr/>
              <p:nvPr/>
            </p:nvSpPr>
            <p:spPr>
              <a:xfrm>
                <a:off x="5022968" y="2077983"/>
                <a:ext cx="328205" cy="307777"/>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387" name="CaixaDeTexto 386">
                <a:extLst>
                  <a:ext uri="{FF2B5EF4-FFF2-40B4-BE49-F238E27FC236}">
                    <a16:creationId xmlns:a16="http://schemas.microsoft.com/office/drawing/2014/main" id="{3744BD3B-B859-452E-B8F7-719307276087}"/>
                  </a:ext>
                </a:extLst>
              </p:cNvPr>
              <p:cNvSpPr txBox="1"/>
              <p:nvPr/>
            </p:nvSpPr>
            <p:spPr>
              <a:xfrm>
                <a:off x="5066908" y="2078939"/>
                <a:ext cx="393896" cy="281353"/>
              </a:xfrm>
              <a:prstGeom prst="rect">
                <a:avLst/>
              </a:prstGeom>
              <a:noFill/>
            </p:spPr>
            <p:txBody>
              <a:bodyPr wrap="square" rtlCol="0">
                <a:spAutoFit/>
              </a:bodyPr>
              <a:lstStyle/>
              <a:p>
                <a:r>
                  <a:rPr lang="pt-PT" sz="1200" b="1" dirty="0">
                    <a:solidFill>
                      <a:schemeClr val="bg1"/>
                    </a:solidFill>
                  </a:rPr>
                  <a:t>E</a:t>
                </a:r>
              </a:p>
            </p:txBody>
          </p:sp>
        </p:grpSp>
        <p:grpSp>
          <p:nvGrpSpPr>
            <p:cNvPr id="388" name="Grupo 387"/>
            <p:cNvGrpSpPr/>
            <p:nvPr/>
          </p:nvGrpSpPr>
          <p:grpSpPr>
            <a:xfrm>
              <a:off x="3027760" y="3295694"/>
              <a:ext cx="437836" cy="307777"/>
              <a:chOff x="5022968" y="2077983"/>
              <a:chExt cx="437836" cy="307777"/>
            </a:xfrm>
          </p:grpSpPr>
          <p:sp>
            <p:nvSpPr>
              <p:cNvPr id="389" name="Oval 388">
                <a:extLst>
                  <a:ext uri="{FF2B5EF4-FFF2-40B4-BE49-F238E27FC236}">
                    <a16:creationId xmlns:a16="http://schemas.microsoft.com/office/drawing/2014/main" id="{AD339D3F-7680-42EB-BC92-6457276D73DC}"/>
                  </a:ext>
                </a:extLst>
              </p:cNvPr>
              <p:cNvSpPr/>
              <p:nvPr/>
            </p:nvSpPr>
            <p:spPr>
              <a:xfrm>
                <a:off x="5022968" y="2077983"/>
                <a:ext cx="328205" cy="307777"/>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390" name="CaixaDeTexto 389">
                <a:extLst>
                  <a:ext uri="{FF2B5EF4-FFF2-40B4-BE49-F238E27FC236}">
                    <a16:creationId xmlns:a16="http://schemas.microsoft.com/office/drawing/2014/main" id="{3744BD3B-B859-452E-B8F7-719307276087}"/>
                  </a:ext>
                </a:extLst>
              </p:cNvPr>
              <p:cNvSpPr txBox="1"/>
              <p:nvPr/>
            </p:nvSpPr>
            <p:spPr>
              <a:xfrm>
                <a:off x="5066908" y="2078939"/>
                <a:ext cx="393896" cy="281353"/>
              </a:xfrm>
              <a:prstGeom prst="rect">
                <a:avLst/>
              </a:prstGeom>
              <a:noFill/>
            </p:spPr>
            <p:txBody>
              <a:bodyPr wrap="square" rtlCol="0">
                <a:spAutoFit/>
              </a:bodyPr>
              <a:lstStyle/>
              <a:p>
                <a:r>
                  <a:rPr lang="pt-PT" sz="1200" b="1" dirty="0">
                    <a:solidFill>
                      <a:schemeClr val="bg1"/>
                    </a:solidFill>
                  </a:rPr>
                  <a:t>E</a:t>
                </a:r>
              </a:p>
            </p:txBody>
          </p:sp>
        </p:grpSp>
        <p:grpSp>
          <p:nvGrpSpPr>
            <p:cNvPr id="412" name="Grupo 411"/>
            <p:cNvGrpSpPr/>
            <p:nvPr/>
          </p:nvGrpSpPr>
          <p:grpSpPr>
            <a:xfrm>
              <a:off x="4611630" y="3862899"/>
              <a:ext cx="437836" cy="307777"/>
              <a:chOff x="5022968" y="2077983"/>
              <a:chExt cx="437836" cy="307777"/>
            </a:xfrm>
          </p:grpSpPr>
          <p:sp>
            <p:nvSpPr>
              <p:cNvPr id="413" name="Oval 412">
                <a:extLst>
                  <a:ext uri="{FF2B5EF4-FFF2-40B4-BE49-F238E27FC236}">
                    <a16:creationId xmlns:a16="http://schemas.microsoft.com/office/drawing/2014/main" id="{AD339D3F-7680-42EB-BC92-6457276D73DC}"/>
                  </a:ext>
                </a:extLst>
              </p:cNvPr>
              <p:cNvSpPr/>
              <p:nvPr/>
            </p:nvSpPr>
            <p:spPr>
              <a:xfrm>
                <a:off x="5022968" y="2077983"/>
                <a:ext cx="328205" cy="307777"/>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414" name="CaixaDeTexto 413">
                <a:extLst>
                  <a:ext uri="{FF2B5EF4-FFF2-40B4-BE49-F238E27FC236}">
                    <a16:creationId xmlns:a16="http://schemas.microsoft.com/office/drawing/2014/main" id="{3744BD3B-B859-452E-B8F7-719307276087}"/>
                  </a:ext>
                </a:extLst>
              </p:cNvPr>
              <p:cNvSpPr txBox="1"/>
              <p:nvPr/>
            </p:nvSpPr>
            <p:spPr>
              <a:xfrm>
                <a:off x="5066908" y="2078939"/>
                <a:ext cx="393896" cy="281353"/>
              </a:xfrm>
              <a:prstGeom prst="rect">
                <a:avLst/>
              </a:prstGeom>
              <a:noFill/>
            </p:spPr>
            <p:txBody>
              <a:bodyPr wrap="square" rtlCol="0">
                <a:spAutoFit/>
              </a:bodyPr>
              <a:lstStyle/>
              <a:p>
                <a:r>
                  <a:rPr lang="pt-PT" sz="1200" b="1" dirty="0">
                    <a:solidFill>
                      <a:schemeClr val="bg1"/>
                    </a:solidFill>
                  </a:rPr>
                  <a:t>E</a:t>
                </a:r>
              </a:p>
            </p:txBody>
          </p:sp>
        </p:grpSp>
        <p:grpSp>
          <p:nvGrpSpPr>
            <p:cNvPr id="415" name="Grupo 414"/>
            <p:cNvGrpSpPr/>
            <p:nvPr/>
          </p:nvGrpSpPr>
          <p:grpSpPr>
            <a:xfrm>
              <a:off x="4884838" y="3862342"/>
              <a:ext cx="437836" cy="307777"/>
              <a:chOff x="5022968" y="2077983"/>
              <a:chExt cx="437836" cy="307777"/>
            </a:xfrm>
          </p:grpSpPr>
          <p:sp>
            <p:nvSpPr>
              <p:cNvPr id="416" name="Oval 415">
                <a:extLst>
                  <a:ext uri="{FF2B5EF4-FFF2-40B4-BE49-F238E27FC236}">
                    <a16:creationId xmlns:a16="http://schemas.microsoft.com/office/drawing/2014/main" id="{AD339D3F-7680-42EB-BC92-6457276D73DC}"/>
                  </a:ext>
                </a:extLst>
              </p:cNvPr>
              <p:cNvSpPr/>
              <p:nvPr/>
            </p:nvSpPr>
            <p:spPr>
              <a:xfrm>
                <a:off x="5022968" y="2077983"/>
                <a:ext cx="328205" cy="307777"/>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417" name="CaixaDeTexto 416">
                <a:extLst>
                  <a:ext uri="{FF2B5EF4-FFF2-40B4-BE49-F238E27FC236}">
                    <a16:creationId xmlns:a16="http://schemas.microsoft.com/office/drawing/2014/main" id="{3744BD3B-B859-452E-B8F7-719307276087}"/>
                  </a:ext>
                </a:extLst>
              </p:cNvPr>
              <p:cNvSpPr txBox="1"/>
              <p:nvPr/>
            </p:nvSpPr>
            <p:spPr>
              <a:xfrm>
                <a:off x="5066908" y="2078939"/>
                <a:ext cx="393896" cy="281353"/>
              </a:xfrm>
              <a:prstGeom prst="rect">
                <a:avLst/>
              </a:prstGeom>
              <a:noFill/>
            </p:spPr>
            <p:txBody>
              <a:bodyPr wrap="square" rtlCol="0">
                <a:spAutoFit/>
              </a:bodyPr>
              <a:lstStyle/>
              <a:p>
                <a:r>
                  <a:rPr lang="pt-PT" sz="1200" b="1" dirty="0">
                    <a:solidFill>
                      <a:schemeClr val="bg1"/>
                    </a:solidFill>
                  </a:rPr>
                  <a:t>E</a:t>
                </a:r>
              </a:p>
            </p:txBody>
          </p:sp>
        </p:grpSp>
        <p:grpSp>
          <p:nvGrpSpPr>
            <p:cNvPr id="427" name="Grupo 426"/>
            <p:cNvGrpSpPr/>
            <p:nvPr/>
          </p:nvGrpSpPr>
          <p:grpSpPr>
            <a:xfrm>
              <a:off x="457200" y="4469057"/>
              <a:ext cx="437836" cy="307777"/>
              <a:chOff x="5022968" y="2077983"/>
              <a:chExt cx="437836" cy="307777"/>
            </a:xfrm>
          </p:grpSpPr>
          <p:sp>
            <p:nvSpPr>
              <p:cNvPr id="428" name="Oval 427">
                <a:extLst>
                  <a:ext uri="{FF2B5EF4-FFF2-40B4-BE49-F238E27FC236}">
                    <a16:creationId xmlns:a16="http://schemas.microsoft.com/office/drawing/2014/main" id="{AD339D3F-7680-42EB-BC92-6457276D73DC}"/>
                  </a:ext>
                </a:extLst>
              </p:cNvPr>
              <p:cNvSpPr/>
              <p:nvPr/>
            </p:nvSpPr>
            <p:spPr>
              <a:xfrm>
                <a:off x="5022968" y="2077983"/>
                <a:ext cx="328205" cy="307777"/>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429" name="CaixaDeTexto 428">
                <a:extLst>
                  <a:ext uri="{FF2B5EF4-FFF2-40B4-BE49-F238E27FC236}">
                    <a16:creationId xmlns:a16="http://schemas.microsoft.com/office/drawing/2014/main" id="{3744BD3B-B859-452E-B8F7-719307276087}"/>
                  </a:ext>
                </a:extLst>
              </p:cNvPr>
              <p:cNvSpPr txBox="1"/>
              <p:nvPr/>
            </p:nvSpPr>
            <p:spPr>
              <a:xfrm>
                <a:off x="5066908" y="2078939"/>
                <a:ext cx="393896" cy="281353"/>
              </a:xfrm>
              <a:prstGeom prst="rect">
                <a:avLst/>
              </a:prstGeom>
              <a:noFill/>
            </p:spPr>
            <p:txBody>
              <a:bodyPr wrap="square" rtlCol="0">
                <a:spAutoFit/>
              </a:bodyPr>
              <a:lstStyle/>
              <a:p>
                <a:r>
                  <a:rPr lang="pt-PT" sz="1200" b="1" dirty="0">
                    <a:solidFill>
                      <a:schemeClr val="bg1"/>
                    </a:solidFill>
                  </a:rPr>
                  <a:t>E</a:t>
                </a:r>
              </a:p>
            </p:txBody>
          </p:sp>
        </p:grpSp>
        <p:sp>
          <p:nvSpPr>
            <p:cNvPr id="430" name="CaixaDeTexto 429"/>
            <p:cNvSpPr txBox="1"/>
            <p:nvPr/>
          </p:nvSpPr>
          <p:spPr>
            <a:xfrm>
              <a:off x="767190" y="4478484"/>
              <a:ext cx="776187" cy="246221"/>
            </a:xfrm>
            <a:prstGeom prst="rect">
              <a:avLst/>
            </a:prstGeom>
            <a:noFill/>
          </p:spPr>
          <p:txBody>
            <a:bodyPr wrap="square" rtlCol="0">
              <a:spAutoFit/>
            </a:bodyPr>
            <a:lstStyle/>
            <a:p>
              <a:r>
                <a:rPr lang="pt-PT" sz="1000" dirty="0"/>
                <a:t>Estrogens</a:t>
              </a:r>
            </a:p>
          </p:txBody>
        </p:sp>
        <p:grpSp>
          <p:nvGrpSpPr>
            <p:cNvPr id="431" name="Grupo 430"/>
            <p:cNvGrpSpPr/>
            <p:nvPr/>
          </p:nvGrpSpPr>
          <p:grpSpPr>
            <a:xfrm>
              <a:off x="275848" y="4883605"/>
              <a:ext cx="665489" cy="282309"/>
              <a:chOff x="7295013" y="2077983"/>
              <a:chExt cx="665489" cy="282309"/>
            </a:xfrm>
          </p:grpSpPr>
          <p:sp>
            <p:nvSpPr>
              <p:cNvPr id="432" name="Oval 431"/>
              <p:cNvSpPr/>
              <p:nvPr/>
            </p:nvSpPr>
            <p:spPr>
              <a:xfrm>
                <a:off x="7295013" y="2077983"/>
                <a:ext cx="665489" cy="28230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33" name="CaixaDeTexto 432"/>
              <p:cNvSpPr txBox="1"/>
              <p:nvPr/>
            </p:nvSpPr>
            <p:spPr>
              <a:xfrm>
                <a:off x="7331527" y="2078050"/>
                <a:ext cx="613123" cy="276999"/>
              </a:xfrm>
              <a:prstGeom prst="rect">
                <a:avLst/>
              </a:prstGeom>
              <a:noFill/>
            </p:spPr>
            <p:txBody>
              <a:bodyPr wrap="square" rtlCol="0">
                <a:spAutoFit/>
              </a:bodyPr>
              <a:lstStyle/>
              <a:p>
                <a:pPr algn="ctr"/>
                <a:r>
                  <a:rPr lang="pt-PT" sz="1200" b="1" dirty="0"/>
                  <a:t>CYP19</a:t>
                </a:r>
              </a:p>
            </p:txBody>
          </p:sp>
        </p:grpSp>
        <p:sp>
          <p:nvSpPr>
            <p:cNvPr id="434" name="CaixaDeTexto 433"/>
            <p:cNvSpPr txBox="1"/>
            <p:nvPr/>
          </p:nvSpPr>
          <p:spPr>
            <a:xfrm>
              <a:off x="946514" y="4899060"/>
              <a:ext cx="776187" cy="246221"/>
            </a:xfrm>
            <a:prstGeom prst="rect">
              <a:avLst/>
            </a:prstGeom>
            <a:noFill/>
          </p:spPr>
          <p:txBody>
            <a:bodyPr wrap="square" rtlCol="0">
              <a:spAutoFit/>
            </a:bodyPr>
            <a:lstStyle/>
            <a:p>
              <a:r>
                <a:rPr lang="pt-PT" sz="1000" dirty="0" err="1"/>
                <a:t>Aromatase</a:t>
              </a:r>
              <a:endParaRPr lang="pt-PT" sz="1000" dirty="0"/>
            </a:p>
          </p:txBody>
        </p:sp>
        <p:grpSp>
          <p:nvGrpSpPr>
            <p:cNvPr id="435" name="Grupo 434"/>
            <p:cNvGrpSpPr/>
            <p:nvPr/>
          </p:nvGrpSpPr>
          <p:grpSpPr>
            <a:xfrm>
              <a:off x="439019" y="5259702"/>
              <a:ext cx="485091" cy="482130"/>
              <a:chOff x="3741533" y="2619437"/>
              <a:chExt cx="485091" cy="482130"/>
            </a:xfrm>
          </p:grpSpPr>
          <p:sp>
            <p:nvSpPr>
              <p:cNvPr id="436" name="Corda 435">
                <a:extLst>
                  <a:ext uri="{FF2B5EF4-FFF2-40B4-BE49-F238E27FC236}">
                    <a16:creationId xmlns:a16="http://schemas.microsoft.com/office/drawing/2014/main" id="{7F10C08F-019E-41A7-B462-072094BECA22}"/>
                  </a:ext>
                </a:extLst>
              </p:cNvPr>
              <p:cNvSpPr/>
              <p:nvPr/>
            </p:nvSpPr>
            <p:spPr>
              <a:xfrm rot="1297792">
                <a:off x="3744188" y="2619437"/>
                <a:ext cx="482436" cy="482130"/>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437" name="CaixaDeTexto 436">
                <a:extLst>
                  <a:ext uri="{FF2B5EF4-FFF2-40B4-BE49-F238E27FC236}">
                    <a16:creationId xmlns:a16="http://schemas.microsoft.com/office/drawing/2014/main" id="{70FC0899-CB25-4158-AD88-E0D64E813B98}"/>
                  </a:ext>
                </a:extLst>
              </p:cNvPr>
              <p:cNvSpPr txBox="1"/>
              <p:nvPr/>
            </p:nvSpPr>
            <p:spPr>
              <a:xfrm>
                <a:off x="3741533" y="2719736"/>
                <a:ext cx="378125" cy="307777"/>
              </a:xfrm>
              <a:prstGeom prst="rect">
                <a:avLst/>
              </a:prstGeom>
              <a:noFill/>
            </p:spPr>
            <p:txBody>
              <a:bodyPr wrap="square" rtlCol="0">
                <a:spAutoFit/>
              </a:bodyPr>
              <a:lstStyle/>
              <a:p>
                <a:r>
                  <a:rPr lang="pt-PT" sz="1400" b="1" dirty="0"/>
                  <a:t>ER</a:t>
                </a:r>
              </a:p>
            </p:txBody>
          </p:sp>
        </p:grpSp>
        <p:sp>
          <p:nvSpPr>
            <p:cNvPr id="438" name="CaixaDeTexto 437"/>
            <p:cNvSpPr txBox="1"/>
            <p:nvPr/>
          </p:nvSpPr>
          <p:spPr>
            <a:xfrm>
              <a:off x="795825" y="5377656"/>
              <a:ext cx="1258767" cy="246221"/>
            </a:xfrm>
            <a:prstGeom prst="rect">
              <a:avLst/>
            </a:prstGeom>
            <a:noFill/>
          </p:spPr>
          <p:txBody>
            <a:bodyPr wrap="square" rtlCol="0">
              <a:spAutoFit/>
            </a:bodyPr>
            <a:lstStyle/>
            <a:p>
              <a:r>
                <a:rPr lang="pt-PT" sz="1000" dirty="0" err="1"/>
                <a:t>Estrogen</a:t>
              </a:r>
              <a:r>
                <a:rPr lang="pt-PT" sz="1000" dirty="0"/>
                <a:t> </a:t>
              </a:r>
              <a:r>
                <a:rPr lang="pt-PT" sz="1000" dirty="0" err="1"/>
                <a:t>Receptor</a:t>
              </a:r>
              <a:endParaRPr lang="pt-PT" sz="1000" dirty="0"/>
            </a:p>
          </p:txBody>
        </p:sp>
      </p:grpSp>
    </p:spTree>
    <p:extLst>
      <p:ext uri="{BB962C8B-B14F-4D97-AF65-F5344CB8AC3E}">
        <p14:creationId xmlns:p14="http://schemas.microsoft.com/office/powerpoint/2010/main" val="2558619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20</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grpSp>
        <p:nvGrpSpPr>
          <p:cNvPr id="7" name="Agrupar 6">
            <a:extLst>
              <a:ext uri="{FF2B5EF4-FFF2-40B4-BE49-F238E27FC236}">
                <a16:creationId xmlns:a16="http://schemas.microsoft.com/office/drawing/2014/main" id="{89615B77-1CBB-48DB-846D-BD9ECAAB1B18}"/>
              </a:ext>
            </a:extLst>
          </p:cNvPr>
          <p:cNvGrpSpPr/>
          <p:nvPr/>
        </p:nvGrpSpPr>
        <p:grpSpPr>
          <a:xfrm>
            <a:off x="152400" y="685800"/>
            <a:ext cx="2186644" cy="5119924"/>
            <a:chOff x="1380196" y="1262874"/>
            <a:chExt cx="2186644" cy="5119924"/>
          </a:xfrm>
        </p:grpSpPr>
        <p:sp>
          <p:nvSpPr>
            <p:cNvPr id="8" name="CaixaDeTexto 7">
              <a:extLst>
                <a:ext uri="{FF2B5EF4-FFF2-40B4-BE49-F238E27FC236}">
                  <a16:creationId xmlns:a16="http://schemas.microsoft.com/office/drawing/2014/main" id="{6DB4CB11-5918-4FAD-8DD8-D8AE8E5DE69C}"/>
                </a:ext>
              </a:extLst>
            </p:cNvPr>
            <p:cNvSpPr txBox="1"/>
            <p:nvPr/>
          </p:nvSpPr>
          <p:spPr>
            <a:xfrm>
              <a:off x="1474716" y="1262874"/>
              <a:ext cx="1997613" cy="369332"/>
            </a:xfrm>
            <a:prstGeom prst="rect">
              <a:avLst/>
            </a:prstGeom>
            <a:noFill/>
            <a:ln w="38100">
              <a:solidFill>
                <a:schemeClr val="accent5">
                  <a:lumMod val="60000"/>
                  <a:lumOff val="40000"/>
                </a:schemeClr>
              </a:solidFill>
            </a:ln>
          </p:spPr>
          <p:txBody>
            <a:bodyPr wrap="square" rtlCol="0">
              <a:spAutoFit/>
            </a:bodyPr>
            <a:lstStyle/>
            <a:p>
              <a:pPr algn="ctr"/>
              <a:r>
                <a:rPr lang="pt-PT" b="1" dirty="0"/>
                <a:t>2840 </a:t>
              </a:r>
              <a:r>
                <a:rPr lang="pt-PT" b="1" dirty="0" err="1"/>
                <a:t>Compounds</a:t>
              </a:r>
              <a:endParaRPr lang="pt-PT" b="1" dirty="0"/>
            </a:p>
          </p:txBody>
        </p:sp>
        <p:cxnSp>
          <p:nvCxnSpPr>
            <p:cNvPr id="9" name="Conexão reta unidirecional 8">
              <a:extLst>
                <a:ext uri="{FF2B5EF4-FFF2-40B4-BE49-F238E27FC236}">
                  <a16:creationId xmlns:a16="http://schemas.microsoft.com/office/drawing/2014/main" id="{C07FF3A6-3105-4893-B699-0CE5C8ABB84F}"/>
                </a:ext>
              </a:extLst>
            </p:cNvPr>
            <p:cNvCxnSpPr>
              <a:cxnSpLocks/>
            </p:cNvCxnSpPr>
            <p:nvPr/>
          </p:nvCxnSpPr>
          <p:spPr>
            <a:xfrm flipH="1">
              <a:off x="2473523" y="1730682"/>
              <a:ext cx="1" cy="405923"/>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B0498B94-2788-44CA-B2F7-C6FC4FA77C0E}"/>
                </a:ext>
              </a:extLst>
            </p:cNvPr>
            <p:cNvSpPr txBox="1"/>
            <p:nvPr/>
          </p:nvSpPr>
          <p:spPr>
            <a:xfrm>
              <a:off x="1474716" y="2227095"/>
              <a:ext cx="1997613" cy="369332"/>
            </a:xfrm>
            <a:prstGeom prst="rect">
              <a:avLst/>
            </a:prstGeom>
            <a:noFill/>
            <a:ln w="38100">
              <a:solidFill>
                <a:schemeClr val="accent5">
                  <a:lumMod val="60000"/>
                  <a:lumOff val="40000"/>
                </a:schemeClr>
              </a:solidFill>
            </a:ln>
          </p:spPr>
          <p:txBody>
            <a:bodyPr wrap="square" rtlCol="0">
              <a:spAutoFit/>
            </a:bodyPr>
            <a:lstStyle/>
            <a:p>
              <a:pPr algn="ctr"/>
              <a:r>
                <a:rPr lang="pt-PT" dirty="0"/>
                <a:t>Clusters</a:t>
              </a:r>
            </a:p>
          </p:txBody>
        </p:sp>
        <p:cxnSp>
          <p:nvCxnSpPr>
            <p:cNvPr id="11" name="Conexão reta unidirecional 10">
              <a:extLst>
                <a:ext uri="{FF2B5EF4-FFF2-40B4-BE49-F238E27FC236}">
                  <a16:creationId xmlns:a16="http://schemas.microsoft.com/office/drawing/2014/main" id="{2750888A-0127-4757-84D8-B44E0333E159}"/>
                </a:ext>
              </a:extLst>
            </p:cNvPr>
            <p:cNvCxnSpPr>
              <a:cxnSpLocks/>
            </p:cNvCxnSpPr>
            <p:nvPr/>
          </p:nvCxnSpPr>
          <p:spPr>
            <a:xfrm flipH="1">
              <a:off x="2473522" y="2684295"/>
              <a:ext cx="1" cy="393202"/>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8A0B3C8A-3817-4098-9865-60DB961D70E8}"/>
                </a:ext>
              </a:extLst>
            </p:cNvPr>
            <p:cNvSpPr txBox="1"/>
            <p:nvPr/>
          </p:nvSpPr>
          <p:spPr>
            <a:xfrm>
              <a:off x="1380197" y="3184339"/>
              <a:ext cx="2186643" cy="646331"/>
            </a:xfrm>
            <a:prstGeom prst="rect">
              <a:avLst/>
            </a:prstGeom>
            <a:noFill/>
            <a:ln w="38100">
              <a:solidFill>
                <a:schemeClr val="accent5">
                  <a:lumMod val="60000"/>
                  <a:lumOff val="40000"/>
                </a:schemeClr>
              </a:solidFill>
            </a:ln>
          </p:spPr>
          <p:txBody>
            <a:bodyPr wrap="square" rtlCol="0">
              <a:spAutoFit/>
            </a:bodyPr>
            <a:lstStyle/>
            <a:p>
              <a:pPr algn="ctr"/>
              <a:r>
                <a:rPr lang="en-US" dirty="0"/>
                <a:t>Similarity between 0.6 and 0.9</a:t>
              </a:r>
            </a:p>
          </p:txBody>
        </p:sp>
        <p:cxnSp>
          <p:nvCxnSpPr>
            <p:cNvPr id="13" name="Conexão reta unidirecional 12">
              <a:extLst>
                <a:ext uri="{FF2B5EF4-FFF2-40B4-BE49-F238E27FC236}">
                  <a16:creationId xmlns:a16="http://schemas.microsoft.com/office/drawing/2014/main" id="{49605F26-6B8A-48CE-A0FC-EA86EB32D4F5}"/>
                </a:ext>
              </a:extLst>
            </p:cNvPr>
            <p:cNvCxnSpPr>
              <a:cxnSpLocks/>
            </p:cNvCxnSpPr>
            <p:nvPr/>
          </p:nvCxnSpPr>
          <p:spPr>
            <a:xfrm>
              <a:off x="2473520" y="3943251"/>
              <a:ext cx="0" cy="39214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514A2DAE-9C0A-43C4-885D-3D040FBB5700}"/>
                </a:ext>
              </a:extLst>
            </p:cNvPr>
            <p:cNvSpPr txBox="1"/>
            <p:nvPr/>
          </p:nvSpPr>
          <p:spPr>
            <a:xfrm>
              <a:off x="1380196" y="5459468"/>
              <a:ext cx="2186643" cy="923330"/>
            </a:xfrm>
            <a:prstGeom prst="rect">
              <a:avLst/>
            </a:prstGeom>
            <a:noFill/>
            <a:ln w="38100">
              <a:solidFill>
                <a:schemeClr val="accent5">
                  <a:lumMod val="60000"/>
                  <a:lumOff val="40000"/>
                </a:schemeClr>
              </a:solidFill>
            </a:ln>
          </p:spPr>
          <p:txBody>
            <a:bodyPr wrap="square" rtlCol="0">
              <a:spAutoFit/>
            </a:bodyPr>
            <a:lstStyle/>
            <a:p>
              <a:pPr algn="ctr"/>
              <a:r>
                <a:rPr lang="en-US" b="1" dirty="0"/>
                <a:t>2 clusters </a:t>
              </a:r>
              <a:r>
                <a:rPr lang="en-US" dirty="0"/>
                <a:t>containing compounds of the three targets</a:t>
              </a:r>
            </a:p>
          </p:txBody>
        </p:sp>
        <p:sp>
          <p:nvSpPr>
            <p:cNvPr id="15" name="CaixaDeTexto 14">
              <a:extLst>
                <a:ext uri="{FF2B5EF4-FFF2-40B4-BE49-F238E27FC236}">
                  <a16:creationId xmlns:a16="http://schemas.microsoft.com/office/drawing/2014/main" id="{70E16758-8D00-4BB4-AE23-AE69B49A2AAC}"/>
                </a:ext>
              </a:extLst>
            </p:cNvPr>
            <p:cNvSpPr txBox="1"/>
            <p:nvPr/>
          </p:nvSpPr>
          <p:spPr>
            <a:xfrm>
              <a:off x="1474716" y="4446538"/>
              <a:ext cx="1997613" cy="369332"/>
            </a:xfrm>
            <a:prstGeom prst="rect">
              <a:avLst/>
            </a:prstGeom>
            <a:noFill/>
            <a:ln w="38100">
              <a:solidFill>
                <a:schemeClr val="accent5">
                  <a:lumMod val="60000"/>
                  <a:lumOff val="40000"/>
                </a:schemeClr>
              </a:solidFill>
            </a:ln>
          </p:spPr>
          <p:txBody>
            <a:bodyPr wrap="square" rtlCol="0">
              <a:spAutoFit/>
            </a:bodyPr>
            <a:lstStyle/>
            <a:p>
              <a:pPr algn="ctr"/>
              <a:r>
                <a:rPr lang="pt-PT" dirty="0"/>
                <a:t>175 clusters</a:t>
              </a:r>
            </a:p>
          </p:txBody>
        </p:sp>
        <p:cxnSp>
          <p:nvCxnSpPr>
            <p:cNvPr id="16" name="Conexão reta unidirecional 15">
              <a:extLst>
                <a:ext uri="{FF2B5EF4-FFF2-40B4-BE49-F238E27FC236}">
                  <a16:creationId xmlns:a16="http://schemas.microsoft.com/office/drawing/2014/main" id="{DB9588B6-ADFD-4A08-9259-6BB5513B3791}"/>
                </a:ext>
              </a:extLst>
            </p:cNvPr>
            <p:cNvCxnSpPr>
              <a:cxnSpLocks/>
            </p:cNvCxnSpPr>
            <p:nvPr/>
          </p:nvCxnSpPr>
          <p:spPr>
            <a:xfrm flipH="1">
              <a:off x="2473518" y="4921899"/>
              <a:ext cx="1" cy="431540"/>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Agrupar 19">
            <a:extLst>
              <a:ext uri="{FF2B5EF4-FFF2-40B4-BE49-F238E27FC236}">
                <a16:creationId xmlns:a16="http://schemas.microsoft.com/office/drawing/2014/main" id="{8A80F301-E7D5-4E12-9D8C-6052D0EC7791}"/>
              </a:ext>
            </a:extLst>
          </p:cNvPr>
          <p:cNvGrpSpPr/>
          <p:nvPr/>
        </p:nvGrpSpPr>
        <p:grpSpPr>
          <a:xfrm>
            <a:off x="2339043" y="989211"/>
            <a:ext cx="6924676" cy="4733929"/>
            <a:chOff x="4139047" y="1162455"/>
            <a:chExt cx="6924676" cy="4733929"/>
          </a:xfrm>
        </p:grpSpPr>
        <p:graphicFrame>
          <p:nvGraphicFramePr>
            <p:cNvPr id="21" name="Gráfico 20">
              <a:extLst>
                <a:ext uri="{FF2B5EF4-FFF2-40B4-BE49-F238E27FC236}">
                  <a16:creationId xmlns:a16="http://schemas.microsoft.com/office/drawing/2014/main" id="{7D823C40-E31F-46D5-8685-CA19BB9D9510}"/>
                </a:ext>
              </a:extLst>
            </p:cNvPr>
            <p:cNvGraphicFramePr>
              <a:graphicFrameLocks/>
            </p:cNvGraphicFramePr>
            <p:nvPr>
              <p:extLst>
                <p:ext uri="{D42A27DB-BD31-4B8C-83A1-F6EECF244321}">
                  <p14:modId xmlns:p14="http://schemas.microsoft.com/office/powerpoint/2010/main" val="1952760150"/>
                </p:ext>
              </p:extLst>
            </p:nvPr>
          </p:nvGraphicFramePr>
          <p:xfrm>
            <a:off x="4139047" y="1162455"/>
            <a:ext cx="6924676" cy="4733929"/>
          </p:xfrm>
          <a:graphic>
            <a:graphicData uri="http://schemas.openxmlformats.org/drawingml/2006/chart">
              <c:chart xmlns:c="http://schemas.openxmlformats.org/drawingml/2006/chart" xmlns:r="http://schemas.openxmlformats.org/officeDocument/2006/relationships" r:id="rId3"/>
            </a:graphicData>
          </a:graphic>
        </p:graphicFrame>
        <p:sp>
          <p:nvSpPr>
            <p:cNvPr id="22" name="CaixaDeTexto 21">
              <a:extLst>
                <a:ext uri="{FF2B5EF4-FFF2-40B4-BE49-F238E27FC236}">
                  <a16:creationId xmlns:a16="http://schemas.microsoft.com/office/drawing/2014/main" id="{16975F2A-19AB-439C-8F4C-18053337F321}"/>
                </a:ext>
              </a:extLst>
            </p:cNvPr>
            <p:cNvSpPr txBox="1"/>
            <p:nvPr/>
          </p:nvSpPr>
          <p:spPr>
            <a:xfrm>
              <a:off x="5838231" y="4412880"/>
              <a:ext cx="407962" cy="338554"/>
            </a:xfrm>
            <a:prstGeom prst="rect">
              <a:avLst/>
            </a:prstGeom>
            <a:noFill/>
          </p:spPr>
          <p:txBody>
            <a:bodyPr wrap="square" rtlCol="0">
              <a:spAutoFit/>
            </a:bodyPr>
            <a:lstStyle/>
            <a:p>
              <a:r>
                <a:rPr lang="pt-PT" sz="1600" dirty="0"/>
                <a:t>25</a:t>
              </a:r>
            </a:p>
          </p:txBody>
        </p:sp>
        <p:sp>
          <p:nvSpPr>
            <p:cNvPr id="23" name="CaixaDeTexto 22">
              <a:extLst>
                <a:ext uri="{FF2B5EF4-FFF2-40B4-BE49-F238E27FC236}">
                  <a16:creationId xmlns:a16="http://schemas.microsoft.com/office/drawing/2014/main" id="{D4CBB5DA-3B4F-474E-BA44-859D4CCE1412}"/>
                </a:ext>
              </a:extLst>
            </p:cNvPr>
            <p:cNvSpPr txBox="1"/>
            <p:nvPr/>
          </p:nvSpPr>
          <p:spPr>
            <a:xfrm>
              <a:off x="5838231" y="2835018"/>
              <a:ext cx="407962" cy="338554"/>
            </a:xfrm>
            <a:prstGeom prst="rect">
              <a:avLst/>
            </a:prstGeom>
            <a:noFill/>
          </p:spPr>
          <p:txBody>
            <a:bodyPr wrap="square" rtlCol="0">
              <a:spAutoFit/>
            </a:bodyPr>
            <a:lstStyle/>
            <a:p>
              <a:r>
                <a:rPr lang="pt-PT" sz="1600" dirty="0"/>
                <a:t>49</a:t>
              </a:r>
            </a:p>
          </p:txBody>
        </p:sp>
        <p:cxnSp>
          <p:nvCxnSpPr>
            <p:cNvPr id="24" name="Conexão reta unidirecional 23">
              <a:extLst>
                <a:ext uri="{FF2B5EF4-FFF2-40B4-BE49-F238E27FC236}">
                  <a16:creationId xmlns:a16="http://schemas.microsoft.com/office/drawing/2014/main" id="{95851619-9BE3-43F1-9C7A-3F5436C30575}"/>
                </a:ext>
              </a:extLst>
            </p:cNvPr>
            <p:cNvCxnSpPr/>
            <p:nvPr/>
          </p:nvCxnSpPr>
          <p:spPr>
            <a:xfrm flipH="1">
              <a:off x="6606341" y="1883637"/>
              <a:ext cx="4360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5FF7BE5E-0A7E-47F4-A971-7E05BBBF5C3E}"/>
                </a:ext>
              </a:extLst>
            </p:cNvPr>
            <p:cNvSpPr txBox="1"/>
            <p:nvPr/>
          </p:nvSpPr>
          <p:spPr>
            <a:xfrm>
              <a:off x="7044767" y="1714360"/>
              <a:ext cx="407962" cy="338554"/>
            </a:xfrm>
            <a:prstGeom prst="rect">
              <a:avLst/>
            </a:prstGeom>
            <a:noFill/>
          </p:spPr>
          <p:txBody>
            <a:bodyPr wrap="square" rtlCol="0">
              <a:spAutoFit/>
            </a:bodyPr>
            <a:lstStyle/>
            <a:p>
              <a:r>
                <a:rPr lang="pt-PT" sz="1600" dirty="0"/>
                <a:t>1</a:t>
              </a:r>
            </a:p>
          </p:txBody>
        </p:sp>
        <p:cxnSp>
          <p:nvCxnSpPr>
            <p:cNvPr id="26" name="Conexão reta unidirecional 25">
              <a:extLst>
                <a:ext uri="{FF2B5EF4-FFF2-40B4-BE49-F238E27FC236}">
                  <a16:creationId xmlns:a16="http://schemas.microsoft.com/office/drawing/2014/main" id="{1004A80D-76F0-427B-8705-B299354DDDA5}"/>
                </a:ext>
              </a:extLst>
            </p:cNvPr>
            <p:cNvCxnSpPr>
              <a:cxnSpLocks/>
            </p:cNvCxnSpPr>
            <p:nvPr/>
          </p:nvCxnSpPr>
          <p:spPr>
            <a:xfrm>
              <a:off x="8487715" y="4626451"/>
              <a:ext cx="1" cy="338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E7BBB197-C329-472D-9484-44BA35669D6D}"/>
                </a:ext>
              </a:extLst>
            </p:cNvPr>
            <p:cNvSpPr txBox="1"/>
            <p:nvPr/>
          </p:nvSpPr>
          <p:spPr>
            <a:xfrm>
              <a:off x="8340007" y="4330101"/>
              <a:ext cx="228596" cy="338554"/>
            </a:xfrm>
            <a:prstGeom prst="rect">
              <a:avLst/>
            </a:prstGeom>
            <a:noFill/>
          </p:spPr>
          <p:txBody>
            <a:bodyPr wrap="square" rtlCol="0">
              <a:spAutoFit/>
            </a:bodyPr>
            <a:lstStyle/>
            <a:p>
              <a:r>
                <a:rPr lang="pt-PT" sz="1600" dirty="0"/>
                <a:t>1</a:t>
              </a:r>
            </a:p>
          </p:txBody>
        </p:sp>
        <p:cxnSp>
          <p:nvCxnSpPr>
            <p:cNvPr id="28" name="Conexão reta unidirecional 27">
              <a:extLst>
                <a:ext uri="{FF2B5EF4-FFF2-40B4-BE49-F238E27FC236}">
                  <a16:creationId xmlns:a16="http://schemas.microsoft.com/office/drawing/2014/main" id="{8B91B58E-ED0A-4E72-A4F4-112B98FAF078}"/>
                </a:ext>
              </a:extLst>
            </p:cNvPr>
            <p:cNvCxnSpPr>
              <a:cxnSpLocks/>
            </p:cNvCxnSpPr>
            <p:nvPr/>
          </p:nvCxnSpPr>
          <p:spPr>
            <a:xfrm flipH="1">
              <a:off x="9119349" y="4923440"/>
              <a:ext cx="339969" cy="193209"/>
            </a:xfrm>
            <a:prstGeom prst="straightConnector1">
              <a:avLst/>
            </a:prstGeom>
            <a:ln>
              <a:solidFill>
                <a:srgbClr val="E6045A"/>
              </a:solidFill>
              <a:tailEnd type="triangle"/>
            </a:ln>
          </p:spPr>
          <p:style>
            <a:lnRef idx="1">
              <a:schemeClr val="accent1"/>
            </a:lnRef>
            <a:fillRef idx="0">
              <a:schemeClr val="accent1"/>
            </a:fillRef>
            <a:effectRef idx="0">
              <a:schemeClr val="accent1"/>
            </a:effectRef>
            <a:fontRef idx="minor">
              <a:schemeClr val="tx1"/>
            </a:fontRef>
          </p:style>
        </p:cxnSp>
        <p:sp>
          <p:nvSpPr>
            <p:cNvPr id="29" name="CaixaDeTexto 28">
              <a:extLst>
                <a:ext uri="{FF2B5EF4-FFF2-40B4-BE49-F238E27FC236}">
                  <a16:creationId xmlns:a16="http://schemas.microsoft.com/office/drawing/2014/main" id="{A1FB8F68-2349-4CC4-91E3-7406110B8150}"/>
                </a:ext>
              </a:extLst>
            </p:cNvPr>
            <p:cNvSpPr txBox="1"/>
            <p:nvPr/>
          </p:nvSpPr>
          <p:spPr>
            <a:xfrm>
              <a:off x="9459318" y="4726957"/>
              <a:ext cx="407962" cy="338554"/>
            </a:xfrm>
            <a:prstGeom prst="rect">
              <a:avLst/>
            </a:prstGeom>
            <a:noFill/>
          </p:spPr>
          <p:txBody>
            <a:bodyPr wrap="square" rtlCol="0">
              <a:spAutoFit/>
            </a:bodyPr>
            <a:lstStyle/>
            <a:p>
              <a:r>
                <a:rPr lang="pt-PT" sz="1600" dirty="0"/>
                <a:t>1</a:t>
              </a:r>
            </a:p>
          </p:txBody>
        </p:sp>
        <p:cxnSp>
          <p:nvCxnSpPr>
            <p:cNvPr id="30" name="Conexão reta unidirecional 29">
              <a:extLst>
                <a:ext uri="{FF2B5EF4-FFF2-40B4-BE49-F238E27FC236}">
                  <a16:creationId xmlns:a16="http://schemas.microsoft.com/office/drawing/2014/main" id="{9E82F46B-CEF7-452F-A6CA-9D21CBD7E2CC}"/>
                </a:ext>
              </a:extLst>
            </p:cNvPr>
            <p:cNvCxnSpPr>
              <a:cxnSpLocks/>
            </p:cNvCxnSpPr>
            <p:nvPr/>
          </p:nvCxnSpPr>
          <p:spPr>
            <a:xfrm>
              <a:off x="7494294" y="5065511"/>
              <a:ext cx="480645" cy="0"/>
            </a:xfrm>
            <a:prstGeom prst="straightConnector1">
              <a:avLst/>
            </a:prstGeom>
            <a:ln>
              <a:solidFill>
                <a:srgbClr val="57D3FF"/>
              </a:solidFill>
              <a:tailEnd type="triangle"/>
            </a:ln>
          </p:spPr>
          <p:style>
            <a:lnRef idx="1">
              <a:schemeClr val="accent1"/>
            </a:lnRef>
            <a:fillRef idx="0">
              <a:schemeClr val="accent1"/>
            </a:fillRef>
            <a:effectRef idx="0">
              <a:schemeClr val="accent1"/>
            </a:effectRef>
            <a:fontRef idx="minor">
              <a:schemeClr val="tx1"/>
            </a:fontRef>
          </p:style>
        </p:cxnSp>
        <p:sp>
          <p:nvSpPr>
            <p:cNvPr id="31" name="CaixaDeTexto 30">
              <a:extLst>
                <a:ext uri="{FF2B5EF4-FFF2-40B4-BE49-F238E27FC236}">
                  <a16:creationId xmlns:a16="http://schemas.microsoft.com/office/drawing/2014/main" id="{DCEDD717-6797-42A5-A869-CF96D05BFDE4}"/>
                </a:ext>
              </a:extLst>
            </p:cNvPr>
            <p:cNvSpPr txBox="1"/>
            <p:nvPr/>
          </p:nvSpPr>
          <p:spPr>
            <a:xfrm>
              <a:off x="7272709" y="4850767"/>
              <a:ext cx="407962" cy="338554"/>
            </a:xfrm>
            <a:prstGeom prst="rect">
              <a:avLst/>
            </a:prstGeom>
            <a:noFill/>
          </p:spPr>
          <p:txBody>
            <a:bodyPr wrap="square" rtlCol="0">
              <a:spAutoFit/>
            </a:bodyPr>
            <a:lstStyle/>
            <a:p>
              <a:r>
                <a:rPr lang="pt-PT" sz="1600" dirty="0"/>
                <a:t>2</a:t>
              </a:r>
            </a:p>
          </p:txBody>
        </p:sp>
        <p:sp>
          <p:nvSpPr>
            <p:cNvPr id="32" name="CaixaDeTexto 31">
              <a:extLst>
                <a:ext uri="{FF2B5EF4-FFF2-40B4-BE49-F238E27FC236}">
                  <a16:creationId xmlns:a16="http://schemas.microsoft.com/office/drawing/2014/main" id="{6B5EE26A-8223-4538-AC74-B856ED9067A7}"/>
                </a:ext>
              </a:extLst>
            </p:cNvPr>
            <p:cNvSpPr txBox="1"/>
            <p:nvPr/>
          </p:nvSpPr>
          <p:spPr>
            <a:xfrm>
              <a:off x="5824162" y="1445597"/>
              <a:ext cx="436100" cy="369332"/>
            </a:xfrm>
            <a:prstGeom prst="rect">
              <a:avLst/>
            </a:prstGeom>
            <a:noFill/>
          </p:spPr>
          <p:txBody>
            <a:bodyPr wrap="square" rtlCol="0">
              <a:spAutoFit/>
            </a:bodyPr>
            <a:lstStyle/>
            <a:p>
              <a:r>
                <a:rPr lang="pt-PT" b="1" dirty="0"/>
                <a:t>75</a:t>
              </a:r>
            </a:p>
          </p:txBody>
        </p:sp>
        <p:sp>
          <p:nvSpPr>
            <p:cNvPr id="33" name="CaixaDeTexto 32">
              <a:extLst>
                <a:ext uri="{FF2B5EF4-FFF2-40B4-BE49-F238E27FC236}">
                  <a16:creationId xmlns:a16="http://schemas.microsoft.com/office/drawing/2014/main" id="{2AC821F2-4A14-4A2E-AB9B-2FA22423907E}"/>
                </a:ext>
              </a:extLst>
            </p:cNvPr>
            <p:cNvSpPr txBox="1"/>
            <p:nvPr/>
          </p:nvSpPr>
          <p:spPr>
            <a:xfrm>
              <a:off x="8319965" y="4023903"/>
              <a:ext cx="218050" cy="369332"/>
            </a:xfrm>
            <a:prstGeom prst="rect">
              <a:avLst/>
            </a:prstGeom>
            <a:noFill/>
          </p:spPr>
          <p:txBody>
            <a:bodyPr wrap="square" rtlCol="0">
              <a:spAutoFit/>
            </a:bodyPr>
            <a:lstStyle/>
            <a:p>
              <a:r>
                <a:rPr lang="pt-PT" b="1" dirty="0"/>
                <a:t>3</a:t>
              </a:r>
            </a:p>
          </p:txBody>
        </p:sp>
      </p:grpSp>
      <p:sp>
        <p:nvSpPr>
          <p:cNvPr id="34"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spTree>
    <p:extLst>
      <p:ext uri="{BB962C8B-B14F-4D97-AF65-F5344CB8AC3E}">
        <p14:creationId xmlns:p14="http://schemas.microsoft.com/office/powerpoint/2010/main" val="915277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21</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3"/>
            <a:stretch>
              <a:fillRect/>
            </a:stretch>
          </a:blipFill>
        </p:spPr>
      </p:pic>
      <p:sp>
        <p:nvSpPr>
          <p:cNvPr id="210" name="CaixaDeTexto 209">
            <a:extLst>
              <a:ext uri="{FF2B5EF4-FFF2-40B4-BE49-F238E27FC236}">
                <a16:creationId xmlns:a16="http://schemas.microsoft.com/office/drawing/2014/main" id="{8E860466-88B3-4504-9EAE-571F31A6ED50}"/>
              </a:ext>
            </a:extLst>
          </p:cNvPr>
          <p:cNvSpPr txBox="1"/>
          <p:nvPr/>
        </p:nvSpPr>
        <p:spPr>
          <a:xfrm>
            <a:off x="509483" y="833735"/>
            <a:ext cx="5747153" cy="461665"/>
          </a:xfrm>
          <a:prstGeom prst="rect">
            <a:avLst/>
          </a:prstGeom>
          <a:noFill/>
          <a:ln w="38100">
            <a:noFill/>
          </a:ln>
        </p:spPr>
        <p:txBody>
          <a:bodyPr wrap="square" rtlCol="0">
            <a:spAutoFit/>
          </a:bodyPr>
          <a:lstStyle/>
          <a:p>
            <a:pPr marL="285750" indent="-285750" algn="just">
              <a:lnSpc>
                <a:spcPct val="150000"/>
              </a:lnSpc>
              <a:buClr>
                <a:schemeClr val="accent5">
                  <a:lumMod val="60000"/>
                  <a:lumOff val="40000"/>
                </a:schemeClr>
              </a:buClr>
              <a:buFont typeface="Arial" panose="020B0604020202020204" pitchFamily="34" charset="0"/>
              <a:buChar char="•"/>
            </a:pPr>
            <a:r>
              <a:rPr lang="en-US" sz="1600" dirty="0">
                <a:cs typeface="Arial" panose="020B0604020202020204" pitchFamily="34" charset="0"/>
              </a:rPr>
              <a:t>The selected compound was designated as MT1</a:t>
            </a:r>
          </a:p>
        </p:txBody>
      </p:sp>
      <p:sp>
        <p:nvSpPr>
          <p:cNvPr id="211"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grpSp>
        <p:nvGrpSpPr>
          <p:cNvPr id="12" name="Grupo 11"/>
          <p:cNvGrpSpPr/>
          <p:nvPr/>
        </p:nvGrpSpPr>
        <p:grpSpPr>
          <a:xfrm>
            <a:off x="533400" y="1259198"/>
            <a:ext cx="8596018" cy="4222412"/>
            <a:chOff x="533400" y="1259198"/>
            <a:chExt cx="8596018" cy="4222412"/>
          </a:xfrm>
        </p:grpSpPr>
        <p:grpSp>
          <p:nvGrpSpPr>
            <p:cNvPr id="8" name="Agrupar 7">
              <a:extLst>
                <a:ext uri="{FF2B5EF4-FFF2-40B4-BE49-F238E27FC236}">
                  <a16:creationId xmlns:a16="http://schemas.microsoft.com/office/drawing/2014/main" id="{D9075C50-E6FE-4D8F-817E-024177767876}"/>
                </a:ext>
              </a:extLst>
            </p:cNvPr>
            <p:cNvGrpSpPr/>
            <p:nvPr/>
          </p:nvGrpSpPr>
          <p:grpSpPr>
            <a:xfrm>
              <a:off x="4267200" y="2608932"/>
              <a:ext cx="1561513" cy="1429668"/>
              <a:chOff x="4017866" y="1464528"/>
              <a:chExt cx="1561513" cy="1429668"/>
            </a:xfrm>
          </p:grpSpPr>
          <p:grpSp>
            <p:nvGrpSpPr>
              <p:cNvPr id="31" name="Agrupar 30">
                <a:extLst>
                  <a:ext uri="{FF2B5EF4-FFF2-40B4-BE49-F238E27FC236}">
                    <a16:creationId xmlns:a16="http://schemas.microsoft.com/office/drawing/2014/main" id="{81C61615-2C1D-40EB-8449-F9BBD208B9D5}"/>
                  </a:ext>
                </a:extLst>
              </p:cNvPr>
              <p:cNvGrpSpPr/>
              <p:nvPr/>
            </p:nvGrpSpPr>
            <p:grpSpPr>
              <a:xfrm>
                <a:off x="4269044" y="1464528"/>
                <a:ext cx="1056960" cy="1073308"/>
                <a:chOff x="4243838" y="1514375"/>
                <a:chExt cx="1056960" cy="1073308"/>
              </a:xfrm>
            </p:grpSpPr>
            <p:grpSp>
              <p:nvGrpSpPr>
                <p:cNvPr id="33" name="Group 91">
                  <a:extLst>
                    <a:ext uri="{FF2B5EF4-FFF2-40B4-BE49-F238E27FC236}">
                      <a16:creationId xmlns:a16="http://schemas.microsoft.com/office/drawing/2014/main" id="{3DD51BC9-1FAC-4C4C-9F84-299BAF03DC5A}"/>
                    </a:ext>
                  </a:extLst>
                </p:cNvPr>
                <p:cNvGrpSpPr>
                  <a:grpSpLocks/>
                </p:cNvGrpSpPr>
                <p:nvPr/>
              </p:nvGrpSpPr>
              <p:grpSpPr bwMode="auto">
                <a:xfrm>
                  <a:off x="4262512" y="1657210"/>
                  <a:ext cx="269115" cy="318611"/>
                  <a:chOff x="356" y="2326"/>
                  <a:chExt cx="918" cy="1035"/>
                </a:xfrm>
              </p:grpSpPr>
              <p:sp>
                <p:nvSpPr>
                  <p:cNvPr id="194" name="Freeform 92">
                    <a:extLst>
                      <a:ext uri="{FF2B5EF4-FFF2-40B4-BE49-F238E27FC236}">
                        <a16:creationId xmlns:a16="http://schemas.microsoft.com/office/drawing/2014/main" id="{667DD3C7-557A-4CAA-BC9C-AD0D870CA0FE}"/>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95" name="Freeform 93">
                    <a:extLst>
                      <a:ext uri="{FF2B5EF4-FFF2-40B4-BE49-F238E27FC236}">
                        <a16:creationId xmlns:a16="http://schemas.microsoft.com/office/drawing/2014/main" id="{1838AB28-A5A5-4263-9F9D-617DF111DC42}"/>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96" name="Freeform 94">
                    <a:extLst>
                      <a:ext uri="{FF2B5EF4-FFF2-40B4-BE49-F238E27FC236}">
                        <a16:creationId xmlns:a16="http://schemas.microsoft.com/office/drawing/2014/main" id="{391A49A9-5350-4757-AC4F-C879EF03FAD1}"/>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97" name="Freeform 95">
                    <a:extLst>
                      <a:ext uri="{FF2B5EF4-FFF2-40B4-BE49-F238E27FC236}">
                        <a16:creationId xmlns:a16="http://schemas.microsoft.com/office/drawing/2014/main" id="{07C07472-E27A-429F-9EA2-4DEBF4E85A76}"/>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98" name="Freeform 96">
                    <a:extLst>
                      <a:ext uri="{FF2B5EF4-FFF2-40B4-BE49-F238E27FC236}">
                        <a16:creationId xmlns:a16="http://schemas.microsoft.com/office/drawing/2014/main" id="{4C6F4ECA-1CE1-4156-9B2C-4C40E6D5C890}"/>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99" name="Freeform 97">
                    <a:extLst>
                      <a:ext uri="{FF2B5EF4-FFF2-40B4-BE49-F238E27FC236}">
                        <a16:creationId xmlns:a16="http://schemas.microsoft.com/office/drawing/2014/main" id="{1FD287C9-4D19-4E54-92AB-9E2346D53E07}"/>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200" name="Freeform 98">
                    <a:extLst>
                      <a:ext uri="{FF2B5EF4-FFF2-40B4-BE49-F238E27FC236}">
                        <a16:creationId xmlns:a16="http://schemas.microsoft.com/office/drawing/2014/main" id="{1B5C0354-DDBB-404B-93ED-52C18C23A87C}"/>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201" name="Freeform 99">
                    <a:extLst>
                      <a:ext uri="{FF2B5EF4-FFF2-40B4-BE49-F238E27FC236}">
                        <a16:creationId xmlns:a16="http://schemas.microsoft.com/office/drawing/2014/main" id="{0F686C06-1AAE-4E49-807E-779CDEA3C199}"/>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202" name="Freeform 100">
                    <a:extLst>
                      <a:ext uri="{FF2B5EF4-FFF2-40B4-BE49-F238E27FC236}">
                        <a16:creationId xmlns:a16="http://schemas.microsoft.com/office/drawing/2014/main" id="{B09A281C-4DB0-47EC-B68C-5A7F60FE986B}"/>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203" name="Freeform 101">
                    <a:extLst>
                      <a:ext uri="{FF2B5EF4-FFF2-40B4-BE49-F238E27FC236}">
                        <a16:creationId xmlns:a16="http://schemas.microsoft.com/office/drawing/2014/main" id="{BC0E62CC-5361-4EF8-8FEF-C207EC1CCC79}"/>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204" name="Freeform 102">
                    <a:extLst>
                      <a:ext uri="{FF2B5EF4-FFF2-40B4-BE49-F238E27FC236}">
                        <a16:creationId xmlns:a16="http://schemas.microsoft.com/office/drawing/2014/main" id="{91B0756A-18A2-4EF0-AC20-26BA05A4E5DB}"/>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205" name="Freeform 103">
                    <a:extLst>
                      <a:ext uri="{FF2B5EF4-FFF2-40B4-BE49-F238E27FC236}">
                        <a16:creationId xmlns:a16="http://schemas.microsoft.com/office/drawing/2014/main" id="{1E0ECE3D-30E7-4542-A2B6-96A5F3D71796}"/>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206" name="Oval 205">
                    <a:extLst>
                      <a:ext uri="{FF2B5EF4-FFF2-40B4-BE49-F238E27FC236}">
                        <a16:creationId xmlns:a16="http://schemas.microsoft.com/office/drawing/2014/main" id="{45570838-F848-48BA-853F-1C0ED4F4C860}"/>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207" name="Oval 206">
                    <a:extLst>
                      <a:ext uri="{FF2B5EF4-FFF2-40B4-BE49-F238E27FC236}">
                        <a16:creationId xmlns:a16="http://schemas.microsoft.com/office/drawing/2014/main" id="{19DD3A2F-DA59-4062-8230-02D70A6382C6}"/>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208" name="Oval 207">
                    <a:extLst>
                      <a:ext uri="{FF2B5EF4-FFF2-40B4-BE49-F238E27FC236}">
                        <a16:creationId xmlns:a16="http://schemas.microsoft.com/office/drawing/2014/main" id="{D1DA083C-7284-4776-8C2A-4207911793F4}"/>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nvGrpSpPr>
                <p:cNvPr id="34" name="Group 91">
                  <a:extLst>
                    <a:ext uri="{FF2B5EF4-FFF2-40B4-BE49-F238E27FC236}">
                      <a16:creationId xmlns:a16="http://schemas.microsoft.com/office/drawing/2014/main" id="{C3A7CC54-7CC5-4087-8499-A5A97338D862}"/>
                    </a:ext>
                  </a:extLst>
                </p:cNvPr>
                <p:cNvGrpSpPr>
                  <a:grpSpLocks/>
                </p:cNvGrpSpPr>
                <p:nvPr/>
              </p:nvGrpSpPr>
              <p:grpSpPr bwMode="auto">
                <a:xfrm>
                  <a:off x="4500846" y="1810821"/>
                  <a:ext cx="269115" cy="318611"/>
                  <a:chOff x="356" y="2326"/>
                  <a:chExt cx="918" cy="1035"/>
                </a:xfrm>
              </p:grpSpPr>
              <p:sp>
                <p:nvSpPr>
                  <p:cNvPr id="179" name="Freeform 92">
                    <a:extLst>
                      <a:ext uri="{FF2B5EF4-FFF2-40B4-BE49-F238E27FC236}">
                        <a16:creationId xmlns:a16="http://schemas.microsoft.com/office/drawing/2014/main" id="{E1B1F634-638D-4518-A1D5-A7C4BF25A0C1}"/>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80" name="Freeform 93">
                    <a:extLst>
                      <a:ext uri="{FF2B5EF4-FFF2-40B4-BE49-F238E27FC236}">
                        <a16:creationId xmlns:a16="http://schemas.microsoft.com/office/drawing/2014/main" id="{1B13B2E6-1713-4270-BD51-81760717AC97}"/>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81" name="Freeform 94">
                    <a:extLst>
                      <a:ext uri="{FF2B5EF4-FFF2-40B4-BE49-F238E27FC236}">
                        <a16:creationId xmlns:a16="http://schemas.microsoft.com/office/drawing/2014/main" id="{76EA2976-0E6F-48C4-88FA-A66DF54F0813}"/>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82" name="Freeform 95">
                    <a:extLst>
                      <a:ext uri="{FF2B5EF4-FFF2-40B4-BE49-F238E27FC236}">
                        <a16:creationId xmlns:a16="http://schemas.microsoft.com/office/drawing/2014/main" id="{8FD5E8E7-2464-4BA3-8ECF-E7A77FDCB103}"/>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83" name="Freeform 96">
                    <a:extLst>
                      <a:ext uri="{FF2B5EF4-FFF2-40B4-BE49-F238E27FC236}">
                        <a16:creationId xmlns:a16="http://schemas.microsoft.com/office/drawing/2014/main" id="{60567E82-C1FD-4204-B0FD-AB0577702AC4}"/>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84" name="Freeform 97">
                    <a:extLst>
                      <a:ext uri="{FF2B5EF4-FFF2-40B4-BE49-F238E27FC236}">
                        <a16:creationId xmlns:a16="http://schemas.microsoft.com/office/drawing/2014/main" id="{051453BE-4D4D-4A42-81F1-F326E06032EC}"/>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85" name="Freeform 98">
                    <a:extLst>
                      <a:ext uri="{FF2B5EF4-FFF2-40B4-BE49-F238E27FC236}">
                        <a16:creationId xmlns:a16="http://schemas.microsoft.com/office/drawing/2014/main" id="{AB69A571-C541-413E-B194-704CD1971468}"/>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86" name="Freeform 99">
                    <a:extLst>
                      <a:ext uri="{FF2B5EF4-FFF2-40B4-BE49-F238E27FC236}">
                        <a16:creationId xmlns:a16="http://schemas.microsoft.com/office/drawing/2014/main" id="{BE338FEB-C09C-4F96-BADE-7A7A2E8EC04F}"/>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87" name="Freeform 100">
                    <a:extLst>
                      <a:ext uri="{FF2B5EF4-FFF2-40B4-BE49-F238E27FC236}">
                        <a16:creationId xmlns:a16="http://schemas.microsoft.com/office/drawing/2014/main" id="{D085515F-8521-4AA5-9262-781620FCC0AE}"/>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88" name="Freeform 101">
                    <a:extLst>
                      <a:ext uri="{FF2B5EF4-FFF2-40B4-BE49-F238E27FC236}">
                        <a16:creationId xmlns:a16="http://schemas.microsoft.com/office/drawing/2014/main" id="{4A6653C5-FB4E-46F3-BD6C-2A8C06778284}"/>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89" name="Freeform 102">
                    <a:extLst>
                      <a:ext uri="{FF2B5EF4-FFF2-40B4-BE49-F238E27FC236}">
                        <a16:creationId xmlns:a16="http://schemas.microsoft.com/office/drawing/2014/main" id="{E286E235-6486-46CD-B1AA-7902FD0D4364}"/>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90" name="Freeform 103">
                    <a:extLst>
                      <a:ext uri="{FF2B5EF4-FFF2-40B4-BE49-F238E27FC236}">
                        <a16:creationId xmlns:a16="http://schemas.microsoft.com/office/drawing/2014/main" id="{8924924C-BFB4-48BF-AB52-6EC8D7D35274}"/>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91" name="Oval 190">
                    <a:extLst>
                      <a:ext uri="{FF2B5EF4-FFF2-40B4-BE49-F238E27FC236}">
                        <a16:creationId xmlns:a16="http://schemas.microsoft.com/office/drawing/2014/main" id="{F2175FF1-2DA3-488D-B802-BFB08651446F}"/>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92" name="Oval 191">
                    <a:extLst>
                      <a:ext uri="{FF2B5EF4-FFF2-40B4-BE49-F238E27FC236}">
                        <a16:creationId xmlns:a16="http://schemas.microsoft.com/office/drawing/2014/main" id="{E6883486-A894-4BC7-A250-F282191E6CCD}"/>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93" name="Oval 192">
                    <a:extLst>
                      <a:ext uri="{FF2B5EF4-FFF2-40B4-BE49-F238E27FC236}">
                        <a16:creationId xmlns:a16="http://schemas.microsoft.com/office/drawing/2014/main" id="{4F2B6F66-F10E-4E9C-BE8E-546072A6B58F}"/>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nvGrpSpPr>
                <p:cNvPr id="35" name="Group 91">
                  <a:extLst>
                    <a:ext uri="{FF2B5EF4-FFF2-40B4-BE49-F238E27FC236}">
                      <a16:creationId xmlns:a16="http://schemas.microsoft.com/office/drawing/2014/main" id="{1B6FD0D5-D134-493E-8058-2608A1833698}"/>
                    </a:ext>
                  </a:extLst>
                </p:cNvPr>
                <p:cNvGrpSpPr>
                  <a:grpSpLocks/>
                </p:cNvGrpSpPr>
                <p:nvPr/>
              </p:nvGrpSpPr>
              <p:grpSpPr bwMode="auto">
                <a:xfrm>
                  <a:off x="4528548" y="1514375"/>
                  <a:ext cx="269115" cy="318611"/>
                  <a:chOff x="356" y="2326"/>
                  <a:chExt cx="918" cy="1035"/>
                </a:xfrm>
              </p:grpSpPr>
              <p:sp>
                <p:nvSpPr>
                  <p:cNvPr id="164" name="Freeform 92">
                    <a:extLst>
                      <a:ext uri="{FF2B5EF4-FFF2-40B4-BE49-F238E27FC236}">
                        <a16:creationId xmlns:a16="http://schemas.microsoft.com/office/drawing/2014/main" id="{9F026C20-68E0-44EC-8524-63DB8C12E882}"/>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65" name="Freeform 93">
                    <a:extLst>
                      <a:ext uri="{FF2B5EF4-FFF2-40B4-BE49-F238E27FC236}">
                        <a16:creationId xmlns:a16="http://schemas.microsoft.com/office/drawing/2014/main" id="{7603259D-5678-4451-A27F-C5DF7E891695}"/>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66" name="Freeform 94">
                    <a:extLst>
                      <a:ext uri="{FF2B5EF4-FFF2-40B4-BE49-F238E27FC236}">
                        <a16:creationId xmlns:a16="http://schemas.microsoft.com/office/drawing/2014/main" id="{4D62EE13-4009-46D5-918B-B12AAADA3AB2}"/>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67" name="Freeform 95">
                    <a:extLst>
                      <a:ext uri="{FF2B5EF4-FFF2-40B4-BE49-F238E27FC236}">
                        <a16:creationId xmlns:a16="http://schemas.microsoft.com/office/drawing/2014/main" id="{0DCAD545-892E-474E-81D2-648A5372BCE2}"/>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68" name="Freeform 96">
                    <a:extLst>
                      <a:ext uri="{FF2B5EF4-FFF2-40B4-BE49-F238E27FC236}">
                        <a16:creationId xmlns:a16="http://schemas.microsoft.com/office/drawing/2014/main" id="{9D8D5477-AFE7-452D-BDA5-8327358AE8FF}"/>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69" name="Freeform 97">
                    <a:extLst>
                      <a:ext uri="{FF2B5EF4-FFF2-40B4-BE49-F238E27FC236}">
                        <a16:creationId xmlns:a16="http://schemas.microsoft.com/office/drawing/2014/main" id="{FE8BAD60-4727-4F35-981C-1BD3683D7D66}"/>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70" name="Freeform 98">
                    <a:extLst>
                      <a:ext uri="{FF2B5EF4-FFF2-40B4-BE49-F238E27FC236}">
                        <a16:creationId xmlns:a16="http://schemas.microsoft.com/office/drawing/2014/main" id="{3EBA7C6D-0C28-4F86-BA1E-6CBF1B3D07C4}"/>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71" name="Freeform 99">
                    <a:extLst>
                      <a:ext uri="{FF2B5EF4-FFF2-40B4-BE49-F238E27FC236}">
                        <a16:creationId xmlns:a16="http://schemas.microsoft.com/office/drawing/2014/main" id="{12CCE87F-EBC0-45AC-814B-8CE494E65C95}"/>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72" name="Freeform 100">
                    <a:extLst>
                      <a:ext uri="{FF2B5EF4-FFF2-40B4-BE49-F238E27FC236}">
                        <a16:creationId xmlns:a16="http://schemas.microsoft.com/office/drawing/2014/main" id="{DE8AF523-2D6B-4653-9F15-4D4474D21EF3}"/>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73" name="Freeform 101">
                    <a:extLst>
                      <a:ext uri="{FF2B5EF4-FFF2-40B4-BE49-F238E27FC236}">
                        <a16:creationId xmlns:a16="http://schemas.microsoft.com/office/drawing/2014/main" id="{61940679-C235-4B4E-8E2C-66C419B889A4}"/>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74" name="Freeform 102">
                    <a:extLst>
                      <a:ext uri="{FF2B5EF4-FFF2-40B4-BE49-F238E27FC236}">
                        <a16:creationId xmlns:a16="http://schemas.microsoft.com/office/drawing/2014/main" id="{C21CBECB-2DC5-42BB-ACC8-A5F98D73AE6F}"/>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75" name="Freeform 103">
                    <a:extLst>
                      <a:ext uri="{FF2B5EF4-FFF2-40B4-BE49-F238E27FC236}">
                        <a16:creationId xmlns:a16="http://schemas.microsoft.com/office/drawing/2014/main" id="{13676191-A247-4EB1-92A9-5CCC4303F146}"/>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76" name="Oval 175">
                    <a:extLst>
                      <a:ext uri="{FF2B5EF4-FFF2-40B4-BE49-F238E27FC236}">
                        <a16:creationId xmlns:a16="http://schemas.microsoft.com/office/drawing/2014/main" id="{DB9EC0F9-AA9C-469A-8B31-15C258E69249}"/>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77" name="Oval 176">
                    <a:extLst>
                      <a:ext uri="{FF2B5EF4-FFF2-40B4-BE49-F238E27FC236}">
                        <a16:creationId xmlns:a16="http://schemas.microsoft.com/office/drawing/2014/main" id="{E1DDF4EB-43EA-4246-A605-097CA37EF3C2}"/>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78" name="Oval 177">
                    <a:extLst>
                      <a:ext uri="{FF2B5EF4-FFF2-40B4-BE49-F238E27FC236}">
                        <a16:creationId xmlns:a16="http://schemas.microsoft.com/office/drawing/2014/main" id="{C66492D8-F82C-480A-A4CA-7716CAE37286}"/>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nvGrpSpPr>
                <p:cNvPr id="36" name="Group 91">
                  <a:extLst>
                    <a:ext uri="{FF2B5EF4-FFF2-40B4-BE49-F238E27FC236}">
                      <a16:creationId xmlns:a16="http://schemas.microsoft.com/office/drawing/2014/main" id="{890B1C4B-597E-489E-8641-E848E7EAD30B}"/>
                    </a:ext>
                  </a:extLst>
                </p:cNvPr>
                <p:cNvGrpSpPr>
                  <a:grpSpLocks/>
                </p:cNvGrpSpPr>
                <p:nvPr/>
              </p:nvGrpSpPr>
              <p:grpSpPr bwMode="auto">
                <a:xfrm>
                  <a:off x="4792842" y="1610602"/>
                  <a:ext cx="269115" cy="318611"/>
                  <a:chOff x="356" y="2326"/>
                  <a:chExt cx="918" cy="1035"/>
                </a:xfrm>
              </p:grpSpPr>
              <p:sp>
                <p:nvSpPr>
                  <p:cNvPr id="149" name="Freeform 92">
                    <a:extLst>
                      <a:ext uri="{FF2B5EF4-FFF2-40B4-BE49-F238E27FC236}">
                        <a16:creationId xmlns:a16="http://schemas.microsoft.com/office/drawing/2014/main" id="{782B9E55-9A76-4333-B3E0-6BA8CAA6CC21}"/>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50" name="Freeform 93">
                    <a:extLst>
                      <a:ext uri="{FF2B5EF4-FFF2-40B4-BE49-F238E27FC236}">
                        <a16:creationId xmlns:a16="http://schemas.microsoft.com/office/drawing/2014/main" id="{DC0AB940-CE37-4624-8CA5-A326851BDC00}"/>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51" name="Freeform 94">
                    <a:extLst>
                      <a:ext uri="{FF2B5EF4-FFF2-40B4-BE49-F238E27FC236}">
                        <a16:creationId xmlns:a16="http://schemas.microsoft.com/office/drawing/2014/main" id="{2BB61F21-020E-41DC-A2C4-F07877760413}"/>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52" name="Freeform 95">
                    <a:extLst>
                      <a:ext uri="{FF2B5EF4-FFF2-40B4-BE49-F238E27FC236}">
                        <a16:creationId xmlns:a16="http://schemas.microsoft.com/office/drawing/2014/main" id="{A10D39F1-FFB5-4B3B-B1D5-4C97EFE4A0B7}"/>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53" name="Freeform 96">
                    <a:extLst>
                      <a:ext uri="{FF2B5EF4-FFF2-40B4-BE49-F238E27FC236}">
                        <a16:creationId xmlns:a16="http://schemas.microsoft.com/office/drawing/2014/main" id="{64A9D69F-2865-493A-B4EB-C1FF5431A8BB}"/>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54" name="Freeform 97">
                    <a:extLst>
                      <a:ext uri="{FF2B5EF4-FFF2-40B4-BE49-F238E27FC236}">
                        <a16:creationId xmlns:a16="http://schemas.microsoft.com/office/drawing/2014/main" id="{47363884-6488-415B-B5AF-2FB548450DD7}"/>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55" name="Freeform 98">
                    <a:extLst>
                      <a:ext uri="{FF2B5EF4-FFF2-40B4-BE49-F238E27FC236}">
                        <a16:creationId xmlns:a16="http://schemas.microsoft.com/office/drawing/2014/main" id="{90D3E221-7669-44D2-AB2D-E5CCBC04882F}"/>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56" name="Freeform 99">
                    <a:extLst>
                      <a:ext uri="{FF2B5EF4-FFF2-40B4-BE49-F238E27FC236}">
                        <a16:creationId xmlns:a16="http://schemas.microsoft.com/office/drawing/2014/main" id="{5CD11EE3-A354-4115-A739-1C617A371475}"/>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57" name="Freeform 100">
                    <a:extLst>
                      <a:ext uri="{FF2B5EF4-FFF2-40B4-BE49-F238E27FC236}">
                        <a16:creationId xmlns:a16="http://schemas.microsoft.com/office/drawing/2014/main" id="{3F93BCC3-73C6-4A82-BDF2-FFD325B46E09}"/>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58" name="Freeform 101">
                    <a:extLst>
                      <a:ext uri="{FF2B5EF4-FFF2-40B4-BE49-F238E27FC236}">
                        <a16:creationId xmlns:a16="http://schemas.microsoft.com/office/drawing/2014/main" id="{41317D82-9107-402A-A932-6A5C64DEFCDA}"/>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59" name="Freeform 102">
                    <a:extLst>
                      <a:ext uri="{FF2B5EF4-FFF2-40B4-BE49-F238E27FC236}">
                        <a16:creationId xmlns:a16="http://schemas.microsoft.com/office/drawing/2014/main" id="{3A790D9E-763E-48CF-B9EF-C245A0A8C900}"/>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60" name="Freeform 103">
                    <a:extLst>
                      <a:ext uri="{FF2B5EF4-FFF2-40B4-BE49-F238E27FC236}">
                        <a16:creationId xmlns:a16="http://schemas.microsoft.com/office/drawing/2014/main" id="{60672809-E0D3-452D-877E-F27BC97100B0}"/>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61" name="Oval 160">
                    <a:extLst>
                      <a:ext uri="{FF2B5EF4-FFF2-40B4-BE49-F238E27FC236}">
                        <a16:creationId xmlns:a16="http://schemas.microsoft.com/office/drawing/2014/main" id="{AE6D53F7-DD7A-4AF2-8032-A925E5B37518}"/>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62" name="Oval 161">
                    <a:extLst>
                      <a:ext uri="{FF2B5EF4-FFF2-40B4-BE49-F238E27FC236}">
                        <a16:creationId xmlns:a16="http://schemas.microsoft.com/office/drawing/2014/main" id="{D4AE3BA8-52B7-4949-BC69-1647A1FDA3EF}"/>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63" name="Oval 162">
                    <a:extLst>
                      <a:ext uri="{FF2B5EF4-FFF2-40B4-BE49-F238E27FC236}">
                        <a16:creationId xmlns:a16="http://schemas.microsoft.com/office/drawing/2014/main" id="{C068219D-4A39-40F5-B20E-438CE55C3036}"/>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nvGrpSpPr>
                <p:cNvPr id="37" name="Group 91">
                  <a:extLst>
                    <a:ext uri="{FF2B5EF4-FFF2-40B4-BE49-F238E27FC236}">
                      <a16:creationId xmlns:a16="http://schemas.microsoft.com/office/drawing/2014/main" id="{1A6D3D31-56C3-4428-8909-7338F8426A0B}"/>
                    </a:ext>
                  </a:extLst>
                </p:cNvPr>
                <p:cNvGrpSpPr>
                  <a:grpSpLocks/>
                </p:cNvGrpSpPr>
                <p:nvPr/>
              </p:nvGrpSpPr>
              <p:grpSpPr bwMode="auto">
                <a:xfrm>
                  <a:off x="4766751" y="1906279"/>
                  <a:ext cx="269115" cy="318611"/>
                  <a:chOff x="356" y="2326"/>
                  <a:chExt cx="918" cy="1035"/>
                </a:xfrm>
              </p:grpSpPr>
              <p:sp>
                <p:nvSpPr>
                  <p:cNvPr id="134" name="Freeform 92">
                    <a:extLst>
                      <a:ext uri="{FF2B5EF4-FFF2-40B4-BE49-F238E27FC236}">
                        <a16:creationId xmlns:a16="http://schemas.microsoft.com/office/drawing/2014/main" id="{5243707F-0176-4F2E-8650-8A57F24DF47F}"/>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35" name="Freeform 93">
                    <a:extLst>
                      <a:ext uri="{FF2B5EF4-FFF2-40B4-BE49-F238E27FC236}">
                        <a16:creationId xmlns:a16="http://schemas.microsoft.com/office/drawing/2014/main" id="{5E4750B2-E447-4D93-A503-3915B5BA0C7B}"/>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36" name="Freeform 94">
                    <a:extLst>
                      <a:ext uri="{FF2B5EF4-FFF2-40B4-BE49-F238E27FC236}">
                        <a16:creationId xmlns:a16="http://schemas.microsoft.com/office/drawing/2014/main" id="{56AB68AD-380E-44E5-A250-A5517CA845E7}"/>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37" name="Freeform 95">
                    <a:extLst>
                      <a:ext uri="{FF2B5EF4-FFF2-40B4-BE49-F238E27FC236}">
                        <a16:creationId xmlns:a16="http://schemas.microsoft.com/office/drawing/2014/main" id="{0DB9E40F-74D3-481C-9D12-A1C0A0FD55F8}"/>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38" name="Freeform 96">
                    <a:extLst>
                      <a:ext uri="{FF2B5EF4-FFF2-40B4-BE49-F238E27FC236}">
                        <a16:creationId xmlns:a16="http://schemas.microsoft.com/office/drawing/2014/main" id="{9611E31F-2D28-43DF-A5DC-D8A56835532A}"/>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39" name="Freeform 97">
                    <a:extLst>
                      <a:ext uri="{FF2B5EF4-FFF2-40B4-BE49-F238E27FC236}">
                        <a16:creationId xmlns:a16="http://schemas.microsoft.com/office/drawing/2014/main" id="{8B09DB1A-4DF3-4A4B-8165-EE0E0E15460E}"/>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40" name="Freeform 98">
                    <a:extLst>
                      <a:ext uri="{FF2B5EF4-FFF2-40B4-BE49-F238E27FC236}">
                        <a16:creationId xmlns:a16="http://schemas.microsoft.com/office/drawing/2014/main" id="{2B376E96-3A4C-4780-AF35-EF2B04CBD3D3}"/>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41" name="Freeform 99">
                    <a:extLst>
                      <a:ext uri="{FF2B5EF4-FFF2-40B4-BE49-F238E27FC236}">
                        <a16:creationId xmlns:a16="http://schemas.microsoft.com/office/drawing/2014/main" id="{068D695C-E32A-4B90-AE45-E8F13A19F1A0}"/>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42" name="Freeform 100">
                    <a:extLst>
                      <a:ext uri="{FF2B5EF4-FFF2-40B4-BE49-F238E27FC236}">
                        <a16:creationId xmlns:a16="http://schemas.microsoft.com/office/drawing/2014/main" id="{11801EA8-ADCC-4DD4-9D73-BC16689C8CFF}"/>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43" name="Freeform 101">
                    <a:extLst>
                      <a:ext uri="{FF2B5EF4-FFF2-40B4-BE49-F238E27FC236}">
                        <a16:creationId xmlns:a16="http://schemas.microsoft.com/office/drawing/2014/main" id="{790046F0-4C86-423F-9671-77DA7451F207}"/>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44" name="Freeform 102">
                    <a:extLst>
                      <a:ext uri="{FF2B5EF4-FFF2-40B4-BE49-F238E27FC236}">
                        <a16:creationId xmlns:a16="http://schemas.microsoft.com/office/drawing/2014/main" id="{E6DBA2F4-39B7-47D1-B6AC-36467B74DBE6}"/>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45" name="Freeform 103">
                    <a:extLst>
                      <a:ext uri="{FF2B5EF4-FFF2-40B4-BE49-F238E27FC236}">
                        <a16:creationId xmlns:a16="http://schemas.microsoft.com/office/drawing/2014/main" id="{25D945DC-4A1E-47A1-AAC8-5CF80CB48DB8}"/>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46" name="Oval 145">
                    <a:extLst>
                      <a:ext uri="{FF2B5EF4-FFF2-40B4-BE49-F238E27FC236}">
                        <a16:creationId xmlns:a16="http://schemas.microsoft.com/office/drawing/2014/main" id="{AF4D29B9-4D10-4748-9E3C-21CB695ED782}"/>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47" name="Oval 146">
                    <a:extLst>
                      <a:ext uri="{FF2B5EF4-FFF2-40B4-BE49-F238E27FC236}">
                        <a16:creationId xmlns:a16="http://schemas.microsoft.com/office/drawing/2014/main" id="{0FF4B121-6765-40C1-A8CC-FA746DBF53B1}"/>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48" name="Oval 147">
                    <a:extLst>
                      <a:ext uri="{FF2B5EF4-FFF2-40B4-BE49-F238E27FC236}">
                        <a16:creationId xmlns:a16="http://schemas.microsoft.com/office/drawing/2014/main" id="{EEAEA16F-6798-479E-B774-0E5CD8E3316E}"/>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nvGrpSpPr>
                <p:cNvPr id="38" name="Group 91">
                  <a:extLst>
                    <a:ext uri="{FF2B5EF4-FFF2-40B4-BE49-F238E27FC236}">
                      <a16:creationId xmlns:a16="http://schemas.microsoft.com/office/drawing/2014/main" id="{A217FB8C-F26F-491B-8591-CB25BDF7823A}"/>
                    </a:ext>
                  </a:extLst>
                </p:cNvPr>
                <p:cNvGrpSpPr>
                  <a:grpSpLocks/>
                </p:cNvGrpSpPr>
                <p:nvPr/>
              </p:nvGrpSpPr>
              <p:grpSpPr bwMode="auto">
                <a:xfrm>
                  <a:off x="4525702" y="2100413"/>
                  <a:ext cx="269115" cy="318611"/>
                  <a:chOff x="356" y="2326"/>
                  <a:chExt cx="918" cy="1035"/>
                </a:xfrm>
              </p:grpSpPr>
              <p:sp>
                <p:nvSpPr>
                  <p:cNvPr id="119" name="Freeform 92">
                    <a:extLst>
                      <a:ext uri="{FF2B5EF4-FFF2-40B4-BE49-F238E27FC236}">
                        <a16:creationId xmlns:a16="http://schemas.microsoft.com/office/drawing/2014/main" id="{BFD7623E-915B-43D4-B683-E8EC154A2914}"/>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20" name="Freeform 93">
                    <a:extLst>
                      <a:ext uri="{FF2B5EF4-FFF2-40B4-BE49-F238E27FC236}">
                        <a16:creationId xmlns:a16="http://schemas.microsoft.com/office/drawing/2014/main" id="{3791637A-B4BA-4826-BA17-1ABD9FB473F0}"/>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21" name="Freeform 94">
                    <a:extLst>
                      <a:ext uri="{FF2B5EF4-FFF2-40B4-BE49-F238E27FC236}">
                        <a16:creationId xmlns:a16="http://schemas.microsoft.com/office/drawing/2014/main" id="{BBEB0D6E-D742-4253-80C9-F9617ECB2B56}"/>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22" name="Freeform 95">
                    <a:extLst>
                      <a:ext uri="{FF2B5EF4-FFF2-40B4-BE49-F238E27FC236}">
                        <a16:creationId xmlns:a16="http://schemas.microsoft.com/office/drawing/2014/main" id="{8B194439-B1BC-4A5E-B239-019704A417E8}"/>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23" name="Freeform 96">
                    <a:extLst>
                      <a:ext uri="{FF2B5EF4-FFF2-40B4-BE49-F238E27FC236}">
                        <a16:creationId xmlns:a16="http://schemas.microsoft.com/office/drawing/2014/main" id="{89C76C40-67C8-44C9-A626-FDF6DF058A02}"/>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24" name="Freeform 97">
                    <a:extLst>
                      <a:ext uri="{FF2B5EF4-FFF2-40B4-BE49-F238E27FC236}">
                        <a16:creationId xmlns:a16="http://schemas.microsoft.com/office/drawing/2014/main" id="{DA435CB4-7354-4423-9F33-4F52AE2D63DF}"/>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25" name="Freeform 98">
                    <a:extLst>
                      <a:ext uri="{FF2B5EF4-FFF2-40B4-BE49-F238E27FC236}">
                        <a16:creationId xmlns:a16="http://schemas.microsoft.com/office/drawing/2014/main" id="{EAF16C3A-40B9-4006-9423-DEEB1590498D}"/>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26" name="Freeform 99">
                    <a:extLst>
                      <a:ext uri="{FF2B5EF4-FFF2-40B4-BE49-F238E27FC236}">
                        <a16:creationId xmlns:a16="http://schemas.microsoft.com/office/drawing/2014/main" id="{6E26EA45-2A88-44C9-A439-BBB7D047FF65}"/>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27" name="Freeform 100">
                    <a:extLst>
                      <a:ext uri="{FF2B5EF4-FFF2-40B4-BE49-F238E27FC236}">
                        <a16:creationId xmlns:a16="http://schemas.microsoft.com/office/drawing/2014/main" id="{DDC29DE9-29AE-4192-8EEA-B830CE9684C2}"/>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28" name="Freeform 101">
                    <a:extLst>
                      <a:ext uri="{FF2B5EF4-FFF2-40B4-BE49-F238E27FC236}">
                        <a16:creationId xmlns:a16="http://schemas.microsoft.com/office/drawing/2014/main" id="{DD62959D-1D22-4022-BD5B-8F0559915650}"/>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29" name="Freeform 102">
                    <a:extLst>
                      <a:ext uri="{FF2B5EF4-FFF2-40B4-BE49-F238E27FC236}">
                        <a16:creationId xmlns:a16="http://schemas.microsoft.com/office/drawing/2014/main" id="{FE9A3B53-5ADF-43F6-8BB9-3F60BAA89C2D}"/>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30" name="Freeform 103">
                    <a:extLst>
                      <a:ext uri="{FF2B5EF4-FFF2-40B4-BE49-F238E27FC236}">
                        <a16:creationId xmlns:a16="http://schemas.microsoft.com/office/drawing/2014/main" id="{DAB9EFBD-B5E1-4E30-8936-50C0208FD904}"/>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31" name="Oval 130">
                    <a:extLst>
                      <a:ext uri="{FF2B5EF4-FFF2-40B4-BE49-F238E27FC236}">
                        <a16:creationId xmlns:a16="http://schemas.microsoft.com/office/drawing/2014/main" id="{973FA45E-6DE8-42CF-9087-A38AE0069439}"/>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32" name="Oval 131">
                    <a:extLst>
                      <a:ext uri="{FF2B5EF4-FFF2-40B4-BE49-F238E27FC236}">
                        <a16:creationId xmlns:a16="http://schemas.microsoft.com/office/drawing/2014/main" id="{4B6518A8-AB23-4AFA-BE93-CE9A7B41C699}"/>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33" name="Oval 132">
                    <a:extLst>
                      <a:ext uri="{FF2B5EF4-FFF2-40B4-BE49-F238E27FC236}">
                        <a16:creationId xmlns:a16="http://schemas.microsoft.com/office/drawing/2014/main" id="{71702D5D-7C49-40E7-BD38-F983681A87F4}"/>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nvGrpSpPr>
                <p:cNvPr id="39" name="Group 91">
                  <a:extLst>
                    <a:ext uri="{FF2B5EF4-FFF2-40B4-BE49-F238E27FC236}">
                      <a16:creationId xmlns:a16="http://schemas.microsoft.com/office/drawing/2014/main" id="{8D787736-B05E-4B8B-A671-B0815ACAD472}"/>
                    </a:ext>
                  </a:extLst>
                </p:cNvPr>
                <p:cNvGrpSpPr>
                  <a:grpSpLocks/>
                </p:cNvGrpSpPr>
                <p:nvPr/>
              </p:nvGrpSpPr>
              <p:grpSpPr bwMode="auto">
                <a:xfrm>
                  <a:off x="5031175" y="1749554"/>
                  <a:ext cx="269115" cy="318611"/>
                  <a:chOff x="356" y="2326"/>
                  <a:chExt cx="918" cy="1035"/>
                </a:xfrm>
              </p:grpSpPr>
              <p:sp>
                <p:nvSpPr>
                  <p:cNvPr id="104" name="Freeform 92">
                    <a:extLst>
                      <a:ext uri="{FF2B5EF4-FFF2-40B4-BE49-F238E27FC236}">
                        <a16:creationId xmlns:a16="http://schemas.microsoft.com/office/drawing/2014/main" id="{B704FB10-6EF7-4DFE-846D-B96F37195934}"/>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05" name="Freeform 93">
                    <a:extLst>
                      <a:ext uri="{FF2B5EF4-FFF2-40B4-BE49-F238E27FC236}">
                        <a16:creationId xmlns:a16="http://schemas.microsoft.com/office/drawing/2014/main" id="{BBEA71AD-AB3B-4DEC-A6B3-FC3F2B59F235}"/>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06" name="Freeform 94">
                    <a:extLst>
                      <a:ext uri="{FF2B5EF4-FFF2-40B4-BE49-F238E27FC236}">
                        <a16:creationId xmlns:a16="http://schemas.microsoft.com/office/drawing/2014/main" id="{367DE3BF-E7E0-4A75-B2B9-0E5DA442F04E}"/>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dirty="0"/>
                  </a:p>
                </p:txBody>
              </p:sp>
              <p:sp>
                <p:nvSpPr>
                  <p:cNvPr id="107" name="Freeform 95">
                    <a:extLst>
                      <a:ext uri="{FF2B5EF4-FFF2-40B4-BE49-F238E27FC236}">
                        <a16:creationId xmlns:a16="http://schemas.microsoft.com/office/drawing/2014/main" id="{6533E5E1-84C1-417D-B79E-A46CA129CDCE}"/>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08" name="Freeform 96">
                    <a:extLst>
                      <a:ext uri="{FF2B5EF4-FFF2-40B4-BE49-F238E27FC236}">
                        <a16:creationId xmlns:a16="http://schemas.microsoft.com/office/drawing/2014/main" id="{9D388F68-7C7E-4334-AA4B-9B7CFAE144C4}"/>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09" name="Freeform 97">
                    <a:extLst>
                      <a:ext uri="{FF2B5EF4-FFF2-40B4-BE49-F238E27FC236}">
                        <a16:creationId xmlns:a16="http://schemas.microsoft.com/office/drawing/2014/main" id="{CB544EF6-427D-4EA7-B901-ECA50D944053}"/>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10" name="Freeform 98">
                    <a:extLst>
                      <a:ext uri="{FF2B5EF4-FFF2-40B4-BE49-F238E27FC236}">
                        <a16:creationId xmlns:a16="http://schemas.microsoft.com/office/drawing/2014/main" id="{57F8A251-891E-4AEA-A5AD-92B861EDBE9D}"/>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11" name="Freeform 99">
                    <a:extLst>
                      <a:ext uri="{FF2B5EF4-FFF2-40B4-BE49-F238E27FC236}">
                        <a16:creationId xmlns:a16="http://schemas.microsoft.com/office/drawing/2014/main" id="{4F8D6D67-6B5B-451C-9C84-731A8E560F45}"/>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12" name="Freeform 100">
                    <a:extLst>
                      <a:ext uri="{FF2B5EF4-FFF2-40B4-BE49-F238E27FC236}">
                        <a16:creationId xmlns:a16="http://schemas.microsoft.com/office/drawing/2014/main" id="{81A06C73-12D5-4821-9DE1-E181B4FC74AB}"/>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13" name="Freeform 101">
                    <a:extLst>
                      <a:ext uri="{FF2B5EF4-FFF2-40B4-BE49-F238E27FC236}">
                        <a16:creationId xmlns:a16="http://schemas.microsoft.com/office/drawing/2014/main" id="{767DCB11-0ECB-4F77-9630-A77D60704093}"/>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14" name="Freeform 102">
                    <a:extLst>
                      <a:ext uri="{FF2B5EF4-FFF2-40B4-BE49-F238E27FC236}">
                        <a16:creationId xmlns:a16="http://schemas.microsoft.com/office/drawing/2014/main" id="{6DDFDE65-26DB-4BDB-8B5B-FAD7C92644FC}"/>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15" name="Freeform 103">
                    <a:extLst>
                      <a:ext uri="{FF2B5EF4-FFF2-40B4-BE49-F238E27FC236}">
                        <a16:creationId xmlns:a16="http://schemas.microsoft.com/office/drawing/2014/main" id="{F7303C92-AC80-4A0E-9DE0-68DB79ABAA7A}"/>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16" name="Oval 115">
                    <a:extLst>
                      <a:ext uri="{FF2B5EF4-FFF2-40B4-BE49-F238E27FC236}">
                        <a16:creationId xmlns:a16="http://schemas.microsoft.com/office/drawing/2014/main" id="{CC075FB5-5D76-4149-8E7E-6A71AF870E23}"/>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17" name="Oval 116">
                    <a:extLst>
                      <a:ext uri="{FF2B5EF4-FFF2-40B4-BE49-F238E27FC236}">
                        <a16:creationId xmlns:a16="http://schemas.microsoft.com/office/drawing/2014/main" id="{7303C470-8F13-4FA4-9CF6-4A3356A493C2}"/>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18" name="Oval 117">
                    <a:extLst>
                      <a:ext uri="{FF2B5EF4-FFF2-40B4-BE49-F238E27FC236}">
                        <a16:creationId xmlns:a16="http://schemas.microsoft.com/office/drawing/2014/main" id="{09FF89A9-7455-48D5-81EE-BDE3ECFDDBBF}"/>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nvGrpSpPr>
                <p:cNvPr id="40" name="Group 91">
                  <a:extLst>
                    <a:ext uri="{FF2B5EF4-FFF2-40B4-BE49-F238E27FC236}">
                      <a16:creationId xmlns:a16="http://schemas.microsoft.com/office/drawing/2014/main" id="{14A3CBDB-D8D0-4F7E-94FE-75506ABA4542}"/>
                    </a:ext>
                  </a:extLst>
                </p:cNvPr>
                <p:cNvGrpSpPr>
                  <a:grpSpLocks/>
                </p:cNvGrpSpPr>
                <p:nvPr/>
              </p:nvGrpSpPr>
              <p:grpSpPr bwMode="auto">
                <a:xfrm>
                  <a:off x="4735970" y="2199310"/>
                  <a:ext cx="269115" cy="318611"/>
                  <a:chOff x="356" y="2326"/>
                  <a:chExt cx="918" cy="1035"/>
                </a:xfrm>
              </p:grpSpPr>
              <p:sp>
                <p:nvSpPr>
                  <p:cNvPr id="89" name="Freeform 92">
                    <a:extLst>
                      <a:ext uri="{FF2B5EF4-FFF2-40B4-BE49-F238E27FC236}">
                        <a16:creationId xmlns:a16="http://schemas.microsoft.com/office/drawing/2014/main" id="{723CA9D9-065A-4A86-BE79-0326116EF26B}"/>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90" name="Freeform 93">
                    <a:extLst>
                      <a:ext uri="{FF2B5EF4-FFF2-40B4-BE49-F238E27FC236}">
                        <a16:creationId xmlns:a16="http://schemas.microsoft.com/office/drawing/2014/main" id="{E3330FA5-329E-4565-A9F6-FFFBF05823F2}"/>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91" name="Freeform 94">
                    <a:extLst>
                      <a:ext uri="{FF2B5EF4-FFF2-40B4-BE49-F238E27FC236}">
                        <a16:creationId xmlns:a16="http://schemas.microsoft.com/office/drawing/2014/main" id="{58F8F80B-0486-417F-86A8-8005FB8F78BD}"/>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92" name="Freeform 95">
                    <a:extLst>
                      <a:ext uri="{FF2B5EF4-FFF2-40B4-BE49-F238E27FC236}">
                        <a16:creationId xmlns:a16="http://schemas.microsoft.com/office/drawing/2014/main" id="{40519D8A-5B2A-4B1C-A82E-D94F004DA4E3}"/>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93" name="Freeform 96">
                    <a:extLst>
                      <a:ext uri="{FF2B5EF4-FFF2-40B4-BE49-F238E27FC236}">
                        <a16:creationId xmlns:a16="http://schemas.microsoft.com/office/drawing/2014/main" id="{F4B87CD0-C623-4E1A-9CFD-F1FA3B6DA1A1}"/>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94" name="Freeform 97">
                    <a:extLst>
                      <a:ext uri="{FF2B5EF4-FFF2-40B4-BE49-F238E27FC236}">
                        <a16:creationId xmlns:a16="http://schemas.microsoft.com/office/drawing/2014/main" id="{980B23EB-FE0E-4209-9D52-8D2916A22578}"/>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95" name="Freeform 98">
                    <a:extLst>
                      <a:ext uri="{FF2B5EF4-FFF2-40B4-BE49-F238E27FC236}">
                        <a16:creationId xmlns:a16="http://schemas.microsoft.com/office/drawing/2014/main" id="{CE87F8E1-7F44-4DBA-AFAE-DD6D4AA23BFD}"/>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96" name="Freeform 99">
                    <a:extLst>
                      <a:ext uri="{FF2B5EF4-FFF2-40B4-BE49-F238E27FC236}">
                        <a16:creationId xmlns:a16="http://schemas.microsoft.com/office/drawing/2014/main" id="{DBC46AB9-CB65-4DAE-91FE-EBBBA7EE85D7}"/>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97" name="Freeform 100">
                    <a:extLst>
                      <a:ext uri="{FF2B5EF4-FFF2-40B4-BE49-F238E27FC236}">
                        <a16:creationId xmlns:a16="http://schemas.microsoft.com/office/drawing/2014/main" id="{6E1EE467-FE87-4102-B6A1-9B4E14D42541}"/>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98" name="Freeform 101">
                    <a:extLst>
                      <a:ext uri="{FF2B5EF4-FFF2-40B4-BE49-F238E27FC236}">
                        <a16:creationId xmlns:a16="http://schemas.microsoft.com/office/drawing/2014/main" id="{940F420E-45F4-464F-AF35-1B2F4996744D}"/>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99" name="Freeform 102">
                    <a:extLst>
                      <a:ext uri="{FF2B5EF4-FFF2-40B4-BE49-F238E27FC236}">
                        <a16:creationId xmlns:a16="http://schemas.microsoft.com/office/drawing/2014/main" id="{375B2C8D-7F1F-408B-A117-5C1B32CA5053}"/>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00" name="Freeform 103">
                    <a:extLst>
                      <a:ext uri="{FF2B5EF4-FFF2-40B4-BE49-F238E27FC236}">
                        <a16:creationId xmlns:a16="http://schemas.microsoft.com/office/drawing/2014/main" id="{15F744D6-5D08-411E-92A1-65951F144D9D}"/>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101" name="Oval 100">
                    <a:extLst>
                      <a:ext uri="{FF2B5EF4-FFF2-40B4-BE49-F238E27FC236}">
                        <a16:creationId xmlns:a16="http://schemas.microsoft.com/office/drawing/2014/main" id="{50F12D24-B88A-46CB-9854-CE50026A9E78}"/>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02" name="Oval 101">
                    <a:extLst>
                      <a:ext uri="{FF2B5EF4-FFF2-40B4-BE49-F238E27FC236}">
                        <a16:creationId xmlns:a16="http://schemas.microsoft.com/office/drawing/2014/main" id="{E1C76F4A-DA53-4A43-8852-E740A872A92C}"/>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103" name="Oval 102">
                    <a:extLst>
                      <a:ext uri="{FF2B5EF4-FFF2-40B4-BE49-F238E27FC236}">
                        <a16:creationId xmlns:a16="http://schemas.microsoft.com/office/drawing/2014/main" id="{EF6EE74D-7B83-406C-98A7-46DDB5797D64}"/>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nvGrpSpPr>
                <p:cNvPr id="41" name="Group 91">
                  <a:extLst>
                    <a:ext uri="{FF2B5EF4-FFF2-40B4-BE49-F238E27FC236}">
                      <a16:creationId xmlns:a16="http://schemas.microsoft.com/office/drawing/2014/main" id="{92CDE58F-B149-4FB7-8564-3B54DD471F32}"/>
                    </a:ext>
                  </a:extLst>
                </p:cNvPr>
                <p:cNvGrpSpPr>
                  <a:grpSpLocks/>
                </p:cNvGrpSpPr>
                <p:nvPr/>
              </p:nvGrpSpPr>
              <p:grpSpPr bwMode="auto">
                <a:xfrm>
                  <a:off x="5031683" y="2029841"/>
                  <a:ext cx="269115" cy="318611"/>
                  <a:chOff x="356" y="2326"/>
                  <a:chExt cx="918" cy="1035"/>
                </a:xfrm>
              </p:grpSpPr>
              <p:sp>
                <p:nvSpPr>
                  <p:cNvPr id="74" name="Freeform 92">
                    <a:extLst>
                      <a:ext uri="{FF2B5EF4-FFF2-40B4-BE49-F238E27FC236}">
                        <a16:creationId xmlns:a16="http://schemas.microsoft.com/office/drawing/2014/main" id="{F1DE0576-1321-4BB6-8550-974EE5565FE7}"/>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75" name="Freeform 93">
                    <a:extLst>
                      <a:ext uri="{FF2B5EF4-FFF2-40B4-BE49-F238E27FC236}">
                        <a16:creationId xmlns:a16="http://schemas.microsoft.com/office/drawing/2014/main" id="{0B5F13AF-D8CF-401F-9B17-C06BE3FC2212}"/>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76" name="Freeform 94">
                    <a:extLst>
                      <a:ext uri="{FF2B5EF4-FFF2-40B4-BE49-F238E27FC236}">
                        <a16:creationId xmlns:a16="http://schemas.microsoft.com/office/drawing/2014/main" id="{761F6398-C506-4930-9170-0A563AC0DCDB}"/>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77" name="Freeform 95">
                    <a:extLst>
                      <a:ext uri="{FF2B5EF4-FFF2-40B4-BE49-F238E27FC236}">
                        <a16:creationId xmlns:a16="http://schemas.microsoft.com/office/drawing/2014/main" id="{D9AE1B72-54E2-4B28-957B-FDB16A4851DC}"/>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78" name="Freeform 96">
                    <a:extLst>
                      <a:ext uri="{FF2B5EF4-FFF2-40B4-BE49-F238E27FC236}">
                        <a16:creationId xmlns:a16="http://schemas.microsoft.com/office/drawing/2014/main" id="{E64948EB-D580-41E9-8514-0DE3F4C58A81}"/>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79" name="Freeform 97">
                    <a:extLst>
                      <a:ext uri="{FF2B5EF4-FFF2-40B4-BE49-F238E27FC236}">
                        <a16:creationId xmlns:a16="http://schemas.microsoft.com/office/drawing/2014/main" id="{38D99BF4-9CAD-42D7-97C5-CC053CB56576}"/>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80" name="Freeform 98">
                    <a:extLst>
                      <a:ext uri="{FF2B5EF4-FFF2-40B4-BE49-F238E27FC236}">
                        <a16:creationId xmlns:a16="http://schemas.microsoft.com/office/drawing/2014/main" id="{A567EA66-5938-4ECB-95D1-CA70938CD91C}"/>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81" name="Freeform 99">
                    <a:extLst>
                      <a:ext uri="{FF2B5EF4-FFF2-40B4-BE49-F238E27FC236}">
                        <a16:creationId xmlns:a16="http://schemas.microsoft.com/office/drawing/2014/main" id="{DFE2273B-C72E-40B4-A920-59AC66999354}"/>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82" name="Freeform 100">
                    <a:extLst>
                      <a:ext uri="{FF2B5EF4-FFF2-40B4-BE49-F238E27FC236}">
                        <a16:creationId xmlns:a16="http://schemas.microsoft.com/office/drawing/2014/main" id="{6C0331E9-FCF1-4221-BD23-FA03D13FBF84}"/>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83" name="Freeform 101">
                    <a:extLst>
                      <a:ext uri="{FF2B5EF4-FFF2-40B4-BE49-F238E27FC236}">
                        <a16:creationId xmlns:a16="http://schemas.microsoft.com/office/drawing/2014/main" id="{B88814F0-B00B-46B4-BD92-BBB3F90F5D5C}"/>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84" name="Freeform 102">
                    <a:extLst>
                      <a:ext uri="{FF2B5EF4-FFF2-40B4-BE49-F238E27FC236}">
                        <a16:creationId xmlns:a16="http://schemas.microsoft.com/office/drawing/2014/main" id="{17402403-C6FA-48E9-822F-A9CA97ABC361}"/>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85" name="Freeform 103">
                    <a:extLst>
                      <a:ext uri="{FF2B5EF4-FFF2-40B4-BE49-F238E27FC236}">
                        <a16:creationId xmlns:a16="http://schemas.microsoft.com/office/drawing/2014/main" id="{EFB12716-DC1E-413E-A3FC-2E3D0EC40B9D}"/>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86" name="Oval 85">
                    <a:extLst>
                      <a:ext uri="{FF2B5EF4-FFF2-40B4-BE49-F238E27FC236}">
                        <a16:creationId xmlns:a16="http://schemas.microsoft.com/office/drawing/2014/main" id="{31AD0FD7-C5DA-4CAC-8592-E1A427410D83}"/>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87" name="Oval 86">
                    <a:extLst>
                      <a:ext uri="{FF2B5EF4-FFF2-40B4-BE49-F238E27FC236}">
                        <a16:creationId xmlns:a16="http://schemas.microsoft.com/office/drawing/2014/main" id="{8C726B32-2981-42F2-81C0-F3F58A7C9688}"/>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88" name="Oval 87">
                    <a:extLst>
                      <a:ext uri="{FF2B5EF4-FFF2-40B4-BE49-F238E27FC236}">
                        <a16:creationId xmlns:a16="http://schemas.microsoft.com/office/drawing/2014/main" id="{E45FA1C7-C032-414F-8505-0BD4D888DF5D}"/>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nvGrpSpPr>
                <p:cNvPr id="42" name="Group 91">
                  <a:extLst>
                    <a:ext uri="{FF2B5EF4-FFF2-40B4-BE49-F238E27FC236}">
                      <a16:creationId xmlns:a16="http://schemas.microsoft.com/office/drawing/2014/main" id="{A0DC40C6-9C44-4F6F-85D9-8E174D2CF21C}"/>
                    </a:ext>
                  </a:extLst>
                </p:cNvPr>
                <p:cNvGrpSpPr>
                  <a:grpSpLocks/>
                </p:cNvGrpSpPr>
                <p:nvPr/>
              </p:nvGrpSpPr>
              <p:grpSpPr bwMode="auto">
                <a:xfrm>
                  <a:off x="4243838" y="1973395"/>
                  <a:ext cx="269115" cy="318611"/>
                  <a:chOff x="356" y="2326"/>
                  <a:chExt cx="918" cy="1035"/>
                </a:xfrm>
              </p:grpSpPr>
              <p:sp>
                <p:nvSpPr>
                  <p:cNvPr id="59" name="Freeform 92">
                    <a:extLst>
                      <a:ext uri="{FF2B5EF4-FFF2-40B4-BE49-F238E27FC236}">
                        <a16:creationId xmlns:a16="http://schemas.microsoft.com/office/drawing/2014/main" id="{0D14CD03-5FDE-40D6-81FF-B23FA57A3785}"/>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60" name="Freeform 93">
                    <a:extLst>
                      <a:ext uri="{FF2B5EF4-FFF2-40B4-BE49-F238E27FC236}">
                        <a16:creationId xmlns:a16="http://schemas.microsoft.com/office/drawing/2014/main" id="{44E5A6E1-2D8A-4BF6-A592-A831CD550B3F}"/>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61" name="Freeform 94">
                    <a:extLst>
                      <a:ext uri="{FF2B5EF4-FFF2-40B4-BE49-F238E27FC236}">
                        <a16:creationId xmlns:a16="http://schemas.microsoft.com/office/drawing/2014/main" id="{D4EBDAFD-0E64-41A6-8651-2FD2E6C5E394}"/>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62" name="Freeform 95">
                    <a:extLst>
                      <a:ext uri="{FF2B5EF4-FFF2-40B4-BE49-F238E27FC236}">
                        <a16:creationId xmlns:a16="http://schemas.microsoft.com/office/drawing/2014/main" id="{7D24156E-1562-4CFA-B042-54086E328422}"/>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63" name="Freeform 96">
                    <a:extLst>
                      <a:ext uri="{FF2B5EF4-FFF2-40B4-BE49-F238E27FC236}">
                        <a16:creationId xmlns:a16="http://schemas.microsoft.com/office/drawing/2014/main" id="{1148AF90-43B6-4D2F-BB60-EC5F75051049}"/>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64" name="Freeform 97">
                    <a:extLst>
                      <a:ext uri="{FF2B5EF4-FFF2-40B4-BE49-F238E27FC236}">
                        <a16:creationId xmlns:a16="http://schemas.microsoft.com/office/drawing/2014/main" id="{0A6F9E43-0D79-4634-802C-765B3083D7A7}"/>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65" name="Freeform 98">
                    <a:extLst>
                      <a:ext uri="{FF2B5EF4-FFF2-40B4-BE49-F238E27FC236}">
                        <a16:creationId xmlns:a16="http://schemas.microsoft.com/office/drawing/2014/main" id="{C95BDF21-F585-4593-89EA-605D629720A9}"/>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66" name="Freeform 99">
                    <a:extLst>
                      <a:ext uri="{FF2B5EF4-FFF2-40B4-BE49-F238E27FC236}">
                        <a16:creationId xmlns:a16="http://schemas.microsoft.com/office/drawing/2014/main" id="{EAA1CC79-C80E-4605-AECF-63E346C08FBC}"/>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67" name="Freeform 100">
                    <a:extLst>
                      <a:ext uri="{FF2B5EF4-FFF2-40B4-BE49-F238E27FC236}">
                        <a16:creationId xmlns:a16="http://schemas.microsoft.com/office/drawing/2014/main" id="{3B4D504B-A99E-4219-BD24-A1E57705F334}"/>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68" name="Freeform 101">
                    <a:extLst>
                      <a:ext uri="{FF2B5EF4-FFF2-40B4-BE49-F238E27FC236}">
                        <a16:creationId xmlns:a16="http://schemas.microsoft.com/office/drawing/2014/main" id="{44018289-0E89-4278-89F5-C88B89B49F79}"/>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69" name="Freeform 102">
                    <a:extLst>
                      <a:ext uri="{FF2B5EF4-FFF2-40B4-BE49-F238E27FC236}">
                        <a16:creationId xmlns:a16="http://schemas.microsoft.com/office/drawing/2014/main" id="{485AB402-0C22-4209-A488-36DB1E164702}"/>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70" name="Freeform 103">
                    <a:extLst>
                      <a:ext uri="{FF2B5EF4-FFF2-40B4-BE49-F238E27FC236}">
                        <a16:creationId xmlns:a16="http://schemas.microsoft.com/office/drawing/2014/main" id="{8B31FF66-830A-45AE-8431-EDA4274BAADE}"/>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71" name="Oval 70">
                    <a:extLst>
                      <a:ext uri="{FF2B5EF4-FFF2-40B4-BE49-F238E27FC236}">
                        <a16:creationId xmlns:a16="http://schemas.microsoft.com/office/drawing/2014/main" id="{C38582CB-286F-4922-AB14-51A49C2DECF9}"/>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72" name="Oval 71">
                    <a:extLst>
                      <a:ext uri="{FF2B5EF4-FFF2-40B4-BE49-F238E27FC236}">
                        <a16:creationId xmlns:a16="http://schemas.microsoft.com/office/drawing/2014/main" id="{5E27C5DF-49E9-4F70-9CB0-F547A989F1D9}"/>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73" name="Oval 72">
                    <a:extLst>
                      <a:ext uri="{FF2B5EF4-FFF2-40B4-BE49-F238E27FC236}">
                        <a16:creationId xmlns:a16="http://schemas.microsoft.com/office/drawing/2014/main" id="{C7614C1F-C023-42BC-878B-4F48B608FFBC}"/>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nvGrpSpPr>
                <p:cNvPr id="43" name="Group 91">
                  <a:extLst>
                    <a:ext uri="{FF2B5EF4-FFF2-40B4-BE49-F238E27FC236}">
                      <a16:creationId xmlns:a16="http://schemas.microsoft.com/office/drawing/2014/main" id="{0FD3F89C-90C6-489D-85EA-EDF06264E03B}"/>
                    </a:ext>
                  </a:extLst>
                </p:cNvPr>
                <p:cNvGrpSpPr>
                  <a:grpSpLocks/>
                </p:cNvGrpSpPr>
                <p:nvPr/>
              </p:nvGrpSpPr>
              <p:grpSpPr bwMode="auto">
                <a:xfrm>
                  <a:off x="4300475" y="2269072"/>
                  <a:ext cx="269115" cy="318611"/>
                  <a:chOff x="356" y="2326"/>
                  <a:chExt cx="918" cy="1035"/>
                </a:xfrm>
              </p:grpSpPr>
              <p:sp>
                <p:nvSpPr>
                  <p:cNvPr id="44" name="Freeform 92">
                    <a:extLst>
                      <a:ext uri="{FF2B5EF4-FFF2-40B4-BE49-F238E27FC236}">
                        <a16:creationId xmlns:a16="http://schemas.microsoft.com/office/drawing/2014/main" id="{0F408000-53DF-4E94-B6F0-A1B7C860DC31}"/>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solidFill>
                    <a:srgbClr val="E4AA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45" name="Freeform 93">
                    <a:extLst>
                      <a:ext uri="{FF2B5EF4-FFF2-40B4-BE49-F238E27FC236}">
                        <a16:creationId xmlns:a16="http://schemas.microsoft.com/office/drawing/2014/main" id="{CD6A4A7A-1F97-4771-B2C0-4575E952A98F}"/>
                      </a:ext>
                    </a:extLst>
                  </p:cNvPr>
                  <p:cNvSpPr>
                    <a:spLocks/>
                  </p:cNvSpPr>
                  <p:nvPr/>
                </p:nvSpPr>
                <p:spPr bwMode="auto">
                  <a:xfrm>
                    <a:off x="591" y="2636"/>
                    <a:ext cx="535" cy="586"/>
                  </a:xfrm>
                  <a:custGeom>
                    <a:avLst/>
                    <a:gdLst>
                      <a:gd name="T0" fmla="*/ 2520 w 214"/>
                      <a:gd name="T1" fmla="*/ 77 h 220"/>
                      <a:gd name="T2" fmla="*/ 1500 w 214"/>
                      <a:gd name="T3" fmla="*/ 320 h 220"/>
                      <a:gd name="T4" fmla="*/ 938 w 214"/>
                      <a:gd name="T5" fmla="*/ 772 h 220"/>
                      <a:gd name="T6" fmla="*/ 313 w 214"/>
                      <a:gd name="T7" fmla="*/ 1361 h 220"/>
                      <a:gd name="T8" fmla="*/ 95 w 214"/>
                      <a:gd name="T9" fmla="*/ 2341 h 220"/>
                      <a:gd name="T10" fmla="*/ 583 w 214"/>
                      <a:gd name="T11" fmla="*/ 3023 h 220"/>
                      <a:gd name="T12" fmla="*/ 1208 w 214"/>
                      <a:gd name="T13" fmla="*/ 3873 h 220"/>
                      <a:gd name="T14" fmla="*/ 2250 w 214"/>
                      <a:gd name="T15" fmla="*/ 3987 h 220"/>
                      <a:gd name="T16" fmla="*/ 2908 w 214"/>
                      <a:gd name="T17" fmla="*/ 3271 h 220"/>
                      <a:gd name="T18" fmla="*/ 3333 w 214"/>
                      <a:gd name="T19" fmla="*/ 2192 h 220"/>
                      <a:gd name="T20" fmla="*/ 3020 w 214"/>
                      <a:gd name="T21" fmla="*/ 738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46" name="Freeform 94">
                    <a:extLst>
                      <a:ext uri="{FF2B5EF4-FFF2-40B4-BE49-F238E27FC236}">
                        <a16:creationId xmlns:a16="http://schemas.microsoft.com/office/drawing/2014/main" id="{E7028AC4-ECB0-40E1-A6AB-BE444B568745}"/>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solidFill>
                    <a:srgbClr val="0094B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47" name="Freeform 95">
                    <a:extLst>
                      <a:ext uri="{FF2B5EF4-FFF2-40B4-BE49-F238E27FC236}">
                        <a16:creationId xmlns:a16="http://schemas.microsoft.com/office/drawing/2014/main" id="{EDD64D12-E550-43A2-9C93-D8210850A5AA}"/>
                      </a:ext>
                    </a:extLst>
                  </p:cNvPr>
                  <p:cNvSpPr>
                    <a:spLocks/>
                  </p:cNvSpPr>
                  <p:nvPr/>
                </p:nvSpPr>
                <p:spPr bwMode="auto">
                  <a:xfrm>
                    <a:off x="366" y="2358"/>
                    <a:ext cx="780" cy="822"/>
                  </a:xfrm>
                  <a:custGeom>
                    <a:avLst/>
                    <a:gdLst>
                      <a:gd name="T0" fmla="*/ 2675 w 312"/>
                      <a:gd name="T1" fmla="*/ 171 h 308"/>
                      <a:gd name="T2" fmla="*/ 988 w 312"/>
                      <a:gd name="T3" fmla="*/ 1196 h 308"/>
                      <a:gd name="T4" fmla="*/ 688 w 312"/>
                      <a:gd name="T5" fmla="*/ 2757 h 308"/>
                      <a:gd name="T6" fmla="*/ 158 w 312"/>
                      <a:gd name="T7" fmla="*/ 4508 h 308"/>
                      <a:gd name="T8" fmla="*/ 720 w 312"/>
                      <a:gd name="T9" fmla="*/ 5036 h 308"/>
                      <a:gd name="T10" fmla="*/ 875 w 312"/>
                      <a:gd name="T11" fmla="*/ 5306 h 308"/>
                      <a:gd name="T12" fmla="*/ 988 w 312"/>
                      <a:gd name="T13" fmla="*/ 5762 h 308"/>
                      <a:gd name="T14" fmla="*/ 1408 w 312"/>
                      <a:gd name="T15" fmla="*/ 5514 h 308"/>
                      <a:gd name="T16" fmla="*/ 1050 w 312"/>
                      <a:gd name="T17" fmla="*/ 5549 h 308"/>
                      <a:gd name="T18" fmla="*/ 925 w 312"/>
                      <a:gd name="T19" fmla="*/ 4980 h 308"/>
                      <a:gd name="T20" fmla="*/ 658 w 312"/>
                      <a:gd name="T21" fmla="*/ 4524 h 308"/>
                      <a:gd name="T22" fmla="*/ 1000 w 312"/>
                      <a:gd name="T23" fmla="*/ 3704 h 308"/>
                      <a:gd name="T24" fmla="*/ 1533 w 312"/>
                      <a:gd name="T25" fmla="*/ 1695 h 308"/>
                      <a:gd name="T26" fmla="*/ 2188 w 312"/>
                      <a:gd name="T27" fmla="*/ 1652 h 308"/>
                      <a:gd name="T28" fmla="*/ 2375 w 312"/>
                      <a:gd name="T29" fmla="*/ 969 h 308"/>
                      <a:gd name="T30" fmla="*/ 3595 w 312"/>
                      <a:gd name="T31" fmla="*/ 833 h 308"/>
                      <a:gd name="T32" fmla="*/ 4050 w 312"/>
                      <a:gd name="T33" fmla="*/ 1447 h 308"/>
                      <a:gd name="T34" fmla="*/ 4875 w 312"/>
                      <a:gd name="T35" fmla="*/ 1767 h 308"/>
                      <a:gd name="T36" fmla="*/ 3863 w 312"/>
                      <a:gd name="T37" fmla="*/ 705 h 308"/>
                      <a:gd name="T38" fmla="*/ 2875 w 312"/>
                      <a:gd name="T39" fmla="*/ 149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2" h="308">
                        <a:moveTo>
                          <a:pt x="171" y="9"/>
                        </a:moveTo>
                        <a:cubicBezTo>
                          <a:pt x="135" y="24"/>
                          <a:pt x="92" y="35"/>
                          <a:pt x="63" y="63"/>
                        </a:cubicBezTo>
                        <a:cubicBezTo>
                          <a:pt x="39" y="86"/>
                          <a:pt x="48" y="116"/>
                          <a:pt x="44" y="145"/>
                        </a:cubicBezTo>
                        <a:cubicBezTo>
                          <a:pt x="41" y="169"/>
                          <a:pt x="0" y="217"/>
                          <a:pt x="10" y="237"/>
                        </a:cubicBezTo>
                        <a:cubicBezTo>
                          <a:pt x="16" y="251"/>
                          <a:pt x="34" y="255"/>
                          <a:pt x="46" y="265"/>
                        </a:cubicBezTo>
                        <a:cubicBezTo>
                          <a:pt x="50" y="269"/>
                          <a:pt x="54" y="273"/>
                          <a:pt x="56" y="279"/>
                        </a:cubicBezTo>
                        <a:cubicBezTo>
                          <a:pt x="58" y="283"/>
                          <a:pt x="57" y="300"/>
                          <a:pt x="63" y="303"/>
                        </a:cubicBezTo>
                        <a:cubicBezTo>
                          <a:pt x="71" y="308"/>
                          <a:pt x="80" y="294"/>
                          <a:pt x="90" y="290"/>
                        </a:cubicBezTo>
                        <a:cubicBezTo>
                          <a:pt x="82" y="287"/>
                          <a:pt x="75" y="297"/>
                          <a:pt x="67" y="292"/>
                        </a:cubicBezTo>
                        <a:cubicBezTo>
                          <a:pt x="58" y="285"/>
                          <a:pt x="64" y="276"/>
                          <a:pt x="59" y="262"/>
                        </a:cubicBezTo>
                        <a:cubicBezTo>
                          <a:pt x="57" y="255"/>
                          <a:pt x="42" y="244"/>
                          <a:pt x="42" y="238"/>
                        </a:cubicBezTo>
                        <a:cubicBezTo>
                          <a:pt x="43" y="217"/>
                          <a:pt x="73" y="223"/>
                          <a:pt x="64" y="195"/>
                        </a:cubicBezTo>
                        <a:cubicBezTo>
                          <a:pt x="53" y="172"/>
                          <a:pt x="65" y="94"/>
                          <a:pt x="98" y="89"/>
                        </a:cubicBezTo>
                        <a:cubicBezTo>
                          <a:pt x="113" y="86"/>
                          <a:pt x="124" y="108"/>
                          <a:pt x="140" y="87"/>
                        </a:cubicBezTo>
                        <a:cubicBezTo>
                          <a:pt x="149" y="76"/>
                          <a:pt x="142" y="62"/>
                          <a:pt x="152" y="51"/>
                        </a:cubicBezTo>
                        <a:cubicBezTo>
                          <a:pt x="174" y="24"/>
                          <a:pt x="205" y="25"/>
                          <a:pt x="230" y="44"/>
                        </a:cubicBezTo>
                        <a:cubicBezTo>
                          <a:pt x="243" y="54"/>
                          <a:pt x="247" y="65"/>
                          <a:pt x="259" y="76"/>
                        </a:cubicBezTo>
                        <a:cubicBezTo>
                          <a:pt x="274" y="92"/>
                          <a:pt x="296" y="87"/>
                          <a:pt x="312" y="93"/>
                        </a:cubicBezTo>
                        <a:cubicBezTo>
                          <a:pt x="280" y="86"/>
                          <a:pt x="271" y="55"/>
                          <a:pt x="247" y="37"/>
                        </a:cubicBezTo>
                        <a:cubicBezTo>
                          <a:pt x="229" y="24"/>
                          <a:pt x="197" y="0"/>
                          <a:pt x="184" y="8"/>
                        </a:cubicBezTo>
                      </a:path>
                    </a:pathLst>
                  </a:custGeom>
                  <a:solidFill>
                    <a:srgbClr val="E7C09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48" name="Freeform 96">
                    <a:extLst>
                      <a:ext uri="{FF2B5EF4-FFF2-40B4-BE49-F238E27FC236}">
                        <a16:creationId xmlns:a16="http://schemas.microsoft.com/office/drawing/2014/main" id="{59861940-BB20-4480-87D0-9FE0A788F612}"/>
                      </a:ext>
                    </a:extLst>
                  </p:cNvPr>
                  <p:cNvSpPr>
                    <a:spLocks/>
                  </p:cNvSpPr>
                  <p:nvPr/>
                </p:nvSpPr>
                <p:spPr bwMode="auto">
                  <a:xfrm>
                    <a:off x="383" y="2393"/>
                    <a:ext cx="385" cy="656"/>
                  </a:xfrm>
                  <a:custGeom>
                    <a:avLst/>
                    <a:gdLst>
                      <a:gd name="T0" fmla="*/ 208 w 154"/>
                      <a:gd name="T1" fmla="*/ 4437 h 246"/>
                      <a:gd name="T2" fmla="*/ 33 w 154"/>
                      <a:gd name="T3" fmla="*/ 3981 h 246"/>
                      <a:gd name="T4" fmla="*/ 300 w 154"/>
                      <a:gd name="T5" fmla="*/ 3221 h 246"/>
                      <a:gd name="T6" fmla="*/ 500 w 154"/>
                      <a:gd name="T7" fmla="*/ 2709 h 246"/>
                      <a:gd name="T8" fmla="*/ 563 w 154"/>
                      <a:gd name="T9" fmla="*/ 2104 h 246"/>
                      <a:gd name="T10" fmla="*/ 625 w 154"/>
                      <a:gd name="T11" fmla="*/ 1421 h 246"/>
                      <a:gd name="T12" fmla="*/ 958 w 154"/>
                      <a:gd name="T13" fmla="*/ 760 h 246"/>
                      <a:gd name="T14" fmla="*/ 1688 w 154"/>
                      <a:gd name="T15" fmla="*/ 307 h 246"/>
                      <a:gd name="T16" fmla="*/ 2408 w 154"/>
                      <a:gd name="T17" fmla="*/ 0 h 246"/>
                      <a:gd name="T18" fmla="*/ 2020 w 154"/>
                      <a:gd name="T19" fmla="*/ 264 h 246"/>
                      <a:gd name="T20" fmla="*/ 1800 w 154"/>
                      <a:gd name="T21" fmla="*/ 704 h 246"/>
                      <a:gd name="T22" fmla="*/ 1520 w 154"/>
                      <a:gd name="T23" fmla="*/ 888 h 246"/>
                      <a:gd name="T24" fmla="*/ 1113 w 154"/>
                      <a:gd name="T25" fmla="*/ 1045 h 246"/>
                      <a:gd name="T26" fmla="*/ 708 w 154"/>
                      <a:gd name="T27" fmla="*/ 2411 h 246"/>
                      <a:gd name="T28" fmla="*/ 500 w 154"/>
                      <a:gd name="T29" fmla="*/ 3165 h 246"/>
                      <a:gd name="T30" fmla="*/ 270 w 154"/>
                      <a:gd name="T31" fmla="*/ 3528 h 246"/>
                      <a:gd name="T32" fmla="*/ 208 w 154"/>
                      <a:gd name="T33" fmla="*/ 3904 h 246"/>
                      <a:gd name="T34" fmla="*/ 500 w 154"/>
                      <a:gd name="T35" fmla="*/ 4664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4" h="246">
                        <a:moveTo>
                          <a:pt x="13" y="234"/>
                        </a:moveTo>
                        <a:cubicBezTo>
                          <a:pt x="1" y="228"/>
                          <a:pt x="0" y="222"/>
                          <a:pt x="2" y="210"/>
                        </a:cubicBezTo>
                        <a:cubicBezTo>
                          <a:pt x="5" y="195"/>
                          <a:pt x="13" y="183"/>
                          <a:pt x="19" y="170"/>
                        </a:cubicBezTo>
                        <a:cubicBezTo>
                          <a:pt x="24" y="161"/>
                          <a:pt x="28" y="152"/>
                          <a:pt x="32" y="143"/>
                        </a:cubicBezTo>
                        <a:cubicBezTo>
                          <a:pt x="36" y="132"/>
                          <a:pt x="36" y="122"/>
                          <a:pt x="36" y="111"/>
                        </a:cubicBezTo>
                        <a:cubicBezTo>
                          <a:pt x="36" y="99"/>
                          <a:pt x="38" y="87"/>
                          <a:pt x="40" y="75"/>
                        </a:cubicBezTo>
                        <a:cubicBezTo>
                          <a:pt x="42" y="59"/>
                          <a:pt x="48" y="50"/>
                          <a:pt x="61" y="40"/>
                        </a:cubicBezTo>
                        <a:cubicBezTo>
                          <a:pt x="75" y="29"/>
                          <a:pt x="92" y="23"/>
                          <a:pt x="108" y="16"/>
                        </a:cubicBezTo>
                        <a:cubicBezTo>
                          <a:pt x="123" y="9"/>
                          <a:pt x="138" y="3"/>
                          <a:pt x="154" y="0"/>
                        </a:cubicBezTo>
                        <a:cubicBezTo>
                          <a:pt x="145" y="3"/>
                          <a:pt x="136" y="7"/>
                          <a:pt x="129" y="14"/>
                        </a:cubicBezTo>
                        <a:cubicBezTo>
                          <a:pt x="121" y="21"/>
                          <a:pt x="120" y="28"/>
                          <a:pt x="115" y="37"/>
                        </a:cubicBezTo>
                        <a:cubicBezTo>
                          <a:pt x="109" y="47"/>
                          <a:pt x="106" y="48"/>
                          <a:pt x="97" y="47"/>
                        </a:cubicBezTo>
                        <a:cubicBezTo>
                          <a:pt x="88" y="46"/>
                          <a:pt x="78" y="49"/>
                          <a:pt x="71" y="55"/>
                        </a:cubicBezTo>
                        <a:cubicBezTo>
                          <a:pt x="52" y="72"/>
                          <a:pt x="44" y="102"/>
                          <a:pt x="45" y="127"/>
                        </a:cubicBezTo>
                        <a:cubicBezTo>
                          <a:pt x="46" y="143"/>
                          <a:pt x="42" y="155"/>
                          <a:pt x="32" y="167"/>
                        </a:cubicBezTo>
                        <a:cubicBezTo>
                          <a:pt x="27" y="173"/>
                          <a:pt x="20" y="179"/>
                          <a:pt x="17" y="186"/>
                        </a:cubicBezTo>
                        <a:cubicBezTo>
                          <a:pt x="14" y="192"/>
                          <a:pt x="14" y="199"/>
                          <a:pt x="13" y="206"/>
                        </a:cubicBezTo>
                        <a:cubicBezTo>
                          <a:pt x="11" y="223"/>
                          <a:pt x="21" y="234"/>
                          <a:pt x="32" y="246"/>
                        </a:cubicBezTo>
                      </a:path>
                    </a:pathLst>
                  </a:custGeom>
                  <a:solidFill>
                    <a:srgbClr val="F8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49" name="Freeform 97">
                    <a:extLst>
                      <a:ext uri="{FF2B5EF4-FFF2-40B4-BE49-F238E27FC236}">
                        <a16:creationId xmlns:a16="http://schemas.microsoft.com/office/drawing/2014/main" id="{AB53CDEC-A79D-4D4A-96BF-319C15E56A52}"/>
                      </a:ext>
                    </a:extLst>
                  </p:cNvPr>
                  <p:cNvSpPr>
                    <a:spLocks/>
                  </p:cNvSpPr>
                  <p:nvPr/>
                </p:nvSpPr>
                <p:spPr bwMode="auto">
                  <a:xfrm>
                    <a:off x="573" y="2636"/>
                    <a:ext cx="460" cy="429"/>
                  </a:xfrm>
                  <a:custGeom>
                    <a:avLst/>
                    <a:gdLst>
                      <a:gd name="T0" fmla="*/ 145 w 184"/>
                      <a:gd name="T1" fmla="*/ 2252 h 161"/>
                      <a:gd name="T2" fmla="*/ 363 w 184"/>
                      <a:gd name="T3" fmla="*/ 1079 h 161"/>
                      <a:gd name="T4" fmla="*/ 1033 w 184"/>
                      <a:gd name="T5" fmla="*/ 546 h 161"/>
                      <a:gd name="T6" fmla="*/ 1958 w 184"/>
                      <a:gd name="T7" fmla="*/ 35 h 161"/>
                      <a:gd name="T8" fmla="*/ 2520 w 184"/>
                      <a:gd name="T9" fmla="*/ 171 h 161"/>
                      <a:gd name="T10" fmla="*/ 2863 w 184"/>
                      <a:gd name="T11" fmla="*/ 930 h 161"/>
                      <a:gd name="T12" fmla="*/ 1938 w 184"/>
                      <a:gd name="T13" fmla="*/ 490 h 161"/>
                      <a:gd name="T14" fmla="*/ 1533 w 184"/>
                      <a:gd name="T15" fmla="*/ 717 h 161"/>
                      <a:gd name="T16" fmla="*/ 1300 w 184"/>
                      <a:gd name="T17" fmla="*/ 1156 h 161"/>
                      <a:gd name="T18" fmla="*/ 395 w 184"/>
                      <a:gd name="T19" fmla="*/ 2044 h 161"/>
                      <a:gd name="T20" fmla="*/ 770 w 184"/>
                      <a:gd name="T21" fmla="*/ 3046 h 161"/>
                      <a:gd name="T22" fmla="*/ 425 w 184"/>
                      <a:gd name="T23" fmla="*/ 2513 h 161"/>
                      <a:gd name="T24" fmla="*/ 158 w 184"/>
                      <a:gd name="T25" fmla="*/ 2252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 h="161">
                        <a:moveTo>
                          <a:pt x="9" y="119"/>
                        </a:moveTo>
                        <a:cubicBezTo>
                          <a:pt x="0" y="99"/>
                          <a:pt x="8" y="72"/>
                          <a:pt x="23" y="57"/>
                        </a:cubicBezTo>
                        <a:cubicBezTo>
                          <a:pt x="36" y="45"/>
                          <a:pt x="53" y="40"/>
                          <a:pt x="66" y="29"/>
                        </a:cubicBezTo>
                        <a:cubicBezTo>
                          <a:pt x="82" y="15"/>
                          <a:pt x="104" y="4"/>
                          <a:pt x="125" y="2"/>
                        </a:cubicBezTo>
                        <a:cubicBezTo>
                          <a:pt x="139" y="1"/>
                          <a:pt x="150" y="0"/>
                          <a:pt x="161" y="9"/>
                        </a:cubicBezTo>
                        <a:cubicBezTo>
                          <a:pt x="170" y="15"/>
                          <a:pt x="184" y="37"/>
                          <a:pt x="183" y="49"/>
                        </a:cubicBezTo>
                        <a:cubicBezTo>
                          <a:pt x="164" y="32"/>
                          <a:pt x="150" y="18"/>
                          <a:pt x="124" y="26"/>
                        </a:cubicBezTo>
                        <a:cubicBezTo>
                          <a:pt x="115" y="28"/>
                          <a:pt x="105" y="31"/>
                          <a:pt x="98" y="38"/>
                        </a:cubicBezTo>
                        <a:cubicBezTo>
                          <a:pt x="91" y="45"/>
                          <a:pt x="91" y="54"/>
                          <a:pt x="83" y="61"/>
                        </a:cubicBezTo>
                        <a:cubicBezTo>
                          <a:pt x="67" y="76"/>
                          <a:pt x="25" y="79"/>
                          <a:pt x="25" y="108"/>
                        </a:cubicBezTo>
                        <a:cubicBezTo>
                          <a:pt x="25" y="128"/>
                          <a:pt x="48" y="141"/>
                          <a:pt x="49" y="161"/>
                        </a:cubicBezTo>
                        <a:cubicBezTo>
                          <a:pt x="41" y="151"/>
                          <a:pt x="37" y="142"/>
                          <a:pt x="27" y="133"/>
                        </a:cubicBezTo>
                        <a:cubicBezTo>
                          <a:pt x="22" y="129"/>
                          <a:pt x="13" y="129"/>
                          <a:pt x="10" y="119"/>
                        </a:cubicBezTo>
                      </a:path>
                    </a:pathLst>
                  </a:custGeom>
                  <a:solidFill>
                    <a:srgbClr val="91BE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50" name="Freeform 98">
                    <a:extLst>
                      <a:ext uri="{FF2B5EF4-FFF2-40B4-BE49-F238E27FC236}">
                        <a16:creationId xmlns:a16="http://schemas.microsoft.com/office/drawing/2014/main" id="{D78EA456-97B4-480F-8001-04669C777028}"/>
                      </a:ext>
                    </a:extLst>
                  </p:cNvPr>
                  <p:cNvSpPr>
                    <a:spLocks/>
                  </p:cNvSpPr>
                  <p:nvPr/>
                </p:nvSpPr>
                <p:spPr bwMode="auto">
                  <a:xfrm>
                    <a:off x="726" y="2785"/>
                    <a:ext cx="367" cy="373"/>
                  </a:xfrm>
                  <a:custGeom>
                    <a:avLst/>
                    <a:gdLst>
                      <a:gd name="T0" fmla="*/ 0 w 147"/>
                      <a:gd name="T1" fmla="*/ 2230 h 140"/>
                      <a:gd name="T2" fmla="*/ 687 w 147"/>
                      <a:gd name="T3" fmla="*/ 2590 h 140"/>
                      <a:gd name="T4" fmla="*/ 1478 w 147"/>
                      <a:gd name="T5" fmla="*/ 2286 h 140"/>
                      <a:gd name="T6" fmla="*/ 1665 w 147"/>
                      <a:gd name="T7" fmla="*/ 1817 h 140"/>
                      <a:gd name="T8" fmla="*/ 1900 w 147"/>
                      <a:gd name="T9" fmla="*/ 1476 h 140"/>
                      <a:gd name="T10" fmla="*/ 1962 w 147"/>
                      <a:gd name="T11" fmla="*/ 0 h 140"/>
                      <a:gd name="T12" fmla="*/ 1808 w 147"/>
                      <a:gd name="T13" fmla="*/ 815 h 140"/>
                      <a:gd name="T14" fmla="*/ 1528 w 147"/>
                      <a:gd name="T15" fmla="*/ 909 h 140"/>
                      <a:gd name="T16" fmla="*/ 1495 w 147"/>
                      <a:gd name="T17" fmla="*/ 1156 h 140"/>
                      <a:gd name="T18" fmla="*/ 1228 w 147"/>
                      <a:gd name="T19" fmla="*/ 1532 h 140"/>
                      <a:gd name="T20" fmla="*/ 946 w 147"/>
                      <a:gd name="T21" fmla="*/ 1591 h 140"/>
                      <a:gd name="T22" fmla="*/ 1059 w 147"/>
                      <a:gd name="T23" fmla="*/ 1945 h 140"/>
                      <a:gd name="T24" fmla="*/ 824 w 147"/>
                      <a:gd name="T25" fmla="*/ 2342 h 140"/>
                      <a:gd name="T26" fmla="*/ 499 w 147"/>
                      <a:gd name="T27" fmla="*/ 2171 h 140"/>
                      <a:gd name="T28" fmla="*/ 230 w 147"/>
                      <a:gd name="T29" fmla="*/ 2286 h 140"/>
                      <a:gd name="T30" fmla="*/ 30 w 147"/>
                      <a:gd name="T31" fmla="*/ 225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7" h="140">
                        <a:moveTo>
                          <a:pt x="0" y="118"/>
                        </a:moveTo>
                        <a:cubicBezTo>
                          <a:pt x="4" y="127"/>
                          <a:pt x="34" y="134"/>
                          <a:pt x="44" y="137"/>
                        </a:cubicBezTo>
                        <a:cubicBezTo>
                          <a:pt x="59" y="140"/>
                          <a:pt x="86" y="133"/>
                          <a:pt x="95" y="121"/>
                        </a:cubicBezTo>
                        <a:cubicBezTo>
                          <a:pt x="101" y="114"/>
                          <a:pt x="103" y="104"/>
                          <a:pt x="107" y="96"/>
                        </a:cubicBezTo>
                        <a:cubicBezTo>
                          <a:pt x="111" y="88"/>
                          <a:pt x="117" y="84"/>
                          <a:pt x="122" y="78"/>
                        </a:cubicBezTo>
                        <a:cubicBezTo>
                          <a:pt x="139" y="57"/>
                          <a:pt x="147" y="23"/>
                          <a:pt x="126" y="0"/>
                        </a:cubicBezTo>
                        <a:cubicBezTo>
                          <a:pt x="130" y="14"/>
                          <a:pt x="132" y="35"/>
                          <a:pt x="116" y="43"/>
                        </a:cubicBezTo>
                        <a:cubicBezTo>
                          <a:pt x="111" y="45"/>
                          <a:pt x="103" y="44"/>
                          <a:pt x="98" y="48"/>
                        </a:cubicBezTo>
                        <a:cubicBezTo>
                          <a:pt x="91" y="54"/>
                          <a:pt x="95" y="54"/>
                          <a:pt x="96" y="61"/>
                        </a:cubicBezTo>
                        <a:cubicBezTo>
                          <a:pt x="99" y="75"/>
                          <a:pt x="95" y="80"/>
                          <a:pt x="79" y="81"/>
                        </a:cubicBezTo>
                        <a:cubicBezTo>
                          <a:pt x="73" y="81"/>
                          <a:pt x="64" y="78"/>
                          <a:pt x="61" y="84"/>
                        </a:cubicBezTo>
                        <a:cubicBezTo>
                          <a:pt x="58" y="90"/>
                          <a:pt x="66" y="98"/>
                          <a:pt x="68" y="103"/>
                        </a:cubicBezTo>
                        <a:cubicBezTo>
                          <a:pt x="72" y="115"/>
                          <a:pt x="67" y="124"/>
                          <a:pt x="53" y="124"/>
                        </a:cubicBezTo>
                        <a:cubicBezTo>
                          <a:pt x="42" y="123"/>
                          <a:pt x="43" y="113"/>
                          <a:pt x="32" y="115"/>
                        </a:cubicBezTo>
                        <a:cubicBezTo>
                          <a:pt x="25" y="116"/>
                          <a:pt x="23" y="120"/>
                          <a:pt x="15" y="121"/>
                        </a:cubicBezTo>
                        <a:cubicBezTo>
                          <a:pt x="13" y="121"/>
                          <a:pt x="3" y="120"/>
                          <a:pt x="2" y="119"/>
                        </a:cubicBezTo>
                      </a:path>
                    </a:pathLst>
                  </a:custGeom>
                  <a:solidFill>
                    <a:srgbClr val="00768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51" name="Freeform 99">
                    <a:extLst>
                      <a:ext uri="{FF2B5EF4-FFF2-40B4-BE49-F238E27FC236}">
                        <a16:creationId xmlns:a16="http://schemas.microsoft.com/office/drawing/2014/main" id="{70799A4E-C243-4DA3-9062-BDA931BD9D8B}"/>
                      </a:ext>
                    </a:extLst>
                  </p:cNvPr>
                  <p:cNvSpPr>
                    <a:spLocks/>
                  </p:cNvSpPr>
                  <p:nvPr/>
                </p:nvSpPr>
                <p:spPr bwMode="auto">
                  <a:xfrm>
                    <a:off x="588" y="2622"/>
                    <a:ext cx="328" cy="288"/>
                  </a:xfrm>
                  <a:custGeom>
                    <a:avLst/>
                    <a:gdLst>
                      <a:gd name="T0" fmla="*/ 0 w 131"/>
                      <a:gd name="T1" fmla="*/ 1971 h 108"/>
                      <a:gd name="T2" fmla="*/ 238 w 131"/>
                      <a:gd name="T3" fmla="*/ 1101 h 108"/>
                      <a:gd name="T4" fmla="*/ 801 w 131"/>
                      <a:gd name="T5" fmla="*/ 760 h 108"/>
                      <a:gd name="T6" fmla="*/ 2056 w 131"/>
                      <a:gd name="T7" fmla="*/ 136 h 108"/>
                      <a:gd name="T8" fmla="*/ 1254 w 131"/>
                      <a:gd name="T9" fmla="*/ 512 h 108"/>
                      <a:gd name="T10" fmla="*/ 1084 w 131"/>
                      <a:gd name="T11" fmla="*/ 819 h 108"/>
                      <a:gd name="T12" fmla="*/ 801 w 131"/>
                      <a:gd name="T13" fmla="*/ 1003 h 108"/>
                      <a:gd name="T14" fmla="*/ 333 w 131"/>
                      <a:gd name="T15" fmla="*/ 1571 h 108"/>
                      <a:gd name="T16" fmla="*/ 0 w 131"/>
                      <a:gd name="T17" fmla="*/ 204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108">
                        <a:moveTo>
                          <a:pt x="0" y="104"/>
                        </a:moveTo>
                        <a:cubicBezTo>
                          <a:pt x="0" y="88"/>
                          <a:pt x="1" y="68"/>
                          <a:pt x="15" y="58"/>
                        </a:cubicBezTo>
                        <a:cubicBezTo>
                          <a:pt x="26" y="50"/>
                          <a:pt x="40" y="47"/>
                          <a:pt x="51" y="40"/>
                        </a:cubicBezTo>
                        <a:cubicBezTo>
                          <a:pt x="75" y="24"/>
                          <a:pt x="99" y="0"/>
                          <a:pt x="131" y="7"/>
                        </a:cubicBezTo>
                        <a:cubicBezTo>
                          <a:pt x="114" y="6"/>
                          <a:pt x="93" y="17"/>
                          <a:pt x="80" y="27"/>
                        </a:cubicBezTo>
                        <a:cubicBezTo>
                          <a:pt x="74" y="32"/>
                          <a:pt x="72" y="36"/>
                          <a:pt x="69" y="43"/>
                        </a:cubicBezTo>
                        <a:cubicBezTo>
                          <a:pt x="63" y="54"/>
                          <a:pt x="63" y="52"/>
                          <a:pt x="51" y="53"/>
                        </a:cubicBezTo>
                        <a:cubicBezTo>
                          <a:pt x="32" y="54"/>
                          <a:pt x="32" y="71"/>
                          <a:pt x="21" y="83"/>
                        </a:cubicBezTo>
                        <a:cubicBezTo>
                          <a:pt x="13" y="91"/>
                          <a:pt x="5" y="96"/>
                          <a:pt x="0" y="108"/>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52" name="Freeform 100">
                    <a:extLst>
                      <a:ext uri="{FF2B5EF4-FFF2-40B4-BE49-F238E27FC236}">
                        <a16:creationId xmlns:a16="http://schemas.microsoft.com/office/drawing/2014/main" id="{8E487DDA-B72F-43E3-876F-A1A35296D463}"/>
                      </a:ext>
                    </a:extLst>
                  </p:cNvPr>
                  <p:cNvSpPr>
                    <a:spLocks/>
                  </p:cNvSpPr>
                  <p:nvPr/>
                </p:nvSpPr>
                <p:spPr bwMode="auto">
                  <a:xfrm>
                    <a:off x="666" y="2625"/>
                    <a:ext cx="578" cy="701"/>
                  </a:xfrm>
                  <a:custGeom>
                    <a:avLst/>
                    <a:gdLst>
                      <a:gd name="T0" fmla="*/ 0 w 231"/>
                      <a:gd name="T1" fmla="*/ 4390 h 263"/>
                      <a:gd name="T2" fmla="*/ 1189 w 231"/>
                      <a:gd name="T3" fmla="*/ 4944 h 263"/>
                      <a:gd name="T4" fmla="*/ 2147 w 231"/>
                      <a:gd name="T5" fmla="*/ 4582 h 263"/>
                      <a:gd name="T6" fmla="*/ 2975 w 231"/>
                      <a:gd name="T7" fmla="*/ 3921 h 263"/>
                      <a:gd name="T8" fmla="*/ 3368 w 231"/>
                      <a:gd name="T9" fmla="*/ 3105 h 263"/>
                      <a:gd name="T10" fmla="*/ 3305 w 231"/>
                      <a:gd name="T11" fmla="*/ 2196 h 263"/>
                      <a:gd name="T12" fmla="*/ 3568 w 231"/>
                      <a:gd name="T13" fmla="*/ 1250 h 263"/>
                      <a:gd name="T14" fmla="*/ 3413 w 231"/>
                      <a:gd name="T15" fmla="*/ 0 h 263"/>
                      <a:gd name="T16" fmla="*/ 3350 w 231"/>
                      <a:gd name="T17" fmla="*/ 1285 h 263"/>
                      <a:gd name="T18" fmla="*/ 2963 w 231"/>
                      <a:gd name="T19" fmla="*/ 2196 h 263"/>
                      <a:gd name="T20" fmla="*/ 2900 w 231"/>
                      <a:gd name="T21" fmla="*/ 3238 h 263"/>
                      <a:gd name="T22" fmla="*/ 2304 w 231"/>
                      <a:gd name="T23" fmla="*/ 3537 h 263"/>
                      <a:gd name="T24" fmla="*/ 2117 w 231"/>
                      <a:gd name="T25" fmla="*/ 4278 h 263"/>
                      <a:gd name="T26" fmla="*/ 1754 w 231"/>
                      <a:gd name="T27" fmla="*/ 4355 h 263"/>
                      <a:gd name="T28" fmla="*/ 1396 w 231"/>
                      <a:gd name="T29" fmla="*/ 4582 h 263"/>
                      <a:gd name="T30" fmla="*/ 438 w 231"/>
                      <a:gd name="T31" fmla="*/ 464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263">
                        <a:moveTo>
                          <a:pt x="0" y="232"/>
                        </a:moveTo>
                        <a:cubicBezTo>
                          <a:pt x="23" y="243"/>
                          <a:pt x="48" y="260"/>
                          <a:pt x="76" y="261"/>
                        </a:cubicBezTo>
                        <a:cubicBezTo>
                          <a:pt x="96" y="263"/>
                          <a:pt x="119" y="251"/>
                          <a:pt x="137" y="242"/>
                        </a:cubicBezTo>
                        <a:cubicBezTo>
                          <a:pt x="155" y="233"/>
                          <a:pt x="178" y="223"/>
                          <a:pt x="190" y="207"/>
                        </a:cubicBezTo>
                        <a:cubicBezTo>
                          <a:pt x="200" y="195"/>
                          <a:pt x="211" y="180"/>
                          <a:pt x="215" y="164"/>
                        </a:cubicBezTo>
                        <a:cubicBezTo>
                          <a:pt x="218" y="148"/>
                          <a:pt x="212" y="132"/>
                          <a:pt x="211" y="116"/>
                        </a:cubicBezTo>
                        <a:cubicBezTo>
                          <a:pt x="211" y="100"/>
                          <a:pt x="224" y="83"/>
                          <a:pt x="228" y="66"/>
                        </a:cubicBezTo>
                        <a:cubicBezTo>
                          <a:pt x="231" y="48"/>
                          <a:pt x="231" y="14"/>
                          <a:pt x="218" y="0"/>
                        </a:cubicBezTo>
                        <a:cubicBezTo>
                          <a:pt x="225" y="24"/>
                          <a:pt x="227" y="45"/>
                          <a:pt x="214" y="68"/>
                        </a:cubicBezTo>
                        <a:cubicBezTo>
                          <a:pt x="204" y="86"/>
                          <a:pt x="188" y="94"/>
                          <a:pt x="189" y="116"/>
                        </a:cubicBezTo>
                        <a:cubicBezTo>
                          <a:pt x="189" y="131"/>
                          <a:pt x="204" y="161"/>
                          <a:pt x="185" y="171"/>
                        </a:cubicBezTo>
                        <a:cubicBezTo>
                          <a:pt x="170" y="178"/>
                          <a:pt x="154" y="164"/>
                          <a:pt x="147" y="187"/>
                        </a:cubicBezTo>
                        <a:cubicBezTo>
                          <a:pt x="143" y="202"/>
                          <a:pt x="149" y="215"/>
                          <a:pt x="135" y="226"/>
                        </a:cubicBezTo>
                        <a:cubicBezTo>
                          <a:pt x="127" y="231"/>
                          <a:pt x="120" y="229"/>
                          <a:pt x="112" y="230"/>
                        </a:cubicBezTo>
                        <a:cubicBezTo>
                          <a:pt x="100" y="232"/>
                          <a:pt x="98" y="234"/>
                          <a:pt x="89" y="242"/>
                        </a:cubicBezTo>
                        <a:cubicBezTo>
                          <a:pt x="71" y="255"/>
                          <a:pt x="47" y="257"/>
                          <a:pt x="28" y="245"/>
                        </a:cubicBezTo>
                      </a:path>
                    </a:pathLst>
                  </a:custGeom>
                  <a:solidFill>
                    <a:srgbClr val="D88B3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53" name="Freeform 101">
                    <a:extLst>
                      <a:ext uri="{FF2B5EF4-FFF2-40B4-BE49-F238E27FC236}">
                        <a16:creationId xmlns:a16="http://schemas.microsoft.com/office/drawing/2014/main" id="{B2C3E89F-9B7D-468A-96E8-A6D7B42285C3}"/>
                      </a:ext>
                    </a:extLst>
                  </p:cNvPr>
                  <p:cNvSpPr>
                    <a:spLocks/>
                  </p:cNvSpPr>
                  <p:nvPr/>
                </p:nvSpPr>
                <p:spPr bwMode="auto">
                  <a:xfrm>
                    <a:off x="846" y="3025"/>
                    <a:ext cx="355" cy="299"/>
                  </a:xfrm>
                  <a:custGeom>
                    <a:avLst/>
                    <a:gdLst>
                      <a:gd name="T0" fmla="*/ 0 w 142"/>
                      <a:gd name="T1" fmla="*/ 2130 h 112"/>
                      <a:gd name="T2" fmla="*/ 688 w 142"/>
                      <a:gd name="T3" fmla="*/ 1981 h 112"/>
                      <a:gd name="T4" fmla="*/ 1458 w 142"/>
                      <a:gd name="T5" fmla="*/ 1524 h 112"/>
                      <a:gd name="T6" fmla="*/ 2158 w 142"/>
                      <a:gd name="T7" fmla="*/ 0 h 112"/>
                      <a:gd name="T8" fmla="*/ 1613 w 142"/>
                      <a:gd name="T9" fmla="*/ 934 h 112"/>
                      <a:gd name="T10" fmla="*/ 1188 w 142"/>
                      <a:gd name="T11" fmla="*/ 1370 h 112"/>
                      <a:gd name="T12" fmla="*/ 675 w 142"/>
                      <a:gd name="T13" fmla="*/ 1754 h 112"/>
                      <a:gd name="T14" fmla="*/ 208 w 142"/>
                      <a:gd name="T15" fmla="*/ 2074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112">
                        <a:moveTo>
                          <a:pt x="0" y="112"/>
                        </a:moveTo>
                        <a:cubicBezTo>
                          <a:pt x="14" y="107"/>
                          <a:pt x="30" y="109"/>
                          <a:pt x="44" y="104"/>
                        </a:cubicBezTo>
                        <a:cubicBezTo>
                          <a:pt x="56" y="99"/>
                          <a:pt x="83" y="88"/>
                          <a:pt x="93" y="80"/>
                        </a:cubicBezTo>
                        <a:cubicBezTo>
                          <a:pt x="119" y="59"/>
                          <a:pt x="142" y="39"/>
                          <a:pt x="138" y="0"/>
                        </a:cubicBezTo>
                        <a:cubicBezTo>
                          <a:pt x="134" y="24"/>
                          <a:pt x="129" y="41"/>
                          <a:pt x="103" y="49"/>
                        </a:cubicBezTo>
                        <a:cubicBezTo>
                          <a:pt x="91" y="52"/>
                          <a:pt x="85" y="62"/>
                          <a:pt x="76" y="72"/>
                        </a:cubicBezTo>
                        <a:cubicBezTo>
                          <a:pt x="67" y="84"/>
                          <a:pt x="57" y="87"/>
                          <a:pt x="43" y="92"/>
                        </a:cubicBezTo>
                        <a:cubicBezTo>
                          <a:pt x="35" y="94"/>
                          <a:pt x="20" y="111"/>
                          <a:pt x="13" y="109"/>
                        </a:cubicBezTo>
                      </a:path>
                    </a:pathLst>
                  </a:custGeom>
                  <a:solidFill>
                    <a:srgbClr val="AA620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54" name="Freeform 102">
                    <a:extLst>
                      <a:ext uri="{FF2B5EF4-FFF2-40B4-BE49-F238E27FC236}">
                        <a16:creationId xmlns:a16="http://schemas.microsoft.com/office/drawing/2014/main" id="{DE2B2D43-F3F7-4529-B6AB-D1CF16719A13}"/>
                      </a:ext>
                    </a:extLst>
                  </p:cNvPr>
                  <p:cNvSpPr>
                    <a:spLocks/>
                  </p:cNvSpPr>
                  <p:nvPr/>
                </p:nvSpPr>
                <p:spPr bwMode="auto">
                  <a:xfrm>
                    <a:off x="356" y="2326"/>
                    <a:ext cx="918" cy="1035"/>
                  </a:xfrm>
                  <a:custGeom>
                    <a:avLst/>
                    <a:gdLst>
                      <a:gd name="T0" fmla="*/ 3317 w 367"/>
                      <a:gd name="T1" fmla="*/ 171 h 388"/>
                      <a:gd name="T2" fmla="*/ 4442 w 367"/>
                      <a:gd name="T3" fmla="*/ 1118 h 388"/>
                      <a:gd name="T4" fmla="*/ 5588 w 367"/>
                      <a:gd name="T5" fmla="*/ 1937 h 388"/>
                      <a:gd name="T6" fmla="*/ 5693 w 367"/>
                      <a:gd name="T7" fmla="*/ 3473 h 388"/>
                      <a:gd name="T8" fmla="*/ 5430 w 367"/>
                      <a:gd name="T9" fmla="*/ 4463 h 388"/>
                      <a:gd name="T10" fmla="*/ 5443 w 367"/>
                      <a:gd name="T11" fmla="*/ 5407 h 388"/>
                      <a:gd name="T12" fmla="*/ 4505 w 367"/>
                      <a:gd name="T13" fmla="*/ 6703 h 388"/>
                      <a:gd name="T14" fmla="*/ 2504 w 367"/>
                      <a:gd name="T15" fmla="*/ 7138 h 388"/>
                      <a:gd name="T16" fmla="*/ 1813 w 367"/>
                      <a:gd name="T17" fmla="*/ 6602 h 388"/>
                      <a:gd name="T18" fmla="*/ 1083 w 367"/>
                      <a:gd name="T19" fmla="*/ 6418 h 388"/>
                      <a:gd name="T20" fmla="*/ 688 w 367"/>
                      <a:gd name="T21" fmla="*/ 5543 h 388"/>
                      <a:gd name="T22" fmla="*/ 63 w 367"/>
                      <a:gd name="T23" fmla="*/ 4655 h 388"/>
                      <a:gd name="T24" fmla="*/ 458 w 367"/>
                      <a:gd name="T25" fmla="*/ 3166 h 388"/>
                      <a:gd name="T26" fmla="*/ 470 w 367"/>
                      <a:gd name="T27" fmla="*/ 2355 h 388"/>
                      <a:gd name="T28" fmla="*/ 1126 w 367"/>
                      <a:gd name="T29" fmla="*/ 990 h 388"/>
                      <a:gd name="T30" fmla="*/ 3317 w 367"/>
                      <a:gd name="T31" fmla="*/ 171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7" h="388">
                        <a:moveTo>
                          <a:pt x="212" y="9"/>
                        </a:moveTo>
                        <a:cubicBezTo>
                          <a:pt x="253" y="19"/>
                          <a:pt x="262" y="45"/>
                          <a:pt x="284" y="59"/>
                        </a:cubicBezTo>
                        <a:cubicBezTo>
                          <a:pt x="308" y="74"/>
                          <a:pt x="344" y="70"/>
                          <a:pt x="357" y="102"/>
                        </a:cubicBezTo>
                        <a:cubicBezTo>
                          <a:pt x="365" y="124"/>
                          <a:pt x="367" y="160"/>
                          <a:pt x="364" y="183"/>
                        </a:cubicBezTo>
                        <a:cubicBezTo>
                          <a:pt x="361" y="202"/>
                          <a:pt x="344" y="216"/>
                          <a:pt x="347" y="235"/>
                        </a:cubicBezTo>
                        <a:cubicBezTo>
                          <a:pt x="350" y="248"/>
                          <a:pt x="352" y="272"/>
                          <a:pt x="348" y="285"/>
                        </a:cubicBezTo>
                        <a:cubicBezTo>
                          <a:pt x="342" y="304"/>
                          <a:pt x="328" y="323"/>
                          <a:pt x="288" y="353"/>
                        </a:cubicBezTo>
                        <a:cubicBezTo>
                          <a:pt x="248" y="384"/>
                          <a:pt x="186" y="388"/>
                          <a:pt x="160" y="376"/>
                        </a:cubicBezTo>
                        <a:cubicBezTo>
                          <a:pt x="147" y="371"/>
                          <a:pt x="127" y="356"/>
                          <a:pt x="116" y="348"/>
                        </a:cubicBezTo>
                        <a:cubicBezTo>
                          <a:pt x="101" y="336"/>
                          <a:pt x="86" y="340"/>
                          <a:pt x="69" y="338"/>
                        </a:cubicBezTo>
                        <a:cubicBezTo>
                          <a:pt x="52" y="335"/>
                          <a:pt x="53" y="304"/>
                          <a:pt x="44" y="292"/>
                        </a:cubicBezTo>
                        <a:cubicBezTo>
                          <a:pt x="31" y="277"/>
                          <a:pt x="8" y="279"/>
                          <a:pt x="4" y="245"/>
                        </a:cubicBezTo>
                        <a:cubicBezTo>
                          <a:pt x="0" y="212"/>
                          <a:pt x="25" y="186"/>
                          <a:pt x="29" y="167"/>
                        </a:cubicBezTo>
                        <a:cubicBezTo>
                          <a:pt x="31" y="153"/>
                          <a:pt x="29" y="138"/>
                          <a:pt x="30" y="124"/>
                        </a:cubicBezTo>
                        <a:cubicBezTo>
                          <a:pt x="32" y="94"/>
                          <a:pt x="46" y="69"/>
                          <a:pt x="72" y="52"/>
                        </a:cubicBezTo>
                        <a:cubicBezTo>
                          <a:pt x="97" y="37"/>
                          <a:pt x="170" y="0"/>
                          <a:pt x="212" y="9"/>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55" name="Freeform 103">
                    <a:extLst>
                      <a:ext uri="{FF2B5EF4-FFF2-40B4-BE49-F238E27FC236}">
                        <a16:creationId xmlns:a16="http://schemas.microsoft.com/office/drawing/2014/main" id="{8C311421-8EE9-4335-99E8-BB9940FC91E8}"/>
                      </a:ext>
                    </a:extLst>
                  </p:cNvPr>
                  <p:cNvSpPr>
                    <a:spLocks/>
                  </p:cNvSpPr>
                  <p:nvPr/>
                </p:nvSpPr>
                <p:spPr bwMode="auto">
                  <a:xfrm>
                    <a:off x="556" y="2593"/>
                    <a:ext cx="535" cy="587"/>
                  </a:xfrm>
                  <a:custGeom>
                    <a:avLst/>
                    <a:gdLst>
                      <a:gd name="T0" fmla="*/ 2520 w 214"/>
                      <a:gd name="T1" fmla="*/ 77 h 220"/>
                      <a:gd name="T2" fmla="*/ 1500 w 214"/>
                      <a:gd name="T3" fmla="*/ 320 h 220"/>
                      <a:gd name="T4" fmla="*/ 938 w 214"/>
                      <a:gd name="T5" fmla="*/ 776 h 220"/>
                      <a:gd name="T6" fmla="*/ 313 w 214"/>
                      <a:gd name="T7" fmla="*/ 1366 h 220"/>
                      <a:gd name="T8" fmla="*/ 95 w 214"/>
                      <a:gd name="T9" fmla="*/ 2356 h 220"/>
                      <a:gd name="T10" fmla="*/ 583 w 214"/>
                      <a:gd name="T11" fmla="*/ 3039 h 220"/>
                      <a:gd name="T12" fmla="*/ 1208 w 214"/>
                      <a:gd name="T13" fmla="*/ 3893 h 220"/>
                      <a:gd name="T14" fmla="*/ 2250 w 214"/>
                      <a:gd name="T15" fmla="*/ 4008 h 220"/>
                      <a:gd name="T16" fmla="*/ 2908 w 214"/>
                      <a:gd name="T17" fmla="*/ 3290 h 220"/>
                      <a:gd name="T18" fmla="*/ 3333 w 214"/>
                      <a:gd name="T19" fmla="*/ 2207 h 220"/>
                      <a:gd name="T20" fmla="*/ 3020 w 214"/>
                      <a:gd name="T21" fmla="*/ 739 h 220"/>
                      <a:gd name="T22" fmla="*/ 2520 w 214"/>
                      <a:gd name="T23" fmla="*/ 7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20">
                        <a:moveTo>
                          <a:pt x="161" y="4"/>
                        </a:moveTo>
                        <a:cubicBezTo>
                          <a:pt x="140" y="0"/>
                          <a:pt x="111" y="16"/>
                          <a:pt x="96" y="17"/>
                        </a:cubicBezTo>
                        <a:cubicBezTo>
                          <a:pt x="74" y="19"/>
                          <a:pt x="77" y="31"/>
                          <a:pt x="60" y="41"/>
                        </a:cubicBezTo>
                        <a:cubicBezTo>
                          <a:pt x="42" y="52"/>
                          <a:pt x="33" y="55"/>
                          <a:pt x="20" y="72"/>
                        </a:cubicBezTo>
                        <a:cubicBezTo>
                          <a:pt x="6" y="89"/>
                          <a:pt x="0" y="95"/>
                          <a:pt x="6" y="124"/>
                        </a:cubicBezTo>
                        <a:cubicBezTo>
                          <a:pt x="13" y="153"/>
                          <a:pt x="20" y="144"/>
                          <a:pt x="37" y="160"/>
                        </a:cubicBezTo>
                        <a:cubicBezTo>
                          <a:pt x="54" y="176"/>
                          <a:pt x="42" y="193"/>
                          <a:pt x="77" y="205"/>
                        </a:cubicBezTo>
                        <a:cubicBezTo>
                          <a:pt x="112" y="217"/>
                          <a:pt x="117" y="220"/>
                          <a:pt x="144" y="211"/>
                        </a:cubicBezTo>
                        <a:cubicBezTo>
                          <a:pt x="170" y="201"/>
                          <a:pt x="177" y="199"/>
                          <a:pt x="186" y="173"/>
                        </a:cubicBezTo>
                        <a:cubicBezTo>
                          <a:pt x="196" y="148"/>
                          <a:pt x="212" y="141"/>
                          <a:pt x="213" y="116"/>
                        </a:cubicBezTo>
                        <a:cubicBezTo>
                          <a:pt x="214" y="91"/>
                          <a:pt x="212" y="61"/>
                          <a:pt x="193" y="39"/>
                        </a:cubicBezTo>
                        <a:cubicBezTo>
                          <a:pt x="185" y="29"/>
                          <a:pt x="176" y="7"/>
                          <a:pt x="161" y="4"/>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t-PT"/>
                  </a:p>
                </p:txBody>
              </p:sp>
              <p:sp>
                <p:nvSpPr>
                  <p:cNvPr id="56" name="Oval 55">
                    <a:extLst>
                      <a:ext uri="{FF2B5EF4-FFF2-40B4-BE49-F238E27FC236}">
                        <a16:creationId xmlns:a16="http://schemas.microsoft.com/office/drawing/2014/main" id="{0347888A-FD30-4FFA-B84D-814324CBBD3A}"/>
                      </a:ext>
                    </a:extLst>
                  </p:cNvPr>
                  <p:cNvSpPr>
                    <a:spLocks noChangeArrowheads="1"/>
                  </p:cNvSpPr>
                  <p:nvPr/>
                </p:nvSpPr>
                <p:spPr bwMode="auto">
                  <a:xfrm>
                    <a:off x="558" y="2756"/>
                    <a:ext cx="65"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57" name="Oval 56">
                    <a:extLst>
                      <a:ext uri="{FF2B5EF4-FFF2-40B4-BE49-F238E27FC236}">
                        <a16:creationId xmlns:a16="http://schemas.microsoft.com/office/drawing/2014/main" id="{A71B1FA5-B0F2-4CC9-904B-16BFF9BDD88A}"/>
                      </a:ext>
                    </a:extLst>
                  </p:cNvPr>
                  <p:cNvSpPr>
                    <a:spLocks noChangeArrowheads="1"/>
                  </p:cNvSpPr>
                  <p:nvPr/>
                </p:nvSpPr>
                <p:spPr bwMode="auto">
                  <a:xfrm>
                    <a:off x="621" y="2721"/>
                    <a:ext cx="40"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sp>
                <p:nvSpPr>
                  <p:cNvPr id="58" name="Oval 57">
                    <a:extLst>
                      <a:ext uri="{FF2B5EF4-FFF2-40B4-BE49-F238E27FC236}">
                        <a16:creationId xmlns:a16="http://schemas.microsoft.com/office/drawing/2014/main" id="{5E9FF8B9-BB59-44DA-9FBD-DE0DC475A7AD}"/>
                      </a:ext>
                    </a:extLst>
                  </p:cNvPr>
                  <p:cNvSpPr>
                    <a:spLocks noChangeArrowheads="1"/>
                  </p:cNvSpPr>
                  <p:nvPr/>
                </p:nvSpPr>
                <p:spPr bwMode="auto">
                  <a:xfrm>
                    <a:off x="546" y="2836"/>
                    <a:ext cx="32"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pt-PT" altLang="pt-PT">
                      <a:solidFill>
                        <a:srgbClr val="0070C0"/>
                      </a:solidFill>
                    </a:endParaRPr>
                  </a:p>
                </p:txBody>
              </p:sp>
            </p:grpSp>
          </p:grpSp>
          <p:sp>
            <p:nvSpPr>
              <p:cNvPr id="32" name="CaixaDeTexto 31">
                <a:extLst>
                  <a:ext uri="{FF2B5EF4-FFF2-40B4-BE49-F238E27FC236}">
                    <a16:creationId xmlns:a16="http://schemas.microsoft.com/office/drawing/2014/main" id="{6AF7F3C0-EF06-47B9-BE92-4D69D143D725}"/>
                  </a:ext>
                </a:extLst>
              </p:cNvPr>
              <p:cNvSpPr txBox="1"/>
              <p:nvPr/>
            </p:nvSpPr>
            <p:spPr>
              <a:xfrm>
                <a:off x="4017866" y="2540253"/>
                <a:ext cx="1561513" cy="353943"/>
              </a:xfrm>
              <a:prstGeom prst="rect">
                <a:avLst/>
              </a:prstGeom>
              <a:noFill/>
            </p:spPr>
            <p:txBody>
              <a:bodyPr wrap="square" rtlCol="0">
                <a:spAutoFit/>
              </a:bodyPr>
              <a:lstStyle/>
              <a:p>
                <a:r>
                  <a:rPr lang="pt-PT" sz="1700" dirty="0">
                    <a:cs typeface="Arial" panose="020B0604020202020204" pitchFamily="34" charset="0"/>
                  </a:rPr>
                  <a:t>MCF-7aro </a:t>
                </a:r>
                <a:r>
                  <a:rPr lang="pt-PT" sz="1700" dirty="0" err="1">
                    <a:cs typeface="Arial" panose="020B0604020202020204" pitchFamily="34" charset="0"/>
                  </a:rPr>
                  <a:t>cells</a:t>
                </a:r>
                <a:endParaRPr lang="pt-PT" sz="1700" dirty="0">
                  <a:cs typeface="Arial" panose="020B0604020202020204" pitchFamily="34" charset="0"/>
                </a:endParaRPr>
              </a:p>
            </p:txBody>
          </p:sp>
        </p:grpSp>
        <p:grpSp>
          <p:nvGrpSpPr>
            <p:cNvPr id="10" name="Agrupar 9">
              <a:extLst>
                <a:ext uri="{FF2B5EF4-FFF2-40B4-BE49-F238E27FC236}">
                  <a16:creationId xmlns:a16="http://schemas.microsoft.com/office/drawing/2014/main" id="{2BFD0A5F-383D-4C64-8267-5FB28B133ED6}"/>
                </a:ext>
              </a:extLst>
            </p:cNvPr>
            <p:cNvGrpSpPr/>
            <p:nvPr/>
          </p:nvGrpSpPr>
          <p:grpSpPr>
            <a:xfrm>
              <a:off x="533400" y="1816907"/>
              <a:ext cx="2289877" cy="2934340"/>
              <a:chOff x="201592" y="2609087"/>
              <a:chExt cx="2289877" cy="2934340"/>
            </a:xfrm>
          </p:grpSpPr>
          <p:sp>
            <p:nvSpPr>
              <p:cNvPr id="20" name="CaixaDeTexto 19">
                <a:extLst>
                  <a:ext uri="{FF2B5EF4-FFF2-40B4-BE49-F238E27FC236}">
                    <a16:creationId xmlns:a16="http://schemas.microsoft.com/office/drawing/2014/main" id="{E869A303-096E-4C5F-BE05-79ED222A43D6}"/>
                  </a:ext>
                </a:extLst>
              </p:cNvPr>
              <p:cNvSpPr txBox="1"/>
              <p:nvPr/>
            </p:nvSpPr>
            <p:spPr>
              <a:xfrm>
                <a:off x="201592" y="2609087"/>
                <a:ext cx="2289877" cy="353943"/>
              </a:xfrm>
              <a:prstGeom prst="rect">
                <a:avLst/>
              </a:prstGeom>
              <a:solidFill>
                <a:schemeClr val="accent5">
                  <a:lumMod val="20000"/>
                  <a:lumOff val="80000"/>
                </a:schemeClr>
              </a:solidFill>
              <a:ln w="38100">
                <a:solidFill>
                  <a:schemeClr val="accent5">
                    <a:lumMod val="60000"/>
                    <a:lumOff val="40000"/>
                  </a:schemeClr>
                </a:solidFill>
              </a:ln>
            </p:spPr>
            <p:txBody>
              <a:bodyPr wrap="square" rtlCol="0">
                <a:spAutoFit/>
              </a:bodyPr>
              <a:lstStyle/>
              <a:p>
                <a:pPr algn="ctr"/>
                <a:r>
                  <a:rPr lang="en-US" sz="1700" b="1" dirty="0">
                    <a:cs typeface="Arial" panose="020B0604020202020204" pitchFamily="34" charset="0"/>
                  </a:rPr>
                  <a:t>Aromatase inhibition </a:t>
                </a:r>
              </a:p>
            </p:txBody>
          </p:sp>
          <p:cxnSp>
            <p:nvCxnSpPr>
              <p:cNvPr id="21" name="Conexão reta unidirecional 20">
                <a:extLst>
                  <a:ext uri="{FF2B5EF4-FFF2-40B4-BE49-F238E27FC236}">
                    <a16:creationId xmlns:a16="http://schemas.microsoft.com/office/drawing/2014/main" id="{8DF9DB3A-7598-4A1C-A648-41D1EBE1900B}"/>
                  </a:ext>
                </a:extLst>
              </p:cNvPr>
              <p:cNvCxnSpPr>
                <a:cxnSpLocks/>
              </p:cNvCxnSpPr>
              <p:nvPr/>
            </p:nvCxnSpPr>
            <p:spPr>
              <a:xfrm>
                <a:off x="1332461" y="2972822"/>
                <a:ext cx="0" cy="762785"/>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0639288B-A1C4-4874-9BDB-9F84A23D6296}"/>
                  </a:ext>
                </a:extLst>
              </p:cNvPr>
              <p:cNvSpPr txBox="1"/>
              <p:nvPr/>
            </p:nvSpPr>
            <p:spPr>
              <a:xfrm>
                <a:off x="201592" y="5099203"/>
                <a:ext cx="2289877" cy="444224"/>
              </a:xfrm>
              <a:prstGeom prst="rect">
                <a:avLst/>
              </a:prstGeom>
              <a:noFill/>
            </p:spPr>
            <p:txBody>
              <a:bodyPr wrap="square" rtlCol="0">
                <a:spAutoFit/>
              </a:bodyPr>
              <a:lstStyle/>
              <a:p>
                <a:pPr algn="ctr">
                  <a:lnSpc>
                    <a:spcPct val="150000"/>
                  </a:lnSpc>
                  <a:buClr>
                    <a:schemeClr val="accent5">
                      <a:lumMod val="60000"/>
                      <a:lumOff val="40000"/>
                    </a:schemeClr>
                  </a:buClr>
                </a:pPr>
                <a:r>
                  <a:rPr lang="pt-PT" sz="1700" dirty="0" err="1">
                    <a:cs typeface="Arial" panose="020B0604020202020204" pitchFamily="34" charset="0"/>
                  </a:rPr>
                  <a:t>Radiometric</a:t>
                </a:r>
                <a:r>
                  <a:rPr lang="pt-PT" sz="1700" dirty="0">
                    <a:cs typeface="Arial" panose="020B0604020202020204" pitchFamily="34" charset="0"/>
                  </a:rPr>
                  <a:t> </a:t>
                </a:r>
                <a:r>
                  <a:rPr lang="pt-PT" sz="1700" dirty="0" err="1">
                    <a:cs typeface="Arial" panose="020B0604020202020204" pitchFamily="34" charset="0"/>
                  </a:rPr>
                  <a:t>assay</a:t>
                </a:r>
                <a:endParaRPr lang="pt-PT" sz="1700" dirty="0">
                  <a:cs typeface="Arial" panose="020B0604020202020204" pitchFamily="34" charset="0"/>
                </a:endParaRPr>
              </a:p>
            </p:txBody>
          </p:sp>
          <p:sp>
            <p:nvSpPr>
              <p:cNvPr id="23" name="CaixaDeTexto 22">
                <a:extLst>
                  <a:ext uri="{FF2B5EF4-FFF2-40B4-BE49-F238E27FC236}">
                    <a16:creationId xmlns:a16="http://schemas.microsoft.com/office/drawing/2014/main" id="{B876E7E8-A259-4E19-AAAB-F89F3FCC1C28}"/>
                  </a:ext>
                </a:extLst>
              </p:cNvPr>
              <p:cNvSpPr txBox="1"/>
              <p:nvPr/>
            </p:nvSpPr>
            <p:spPr>
              <a:xfrm>
                <a:off x="201592" y="3774498"/>
                <a:ext cx="2289877" cy="615553"/>
              </a:xfrm>
              <a:prstGeom prst="rect">
                <a:avLst/>
              </a:prstGeom>
              <a:noFill/>
              <a:ln w="38100">
                <a:solidFill>
                  <a:schemeClr val="accent5">
                    <a:lumMod val="60000"/>
                    <a:lumOff val="40000"/>
                  </a:schemeClr>
                </a:solidFill>
              </a:ln>
            </p:spPr>
            <p:txBody>
              <a:bodyPr wrap="square" rtlCol="0">
                <a:spAutoFit/>
              </a:bodyPr>
              <a:lstStyle/>
              <a:p>
                <a:pPr algn="ctr"/>
                <a:r>
                  <a:rPr lang="en-US" sz="1700" dirty="0">
                    <a:cs typeface="Arial" panose="020B0604020202020204" pitchFamily="34" charset="0"/>
                  </a:rPr>
                  <a:t>Human placental microsomes</a:t>
                </a:r>
                <a:r>
                  <a:rPr lang="en-US" sz="1700" b="1" dirty="0">
                    <a:cs typeface="Arial" panose="020B0604020202020204" pitchFamily="34" charset="0"/>
                  </a:rPr>
                  <a:t> </a:t>
                </a:r>
              </a:p>
            </p:txBody>
          </p:sp>
          <p:cxnSp>
            <p:nvCxnSpPr>
              <p:cNvPr id="24" name="Conexão reta unidirecional 23">
                <a:extLst>
                  <a:ext uri="{FF2B5EF4-FFF2-40B4-BE49-F238E27FC236}">
                    <a16:creationId xmlns:a16="http://schemas.microsoft.com/office/drawing/2014/main" id="{1295A5B5-96CA-440A-BF04-A8B37695628D}"/>
                  </a:ext>
                </a:extLst>
              </p:cNvPr>
              <p:cNvCxnSpPr>
                <a:cxnSpLocks/>
              </p:cNvCxnSpPr>
              <p:nvPr/>
            </p:nvCxnSpPr>
            <p:spPr>
              <a:xfrm>
                <a:off x="1346530" y="4410668"/>
                <a:ext cx="0" cy="762785"/>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Seta: Para Baixo 10">
              <a:extLst>
                <a:ext uri="{FF2B5EF4-FFF2-40B4-BE49-F238E27FC236}">
                  <a16:creationId xmlns:a16="http://schemas.microsoft.com/office/drawing/2014/main" id="{AB6420E1-61CF-4F61-AF4B-C1F14D4E4A9E}"/>
                </a:ext>
              </a:extLst>
            </p:cNvPr>
            <p:cNvSpPr/>
            <p:nvPr/>
          </p:nvSpPr>
          <p:spPr>
            <a:xfrm rot="16200000">
              <a:off x="3506659" y="2955759"/>
              <a:ext cx="362793" cy="822910"/>
            </a:xfrm>
            <a:prstGeom prst="downArrow">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09" name="Seta: Para Baixo 208">
              <a:extLst>
                <a:ext uri="{FF2B5EF4-FFF2-40B4-BE49-F238E27FC236}">
                  <a16:creationId xmlns:a16="http://schemas.microsoft.com/office/drawing/2014/main" id="{4D46BD7A-9C6F-4651-85C1-F9DF2ACEBC0E}"/>
                </a:ext>
              </a:extLst>
            </p:cNvPr>
            <p:cNvSpPr/>
            <p:nvPr/>
          </p:nvSpPr>
          <p:spPr>
            <a:xfrm rot="16200000">
              <a:off x="6402259" y="2958949"/>
              <a:ext cx="362793" cy="822910"/>
            </a:xfrm>
            <a:prstGeom prst="downArrow">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grpSp>
          <p:nvGrpSpPr>
            <p:cNvPr id="9" name="Grupo 8"/>
            <p:cNvGrpSpPr/>
            <p:nvPr/>
          </p:nvGrpSpPr>
          <p:grpSpPr>
            <a:xfrm>
              <a:off x="6839541" y="1259198"/>
              <a:ext cx="2289877" cy="4222412"/>
              <a:chOff x="6878918" y="1323264"/>
              <a:chExt cx="2289877" cy="4222412"/>
            </a:xfrm>
          </p:grpSpPr>
          <p:grpSp>
            <p:nvGrpSpPr>
              <p:cNvPr id="4" name="Grupo 3"/>
              <p:cNvGrpSpPr/>
              <p:nvPr/>
            </p:nvGrpSpPr>
            <p:grpSpPr>
              <a:xfrm>
                <a:off x="7221539" y="1323264"/>
                <a:ext cx="1617661" cy="3581400"/>
                <a:chOff x="7221539" y="1323264"/>
                <a:chExt cx="1617661" cy="3581400"/>
              </a:xfrm>
            </p:grpSpPr>
            <p:pic>
              <p:nvPicPr>
                <p:cNvPr id="14" name="Imagem 13">
                  <a:extLst>
                    <a:ext uri="{FF2B5EF4-FFF2-40B4-BE49-F238E27FC236}">
                      <a16:creationId xmlns:a16="http://schemas.microsoft.com/office/drawing/2014/main" id="{AC9F4B64-9AD2-43F2-BF4F-6B5DD0B0E925}"/>
                    </a:ext>
                  </a:extLst>
                </p:cNvPr>
                <p:cNvPicPr>
                  <a:picLocks noChangeAspect="1"/>
                </p:cNvPicPr>
                <p:nvPr/>
              </p:nvPicPr>
              <p:blipFill rotWithShape="1">
                <a:blip r:embed="rId4"/>
                <a:srcRect l="27012" r="26678"/>
                <a:stretch/>
              </p:blipFill>
              <p:spPr>
                <a:xfrm>
                  <a:off x="7341207" y="1323264"/>
                  <a:ext cx="1365301" cy="1234270"/>
                </a:xfrm>
                <a:prstGeom prst="rect">
                  <a:avLst/>
                </a:prstGeom>
              </p:spPr>
            </p:pic>
            <p:sp>
              <p:nvSpPr>
                <p:cNvPr id="15" name="CaixaDeTexto 14">
                  <a:extLst>
                    <a:ext uri="{FF2B5EF4-FFF2-40B4-BE49-F238E27FC236}">
                      <a16:creationId xmlns:a16="http://schemas.microsoft.com/office/drawing/2014/main" id="{AAD3EC24-DBA2-4181-B5C2-E24AFB47EC04}"/>
                    </a:ext>
                  </a:extLst>
                </p:cNvPr>
                <p:cNvSpPr txBox="1"/>
                <p:nvPr/>
              </p:nvSpPr>
              <p:spPr>
                <a:xfrm>
                  <a:off x="7412058" y="2426910"/>
                  <a:ext cx="1223600" cy="353943"/>
                </a:xfrm>
                <a:prstGeom prst="rect">
                  <a:avLst/>
                </a:prstGeom>
                <a:noFill/>
              </p:spPr>
              <p:txBody>
                <a:bodyPr wrap="square" rtlCol="0">
                  <a:spAutoFit/>
                </a:bodyPr>
                <a:lstStyle/>
                <a:p>
                  <a:pPr algn="ctr"/>
                  <a:r>
                    <a:rPr lang="pt-PT" sz="1700" dirty="0">
                      <a:cs typeface="Arial" panose="020B0604020202020204" pitchFamily="34" charset="0"/>
                    </a:rPr>
                    <a:t>Aromatase</a:t>
                  </a:r>
                </a:p>
              </p:txBody>
            </p:sp>
            <p:pic>
              <p:nvPicPr>
                <p:cNvPr id="18" name="Imagem 17">
                  <a:extLst>
                    <a:ext uri="{FF2B5EF4-FFF2-40B4-BE49-F238E27FC236}">
                      <a16:creationId xmlns:a16="http://schemas.microsoft.com/office/drawing/2014/main" id="{EF347C76-6934-4EDB-B76B-2CBD92B19E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84" r="21098"/>
                <a:stretch/>
              </p:blipFill>
              <p:spPr>
                <a:xfrm>
                  <a:off x="7221539" y="2771064"/>
                  <a:ext cx="1617661" cy="1328602"/>
                </a:xfrm>
                <a:prstGeom prst="rect">
                  <a:avLst/>
                </a:prstGeom>
              </p:spPr>
            </p:pic>
            <p:sp>
              <p:nvSpPr>
                <p:cNvPr id="19" name="CaixaDeTexto 18">
                  <a:extLst>
                    <a:ext uri="{FF2B5EF4-FFF2-40B4-BE49-F238E27FC236}">
                      <a16:creationId xmlns:a16="http://schemas.microsoft.com/office/drawing/2014/main" id="{8AD04B74-6804-4282-8689-C3BD4A1D5B79}"/>
                    </a:ext>
                  </a:extLst>
                </p:cNvPr>
                <p:cNvSpPr txBox="1"/>
                <p:nvPr/>
              </p:nvSpPr>
              <p:spPr>
                <a:xfrm>
                  <a:off x="7418570" y="3989457"/>
                  <a:ext cx="1223600" cy="353943"/>
                </a:xfrm>
                <a:prstGeom prst="rect">
                  <a:avLst/>
                </a:prstGeom>
                <a:noFill/>
              </p:spPr>
              <p:txBody>
                <a:bodyPr wrap="square" rtlCol="0">
                  <a:spAutoFit/>
                </a:bodyPr>
                <a:lstStyle/>
                <a:p>
                  <a:pPr algn="ctr"/>
                  <a:r>
                    <a:rPr lang="pt-PT" sz="1700" dirty="0">
                      <a:cs typeface="Arial" panose="020B0604020202020204" pitchFamily="34" charset="0"/>
                    </a:rPr>
                    <a:t>ERα</a:t>
                  </a:r>
                </a:p>
              </p:txBody>
            </p:sp>
            <p:cxnSp>
              <p:nvCxnSpPr>
                <p:cNvPr id="212" name="Conexão reta unidirecional 211">
                  <a:extLst>
                    <a:ext uri="{FF2B5EF4-FFF2-40B4-BE49-F238E27FC236}">
                      <a16:creationId xmlns:a16="http://schemas.microsoft.com/office/drawing/2014/main" id="{1295A5B5-96CA-440A-BF04-A8B37695628D}"/>
                    </a:ext>
                  </a:extLst>
                </p:cNvPr>
                <p:cNvCxnSpPr>
                  <a:cxnSpLocks/>
                </p:cNvCxnSpPr>
                <p:nvPr/>
              </p:nvCxnSpPr>
              <p:spPr>
                <a:xfrm>
                  <a:off x="8001000" y="4419600"/>
                  <a:ext cx="0" cy="48506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13" name="CaixaDeTexto 212">
                <a:extLst>
                  <a:ext uri="{FF2B5EF4-FFF2-40B4-BE49-F238E27FC236}">
                    <a16:creationId xmlns:a16="http://schemas.microsoft.com/office/drawing/2014/main" id="{0639288B-A1C4-4874-9BDB-9F84A23D6296}"/>
                  </a:ext>
                </a:extLst>
              </p:cNvPr>
              <p:cNvSpPr txBox="1"/>
              <p:nvPr/>
            </p:nvSpPr>
            <p:spPr>
              <a:xfrm>
                <a:off x="6878918" y="4800600"/>
                <a:ext cx="2289877" cy="745076"/>
              </a:xfrm>
              <a:prstGeom prst="rect">
                <a:avLst/>
              </a:prstGeom>
              <a:noFill/>
            </p:spPr>
            <p:txBody>
              <a:bodyPr wrap="square" rtlCol="0">
                <a:spAutoFit/>
              </a:bodyPr>
              <a:lstStyle/>
              <a:p>
                <a:pPr algn="ctr">
                  <a:lnSpc>
                    <a:spcPct val="130000"/>
                  </a:lnSpc>
                  <a:buClr>
                    <a:schemeClr val="accent5">
                      <a:lumMod val="60000"/>
                      <a:lumOff val="40000"/>
                    </a:schemeClr>
                  </a:buClr>
                </a:pPr>
                <a:r>
                  <a:rPr lang="pt-PT" sz="1700" dirty="0" smtClean="0">
                    <a:cs typeface="Arial" panose="020B0604020202020204" pitchFamily="34" charset="0"/>
                  </a:rPr>
                  <a:t>Western-</a:t>
                </a:r>
                <a:r>
                  <a:rPr lang="pt-PT" sz="1700" dirty="0" err="1" smtClean="0">
                    <a:cs typeface="Arial" panose="020B0604020202020204" pitchFamily="34" charset="0"/>
                  </a:rPr>
                  <a:t>Blot</a:t>
                </a:r>
                <a:endParaRPr lang="pt-PT" sz="1700" dirty="0" smtClean="0">
                  <a:cs typeface="Arial" panose="020B0604020202020204" pitchFamily="34" charset="0"/>
                </a:endParaRPr>
              </a:p>
              <a:p>
                <a:pPr algn="ctr">
                  <a:lnSpc>
                    <a:spcPct val="130000"/>
                  </a:lnSpc>
                  <a:buClr>
                    <a:schemeClr val="accent5">
                      <a:lumMod val="60000"/>
                      <a:lumOff val="40000"/>
                    </a:schemeClr>
                  </a:buClr>
                </a:pPr>
                <a:r>
                  <a:rPr lang="pt-PT" sz="1700" dirty="0" err="1" smtClean="0">
                    <a:cs typeface="Arial" panose="020B0604020202020204" pitchFamily="34" charset="0"/>
                  </a:rPr>
                  <a:t>qPCR</a:t>
                </a:r>
                <a:endParaRPr lang="pt-PT" sz="1700" dirty="0">
                  <a:cs typeface="Arial" panose="020B0604020202020204" pitchFamily="34" charset="0"/>
                </a:endParaRPr>
              </a:p>
            </p:txBody>
          </p:sp>
        </p:grpSp>
      </p:grpSp>
    </p:spTree>
    <p:extLst>
      <p:ext uri="{BB962C8B-B14F-4D97-AF65-F5344CB8AC3E}">
        <p14:creationId xmlns:p14="http://schemas.microsoft.com/office/powerpoint/2010/main" val="3346667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22</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graphicFrame>
        <p:nvGraphicFramePr>
          <p:cNvPr id="8" name="Tabela 7">
            <a:extLst>
              <a:ext uri="{FF2B5EF4-FFF2-40B4-BE49-F238E27FC236}">
                <a16:creationId xmlns:a16="http://schemas.microsoft.com/office/drawing/2014/main" id="{A1DE7214-F096-46E6-B963-9ECC7C3AA004}"/>
              </a:ext>
            </a:extLst>
          </p:cNvPr>
          <p:cNvGraphicFramePr>
            <a:graphicFrameLocks noGrp="1"/>
          </p:cNvGraphicFramePr>
          <p:nvPr>
            <p:extLst>
              <p:ext uri="{D42A27DB-BD31-4B8C-83A1-F6EECF244321}">
                <p14:modId xmlns:p14="http://schemas.microsoft.com/office/powerpoint/2010/main" val="2585730375"/>
              </p:ext>
            </p:extLst>
          </p:nvPr>
        </p:nvGraphicFramePr>
        <p:xfrm>
          <a:off x="1295400" y="1723228"/>
          <a:ext cx="6591032" cy="1118113"/>
        </p:xfrm>
        <a:graphic>
          <a:graphicData uri="http://schemas.openxmlformats.org/drawingml/2006/table">
            <a:tbl>
              <a:tblPr firstRow="1" bandRow="1">
                <a:tableStyleId>{5940675A-B579-460E-94D1-54222C63F5DA}</a:tableStyleId>
              </a:tblPr>
              <a:tblGrid>
                <a:gridCol w="3295516">
                  <a:extLst>
                    <a:ext uri="{9D8B030D-6E8A-4147-A177-3AD203B41FA5}">
                      <a16:colId xmlns:a16="http://schemas.microsoft.com/office/drawing/2014/main" val="738982395"/>
                    </a:ext>
                  </a:extLst>
                </a:gridCol>
                <a:gridCol w="3295516">
                  <a:extLst>
                    <a:ext uri="{9D8B030D-6E8A-4147-A177-3AD203B41FA5}">
                      <a16:colId xmlns:a16="http://schemas.microsoft.com/office/drawing/2014/main" val="1374954818"/>
                    </a:ext>
                  </a:extLst>
                </a:gridCol>
              </a:tblGrid>
              <a:tr h="374653">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pt-PT" sz="1800" b="1" dirty="0" err="1">
                          <a:latin typeface="+mn-lt"/>
                          <a:cs typeface="Arial" panose="020B0604020202020204" pitchFamily="34" charset="0"/>
                        </a:rPr>
                        <a:t>Compound</a:t>
                      </a:r>
                      <a:endParaRPr lang="pt-PT" sz="1800" b="1" dirty="0">
                        <a:latin typeface="+mn-lt"/>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pt-PT" sz="1800" b="1" dirty="0" err="1">
                          <a:latin typeface="+mn-lt"/>
                          <a:cs typeface="Arial" panose="020B0604020202020204" pitchFamily="34" charset="0"/>
                        </a:rPr>
                        <a:t>Anti-aromatase</a:t>
                      </a:r>
                      <a:r>
                        <a:rPr lang="pt-PT" sz="1800" b="1" dirty="0">
                          <a:latin typeface="+mn-lt"/>
                          <a:cs typeface="Arial" panose="020B0604020202020204" pitchFamily="34" charset="0"/>
                        </a:rPr>
                        <a:t> </a:t>
                      </a:r>
                      <a:r>
                        <a:rPr lang="pt-PT" sz="1800" b="1" dirty="0" err="1">
                          <a:latin typeface="+mn-lt"/>
                          <a:cs typeface="Arial" panose="020B0604020202020204" pitchFamily="34" charset="0"/>
                        </a:rPr>
                        <a:t>activity</a:t>
                      </a:r>
                      <a:r>
                        <a:rPr lang="pt-PT" sz="1800" b="1" dirty="0">
                          <a:latin typeface="+mn-lt"/>
                          <a:cs typeface="Arial" panose="020B0604020202020204" pitchFamily="34" charset="0"/>
                        </a:rPr>
                        <a:t>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854230832"/>
                  </a:ext>
                </a:extLst>
              </a:tr>
              <a:tr h="3717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800" b="1" dirty="0">
                          <a:latin typeface="+mn-lt"/>
                          <a:cs typeface="Arial" panose="020B0604020202020204" pitchFamily="34" charset="0"/>
                        </a:rPr>
                        <a:t>MT1 </a:t>
                      </a:r>
                      <a:r>
                        <a:rPr lang="pt-PT" sz="1600" b="0" dirty="0">
                          <a:latin typeface="+mn-lt"/>
                          <a:cs typeface="Arial" panose="020B0604020202020204" pitchFamily="34" charset="0"/>
                        </a:rPr>
                        <a:t>(2 µM)</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800" dirty="0">
                          <a:latin typeface="+mn-lt"/>
                          <a:cs typeface="Arial" panose="020B0604020202020204" pitchFamily="34" charset="0"/>
                        </a:rPr>
                        <a:t>-2.81 ± 3.05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7189073"/>
                  </a:ext>
                </a:extLst>
              </a:tr>
              <a:tr h="371730">
                <a:tc>
                  <a:txBody>
                    <a:bodyPr/>
                    <a:lstStyle/>
                    <a:p>
                      <a:pPr algn="ctr"/>
                      <a:r>
                        <a:rPr lang="pt-PT" sz="1800" b="1" dirty="0">
                          <a:latin typeface="+mn-lt"/>
                          <a:cs typeface="Arial" panose="020B0604020202020204" pitchFamily="34" charset="0"/>
                        </a:rPr>
                        <a:t>Exe </a:t>
                      </a:r>
                      <a:r>
                        <a:rPr lang="pt-PT" sz="1800" b="0" dirty="0">
                          <a:latin typeface="+mn-lt"/>
                          <a:cs typeface="Arial" panose="020B0604020202020204" pitchFamily="34" charset="0"/>
                        </a:rPr>
                        <a:t>(1 µM)</a:t>
                      </a:r>
                      <a:endParaRPr lang="pt-PT" sz="1800" b="1" dirty="0">
                        <a:latin typeface="+mn-lt"/>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sz="1800" dirty="0">
                          <a:latin typeface="+mn-lt"/>
                          <a:cs typeface="Arial" panose="020B0604020202020204" pitchFamily="34" charset="0"/>
                        </a:rPr>
                        <a:t>97.86 ± 0.52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1561183"/>
                  </a:ext>
                </a:extLst>
              </a:tr>
            </a:tbl>
          </a:graphicData>
        </a:graphic>
      </p:graphicFrame>
      <p:graphicFrame>
        <p:nvGraphicFramePr>
          <p:cNvPr id="9" name="Tabela 8">
            <a:extLst>
              <a:ext uri="{FF2B5EF4-FFF2-40B4-BE49-F238E27FC236}">
                <a16:creationId xmlns:a16="http://schemas.microsoft.com/office/drawing/2014/main" id="{69B7FEF2-AB54-4713-BEBE-51B0C3A378AB}"/>
              </a:ext>
            </a:extLst>
          </p:cNvPr>
          <p:cNvGraphicFramePr>
            <a:graphicFrameLocks noGrp="1"/>
          </p:cNvGraphicFramePr>
          <p:nvPr>
            <p:extLst>
              <p:ext uri="{D42A27DB-BD31-4B8C-83A1-F6EECF244321}">
                <p14:modId xmlns:p14="http://schemas.microsoft.com/office/powerpoint/2010/main" val="3522334929"/>
              </p:ext>
            </p:extLst>
          </p:nvPr>
        </p:nvGraphicFramePr>
        <p:xfrm>
          <a:off x="1295400" y="2819400"/>
          <a:ext cx="6591032" cy="835152"/>
        </p:xfrm>
        <a:graphic>
          <a:graphicData uri="http://schemas.openxmlformats.org/drawingml/2006/table">
            <a:tbl>
              <a:tblPr firstRow="1" bandRow="1">
                <a:tableStyleId>{5940675A-B579-460E-94D1-54222C63F5DA}</a:tableStyleId>
              </a:tblPr>
              <a:tblGrid>
                <a:gridCol w="3295516">
                  <a:extLst>
                    <a:ext uri="{9D8B030D-6E8A-4147-A177-3AD203B41FA5}">
                      <a16:colId xmlns:a16="http://schemas.microsoft.com/office/drawing/2014/main" val="1292929887"/>
                    </a:ext>
                  </a:extLst>
                </a:gridCol>
                <a:gridCol w="3295516">
                  <a:extLst>
                    <a:ext uri="{9D8B030D-6E8A-4147-A177-3AD203B41FA5}">
                      <a16:colId xmlns:a16="http://schemas.microsoft.com/office/drawing/2014/main" val="3737275089"/>
                    </a:ext>
                  </a:extLst>
                </a:gridCol>
              </a:tblGrid>
              <a:tr h="417576">
                <a:tc>
                  <a:txBody>
                    <a:bodyPr/>
                    <a:lstStyle/>
                    <a:p>
                      <a:pPr algn="ctr"/>
                      <a:r>
                        <a:rPr lang="pt-PT" sz="1800" b="1" dirty="0">
                          <a:latin typeface="+mn-lt"/>
                          <a:cs typeface="Arial" panose="020B0604020202020204" pitchFamily="34" charset="0"/>
                        </a:rPr>
                        <a:t>Ana </a:t>
                      </a:r>
                      <a:r>
                        <a:rPr lang="pt-PT" sz="1800" b="0" dirty="0">
                          <a:latin typeface="+mn-lt"/>
                          <a:cs typeface="Arial" panose="020B0604020202020204" pitchFamily="34" charset="0"/>
                        </a:rPr>
                        <a:t>(1 µM)</a:t>
                      </a:r>
                      <a:endParaRPr lang="pt-PT" sz="1800" b="1" dirty="0">
                        <a:latin typeface="+mn-lt"/>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sz="1800" dirty="0">
                          <a:latin typeface="+mn-lt"/>
                          <a:cs typeface="Arial" panose="020B0604020202020204" pitchFamily="34" charset="0"/>
                        </a:rPr>
                        <a:t>99.12 ± 0.02</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5224757"/>
                  </a:ext>
                </a:extLst>
              </a:tr>
              <a:tr h="417576">
                <a:tc>
                  <a:txBody>
                    <a:bodyPr/>
                    <a:lstStyle/>
                    <a:p>
                      <a:pPr algn="ctr"/>
                      <a:r>
                        <a:rPr lang="pt-PT" sz="1800" b="1" dirty="0" err="1">
                          <a:latin typeface="+mn-lt"/>
                          <a:cs typeface="Arial" panose="020B0604020202020204" pitchFamily="34" charset="0"/>
                        </a:rPr>
                        <a:t>Let</a:t>
                      </a:r>
                      <a:r>
                        <a:rPr lang="pt-PT" sz="1800" b="1" dirty="0">
                          <a:latin typeface="+mn-lt"/>
                          <a:cs typeface="Arial" panose="020B0604020202020204" pitchFamily="34" charset="0"/>
                        </a:rPr>
                        <a:t> </a:t>
                      </a:r>
                      <a:r>
                        <a:rPr lang="pt-PT" sz="1800" b="0" dirty="0">
                          <a:latin typeface="+mn-lt"/>
                          <a:cs typeface="Arial" panose="020B0604020202020204" pitchFamily="34" charset="0"/>
                        </a:rPr>
                        <a:t>(1 µM)</a:t>
                      </a:r>
                      <a:endParaRPr lang="pt-PT" sz="1800" b="1" dirty="0">
                        <a:latin typeface="+mn-lt"/>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sz="1800" dirty="0">
                          <a:latin typeface="+mn-lt"/>
                          <a:cs typeface="Arial" panose="020B0604020202020204" pitchFamily="34" charset="0"/>
                        </a:rPr>
                        <a:t>99.69 ± 0.06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5784391"/>
                  </a:ext>
                </a:extLst>
              </a:tr>
            </a:tbl>
          </a:graphicData>
        </a:graphic>
      </p:graphicFrame>
      <p:sp>
        <p:nvSpPr>
          <p:cNvPr id="10" name="Oval 9">
            <a:extLst>
              <a:ext uri="{FF2B5EF4-FFF2-40B4-BE49-F238E27FC236}">
                <a16:creationId xmlns:a16="http://schemas.microsoft.com/office/drawing/2014/main" id="{EDF3902A-D206-43CC-8A87-4A2AE2E87900}"/>
              </a:ext>
            </a:extLst>
          </p:cNvPr>
          <p:cNvSpPr/>
          <p:nvPr/>
        </p:nvSpPr>
        <p:spPr>
          <a:xfrm>
            <a:off x="5224602" y="2084834"/>
            <a:ext cx="1941341" cy="3938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CaixaDeTexto 10">
            <a:extLst>
              <a:ext uri="{FF2B5EF4-FFF2-40B4-BE49-F238E27FC236}">
                <a16:creationId xmlns:a16="http://schemas.microsoft.com/office/drawing/2014/main" id="{3E947460-CC35-4D78-B2E8-7E094BC4443D}"/>
              </a:ext>
            </a:extLst>
          </p:cNvPr>
          <p:cNvSpPr txBox="1"/>
          <p:nvPr/>
        </p:nvSpPr>
        <p:spPr>
          <a:xfrm>
            <a:off x="2309541" y="4572000"/>
            <a:ext cx="4524917" cy="400110"/>
          </a:xfrm>
          <a:prstGeom prst="rect">
            <a:avLst/>
          </a:prstGeom>
          <a:solidFill>
            <a:schemeClr val="accent5">
              <a:lumMod val="20000"/>
              <a:lumOff val="80000"/>
            </a:schemeClr>
          </a:solidFill>
          <a:ln w="38100">
            <a:solidFill>
              <a:schemeClr val="accent1">
                <a:lumMod val="75000"/>
              </a:schemeClr>
            </a:solidFill>
          </a:ln>
        </p:spPr>
        <p:txBody>
          <a:bodyPr wrap="square" rtlCol="0">
            <a:spAutoFit/>
          </a:bodyPr>
          <a:lstStyle/>
          <a:p>
            <a:pPr algn="ctr"/>
            <a:r>
              <a:rPr lang="en-US" sz="2000" b="1" dirty="0">
                <a:cs typeface="Arial" panose="020B0604020202020204" pitchFamily="34" charset="0"/>
              </a:rPr>
              <a:t>MT1 is not able to inhibit aromatase</a:t>
            </a:r>
          </a:p>
        </p:txBody>
      </p:sp>
      <p:sp>
        <p:nvSpPr>
          <p:cNvPr id="12" name="CaixaDeTexto 11">
            <a:extLst>
              <a:ext uri="{FF2B5EF4-FFF2-40B4-BE49-F238E27FC236}">
                <a16:creationId xmlns:a16="http://schemas.microsoft.com/office/drawing/2014/main" id="{AA25D558-C5AC-4677-A886-B706A146BDD3}"/>
              </a:ext>
            </a:extLst>
          </p:cNvPr>
          <p:cNvSpPr txBox="1"/>
          <p:nvPr/>
        </p:nvSpPr>
        <p:spPr>
          <a:xfrm>
            <a:off x="838199" y="730108"/>
            <a:ext cx="5867401" cy="400110"/>
          </a:xfrm>
          <a:prstGeom prst="rect">
            <a:avLst/>
          </a:prstGeom>
          <a:noFill/>
        </p:spPr>
        <p:txBody>
          <a:bodyPr wrap="square" rtlCol="0">
            <a:spAutoFit/>
          </a:bodyPr>
          <a:lstStyle/>
          <a:p>
            <a:r>
              <a:rPr lang="en-US" sz="2000" b="1" dirty="0">
                <a:cs typeface="Arial" panose="020B0604020202020204" pitchFamily="34" charset="0"/>
              </a:rPr>
              <a:t>Anti-aromatase activity of </a:t>
            </a:r>
            <a:r>
              <a:rPr lang="en-US" sz="2000" b="1" dirty="0" smtClean="0">
                <a:cs typeface="Arial" panose="020B0604020202020204" pitchFamily="34" charset="0"/>
              </a:rPr>
              <a:t>MT1</a:t>
            </a:r>
            <a:endParaRPr lang="en-US" sz="2000" b="1" dirty="0">
              <a:cs typeface="Arial" panose="020B0604020202020204" pitchFamily="34" charset="0"/>
            </a:endParaRPr>
          </a:p>
        </p:txBody>
      </p:sp>
      <p:sp>
        <p:nvSpPr>
          <p:cNvPr id="13"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spTree>
    <p:extLst>
      <p:ext uri="{BB962C8B-B14F-4D97-AF65-F5344CB8AC3E}">
        <p14:creationId xmlns:p14="http://schemas.microsoft.com/office/powerpoint/2010/main" val="3521214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23</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7" name="CaixaDeTexto 6">
            <a:extLst>
              <a:ext uri="{FF2B5EF4-FFF2-40B4-BE49-F238E27FC236}">
                <a16:creationId xmlns:a16="http://schemas.microsoft.com/office/drawing/2014/main" id="{CBE6BF88-997B-41EF-9342-C2ED7F3CDE36}"/>
              </a:ext>
            </a:extLst>
          </p:cNvPr>
          <p:cNvSpPr txBox="1"/>
          <p:nvPr/>
        </p:nvSpPr>
        <p:spPr>
          <a:xfrm>
            <a:off x="838199" y="666690"/>
            <a:ext cx="8229601" cy="400110"/>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cs typeface="Arial" panose="020B0604020202020204" pitchFamily="34" charset="0"/>
              </a:rPr>
              <a:t>MT1 effects on </a:t>
            </a:r>
            <a:r>
              <a:rPr lang="en-US" sz="2000" b="1" dirty="0">
                <a:effectLst>
                  <a:outerShdw blurRad="38100" dist="38100" dir="2700000" algn="tl">
                    <a:srgbClr val="000000">
                      <a:alpha val="43137"/>
                    </a:srgbClr>
                  </a:outerShdw>
                </a:effectLst>
                <a:cs typeface="Arial" panose="020B0604020202020204" pitchFamily="34" charset="0"/>
              </a:rPr>
              <a:t>aromatase </a:t>
            </a:r>
            <a:r>
              <a:rPr lang="en-US" sz="2000" b="1" dirty="0" smtClean="0">
                <a:effectLst>
                  <a:outerShdw blurRad="38100" dist="38100" dir="2700000" algn="tl">
                    <a:srgbClr val="000000">
                      <a:alpha val="43137"/>
                    </a:srgbClr>
                  </a:outerShdw>
                </a:effectLst>
                <a:cs typeface="Arial" panose="020B0604020202020204" pitchFamily="34" charset="0"/>
              </a:rPr>
              <a:t>expression levels </a:t>
            </a:r>
            <a:r>
              <a:rPr lang="en-US" sz="2000" b="1" dirty="0">
                <a:effectLst>
                  <a:outerShdw blurRad="38100" dist="38100" dir="2700000" algn="tl">
                    <a:srgbClr val="000000">
                      <a:alpha val="43137"/>
                    </a:srgbClr>
                  </a:outerShdw>
                </a:effectLst>
                <a:cs typeface="Arial" panose="020B0604020202020204" pitchFamily="34" charset="0"/>
              </a:rPr>
              <a:t>in MCF-7aro </a:t>
            </a:r>
            <a:r>
              <a:rPr lang="en-US" sz="2000" b="1" dirty="0" smtClean="0">
                <a:effectLst>
                  <a:outerShdw blurRad="38100" dist="38100" dir="2700000" algn="tl">
                    <a:srgbClr val="000000">
                      <a:alpha val="43137"/>
                    </a:srgbClr>
                  </a:outerShdw>
                </a:effectLst>
                <a:cs typeface="Arial" panose="020B0604020202020204" pitchFamily="34" charset="0"/>
              </a:rPr>
              <a:t>cells</a:t>
            </a:r>
            <a:endParaRPr lang="en-US" sz="2000" b="1" dirty="0">
              <a:effectLst>
                <a:outerShdw blurRad="38100" dist="38100" dir="2700000" algn="tl">
                  <a:srgbClr val="000000">
                    <a:alpha val="43137"/>
                  </a:srgbClr>
                </a:outerShdw>
              </a:effectLst>
              <a:cs typeface="Arial" panose="020B0604020202020204" pitchFamily="34" charset="0"/>
            </a:endParaRPr>
          </a:p>
        </p:txBody>
      </p:sp>
      <p:grpSp>
        <p:nvGrpSpPr>
          <p:cNvPr id="14" name="Agrupar 13">
            <a:extLst>
              <a:ext uri="{FF2B5EF4-FFF2-40B4-BE49-F238E27FC236}">
                <a16:creationId xmlns:a16="http://schemas.microsoft.com/office/drawing/2014/main" id="{D89CF3A9-71A1-4A48-8C50-1AFF7B831369}"/>
              </a:ext>
            </a:extLst>
          </p:cNvPr>
          <p:cNvGrpSpPr/>
          <p:nvPr/>
        </p:nvGrpSpPr>
        <p:grpSpPr>
          <a:xfrm>
            <a:off x="457200" y="1457756"/>
            <a:ext cx="3945307" cy="3919928"/>
            <a:chOff x="5908431" y="1390458"/>
            <a:chExt cx="4916566" cy="4647660"/>
          </a:xfrm>
        </p:grpSpPr>
        <p:grpSp>
          <p:nvGrpSpPr>
            <p:cNvPr id="15" name="Agrupar 14">
              <a:extLst>
                <a:ext uri="{FF2B5EF4-FFF2-40B4-BE49-F238E27FC236}">
                  <a16:creationId xmlns:a16="http://schemas.microsoft.com/office/drawing/2014/main" id="{0108EAA2-3580-4881-B3BE-1CAD1D3AD3C0}"/>
                </a:ext>
              </a:extLst>
            </p:cNvPr>
            <p:cNvGrpSpPr/>
            <p:nvPr/>
          </p:nvGrpSpPr>
          <p:grpSpPr>
            <a:xfrm>
              <a:off x="5908431" y="1390458"/>
              <a:ext cx="4916566" cy="4647660"/>
              <a:chOff x="196948" y="443451"/>
              <a:chExt cx="4916566" cy="4647660"/>
            </a:xfrm>
          </p:grpSpPr>
          <p:pic>
            <p:nvPicPr>
              <p:cNvPr id="17" name="Imagem 16" descr="Uma imagem com céu, exterior, fumar&#10;&#10;Descrição gerada automaticamente">
                <a:extLst>
                  <a:ext uri="{FF2B5EF4-FFF2-40B4-BE49-F238E27FC236}">
                    <a16:creationId xmlns:a16="http://schemas.microsoft.com/office/drawing/2014/main" id="{6FD8B10C-1CD7-48B4-A1F2-06E34072547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9600" t="48612" r="20738" b="47679"/>
              <a:stretch/>
            </p:blipFill>
            <p:spPr>
              <a:xfrm>
                <a:off x="2054780" y="835576"/>
                <a:ext cx="3058734" cy="360000"/>
              </a:xfrm>
              <a:prstGeom prst="rect">
                <a:avLst/>
              </a:prstGeom>
              <a:solidFill>
                <a:schemeClr val="tx1"/>
              </a:solidFill>
              <a:ln>
                <a:solidFill>
                  <a:schemeClr val="tx1"/>
                </a:solidFill>
              </a:ln>
            </p:spPr>
          </p:pic>
          <p:pic>
            <p:nvPicPr>
              <p:cNvPr id="18" name="Imagem 17">
                <a:extLst>
                  <a:ext uri="{FF2B5EF4-FFF2-40B4-BE49-F238E27FC236}">
                    <a16:creationId xmlns:a16="http://schemas.microsoft.com/office/drawing/2014/main" id="{422E7A71-7A3E-4CFD-A0D7-C7FC110A467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72417" t="38604" r="2946" b="55529"/>
              <a:stretch/>
            </p:blipFill>
            <p:spPr>
              <a:xfrm>
                <a:off x="2054780" y="1356058"/>
                <a:ext cx="3058734" cy="360000"/>
              </a:xfrm>
              <a:prstGeom prst="rect">
                <a:avLst/>
              </a:prstGeom>
              <a:ln>
                <a:solidFill>
                  <a:schemeClr val="tx1"/>
                </a:solidFill>
              </a:ln>
            </p:spPr>
          </p:pic>
          <p:sp>
            <p:nvSpPr>
              <p:cNvPr id="19" name="CaixaDeTexto 18">
                <a:extLst>
                  <a:ext uri="{FF2B5EF4-FFF2-40B4-BE49-F238E27FC236}">
                    <a16:creationId xmlns:a16="http://schemas.microsoft.com/office/drawing/2014/main" id="{1BD0949D-D560-4CA3-90B2-D275690938FC}"/>
                  </a:ext>
                </a:extLst>
              </p:cNvPr>
              <p:cNvSpPr txBox="1"/>
              <p:nvPr/>
            </p:nvSpPr>
            <p:spPr>
              <a:xfrm>
                <a:off x="196949" y="782005"/>
                <a:ext cx="1857829" cy="461665"/>
              </a:xfrm>
              <a:prstGeom prst="rect">
                <a:avLst/>
              </a:prstGeom>
              <a:noFill/>
            </p:spPr>
            <p:txBody>
              <a:bodyPr wrap="square" rtlCol="0">
                <a:spAutoFit/>
              </a:bodyPr>
              <a:lstStyle/>
              <a:p>
                <a:pPr algn="ctr"/>
                <a:r>
                  <a:rPr lang="pt-PT" sz="1200" b="1" dirty="0">
                    <a:latin typeface="Arial" panose="020B0604020202020204" pitchFamily="34" charset="0"/>
                    <a:cs typeface="Arial" panose="020B0604020202020204" pitchFamily="34" charset="0"/>
                  </a:rPr>
                  <a:t>Aromatase</a:t>
                </a:r>
              </a:p>
              <a:p>
                <a:pPr algn="ctr"/>
                <a:r>
                  <a:rPr lang="pt-PT" sz="1200" b="1" dirty="0">
                    <a:latin typeface="Arial" panose="020B0604020202020204" pitchFamily="34" charset="0"/>
                    <a:cs typeface="Arial" panose="020B0604020202020204" pitchFamily="34" charset="0"/>
                  </a:rPr>
                  <a:t>58 </a:t>
                </a:r>
                <a:r>
                  <a:rPr lang="pt-PT" sz="1200" b="1" dirty="0" err="1">
                    <a:latin typeface="Arial" panose="020B0604020202020204" pitchFamily="34" charset="0"/>
                    <a:cs typeface="Arial" panose="020B0604020202020204" pitchFamily="34" charset="0"/>
                  </a:rPr>
                  <a:t>kDa</a:t>
                </a:r>
                <a:endParaRPr lang="pt-PT" sz="1200" b="1" dirty="0">
                  <a:latin typeface="Arial" panose="020B0604020202020204" pitchFamily="34" charset="0"/>
                  <a:cs typeface="Arial" panose="020B0604020202020204" pitchFamily="34" charset="0"/>
                </a:endParaRPr>
              </a:p>
            </p:txBody>
          </p:sp>
          <p:sp>
            <p:nvSpPr>
              <p:cNvPr id="20" name="CaixaDeTexto 19">
                <a:extLst>
                  <a:ext uri="{FF2B5EF4-FFF2-40B4-BE49-F238E27FC236}">
                    <a16:creationId xmlns:a16="http://schemas.microsoft.com/office/drawing/2014/main" id="{314C421D-4EF3-4539-ACC9-17C899E7C667}"/>
                  </a:ext>
                </a:extLst>
              </p:cNvPr>
              <p:cNvSpPr txBox="1"/>
              <p:nvPr/>
            </p:nvSpPr>
            <p:spPr>
              <a:xfrm>
                <a:off x="196948" y="1305225"/>
                <a:ext cx="1857829" cy="461665"/>
              </a:xfrm>
              <a:prstGeom prst="rect">
                <a:avLst/>
              </a:prstGeom>
              <a:noFill/>
            </p:spPr>
            <p:txBody>
              <a:bodyPr wrap="square" rtlCol="0">
                <a:spAutoFit/>
              </a:bodyPr>
              <a:lstStyle/>
              <a:p>
                <a:pPr algn="ctr"/>
                <a:r>
                  <a:rPr lang="el-GR" sz="1200" b="1" dirty="0">
                    <a:latin typeface="Arial" panose="020B0604020202020204" pitchFamily="34" charset="0"/>
                    <a:cs typeface="Arial" panose="020B0604020202020204" pitchFamily="34" charset="0"/>
                  </a:rPr>
                  <a:t>β</a:t>
                </a:r>
                <a:r>
                  <a:rPr lang="pt-PT" sz="1200" b="1" dirty="0">
                    <a:latin typeface="Arial" panose="020B0604020202020204" pitchFamily="34" charset="0"/>
                    <a:cs typeface="Arial" panose="020B0604020202020204" pitchFamily="34" charset="0"/>
                  </a:rPr>
                  <a:t>-</a:t>
                </a:r>
                <a:r>
                  <a:rPr lang="pt-PT" sz="1200" b="1" dirty="0" err="1">
                    <a:latin typeface="Arial" panose="020B0604020202020204" pitchFamily="34" charset="0"/>
                    <a:cs typeface="Arial" panose="020B0604020202020204" pitchFamily="34" charset="0"/>
                  </a:rPr>
                  <a:t>tubulin</a:t>
                </a:r>
                <a:endParaRPr lang="pt-PT" sz="1200" b="1" dirty="0">
                  <a:latin typeface="Arial" panose="020B0604020202020204" pitchFamily="34" charset="0"/>
                  <a:cs typeface="Arial" panose="020B0604020202020204" pitchFamily="34" charset="0"/>
                </a:endParaRPr>
              </a:p>
              <a:p>
                <a:pPr algn="ctr"/>
                <a:r>
                  <a:rPr lang="pt-PT" sz="1200" b="1" dirty="0">
                    <a:latin typeface="Arial" panose="020B0604020202020204" pitchFamily="34" charset="0"/>
                    <a:cs typeface="Arial" panose="020B0604020202020204" pitchFamily="34" charset="0"/>
                  </a:rPr>
                  <a:t>55 </a:t>
                </a:r>
                <a:r>
                  <a:rPr lang="pt-PT" sz="1200" b="1" dirty="0" err="1">
                    <a:latin typeface="Arial" panose="020B0604020202020204" pitchFamily="34" charset="0"/>
                    <a:cs typeface="Arial" panose="020B0604020202020204" pitchFamily="34" charset="0"/>
                  </a:rPr>
                  <a:t>kDa</a:t>
                </a:r>
                <a:endParaRPr lang="pt-PT" sz="1200" b="1" dirty="0">
                  <a:latin typeface="Arial" panose="020B0604020202020204" pitchFamily="34" charset="0"/>
                  <a:cs typeface="Arial" panose="020B0604020202020204" pitchFamily="34" charset="0"/>
                </a:endParaRPr>
              </a:p>
            </p:txBody>
          </p:sp>
          <p:pic>
            <p:nvPicPr>
              <p:cNvPr id="21" name="Imagem 20">
                <a:extLst>
                  <a:ext uri="{FF2B5EF4-FFF2-40B4-BE49-F238E27FC236}">
                    <a16:creationId xmlns:a16="http://schemas.microsoft.com/office/drawing/2014/main" id="{FAEEC149-265B-426A-8E5E-0F756FDF55E5}"/>
                  </a:ext>
                </a:extLst>
              </p:cNvPr>
              <p:cNvPicPr>
                <a:picLocks noChangeAspect="1"/>
              </p:cNvPicPr>
              <p:nvPr/>
            </p:nvPicPr>
            <p:blipFill>
              <a:blip r:embed="rId7"/>
              <a:stretch>
                <a:fillRect/>
              </a:stretch>
            </p:blipFill>
            <p:spPr>
              <a:xfrm>
                <a:off x="1394818" y="1881850"/>
                <a:ext cx="3594555" cy="3209261"/>
              </a:xfrm>
              <a:prstGeom prst="rect">
                <a:avLst/>
              </a:prstGeom>
            </p:spPr>
          </p:pic>
          <p:sp>
            <p:nvSpPr>
              <p:cNvPr id="22" name="CaixaDeTexto 21">
                <a:extLst>
                  <a:ext uri="{FF2B5EF4-FFF2-40B4-BE49-F238E27FC236}">
                    <a16:creationId xmlns:a16="http://schemas.microsoft.com/office/drawing/2014/main" id="{371DD2A5-54EF-4A64-A453-5FBF124D5095}"/>
                  </a:ext>
                </a:extLst>
              </p:cNvPr>
              <p:cNvSpPr txBox="1"/>
              <p:nvPr/>
            </p:nvSpPr>
            <p:spPr>
              <a:xfrm>
                <a:off x="372791" y="443451"/>
                <a:ext cx="379829" cy="338554"/>
              </a:xfrm>
              <a:prstGeom prst="rect">
                <a:avLst/>
              </a:prstGeom>
              <a:noFill/>
            </p:spPr>
            <p:txBody>
              <a:bodyPr wrap="square" rtlCol="0">
                <a:spAutoFit/>
              </a:bodyPr>
              <a:lstStyle/>
              <a:p>
                <a:pPr algn="ctr"/>
                <a:r>
                  <a:rPr lang="pt-PT" sz="1600" b="1" dirty="0"/>
                  <a:t>A</a:t>
                </a:r>
              </a:p>
            </p:txBody>
          </p:sp>
        </p:grpSp>
        <p:sp>
          <p:nvSpPr>
            <p:cNvPr id="16" name="Retângulo 15">
              <a:extLst>
                <a:ext uri="{FF2B5EF4-FFF2-40B4-BE49-F238E27FC236}">
                  <a16:creationId xmlns:a16="http://schemas.microsoft.com/office/drawing/2014/main" id="{A07515A5-9038-4D88-B066-4C9BF285EB5C}"/>
                </a:ext>
              </a:extLst>
            </p:cNvPr>
            <p:cNvSpPr/>
            <p:nvPr/>
          </p:nvSpPr>
          <p:spPr>
            <a:xfrm>
              <a:off x="6096000" y="1417283"/>
              <a:ext cx="304800" cy="32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23" name="CaixaDeTexto 22">
            <a:extLst>
              <a:ext uri="{FF2B5EF4-FFF2-40B4-BE49-F238E27FC236}">
                <a16:creationId xmlns:a16="http://schemas.microsoft.com/office/drawing/2014/main" id="{A5CE928D-6DA9-4982-BF57-2C0753539001}"/>
              </a:ext>
            </a:extLst>
          </p:cNvPr>
          <p:cNvSpPr txBox="1"/>
          <p:nvPr/>
        </p:nvSpPr>
        <p:spPr>
          <a:xfrm>
            <a:off x="4724400" y="3952886"/>
            <a:ext cx="4128155" cy="892552"/>
          </a:xfrm>
          <a:prstGeom prst="rect">
            <a:avLst/>
          </a:prstGeom>
          <a:solidFill>
            <a:schemeClr val="accent5">
              <a:lumMod val="20000"/>
              <a:lumOff val="80000"/>
            </a:schemeClr>
          </a:solidFill>
          <a:ln w="38100">
            <a:solidFill>
              <a:schemeClr val="accent1">
                <a:lumMod val="75000"/>
              </a:schemeClr>
            </a:solidFill>
          </a:ln>
        </p:spPr>
        <p:txBody>
          <a:bodyPr wrap="square" rtlCol="0">
            <a:spAutoFit/>
          </a:bodyPr>
          <a:lstStyle/>
          <a:p>
            <a:pPr algn="ctr">
              <a:lnSpc>
                <a:spcPct val="130000"/>
              </a:lnSpc>
            </a:pPr>
            <a:r>
              <a:rPr lang="en-US" sz="2000" b="1" dirty="0">
                <a:cs typeface="Arial" panose="020B0604020202020204" pitchFamily="34" charset="0"/>
              </a:rPr>
              <a:t>MT1 induced a decrease of 44% on aromatase expression levels</a:t>
            </a:r>
          </a:p>
        </p:txBody>
      </p:sp>
      <p:sp>
        <p:nvSpPr>
          <p:cNvPr id="26"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sp>
        <p:nvSpPr>
          <p:cNvPr id="27" name="CaixaDeTexto 26">
            <a:extLst>
              <a:ext uri="{FF2B5EF4-FFF2-40B4-BE49-F238E27FC236}">
                <a16:creationId xmlns:a16="http://schemas.microsoft.com/office/drawing/2014/main" id="{AA25D558-C5AC-4677-A886-B706A146BDD3}"/>
              </a:ext>
            </a:extLst>
          </p:cNvPr>
          <p:cNvSpPr txBox="1"/>
          <p:nvPr/>
        </p:nvSpPr>
        <p:spPr>
          <a:xfrm>
            <a:off x="457200" y="1320284"/>
            <a:ext cx="5867401" cy="307777"/>
          </a:xfrm>
          <a:prstGeom prst="rect">
            <a:avLst/>
          </a:prstGeom>
          <a:noFill/>
        </p:spPr>
        <p:txBody>
          <a:bodyPr wrap="square" rtlCol="0">
            <a:spAutoFit/>
          </a:bodyPr>
          <a:lstStyle/>
          <a:p>
            <a:r>
              <a:rPr lang="en-US" sz="1400" b="1" dirty="0">
                <a:cs typeface="Arial" panose="020B0604020202020204" pitchFamily="34" charset="0"/>
              </a:rPr>
              <a:t>Western-Blot of aromatase</a:t>
            </a:r>
          </a:p>
        </p:txBody>
      </p:sp>
    </p:spTree>
    <p:extLst>
      <p:ext uri="{BB962C8B-B14F-4D97-AF65-F5344CB8AC3E}">
        <p14:creationId xmlns:p14="http://schemas.microsoft.com/office/powerpoint/2010/main" val="2889181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24</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24" name="Retângulo 23">
            <a:extLst>
              <a:ext uri="{FF2B5EF4-FFF2-40B4-BE49-F238E27FC236}">
                <a16:creationId xmlns:a16="http://schemas.microsoft.com/office/drawing/2014/main" id="{4BBF768E-4D48-49F5-992B-6D4B436D1EAB}"/>
              </a:ext>
            </a:extLst>
          </p:cNvPr>
          <p:cNvSpPr/>
          <p:nvPr/>
        </p:nvSpPr>
        <p:spPr>
          <a:xfrm>
            <a:off x="495300" y="2209800"/>
            <a:ext cx="8153400" cy="1673022"/>
          </a:xfrm>
          <a:prstGeom prst="rect">
            <a:avLst/>
          </a:prstGeom>
          <a:solidFill>
            <a:schemeClr val="accent1">
              <a:lumMod val="75000"/>
            </a:schemeClr>
          </a:solidFill>
          <a:ln>
            <a:solidFill>
              <a:schemeClr val="accent1">
                <a:lumMod val="75000"/>
              </a:schemeClr>
            </a:solidFill>
          </a:ln>
        </p:spPr>
        <p:txBody>
          <a:bodyPr wrap="square">
            <a:spAutoFit/>
          </a:bodyPr>
          <a:lstStyle/>
          <a:p>
            <a:pPr lvl="0" algn="ctr">
              <a:lnSpc>
                <a:spcPct val="107000"/>
              </a:lnSpc>
              <a:spcAft>
                <a:spcPts val="800"/>
              </a:spcAft>
              <a:defRPr/>
            </a:pPr>
            <a:r>
              <a:rPr lang="en-GB" sz="24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Are the effects induced by MT1 on aromatase expression levels a result of a decreased </a:t>
            </a:r>
            <a:r>
              <a:rPr lang="en-GB" sz="2400" b="1" i="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CYP19A1</a:t>
            </a:r>
            <a:r>
              <a:rPr lang="en-GB" sz="24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gene expression or a consequence of aromatase degradation?</a:t>
            </a:r>
          </a:p>
        </p:txBody>
      </p:sp>
    </p:spTree>
    <p:extLst>
      <p:ext uri="{BB962C8B-B14F-4D97-AF65-F5344CB8AC3E}">
        <p14:creationId xmlns:p14="http://schemas.microsoft.com/office/powerpoint/2010/main" val="688604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25</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7" name="CaixaDeTexto 6">
            <a:extLst>
              <a:ext uri="{FF2B5EF4-FFF2-40B4-BE49-F238E27FC236}">
                <a16:creationId xmlns:a16="http://schemas.microsoft.com/office/drawing/2014/main" id="{49E5C341-09C6-4B00-BF86-137A7BF4E444}"/>
              </a:ext>
            </a:extLst>
          </p:cNvPr>
          <p:cNvSpPr txBox="1"/>
          <p:nvPr/>
        </p:nvSpPr>
        <p:spPr>
          <a:xfrm>
            <a:off x="643378" y="702700"/>
            <a:ext cx="7433821" cy="400110"/>
          </a:xfrm>
          <a:prstGeom prst="rect">
            <a:avLst/>
          </a:prstGeom>
          <a:noFill/>
        </p:spPr>
        <p:txBody>
          <a:bodyPr wrap="square" rtlCol="0">
            <a:spAutoFit/>
          </a:bodyPr>
          <a:lstStyle>
            <a:defPPr>
              <a:defRPr lang="fr-FR"/>
            </a:defPPr>
            <a:lvl1pPr>
              <a:defRPr sz="2000" b="1">
                <a:effectLst>
                  <a:outerShdw blurRad="38100" dist="38100" dir="2700000" algn="tl">
                    <a:srgbClr val="000000">
                      <a:alpha val="43137"/>
                    </a:srgbClr>
                  </a:outerShdw>
                </a:effectLst>
                <a:cs typeface="Arial" panose="020B0604020202020204" pitchFamily="34" charset="0"/>
              </a:defRPr>
            </a:lvl1pPr>
          </a:lstStyle>
          <a:p>
            <a:r>
              <a:rPr lang="en-US" dirty="0" smtClean="0"/>
              <a:t>MT1 effects on </a:t>
            </a:r>
            <a:r>
              <a:rPr lang="pt-PT" i="1" dirty="0"/>
              <a:t>CYP19A1</a:t>
            </a:r>
            <a:r>
              <a:rPr lang="pt-PT" dirty="0"/>
              <a:t> </a:t>
            </a:r>
            <a:r>
              <a:rPr lang="pt-PT" dirty="0" err="1" smtClean="0"/>
              <a:t>transcription</a:t>
            </a:r>
            <a:r>
              <a:rPr lang="pt-PT" dirty="0" smtClean="0"/>
              <a:t> </a:t>
            </a:r>
            <a:r>
              <a:rPr lang="pt-PT" dirty="0" err="1" smtClean="0"/>
              <a:t>levels</a:t>
            </a:r>
            <a:r>
              <a:rPr lang="pt-PT" dirty="0" smtClean="0"/>
              <a:t> </a:t>
            </a:r>
            <a:r>
              <a:rPr lang="pt-PT" dirty="0"/>
              <a:t>in</a:t>
            </a:r>
            <a:r>
              <a:rPr lang="en-US" dirty="0"/>
              <a:t> MCF-7aro </a:t>
            </a:r>
            <a:r>
              <a:rPr lang="en-US" dirty="0" smtClean="0"/>
              <a:t>cells</a:t>
            </a:r>
            <a:endParaRPr lang="en-US" dirty="0"/>
          </a:p>
        </p:txBody>
      </p:sp>
      <p:pic>
        <p:nvPicPr>
          <p:cNvPr id="12" name="Imagem 11">
            <a:extLst>
              <a:ext uri="{FF2B5EF4-FFF2-40B4-BE49-F238E27FC236}">
                <a16:creationId xmlns:a16="http://schemas.microsoft.com/office/drawing/2014/main" id="{F113EF55-BB54-424D-B6AF-2ACD8569DBEE}"/>
              </a:ext>
            </a:extLst>
          </p:cNvPr>
          <p:cNvPicPr>
            <a:picLocks noChangeAspect="1"/>
          </p:cNvPicPr>
          <p:nvPr/>
        </p:nvPicPr>
        <p:blipFill>
          <a:blip r:embed="rId3"/>
          <a:stretch>
            <a:fillRect/>
          </a:stretch>
        </p:blipFill>
        <p:spPr>
          <a:xfrm>
            <a:off x="2133600" y="1382801"/>
            <a:ext cx="2971799" cy="3185137"/>
          </a:xfrm>
          <a:prstGeom prst="rect">
            <a:avLst/>
          </a:prstGeom>
        </p:spPr>
      </p:pic>
      <p:sp>
        <p:nvSpPr>
          <p:cNvPr id="14" name="CaixaDeTexto 13">
            <a:extLst>
              <a:ext uri="{FF2B5EF4-FFF2-40B4-BE49-F238E27FC236}">
                <a16:creationId xmlns:a16="http://schemas.microsoft.com/office/drawing/2014/main" id="{85A7268B-2F2F-476B-8CB0-25E68A9492E0}"/>
              </a:ext>
            </a:extLst>
          </p:cNvPr>
          <p:cNvSpPr txBox="1"/>
          <p:nvPr/>
        </p:nvSpPr>
        <p:spPr>
          <a:xfrm>
            <a:off x="4207260" y="3825685"/>
            <a:ext cx="3901169" cy="276999"/>
          </a:xfrm>
          <a:prstGeom prst="rect">
            <a:avLst/>
          </a:prstGeom>
          <a:noFill/>
        </p:spPr>
        <p:txBody>
          <a:bodyPr wrap="square" rtlCol="0">
            <a:spAutoFit/>
          </a:bodyPr>
          <a:lstStyle/>
          <a:p>
            <a:pPr algn="ctr"/>
            <a:r>
              <a:rPr lang="pt-PT" sz="1200" b="1" dirty="0" err="1">
                <a:latin typeface="Arial" panose="020B0604020202020204" pitchFamily="34" charset="0"/>
                <a:cs typeface="Arial" panose="020B0604020202020204" pitchFamily="34" charset="0"/>
              </a:rPr>
              <a:t>Housekeeping</a:t>
            </a:r>
            <a:r>
              <a:rPr lang="pt-PT" sz="1200" b="1" dirty="0">
                <a:latin typeface="Arial" panose="020B0604020202020204" pitchFamily="34" charset="0"/>
                <a:cs typeface="Arial" panose="020B0604020202020204" pitchFamily="34" charset="0"/>
              </a:rPr>
              <a:t> gene: </a:t>
            </a:r>
            <a:r>
              <a:rPr lang="el-GR" sz="1200" i="1" dirty="0">
                <a:latin typeface="Arial" panose="020B0604020202020204" pitchFamily="34" charset="0"/>
                <a:cs typeface="Arial" panose="020B0604020202020204" pitchFamily="34" charset="0"/>
              </a:rPr>
              <a:t>α</a:t>
            </a:r>
            <a:r>
              <a:rPr lang="pt-PT" sz="1200" i="1" dirty="0">
                <a:latin typeface="Arial" panose="020B0604020202020204" pitchFamily="34" charset="0"/>
                <a:cs typeface="Arial" panose="020B0604020202020204" pitchFamily="34" charset="0"/>
              </a:rPr>
              <a:t>-</a:t>
            </a:r>
            <a:r>
              <a:rPr lang="pt-PT" sz="1200" i="1" dirty="0" err="1">
                <a:latin typeface="Arial" panose="020B0604020202020204" pitchFamily="34" charset="0"/>
                <a:cs typeface="Arial" panose="020B0604020202020204" pitchFamily="34" charset="0"/>
              </a:rPr>
              <a:t>tubulin</a:t>
            </a:r>
            <a:endParaRPr lang="pt-PT" sz="1200" i="1" dirty="0">
              <a:latin typeface="Arial" panose="020B0604020202020204" pitchFamily="34" charset="0"/>
              <a:cs typeface="Arial" panose="020B0604020202020204" pitchFamily="34" charset="0"/>
            </a:endParaRPr>
          </a:p>
        </p:txBody>
      </p:sp>
      <p:sp>
        <p:nvSpPr>
          <p:cNvPr id="15" name="CaixaDeTexto 14">
            <a:extLst>
              <a:ext uri="{FF2B5EF4-FFF2-40B4-BE49-F238E27FC236}">
                <a16:creationId xmlns:a16="http://schemas.microsoft.com/office/drawing/2014/main" id="{EBCC7BB4-289A-44C0-BC8D-32F27F75CC56}"/>
              </a:ext>
            </a:extLst>
          </p:cNvPr>
          <p:cNvSpPr txBox="1"/>
          <p:nvPr/>
        </p:nvSpPr>
        <p:spPr>
          <a:xfrm>
            <a:off x="968061" y="4677664"/>
            <a:ext cx="7242442" cy="492443"/>
          </a:xfrm>
          <a:prstGeom prst="rect">
            <a:avLst/>
          </a:prstGeom>
          <a:solidFill>
            <a:schemeClr val="accent5">
              <a:lumMod val="20000"/>
              <a:lumOff val="80000"/>
            </a:schemeClr>
          </a:solidFill>
          <a:ln w="38100">
            <a:solidFill>
              <a:schemeClr val="accent1">
                <a:lumMod val="75000"/>
              </a:schemeClr>
            </a:solidFill>
          </a:ln>
        </p:spPr>
        <p:txBody>
          <a:bodyPr wrap="square" rtlCol="0">
            <a:spAutoFit/>
          </a:bodyPr>
          <a:lstStyle/>
          <a:p>
            <a:pPr algn="ctr">
              <a:lnSpc>
                <a:spcPct val="130000"/>
              </a:lnSpc>
            </a:pPr>
            <a:r>
              <a:rPr lang="en-US" sz="2000" b="1" dirty="0">
                <a:cs typeface="Arial" panose="020B0604020202020204" pitchFamily="34" charset="0"/>
              </a:rPr>
              <a:t>MT1 did not induce any change in </a:t>
            </a:r>
            <a:r>
              <a:rPr lang="en-US" sz="2000" b="1" i="1" dirty="0" smtClean="0">
                <a:cs typeface="Arial" panose="020B0604020202020204" pitchFamily="34" charset="0"/>
              </a:rPr>
              <a:t>CYP19A1</a:t>
            </a:r>
            <a:r>
              <a:rPr lang="en-US" sz="2000" b="1" dirty="0" smtClean="0">
                <a:cs typeface="Arial" panose="020B0604020202020204" pitchFamily="34" charset="0"/>
              </a:rPr>
              <a:t> </a:t>
            </a:r>
            <a:r>
              <a:rPr lang="en-US" sz="2000" b="1" dirty="0">
                <a:cs typeface="Arial" panose="020B0604020202020204" pitchFamily="34" charset="0"/>
              </a:rPr>
              <a:t>transcript levels</a:t>
            </a:r>
          </a:p>
        </p:txBody>
      </p:sp>
      <p:sp>
        <p:nvSpPr>
          <p:cNvPr id="17"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sp>
        <p:nvSpPr>
          <p:cNvPr id="18" name="CaixaDeTexto 17">
            <a:extLst>
              <a:ext uri="{FF2B5EF4-FFF2-40B4-BE49-F238E27FC236}">
                <a16:creationId xmlns:a16="http://schemas.microsoft.com/office/drawing/2014/main" id="{AA25D558-C5AC-4677-A886-B706A146BDD3}"/>
              </a:ext>
            </a:extLst>
          </p:cNvPr>
          <p:cNvSpPr txBox="1"/>
          <p:nvPr/>
        </p:nvSpPr>
        <p:spPr>
          <a:xfrm>
            <a:off x="968061" y="1367011"/>
            <a:ext cx="5867401" cy="307777"/>
          </a:xfrm>
          <a:prstGeom prst="rect">
            <a:avLst/>
          </a:prstGeom>
          <a:noFill/>
        </p:spPr>
        <p:txBody>
          <a:bodyPr wrap="square" rtlCol="0">
            <a:spAutoFit/>
          </a:bodyPr>
          <a:lstStyle/>
          <a:p>
            <a:r>
              <a:rPr lang="en-US" sz="1400" b="1" dirty="0">
                <a:cs typeface="Arial" panose="020B0604020202020204" pitchFamily="34" charset="0"/>
              </a:rPr>
              <a:t>PCR analysis</a:t>
            </a:r>
          </a:p>
        </p:txBody>
      </p:sp>
    </p:spTree>
    <p:extLst>
      <p:ext uri="{BB962C8B-B14F-4D97-AF65-F5344CB8AC3E}">
        <p14:creationId xmlns:p14="http://schemas.microsoft.com/office/powerpoint/2010/main" val="29874089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805" y="69157"/>
            <a:ext cx="8153400" cy="461665"/>
          </a:xfrm>
          <a:prstGeom prst="rect">
            <a:avLst/>
          </a:prstGeom>
          <a:noFill/>
        </p:spPr>
        <p:txBody>
          <a:bodyPr wrap="square" rtlCol="0">
            <a:spAutoFit/>
          </a:bodyPr>
          <a:lstStyle/>
          <a:p>
            <a:r>
              <a:rPr lang="fr-FR" sz="2400" b="1" dirty="0" err="1">
                <a:solidFill>
                  <a:schemeClr val="accent1">
                    <a:lumMod val="75000"/>
                  </a:schemeClr>
                </a:solidFill>
              </a:rPr>
              <a:t>Results</a:t>
            </a:r>
            <a:r>
              <a:rPr lang="fr-FR" sz="2400" b="1" dirty="0">
                <a:solidFill>
                  <a:schemeClr val="accent1">
                    <a:lumMod val="75000"/>
                  </a:schemeClr>
                </a:solidFill>
              </a:rPr>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26</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7" name="CaixaDeTexto 6">
            <a:extLst>
              <a:ext uri="{FF2B5EF4-FFF2-40B4-BE49-F238E27FC236}">
                <a16:creationId xmlns:a16="http://schemas.microsoft.com/office/drawing/2014/main" id="{C464ADF7-5DC3-46C8-81B9-1239AF987C4C}"/>
              </a:ext>
            </a:extLst>
          </p:cNvPr>
          <p:cNvSpPr txBox="1"/>
          <p:nvPr/>
        </p:nvSpPr>
        <p:spPr>
          <a:xfrm>
            <a:off x="304800" y="1349373"/>
            <a:ext cx="8610600" cy="307777"/>
          </a:xfrm>
          <a:prstGeom prst="rect">
            <a:avLst/>
          </a:prstGeom>
          <a:noFill/>
        </p:spPr>
        <p:txBody>
          <a:bodyPr wrap="square" rtlCol="0">
            <a:spAutoFit/>
          </a:bodyPr>
          <a:lstStyle>
            <a:defPPr>
              <a:defRPr lang="fr-FR"/>
            </a:defPPr>
            <a:lvl1pPr>
              <a:defRPr sz="1400" b="1">
                <a:cs typeface="Arial" panose="020B0604020202020204" pitchFamily="34" charset="0"/>
              </a:defRPr>
            </a:lvl1pPr>
          </a:lstStyle>
          <a:p>
            <a:r>
              <a:rPr lang="pt-PT" dirty="0"/>
              <a:t>Western-</a:t>
            </a:r>
            <a:r>
              <a:rPr lang="pt-PT" dirty="0" err="1"/>
              <a:t>Blot</a:t>
            </a:r>
            <a:r>
              <a:rPr lang="pt-PT" dirty="0"/>
              <a:t> </a:t>
            </a:r>
            <a:r>
              <a:rPr lang="pt-PT" dirty="0" err="1"/>
              <a:t>of</a:t>
            </a:r>
            <a:r>
              <a:rPr lang="pt-PT" dirty="0"/>
              <a:t> </a:t>
            </a:r>
            <a:r>
              <a:rPr lang="pt-PT" dirty="0" smtClean="0"/>
              <a:t>ERα </a:t>
            </a:r>
            <a:r>
              <a:rPr lang="pt-PT" dirty="0" err="1"/>
              <a:t>phosphorylation</a:t>
            </a:r>
            <a:r>
              <a:rPr lang="pt-PT" dirty="0"/>
              <a:t> </a:t>
            </a:r>
            <a:r>
              <a:rPr lang="pt-PT" dirty="0" err="1"/>
              <a:t>at</a:t>
            </a:r>
            <a:r>
              <a:rPr lang="pt-PT" dirty="0"/>
              <a:t> Ser118 </a:t>
            </a:r>
            <a:r>
              <a:rPr lang="pt-PT" dirty="0" err="1"/>
              <a:t>and</a:t>
            </a:r>
            <a:r>
              <a:rPr lang="pt-PT" dirty="0"/>
              <a:t> Ser167 </a:t>
            </a:r>
          </a:p>
        </p:txBody>
      </p:sp>
      <p:grpSp>
        <p:nvGrpSpPr>
          <p:cNvPr id="8" name="Agrupar 7">
            <a:extLst>
              <a:ext uri="{FF2B5EF4-FFF2-40B4-BE49-F238E27FC236}">
                <a16:creationId xmlns:a16="http://schemas.microsoft.com/office/drawing/2014/main" id="{966A1E83-54AD-4839-9C6D-A2DC77D4A639}"/>
              </a:ext>
            </a:extLst>
          </p:cNvPr>
          <p:cNvGrpSpPr/>
          <p:nvPr/>
        </p:nvGrpSpPr>
        <p:grpSpPr>
          <a:xfrm>
            <a:off x="1295400" y="1745337"/>
            <a:ext cx="6100315" cy="3487681"/>
            <a:chOff x="1040114" y="850159"/>
            <a:chExt cx="8314217" cy="4599533"/>
          </a:xfrm>
        </p:grpSpPr>
        <p:pic>
          <p:nvPicPr>
            <p:cNvPr id="9" name="Imagem 8">
              <a:extLst>
                <a:ext uri="{FF2B5EF4-FFF2-40B4-BE49-F238E27FC236}">
                  <a16:creationId xmlns:a16="http://schemas.microsoft.com/office/drawing/2014/main" id="{602F88DE-0DF5-429F-BABF-3F8E83E2008B}"/>
                </a:ext>
              </a:extLst>
            </p:cNvPr>
            <p:cNvPicPr>
              <a:picLocks noChangeAspect="1"/>
            </p:cNvPicPr>
            <p:nvPr/>
          </p:nvPicPr>
          <p:blipFill>
            <a:blip r:embed="rId3"/>
            <a:stretch>
              <a:fillRect/>
            </a:stretch>
          </p:blipFill>
          <p:spPr>
            <a:xfrm>
              <a:off x="2175918" y="2034859"/>
              <a:ext cx="2972320" cy="3414833"/>
            </a:xfrm>
            <a:prstGeom prst="rect">
              <a:avLst/>
            </a:prstGeom>
          </p:spPr>
        </p:pic>
        <p:pic>
          <p:nvPicPr>
            <p:cNvPr id="10" name="Imagem 9" descr="Uma imagem com céu&#10;&#10;Descrição gerada automaticamente">
              <a:extLst>
                <a:ext uri="{FF2B5EF4-FFF2-40B4-BE49-F238E27FC236}">
                  <a16:creationId xmlns:a16="http://schemas.microsoft.com/office/drawing/2014/main" id="{29E6A148-7BD9-4F3C-ABB2-ABD260C0332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8932" t="44779" r="34999" b="50000"/>
            <a:stretch/>
          </p:blipFill>
          <p:spPr>
            <a:xfrm>
              <a:off x="2897945" y="921699"/>
              <a:ext cx="2053883" cy="360000"/>
            </a:xfrm>
            <a:prstGeom prst="rect">
              <a:avLst/>
            </a:prstGeom>
            <a:ln>
              <a:solidFill>
                <a:schemeClr val="tx1"/>
              </a:solidFill>
            </a:ln>
          </p:spPr>
        </p:pic>
        <p:sp>
          <p:nvSpPr>
            <p:cNvPr id="11" name="CaixaDeTexto 10">
              <a:extLst>
                <a:ext uri="{FF2B5EF4-FFF2-40B4-BE49-F238E27FC236}">
                  <a16:creationId xmlns:a16="http://schemas.microsoft.com/office/drawing/2014/main" id="{A0267F59-36B1-4685-8994-FD045C623FFB}"/>
                </a:ext>
              </a:extLst>
            </p:cNvPr>
            <p:cNvSpPr txBox="1"/>
            <p:nvPr/>
          </p:nvSpPr>
          <p:spPr>
            <a:xfrm>
              <a:off x="1040115" y="870865"/>
              <a:ext cx="1857829" cy="568251"/>
            </a:xfrm>
            <a:prstGeom prst="rect">
              <a:avLst/>
            </a:prstGeom>
            <a:noFill/>
          </p:spPr>
          <p:txBody>
            <a:bodyPr wrap="square" rtlCol="0">
              <a:spAutoFit/>
            </a:bodyPr>
            <a:lstStyle/>
            <a:p>
              <a:pPr algn="ctr"/>
              <a:r>
                <a:rPr lang="pt-PT" sz="1200" b="1" dirty="0" err="1">
                  <a:latin typeface="Arial" panose="020B0604020202020204" pitchFamily="34" charset="0"/>
                  <a:cs typeface="Arial" panose="020B0604020202020204" pitchFamily="34" charset="0"/>
                </a:rPr>
                <a:t>p-ER</a:t>
              </a:r>
              <a:r>
                <a:rPr lang="el-GR" sz="1200" b="1" dirty="0">
                  <a:latin typeface="Arial" panose="020B0604020202020204" pitchFamily="34" charset="0"/>
                  <a:cs typeface="Arial" panose="020B0604020202020204" pitchFamily="34" charset="0"/>
                </a:rPr>
                <a:t>α</a:t>
              </a:r>
              <a:r>
                <a:rPr lang="pt-PT" sz="1200" b="1" baseline="30000" dirty="0">
                  <a:latin typeface="Arial" panose="020B0604020202020204" pitchFamily="34" charset="0"/>
                  <a:cs typeface="Arial" panose="020B0604020202020204" pitchFamily="34" charset="0"/>
                </a:rPr>
                <a:t>S118</a:t>
              </a:r>
            </a:p>
            <a:p>
              <a:pPr algn="ctr"/>
              <a:r>
                <a:rPr lang="pt-PT" sz="1000" dirty="0">
                  <a:latin typeface="Arial" panose="020B0604020202020204" pitchFamily="34" charset="0"/>
                  <a:cs typeface="Arial" panose="020B0604020202020204" pitchFamily="34" charset="0"/>
                </a:rPr>
                <a:t>(66 </a:t>
              </a:r>
              <a:r>
                <a:rPr lang="pt-PT" sz="1000" dirty="0" err="1">
                  <a:latin typeface="Arial" panose="020B0604020202020204" pitchFamily="34" charset="0"/>
                  <a:cs typeface="Arial" panose="020B0604020202020204" pitchFamily="34" charset="0"/>
                </a:rPr>
                <a:t>kDa</a:t>
              </a:r>
              <a:r>
                <a:rPr lang="pt-PT" sz="1000" dirty="0">
                  <a:latin typeface="Arial" panose="020B0604020202020204" pitchFamily="34" charset="0"/>
                  <a:cs typeface="Arial" panose="020B0604020202020204" pitchFamily="34" charset="0"/>
                </a:rPr>
                <a:t>)</a:t>
              </a:r>
            </a:p>
          </p:txBody>
        </p:sp>
        <p:sp>
          <p:nvSpPr>
            <p:cNvPr id="12" name="CaixaDeTexto 11">
              <a:extLst>
                <a:ext uri="{FF2B5EF4-FFF2-40B4-BE49-F238E27FC236}">
                  <a16:creationId xmlns:a16="http://schemas.microsoft.com/office/drawing/2014/main" id="{C5EBAB08-2321-422D-9323-15C7D3E3F2B7}"/>
                </a:ext>
              </a:extLst>
            </p:cNvPr>
            <p:cNvSpPr txBox="1"/>
            <p:nvPr/>
          </p:nvSpPr>
          <p:spPr>
            <a:xfrm>
              <a:off x="1040114" y="1764315"/>
              <a:ext cx="1857829" cy="568251"/>
            </a:xfrm>
            <a:prstGeom prst="rect">
              <a:avLst/>
            </a:prstGeom>
            <a:noFill/>
          </p:spPr>
          <p:txBody>
            <a:bodyPr wrap="square" rtlCol="0">
              <a:spAutoFit/>
            </a:bodyPr>
            <a:lstStyle/>
            <a:p>
              <a:pPr algn="ctr"/>
              <a:r>
                <a:rPr lang="el-GR" sz="1200" b="1" dirty="0">
                  <a:latin typeface="Arial" panose="020B0604020202020204" pitchFamily="34" charset="0"/>
                  <a:cs typeface="Arial" panose="020B0604020202020204" pitchFamily="34" charset="0"/>
                </a:rPr>
                <a:t>β</a:t>
              </a:r>
              <a:r>
                <a:rPr lang="pt-PT" sz="1200" b="1" dirty="0">
                  <a:latin typeface="Arial" panose="020B0604020202020204" pitchFamily="34" charset="0"/>
                  <a:cs typeface="Arial" panose="020B0604020202020204" pitchFamily="34" charset="0"/>
                </a:rPr>
                <a:t>-</a:t>
              </a:r>
              <a:r>
                <a:rPr lang="pt-PT" sz="1200" b="1" dirty="0" err="1">
                  <a:latin typeface="Arial" panose="020B0604020202020204" pitchFamily="34" charset="0"/>
                  <a:cs typeface="Arial" panose="020B0604020202020204" pitchFamily="34" charset="0"/>
                </a:rPr>
                <a:t>tubulin</a:t>
              </a:r>
              <a:endParaRPr lang="pt-PT" sz="1200" b="1" dirty="0">
                <a:latin typeface="Arial" panose="020B0604020202020204" pitchFamily="34" charset="0"/>
                <a:cs typeface="Arial" panose="020B0604020202020204" pitchFamily="34" charset="0"/>
              </a:endParaRPr>
            </a:p>
            <a:p>
              <a:pPr algn="ctr"/>
              <a:r>
                <a:rPr lang="pt-PT" sz="1000" dirty="0">
                  <a:latin typeface="Arial" panose="020B0604020202020204" pitchFamily="34" charset="0"/>
                  <a:cs typeface="Arial" panose="020B0604020202020204" pitchFamily="34" charset="0"/>
                </a:rPr>
                <a:t>(55 </a:t>
              </a:r>
              <a:r>
                <a:rPr lang="pt-PT" sz="1000" dirty="0" err="1">
                  <a:latin typeface="Arial" panose="020B0604020202020204" pitchFamily="34" charset="0"/>
                  <a:cs typeface="Arial" panose="020B0604020202020204" pitchFamily="34" charset="0"/>
                </a:rPr>
                <a:t>kDa</a:t>
              </a:r>
              <a:r>
                <a:rPr lang="pt-PT" sz="1000" dirty="0">
                  <a:latin typeface="Arial" panose="020B0604020202020204" pitchFamily="34" charset="0"/>
                  <a:cs typeface="Arial" panose="020B0604020202020204" pitchFamily="34" charset="0"/>
                </a:rPr>
                <a:t>)</a:t>
              </a:r>
            </a:p>
          </p:txBody>
        </p:sp>
        <p:sp>
          <p:nvSpPr>
            <p:cNvPr id="13" name="CaixaDeTexto 12">
              <a:extLst>
                <a:ext uri="{FF2B5EF4-FFF2-40B4-BE49-F238E27FC236}">
                  <a16:creationId xmlns:a16="http://schemas.microsoft.com/office/drawing/2014/main" id="{43CE33A2-FE03-44F0-9DCD-94EE7C5C7A51}"/>
                </a:ext>
              </a:extLst>
            </p:cNvPr>
            <p:cNvSpPr txBox="1"/>
            <p:nvPr/>
          </p:nvSpPr>
          <p:spPr>
            <a:xfrm>
              <a:off x="1040114" y="1302650"/>
              <a:ext cx="1857829" cy="568251"/>
            </a:xfrm>
            <a:prstGeom prst="rect">
              <a:avLst/>
            </a:prstGeom>
            <a:noFill/>
          </p:spPr>
          <p:txBody>
            <a:bodyPr wrap="square" rtlCol="0">
              <a:spAutoFit/>
            </a:bodyPr>
            <a:lstStyle/>
            <a:p>
              <a:pPr algn="ctr"/>
              <a:r>
                <a:rPr lang="pt-PT" sz="1200" b="1" dirty="0">
                  <a:latin typeface="Arial" panose="020B0604020202020204" pitchFamily="34" charset="0"/>
                  <a:cs typeface="Arial" panose="020B0604020202020204" pitchFamily="34" charset="0"/>
                </a:rPr>
                <a:t>ER</a:t>
              </a:r>
              <a:r>
                <a:rPr lang="el-GR" sz="1200" b="1" dirty="0">
                  <a:latin typeface="Arial" panose="020B0604020202020204" pitchFamily="34" charset="0"/>
                  <a:cs typeface="Arial" panose="020B0604020202020204" pitchFamily="34" charset="0"/>
                </a:rPr>
                <a:t>α</a:t>
              </a:r>
              <a:endParaRPr lang="pt-PT" sz="1200" b="1" baseline="30000" dirty="0">
                <a:latin typeface="Arial" panose="020B0604020202020204" pitchFamily="34" charset="0"/>
                <a:cs typeface="Arial" panose="020B0604020202020204" pitchFamily="34" charset="0"/>
              </a:endParaRPr>
            </a:p>
            <a:p>
              <a:pPr algn="ctr"/>
              <a:r>
                <a:rPr lang="pt-PT" sz="1000" dirty="0">
                  <a:latin typeface="Arial" panose="020B0604020202020204" pitchFamily="34" charset="0"/>
                  <a:cs typeface="Arial" panose="020B0604020202020204" pitchFamily="34" charset="0"/>
                </a:rPr>
                <a:t>(66 </a:t>
              </a:r>
              <a:r>
                <a:rPr lang="pt-PT" sz="1000" dirty="0" err="1">
                  <a:latin typeface="Arial" panose="020B0604020202020204" pitchFamily="34" charset="0"/>
                  <a:cs typeface="Arial" panose="020B0604020202020204" pitchFamily="34" charset="0"/>
                </a:rPr>
                <a:t>kDa</a:t>
              </a:r>
              <a:r>
                <a:rPr lang="pt-PT" sz="1000" dirty="0">
                  <a:latin typeface="Arial" panose="020B0604020202020204" pitchFamily="34" charset="0"/>
                  <a:cs typeface="Arial" panose="020B0604020202020204" pitchFamily="34" charset="0"/>
                </a:rPr>
                <a:t>)</a:t>
              </a:r>
            </a:p>
          </p:txBody>
        </p:sp>
        <p:pic>
          <p:nvPicPr>
            <p:cNvPr id="14" name="Imagem 13" descr="Uma imagem com céu&#10;&#10;Descrição gerada automaticamente">
              <a:extLst>
                <a:ext uri="{FF2B5EF4-FFF2-40B4-BE49-F238E27FC236}">
                  <a16:creationId xmlns:a16="http://schemas.microsoft.com/office/drawing/2014/main" id="{E3A9A678-A899-4D24-8A55-B6C3C90F8F8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6505" t="41281" r="67385" b="53006"/>
            <a:stretch/>
          </p:blipFill>
          <p:spPr>
            <a:xfrm>
              <a:off x="2897944" y="1396487"/>
              <a:ext cx="2053882" cy="360000"/>
            </a:xfrm>
            <a:prstGeom prst="rect">
              <a:avLst/>
            </a:prstGeom>
            <a:ln>
              <a:solidFill>
                <a:schemeClr val="tx1"/>
              </a:solidFill>
            </a:ln>
          </p:spPr>
        </p:pic>
        <p:pic>
          <p:nvPicPr>
            <p:cNvPr id="15" name="Imagem 14">
              <a:extLst>
                <a:ext uri="{FF2B5EF4-FFF2-40B4-BE49-F238E27FC236}">
                  <a16:creationId xmlns:a16="http://schemas.microsoft.com/office/drawing/2014/main" id="{D9B006AC-57BE-4027-8539-60704C3EE683}"/>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28716" t="46116" r="60754" b="50719"/>
            <a:stretch/>
          </p:blipFill>
          <p:spPr>
            <a:xfrm>
              <a:off x="2897944" y="1860928"/>
              <a:ext cx="2053882" cy="360000"/>
            </a:xfrm>
            <a:prstGeom prst="rect">
              <a:avLst/>
            </a:prstGeom>
            <a:ln>
              <a:solidFill>
                <a:schemeClr val="tx1"/>
              </a:solidFill>
            </a:ln>
          </p:spPr>
        </p:pic>
        <p:pic>
          <p:nvPicPr>
            <p:cNvPr id="16" name="Imagem 15">
              <a:extLst>
                <a:ext uri="{FF2B5EF4-FFF2-40B4-BE49-F238E27FC236}">
                  <a16:creationId xmlns:a16="http://schemas.microsoft.com/office/drawing/2014/main" id="{DC746970-D311-4383-BC99-45896DBFC79E}"/>
                </a:ext>
              </a:extLst>
            </p:cNvPr>
            <p:cNvPicPr>
              <a:picLocks noChangeAspect="1"/>
            </p:cNvPicPr>
            <p:nvPr/>
          </p:nvPicPr>
          <p:blipFill>
            <a:blip r:embed="rId10"/>
            <a:stretch>
              <a:fillRect/>
            </a:stretch>
          </p:blipFill>
          <p:spPr>
            <a:xfrm>
              <a:off x="6484898" y="2030579"/>
              <a:ext cx="2869433" cy="3344062"/>
            </a:xfrm>
            <a:prstGeom prst="rect">
              <a:avLst/>
            </a:prstGeom>
          </p:spPr>
        </p:pic>
        <p:sp>
          <p:nvSpPr>
            <p:cNvPr id="17" name="CaixaDeTexto 16">
              <a:extLst>
                <a:ext uri="{FF2B5EF4-FFF2-40B4-BE49-F238E27FC236}">
                  <a16:creationId xmlns:a16="http://schemas.microsoft.com/office/drawing/2014/main" id="{EB299F1A-B343-4E2A-927C-242B9C7F75B6}"/>
                </a:ext>
              </a:extLst>
            </p:cNvPr>
            <p:cNvSpPr txBox="1"/>
            <p:nvPr/>
          </p:nvSpPr>
          <p:spPr>
            <a:xfrm>
              <a:off x="5309554" y="850159"/>
              <a:ext cx="1857829" cy="568251"/>
            </a:xfrm>
            <a:prstGeom prst="rect">
              <a:avLst/>
            </a:prstGeom>
            <a:noFill/>
          </p:spPr>
          <p:txBody>
            <a:bodyPr wrap="square" rtlCol="0">
              <a:spAutoFit/>
            </a:bodyPr>
            <a:lstStyle/>
            <a:p>
              <a:pPr algn="ctr"/>
              <a:r>
                <a:rPr lang="pt-PT" sz="1200" b="1" dirty="0" err="1">
                  <a:latin typeface="Arial" panose="020B0604020202020204" pitchFamily="34" charset="0"/>
                  <a:cs typeface="Arial" panose="020B0604020202020204" pitchFamily="34" charset="0"/>
                </a:rPr>
                <a:t>p-ER</a:t>
              </a:r>
              <a:r>
                <a:rPr lang="el-GR" sz="1200" b="1" dirty="0">
                  <a:latin typeface="Arial" panose="020B0604020202020204" pitchFamily="34" charset="0"/>
                  <a:cs typeface="Arial" panose="020B0604020202020204" pitchFamily="34" charset="0"/>
                </a:rPr>
                <a:t>α</a:t>
              </a:r>
              <a:r>
                <a:rPr lang="pt-PT" sz="1200" b="1" baseline="30000" dirty="0">
                  <a:latin typeface="Arial" panose="020B0604020202020204" pitchFamily="34" charset="0"/>
                  <a:cs typeface="Arial" panose="020B0604020202020204" pitchFamily="34" charset="0"/>
                </a:rPr>
                <a:t>S167</a:t>
              </a:r>
            </a:p>
            <a:p>
              <a:pPr algn="ctr"/>
              <a:r>
                <a:rPr lang="pt-PT" sz="1000" dirty="0">
                  <a:latin typeface="Arial" panose="020B0604020202020204" pitchFamily="34" charset="0"/>
                  <a:cs typeface="Arial" panose="020B0604020202020204" pitchFamily="34" charset="0"/>
                </a:rPr>
                <a:t>(66 </a:t>
              </a:r>
              <a:r>
                <a:rPr lang="pt-PT" sz="1000" dirty="0" err="1">
                  <a:latin typeface="Arial" panose="020B0604020202020204" pitchFamily="34" charset="0"/>
                  <a:cs typeface="Arial" panose="020B0604020202020204" pitchFamily="34" charset="0"/>
                </a:rPr>
                <a:t>kDa</a:t>
              </a:r>
              <a:r>
                <a:rPr lang="pt-PT" sz="1000" dirty="0">
                  <a:latin typeface="Arial" panose="020B0604020202020204" pitchFamily="34" charset="0"/>
                  <a:cs typeface="Arial" panose="020B0604020202020204" pitchFamily="34" charset="0"/>
                </a:rPr>
                <a:t>)</a:t>
              </a:r>
            </a:p>
          </p:txBody>
        </p:sp>
        <p:sp>
          <p:nvSpPr>
            <p:cNvPr id="18" name="CaixaDeTexto 17">
              <a:extLst>
                <a:ext uri="{FF2B5EF4-FFF2-40B4-BE49-F238E27FC236}">
                  <a16:creationId xmlns:a16="http://schemas.microsoft.com/office/drawing/2014/main" id="{49308050-4971-4136-8C72-00C508513CC9}"/>
                </a:ext>
              </a:extLst>
            </p:cNvPr>
            <p:cNvSpPr txBox="1"/>
            <p:nvPr/>
          </p:nvSpPr>
          <p:spPr>
            <a:xfrm>
              <a:off x="5309551" y="1292112"/>
              <a:ext cx="1857829" cy="568251"/>
            </a:xfrm>
            <a:prstGeom prst="rect">
              <a:avLst/>
            </a:prstGeom>
            <a:noFill/>
          </p:spPr>
          <p:txBody>
            <a:bodyPr wrap="square" rtlCol="0">
              <a:spAutoFit/>
            </a:bodyPr>
            <a:lstStyle/>
            <a:p>
              <a:pPr algn="ctr"/>
              <a:r>
                <a:rPr lang="pt-PT" sz="1200" b="1" dirty="0">
                  <a:latin typeface="Arial" panose="020B0604020202020204" pitchFamily="34" charset="0"/>
                  <a:cs typeface="Arial" panose="020B0604020202020204" pitchFamily="34" charset="0"/>
                </a:rPr>
                <a:t>ER</a:t>
              </a:r>
              <a:r>
                <a:rPr lang="el-GR" sz="1200" b="1" dirty="0">
                  <a:latin typeface="Arial" panose="020B0604020202020204" pitchFamily="34" charset="0"/>
                  <a:cs typeface="Arial" panose="020B0604020202020204" pitchFamily="34" charset="0"/>
                </a:rPr>
                <a:t>α</a:t>
              </a:r>
              <a:endParaRPr lang="pt-PT" sz="1000" dirty="0">
                <a:latin typeface="Arial" panose="020B0604020202020204" pitchFamily="34" charset="0"/>
                <a:cs typeface="Arial" panose="020B0604020202020204" pitchFamily="34" charset="0"/>
              </a:endParaRPr>
            </a:p>
            <a:p>
              <a:pPr algn="ctr"/>
              <a:r>
                <a:rPr lang="pt-PT" sz="1000" dirty="0">
                  <a:latin typeface="Arial" panose="020B0604020202020204" pitchFamily="34" charset="0"/>
                  <a:cs typeface="Arial" panose="020B0604020202020204" pitchFamily="34" charset="0"/>
                </a:rPr>
                <a:t>(66 </a:t>
              </a:r>
              <a:r>
                <a:rPr lang="pt-PT" sz="1000" dirty="0" err="1">
                  <a:latin typeface="Arial" panose="020B0604020202020204" pitchFamily="34" charset="0"/>
                  <a:cs typeface="Arial" panose="020B0604020202020204" pitchFamily="34" charset="0"/>
                </a:rPr>
                <a:t>kDa</a:t>
              </a:r>
              <a:r>
                <a:rPr lang="pt-PT" sz="1000" dirty="0">
                  <a:latin typeface="Arial" panose="020B0604020202020204" pitchFamily="34" charset="0"/>
                  <a:cs typeface="Arial" panose="020B0604020202020204" pitchFamily="34" charset="0"/>
                </a:rPr>
                <a:t>)</a:t>
              </a:r>
            </a:p>
          </p:txBody>
        </p:sp>
        <p:sp>
          <p:nvSpPr>
            <p:cNvPr id="19" name="CaixaDeTexto 18">
              <a:extLst>
                <a:ext uri="{FF2B5EF4-FFF2-40B4-BE49-F238E27FC236}">
                  <a16:creationId xmlns:a16="http://schemas.microsoft.com/office/drawing/2014/main" id="{994A8F6E-32EE-408F-BF33-6B12B84BB995}"/>
                </a:ext>
              </a:extLst>
            </p:cNvPr>
            <p:cNvSpPr txBox="1"/>
            <p:nvPr/>
          </p:nvSpPr>
          <p:spPr>
            <a:xfrm>
              <a:off x="5309549" y="1756850"/>
              <a:ext cx="1857829" cy="568251"/>
            </a:xfrm>
            <a:prstGeom prst="rect">
              <a:avLst/>
            </a:prstGeom>
            <a:noFill/>
          </p:spPr>
          <p:txBody>
            <a:bodyPr wrap="square" rtlCol="0">
              <a:spAutoFit/>
            </a:bodyPr>
            <a:lstStyle/>
            <a:p>
              <a:pPr algn="ctr"/>
              <a:r>
                <a:rPr lang="el-GR" sz="1200" b="1" dirty="0">
                  <a:latin typeface="Arial" panose="020B0604020202020204" pitchFamily="34" charset="0"/>
                  <a:cs typeface="Arial" panose="020B0604020202020204" pitchFamily="34" charset="0"/>
                </a:rPr>
                <a:t>β</a:t>
              </a:r>
              <a:r>
                <a:rPr lang="pt-PT" sz="1200" b="1" dirty="0">
                  <a:latin typeface="Arial" panose="020B0604020202020204" pitchFamily="34" charset="0"/>
                  <a:cs typeface="Arial" panose="020B0604020202020204" pitchFamily="34" charset="0"/>
                </a:rPr>
                <a:t>-</a:t>
              </a:r>
              <a:r>
                <a:rPr lang="pt-PT" sz="1200" b="1" dirty="0" err="1">
                  <a:latin typeface="Arial" panose="020B0604020202020204" pitchFamily="34" charset="0"/>
                  <a:cs typeface="Arial" panose="020B0604020202020204" pitchFamily="34" charset="0"/>
                </a:rPr>
                <a:t>tubulin</a:t>
              </a:r>
              <a:endParaRPr lang="pt-PT" sz="1200" b="1" dirty="0">
                <a:latin typeface="Arial" panose="020B0604020202020204" pitchFamily="34" charset="0"/>
                <a:cs typeface="Arial" panose="020B0604020202020204" pitchFamily="34" charset="0"/>
              </a:endParaRPr>
            </a:p>
            <a:p>
              <a:pPr algn="ctr"/>
              <a:r>
                <a:rPr lang="pt-PT" sz="1000" dirty="0">
                  <a:latin typeface="Arial" panose="020B0604020202020204" pitchFamily="34" charset="0"/>
                  <a:cs typeface="Arial" panose="020B0604020202020204" pitchFamily="34" charset="0"/>
                </a:rPr>
                <a:t>(55 </a:t>
              </a:r>
              <a:r>
                <a:rPr lang="pt-PT" sz="1000" dirty="0" err="1">
                  <a:latin typeface="Arial" panose="020B0604020202020204" pitchFamily="34" charset="0"/>
                  <a:cs typeface="Arial" panose="020B0604020202020204" pitchFamily="34" charset="0"/>
                </a:rPr>
                <a:t>kDa</a:t>
              </a:r>
              <a:r>
                <a:rPr lang="pt-PT" sz="1000" dirty="0">
                  <a:latin typeface="Arial" panose="020B0604020202020204" pitchFamily="34" charset="0"/>
                  <a:cs typeface="Arial" panose="020B0604020202020204" pitchFamily="34" charset="0"/>
                </a:rPr>
                <a:t>)</a:t>
              </a:r>
            </a:p>
          </p:txBody>
        </p:sp>
        <p:pic>
          <p:nvPicPr>
            <p:cNvPr id="20" name="Imagem 19" descr="Uma imagem com céu&#10;&#10;Descrição gerada automaticamente">
              <a:extLst>
                <a:ext uri="{FF2B5EF4-FFF2-40B4-BE49-F238E27FC236}">
                  <a16:creationId xmlns:a16="http://schemas.microsoft.com/office/drawing/2014/main" id="{5B2F81CE-5886-4DD4-BAF7-0F5582974D9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6505" t="41281" r="67385" b="53006"/>
            <a:stretch/>
          </p:blipFill>
          <p:spPr>
            <a:xfrm>
              <a:off x="7167380" y="1376234"/>
              <a:ext cx="1933075" cy="360000"/>
            </a:xfrm>
            <a:prstGeom prst="rect">
              <a:avLst/>
            </a:prstGeom>
            <a:ln>
              <a:solidFill>
                <a:schemeClr val="tx1"/>
              </a:solidFill>
            </a:ln>
          </p:spPr>
        </p:pic>
        <p:pic>
          <p:nvPicPr>
            <p:cNvPr id="21" name="Imagem 20">
              <a:extLst>
                <a:ext uri="{FF2B5EF4-FFF2-40B4-BE49-F238E27FC236}">
                  <a16:creationId xmlns:a16="http://schemas.microsoft.com/office/drawing/2014/main" id="{7EDE8E47-61AC-42D6-AE06-D0D0BF4FC6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28716" t="46116" r="60754" b="50719"/>
            <a:stretch/>
          </p:blipFill>
          <p:spPr>
            <a:xfrm>
              <a:off x="7167378" y="1826315"/>
              <a:ext cx="1933075" cy="360000"/>
            </a:xfrm>
            <a:prstGeom prst="rect">
              <a:avLst/>
            </a:prstGeom>
            <a:ln>
              <a:solidFill>
                <a:schemeClr val="tx1"/>
              </a:solidFill>
            </a:ln>
          </p:spPr>
        </p:pic>
        <p:pic>
          <p:nvPicPr>
            <p:cNvPr id="24" name="Imagem 23">
              <a:extLst>
                <a:ext uri="{FF2B5EF4-FFF2-40B4-BE49-F238E27FC236}">
                  <a16:creationId xmlns:a16="http://schemas.microsoft.com/office/drawing/2014/main" id="{A4676D54-000A-4D1D-B337-EEA85FE0FB09}"/>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71146" t="46064" r="12764" b="48583"/>
            <a:stretch/>
          </p:blipFill>
          <p:spPr>
            <a:xfrm>
              <a:off x="7167379" y="895693"/>
              <a:ext cx="1933075" cy="378874"/>
            </a:xfrm>
            <a:prstGeom prst="rect">
              <a:avLst/>
            </a:prstGeom>
            <a:ln>
              <a:solidFill>
                <a:schemeClr val="tx1"/>
              </a:solidFill>
            </a:ln>
          </p:spPr>
        </p:pic>
      </p:grpSp>
      <p:sp>
        <p:nvSpPr>
          <p:cNvPr id="25" name="CaixaDeTexto 24">
            <a:extLst>
              <a:ext uri="{FF2B5EF4-FFF2-40B4-BE49-F238E27FC236}">
                <a16:creationId xmlns:a16="http://schemas.microsoft.com/office/drawing/2014/main" id="{1D188B4A-4CD1-4E42-BF0D-E4938EF1D213}"/>
              </a:ext>
            </a:extLst>
          </p:cNvPr>
          <p:cNvSpPr txBox="1"/>
          <p:nvPr/>
        </p:nvSpPr>
        <p:spPr>
          <a:xfrm>
            <a:off x="2239364" y="5311672"/>
            <a:ext cx="4664856" cy="492443"/>
          </a:xfrm>
          <a:prstGeom prst="rect">
            <a:avLst/>
          </a:prstGeom>
          <a:solidFill>
            <a:schemeClr val="accent5">
              <a:lumMod val="20000"/>
              <a:lumOff val="80000"/>
            </a:schemeClr>
          </a:solidFill>
          <a:ln w="38100">
            <a:solidFill>
              <a:schemeClr val="accent1">
                <a:lumMod val="75000"/>
              </a:schemeClr>
            </a:solidFill>
          </a:ln>
        </p:spPr>
        <p:txBody>
          <a:bodyPr wrap="square" rtlCol="0">
            <a:spAutoFit/>
          </a:bodyPr>
          <a:lstStyle>
            <a:defPPr>
              <a:defRPr lang="fr-FR"/>
            </a:defPPr>
            <a:lvl1pPr algn="ctr">
              <a:lnSpc>
                <a:spcPct val="130000"/>
              </a:lnSpc>
              <a:defRPr sz="2000" b="1">
                <a:cs typeface="Arial" panose="020B0604020202020204" pitchFamily="34" charset="0"/>
              </a:defRPr>
            </a:lvl1pPr>
          </a:lstStyle>
          <a:p>
            <a:r>
              <a:rPr lang="en-US" dirty="0"/>
              <a:t>MT1 may act as an ER</a:t>
            </a:r>
            <a:r>
              <a:rPr lang="el-GR" dirty="0"/>
              <a:t>α</a:t>
            </a:r>
            <a:r>
              <a:rPr lang="pt-PT" dirty="0"/>
              <a:t> </a:t>
            </a:r>
            <a:r>
              <a:rPr lang="pt-PT" dirty="0" err="1"/>
              <a:t>antagonist</a:t>
            </a:r>
            <a:r>
              <a:rPr lang="pt-PT" dirty="0"/>
              <a:t> </a:t>
            </a:r>
            <a:endParaRPr lang="en-US" dirty="0"/>
          </a:p>
        </p:txBody>
      </p:sp>
      <p:sp>
        <p:nvSpPr>
          <p:cNvPr id="26" name="CaixaDeTexto 25">
            <a:extLst>
              <a:ext uri="{FF2B5EF4-FFF2-40B4-BE49-F238E27FC236}">
                <a16:creationId xmlns:a16="http://schemas.microsoft.com/office/drawing/2014/main" id="{49E5C341-09C6-4B00-BF86-137A7BF4E444}"/>
              </a:ext>
            </a:extLst>
          </p:cNvPr>
          <p:cNvSpPr txBox="1"/>
          <p:nvPr/>
        </p:nvSpPr>
        <p:spPr>
          <a:xfrm>
            <a:off x="643379" y="702700"/>
            <a:ext cx="5528822" cy="400110"/>
          </a:xfrm>
          <a:prstGeom prst="rect">
            <a:avLst/>
          </a:prstGeom>
          <a:noFill/>
        </p:spPr>
        <p:txBody>
          <a:bodyPr wrap="square" rtlCol="0">
            <a:spAutoFit/>
          </a:bodyPr>
          <a:lstStyle>
            <a:defPPr>
              <a:defRPr lang="fr-FR"/>
            </a:defPPr>
            <a:lvl1pPr>
              <a:defRPr sz="2000" b="1">
                <a:effectLst>
                  <a:outerShdw blurRad="38100" dist="38100" dir="2700000" algn="tl">
                    <a:srgbClr val="000000">
                      <a:alpha val="43137"/>
                    </a:srgbClr>
                  </a:outerShdw>
                </a:effectLst>
                <a:cs typeface="Arial" panose="020B0604020202020204" pitchFamily="34" charset="0"/>
              </a:defRPr>
            </a:lvl1pPr>
          </a:lstStyle>
          <a:p>
            <a:r>
              <a:rPr lang="en-US" dirty="0" smtClean="0"/>
              <a:t>MT1 effects on </a:t>
            </a:r>
            <a:r>
              <a:rPr lang="pt-PT" dirty="0"/>
              <a:t>ER</a:t>
            </a:r>
            <a:r>
              <a:rPr lang="el-GR" dirty="0"/>
              <a:t>α</a:t>
            </a:r>
            <a:r>
              <a:rPr lang="pt-PT" dirty="0"/>
              <a:t> </a:t>
            </a:r>
            <a:r>
              <a:rPr lang="pt-PT" dirty="0" err="1"/>
              <a:t>activation</a:t>
            </a:r>
            <a:r>
              <a:rPr lang="pt-PT" dirty="0"/>
              <a:t> in</a:t>
            </a:r>
            <a:r>
              <a:rPr lang="en-US" dirty="0"/>
              <a:t> MCF-7aro </a:t>
            </a:r>
            <a:r>
              <a:rPr lang="en-US" dirty="0" smtClean="0"/>
              <a:t>cells</a:t>
            </a:r>
            <a:endParaRPr lang="en-US" dirty="0"/>
          </a:p>
        </p:txBody>
      </p:sp>
    </p:spTree>
    <p:extLst>
      <p:ext uri="{BB962C8B-B14F-4D97-AF65-F5344CB8AC3E}">
        <p14:creationId xmlns:p14="http://schemas.microsoft.com/office/powerpoint/2010/main" val="3855459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27</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5" name="CaixaDeTexto 4">
            <a:extLst>
              <a:ext uri="{FF2B5EF4-FFF2-40B4-BE49-F238E27FC236}">
                <a16:creationId xmlns:a16="http://schemas.microsoft.com/office/drawing/2014/main" id="{6382D1E0-F570-4272-94E3-37542D7EE540}"/>
              </a:ext>
            </a:extLst>
          </p:cNvPr>
          <p:cNvSpPr txBox="1"/>
          <p:nvPr/>
        </p:nvSpPr>
        <p:spPr>
          <a:xfrm>
            <a:off x="79614" y="543747"/>
            <a:ext cx="8871055" cy="3342453"/>
          </a:xfrm>
          <a:prstGeom prst="rect">
            <a:avLst/>
          </a:prstGeom>
          <a:noFill/>
        </p:spPr>
        <p:txBody>
          <a:bodyPr wrap="square" rtlCol="0">
            <a:spAutoFit/>
          </a:bodyPr>
          <a:lstStyle/>
          <a:p>
            <a:pPr marL="285750" indent="-285750" algn="just">
              <a:lnSpc>
                <a:spcPct val="170000"/>
              </a:lnSpc>
              <a:buClr>
                <a:schemeClr val="accent5">
                  <a:lumMod val="50000"/>
                </a:schemeClr>
              </a:buClr>
              <a:buFont typeface="Wingdings" panose="05000000000000000000" pitchFamily="2" charset="2"/>
              <a:buChar char="v"/>
            </a:pPr>
            <a:r>
              <a:rPr lang="en-US" dirty="0"/>
              <a:t>Molecular Descriptors analysis: </a:t>
            </a:r>
          </a:p>
          <a:p>
            <a:pPr marL="342900" indent="-342900" algn="just">
              <a:lnSpc>
                <a:spcPct val="150000"/>
              </a:lnSpc>
              <a:buClr>
                <a:schemeClr val="accent5">
                  <a:lumMod val="50000"/>
                </a:schemeClr>
              </a:buClr>
              <a:buFont typeface="Wingdings" panose="05000000000000000000" pitchFamily="2" charset="2"/>
              <a:buChar char="ü"/>
            </a:pPr>
            <a:r>
              <a:rPr lang="en-US" dirty="0"/>
              <a:t>Aromatase inhibitors and </a:t>
            </a:r>
            <a:r>
              <a:rPr lang="pt-PT" dirty="0"/>
              <a:t>ER</a:t>
            </a:r>
            <a:r>
              <a:rPr lang="el-GR" dirty="0">
                <a:cs typeface="Times New Roman" panose="02020603050405020304" pitchFamily="18" charset="0"/>
              </a:rPr>
              <a:t>α</a:t>
            </a:r>
            <a:r>
              <a:rPr lang="pt-PT" dirty="0">
                <a:cs typeface="Times New Roman" panose="02020603050405020304" pitchFamily="18" charset="0"/>
              </a:rPr>
              <a:t> </a:t>
            </a:r>
            <a:r>
              <a:rPr lang="pt-PT" dirty="0" err="1">
                <a:cs typeface="Times New Roman" panose="02020603050405020304" pitchFamily="18" charset="0"/>
              </a:rPr>
              <a:t>antagonists</a:t>
            </a:r>
            <a:r>
              <a:rPr lang="pt-PT" dirty="0">
                <a:cs typeface="Times New Roman" panose="02020603050405020304" pitchFamily="18" charset="0"/>
              </a:rPr>
              <a:t> </a:t>
            </a:r>
            <a:r>
              <a:rPr lang="pt-PT" dirty="0" err="1">
                <a:cs typeface="Times New Roman" panose="02020603050405020304" pitchFamily="18" charset="0"/>
              </a:rPr>
              <a:t>have</a:t>
            </a:r>
            <a:r>
              <a:rPr lang="pt-PT" dirty="0">
                <a:cs typeface="Times New Roman" panose="02020603050405020304" pitchFamily="18" charset="0"/>
              </a:rPr>
              <a:t> similar </a:t>
            </a:r>
            <a:r>
              <a:rPr lang="pt-PT" dirty="0" err="1">
                <a:cs typeface="Times New Roman" panose="02020603050405020304" pitchFamily="18" charset="0"/>
              </a:rPr>
              <a:t>values</a:t>
            </a:r>
            <a:r>
              <a:rPr lang="pt-PT" dirty="0">
                <a:cs typeface="Times New Roman" panose="02020603050405020304" pitchFamily="18" charset="0"/>
              </a:rPr>
              <a:t> </a:t>
            </a:r>
            <a:r>
              <a:rPr lang="pt-PT" dirty="0" err="1">
                <a:cs typeface="Times New Roman" panose="02020603050405020304" pitchFamily="18" charset="0"/>
              </a:rPr>
              <a:t>of</a:t>
            </a:r>
            <a:r>
              <a:rPr lang="pt-PT" dirty="0">
                <a:cs typeface="Times New Roman" panose="02020603050405020304" pitchFamily="18" charset="0"/>
              </a:rPr>
              <a:t> molecular </a:t>
            </a:r>
            <a:r>
              <a:rPr lang="pt-PT" dirty="0" err="1">
                <a:cs typeface="Times New Roman" panose="02020603050405020304" pitchFamily="18" charset="0"/>
              </a:rPr>
              <a:t>weight</a:t>
            </a:r>
            <a:r>
              <a:rPr lang="pt-PT" dirty="0">
                <a:cs typeface="Times New Roman" panose="02020603050405020304" pitchFamily="18" charset="0"/>
              </a:rPr>
              <a:t>, volume, rings </a:t>
            </a:r>
            <a:r>
              <a:rPr lang="pt-PT" dirty="0" err="1">
                <a:cs typeface="Times New Roman" panose="02020603050405020304" pitchFamily="18" charset="0"/>
              </a:rPr>
              <a:t>and</a:t>
            </a:r>
            <a:r>
              <a:rPr lang="pt-PT" dirty="0">
                <a:cs typeface="Times New Roman" panose="02020603050405020304" pitchFamily="18" charset="0"/>
              </a:rPr>
              <a:t> </a:t>
            </a:r>
            <a:r>
              <a:rPr lang="pt-PT" dirty="0" err="1">
                <a:cs typeface="Times New Roman" panose="02020603050405020304" pitchFamily="18" charset="0"/>
              </a:rPr>
              <a:t>donor</a:t>
            </a:r>
            <a:r>
              <a:rPr lang="pt-PT" dirty="0">
                <a:cs typeface="Times New Roman" panose="02020603050405020304" pitchFamily="18" charset="0"/>
              </a:rPr>
              <a:t> </a:t>
            </a:r>
            <a:r>
              <a:rPr lang="pt-PT" dirty="0" err="1">
                <a:cs typeface="Times New Roman" panose="02020603050405020304" pitchFamily="18" charset="0"/>
              </a:rPr>
              <a:t>groups</a:t>
            </a:r>
            <a:r>
              <a:rPr lang="pt-PT" dirty="0">
                <a:cs typeface="Times New Roman" panose="02020603050405020304" pitchFamily="18" charset="0"/>
              </a:rPr>
              <a:t>. </a:t>
            </a:r>
          </a:p>
          <a:p>
            <a:pPr marL="342900" indent="-342900" algn="just">
              <a:lnSpc>
                <a:spcPct val="150000"/>
              </a:lnSpc>
              <a:buClr>
                <a:schemeClr val="accent5">
                  <a:lumMod val="50000"/>
                </a:schemeClr>
              </a:buClr>
              <a:buFont typeface="Wingdings" panose="05000000000000000000" pitchFamily="2" charset="2"/>
              <a:buChar char="ü"/>
            </a:pPr>
            <a:r>
              <a:rPr lang="en-US" dirty="0">
                <a:cs typeface="Times New Roman" panose="02020603050405020304" pitchFamily="18" charset="0"/>
              </a:rPr>
              <a:t>The main difference among all the compounds is the number of acceptor groups</a:t>
            </a:r>
          </a:p>
          <a:p>
            <a:pPr marL="285750" indent="-285750" algn="just">
              <a:lnSpc>
                <a:spcPct val="170000"/>
              </a:lnSpc>
              <a:spcBef>
                <a:spcPts val="1800"/>
              </a:spcBef>
              <a:buClr>
                <a:schemeClr val="accent5">
                  <a:lumMod val="50000"/>
                </a:schemeClr>
              </a:buClr>
              <a:buFont typeface="Wingdings" panose="05000000000000000000" pitchFamily="2" charset="2"/>
              <a:buChar char="v"/>
            </a:pPr>
            <a:r>
              <a:rPr lang="en-US" dirty="0">
                <a:cs typeface="Times New Roman" panose="02020603050405020304" pitchFamily="18" charset="0"/>
              </a:rPr>
              <a:t>The compound selected, MT1:</a:t>
            </a:r>
          </a:p>
          <a:p>
            <a:pPr marL="342900" indent="-342900" algn="just">
              <a:lnSpc>
                <a:spcPct val="150000"/>
              </a:lnSpc>
              <a:buClr>
                <a:schemeClr val="accent5">
                  <a:lumMod val="50000"/>
                </a:schemeClr>
              </a:buClr>
              <a:buFont typeface="Wingdings" panose="05000000000000000000" pitchFamily="2" charset="2"/>
              <a:buChar char="ü"/>
            </a:pPr>
            <a:r>
              <a:rPr lang="en-US" dirty="0">
                <a:cs typeface="Times New Roman" panose="02020603050405020304" pitchFamily="18" charset="0"/>
              </a:rPr>
              <a:t>Did not inhibit aromatase but induces aromatase degradation</a:t>
            </a:r>
          </a:p>
          <a:p>
            <a:pPr marL="342900" indent="-342900" algn="just">
              <a:lnSpc>
                <a:spcPct val="150000"/>
              </a:lnSpc>
              <a:buClr>
                <a:schemeClr val="accent5">
                  <a:lumMod val="50000"/>
                </a:schemeClr>
              </a:buClr>
              <a:buFont typeface="Wingdings" panose="05000000000000000000" pitchFamily="2" charset="2"/>
              <a:buChar char="ü"/>
            </a:pPr>
            <a:r>
              <a:rPr lang="en-US" dirty="0">
                <a:cs typeface="Times New Roman" panose="02020603050405020304" pitchFamily="18" charset="0"/>
              </a:rPr>
              <a:t>Impairs ER</a:t>
            </a:r>
            <a:r>
              <a:rPr lang="el-GR" dirty="0">
                <a:cs typeface="Times New Roman" panose="02020603050405020304" pitchFamily="18" charset="0"/>
              </a:rPr>
              <a:t>α</a:t>
            </a:r>
            <a:r>
              <a:rPr lang="pt-PT" dirty="0">
                <a:cs typeface="Times New Roman" panose="02020603050405020304" pitchFamily="18" charset="0"/>
              </a:rPr>
              <a:t> </a:t>
            </a:r>
            <a:r>
              <a:rPr lang="pt-PT" dirty="0" err="1">
                <a:cs typeface="Times New Roman" panose="02020603050405020304" pitchFamily="18" charset="0"/>
              </a:rPr>
              <a:t>activation</a:t>
            </a:r>
            <a:r>
              <a:rPr lang="pt-PT" dirty="0">
                <a:cs typeface="Times New Roman" panose="02020603050405020304" pitchFamily="18" charset="0"/>
              </a:rPr>
              <a:t>, </a:t>
            </a:r>
            <a:r>
              <a:rPr lang="pt-PT" dirty="0" err="1">
                <a:cs typeface="Times New Roman" panose="02020603050405020304" pitchFamily="18" charset="0"/>
              </a:rPr>
              <a:t>acting</a:t>
            </a:r>
            <a:r>
              <a:rPr lang="pt-PT" dirty="0">
                <a:cs typeface="Times New Roman" panose="02020603050405020304" pitchFamily="18" charset="0"/>
              </a:rPr>
              <a:t> </a:t>
            </a:r>
            <a:r>
              <a:rPr lang="en-US" dirty="0">
                <a:cs typeface="Times New Roman" panose="02020603050405020304" pitchFamily="18" charset="0"/>
              </a:rPr>
              <a:t>as an ERα antagonist</a:t>
            </a:r>
          </a:p>
        </p:txBody>
      </p:sp>
      <p:sp>
        <p:nvSpPr>
          <p:cNvPr id="8" name="Seta: Para Baixo 7">
            <a:extLst>
              <a:ext uri="{FF2B5EF4-FFF2-40B4-BE49-F238E27FC236}">
                <a16:creationId xmlns:a16="http://schemas.microsoft.com/office/drawing/2014/main" id="{7AF1724A-796F-4797-8FB6-B5CB3648D7CB}"/>
              </a:ext>
            </a:extLst>
          </p:cNvPr>
          <p:cNvSpPr/>
          <p:nvPr/>
        </p:nvSpPr>
        <p:spPr>
          <a:xfrm>
            <a:off x="4400843" y="3899125"/>
            <a:ext cx="342314" cy="590843"/>
          </a:xfrm>
          <a:prstGeom prst="downArrow">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9" name="Retângulo 8">
            <a:extLst>
              <a:ext uri="{FF2B5EF4-FFF2-40B4-BE49-F238E27FC236}">
                <a16:creationId xmlns:a16="http://schemas.microsoft.com/office/drawing/2014/main" id="{A4E1994C-41C9-4BDE-A013-61FFACD3D9FC}"/>
              </a:ext>
            </a:extLst>
          </p:cNvPr>
          <p:cNvSpPr/>
          <p:nvPr/>
        </p:nvSpPr>
        <p:spPr>
          <a:xfrm>
            <a:off x="542779" y="4724400"/>
            <a:ext cx="8058443" cy="865173"/>
          </a:xfrm>
          <a:prstGeom prst="rect">
            <a:avLst/>
          </a:prstGeom>
          <a:solidFill>
            <a:schemeClr val="accent1">
              <a:lumMod val="75000"/>
            </a:schemeClr>
          </a:solidFill>
          <a:ln>
            <a:solidFill>
              <a:schemeClr val="accent1">
                <a:lumMod val="75000"/>
              </a:schemeClr>
            </a:solidFill>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MT1 is able to modulate two key targets of ER</a:t>
            </a:r>
            <a:r>
              <a:rPr lang="en-GB" sz="2400" b="1" baseline="30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breast cancer, which represents a great advantage in this type of cancer </a:t>
            </a:r>
          </a:p>
        </p:txBody>
      </p:sp>
      <p:sp>
        <p:nvSpPr>
          <p:cNvPr id="10" name="TextBox 3"/>
          <p:cNvSpPr txBox="1"/>
          <p:nvPr/>
        </p:nvSpPr>
        <p:spPr>
          <a:xfrm>
            <a:off x="88805" y="69157"/>
            <a:ext cx="8153400" cy="461665"/>
          </a:xfrm>
          <a:prstGeom prst="rect">
            <a:avLst/>
          </a:prstGeom>
          <a:noFill/>
        </p:spPr>
        <p:txBody>
          <a:bodyPr wrap="square" rtlCol="0">
            <a:spAutoFit/>
          </a:bodyPr>
          <a:lstStyle/>
          <a:p>
            <a:r>
              <a:rPr lang="fr-FR" sz="2400" b="1" dirty="0">
                <a:solidFill>
                  <a:schemeClr val="accent1">
                    <a:lumMod val="75000"/>
                  </a:schemeClr>
                </a:solidFill>
              </a:rPr>
              <a:t>Conclusions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28</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pic>
        <p:nvPicPr>
          <p:cNvPr id="10" name="Imagem 9" descr="Uma imagem com ClipArt&#10;&#10;Descrição gerada automaticamente">
            <a:extLst>
              <a:ext uri="{FF2B5EF4-FFF2-40B4-BE49-F238E27FC236}">
                <a16:creationId xmlns:a16="http://schemas.microsoft.com/office/drawing/2014/main" id="{EC06473C-2DD7-4942-BE94-63ED1B9E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90" y="1428969"/>
            <a:ext cx="7111219" cy="4000061"/>
          </a:xfrm>
          <a:prstGeom prst="rect">
            <a:avLst/>
          </a:prstGeom>
        </p:spPr>
      </p:pic>
      <p:sp>
        <p:nvSpPr>
          <p:cNvPr id="11" name="CaixaDeTexto 10">
            <a:extLst>
              <a:ext uri="{FF2B5EF4-FFF2-40B4-BE49-F238E27FC236}">
                <a16:creationId xmlns:a16="http://schemas.microsoft.com/office/drawing/2014/main" id="{E4DB7EAA-E828-468B-9D0E-D096EA0B7522}"/>
              </a:ext>
            </a:extLst>
          </p:cNvPr>
          <p:cNvSpPr txBox="1"/>
          <p:nvPr/>
        </p:nvSpPr>
        <p:spPr>
          <a:xfrm>
            <a:off x="838200" y="435803"/>
            <a:ext cx="5867401"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Hit to lead transformation</a:t>
            </a:r>
          </a:p>
        </p:txBody>
      </p:sp>
      <p:sp>
        <p:nvSpPr>
          <p:cNvPr id="12" name="CaixaDeTexto 11">
            <a:extLst>
              <a:ext uri="{FF2B5EF4-FFF2-40B4-BE49-F238E27FC236}">
                <a16:creationId xmlns:a16="http://schemas.microsoft.com/office/drawing/2014/main" id="{BE87D516-A377-4A92-8444-4C0CC34FC3D6}"/>
              </a:ext>
            </a:extLst>
          </p:cNvPr>
          <p:cNvSpPr txBox="1"/>
          <p:nvPr/>
        </p:nvSpPr>
        <p:spPr>
          <a:xfrm>
            <a:off x="838200" y="835913"/>
            <a:ext cx="3446586" cy="400110"/>
          </a:xfrm>
          <a:prstGeom prst="rect">
            <a:avLst/>
          </a:prstGeom>
          <a:noFill/>
        </p:spPr>
        <p:txBody>
          <a:bodyPr wrap="square" rtlCol="0">
            <a:spAutoFit/>
          </a:bodyPr>
          <a:lstStyle/>
          <a:p>
            <a:r>
              <a:rPr lang="en-US" sz="2000" u="sng" dirty="0"/>
              <a:t>Alteration of the substituents</a:t>
            </a:r>
          </a:p>
        </p:txBody>
      </p:sp>
      <p:sp>
        <p:nvSpPr>
          <p:cNvPr id="13" name="CaixaDeTexto 12">
            <a:extLst>
              <a:ext uri="{FF2B5EF4-FFF2-40B4-BE49-F238E27FC236}">
                <a16:creationId xmlns:a16="http://schemas.microsoft.com/office/drawing/2014/main" id="{57D52A48-C9EB-44F8-AD42-8EB32498DD55}"/>
              </a:ext>
            </a:extLst>
          </p:cNvPr>
          <p:cNvSpPr txBox="1"/>
          <p:nvPr/>
        </p:nvSpPr>
        <p:spPr>
          <a:xfrm>
            <a:off x="1016390" y="2286000"/>
            <a:ext cx="1676400" cy="707886"/>
          </a:xfrm>
          <a:prstGeom prst="rect">
            <a:avLst/>
          </a:prstGeom>
          <a:noFill/>
        </p:spPr>
        <p:txBody>
          <a:bodyPr wrap="square" rtlCol="0">
            <a:spAutoFit/>
          </a:bodyPr>
          <a:lstStyle/>
          <a:p>
            <a:pPr algn="ctr"/>
            <a:r>
              <a:rPr lang="pt-PT" sz="2000" b="1" dirty="0" err="1"/>
              <a:t>Weak</a:t>
            </a:r>
            <a:r>
              <a:rPr lang="pt-PT" sz="2000" b="1" dirty="0"/>
              <a:t> </a:t>
            </a:r>
            <a:r>
              <a:rPr lang="pt-PT" sz="2000" b="1" dirty="0" err="1"/>
              <a:t>compound</a:t>
            </a:r>
            <a:endParaRPr lang="pt-PT" sz="2000" b="1" dirty="0"/>
          </a:p>
        </p:txBody>
      </p:sp>
      <p:sp>
        <p:nvSpPr>
          <p:cNvPr id="14" name="CaixaDeTexto 13">
            <a:extLst>
              <a:ext uri="{FF2B5EF4-FFF2-40B4-BE49-F238E27FC236}">
                <a16:creationId xmlns:a16="http://schemas.microsoft.com/office/drawing/2014/main" id="{E2B02161-CC95-4571-B55C-143E0EC022E5}"/>
              </a:ext>
            </a:extLst>
          </p:cNvPr>
          <p:cNvSpPr txBox="1"/>
          <p:nvPr/>
        </p:nvSpPr>
        <p:spPr>
          <a:xfrm>
            <a:off x="5486400" y="882080"/>
            <a:ext cx="1905000" cy="707886"/>
          </a:xfrm>
          <a:prstGeom prst="rect">
            <a:avLst/>
          </a:prstGeom>
          <a:noFill/>
        </p:spPr>
        <p:txBody>
          <a:bodyPr wrap="square" rtlCol="0">
            <a:spAutoFit/>
          </a:bodyPr>
          <a:lstStyle/>
          <a:p>
            <a:pPr algn="ctr"/>
            <a:r>
              <a:rPr lang="pt-PT" sz="2000" b="1" dirty="0" err="1"/>
              <a:t>Strong</a:t>
            </a:r>
            <a:r>
              <a:rPr lang="pt-PT" sz="2000" b="1" dirty="0"/>
              <a:t> </a:t>
            </a:r>
            <a:r>
              <a:rPr lang="pt-PT" sz="2000" b="1" dirty="0" err="1"/>
              <a:t>compound</a:t>
            </a:r>
            <a:endParaRPr lang="pt-PT" sz="2000" b="1" dirty="0"/>
          </a:p>
        </p:txBody>
      </p:sp>
    </p:spTree>
    <p:extLst>
      <p:ext uri="{BB962C8B-B14F-4D97-AF65-F5344CB8AC3E}">
        <p14:creationId xmlns:p14="http://schemas.microsoft.com/office/powerpoint/2010/main" val="42416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350" y="121302"/>
            <a:ext cx="8153400" cy="461665"/>
          </a:xfrm>
          <a:prstGeom prst="rect">
            <a:avLst/>
          </a:prstGeom>
          <a:noFill/>
        </p:spPr>
        <p:txBody>
          <a:bodyPr wrap="square" rtlCol="0">
            <a:spAutoFit/>
          </a:bodyPr>
          <a:lstStyle/>
          <a:p>
            <a:r>
              <a:rPr lang="fr-FR" sz="2400" b="1" dirty="0" err="1">
                <a:solidFill>
                  <a:schemeClr val="accent1">
                    <a:lumMod val="75000"/>
                  </a:schemeClr>
                </a:solidFill>
              </a:rPr>
              <a:t>Acknowledgments</a:t>
            </a:r>
            <a:r>
              <a:rPr lang="fr-FR" dirty="0"/>
              <a:t>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29</a:t>
            </a:fld>
            <a:endParaRPr lang="fr-FR"/>
          </a:p>
        </p:txBody>
      </p:sp>
      <p:pic>
        <p:nvPicPr>
          <p:cNvPr id="5" name="Picture 4">
            <a:extLst>
              <a:ext uri="{FF2B5EF4-FFF2-40B4-BE49-F238E27FC236}">
                <a16:creationId xmlns:a16="http://schemas.microsoft.com/office/drawing/2014/main" id="{843A2F3C-C394-42B8-9C68-63A30F1AC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pic>
        <p:nvPicPr>
          <p:cNvPr id="29" name="Picture 4" descr="http://www.poci-compete2020.pt/admin/fileman/Uploads/Logotipos%20COMPETE%202020/Logo_Compete2020_02_02.png">
            <a:extLst>
              <a:ext uri="{FF2B5EF4-FFF2-40B4-BE49-F238E27FC236}">
                <a16:creationId xmlns:a16="http://schemas.microsoft.com/office/drawing/2014/main" id="{298400FB-FA5C-4EF1-8081-D7BC898616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413" t="22301" r="10648" b="21841"/>
          <a:stretch>
            <a:fillRect/>
          </a:stretch>
        </p:blipFill>
        <p:spPr bwMode="auto">
          <a:xfrm>
            <a:off x="4610406" y="5470317"/>
            <a:ext cx="1308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a:extLst>
              <a:ext uri="{FF2B5EF4-FFF2-40B4-BE49-F238E27FC236}">
                <a16:creationId xmlns:a16="http://schemas.microsoft.com/office/drawing/2014/main" id="{42349827-99CA-423B-A545-26F9EC4AC6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701" y="5411404"/>
            <a:ext cx="30162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3" descr="FCT">
            <a:extLst>
              <a:ext uri="{FF2B5EF4-FFF2-40B4-BE49-F238E27FC236}">
                <a16:creationId xmlns:a16="http://schemas.microsoft.com/office/drawing/2014/main" id="{F855185B-7F79-48AA-BB89-5363520B2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406" y="4974746"/>
            <a:ext cx="452278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CaixaDeTexto 18">
            <a:extLst>
              <a:ext uri="{FF2B5EF4-FFF2-40B4-BE49-F238E27FC236}">
                <a16:creationId xmlns:a16="http://schemas.microsoft.com/office/drawing/2014/main" id="{314E7249-DF2A-4E34-BE6C-BCD6E3150416}"/>
              </a:ext>
            </a:extLst>
          </p:cNvPr>
          <p:cNvSpPr txBox="1">
            <a:spLocks noChangeArrowheads="1"/>
          </p:cNvSpPr>
          <p:nvPr/>
        </p:nvSpPr>
        <p:spPr bwMode="auto">
          <a:xfrm>
            <a:off x="-17489" y="5057479"/>
            <a:ext cx="4589489" cy="34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en-US" altLang="en-US" sz="1400" dirty="0">
                <a:latin typeface="+mn-lt"/>
                <a:cs typeface="Arial" panose="020B0604020202020204" pitchFamily="34" charset="0"/>
              </a:rPr>
              <a:t>SFRH/BPD/98304/2013 attributed to Cristina Amaral</a:t>
            </a:r>
          </a:p>
        </p:txBody>
      </p:sp>
      <p:sp>
        <p:nvSpPr>
          <p:cNvPr id="33" name="Retângulo 32">
            <a:extLst>
              <a:ext uri="{FF2B5EF4-FFF2-40B4-BE49-F238E27FC236}">
                <a16:creationId xmlns:a16="http://schemas.microsoft.com/office/drawing/2014/main" id="{FF2B3167-541E-40C7-B880-87A402415E7C}"/>
              </a:ext>
            </a:extLst>
          </p:cNvPr>
          <p:cNvSpPr/>
          <p:nvPr/>
        </p:nvSpPr>
        <p:spPr>
          <a:xfrm>
            <a:off x="644018" y="5421773"/>
            <a:ext cx="2858796" cy="307777"/>
          </a:xfrm>
          <a:prstGeom prst="rect">
            <a:avLst/>
          </a:prstGeom>
        </p:spPr>
        <p:txBody>
          <a:bodyPr wrap="none">
            <a:spAutoFit/>
          </a:bodyPr>
          <a:lstStyle/>
          <a:p>
            <a:r>
              <a:rPr lang="pt-PT" sz="1400" dirty="0">
                <a:solidFill>
                  <a:srgbClr val="000000"/>
                </a:solidFill>
                <a:cs typeface="Arial" panose="020B0604020202020204" pitchFamily="34" charset="0"/>
              </a:rPr>
              <a:t>FCT/MCTES (UID/</a:t>
            </a:r>
            <a:r>
              <a:rPr lang="pt-PT" sz="1400" dirty="0" err="1">
                <a:solidFill>
                  <a:srgbClr val="000000"/>
                </a:solidFill>
                <a:cs typeface="Arial" panose="020B0604020202020204" pitchFamily="34" charset="0"/>
              </a:rPr>
              <a:t>Multi</a:t>
            </a:r>
            <a:r>
              <a:rPr lang="pt-PT" sz="1400" dirty="0">
                <a:solidFill>
                  <a:srgbClr val="000000"/>
                </a:solidFill>
                <a:cs typeface="Arial" panose="020B0604020202020204" pitchFamily="34" charset="0"/>
              </a:rPr>
              <a:t>/04378/2019)</a:t>
            </a:r>
            <a:endParaRPr lang="pt-PT" sz="1400" dirty="0">
              <a:cs typeface="Arial" panose="020B0604020202020204" pitchFamily="34" charset="0"/>
            </a:endParaRPr>
          </a:p>
        </p:txBody>
      </p:sp>
      <p:grpSp>
        <p:nvGrpSpPr>
          <p:cNvPr id="18" name="Grupo 17"/>
          <p:cNvGrpSpPr/>
          <p:nvPr/>
        </p:nvGrpSpPr>
        <p:grpSpPr>
          <a:xfrm>
            <a:off x="118589" y="944295"/>
            <a:ext cx="8901190" cy="3428098"/>
            <a:chOff x="118589" y="944295"/>
            <a:chExt cx="8901190" cy="3428098"/>
          </a:xfrm>
        </p:grpSpPr>
        <p:grpSp>
          <p:nvGrpSpPr>
            <p:cNvPr id="8" name="Grupo 7"/>
            <p:cNvGrpSpPr/>
            <p:nvPr/>
          </p:nvGrpSpPr>
          <p:grpSpPr>
            <a:xfrm>
              <a:off x="118589" y="1120837"/>
              <a:ext cx="3475559" cy="3251556"/>
              <a:chOff x="112317" y="990600"/>
              <a:chExt cx="3475559" cy="3251556"/>
            </a:xfrm>
          </p:grpSpPr>
          <p:pic>
            <p:nvPicPr>
              <p:cNvPr id="7" name="Imagem 6">
                <a:extLst>
                  <a:ext uri="{FF2B5EF4-FFF2-40B4-BE49-F238E27FC236}">
                    <a16:creationId xmlns:a16="http://schemas.microsoft.com/office/drawing/2014/main" id="{4CCFED24-95D5-4944-89D3-C9C95D61FEE9}"/>
                  </a:ext>
                </a:extLst>
              </p:cNvPr>
              <p:cNvPicPr>
                <a:picLocks noChangeAspect="1"/>
              </p:cNvPicPr>
              <p:nvPr/>
            </p:nvPicPr>
            <p:blipFill rotWithShape="1">
              <a:blip r:embed="rId6"/>
              <a:srcRect l="17955" t="27059" r="41757" b="26655"/>
              <a:stretch/>
            </p:blipFill>
            <p:spPr>
              <a:xfrm>
                <a:off x="112317" y="1714557"/>
                <a:ext cx="3475559" cy="2244908"/>
              </a:xfrm>
              <a:prstGeom prst="rect">
                <a:avLst/>
              </a:prstGeom>
            </p:spPr>
          </p:pic>
          <p:sp>
            <p:nvSpPr>
              <p:cNvPr id="9" name="CaixaDeTexto 8">
                <a:extLst>
                  <a:ext uri="{FF2B5EF4-FFF2-40B4-BE49-F238E27FC236}">
                    <a16:creationId xmlns:a16="http://schemas.microsoft.com/office/drawing/2014/main" id="{6B0113FF-B1C2-40E2-B100-C0E5E8044EB1}"/>
                  </a:ext>
                </a:extLst>
              </p:cNvPr>
              <p:cNvSpPr txBox="1"/>
              <p:nvPr/>
            </p:nvSpPr>
            <p:spPr>
              <a:xfrm>
                <a:off x="269021" y="4006865"/>
                <a:ext cx="1152000" cy="230832"/>
              </a:xfrm>
              <a:prstGeom prst="rect">
                <a:avLst/>
              </a:prstGeom>
              <a:solidFill>
                <a:schemeClr val="bg1">
                  <a:lumMod val="85000"/>
                </a:schemeClr>
              </a:solidFill>
              <a:ln w="19050">
                <a:noFill/>
              </a:ln>
              <a:scene3d>
                <a:camera prst="orthographicFront"/>
                <a:lightRig rig="threePt" dir="t"/>
              </a:scene3d>
              <a:sp3d prstMaterial="matte">
                <a:bevelT/>
                <a:bevelB/>
                <a:extrusionClr>
                  <a:schemeClr val="bg1">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indent="0" algn="ctr" eaLnBrk="0" fontAlgn="auto" hangingPunct="0">
                  <a:spcBef>
                    <a:spcPts val="0"/>
                  </a:spcBef>
                  <a:spcAft>
                    <a:spcPts val="0"/>
                  </a:spcAft>
                  <a:defRPr sz="900" b="1">
                    <a:solidFill>
                      <a:schemeClr val="lt1"/>
                    </a:solidFill>
                    <a:latin typeface="Calibri"/>
                    <a:cs typeface="Calibri"/>
                  </a:defRPr>
                </a:lvl1pPr>
                <a:lvl2pPr marL="742950" indent="-285750" eaLnBrk="0" hangingPunct="0">
                  <a:defRPr>
                    <a:solidFill>
                      <a:schemeClr val="lt1"/>
                    </a:solidFill>
                    <a:latin typeface="Arial" charset="0"/>
                    <a:cs typeface="Arial" charset="0"/>
                  </a:defRPr>
                </a:lvl2pPr>
                <a:lvl3pPr marL="1143000" indent="-228600" eaLnBrk="0" hangingPunct="0">
                  <a:defRPr>
                    <a:solidFill>
                      <a:schemeClr val="lt1"/>
                    </a:solidFill>
                    <a:latin typeface="Arial" charset="0"/>
                    <a:cs typeface="Arial" charset="0"/>
                  </a:defRPr>
                </a:lvl3pPr>
                <a:lvl4pPr marL="1600200" indent="-228600" eaLnBrk="0" hangingPunct="0">
                  <a:defRPr>
                    <a:solidFill>
                      <a:schemeClr val="lt1"/>
                    </a:solidFill>
                    <a:latin typeface="Arial" charset="0"/>
                    <a:cs typeface="Arial" charset="0"/>
                  </a:defRPr>
                </a:lvl4pPr>
                <a:lvl5pPr marL="2057400" indent="-228600" eaLnBrk="0" hangingPunct="0">
                  <a:defRPr>
                    <a:solidFill>
                      <a:schemeClr val="lt1"/>
                    </a:solidFill>
                    <a:latin typeface="Arial" charset="0"/>
                    <a:cs typeface="Arial" charset="0"/>
                  </a:defRPr>
                </a:lvl5pPr>
                <a:lvl6pPr marL="2514600" indent="-228600" eaLnBrk="0" fontAlgn="base" hangingPunct="0">
                  <a:spcBef>
                    <a:spcPct val="0"/>
                  </a:spcBef>
                  <a:spcAft>
                    <a:spcPct val="0"/>
                  </a:spcAft>
                  <a:defRPr>
                    <a:solidFill>
                      <a:schemeClr val="lt1"/>
                    </a:solidFill>
                    <a:latin typeface="Arial" charset="0"/>
                    <a:cs typeface="Arial" charset="0"/>
                  </a:defRPr>
                </a:lvl6pPr>
                <a:lvl7pPr marL="2971800" indent="-228600" eaLnBrk="0" fontAlgn="base" hangingPunct="0">
                  <a:spcBef>
                    <a:spcPct val="0"/>
                  </a:spcBef>
                  <a:spcAft>
                    <a:spcPct val="0"/>
                  </a:spcAft>
                  <a:defRPr>
                    <a:solidFill>
                      <a:schemeClr val="lt1"/>
                    </a:solidFill>
                    <a:latin typeface="Arial" charset="0"/>
                    <a:cs typeface="Arial" charset="0"/>
                  </a:defRPr>
                </a:lvl7pPr>
                <a:lvl8pPr marL="3429000" indent="-228600" eaLnBrk="0" fontAlgn="base" hangingPunct="0">
                  <a:spcBef>
                    <a:spcPct val="0"/>
                  </a:spcBef>
                  <a:spcAft>
                    <a:spcPct val="0"/>
                  </a:spcAft>
                  <a:defRPr>
                    <a:solidFill>
                      <a:schemeClr val="lt1"/>
                    </a:solidFill>
                    <a:latin typeface="Arial" charset="0"/>
                    <a:cs typeface="Arial" charset="0"/>
                  </a:defRPr>
                </a:lvl8pPr>
                <a:lvl9pPr marL="3886200" indent="-228600" eaLnBrk="0" fontAlgn="base" hangingPunct="0">
                  <a:spcBef>
                    <a:spcPct val="0"/>
                  </a:spcBef>
                  <a:spcAft>
                    <a:spcPct val="0"/>
                  </a:spcAft>
                  <a:defRPr>
                    <a:solidFill>
                      <a:schemeClr val="lt1"/>
                    </a:solidFill>
                    <a:latin typeface="Arial" charset="0"/>
                    <a:cs typeface="Arial" charset="0"/>
                  </a:defRPr>
                </a:lvl9pPr>
              </a:lstStyle>
              <a:p>
                <a:r>
                  <a:rPr lang="pt-PT" dirty="0">
                    <a:solidFill>
                      <a:schemeClr val="tx1"/>
                    </a:solidFill>
                  </a:rPr>
                  <a:t>Pedro A. Fernandes</a:t>
                </a:r>
              </a:p>
            </p:txBody>
          </p:sp>
          <p:sp>
            <p:nvSpPr>
              <p:cNvPr id="10" name="CaixaDeTexto 9">
                <a:extLst>
                  <a:ext uri="{FF2B5EF4-FFF2-40B4-BE49-F238E27FC236}">
                    <a16:creationId xmlns:a16="http://schemas.microsoft.com/office/drawing/2014/main" id="{E85A3A50-B223-46B3-B870-C36BD80B5359}"/>
                  </a:ext>
                </a:extLst>
              </p:cNvPr>
              <p:cNvSpPr txBox="1"/>
              <p:nvPr/>
            </p:nvSpPr>
            <p:spPr>
              <a:xfrm>
                <a:off x="1566781" y="4004293"/>
                <a:ext cx="936000" cy="230832"/>
              </a:xfrm>
              <a:prstGeom prst="rect">
                <a:avLst/>
              </a:prstGeom>
              <a:solidFill>
                <a:schemeClr val="bg1">
                  <a:lumMod val="85000"/>
                </a:schemeClr>
              </a:solidFill>
              <a:ln w="19050">
                <a:noFill/>
              </a:ln>
              <a:scene3d>
                <a:camera prst="orthographicFront"/>
                <a:lightRig rig="threePt" dir="t"/>
              </a:scene3d>
              <a:sp3d prstMaterial="matte">
                <a:bevelT/>
                <a:bevelB/>
                <a:extrusionClr>
                  <a:schemeClr val="bg1">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indent="0" algn="ctr" eaLnBrk="0" fontAlgn="auto" hangingPunct="0">
                  <a:spcBef>
                    <a:spcPts val="0"/>
                  </a:spcBef>
                  <a:spcAft>
                    <a:spcPts val="0"/>
                  </a:spcAft>
                  <a:defRPr sz="900" b="1">
                    <a:latin typeface="Calibri"/>
                    <a:cs typeface="Calibri"/>
                  </a:defRPr>
                </a:lvl1pPr>
                <a:lvl2pPr marL="742950" indent="-285750" eaLnBrk="0" hangingPunct="0">
                  <a:defRPr>
                    <a:solidFill>
                      <a:schemeClr val="lt1"/>
                    </a:solidFill>
                    <a:latin typeface="Arial" charset="0"/>
                    <a:cs typeface="Arial" charset="0"/>
                  </a:defRPr>
                </a:lvl2pPr>
                <a:lvl3pPr marL="1143000" indent="-228600" eaLnBrk="0" hangingPunct="0">
                  <a:defRPr>
                    <a:solidFill>
                      <a:schemeClr val="lt1"/>
                    </a:solidFill>
                    <a:latin typeface="Arial" charset="0"/>
                    <a:cs typeface="Arial" charset="0"/>
                  </a:defRPr>
                </a:lvl3pPr>
                <a:lvl4pPr marL="1600200" indent="-228600" eaLnBrk="0" hangingPunct="0">
                  <a:defRPr>
                    <a:solidFill>
                      <a:schemeClr val="lt1"/>
                    </a:solidFill>
                    <a:latin typeface="Arial" charset="0"/>
                    <a:cs typeface="Arial" charset="0"/>
                  </a:defRPr>
                </a:lvl4pPr>
                <a:lvl5pPr marL="2057400" indent="-228600" eaLnBrk="0" hangingPunct="0">
                  <a:defRPr>
                    <a:solidFill>
                      <a:schemeClr val="lt1"/>
                    </a:solidFill>
                    <a:latin typeface="Arial" charset="0"/>
                    <a:cs typeface="Arial" charset="0"/>
                  </a:defRPr>
                </a:lvl5pPr>
                <a:lvl6pPr marL="2514600" indent="-228600" eaLnBrk="0" fontAlgn="base" hangingPunct="0">
                  <a:spcBef>
                    <a:spcPct val="0"/>
                  </a:spcBef>
                  <a:spcAft>
                    <a:spcPct val="0"/>
                  </a:spcAft>
                  <a:defRPr>
                    <a:solidFill>
                      <a:schemeClr val="lt1"/>
                    </a:solidFill>
                    <a:latin typeface="Arial" charset="0"/>
                    <a:cs typeface="Arial" charset="0"/>
                  </a:defRPr>
                </a:lvl6pPr>
                <a:lvl7pPr marL="2971800" indent="-228600" eaLnBrk="0" fontAlgn="base" hangingPunct="0">
                  <a:spcBef>
                    <a:spcPct val="0"/>
                  </a:spcBef>
                  <a:spcAft>
                    <a:spcPct val="0"/>
                  </a:spcAft>
                  <a:defRPr>
                    <a:solidFill>
                      <a:schemeClr val="lt1"/>
                    </a:solidFill>
                    <a:latin typeface="Arial" charset="0"/>
                    <a:cs typeface="Arial" charset="0"/>
                  </a:defRPr>
                </a:lvl7pPr>
                <a:lvl8pPr marL="3429000" indent="-228600" eaLnBrk="0" fontAlgn="base" hangingPunct="0">
                  <a:spcBef>
                    <a:spcPct val="0"/>
                  </a:spcBef>
                  <a:spcAft>
                    <a:spcPct val="0"/>
                  </a:spcAft>
                  <a:defRPr>
                    <a:solidFill>
                      <a:schemeClr val="lt1"/>
                    </a:solidFill>
                    <a:latin typeface="Arial" charset="0"/>
                    <a:cs typeface="Arial" charset="0"/>
                  </a:defRPr>
                </a:lvl8pPr>
                <a:lvl9pPr marL="3886200" indent="-228600" eaLnBrk="0" fontAlgn="base" hangingPunct="0">
                  <a:spcBef>
                    <a:spcPct val="0"/>
                  </a:spcBef>
                  <a:spcAft>
                    <a:spcPct val="0"/>
                  </a:spcAft>
                  <a:defRPr>
                    <a:solidFill>
                      <a:schemeClr val="lt1"/>
                    </a:solidFill>
                    <a:latin typeface="Arial" charset="0"/>
                    <a:cs typeface="Arial" charset="0"/>
                  </a:defRPr>
                </a:lvl9pPr>
              </a:lstStyle>
              <a:p>
                <a:r>
                  <a:rPr lang="pt-PT" dirty="0">
                    <a:solidFill>
                      <a:schemeClr val="tx1"/>
                    </a:solidFill>
                  </a:rPr>
                  <a:t>Maria J. Ramos</a:t>
                </a:r>
              </a:p>
            </p:txBody>
          </p:sp>
          <p:sp>
            <p:nvSpPr>
              <p:cNvPr id="11" name="CaixaDeTexto 10">
                <a:extLst>
                  <a:ext uri="{FF2B5EF4-FFF2-40B4-BE49-F238E27FC236}">
                    <a16:creationId xmlns:a16="http://schemas.microsoft.com/office/drawing/2014/main" id="{CA0B41D9-E5E0-429D-A968-9F4A931E1D6D}"/>
                  </a:ext>
                </a:extLst>
              </p:cNvPr>
              <p:cNvSpPr txBox="1"/>
              <p:nvPr/>
            </p:nvSpPr>
            <p:spPr>
              <a:xfrm>
                <a:off x="2659254" y="4011324"/>
                <a:ext cx="792000" cy="230832"/>
              </a:xfrm>
              <a:prstGeom prst="rect">
                <a:avLst/>
              </a:prstGeom>
              <a:solidFill>
                <a:schemeClr val="bg1">
                  <a:lumMod val="85000"/>
                </a:schemeClr>
              </a:solidFill>
              <a:ln w="19050">
                <a:noFill/>
              </a:ln>
              <a:scene3d>
                <a:camera prst="orthographicFront"/>
                <a:lightRig rig="threePt" dir="t"/>
              </a:scene3d>
              <a:sp3d prstMaterial="matte">
                <a:bevelT/>
                <a:bevelB/>
                <a:extrusionClr>
                  <a:schemeClr val="bg1">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indent="0" eaLnBrk="0" fontAlgn="auto" hangingPunct="0">
                  <a:spcBef>
                    <a:spcPts val="0"/>
                  </a:spcBef>
                  <a:spcAft>
                    <a:spcPts val="0"/>
                  </a:spcAft>
                  <a:defRPr sz="900" b="1">
                    <a:latin typeface="Calibri"/>
                    <a:cs typeface="Calibri"/>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algn="ctr"/>
                <a:r>
                  <a:rPr lang="pt-PT" dirty="0">
                    <a:solidFill>
                      <a:schemeClr val="tx1"/>
                    </a:solidFill>
                  </a:rPr>
                  <a:t>Ana Oliveira</a:t>
                </a:r>
              </a:p>
            </p:txBody>
          </p:sp>
          <p:pic>
            <p:nvPicPr>
              <p:cNvPr id="12" name="Imagem 11">
                <a:extLst>
                  <a:ext uri="{FF2B5EF4-FFF2-40B4-BE49-F238E27FC236}">
                    <a16:creationId xmlns:a16="http://schemas.microsoft.com/office/drawing/2014/main" id="{F7C00D76-9C2B-4A26-91F5-7F5822616A80}"/>
                  </a:ext>
                </a:extLst>
              </p:cNvPr>
              <p:cNvPicPr>
                <a:picLocks noChangeAspect="1"/>
              </p:cNvPicPr>
              <p:nvPr/>
            </p:nvPicPr>
            <p:blipFill>
              <a:blip r:embed="rId7"/>
              <a:stretch>
                <a:fillRect/>
              </a:stretch>
            </p:blipFill>
            <p:spPr>
              <a:xfrm>
                <a:off x="168700" y="990600"/>
                <a:ext cx="1821095" cy="690381"/>
              </a:xfrm>
              <a:prstGeom prst="rect">
                <a:avLst/>
              </a:prstGeom>
            </p:spPr>
          </p:pic>
        </p:grpSp>
        <p:grpSp>
          <p:nvGrpSpPr>
            <p:cNvPr id="15" name="Grupo 20">
              <a:extLst>
                <a:ext uri="{FF2B5EF4-FFF2-40B4-BE49-F238E27FC236}">
                  <a16:creationId xmlns:a16="http://schemas.microsoft.com/office/drawing/2014/main" id="{7C16B23A-51EA-45EC-89D2-A8D160CD932C}"/>
                </a:ext>
              </a:extLst>
            </p:cNvPr>
            <p:cNvGrpSpPr>
              <a:grpSpLocks/>
            </p:cNvGrpSpPr>
            <p:nvPr/>
          </p:nvGrpSpPr>
          <p:grpSpPr bwMode="auto">
            <a:xfrm>
              <a:off x="4981698" y="2033984"/>
              <a:ext cx="4038081" cy="2334887"/>
              <a:chOff x="478192" y="1744418"/>
              <a:chExt cx="4042230" cy="2552342"/>
            </a:xfrm>
          </p:grpSpPr>
          <p:grpSp>
            <p:nvGrpSpPr>
              <p:cNvPr id="19" name="Grupo 60">
                <a:extLst>
                  <a:ext uri="{FF2B5EF4-FFF2-40B4-BE49-F238E27FC236}">
                    <a16:creationId xmlns:a16="http://schemas.microsoft.com/office/drawing/2014/main" id="{B4EF70FD-766B-42CA-968E-8D190CA5694C}"/>
                  </a:ext>
                </a:extLst>
              </p:cNvPr>
              <p:cNvGrpSpPr>
                <a:grpSpLocks/>
              </p:cNvGrpSpPr>
              <p:nvPr/>
            </p:nvGrpSpPr>
            <p:grpSpPr bwMode="auto">
              <a:xfrm>
                <a:off x="478192" y="4096304"/>
                <a:ext cx="4042230" cy="200456"/>
                <a:chOff x="517339" y="3813208"/>
                <a:chExt cx="4042230" cy="200456"/>
              </a:xfrm>
            </p:grpSpPr>
            <p:sp>
              <p:nvSpPr>
                <p:cNvPr id="20" name="Rectângulo arredondado 111">
                  <a:extLst>
                    <a:ext uri="{FF2B5EF4-FFF2-40B4-BE49-F238E27FC236}">
                      <a16:creationId xmlns:a16="http://schemas.microsoft.com/office/drawing/2014/main" id="{578B28B4-4DCB-47EF-8439-FEAC57F1AA94}"/>
                    </a:ext>
                  </a:extLst>
                </p:cNvPr>
                <p:cNvSpPr/>
                <p:nvPr/>
              </p:nvSpPr>
              <p:spPr>
                <a:xfrm>
                  <a:off x="517339" y="3814185"/>
                  <a:ext cx="940565" cy="193081"/>
                </a:xfrm>
                <a:prstGeom prst="roundRect">
                  <a:avLst/>
                </a:prstGeom>
                <a:solidFill>
                  <a:schemeClr val="bg1">
                    <a:lumMod val="85000"/>
                  </a:schemeClr>
                </a:solidFill>
                <a:ln w="19050">
                  <a:noFill/>
                </a:ln>
                <a:scene3d>
                  <a:camera prst="orthographicFront"/>
                  <a:lightRig rig="threePt" dir="t"/>
                </a:scene3d>
                <a:sp3d prstMaterial="matte">
                  <a:bevelT/>
                  <a:bevelB/>
                  <a:extrusionClr>
                    <a:schemeClr val="bg1">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indent="4492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0" fontAlgn="auto">
                    <a:spcBef>
                      <a:spcPts val="0"/>
                    </a:spcBef>
                    <a:spcAft>
                      <a:spcPts val="0"/>
                    </a:spcAft>
                    <a:defRPr/>
                  </a:pPr>
                  <a:r>
                    <a:rPr lang="en-US" altLang="en-US" sz="900" b="1" dirty="0">
                      <a:latin typeface="Calibri"/>
                      <a:cs typeface="Calibri"/>
                    </a:rPr>
                    <a:t>Cristina </a:t>
                  </a:r>
                  <a:r>
                    <a:rPr lang="en-US" altLang="en-US" sz="900" b="1" dirty="0" err="1">
                      <a:latin typeface="Calibri"/>
                      <a:cs typeface="Calibri"/>
                    </a:rPr>
                    <a:t>Amaral</a:t>
                  </a:r>
                  <a:endParaRPr lang="pt-PT" sz="900" b="1" dirty="0">
                    <a:latin typeface="Calibri"/>
                    <a:cs typeface="Calibri"/>
                  </a:endParaRPr>
                </a:p>
              </p:txBody>
            </p:sp>
            <p:sp>
              <p:nvSpPr>
                <p:cNvPr id="21" name="Rectângulo arredondado 111">
                  <a:extLst>
                    <a:ext uri="{FF2B5EF4-FFF2-40B4-BE49-F238E27FC236}">
                      <a16:creationId xmlns:a16="http://schemas.microsoft.com/office/drawing/2014/main" id="{F15CF998-17B2-4256-91C2-DF73A1DB3005}"/>
                    </a:ext>
                  </a:extLst>
                </p:cNvPr>
                <p:cNvSpPr/>
                <p:nvPr/>
              </p:nvSpPr>
              <p:spPr>
                <a:xfrm>
                  <a:off x="3550533" y="3813208"/>
                  <a:ext cx="1009036" cy="193081"/>
                </a:xfrm>
                <a:prstGeom prst="roundRect">
                  <a:avLst/>
                </a:prstGeom>
                <a:solidFill>
                  <a:schemeClr val="bg1">
                    <a:lumMod val="85000"/>
                  </a:schemeClr>
                </a:solidFill>
                <a:ln w="19050">
                  <a:noFill/>
                </a:ln>
                <a:scene3d>
                  <a:camera prst="orthographicFront"/>
                  <a:lightRig rig="threePt" dir="t"/>
                </a:scene3d>
                <a:sp3d prstMaterial="matte">
                  <a:bevelT/>
                  <a:bevelB/>
                  <a:extrusionClr>
                    <a:schemeClr val="bg1">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indent="4492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0" fontAlgn="auto">
                    <a:spcBef>
                      <a:spcPts val="0"/>
                    </a:spcBef>
                    <a:spcAft>
                      <a:spcPts val="0"/>
                    </a:spcAft>
                    <a:defRPr/>
                  </a:pPr>
                  <a:r>
                    <a:rPr lang="en-US" altLang="en-US" sz="900" b="1" dirty="0">
                      <a:latin typeface="Calibri"/>
                      <a:cs typeface="Calibri"/>
                    </a:rPr>
                    <a:t>Georgina C. Silva</a:t>
                  </a:r>
                  <a:endParaRPr lang="pt-PT" sz="900" b="1" dirty="0">
                    <a:latin typeface="Calibri"/>
                    <a:cs typeface="Calibri"/>
                  </a:endParaRPr>
                </a:p>
              </p:txBody>
            </p:sp>
            <p:sp>
              <p:nvSpPr>
                <p:cNvPr id="22" name="Rectângulo arredondado 111">
                  <a:extLst>
                    <a:ext uri="{FF2B5EF4-FFF2-40B4-BE49-F238E27FC236}">
                      <a16:creationId xmlns:a16="http://schemas.microsoft.com/office/drawing/2014/main" id="{094ED60F-6FFB-47E7-B3BC-8D8066D34B94}"/>
                    </a:ext>
                  </a:extLst>
                </p:cNvPr>
                <p:cNvSpPr/>
                <p:nvPr/>
              </p:nvSpPr>
              <p:spPr>
                <a:xfrm>
                  <a:off x="2469839" y="3820584"/>
                  <a:ext cx="1045073" cy="193080"/>
                </a:xfrm>
                <a:prstGeom prst="roundRect">
                  <a:avLst/>
                </a:prstGeom>
                <a:solidFill>
                  <a:schemeClr val="bg1">
                    <a:lumMod val="85000"/>
                  </a:schemeClr>
                </a:solidFill>
                <a:ln w="19050">
                  <a:noFill/>
                </a:ln>
                <a:scene3d>
                  <a:camera prst="orthographicFront"/>
                  <a:lightRig rig="threePt" dir="t"/>
                </a:scene3d>
                <a:sp3d prstMaterial="matte">
                  <a:bevelT/>
                  <a:bevelB/>
                  <a:extrusionClr>
                    <a:schemeClr val="bg1">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indent="4492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0" fontAlgn="auto">
                    <a:spcBef>
                      <a:spcPts val="0"/>
                    </a:spcBef>
                    <a:spcAft>
                      <a:spcPts val="0"/>
                    </a:spcAft>
                    <a:defRPr/>
                  </a:pPr>
                  <a:r>
                    <a:rPr lang="en-US" altLang="en-US" sz="900" b="1" dirty="0" err="1">
                      <a:latin typeface="Calibri"/>
                      <a:cs typeface="Calibri"/>
                    </a:rPr>
                    <a:t>Natércia</a:t>
                  </a:r>
                  <a:r>
                    <a:rPr lang="en-US" altLang="en-US" sz="900" b="1" dirty="0">
                      <a:latin typeface="Calibri"/>
                      <a:cs typeface="Calibri"/>
                    </a:rPr>
                    <a:t> Teixeira</a:t>
                  </a:r>
                  <a:endParaRPr lang="pt-PT" sz="900" b="1" dirty="0">
                    <a:latin typeface="Calibri"/>
                    <a:cs typeface="Calibri"/>
                  </a:endParaRPr>
                </a:p>
              </p:txBody>
            </p:sp>
            <p:sp>
              <p:nvSpPr>
                <p:cNvPr id="23" name="Rectângulo arredondado 111">
                  <a:extLst>
                    <a:ext uri="{FF2B5EF4-FFF2-40B4-BE49-F238E27FC236}">
                      <a16:creationId xmlns:a16="http://schemas.microsoft.com/office/drawing/2014/main" id="{323E99E9-E313-4C2C-B536-5B0FE2EA867F}"/>
                    </a:ext>
                  </a:extLst>
                </p:cNvPr>
                <p:cNvSpPr/>
                <p:nvPr/>
              </p:nvSpPr>
              <p:spPr>
                <a:xfrm>
                  <a:off x="1518633" y="3820280"/>
                  <a:ext cx="900925" cy="193080"/>
                </a:xfrm>
                <a:prstGeom prst="roundRect">
                  <a:avLst/>
                </a:prstGeom>
                <a:solidFill>
                  <a:schemeClr val="bg1">
                    <a:lumMod val="85000"/>
                  </a:schemeClr>
                </a:solidFill>
                <a:ln w="19050">
                  <a:noFill/>
                </a:ln>
                <a:scene3d>
                  <a:camera prst="orthographicFront"/>
                  <a:lightRig rig="threePt" dir="t"/>
                </a:scene3d>
                <a:sp3d prstMaterial="matte">
                  <a:bevelT/>
                  <a:bevelB/>
                  <a:extrusionClr>
                    <a:schemeClr val="bg1">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indent="4492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0" fontAlgn="auto">
                    <a:spcBef>
                      <a:spcPts val="0"/>
                    </a:spcBef>
                    <a:spcAft>
                      <a:spcPts val="0"/>
                    </a:spcAft>
                    <a:defRPr/>
                  </a:pPr>
                  <a:r>
                    <a:rPr lang="en-US" altLang="en-US" sz="900" b="1" dirty="0" smtClean="0">
                      <a:latin typeface="Calibri"/>
                      <a:cs typeface="Calibri"/>
                    </a:rPr>
                    <a:t>Tiago Augusto</a:t>
                  </a:r>
                  <a:endParaRPr lang="pt-PT" sz="900" b="1" dirty="0">
                    <a:latin typeface="Calibri"/>
                    <a:cs typeface="Calibri"/>
                  </a:endParaRPr>
                </a:p>
              </p:txBody>
            </p:sp>
          </p:grpSp>
          <p:pic>
            <p:nvPicPr>
              <p:cNvPr id="17" name="Imagem 18">
                <a:extLst>
                  <a:ext uri="{FF2B5EF4-FFF2-40B4-BE49-F238E27FC236}">
                    <a16:creationId xmlns:a16="http://schemas.microsoft.com/office/drawing/2014/main" id="{C855AED3-785F-4861-A03E-C67FA2EC9E0A}"/>
                  </a:ext>
                </a:extLst>
              </p:cNvPr>
              <p:cNvPicPr>
                <a:picLocks noChangeAspect="1"/>
              </p:cNvPicPr>
              <p:nvPr/>
            </p:nvPicPr>
            <p:blipFill rotWithShape="1">
              <a:blip r:embed="rId8">
                <a:extLst>
                  <a:ext uri="{28A0092B-C50C-407E-A947-70E740481C1C}">
                    <a14:useLocalDpi xmlns:a14="http://schemas.microsoft.com/office/drawing/2010/main" val="0"/>
                  </a:ext>
                </a:extLst>
              </a:blip>
              <a:srcRect l="4136" r="4340"/>
              <a:stretch/>
            </p:blipFill>
            <p:spPr bwMode="auto">
              <a:xfrm>
                <a:off x="482462" y="1744418"/>
                <a:ext cx="3972797" cy="231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4">
              <a:extLst>
                <a:ext uri="{FF2B5EF4-FFF2-40B4-BE49-F238E27FC236}">
                  <a16:creationId xmlns:a16="http://schemas.microsoft.com/office/drawing/2014/main" id="{A4F9911D-41DD-4B2E-B4C4-DC5E645CB425}"/>
                </a:ext>
              </a:extLst>
            </p:cNvPr>
            <p:cNvPicPr>
              <a:picLocks noChangeAspect="1"/>
            </p:cNvPicPr>
            <p:nvPr/>
          </p:nvPicPr>
          <p:blipFill>
            <a:blip r:embed="rId9">
              <a:extLst>
                <a:ext uri="{28A0092B-C50C-407E-A947-70E740481C1C}">
                  <a14:useLocalDpi xmlns:a14="http://schemas.microsoft.com/office/drawing/2010/main" val="0"/>
                </a:ext>
              </a:extLst>
            </a:blip>
            <a:srcRect l="6726" r="7838"/>
            <a:stretch>
              <a:fillRect/>
            </a:stretch>
          </p:blipFill>
          <p:spPr bwMode="auto">
            <a:xfrm>
              <a:off x="4628781" y="1143000"/>
              <a:ext cx="1924419" cy="82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m 61">
              <a:extLst>
                <a:ext uri="{FF2B5EF4-FFF2-40B4-BE49-F238E27FC236}">
                  <a16:creationId xmlns:a16="http://schemas.microsoft.com/office/drawing/2014/main" id="{475EB454-51E1-4AB9-9920-E4ED699EA5B0}"/>
                </a:ext>
              </a:extLst>
            </p:cNvPr>
            <p:cNvPicPr>
              <a:picLocks noChangeAspect="1"/>
            </p:cNvPicPr>
            <p:nvPr/>
          </p:nvPicPr>
          <p:blipFill>
            <a:blip r:embed="rId10">
              <a:extLst>
                <a:ext uri="{28A0092B-C50C-407E-A947-70E740481C1C}">
                  <a14:useLocalDpi xmlns:a14="http://schemas.microsoft.com/office/drawing/2010/main" val="0"/>
                </a:ext>
              </a:extLst>
            </a:blip>
            <a:srcRect l="25951" r="28502"/>
            <a:stretch>
              <a:fillRect/>
            </a:stretch>
          </p:blipFill>
          <p:spPr bwMode="auto">
            <a:xfrm>
              <a:off x="8033828" y="944295"/>
              <a:ext cx="805372" cy="101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1">
              <a:extLst>
                <a:ext uri="{FF2B5EF4-FFF2-40B4-BE49-F238E27FC236}">
                  <a16:creationId xmlns:a16="http://schemas.microsoft.com/office/drawing/2014/main" id="{6124422C-D706-4675-BEC5-8332E8FF13A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524437" y="1013074"/>
              <a:ext cx="1476563" cy="88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o 15"/>
            <p:cNvGrpSpPr/>
            <p:nvPr/>
          </p:nvGrpSpPr>
          <p:grpSpPr>
            <a:xfrm>
              <a:off x="3625743" y="2027672"/>
              <a:ext cx="1326157" cy="2023927"/>
              <a:chOff x="3625743" y="2027672"/>
              <a:chExt cx="1326157" cy="2023927"/>
            </a:xfrm>
          </p:grpSpPr>
          <p:sp>
            <p:nvSpPr>
              <p:cNvPr id="34" name="Rectângulo arredondado 111">
                <a:extLst>
                  <a:ext uri="{FF2B5EF4-FFF2-40B4-BE49-F238E27FC236}">
                    <a16:creationId xmlns:a16="http://schemas.microsoft.com/office/drawing/2014/main" id="{323E99E9-E313-4C2C-B536-5B0FE2EA867F}"/>
                  </a:ext>
                </a:extLst>
              </p:cNvPr>
              <p:cNvSpPr/>
              <p:nvPr/>
            </p:nvSpPr>
            <p:spPr bwMode="auto">
              <a:xfrm>
                <a:off x="3756225" y="3874969"/>
                <a:ext cx="1065191" cy="176630"/>
              </a:xfrm>
              <a:prstGeom prst="roundRect">
                <a:avLst/>
              </a:prstGeom>
              <a:solidFill>
                <a:schemeClr val="bg1">
                  <a:lumMod val="85000"/>
                </a:schemeClr>
              </a:solidFill>
              <a:ln w="19050">
                <a:noFill/>
              </a:ln>
              <a:scene3d>
                <a:camera prst="orthographicFront"/>
                <a:lightRig rig="threePt" dir="t"/>
              </a:scene3d>
              <a:sp3d prstMaterial="matte">
                <a:bevelT/>
                <a:bevelB/>
                <a:extrusionClr>
                  <a:schemeClr val="bg1">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indent="4492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0" fontAlgn="auto">
                  <a:spcBef>
                    <a:spcPts val="0"/>
                  </a:spcBef>
                  <a:spcAft>
                    <a:spcPts val="0"/>
                  </a:spcAft>
                  <a:defRPr/>
                </a:pPr>
                <a:r>
                  <a:rPr lang="pt-PT" sz="900" b="1" dirty="0" smtClean="0">
                    <a:latin typeface="Calibri"/>
                    <a:cs typeface="Calibri"/>
                  </a:rPr>
                  <a:t>Cristina Almeida</a:t>
                </a:r>
                <a:endParaRPr lang="pt-PT" sz="900" b="1" dirty="0">
                  <a:latin typeface="Calibri"/>
                  <a:cs typeface="Calibri"/>
                </a:endParaRPr>
              </a:p>
            </p:txBody>
          </p:sp>
          <p:pic>
            <p:nvPicPr>
              <p:cNvPr id="14" name="Imagem 13"/>
              <p:cNvPicPr>
                <a:picLocks noChangeAspect="1"/>
              </p:cNvPicPr>
              <p:nvPr/>
            </p:nvPicPr>
            <p:blipFill rotWithShape="1">
              <a:blip r:embed="rId12">
                <a:extLst>
                  <a:ext uri="{28A0092B-C50C-407E-A947-70E740481C1C}">
                    <a14:useLocalDpi xmlns:a14="http://schemas.microsoft.com/office/drawing/2010/main" val="0"/>
                  </a:ext>
                </a:extLst>
              </a:blip>
              <a:srcRect l="35185" t="36666" r="26296" b="24444"/>
              <a:stretch/>
            </p:blipFill>
            <p:spPr>
              <a:xfrm>
                <a:off x="3625743" y="2027672"/>
                <a:ext cx="1326157" cy="1785212"/>
              </a:xfrm>
              <a:prstGeom prst="rect">
                <a:avLst/>
              </a:prstGeom>
            </p:spPr>
          </p:pic>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52400"/>
            <a:ext cx="7924800" cy="5909310"/>
          </a:xfrm>
          <a:prstGeom prst="rect">
            <a:avLst/>
          </a:prstGeom>
          <a:noFill/>
        </p:spPr>
        <p:txBody>
          <a:bodyPr wrap="square" rtlCol="0">
            <a:spAutoFit/>
          </a:bodyPr>
          <a:lstStyle/>
          <a:p>
            <a:r>
              <a:rPr lang="fr-FR" b="1" dirty="0"/>
              <a:t>Abstract</a:t>
            </a:r>
          </a:p>
          <a:p>
            <a:pPr algn="just"/>
            <a:r>
              <a:rPr lang="en-US" dirty="0"/>
              <a:t>	Estrogen receptor-positive (ER</a:t>
            </a:r>
            <a:r>
              <a:rPr lang="en-US" baseline="30000" dirty="0"/>
              <a:t>+</a:t>
            </a:r>
            <a:r>
              <a:rPr lang="en-US" dirty="0"/>
              <a:t>) breast cancer is the most common subtype of breast cancer worldwide. Estrogens, after being synthetized by aromatase, bind to ERα promoting breast cancer proliferation. Besides the success of the already approved therapies, they induce several side effects, reason why it is crucial to discover novel therapeutic approaches. Considering this, our goal is to discover multi-target compounds able to simultaneously inhibit aromatase and modulate ERα. For that, the known aromatase inhibitors (AIs) and ERα antagonists were collected and chemical descriptors were constructed and organized in clusters. After that, the selected compounds were analyzed by molecular docking. Anti-aromatase activity was evaluated in human placental microsomes. Aromatase and ERα expression was assessed by Western-Blot in ER</a:t>
            </a:r>
            <a:r>
              <a:rPr lang="en-US" baseline="30000" dirty="0"/>
              <a:t>+</a:t>
            </a:r>
            <a:r>
              <a:rPr lang="en-US" dirty="0"/>
              <a:t> an aromatase-overexpressing breast cancer cell line (MCF-7aro).</a:t>
            </a:r>
            <a:endParaRPr lang="pt-PT" dirty="0"/>
          </a:p>
          <a:p>
            <a:pPr algn="just"/>
            <a:r>
              <a:rPr lang="en-US" b="1" dirty="0"/>
              <a:t>	</a:t>
            </a:r>
            <a:r>
              <a:rPr lang="en-US" dirty="0"/>
              <a:t>One compound (MT1) was selected to be studied in microsomes and in MCF-7aro cells. This compound was not able to inhibit aromatase in microsomes, but curiously, MT1 decreased aromatase protein levels in MCF-7aro cells. Furthermore, MT1 impaired ERα activation, acting as an ERα antagonist. This represents a great advantage for breast cancer treatment, since aromatase and ERα are key targets in this type of cancer.</a:t>
            </a:r>
          </a:p>
          <a:p>
            <a:endParaRPr lang="en-US" dirty="0"/>
          </a:p>
          <a:p>
            <a:r>
              <a:rPr lang="fr-FR" b="1" dirty="0"/>
              <a:t>Keywords: </a:t>
            </a:r>
            <a:r>
              <a:rPr lang="fr-FR" dirty="0"/>
              <a:t>ER</a:t>
            </a:r>
            <a:r>
              <a:rPr lang="fr-FR" baseline="30000" dirty="0"/>
              <a:t>+</a:t>
            </a:r>
            <a:r>
              <a:rPr lang="fr-FR" dirty="0"/>
              <a:t> </a:t>
            </a:r>
            <a:r>
              <a:rPr lang="fr-FR" dirty="0" err="1"/>
              <a:t>Breast</a:t>
            </a:r>
            <a:r>
              <a:rPr lang="fr-FR" dirty="0"/>
              <a:t> Cancer, Aromatase, ER</a:t>
            </a:r>
            <a:r>
              <a:rPr lang="en-US" dirty="0"/>
              <a:t>α, Multi-target</a:t>
            </a:r>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4" name="CaixaDeTexto 3">
            <a:extLst>
              <a:ext uri="{FF2B5EF4-FFF2-40B4-BE49-F238E27FC236}">
                <a16:creationId xmlns:a16="http://schemas.microsoft.com/office/drawing/2014/main" id="{27F0D7A6-3886-4CB1-A222-3D334DB6194C}"/>
              </a:ext>
            </a:extLst>
          </p:cNvPr>
          <p:cNvSpPr txBox="1"/>
          <p:nvPr/>
        </p:nvSpPr>
        <p:spPr>
          <a:xfrm>
            <a:off x="838200" y="616032"/>
            <a:ext cx="2293034"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Breast cancer </a:t>
            </a:r>
          </a:p>
        </p:txBody>
      </p:sp>
      <p:sp>
        <p:nvSpPr>
          <p:cNvPr id="6" name="CaixaDeTexto 5">
            <a:extLst>
              <a:ext uri="{FF2B5EF4-FFF2-40B4-BE49-F238E27FC236}">
                <a16:creationId xmlns:a16="http://schemas.microsoft.com/office/drawing/2014/main" id="{13C00947-6A1D-4B32-8F55-472B3DA1BE43}"/>
              </a:ext>
            </a:extLst>
          </p:cNvPr>
          <p:cNvSpPr txBox="1"/>
          <p:nvPr/>
        </p:nvSpPr>
        <p:spPr>
          <a:xfrm>
            <a:off x="838200" y="914400"/>
            <a:ext cx="1126431" cy="369332"/>
          </a:xfrm>
          <a:prstGeom prst="rect">
            <a:avLst/>
          </a:prstGeom>
          <a:noFill/>
        </p:spPr>
        <p:txBody>
          <a:bodyPr wrap="square" rtlCol="0">
            <a:spAutoFit/>
          </a:bodyPr>
          <a:lstStyle/>
          <a:p>
            <a:r>
              <a:rPr lang="pt-PT" dirty="0">
                <a:latin typeface="Arial" panose="020B0604020202020204" pitchFamily="34" charset="0"/>
                <a:cs typeface="Arial" panose="020B0604020202020204" pitchFamily="34" charset="0"/>
              </a:rPr>
              <a:t>2018</a:t>
            </a:r>
          </a:p>
        </p:txBody>
      </p:sp>
      <p:sp>
        <p:nvSpPr>
          <p:cNvPr id="8" name="CaixaDeTexto 7">
            <a:extLst>
              <a:ext uri="{FF2B5EF4-FFF2-40B4-BE49-F238E27FC236}">
                <a16:creationId xmlns:a16="http://schemas.microsoft.com/office/drawing/2014/main" id="{48DA816B-5F2F-4105-A1CE-21B8ECA7319F}"/>
              </a:ext>
            </a:extLst>
          </p:cNvPr>
          <p:cNvSpPr txBox="1"/>
          <p:nvPr/>
        </p:nvSpPr>
        <p:spPr>
          <a:xfrm>
            <a:off x="990600" y="4512207"/>
            <a:ext cx="3074095" cy="461665"/>
          </a:xfrm>
          <a:prstGeom prst="rect">
            <a:avLst/>
          </a:prstGeom>
          <a:noFill/>
        </p:spPr>
        <p:txBody>
          <a:bodyPr wrap="square" rtlCol="0">
            <a:spAutoFit/>
          </a:bodyPr>
          <a:lstStyle/>
          <a:p>
            <a:pPr algn="ctr">
              <a:lnSpc>
                <a:spcPct val="150000"/>
              </a:lnSpc>
            </a:pPr>
            <a:r>
              <a:rPr lang="pt-PT" sz="1600" b="1" dirty="0">
                <a:cs typeface="Arial" panose="020B0604020202020204" pitchFamily="34" charset="0"/>
              </a:rPr>
              <a:t>New cases/2018: </a:t>
            </a:r>
            <a:r>
              <a:rPr lang="pt-PT" sz="1600" dirty="0">
                <a:cs typeface="Arial" panose="020B0604020202020204" pitchFamily="34" charset="0"/>
              </a:rPr>
              <a:t>2 088 849</a:t>
            </a:r>
          </a:p>
        </p:txBody>
      </p:sp>
      <p:sp>
        <p:nvSpPr>
          <p:cNvPr id="9" name="CaixaDeTexto 8">
            <a:extLst>
              <a:ext uri="{FF2B5EF4-FFF2-40B4-BE49-F238E27FC236}">
                <a16:creationId xmlns:a16="http://schemas.microsoft.com/office/drawing/2014/main" id="{71878BBC-02BB-4ED4-B991-541FBFEC12AC}"/>
              </a:ext>
            </a:extLst>
          </p:cNvPr>
          <p:cNvSpPr txBox="1"/>
          <p:nvPr/>
        </p:nvSpPr>
        <p:spPr>
          <a:xfrm>
            <a:off x="4408880" y="5775865"/>
            <a:ext cx="4735120" cy="246221"/>
          </a:xfrm>
          <a:prstGeom prst="rect">
            <a:avLst/>
          </a:prstGeom>
          <a:noFill/>
        </p:spPr>
        <p:txBody>
          <a:bodyPr wrap="square" rtlCol="0">
            <a:spAutoFit/>
          </a:bodyPr>
          <a:lstStyle/>
          <a:p>
            <a:pPr algn="r"/>
            <a:r>
              <a:rPr lang="pt-PT" sz="1000" dirty="0" err="1">
                <a:cs typeface="Arial" panose="020B0604020202020204" pitchFamily="34" charset="0"/>
              </a:rPr>
              <a:t>The</a:t>
            </a:r>
            <a:r>
              <a:rPr lang="pt-PT" sz="1000" dirty="0">
                <a:cs typeface="Arial" panose="020B0604020202020204" pitchFamily="34" charset="0"/>
              </a:rPr>
              <a:t> Global </a:t>
            </a:r>
            <a:r>
              <a:rPr lang="pt-PT" sz="1000" dirty="0" err="1">
                <a:cs typeface="Arial" panose="020B0604020202020204" pitchFamily="34" charset="0"/>
              </a:rPr>
              <a:t>Cancer</a:t>
            </a:r>
            <a:r>
              <a:rPr lang="pt-PT" sz="1000" dirty="0">
                <a:cs typeface="Arial" panose="020B0604020202020204" pitchFamily="34" charset="0"/>
              </a:rPr>
              <a:t> </a:t>
            </a:r>
            <a:r>
              <a:rPr lang="pt-PT" sz="1000" dirty="0" err="1">
                <a:cs typeface="Arial" panose="020B0604020202020204" pitchFamily="34" charset="0"/>
              </a:rPr>
              <a:t>Observatory</a:t>
            </a:r>
            <a:r>
              <a:rPr lang="pt-PT" sz="1000" dirty="0">
                <a:cs typeface="Arial" panose="020B0604020202020204" pitchFamily="34" charset="0"/>
              </a:rPr>
              <a:t>, </a:t>
            </a:r>
            <a:r>
              <a:rPr lang="pt-PT" sz="1000" dirty="0" err="1">
                <a:cs typeface="Arial" panose="020B0604020202020204" pitchFamily="34" charset="0"/>
              </a:rPr>
              <a:t>March</a:t>
            </a:r>
            <a:r>
              <a:rPr lang="pt-PT" sz="1000" dirty="0">
                <a:cs typeface="Arial" panose="020B0604020202020204" pitchFamily="34" charset="0"/>
              </a:rPr>
              <a:t> 2019</a:t>
            </a:r>
          </a:p>
        </p:txBody>
      </p:sp>
      <p:grpSp>
        <p:nvGrpSpPr>
          <p:cNvPr id="2" name="Grupo 1"/>
          <p:cNvGrpSpPr/>
          <p:nvPr/>
        </p:nvGrpSpPr>
        <p:grpSpPr>
          <a:xfrm>
            <a:off x="43402" y="1905000"/>
            <a:ext cx="4464000" cy="2124000"/>
            <a:chOff x="43402" y="1905000"/>
            <a:chExt cx="4452398" cy="213360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l="1215"/>
            <a:stretch>
              <a:fillRect/>
            </a:stretch>
          </p:blipFill>
          <p:spPr bwMode="auto">
            <a:xfrm>
              <a:off x="43402" y="1981387"/>
              <a:ext cx="4452398" cy="20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ixaDeTexto 24"/>
            <p:cNvSpPr txBox="1">
              <a:spLocks noChangeArrowheads="1"/>
            </p:cNvSpPr>
            <p:nvPr/>
          </p:nvSpPr>
          <p:spPr bwMode="auto">
            <a:xfrm>
              <a:off x="76200" y="1905000"/>
              <a:ext cx="239582" cy="369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PT" altLang="pt-PT">
                <a:latin typeface="Calibri" panose="020F0502020204030204" pitchFamily="34" charset="0"/>
              </a:endParaRPr>
            </a:p>
          </p:txBody>
        </p:sp>
      </p:grpSp>
      <p:sp>
        <p:nvSpPr>
          <p:cNvPr id="12" name="CaixaDeTexto 11">
            <a:extLst>
              <a:ext uri="{FF2B5EF4-FFF2-40B4-BE49-F238E27FC236}">
                <a16:creationId xmlns:a16="http://schemas.microsoft.com/office/drawing/2014/main" id="{48DA816B-5F2F-4105-A1CE-21B8ECA7319F}"/>
              </a:ext>
            </a:extLst>
          </p:cNvPr>
          <p:cNvSpPr txBox="1"/>
          <p:nvPr/>
        </p:nvSpPr>
        <p:spPr>
          <a:xfrm>
            <a:off x="5943600" y="4466041"/>
            <a:ext cx="2686929" cy="423449"/>
          </a:xfrm>
          <a:prstGeom prst="rect">
            <a:avLst/>
          </a:prstGeom>
          <a:noFill/>
        </p:spPr>
        <p:txBody>
          <a:bodyPr wrap="square" rtlCol="0">
            <a:spAutoFit/>
          </a:bodyPr>
          <a:lstStyle/>
          <a:p>
            <a:pPr algn="ctr">
              <a:lnSpc>
                <a:spcPct val="150000"/>
              </a:lnSpc>
            </a:pPr>
            <a:r>
              <a:rPr lang="pt-PT" sz="1600" b="1" dirty="0" err="1">
                <a:cs typeface="Arial" panose="020B0604020202020204" pitchFamily="34" charset="0"/>
              </a:rPr>
              <a:t>Deaths</a:t>
            </a:r>
            <a:r>
              <a:rPr lang="pt-PT" sz="1600" b="1" dirty="0">
                <a:cs typeface="Arial" panose="020B0604020202020204" pitchFamily="34" charset="0"/>
              </a:rPr>
              <a:t>/2018: </a:t>
            </a:r>
            <a:r>
              <a:rPr lang="pt-PT" sz="1600" dirty="0">
                <a:cs typeface="Arial" panose="020B0604020202020204" pitchFamily="34" charset="0"/>
              </a:rPr>
              <a:t>626 679</a:t>
            </a:r>
          </a:p>
        </p:txBody>
      </p:sp>
      <p:sp>
        <p:nvSpPr>
          <p:cNvPr id="13" name="CaixaDeTexto 12">
            <a:extLst>
              <a:ext uri="{FF2B5EF4-FFF2-40B4-BE49-F238E27FC236}">
                <a16:creationId xmlns:a16="http://schemas.microsoft.com/office/drawing/2014/main" id="{27F0D7A6-3886-4CB1-A222-3D334DB6194C}"/>
              </a:ext>
            </a:extLst>
          </p:cNvPr>
          <p:cNvSpPr txBox="1"/>
          <p:nvPr/>
        </p:nvSpPr>
        <p:spPr>
          <a:xfrm>
            <a:off x="1381130" y="1458687"/>
            <a:ext cx="2293034" cy="369332"/>
          </a:xfrm>
          <a:prstGeom prst="rect">
            <a:avLst/>
          </a:prstGeom>
          <a:noFill/>
        </p:spPr>
        <p:txBody>
          <a:bodyPr wrap="square" rtlCol="0">
            <a:spAutoFit/>
          </a:bodyPr>
          <a:lstStyle/>
          <a:p>
            <a:pPr algn="ctr"/>
            <a:r>
              <a:rPr lang="en-US" b="1" dirty="0">
                <a:solidFill>
                  <a:schemeClr val="accent1">
                    <a:lumMod val="75000"/>
                  </a:schemeClr>
                </a:solidFill>
                <a:cs typeface="Arial" panose="020B0604020202020204" pitchFamily="34" charset="0"/>
              </a:rPr>
              <a:t>Incidence</a:t>
            </a:r>
          </a:p>
        </p:txBody>
      </p:sp>
      <p:grpSp>
        <p:nvGrpSpPr>
          <p:cNvPr id="17" name="Grupo 16"/>
          <p:cNvGrpSpPr/>
          <p:nvPr/>
        </p:nvGrpSpPr>
        <p:grpSpPr>
          <a:xfrm>
            <a:off x="4584946" y="1868078"/>
            <a:ext cx="4464000" cy="2124000"/>
            <a:chOff x="4433233" y="1753607"/>
            <a:chExt cx="4810126" cy="2378075"/>
          </a:xfrm>
        </p:grpSpPr>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233" y="1780911"/>
              <a:ext cx="4810126" cy="235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ixaDeTexto 32"/>
            <p:cNvSpPr txBox="1">
              <a:spLocks noChangeArrowheads="1"/>
            </p:cNvSpPr>
            <p:nvPr/>
          </p:nvSpPr>
          <p:spPr bwMode="auto">
            <a:xfrm>
              <a:off x="4465860" y="1753607"/>
              <a:ext cx="239582" cy="369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PT" altLang="pt-PT">
                <a:latin typeface="Calibri" panose="020F0502020204030204" pitchFamily="34" charset="0"/>
              </a:endParaRPr>
            </a:p>
          </p:txBody>
        </p:sp>
      </p:grpSp>
      <p:sp>
        <p:nvSpPr>
          <p:cNvPr id="18" name="CaixaDeTexto 17">
            <a:extLst>
              <a:ext uri="{FF2B5EF4-FFF2-40B4-BE49-F238E27FC236}">
                <a16:creationId xmlns:a16="http://schemas.microsoft.com/office/drawing/2014/main" id="{27F0D7A6-3886-4CB1-A222-3D334DB6194C}"/>
              </a:ext>
            </a:extLst>
          </p:cNvPr>
          <p:cNvSpPr txBox="1"/>
          <p:nvPr/>
        </p:nvSpPr>
        <p:spPr>
          <a:xfrm>
            <a:off x="6097310" y="1458687"/>
            <a:ext cx="2293034" cy="369332"/>
          </a:xfrm>
          <a:prstGeom prst="rect">
            <a:avLst/>
          </a:prstGeom>
          <a:noFill/>
        </p:spPr>
        <p:txBody>
          <a:bodyPr wrap="square" rtlCol="0">
            <a:spAutoFit/>
          </a:bodyPr>
          <a:lstStyle/>
          <a:p>
            <a:pPr algn="ctr"/>
            <a:r>
              <a:rPr lang="en-US" b="1" dirty="0">
                <a:solidFill>
                  <a:schemeClr val="accent1">
                    <a:lumMod val="75000"/>
                  </a:schemeClr>
                </a:solidFill>
                <a:cs typeface="Arial" panose="020B0604020202020204" pitchFamily="34" charset="0"/>
              </a:rPr>
              <a:t>Mortality</a:t>
            </a:r>
          </a:p>
        </p:txBody>
      </p:sp>
      <p:sp>
        <p:nvSpPr>
          <p:cNvPr id="19" name="Rectângulo 22"/>
          <p:cNvSpPr>
            <a:spLocks noChangeArrowheads="1"/>
          </p:cNvSpPr>
          <p:nvPr/>
        </p:nvSpPr>
        <p:spPr bwMode="auto">
          <a:xfrm>
            <a:off x="5349940" y="5606405"/>
            <a:ext cx="3787775" cy="246221"/>
          </a:xfrm>
          <a:prstGeom prst="rect">
            <a:avLst/>
          </a:prstGeom>
          <a:noFill/>
        </p:spPr>
        <p:txBody>
          <a:bodyPr wrap="square" rtlCol="0">
            <a:spAutoFit/>
          </a:bodyPr>
          <a:lstStyle/>
          <a:p>
            <a:pPr algn="r"/>
            <a:r>
              <a:rPr lang="en-US" altLang="pt-PT" sz="1000" dirty="0">
                <a:cs typeface="Arial" panose="020B0604020202020204" pitchFamily="34" charset="0"/>
              </a:rPr>
              <a:t>Bray F. </a:t>
            </a:r>
            <a:r>
              <a:rPr lang="en-US" altLang="pt-PT" sz="1000" i="1" dirty="0">
                <a:cs typeface="Arial" panose="020B0604020202020204" pitchFamily="34" charset="0"/>
              </a:rPr>
              <a:t>et al </a:t>
            </a:r>
            <a:r>
              <a:rPr lang="en-US" altLang="pt-PT" sz="1000" dirty="0">
                <a:cs typeface="Arial" panose="020B0604020202020204" pitchFamily="34" charset="0"/>
              </a:rPr>
              <a:t>(2018) </a:t>
            </a:r>
            <a:r>
              <a:rPr lang="pt-PT" altLang="pt-PT" sz="1000" dirty="0">
                <a:cs typeface="Arial" panose="020B0604020202020204" pitchFamily="34" charset="0"/>
              </a:rPr>
              <a:t>CA CANCER J CLIN, 68:394–424</a:t>
            </a:r>
          </a:p>
        </p:txBody>
      </p:sp>
      <p:sp>
        <p:nvSpPr>
          <p:cNvPr id="20" name="TextBox 3"/>
          <p:cNvSpPr txBox="1"/>
          <p:nvPr/>
        </p:nvSpPr>
        <p:spPr>
          <a:xfrm>
            <a:off x="88805" y="69157"/>
            <a:ext cx="8153400" cy="461665"/>
          </a:xfrm>
          <a:prstGeom prst="rect">
            <a:avLst/>
          </a:prstGeom>
          <a:noFill/>
        </p:spPr>
        <p:txBody>
          <a:bodyPr wrap="square" rtlCol="0">
            <a:spAutoFit/>
          </a:bodyPr>
          <a:lstStyle/>
          <a:p>
            <a:r>
              <a:rPr lang="fr-FR" sz="2400" b="1" dirty="0">
                <a:solidFill>
                  <a:schemeClr val="accent1">
                    <a:lumMod val="75000"/>
                  </a:schemeClr>
                </a:solidFill>
              </a:rPr>
              <a:t>Introduction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3"/>
            <a:stretch>
              <a:fillRect/>
            </a:stretch>
          </a:blipFill>
        </p:spPr>
      </p:pic>
      <p:grpSp>
        <p:nvGrpSpPr>
          <p:cNvPr id="4" name="Agrupar 3">
            <a:extLst>
              <a:ext uri="{FF2B5EF4-FFF2-40B4-BE49-F238E27FC236}">
                <a16:creationId xmlns:a16="http://schemas.microsoft.com/office/drawing/2014/main" id="{98B9729D-32AF-4EC7-AB63-482446B08904}"/>
              </a:ext>
            </a:extLst>
          </p:cNvPr>
          <p:cNvGrpSpPr/>
          <p:nvPr/>
        </p:nvGrpSpPr>
        <p:grpSpPr>
          <a:xfrm>
            <a:off x="1847557" y="1223916"/>
            <a:ext cx="7144043" cy="1421506"/>
            <a:chOff x="2516944" y="1603717"/>
            <a:chExt cx="7144043" cy="1421506"/>
          </a:xfrm>
        </p:grpSpPr>
        <p:sp>
          <p:nvSpPr>
            <p:cNvPr id="6" name="CaixaDeTexto 5">
              <a:extLst>
                <a:ext uri="{FF2B5EF4-FFF2-40B4-BE49-F238E27FC236}">
                  <a16:creationId xmlns:a16="http://schemas.microsoft.com/office/drawing/2014/main" id="{05B6A7D2-C3B1-4CEC-B7F6-E02EBCAEA7CE}"/>
                </a:ext>
              </a:extLst>
            </p:cNvPr>
            <p:cNvSpPr txBox="1"/>
            <p:nvPr/>
          </p:nvSpPr>
          <p:spPr>
            <a:xfrm>
              <a:off x="5278900" y="1603717"/>
              <a:ext cx="1634198" cy="369332"/>
            </a:xfrm>
            <a:prstGeom prst="rect">
              <a:avLst/>
            </a:prstGeom>
            <a:solidFill>
              <a:schemeClr val="accent5">
                <a:lumMod val="20000"/>
                <a:lumOff val="80000"/>
              </a:schemeClr>
            </a:solidFill>
            <a:ln w="38100">
              <a:solidFill>
                <a:schemeClr val="accent5">
                  <a:lumMod val="60000"/>
                  <a:lumOff val="40000"/>
                </a:schemeClr>
              </a:solidFill>
            </a:ln>
          </p:spPr>
          <p:txBody>
            <a:bodyPr wrap="square" rtlCol="0">
              <a:spAutoFit/>
            </a:bodyPr>
            <a:lstStyle/>
            <a:p>
              <a:pPr algn="ctr"/>
              <a:r>
                <a:rPr lang="pt-PT" b="1" dirty="0" err="1"/>
                <a:t>Breast</a:t>
              </a:r>
              <a:r>
                <a:rPr lang="pt-PT" b="1" dirty="0"/>
                <a:t> </a:t>
              </a:r>
              <a:r>
                <a:rPr lang="pt-PT" b="1" dirty="0" err="1"/>
                <a:t>cancer</a:t>
              </a:r>
              <a:endParaRPr lang="pt-PT" b="1" dirty="0"/>
            </a:p>
          </p:txBody>
        </p:sp>
        <p:cxnSp>
          <p:nvCxnSpPr>
            <p:cNvPr id="7" name="Conexão reta 6">
              <a:extLst>
                <a:ext uri="{FF2B5EF4-FFF2-40B4-BE49-F238E27FC236}">
                  <a16:creationId xmlns:a16="http://schemas.microsoft.com/office/drawing/2014/main" id="{9A12B5E0-F4F0-4649-9D14-EDA0D0302688}"/>
                </a:ext>
              </a:extLst>
            </p:cNvPr>
            <p:cNvCxnSpPr>
              <a:stCxn id="6" idx="2"/>
            </p:cNvCxnSpPr>
            <p:nvPr/>
          </p:nvCxnSpPr>
          <p:spPr>
            <a:xfrm>
              <a:off x="6095999" y="1973049"/>
              <a:ext cx="0" cy="334053"/>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Conexão reta 7">
              <a:extLst>
                <a:ext uri="{FF2B5EF4-FFF2-40B4-BE49-F238E27FC236}">
                  <a16:creationId xmlns:a16="http://schemas.microsoft.com/office/drawing/2014/main" id="{C29F0406-CB95-431B-8B65-E18B4256B4C7}"/>
                </a:ext>
              </a:extLst>
            </p:cNvPr>
            <p:cNvCxnSpPr>
              <a:cxnSpLocks/>
            </p:cNvCxnSpPr>
            <p:nvPr/>
          </p:nvCxnSpPr>
          <p:spPr>
            <a:xfrm flipH="1">
              <a:off x="3334043" y="2321170"/>
              <a:ext cx="2776025"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Conexão reta 8">
              <a:extLst>
                <a:ext uri="{FF2B5EF4-FFF2-40B4-BE49-F238E27FC236}">
                  <a16:creationId xmlns:a16="http://schemas.microsoft.com/office/drawing/2014/main" id="{47F509D4-2029-4584-9104-FE9C0AB217B9}"/>
                </a:ext>
              </a:extLst>
            </p:cNvPr>
            <p:cNvCxnSpPr>
              <a:cxnSpLocks/>
            </p:cNvCxnSpPr>
            <p:nvPr/>
          </p:nvCxnSpPr>
          <p:spPr>
            <a:xfrm flipH="1">
              <a:off x="6095999" y="2321170"/>
              <a:ext cx="2776025"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exão reta 9">
              <a:extLst>
                <a:ext uri="{FF2B5EF4-FFF2-40B4-BE49-F238E27FC236}">
                  <a16:creationId xmlns:a16="http://schemas.microsoft.com/office/drawing/2014/main" id="{7B6D5C13-3155-4525-B7C7-AFB46A3E03AE}"/>
                </a:ext>
              </a:extLst>
            </p:cNvPr>
            <p:cNvCxnSpPr/>
            <p:nvPr/>
          </p:nvCxnSpPr>
          <p:spPr>
            <a:xfrm>
              <a:off x="3334043" y="2305984"/>
              <a:ext cx="0" cy="334053"/>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Conexão reta 10">
              <a:extLst>
                <a:ext uri="{FF2B5EF4-FFF2-40B4-BE49-F238E27FC236}">
                  <a16:creationId xmlns:a16="http://schemas.microsoft.com/office/drawing/2014/main" id="{9E1ADF3D-EA3E-4F40-941E-47EA3530158E}"/>
                </a:ext>
              </a:extLst>
            </p:cNvPr>
            <p:cNvCxnSpPr/>
            <p:nvPr/>
          </p:nvCxnSpPr>
          <p:spPr>
            <a:xfrm>
              <a:off x="6095998" y="2305983"/>
              <a:ext cx="0" cy="334053"/>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Conexão reta 11">
              <a:extLst>
                <a:ext uri="{FF2B5EF4-FFF2-40B4-BE49-F238E27FC236}">
                  <a16:creationId xmlns:a16="http://schemas.microsoft.com/office/drawing/2014/main" id="{37E0D924-1665-44DD-AE5C-ADF102B19758}"/>
                </a:ext>
              </a:extLst>
            </p:cNvPr>
            <p:cNvCxnSpPr/>
            <p:nvPr/>
          </p:nvCxnSpPr>
          <p:spPr>
            <a:xfrm>
              <a:off x="8857743" y="2307102"/>
              <a:ext cx="0" cy="334053"/>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3A27A0B3-B7CE-4D36-BDC9-3EBD25A42523}"/>
                </a:ext>
              </a:extLst>
            </p:cNvPr>
            <p:cNvSpPr txBox="1"/>
            <p:nvPr/>
          </p:nvSpPr>
          <p:spPr>
            <a:xfrm>
              <a:off x="2516944" y="2655891"/>
              <a:ext cx="1634198" cy="369332"/>
            </a:xfrm>
            <a:prstGeom prst="rect">
              <a:avLst/>
            </a:prstGeom>
            <a:noFill/>
            <a:ln w="38100">
              <a:solidFill>
                <a:schemeClr val="accent5">
                  <a:lumMod val="60000"/>
                  <a:lumOff val="40000"/>
                </a:schemeClr>
              </a:solidFill>
            </a:ln>
          </p:spPr>
          <p:txBody>
            <a:bodyPr wrap="square" rtlCol="0">
              <a:spAutoFit/>
            </a:bodyPr>
            <a:lstStyle/>
            <a:p>
              <a:pPr algn="ctr"/>
              <a:r>
                <a:rPr lang="pt-PT" dirty="0"/>
                <a:t>ER</a:t>
              </a:r>
              <a:r>
                <a:rPr lang="pt-PT" baseline="30000" dirty="0"/>
                <a:t>+</a:t>
              </a:r>
              <a:r>
                <a:rPr lang="pt-PT" dirty="0"/>
                <a:t>/PR</a:t>
              </a:r>
              <a:r>
                <a:rPr lang="pt-PT" baseline="30000" dirty="0"/>
                <a:t>+</a:t>
              </a:r>
            </a:p>
          </p:txBody>
        </p:sp>
        <p:sp>
          <p:nvSpPr>
            <p:cNvPr id="14" name="CaixaDeTexto 13">
              <a:extLst>
                <a:ext uri="{FF2B5EF4-FFF2-40B4-BE49-F238E27FC236}">
                  <a16:creationId xmlns:a16="http://schemas.microsoft.com/office/drawing/2014/main" id="{7649B253-0ED8-4109-8C2A-8226C32004F7}"/>
                </a:ext>
              </a:extLst>
            </p:cNvPr>
            <p:cNvSpPr txBox="1"/>
            <p:nvPr/>
          </p:nvSpPr>
          <p:spPr>
            <a:xfrm>
              <a:off x="5278899" y="2654104"/>
              <a:ext cx="1634198" cy="369332"/>
            </a:xfrm>
            <a:prstGeom prst="rect">
              <a:avLst/>
            </a:prstGeom>
            <a:noFill/>
            <a:ln w="38100">
              <a:solidFill>
                <a:schemeClr val="accent5">
                  <a:lumMod val="60000"/>
                  <a:lumOff val="40000"/>
                </a:schemeClr>
              </a:solidFill>
            </a:ln>
          </p:spPr>
          <p:txBody>
            <a:bodyPr wrap="square" rtlCol="0">
              <a:spAutoFit/>
            </a:bodyPr>
            <a:lstStyle/>
            <a:p>
              <a:pPr algn="ctr"/>
              <a:r>
                <a:rPr lang="pt-PT" dirty="0"/>
                <a:t>HER2</a:t>
              </a:r>
              <a:r>
                <a:rPr lang="pt-PT" baseline="30000" dirty="0"/>
                <a:t>+</a:t>
              </a:r>
            </a:p>
          </p:txBody>
        </p:sp>
        <p:sp>
          <p:nvSpPr>
            <p:cNvPr id="15" name="CaixaDeTexto 14">
              <a:extLst>
                <a:ext uri="{FF2B5EF4-FFF2-40B4-BE49-F238E27FC236}">
                  <a16:creationId xmlns:a16="http://schemas.microsoft.com/office/drawing/2014/main" id="{DE5A4E82-681B-4A59-8546-A3C09153D076}"/>
                </a:ext>
              </a:extLst>
            </p:cNvPr>
            <p:cNvSpPr txBox="1"/>
            <p:nvPr/>
          </p:nvSpPr>
          <p:spPr>
            <a:xfrm>
              <a:off x="8026789" y="2654104"/>
              <a:ext cx="1634198" cy="369332"/>
            </a:xfrm>
            <a:prstGeom prst="rect">
              <a:avLst/>
            </a:prstGeom>
            <a:noFill/>
            <a:ln w="38100">
              <a:solidFill>
                <a:schemeClr val="accent5">
                  <a:lumMod val="60000"/>
                  <a:lumOff val="40000"/>
                </a:schemeClr>
              </a:solidFill>
            </a:ln>
          </p:spPr>
          <p:txBody>
            <a:bodyPr wrap="square" rtlCol="0">
              <a:spAutoFit/>
            </a:bodyPr>
            <a:lstStyle/>
            <a:p>
              <a:pPr algn="ctr"/>
              <a:r>
                <a:rPr lang="pt-PT" dirty="0"/>
                <a:t>Triple Negative</a:t>
              </a:r>
            </a:p>
          </p:txBody>
        </p:sp>
      </p:grpSp>
      <p:grpSp>
        <p:nvGrpSpPr>
          <p:cNvPr id="16" name="Agrupar 15">
            <a:extLst>
              <a:ext uri="{FF2B5EF4-FFF2-40B4-BE49-F238E27FC236}">
                <a16:creationId xmlns:a16="http://schemas.microsoft.com/office/drawing/2014/main" id="{DB69A361-D863-44C7-8697-70871B9BA310}"/>
              </a:ext>
            </a:extLst>
          </p:cNvPr>
          <p:cNvGrpSpPr/>
          <p:nvPr/>
        </p:nvGrpSpPr>
        <p:grpSpPr>
          <a:xfrm>
            <a:off x="68777" y="2788944"/>
            <a:ext cx="5240798" cy="2529090"/>
            <a:chOff x="713644" y="3175639"/>
            <a:chExt cx="5240798" cy="2529090"/>
          </a:xfrm>
        </p:grpSpPr>
        <p:grpSp>
          <p:nvGrpSpPr>
            <p:cNvPr id="17" name="Agrupar 16">
              <a:extLst>
                <a:ext uri="{FF2B5EF4-FFF2-40B4-BE49-F238E27FC236}">
                  <a16:creationId xmlns:a16="http://schemas.microsoft.com/office/drawing/2014/main" id="{57491989-022E-43AC-83FA-85257B311F3D}"/>
                </a:ext>
              </a:extLst>
            </p:cNvPr>
            <p:cNvGrpSpPr/>
            <p:nvPr/>
          </p:nvGrpSpPr>
          <p:grpSpPr>
            <a:xfrm>
              <a:off x="713644" y="4022075"/>
              <a:ext cx="5240798" cy="1682654"/>
              <a:chOff x="2759419" y="4178662"/>
              <a:chExt cx="5240798" cy="1682654"/>
            </a:xfrm>
          </p:grpSpPr>
          <p:sp>
            <p:nvSpPr>
              <p:cNvPr id="19" name="CaixaDeTexto 18">
                <a:extLst>
                  <a:ext uri="{FF2B5EF4-FFF2-40B4-BE49-F238E27FC236}">
                    <a16:creationId xmlns:a16="http://schemas.microsoft.com/office/drawing/2014/main" id="{3F059A80-690C-4432-A243-FE5F0832AD60}"/>
                  </a:ext>
                </a:extLst>
              </p:cNvPr>
              <p:cNvSpPr txBox="1"/>
              <p:nvPr/>
            </p:nvSpPr>
            <p:spPr>
              <a:xfrm>
                <a:off x="4568482" y="4178662"/>
                <a:ext cx="1634198" cy="369332"/>
              </a:xfrm>
              <a:prstGeom prst="rect">
                <a:avLst/>
              </a:prstGeom>
              <a:noFill/>
              <a:ln w="38100">
                <a:solidFill>
                  <a:srgbClr val="FF8585"/>
                </a:solidFill>
              </a:ln>
            </p:spPr>
            <p:txBody>
              <a:bodyPr wrap="square" rtlCol="0">
                <a:spAutoFit/>
              </a:bodyPr>
              <a:lstStyle/>
              <a:p>
                <a:pPr algn="ctr"/>
                <a:r>
                  <a:rPr lang="pt-PT" b="1" dirty="0"/>
                  <a:t>70-80% ER</a:t>
                </a:r>
                <a:r>
                  <a:rPr lang="pt-PT" b="1" baseline="30000" dirty="0"/>
                  <a:t>+</a:t>
                </a:r>
              </a:p>
            </p:txBody>
          </p:sp>
          <p:cxnSp>
            <p:nvCxnSpPr>
              <p:cNvPr id="20" name="Conexão reta 19">
                <a:extLst>
                  <a:ext uri="{FF2B5EF4-FFF2-40B4-BE49-F238E27FC236}">
                    <a16:creationId xmlns:a16="http://schemas.microsoft.com/office/drawing/2014/main" id="{52E6522E-9712-42E8-BE36-753305B61D71}"/>
                  </a:ext>
                </a:extLst>
              </p:cNvPr>
              <p:cNvCxnSpPr/>
              <p:nvPr/>
            </p:nvCxnSpPr>
            <p:spPr>
              <a:xfrm>
                <a:off x="5385581" y="4547994"/>
                <a:ext cx="0" cy="334053"/>
              </a:xfrm>
              <a:prstGeom prst="line">
                <a:avLst/>
              </a:prstGeom>
              <a:ln w="38100">
                <a:solidFill>
                  <a:srgbClr val="FF8585"/>
                </a:solidFill>
              </a:ln>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C49E4CC5-4727-497B-B6DC-4B77590F36AF}"/>
                  </a:ext>
                </a:extLst>
              </p:cNvPr>
              <p:cNvCxnSpPr/>
              <p:nvPr/>
            </p:nvCxnSpPr>
            <p:spPr>
              <a:xfrm flipH="1">
                <a:off x="3910819" y="4881489"/>
                <a:ext cx="1502898" cy="0"/>
              </a:xfrm>
              <a:prstGeom prst="line">
                <a:avLst/>
              </a:prstGeom>
              <a:ln w="38100">
                <a:solidFill>
                  <a:srgbClr val="FF8585"/>
                </a:solidFill>
              </a:ln>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4DA4ED4F-7E81-4420-81C7-DC1F2181B31C}"/>
                  </a:ext>
                </a:extLst>
              </p:cNvPr>
              <p:cNvCxnSpPr/>
              <p:nvPr/>
            </p:nvCxnSpPr>
            <p:spPr>
              <a:xfrm flipH="1">
                <a:off x="5358619" y="4881489"/>
                <a:ext cx="1502898" cy="0"/>
              </a:xfrm>
              <a:prstGeom prst="line">
                <a:avLst/>
              </a:prstGeom>
              <a:ln w="38100">
                <a:solidFill>
                  <a:srgbClr val="FF8585"/>
                </a:solidFill>
              </a:ln>
            </p:spPr>
            <p:style>
              <a:lnRef idx="1">
                <a:schemeClr val="accent1"/>
              </a:lnRef>
              <a:fillRef idx="0">
                <a:schemeClr val="accent1"/>
              </a:fillRef>
              <a:effectRef idx="0">
                <a:schemeClr val="accent1"/>
              </a:effectRef>
              <a:fontRef idx="minor">
                <a:schemeClr val="tx1"/>
              </a:fontRef>
            </p:style>
          </p:cxnSp>
          <p:cxnSp>
            <p:nvCxnSpPr>
              <p:cNvPr id="23" name="Conexão reta 22">
                <a:extLst>
                  <a:ext uri="{FF2B5EF4-FFF2-40B4-BE49-F238E27FC236}">
                    <a16:creationId xmlns:a16="http://schemas.microsoft.com/office/drawing/2014/main" id="{F6CBA861-266A-4656-969B-4BB5CAFF9003}"/>
                  </a:ext>
                </a:extLst>
              </p:cNvPr>
              <p:cNvCxnSpPr/>
              <p:nvPr/>
            </p:nvCxnSpPr>
            <p:spPr>
              <a:xfrm>
                <a:off x="3910819" y="4868789"/>
                <a:ext cx="0" cy="334053"/>
              </a:xfrm>
              <a:prstGeom prst="line">
                <a:avLst/>
              </a:prstGeom>
              <a:ln w="38100">
                <a:solidFill>
                  <a:srgbClr val="FF8585"/>
                </a:solidFill>
              </a:ln>
            </p:spPr>
            <p:style>
              <a:lnRef idx="1">
                <a:schemeClr val="accent1"/>
              </a:lnRef>
              <a:fillRef idx="0">
                <a:schemeClr val="accent1"/>
              </a:fillRef>
              <a:effectRef idx="0">
                <a:schemeClr val="accent1"/>
              </a:effectRef>
              <a:fontRef idx="minor">
                <a:schemeClr val="tx1"/>
              </a:fontRef>
            </p:style>
          </p:cxnSp>
          <p:cxnSp>
            <p:nvCxnSpPr>
              <p:cNvPr id="24" name="Conexão reta 23">
                <a:extLst>
                  <a:ext uri="{FF2B5EF4-FFF2-40B4-BE49-F238E27FC236}">
                    <a16:creationId xmlns:a16="http://schemas.microsoft.com/office/drawing/2014/main" id="{E8BB6103-0A6F-4335-82E1-8FCF4308AF59}"/>
                  </a:ext>
                </a:extLst>
              </p:cNvPr>
              <p:cNvCxnSpPr/>
              <p:nvPr/>
            </p:nvCxnSpPr>
            <p:spPr>
              <a:xfrm>
                <a:off x="6848817" y="4868788"/>
                <a:ext cx="0" cy="334053"/>
              </a:xfrm>
              <a:prstGeom prst="line">
                <a:avLst/>
              </a:prstGeom>
              <a:ln w="38100">
                <a:solidFill>
                  <a:srgbClr val="FF8585"/>
                </a:solidFill>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5F20D19C-91DC-4A1D-A34E-7382EA62B591}"/>
                  </a:ext>
                </a:extLst>
              </p:cNvPr>
              <p:cNvSpPr txBox="1"/>
              <p:nvPr/>
            </p:nvSpPr>
            <p:spPr>
              <a:xfrm>
                <a:off x="5697417" y="5214985"/>
                <a:ext cx="2302800" cy="646331"/>
              </a:xfrm>
              <a:prstGeom prst="rect">
                <a:avLst/>
              </a:prstGeom>
              <a:noFill/>
              <a:ln w="38100">
                <a:solidFill>
                  <a:srgbClr val="FF8585"/>
                </a:solidFill>
              </a:ln>
            </p:spPr>
            <p:txBody>
              <a:bodyPr wrap="square" rtlCol="0">
                <a:spAutoFit/>
              </a:bodyPr>
              <a:lstStyle/>
              <a:p>
                <a:pPr algn="ctr"/>
                <a:r>
                  <a:rPr lang="en-US" dirty="0"/>
                  <a:t>75% post-menopausal women</a:t>
                </a:r>
                <a:endParaRPr lang="en-US" baseline="30000" dirty="0"/>
              </a:p>
            </p:txBody>
          </p:sp>
          <p:sp>
            <p:nvSpPr>
              <p:cNvPr id="26" name="CaixaDeTexto 25">
                <a:extLst>
                  <a:ext uri="{FF2B5EF4-FFF2-40B4-BE49-F238E27FC236}">
                    <a16:creationId xmlns:a16="http://schemas.microsoft.com/office/drawing/2014/main" id="{3BF6AF18-33D3-4ECB-8AA7-80D3385F3BD9}"/>
                  </a:ext>
                </a:extLst>
              </p:cNvPr>
              <p:cNvSpPr txBox="1"/>
              <p:nvPr/>
            </p:nvSpPr>
            <p:spPr>
              <a:xfrm>
                <a:off x="2759419" y="5214985"/>
                <a:ext cx="2302800" cy="646331"/>
              </a:xfrm>
              <a:prstGeom prst="rect">
                <a:avLst/>
              </a:prstGeom>
              <a:noFill/>
              <a:ln w="38100">
                <a:solidFill>
                  <a:srgbClr val="FF8585"/>
                </a:solidFill>
              </a:ln>
            </p:spPr>
            <p:txBody>
              <a:bodyPr wrap="square" rtlCol="0">
                <a:spAutoFit/>
              </a:bodyPr>
              <a:lstStyle/>
              <a:p>
                <a:pPr algn="ctr"/>
                <a:r>
                  <a:rPr lang="en-US"/>
                  <a:t>60% pre-menopausal women</a:t>
                </a:r>
                <a:endParaRPr lang="en-US" baseline="30000"/>
              </a:p>
            </p:txBody>
          </p:sp>
        </p:grpSp>
        <p:sp>
          <p:nvSpPr>
            <p:cNvPr id="18" name="Seta: Para Baixo 17">
              <a:extLst>
                <a:ext uri="{FF2B5EF4-FFF2-40B4-BE49-F238E27FC236}">
                  <a16:creationId xmlns:a16="http://schemas.microsoft.com/office/drawing/2014/main" id="{6DA2481C-98C1-409A-BCF2-0B6902A5BCCB}"/>
                </a:ext>
              </a:extLst>
            </p:cNvPr>
            <p:cNvSpPr/>
            <p:nvPr/>
          </p:nvSpPr>
          <p:spPr>
            <a:xfrm>
              <a:off x="3181643" y="3175639"/>
              <a:ext cx="304800" cy="694794"/>
            </a:xfrm>
            <a:prstGeom prst="downArrow">
              <a:avLst/>
            </a:prstGeom>
            <a:solidFill>
              <a:schemeClr val="accent2">
                <a:lumMod val="20000"/>
                <a:lumOff val="80000"/>
              </a:schemeClr>
            </a:solidFill>
            <a:ln w="38100">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27" name="CaixaDeTexto 26">
            <a:extLst>
              <a:ext uri="{FF2B5EF4-FFF2-40B4-BE49-F238E27FC236}">
                <a16:creationId xmlns:a16="http://schemas.microsoft.com/office/drawing/2014/main" id="{38F67236-0FD0-4983-8019-19BC26A65C6A}"/>
              </a:ext>
            </a:extLst>
          </p:cNvPr>
          <p:cNvSpPr txBox="1"/>
          <p:nvPr/>
        </p:nvSpPr>
        <p:spPr>
          <a:xfrm>
            <a:off x="838200" y="616032"/>
            <a:ext cx="2293034"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Breast cancer </a:t>
            </a:r>
          </a:p>
        </p:txBody>
      </p:sp>
      <p:sp>
        <p:nvSpPr>
          <p:cNvPr id="28" name="CaixaDeTexto 27">
            <a:extLst>
              <a:ext uri="{FF2B5EF4-FFF2-40B4-BE49-F238E27FC236}">
                <a16:creationId xmlns:a16="http://schemas.microsoft.com/office/drawing/2014/main" id="{E6F58D7B-D556-4D25-8D66-2E0CF53DF262}"/>
              </a:ext>
            </a:extLst>
          </p:cNvPr>
          <p:cNvSpPr txBox="1"/>
          <p:nvPr/>
        </p:nvSpPr>
        <p:spPr>
          <a:xfrm>
            <a:off x="3319975" y="5775308"/>
            <a:ext cx="5847470" cy="246221"/>
          </a:xfrm>
          <a:prstGeom prst="rect">
            <a:avLst/>
          </a:prstGeom>
          <a:noFill/>
        </p:spPr>
        <p:txBody>
          <a:bodyPr wrap="square" rtlCol="0">
            <a:spAutoFit/>
          </a:bodyPr>
          <a:lstStyle/>
          <a:p>
            <a:pPr algn="r"/>
            <a:r>
              <a:rPr lang="pt-PT" sz="1000" dirty="0">
                <a:cs typeface="Arial" panose="020B0604020202020204" pitchFamily="34" charset="0"/>
              </a:rPr>
              <a:t>Amaral C </a:t>
            </a:r>
            <a:r>
              <a:rPr lang="pt-PT" sz="1000" dirty="0" err="1">
                <a:cs typeface="Arial" panose="020B0604020202020204" pitchFamily="34" charset="0"/>
              </a:rPr>
              <a:t>et</a:t>
            </a:r>
            <a:r>
              <a:rPr lang="pt-PT" sz="1000" dirty="0">
                <a:cs typeface="Arial" panose="020B0604020202020204" pitchFamily="34" charset="0"/>
              </a:rPr>
              <a:t> al. (2017) J </a:t>
            </a:r>
            <a:r>
              <a:rPr lang="pt-PT" sz="1000" dirty="0" err="1">
                <a:cs typeface="Arial" panose="020B0604020202020204" pitchFamily="34" charset="0"/>
              </a:rPr>
              <a:t>Steroid</a:t>
            </a:r>
            <a:r>
              <a:rPr lang="pt-PT" sz="1000" dirty="0">
                <a:cs typeface="Arial" panose="020B0604020202020204" pitchFamily="34" charset="0"/>
              </a:rPr>
              <a:t> </a:t>
            </a:r>
            <a:r>
              <a:rPr lang="pt-PT" sz="1000" dirty="0" err="1">
                <a:cs typeface="Arial" panose="020B0604020202020204" pitchFamily="34" charset="0"/>
              </a:rPr>
              <a:t>Biochem</a:t>
            </a:r>
            <a:r>
              <a:rPr lang="pt-PT" sz="1000" dirty="0">
                <a:cs typeface="Arial" panose="020B0604020202020204" pitchFamily="34" charset="0"/>
              </a:rPr>
              <a:t> Mol Biol;171:218-28</a:t>
            </a:r>
          </a:p>
        </p:txBody>
      </p:sp>
      <p:sp>
        <p:nvSpPr>
          <p:cNvPr id="29" name="TextBox 3"/>
          <p:cNvSpPr txBox="1"/>
          <p:nvPr/>
        </p:nvSpPr>
        <p:spPr>
          <a:xfrm>
            <a:off x="88805" y="69157"/>
            <a:ext cx="8153400" cy="461665"/>
          </a:xfrm>
          <a:prstGeom prst="rect">
            <a:avLst/>
          </a:prstGeom>
          <a:noFill/>
        </p:spPr>
        <p:txBody>
          <a:bodyPr wrap="square" rtlCol="0">
            <a:spAutoFit/>
          </a:bodyPr>
          <a:lstStyle/>
          <a:p>
            <a:r>
              <a:rPr lang="fr-FR" sz="2400" b="1" dirty="0">
                <a:solidFill>
                  <a:schemeClr val="accent1">
                    <a:lumMod val="75000"/>
                  </a:schemeClr>
                </a:solidFill>
              </a:rPr>
              <a:t>Introduction</a:t>
            </a:r>
          </a:p>
        </p:txBody>
      </p:sp>
    </p:spTree>
    <p:custDataLst>
      <p:tags r:id="rId1"/>
    </p:custDataLst>
    <p:extLst>
      <p:ext uri="{BB962C8B-B14F-4D97-AF65-F5344CB8AC3E}">
        <p14:creationId xmlns:p14="http://schemas.microsoft.com/office/powerpoint/2010/main" val="11205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4" name="CaixaDeTexto 3">
            <a:extLst>
              <a:ext uri="{FF2B5EF4-FFF2-40B4-BE49-F238E27FC236}">
                <a16:creationId xmlns:a16="http://schemas.microsoft.com/office/drawing/2014/main" id="{A1144F69-11B7-4E35-A44A-D6FA9CA18135}"/>
              </a:ext>
            </a:extLst>
          </p:cNvPr>
          <p:cNvSpPr txBox="1"/>
          <p:nvPr/>
        </p:nvSpPr>
        <p:spPr>
          <a:xfrm>
            <a:off x="838200" y="616032"/>
            <a:ext cx="2293034"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Aromatase (CYP19) </a:t>
            </a:r>
          </a:p>
        </p:txBody>
      </p:sp>
      <p:sp>
        <p:nvSpPr>
          <p:cNvPr id="6" name="CaixaDeTexto 5">
            <a:extLst>
              <a:ext uri="{FF2B5EF4-FFF2-40B4-BE49-F238E27FC236}">
                <a16:creationId xmlns:a16="http://schemas.microsoft.com/office/drawing/2014/main" id="{959AAA8D-FE03-46F6-80A3-DE7C1D254201}"/>
              </a:ext>
            </a:extLst>
          </p:cNvPr>
          <p:cNvSpPr txBox="1"/>
          <p:nvPr/>
        </p:nvSpPr>
        <p:spPr>
          <a:xfrm>
            <a:off x="82654" y="1356985"/>
            <a:ext cx="4184546" cy="4116768"/>
          </a:xfrm>
          <a:prstGeom prst="rect">
            <a:avLst/>
          </a:prstGeom>
          <a:noFill/>
        </p:spPr>
        <p:txBody>
          <a:bodyPr wrap="square" rtlCol="0">
            <a:spAutoFit/>
          </a:bodyPr>
          <a:lstStyle/>
          <a:p>
            <a:pPr marL="285750" indent="-285750" algn="just">
              <a:lnSpc>
                <a:spcPct val="150000"/>
              </a:lnSpc>
              <a:buClr>
                <a:schemeClr val="accent5">
                  <a:lumMod val="60000"/>
                  <a:lumOff val="40000"/>
                </a:schemeClr>
              </a:buClr>
              <a:buFont typeface="Arial" panose="020B0604020202020204" pitchFamily="34" charset="0"/>
              <a:buChar char="•"/>
            </a:pPr>
            <a:r>
              <a:rPr lang="en-US" sz="1600" dirty="0"/>
              <a:t>Belongs to the cytochrome P450 family</a:t>
            </a:r>
          </a:p>
          <a:p>
            <a:pPr marL="285750" indent="-285750" algn="just">
              <a:lnSpc>
                <a:spcPct val="150000"/>
              </a:lnSpc>
              <a:buClr>
                <a:schemeClr val="accent5">
                  <a:lumMod val="60000"/>
                  <a:lumOff val="40000"/>
                </a:schemeClr>
              </a:buClr>
              <a:buFont typeface="Arial" panose="020B0604020202020204" pitchFamily="34" charset="0"/>
              <a:buChar char="•"/>
            </a:pPr>
            <a:r>
              <a:rPr lang="en-US" sz="1600" dirty="0"/>
              <a:t>Product of the </a:t>
            </a:r>
            <a:r>
              <a:rPr lang="en-US" sz="1600" i="1" dirty="0"/>
              <a:t>CYP19A1</a:t>
            </a:r>
            <a:r>
              <a:rPr lang="en-US" sz="1600" dirty="0"/>
              <a:t>  gene on chromosome 15</a:t>
            </a:r>
          </a:p>
          <a:p>
            <a:pPr marL="285750" indent="-285750" algn="just">
              <a:lnSpc>
                <a:spcPct val="150000"/>
              </a:lnSpc>
              <a:buClr>
                <a:schemeClr val="accent5">
                  <a:lumMod val="60000"/>
                  <a:lumOff val="40000"/>
                </a:schemeClr>
              </a:buClr>
              <a:buFont typeface="Arial" panose="020B0604020202020204" pitchFamily="34" charset="0"/>
              <a:buChar char="•"/>
            </a:pPr>
            <a:r>
              <a:rPr lang="en-US" sz="1600" dirty="0"/>
              <a:t>Highly expressed in the ovaries of pre-menopausal women and in adipose cells of post-menopausal women</a:t>
            </a:r>
          </a:p>
          <a:p>
            <a:pPr marL="285750" indent="-285750" algn="just">
              <a:lnSpc>
                <a:spcPct val="150000"/>
              </a:lnSpc>
              <a:buClr>
                <a:schemeClr val="accent5">
                  <a:lumMod val="60000"/>
                  <a:lumOff val="40000"/>
                </a:schemeClr>
              </a:buClr>
              <a:buFont typeface="Arial" panose="020B0604020202020204" pitchFamily="34" charset="0"/>
              <a:buChar char="•"/>
            </a:pPr>
            <a:r>
              <a:rPr lang="en-US" sz="1600" dirty="0"/>
              <a:t>In ER</a:t>
            </a:r>
            <a:r>
              <a:rPr lang="en-US" sz="1600" baseline="30000" dirty="0"/>
              <a:t>+</a:t>
            </a:r>
            <a:r>
              <a:rPr lang="en-US" sz="1600" dirty="0"/>
              <a:t> breast cancer patients is overexpressed</a:t>
            </a:r>
          </a:p>
          <a:p>
            <a:pPr marL="285750" indent="-285750" algn="just">
              <a:lnSpc>
                <a:spcPct val="150000"/>
              </a:lnSpc>
              <a:buClr>
                <a:schemeClr val="accent5">
                  <a:lumMod val="60000"/>
                  <a:lumOff val="40000"/>
                </a:schemeClr>
              </a:buClr>
              <a:buFont typeface="Arial" panose="020B0604020202020204" pitchFamily="34" charset="0"/>
              <a:buChar char="•"/>
            </a:pPr>
            <a:r>
              <a:rPr lang="en-US" sz="1600" dirty="0"/>
              <a:t>Responsible for the conversion of androgens into estrogens </a:t>
            </a:r>
          </a:p>
          <a:p>
            <a:pPr marL="285750" indent="-285750">
              <a:lnSpc>
                <a:spcPct val="150000"/>
              </a:lnSpc>
              <a:buClr>
                <a:schemeClr val="accent5">
                  <a:lumMod val="60000"/>
                  <a:lumOff val="40000"/>
                </a:schemeClr>
              </a:buClr>
              <a:buFont typeface="Arial" panose="020B0604020202020204" pitchFamily="34" charset="0"/>
              <a:buChar char="•"/>
            </a:pPr>
            <a:endParaRPr lang="en-US" sz="1600" dirty="0"/>
          </a:p>
        </p:txBody>
      </p:sp>
      <p:grpSp>
        <p:nvGrpSpPr>
          <p:cNvPr id="7" name="Agrupar 6">
            <a:extLst>
              <a:ext uri="{FF2B5EF4-FFF2-40B4-BE49-F238E27FC236}">
                <a16:creationId xmlns:a16="http://schemas.microsoft.com/office/drawing/2014/main" id="{C76DBB8D-B932-4282-B0DB-C3678501C47E}"/>
              </a:ext>
            </a:extLst>
          </p:cNvPr>
          <p:cNvGrpSpPr/>
          <p:nvPr/>
        </p:nvGrpSpPr>
        <p:grpSpPr>
          <a:xfrm>
            <a:off x="4211980" y="1447800"/>
            <a:ext cx="4943801" cy="3250120"/>
            <a:chOff x="5567860" y="1597350"/>
            <a:chExt cx="6163400" cy="3589021"/>
          </a:xfrm>
        </p:grpSpPr>
        <p:sp>
          <p:nvSpPr>
            <p:cNvPr id="8" name="Seta: Curvada Para Cima 7">
              <a:extLst>
                <a:ext uri="{FF2B5EF4-FFF2-40B4-BE49-F238E27FC236}">
                  <a16:creationId xmlns:a16="http://schemas.microsoft.com/office/drawing/2014/main" id="{986997B5-D6E6-46E6-938E-446A5C16122D}"/>
                </a:ext>
              </a:extLst>
            </p:cNvPr>
            <p:cNvSpPr/>
            <p:nvPr/>
          </p:nvSpPr>
          <p:spPr>
            <a:xfrm flipV="1">
              <a:off x="7380261" y="3753136"/>
              <a:ext cx="3007516" cy="405564"/>
            </a:xfrm>
            <a:prstGeom prst="curvedUpArrow">
              <a:avLst/>
            </a:prstGeom>
            <a:solidFill>
              <a:schemeClr val="accent2">
                <a:lumMod val="20000"/>
                <a:lumOff val="80000"/>
              </a:schemeClr>
            </a:solidFill>
            <a:ln w="38100">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grpSp>
          <p:nvGrpSpPr>
            <p:cNvPr id="9" name="Agrupar 8">
              <a:extLst>
                <a:ext uri="{FF2B5EF4-FFF2-40B4-BE49-F238E27FC236}">
                  <a16:creationId xmlns:a16="http://schemas.microsoft.com/office/drawing/2014/main" id="{FEF1A6E1-E9AB-4E0D-BA67-3294777A9D08}"/>
                </a:ext>
              </a:extLst>
            </p:cNvPr>
            <p:cNvGrpSpPr/>
            <p:nvPr/>
          </p:nvGrpSpPr>
          <p:grpSpPr>
            <a:xfrm>
              <a:off x="5567860" y="1597350"/>
              <a:ext cx="1909368" cy="1101131"/>
              <a:chOff x="5692555" y="1597350"/>
              <a:chExt cx="1909368" cy="1101131"/>
            </a:xfrm>
          </p:grpSpPr>
          <p:pic>
            <p:nvPicPr>
              <p:cNvPr id="23" name="Imagem 22">
                <a:extLst>
                  <a:ext uri="{FF2B5EF4-FFF2-40B4-BE49-F238E27FC236}">
                    <a16:creationId xmlns:a16="http://schemas.microsoft.com/office/drawing/2014/main" id="{EC44F86C-978B-4236-9C3F-C53425103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9781" y="1597350"/>
                <a:ext cx="1252040" cy="845127"/>
              </a:xfrm>
              <a:prstGeom prst="rect">
                <a:avLst/>
              </a:prstGeom>
            </p:spPr>
          </p:pic>
          <p:sp>
            <p:nvSpPr>
              <p:cNvPr id="24" name="CaixaDeTexto 23">
                <a:extLst>
                  <a:ext uri="{FF2B5EF4-FFF2-40B4-BE49-F238E27FC236}">
                    <a16:creationId xmlns:a16="http://schemas.microsoft.com/office/drawing/2014/main" id="{AAAE40D3-720A-4FE0-8C37-B740D3FDB818}"/>
                  </a:ext>
                </a:extLst>
              </p:cNvPr>
              <p:cNvSpPr txBox="1"/>
              <p:nvPr/>
            </p:nvSpPr>
            <p:spPr>
              <a:xfrm>
                <a:off x="5692555" y="2358611"/>
                <a:ext cx="1909368" cy="339870"/>
              </a:xfrm>
              <a:prstGeom prst="rect">
                <a:avLst/>
              </a:prstGeom>
              <a:noFill/>
            </p:spPr>
            <p:txBody>
              <a:bodyPr wrap="square" rtlCol="0">
                <a:spAutoFit/>
              </a:bodyPr>
              <a:lstStyle/>
              <a:p>
                <a:pPr algn="ctr"/>
                <a:r>
                  <a:rPr lang="pt-PT" sz="1400" b="1" dirty="0" err="1"/>
                  <a:t>Androstenedione</a:t>
                </a:r>
                <a:endParaRPr lang="pt-PT" sz="1400" b="1" dirty="0"/>
              </a:p>
            </p:txBody>
          </p:sp>
        </p:grpSp>
        <p:grpSp>
          <p:nvGrpSpPr>
            <p:cNvPr id="10" name="Agrupar 9">
              <a:extLst>
                <a:ext uri="{FF2B5EF4-FFF2-40B4-BE49-F238E27FC236}">
                  <a16:creationId xmlns:a16="http://schemas.microsoft.com/office/drawing/2014/main" id="{44613BA7-5A61-45A9-817D-06D8EB9D36DE}"/>
                </a:ext>
              </a:extLst>
            </p:cNvPr>
            <p:cNvGrpSpPr/>
            <p:nvPr/>
          </p:nvGrpSpPr>
          <p:grpSpPr>
            <a:xfrm>
              <a:off x="10133374" y="1597350"/>
              <a:ext cx="1505529" cy="1059996"/>
              <a:chOff x="10133374" y="1597350"/>
              <a:chExt cx="1505529" cy="1059996"/>
            </a:xfrm>
          </p:grpSpPr>
          <p:pic>
            <p:nvPicPr>
              <p:cNvPr id="21" name="Imagem 20">
                <a:extLst>
                  <a:ext uri="{FF2B5EF4-FFF2-40B4-BE49-F238E27FC236}">
                    <a16:creationId xmlns:a16="http://schemas.microsoft.com/office/drawing/2014/main" id="{CE271DB3-AA6B-4CE1-BD1D-25F4CFE27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5731" y="1597350"/>
                <a:ext cx="1320817" cy="843121"/>
              </a:xfrm>
              <a:prstGeom prst="rect">
                <a:avLst/>
              </a:prstGeom>
            </p:spPr>
          </p:pic>
          <p:sp>
            <p:nvSpPr>
              <p:cNvPr id="22" name="CaixaDeTexto 21">
                <a:extLst>
                  <a:ext uri="{FF2B5EF4-FFF2-40B4-BE49-F238E27FC236}">
                    <a16:creationId xmlns:a16="http://schemas.microsoft.com/office/drawing/2014/main" id="{D6F10FE7-2585-4375-BC5E-956FE07AF7F6}"/>
                  </a:ext>
                </a:extLst>
              </p:cNvPr>
              <p:cNvSpPr txBox="1"/>
              <p:nvPr/>
            </p:nvSpPr>
            <p:spPr>
              <a:xfrm>
                <a:off x="10133374" y="2349569"/>
                <a:ext cx="1505529" cy="307777"/>
              </a:xfrm>
              <a:prstGeom prst="rect">
                <a:avLst/>
              </a:prstGeom>
              <a:noFill/>
            </p:spPr>
            <p:txBody>
              <a:bodyPr wrap="square" rtlCol="0">
                <a:spAutoFit/>
              </a:bodyPr>
              <a:lstStyle/>
              <a:p>
                <a:pPr algn="ctr"/>
                <a:r>
                  <a:rPr lang="pt-PT" sz="1400" b="1" dirty="0" err="1"/>
                  <a:t>Estrone</a:t>
                </a:r>
                <a:endParaRPr lang="pt-PT" sz="1400" b="1" dirty="0"/>
              </a:p>
            </p:txBody>
          </p:sp>
        </p:grpSp>
        <p:grpSp>
          <p:nvGrpSpPr>
            <p:cNvPr id="11" name="Agrupar 10">
              <a:extLst>
                <a:ext uri="{FF2B5EF4-FFF2-40B4-BE49-F238E27FC236}">
                  <a16:creationId xmlns:a16="http://schemas.microsoft.com/office/drawing/2014/main" id="{5E5D5015-8E76-49B2-9D72-9628F8E17CD5}"/>
                </a:ext>
              </a:extLst>
            </p:cNvPr>
            <p:cNvGrpSpPr/>
            <p:nvPr/>
          </p:nvGrpSpPr>
          <p:grpSpPr>
            <a:xfrm>
              <a:off x="5792919" y="4108520"/>
              <a:ext cx="1505529" cy="1071896"/>
              <a:chOff x="5792919" y="4108520"/>
              <a:chExt cx="1505529" cy="1071896"/>
            </a:xfrm>
          </p:grpSpPr>
          <p:pic>
            <p:nvPicPr>
              <p:cNvPr id="19" name="Imagem 18">
                <a:extLst>
                  <a:ext uri="{FF2B5EF4-FFF2-40B4-BE49-F238E27FC236}">
                    <a16:creationId xmlns:a16="http://schemas.microsoft.com/office/drawing/2014/main" id="{F995A933-D7CB-4273-9A23-C71ACAE1BF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1586" y="4108520"/>
                <a:ext cx="1328194" cy="858899"/>
              </a:xfrm>
              <a:prstGeom prst="rect">
                <a:avLst/>
              </a:prstGeom>
            </p:spPr>
          </p:pic>
          <p:sp>
            <p:nvSpPr>
              <p:cNvPr id="20" name="CaixaDeTexto 19">
                <a:extLst>
                  <a:ext uri="{FF2B5EF4-FFF2-40B4-BE49-F238E27FC236}">
                    <a16:creationId xmlns:a16="http://schemas.microsoft.com/office/drawing/2014/main" id="{3868CB58-48E6-46E8-AD38-92DC61B12CA3}"/>
                  </a:ext>
                </a:extLst>
              </p:cNvPr>
              <p:cNvSpPr txBox="1"/>
              <p:nvPr/>
            </p:nvSpPr>
            <p:spPr>
              <a:xfrm>
                <a:off x="5792919" y="4872639"/>
                <a:ext cx="1505529" cy="307777"/>
              </a:xfrm>
              <a:prstGeom prst="rect">
                <a:avLst/>
              </a:prstGeom>
              <a:noFill/>
            </p:spPr>
            <p:txBody>
              <a:bodyPr wrap="square" rtlCol="0">
                <a:spAutoFit/>
              </a:bodyPr>
              <a:lstStyle/>
              <a:p>
                <a:pPr algn="ctr"/>
                <a:r>
                  <a:rPr lang="pt-PT" sz="1400" b="1" dirty="0" err="1"/>
                  <a:t>Testosterone</a:t>
                </a:r>
                <a:endParaRPr lang="pt-PT" sz="1400" b="1" dirty="0"/>
              </a:p>
            </p:txBody>
          </p:sp>
        </p:grpSp>
        <p:grpSp>
          <p:nvGrpSpPr>
            <p:cNvPr id="12" name="Agrupar 11">
              <a:extLst>
                <a:ext uri="{FF2B5EF4-FFF2-40B4-BE49-F238E27FC236}">
                  <a16:creationId xmlns:a16="http://schemas.microsoft.com/office/drawing/2014/main" id="{8C346816-57A5-4659-9AA1-1FE7E08CA2CD}"/>
                </a:ext>
              </a:extLst>
            </p:cNvPr>
            <p:cNvGrpSpPr/>
            <p:nvPr/>
          </p:nvGrpSpPr>
          <p:grpSpPr>
            <a:xfrm>
              <a:off x="10198229" y="4102867"/>
              <a:ext cx="1533031" cy="1083504"/>
              <a:chOff x="10198229" y="4102867"/>
              <a:chExt cx="1533031" cy="1083504"/>
            </a:xfrm>
          </p:grpSpPr>
          <p:pic>
            <p:nvPicPr>
              <p:cNvPr id="17" name="Imagem 16">
                <a:extLst>
                  <a:ext uri="{FF2B5EF4-FFF2-40B4-BE49-F238E27FC236}">
                    <a16:creationId xmlns:a16="http://schemas.microsoft.com/office/drawing/2014/main" id="{3743BD3A-880A-4BC3-98E3-1C699FE245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8229" y="4102867"/>
                <a:ext cx="1375817" cy="870204"/>
              </a:xfrm>
              <a:prstGeom prst="rect">
                <a:avLst/>
              </a:prstGeom>
            </p:spPr>
          </p:pic>
          <p:sp>
            <p:nvSpPr>
              <p:cNvPr id="18" name="CaixaDeTexto 17">
                <a:extLst>
                  <a:ext uri="{FF2B5EF4-FFF2-40B4-BE49-F238E27FC236}">
                    <a16:creationId xmlns:a16="http://schemas.microsoft.com/office/drawing/2014/main" id="{43AFED42-E924-4B9A-A80E-5B449DA99A18}"/>
                  </a:ext>
                </a:extLst>
              </p:cNvPr>
              <p:cNvSpPr txBox="1"/>
              <p:nvPr/>
            </p:nvSpPr>
            <p:spPr>
              <a:xfrm>
                <a:off x="10225731" y="4878594"/>
                <a:ext cx="1505529" cy="307777"/>
              </a:xfrm>
              <a:prstGeom prst="rect">
                <a:avLst/>
              </a:prstGeom>
              <a:noFill/>
            </p:spPr>
            <p:txBody>
              <a:bodyPr wrap="square" rtlCol="0">
                <a:spAutoFit/>
              </a:bodyPr>
              <a:lstStyle/>
              <a:p>
                <a:pPr algn="ctr"/>
                <a:r>
                  <a:rPr lang="pt-PT" sz="1400" b="1" dirty="0"/>
                  <a:t>Estradiol</a:t>
                </a:r>
              </a:p>
            </p:txBody>
          </p:sp>
        </p:grpSp>
        <p:sp>
          <p:nvSpPr>
            <p:cNvPr id="13" name="Seta: Curvada Para Cima 12">
              <a:extLst>
                <a:ext uri="{FF2B5EF4-FFF2-40B4-BE49-F238E27FC236}">
                  <a16:creationId xmlns:a16="http://schemas.microsoft.com/office/drawing/2014/main" id="{86908D5D-A842-4BA5-A2BA-2BFBFBD39DB1}"/>
                </a:ext>
              </a:extLst>
            </p:cNvPr>
            <p:cNvSpPr/>
            <p:nvPr/>
          </p:nvSpPr>
          <p:spPr>
            <a:xfrm>
              <a:off x="7370615" y="2349569"/>
              <a:ext cx="2855116" cy="405564"/>
            </a:xfrm>
            <a:prstGeom prst="curvedUpArrow">
              <a:avLst/>
            </a:prstGeom>
            <a:solidFill>
              <a:schemeClr val="accent2">
                <a:lumMod val="20000"/>
                <a:lumOff val="80000"/>
              </a:schemeClr>
            </a:solidFill>
            <a:ln w="38100">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grpSp>
          <p:nvGrpSpPr>
            <p:cNvPr id="14" name="Agrupar 13">
              <a:extLst>
                <a:ext uri="{FF2B5EF4-FFF2-40B4-BE49-F238E27FC236}">
                  <a16:creationId xmlns:a16="http://schemas.microsoft.com/office/drawing/2014/main" id="{C182613A-FAA7-4646-A35D-4FF87FEFE722}"/>
                </a:ext>
              </a:extLst>
            </p:cNvPr>
            <p:cNvGrpSpPr/>
            <p:nvPr/>
          </p:nvGrpSpPr>
          <p:grpSpPr>
            <a:xfrm>
              <a:off x="7647709" y="2019914"/>
              <a:ext cx="2380039" cy="2269994"/>
              <a:chOff x="7647709" y="2019914"/>
              <a:chExt cx="2380039" cy="2269994"/>
            </a:xfrm>
          </p:grpSpPr>
          <p:pic>
            <p:nvPicPr>
              <p:cNvPr id="15" name="Imagem 14" descr="Uma imagem com animal&#10;&#10;Descrição gerada automaticamente">
                <a:extLst>
                  <a:ext uri="{FF2B5EF4-FFF2-40B4-BE49-F238E27FC236}">
                    <a16:creationId xmlns:a16="http://schemas.microsoft.com/office/drawing/2014/main" id="{7E64C52B-39CB-4B97-9C9A-6115C94155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751" t="6120" r="29994" b="10267"/>
              <a:stretch/>
            </p:blipFill>
            <p:spPr>
              <a:xfrm>
                <a:off x="7647709" y="2019914"/>
                <a:ext cx="2380039" cy="2108740"/>
              </a:xfrm>
              <a:prstGeom prst="rect">
                <a:avLst/>
              </a:prstGeom>
            </p:spPr>
          </p:pic>
          <p:sp>
            <p:nvSpPr>
              <p:cNvPr id="16" name="CaixaDeTexto 15">
                <a:extLst>
                  <a:ext uri="{FF2B5EF4-FFF2-40B4-BE49-F238E27FC236}">
                    <a16:creationId xmlns:a16="http://schemas.microsoft.com/office/drawing/2014/main" id="{36FF3768-C81C-4B4E-B4ED-900D521706C6}"/>
                  </a:ext>
                </a:extLst>
              </p:cNvPr>
              <p:cNvSpPr txBox="1"/>
              <p:nvPr/>
            </p:nvSpPr>
            <p:spPr>
              <a:xfrm>
                <a:off x="8187603" y="3950038"/>
                <a:ext cx="1328194" cy="339870"/>
              </a:xfrm>
              <a:prstGeom prst="rect">
                <a:avLst/>
              </a:prstGeom>
              <a:noFill/>
            </p:spPr>
            <p:txBody>
              <a:bodyPr wrap="square" rtlCol="0">
                <a:spAutoFit/>
              </a:bodyPr>
              <a:lstStyle/>
              <a:p>
                <a:pPr algn="ctr"/>
                <a:r>
                  <a:rPr lang="pt-PT" sz="1400" b="1" dirty="0"/>
                  <a:t>Aromatase</a:t>
                </a:r>
              </a:p>
            </p:txBody>
          </p:sp>
        </p:grpSp>
      </p:grpSp>
      <p:sp>
        <p:nvSpPr>
          <p:cNvPr id="25" name="CaixaDeTexto 24">
            <a:extLst>
              <a:ext uri="{FF2B5EF4-FFF2-40B4-BE49-F238E27FC236}">
                <a16:creationId xmlns:a16="http://schemas.microsoft.com/office/drawing/2014/main" id="{8399F0E0-A677-450A-A791-854018192CA8}"/>
              </a:ext>
            </a:extLst>
          </p:cNvPr>
          <p:cNvSpPr txBox="1"/>
          <p:nvPr/>
        </p:nvSpPr>
        <p:spPr>
          <a:xfrm>
            <a:off x="3380339" y="5776445"/>
            <a:ext cx="5791200" cy="246221"/>
          </a:xfrm>
          <a:prstGeom prst="rect">
            <a:avLst/>
          </a:prstGeom>
          <a:noFill/>
        </p:spPr>
        <p:txBody>
          <a:bodyPr wrap="square" rtlCol="0">
            <a:spAutoFit/>
          </a:bodyPr>
          <a:lstStyle/>
          <a:p>
            <a:pPr algn="r"/>
            <a:r>
              <a:rPr lang="pt-PT" sz="1000" dirty="0">
                <a:cs typeface="Arial" panose="020B0604020202020204" pitchFamily="34" charset="0"/>
              </a:rPr>
              <a:t>Augusto TV </a:t>
            </a:r>
            <a:r>
              <a:rPr lang="pt-PT" sz="1000" dirty="0" err="1">
                <a:cs typeface="Arial" panose="020B0604020202020204" pitchFamily="34" charset="0"/>
              </a:rPr>
              <a:t>et</a:t>
            </a:r>
            <a:r>
              <a:rPr lang="pt-PT" sz="1000" dirty="0">
                <a:cs typeface="Arial" panose="020B0604020202020204" pitchFamily="34" charset="0"/>
              </a:rPr>
              <a:t> al. (2018) </a:t>
            </a:r>
            <a:r>
              <a:rPr lang="pt-PT" sz="1000" dirty="0" err="1">
                <a:cs typeface="Arial" panose="020B0604020202020204" pitchFamily="34" charset="0"/>
              </a:rPr>
              <a:t>Endocr</a:t>
            </a:r>
            <a:r>
              <a:rPr lang="pt-PT" sz="1000" dirty="0">
                <a:cs typeface="Arial" panose="020B0604020202020204" pitchFamily="34" charset="0"/>
              </a:rPr>
              <a:t> </a:t>
            </a:r>
            <a:r>
              <a:rPr lang="pt-PT" sz="1000" dirty="0" err="1">
                <a:cs typeface="Arial" panose="020B0604020202020204" pitchFamily="34" charset="0"/>
              </a:rPr>
              <a:t>Relat</a:t>
            </a:r>
            <a:r>
              <a:rPr lang="pt-PT" sz="1000" dirty="0">
                <a:cs typeface="Arial" panose="020B0604020202020204" pitchFamily="34" charset="0"/>
              </a:rPr>
              <a:t> Cancer;25(5):R283-R301</a:t>
            </a:r>
          </a:p>
        </p:txBody>
      </p:sp>
      <p:sp>
        <p:nvSpPr>
          <p:cNvPr id="26" name="TextBox 3"/>
          <p:cNvSpPr txBox="1"/>
          <p:nvPr/>
        </p:nvSpPr>
        <p:spPr>
          <a:xfrm>
            <a:off x="88805" y="69157"/>
            <a:ext cx="8153400" cy="461665"/>
          </a:xfrm>
          <a:prstGeom prst="rect">
            <a:avLst/>
          </a:prstGeom>
          <a:noFill/>
        </p:spPr>
        <p:txBody>
          <a:bodyPr wrap="square" rtlCol="0">
            <a:spAutoFit/>
          </a:bodyPr>
          <a:lstStyle/>
          <a:p>
            <a:r>
              <a:rPr lang="fr-FR" sz="2400" b="1" dirty="0">
                <a:solidFill>
                  <a:schemeClr val="accent1">
                    <a:lumMod val="75000"/>
                  </a:schemeClr>
                </a:solidFill>
              </a:rPr>
              <a:t>Introduction</a:t>
            </a:r>
          </a:p>
        </p:txBody>
      </p:sp>
    </p:spTree>
    <p:extLst>
      <p:ext uri="{BB962C8B-B14F-4D97-AF65-F5344CB8AC3E}">
        <p14:creationId xmlns:p14="http://schemas.microsoft.com/office/powerpoint/2010/main" val="934510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5"/>
            <a:stretch>
              <a:fillRect/>
            </a:stretch>
          </a:blipFill>
        </p:spPr>
      </p:pic>
      <p:sp>
        <p:nvSpPr>
          <p:cNvPr id="4" name="CaixaDeTexto 3">
            <a:extLst>
              <a:ext uri="{FF2B5EF4-FFF2-40B4-BE49-F238E27FC236}">
                <a16:creationId xmlns:a16="http://schemas.microsoft.com/office/drawing/2014/main" id="{4D254B6A-8ECA-481E-B411-FAA9ACE53136}"/>
              </a:ext>
            </a:extLst>
          </p:cNvPr>
          <p:cNvSpPr txBox="1"/>
          <p:nvPr/>
        </p:nvSpPr>
        <p:spPr>
          <a:xfrm>
            <a:off x="838200" y="616032"/>
            <a:ext cx="2293034"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Aromatase </a:t>
            </a:r>
          </a:p>
        </p:txBody>
      </p:sp>
      <p:pic>
        <p:nvPicPr>
          <p:cNvPr id="6" name="ARO_movie2">
            <a:hlinkClick r:id="" action="ppaction://media"/>
            <a:extLst>
              <a:ext uri="{FF2B5EF4-FFF2-40B4-BE49-F238E27FC236}">
                <a16:creationId xmlns:a16="http://schemas.microsoft.com/office/drawing/2014/main" id="{36DA487F-00E6-4C6C-B45B-108ED9C0AF75}"/>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t="6350"/>
          <a:stretch/>
        </p:blipFill>
        <p:spPr>
          <a:xfrm>
            <a:off x="1436557" y="920902"/>
            <a:ext cx="6270885" cy="5112427"/>
          </a:xfrm>
          <a:prstGeom prst="rect">
            <a:avLst/>
          </a:prstGeom>
        </p:spPr>
      </p:pic>
      <p:sp>
        <p:nvSpPr>
          <p:cNvPr id="7" name="TextBox 3"/>
          <p:cNvSpPr txBox="1"/>
          <p:nvPr/>
        </p:nvSpPr>
        <p:spPr>
          <a:xfrm>
            <a:off x="88805" y="69157"/>
            <a:ext cx="8153400" cy="461665"/>
          </a:xfrm>
          <a:prstGeom prst="rect">
            <a:avLst/>
          </a:prstGeom>
          <a:noFill/>
        </p:spPr>
        <p:txBody>
          <a:bodyPr wrap="square" rtlCol="0">
            <a:spAutoFit/>
          </a:bodyPr>
          <a:lstStyle/>
          <a:p>
            <a:r>
              <a:rPr lang="fr-FR" sz="2400" b="1" dirty="0">
                <a:solidFill>
                  <a:schemeClr val="accent1">
                    <a:lumMod val="75000"/>
                  </a:schemeClr>
                </a:solidFill>
              </a:rPr>
              <a:t>Introduction</a:t>
            </a:r>
          </a:p>
        </p:txBody>
      </p:sp>
    </p:spTree>
    <p:custDataLst>
      <p:tags r:id="rId1"/>
    </p:custDataLst>
    <p:extLst>
      <p:ext uri="{BB962C8B-B14F-4D97-AF65-F5344CB8AC3E}">
        <p14:creationId xmlns:p14="http://schemas.microsoft.com/office/powerpoint/2010/main" val="134627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4"/>
            <a:stretch>
              <a:fillRect/>
            </a:stretch>
          </a:blipFill>
        </p:spPr>
      </p:pic>
      <p:grpSp>
        <p:nvGrpSpPr>
          <p:cNvPr id="23" name="Agrupar 22">
            <a:extLst>
              <a:ext uri="{FF2B5EF4-FFF2-40B4-BE49-F238E27FC236}">
                <a16:creationId xmlns:a16="http://schemas.microsoft.com/office/drawing/2014/main" id="{4DFF54A4-E0EB-453C-84DE-1F6A26AD2883}"/>
              </a:ext>
            </a:extLst>
          </p:cNvPr>
          <p:cNvGrpSpPr/>
          <p:nvPr/>
        </p:nvGrpSpPr>
        <p:grpSpPr>
          <a:xfrm>
            <a:off x="146309" y="4777077"/>
            <a:ext cx="2286000" cy="843847"/>
            <a:chOff x="152398" y="5734599"/>
            <a:chExt cx="2286000" cy="843847"/>
          </a:xfrm>
        </p:grpSpPr>
        <p:cxnSp>
          <p:nvCxnSpPr>
            <p:cNvPr id="24" name="Conexão reta unidirecional 23">
              <a:extLst>
                <a:ext uri="{FF2B5EF4-FFF2-40B4-BE49-F238E27FC236}">
                  <a16:creationId xmlns:a16="http://schemas.microsoft.com/office/drawing/2014/main" id="{D196AD3F-73DF-4AAA-8075-969489F6B49C}"/>
                </a:ext>
              </a:extLst>
            </p:cNvPr>
            <p:cNvCxnSpPr>
              <a:cxnSpLocks/>
            </p:cNvCxnSpPr>
            <p:nvPr/>
          </p:nvCxnSpPr>
          <p:spPr>
            <a:xfrm>
              <a:off x="1283674" y="5734599"/>
              <a:ext cx="0" cy="436099"/>
            </a:xfrm>
            <a:prstGeom prst="straightConnector1">
              <a:avLst/>
            </a:prstGeom>
            <a:ln w="38100">
              <a:solidFill>
                <a:srgbClr val="FF8585"/>
              </a:solidFill>
              <a:tailEnd type="triangle"/>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FAD5D6EC-E079-47E1-92C6-FA9F8EBEF553}"/>
                </a:ext>
              </a:extLst>
            </p:cNvPr>
            <p:cNvSpPr txBox="1"/>
            <p:nvPr/>
          </p:nvSpPr>
          <p:spPr>
            <a:xfrm>
              <a:off x="152398" y="6209114"/>
              <a:ext cx="2286000" cy="369332"/>
            </a:xfrm>
            <a:prstGeom prst="rect">
              <a:avLst/>
            </a:prstGeom>
            <a:solidFill>
              <a:schemeClr val="accent2">
                <a:lumMod val="20000"/>
                <a:lumOff val="80000"/>
              </a:schemeClr>
            </a:solidFill>
            <a:ln w="38100">
              <a:solidFill>
                <a:srgbClr val="FF8585"/>
              </a:solidFill>
            </a:ln>
          </p:spPr>
          <p:txBody>
            <a:bodyPr wrap="square" rtlCol="0">
              <a:spAutoFit/>
            </a:bodyPr>
            <a:lstStyle/>
            <a:p>
              <a:pPr algn="ctr"/>
              <a:r>
                <a:rPr lang="en-US" b="1" dirty="0"/>
                <a:t>Tumor development</a:t>
              </a:r>
            </a:p>
          </p:txBody>
        </p:sp>
      </p:grpSp>
      <p:grpSp>
        <p:nvGrpSpPr>
          <p:cNvPr id="26" name="Agrupar 25">
            <a:extLst>
              <a:ext uri="{FF2B5EF4-FFF2-40B4-BE49-F238E27FC236}">
                <a16:creationId xmlns:a16="http://schemas.microsoft.com/office/drawing/2014/main" id="{8D905EF6-723B-4685-BA68-AA153FF7FC55}"/>
              </a:ext>
            </a:extLst>
          </p:cNvPr>
          <p:cNvGrpSpPr/>
          <p:nvPr/>
        </p:nvGrpSpPr>
        <p:grpSpPr>
          <a:xfrm>
            <a:off x="3124200" y="4769838"/>
            <a:ext cx="2286000" cy="848500"/>
            <a:chOff x="3866268" y="5729946"/>
            <a:chExt cx="2286000" cy="848500"/>
          </a:xfrm>
          <a:solidFill>
            <a:schemeClr val="accent2">
              <a:lumMod val="20000"/>
              <a:lumOff val="80000"/>
            </a:schemeClr>
          </a:solidFill>
        </p:grpSpPr>
        <p:cxnSp>
          <p:nvCxnSpPr>
            <p:cNvPr id="27" name="Conexão reta unidirecional 26">
              <a:extLst>
                <a:ext uri="{FF2B5EF4-FFF2-40B4-BE49-F238E27FC236}">
                  <a16:creationId xmlns:a16="http://schemas.microsoft.com/office/drawing/2014/main" id="{373DB8B2-7F3B-4AC0-9273-D96C78202AD9}"/>
                </a:ext>
              </a:extLst>
            </p:cNvPr>
            <p:cNvCxnSpPr>
              <a:cxnSpLocks/>
            </p:cNvCxnSpPr>
            <p:nvPr/>
          </p:nvCxnSpPr>
          <p:spPr>
            <a:xfrm>
              <a:off x="5009268" y="5729946"/>
              <a:ext cx="0" cy="436099"/>
            </a:xfrm>
            <a:prstGeom prst="straightConnector1">
              <a:avLst/>
            </a:prstGeom>
            <a:grpFill/>
            <a:ln w="38100">
              <a:solidFill>
                <a:srgbClr val="FF8585"/>
              </a:solidFill>
              <a:tailEnd type="triangle"/>
            </a:ln>
          </p:spPr>
          <p:style>
            <a:lnRef idx="1">
              <a:schemeClr val="accent1"/>
            </a:lnRef>
            <a:fillRef idx="0">
              <a:schemeClr val="accent1"/>
            </a:fillRef>
            <a:effectRef idx="0">
              <a:schemeClr val="accent1"/>
            </a:effectRef>
            <a:fontRef idx="minor">
              <a:schemeClr val="tx1"/>
            </a:fontRef>
          </p:style>
        </p:cxnSp>
        <p:sp>
          <p:nvSpPr>
            <p:cNvPr id="28" name="CaixaDeTexto 27">
              <a:extLst>
                <a:ext uri="{FF2B5EF4-FFF2-40B4-BE49-F238E27FC236}">
                  <a16:creationId xmlns:a16="http://schemas.microsoft.com/office/drawing/2014/main" id="{1D64E9CA-9C6D-4FAA-B6CB-045729F76A31}"/>
                </a:ext>
              </a:extLst>
            </p:cNvPr>
            <p:cNvSpPr txBox="1"/>
            <p:nvPr/>
          </p:nvSpPr>
          <p:spPr>
            <a:xfrm>
              <a:off x="3866268" y="6209114"/>
              <a:ext cx="2286000" cy="369332"/>
            </a:xfrm>
            <a:prstGeom prst="rect">
              <a:avLst/>
            </a:prstGeom>
            <a:grpFill/>
            <a:ln w="38100">
              <a:solidFill>
                <a:srgbClr val="FF8585"/>
              </a:solidFill>
            </a:ln>
          </p:spPr>
          <p:txBody>
            <a:bodyPr wrap="square" rtlCol="0">
              <a:spAutoFit/>
            </a:bodyPr>
            <a:lstStyle/>
            <a:p>
              <a:pPr algn="ctr"/>
              <a:r>
                <a:rPr lang="en-US" b="1" dirty="0"/>
                <a:t>Tumor suppression</a:t>
              </a:r>
            </a:p>
          </p:txBody>
        </p:sp>
      </p:grpSp>
      <p:sp>
        <p:nvSpPr>
          <p:cNvPr id="29" name="CaixaDeTexto 28">
            <a:extLst>
              <a:ext uri="{FF2B5EF4-FFF2-40B4-BE49-F238E27FC236}">
                <a16:creationId xmlns:a16="http://schemas.microsoft.com/office/drawing/2014/main" id="{D32B6A71-5374-42A1-8E6B-4E4520D7B8B5}"/>
              </a:ext>
            </a:extLst>
          </p:cNvPr>
          <p:cNvSpPr txBox="1"/>
          <p:nvPr/>
        </p:nvSpPr>
        <p:spPr>
          <a:xfrm>
            <a:off x="838199" y="616032"/>
            <a:ext cx="2590797"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Estrogen Receptor (ER) </a:t>
            </a:r>
          </a:p>
        </p:txBody>
      </p:sp>
      <p:pic>
        <p:nvPicPr>
          <p:cNvPr id="30" name="ER_movie1">
            <a:hlinkClick r:id="" action="ppaction://media"/>
            <a:extLst>
              <a:ext uri="{FF2B5EF4-FFF2-40B4-BE49-F238E27FC236}">
                <a16:creationId xmlns:a16="http://schemas.microsoft.com/office/drawing/2014/main" id="{452AC4C1-B992-49F6-A341-535CA6F80D1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6999" r="26158" b="5375"/>
          <a:stretch/>
        </p:blipFill>
        <p:spPr>
          <a:xfrm>
            <a:off x="5582761" y="1628058"/>
            <a:ext cx="3485836" cy="3084309"/>
          </a:xfrm>
          <a:prstGeom prst="rect">
            <a:avLst/>
          </a:prstGeom>
        </p:spPr>
      </p:pic>
      <p:sp>
        <p:nvSpPr>
          <p:cNvPr id="31" name="CaixaDeTexto 30">
            <a:extLst>
              <a:ext uri="{FF2B5EF4-FFF2-40B4-BE49-F238E27FC236}">
                <a16:creationId xmlns:a16="http://schemas.microsoft.com/office/drawing/2014/main" id="{8399F0E0-A677-450A-A791-854018192CA8}"/>
              </a:ext>
            </a:extLst>
          </p:cNvPr>
          <p:cNvSpPr txBox="1"/>
          <p:nvPr/>
        </p:nvSpPr>
        <p:spPr>
          <a:xfrm>
            <a:off x="3380339" y="5776445"/>
            <a:ext cx="5791200" cy="246221"/>
          </a:xfrm>
          <a:prstGeom prst="rect">
            <a:avLst/>
          </a:prstGeom>
          <a:noFill/>
        </p:spPr>
        <p:txBody>
          <a:bodyPr wrap="square" rtlCol="0">
            <a:spAutoFit/>
          </a:bodyPr>
          <a:lstStyle/>
          <a:p>
            <a:pPr algn="r"/>
            <a:r>
              <a:rPr lang="pt-PT" sz="1000" dirty="0">
                <a:cs typeface="Arial" panose="020B0604020202020204" pitchFamily="34" charset="0"/>
              </a:rPr>
              <a:t>Augusto TV </a:t>
            </a:r>
            <a:r>
              <a:rPr lang="pt-PT" sz="1000" dirty="0" err="1">
                <a:cs typeface="Arial" panose="020B0604020202020204" pitchFamily="34" charset="0"/>
              </a:rPr>
              <a:t>et</a:t>
            </a:r>
            <a:r>
              <a:rPr lang="pt-PT" sz="1000" dirty="0">
                <a:cs typeface="Arial" panose="020B0604020202020204" pitchFamily="34" charset="0"/>
              </a:rPr>
              <a:t> al. (2018) </a:t>
            </a:r>
            <a:r>
              <a:rPr lang="pt-PT" sz="1000" dirty="0" err="1">
                <a:cs typeface="Arial" panose="020B0604020202020204" pitchFamily="34" charset="0"/>
              </a:rPr>
              <a:t>Endocr</a:t>
            </a:r>
            <a:r>
              <a:rPr lang="pt-PT" sz="1000" dirty="0">
                <a:cs typeface="Arial" panose="020B0604020202020204" pitchFamily="34" charset="0"/>
              </a:rPr>
              <a:t> </a:t>
            </a:r>
            <a:r>
              <a:rPr lang="pt-PT" sz="1000" dirty="0" err="1">
                <a:cs typeface="Arial" panose="020B0604020202020204" pitchFamily="34" charset="0"/>
              </a:rPr>
              <a:t>Relat</a:t>
            </a:r>
            <a:r>
              <a:rPr lang="pt-PT" sz="1000" dirty="0">
                <a:cs typeface="Arial" panose="020B0604020202020204" pitchFamily="34" charset="0"/>
              </a:rPr>
              <a:t> Cancer;25(5):R283-R301</a:t>
            </a:r>
          </a:p>
        </p:txBody>
      </p:sp>
      <p:sp>
        <p:nvSpPr>
          <p:cNvPr id="32" name="TextBox 3"/>
          <p:cNvSpPr txBox="1"/>
          <p:nvPr/>
        </p:nvSpPr>
        <p:spPr>
          <a:xfrm>
            <a:off x="88805" y="69157"/>
            <a:ext cx="8153400" cy="461665"/>
          </a:xfrm>
          <a:prstGeom prst="rect">
            <a:avLst/>
          </a:prstGeom>
          <a:noFill/>
        </p:spPr>
        <p:txBody>
          <a:bodyPr wrap="square" rtlCol="0">
            <a:spAutoFit/>
          </a:bodyPr>
          <a:lstStyle/>
          <a:p>
            <a:r>
              <a:rPr lang="fr-FR" sz="2400" b="1" dirty="0">
                <a:solidFill>
                  <a:schemeClr val="accent1">
                    <a:lumMod val="75000"/>
                  </a:schemeClr>
                </a:solidFill>
              </a:rPr>
              <a:t>Introduction</a:t>
            </a:r>
          </a:p>
        </p:txBody>
      </p:sp>
      <p:grpSp>
        <p:nvGrpSpPr>
          <p:cNvPr id="3" name="Agrupar 2">
            <a:extLst>
              <a:ext uri="{FF2B5EF4-FFF2-40B4-BE49-F238E27FC236}">
                <a16:creationId xmlns:a16="http://schemas.microsoft.com/office/drawing/2014/main" id="{D5FFCA8D-4347-4416-BAAA-1B94A06B71B1}"/>
              </a:ext>
            </a:extLst>
          </p:cNvPr>
          <p:cNvGrpSpPr/>
          <p:nvPr/>
        </p:nvGrpSpPr>
        <p:grpSpPr>
          <a:xfrm>
            <a:off x="152400" y="1193211"/>
            <a:ext cx="5257800" cy="3478914"/>
            <a:chOff x="457200" y="1193211"/>
            <a:chExt cx="5257800" cy="3478914"/>
          </a:xfrm>
        </p:grpSpPr>
        <p:grpSp>
          <p:nvGrpSpPr>
            <p:cNvPr id="6" name="Agrupar 5">
              <a:extLst>
                <a:ext uri="{FF2B5EF4-FFF2-40B4-BE49-F238E27FC236}">
                  <a16:creationId xmlns:a16="http://schemas.microsoft.com/office/drawing/2014/main" id="{B6699FEB-90F4-4B93-99C2-2F9D8D11D188}"/>
                </a:ext>
              </a:extLst>
            </p:cNvPr>
            <p:cNvGrpSpPr/>
            <p:nvPr/>
          </p:nvGrpSpPr>
          <p:grpSpPr>
            <a:xfrm>
              <a:off x="457200" y="1193211"/>
              <a:ext cx="5257800" cy="3478914"/>
              <a:chOff x="883920" y="590841"/>
              <a:chExt cx="5257800" cy="3538953"/>
            </a:xfrm>
          </p:grpSpPr>
          <p:sp>
            <p:nvSpPr>
              <p:cNvPr id="8" name="CaixaDeTexto 7">
                <a:extLst>
                  <a:ext uri="{FF2B5EF4-FFF2-40B4-BE49-F238E27FC236}">
                    <a16:creationId xmlns:a16="http://schemas.microsoft.com/office/drawing/2014/main" id="{13932A59-A80E-4784-B63A-5D4817C42135}"/>
                  </a:ext>
                </a:extLst>
              </p:cNvPr>
              <p:cNvSpPr txBox="1"/>
              <p:nvPr/>
            </p:nvSpPr>
            <p:spPr>
              <a:xfrm>
                <a:off x="2841674" y="590841"/>
                <a:ext cx="1336431" cy="369332"/>
              </a:xfrm>
              <a:prstGeom prst="rect">
                <a:avLst/>
              </a:prstGeom>
              <a:solidFill>
                <a:schemeClr val="accent5">
                  <a:lumMod val="20000"/>
                  <a:lumOff val="80000"/>
                </a:schemeClr>
              </a:solidFill>
              <a:ln w="38100">
                <a:solidFill>
                  <a:schemeClr val="accent5">
                    <a:lumMod val="60000"/>
                    <a:lumOff val="40000"/>
                  </a:schemeClr>
                </a:solidFill>
              </a:ln>
            </p:spPr>
            <p:txBody>
              <a:bodyPr wrap="square" rtlCol="0">
                <a:spAutoFit/>
              </a:bodyPr>
              <a:lstStyle/>
              <a:p>
                <a:pPr algn="ctr"/>
                <a:r>
                  <a:rPr lang="pt-PT" b="1" dirty="0" err="1"/>
                  <a:t>ERs</a:t>
                </a:r>
                <a:endParaRPr lang="pt-PT" b="1" dirty="0"/>
              </a:p>
            </p:txBody>
          </p:sp>
          <p:cxnSp>
            <p:nvCxnSpPr>
              <p:cNvPr id="9" name="Conexão reta 8">
                <a:extLst>
                  <a:ext uri="{FF2B5EF4-FFF2-40B4-BE49-F238E27FC236}">
                    <a16:creationId xmlns:a16="http://schemas.microsoft.com/office/drawing/2014/main" id="{C20799E4-FB0B-4255-AE48-F5CD6F4CEA0C}"/>
                  </a:ext>
                </a:extLst>
              </p:cNvPr>
              <p:cNvCxnSpPr>
                <a:cxnSpLocks/>
                <a:stCxn id="8" idx="2"/>
              </p:cNvCxnSpPr>
              <p:nvPr/>
            </p:nvCxnSpPr>
            <p:spPr>
              <a:xfrm>
                <a:off x="3509890" y="960173"/>
                <a:ext cx="0" cy="376256"/>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Conexão reta 10">
                <a:extLst>
                  <a:ext uri="{FF2B5EF4-FFF2-40B4-BE49-F238E27FC236}">
                    <a16:creationId xmlns:a16="http://schemas.microsoft.com/office/drawing/2014/main" id="{117667B2-067B-4D28-86C9-3CD46080935C}"/>
                  </a:ext>
                </a:extLst>
              </p:cNvPr>
              <p:cNvCxnSpPr>
                <a:cxnSpLocks/>
              </p:cNvCxnSpPr>
              <p:nvPr/>
            </p:nvCxnSpPr>
            <p:spPr>
              <a:xfrm flipH="1">
                <a:off x="3495823" y="1322361"/>
                <a:ext cx="150289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Conexão reta unidirecional 11">
                <a:extLst>
                  <a:ext uri="{FF2B5EF4-FFF2-40B4-BE49-F238E27FC236}">
                    <a16:creationId xmlns:a16="http://schemas.microsoft.com/office/drawing/2014/main" id="{9F7E817A-3EC5-4720-A1B3-5B39774BCA34}"/>
                  </a:ext>
                </a:extLst>
              </p:cNvPr>
              <p:cNvCxnSpPr>
                <a:cxnSpLocks/>
              </p:cNvCxnSpPr>
              <p:nvPr/>
            </p:nvCxnSpPr>
            <p:spPr>
              <a:xfrm>
                <a:off x="2026921" y="1308293"/>
                <a:ext cx="0" cy="43609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0B2A6655-8F70-481A-B427-8AE9289BEF58}"/>
                  </a:ext>
                </a:extLst>
              </p:cNvPr>
              <p:cNvCxnSpPr>
                <a:cxnSpLocks/>
              </p:cNvCxnSpPr>
              <p:nvPr/>
            </p:nvCxnSpPr>
            <p:spPr>
              <a:xfrm>
                <a:off x="4984652" y="1322361"/>
                <a:ext cx="0" cy="43609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0B5A6B1E-F2F4-48D8-A9D4-8BC3A3434682}"/>
                  </a:ext>
                </a:extLst>
              </p:cNvPr>
              <p:cNvSpPr txBox="1"/>
              <p:nvPr/>
            </p:nvSpPr>
            <p:spPr>
              <a:xfrm>
                <a:off x="4316436" y="1800664"/>
                <a:ext cx="1336431" cy="369332"/>
              </a:xfrm>
              <a:prstGeom prst="rect">
                <a:avLst/>
              </a:prstGeom>
              <a:solidFill>
                <a:schemeClr val="accent5">
                  <a:lumMod val="20000"/>
                  <a:lumOff val="80000"/>
                </a:schemeClr>
              </a:solidFill>
              <a:ln w="38100">
                <a:solidFill>
                  <a:schemeClr val="accent5">
                    <a:lumMod val="60000"/>
                    <a:lumOff val="40000"/>
                  </a:schemeClr>
                </a:solidFill>
              </a:ln>
            </p:spPr>
            <p:txBody>
              <a:bodyPr wrap="square" rtlCol="0">
                <a:spAutoFit/>
              </a:bodyPr>
              <a:lstStyle/>
              <a:p>
                <a:pPr algn="ctr"/>
                <a:r>
                  <a:rPr lang="pt-PT" b="1" dirty="0"/>
                  <a:t>ER</a:t>
                </a:r>
                <a:r>
                  <a:rPr lang="el-GR" b="1" dirty="0">
                    <a:latin typeface="Times New Roman" panose="02020603050405020304" pitchFamily="18" charset="0"/>
                    <a:cs typeface="Times New Roman" panose="02020603050405020304" pitchFamily="18" charset="0"/>
                  </a:rPr>
                  <a:t>β</a:t>
                </a:r>
                <a:endParaRPr lang="pt-PT" b="1" dirty="0"/>
              </a:p>
            </p:txBody>
          </p:sp>
          <p:sp>
            <p:nvSpPr>
              <p:cNvPr id="15" name="CaixaDeTexto 14">
                <a:extLst>
                  <a:ext uri="{FF2B5EF4-FFF2-40B4-BE49-F238E27FC236}">
                    <a16:creationId xmlns:a16="http://schemas.microsoft.com/office/drawing/2014/main" id="{D4ADCE7A-4874-4ABC-B51F-05EC3895AA5D}"/>
                  </a:ext>
                </a:extLst>
              </p:cNvPr>
              <p:cNvSpPr txBox="1"/>
              <p:nvPr/>
            </p:nvSpPr>
            <p:spPr>
              <a:xfrm>
                <a:off x="1358705" y="1796532"/>
                <a:ext cx="1336431" cy="369332"/>
              </a:xfrm>
              <a:prstGeom prst="rect">
                <a:avLst/>
              </a:prstGeom>
              <a:solidFill>
                <a:schemeClr val="accent5">
                  <a:lumMod val="20000"/>
                  <a:lumOff val="80000"/>
                </a:schemeClr>
              </a:solidFill>
              <a:ln w="38100">
                <a:solidFill>
                  <a:schemeClr val="accent5">
                    <a:lumMod val="60000"/>
                    <a:lumOff val="40000"/>
                  </a:schemeClr>
                </a:solidFill>
              </a:ln>
            </p:spPr>
            <p:txBody>
              <a:bodyPr wrap="square" rtlCol="0">
                <a:spAutoFit/>
              </a:bodyPr>
              <a:lstStyle/>
              <a:p>
                <a:pPr algn="ctr"/>
                <a:r>
                  <a:rPr lang="pt-PT" b="1" dirty="0"/>
                  <a:t>ER</a:t>
                </a:r>
                <a:r>
                  <a:rPr lang="el-GR" b="1" dirty="0">
                    <a:latin typeface="Times New Roman" panose="02020603050405020304" pitchFamily="18" charset="0"/>
                    <a:cs typeface="Times New Roman" panose="02020603050405020304" pitchFamily="18" charset="0"/>
                  </a:rPr>
                  <a:t>α</a:t>
                </a:r>
                <a:endParaRPr lang="pt-PT" b="1" dirty="0"/>
              </a:p>
            </p:txBody>
          </p:sp>
          <p:cxnSp>
            <p:nvCxnSpPr>
              <p:cNvPr id="16" name="Conexão reta unidirecional 15">
                <a:extLst>
                  <a:ext uri="{FF2B5EF4-FFF2-40B4-BE49-F238E27FC236}">
                    <a16:creationId xmlns:a16="http://schemas.microsoft.com/office/drawing/2014/main" id="{67265E21-FA07-4A9F-ADE1-D9864901C5D1}"/>
                  </a:ext>
                </a:extLst>
              </p:cNvPr>
              <p:cNvCxnSpPr>
                <a:cxnSpLocks/>
              </p:cNvCxnSpPr>
              <p:nvPr/>
            </p:nvCxnSpPr>
            <p:spPr>
              <a:xfrm>
                <a:off x="2024577" y="2165864"/>
                <a:ext cx="0" cy="43609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xão reta unidirecional 16">
                <a:extLst>
                  <a:ext uri="{FF2B5EF4-FFF2-40B4-BE49-F238E27FC236}">
                    <a16:creationId xmlns:a16="http://schemas.microsoft.com/office/drawing/2014/main" id="{59D3A210-BDFD-4364-A09E-E3F04193F0B9}"/>
                  </a:ext>
                </a:extLst>
              </p:cNvPr>
              <p:cNvCxnSpPr>
                <a:cxnSpLocks/>
              </p:cNvCxnSpPr>
              <p:nvPr/>
            </p:nvCxnSpPr>
            <p:spPr>
              <a:xfrm>
                <a:off x="4995339" y="2165864"/>
                <a:ext cx="0" cy="43609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A0164E80-4151-48C4-A315-AC0EC4DE8418}"/>
                  </a:ext>
                </a:extLst>
              </p:cNvPr>
              <p:cNvSpPr txBox="1"/>
              <p:nvPr/>
            </p:nvSpPr>
            <p:spPr>
              <a:xfrm>
                <a:off x="883920" y="2645093"/>
                <a:ext cx="2286000" cy="1477328"/>
              </a:xfrm>
              <a:prstGeom prst="rect">
                <a:avLst/>
              </a:prstGeom>
              <a:noFill/>
              <a:ln w="38100">
                <a:solidFill>
                  <a:schemeClr val="accent5">
                    <a:lumMod val="60000"/>
                    <a:lumOff val="40000"/>
                  </a:schemeClr>
                </a:solidFill>
              </a:ln>
            </p:spPr>
            <p:txBody>
              <a:bodyPr wrap="square" rtlCol="0">
                <a:spAutoFit/>
              </a:bodyPr>
              <a:lstStyle/>
              <a:p>
                <a:pPr algn="ctr"/>
                <a:r>
                  <a:rPr lang="en-US" dirty="0"/>
                  <a:t>Growth and survival of breast epithelial cells, through cell proliferation and inhibition of apoptosis</a:t>
                </a:r>
              </a:p>
            </p:txBody>
          </p:sp>
          <p:sp>
            <p:nvSpPr>
              <p:cNvPr id="22" name="CaixaDeTexto 21">
                <a:extLst>
                  <a:ext uri="{FF2B5EF4-FFF2-40B4-BE49-F238E27FC236}">
                    <a16:creationId xmlns:a16="http://schemas.microsoft.com/office/drawing/2014/main" id="{8C961D69-7425-4E03-ABCC-105F86C310A6}"/>
                  </a:ext>
                </a:extLst>
              </p:cNvPr>
              <p:cNvSpPr txBox="1"/>
              <p:nvPr/>
            </p:nvSpPr>
            <p:spPr>
              <a:xfrm>
                <a:off x="3855720" y="2652466"/>
                <a:ext cx="2286000" cy="1477328"/>
              </a:xfrm>
              <a:prstGeom prst="rect">
                <a:avLst/>
              </a:prstGeom>
              <a:noFill/>
              <a:ln w="38100">
                <a:solidFill>
                  <a:schemeClr val="accent5">
                    <a:lumMod val="60000"/>
                    <a:lumOff val="40000"/>
                  </a:schemeClr>
                </a:solidFill>
              </a:ln>
            </p:spPr>
            <p:txBody>
              <a:bodyPr wrap="square" rtlCol="0">
                <a:spAutoFit/>
              </a:bodyPr>
              <a:lstStyle/>
              <a:p>
                <a:pPr algn="ctr"/>
                <a:endParaRPr lang="en-US" dirty="0"/>
              </a:p>
              <a:p>
                <a:pPr algn="ctr"/>
                <a:r>
                  <a:rPr lang="en-US" dirty="0"/>
                  <a:t>Anti-proliferative and pro-apoptotic properties</a:t>
                </a:r>
              </a:p>
              <a:p>
                <a:pPr algn="ctr"/>
                <a:endParaRPr lang="en-US" dirty="0"/>
              </a:p>
            </p:txBody>
          </p:sp>
        </p:grpSp>
        <p:cxnSp>
          <p:nvCxnSpPr>
            <p:cNvPr id="33" name="Conexão reta 32">
              <a:extLst>
                <a:ext uri="{FF2B5EF4-FFF2-40B4-BE49-F238E27FC236}">
                  <a16:creationId xmlns:a16="http://schemas.microsoft.com/office/drawing/2014/main" id="{57C71677-489F-4B10-8990-F7B7AA958B25}"/>
                </a:ext>
              </a:extLst>
            </p:cNvPr>
            <p:cNvCxnSpPr>
              <a:cxnSpLocks/>
            </p:cNvCxnSpPr>
            <p:nvPr/>
          </p:nvCxnSpPr>
          <p:spPr>
            <a:xfrm flipH="1">
              <a:off x="1594109" y="1912321"/>
              <a:ext cx="150289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10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8"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0"/>
                                        </p:tgtEl>
                                      </p:cBhvr>
                                    </p:cmd>
                                  </p:childTnLst>
                                </p:cTn>
                              </p:par>
                            </p:childTnLst>
                          </p:cTn>
                        </p:par>
                      </p:childTnLst>
                    </p:cTn>
                  </p:par>
                </p:childTnLst>
              </p:cTn>
              <p:nextCondLst>
                <p:cond evt="onClick" delay="0">
                  <p:tgtEl>
                    <p:spTgt spid="30"/>
                  </p:tgtEl>
                </p:cond>
              </p:nextCondLst>
            </p:seq>
            <p:video>
              <p:cMediaNode vol="80000">
                <p:cTn id="20" fill="hold" display="0">
                  <p:stCondLst>
                    <p:cond delay="indefinite"/>
                  </p:stCondLst>
                </p:cTn>
                <p:tgtEl>
                  <p:spTgt spid="3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6" name="CaixaDeTexto 5">
            <a:extLst>
              <a:ext uri="{FF2B5EF4-FFF2-40B4-BE49-F238E27FC236}">
                <a16:creationId xmlns:a16="http://schemas.microsoft.com/office/drawing/2014/main" id="{F00BECC7-9C17-4C43-B91A-F141F9C969DA}"/>
              </a:ext>
            </a:extLst>
          </p:cNvPr>
          <p:cNvSpPr txBox="1"/>
          <p:nvPr/>
        </p:nvSpPr>
        <p:spPr>
          <a:xfrm>
            <a:off x="838199" y="616032"/>
            <a:ext cx="2590797"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cs typeface="Arial" panose="020B0604020202020204" pitchFamily="34" charset="0"/>
              </a:rPr>
              <a:t>Endocrine Therapy </a:t>
            </a:r>
          </a:p>
        </p:txBody>
      </p:sp>
      <p:grpSp>
        <p:nvGrpSpPr>
          <p:cNvPr id="55" name="Agrupar 54">
            <a:extLst>
              <a:ext uri="{FF2B5EF4-FFF2-40B4-BE49-F238E27FC236}">
                <a16:creationId xmlns:a16="http://schemas.microsoft.com/office/drawing/2014/main" id="{DE175772-A873-48BE-9136-B348E414821B}"/>
              </a:ext>
            </a:extLst>
          </p:cNvPr>
          <p:cNvGrpSpPr/>
          <p:nvPr/>
        </p:nvGrpSpPr>
        <p:grpSpPr>
          <a:xfrm>
            <a:off x="1921411" y="1392331"/>
            <a:ext cx="5301177" cy="3710954"/>
            <a:chOff x="0" y="1219313"/>
            <a:chExt cx="5301177" cy="3710954"/>
          </a:xfrm>
        </p:grpSpPr>
        <p:sp>
          <p:nvSpPr>
            <p:cNvPr id="22" name="CaixaDeTexto 21">
              <a:extLst>
                <a:ext uri="{FF2B5EF4-FFF2-40B4-BE49-F238E27FC236}">
                  <a16:creationId xmlns:a16="http://schemas.microsoft.com/office/drawing/2014/main" id="{8E49496F-A41C-4D94-9575-38FBF03B3F83}"/>
                </a:ext>
              </a:extLst>
            </p:cNvPr>
            <p:cNvSpPr txBox="1"/>
            <p:nvPr/>
          </p:nvSpPr>
          <p:spPr>
            <a:xfrm>
              <a:off x="1180970" y="1219313"/>
              <a:ext cx="2680798" cy="369332"/>
            </a:xfrm>
            <a:prstGeom prst="rect">
              <a:avLst/>
            </a:prstGeom>
            <a:solidFill>
              <a:schemeClr val="accent5">
                <a:lumMod val="20000"/>
                <a:lumOff val="80000"/>
              </a:schemeClr>
            </a:solidFill>
            <a:ln w="38100">
              <a:solidFill>
                <a:schemeClr val="accent5">
                  <a:lumMod val="60000"/>
                  <a:lumOff val="40000"/>
                </a:schemeClr>
              </a:solidFill>
            </a:ln>
          </p:spPr>
          <p:txBody>
            <a:bodyPr wrap="square" rtlCol="0">
              <a:spAutoFit/>
            </a:bodyPr>
            <a:lstStyle/>
            <a:p>
              <a:pPr algn="ctr"/>
              <a:r>
                <a:rPr lang="pt-PT" b="1" dirty="0"/>
                <a:t>ER </a:t>
              </a:r>
              <a:r>
                <a:rPr lang="pt-PT" b="1" dirty="0" err="1"/>
                <a:t>Modulators</a:t>
              </a:r>
              <a:r>
                <a:rPr lang="pt-PT" b="1" dirty="0"/>
                <a:t> </a:t>
              </a:r>
            </a:p>
          </p:txBody>
        </p:sp>
        <p:cxnSp>
          <p:nvCxnSpPr>
            <p:cNvPr id="23" name="Conexão reta 22">
              <a:extLst>
                <a:ext uri="{FF2B5EF4-FFF2-40B4-BE49-F238E27FC236}">
                  <a16:creationId xmlns:a16="http://schemas.microsoft.com/office/drawing/2014/main" id="{64BF91BB-F9CF-4A86-8E57-4CF07943189A}"/>
                </a:ext>
              </a:extLst>
            </p:cNvPr>
            <p:cNvCxnSpPr/>
            <p:nvPr/>
          </p:nvCxnSpPr>
          <p:spPr>
            <a:xfrm>
              <a:off x="2514546" y="1588645"/>
              <a:ext cx="0" cy="334053"/>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onexão reta 23">
              <a:extLst>
                <a:ext uri="{FF2B5EF4-FFF2-40B4-BE49-F238E27FC236}">
                  <a16:creationId xmlns:a16="http://schemas.microsoft.com/office/drawing/2014/main" id="{28A69E21-A80A-4A76-956F-23DC9F097E98}"/>
                </a:ext>
              </a:extLst>
            </p:cNvPr>
            <p:cNvCxnSpPr/>
            <p:nvPr/>
          </p:nvCxnSpPr>
          <p:spPr>
            <a:xfrm flipH="1">
              <a:off x="997369" y="1922698"/>
              <a:ext cx="3048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onexão reta unidirecional 24">
              <a:extLst>
                <a:ext uri="{FF2B5EF4-FFF2-40B4-BE49-F238E27FC236}">
                  <a16:creationId xmlns:a16="http://schemas.microsoft.com/office/drawing/2014/main" id="{AA7C4FD5-4AA3-40AE-9EC6-87227F300197}"/>
                </a:ext>
              </a:extLst>
            </p:cNvPr>
            <p:cNvCxnSpPr/>
            <p:nvPr/>
          </p:nvCxnSpPr>
          <p:spPr>
            <a:xfrm>
              <a:off x="1011224" y="1908843"/>
              <a:ext cx="0" cy="37605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xão reta unidirecional 25">
              <a:extLst>
                <a:ext uri="{FF2B5EF4-FFF2-40B4-BE49-F238E27FC236}">
                  <a16:creationId xmlns:a16="http://schemas.microsoft.com/office/drawing/2014/main" id="{035236F6-8E45-42F2-8F48-3C40BD438482}"/>
                </a:ext>
              </a:extLst>
            </p:cNvPr>
            <p:cNvCxnSpPr/>
            <p:nvPr/>
          </p:nvCxnSpPr>
          <p:spPr>
            <a:xfrm>
              <a:off x="4031514" y="1908843"/>
              <a:ext cx="0" cy="37605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Agrupar 26">
              <a:extLst>
                <a:ext uri="{FF2B5EF4-FFF2-40B4-BE49-F238E27FC236}">
                  <a16:creationId xmlns:a16="http://schemas.microsoft.com/office/drawing/2014/main" id="{C1E3DFEB-087B-495F-A6F6-BBAF910D0935}"/>
                </a:ext>
              </a:extLst>
            </p:cNvPr>
            <p:cNvGrpSpPr/>
            <p:nvPr/>
          </p:nvGrpSpPr>
          <p:grpSpPr>
            <a:xfrm>
              <a:off x="153412" y="2329660"/>
              <a:ext cx="1687913" cy="1495363"/>
              <a:chOff x="714577" y="3328288"/>
              <a:chExt cx="1687913" cy="1495363"/>
            </a:xfrm>
          </p:grpSpPr>
          <p:pic>
            <p:nvPicPr>
              <p:cNvPr id="52" name="Imagem 51">
                <a:extLst>
                  <a:ext uri="{FF2B5EF4-FFF2-40B4-BE49-F238E27FC236}">
                    <a16:creationId xmlns:a16="http://schemas.microsoft.com/office/drawing/2014/main" id="{DD1BDDCF-A8EB-4C72-B5E6-EB6929CA4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577" y="3328288"/>
                <a:ext cx="1687913" cy="1265934"/>
              </a:xfrm>
              <a:prstGeom prst="rect">
                <a:avLst/>
              </a:prstGeom>
            </p:spPr>
          </p:pic>
          <p:sp>
            <p:nvSpPr>
              <p:cNvPr id="53" name="CaixaDeTexto 52">
                <a:extLst>
                  <a:ext uri="{FF2B5EF4-FFF2-40B4-BE49-F238E27FC236}">
                    <a16:creationId xmlns:a16="http://schemas.microsoft.com/office/drawing/2014/main" id="{EB15DACD-C0BD-4485-8862-8F8C750F2467}"/>
                  </a:ext>
                </a:extLst>
              </p:cNvPr>
              <p:cNvSpPr txBox="1"/>
              <p:nvPr/>
            </p:nvSpPr>
            <p:spPr>
              <a:xfrm>
                <a:off x="734188" y="4454319"/>
                <a:ext cx="1648690" cy="369332"/>
              </a:xfrm>
              <a:prstGeom prst="rect">
                <a:avLst/>
              </a:prstGeom>
              <a:noFill/>
            </p:spPr>
            <p:txBody>
              <a:bodyPr wrap="square" rtlCol="0">
                <a:spAutoFit/>
              </a:bodyPr>
              <a:lstStyle/>
              <a:p>
                <a:pPr algn="ctr"/>
                <a:r>
                  <a:rPr lang="pt-PT" dirty="0" err="1"/>
                  <a:t>Tamoxifen</a:t>
                </a:r>
                <a:endParaRPr lang="pt-PT" dirty="0"/>
              </a:p>
            </p:txBody>
          </p:sp>
        </p:grpSp>
        <p:grpSp>
          <p:nvGrpSpPr>
            <p:cNvPr id="28" name="Agrupar 27">
              <a:extLst>
                <a:ext uri="{FF2B5EF4-FFF2-40B4-BE49-F238E27FC236}">
                  <a16:creationId xmlns:a16="http://schemas.microsoft.com/office/drawing/2014/main" id="{C7DCC7DE-C2DE-46B3-B764-11FB0A9BD98A}"/>
                </a:ext>
              </a:extLst>
            </p:cNvPr>
            <p:cNvGrpSpPr/>
            <p:nvPr/>
          </p:nvGrpSpPr>
          <p:grpSpPr>
            <a:xfrm>
              <a:off x="2422359" y="2329660"/>
              <a:ext cx="2878818" cy="1489876"/>
              <a:chOff x="2983524" y="3328288"/>
              <a:chExt cx="2878818" cy="1489876"/>
            </a:xfrm>
          </p:grpSpPr>
          <p:pic>
            <p:nvPicPr>
              <p:cNvPr id="50" name="Imagem 49" descr="Uma imagem com objeto&#10;&#10;Descrição gerada automaticamente">
                <a:extLst>
                  <a:ext uri="{FF2B5EF4-FFF2-40B4-BE49-F238E27FC236}">
                    <a16:creationId xmlns:a16="http://schemas.microsoft.com/office/drawing/2014/main" id="{891C9DF9-4AE3-4051-AE4C-88B0F80AA8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524" y="3328288"/>
                <a:ext cx="2878818" cy="881116"/>
              </a:xfrm>
              <a:prstGeom prst="rect">
                <a:avLst/>
              </a:prstGeom>
            </p:spPr>
          </p:pic>
          <p:sp>
            <p:nvSpPr>
              <p:cNvPr id="51" name="CaixaDeTexto 50">
                <a:extLst>
                  <a:ext uri="{FF2B5EF4-FFF2-40B4-BE49-F238E27FC236}">
                    <a16:creationId xmlns:a16="http://schemas.microsoft.com/office/drawing/2014/main" id="{D773B5DF-5EE5-494B-A63D-91C5D4118FF6}"/>
                  </a:ext>
                </a:extLst>
              </p:cNvPr>
              <p:cNvSpPr txBox="1"/>
              <p:nvPr/>
            </p:nvSpPr>
            <p:spPr>
              <a:xfrm>
                <a:off x="3747655" y="4448832"/>
                <a:ext cx="1648690" cy="369332"/>
              </a:xfrm>
              <a:prstGeom prst="rect">
                <a:avLst/>
              </a:prstGeom>
              <a:noFill/>
            </p:spPr>
            <p:txBody>
              <a:bodyPr wrap="square" rtlCol="0">
                <a:spAutoFit/>
              </a:bodyPr>
              <a:lstStyle/>
              <a:p>
                <a:pPr algn="ctr"/>
                <a:r>
                  <a:rPr lang="pt-PT" dirty="0" err="1"/>
                  <a:t>Fulvestrant</a:t>
                </a:r>
                <a:endParaRPr lang="pt-PT" dirty="0"/>
              </a:p>
            </p:txBody>
          </p:sp>
        </p:grpSp>
        <p:cxnSp>
          <p:nvCxnSpPr>
            <p:cNvPr id="9" name="Conexão reta unidirecional 8">
              <a:extLst>
                <a:ext uri="{FF2B5EF4-FFF2-40B4-BE49-F238E27FC236}">
                  <a16:creationId xmlns:a16="http://schemas.microsoft.com/office/drawing/2014/main" id="{30EBD058-4573-46A3-B329-C72E64AF9F48}"/>
                </a:ext>
              </a:extLst>
            </p:cNvPr>
            <p:cNvCxnSpPr/>
            <p:nvPr/>
          </p:nvCxnSpPr>
          <p:spPr>
            <a:xfrm>
              <a:off x="997369" y="3854426"/>
              <a:ext cx="0" cy="37605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xão reta unidirecional 9">
              <a:extLst>
                <a:ext uri="{FF2B5EF4-FFF2-40B4-BE49-F238E27FC236}">
                  <a16:creationId xmlns:a16="http://schemas.microsoft.com/office/drawing/2014/main" id="{5F165919-13D3-4890-B392-6AEB92156736}"/>
                </a:ext>
              </a:extLst>
            </p:cNvPr>
            <p:cNvCxnSpPr/>
            <p:nvPr/>
          </p:nvCxnSpPr>
          <p:spPr>
            <a:xfrm>
              <a:off x="4045369" y="3819536"/>
              <a:ext cx="0" cy="37605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746A094F-1B53-4418-A798-174D6058506B}"/>
                </a:ext>
              </a:extLst>
            </p:cNvPr>
            <p:cNvSpPr txBox="1"/>
            <p:nvPr/>
          </p:nvSpPr>
          <p:spPr>
            <a:xfrm>
              <a:off x="0" y="4283936"/>
              <a:ext cx="1994735" cy="646331"/>
            </a:xfrm>
            <a:prstGeom prst="rect">
              <a:avLst/>
            </a:prstGeom>
            <a:noFill/>
            <a:ln w="38100">
              <a:solidFill>
                <a:schemeClr val="accent5">
                  <a:lumMod val="60000"/>
                  <a:lumOff val="40000"/>
                </a:schemeClr>
              </a:solidFill>
            </a:ln>
          </p:spPr>
          <p:txBody>
            <a:bodyPr wrap="square" rtlCol="0">
              <a:spAutoFit/>
            </a:bodyPr>
            <a:lstStyle/>
            <a:p>
              <a:pPr algn="ctr"/>
              <a:r>
                <a:rPr lang="pt-PT" dirty="0" err="1"/>
                <a:t>Pre-menopausal</a:t>
              </a:r>
              <a:r>
                <a:rPr lang="pt-PT" dirty="0"/>
                <a:t> </a:t>
              </a:r>
              <a:r>
                <a:rPr lang="pt-PT" dirty="0" err="1"/>
                <a:t>women</a:t>
              </a:r>
              <a:endParaRPr lang="pt-PT" dirty="0"/>
            </a:p>
          </p:txBody>
        </p:sp>
        <p:sp>
          <p:nvSpPr>
            <p:cNvPr id="12" name="CaixaDeTexto 11">
              <a:extLst>
                <a:ext uri="{FF2B5EF4-FFF2-40B4-BE49-F238E27FC236}">
                  <a16:creationId xmlns:a16="http://schemas.microsoft.com/office/drawing/2014/main" id="{DB15C528-8B09-4B98-9CE7-DC4C3EF52E3A}"/>
                </a:ext>
              </a:extLst>
            </p:cNvPr>
            <p:cNvSpPr txBox="1"/>
            <p:nvPr/>
          </p:nvSpPr>
          <p:spPr>
            <a:xfrm>
              <a:off x="2973465" y="4278858"/>
              <a:ext cx="2143808" cy="646331"/>
            </a:xfrm>
            <a:prstGeom prst="rect">
              <a:avLst/>
            </a:prstGeom>
            <a:noFill/>
            <a:ln w="38100">
              <a:solidFill>
                <a:schemeClr val="accent5">
                  <a:lumMod val="60000"/>
                  <a:lumOff val="40000"/>
                </a:schemeClr>
              </a:solidFill>
            </a:ln>
          </p:spPr>
          <p:txBody>
            <a:bodyPr wrap="square" rtlCol="0">
              <a:spAutoFit/>
            </a:bodyPr>
            <a:lstStyle/>
            <a:p>
              <a:pPr algn="ctr"/>
              <a:r>
                <a:rPr lang="pt-PT" dirty="0" err="1"/>
                <a:t>Pre</a:t>
              </a:r>
              <a:r>
                <a:rPr lang="pt-PT" dirty="0"/>
                <a:t>- </a:t>
              </a:r>
              <a:r>
                <a:rPr lang="pt-PT" dirty="0" err="1"/>
                <a:t>and</a:t>
              </a:r>
              <a:r>
                <a:rPr lang="pt-PT" dirty="0"/>
                <a:t> </a:t>
              </a:r>
              <a:r>
                <a:rPr lang="pt-PT" dirty="0" err="1"/>
                <a:t>post</a:t>
              </a:r>
              <a:r>
                <a:rPr lang="pt-PT" dirty="0"/>
                <a:t>- </a:t>
              </a:r>
              <a:r>
                <a:rPr lang="pt-PT" dirty="0" err="1"/>
                <a:t>menopausal</a:t>
              </a:r>
              <a:r>
                <a:rPr lang="pt-PT" dirty="0"/>
                <a:t> </a:t>
              </a:r>
              <a:r>
                <a:rPr lang="pt-PT" dirty="0" err="1"/>
                <a:t>women</a:t>
              </a:r>
              <a:endParaRPr lang="pt-PT" dirty="0"/>
            </a:p>
          </p:txBody>
        </p:sp>
      </p:grpSp>
      <p:sp>
        <p:nvSpPr>
          <p:cNvPr id="21" name="CaixaDeTexto 20">
            <a:extLst>
              <a:ext uri="{FF2B5EF4-FFF2-40B4-BE49-F238E27FC236}">
                <a16:creationId xmlns:a16="http://schemas.microsoft.com/office/drawing/2014/main" id="{8399F0E0-A677-450A-A791-854018192CA8}"/>
              </a:ext>
            </a:extLst>
          </p:cNvPr>
          <p:cNvSpPr txBox="1"/>
          <p:nvPr/>
        </p:nvSpPr>
        <p:spPr>
          <a:xfrm>
            <a:off x="3380339" y="5776445"/>
            <a:ext cx="5791200" cy="246221"/>
          </a:xfrm>
          <a:prstGeom prst="rect">
            <a:avLst/>
          </a:prstGeom>
          <a:noFill/>
        </p:spPr>
        <p:txBody>
          <a:bodyPr wrap="square" rtlCol="0">
            <a:spAutoFit/>
          </a:bodyPr>
          <a:lstStyle/>
          <a:p>
            <a:pPr algn="r"/>
            <a:r>
              <a:rPr lang="pt-PT" sz="1000" dirty="0">
                <a:cs typeface="Arial" panose="020B0604020202020204" pitchFamily="34" charset="0"/>
              </a:rPr>
              <a:t>Augusto TV </a:t>
            </a:r>
            <a:r>
              <a:rPr lang="pt-PT" sz="1000" dirty="0" err="1">
                <a:cs typeface="Arial" panose="020B0604020202020204" pitchFamily="34" charset="0"/>
              </a:rPr>
              <a:t>et</a:t>
            </a:r>
            <a:r>
              <a:rPr lang="pt-PT" sz="1000" dirty="0">
                <a:cs typeface="Arial" panose="020B0604020202020204" pitchFamily="34" charset="0"/>
              </a:rPr>
              <a:t> al. (2018) </a:t>
            </a:r>
            <a:r>
              <a:rPr lang="pt-PT" sz="1000" dirty="0" err="1">
                <a:cs typeface="Arial" panose="020B0604020202020204" pitchFamily="34" charset="0"/>
              </a:rPr>
              <a:t>Endocr</a:t>
            </a:r>
            <a:r>
              <a:rPr lang="pt-PT" sz="1000" dirty="0">
                <a:cs typeface="Arial" panose="020B0604020202020204" pitchFamily="34" charset="0"/>
              </a:rPr>
              <a:t> </a:t>
            </a:r>
            <a:r>
              <a:rPr lang="pt-PT" sz="1000" dirty="0" err="1">
                <a:cs typeface="Arial" panose="020B0604020202020204" pitchFamily="34" charset="0"/>
              </a:rPr>
              <a:t>Relat</a:t>
            </a:r>
            <a:r>
              <a:rPr lang="pt-PT" sz="1000" dirty="0">
                <a:cs typeface="Arial" panose="020B0604020202020204" pitchFamily="34" charset="0"/>
              </a:rPr>
              <a:t> Cancer;25(5):R283-R301</a:t>
            </a:r>
          </a:p>
        </p:txBody>
      </p:sp>
      <p:sp>
        <p:nvSpPr>
          <p:cNvPr id="29" name="TextBox 3"/>
          <p:cNvSpPr txBox="1"/>
          <p:nvPr/>
        </p:nvSpPr>
        <p:spPr>
          <a:xfrm>
            <a:off x="88805" y="69157"/>
            <a:ext cx="8153400" cy="461665"/>
          </a:xfrm>
          <a:prstGeom prst="rect">
            <a:avLst/>
          </a:prstGeom>
          <a:noFill/>
        </p:spPr>
        <p:txBody>
          <a:bodyPr wrap="square" rtlCol="0">
            <a:spAutoFit/>
          </a:bodyPr>
          <a:lstStyle/>
          <a:p>
            <a:r>
              <a:rPr lang="fr-FR" sz="2400" b="1" dirty="0">
                <a:solidFill>
                  <a:schemeClr val="accent1">
                    <a:lumMod val="75000"/>
                  </a:schemeClr>
                </a:solidFill>
              </a:rPr>
              <a:t>Introduction</a:t>
            </a:r>
          </a:p>
        </p:txBody>
      </p:sp>
    </p:spTree>
    <p:extLst>
      <p:ext uri="{BB962C8B-B14F-4D97-AF65-F5344CB8AC3E}">
        <p14:creationId xmlns:p14="http://schemas.microsoft.com/office/powerpoint/2010/main" val="28091510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1779</TotalTime>
  <Words>1099</Words>
  <Application>Microsoft Office PowerPoint</Application>
  <PresentationFormat>Apresentação no Ecrã (4:3)</PresentationFormat>
  <Paragraphs>286</Paragraphs>
  <Slides>29</Slides>
  <Notes>3</Notes>
  <HiddenSlides>0</HiddenSlides>
  <MMClips>2</MMClips>
  <ScaleCrop>false</ScaleCrop>
  <HeadingPairs>
    <vt:vector size="6" baseType="variant">
      <vt:variant>
        <vt:lpstr>Tipos de letra usados</vt:lpstr>
      </vt:variant>
      <vt:variant>
        <vt:i4>5</vt:i4>
      </vt:variant>
      <vt:variant>
        <vt:lpstr>Tema</vt:lpstr>
      </vt:variant>
      <vt:variant>
        <vt:i4>2</vt:i4>
      </vt:variant>
      <vt:variant>
        <vt:lpstr>Títulos dos diapositivos</vt:lpstr>
      </vt:variant>
      <vt:variant>
        <vt:i4>29</vt:i4>
      </vt:variant>
    </vt:vector>
  </HeadingPairs>
  <TitlesOfParts>
    <vt:vector size="36" baseType="lpstr">
      <vt:lpstr>Arial</vt:lpstr>
      <vt:lpstr>Calibri</vt:lpstr>
      <vt:lpstr>Calibri Light</vt:lpstr>
      <vt:lpstr>Times New Roman</vt:lpstr>
      <vt:lpstr>Wingdings</vt:lpstr>
      <vt:lpstr>Office Theme</vt:lpstr>
      <vt:lpstr>Custom Design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Bioquimica</cp:lastModifiedBy>
  <cp:revision>131</cp:revision>
  <dcterms:created xsi:type="dcterms:W3CDTF">2015-04-04T09:45:50Z</dcterms:created>
  <dcterms:modified xsi:type="dcterms:W3CDTF">2019-10-30T12:09:23Z</dcterms:modified>
</cp:coreProperties>
</file>