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56" r:id="rId3"/>
    <p:sldId id="267" r:id="rId4"/>
    <p:sldId id="258" r:id="rId5"/>
    <p:sldId id="259" r:id="rId6"/>
    <p:sldId id="268" r:id="rId7"/>
    <p:sldId id="261" r:id="rId8"/>
    <p:sldId id="269" r:id="rId9"/>
    <p:sldId id="270" r:id="rId10"/>
    <p:sldId id="274" r:id="rId11"/>
    <p:sldId id="271" r:id="rId12"/>
    <p:sldId id="275" r:id="rId13"/>
    <p:sldId id="272" r:id="rId14"/>
    <p:sldId id="273" r:id="rId15"/>
    <p:sldId id="265" r:id="rId16"/>
    <p:sldId id="276" r:id="rId17"/>
    <p:sldId id="26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80" d="100"/>
          <a:sy n="80" d="100"/>
        </p:scale>
        <p:origin x="11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10/28/2019</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payang.v@psu.ac.t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nwaborozed@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209800"/>
            <a:ext cx="8496300" cy="2693045"/>
          </a:xfrm>
          <a:prstGeom prst="rect">
            <a:avLst/>
          </a:prstGeom>
          <a:noFill/>
        </p:spPr>
        <p:txBody>
          <a:bodyPr wrap="square" rtlCol="0">
            <a:spAutoFit/>
          </a:bodyPr>
          <a:lstStyle/>
          <a:p>
            <a:pPr algn="ctr"/>
            <a:r>
              <a:rPr lang="en-GB" sz="2000" b="1" dirty="0"/>
              <a:t>Microencapsulation of bioactive leaf extracts of </a:t>
            </a:r>
            <a:r>
              <a:rPr lang="en-GB" sz="2000" b="1" i="1" dirty="0"/>
              <a:t>Eucalyptus </a:t>
            </a:r>
            <a:r>
              <a:rPr lang="en-GB" sz="2000" b="1" i="1" dirty="0" err="1"/>
              <a:t>camaldulensis</a:t>
            </a:r>
            <a:r>
              <a:rPr lang="en-GB" sz="2000" b="1" dirty="0"/>
              <a:t> by freeze drying technology using sodium alginate and sodium carboxymethyl cellulose as coating materials</a:t>
            </a:r>
          </a:p>
          <a:p>
            <a:endParaRPr lang="en-GB" sz="1100" dirty="0"/>
          </a:p>
          <a:p>
            <a:r>
              <a:rPr lang="en-GB" dirty="0"/>
              <a:t>Ozioma </a:t>
            </a:r>
            <a:r>
              <a:rPr lang="en-GB" dirty="0" err="1"/>
              <a:t>Forstinus</a:t>
            </a:r>
            <a:r>
              <a:rPr lang="en-GB" dirty="0"/>
              <a:t> Nwabor</a:t>
            </a:r>
            <a:r>
              <a:rPr lang="en-GB" baseline="30000" dirty="0"/>
              <a:t>1 </a:t>
            </a:r>
            <a:r>
              <a:rPr lang="en-GB" dirty="0"/>
              <a:t>and </a:t>
            </a:r>
            <a:r>
              <a:rPr lang="en-GB" u="sng" dirty="0" err="1"/>
              <a:t>Supayang</a:t>
            </a:r>
            <a:r>
              <a:rPr lang="en-GB" u="sng" dirty="0"/>
              <a:t> </a:t>
            </a:r>
            <a:r>
              <a:rPr lang="en-GB" u="sng" dirty="0" err="1"/>
              <a:t>Piyawan</a:t>
            </a:r>
            <a:r>
              <a:rPr lang="en-GB" u="sng" dirty="0"/>
              <a:t> Voravuthikunchai</a:t>
            </a:r>
            <a:r>
              <a:rPr lang="en-GB" baseline="30000" dirty="0"/>
              <a:t>1</a:t>
            </a:r>
            <a:r>
              <a:rPr lang="en-GB" dirty="0"/>
              <a:t>*</a:t>
            </a:r>
            <a:r>
              <a:rPr lang="en-GB" sz="2000" dirty="0"/>
              <a:t> </a:t>
            </a:r>
          </a:p>
          <a:p>
            <a:endParaRPr lang="en-GB" dirty="0"/>
          </a:p>
          <a:p>
            <a:r>
              <a:rPr lang="en-GB" sz="1400" i="1" baseline="30000" dirty="0"/>
              <a:t>1</a:t>
            </a:r>
            <a:r>
              <a:rPr lang="en-GB" sz="1400" i="1" dirty="0"/>
              <a:t>Excellence Research Laboratory on Natural Products, Department of Microbiology, Faculty of Science and Natural Product Research </a:t>
            </a:r>
            <a:r>
              <a:rPr lang="en-GB" sz="1400" i="1" dirty="0" err="1"/>
              <a:t>Center</a:t>
            </a:r>
            <a:r>
              <a:rPr lang="en-GB" sz="1400" i="1" dirty="0"/>
              <a:t> of Excellence, Prince of </a:t>
            </a:r>
            <a:r>
              <a:rPr lang="en-GB" sz="1400" i="1" dirty="0" err="1"/>
              <a:t>Songkla</a:t>
            </a:r>
            <a:r>
              <a:rPr lang="en-GB" sz="1400" i="1" dirty="0"/>
              <a:t> University, Hat </a:t>
            </a:r>
            <a:r>
              <a:rPr lang="en-GB" sz="1400" i="1" dirty="0" err="1"/>
              <a:t>Yai</a:t>
            </a:r>
            <a:r>
              <a:rPr lang="en-GB" sz="1400" i="1" dirty="0"/>
              <a:t>, Songkhla, 90112, Thailand</a:t>
            </a:r>
            <a:endParaRPr lang="en-GB" sz="1400" dirty="0"/>
          </a:p>
          <a:p>
            <a:endParaRPr lang="en-US" sz="1400" b="1" dirty="0"/>
          </a:p>
          <a:p>
            <a:r>
              <a:rPr lang="en-US" sz="1400" b="1" dirty="0"/>
              <a:t>*</a:t>
            </a:r>
            <a:r>
              <a:rPr lang="en-US" sz="1400" dirty="0"/>
              <a:t> </a:t>
            </a:r>
            <a:r>
              <a:rPr lang="en-US" i="1" dirty="0">
                <a:hlinkClick r:id="rId3"/>
              </a:rPr>
              <a:t>supayang.v@psu.ac.th</a:t>
            </a:r>
            <a:r>
              <a:rPr lang="en-US" i="1" dirty="0"/>
              <a:t>, </a:t>
            </a:r>
            <a:r>
              <a:rPr lang="en-US" i="1" dirty="0">
                <a:hlinkClick r:id="rId4"/>
              </a:rPr>
              <a:t>nwaborozed@gmail.com</a:t>
            </a:r>
            <a:r>
              <a:rPr lang="en-US" i="1" dirty="0"/>
              <a:t> </a:t>
            </a:r>
            <a:endParaRPr lang="fr-FR" sz="1400" i="1"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pic>
        <p:nvPicPr>
          <p:cNvPr id="2" name="Picture 1">
            <a:extLst>
              <a:ext uri="{FF2B5EF4-FFF2-40B4-BE49-F238E27FC236}">
                <a16:creationId xmlns:a16="http://schemas.microsoft.com/office/drawing/2014/main" id="{E088BBF2-A028-49FE-B352-06798FDEBFEE}"/>
              </a:ext>
            </a:extLst>
          </p:cNvPr>
          <p:cNvPicPr>
            <a:picLocks noChangeAspect="1"/>
          </p:cNvPicPr>
          <p:nvPr/>
        </p:nvPicPr>
        <p:blipFill>
          <a:blip r:embed="rId6"/>
          <a:stretch>
            <a:fillRect/>
          </a:stretch>
        </p:blipFill>
        <p:spPr>
          <a:xfrm>
            <a:off x="76200" y="4953000"/>
            <a:ext cx="8991600" cy="1454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a:extLst>
              <a:ext uri="{FF2B5EF4-FFF2-40B4-BE49-F238E27FC236}">
                <a16:creationId xmlns:a16="http://schemas.microsoft.com/office/drawing/2014/main" id="{952FBB4F-32FB-4948-B761-1B8CB9E55E69}"/>
              </a:ext>
            </a:extLst>
          </p:cNvPr>
          <p:cNvSpPr txBox="1"/>
          <p:nvPr/>
        </p:nvSpPr>
        <p:spPr>
          <a:xfrm>
            <a:off x="475707" y="4892358"/>
            <a:ext cx="2824704" cy="1325563"/>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2100" b="1" kern="1200">
                <a:solidFill>
                  <a:schemeClr val="bg1"/>
                </a:solidFill>
                <a:latin typeface="+mj-lt"/>
                <a:ea typeface="+mj-ea"/>
                <a:cs typeface="+mj-cs"/>
              </a:rPr>
              <a:t>FIGURE 2</a:t>
            </a:r>
          </a:p>
        </p:txBody>
      </p:sp>
      <p:pic>
        <p:nvPicPr>
          <p:cNvPr id="8" name="Picture 7">
            <a:extLst>
              <a:ext uri="{FF2B5EF4-FFF2-40B4-BE49-F238E27FC236}">
                <a16:creationId xmlns:a16="http://schemas.microsoft.com/office/drawing/2014/main" id="{8A2D9326-3953-485C-BB20-BC8284B498F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96356" y="963504"/>
            <a:ext cx="7946933" cy="2662224"/>
          </a:xfrm>
          <a:prstGeom prst="rect">
            <a:avLst/>
          </a:prstGeom>
          <a:noFill/>
        </p:spPr>
      </p:pic>
      <p:cxnSp>
        <p:nvCxnSpPr>
          <p:cNvPr id="15" name="Straight Connector 14">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C959FFE-CF44-49B2-8D48-09F454B0BB70}"/>
              </a:ext>
            </a:extLst>
          </p:cNvPr>
          <p:cNvSpPr txBox="1"/>
          <p:nvPr/>
        </p:nvSpPr>
        <p:spPr>
          <a:xfrm>
            <a:off x="3659088" y="4495800"/>
            <a:ext cx="5004852" cy="146178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kern="1200" dirty="0">
                <a:solidFill>
                  <a:schemeClr val="bg1"/>
                </a:solidFill>
                <a:latin typeface="+mn-lt"/>
                <a:ea typeface="+mn-ea"/>
                <a:cs typeface="+mn-cs"/>
              </a:rPr>
              <a:t>	The antioxidant activities of the microcapsules, demonstrated using the (A) DPPH and (B) ABTS assays. The capsules showed a concentration dependent inhibition with F5 showing the highest antioxidant properties and F1 the least antioxidant activity</a:t>
            </a:r>
          </a:p>
        </p:txBody>
      </p:sp>
      <p:sp>
        <p:nvSpPr>
          <p:cNvPr id="6" name="Slide Number Placeholder 5"/>
          <p:cNvSpPr>
            <a:spLocks noGrp="1"/>
          </p:cNvSpPr>
          <p:nvPr>
            <p:ph type="sldNum" sz="quarter" idx="12"/>
          </p:nvPr>
        </p:nvSpPr>
        <p:spPr>
          <a:xfrm>
            <a:off x="7900987" y="6356350"/>
            <a:ext cx="614363" cy="365125"/>
          </a:xfrm>
        </p:spPr>
        <p:txBody>
          <a:bodyPr vert="horz" lIns="91440" tIns="45720" rIns="91440" bIns="45720" rtlCol="0" anchor="ctr">
            <a:normAutofit/>
          </a:bodyPr>
          <a:lstStyle/>
          <a:p>
            <a:pPr>
              <a:spcAft>
                <a:spcPts val="600"/>
              </a:spcAft>
            </a:pPr>
            <a:fld id="{FCAEAE96-855E-42B1-8DE9-9C9E68DE18C5}" type="slidenum">
              <a:rPr lang="en-US" sz="1000" kern="1200">
                <a:solidFill>
                  <a:schemeClr val="bg1">
                    <a:alpha val="70000"/>
                  </a:schemeClr>
                </a:solidFill>
                <a:latin typeface="+mn-lt"/>
                <a:ea typeface="+mn-ea"/>
                <a:cs typeface="+mn-cs"/>
              </a:rPr>
              <a:pPr>
                <a:spcAft>
                  <a:spcPts val="600"/>
                </a:spcAft>
              </a:pPr>
              <a:t>10</a:t>
            </a:fld>
            <a:endParaRPr lang="en-US" sz="1000" kern="1200">
              <a:solidFill>
                <a:schemeClr val="bg1">
                  <a:alpha val="70000"/>
                </a:schemeClr>
              </a:solidFill>
              <a:latin typeface="+mn-lt"/>
              <a:ea typeface="+mn-ea"/>
              <a:cs typeface="+mn-cs"/>
            </a:endParaRP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Tree>
    <p:extLst>
      <p:ext uri="{BB962C8B-B14F-4D97-AF65-F5344CB8AC3E}">
        <p14:creationId xmlns:p14="http://schemas.microsoft.com/office/powerpoint/2010/main" val="17769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TextBox 6">
            <a:extLst>
              <a:ext uri="{FF2B5EF4-FFF2-40B4-BE49-F238E27FC236}">
                <a16:creationId xmlns:a16="http://schemas.microsoft.com/office/drawing/2014/main" id="{952FBB4F-32FB-4948-B761-1B8CB9E55E69}"/>
              </a:ext>
            </a:extLst>
          </p:cNvPr>
          <p:cNvSpPr txBox="1"/>
          <p:nvPr/>
        </p:nvSpPr>
        <p:spPr>
          <a:xfrm>
            <a:off x="457199" y="228600"/>
            <a:ext cx="1828801" cy="461665"/>
          </a:xfrm>
          <a:prstGeom prst="rect">
            <a:avLst/>
          </a:prstGeom>
          <a:noFill/>
        </p:spPr>
        <p:txBody>
          <a:bodyPr wrap="square" rtlCol="0">
            <a:spAutoFit/>
          </a:bodyPr>
          <a:lstStyle/>
          <a:p>
            <a:r>
              <a:rPr lang="en-US" sz="2400" b="1" dirty="0">
                <a:solidFill>
                  <a:srgbClr val="7030A0"/>
                </a:solidFill>
              </a:rPr>
              <a:t>FIGURE 3</a:t>
            </a:r>
            <a:endParaRPr lang="en-GB" sz="2400" b="1" dirty="0">
              <a:solidFill>
                <a:srgbClr val="7030A0"/>
              </a:solidFill>
            </a:endParaRPr>
          </a:p>
        </p:txBody>
      </p:sp>
      <p:pic>
        <p:nvPicPr>
          <p:cNvPr id="9" name="Picture 8">
            <a:extLst>
              <a:ext uri="{FF2B5EF4-FFF2-40B4-BE49-F238E27FC236}">
                <a16:creationId xmlns:a16="http://schemas.microsoft.com/office/drawing/2014/main" id="{30090A2B-CBF6-4E01-902F-732B255AEE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38201"/>
            <a:ext cx="4495800" cy="4038600"/>
          </a:xfrm>
          <a:prstGeom prst="rect">
            <a:avLst/>
          </a:prstGeom>
          <a:noFill/>
          <a:ln>
            <a:noFill/>
          </a:ln>
        </p:spPr>
      </p:pic>
      <p:sp>
        <p:nvSpPr>
          <p:cNvPr id="2" name="TextBox 1">
            <a:extLst>
              <a:ext uri="{FF2B5EF4-FFF2-40B4-BE49-F238E27FC236}">
                <a16:creationId xmlns:a16="http://schemas.microsoft.com/office/drawing/2014/main" id="{1319DB2B-7FB7-45DD-A6BF-BA95A92746B2}"/>
              </a:ext>
            </a:extLst>
          </p:cNvPr>
          <p:cNvSpPr txBox="1"/>
          <p:nvPr/>
        </p:nvSpPr>
        <p:spPr>
          <a:xfrm>
            <a:off x="5181600" y="1295400"/>
            <a:ext cx="3352800" cy="2862322"/>
          </a:xfrm>
          <a:prstGeom prst="rect">
            <a:avLst/>
          </a:prstGeom>
          <a:noFill/>
        </p:spPr>
        <p:txBody>
          <a:bodyPr wrap="square" rtlCol="0">
            <a:spAutoFit/>
          </a:bodyPr>
          <a:lstStyle/>
          <a:p>
            <a:pPr algn="ctr"/>
            <a:r>
              <a:rPr lang="en-GB" dirty="0">
                <a:solidFill>
                  <a:srgbClr val="002060"/>
                </a:solidFill>
              </a:rPr>
              <a:t>The total phenolic and flavonoid contents of the microcapsules are presented in (Figure 3).  The results indicate a TPC content of 0.26, 0.15, and 0.09 mg garlic acid equivalent/mg sample for formulation F5, F2 and F1 and a TFC of 0.21, 0.09 and 0.06 mg catechin equivalent/mg sample for F5, F2 and F1</a:t>
            </a:r>
          </a:p>
        </p:txBody>
      </p:sp>
    </p:spTree>
    <p:extLst>
      <p:ext uri="{BB962C8B-B14F-4D97-AF65-F5344CB8AC3E}">
        <p14:creationId xmlns:p14="http://schemas.microsoft.com/office/powerpoint/2010/main" val="34590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TextBox 6">
            <a:extLst>
              <a:ext uri="{FF2B5EF4-FFF2-40B4-BE49-F238E27FC236}">
                <a16:creationId xmlns:a16="http://schemas.microsoft.com/office/drawing/2014/main" id="{952FBB4F-32FB-4948-B761-1B8CB9E55E69}"/>
              </a:ext>
            </a:extLst>
          </p:cNvPr>
          <p:cNvSpPr txBox="1"/>
          <p:nvPr/>
        </p:nvSpPr>
        <p:spPr>
          <a:xfrm>
            <a:off x="6019799" y="290423"/>
            <a:ext cx="1828801" cy="461665"/>
          </a:xfrm>
          <a:prstGeom prst="rect">
            <a:avLst/>
          </a:prstGeom>
          <a:noFill/>
        </p:spPr>
        <p:txBody>
          <a:bodyPr wrap="square" rtlCol="0">
            <a:spAutoFit/>
          </a:bodyPr>
          <a:lstStyle/>
          <a:p>
            <a:r>
              <a:rPr lang="en-US" sz="2400" b="1" dirty="0">
                <a:solidFill>
                  <a:srgbClr val="7030A0"/>
                </a:solidFill>
              </a:rPr>
              <a:t>FIGURE 4</a:t>
            </a:r>
            <a:endParaRPr lang="en-GB" sz="2400" b="1" dirty="0">
              <a:solidFill>
                <a:srgbClr val="7030A0"/>
              </a:solidFill>
            </a:endParaRPr>
          </a:p>
        </p:txBody>
      </p:sp>
      <p:pic>
        <p:nvPicPr>
          <p:cNvPr id="9" name="Picture 8">
            <a:extLst>
              <a:ext uri="{FF2B5EF4-FFF2-40B4-BE49-F238E27FC236}">
                <a16:creationId xmlns:a16="http://schemas.microsoft.com/office/drawing/2014/main" id="{9DFB6713-D2F9-436F-AA21-DDDF09C8C1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0423"/>
            <a:ext cx="5410200" cy="5119777"/>
          </a:xfrm>
          <a:prstGeom prst="rect">
            <a:avLst/>
          </a:prstGeom>
          <a:noFill/>
          <a:ln>
            <a:noFill/>
          </a:ln>
        </p:spPr>
      </p:pic>
      <p:sp>
        <p:nvSpPr>
          <p:cNvPr id="13" name="Rectangle 4">
            <a:extLst>
              <a:ext uri="{FF2B5EF4-FFF2-40B4-BE49-F238E27FC236}">
                <a16:creationId xmlns:a16="http://schemas.microsoft.com/office/drawing/2014/main" id="{FB4FD36F-2E73-42C9-975D-E2B7DFCBC58B}"/>
              </a:ext>
            </a:extLst>
          </p:cNvPr>
          <p:cNvSpPr>
            <a:spLocks noChangeArrowheads="1"/>
          </p:cNvSpPr>
          <p:nvPr/>
        </p:nvSpPr>
        <p:spPr bwMode="auto">
          <a:xfrm rot="10800000" flipV="1">
            <a:off x="5791200" y="1121421"/>
            <a:ext cx="3200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Morphological examination of the microcapsules by scanning electron microscopy showed irregular shape and compact structure similar to previously observed micrograph for freeze dried microcapsules.</a:t>
            </a:r>
            <a:endParaRPr kumimoji="0" lang="en-GB" altLang="en-US" b="0" i="0" u="none" strike="noStrike" cap="none" normalizeH="0" baseline="0" dirty="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1497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TextBox 6">
            <a:extLst>
              <a:ext uri="{FF2B5EF4-FFF2-40B4-BE49-F238E27FC236}">
                <a16:creationId xmlns:a16="http://schemas.microsoft.com/office/drawing/2014/main" id="{952FBB4F-32FB-4948-B761-1B8CB9E55E69}"/>
              </a:ext>
            </a:extLst>
          </p:cNvPr>
          <p:cNvSpPr txBox="1"/>
          <p:nvPr/>
        </p:nvSpPr>
        <p:spPr>
          <a:xfrm>
            <a:off x="76200" y="0"/>
            <a:ext cx="1828801" cy="461665"/>
          </a:xfrm>
          <a:prstGeom prst="rect">
            <a:avLst/>
          </a:prstGeom>
          <a:noFill/>
        </p:spPr>
        <p:txBody>
          <a:bodyPr wrap="square" rtlCol="0">
            <a:spAutoFit/>
          </a:bodyPr>
          <a:lstStyle/>
          <a:p>
            <a:r>
              <a:rPr lang="en-US" sz="2400" b="1" dirty="0">
                <a:solidFill>
                  <a:srgbClr val="7030A0"/>
                </a:solidFill>
              </a:rPr>
              <a:t>FIGURE 5</a:t>
            </a:r>
            <a:endParaRPr lang="en-GB" sz="2400" b="1" dirty="0">
              <a:solidFill>
                <a:srgbClr val="7030A0"/>
              </a:solidFill>
            </a:endParaRPr>
          </a:p>
        </p:txBody>
      </p:sp>
      <p:pic>
        <p:nvPicPr>
          <p:cNvPr id="8" name="Picture 7">
            <a:extLst>
              <a:ext uri="{FF2B5EF4-FFF2-40B4-BE49-F238E27FC236}">
                <a16:creationId xmlns:a16="http://schemas.microsoft.com/office/drawing/2014/main" id="{ADD2E132-5708-4228-AE77-14295704FF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1" y="457201"/>
            <a:ext cx="7239000" cy="3628576"/>
          </a:xfrm>
          <a:prstGeom prst="rect">
            <a:avLst/>
          </a:prstGeom>
          <a:noFill/>
          <a:ln>
            <a:noFill/>
          </a:ln>
        </p:spPr>
      </p:pic>
      <p:sp>
        <p:nvSpPr>
          <p:cNvPr id="2" name="Rectangle 1">
            <a:extLst>
              <a:ext uri="{FF2B5EF4-FFF2-40B4-BE49-F238E27FC236}">
                <a16:creationId xmlns:a16="http://schemas.microsoft.com/office/drawing/2014/main" id="{6E75169B-1FD0-4283-8695-F7BF3D513710}"/>
              </a:ext>
            </a:extLst>
          </p:cNvPr>
          <p:cNvSpPr>
            <a:spLocks noChangeArrowheads="1"/>
          </p:cNvSpPr>
          <p:nvPr/>
        </p:nvSpPr>
        <p:spPr bwMode="auto">
          <a:xfrm>
            <a:off x="304800" y="4189274"/>
            <a:ext cx="8534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Cytocompatibility testing of microcapsules</a:t>
            </a:r>
            <a:endParaRPr kumimoji="0" lang="en-GB" altLang="en-US" b="0" i="0" u="none" strike="noStrike" cap="none" normalizeH="0" baseline="0" dirty="0">
              <a:ln>
                <a:noFill/>
              </a:ln>
              <a:solidFill>
                <a:srgbClr val="00206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The cytotoxicity evaluation of eluates obtained from microcapsules at various time intervals against human </a:t>
            </a:r>
            <a:r>
              <a:rPr kumimoji="0" lang="en-GB" altLang="en-US" b="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embroyonic</a:t>
            </a:r>
            <a:r>
              <a:rPr kumimoji="0" lang="en-GB" altLang="en-US" b="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colon cell </a:t>
            </a:r>
            <a:r>
              <a:rPr kumimoji="0" lang="en-GB" altLang="en-US" b="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Caco</a:t>
            </a:r>
            <a:r>
              <a:rPr kumimoji="0" lang="en-GB" altLang="en-US" b="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–2 showed &gt;80% cell viability when compared with the control (100%). Encapsulation of active compounds can reduce the adverse effects through regulated slow release with prolonged activity. </a:t>
            </a:r>
            <a:endParaRPr kumimoji="0" lang="en-GB" altLang="en-US" b="0" i="0" u="none" strike="noStrike" cap="none" normalizeH="0" baseline="0" dirty="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2283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3810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7" name="Picture 6">
            <a:extLst>
              <a:ext uri="{FF2B5EF4-FFF2-40B4-BE49-F238E27FC236}">
                <a16:creationId xmlns:a16="http://schemas.microsoft.com/office/drawing/2014/main"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TextBox 1">
            <a:extLst>
              <a:ext uri="{FF2B5EF4-FFF2-40B4-BE49-F238E27FC236}">
                <a16:creationId xmlns:a16="http://schemas.microsoft.com/office/drawing/2014/main" id="{32218DCC-014B-4239-8A21-C7CBC67E2CA9}"/>
              </a:ext>
            </a:extLst>
          </p:cNvPr>
          <p:cNvSpPr txBox="1"/>
          <p:nvPr/>
        </p:nvSpPr>
        <p:spPr>
          <a:xfrm>
            <a:off x="1254292" y="873096"/>
            <a:ext cx="7587916" cy="830997"/>
          </a:xfrm>
          <a:prstGeom prst="rect">
            <a:avLst/>
          </a:prstGeom>
          <a:noFill/>
        </p:spPr>
        <p:txBody>
          <a:bodyPr wrap="square" rtlCol="0">
            <a:spAutoFit/>
          </a:bodyPr>
          <a:lstStyle/>
          <a:p>
            <a:pPr marL="342900" indent="-342900" algn="r">
              <a:buFont typeface="Wingdings" panose="05000000000000000000" pitchFamily="2" charset="2"/>
              <a:buChar char="Ø"/>
            </a:pPr>
            <a:r>
              <a:rPr lang="en-GB" sz="2400" b="1" dirty="0">
                <a:solidFill>
                  <a:srgbClr val="002060"/>
                </a:solidFill>
              </a:rPr>
              <a:t>Freeze drying methods yielded microcapsules with good properties</a:t>
            </a:r>
          </a:p>
        </p:txBody>
      </p:sp>
      <p:sp>
        <p:nvSpPr>
          <p:cNvPr id="3" name="TextBox 2">
            <a:extLst>
              <a:ext uri="{FF2B5EF4-FFF2-40B4-BE49-F238E27FC236}">
                <a16:creationId xmlns:a16="http://schemas.microsoft.com/office/drawing/2014/main" id="{C6C10A13-01B5-4653-AC27-F9F8C305DD66}"/>
              </a:ext>
            </a:extLst>
          </p:cNvPr>
          <p:cNvSpPr txBox="1"/>
          <p:nvPr/>
        </p:nvSpPr>
        <p:spPr>
          <a:xfrm>
            <a:off x="152400" y="1929752"/>
            <a:ext cx="8039100" cy="1200329"/>
          </a:xfrm>
          <a:prstGeom prst="rect">
            <a:avLst/>
          </a:prstGeom>
          <a:noFill/>
        </p:spPr>
        <p:txBody>
          <a:bodyPr wrap="square" rtlCol="0">
            <a:spAutoFit/>
          </a:bodyPr>
          <a:lstStyle/>
          <a:p>
            <a:pPr marL="342900" indent="-342900">
              <a:buFont typeface="Wingdings" panose="05000000000000000000" pitchFamily="2" charset="2"/>
              <a:buChar char="Ø"/>
            </a:pPr>
            <a:r>
              <a:rPr lang="en-GB" sz="2400" b="1" dirty="0">
                <a:solidFill>
                  <a:srgbClr val="0070C0"/>
                </a:solidFill>
              </a:rPr>
              <a:t>Sodium alginate and sodium carboxymethyl cellulose co-polymers should good properties as encapsulants with excellent encapsulation efficiency and percentage yield </a:t>
            </a:r>
          </a:p>
        </p:txBody>
      </p:sp>
      <p:sp>
        <p:nvSpPr>
          <p:cNvPr id="5" name="TextBox 4">
            <a:extLst>
              <a:ext uri="{FF2B5EF4-FFF2-40B4-BE49-F238E27FC236}">
                <a16:creationId xmlns:a16="http://schemas.microsoft.com/office/drawing/2014/main" id="{C9356219-D376-4A93-A463-C53D11DF3D19}"/>
              </a:ext>
            </a:extLst>
          </p:cNvPr>
          <p:cNvSpPr txBox="1"/>
          <p:nvPr/>
        </p:nvSpPr>
        <p:spPr>
          <a:xfrm>
            <a:off x="1447800" y="3539441"/>
            <a:ext cx="7200900" cy="830997"/>
          </a:xfrm>
          <a:prstGeom prst="rect">
            <a:avLst/>
          </a:prstGeom>
          <a:noFill/>
        </p:spPr>
        <p:txBody>
          <a:bodyPr wrap="square" rtlCol="0">
            <a:spAutoFit/>
          </a:bodyPr>
          <a:lstStyle/>
          <a:p>
            <a:pPr marL="342900" indent="-342900" algn="r">
              <a:buFont typeface="Wingdings" panose="05000000000000000000" pitchFamily="2" charset="2"/>
              <a:buChar char="Ø"/>
            </a:pPr>
            <a:r>
              <a:rPr lang="en-GB" sz="2400" b="1" dirty="0">
                <a:solidFill>
                  <a:srgbClr val="002060"/>
                </a:solidFill>
              </a:rPr>
              <a:t>The capsules should high retention of the core as shown by the TPC and TFC contents</a:t>
            </a:r>
          </a:p>
        </p:txBody>
      </p:sp>
      <p:sp>
        <p:nvSpPr>
          <p:cNvPr id="8" name="TextBox 7">
            <a:extLst>
              <a:ext uri="{FF2B5EF4-FFF2-40B4-BE49-F238E27FC236}">
                <a16:creationId xmlns:a16="http://schemas.microsoft.com/office/drawing/2014/main" id="{D778A947-9DA8-4439-A7FF-EF93F2984DEE}"/>
              </a:ext>
            </a:extLst>
          </p:cNvPr>
          <p:cNvSpPr txBox="1"/>
          <p:nvPr/>
        </p:nvSpPr>
        <p:spPr>
          <a:xfrm>
            <a:off x="266700" y="4560493"/>
            <a:ext cx="7810500" cy="1200329"/>
          </a:xfrm>
          <a:prstGeom prst="rect">
            <a:avLst/>
          </a:prstGeom>
          <a:noFill/>
        </p:spPr>
        <p:txBody>
          <a:bodyPr wrap="square" rtlCol="0">
            <a:spAutoFit/>
          </a:bodyPr>
          <a:lstStyle/>
          <a:p>
            <a:pPr marL="342900" indent="-342900">
              <a:buFont typeface="Wingdings" panose="05000000000000000000" pitchFamily="2" charset="2"/>
              <a:buChar char="Ø"/>
            </a:pPr>
            <a:r>
              <a:rPr lang="en-GB" sz="2400" b="1" dirty="0">
                <a:solidFill>
                  <a:srgbClr val="0070C0"/>
                </a:solidFill>
              </a:rPr>
              <a:t>The microcapsules exhibited antimicrobial and antioxidant properties reflecting the release of the core material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3810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7" name="Picture 6">
            <a:extLst>
              <a:ext uri="{FF2B5EF4-FFF2-40B4-BE49-F238E27FC236}">
                <a16:creationId xmlns:a16="http://schemas.microsoft.com/office/drawing/2014/main"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TextBox 1">
            <a:extLst>
              <a:ext uri="{FF2B5EF4-FFF2-40B4-BE49-F238E27FC236}">
                <a16:creationId xmlns:a16="http://schemas.microsoft.com/office/drawing/2014/main" id="{32218DCC-014B-4239-8A21-C7CBC67E2CA9}"/>
              </a:ext>
            </a:extLst>
          </p:cNvPr>
          <p:cNvSpPr txBox="1"/>
          <p:nvPr/>
        </p:nvSpPr>
        <p:spPr>
          <a:xfrm>
            <a:off x="1905000" y="1371600"/>
            <a:ext cx="6629400" cy="830997"/>
          </a:xfrm>
          <a:prstGeom prst="rect">
            <a:avLst/>
          </a:prstGeom>
          <a:noFill/>
        </p:spPr>
        <p:txBody>
          <a:bodyPr wrap="square" rtlCol="0">
            <a:spAutoFit/>
          </a:bodyPr>
          <a:lstStyle/>
          <a:p>
            <a:pPr marL="342900" indent="-342900" algn="r">
              <a:buFont typeface="Wingdings" panose="05000000000000000000" pitchFamily="2" charset="2"/>
              <a:buChar char="Ø"/>
            </a:pPr>
            <a:r>
              <a:rPr lang="en-GB" sz="2400" b="1" dirty="0">
                <a:solidFill>
                  <a:srgbClr val="002060"/>
                </a:solidFill>
              </a:rPr>
              <a:t>Scanning electron microscopy revealed irregular microcapsules </a:t>
            </a:r>
          </a:p>
        </p:txBody>
      </p:sp>
      <p:sp>
        <p:nvSpPr>
          <p:cNvPr id="3" name="TextBox 2">
            <a:extLst>
              <a:ext uri="{FF2B5EF4-FFF2-40B4-BE49-F238E27FC236}">
                <a16:creationId xmlns:a16="http://schemas.microsoft.com/office/drawing/2014/main" id="{C6C10A13-01B5-4653-AC27-F9F8C305DD66}"/>
              </a:ext>
            </a:extLst>
          </p:cNvPr>
          <p:cNvSpPr txBox="1"/>
          <p:nvPr/>
        </p:nvSpPr>
        <p:spPr>
          <a:xfrm>
            <a:off x="381000" y="2601378"/>
            <a:ext cx="7315200" cy="830997"/>
          </a:xfrm>
          <a:prstGeom prst="rect">
            <a:avLst/>
          </a:prstGeom>
          <a:noFill/>
        </p:spPr>
        <p:txBody>
          <a:bodyPr wrap="square" rtlCol="0">
            <a:spAutoFit/>
          </a:bodyPr>
          <a:lstStyle/>
          <a:p>
            <a:pPr marL="342900" indent="-342900">
              <a:buFont typeface="Wingdings" panose="05000000000000000000" pitchFamily="2" charset="2"/>
              <a:buChar char="Ø"/>
            </a:pPr>
            <a:r>
              <a:rPr lang="en-GB" sz="2400" b="1" dirty="0">
                <a:solidFill>
                  <a:srgbClr val="0070C0"/>
                </a:solidFill>
              </a:rPr>
              <a:t>The microcapsules showed excellent compatibility with human embryonic colon cell Caco-2</a:t>
            </a:r>
          </a:p>
        </p:txBody>
      </p:sp>
    </p:spTree>
    <p:extLst>
      <p:ext uri="{BB962C8B-B14F-4D97-AF65-F5344CB8AC3E}">
        <p14:creationId xmlns:p14="http://schemas.microsoft.com/office/powerpoint/2010/main" val="343090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3314700" cy="461665"/>
          </a:xfrm>
          <a:prstGeom prst="rect">
            <a:avLst/>
          </a:prstGeom>
          <a:noFill/>
        </p:spPr>
        <p:txBody>
          <a:bodyPr wrap="square" rtlCol="0">
            <a:spAutoFit/>
          </a:bodyPr>
          <a:lstStyle/>
          <a:p>
            <a:r>
              <a:rPr lang="fr-FR" sz="2400" b="1" dirty="0"/>
              <a:t>Acknowledgments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Oval 1">
            <a:extLst>
              <a:ext uri="{FF2B5EF4-FFF2-40B4-BE49-F238E27FC236}">
                <a16:creationId xmlns:a16="http://schemas.microsoft.com/office/drawing/2014/main" id="{E010B831-3BE9-46AA-92AA-A08C6AF716CC}"/>
              </a:ext>
            </a:extLst>
          </p:cNvPr>
          <p:cNvSpPr/>
          <p:nvPr/>
        </p:nvSpPr>
        <p:spPr>
          <a:xfrm>
            <a:off x="2362200" y="1292996"/>
            <a:ext cx="6210300" cy="317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This work was supported by Thailand’s Education Hub for ASEAN Countries (Grant No. TEH-AC 013/2017) and TRF senior Research Scholar (Grant no. RTA 6180006), the Thailand Research Fund.</a:t>
            </a:r>
          </a:p>
        </p:txBody>
      </p:sp>
      <p:pic>
        <p:nvPicPr>
          <p:cNvPr id="7" name="Picture 6">
            <a:extLst>
              <a:ext uri="{FF2B5EF4-FFF2-40B4-BE49-F238E27FC236}">
                <a16:creationId xmlns:a16="http://schemas.microsoft.com/office/drawing/2014/main" id="{F0B3AF0B-E686-495E-B6C9-4187AFDF85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32" y="3200400"/>
            <a:ext cx="1931068" cy="24789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8534400" cy="923330"/>
          </a:xfrm>
          <a:prstGeom prst="rect">
            <a:avLst/>
          </a:prstGeom>
        </p:spPr>
        <p:txBody>
          <a:bodyPr wrap="square">
            <a:spAutoFit/>
          </a:bodyPr>
          <a:lstStyle/>
          <a:p>
            <a:pPr algn="ctr"/>
            <a:r>
              <a:rPr lang="en-GB" b="1" dirty="0"/>
              <a:t>Microencapsulation of bioactive leaf extracts of </a:t>
            </a:r>
            <a:r>
              <a:rPr lang="en-GB" b="1" i="1" dirty="0"/>
              <a:t>Eucalyptus </a:t>
            </a:r>
            <a:r>
              <a:rPr lang="en-GB" b="1" i="1" dirty="0" err="1"/>
              <a:t>camaldulensis</a:t>
            </a:r>
            <a:r>
              <a:rPr lang="en-GB" b="1" dirty="0"/>
              <a:t> by freeze drying technology using sodium alginate and sodium carboxymethyl cellulose as coating materials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pic>
        <p:nvPicPr>
          <p:cNvPr id="6" name="Picture 5">
            <a:extLst>
              <a:ext uri="{FF2B5EF4-FFF2-40B4-BE49-F238E27FC236}">
                <a16:creationId xmlns:a16="http://schemas.microsoft.com/office/drawing/2014/main" id="{DC722C6A-471C-4F3B-BD52-3F5425149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88" y="1070214"/>
            <a:ext cx="7830312" cy="4902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229600" cy="5509200"/>
          </a:xfrm>
          <a:prstGeom prst="rect">
            <a:avLst/>
          </a:prstGeom>
          <a:noFill/>
        </p:spPr>
        <p:txBody>
          <a:bodyPr wrap="square" rtlCol="0">
            <a:spAutoFit/>
          </a:bodyPr>
          <a:lstStyle/>
          <a:p>
            <a:r>
              <a:rPr lang="fr-FR" b="1" dirty="0"/>
              <a:t>Abstract:</a:t>
            </a:r>
          </a:p>
          <a:p>
            <a:endParaRPr lang="fr-FR" sz="1000" dirty="0"/>
          </a:p>
          <a:p>
            <a:pPr algn="just"/>
            <a:r>
              <a:rPr lang="en-GB" sz="1600" dirty="0">
                <a:solidFill>
                  <a:srgbClr val="002060"/>
                </a:solidFill>
                <a:latin typeface="+mj-lt"/>
              </a:rPr>
              <a:t>Bioactive crude ethanolic extracts of </a:t>
            </a:r>
            <a:r>
              <a:rPr lang="en-GB" sz="1600" i="1" dirty="0">
                <a:solidFill>
                  <a:srgbClr val="002060"/>
                </a:solidFill>
                <a:latin typeface="+mj-lt"/>
              </a:rPr>
              <a:t>Eucalyptus </a:t>
            </a:r>
            <a:r>
              <a:rPr lang="en-GB" sz="1600" i="1" dirty="0" err="1">
                <a:solidFill>
                  <a:srgbClr val="002060"/>
                </a:solidFill>
                <a:latin typeface="+mj-lt"/>
              </a:rPr>
              <a:t>camaldulensis</a:t>
            </a:r>
            <a:r>
              <a:rPr lang="en-GB" sz="1600" i="1" dirty="0">
                <a:solidFill>
                  <a:srgbClr val="002060"/>
                </a:solidFill>
                <a:latin typeface="+mj-lt"/>
              </a:rPr>
              <a:t> </a:t>
            </a:r>
            <a:r>
              <a:rPr lang="en-GB" sz="1600" dirty="0">
                <a:solidFill>
                  <a:srgbClr val="002060"/>
                </a:solidFill>
                <a:latin typeface="+mj-lt"/>
              </a:rPr>
              <a:t>was encapsulated with alginate–CMC using freeze drying technique. The microcapsules were characterized for particle size, morphology, physicochemical parameters such as solubility, swelling index, and micromeritics properties. FTIR was used to evaluate the interactions of the polymer and the extract. Antioxidant and antimicrobial activities of the microcapsules were also demonstrated. Results revealed and irregular shaped microparticles with mean diameter ranging from 6.7–26.6 µm. Zeta potential and polydispersity index ranged from -17.01–2.23 mV and 0.344–0.489 respectively. Percentage yield and encapsulation efficiency ranged between 70.4–81.5 % and 74.2±0.011 – 82.43±0.772 %. In addition, the microcapsules exhibited high swelling index with poor solubility. Antioxidant activity of the microcapsules evaluated using DPPH and ABTS assays increased with increase in the concentration of the extract. Minimum inhibitory and minimum bactericidal concentrations of the microcapsules against gram-positive foodborne pathogens ranged from 0.19–3.12 mg/mL and 0.19–12.25 mg/mL respectively. Moreover, the microcapsules at concentration of 1 mg/mL did not show cytotoxic effects on human colon cell CaCo-2. Alginate–CMC showed good encapsulation properties that preserved the bioactivity of the extract, thus might be employed for application of natural products in processing systems.</a:t>
            </a:r>
          </a:p>
          <a:p>
            <a:pPr algn="just"/>
            <a:endParaRPr lang="en-GB" sz="1600" dirty="0"/>
          </a:p>
          <a:p>
            <a:pPr algn="just"/>
            <a:endParaRPr lang="en-GB" sz="1600" dirty="0"/>
          </a:p>
          <a:p>
            <a:r>
              <a:rPr lang="fr-FR" b="1" dirty="0"/>
              <a:t>Keywords: </a:t>
            </a:r>
            <a:r>
              <a:rPr lang="en-GB" b="1" i="1" dirty="0"/>
              <a:t>Microencapsulation; Freeze–drying; Eucalyptus </a:t>
            </a:r>
            <a:r>
              <a:rPr lang="en-GB" b="1" i="1" dirty="0" err="1"/>
              <a:t>camaldulensis</a:t>
            </a:r>
            <a:r>
              <a:rPr lang="en-GB" b="1" i="1" dirty="0"/>
              <a:t>; Bioactive; Cytotoxicity</a:t>
            </a:r>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3810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TextBox 1">
            <a:extLst>
              <a:ext uri="{FF2B5EF4-FFF2-40B4-BE49-F238E27FC236}">
                <a16:creationId xmlns:a16="http://schemas.microsoft.com/office/drawing/2014/main" id="{1E472E2C-16A7-431B-A77D-B5521168C694}"/>
              </a:ext>
            </a:extLst>
          </p:cNvPr>
          <p:cNvSpPr txBox="1"/>
          <p:nvPr/>
        </p:nvSpPr>
        <p:spPr>
          <a:xfrm>
            <a:off x="762000" y="1066800"/>
            <a:ext cx="8077200"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2060"/>
                </a:solidFill>
              </a:rPr>
              <a:t>Plants are excellent source of bioactive, natural and healthy compounds that could be used in product formulation</a:t>
            </a:r>
            <a:endParaRPr lang="en-GB" sz="2400" dirty="0">
              <a:solidFill>
                <a:srgbClr val="002060"/>
              </a:solidFill>
            </a:endParaRPr>
          </a:p>
        </p:txBody>
      </p:sp>
      <p:sp>
        <p:nvSpPr>
          <p:cNvPr id="4" name="TextBox 3">
            <a:extLst>
              <a:ext uri="{FF2B5EF4-FFF2-40B4-BE49-F238E27FC236}">
                <a16:creationId xmlns:a16="http://schemas.microsoft.com/office/drawing/2014/main" id="{0EC06F95-C285-4219-82F7-B5F9DF563CA1}"/>
              </a:ext>
            </a:extLst>
          </p:cNvPr>
          <p:cNvSpPr txBox="1"/>
          <p:nvPr/>
        </p:nvSpPr>
        <p:spPr>
          <a:xfrm>
            <a:off x="762000" y="2029825"/>
            <a:ext cx="8077200" cy="830997"/>
          </a:xfrm>
          <a:prstGeom prst="rect">
            <a:avLst/>
          </a:prstGeom>
          <a:noFill/>
        </p:spPr>
        <p:txBody>
          <a:bodyPr wrap="square" rtlCol="0">
            <a:spAutoFit/>
          </a:bodyPr>
          <a:lstStyle/>
          <a:p>
            <a:pPr marL="342900" indent="-342900" algn="r">
              <a:buFont typeface="Wingdings" panose="05000000000000000000" pitchFamily="2" charset="2"/>
              <a:buChar char="Ø"/>
            </a:pPr>
            <a:r>
              <a:rPr lang="en-US" sz="2400" dirty="0">
                <a:solidFill>
                  <a:srgbClr val="00B0F0"/>
                </a:solidFill>
              </a:rPr>
              <a:t>However, the inert nature of most of these bioactive compounds limits their usage</a:t>
            </a:r>
            <a:endParaRPr lang="en-GB" sz="2400" dirty="0">
              <a:solidFill>
                <a:srgbClr val="00B0F0"/>
              </a:solidFill>
            </a:endParaRPr>
          </a:p>
        </p:txBody>
      </p:sp>
      <p:sp>
        <p:nvSpPr>
          <p:cNvPr id="6" name="TextBox 5">
            <a:extLst>
              <a:ext uri="{FF2B5EF4-FFF2-40B4-BE49-F238E27FC236}">
                <a16:creationId xmlns:a16="http://schemas.microsoft.com/office/drawing/2014/main" id="{2354627B-3DB8-4683-B2C5-142013C17C4A}"/>
              </a:ext>
            </a:extLst>
          </p:cNvPr>
          <p:cNvSpPr txBox="1"/>
          <p:nvPr/>
        </p:nvSpPr>
        <p:spPr>
          <a:xfrm>
            <a:off x="762000" y="3018193"/>
            <a:ext cx="8077200"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2060"/>
                </a:solidFill>
              </a:rPr>
              <a:t>Microencapsulation as a technique preserves plant component active compounds, resulting in prolonged activity, as well as regulated release </a:t>
            </a:r>
            <a:endParaRPr lang="en-GB" sz="2400" dirty="0">
              <a:solidFill>
                <a:srgbClr val="002060"/>
              </a:solidFill>
            </a:endParaRPr>
          </a:p>
        </p:txBody>
      </p:sp>
      <p:sp>
        <p:nvSpPr>
          <p:cNvPr id="7" name="TextBox 6">
            <a:extLst>
              <a:ext uri="{FF2B5EF4-FFF2-40B4-BE49-F238E27FC236}">
                <a16:creationId xmlns:a16="http://schemas.microsoft.com/office/drawing/2014/main" id="{6A38867D-AB4D-4766-BCE7-50B7494D0A12}"/>
              </a:ext>
            </a:extLst>
          </p:cNvPr>
          <p:cNvSpPr txBox="1"/>
          <p:nvPr/>
        </p:nvSpPr>
        <p:spPr>
          <a:xfrm>
            <a:off x="762000" y="4458896"/>
            <a:ext cx="8077200" cy="1200329"/>
          </a:xfrm>
          <a:prstGeom prst="rect">
            <a:avLst/>
          </a:prstGeom>
          <a:noFill/>
        </p:spPr>
        <p:txBody>
          <a:bodyPr wrap="square" rtlCol="0">
            <a:spAutoFit/>
          </a:bodyPr>
          <a:lstStyle/>
          <a:p>
            <a:pPr marL="342900" indent="-342900" algn="r">
              <a:buFont typeface="Wingdings" panose="05000000000000000000" pitchFamily="2" charset="2"/>
              <a:buChar char="Ø"/>
            </a:pPr>
            <a:r>
              <a:rPr lang="en-US" sz="2400" dirty="0">
                <a:solidFill>
                  <a:srgbClr val="00B0F0"/>
                </a:solidFill>
              </a:rPr>
              <a:t>Alginate and carboxymethyl cellulose are both biocompatible polymers with wide usage in the food industry</a:t>
            </a:r>
            <a:endParaRPr lang="en-GB" sz="2400" dirty="0">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TextBox 1">
            <a:extLst>
              <a:ext uri="{FF2B5EF4-FFF2-40B4-BE49-F238E27FC236}">
                <a16:creationId xmlns:a16="http://schemas.microsoft.com/office/drawing/2014/main" id="{1E472E2C-16A7-431B-A77D-B5521168C694}"/>
              </a:ext>
            </a:extLst>
          </p:cNvPr>
          <p:cNvSpPr txBox="1"/>
          <p:nvPr/>
        </p:nvSpPr>
        <p:spPr>
          <a:xfrm>
            <a:off x="762000" y="533400"/>
            <a:ext cx="8077200"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2060"/>
                </a:solidFill>
              </a:rPr>
              <a:t>Eucalyptus a plant native to Australia and the Southeast Asia contains various phytochemicals and is a rich source of medicinal essential oil </a:t>
            </a:r>
            <a:endParaRPr lang="en-GB" sz="2400" dirty="0">
              <a:solidFill>
                <a:srgbClr val="002060"/>
              </a:solidFill>
            </a:endParaRPr>
          </a:p>
        </p:txBody>
      </p:sp>
      <p:sp>
        <p:nvSpPr>
          <p:cNvPr id="4" name="TextBox 3">
            <a:extLst>
              <a:ext uri="{FF2B5EF4-FFF2-40B4-BE49-F238E27FC236}">
                <a16:creationId xmlns:a16="http://schemas.microsoft.com/office/drawing/2014/main" id="{0EC06F95-C285-4219-82F7-B5F9DF563CA1}"/>
              </a:ext>
            </a:extLst>
          </p:cNvPr>
          <p:cNvSpPr txBox="1"/>
          <p:nvPr/>
        </p:nvSpPr>
        <p:spPr>
          <a:xfrm>
            <a:off x="762000" y="2029825"/>
            <a:ext cx="8077200" cy="830997"/>
          </a:xfrm>
          <a:prstGeom prst="rect">
            <a:avLst/>
          </a:prstGeom>
          <a:noFill/>
        </p:spPr>
        <p:txBody>
          <a:bodyPr wrap="square" rtlCol="0">
            <a:spAutoFit/>
          </a:bodyPr>
          <a:lstStyle/>
          <a:p>
            <a:pPr marL="342900" indent="-342900" algn="r">
              <a:buFont typeface="Wingdings" panose="05000000000000000000" pitchFamily="2" charset="2"/>
              <a:buChar char="Ø"/>
            </a:pPr>
            <a:r>
              <a:rPr lang="en-US" sz="2400" dirty="0">
                <a:solidFill>
                  <a:srgbClr val="00B0F0"/>
                </a:solidFill>
              </a:rPr>
              <a:t>Leaf extracts of the plant have been reported to exhibit good antimicrobial and antioxidant activities </a:t>
            </a:r>
            <a:endParaRPr lang="en-GB" sz="2400" dirty="0">
              <a:solidFill>
                <a:srgbClr val="00B0F0"/>
              </a:solidFill>
            </a:endParaRPr>
          </a:p>
        </p:txBody>
      </p:sp>
      <p:sp>
        <p:nvSpPr>
          <p:cNvPr id="6" name="TextBox 5">
            <a:extLst>
              <a:ext uri="{FF2B5EF4-FFF2-40B4-BE49-F238E27FC236}">
                <a16:creationId xmlns:a16="http://schemas.microsoft.com/office/drawing/2014/main" id="{2354627B-3DB8-4683-B2C5-142013C17C4A}"/>
              </a:ext>
            </a:extLst>
          </p:cNvPr>
          <p:cNvSpPr txBox="1"/>
          <p:nvPr/>
        </p:nvSpPr>
        <p:spPr>
          <a:xfrm>
            <a:off x="762000" y="3018193"/>
            <a:ext cx="8077200"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2060"/>
                </a:solidFill>
              </a:rPr>
              <a:t>Leaf extracts of the plant was microencapsulated by freeze-drying technique, characterized and assessed for bioactive activities</a:t>
            </a:r>
            <a:endParaRPr lang="en-GB" sz="2400" dirty="0">
              <a:solidFill>
                <a:srgbClr val="002060"/>
              </a:solidFill>
            </a:endParaRPr>
          </a:p>
        </p:txBody>
      </p:sp>
    </p:spTree>
    <p:extLst>
      <p:ext uri="{BB962C8B-B14F-4D97-AF65-F5344CB8AC3E}">
        <p14:creationId xmlns:p14="http://schemas.microsoft.com/office/powerpoint/2010/main" val="310347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graphicFrame>
        <p:nvGraphicFramePr>
          <p:cNvPr id="2" name="Table 1">
            <a:extLst>
              <a:ext uri="{FF2B5EF4-FFF2-40B4-BE49-F238E27FC236}">
                <a16:creationId xmlns:a16="http://schemas.microsoft.com/office/drawing/2014/main" id="{A8879CAC-5519-4655-9BD1-37FB7D9F7F6B}"/>
              </a:ext>
            </a:extLst>
          </p:cNvPr>
          <p:cNvGraphicFramePr>
            <a:graphicFrameLocks noGrp="1"/>
          </p:cNvGraphicFramePr>
          <p:nvPr>
            <p:extLst>
              <p:ext uri="{D42A27DB-BD31-4B8C-83A1-F6EECF244321}">
                <p14:modId xmlns:p14="http://schemas.microsoft.com/office/powerpoint/2010/main" val="111791327"/>
              </p:ext>
            </p:extLst>
          </p:nvPr>
        </p:nvGraphicFramePr>
        <p:xfrm>
          <a:off x="381000" y="1368425"/>
          <a:ext cx="8153399" cy="1831975"/>
        </p:xfrm>
        <a:graphic>
          <a:graphicData uri="http://schemas.openxmlformats.org/drawingml/2006/table">
            <a:tbl>
              <a:tblPr firstRow="1" firstCol="1" bandRow="1">
                <a:tableStyleId>{5FD0F851-EC5A-4D38-B0AD-8093EC10F338}</a:tableStyleId>
              </a:tblPr>
              <a:tblGrid>
                <a:gridCol w="1989026">
                  <a:extLst>
                    <a:ext uri="{9D8B030D-6E8A-4147-A177-3AD203B41FA5}">
                      <a16:colId xmlns:a16="http://schemas.microsoft.com/office/drawing/2014/main" val="362813204"/>
                    </a:ext>
                  </a:extLst>
                </a:gridCol>
                <a:gridCol w="1583281">
                  <a:extLst>
                    <a:ext uri="{9D8B030D-6E8A-4147-A177-3AD203B41FA5}">
                      <a16:colId xmlns:a16="http://schemas.microsoft.com/office/drawing/2014/main" val="3099629914"/>
                    </a:ext>
                  </a:extLst>
                </a:gridCol>
                <a:gridCol w="1583281">
                  <a:extLst>
                    <a:ext uri="{9D8B030D-6E8A-4147-A177-3AD203B41FA5}">
                      <a16:colId xmlns:a16="http://schemas.microsoft.com/office/drawing/2014/main" val="2401385963"/>
                    </a:ext>
                  </a:extLst>
                </a:gridCol>
                <a:gridCol w="1583281">
                  <a:extLst>
                    <a:ext uri="{9D8B030D-6E8A-4147-A177-3AD203B41FA5}">
                      <a16:colId xmlns:a16="http://schemas.microsoft.com/office/drawing/2014/main" val="231802030"/>
                    </a:ext>
                  </a:extLst>
                </a:gridCol>
                <a:gridCol w="1414530">
                  <a:extLst>
                    <a:ext uri="{9D8B030D-6E8A-4147-A177-3AD203B41FA5}">
                      <a16:colId xmlns:a16="http://schemas.microsoft.com/office/drawing/2014/main" val="3548366590"/>
                    </a:ext>
                  </a:extLst>
                </a:gridCol>
              </a:tblGrid>
              <a:tr h="460375">
                <a:tc rowSpan="2">
                  <a:txBody>
                    <a:bodyPr/>
                    <a:lstStyle/>
                    <a:p>
                      <a:pPr>
                        <a:spcBef>
                          <a:spcPts val="1200"/>
                        </a:spcBef>
                        <a:spcAft>
                          <a:spcPts val="0"/>
                        </a:spcAft>
                      </a:pPr>
                      <a:r>
                        <a:rPr lang="en-GB" sz="1800" dirty="0">
                          <a:effectLst/>
                        </a:rPr>
                        <a:t> </a:t>
                      </a:r>
                    </a:p>
                    <a:p>
                      <a:pPr>
                        <a:spcBef>
                          <a:spcPts val="1200"/>
                        </a:spcBef>
                        <a:spcAft>
                          <a:spcPts val="0"/>
                        </a:spcAft>
                      </a:pPr>
                      <a:r>
                        <a:rPr lang="en-GB" sz="1800" dirty="0">
                          <a:effectLst/>
                        </a:rPr>
                        <a:t>Formulations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a:spcBef>
                          <a:spcPts val="1200"/>
                        </a:spcBef>
                        <a:spcAft>
                          <a:spcPts val="0"/>
                        </a:spcAft>
                      </a:pPr>
                      <a:r>
                        <a:rPr lang="en-GB" sz="1800" dirty="0">
                          <a:effectLst/>
                        </a:rPr>
                        <a:t>Particle Size (µm)</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81994528"/>
                  </a:ext>
                </a:extLst>
              </a:tr>
              <a:tr h="50800">
                <a:tc vMerge="1">
                  <a:txBody>
                    <a:bodyPr/>
                    <a:lstStyle/>
                    <a:p>
                      <a:endParaRPr lang="en-GB"/>
                    </a:p>
                  </a:txBody>
                  <a:tcPr/>
                </a:tc>
                <a:tc>
                  <a:txBody>
                    <a:bodyPr/>
                    <a:lstStyle/>
                    <a:p>
                      <a:pPr algn="ctr">
                        <a:spcBef>
                          <a:spcPts val="1200"/>
                        </a:spcBef>
                        <a:spcAft>
                          <a:spcPts val="0"/>
                        </a:spcAft>
                      </a:pPr>
                      <a:r>
                        <a:rPr lang="en-GB" sz="1800" dirty="0">
                          <a:effectLst/>
                        </a:rPr>
                        <a:t>D</a:t>
                      </a:r>
                      <a:r>
                        <a:rPr lang="en-GB" sz="1800" baseline="-25000" dirty="0">
                          <a:effectLst/>
                        </a:rPr>
                        <a:t>10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dirty="0">
                          <a:effectLst/>
                        </a:rPr>
                        <a:t>D</a:t>
                      </a:r>
                      <a:r>
                        <a:rPr lang="en-GB" sz="1800" baseline="-25000" dirty="0">
                          <a:effectLst/>
                        </a:rPr>
                        <a:t>50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dirty="0">
                          <a:effectLst/>
                        </a:rPr>
                        <a:t>D</a:t>
                      </a:r>
                      <a:r>
                        <a:rPr lang="en-GB" sz="1800" baseline="-25000" dirty="0">
                          <a:effectLst/>
                        </a:rPr>
                        <a:t>90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dirty="0">
                          <a:effectLst/>
                        </a:rPr>
                        <a:t>Span</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8196452"/>
                  </a:ext>
                </a:extLst>
              </a:tr>
              <a:tr h="0">
                <a:tc>
                  <a:txBody>
                    <a:bodyPr/>
                    <a:lstStyle/>
                    <a:p>
                      <a:pPr>
                        <a:spcBef>
                          <a:spcPts val="1200"/>
                        </a:spcBef>
                        <a:spcAft>
                          <a:spcPts val="0"/>
                        </a:spcAft>
                      </a:pPr>
                      <a:r>
                        <a:rPr lang="en-GB" sz="1800" dirty="0">
                          <a:effectLst/>
                        </a:rPr>
                        <a:t>F0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dirty="0">
                          <a:effectLst/>
                        </a:rPr>
                        <a:t>3.07</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6.70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dirty="0">
                          <a:effectLst/>
                        </a:rPr>
                        <a:t>14.63</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1.73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0513793"/>
                  </a:ext>
                </a:extLst>
              </a:tr>
              <a:tr h="0">
                <a:tc>
                  <a:txBody>
                    <a:bodyPr/>
                    <a:lstStyle/>
                    <a:p>
                      <a:pPr>
                        <a:spcBef>
                          <a:spcPts val="1200"/>
                        </a:spcBef>
                        <a:spcAft>
                          <a:spcPts val="0"/>
                        </a:spcAft>
                      </a:pPr>
                      <a:r>
                        <a:rPr lang="en-GB" sz="1800">
                          <a:effectLst/>
                        </a:rPr>
                        <a:t>F1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11.85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26.59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59.70</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1.79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9187296"/>
                  </a:ext>
                </a:extLst>
              </a:tr>
              <a:tr h="0">
                <a:tc>
                  <a:txBody>
                    <a:bodyPr/>
                    <a:lstStyle/>
                    <a:p>
                      <a:pPr>
                        <a:spcBef>
                          <a:spcPts val="1200"/>
                        </a:spcBef>
                        <a:spcAft>
                          <a:spcPts val="0"/>
                        </a:spcAft>
                      </a:pPr>
                      <a:r>
                        <a:rPr lang="en-GB" sz="1800">
                          <a:effectLst/>
                        </a:rPr>
                        <a:t>F2</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4.99</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10.03</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dirty="0">
                          <a:effectLst/>
                        </a:rPr>
                        <a:t>20.15</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1.51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2838508"/>
                  </a:ext>
                </a:extLst>
              </a:tr>
              <a:tr h="0">
                <a:tc>
                  <a:txBody>
                    <a:bodyPr/>
                    <a:lstStyle/>
                    <a:p>
                      <a:pPr>
                        <a:spcBef>
                          <a:spcPts val="1200"/>
                        </a:spcBef>
                        <a:spcAft>
                          <a:spcPts val="0"/>
                        </a:spcAft>
                      </a:pPr>
                      <a:r>
                        <a:rPr lang="en-GB" sz="1800">
                          <a:effectLst/>
                        </a:rPr>
                        <a:t>F5</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4.41</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a:effectLst/>
                        </a:rPr>
                        <a:t>9.06</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dirty="0">
                          <a:effectLst/>
                        </a:rPr>
                        <a:t>18.61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200"/>
                        </a:spcBef>
                        <a:spcAft>
                          <a:spcPts val="0"/>
                        </a:spcAft>
                      </a:pPr>
                      <a:r>
                        <a:rPr lang="en-GB" sz="1800" dirty="0">
                          <a:effectLst/>
                        </a:rPr>
                        <a:t>1.56</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6386246"/>
                  </a:ext>
                </a:extLst>
              </a:tr>
            </a:tbl>
          </a:graphicData>
        </a:graphic>
      </p:graphicFrame>
      <p:sp>
        <p:nvSpPr>
          <p:cNvPr id="3" name="TextBox 2">
            <a:extLst>
              <a:ext uri="{FF2B5EF4-FFF2-40B4-BE49-F238E27FC236}">
                <a16:creationId xmlns:a16="http://schemas.microsoft.com/office/drawing/2014/main" id="{4C959FFE-CF44-49B2-8D48-09F454B0BB70}"/>
              </a:ext>
            </a:extLst>
          </p:cNvPr>
          <p:cNvSpPr txBox="1"/>
          <p:nvPr/>
        </p:nvSpPr>
        <p:spPr>
          <a:xfrm>
            <a:off x="340895" y="3429000"/>
            <a:ext cx="8077200" cy="2431435"/>
          </a:xfrm>
          <a:prstGeom prst="rect">
            <a:avLst/>
          </a:prstGeom>
          <a:noFill/>
        </p:spPr>
        <p:txBody>
          <a:bodyPr wrap="square" rtlCol="0">
            <a:spAutoFit/>
          </a:bodyPr>
          <a:lstStyle/>
          <a:p>
            <a:pPr algn="just"/>
            <a:r>
              <a:rPr lang="en-GB" dirty="0">
                <a:solidFill>
                  <a:srgbClr val="002060"/>
                </a:solidFill>
              </a:rPr>
              <a:t>	</a:t>
            </a:r>
            <a:r>
              <a:rPr lang="en-GB" sz="1900" dirty="0">
                <a:solidFill>
                  <a:srgbClr val="002060"/>
                </a:solidFill>
              </a:rPr>
              <a:t>Table 1, shows the particle size of microcapsules reported based on equivalent sphere concept (D</a:t>
            </a:r>
            <a:r>
              <a:rPr lang="en-GB" sz="1900" baseline="-25000" dirty="0">
                <a:solidFill>
                  <a:srgbClr val="002060"/>
                </a:solidFill>
              </a:rPr>
              <a:t>10</a:t>
            </a:r>
            <a:r>
              <a:rPr lang="en-GB" sz="1900" dirty="0">
                <a:solidFill>
                  <a:srgbClr val="002060"/>
                </a:solidFill>
              </a:rPr>
              <a:t>: 10th percentile of cumulated volume distribution, D</a:t>
            </a:r>
            <a:r>
              <a:rPr lang="en-GB" sz="1900" baseline="-25000" dirty="0">
                <a:solidFill>
                  <a:srgbClr val="002060"/>
                </a:solidFill>
              </a:rPr>
              <a:t>50</a:t>
            </a:r>
            <a:r>
              <a:rPr lang="en-GB" sz="1900" dirty="0">
                <a:solidFill>
                  <a:srgbClr val="002060"/>
                </a:solidFill>
              </a:rPr>
              <a:t>: median particle diameter (50th percentile) of cumulated volume distribution and D</a:t>
            </a:r>
            <a:r>
              <a:rPr lang="en-GB" sz="1900" baseline="-25000" dirty="0">
                <a:solidFill>
                  <a:srgbClr val="002060"/>
                </a:solidFill>
              </a:rPr>
              <a:t>90</a:t>
            </a:r>
            <a:r>
              <a:rPr lang="en-GB" sz="1900" dirty="0">
                <a:solidFill>
                  <a:srgbClr val="002060"/>
                </a:solidFill>
              </a:rPr>
              <a:t>: 90th percentile of cumulated volume distribution) and span. </a:t>
            </a:r>
          </a:p>
          <a:p>
            <a:pPr algn="just"/>
            <a:r>
              <a:rPr lang="en-GB" sz="1900" dirty="0">
                <a:solidFill>
                  <a:srgbClr val="002060"/>
                </a:solidFill>
              </a:rPr>
              <a:t>	</a:t>
            </a:r>
          </a:p>
          <a:p>
            <a:pPr algn="just"/>
            <a:r>
              <a:rPr lang="en-GB" sz="1900" dirty="0">
                <a:solidFill>
                  <a:srgbClr val="002060"/>
                </a:solidFill>
              </a:rPr>
              <a:t>	The D</a:t>
            </a:r>
            <a:r>
              <a:rPr lang="en-GB" sz="1900" baseline="-25000" dirty="0">
                <a:solidFill>
                  <a:srgbClr val="002060"/>
                </a:solidFill>
              </a:rPr>
              <a:t>50</a:t>
            </a:r>
            <a:r>
              <a:rPr lang="en-GB" sz="1900" dirty="0">
                <a:solidFill>
                  <a:srgbClr val="002060"/>
                </a:solidFill>
              </a:rPr>
              <a:t> values of the microcapsules ranged from 6.7–26.6 µm, with the blank microcapsules presenting the lowest particle size of 6.7 µm.</a:t>
            </a:r>
          </a:p>
        </p:txBody>
      </p:sp>
      <p:sp>
        <p:nvSpPr>
          <p:cNvPr id="7" name="TextBox 6">
            <a:extLst>
              <a:ext uri="{FF2B5EF4-FFF2-40B4-BE49-F238E27FC236}">
                <a16:creationId xmlns:a16="http://schemas.microsoft.com/office/drawing/2014/main" id="{952FBB4F-32FB-4948-B761-1B8CB9E55E69}"/>
              </a:ext>
            </a:extLst>
          </p:cNvPr>
          <p:cNvSpPr txBox="1"/>
          <p:nvPr/>
        </p:nvSpPr>
        <p:spPr>
          <a:xfrm>
            <a:off x="457199" y="918865"/>
            <a:ext cx="1828801" cy="461665"/>
          </a:xfrm>
          <a:prstGeom prst="rect">
            <a:avLst/>
          </a:prstGeom>
          <a:noFill/>
        </p:spPr>
        <p:txBody>
          <a:bodyPr wrap="square" rtlCol="0">
            <a:spAutoFit/>
          </a:bodyPr>
          <a:lstStyle/>
          <a:p>
            <a:r>
              <a:rPr lang="en-US" sz="2400" b="1" dirty="0">
                <a:solidFill>
                  <a:srgbClr val="7030A0"/>
                </a:solidFill>
              </a:rPr>
              <a:t>TABLE 1</a:t>
            </a:r>
            <a:endParaRPr lang="en-GB" sz="2400" b="1"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3" name="TextBox 2">
            <a:extLst>
              <a:ext uri="{FF2B5EF4-FFF2-40B4-BE49-F238E27FC236}">
                <a16:creationId xmlns:a16="http://schemas.microsoft.com/office/drawing/2014/main" id="{4C959FFE-CF44-49B2-8D48-09F454B0BB70}"/>
              </a:ext>
            </a:extLst>
          </p:cNvPr>
          <p:cNvSpPr txBox="1"/>
          <p:nvPr/>
        </p:nvSpPr>
        <p:spPr>
          <a:xfrm>
            <a:off x="340895" y="3235910"/>
            <a:ext cx="8077200" cy="2631490"/>
          </a:xfrm>
          <a:prstGeom prst="rect">
            <a:avLst/>
          </a:prstGeom>
          <a:noFill/>
        </p:spPr>
        <p:txBody>
          <a:bodyPr wrap="square" rtlCol="0">
            <a:spAutoFit/>
          </a:bodyPr>
          <a:lstStyle/>
          <a:p>
            <a:pPr algn="just"/>
            <a:r>
              <a:rPr lang="en-GB" sz="1900" dirty="0">
                <a:solidFill>
                  <a:srgbClr val="002060"/>
                </a:solidFill>
              </a:rPr>
              <a:t>	From Table 2, a </a:t>
            </a:r>
            <a:r>
              <a:rPr lang="en-GB" dirty="0">
                <a:solidFill>
                  <a:srgbClr val="002060"/>
                </a:solidFill>
              </a:rPr>
              <a:t>high percentage yield (70.4–81.5%) was observed, demonstrating a minimal loss of material.</a:t>
            </a:r>
            <a:r>
              <a:rPr lang="en-GB" sz="1900" dirty="0">
                <a:solidFill>
                  <a:srgbClr val="002060"/>
                </a:solidFill>
              </a:rPr>
              <a:t> Similarly, e</a:t>
            </a:r>
            <a:r>
              <a:rPr lang="en-GB" dirty="0">
                <a:solidFill>
                  <a:srgbClr val="002060"/>
                </a:solidFill>
              </a:rPr>
              <a:t>ncapsulation of the extract using alginate–CMC demonstrated %EE of 74.2±0.011–82.43±0.772%, suggesting the formation of stable interactions between reactive sites of the polymers and the extract. </a:t>
            </a:r>
          </a:p>
          <a:p>
            <a:pPr algn="just"/>
            <a:endParaRPr lang="en-GB" sz="1900" dirty="0">
              <a:solidFill>
                <a:srgbClr val="002060"/>
              </a:solidFill>
            </a:endParaRPr>
          </a:p>
          <a:p>
            <a:pPr algn="just"/>
            <a:r>
              <a:rPr lang="en-GB" dirty="0">
                <a:solidFill>
                  <a:srgbClr val="002060"/>
                </a:solidFill>
              </a:rPr>
              <a:t>	In addition, the alginate–CMC encapsulated extract showed a zeta potential of -11.01, -17.01, 2.23 and -2.45 for F0, F1, F2 and F5 respectively with , PDI ranging between 0.344–0.489, indicating a wide size dispersion. </a:t>
            </a:r>
          </a:p>
        </p:txBody>
      </p:sp>
      <p:sp>
        <p:nvSpPr>
          <p:cNvPr id="7" name="TextBox 6">
            <a:extLst>
              <a:ext uri="{FF2B5EF4-FFF2-40B4-BE49-F238E27FC236}">
                <a16:creationId xmlns:a16="http://schemas.microsoft.com/office/drawing/2014/main" id="{952FBB4F-32FB-4948-B761-1B8CB9E55E69}"/>
              </a:ext>
            </a:extLst>
          </p:cNvPr>
          <p:cNvSpPr txBox="1"/>
          <p:nvPr/>
        </p:nvSpPr>
        <p:spPr>
          <a:xfrm>
            <a:off x="457199" y="228600"/>
            <a:ext cx="1828801" cy="461665"/>
          </a:xfrm>
          <a:prstGeom prst="rect">
            <a:avLst/>
          </a:prstGeom>
          <a:noFill/>
        </p:spPr>
        <p:txBody>
          <a:bodyPr wrap="square" rtlCol="0">
            <a:spAutoFit/>
          </a:bodyPr>
          <a:lstStyle/>
          <a:p>
            <a:r>
              <a:rPr lang="en-US" sz="2400" b="1" dirty="0">
                <a:solidFill>
                  <a:srgbClr val="7030A0"/>
                </a:solidFill>
              </a:rPr>
              <a:t>TABLE 2</a:t>
            </a:r>
            <a:endParaRPr lang="en-GB" sz="2400" b="1" dirty="0">
              <a:solidFill>
                <a:srgbClr val="7030A0"/>
              </a:solidFill>
            </a:endParaRPr>
          </a:p>
        </p:txBody>
      </p:sp>
      <p:graphicFrame>
        <p:nvGraphicFramePr>
          <p:cNvPr id="8" name="Table 7">
            <a:extLst>
              <a:ext uri="{FF2B5EF4-FFF2-40B4-BE49-F238E27FC236}">
                <a16:creationId xmlns:a16="http://schemas.microsoft.com/office/drawing/2014/main" id="{2CADF640-6935-42EA-8716-5E50FB1FD731}"/>
              </a:ext>
            </a:extLst>
          </p:cNvPr>
          <p:cNvGraphicFramePr>
            <a:graphicFrameLocks noGrp="1"/>
          </p:cNvGraphicFramePr>
          <p:nvPr>
            <p:extLst>
              <p:ext uri="{D42A27DB-BD31-4B8C-83A1-F6EECF244321}">
                <p14:modId xmlns:p14="http://schemas.microsoft.com/office/powerpoint/2010/main" val="2889123516"/>
              </p:ext>
            </p:extLst>
          </p:nvPr>
        </p:nvGraphicFramePr>
        <p:xfrm>
          <a:off x="76200" y="685800"/>
          <a:ext cx="8991601" cy="2312416"/>
        </p:xfrm>
        <a:graphic>
          <a:graphicData uri="http://schemas.openxmlformats.org/drawingml/2006/table">
            <a:tbl>
              <a:tblPr firstRow="1" firstCol="1" bandRow="1">
                <a:tableStyleId>{5FD0F851-EC5A-4D38-B0AD-8093EC10F338}</a:tableStyleId>
              </a:tblPr>
              <a:tblGrid>
                <a:gridCol w="1427404">
                  <a:extLst>
                    <a:ext uri="{9D8B030D-6E8A-4147-A177-3AD203B41FA5}">
                      <a16:colId xmlns:a16="http://schemas.microsoft.com/office/drawing/2014/main" val="2317079959"/>
                    </a:ext>
                  </a:extLst>
                </a:gridCol>
                <a:gridCol w="766546">
                  <a:extLst>
                    <a:ext uri="{9D8B030D-6E8A-4147-A177-3AD203B41FA5}">
                      <a16:colId xmlns:a16="http://schemas.microsoft.com/office/drawing/2014/main" val="2283441401"/>
                    </a:ext>
                  </a:extLst>
                </a:gridCol>
                <a:gridCol w="1692220">
                  <a:extLst>
                    <a:ext uri="{9D8B030D-6E8A-4147-A177-3AD203B41FA5}">
                      <a16:colId xmlns:a16="http://schemas.microsoft.com/office/drawing/2014/main" val="19437966"/>
                    </a:ext>
                  </a:extLst>
                </a:gridCol>
                <a:gridCol w="1262902">
                  <a:extLst>
                    <a:ext uri="{9D8B030D-6E8A-4147-A177-3AD203B41FA5}">
                      <a16:colId xmlns:a16="http://schemas.microsoft.com/office/drawing/2014/main" val="1679908546"/>
                    </a:ext>
                  </a:extLst>
                </a:gridCol>
                <a:gridCol w="1504504">
                  <a:extLst>
                    <a:ext uri="{9D8B030D-6E8A-4147-A177-3AD203B41FA5}">
                      <a16:colId xmlns:a16="http://schemas.microsoft.com/office/drawing/2014/main" val="1948687425"/>
                    </a:ext>
                  </a:extLst>
                </a:gridCol>
                <a:gridCol w="1366932">
                  <a:extLst>
                    <a:ext uri="{9D8B030D-6E8A-4147-A177-3AD203B41FA5}">
                      <a16:colId xmlns:a16="http://schemas.microsoft.com/office/drawing/2014/main" val="1911955663"/>
                    </a:ext>
                  </a:extLst>
                </a:gridCol>
                <a:gridCol w="971093">
                  <a:extLst>
                    <a:ext uri="{9D8B030D-6E8A-4147-A177-3AD203B41FA5}">
                      <a16:colId xmlns:a16="http://schemas.microsoft.com/office/drawing/2014/main" val="2686552428"/>
                    </a:ext>
                  </a:extLst>
                </a:gridCol>
              </a:tblGrid>
              <a:tr h="570230">
                <a:tc>
                  <a:txBody>
                    <a:bodyPr/>
                    <a:lstStyle/>
                    <a:p>
                      <a:pPr marL="224155" indent="-224155">
                        <a:spcBef>
                          <a:spcPts val="1200"/>
                        </a:spcBef>
                        <a:spcAft>
                          <a:spcPts val="0"/>
                        </a:spcAft>
                      </a:pPr>
                      <a:r>
                        <a:rPr lang="en-GB" sz="1600" dirty="0">
                          <a:effectLst/>
                        </a:rPr>
                        <a:t> </a:t>
                      </a:r>
                    </a:p>
                    <a:p>
                      <a:pPr marL="224155" indent="-224155">
                        <a:spcBef>
                          <a:spcPts val="1200"/>
                        </a:spcBef>
                        <a:spcAft>
                          <a:spcPts val="0"/>
                        </a:spcAft>
                      </a:pPr>
                      <a:r>
                        <a:rPr lang="en-GB" sz="1600" dirty="0">
                          <a:effectLst/>
                        </a:rPr>
                        <a:t>Formulations</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spcBef>
                          <a:spcPts val="1200"/>
                        </a:spcBef>
                        <a:spcAft>
                          <a:spcPts val="0"/>
                        </a:spcAft>
                      </a:pPr>
                      <a:r>
                        <a:rPr lang="en-GB" sz="1600" dirty="0">
                          <a:effectLst/>
                        </a:rPr>
                        <a:t>% Yield</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spcBef>
                          <a:spcPts val="1200"/>
                        </a:spcBef>
                        <a:spcAft>
                          <a:spcPts val="0"/>
                        </a:spcAft>
                      </a:pPr>
                      <a:r>
                        <a:rPr lang="en-GB" sz="1600" dirty="0">
                          <a:effectLst/>
                        </a:rPr>
                        <a:t>Encapsulation efficiency (%)</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spcBef>
                          <a:spcPts val="1200"/>
                        </a:spcBef>
                        <a:spcAft>
                          <a:spcPts val="0"/>
                        </a:spcAft>
                      </a:pPr>
                      <a:r>
                        <a:rPr lang="en-GB" sz="1600">
                          <a:effectLst/>
                        </a:rPr>
                        <a:t>   Swelling index (%)</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spcAft>
                          <a:spcPts val="0"/>
                        </a:spcAft>
                      </a:pPr>
                      <a:r>
                        <a:rPr lang="en-GB" sz="1600" dirty="0">
                          <a:effectLst/>
                        </a:rPr>
                        <a:t> Polydispersity</a:t>
                      </a:r>
                    </a:p>
                    <a:p>
                      <a:pPr marL="224155" indent="-224155" algn="ctr">
                        <a:spcAft>
                          <a:spcPts val="0"/>
                        </a:spcAft>
                      </a:pPr>
                      <a:r>
                        <a:rPr lang="en-GB" sz="1600" dirty="0">
                          <a:effectLst/>
                        </a:rPr>
                        <a:t>index</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spcBef>
                          <a:spcPts val="1200"/>
                        </a:spcBef>
                        <a:spcAft>
                          <a:spcPts val="0"/>
                        </a:spcAft>
                      </a:pPr>
                      <a:r>
                        <a:rPr lang="en-GB" sz="1600">
                          <a:effectLst/>
                        </a:rPr>
                        <a:t>Zeta potential (mV)</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spcBef>
                          <a:spcPts val="1200"/>
                        </a:spcBef>
                        <a:spcAft>
                          <a:spcPts val="0"/>
                        </a:spcAft>
                      </a:pPr>
                      <a:r>
                        <a:rPr lang="en-GB" sz="1600" dirty="0">
                          <a:effectLst/>
                        </a:rPr>
                        <a:t>Solubility (%)</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0606263"/>
                  </a:ext>
                </a:extLst>
              </a:tr>
              <a:tr h="0">
                <a:tc>
                  <a:txBody>
                    <a:bodyPr/>
                    <a:lstStyle/>
                    <a:p>
                      <a:pPr marL="224155" indent="-224155">
                        <a:lnSpc>
                          <a:spcPct val="200000"/>
                        </a:lnSpc>
                        <a:spcAft>
                          <a:spcPts val="0"/>
                        </a:spcAft>
                      </a:pPr>
                      <a:r>
                        <a:rPr lang="en-GB" sz="1600">
                          <a:effectLst/>
                        </a:rPr>
                        <a:t>F0</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80.7</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dirty="0">
                          <a:effectLst/>
                        </a:rPr>
                        <a:t>NA</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84.0</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0.450</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-11.01</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22.2±1.1</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2820986"/>
                  </a:ext>
                </a:extLst>
              </a:tr>
              <a:tr h="221615">
                <a:tc>
                  <a:txBody>
                    <a:bodyPr/>
                    <a:lstStyle/>
                    <a:p>
                      <a:pPr marL="224155" indent="-224155">
                        <a:lnSpc>
                          <a:spcPct val="200000"/>
                        </a:lnSpc>
                        <a:spcAft>
                          <a:spcPts val="0"/>
                        </a:spcAft>
                      </a:pPr>
                      <a:r>
                        <a:rPr lang="en-GB" sz="1600">
                          <a:effectLst/>
                        </a:rPr>
                        <a:t>F1</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76.5</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dirty="0">
                          <a:effectLst/>
                        </a:rPr>
                        <a:t>74.2 ± 0.011</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81.4</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0.489</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-17.01</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22.1±1.6</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2187434"/>
                  </a:ext>
                </a:extLst>
              </a:tr>
              <a:tr h="0">
                <a:tc>
                  <a:txBody>
                    <a:bodyPr/>
                    <a:lstStyle/>
                    <a:p>
                      <a:pPr marL="224155" indent="-224155">
                        <a:lnSpc>
                          <a:spcPct val="200000"/>
                        </a:lnSpc>
                        <a:spcAft>
                          <a:spcPts val="0"/>
                        </a:spcAft>
                      </a:pPr>
                      <a:r>
                        <a:rPr lang="en-GB" sz="1600">
                          <a:effectLst/>
                        </a:rPr>
                        <a:t>F2</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81.5</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dirty="0">
                          <a:effectLst/>
                        </a:rPr>
                        <a:t>80.11 ± 0.008</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71.8</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0.344</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2.23</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19.9±0.1</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0077020"/>
                  </a:ext>
                </a:extLst>
              </a:tr>
              <a:tr h="0">
                <a:tc>
                  <a:txBody>
                    <a:bodyPr/>
                    <a:lstStyle/>
                    <a:p>
                      <a:pPr marL="224155" indent="-224155">
                        <a:lnSpc>
                          <a:spcPct val="200000"/>
                        </a:lnSpc>
                        <a:spcAft>
                          <a:spcPts val="0"/>
                        </a:spcAft>
                      </a:pPr>
                      <a:r>
                        <a:rPr lang="en-GB" sz="1600">
                          <a:effectLst/>
                        </a:rPr>
                        <a:t>F5</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a:effectLst/>
                        </a:rPr>
                        <a:t>70.4</a:t>
                      </a:r>
                      <a:endParaRPr lang="en-GB"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dirty="0">
                          <a:effectLst/>
                        </a:rPr>
                        <a:t>82.43 ± 0.772</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dirty="0">
                          <a:effectLst/>
                        </a:rPr>
                        <a:t>54.4</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dirty="0">
                          <a:effectLst/>
                        </a:rPr>
                        <a:t>0.370</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dirty="0">
                          <a:effectLst/>
                        </a:rPr>
                        <a:t>-2.45</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4155" indent="-224155" algn="ctr">
                        <a:lnSpc>
                          <a:spcPct val="200000"/>
                        </a:lnSpc>
                        <a:spcAft>
                          <a:spcPts val="0"/>
                        </a:spcAft>
                      </a:pPr>
                      <a:r>
                        <a:rPr lang="en-GB" sz="1600" dirty="0">
                          <a:effectLst/>
                        </a:rPr>
                        <a:t>18.8±0.2</a:t>
                      </a:r>
                      <a:endParaRPr lang="en-GB"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035554"/>
                  </a:ext>
                </a:extLst>
              </a:tr>
            </a:tbl>
          </a:graphicData>
        </a:graphic>
      </p:graphicFrame>
    </p:spTree>
    <p:extLst>
      <p:ext uri="{BB962C8B-B14F-4D97-AF65-F5344CB8AC3E}">
        <p14:creationId xmlns:p14="http://schemas.microsoft.com/office/powerpoint/2010/main" val="174282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3" name="TextBox 2">
            <a:extLst>
              <a:ext uri="{FF2B5EF4-FFF2-40B4-BE49-F238E27FC236}">
                <a16:creationId xmlns:a16="http://schemas.microsoft.com/office/drawing/2014/main" id="{4C959FFE-CF44-49B2-8D48-09F454B0BB70}"/>
              </a:ext>
            </a:extLst>
          </p:cNvPr>
          <p:cNvSpPr txBox="1"/>
          <p:nvPr/>
        </p:nvSpPr>
        <p:spPr>
          <a:xfrm>
            <a:off x="340894" y="3722128"/>
            <a:ext cx="8574508" cy="1215717"/>
          </a:xfrm>
          <a:prstGeom prst="rect">
            <a:avLst/>
          </a:prstGeom>
          <a:noFill/>
        </p:spPr>
        <p:txBody>
          <a:bodyPr wrap="square" rtlCol="0">
            <a:spAutoFit/>
          </a:bodyPr>
          <a:lstStyle/>
          <a:p>
            <a:pPr algn="just"/>
            <a:r>
              <a:rPr lang="en-GB" sz="1900">
                <a:solidFill>
                  <a:srgbClr val="002060"/>
                </a:solidFill>
              </a:rPr>
              <a:t>	</a:t>
            </a:r>
            <a:r>
              <a:rPr lang="en-GB">
                <a:solidFill>
                  <a:srgbClr val="002060"/>
                </a:solidFill>
              </a:rPr>
              <a:t>Table 3, shows the antimicrobial activities of the encapsulated extracts of </a:t>
            </a:r>
            <a:r>
              <a:rPr lang="en-GB" i="1">
                <a:solidFill>
                  <a:srgbClr val="002060"/>
                </a:solidFill>
              </a:rPr>
              <a:t>E. camaldulensis</a:t>
            </a:r>
            <a:r>
              <a:rPr lang="en-GB">
                <a:solidFill>
                  <a:srgbClr val="002060"/>
                </a:solidFill>
              </a:rPr>
              <a:t> against foodborne pathogenic bacteria. The microencapsulated extracts demonstrated antimicrobial effects with minimum inhibitory concentrations and minimum bactericidal concentrations ranging from 0.19–3.12 and 0.19–12.25 mg/mL.</a:t>
            </a:r>
            <a:endParaRPr lang="en-GB" dirty="0">
              <a:solidFill>
                <a:srgbClr val="002060"/>
              </a:solidFill>
            </a:endParaRPr>
          </a:p>
        </p:txBody>
      </p:sp>
      <p:sp>
        <p:nvSpPr>
          <p:cNvPr id="7" name="TextBox 6">
            <a:extLst>
              <a:ext uri="{FF2B5EF4-FFF2-40B4-BE49-F238E27FC236}">
                <a16:creationId xmlns:a16="http://schemas.microsoft.com/office/drawing/2014/main" id="{952FBB4F-32FB-4948-B761-1B8CB9E55E69}"/>
              </a:ext>
            </a:extLst>
          </p:cNvPr>
          <p:cNvSpPr txBox="1"/>
          <p:nvPr/>
        </p:nvSpPr>
        <p:spPr>
          <a:xfrm>
            <a:off x="457199" y="228600"/>
            <a:ext cx="1828801" cy="461665"/>
          </a:xfrm>
          <a:prstGeom prst="rect">
            <a:avLst/>
          </a:prstGeom>
          <a:noFill/>
        </p:spPr>
        <p:txBody>
          <a:bodyPr wrap="square" rtlCol="0">
            <a:spAutoFit/>
          </a:bodyPr>
          <a:lstStyle/>
          <a:p>
            <a:r>
              <a:rPr lang="en-US" sz="2400" b="1">
                <a:solidFill>
                  <a:srgbClr val="7030A0"/>
                </a:solidFill>
              </a:rPr>
              <a:t>TABLE 3</a:t>
            </a:r>
            <a:endParaRPr lang="en-GB" sz="2400" b="1" dirty="0">
              <a:solidFill>
                <a:srgbClr val="7030A0"/>
              </a:solidFill>
            </a:endParaRPr>
          </a:p>
        </p:txBody>
      </p:sp>
      <p:graphicFrame>
        <p:nvGraphicFramePr>
          <p:cNvPr id="2" name="Table 1">
            <a:extLst>
              <a:ext uri="{FF2B5EF4-FFF2-40B4-BE49-F238E27FC236}">
                <a16:creationId xmlns:a16="http://schemas.microsoft.com/office/drawing/2014/main" id="{8825675D-D206-49FA-AA66-D05FF58414D5}"/>
              </a:ext>
            </a:extLst>
          </p:cNvPr>
          <p:cNvGraphicFramePr>
            <a:graphicFrameLocks noGrp="1"/>
          </p:cNvGraphicFramePr>
          <p:nvPr>
            <p:extLst>
              <p:ext uri="{D42A27DB-BD31-4B8C-83A1-F6EECF244321}">
                <p14:modId xmlns:p14="http://schemas.microsoft.com/office/powerpoint/2010/main" val="1261352165"/>
              </p:ext>
            </p:extLst>
          </p:nvPr>
        </p:nvGraphicFramePr>
        <p:xfrm>
          <a:off x="76200" y="685800"/>
          <a:ext cx="8839202" cy="2430020"/>
        </p:xfrm>
        <a:graphic>
          <a:graphicData uri="http://schemas.openxmlformats.org/drawingml/2006/table">
            <a:tbl>
              <a:tblPr firstRow="1" firstCol="1" bandRow="1">
                <a:tableStyleId>{5FD0F851-EC5A-4D38-B0AD-8093EC10F338}</a:tableStyleId>
              </a:tblPr>
              <a:tblGrid>
                <a:gridCol w="2514600">
                  <a:extLst>
                    <a:ext uri="{9D8B030D-6E8A-4147-A177-3AD203B41FA5}">
                      <a16:colId xmlns:a16="http://schemas.microsoft.com/office/drawing/2014/main" val="138711278"/>
                    </a:ext>
                  </a:extLst>
                </a:gridCol>
                <a:gridCol w="1157778">
                  <a:extLst>
                    <a:ext uri="{9D8B030D-6E8A-4147-A177-3AD203B41FA5}">
                      <a16:colId xmlns:a16="http://schemas.microsoft.com/office/drawing/2014/main" val="2976955299"/>
                    </a:ext>
                  </a:extLst>
                </a:gridCol>
                <a:gridCol w="1291706">
                  <a:extLst>
                    <a:ext uri="{9D8B030D-6E8A-4147-A177-3AD203B41FA5}">
                      <a16:colId xmlns:a16="http://schemas.microsoft.com/office/drawing/2014/main" val="3097797519"/>
                    </a:ext>
                  </a:extLst>
                </a:gridCol>
                <a:gridCol w="1291706">
                  <a:extLst>
                    <a:ext uri="{9D8B030D-6E8A-4147-A177-3AD203B41FA5}">
                      <a16:colId xmlns:a16="http://schemas.microsoft.com/office/drawing/2014/main" val="117138688"/>
                    </a:ext>
                  </a:extLst>
                </a:gridCol>
                <a:gridCol w="1291706">
                  <a:extLst>
                    <a:ext uri="{9D8B030D-6E8A-4147-A177-3AD203B41FA5}">
                      <a16:colId xmlns:a16="http://schemas.microsoft.com/office/drawing/2014/main" val="4044519329"/>
                    </a:ext>
                  </a:extLst>
                </a:gridCol>
                <a:gridCol w="1291706">
                  <a:extLst>
                    <a:ext uri="{9D8B030D-6E8A-4147-A177-3AD203B41FA5}">
                      <a16:colId xmlns:a16="http://schemas.microsoft.com/office/drawing/2014/main" val="1040469182"/>
                    </a:ext>
                  </a:extLst>
                </a:gridCol>
              </a:tblGrid>
              <a:tr h="0">
                <a:tc rowSpan="2">
                  <a:txBody>
                    <a:bodyPr/>
                    <a:lstStyle/>
                    <a:p>
                      <a:pPr algn="ctr">
                        <a:lnSpc>
                          <a:spcPct val="200000"/>
                        </a:lnSpc>
                        <a:spcAft>
                          <a:spcPts val="0"/>
                        </a:spcAft>
                      </a:pPr>
                      <a:r>
                        <a:rPr lang="en-GB" sz="1800">
                          <a:effectLst/>
                        </a:rPr>
                        <a:t> </a:t>
                      </a:r>
                    </a:p>
                    <a:p>
                      <a:pPr algn="ctr">
                        <a:lnSpc>
                          <a:spcPct val="200000"/>
                        </a:lnSpc>
                        <a:spcAft>
                          <a:spcPts val="0"/>
                        </a:spcAft>
                      </a:pPr>
                      <a:r>
                        <a:rPr lang="en-GB" sz="1800">
                          <a:effectLst/>
                        </a:rPr>
                        <a:t>Isolates</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algn="ctr">
                        <a:lnSpc>
                          <a:spcPct val="200000"/>
                        </a:lnSpc>
                        <a:spcAft>
                          <a:spcPts val="0"/>
                        </a:spcAft>
                        <a:tabLst>
                          <a:tab pos="126365" algn="l"/>
                          <a:tab pos="2246630" algn="ctr"/>
                        </a:tabLst>
                      </a:pPr>
                      <a:r>
                        <a:rPr lang="en-GB" sz="1800">
                          <a:effectLst/>
                        </a:rPr>
                        <a:t>MIC/MBC (mg/mL)</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6059790"/>
                  </a:ext>
                </a:extLst>
              </a:tr>
              <a:tr h="0">
                <a:tc vMerge="1">
                  <a:txBody>
                    <a:bodyPr/>
                    <a:lstStyle/>
                    <a:p>
                      <a:endParaRPr lang="en-GB"/>
                    </a:p>
                  </a:txBody>
                  <a:tcPr/>
                </a:tc>
                <a:tc>
                  <a:txBody>
                    <a:bodyPr/>
                    <a:lstStyle/>
                    <a:p>
                      <a:pPr algn="ctr">
                        <a:lnSpc>
                          <a:spcPct val="200000"/>
                        </a:lnSpc>
                        <a:spcAft>
                          <a:spcPts val="0"/>
                        </a:spcAft>
                      </a:pPr>
                      <a:r>
                        <a:rPr lang="en-GB" sz="1800">
                          <a:effectLst/>
                        </a:rPr>
                        <a:t>Blank</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F1</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F2</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F5</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Extract</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9580888"/>
                  </a:ext>
                </a:extLst>
              </a:tr>
              <a:tr h="0">
                <a:tc>
                  <a:txBody>
                    <a:bodyPr/>
                    <a:lstStyle/>
                    <a:p>
                      <a:pPr algn="ctr">
                        <a:lnSpc>
                          <a:spcPct val="200000"/>
                        </a:lnSpc>
                        <a:spcAft>
                          <a:spcPts val="0"/>
                        </a:spcAft>
                      </a:pPr>
                      <a:r>
                        <a:rPr lang="en-GB" sz="1800" i="1">
                          <a:effectLst/>
                        </a:rPr>
                        <a:t>Bacillus cereus</a:t>
                      </a:r>
                      <a:endParaRPr lang="en-GB" sz="1800" i="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nSpc>
                          <a:spcPct val="200000"/>
                        </a:lnSpc>
                        <a:spcAft>
                          <a:spcPts val="0"/>
                        </a:spcAft>
                      </a:pPr>
                      <a:r>
                        <a:rPr lang="en-GB" sz="1800">
                          <a:effectLst/>
                        </a:rPr>
                        <a:t>  &gt;24</a:t>
                      </a:r>
                      <a:endParaRPr lang="en-GB"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0.39/1.56</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0.19/0.39</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0.19/0.19</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0.064/0.128</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118181"/>
                  </a:ext>
                </a:extLst>
              </a:tr>
              <a:tr h="0">
                <a:tc>
                  <a:txBody>
                    <a:bodyPr/>
                    <a:lstStyle/>
                    <a:p>
                      <a:pPr algn="ctr">
                        <a:lnSpc>
                          <a:spcPct val="200000"/>
                        </a:lnSpc>
                        <a:spcAft>
                          <a:spcPts val="0"/>
                        </a:spcAft>
                      </a:pPr>
                      <a:r>
                        <a:rPr lang="en-GB" sz="1800" i="1">
                          <a:effectLst/>
                        </a:rPr>
                        <a:t>Listeria monocytogenes</a:t>
                      </a:r>
                      <a:endParaRPr lang="en-GB" sz="1800" i="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&gt;24</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1.56/6.25</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0.39/6.25</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0.19/0.78</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0.128/0.512</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6797045"/>
                  </a:ext>
                </a:extLst>
              </a:tr>
              <a:tr h="0">
                <a:tc>
                  <a:txBody>
                    <a:bodyPr/>
                    <a:lstStyle/>
                    <a:p>
                      <a:pPr algn="ctr">
                        <a:lnSpc>
                          <a:spcPct val="200000"/>
                        </a:lnSpc>
                        <a:spcAft>
                          <a:spcPts val="0"/>
                        </a:spcAft>
                      </a:pPr>
                      <a:r>
                        <a:rPr lang="en-GB" sz="1800" i="1">
                          <a:effectLst/>
                        </a:rPr>
                        <a:t>Staphylococcus aureus</a:t>
                      </a:r>
                      <a:endParaRPr lang="en-GB" sz="1800" i="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&gt;24</a:t>
                      </a:r>
                      <a:endParaRPr lang="en-GB"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3.12/12.25</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1.56/6.25</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0.39/1.56</a:t>
                      </a:r>
                      <a:endParaRPr lang="en-GB" sz="18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0.128/0.256</a:t>
                      </a:r>
                      <a:endParaRPr lang="en-GB"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2775434"/>
                  </a:ext>
                </a:extLst>
              </a:tr>
            </a:tbl>
          </a:graphicData>
        </a:graphic>
      </p:graphicFrame>
    </p:spTree>
    <p:extLst>
      <p:ext uri="{BB962C8B-B14F-4D97-AF65-F5344CB8AC3E}">
        <p14:creationId xmlns:p14="http://schemas.microsoft.com/office/powerpoint/2010/main" val="149066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TextBox 6">
            <a:extLst>
              <a:ext uri="{FF2B5EF4-FFF2-40B4-BE49-F238E27FC236}">
                <a16:creationId xmlns:a16="http://schemas.microsoft.com/office/drawing/2014/main" id="{952FBB4F-32FB-4948-B761-1B8CB9E55E69}"/>
              </a:ext>
            </a:extLst>
          </p:cNvPr>
          <p:cNvSpPr txBox="1"/>
          <p:nvPr/>
        </p:nvSpPr>
        <p:spPr>
          <a:xfrm>
            <a:off x="6184231" y="103939"/>
            <a:ext cx="1828801" cy="461665"/>
          </a:xfrm>
          <a:prstGeom prst="rect">
            <a:avLst/>
          </a:prstGeom>
          <a:noFill/>
        </p:spPr>
        <p:txBody>
          <a:bodyPr wrap="square" rtlCol="0">
            <a:spAutoFit/>
          </a:bodyPr>
          <a:lstStyle/>
          <a:p>
            <a:r>
              <a:rPr lang="en-US" sz="2400" b="1" dirty="0">
                <a:solidFill>
                  <a:srgbClr val="7030A0"/>
                </a:solidFill>
              </a:rPr>
              <a:t>FIGURE 1</a:t>
            </a:r>
            <a:endParaRPr lang="en-GB" sz="2400" b="1" dirty="0">
              <a:solidFill>
                <a:srgbClr val="7030A0"/>
              </a:solidFill>
            </a:endParaRPr>
          </a:p>
        </p:txBody>
      </p:sp>
      <p:pic>
        <p:nvPicPr>
          <p:cNvPr id="8" name="Picture 7">
            <a:extLst>
              <a:ext uri="{FF2B5EF4-FFF2-40B4-BE49-F238E27FC236}">
                <a16:creationId xmlns:a16="http://schemas.microsoft.com/office/drawing/2014/main" id="{90B332F2-2B03-4F8B-9CED-8DF78B936DA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7950"/>
            <a:ext cx="5886450" cy="5835650"/>
          </a:xfrm>
          <a:prstGeom prst="rect">
            <a:avLst/>
          </a:prstGeom>
          <a:noFill/>
          <a:ln>
            <a:noFill/>
          </a:ln>
        </p:spPr>
      </p:pic>
      <p:sp>
        <p:nvSpPr>
          <p:cNvPr id="2" name="TextBox 1">
            <a:extLst>
              <a:ext uri="{FF2B5EF4-FFF2-40B4-BE49-F238E27FC236}">
                <a16:creationId xmlns:a16="http://schemas.microsoft.com/office/drawing/2014/main" id="{A9B9CCF3-5371-488F-8E34-79438C1B97C5}"/>
              </a:ext>
            </a:extLst>
          </p:cNvPr>
          <p:cNvSpPr txBox="1"/>
          <p:nvPr/>
        </p:nvSpPr>
        <p:spPr>
          <a:xfrm>
            <a:off x="6184231" y="565604"/>
            <a:ext cx="2883569" cy="1754326"/>
          </a:xfrm>
          <a:prstGeom prst="rect">
            <a:avLst/>
          </a:prstGeom>
          <a:noFill/>
        </p:spPr>
        <p:txBody>
          <a:bodyPr wrap="square" rtlCol="0">
            <a:spAutoFit/>
          </a:bodyPr>
          <a:lstStyle/>
          <a:p>
            <a:pPr algn="ctr"/>
            <a:r>
              <a:rPr lang="en-GB" dirty="0">
                <a:solidFill>
                  <a:srgbClr val="002060"/>
                </a:solidFill>
              </a:rPr>
              <a:t>The FTIR spectra showing interactions at the C-H peak located at 2928 cm</a:t>
            </a:r>
            <a:r>
              <a:rPr lang="en-GB" baseline="30000" dirty="0">
                <a:solidFill>
                  <a:srgbClr val="002060"/>
                </a:solidFill>
              </a:rPr>
              <a:t>-1 </a:t>
            </a:r>
            <a:r>
              <a:rPr lang="en-GB" dirty="0">
                <a:solidFill>
                  <a:srgbClr val="002060"/>
                </a:solidFill>
              </a:rPr>
              <a:t>and 2950 cm</a:t>
            </a:r>
            <a:r>
              <a:rPr lang="en-GB" baseline="30000" dirty="0">
                <a:solidFill>
                  <a:srgbClr val="002060"/>
                </a:solidFill>
              </a:rPr>
              <a:t>-1 </a:t>
            </a:r>
            <a:r>
              <a:rPr lang="en-GB" dirty="0">
                <a:solidFill>
                  <a:srgbClr val="002060"/>
                </a:solidFill>
              </a:rPr>
              <a:t>in the extract and blank capsules, resulting in a minor shift to 2926 cm</a:t>
            </a:r>
            <a:r>
              <a:rPr lang="en-GB" baseline="30000" dirty="0">
                <a:solidFill>
                  <a:srgbClr val="002060"/>
                </a:solidFill>
              </a:rPr>
              <a:t>-1</a:t>
            </a:r>
            <a:r>
              <a:rPr lang="en-GB" dirty="0">
                <a:solidFill>
                  <a:srgbClr val="002060"/>
                </a:solidFill>
              </a:rPr>
              <a:t>. </a:t>
            </a:r>
          </a:p>
        </p:txBody>
      </p:sp>
    </p:spTree>
    <p:extLst>
      <p:ext uri="{BB962C8B-B14F-4D97-AF65-F5344CB8AC3E}">
        <p14:creationId xmlns:p14="http://schemas.microsoft.com/office/powerpoint/2010/main" val="2719481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1177</Words>
  <Application>Microsoft Office PowerPoint</Application>
  <PresentationFormat>On-screen Show (4:3)</PresentationFormat>
  <Paragraphs>160</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Times New Roman</vt:lpstr>
      <vt:lpstr>Tw Cen MT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Ozioma Nwabor</dc:creator>
  <cp:lastModifiedBy>Ozioma Nwabor</cp:lastModifiedBy>
  <cp:revision>6</cp:revision>
  <dcterms:created xsi:type="dcterms:W3CDTF">2019-10-27T18:10:51Z</dcterms:created>
  <dcterms:modified xsi:type="dcterms:W3CDTF">2019-10-28T11:01:33Z</dcterms:modified>
</cp:coreProperties>
</file>