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67" r:id="rId4"/>
    <p:sldId id="258" r:id="rId5"/>
    <p:sldId id="259" r:id="rId6"/>
    <p:sldId id="261" r:id="rId7"/>
    <p:sldId id="268" r:id="rId8"/>
    <p:sldId id="265" r:id="rId9"/>
    <p:sldId id="264" r:id="rId10"/>
    <p:sldId id="273" r:id="rId11"/>
    <p:sldId id="274" r:id="rId12"/>
    <p:sldId id="275" r:id="rId13"/>
    <p:sldId id="269" r:id="rId14"/>
    <p:sldId id="276"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8A9-47F2-8370-4A125A2C3B2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A6B-4C17-8084-7E35994C298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3A6B-4C17-8084-7E35994C2983}"/>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8A9-47F2-8370-4A125A2C3B2F}"/>
              </c:ext>
            </c:extLst>
          </c:dPt>
          <c:dLbls>
            <c:dLbl>
              <c:idx val="1"/>
              <c:layout>
                <c:manualLayout>
                  <c:x val="-5.0421737055595349E-2"/>
                  <c:y val="8.8637214405576328E-2"/>
                </c:manualLayout>
              </c:layout>
              <c:tx>
                <c:rich>
                  <a:bodyPr/>
                  <a:lstStyle/>
                  <a:p>
                    <a:fld id="{C67BA029-CF8A-46B6-8E82-EC00590998AD}" type="CATEGORYNAME">
                      <a:rPr lang="en-US">
                        <a:solidFill>
                          <a:srgbClr val="FF0000"/>
                        </a:solidFill>
                      </a:rPr>
                      <a:pPr/>
                      <a:t>[CATEGORY NAME]</a:t>
                    </a:fld>
                    <a:r>
                      <a:rPr lang="en-US" baseline="0" dirty="0">
                        <a:solidFill>
                          <a:srgbClr val="FF0000"/>
                        </a:solidFill>
                      </a:rPr>
                      <a:t>
</a:t>
                    </a:r>
                    <a:fld id="{F8F0BE26-B1E0-4C90-AA11-5AC212681D04}" type="PERCENTAGE">
                      <a:rPr lang="en-US" baseline="0">
                        <a:solidFill>
                          <a:srgbClr val="FF0000"/>
                        </a:solidFill>
                      </a:rPr>
                      <a:pPr/>
                      <a:t>[PERCENTAGE]</a:t>
                    </a:fld>
                    <a:endParaRPr lang="en-US" baseline="0" dirty="0">
                      <a:solidFill>
                        <a:srgbClr val="FF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6B-4C17-8084-7E35994C2983}"/>
                </c:ext>
              </c:extLst>
            </c:dLbl>
            <c:dLbl>
              <c:idx val="2"/>
              <c:layout>
                <c:manualLayout>
                  <c:x val="0.14195006574407765"/>
                  <c:y val="6.4385260379553402E-2"/>
                </c:manualLayout>
              </c:layout>
              <c:tx>
                <c:rich>
                  <a:bodyPr/>
                  <a:lstStyle/>
                  <a:p>
                    <a:r>
                      <a:rPr lang="en-US" dirty="0">
                        <a:solidFill>
                          <a:schemeClr val="accent3">
                            <a:lumMod val="75000"/>
                          </a:schemeClr>
                        </a:solidFill>
                      </a:rPr>
                      <a:t>Death</a:t>
                    </a:r>
                    <a:r>
                      <a:rPr lang="en-US" baseline="0" dirty="0">
                        <a:solidFill>
                          <a:schemeClr val="accent3">
                            <a:lumMod val="75000"/>
                          </a:schemeClr>
                        </a:solidFill>
                      </a:rPr>
                      <a:t>
</a:t>
                    </a:r>
                    <a:fld id="{6230C29F-526B-43D6-BD35-0F84947D7C8E}" type="PERCENTAGE">
                      <a:rPr lang="en-US" baseline="0">
                        <a:solidFill>
                          <a:schemeClr val="accent3">
                            <a:lumMod val="75000"/>
                          </a:schemeClr>
                        </a:solidFill>
                      </a:rPr>
                      <a:pPr/>
                      <a:t>[PERCENTAGE]</a:t>
                    </a:fld>
                    <a:endParaRPr lang="en-US" baseline="0" dirty="0">
                      <a:solidFill>
                        <a:schemeClr val="accent3">
                          <a:lumMod val="75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6B-4C17-8084-7E35994C29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Infected by DENV</c:v>
                </c:pt>
                <c:pt idx="1">
                  <c:v>Severe form of dengue </c:v>
                </c:pt>
                <c:pt idx="2">
                  <c:v>Died by dengue</c:v>
                </c:pt>
              </c:strCache>
            </c:strRef>
          </c:cat>
          <c:val>
            <c:numRef>
              <c:f>Sheet1!$B$2:$B$5</c:f>
              <c:numCache>
                <c:formatCode>General</c:formatCode>
                <c:ptCount val="4"/>
                <c:pt idx="0">
                  <c:v>400</c:v>
                </c:pt>
                <c:pt idx="1">
                  <c:v>50</c:v>
                </c:pt>
                <c:pt idx="2">
                  <c:v>25</c:v>
                </c:pt>
              </c:numCache>
            </c:numRef>
          </c:val>
          <c:extLst>
            <c:ext xmlns:c16="http://schemas.microsoft.com/office/drawing/2014/chart" uri="{C3380CC4-5D6E-409C-BE32-E72D297353CC}">
              <c16:uniqueId val="{00000000-3A6B-4C17-8084-7E35994C2983}"/>
            </c:ext>
          </c:extLst>
        </c:ser>
        <c:dLbls>
          <c:dLblPos val="inEnd"/>
          <c:showLegendKey val="0"/>
          <c:showVal val="0"/>
          <c:showCatName val="1"/>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10/30/2019</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985433"/>
          </a:xfrm>
          <a:prstGeom prst="rect">
            <a:avLst/>
          </a:prstGeom>
          <a:noFill/>
        </p:spPr>
        <p:txBody>
          <a:bodyPr wrap="square" rtlCol="0">
            <a:spAutoFit/>
          </a:bodyPr>
          <a:lstStyle/>
          <a:p>
            <a:pPr algn="ctr"/>
            <a:r>
              <a:rPr lang="en-US" sz="2400" b="1" dirty="0"/>
              <a:t>The </a:t>
            </a:r>
            <a:r>
              <a:rPr lang="en-US" sz="2400" b="1" i="1" dirty="0"/>
              <a:t>in-silico</a:t>
            </a:r>
            <a:r>
              <a:rPr lang="en-US" sz="2400" b="1" dirty="0"/>
              <a:t> identification of potent natural bioactive anti-dengue agents by targeting the human hexokinase 2 enzyme</a:t>
            </a:r>
          </a:p>
          <a:p>
            <a:pPr algn="ctr"/>
            <a:endParaRPr lang="en-US" b="1" dirty="0"/>
          </a:p>
          <a:p>
            <a:pPr algn="ctr"/>
            <a:endParaRPr lang="fr-FR" dirty="0"/>
          </a:p>
          <a:p>
            <a:pPr algn="ctr"/>
            <a:r>
              <a:rPr lang="en-US" b="1" dirty="0"/>
              <a:t>Foysal Ahammad</a:t>
            </a:r>
            <a:r>
              <a:rPr lang="it-IT" b="1" baseline="30000" dirty="0"/>
              <a:t>1</a:t>
            </a:r>
            <a:r>
              <a:rPr lang="it-IT" b="1" dirty="0"/>
              <a:t>, </a:t>
            </a:r>
            <a:r>
              <a:rPr lang="en-US" b="1" dirty="0"/>
              <a:t>Fazia Adyani Ahmad Fuad</a:t>
            </a:r>
            <a:r>
              <a:rPr lang="it-IT" b="1" baseline="30000" dirty="0"/>
              <a:t>1,</a:t>
            </a:r>
            <a:r>
              <a:rPr lang="it-IT" b="1" dirty="0"/>
              <a:t>*</a:t>
            </a:r>
            <a:endParaRPr lang="it-IT" b="1" baseline="30000" dirty="0"/>
          </a:p>
          <a:p>
            <a:endParaRPr lang="fr-FR" dirty="0"/>
          </a:p>
          <a:p>
            <a:r>
              <a:rPr lang="en-US" baseline="30000" dirty="0"/>
              <a:t>1</a:t>
            </a:r>
            <a:r>
              <a:rPr lang="en-US" dirty="0"/>
              <a:t> Department of Biotechnology Engineering, International Islamic University Malaysia, Kuala Lumpur 50728, Malaysia.</a:t>
            </a:r>
          </a:p>
          <a:p>
            <a:endParaRPr lang="fr-FR" dirty="0"/>
          </a:p>
          <a:p>
            <a:r>
              <a:rPr lang="en-US" sz="1400" b="1" dirty="0"/>
              <a:t>*</a:t>
            </a:r>
            <a:r>
              <a:rPr lang="en-US" sz="1400" dirty="0"/>
              <a:t> Corresponding author: fazia_adyani@iium.edu.my</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4" name="Picture 3" descr="A close up of a logo&#10;&#10;Description automatically generated">
            <a:extLst>
              <a:ext uri="{FF2B5EF4-FFF2-40B4-BE49-F238E27FC236}">
                <a16:creationId xmlns:a16="http://schemas.microsoft.com/office/drawing/2014/main" id="{E8A3D1E3-6C33-46A5-96D6-736AB76E0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556" y="5487330"/>
            <a:ext cx="1295400" cy="12192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42BD97A-0A25-4CBF-80C4-626AA7938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5487330"/>
            <a:ext cx="4643324" cy="12191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526A9CF-F399-4EAC-A8C5-22332062F636}"/>
              </a:ext>
            </a:extLst>
          </p:cNvPr>
          <p:cNvSpPr/>
          <p:nvPr/>
        </p:nvSpPr>
        <p:spPr>
          <a:xfrm>
            <a:off x="228600" y="471932"/>
            <a:ext cx="8915400" cy="461665"/>
          </a:xfrm>
          <a:prstGeom prst="rect">
            <a:avLst/>
          </a:prstGeom>
        </p:spPr>
        <p:txBody>
          <a:bodyPr wrap="square">
            <a:spAutoFit/>
          </a:bodyPr>
          <a:lstStyle/>
          <a:p>
            <a:r>
              <a:rPr lang="fr-FR" sz="2400" b="1" dirty="0" err="1"/>
              <a:t>Results</a:t>
            </a:r>
            <a:r>
              <a:rPr lang="fr-FR" sz="2400" b="1" dirty="0"/>
              <a:t> and  Discussion- </a:t>
            </a:r>
            <a:r>
              <a:rPr lang="de-DE" sz="2400" b="1" dirty="0">
                <a:solidFill>
                  <a:srgbClr val="7030A0"/>
                </a:solidFill>
              </a:rPr>
              <a:t>Interactions of 4 compounds with HKII</a:t>
            </a:r>
            <a:endParaRPr lang="fr-FR" sz="2400" b="1" dirty="0">
              <a:solidFill>
                <a:srgbClr val="7030A0"/>
              </a:solidFill>
            </a:endParaRPr>
          </a:p>
        </p:txBody>
      </p:sp>
      <p:pic>
        <p:nvPicPr>
          <p:cNvPr id="9" name="Picture 8">
            <a:extLst>
              <a:ext uri="{FF2B5EF4-FFF2-40B4-BE49-F238E27FC236}">
                <a16:creationId xmlns:a16="http://schemas.microsoft.com/office/drawing/2014/main" id="{D91EF766-3483-4F2C-9766-90F66DA04B8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600" y="933597"/>
            <a:ext cx="6400800" cy="5034560"/>
          </a:xfrm>
          <a:prstGeom prst="rect">
            <a:avLst/>
          </a:prstGeom>
        </p:spPr>
      </p:pic>
      <p:sp>
        <p:nvSpPr>
          <p:cNvPr id="3" name="Rectangle 2">
            <a:extLst>
              <a:ext uri="{FF2B5EF4-FFF2-40B4-BE49-F238E27FC236}">
                <a16:creationId xmlns:a16="http://schemas.microsoft.com/office/drawing/2014/main" id="{5A64960C-3758-4342-AB90-95F6D4AC25E9}"/>
              </a:ext>
            </a:extLst>
          </p:cNvPr>
          <p:cNvSpPr/>
          <p:nvPr/>
        </p:nvSpPr>
        <p:spPr>
          <a:xfrm>
            <a:off x="6591886" y="1066800"/>
            <a:ext cx="2438400" cy="4801314"/>
          </a:xfrm>
          <a:prstGeom prst="rect">
            <a:avLst/>
          </a:prstGeom>
          <a:solidFill>
            <a:schemeClr val="accent5">
              <a:lumMod val="20000"/>
              <a:lumOff val="80000"/>
            </a:schemeClr>
          </a:solidFill>
          <a:ln>
            <a:noFill/>
          </a:ln>
        </p:spPr>
        <p:txBody>
          <a:bodyPr wrap="square">
            <a:spAutoFit/>
          </a:bodyPr>
          <a:lstStyle/>
          <a:p>
            <a:pPr indent="457200">
              <a:spcBef>
                <a:spcPts val="600"/>
              </a:spcBef>
              <a:spcAft>
                <a:spcPts val="600"/>
              </a:spcAft>
            </a:pPr>
            <a:r>
              <a:rPr lang="de-DE" b="1" dirty="0">
                <a:latin typeface="Times New Roman" panose="02020603050405020304" pitchFamily="18" charset="0"/>
                <a:ea typeface="Times New Roman" panose="02020603050405020304" pitchFamily="18" charset="0"/>
              </a:rPr>
              <a:t>(A)</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D-Glucose hydrate, (B) (2S,3R,4R,5S)-2,3,4,5,6-Pentahydroxyhexanal, (C). (2S)-2</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Amino-3-hydroxy-N’, N'-bis[(2,3,4-trihydroxyphenyl)methyl]propanehydrazide and (D)</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(S)-2-Amino-3-hydroxy-N'-(2,3,4-trihydroxybenzyl) propanehydrazide hydrochloride</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show the binding activities with HKII protein.</a:t>
            </a:r>
            <a:endParaRPr lang="en-US" b="1" dirty="0"/>
          </a:p>
        </p:txBody>
      </p:sp>
    </p:spTree>
    <p:extLst>
      <p:ext uri="{BB962C8B-B14F-4D97-AF65-F5344CB8AC3E}">
        <p14:creationId xmlns:p14="http://schemas.microsoft.com/office/powerpoint/2010/main" val="350067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526A9CF-F399-4EAC-A8C5-22332062F636}"/>
              </a:ext>
            </a:extLst>
          </p:cNvPr>
          <p:cNvSpPr/>
          <p:nvPr/>
        </p:nvSpPr>
        <p:spPr>
          <a:xfrm>
            <a:off x="228600" y="471932"/>
            <a:ext cx="8915400" cy="461665"/>
          </a:xfrm>
          <a:prstGeom prst="rect">
            <a:avLst/>
          </a:prstGeom>
        </p:spPr>
        <p:txBody>
          <a:bodyPr wrap="square">
            <a:spAutoFit/>
          </a:bodyPr>
          <a:lstStyle/>
          <a:p>
            <a:r>
              <a:rPr lang="fr-FR" sz="2400" b="1" dirty="0" err="1"/>
              <a:t>Results</a:t>
            </a:r>
            <a:r>
              <a:rPr lang="fr-FR" sz="2400" b="1" dirty="0"/>
              <a:t> and  Discussion- </a:t>
            </a:r>
            <a:r>
              <a:rPr lang="de-DE" sz="2400" b="1" dirty="0">
                <a:solidFill>
                  <a:srgbClr val="7030A0"/>
                </a:solidFill>
              </a:rPr>
              <a:t>2D Interactions of 4 compounds with HKII</a:t>
            </a:r>
            <a:endParaRPr lang="fr-FR" sz="2400" b="1" dirty="0">
              <a:solidFill>
                <a:srgbClr val="7030A0"/>
              </a:solidFill>
            </a:endParaRPr>
          </a:p>
        </p:txBody>
      </p:sp>
      <p:sp>
        <p:nvSpPr>
          <p:cNvPr id="3" name="Rectangle 2">
            <a:extLst>
              <a:ext uri="{FF2B5EF4-FFF2-40B4-BE49-F238E27FC236}">
                <a16:creationId xmlns:a16="http://schemas.microsoft.com/office/drawing/2014/main" id="{5A64960C-3758-4342-AB90-95F6D4AC25E9}"/>
              </a:ext>
            </a:extLst>
          </p:cNvPr>
          <p:cNvSpPr/>
          <p:nvPr/>
        </p:nvSpPr>
        <p:spPr>
          <a:xfrm>
            <a:off x="6614160" y="920767"/>
            <a:ext cx="2286000" cy="5078313"/>
          </a:xfrm>
          <a:prstGeom prst="rect">
            <a:avLst/>
          </a:prstGeom>
          <a:solidFill>
            <a:schemeClr val="accent5">
              <a:lumMod val="20000"/>
              <a:lumOff val="80000"/>
            </a:schemeClr>
          </a:solidFill>
          <a:ln>
            <a:noFill/>
          </a:ln>
        </p:spPr>
        <p:txBody>
          <a:bodyPr wrap="square">
            <a:spAutoFit/>
          </a:bodyPr>
          <a:lstStyle/>
          <a:p>
            <a:pPr indent="457200">
              <a:spcBef>
                <a:spcPts val="600"/>
              </a:spcBef>
              <a:spcAft>
                <a:spcPts val="600"/>
              </a:spcAft>
            </a:pPr>
            <a:r>
              <a:rPr lang="de-DE" b="1" dirty="0">
                <a:latin typeface="Times New Roman" panose="02020603050405020304" pitchFamily="18" charset="0"/>
                <a:ea typeface="Times New Roman" panose="02020603050405020304" pitchFamily="18" charset="0"/>
              </a:rPr>
              <a:t>(A)</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D-Glucose hydrate, (B) (2S,3R,4R,5S)-2,3,4,5,6-Pentahydroxyhexanal, (C). (2S)-2</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Amino-3-hydroxy-N’, N'-bis[(2,3,4-trihydroxyphenyl)methyl]propanehydrazide and (D)</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(S)-2-Amino-3-hydroxy-N'-(2,3,4-trihydroxybenzyl) propanehydrazide hydrochloride</a:t>
            </a:r>
            <a:r>
              <a:rPr lang="en-US" b="1" dirty="0">
                <a:latin typeface="Times New Roman" panose="02020603050405020304" pitchFamily="18" charset="0"/>
                <a:ea typeface="Times New Roman" panose="02020603050405020304" pitchFamily="18" charset="0"/>
              </a:rPr>
              <a:t> </a:t>
            </a:r>
            <a:r>
              <a:rPr lang="de-DE" b="1" dirty="0">
                <a:latin typeface="Times New Roman" panose="02020603050405020304" pitchFamily="18" charset="0"/>
                <a:ea typeface="Times New Roman" panose="02020603050405020304" pitchFamily="18" charset="0"/>
              </a:rPr>
              <a:t>show the binding activities with HKII protein.</a:t>
            </a:r>
            <a:endParaRPr lang="en-US" b="1" dirty="0"/>
          </a:p>
        </p:txBody>
      </p:sp>
      <p:pic>
        <p:nvPicPr>
          <p:cNvPr id="8" name="Picture 7">
            <a:extLst>
              <a:ext uri="{FF2B5EF4-FFF2-40B4-BE49-F238E27FC236}">
                <a16:creationId xmlns:a16="http://schemas.microsoft.com/office/drawing/2014/main" id="{6AF28A8E-7EEC-4A20-B1FD-79752B7B5E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3840" y="924219"/>
            <a:ext cx="6385560" cy="4943181"/>
          </a:xfrm>
          <a:prstGeom prst="rect">
            <a:avLst/>
          </a:prstGeom>
        </p:spPr>
      </p:pic>
    </p:spTree>
    <p:extLst>
      <p:ext uri="{BB962C8B-B14F-4D97-AF65-F5344CB8AC3E}">
        <p14:creationId xmlns:p14="http://schemas.microsoft.com/office/powerpoint/2010/main" val="118315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A6EB101-E32F-4745-83FE-C66E86B66A33}"/>
              </a:ext>
            </a:extLst>
          </p:cNvPr>
          <p:cNvSpPr/>
          <p:nvPr/>
        </p:nvSpPr>
        <p:spPr>
          <a:xfrm>
            <a:off x="114300" y="304800"/>
            <a:ext cx="8915400" cy="1200329"/>
          </a:xfrm>
          <a:prstGeom prst="rect">
            <a:avLst/>
          </a:prstGeom>
        </p:spPr>
        <p:txBody>
          <a:bodyPr wrap="square">
            <a:spAutoFit/>
          </a:bodyPr>
          <a:lstStyle/>
          <a:p>
            <a:r>
              <a:rPr lang="fr-FR" sz="2400" b="1" dirty="0" err="1"/>
              <a:t>Results</a:t>
            </a:r>
            <a:r>
              <a:rPr lang="fr-FR" sz="2400" b="1" dirty="0"/>
              <a:t> and  Discussion-</a:t>
            </a:r>
          </a:p>
          <a:p>
            <a:r>
              <a:rPr lang="de-DE" sz="2400" b="1" dirty="0">
                <a:solidFill>
                  <a:srgbClr val="7030A0"/>
                </a:solidFill>
                <a:ea typeface="Times New Roman" panose="02020603050405020304" pitchFamily="18" charset="0"/>
              </a:rPr>
              <a:t>Absorption, Distribution, Metabolism, Excretion (ADME)</a:t>
            </a:r>
            <a:endParaRPr lang="en-US" sz="2400" b="1" dirty="0"/>
          </a:p>
          <a:p>
            <a:endParaRPr lang="fr-FR" sz="2400" b="1" dirty="0">
              <a:solidFill>
                <a:srgbClr val="7030A0"/>
              </a:solidFill>
            </a:endParaRPr>
          </a:p>
        </p:txBody>
      </p:sp>
      <p:sp>
        <p:nvSpPr>
          <p:cNvPr id="8" name="Rectangle 7">
            <a:extLst>
              <a:ext uri="{FF2B5EF4-FFF2-40B4-BE49-F238E27FC236}">
                <a16:creationId xmlns:a16="http://schemas.microsoft.com/office/drawing/2014/main" id="{F16D2D5C-BE34-4E23-A14A-A16C1598E2DB}"/>
              </a:ext>
            </a:extLst>
          </p:cNvPr>
          <p:cNvSpPr/>
          <p:nvPr/>
        </p:nvSpPr>
        <p:spPr>
          <a:xfrm>
            <a:off x="228600" y="1124902"/>
            <a:ext cx="8458200" cy="5350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ADME properties of selected compounds were calculated by using the SwissADME server. Where GI absorptions were predicted according to the white of the BOILED egg. </a:t>
            </a:r>
            <a:endParaRPr lang="en-US" b="1" dirty="0">
              <a:ln w="0"/>
              <a:solidFill>
                <a:srgbClr val="FF0000"/>
              </a:solidFill>
            </a:endParaRPr>
          </a:p>
        </p:txBody>
      </p:sp>
      <p:graphicFrame>
        <p:nvGraphicFramePr>
          <p:cNvPr id="3" name="Table 2">
            <a:extLst>
              <a:ext uri="{FF2B5EF4-FFF2-40B4-BE49-F238E27FC236}">
                <a16:creationId xmlns:a16="http://schemas.microsoft.com/office/drawing/2014/main" id="{A742E76F-40C3-4433-BD3D-D9F97966855E}"/>
              </a:ext>
            </a:extLst>
          </p:cNvPr>
          <p:cNvGraphicFramePr>
            <a:graphicFrameLocks noGrp="1"/>
          </p:cNvGraphicFramePr>
          <p:nvPr>
            <p:extLst>
              <p:ext uri="{D42A27DB-BD31-4B8C-83A1-F6EECF244321}">
                <p14:modId xmlns:p14="http://schemas.microsoft.com/office/powerpoint/2010/main" val="440646397"/>
              </p:ext>
            </p:extLst>
          </p:nvPr>
        </p:nvGraphicFramePr>
        <p:xfrm>
          <a:off x="304801" y="1750741"/>
          <a:ext cx="8305799" cy="4116486"/>
        </p:xfrm>
        <a:graphic>
          <a:graphicData uri="http://schemas.openxmlformats.org/drawingml/2006/table">
            <a:tbl>
              <a:tblPr firstRow="1" firstCol="1" bandRow="1">
                <a:tableStyleId>{69012ECD-51FC-41F1-AA8D-1B2483CD663E}</a:tableStyleId>
              </a:tblPr>
              <a:tblGrid>
                <a:gridCol w="1428480">
                  <a:extLst>
                    <a:ext uri="{9D8B030D-6E8A-4147-A177-3AD203B41FA5}">
                      <a16:colId xmlns:a16="http://schemas.microsoft.com/office/drawing/2014/main" val="2284942434"/>
                    </a:ext>
                  </a:extLst>
                </a:gridCol>
                <a:gridCol w="1399443">
                  <a:extLst>
                    <a:ext uri="{9D8B030D-6E8A-4147-A177-3AD203B41FA5}">
                      <a16:colId xmlns:a16="http://schemas.microsoft.com/office/drawing/2014/main" val="3366216200"/>
                    </a:ext>
                  </a:extLst>
                </a:gridCol>
                <a:gridCol w="1369469">
                  <a:extLst>
                    <a:ext uri="{9D8B030D-6E8A-4147-A177-3AD203B41FA5}">
                      <a16:colId xmlns:a16="http://schemas.microsoft.com/office/drawing/2014/main" val="1482807961"/>
                    </a:ext>
                  </a:extLst>
                </a:gridCol>
                <a:gridCol w="1369469">
                  <a:extLst>
                    <a:ext uri="{9D8B030D-6E8A-4147-A177-3AD203B41FA5}">
                      <a16:colId xmlns:a16="http://schemas.microsoft.com/office/drawing/2014/main" val="2449815726"/>
                    </a:ext>
                  </a:extLst>
                </a:gridCol>
                <a:gridCol w="1369469">
                  <a:extLst>
                    <a:ext uri="{9D8B030D-6E8A-4147-A177-3AD203B41FA5}">
                      <a16:colId xmlns:a16="http://schemas.microsoft.com/office/drawing/2014/main" val="3431958864"/>
                    </a:ext>
                  </a:extLst>
                </a:gridCol>
                <a:gridCol w="1369469">
                  <a:extLst>
                    <a:ext uri="{9D8B030D-6E8A-4147-A177-3AD203B41FA5}">
                      <a16:colId xmlns:a16="http://schemas.microsoft.com/office/drawing/2014/main" val="4223279040"/>
                    </a:ext>
                  </a:extLst>
                </a:gridCol>
              </a:tblGrid>
              <a:tr h="228694">
                <a:tc gridSpan="2">
                  <a:txBody>
                    <a:bodyPr/>
                    <a:lstStyle/>
                    <a:p>
                      <a:pPr marL="0" marR="0" indent="-9525" algn="just">
                        <a:spcBef>
                          <a:spcPts val="0"/>
                        </a:spcBef>
                        <a:spcAft>
                          <a:spcPts val="0"/>
                        </a:spcAft>
                      </a:pPr>
                      <a:r>
                        <a:rPr lang="de-DE" sz="1400">
                          <a:effectLst/>
                        </a:rPr>
                        <a:t>       Properties</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indent="-9525" algn="just">
                        <a:spcBef>
                          <a:spcPts val="0"/>
                        </a:spcBef>
                        <a:spcAft>
                          <a:spcPts val="0"/>
                        </a:spcAft>
                      </a:pPr>
                      <a:r>
                        <a:rPr lang="de-DE" sz="1400">
                          <a:effectLst/>
                        </a:rPr>
                        <a:t>Amb22747066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9525" algn="just">
                        <a:spcBef>
                          <a:spcPts val="0"/>
                        </a:spcBef>
                        <a:spcAft>
                          <a:spcPts val="0"/>
                        </a:spcAft>
                      </a:pPr>
                      <a:r>
                        <a:rPr lang="de-DE" sz="1400">
                          <a:effectLst/>
                        </a:rPr>
                        <a:t>Amb22230513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9525" algn="just">
                        <a:spcBef>
                          <a:spcPts val="0"/>
                        </a:spcBef>
                        <a:spcAft>
                          <a:spcPts val="0"/>
                        </a:spcAft>
                      </a:pPr>
                      <a:r>
                        <a:rPr lang="de-DE" sz="1400">
                          <a:effectLst/>
                        </a:rPr>
                        <a:t>Amb35803407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9525" algn="just">
                        <a:spcBef>
                          <a:spcPts val="0"/>
                        </a:spcBef>
                        <a:spcAft>
                          <a:spcPts val="0"/>
                        </a:spcAft>
                      </a:pPr>
                      <a:r>
                        <a:rPr lang="de-DE" sz="1400">
                          <a:effectLst/>
                        </a:rPr>
                        <a:t>Amb22262982</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9042420"/>
                  </a:ext>
                </a:extLst>
              </a:tr>
              <a:tr h="228694">
                <a:tc rowSpan="6">
                  <a:txBody>
                    <a:bodyPr/>
                    <a:lstStyle/>
                    <a:p>
                      <a:pPr marL="0" marR="0" indent="0" algn="just">
                        <a:spcBef>
                          <a:spcPts val="0"/>
                        </a:spcBef>
                        <a:spcAft>
                          <a:spcPts val="0"/>
                        </a:spcAft>
                      </a:pPr>
                      <a:r>
                        <a:rPr lang="de-DE" sz="1400">
                          <a:effectLst/>
                        </a:rPr>
                        <a:t>Physicochemical   Properties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MW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293.704 g/mol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198.17 g/mol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395.36 g/mol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180.16 g/mol</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4681683"/>
                  </a:ext>
                </a:extLst>
              </a:tr>
              <a:tr h="228694">
                <a:tc vMerge="1">
                  <a:txBody>
                    <a:bodyPr/>
                    <a:lstStyle/>
                    <a:p>
                      <a:endParaRPr lang="en-US"/>
                    </a:p>
                  </a:txBody>
                  <a:tcPr/>
                </a:tc>
                <a:tc>
                  <a:txBody>
                    <a:bodyPr/>
                    <a:lstStyle/>
                    <a:p>
                      <a:pPr marL="0" marR="0" indent="0" algn="just">
                        <a:spcBef>
                          <a:spcPts val="0"/>
                        </a:spcBef>
                        <a:spcAft>
                          <a:spcPts val="0"/>
                        </a:spcAft>
                      </a:pPr>
                      <a:r>
                        <a:rPr lang="de-DE" sz="1400">
                          <a:effectLst/>
                        </a:rPr>
                        <a:t>Heavy atoms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19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28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12</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87121505"/>
                  </a:ext>
                </a:extLst>
              </a:tr>
              <a:tr h="457387">
                <a:tc vMerge="1">
                  <a:txBody>
                    <a:bodyPr/>
                    <a:lstStyle/>
                    <a:p>
                      <a:endParaRPr lang="en-US"/>
                    </a:p>
                  </a:txBody>
                  <a:tcPr/>
                </a:tc>
                <a:tc>
                  <a:txBody>
                    <a:bodyPr/>
                    <a:lstStyle/>
                    <a:p>
                      <a:pPr marL="0" marR="76200" indent="0" algn="just">
                        <a:spcBef>
                          <a:spcPts val="0"/>
                        </a:spcBef>
                        <a:spcAft>
                          <a:spcPts val="0"/>
                        </a:spcAft>
                      </a:pPr>
                      <a:r>
                        <a:rPr lang="de-DE" sz="1400">
                          <a:effectLst/>
                        </a:rPr>
                        <a:t>Arom heavy atoms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2393516"/>
                  </a:ext>
                </a:extLst>
              </a:tr>
              <a:tr h="457387">
                <a:tc vMerge="1">
                  <a:txBody>
                    <a:bodyPr/>
                    <a:lstStyle/>
                    <a:p>
                      <a:endParaRPr lang="en-US"/>
                    </a:p>
                  </a:txBody>
                  <a:tcPr/>
                </a:tc>
                <a:tc>
                  <a:txBody>
                    <a:bodyPr/>
                    <a:lstStyle/>
                    <a:p>
                      <a:pPr marL="0" marR="0" indent="0" algn="just">
                        <a:spcBef>
                          <a:spcPts val="0"/>
                        </a:spcBef>
                        <a:spcAft>
                          <a:spcPts val="0"/>
                        </a:spcAft>
                      </a:pPr>
                      <a:r>
                        <a:rPr lang="de-DE" sz="1400">
                          <a:effectLst/>
                        </a:rPr>
                        <a:t>Rotatable bonds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1736125"/>
                  </a:ext>
                </a:extLst>
              </a:tr>
              <a:tr h="457387">
                <a:tc vMerge="1">
                  <a:txBody>
                    <a:bodyPr/>
                    <a:lstStyle/>
                    <a:p>
                      <a:endParaRPr lang="en-US"/>
                    </a:p>
                  </a:txBody>
                  <a:tcPr/>
                </a:tc>
                <a:tc>
                  <a:txBody>
                    <a:bodyPr/>
                    <a:lstStyle/>
                    <a:p>
                      <a:pPr marL="0" marR="0" indent="0" algn="just">
                        <a:spcBef>
                          <a:spcPts val="0"/>
                        </a:spcBef>
                        <a:spcAft>
                          <a:spcPts val="0"/>
                        </a:spcAft>
                      </a:pPr>
                      <a:r>
                        <a:rPr lang="de-DE" sz="1400">
                          <a:effectLst/>
                        </a:rPr>
                        <a:t>H-bondacceptors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41364343"/>
                  </a:ext>
                </a:extLst>
              </a:tr>
              <a:tr h="228694">
                <a:tc vMerge="1">
                  <a:txBody>
                    <a:bodyPr/>
                    <a:lstStyle/>
                    <a:p>
                      <a:endParaRPr lang="en-US"/>
                    </a:p>
                  </a:txBody>
                  <a:tcPr/>
                </a:tc>
                <a:tc>
                  <a:txBody>
                    <a:bodyPr/>
                    <a:lstStyle/>
                    <a:p>
                      <a:pPr marL="0" marR="0" indent="0" algn="just">
                        <a:spcBef>
                          <a:spcPts val="0"/>
                        </a:spcBef>
                        <a:spcAft>
                          <a:spcPts val="0"/>
                        </a:spcAft>
                      </a:pPr>
                      <a:r>
                        <a:rPr lang="de-DE" sz="1400">
                          <a:effectLst/>
                        </a:rPr>
                        <a:t>H-bond donors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44413176"/>
                  </a:ext>
                </a:extLst>
              </a:tr>
              <a:tr h="228694">
                <a:tc>
                  <a:txBody>
                    <a:bodyPr/>
                    <a:lstStyle/>
                    <a:p>
                      <a:pPr marL="0" marR="0" indent="0" algn="just">
                        <a:spcBef>
                          <a:spcPts val="0"/>
                        </a:spcBef>
                        <a:spcAft>
                          <a:spcPts val="0"/>
                        </a:spcAft>
                      </a:pPr>
                      <a:r>
                        <a:rPr lang="de-DE" sz="1400">
                          <a:effectLst/>
                        </a:rPr>
                        <a:t>Lipophilicity</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Log P</a:t>
                      </a:r>
                      <a:r>
                        <a:rPr lang="de-DE" sz="1400" baseline="-25000">
                          <a:effectLst/>
                        </a:rPr>
                        <a:t>o/w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-0.88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-2.44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-0.72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-2.43</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7203997"/>
                  </a:ext>
                </a:extLst>
              </a:tr>
              <a:tr h="457387">
                <a:tc>
                  <a:txBody>
                    <a:bodyPr/>
                    <a:lstStyle/>
                    <a:p>
                      <a:pPr marL="0" marR="0" indent="0" algn="just">
                        <a:spcBef>
                          <a:spcPts val="0"/>
                        </a:spcBef>
                        <a:spcAft>
                          <a:spcPts val="0"/>
                        </a:spcAft>
                      </a:pPr>
                      <a:r>
                        <a:rPr lang="de-DE" sz="1400">
                          <a:effectLst/>
                        </a:rPr>
                        <a:t>Water Solubility</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Log 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Very high</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Very high</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Very high</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Very high</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5914429"/>
                  </a:ext>
                </a:extLst>
              </a:tr>
              <a:tr h="457387">
                <a:tc>
                  <a:txBody>
                    <a:bodyPr/>
                    <a:lstStyle/>
                    <a:p>
                      <a:pPr marL="0" marR="0" indent="0" algn="just">
                        <a:spcBef>
                          <a:spcPts val="0"/>
                        </a:spcBef>
                        <a:spcAft>
                          <a:spcPts val="0"/>
                        </a:spcAft>
                      </a:pPr>
                      <a:r>
                        <a:rPr lang="de-DE" sz="1400">
                          <a:effectLst/>
                        </a:rPr>
                        <a:t>Pharmacokinetics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GI absorption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Low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Low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Low</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Low</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0852053"/>
                  </a:ext>
                </a:extLst>
              </a:tr>
              <a:tr h="228694">
                <a:tc>
                  <a:txBody>
                    <a:bodyPr/>
                    <a:lstStyle/>
                    <a:p>
                      <a:pPr marL="0" marR="0" indent="0" algn="just">
                        <a:spcBef>
                          <a:spcPts val="0"/>
                        </a:spcBef>
                        <a:spcAft>
                          <a:spcPts val="0"/>
                        </a:spcAft>
                      </a:pPr>
                      <a:r>
                        <a:rPr lang="de-DE" sz="1400">
                          <a:effectLst/>
                        </a:rPr>
                        <a:t>Drug likeness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Lipinski</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1 Violation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 Violation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2 Violation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1 Violation</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1614234"/>
                  </a:ext>
                </a:extLst>
              </a:tr>
              <a:tr h="457387">
                <a:tc>
                  <a:txBody>
                    <a:bodyPr/>
                    <a:lstStyle/>
                    <a:p>
                      <a:pPr marL="0" marR="0" indent="0" algn="just">
                        <a:spcBef>
                          <a:spcPts val="0"/>
                        </a:spcBef>
                        <a:spcAft>
                          <a:spcPts val="0"/>
                        </a:spcAft>
                      </a:pPr>
                      <a:r>
                        <a:rPr lang="de-DE" sz="1400">
                          <a:effectLst/>
                        </a:rPr>
                        <a:t>Medicinal Chemistry</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Lead likeness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a:spcBef>
                          <a:spcPts val="0"/>
                        </a:spcBef>
                        <a:spcAft>
                          <a:spcPts val="0"/>
                        </a:spcAft>
                      </a:pPr>
                      <a:r>
                        <a:rPr lang="de-DE" sz="14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400" dirty="0">
                          <a:effectLst/>
                        </a:rPr>
                        <a:t>Yes</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8673504"/>
                  </a:ext>
                </a:extLst>
              </a:tr>
            </a:tbl>
          </a:graphicData>
        </a:graphic>
      </p:graphicFrame>
    </p:spTree>
    <p:extLst>
      <p:ext uri="{BB962C8B-B14F-4D97-AF65-F5344CB8AC3E}">
        <p14:creationId xmlns:p14="http://schemas.microsoft.com/office/powerpoint/2010/main" val="166262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A6EB101-E32F-4745-83FE-C66E86B66A33}"/>
              </a:ext>
            </a:extLst>
          </p:cNvPr>
          <p:cNvSpPr/>
          <p:nvPr/>
        </p:nvSpPr>
        <p:spPr>
          <a:xfrm>
            <a:off x="152400" y="381000"/>
            <a:ext cx="8915400" cy="461665"/>
          </a:xfrm>
          <a:prstGeom prst="rect">
            <a:avLst/>
          </a:prstGeom>
        </p:spPr>
        <p:txBody>
          <a:bodyPr wrap="square">
            <a:spAutoFit/>
          </a:bodyPr>
          <a:lstStyle/>
          <a:p>
            <a:r>
              <a:rPr lang="fr-FR" sz="2400" b="1" dirty="0" err="1"/>
              <a:t>Results</a:t>
            </a:r>
            <a:r>
              <a:rPr lang="fr-FR" sz="2400" b="1" dirty="0"/>
              <a:t> and  Discussion- </a:t>
            </a:r>
            <a:r>
              <a:rPr lang="de-DE" sz="2400" b="1" dirty="0">
                <a:solidFill>
                  <a:srgbClr val="7030A0"/>
                </a:solidFill>
              </a:rPr>
              <a:t>Toxicity Evaluation</a:t>
            </a:r>
            <a:endParaRPr lang="fr-FR" sz="2400" b="1" dirty="0">
              <a:solidFill>
                <a:srgbClr val="7030A0"/>
              </a:solidFill>
            </a:endParaRPr>
          </a:p>
        </p:txBody>
      </p:sp>
      <p:sp>
        <p:nvSpPr>
          <p:cNvPr id="8" name="Rectangle 7">
            <a:extLst>
              <a:ext uri="{FF2B5EF4-FFF2-40B4-BE49-F238E27FC236}">
                <a16:creationId xmlns:a16="http://schemas.microsoft.com/office/drawing/2014/main" id="{F16D2D5C-BE34-4E23-A14A-A16C1598E2DB}"/>
              </a:ext>
            </a:extLst>
          </p:cNvPr>
          <p:cNvSpPr/>
          <p:nvPr/>
        </p:nvSpPr>
        <p:spPr>
          <a:xfrm>
            <a:off x="188742" y="894179"/>
            <a:ext cx="8458200" cy="8351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The Toxicity Estimation Software Tool (TEST) was used to determine the toxicity of the selected compounds. In this study, the FDA and </a:t>
            </a:r>
            <a:r>
              <a:rPr lang="en-US" b="1" dirty="0">
                <a:solidFill>
                  <a:srgbClr val="FF0000"/>
                </a:solidFill>
              </a:rPr>
              <a:t>Consensus method</a:t>
            </a:r>
            <a:r>
              <a:rPr lang="de-DE" b="1" dirty="0">
                <a:solidFill>
                  <a:srgbClr val="FF0000"/>
                </a:solidFill>
              </a:rPr>
              <a:t> were used to </a:t>
            </a:r>
            <a:r>
              <a:rPr lang="en-US" b="1" dirty="0">
                <a:solidFill>
                  <a:srgbClr val="FF0000"/>
                </a:solidFill>
              </a:rPr>
              <a:t>evaluate the toxicity and all of the 4 compounds have passed the toxicity test</a:t>
            </a:r>
            <a:endParaRPr lang="en-US" b="1" dirty="0">
              <a:ln w="0"/>
              <a:solidFill>
                <a:srgbClr val="FF0000"/>
              </a:solidFill>
            </a:endParaRPr>
          </a:p>
        </p:txBody>
      </p:sp>
      <p:graphicFrame>
        <p:nvGraphicFramePr>
          <p:cNvPr id="2" name="Table 1">
            <a:extLst>
              <a:ext uri="{FF2B5EF4-FFF2-40B4-BE49-F238E27FC236}">
                <a16:creationId xmlns:a16="http://schemas.microsoft.com/office/drawing/2014/main" id="{ED54EA15-D390-4225-8F92-0228FDE8A9AE}"/>
              </a:ext>
            </a:extLst>
          </p:cNvPr>
          <p:cNvGraphicFramePr>
            <a:graphicFrameLocks noGrp="1"/>
          </p:cNvGraphicFramePr>
          <p:nvPr>
            <p:extLst>
              <p:ext uri="{D42A27DB-BD31-4B8C-83A1-F6EECF244321}">
                <p14:modId xmlns:p14="http://schemas.microsoft.com/office/powerpoint/2010/main" val="2171579234"/>
              </p:ext>
            </p:extLst>
          </p:nvPr>
        </p:nvGraphicFramePr>
        <p:xfrm>
          <a:off x="188742" y="1874578"/>
          <a:ext cx="8458201" cy="4004567"/>
        </p:xfrm>
        <a:graphic>
          <a:graphicData uri="http://schemas.openxmlformats.org/drawingml/2006/table">
            <a:tbl>
              <a:tblPr firstRow="1" firstCol="1" bandRow="1">
                <a:tableStyleId>{B301B821-A1FF-4177-AEE7-76D212191A09}</a:tableStyleId>
              </a:tblPr>
              <a:tblGrid>
                <a:gridCol w="1182858">
                  <a:extLst>
                    <a:ext uri="{9D8B030D-6E8A-4147-A177-3AD203B41FA5}">
                      <a16:colId xmlns:a16="http://schemas.microsoft.com/office/drawing/2014/main" val="186287658"/>
                    </a:ext>
                  </a:extLst>
                </a:gridCol>
                <a:gridCol w="357718">
                  <a:extLst>
                    <a:ext uri="{9D8B030D-6E8A-4147-A177-3AD203B41FA5}">
                      <a16:colId xmlns:a16="http://schemas.microsoft.com/office/drawing/2014/main" val="1857248195"/>
                    </a:ext>
                  </a:extLst>
                </a:gridCol>
                <a:gridCol w="532125">
                  <a:extLst>
                    <a:ext uri="{9D8B030D-6E8A-4147-A177-3AD203B41FA5}">
                      <a16:colId xmlns:a16="http://schemas.microsoft.com/office/drawing/2014/main" val="3258630673"/>
                    </a:ext>
                  </a:extLst>
                </a:gridCol>
                <a:gridCol w="532125">
                  <a:extLst>
                    <a:ext uri="{9D8B030D-6E8A-4147-A177-3AD203B41FA5}">
                      <a16:colId xmlns:a16="http://schemas.microsoft.com/office/drawing/2014/main" val="1158089704"/>
                    </a:ext>
                  </a:extLst>
                </a:gridCol>
                <a:gridCol w="532125">
                  <a:extLst>
                    <a:ext uri="{9D8B030D-6E8A-4147-A177-3AD203B41FA5}">
                      <a16:colId xmlns:a16="http://schemas.microsoft.com/office/drawing/2014/main" val="525302408"/>
                    </a:ext>
                  </a:extLst>
                </a:gridCol>
                <a:gridCol w="532125">
                  <a:extLst>
                    <a:ext uri="{9D8B030D-6E8A-4147-A177-3AD203B41FA5}">
                      <a16:colId xmlns:a16="http://schemas.microsoft.com/office/drawing/2014/main" val="4214271394"/>
                    </a:ext>
                  </a:extLst>
                </a:gridCol>
                <a:gridCol w="532125">
                  <a:extLst>
                    <a:ext uri="{9D8B030D-6E8A-4147-A177-3AD203B41FA5}">
                      <a16:colId xmlns:a16="http://schemas.microsoft.com/office/drawing/2014/main" val="306729774"/>
                    </a:ext>
                  </a:extLst>
                </a:gridCol>
                <a:gridCol w="532125">
                  <a:extLst>
                    <a:ext uri="{9D8B030D-6E8A-4147-A177-3AD203B41FA5}">
                      <a16:colId xmlns:a16="http://schemas.microsoft.com/office/drawing/2014/main" val="9051483"/>
                    </a:ext>
                  </a:extLst>
                </a:gridCol>
                <a:gridCol w="532125">
                  <a:extLst>
                    <a:ext uri="{9D8B030D-6E8A-4147-A177-3AD203B41FA5}">
                      <a16:colId xmlns:a16="http://schemas.microsoft.com/office/drawing/2014/main" val="1615481550"/>
                    </a:ext>
                  </a:extLst>
                </a:gridCol>
                <a:gridCol w="532125">
                  <a:extLst>
                    <a:ext uri="{9D8B030D-6E8A-4147-A177-3AD203B41FA5}">
                      <a16:colId xmlns:a16="http://schemas.microsoft.com/office/drawing/2014/main" val="3921405802"/>
                    </a:ext>
                  </a:extLst>
                </a:gridCol>
                <a:gridCol w="532125">
                  <a:extLst>
                    <a:ext uri="{9D8B030D-6E8A-4147-A177-3AD203B41FA5}">
                      <a16:colId xmlns:a16="http://schemas.microsoft.com/office/drawing/2014/main" val="3089875651"/>
                    </a:ext>
                  </a:extLst>
                </a:gridCol>
                <a:gridCol w="532125">
                  <a:extLst>
                    <a:ext uri="{9D8B030D-6E8A-4147-A177-3AD203B41FA5}">
                      <a16:colId xmlns:a16="http://schemas.microsoft.com/office/drawing/2014/main" val="1828242541"/>
                    </a:ext>
                  </a:extLst>
                </a:gridCol>
                <a:gridCol w="532125">
                  <a:extLst>
                    <a:ext uri="{9D8B030D-6E8A-4147-A177-3AD203B41FA5}">
                      <a16:colId xmlns:a16="http://schemas.microsoft.com/office/drawing/2014/main" val="1732596974"/>
                    </a:ext>
                  </a:extLst>
                </a:gridCol>
                <a:gridCol w="532125">
                  <a:extLst>
                    <a:ext uri="{9D8B030D-6E8A-4147-A177-3AD203B41FA5}">
                      <a16:colId xmlns:a16="http://schemas.microsoft.com/office/drawing/2014/main" val="2851110579"/>
                    </a:ext>
                  </a:extLst>
                </a:gridCol>
                <a:gridCol w="532125">
                  <a:extLst>
                    <a:ext uri="{9D8B030D-6E8A-4147-A177-3AD203B41FA5}">
                      <a16:colId xmlns:a16="http://schemas.microsoft.com/office/drawing/2014/main" val="2443892569"/>
                    </a:ext>
                  </a:extLst>
                </a:gridCol>
              </a:tblGrid>
              <a:tr h="1631825">
                <a:tc rowSpan="3">
                  <a:txBody>
                    <a:bodyPr/>
                    <a:lstStyle/>
                    <a:p>
                      <a:pPr marL="0" marR="0" indent="0" algn="just">
                        <a:spcBef>
                          <a:spcPts val="0"/>
                        </a:spcBef>
                        <a:spcAft>
                          <a:spcPts val="0"/>
                        </a:spcAft>
                      </a:pPr>
                      <a:r>
                        <a:rPr lang="de-DE" sz="1200">
                          <a:effectLst/>
                        </a:rPr>
                        <a:t>Molecular ID With Ambinter Accession Number</a:t>
                      </a:r>
                      <a:endParaRPr lang="en-US"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indent="0" algn="just">
                        <a:spcBef>
                          <a:spcPts val="0"/>
                        </a:spcBef>
                        <a:spcAft>
                          <a:spcPts val="0"/>
                        </a:spcAft>
                      </a:pPr>
                      <a:r>
                        <a:rPr lang="de-DE" sz="1200">
                          <a:effectLst/>
                        </a:rPr>
                        <a:t>96-hour fathead minnow </a:t>
                      </a:r>
                      <a:endParaRPr lang="en-US" sz="1200">
                        <a:effectLst/>
                      </a:endParaRPr>
                    </a:p>
                    <a:p>
                      <a:pPr marL="0" marR="0" indent="0" algn="just">
                        <a:spcBef>
                          <a:spcPts val="0"/>
                        </a:spcBef>
                        <a:spcAft>
                          <a:spcPts val="0"/>
                        </a:spcAft>
                      </a:pPr>
                      <a:r>
                        <a:rPr lang="de-DE" sz="1200">
                          <a:effectLst/>
                        </a:rPr>
                        <a:t>LC</a:t>
                      </a:r>
                      <a:r>
                        <a:rPr lang="de-DE" sz="1200" baseline="-25000">
                          <a:effectLst/>
                        </a:rPr>
                        <a:t>50</a:t>
                      </a:r>
                      <a:r>
                        <a:rPr lang="de-DE" sz="1200">
                          <a:effectLst/>
                        </a:rPr>
                        <a:t>:</a:t>
                      </a:r>
                      <a:endParaRPr lang="en-US" sz="1200">
                        <a:effectLst/>
                      </a:endParaRPr>
                    </a:p>
                    <a:p>
                      <a:pPr marL="0" marR="0" indent="0" algn="just">
                        <a:spcBef>
                          <a:spcPts val="0"/>
                        </a:spcBef>
                        <a:spcAft>
                          <a:spcPts val="0"/>
                        </a:spcAft>
                      </a:pPr>
                      <a:r>
                        <a:rPr lang="de-DE" sz="1200">
                          <a:effectLst/>
                        </a:rPr>
                        <a:t>-Log10(mol/L)</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48-hour D. Magna</a:t>
                      </a:r>
                      <a:endParaRPr lang="en-US" sz="1200">
                        <a:effectLst/>
                      </a:endParaRPr>
                    </a:p>
                    <a:p>
                      <a:pPr marL="0" marR="0" indent="0" algn="just">
                        <a:spcBef>
                          <a:spcPts val="0"/>
                        </a:spcBef>
                        <a:spcAft>
                          <a:spcPts val="0"/>
                        </a:spcAft>
                      </a:pPr>
                      <a:r>
                        <a:rPr lang="de-DE" sz="1200">
                          <a:effectLst/>
                        </a:rPr>
                        <a:t>LC</a:t>
                      </a:r>
                      <a:r>
                        <a:rPr lang="de-DE" sz="1200" baseline="-25000">
                          <a:effectLst/>
                        </a:rPr>
                        <a:t>50:</a:t>
                      </a:r>
                      <a:endParaRPr lang="en-US" sz="1200">
                        <a:effectLst/>
                      </a:endParaRPr>
                    </a:p>
                    <a:p>
                      <a:pPr marL="0" marR="0" indent="0" algn="just">
                        <a:spcBef>
                          <a:spcPts val="0"/>
                        </a:spcBef>
                        <a:spcAft>
                          <a:spcPts val="0"/>
                        </a:spcAft>
                      </a:pPr>
                      <a:r>
                        <a:rPr lang="de-DE" sz="1200">
                          <a:effectLst/>
                        </a:rPr>
                        <a:t>-Log10(mol/L)</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48-hour T. pyriformis IGC</a:t>
                      </a:r>
                      <a:r>
                        <a:rPr lang="de-DE" sz="1200" baseline="-25000">
                          <a:effectLst/>
                        </a:rPr>
                        <a:t>50</a:t>
                      </a:r>
                      <a:r>
                        <a:rPr lang="de-DE" sz="1200">
                          <a:effectLst/>
                        </a:rPr>
                        <a:t> </a:t>
                      </a:r>
                      <a:endParaRPr lang="en-US" sz="1200">
                        <a:effectLst/>
                      </a:endParaRPr>
                    </a:p>
                    <a:p>
                      <a:pPr marL="0" marR="0" indent="182880" algn="just">
                        <a:spcBef>
                          <a:spcPts val="0"/>
                        </a:spcBef>
                        <a:spcAft>
                          <a:spcPts val="0"/>
                        </a:spcAft>
                      </a:pPr>
                      <a:r>
                        <a:rPr lang="de-DE" sz="1200">
                          <a:effectLst/>
                        </a:rPr>
                        <a:t>-Log10(mol/L)</a:t>
                      </a:r>
                      <a:endParaRPr lang="en-US" sz="1200">
                        <a:effectLst/>
                      </a:endParaRPr>
                    </a:p>
                    <a:p>
                      <a:pPr marL="0" marR="0" indent="182880" algn="just">
                        <a:spcBef>
                          <a:spcPts val="0"/>
                        </a:spcBef>
                        <a:spcAft>
                          <a:spcPts val="0"/>
                        </a:spcAft>
                      </a:pPr>
                      <a:r>
                        <a:rPr lang="de-DE"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Oral rat LD</a:t>
                      </a:r>
                      <a:r>
                        <a:rPr lang="de-DE" sz="1200" baseline="-25000">
                          <a:effectLst/>
                        </a:rPr>
                        <a:t>50</a:t>
                      </a:r>
                      <a:r>
                        <a:rPr lang="de-DE" sz="1200">
                          <a:effectLst/>
                        </a:rPr>
                        <a:t>:-Log10(mol/kg)</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Bioaccumulation factor Log10</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Developmental toxicity </a:t>
                      </a:r>
                      <a:endParaRPr lang="en-US" sz="1200">
                        <a:effectLst/>
                      </a:endParaRPr>
                    </a:p>
                    <a:p>
                      <a:pPr marL="0" marR="0" indent="182880" algn="just">
                        <a:spcBef>
                          <a:spcPts val="0"/>
                        </a:spcBef>
                        <a:spcAft>
                          <a:spcPts val="0"/>
                        </a:spcAft>
                      </a:pPr>
                      <a:r>
                        <a:rPr lang="de-DE"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indent="0" algn="just">
                        <a:spcBef>
                          <a:spcPts val="0"/>
                        </a:spcBef>
                        <a:spcAft>
                          <a:spcPts val="0"/>
                        </a:spcAft>
                      </a:pPr>
                      <a:r>
                        <a:rPr lang="de-DE" sz="1200">
                          <a:effectLst/>
                        </a:rPr>
                        <a:t>Ames mutagenicity </a:t>
                      </a:r>
                      <a:endParaRPr lang="en-US" sz="1200">
                        <a:effectLst/>
                      </a:endParaRPr>
                    </a:p>
                    <a:p>
                      <a:pPr marL="0" marR="0" indent="182880" algn="just">
                        <a:spcBef>
                          <a:spcPts val="0"/>
                        </a:spcBef>
                        <a:spcAft>
                          <a:spcPts val="0"/>
                        </a:spcAft>
                      </a:pPr>
                      <a:r>
                        <a:rPr lang="de-DE"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59380545"/>
                  </a:ext>
                </a:extLst>
              </a:tr>
              <a:tr h="543942">
                <a:tc vMerge="1">
                  <a:txBody>
                    <a:bodyPr/>
                    <a:lstStyle/>
                    <a:p>
                      <a:endParaRPr lang="en-US"/>
                    </a:p>
                  </a:txBody>
                  <a:tcPr/>
                </a:tc>
                <a:tc gridSpan="14">
                  <a:txBody>
                    <a:bodyPr/>
                    <a:lstStyle/>
                    <a:p>
                      <a:pPr marL="0" marR="0" indent="182880" algn="just">
                        <a:spcBef>
                          <a:spcPts val="0"/>
                        </a:spcBef>
                        <a:spcAft>
                          <a:spcPts val="0"/>
                        </a:spcAft>
                      </a:pPr>
                      <a:r>
                        <a:rPr lang="de-DE" sz="1200">
                          <a:effectLst/>
                        </a:rPr>
                        <a:t>                                                                      Method</a:t>
                      </a:r>
                      <a:endParaRPr lang="en-US" sz="1200">
                        <a:effectLst/>
                      </a:endParaRPr>
                    </a:p>
                    <a:p>
                      <a:pPr marL="0" marR="0" indent="182880" algn="just">
                        <a:spcBef>
                          <a:spcPts val="0"/>
                        </a:spcBef>
                        <a:spcAft>
                          <a:spcPts val="0"/>
                        </a:spcAft>
                      </a:pPr>
                      <a:r>
                        <a:rPr lang="de-DE"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567869"/>
                  </a:ext>
                </a:extLst>
              </a:tr>
              <a:tr h="271971">
                <a:tc vMerge="1">
                  <a:txBody>
                    <a:bodyPr/>
                    <a:lstStyle/>
                    <a:p>
                      <a:endParaRPr lang="en-US"/>
                    </a:p>
                  </a:txBody>
                  <a:tcPr/>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Con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FDA</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5159734"/>
                  </a:ext>
                </a:extLst>
              </a:tr>
              <a:tr h="271971">
                <a:tc>
                  <a:txBody>
                    <a:bodyPr/>
                    <a:lstStyle/>
                    <a:p>
                      <a:pPr marL="0" marR="0" indent="0" algn="just">
                        <a:spcBef>
                          <a:spcPts val="0"/>
                        </a:spcBef>
                        <a:spcAft>
                          <a:spcPts val="0"/>
                        </a:spcAft>
                      </a:pPr>
                      <a:r>
                        <a:rPr lang="de-DE" sz="1200">
                          <a:effectLst/>
                        </a:rPr>
                        <a:t>Amb22747066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1.40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0.41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1.09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1.22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739052"/>
                  </a:ext>
                </a:extLst>
              </a:tr>
              <a:tr h="271971">
                <a:tc>
                  <a:txBody>
                    <a:bodyPr/>
                    <a:lstStyle/>
                    <a:p>
                      <a:pPr marL="0" marR="0" indent="0" algn="just">
                        <a:spcBef>
                          <a:spcPts val="0"/>
                        </a:spcBef>
                        <a:spcAft>
                          <a:spcPts val="0"/>
                        </a:spcAft>
                      </a:pPr>
                      <a:r>
                        <a:rPr lang="de-DE" sz="1200">
                          <a:effectLst/>
                        </a:rPr>
                        <a:t>Amb35803407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1.89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1.26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9841554"/>
                  </a:ext>
                </a:extLst>
              </a:tr>
              <a:tr h="271971">
                <a:tc>
                  <a:txBody>
                    <a:bodyPr/>
                    <a:lstStyle/>
                    <a:p>
                      <a:pPr marL="0" marR="0" indent="0" algn="just">
                        <a:spcBef>
                          <a:spcPts val="0"/>
                        </a:spcBef>
                        <a:spcAft>
                          <a:spcPts val="0"/>
                        </a:spcAft>
                      </a:pPr>
                      <a:r>
                        <a:rPr lang="de-DE" sz="1200">
                          <a:effectLst/>
                        </a:rPr>
                        <a:t>Amb22262982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1.15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1.05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1.02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0.41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1.90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1.26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4153348"/>
                  </a:ext>
                </a:extLst>
              </a:tr>
              <a:tr h="271971">
                <a:tc>
                  <a:txBody>
                    <a:bodyPr/>
                    <a:lstStyle/>
                    <a:p>
                      <a:pPr marL="0" marR="0" indent="0" algn="just">
                        <a:spcBef>
                          <a:spcPts val="0"/>
                        </a:spcBef>
                        <a:spcAft>
                          <a:spcPts val="0"/>
                        </a:spcAft>
                      </a:pPr>
                      <a:r>
                        <a:rPr lang="de-DE" sz="1200">
                          <a:effectLst/>
                        </a:rPr>
                        <a:t>Amb22230513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0.94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1.29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0.82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0.70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0.84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2.06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1.17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1.52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-0.42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0.28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a:effectLst/>
                        </a:rPr>
                        <a:t>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200" dirty="0">
                          <a:effectLst/>
                        </a:rPr>
                        <a:t>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61783299"/>
                  </a:ext>
                </a:extLst>
              </a:tr>
            </a:tbl>
          </a:graphicData>
        </a:graphic>
      </p:graphicFrame>
    </p:spTree>
    <p:extLst>
      <p:ext uri="{BB962C8B-B14F-4D97-AF65-F5344CB8AC3E}">
        <p14:creationId xmlns:p14="http://schemas.microsoft.com/office/powerpoint/2010/main" val="5841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a:extLst>
              <a:ext uri="{FF2B5EF4-FFF2-40B4-BE49-F238E27FC236}">
                <a16:creationId xmlns:a16="http://schemas.microsoft.com/office/drawing/2014/main" id="{24CB7836-EC3D-463A-BD63-8FB47F30402A}"/>
              </a:ext>
            </a:extLst>
          </p:cNvPr>
          <p:cNvSpPr/>
          <p:nvPr/>
        </p:nvSpPr>
        <p:spPr>
          <a:xfrm>
            <a:off x="599048" y="1219200"/>
            <a:ext cx="7782952" cy="2031325"/>
          </a:xfrm>
          <a:prstGeom prst="rect">
            <a:avLst/>
          </a:prstGeom>
        </p:spPr>
        <p:txBody>
          <a:bodyPr wrap="square">
            <a:spAutoFit/>
          </a:bodyPr>
          <a:lstStyle/>
          <a:p>
            <a:pPr marL="285750" indent="-285750">
              <a:buFont typeface="Wingdings" panose="05000000000000000000" pitchFamily="2" charset="2"/>
              <a:buChar char="§"/>
            </a:pPr>
            <a:r>
              <a:rPr lang="de-DE" b="1" dirty="0">
                <a:ea typeface="Times New Roman" panose="02020603050405020304" pitchFamily="18" charset="0"/>
              </a:rPr>
              <a:t>Four inhibitory </a:t>
            </a:r>
            <a:r>
              <a:rPr lang="en-US" b="1" dirty="0">
                <a:ea typeface="Times New Roman" panose="02020603050405020304" pitchFamily="18" charset="0"/>
              </a:rPr>
              <a:t>compound</a:t>
            </a:r>
            <a:r>
              <a:rPr lang="de-DE" b="1" dirty="0">
                <a:ea typeface="Times New Roman" panose="02020603050405020304" pitchFamily="18" charset="0"/>
              </a:rPr>
              <a:t>s chosen based on natural products have passed through a full cycle of</a:t>
            </a:r>
            <a:r>
              <a:rPr lang="de-DE" b="1" i="1" dirty="0">
                <a:ea typeface="Times New Roman" panose="02020603050405020304" pitchFamily="18" charset="0"/>
              </a:rPr>
              <a:t> in silico</a:t>
            </a:r>
            <a:r>
              <a:rPr lang="de-DE" b="1" dirty="0">
                <a:ea typeface="Times New Roman" panose="02020603050405020304" pitchFamily="18" charset="0"/>
              </a:rPr>
              <a:t> research.</a:t>
            </a:r>
          </a:p>
          <a:p>
            <a:pPr marL="285750" indent="-285750">
              <a:buFont typeface="Wingdings" panose="05000000000000000000" pitchFamily="2" charset="2"/>
              <a:buChar char="§"/>
            </a:pPr>
            <a:r>
              <a:rPr lang="de-DE" b="1" dirty="0"/>
              <a:t>The results demonstrated 4 hits compatible with the active site of HKII and have no or less toxicity.</a:t>
            </a:r>
          </a:p>
          <a:p>
            <a:pPr marL="285750" indent="-285750">
              <a:buFont typeface="Wingdings" panose="05000000000000000000" pitchFamily="2" charset="2"/>
              <a:buChar char="§"/>
            </a:pPr>
            <a:r>
              <a:rPr lang="de-DE" b="1" dirty="0"/>
              <a:t> The current results will be further evaluated in the wet lab by both </a:t>
            </a:r>
            <a:r>
              <a:rPr lang="de-DE" b="1" i="1" dirty="0"/>
              <a:t>in vitro</a:t>
            </a:r>
            <a:r>
              <a:rPr lang="de-DE" b="1" dirty="0"/>
              <a:t> and in </a:t>
            </a:r>
            <a:r>
              <a:rPr lang="de-DE" b="1" i="1" dirty="0"/>
              <a:t>vivo testing.</a:t>
            </a:r>
            <a:endParaRPr lang="en-US" b="1" dirty="0"/>
          </a:p>
          <a:p>
            <a:pPr marL="285750" indent="-285750">
              <a:buFont typeface="Wingdings" panose="05000000000000000000" pitchFamily="2" charset="2"/>
              <a:buChar char="§"/>
            </a:pPr>
            <a:endParaRPr lang="en-US" b="1" dirty="0"/>
          </a:p>
        </p:txBody>
      </p:sp>
      <p:sp>
        <p:nvSpPr>
          <p:cNvPr id="3" name="Rectangle 2">
            <a:extLst>
              <a:ext uri="{FF2B5EF4-FFF2-40B4-BE49-F238E27FC236}">
                <a16:creationId xmlns:a16="http://schemas.microsoft.com/office/drawing/2014/main" id="{D4EF202E-CC14-4C03-AF5A-B9D2EF634712}"/>
              </a:ext>
            </a:extLst>
          </p:cNvPr>
          <p:cNvSpPr/>
          <p:nvPr/>
        </p:nvSpPr>
        <p:spPr>
          <a:xfrm>
            <a:off x="580290" y="3165717"/>
            <a:ext cx="7649309" cy="1169551"/>
          </a:xfrm>
          <a:prstGeom prst="rect">
            <a:avLst/>
          </a:prstGeom>
        </p:spPr>
        <p:txBody>
          <a:bodyPr wrap="square">
            <a:spAutoFit/>
          </a:bodyPr>
          <a:lstStyle/>
          <a:p>
            <a:pPr algn="just">
              <a:spcBef>
                <a:spcPts val="600"/>
              </a:spcBef>
              <a:spcAft>
                <a:spcPts val="600"/>
              </a:spcAft>
            </a:pPr>
            <a:r>
              <a:rPr lang="de-DE" sz="2400" b="1" dirty="0">
                <a:ea typeface="Times New Roman" panose="02020603050405020304" pitchFamily="18" charset="0"/>
              </a:rPr>
              <a:t>Acknowledgment</a:t>
            </a:r>
            <a:endParaRPr lang="en-US" sz="2400" b="1" dirty="0">
              <a:ea typeface="Times New Roman" panose="02020603050405020304" pitchFamily="18" charset="0"/>
            </a:endParaRPr>
          </a:p>
          <a:p>
            <a:pPr algn="just">
              <a:spcBef>
                <a:spcPts val="600"/>
              </a:spcBef>
              <a:spcAft>
                <a:spcPts val="600"/>
              </a:spcAft>
            </a:pPr>
            <a:r>
              <a:rPr lang="de-DE" b="1" dirty="0">
                <a:ea typeface="Times New Roman" panose="02020603050405020304" pitchFamily="18" charset="0"/>
              </a:rPr>
              <a:t>Authors thanks to the Ministry of Education Malaysia (MOE) for support the work through the fund's FRGS/1/2016/STG04/UIAM/02/1.</a:t>
            </a:r>
            <a:endParaRPr lang="en-US" b="1" dirty="0">
              <a:ea typeface="Times New Roman" panose="02020603050405020304" pitchFamily="18" charset="0"/>
            </a:endParaRPr>
          </a:p>
        </p:txBody>
      </p:sp>
      <p:pic>
        <p:nvPicPr>
          <p:cNvPr id="8" name="Picture 7" descr="A picture containing drawing&#10;&#10;Description automatically generated">
            <a:extLst>
              <a:ext uri="{FF2B5EF4-FFF2-40B4-BE49-F238E27FC236}">
                <a16:creationId xmlns:a16="http://schemas.microsoft.com/office/drawing/2014/main" id="{55E41181-950C-4DFF-93AA-AD805A455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854" y="5051171"/>
            <a:ext cx="3481966" cy="835152"/>
          </a:xfrm>
          <a:prstGeom prst="rect">
            <a:avLst/>
          </a:prstGeom>
        </p:spPr>
      </p:pic>
      <p:pic>
        <p:nvPicPr>
          <p:cNvPr id="9" name="Picture 8" descr="A close up of a logo&#10;&#10;Description automatically generated">
            <a:extLst>
              <a:ext uri="{FF2B5EF4-FFF2-40B4-BE49-F238E27FC236}">
                <a16:creationId xmlns:a16="http://schemas.microsoft.com/office/drawing/2014/main" id="{C36EA05F-366C-4296-9297-4FE6824077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735005"/>
            <a:ext cx="1295400" cy="1219200"/>
          </a:xfrm>
          <a:prstGeom prst="rect">
            <a:avLst/>
          </a:prstGeom>
        </p:spPr>
      </p:pic>
    </p:spTree>
    <p:extLst>
      <p:ext uri="{BB962C8B-B14F-4D97-AF65-F5344CB8AC3E}">
        <p14:creationId xmlns:p14="http://schemas.microsoft.com/office/powerpoint/2010/main" val="256549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52400"/>
            <a:ext cx="8108852" cy="830997"/>
          </a:xfrm>
          <a:prstGeom prst="rect">
            <a:avLst/>
          </a:prstGeom>
        </p:spPr>
        <p:txBody>
          <a:bodyPr wrap="square">
            <a:spAutoFit/>
          </a:bodyPr>
          <a:lstStyle/>
          <a:p>
            <a:pPr algn="ctr"/>
            <a:r>
              <a:rPr lang="en-US" sz="2400" b="1" dirty="0"/>
              <a:t>The </a:t>
            </a:r>
            <a:r>
              <a:rPr lang="en-US" sz="2400" b="1" i="1" dirty="0"/>
              <a:t>in-silico</a:t>
            </a:r>
            <a:r>
              <a:rPr lang="en-US" sz="2400" b="1" dirty="0"/>
              <a:t> identification of potent natural bioactive anti-dengue agents by targeting the human hexokinase 2 enzyme</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6" name="Picture 5">
            <a:extLst>
              <a:ext uri="{FF2B5EF4-FFF2-40B4-BE49-F238E27FC236}">
                <a16:creationId xmlns:a16="http://schemas.microsoft.com/office/drawing/2014/main" id="{B23F5BA9-6A0C-40DF-89CD-234FAEE77C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66900" y="981111"/>
            <a:ext cx="5600700" cy="5038689"/>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686800" cy="5816977"/>
          </a:xfrm>
          <a:prstGeom prst="rect">
            <a:avLst/>
          </a:prstGeom>
          <a:noFill/>
        </p:spPr>
        <p:txBody>
          <a:bodyPr wrap="square" rtlCol="0">
            <a:spAutoFit/>
          </a:bodyPr>
          <a:lstStyle/>
          <a:p>
            <a:pPr algn="just"/>
            <a:r>
              <a:rPr lang="fr-FR" sz="1600" b="1" dirty="0"/>
              <a:t>Abstract: </a:t>
            </a:r>
          </a:p>
          <a:p>
            <a:pPr algn="just"/>
            <a:r>
              <a:rPr lang="en-US" sz="1600" b="1" dirty="0"/>
              <a:t>Background:</a:t>
            </a:r>
            <a:r>
              <a:rPr lang="en-US" sz="1600" dirty="0"/>
              <a:t> Hexokinase 2 (HKII) is a rate-limiting and the ﬁrst key enzyme of glycolysis, responsible for the biosynthesis of glucose-6-phospate (G6P) and is up- regulated in dengue virus (DENV) infected cells. During DENV infections, the glycolytic pathway of the host is activated by the pathogens, and inhibition of glycolysis by targeting HKII enzyme can signiﬁcantly block the infectious DENV production.</a:t>
            </a:r>
          </a:p>
          <a:p>
            <a:pPr algn="just"/>
            <a:r>
              <a:rPr lang="en-US" sz="1600" b="1" i="1" dirty="0"/>
              <a:t>Objectives:</a:t>
            </a:r>
            <a:r>
              <a:rPr lang="en-US" sz="1600" dirty="0"/>
              <a:t> The main aim of this study was to computer-aided identification of natural bioactive anti-dengue agents that can inhibit the activity of human HKII enzyme.</a:t>
            </a:r>
          </a:p>
          <a:p>
            <a:pPr algn="just"/>
            <a:r>
              <a:rPr lang="en-US" sz="1600" b="1" i="1" dirty="0"/>
              <a:t>Methods:</a:t>
            </a:r>
            <a:r>
              <a:rPr lang="en-US" sz="1600" b="1" dirty="0"/>
              <a:t> </a:t>
            </a:r>
            <a:r>
              <a:rPr lang="en-US" sz="1600" dirty="0"/>
              <a:t>A ligand-based pharmacophore model (LBPM) was developed using previously known inhibitors of HKII enzymes to ensure the optimal molecular interactions with the specific target. Virtual screening (VS), molecular docking (MD) and the absorption, distribution, metabolism, excretion, and toxicity (ADMET) approaches were used to identify potential and specific natural human HKII inhibitors.</a:t>
            </a:r>
          </a:p>
          <a:p>
            <a:pPr algn="just"/>
            <a:r>
              <a:rPr lang="en-US" sz="1600" b="1" i="1" dirty="0"/>
              <a:t>Result:</a:t>
            </a:r>
            <a:r>
              <a:rPr lang="en-US" sz="1600" b="1" dirty="0"/>
              <a:t> </a:t>
            </a:r>
            <a:r>
              <a:rPr lang="en-US" sz="1600" dirty="0"/>
              <a:t>Based on MD results and binding interaction analysis, four compounds D-Glucose hydrate, (2R,3R,4S,5S)-2,3,4,5,6-Pentahydroxyhexanal, (S)-2-Amino-3-hydroxy-N'-(2,3,4-trihydroxybenzyl) propanehydrazide hydrochloride, (2S)-2-Amino-3-hydroxy-N’, N'-bis[(2,3,4-trihydroxyphenyl)methyl] propanehydrazide were predicted to be the basis for lead optimization. They bind to the active site of human HKII and virtually behave as strong competitive inhibitors.</a:t>
            </a:r>
          </a:p>
          <a:p>
            <a:pPr algn="just"/>
            <a:r>
              <a:rPr lang="en-US" sz="1600" b="1" i="1" dirty="0"/>
              <a:t>Conclusion:</a:t>
            </a:r>
            <a:r>
              <a:rPr lang="en-US" sz="1600" dirty="0"/>
              <a:t> The results demonstrated 4 hits compatible with the active site of HKII enzymes. The current results will be further evaluated in the wet lab by both </a:t>
            </a:r>
            <a:r>
              <a:rPr lang="en-US" sz="1600" i="1" dirty="0"/>
              <a:t>in vitro</a:t>
            </a:r>
            <a:r>
              <a:rPr lang="en-US" sz="1600" dirty="0"/>
              <a:t> and </a:t>
            </a:r>
            <a:r>
              <a:rPr lang="en-US" sz="1600" i="1" dirty="0"/>
              <a:t>in vivo testing </a:t>
            </a:r>
            <a:r>
              <a:rPr lang="en-US" sz="1600" dirty="0"/>
              <a:t>for the development of potential DENV inhibitor.</a:t>
            </a:r>
          </a:p>
          <a:p>
            <a:pPr algn="just"/>
            <a:endParaRPr lang="en-US" sz="1600" dirty="0"/>
          </a:p>
          <a:p>
            <a:pPr algn="just"/>
            <a:r>
              <a:rPr lang="fr-FR" sz="1600" b="1" dirty="0"/>
              <a:t>Keywords: </a:t>
            </a:r>
            <a:r>
              <a:rPr lang="de-DE" dirty="0"/>
              <a:t>Virtual screening , Pharmacophore modeling, Molecular docking, </a:t>
            </a:r>
            <a:r>
              <a:rPr lang="de-DE" i="1" dirty="0"/>
              <a:t>in-silico</a:t>
            </a:r>
            <a:r>
              <a:rPr lang="de-DE" dirty="0"/>
              <a:t> drug design.</a:t>
            </a:r>
            <a:endParaRPr lang="en-US" dirty="0"/>
          </a:p>
          <a:p>
            <a:pPr algn="just"/>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5135"/>
            <a:ext cx="7848600" cy="461665"/>
          </a:xfrm>
          <a:prstGeom prst="rect">
            <a:avLst/>
          </a:prstGeom>
          <a:noFill/>
          <a:ln>
            <a:solidFill>
              <a:schemeClr val="bg1"/>
            </a:solidFill>
          </a:ln>
        </p:spPr>
        <p:txBody>
          <a:bodyPr wrap="square" rtlCol="0">
            <a:spAutoFit/>
          </a:bodyPr>
          <a:lstStyle/>
          <a:p>
            <a:r>
              <a:rPr lang="fr-FR" sz="2400" b="1" dirty="0"/>
              <a:t>Introduction- </a:t>
            </a:r>
            <a:r>
              <a:rPr lang="fr-FR" sz="2400" b="1" dirty="0">
                <a:solidFill>
                  <a:srgbClr val="7030A0"/>
                </a:solidFill>
              </a:rPr>
              <a:t>Dengue as a matter of fact</a:t>
            </a:r>
          </a:p>
        </p:txBody>
      </p:sp>
      <p:pic>
        <p:nvPicPr>
          <p:cNvPr id="5" name="Picture 4">
            <a:extLst>
              <a:ext uri="{FF2B5EF4-FFF2-40B4-BE49-F238E27FC236}">
                <a16:creationId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graphicFrame>
        <p:nvGraphicFramePr>
          <p:cNvPr id="6" name="Chart 5">
            <a:extLst>
              <a:ext uri="{FF2B5EF4-FFF2-40B4-BE49-F238E27FC236}">
                <a16:creationId xmlns:a16="http://schemas.microsoft.com/office/drawing/2014/main" id="{CFCC27C9-D6FA-4EE9-9AF8-14679E12FF4A}"/>
              </a:ext>
            </a:extLst>
          </p:cNvPr>
          <p:cNvGraphicFramePr/>
          <p:nvPr>
            <p:extLst>
              <p:ext uri="{D42A27DB-BD31-4B8C-83A1-F6EECF244321}">
                <p14:modId xmlns:p14="http://schemas.microsoft.com/office/powerpoint/2010/main" val="2951114941"/>
              </p:ext>
            </p:extLst>
          </p:nvPr>
        </p:nvGraphicFramePr>
        <p:xfrm>
          <a:off x="304800" y="3048000"/>
          <a:ext cx="3962400" cy="28153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E723F321-8931-42CB-8505-E08CED694481}"/>
              </a:ext>
            </a:extLst>
          </p:cNvPr>
          <p:cNvSpPr/>
          <p:nvPr/>
        </p:nvSpPr>
        <p:spPr>
          <a:xfrm>
            <a:off x="545123" y="1070817"/>
            <a:ext cx="8217877" cy="7512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FF0000"/>
                </a:solidFill>
              </a:rPr>
              <a:t>There is no specific antiviral treatment currently available for dengue fever.</a:t>
            </a:r>
          </a:p>
        </p:txBody>
      </p:sp>
      <p:sp>
        <p:nvSpPr>
          <p:cNvPr id="2" name="Rectangle 1">
            <a:extLst>
              <a:ext uri="{FF2B5EF4-FFF2-40B4-BE49-F238E27FC236}">
                <a16:creationId xmlns:a16="http://schemas.microsoft.com/office/drawing/2014/main" id="{43D13741-3687-4C20-B58A-BC19AD0EEADF}"/>
              </a:ext>
            </a:extLst>
          </p:cNvPr>
          <p:cNvSpPr/>
          <p:nvPr/>
        </p:nvSpPr>
        <p:spPr>
          <a:xfrm>
            <a:off x="533400" y="1905000"/>
            <a:ext cx="4038600" cy="1143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Annually </a:t>
            </a:r>
            <a:r>
              <a:rPr lang="en-US" b="1" dirty="0">
                <a:solidFill>
                  <a:srgbClr val="FF0000"/>
                </a:solidFill>
              </a:rPr>
              <a:t>400 million </a:t>
            </a:r>
            <a:r>
              <a:rPr lang="en-US" b="1" dirty="0">
                <a:solidFill>
                  <a:schemeClr val="tx1"/>
                </a:solidFill>
              </a:rPr>
              <a:t>people around the world</a:t>
            </a:r>
            <a:r>
              <a:rPr lang="en-US" b="1" dirty="0">
                <a:solidFill>
                  <a:srgbClr val="FF0000"/>
                </a:solidFill>
              </a:rPr>
              <a:t> </a:t>
            </a:r>
            <a:r>
              <a:rPr lang="en-US" b="1" dirty="0">
                <a:solidFill>
                  <a:schemeClr val="tx1"/>
                </a:solidFill>
              </a:rPr>
              <a:t>infected by  dengue virus, </a:t>
            </a:r>
            <a:r>
              <a:rPr lang="en-US" b="1" dirty="0">
                <a:solidFill>
                  <a:srgbClr val="FF0000"/>
                </a:solidFill>
              </a:rPr>
              <a:t>50 million </a:t>
            </a:r>
            <a:r>
              <a:rPr lang="en-US" b="1" dirty="0">
                <a:solidFill>
                  <a:schemeClr val="tx1"/>
                </a:solidFill>
              </a:rPr>
              <a:t>developed severe form of dengue and </a:t>
            </a:r>
            <a:r>
              <a:rPr lang="en-US" b="1" dirty="0">
                <a:solidFill>
                  <a:srgbClr val="FF0000"/>
                </a:solidFill>
              </a:rPr>
              <a:t>25,000</a:t>
            </a:r>
            <a:r>
              <a:rPr lang="en-US" b="1" dirty="0">
                <a:solidFill>
                  <a:schemeClr val="tx1"/>
                </a:solidFill>
              </a:rPr>
              <a:t> death.</a:t>
            </a:r>
          </a:p>
        </p:txBody>
      </p:sp>
      <p:sp>
        <p:nvSpPr>
          <p:cNvPr id="4" name="Rectangle 3">
            <a:extLst>
              <a:ext uri="{FF2B5EF4-FFF2-40B4-BE49-F238E27FC236}">
                <a16:creationId xmlns:a16="http://schemas.microsoft.com/office/drawing/2014/main" id="{D8852152-AAA6-4552-A072-178EDE0CCDB7}"/>
              </a:ext>
            </a:extLst>
          </p:cNvPr>
          <p:cNvSpPr/>
          <p:nvPr/>
        </p:nvSpPr>
        <p:spPr>
          <a:xfrm>
            <a:off x="4670475" y="1905000"/>
            <a:ext cx="4168724" cy="113844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b="1" dirty="0">
                <a:solidFill>
                  <a:schemeClr val="tx1"/>
                </a:solidFill>
              </a:rPr>
              <a:t>“</a:t>
            </a:r>
            <a:r>
              <a:rPr lang="en-US" b="1" dirty="0">
                <a:solidFill>
                  <a:srgbClr val="FF0000"/>
                </a:solidFill>
              </a:rPr>
              <a:t>WHO</a:t>
            </a:r>
            <a:r>
              <a:rPr lang="en-US" b="1" dirty="0">
                <a:solidFill>
                  <a:schemeClr val="tx1"/>
                </a:solidFill>
              </a:rPr>
              <a:t> Dengue Situation Updates 579” </a:t>
            </a:r>
            <a:r>
              <a:rPr lang="en-US" b="1" dirty="0">
                <a:solidFill>
                  <a:srgbClr val="FF0000"/>
                </a:solidFill>
              </a:rPr>
              <a:t>12,293 </a:t>
            </a:r>
            <a:r>
              <a:rPr lang="en-US" b="1" dirty="0">
                <a:solidFill>
                  <a:schemeClr val="tx1"/>
                </a:solidFill>
              </a:rPr>
              <a:t>dengue</a:t>
            </a:r>
            <a:r>
              <a:rPr lang="en-US" b="1" dirty="0">
                <a:solidFill>
                  <a:srgbClr val="FF0000"/>
                </a:solidFill>
              </a:rPr>
              <a:t> </a:t>
            </a:r>
            <a:r>
              <a:rPr lang="en-US" b="1" dirty="0">
                <a:solidFill>
                  <a:schemeClr val="tx1"/>
                </a:solidFill>
              </a:rPr>
              <a:t>case reported in 2019, which is higher than the same period in 2017 and 2018.</a:t>
            </a:r>
          </a:p>
          <a:p>
            <a:pPr algn="ctr"/>
            <a:endParaRPr lang="en-US" b="1" dirty="0">
              <a:solidFill>
                <a:schemeClr val="tx1"/>
              </a:solidFill>
            </a:endParaRPr>
          </a:p>
        </p:txBody>
      </p:sp>
      <p:pic>
        <p:nvPicPr>
          <p:cNvPr id="10" name="Picture 9" descr="A close up of a map&#10;&#10;Description automatically generated">
            <a:extLst>
              <a:ext uri="{FF2B5EF4-FFF2-40B4-BE49-F238E27FC236}">
                <a16:creationId xmlns:a16="http://schemas.microsoft.com/office/drawing/2014/main" id="{083FACB8-9DA7-4576-849F-6EF086D93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124200"/>
            <a:ext cx="4495800" cy="2593070"/>
          </a:xfrm>
          <a:prstGeom prst="rect">
            <a:avLst/>
          </a:prstGeom>
        </p:spPr>
      </p:pic>
      <p:sp>
        <p:nvSpPr>
          <p:cNvPr id="11" name="Rectangle 10">
            <a:extLst>
              <a:ext uri="{FF2B5EF4-FFF2-40B4-BE49-F238E27FC236}">
                <a16:creationId xmlns:a16="http://schemas.microsoft.com/office/drawing/2014/main" id="{8776C224-DC9C-4A00-B6E2-39FBB5A59601}"/>
              </a:ext>
            </a:extLst>
          </p:cNvPr>
          <p:cNvSpPr/>
          <p:nvPr/>
        </p:nvSpPr>
        <p:spPr>
          <a:xfrm>
            <a:off x="4670474" y="5602517"/>
            <a:ext cx="4397326" cy="369332"/>
          </a:xfrm>
          <a:prstGeom prst="rect">
            <a:avLst/>
          </a:prstGeom>
        </p:spPr>
        <p:txBody>
          <a:bodyPr wrap="square">
            <a:spAutoFit/>
          </a:bodyPr>
          <a:lstStyle/>
          <a:p>
            <a:r>
              <a:rPr lang="en-US" dirty="0"/>
              <a:t>Dengue cases reported weekly in 2013-2019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C91128C5-AB65-4091-98C4-BE7419D22405}"/>
              </a:ext>
            </a:extLst>
          </p:cNvPr>
          <p:cNvSpPr txBox="1"/>
          <p:nvPr/>
        </p:nvSpPr>
        <p:spPr>
          <a:xfrm>
            <a:off x="304800" y="381000"/>
            <a:ext cx="8610600" cy="830997"/>
          </a:xfrm>
          <a:prstGeom prst="rect">
            <a:avLst/>
          </a:prstGeom>
          <a:noFill/>
          <a:ln>
            <a:solidFill>
              <a:schemeClr val="bg1"/>
            </a:solidFill>
          </a:ln>
        </p:spPr>
        <p:txBody>
          <a:bodyPr wrap="square" rtlCol="0">
            <a:spAutoFit/>
          </a:bodyPr>
          <a:lstStyle/>
          <a:p>
            <a:r>
              <a:rPr lang="fr-FR" sz="2400" b="1" dirty="0"/>
              <a:t>Introduction</a:t>
            </a:r>
          </a:p>
          <a:p>
            <a:r>
              <a:rPr lang="fr-FR" sz="2400" b="1" dirty="0" err="1">
                <a:solidFill>
                  <a:srgbClr val="7030A0"/>
                </a:solidFill>
              </a:rPr>
              <a:t>Role</a:t>
            </a:r>
            <a:r>
              <a:rPr lang="fr-FR" sz="2400" b="1" dirty="0">
                <a:solidFill>
                  <a:srgbClr val="7030A0"/>
                </a:solidFill>
              </a:rPr>
              <a:t> of Hexokinase 2 (HK2) in dengue and </a:t>
            </a:r>
            <a:r>
              <a:rPr lang="fr-FR" sz="2400" b="1" dirty="0" err="1">
                <a:solidFill>
                  <a:srgbClr val="7030A0"/>
                </a:solidFill>
              </a:rPr>
              <a:t>effect</a:t>
            </a:r>
            <a:r>
              <a:rPr lang="fr-FR" sz="2400" b="1" dirty="0">
                <a:solidFill>
                  <a:srgbClr val="7030A0"/>
                </a:solidFill>
              </a:rPr>
              <a:t> of HK2 inhibition</a:t>
            </a:r>
          </a:p>
        </p:txBody>
      </p:sp>
      <p:pic>
        <p:nvPicPr>
          <p:cNvPr id="3" name="Picture 2" descr="A picture containing text, map&#10;&#10;Description automatically generated">
            <a:extLst>
              <a:ext uri="{FF2B5EF4-FFF2-40B4-BE49-F238E27FC236}">
                <a16:creationId xmlns:a16="http://schemas.microsoft.com/office/drawing/2014/main" id="{98B7E06F-BCEB-4581-A2C9-7CC88EC24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78914"/>
            <a:ext cx="7162800" cy="4040886"/>
          </a:xfrm>
          <a:prstGeom prst="rect">
            <a:avLst/>
          </a:prstGeom>
        </p:spPr>
      </p:pic>
      <p:sp>
        <p:nvSpPr>
          <p:cNvPr id="8" name="Rectangle 7">
            <a:extLst>
              <a:ext uri="{FF2B5EF4-FFF2-40B4-BE49-F238E27FC236}">
                <a16:creationId xmlns:a16="http://schemas.microsoft.com/office/drawing/2014/main" id="{E1E0444C-198B-4070-81FA-6EFB6C083D60}"/>
              </a:ext>
            </a:extLst>
          </p:cNvPr>
          <p:cNvSpPr/>
          <p:nvPr/>
        </p:nvSpPr>
        <p:spPr>
          <a:xfrm>
            <a:off x="468923" y="1229943"/>
            <a:ext cx="8217877" cy="83099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The expression of hexokinase 2, the first enzyme of glycolysis, is upregulated in DENV-infected cells and Inhibition glycolysis targeting  HK2 enzymes can significantly block the infectious DENV production.</a:t>
            </a:r>
            <a:endParaRPr lang="en-US" b="1" dirty="0">
              <a:ln w="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TextBox 6">
            <a:extLst>
              <a:ext uri="{FF2B5EF4-FFF2-40B4-BE49-F238E27FC236}">
                <a16:creationId xmlns:a16="http://schemas.microsoft.com/office/drawing/2014/main" id="{F9EE1955-C677-40DE-8F2E-6818AC79A40D}"/>
              </a:ext>
            </a:extLst>
          </p:cNvPr>
          <p:cNvSpPr txBox="1"/>
          <p:nvPr/>
        </p:nvSpPr>
        <p:spPr>
          <a:xfrm>
            <a:off x="228600" y="304800"/>
            <a:ext cx="7848600" cy="461665"/>
          </a:xfrm>
          <a:prstGeom prst="rect">
            <a:avLst/>
          </a:prstGeom>
          <a:noFill/>
          <a:ln>
            <a:solidFill>
              <a:schemeClr val="bg1"/>
            </a:solidFill>
          </a:ln>
        </p:spPr>
        <p:txBody>
          <a:bodyPr wrap="square" rtlCol="0">
            <a:spAutoFit/>
          </a:bodyPr>
          <a:lstStyle/>
          <a:p>
            <a:r>
              <a:rPr lang="fr-FR" sz="2400" b="1" dirty="0" err="1"/>
              <a:t>Results</a:t>
            </a:r>
            <a:r>
              <a:rPr lang="fr-FR" sz="2400" b="1" dirty="0"/>
              <a:t> and Discussion- </a:t>
            </a:r>
            <a:r>
              <a:rPr lang="fr-FR" sz="2400" b="1" dirty="0" err="1">
                <a:solidFill>
                  <a:srgbClr val="7030A0"/>
                </a:solidFill>
              </a:rPr>
              <a:t>Known</a:t>
            </a:r>
            <a:r>
              <a:rPr lang="fr-FR" sz="2400" b="1" dirty="0">
                <a:solidFill>
                  <a:srgbClr val="7030A0"/>
                </a:solidFill>
              </a:rPr>
              <a:t>  </a:t>
            </a:r>
            <a:r>
              <a:rPr lang="fr-FR" sz="2400" b="1" dirty="0" err="1">
                <a:solidFill>
                  <a:srgbClr val="7030A0"/>
                </a:solidFill>
              </a:rPr>
              <a:t>inhibitors</a:t>
            </a:r>
            <a:r>
              <a:rPr lang="fr-FR" sz="2400" b="1" dirty="0">
                <a:solidFill>
                  <a:srgbClr val="7030A0"/>
                </a:solidFill>
              </a:rPr>
              <a:t> of HK2 enzymes </a:t>
            </a:r>
          </a:p>
        </p:txBody>
      </p:sp>
      <p:pic>
        <p:nvPicPr>
          <p:cNvPr id="8" name="Picture 7" descr="A close up of a clock&#10;&#10;Description automatically generated">
            <a:extLst>
              <a:ext uri="{FF2B5EF4-FFF2-40B4-BE49-F238E27FC236}">
                <a16:creationId xmlns:a16="http://schemas.microsoft.com/office/drawing/2014/main" id="{8B9E3645-4FE7-494A-9100-FF8A817214F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1524000" cy="1219199"/>
          </a:xfrm>
          <a:prstGeom prst="rect">
            <a:avLst/>
          </a:prstGeom>
        </p:spPr>
      </p:pic>
      <p:sp>
        <p:nvSpPr>
          <p:cNvPr id="2" name="Rectangle 1">
            <a:extLst>
              <a:ext uri="{FF2B5EF4-FFF2-40B4-BE49-F238E27FC236}">
                <a16:creationId xmlns:a16="http://schemas.microsoft.com/office/drawing/2014/main" id="{EF6297ED-A179-419F-9597-3DBAE15EACBE}"/>
              </a:ext>
            </a:extLst>
          </p:cNvPr>
          <p:cNvSpPr/>
          <p:nvPr/>
        </p:nvSpPr>
        <p:spPr>
          <a:xfrm>
            <a:off x="116687" y="3212068"/>
            <a:ext cx="2889252" cy="369332"/>
          </a:xfrm>
          <a:prstGeom prst="rect">
            <a:avLst/>
          </a:prstGeom>
        </p:spPr>
        <p:txBody>
          <a:bodyPr wrap="none">
            <a:spAutoFit/>
          </a:bodyPr>
          <a:lstStyle/>
          <a:p>
            <a:pPr indent="182880" algn="just"/>
            <a:r>
              <a:rPr lang="de-DE" dirty="0">
                <a:latin typeface="Times New Roman" panose="02020603050405020304" pitchFamily="18" charset="0"/>
                <a:ea typeface="Times New Roman" panose="02020603050405020304" pitchFamily="18" charset="0"/>
              </a:rPr>
              <a:t>2-Deoxy-d-glucose (2-DG)</a:t>
            </a:r>
            <a:endParaRPr lang="en-US" sz="2800" dirty="0">
              <a:effectLst/>
              <a:latin typeface="Times New Roman" panose="02020603050405020304" pitchFamily="18" charset="0"/>
              <a:ea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F21AF2EE-C9D1-45AF-9D72-E4768A9E2DBC}"/>
              </a:ext>
            </a:extLst>
          </p:cNvPr>
          <p:cNvPicPr/>
          <p:nvPr/>
        </p:nvPicPr>
        <p:blipFill>
          <a:blip r:embed="rId4">
            <a:extLst>
              <a:ext uri="{28A0092B-C50C-407E-A947-70E740481C1C}">
                <a14:useLocalDpi xmlns:a14="http://schemas.microsoft.com/office/drawing/2010/main" val="0"/>
              </a:ext>
            </a:extLst>
          </a:blip>
          <a:stretch>
            <a:fillRect/>
          </a:stretch>
        </p:blipFill>
        <p:spPr>
          <a:xfrm>
            <a:off x="3282118" y="1676400"/>
            <a:ext cx="1893963" cy="1443334"/>
          </a:xfrm>
          <a:prstGeom prst="rect">
            <a:avLst/>
          </a:prstGeom>
        </p:spPr>
      </p:pic>
      <p:sp>
        <p:nvSpPr>
          <p:cNvPr id="11" name="Rectangle 10">
            <a:extLst>
              <a:ext uri="{FF2B5EF4-FFF2-40B4-BE49-F238E27FC236}">
                <a16:creationId xmlns:a16="http://schemas.microsoft.com/office/drawing/2014/main" id="{41E6E5BB-955D-4872-8E21-01A78A03DACC}"/>
              </a:ext>
            </a:extLst>
          </p:cNvPr>
          <p:cNvSpPr/>
          <p:nvPr/>
        </p:nvSpPr>
        <p:spPr>
          <a:xfrm>
            <a:off x="2956702" y="3212068"/>
            <a:ext cx="2207656" cy="369332"/>
          </a:xfrm>
          <a:prstGeom prst="rect">
            <a:avLst/>
          </a:prstGeom>
        </p:spPr>
        <p:txBody>
          <a:bodyPr wrap="none">
            <a:spAutoFit/>
          </a:bodyPr>
          <a:lstStyle/>
          <a:p>
            <a:pPr indent="182880" algn="just"/>
            <a:r>
              <a:rPr lang="de-DE" dirty="0">
                <a:solidFill>
                  <a:srgbClr val="000000"/>
                </a:solidFill>
                <a:latin typeface="Times New Roman" panose="02020603050405020304" pitchFamily="18" charset="0"/>
                <a:ea typeface="Times New Roman" panose="02020603050405020304" pitchFamily="18" charset="0"/>
              </a:rPr>
              <a:t>Pachymic acid (PA)</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11D2B2FA-E44E-49B7-83F8-7F4875D9E26D}"/>
              </a:ext>
            </a:extLst>
          </p:cNvPr>
          <p:cNvSpPr/>
          <p:nvPr/>
        </p:nvSpPr>
        <p:spPr>
          <a:xfrm>
            <a:off x="349490" y="819443"/>
            <a:ext cx="8217877" cy="83099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An advance literatur search were performed for identification of known HK2 enzymes and six known inhibitors of human HK2 were identified</a:t>
            </a:r>
            <a:endParaRPr lang="en-US" b="1" dirty="0">
              <a:ln w="0"/>
              <a:solidFill>
                <a:srgbClr val="FF0000"/>
              </a:solidFill>
            </a:endParaRPr>
          </a:p>
        </p:txBody>
      </p:sp>
      <p:pic>
        <p:nvPicPr>
          <p:cNvPr id="13" name="Picture 12" descr="A picture containing object, clock&#10;&#10;Description automatically generated">
            <a:extLst>
              <a:ext uri="{FF2B5EF4-FFF2-40B4-BE49-F238E27FC236}">
                <a16:creationId xmlns:a16="http://schemas.microsoft.com/office/drawing/2014/main" id="{B1653C63-B7ED-4345-8165-CC19CD9F0E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19800" y="1935570"/>
            <a:ext cx="1585914" cy="1208782"/>
          </a:xfrm>
          <a:prstGeom prst="rect">
            <a:avLst/>
          </a:prstGeom>
        </p:spPr>
      </p:pic>
      <p:sp>
        <p:nvSpPr>
          <p:cNvPr id="14" name="Rectangle 13">
            <a:extLst>
              <a:ext uri="{FF2B5EF4-FFF2-40B4-BE49-F238E27FC236}">
                <a16:creationId xmlns:a16="http://schemas.microsoft.com/office/drawing/2014/main" id="{1E8263A7-D131-44A2-AFD9-EAEC4E8A8624}"/>
              </a:ext>
            </a:extLst>
          </p:cNvPr>
          <p:cNvSpPr/>
          <p:nvPr/>
        </p:nvSpPr>
        <p:spPr>
          <a:xfrm>
            <a:off x="5199527" y="3186108"/>
            <a:ext cx="2773836" cy="369332"/>
          </a:xfrm>
          <a:prstGeom prst="rect">
            <a:avLst/>
          </a:prstGeom>
        </p:spPr>
        <p:txBody>
          <a:bodyPr wrap="none">
            <a:spAutoFit/>
          </a:bodyPr>
          <a:lstStyle/>
          <a:p>
            <a:pPr indent="182880" algn="just"/>
            <a:r>
              <a:rPr lang="de-DE" dirty="0">
                <a:latin typeface="Times New Roman" panose="02020603050405020304" pitchFamily="18" charset="0"/>
                <a:ea typeface="Times New Roman" panose="02020603050405020304" pitchFamily="18" charset="0"/>
              </a:rPr>
              <a:t>3-Bromopyruvate (3-BrP)</a:t>
            </a:r>
            <a:endParaRPr lang="en-US" sz="2800" dirty="0">
              <a:effectLst/>
              <a:latin typeface="Times New Roman" panose="02020603050405020304" pitchFamily="18" charset="0"/>
              <a:ea typeface="Times New Roman" panose="02020603050405020304" pitchFamily="18" charset="0"/>
            </a:endParaRPr>
          </a:p>
        </p:txBody>
      </p:sp>
      <p:pic>
        <p:nvPicPr>
          <p:cNvPr id="15" name="Picture 14" descr="A picture containing object, clock&#10;&#10;Description automatically generated">
            <a:extLst>
              <a:ext uri="{FF2B5EF4-FFF2-40B4-BE49-F238E27FC236}">
                <a16:creationId xmlns:a16="http://schemas.microsoft.com/office/drawing/2014/main" id="{55168FFB-39FD-49A4-AB98-39D321CDF20C}"/>
              </a:ext>
            </a:extLst>
          </p:cNvPr>
          <p:cNvPicPr/>
          <p:nvPr/>
        </p:nvPicPr>
        <p:blipFill>
          <a:blip r:embed="rId6">
            <a:extLst>
              <a:ext uri="{28A0092B-C50C-407E-A947-70E740481C1C}">
                <a14:useLocalDpi xmlns:a14="http://schemas.microsoft.com/office/drawing/2010/main" val="0"/>
              </a:ext>
            </a:extLst>
          </a:blip>
          <a:stretch>
            <a:fillRect/>
          </a:stretch>
        </p:blipFill>
        <p:spPr>
          <a:xfrm>
            <a:off x="457200" y="4038430"/>
            <a:ext cx="2209800" cy="1099681"/>
          </a:xfrm>
          <a:prstGeom prst="rect">
            <a:avLst/>
          </a:prstGeom>
        </p:spPr>
      </p:pic>
      <p:sp>
        <p:nvSpPr>
          <p:cNvPr id="16" name="Rectangle 15">
            <a:extLst>
              <a:ext uri="{FF2B5EF4-FFF2-40B4-BE49-F238E27FC236}">
                <a16:creationId xmlns:a16="http://schemas.microsoft.com/office/drawing/2014/main" id="{FD8E3635-B9DB-483A-9542-6A20DF60968B}"/>
              </a:ext>
            </a:extLst>
          </p:cNvPr>
          <p:cNvSpPr/>
          <p:nvPr/>
        </p:nvSpPr>
        <p:spPr>
          <a:xfrm>
            <a:off x="457200" y="5250710"/>
            <a:ext cx="1819729" cy="369332"/>
          </a:xfrm>
          <a:prstGeom prst="rect">
            <a:avLst/>
          </a:prstGeom>
        </p:spPr>
        <p:txBody>
          <a:bodyPr wrap="none">
            <a:spAutoFit/>
          </a:bodyPr>
          <a:lstStyle/>
          <a:p>
            <a:r>
              <a:rPr lang="de-DE" dirty="0">
                <a:latin typeface="Times New Roman" panose="02020603050405020304" pitchFamily="18" charset="0"/>
                <a:ea typeface="Times New Roman" panose="02020603050405020304" pitchFamily="18" charset="0"/>
              </a:rPr>
              <a:t>Benserazide (BZ)</a:t>
            </a:r>
            <a:endParaRPr lang="en-US" dirty="0"/>
          </a:p>
        </p:txBody>
      </p:sp>
      <p:pic>
        <p:nvPicPr>
          <p:cNvPr id="17" name="Picture 16" descr="A picture containing object&#10;&#10;Description automatically generated">
            <a:extLst>
              <a:ext uri="{FF2B5EF4-FFF2-40B4-BE49-F238E27FC236}">
                <a16:creationId xmlns:a16="http://schemas.microsoft.com/office/drawing/2014/main" id="{F2C12046-A66A-4A12-81A6-98BB76F580E5}"/>
              </a:ext>
            </a:extLst>
          </p:cNvPr>
          <p:cNvPicPr/>
          <p:nvPr/>
        </p:nvPicPr>
        <p:blipFill>
          <a:blip r:embed="rId7">
            <a:extLst>
              <a:ext uri="{28A0092B-C50C-407E-A947-70E740481C1C}">
                <a14:useLocalDpi xmlns:a14="http://schemas.microsoft.com/office/drawing/2010/main" val="0"/>
              </a:ext>
            </a:extLst>
          </a:blip>
          <a:stretch>
            <a:fillRect/>
          </a:stretch>
        </p:blipFill>
        <p:spPr>
          <a:xfrm>
            <a:off x="3282118" y="3970483"/>
            <a:ext cx="1524001" cy="989784"/>
          </a:xfrm>
          <a:prstGeom prst="rect">
            <a:avLst/>
          </a:prstGeom>
        </p:spPr>
      </p:pic>
      <p:sp>
        <p:nvSpPr>
          <p:cNvPr id="18" name="Rectangle 17">
            <a:extLst>
              <a:ext uri="{FF2B5EF4-FFF2-40B4-BE49-F238E27FC236}">
                <a16:creationId xmlns:a16="http://schemas.microsoft.com/office/drawing/2014/main" id="{D4A60DF3-5110-4BCC-9276-FA678A9D8D32}"/>
              </a:ext>
            </a:extLst>
          </p:cNvPr>
          <p:cNvSpPr/>
          <p:nvPr/>
        </p:nvSpPr>
        <p:spPr>
          <a:xfrm>
            <a:off x="2872838" y="5138111"/>
            <a:ext cx="2207656" cy="523220"/>
          </a:xfrm>
          <a:prstGeom prst="rect">
            <a:avLst/>
          </a:prstGeom>
        </p:spPr>
        <p:txBody>
          <a:bodyPr wrap="square">
            <a:spAutoFit/>
          </a:bodyPr>
          <a:lstStyle/>
          <a:p>
            <a:pPr indent="182880" algn="just"/>
            <a:r>
              <a:rPr lang="de-DE" dirty="0">
                <a:latin typeface="Times New Roman" panose="02020603050405020304" pitchFamily="18" charset="0"/>
                <a:ea typeface="Times New Roman" panose="02020603050405020304" pitchFamily="18" charset="0"/>
              </a:rPr>
              <a:t>Metformin</a:t>
            </a:r>
            <a:r>
              <a:rPr lang="en-US" sz="2800" dirty="0">
                <a:latin typeface="Times New Roman" panose="02020603050405020304" pitchFamily="18" charset="0"/>
                <a:ea typeface="Times New Roman" panose="02020603050405020304" pitchFamily="18" charset="0"/>
              </a:rPr>
              <a:t> </a:t>
            </a:r>
            <a:r>
              <a:rPr lang="de-DE" dirty="0">
                <a:latin typeface="Times New Roman" panose="02020603050405020304" pitchFamily="18" charset="0"/>
                <a:ea typeface="Times New Roman" panose="02020603050405020304" pitchFamily="18" charset="0"/>
              </a:rPr>
              <a:t>(MF)</a:t>
            </a:r>
            <a:endParaRPr lang="en-US" sz="2800" dirty="0">
              <a:effectLst/>
              <a:latin typeface="Times New Roman" panose="02020603050405020304" pitchFamily="18" charset="0"/>
              <a:ea typeface="Times New Roman" panose="02020603050405020304" pitchFamily="18" charset="0"/>
            </a:endParaRPr>
          </a:p>
        </p:txBody>
      </p:sp>
      <p:pic>
        <p:nvPicPr>
          <p:cNvPr id="19" name="Picture 18" descr="A close up of a clock&#10;&#10;Description automatically generated">
            <a:extLst>
              <a:ext uri="{FF2B5EF4-FFF2-40B4-BE49-F238E27FC236}">
                <a16:creationId xmlns:a16="http://schemas.microsoft.com/office/drawing/2014/main" id="{0DDAADA9-2579-4FC0-9D7F-0283379577E2}"/>
              </a:ext>
            </a:extLst>
          </p:cNvPr>
          <p:cNvPicPr/>
          <p:nvPr/>
        </p:nvPicPr>
        <p:blipFill>
          <a:blip r:embed="rId8">
            <a:extLst>
              <a:ext uri="{28A0092B-C50C-407E-A947-70E740481C1C}">
                <a14:useLocalDpi xmlns:a14="http://schemas.microsoft.com/office/drawing/2010/main" val="0"/>
              </a:ext>
            </a:extLst>
          </a:blip>
          <a:stretch>
            <a:fillRect/>
          </a:stretch>
        </p:blipFill>
        <p:spPr>
          <a:xfrm>
            <a:off x="5715000" y="4024552"/>
            <a:ext cx="1524001" cy="1008255"/>
          </a:xfrm>
          <a:prstGeom prst="rect">
            <a:avLst/>
          </a:prstGeom>
        </p:spPr>
      </p:pic>
      <p:sp>
        <p:nvSpPr>
          <p:cNvPr id="20" name="Rectangle 19">
            <a:extLst>
              <a:ext uri="{FF2B5EF4-FFF2-40B4-BE49-F238E27FC236}">
                <a16:creationId xmlns:a16="http://schemas.microsoft.com/office/drawing/2014/main" id="{85EB6FB9-00A5-4055-B99F-7C57EA4C4DA7}"/>
              </a:ext>
            </a:extLst>
          </p:cNvPr>
          <p:cNvSpPr/>
          <p:nvPr/>
        </p:nvSpPr>
        <p:spPr>
          <a:xfrm>
            <a:off x="4980638" y="5181600"/>
            <a:ext cx="3020362" cy="523220"/>
          </a:xfrm>
          <a:prstGeom prst="rect">
            <a:avLst/>
          </a:prstGeom>
        </p:spPr>
        <p:txBody>
          <a:bodyPr wrap="square">
            <a:spAutoFit/>
          </a:bodyPr>
          <a:lstStyle/>
          <a:p>
            <a:pPr indent="182880" algn="just"/>
            <a:r>
              <a:rPr lang="de-DE" dirty="0">
                <a:solidFill>
                  <a:srgbClr val="000000"/>
                </a:solidFill>
                <a:latin typeface="Times New Roman" panose="02020603050405020304" pitchFamily="18" charset="0"/>
                <a:ea typeface="Times New Roman" panose="02020603050405020304" pitchFamily="18" charset="0"/>
              </a:rPr>
              <a:t>Sodium Oxamate</a:t>
            </a:r>
            <a:r>
              <a:rPr lang="en-US" sz="2800" dirty="0">
                <a:solidFill>
                  <a:srgbClr val="000000"/>
                </a:solidFill>
                <a:latin typeface="Times New Roman" panose="02020603050405020304" pitchFamily="18" charset="0"/>
                <a:ea typeface="Times New Roman" panose="02020603050405020304" pitchFamily="18" charset="0"/>
              </a:rPr>
              <a:t> </a:t>
            </a:r>
            <a:r>
              <a:rPr lang="de-DE" dirty="0">
                <a:latin typeface="Times New Roman" panose="02020603050405020304" pitchFamily="18" charset="0"/>
                <a:ea typeface="Times New Roman" panose="02020603050405020304" pitchFamily="18" charset="0"/>
              </a:rPr>
              <a:t>(SO)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461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7" name="Picture 6">
            <a:extLst>
              <a:ext uri="{FF2B5EF4-FFF2-40B4-BE49-F238E27FC236}">
                <a16:creationId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a:extLst>
              <a:ext uri="{FF2B5EF4-FFF2-40B4-BE49-F238E27FC236}">
                <a16:creationId xmlns:a16="http://schemas.microsoft.com/office/drawing/2014/main" id="{55DE3383-A1EA-4DB2-ADE1-9E97EEA5F1BB}"/>
              </a:ext>
            </a:extLst>
          </p:cNvPr>
          <p:cNvSpPr/>
          <p:nvPr/>
        </p:nvSpPr>
        <p:spPr>
          <a:xfrm>
            <a:off x="228600" y="304800"/>
            <a:ext cx="6934200" cy="461665"/>
          </a:xfrm>
          <a:prstGeom prst="rect">
            <a:avLst/>
          </a:prstGeom>
        </p:spPr>
        <p:txBody>
          <a:bodyPr wrap="square">
            <a:spAutoFit/>
          </a:bodyPr>
          <a:lstStyle/>
          <a:p>
            <a:r>
              <a:rPr lang="fr-FR" sz="2400" b="1" dirty="0" err="1"/>
              <a:t>Results</a:t>
            </a:r>
            <a:r>
              <a:rPr lang="fr-FR" sz="2400" b="1" dirty="0"/>
              <a:t> and  Discussion- </a:t>
            </a:r>
            <a:r>
              <a:rPr lang="fr-FR" sz="2400" b="1" dirty="0" err="1">
                <a:solidFill>
                  <a:srgbClr val="7030A0"/>
                </a:solidFill>
              </a:rPr>
              <a:t>Pharmacphore</a:t>
            </a:r>
            <a:r>
              <a:rPr lang="fr-FR" sz="2400" b="1" dirty="0">
                <a:solidFill>
                  <a:srgbClr val="7030A0"/>
                </a:solidFill>
              </a:rPr>
              <a:t> Modeling</a:t>
            </a:r>
          </a:p>
        </p:txBody>
      </p:sp>
      <p:sp>
        <p:nvSpPr>
          <p:cNvPr id="8" name="Rectangle 7">
            <a:extLst>
              <a:ext uri="{FF2B5EF4-FFF2-40B4-BE49-F238E27FC236}">
                <a16:creationId xmlns:a16="http://schemas.microsoft.com/office/drawing/2014/main" id="{DA025A00-7E59-4C8D-A82C-EC0E17FEA0BB}"/>
              </a:ext>
            </a:extLst>
          </p:cNvPr>
          <p:cNvSpPr/>
          <p:nvPr/>
        </p:nvSpPr>
        <p:spPr>
          <a:xfrm>
            <a:off x="349490" y="762000"/>
            <a:ext cx="8261110" cy="111134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2-Deoxy-d-glucose (2DG), Pachymic acid (PA), Benserazide (BeR) and Metformin (MF) were </a:t>
            </a:r>
            <a:r>
              <a:rPr lang="en-US" b="1" dirty="0">
                <a:solidFill>
                  <a:srgbClr val="FF0000"/>
                </a:solidFill>
              </a:rPr>
              <a:t>selected as a Training-Set (TS)  and </a:t>
            </a:r>
            <a:r>
              <a:rPr lang="de-DE" b="1" dirty="0">
                <a:solidFill>
                  <a:srgbClr val="FF0000"/>
                </a:solidFill>
              </a:rPr>
              <a:t>3-Bromopyruvate (3BP) </a:t>
            </a:r>
            <a:r>
              <a:rPr lang="en-US" b="1" dirty="0">
                <a:solidFill>
                  <a:srgbClr val="FF0000"/>
                </a:solidFill>
              </a:rPr>
              <a:t>and  </a:t>
            </a:r>
            <a:r>
              <a:rPr lang="de-DE" b="1" dirty="0">
                <a:solidFill>
                  <a:srgbClr val="FF0000"/>
                </a:solidFill>
              </a:rPr>
              <a:t>Sodium oxamate (SO)  were selected as </a:t>
            </a:r>
            <a:r>
              <a:rPr lang="en-US" b="1" dirty="0">
                <a:solidFill>
                  <a:srgbClr val="FF0000"/>
                </a:solidFill>
              </a:rPr>
              <a:t>Test set . Total </a:t>
            </a:r>
            <a:r>
              <a:rPr lang="de-DE" b="1" dirty="0">
                <a:solidFill>
                  <a:srgbClr val="FF0000"/>
                </a:solidFill>
              </a:rPr>
              <a:t>s</a:t>
            </a:r>
            <a:r>
              <a:rPr lang="de-DE" b="1" dirty="0">
                <a:solidFill>
                  <a:srgbClr val="FF0000"/>
                </a:solidFill>
                <a:ea typeface="Times New Roman" panose="02020603050405020304" pitchFamily="18" charset="0"/>
              </a:rPr>
              <a:t>even pharmacophore features was generated.</a:t>
            </a:r>
            <a:r>
              <a:rPr lang="en-US" b="1" dirty="0">
                <a:solidFill>
                  <a:srgbClr val="FF0000"/>
                </a:solidFill>
              </a:rPr>
              <a:t> </a:t>
            </a:r>
            <a:r>
              <a:rPr lang="en-US" b="1" dirty="0" err="1">
                <a:solidFill>
                  <a:srgbClr val="FF0000"/>
                </a:solidFill>
              </a:rPr>
              <a:t>LigandScout</a:t>
            </a:r>
            <a:r>
              <a:rPr lang="en-US" b="1" dirty="0">
                <a:solidFill>
                  <a:srgbClr val="FF0000"/>
                </a:solidFill>
              </a:rPr>
              <a:t> 3.12 software was used to </a:t>
            </a:r>
            <a:r>
              <a:rPr lang="en-US" b="1" dirty="0" err="1">
                <a:solidFill>
                  <a:srgbClr val="FF0000"/>
                </a:solidFill>
              </a:rPr>
              <a:t>pharmacophre</a:t>
            </a:r>
            <a:r>
              <a:rPr lang="en-US" b="1" dirty="0">
                <a:solidFill>
                  <a:srgbClr val="FF0000"/>
                </a:solidFill>
              </a:rPr>
              <a:t> model generation. </a:t>
            </a:r>
            <a:endParaRPr lang="en-US" b="1" dirty="0">
              <a:ln w="0"/>
              <a:solidFill>
                <a:srgbClr val="FF0000"/>
              </a:solidFill>
            </a:endParaRPr>
          </a:p>
        </p:txBody>
      </p:sp>
      <p:pic>
        <p:nvPicPr>
          <p:cNvPr id="9" name="Picture 8">
            <a:extLst>
              <a:ext uri="{FF2B5EF4-FFF2-40B4-BE49-F238E27FC236}">
                <a16:creationId xmlns:a16="http://schemas.microsoft.com/office/drawing/2014/main" id="{C70DC8BD-FC61-464E-9E45-8D01A3F25C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600" y="1930790"/>
            <a:ext cx="6477000" cy="4091296"/>
          </a:xfrm>
          <a:prstGeom prst="rect">
            <a:avLst/>
          </a:prstGeom>
        </p:spPr>
      </p:pic>
      <p:sp>
        <p:nvSpPr>
          <p:cNvPr id="5" name="Rectangle 4">
            <a:extLst>
              <a:ext uri="{FF2B5EF4-FFF2-40B4-BE49-F238E27FC236}">
                <a16:creationId xmlns:a16="http://schemas.microsoft.com/office/drawing/2014/main" id="{47A62D4B-6BD3-42DE-9A8F-90DF7ABD4ED2}"/>
              </a:ext>
            </a:extLst>
          </p:cNvPr>
          <p:cNvSpPr/>
          <p:nvPr/>
        </p:nvSpPr>
        <p:spPr>
          <a:xfrm>
            <a:off x="6840415" y="2174081"/>
            <a:ext cx="1752600" cy="3693319"/>
          </a:xfrm>
          <a:prstGeom prst="rect">
            <a:avLst/>
          </a:prstGeom>
          <a:solidFill>
            <a:schemeClr val="accent5">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28600">
              <a:spcBef>
                <a:spcPts val="600"/>
              </a:spcBef>
              <a:spcAft>
                <a:spcPts val="600"/>
              </a:spcAft>
            </a:pPr>
            <a:r>
              <a:rPr lang="de-DE" b="1" dirty="0">
                <a:solidFill>
                  <a:srgbClr val="FF0000"/>
                </a:solidFill>
                <a:ea typeface="Times New Roman" panose="02020603050405020304" pitchFamily="18" charset="0"/>
              </a:rPr>
              <a:t>3 Red</a:t>
            </a:r>
            <a:r>
              <a:rPr lang="en-US" b="1" dirty="0">
                <a:solidFill>
                  <a:srgbClr val="FF0000"/>
                </a:solidFill>
                <a:ea typeface="Times New Roman" panose="02020603050405020304" pitchFamily="18" charset="0"/>
              </a:rPr>
              <a:t> </a:t>
            </a:r>
            <a:r>
              <a:rPr lang="de-DE" b="1" dirty="0">
                <a:solidFill>
                  <a:srgbClr val="FF0000"/>
                </a:solidFill>
                <a:ea typeface="Times New Roman" panose="02020603050405020304" pitchFamily="18" charset="0"/>
              </a:rPr>
              <a:t>spheres shape </a:t>
            </a:r>
            <a:r>
              <a:rPr lang="de-DE" b="1" dirty="0">
                <a:ea typeface="Times New Roman" panose="02020603050405020304" pitchFamily="18" charset="0"/>
              </a:rPr>
              <a:t>indicating Hydrogen bond acceptor, </a:t>
            </a:r>
            <a:r>
              <a:rPr lang="de-DE" b="1" dirty="0">
                <a:solidFill>
                  <a:srgbClr val="00B050"/>
                </a:solidFill>
                <a:ea typeface="Times New Roman" panose="02020603050405020304" pitchFamily="18" charset="0"/>
              </a:rPr>
              <a:t>3 Green spheres shape </a:t>
            </a:r>
            <a:r>
              <a:rPr lang="de-DE" b="1" dirty="0">
                <a:ea typeface="Times New Roman" panose="02020603050405020304" pitchFamily="18" charset="0"/>
              </a:rPr>
              <a:t>indicating Hydrogen bond donar and</a:t>
            </a:r>
            <a:r>
              <a:rPr lang="en-US" b="1" dirty="0">
                <a:ea typeface="Times New Roman" panose="02020603050405020304" pitchFamily="18" charset="0"/>
              </a:rPr>
              <a:t> </a:t>
            </a:r>
            <a:r>
              <a:rPr lang="de-DE" b="1" dirty="0">
                <a:solidFill>
                  <a:srgbClr val="FFC000"/>
                </a:solidFill>
                <a:ea typeface="Times New Roman" panose="02020603050405020304" pitchFamily="18" charset="0"/>
              </a:rPr>
              <a:t>1 Yellow spheres </a:t>
            </a:r>
            <a:r>
              <a:rPr lang="de-DE" b="1" dirty="0">
                <a:ea typeface="Times New Roman" panose="02020603050405020304" pitchFamily="18" charset="0"/>
              </a:rPr>
              <a:t>indicating  hydrophobic features of the training set.</a:t>
            </a:r>
            <a:endParaRPr lang="en-US" b="1" dirty="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526A9CF-F399-4EAC-A8C5-22332062F636}"/>
              </a:ext>
            </a:extLst>
          </p:cNvPr>
          <p:cNvSpPr/>
          <p:nvPr/>
        </p:nvSpPr>
        <p:spPr>
          <a:xfrm>
            <a:off x="152400" y="304800"/>
            <a:ext cx="8915400" cy="830997"/>
          </a:xfrm>
          <a:prstGeom prst="rect">
            <a:avLst/>
          </a:prstGeom>
        </p:spPr>
        <p:txBody>
          <a:bodyPr wrap="square">
            <a:spAutoFit/>
          </a:bodyPr>
          <a:lstStyle/>
          <a:p>
            <a:r>
              <a:rPr lang="fr-FR" sz="2400" b="1" dirty="0" err="1"/>
              <a:t>Results</a:t>
            </a:r>
            <a:r>
              <a:rPr lang="fr-FR" sz="2400" b="1" dirty="0"/>
              <a:t> and  Discussion </a:t>
            </a:r>
          </a:p>
          <a:p>
            <a:r>
              <a:rPr lang="en-US" sz="2400" b="1" dirty="0">
                <a:solidFill>
                  <a:srgbClr val="7030A0"/>
                </a:solidFill>
              </a:rPr>
              <a:t>Pharmacophore feature matching and Screening</a:t>
            </a:r>
            <a:endParaRPr lang="fr-FR" sz="2400" b="1" dirty="0">
              <a:solidFill>
                <a:srgbClr val="7030A0"/>
              </a:solidFill>
            </a:endParaRPr>
          </a:p>
        </p:txBody>
      </p:sp>
      <p:sp>
        <p:nvSpPr>
          <p:cNvPr id="8" name="Rectangle 7">
            <a:extLst>
              <a:ext uri="{FF2B5EF4-FFF2-40B4-BE49-F238E27FC236}">
                <a16:creationId xmlns:a16="http://schemas.microsoft.com/office/drawing/2014/main" id="{A6157959-B32C-4E66-9913-BC9FD73542DA}"/>
              </a:ext>
            </a:extLst>
          </p:cNvPr>
          <p:cNvSpPr/>
          <p:nvPr/>
        </p:nvSpPr>
        <p:spPr>
          <a:xfrm>
            <a:off x="304800" y="1100729"/>
            <a:ext cx="8458200" cy="11852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Pharmacophore feature matching screening and receptor‑based docking approach was used for finding the novel hit compounds. Several drug databases (</a:t>
            </a:r>
            <a:r>
              <a:rPr lang="en-US" b="1" dirty="0" err="1">
                <a:solidFill>
                  <a:srgbClr val="FF0000"/>
                </a:solidFill>
              </a:rPr>
              <a:t>ZINC,Ambinter</a:t>
            </a:r>
            <a:r>
              <a:rPr lang="en-US" b="1" dirty="0">
                <a:solidFill>
                  <a:srgbClr val="FF0000"/>
                </a:solidFill>
              </a:rPr>
              <a:t>) were used for this study. The pharmacophore model was used as a 3D query for screening against the drug databases and 40 hits compounds was generated. </a:t>
            </a:r>
            <a:endParaRPr lang="en-US" b="1" dirty="0">
              <a:ln w="0"/>
              <a:solidFill>
                <a:srgbClr val="FF0000"/>
              </a:solidFill>
            </a:endParaRPr>
          </a:p>
        </p:txBody>
      </p:sp>
      <p:sp>
        <p:nvSpPr>
          <p:cNvPr id="3" name="Rectangle 2">
            <a:extLst>
              <a:ext uri="{FF2B5EF4-FFF2-40B4-BE49-F238E27FC236}">
                <a16:creationId xmlns:a16="http://schemas.microsoft.com/office/drawing/2014/main" id="{4025CED1-138C-4A8D-BAC3-D5FC5CF6624B}"/>
              </a:ext>
            </a:extLst>
          </p:cNvPr>
          <p:cNvSpPr/>
          <p:nvPr/>
        </p:nvSpPr>
        <p:spPr>
          <a:xfrm>
            <a:off x="2819400" y="2428254"/>
            <a:ext cx="2857500" cy="835152"/>
          </a:xfrm>
          <a:prstGeom prst="rect">
            <a:avLst/>
          </a:prstGeom>
          <a:solidFill>
            <a:schemeClr val="accent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Known Inhibitors of</a:t>
            </a:r>
          </a:p>
          <a:p>
            <a:pPr algn="ctr"/>
            <a:r>
              <a:rPr lang="en-US" b="1" dirty="0"/>
              <a:t>HKII enzymes</a:t>
            </a:r>
          </a:p>
        </p:txBody>
      </p:sp>
      <p:sp>
        <p:nvSpPr>
          <p:cNvPr id="9" name="Rectangle 8">
            <a:extLst>
              <a:ext uri="{FF2B5EF4-FFF2-40B4-BE49-F238E27FC236}">
                <a16:creationId xmlns:a16="http://schemas.microsoft.com/office/drawing/2014/main" id="{6D3AFCEE-9EE2-45E9-B7A0-39EBC9CCA5D8}"/>
              </a:ext>
            </a:extLst>
          </p:cNvPr>
          <p:cNvSpPr/>
          <p:nvPr/>
        </p:nvSpPr>
        <p:spPr>
          <a:xfrm>
            <a:off x="1143000" y="3485164"/>
            <a:ext cx="2438400" cy="83515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Similarity searching from natural compounds library</a:t>
            </a:r>
          </a:p>
        </p:txBody>
      </p:sp>
      <p:sp>
        <p:nvSpPr>
          <p:cNvPr id="10" name="Rectangle 9">
            <a:extLst>
              <a:ext uri="{FF2B5EF4-FFF2-40B4-BE49-F238E27FC236}">
                <a16:creationId xmlns:a16="http://schemas.microsoft.com/office/drawing/2014/main" id="{AE687E6B-4FA3-4295-9E26-504108EC3021}"/>
              </a:ext>
            </a:extLst>
          </p:cNvPr>
          <p:cNvSpPr/>
          <p:nvPr/>
        </p:nvSpPr>
        <p:spPr>
          <a:xfrm>
            <a:off x="4610100" y="3485164"/>
            <a:ext cx="2438400" cy="83515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Pharmacophore Modeling using </a:t>
            </a:r>
            <a:r>
              <a:rPr lang="en-US" b="1" dirty="0" err="1">
                <a:solidFill>
                  <a:schemeClr val="bg1"/>
                </a:solidFill>
              </a:rPr>
              <a:t>LigandScout</a:t>
            </a:r>
            <a:r>
              <a:rPr lang="en-US" b="1" dirty="0">
                <a:solidFill>
                  <a:schemeClr val="bg1"/>
                </a:solidFill>
              </a:rPr>
              <a:t> </a:t>
            </a:r>
          </a:p>
        </p:txBody>
      </p:sp>
      <p:cxnSp>
        <p:nvCxnSpPr>
          <p:cNvPr id="11" name="Straight Arrow Connector 10">
            <a:extLst>
              <a:ext uri="{FF2B5EF4-FFF2-40B4-BE49-F238E27FC236}">
                <a16:creationId xmlns:a16="http://schemas.microsoft.com/office/drawing/2014/main" id="{D5B90822-8979-432B-A8A7-293CA762C46F}"/>
              </a:ext>
            </a:extLst>
          </p:cNvPr>
          <p:cNvCxnSpPr>
            <a:cxnSpLocks/>
          </p:cNvCxnSpPr>
          <p:nvPr/>
        </p:nvCxnSpPr>
        <p:spPr>
          <a:xfrm>
            <a:off x="3352800" y="3303158"/>
            <a:ext cx="0" cy="18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967158-E951-4E79-AC10-743144BFD848}"/>
              </a:ext>
            </a:extLst>
          </p:cNvPr>
          <p:cNvCxnSpPr/>
          <p:nvPr/>
        </p:nvCxnSpPr>
        <p:spPr>
          <a:xfrm>
            <a:off x="4876800" y="3303158"/>
            <a:ext cx="0" cy="18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44A6C84-5E60-4FA9-8794-C9503F892D15}"/>
              </a:ext>
            </a:extLst>
          </p:cNvPr>
          <p:cNvSpPr/>
          <p:nvPr/>
        </p:nvSpPr>
        <p:spPr>
          <a:xfrm>
            <a:off x="2819400" y="4454307"/>
            <a:ext cx="2743200" cy="83515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Screening compounds using common pharmacophore features</a:t>
            </a:r>
          </a:p>
        </p:txBody>
      </p:sp>
      <p:cxnSp>
        <p:nvCxnSpPr>
          <p:cNvPr id="18" name="Straight Arrow Connector 17">
            <a:extLst>
              <a:ext uri="{FF2B5EF4-FFF2-40B4-BE49-F238E27FC236}">
                <a16:creationId xmlns:a16="http://schemas.microsoft.com/office/drawing/2014/main" id="{1123B3AD-6629-476B-8F0D-D9B1532744DD}"/>
              </a:ext>
            </a:extLst>
          </p:cNvPr>
          <p:cNvCxnSpPr/>
          <p:nvPr/>
        </p:nvCxnSpPr>
        <p:spPr>
          <a:xfrm>
            <a:off x="3352800" y="4320316"/>
            <a:ext cx="0" cy="133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5B1658-8AF8-404A-B26C-5CCB4B5C8136}"/>
              </a:ext>
            </a:extLst>
          </p:cNvPr>
          <p:cNvCxnSpPr/>
          <p:nvPr/>
        </p:nvCxnSpPr>
        <p:spPr>
          <a:xfrm>
            <a:off x="4876800" y="4320316"/>
            <a:ext cx="0" cy="133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8C65B8-9C68-48C9-A797-1E6BE2275F65}"/>
              </a:ext>
            </a:extLst>
          </p:cNvPr>
          <p:cNvCxnSpPr>
            <a:stCxn id="16" idx="2"/>
          </p:cNvCxnSpPr>
          <p:nvPr/>
        </p:nvCxnSpPr>
        <p:spPr>
          <a:xfrm>
            <a:off x="4191000" y="5289459"/>
            <a:ext cx="0" cy="273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07C9628-1EC1-484B-8A95-78C74E970D01}"/>
              </a:ext>
            </a:extLst>
          </p:cNvPr>
          <p:cNvSpPr/>
          <p:nvPr/>
        </p:nvSpPr>
        <p:spPr>
          <a:xfrm>
            <a:off x="3429001" y="5562600"/>
            <a:ext cx="1523998" cy="27314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40 hits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Rectangle 6">
            <a:extLst>
              <a:ext uri="{FF2B5EF4-FFF2-40B4-BE49-F238E27FC236}">
                <a16:creationId xmlns:a16="http://schemas.microsoft.com/office/drawing/2014/main" id="{4526A9CF-F399-4EAC-A8C5-22332062F636}"/>
              </a:ext>
            </a:extLst>
          </p:cNvPr>
          <p:cNvSpPr/>
          <p:nvPr/>
        </p:nvSpPr>
        <p:spPr>
          <a:xfrm>
            <a:off x="228600" y="471932"/>
            <a:ext cx="8915400" cy="461665"/>
          </a:xfrm>
          <a:prstGeom prst="rect">
            <a:avLst/>
          </a:prstGeom>
        </p:spPr>
        <p:txBody>
          <a:bodyPr wrap="square">
            <a:spAutoFit/>
          </a:bodyPr>
          <a:lstStyle/>
          <a:p>
            <a:r>
              <a:rPr lang="fr-FR" sz="2400" b="1" dirty="0" err="1"/>
              <a:t>Results</a:t>
            </a:r>
            <a:r>
              <a:rPr lang="fr-FR" sz="2400" b="1" dirty="0"/>
              <a:t> and  Discussion- </a:t>
            </a:r>
            <a:r>
              <a:rPr lang="en-US" sz="2400" b="1" dirty="0">
                <a:solidFill>
                  <a:srgbClr val="7030A0"/>
                </a:solidFill>
              </a:rPr>
              <a:t>Molecular Docking </a:t>
            </a:r>
            <a:endParaRPr lang="fr-FR" sz="2400" b="1" dirty="0">
              <a:solidFill>
                <a:srgbClr val="7030A0"/>
              </a:solidFill>
            </a:endParaRPr>
          </a:p>
        </p:txBody>
      </p:sp>
      <p:sp>
        <p:nvSpPr>
          <p:cNvPr id="8" name="Rectangle 7">
            <a:extLst>
              <a:ext uri="{FF2B5EF4-FFF2-40B4-BE49-F238E27FC236}">
                <a16:creationId xmlns:a16="http://schemas.microsoft.com/office/drawing/2014/main" id="{A6157959-B32C-4E66-9913-BC9FD73542DA}"/>
              </a:ext>
            </a:extLst>
          </p:cNvPr>
          <p:cNvSpPr/>
          <p:nvPr/>
        </p:nvSpPr>
        <p:spPr>
          <a:xfrm>
            <a:off x="342900" y="1010932"/>
            <a:ext cx="8458200" cy="10509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The 40 hits compounds were docked using the PyrX AutoDock vina tool. The top 10% compounds were selected according to the lowest binding energy (binding energy ≥ -10 Kcal/mol).</a:t>
            </a:r>
            <a:endParaRPr lang="en-US" b="1" dirty="0">
              <a:ln w="0"/>
              <a:solidFill>
                <a:srgbClr val="FF0000"/>
              </a:solidFill>
            </a:endParaRPr>
          </a:p>
        </p:txBody>
      </p:sp>
      <p:graphicFrame>
        <p:nvGraphicFramePr>
          <p:cNvPr id="2" name="Table 1">
            <a:extLst>
              <a:ext uri="{FF2B5EF4-FFF2-40B4-BE49-F238E27FC236}">
                <a16:creationId xmlns:a16="http://schemas.microsoft.com/office/drawing/2014/main" id="{3C49FC65-C253-4652-B2C8-24D5DC21C5EB}"/>
              </a:ext>
            </a:extLst>
          </p:cNvPr>
          <p:cNvGraphicFramePr>
            <a:graphicFrameLocks noGrp="1"/>
          </p:cNvGraphicFramePr>
          <p:nvPr>
            <p:extLst>
              <p:ext uri="{D42A27DB-BD31-4B8C-83A1-F6EECF244321}">
                <p14:modId xmlns:p14="http://schemas.microsoft.com/office/powerpoint/2010/main" val="2097992262"/>
              </p:ext>
            </p:extLst>
          </p:nvPr>
        </p:nvGraphicFramePr>
        <p:xfrm>
          <a:off x="554047" y="2364508"/>
          <a:ext cx="8035905" cy="3152021"/>
        </p:xfrm>
        <a:graphic>
          <a:graphicData uri="http://schemas.openxmlformats.org/drawingml/2006/table">
            <a:tbl>
              <a:tblPr firstRow="1" firstCol="1" bandRow="1">
                <a:tableStyleId>{C083E6E3-FA7D-4D7B-A595-EF9225AFEA82}</a:tableStyleId>
              </a:tblPr>
              <a:tblGrid>
                <a:gridCol w="1598557">
                  <a:extLst>
                    <a:ext uri="{9D8B030D-6E8A-4147-A177-3AD203B41FA5}">
                      <a16:colId xmlns:a16="http://schemas.microsoft.com/office/drawing/2014/main" val="2355851980"/>
                    </a:ext>
                  </a:extLst>
                </a:gridCol>
                <a:gridCol w="4745191">
                  <a:extLst>
                    <a:ext uri="{9D8B030D-6E8A-4147-A177-3AD203B41FA5}">
                      <a16:colId xmlns:a16="http://schemas.microsoft.com/office/drawing/2014/main" val="1606256360"/>
                    </a:ext>
                  </a:extLst>
                </a:gridCol>
                <a:gridCol w="1692157">
                  <a:extLst>
                    <a:ext uri="{9D8B030D-6E8A-4147-A177-3AD203B41FA5}">
                      <a16:colId xmlns:a16="http://schemas.microsoft.com/office/drawing/2014/main" val="921840152"/>
                    </a:ext>
                  </a:extLst>
                </a:gridCol>
              </a:tblGrid>
              <a:tr h="577569">
                <a:tc>
                  <a:txBody>
                    <a:bodyPr/>
                    <a:lstStyle/>
                    <a:p>
                      <a:pPr marL="0" marR="0" indent="0" algn="just">
                        <a:spcBef>
                          <a:spcPts val="0"/>
                        </a:spcBef>
                        <a:spcAft>
                          <a:spcPts val="0"/>
                        </a:spcAft>
                      </a:pPr>
                      <a:r>
                        <a:rPr lang="de-DE" sz="1800">
                          <a:effectLst/>
                        </a:rPr>
                        <a:t>Ligand ID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dirty="0">
                          <a:effectLst/>
                        </a:rPr>
                        <a:t>Compound Name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dirty="0">
                          <a:effectLst/>
                        </a:rPr>
                        <a:t>Binding Affinity</a:t>
                      </a:r>
                      <a:endParaRPr lang="en-US" sz="1800" dirty="0">
                        <a:effectLst/>
                      </a:endParaRPr>
                    </a:p>
                    <a:p>
                      <a:pPr marL="0" marR="0" indent="0" algn="just">
                        <a:spcBef>
                          <a:spcPts val="0"/>
                        </a:spcBef>
                        <a:spcAft>
                          <a:spcPts val="0"/>
                        </a:spcAft>
                      </a:pPr>
                      <a:r>
                        <a:rPr lang="de-DE" sz="1800" dirty="0">
                          <a:effectLst/>
                        </a:rPr>
                        <a:t>(Kcal/mol)</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8696143"/>
                  </a:ext>
                </a:extLst>
              </a:tr>
              <a:tr h="429076">
                <a:tc>
                  <a:txBody>
                    <a:bodyPr/>
                    <a:lstStyle/>
                    <a:p>
                      <a:pPr marL="0" marR="0" indent="0" algn="just">
                        <a:spcBef>
                          <a:spcPts val="0"/>
                        </a:spcBef>
                        <a:spcAft>
                          <a:spcPts val="0"/>
                        </a:spcAft>
                      </a:pPr>
                      <a:r>
                        <a:rPr lang="de-DE" sz="1800">
                          <a:effectLst/>
                        </a:rPr>
                        <a:t>Amb22230513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a:effectLst/>
                        </a:rPr>
                        <a:t>D-Glucose hydrate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2880" algn="just">
                        <a:spcBef>
                          <a:spcPts val="0"/>
                        </a:spcBef>
                        <a:spcAft>
                          <a:spcPts val="0"/>
                        </a:spcAft>
                      </a:pPr>
                      <a:r>
                        <a:rPr lang="de-DE" sz="1800" dirty="0">
                          <a:effectLst/>
                        </a:rPr>
                        <a:t>-10.20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3067391"/>
                  </a:ext>
                </a:extLst>
              </a:tr>
              <a:tr h="429076">
                <a:tc>
                  <a:txBody>
                    <a:bodyPr/>
                    <a:lstStyle/>
                    <a:p>
                      <a:pPr marL="0" marR="0" indent="0" algn="just">
                        <a:spcBef>
                          <a:spcPts val="0"/>
                        </a:spcBef>
                        <a:spcAft>
                          <a:spcPts val="0"/>
                        </a:spcAft>
                      </a:pPr>
                      <a:r>
                        <a:rPr lang="de-DE" sz="1800">
                          <a:effectLst/>
                        </a:rPr>
                        <a:t>Amb22262982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a:effectLst/>
                        </a:rPr>
                        <a:t>(2R,3R,4S,5S)-2,3,4,5,6-Pentahydroxyhexanal</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2880" algn="just">
                        <a:spcBef>
                          <a:spcPts val="0"/>
                        </a:spcBef>
                        <a:spcAft>
                          <a:spcPts val="0"/>
                        </a:spcAft>
                      </a:pPr>
                      <a:r>
                        <a:rPr lang="de-DE" sz="1800" dirty="0">
                          <a:effectLst/>
                        </a:rPr>
                        <a:t>-10.10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3085022"/>
                  </a:ext>
                </a:extLst>
              </a:tr>
              <a:tr h="858150">
                <a:tc>
                  <a:txBody>
                    <a:bodyPr/>
                    <a:lstStyle/>
                    <a:p>
                      <a:pPr marL="0" marR="0" indent="0" algn="just">
                        <a:spcBef>
                          <a:spcPts val="0"/>
                        </a:spcBef>
                        <a:spcAft>
                          <a:spcPts val="0"/>
                        </a:spcAft>
                      </a:pPr>
                      <a:r>
                        <a:rPr lang="de-DE" sz="1800">
                          <a:effectLst/>
                        </a:rPr>
                        <a:t>Amb22747066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a:effectLst/>
                        </a:rPr>
                        <a:t>(S)-2-Amino-3-hydroxy-N'-(2,3,4-trihydroxybenzyl) propanehydrazide hydrochloride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2880" algn="just">
                        <a:spcBef>
                          <a:spcPts val="0"/>
                        </a:spcBef>
                        <a:spcAft>
                          <a:spcPts val="0"/>
                        </a:spcAft>
                      </a:pPr>
                      <a:r>
                        <a:rPr lang="de-DE" sz="1800" dirty="0">
                          <a:effectLst/>
                        </a:rPr>
                        <a:t>-10.20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0639510"/>
                  </a:ext>
                </a:extLst>
              </a:tr>
              <a:tr h="858150">
                <a:tc>
                  <a:txBody>
                    <a:bodyPr/>
                    <a:lstStyle/>
                    <a:p>
                      <a:pPr marL="0" marR="0" indent="0" algn="just">
                        <a:spcBef>
                          <a:spcPts val="0"/>
                        </a:spcBef>
                        <a:spcAft>
                          <a:spcPts val="0"/>
                        </a:spcAft>
                      </a:pPr>
                      <a:r>
                        <a:rPr lang="de-DE" sz="1800">
                          <a:effectLst/>
                        </a:rPr>
                        <a:t>Amb35803407</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de-DE" sz="1800" dirty="0">
                          <a:effectLst/>
                        </a:rPr>
                        <a:t>(2S)-2-Amino-3-hydroxy-N’, N'-bis[(2,3,4-trihydroxyphenyl)methyl]propanehydrazide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2880" algn="just">
                        <a:spcBef>
                          <a:spcPts val="0"/>
                        </a:spcBef>
                        <a:spcAft>
                          <a:spcPts val="0"/>
                        </a:spcAft>
                      </a:pPr>
                      <a:r>
                        <a:rPr lang="de-DE" sz="1800" dirty="0">
                          <a:effectLst/>
                        </a:rPr>
                        <a:t>-10.00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3450731"/>
                  </a:ext>
                </a:extLst>
              </a:tr>
            </a:tbl>
          </a:graphicData>
        </a:graphic>
      </p:graphicFrame>
      <p:sp>
        <p:nvSpPr>
          <p:cNvPr id="4" name="Rectangle 3">
            <a:extLst>
              <a:ext uri="{FF2B5EF4-FFF2-40B4-BE49-F238E27FC236}">
                <a16:creationId xmlns:a16="http://schemas.microsoft.com/office/drawing/2014/main" id="{9F41D2D8-D10A-4138-B042-DE1D07CA0C3C}"/>
              </a:ext>
            </a:extLst>
          </p:cNvPr>
          <p:cNvSpPr/>
          <p:nvPr/>
        </p:nvSpPr>
        <p:spPr>
          <a:xfrm>
            <a:off x="914400" y="5584641"/>
            <a:ext cx="6705600" cy="369332"/>
          </a:xfrm>
          <a:prstGeom prst="rect">
            <a:avLst/>
          </a:prstGeom>
        </p:spPr>
        <p:txBody>
          <a:bodyPr wrap="square">
            <a:spAutoFit/>
          </a:bodyPr>
          <a:lstStyle/>
          <a:p>
            <a:pPr marL="457200" marR="0" indent="457200" algn="just">
              <a:spcBef>
                <a:spcPts val="600"/>
              </a:spcBef>
              <a:spcAft>
                <a:spcPts val="600"/>
              </a:spcAft>
            </a:pPr>
            <a:r>
              <a:rPr lang="de-DE" b="1" dirty="0">
                <a:solidFill>
                  <a:srgbClr val="00B0F0"/>
                </a:solidFill>
                <a:latin typeface="Times New Roman" panose="02020603050405020304" pitchFamily="18" charset="0"/>
                <a:ea typeface="Times New Roman" panose="02020603050405020304" pitchFamily="18" charset="0"/>
              </a:rPr>
              <a:t>List of compounds selected based on molecular docking.</a:t>
            </a:r>
            <a:endParaRPr lang="en-US" b="1" dirty="0">
              <a:solidFill>
                <a:srgbClr val="00B0F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021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5059</TotalTime>
  <Words>1097</Words>
  <Application>Microsoft Office PowerPoint</Application>
  <PresentationFormat>On-screen Show (4:3)</PresentationFormat>
  <Paragraphs>255</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AHAMMAD FOYSAL</cp:lastModifiedBy>
  <cp:revision>124</cp:revision>
  <dcterms:created xsi:type="dcterms:W3CDTF">2015-04-04T09:45:50Z</dcterms:created>
  <dcterms:modified xsi:type="dcterms:W3CDTF">2019-10-30T16:49:45Z</dcterms:modified>
</cp:coreProperties>
</file>