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  <p:cmAuthor id="2" name="Ana Catarina Macedo" initials="ACM" lastIdx="4" clrIdx="2">
    <p:extLst/>
  </p:cmAuthor>
  <p:cmAuthor id="3" name="Fernanda Pereira" initials="FP" lastIdx="8" clrIdx="3">
    <p:extLst/>
  </p:cmAuthor>
  <p:cmAuthor id="4" name="Windows 7" initials="W7" lastIdx="7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58ED5"/>
    <a:srgbClr val="D7D5D8"/>
    <a:srgbClr val="663399"/>
    <a:srgbClr val="6A4E9D"/>
    <a:srgbClr val="5E4197"/>
    <a:srgbClr val="60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4" autoAdjust="0"/>
    <p:restoredTop sz="94637" autoAdjust="0"/>
  </p:normalViewPr>
  <p:slideViewPr>
    <p:cSldViewPr>
      <p:cViewPr>
        <p:scale>
          <a:sx n="46" d="100"/>
          <a:sy n="46" d="100"/>
        </p:scale>
        <p:origin x="36" y="-7092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30/10/2019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69082-9D5D-43A3-B675-27AB9B8E552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2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30/10/2019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30/10/2019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30/10/2019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30/10/2019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30/10/2019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30/10/2019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30/10/2019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30/10/2019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30/10/2019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30/10/2019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30/10/2019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30/10/2019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8.png"/><Relationship Id="rId18" Type="http://schemas.microsoft.com/office/2007/relationships/hdphoto" Target="../media/hdphoto4.wdp"/><Relationship Id="rId26" Type="http://schemas.microsoft.com/office/2007/relationships/hdphoto" Target="../media/hdphoto8.wdp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2.png"/><Relationship Id="rId34" Type="http://schemas.microsoft.com/office/2007/relationships/hdphoto" Target="../media/hdphoto11.wdp"/><Relationship Id="rId7" Type="http://schemas.openxmlformats.org/officeDocument/2006/relationships/oleObject" Target="../embeddings/oleObject2.bin"/><Relationship Id="rId12" Type="http://schemas.microsoft.com/office/2007/relationships/hdphoto" Target="../media/hdphoto1.wdp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9.png"/><Relationship Id="rId38" Type="http://schemas.openxmlformats.org/officeDocument/2006/relationships/image" Target="../media/image5.emf"/><Relationship Id="rId2" Type="http://schemas.openxmlformats.org/officeDocument/2006/relationships/slideLayout" Target="../slideLayouts/slideLayout12.xml"/><Relationship Id="rId16" Type="http://schemas.microsoft.com/office/2007/relationships/hdphoto" Target="../media/hdphoto3.wdp"/><Relationship Id="rId20" Type="http://schemas.microsoft.com/office/2007/relationships/hdphoto" Target="../media/hdphoto5.wdp"/><Relationship Id="rId29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11" Type="http://schemas.openxmlformats.org/officeDocument/2006/relationships/image" Target="../media/image7.png"/><Relationship Id="rId24" Type="http://schemas.microsoft.com/office/2007/relationships/hdphoto" Target="../media/hdphoto7.wdp"/><Relationship Id="rId32" Type="http://schemas.microsoft.com/office/2007/relationships/hdphoto" Target="../media/hdphoto10.wdp"/><Relationship Id="rId37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microsoft.com/office/2007/relationships/hdphoto" Target="../media/hdphoto9.wdp"/><Relationship Id="rId36" Type="http://schemas.openxmlformats.org/officeDocument/2006/relationships/image" Target="../media/image4.emf"/><Relationship Id="rId10" Type="http://schemas.openxmlformats.org/officeDocument/2006/relationships/image" Target="../media/image3.emf"/><Relationship Id="rId19" Type="http://schemas.openxmlformats.org/officeDocument/2006/relationships/image" Target="../media/image11.png"/><Relationship Id="rId31" Type="http://schemas.openxmlformats.org/officeDocument/2006/relationships/image" Target="../media/image18.png"/><Relationship Id="rId4" Type="http://schemas.openxmlformats.org/officeDocument/2006/relationships/image" Target="../media/image6.jpg"/><Relationship Id="rId9" Type="http://schemas.openxmlformats.org/officeDocument/2006/relationships/oleObject" Target="../embeddings/oleObject3.bin"/><Relationship Id="rId14" Type="http://schemas.microsoft.com/office/2007/relationships/hdphoto" Target="../media/hdphoto2.wdp"/><Relationship Id="rId22" Type="http://schemas.microsoft.com/office/2007/relationships/hdphoto" Target="../media/hdphoto6.wdp"/><Relationship Id="rId27" Type="http://schemas.openxmlformats.org/officeDocument/2006/relationships/image" Target="../media/image15.png"/><Relationship Id="rId30" Type="http://schemas.openxmlformats.org/officeDocument/2006/relationships/image" Target="../media/image17.gif"/><Relationship Id="rId35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34536" y="3981080"/>
            <a:ext cx="27423189" cy="2092881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400" dirty="0">
                <a:solidFill>
                  <a:schemeClr val="bg1"/>
                </a:solidFill>
              </a:rPr>
              <a:t>Ana Catarina Macedo</a:t>
            </a:r>
            <a:r>
              <a:rPr lang="pt-PT" sz="4400" baseline="30000" dirty="0"/>
              <a:t>1,2</a:t>
            </a:r>
            <a:r>
              <a:rPr lang="en-US" sz="4400" dirty="0">
                <a:solidFill>
                  <a:schemeClr val="bg1"/>
                </a:solidFill>
              </a:rPr>
              <a:t>, Fernanda </a:t>
            </a:r>
            <a:r>
              <a:rPr lang="en-US" sz="4400" dirty="0" err="1">
                <a:solidFill>
                  <a:schemeClr val="bg1"/>
                </a:solidFill>
              </a:rPr>
              <a:t>Malhão</a:t>
            </a:r>
            <a:r>
              <a:rPr lang="pt-PT" sz="4400" baseline="30000" dirty="0"/>
              <a:t>1,2</a:t>
            </a:r>
            <a:r>
              <a:rPr lang="en-US" sz="4400" dirty="0">
                <a:solidFill>
                  <a:schemeClr val="bg1"/>
                </a:solidFill>
              </a:rPr>
              <a:t>, Eduardo Rocha</a:t>
            </a:r>
            <a:r>
              <a:rPr lang="pt-PT" sz="4400" baseline="30000" dirty="0"/>
              <a:t>1,2</a:t>
            </a:r>
            <a:r>
              <a:rPr lang="en-US" sz="4400" dirty="0">
                <a:solidFill>
                  <a:schemeClr val="bg1"/>
                </a:solidFill>
              </a:rPr>
              <a:t>, Alice Ramos</a:t>
            </a:r>
            <a:r>
              <a:rPr lang="pt-PT" sz="4400" baseline="30000" dirty="0"/>
              <a:t>1,2</a:t>
            </a:r>
            <a:endParaRPr lang="en-US" sz="4400" dirty="0">
              <a:solidFill>
                <a:schemeClr val="bg1"/>
              </a:solidFill>
            </a:endParaRPr>
          </a:p>
          <a:p>
            <a:pPr algn="r"/>
            <a:r>
              <a:rPr lang="pt-PT" sz="2800" baseline="30000" dirty="0">
                <a:solidFill>
                  <a:schemeClr val="bg1"/>
                </a:solidFill>
              </a:rPr>
              <a:t>1 </a:t>
            </a:r>
            <a:r>
              <a:rPr lang="pt-PT" sz="2800" dirty="0">
                <a:solidFill>
                  <a:schemeClr val="bg1"/>
                </a:solidFill>
              </a:rPr>
              <a:t>Laboratory of Histology and Embriology, Department of Microscopy, ICBAS - Institute of Biomedical Sciences Abel Salazar, University of Porto, Porto, Portugal.</a:t>
            </a:r>
          </a:p>
          <a:p>
            <a:pPr algn="r"/>
            <a:r>
              <a:rPr lang="pt-PT" sz="2800" baseline="30000" dirty="0"/>
              <a:t>2 </a:t>
            </a:r>
            <a:r>
              <a:rPr lang="pt-PT" sz="2800" dirty="0">
                <a:solidFill>
                  <a:schemeClr val="bg1"/>
                </a:solidFill>
              </a:rPr>
              <a:t>Team of </a:t>
            </a:r>
            <a:r>
              <a:rPr lang="pt-PT" sz="2800" dirty="0" err="1">
                <a:solidFill>
                  <a:schemeClr val="bg1"/>
                </a:solidFill>
              </a:rPr>
              <a:t>Histomorphology</a:t>
            </a:r>
            <a:r>
              <a:rPr lang="pt-PT" sz="2800" dirty="0">
                <a:solidFill>
                  <a:schemeClr val="bg1"/>
                </a:solidFill>
              </a:rPr>
              <a:t>, Physiopathology and </a:t>
            </a:r>
            <a:r>
              <a:rPr lang="pt-PT" sz="2800" dirty="0" err="1">
                <a:solidFill>
                  <a:schemeClr val="bg1"/>
                </a:solidFill>
              </a:rPr>
              <a:t>Applied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Toxicology</a:t>
            </a:r>
            <a:r>
              <a:rPr lang="pt-PT" sz="2800" dirty="0">
                <a:solidFill>
                  <a:schemeClr val="bg1"/>
                </a:solidFill>
              </a:rPr>
              <a:t>,</a:t>
            </a:r>
            <a:r>
              <a:rPr lang="pt-PT" sz="2800" baseline="30000" dirty="0"/>
              <a:t> </a:t>
            </a:r>
            <a:r>
              <a:rPr lang="pt-PT" sz="2800" dirty="0">
                <a:solidFill>
                  <a:schemeClr val="bg1"/>
                </a:solidFill>
              </a:rPr>
              <a:t>CIIMAR  - </a:t>
            </a:r>
            <a:r>
              <a:rPr lang="pt-PT" sz="2800" dirty="0" err="1">
                <a:solidFill>
                  <a:schemeClr val="bg1"/>
                </a:solidFill>
              </a:rPr>
              <a:t>Interdisciplinary</a:t>
            </a:r>
            <a:r>
              <a:rPr lang="pt-PT" sz="2800" dirty="0">
                <a:solidFill>
                  <a:schemeClr val="bg1"/>
                </a:solidFill>
              </a:rPr>
              <a:t> Centre for Marine and </a:t>
            </a:r>
            <a:r>
              <a:rPr lang="pt-PT" sz="2800" dirty="0" err="1">
                <a:solidFill>
                  <a:schemeClr val="bg1"/>
                </a:solidFill>
              </a:rPr>
              <a:t>Environmental</a:t>
            </a:r>
            <a:r>
              <a:rPr lang="pt-PT" sz="2800" dirty="0">
                <a:solidFill>
                  <a:schemeClr val="bg1"/>
                </a:solidFill>
              </a:rPr>
              <a:t> Research, University of Porto, Matosinhos, Portugal</a:t>
            </a:r>
            <a:r>
              <a:rPr lang="pt-PT" sz="3200" spc="-150" dirty="0">
                <a:solidFill>
                  <a:schemeClr val="bg1"/>
                </a:solidFill>
              </a:rPr>
              <a:t>.</a:t>
            </a:r>
            <a:endParaRPr lang="en-US" sz="3200" spc="-15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15" y="39238935"/>
            <a:ext cx="27423189" cy="2504651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C9FC8B72-3488-46F4-92E3-0E811FD30CDA}"/>
              </a:ext>
            </a:extLst>
          </p:cNvPr>
          <p:cNvSpPr txBox="1"/>
          <p:nvPr/>
        </p:nvSpPr>
        <p:spPr>
          <a:xfrm>
            <a:off x="1534536" y="6146840"/>
            <a:ext cx="27424800" cy="108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4800" b="1" dirty="0" err="1">
                <a:solidFill>
                  <a:schemeClr val="tx1"/>
                </a:solidFill>
              </a:rPr>
              <a:t>Introduction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EAA4FDD-ECD3-4D50-8227-B121F0775D15}"/>
              </a:ext>
            </a:extLst>
          </p:cNvPr>
          <p:cNvSpPr txBox="1"/>
          <p:nvPr/>
        </p:nvSpPr>
        <p:spPr>
          <a:xfrm>
            <a:off x="1501561" y="9817401"/>
            <a:ext cx="27424800" cy="104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4800" b="1" dirty="0" err="1">
                <a:solidFill>
                  <a:schemeClr val="tx1"/>
                </a:solidFill>
              </a:rPr>
              <a:t>Results</a:t>
            </a:r>
            <a:r>
              <a:rPr lang="pt-PT" sz="4800" b="1" dirty="0">
                <a:solidFill>
                  <a:schemeClr val="tx1"/>
                </a:solidFill>
              </a:rPr>
              <a:t> and </a:t>
            </a:r>
            <a:r>
              <a:rPr lang="pt-PT" sz="4800" b="1" dirty="0" err="1">
                <a:solidFill>
                  <a:schemeClr val="tx1"/>
                </a:solidFill>
              </a:rPr>
              <a:t>Discussion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CCBDDB34-6500-4187-A88C-7CB88D3002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756145"/>
              </p:ext>
            </p:extLst>
          </p:nvPr>
        </p:nvGraphicFramePr>
        <p:xfrm>
          <a:off x="2656572" y="13121876"/>
          <a:ext cx="9814034" cy="752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" name="Prism 6" r:id="rId5" imgW="7599944" imgH="5824051" progId="Prism6.Document">
                  <p:embed/>
                </p:oleObj>
              </mc:Choice>
              <mc:Fallback>
                <p:oleObj name="Prism 6" r:id="rId5" imgW="7599944" imgH="5824051" progId="Prism6.Document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3FB70A6C-D053-4182-97E7-C4B8AAA389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56572" y="13121876"/>
                        <a:ext cx="9814034" cy="752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6A59D327-5A56-41D1-9D23-2C6C2936E3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285403"/>
              </p:ext>
            </p:extLst>
          </p:nvPr>
        </p:nvGraphicFramePr>
        <p:xfrm>
          <a:off x="15841663" y="24572979"/>
          <a:ext cx="4892675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" name="Prism 6" r:id="rId7" imgW="4175774" imgH="2774987" progId="Prism6.Document">
                  <p:embed/>
                </p:oleObj>
              </mc:Choice>
              <mc:Fallback>
                <p:oleObj name="Prism 6" r:id="rId7" imgW="4175774" imgH="2774987" progId="Prism6.Document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247D0A7C-BD3E-44B0-804B-F6682935C6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41663" y="24572979"/>
                        <a:ext cx="4892675" cy="325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65099853-F7DB-4D4A-B071-46C990AC8C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03094"/>
              </p:ext>
            </p:extLst>
          </p:nvPr>
        </p:nvGraphicFramePr>
        <p:xfrm>
          <a:off x="15882129" y="27690850"/>
          <a:ext cx="4858152" cy="32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" name="Prism 6" r:id="rId9" imgW="4175774" imgH="2783991" progId="Prism6.Document">
                  <p:embed/>
                </p:oleObj>
              </mc:Choice>
              <mc:Fallback>
                <p:oleObj name="Prism 6" r:id="rId9" imgW="4175774" imgH="2783991" progId="Prism6.Document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67F27F76-847B-4BD7-A92D-F5EC44687D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2129" y="27690850"/>
                        <a:ext cx="4858152" cy="32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15936069-9A40-469F-8924-95066FB45D73}"/>
              </a:ext>
            </a:extLst>
          </p:cNvPr>
          <p:cNvSpPr txBox="1"/>
          <p:nvPr/>
        </p:nvSpPr>
        <p:spPr>
          <a:xfrm>
            <a:off x="4783215" y="11118850"/>
            <a:ext cx="4486991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>
                <a:solidFill>
                  <a:schemeClr val="bg1"/>
                </a:solidFill>
              </a:rPr>
              <a:t>2D </a:t>
            </a:r>
            <a:r>
              <a:rPr lang="pt-PT" sz="4000" b="1" dirty="0" err="1">
                <a:solidFill>
                  <a:schemeClr val="bg1"/>
                </a:solidFill>
              </a:rPr>
              <a:t>cultures</a:t>
            </a:r>
            <a:endParaRPr lang="pt-PT" sz="4000" b="1" dirty="0">
              <a:solidFill>
                <a:schemeClr val="bg1"/>
              </a:solidFill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4E140C11-0F06-4E2E-B44B-351A7CF5AAAF}"/>
              </a:ext>
            </a:extLst>
          </p:cNvPr>
          <p:cNvSpPr txBox="1"/>
          <p:nvPr/>
        </p:nvSpPr>
        <p:spPr>
          <a:xfrm>
            <a:off x="2210584" y="11966104"/>
            <a:ext cx="9574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err="1">
                <a:sym typeface="Wingdings" panose="05000000000000000000" pitchFamily="2" charset="2"/>
              </a:rPr>
              <a:t>Effects</a:t>
            </a:r>
            <a:r>
              <a:rPr lang="pt-PT" sz="3600" b="1" dirty="0">
                <a:sym typeface="Wingdings" panose="05000000000000000000" pitchFamily="2" charset="2"/>
              </a:rPr>
              <a:t> </a:t>
            </a:r>
            <a:r>
              <a:rPr lang="pt-PT" sz="3600" b="1" dirty="0" err="1">
                <a:sym typeface="Wingdings" panose="05000000000000000000" pitchFamily="2" charset="2"/>
              </a:rPr>
              <a:t>on</a:t>
            </a:r>
            <a:r>
              <a:rPr lang="pt-PT" sz="3600" b="1" dirty="0">
                <a:sym typeface="Wingdings" panose="05000000000000000000" pitchFamily="2" charset="2"/>
              </a:rPr>
              <a:t> </a:t>
            </a:r>
            <a:r>
              <a:rPr lang="pt-PT" sz="3600" b="1" dirty="0" err="1">
                <a:sym typeface="Wingdings" panose="05000000000000000000" pitchFamily="2" charset="2"/>
              </a:rPr>
              <a:t>cell</a:t>
            </a:r>
            <a:r>
              <a:rPr lang="pt-PT" sz="3600" b="1" dirty="0">
                <a:sym typeface="Wingdings" panose="05000000000000000000" pitchFamily="2" charset="2"/>
              </a:rPr>
              <a:t> </a:t>
            </a:r>
            <a:r>
              <a:rPr lang="pt-PT" sz="3600" b="1" dirty="0" err="1">
                <a:sym typeface="Wingdings" panose="05000000000000000000" pitchFamily="2" charset="2"/>
              </a:rPr>
              <a:t>viability</a:t>
            </a:r>
            <a:r>
              <a:rPr lang="pt-PT" sz="3600" b="1" dirty="0">
                <a:sym typeface="Wingdings" panose="05000000000000000000" pitchFamily="2" charset="2"/>
              </a:rPr>
              <a:t> and </a:t>
            </a:r>
            <a:r>
              <a:rPr lang="pt-PT" sz="3600" b="1" dirty="0" err="1">
                <a:sym typeface="Wingdings" panose="05000000000000000000" pitchFamily="2" charset="2"/>
              </a:rPr>
              <a:t>death</a:t>
            </a:r>
            <a:endParaRPr lang="pt-PT" sz="3600" b="1" dirty="0"/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A519627D-93F0-4C41-8478-8EDA3ABFB15E}"/>
              </a:ext>
            </a:extLst>
          </p:cNvPr>
          <p:cNvSpPr txBox="1"/>
          <p:nvPr/>
        </p:nvSpPr>
        <p:spPr>
          <a:xfrm>
            <a:off x="19794615" y="11118850"/>
            <a:ext cx="4486991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>
                <a:solidFill>
                  <a:schemeClr val="bg1"/>
                </a:solidFill>
                <a:sym typeface="Wingdings" panose="05000000000000000000" pitchFamily="2" charset="2"/>
              </a:rPr>
              <a:t>3</a:t>
            </a:r>
            <a:r>
              <a:rPr lang="pt-PT" sz="4000" b="1" dirty="0">
                <a:solidFill>
                  <a:schemeClr val="bg1"/>
                </a:solidFill>
              </a:rPr>
              <a:t>D </a:t>
            </a:r>
            <a:r>
              <a:rPr lang="pt-PT" sz="4000" b="1" dirty="0" err="1">
                <a:solidFill>
                  <a:schemeClr val="bg1"/>
                </a:solidFill>
              </a:rPr>
              <a:t>cultures</a:t>
            </a:r>
            <a:endParaRPr lang="pt-PT" sz="4000" b="1" dirty="0">
              <a:solidFill>
                <a:schemeClr val="bg1"/>
              </a:solidFill>
            </a:endParaRP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8F094AFF-CC57-438C-9149-F2D7C027F237}"/>
              </a:ext>
            </a:extLst>
          </p:cNvPr>
          <p:cNvSpPr txBox="1"/>
          <p:nvPr/>
        </p:nvSpPr>
        <p:spPr>
          <a:xfrm>
            <a:off x="16421688" y="12059958"/>
            <a:ext cx="10633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err="1">
                <a:sym typeface="Wingdings" panose="05000000000000000000" pitchFamily="2" charset="2"/>
              </a:rPr>
              <a:t>Effects</a:t>
            </a:r>
            <a:r>
              <a:rPr lang="pt-PT" sz="3600" b="1" dirty="0">
                <a:sym typeface="Wingdings" panose="05000000000000000000" pitchFamily="2" charset="2"/>
              </a:rPr>
              <a:t> </a:t>
            </a:r>
            <a:r>
              <a:rPr lang="pt-PT" sz="3600" b="1" dirty="0" err="1">
                <a:sym typeface="Wingdings" panose="05000000000000000000" pitchFamily="2" charset="2"/>
              </a:rPr>
              <a:t>on</a:t>
            </a:r>
            <a:r>
              <a:rPr lang="pt-PT" sz="3600" b="1" dirty="0">
                <a:sym typeface="Wingdings" panose="05000000000000000000" pitchFamily="2" charset="2"/>
              </a:rPr>
              <a:t> </a:t>
            </a:r>
            <a:r>
              <a:rPr lang="pt-PT" sz="3600" b="1" dirty="0" err="1">
                <a:sym typeface="Wingdings" panose="05000000000000000000" pitchFamily="2" charset="2"/>
              </a:rPr>
              <a:t>cell</a:t>
            </a:r>
            <a:r>
              <a:rPr lang="pt-PT" sz="3600" b="1" dirty="0">
                <a:sym typeface="Wingdings" panose="05000000000000000000" pitchFamily="2" charset="2"/>
              </a:rPr>
              <a:t> </a:t>
            </a:r>
            <a:r>
              <a:rPr lang="pt-PT" sz="3600" b="1" dirty="0" err="1">
                <a:sym typeface="Wingdings" panose="05000000000000000000" pitchFamily="2" charset="2"/>
              </a:rPr>
              <a:t>viability</a:t>
            </a:r>
            <a:r>
              <a:rPr lang="pt-PT" sz="3600" b="1" dirty="0">
                <a:sym typeface="Wingdings" panose="05000000000000000000" pitchFamily="2" charset="2"/>
              </a:rPr>
              <a:t>, </a:t>
            </a:r>
            <a:r>
              <a:rPr lang="pt-PT" sz="3600" b="1" dirty="0" err="1">
                <a:sym typeface="Wingdings" panose="05000000000000000000" pitchFamily="2" charset="2"/>
              </a:rPr>
              <a:t>proliferation</a:t>
            </a:r>
            <a:r>
              <a:rPr lang="pt-PT" sz="3600" b="1" dirty="0">
                <a:sym typeface="Wingdings" panose="05000000000000000000" pitchFamily="2" charset="2"/>
              </a:rPr>
              <a:t> and </a:t>
            </a:r>
            <a:r>
              <a:rPr lang="pt-PT" sz="3600" b="1" dirty="0" err="1">
                <a:sym typeface="Wingdings" panose="05000000000000000000" pitchFamily="2" charset="2"/>
              </a:rPr>
              <a:t>death</a:t>
            </a:r>
            <a:endParaRPr lang="pt-PT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420EEE7-FA9C-448C-AE9C-B981C234BB20}"/>
              </a:ext>
            </a:extLst>
          </p:cNvPr>
          <p:cNvSpPr txBox="1"/>
          <p:nvPr/>
        </p:nvSpPr>
        <p:spPr>
          <a:xfrm>
            <a:off x="1501560" y="12573702"/>
            <a:ext cx="11211749" cy="751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200" b="1" dirty="0">
                <a:solidFill>
                  <a:schemeClr val="tx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b="1" dirty="0" err="1">
                <a:sym typeface="Wingdings" panose="05000000000000000000" pitchFamily="2" charset="2"/>
              </a:rPr>
              <a:t>Fx</a:t>
            </a:r>
            <a:r>
              <a:rPr lang="pt-PT" sz="3200" dirty="0">
                <a:sym typeface="Wingdings" panose="05000000000000000000" pitchFamily="2" charset="2"/>
              </a:rPr>
              <a:t> and </a:t>
            </a:r>
            <a:r>
              <a:rPr lang="pt-PT" sz="3200" b="1" dirty="0" err="1">
                <a:sym typeface="Wingdings" panose="05000000000000000000" pitchFamily="2" charset="2"/>
              </a:rPr>
              <a:t>Dox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induced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cytotoxic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effects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on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all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the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cell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lines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tested</a:t>
            </a:r>
            <a:r>
              <a:rPr lang="pt-PT" sz="32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id="{BBA11E3C-B49F-4D0A-A4CC-5838246FD963}"/>
              </a:ext>
            </a:extLst>
          </p:cNvPr>
          <p:cNvSpPr/>
          <p:nvPr/>
        </p:nvSpPr>
        <p:spPr>
          <a:xfrm>
            <a:off x="1750480" y="20289039"/>
            <a:ext cx="131180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Arial" panose="020B0604020202020204" pitchFamily="34" charset="0"/>
              </a:rPr>
              <a:t>Figure 1- </a:t>
            </a:r>
            <a:r>
              <a:rPr lang="en-US" sz="2400" dirty="0">
                <a:cs typeface="Arial" panose="020B0604020202020204" pitchFamily="34" charset="0"/>
              </a:rPr>
              <a:t>Effect of </a:t>
            </a:r>
            <a:r>
              <a:rPr lang="en-US" sz="2400" dirty="0" err="1">
                <a:cs typeface="Arial" panose="020B0604020202020204" pitchFamily="34" charset="0"/>
              </a:rPr>
              <a:t>Fx</a:t>
            </a:r>
            <a:r>
              <a:rPr lang="en-US" sz="2400" dirty="0">
                <a:cs typeface="Arial" panose="020B0604020202020204" pitchFamily="34" charset="0"/>
              </a:rPr>
              <a:t> and Dox on cell viability in MCF-7 (a), SKBR3 (b), MDA-MB-231 (c) and MCF12A (d) cell lines assessed by the MTT assay. Cells treated with 0.1% DMSO were included as negative control. Values are presented as mean + SD of at least three independent experiments. Significant differences (* P≤0.05 and ** P≤0.01) when compared with control </a:t>
            </a:r>
            <a:r>
              <a:rPr lang="en-US" sz="2400" dirty="0"/>
              <a:t>were tested by one-way ANOVA, followed by post-hoc Holm-</a:t>
            </a:r>
            <a:r>
              <a:rPr lang="en-US" sz="2400" dirty="0" err="1"/>
              <a:t>Sidak’s</a:t>
            </a:r>
            <a:r>
              <a:rPr lang="en-US" sz="2400" dirty="0"/>
              <a:t> multiple comparison test. 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endParaRPr lang="pt-PT" sz="2400" b="1" dirty="0">
              <a:cs typeface="Arial" panose="020B0604020202020204" pitchFamily="34" charset="0"/>
            </a:endParaRP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0F71A248-115F-4170-AC36-09335FA6BE58}"/>
              </a:ext>
            </a:extLst>
          </p:cNvPr>
          <p:cNvSpPr/>
          <p:nvPr/>
        </p:nvSpPr>
        <p:spPr>
          <a:xfrm>
            <a:off x="1748577" y="26054050"/>
            <a:ext cx="132743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Figure 2- 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E</a:t>
            </a:r>
            <a:r>
              <a:rPr lang="en-US" sz="2400" dirty="0"/>
              <a:t>ffects of </a:t>
            </a:r>
            <a:r>
              <a:rPr lang="en-US" sz="2400" dirty="0" err="1"/>
              <a:t>Fx</a:t>
            </a:r>
            <a:r>
              <a:rPr lang="en-US" sz="2400" dirty="0"/>
              <a:t> (10 </a:t>
            </a:r>
            <a:r>
              <a:rPr lang="en-US" sz="2400" dirty="0" err="1"/>
              <a:t>μM</a:t>
            </a:r>
            <a:r>
              <a:rPr lang="en-US" sz="2400" dirty="0"/>
              <a:t>) and Dox (0.1 </a:t>
            </a:r>
            <a:r>
              <a:rPr lang="en-US" sz="2400" dirty="0" err="1"/>
              <a:t>μM</a:t>
            </a:r>
            <a:r>
              <a:rPr lang="en-US" sz="2400" dirty="0"/>
              <a:t>) on cell death in MCF-12A cells assessed by the nuclear condensation assay. 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Cells treated with 0.1% DMSO were included as negative control. </a:t>
            </a:r>
            <a:r>
              <a:rPr lang="en-US" sz="2400" dirty="0">
                <a:cs typeface="Arial" panose="020B0604020202020204" pitchFamily="34" charset="0"/>
              </a:rPr>
              <a:t>Values are presented as mean + SD of at least three independent experiments. Significant differences (*** P≤0.001 and **** P≤0.0001) when compared with control </a:t>
            </a:r>
            <a:r>
              <a:rPr lang="en-US" sz="2400" dirty="0"/>
              <a:t>were tested by one-way ANOVA, followed by post-hoc Holm-</a:t>
            </a:r>
            <a:r>
              <a:rPr lang="en-US" sz="2400" dirty="0" err="1"/>
              <a:t>Sidak’s</a:t>
            </a:r>
            <a:r>
              <a:rPr lang="en-US" sz="2400" dirty="0"/>
              <a:t> multiple comparison test. </a:t>
            </a:r>
            <a:endParaRPr lang="pt-PT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372ABEBE-0308-4D67-B6E0-70293DEB8015}"/>
              </a:ext>
            </a:extLst>
          </p:cNvPr>
          <p:cNvSpPr txBox="1"/>
          <p:nvPr/>
        </p:nvSpPr>
        <p:spPr>
          <a:xfrm>
            <a:off x="15561861" y="12642850"/>
            <a:ext cx="1341619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200" b="1" dirty="0">
                <a:solidFill>
                  <a:schemeClr val="tx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pt-PT" sz="3200" dirty="0">
                <a:sym typeface="Wingdings" panose="05000000000000000000" pitchFamily="2" charset="2"/>
              </a:rPr>
              <a:t> In 3D, </a:t>
            </a:r>
            <a:r>
              <a:rPr lang="pt-PT" sz="3200" dirty="0" err="1">
                <a:sym typeface="Wingdings" panose="05000000000000000000" pitchFamily="2" charset="2"/>
              </a:rPr>
              <a:t>cells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were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b="1" dirty="0" err="1">
                <a:sym typeface="Wingdings" panose="05000000000000000000" pitchFamily="2" charset="2"/>
              </a:rPr>
              <a:t>less</a:t>
            </a:r>
            <a:r>
              <a:rPr lang="pt-PT" sz="3200" b="1" dirty="0">
                <a:sym typeface="Wingdings" panose="05000000000000000000" pitchFamily="2" charset="2"/>
              </a:rPr>
              <a:t> </a:t>
            </a:r>
            <a:r>
              <a:rPr lang="pt-PT" sz="3200" b="1" dirty="0" err="1">
                <a:sym typeface="Wingdings" panose="05000000000000000000" pitchFamily="2" charset="2"/>
              </a:rPr>
              <a:t>responsive</a:t>
            </a:r>
            <a:r>
              <a:rPr lang="pt-PT" sz="3200" b="1" dirty="0">
                <a:sym typeface="Wingdings" panose="05000000000000000000" pitchFamily="2" charset="2"/>
              </a:rPr>
              <a:t> to </a:t>
            </a:r>
            <a:r>
              <a:rPr lang="pt-PT" sz="3200" b="1" dirty="0" err="1">
                <a:sym typeface="Wingdings" panose="05000000000000000000" pitchFamily="2" charset="2"/>
              </a:rPr>
              <a:t>Fx</a:t>
            </a:r>
            <a:r>
              <a:rPr lang="pt-PT" sz="3200" b="1" dirty="0">
                <a:sym typeface="Wingdings" panose="05000000000000000000" pitchFamily="2" charset="2"/>
              </a:rPr>
              <a:t> and </a:t>
            </a:r>
            <a:r>
              <a:rPr lang="pt-PT" sz="3200" b="1" dirty="0" err="1">
                <a:sym typeface="Wingdings" panose="05000000000000000000" pitchFamily="2" charset="2"/>
              </a:rPr>
              <a:t>Dox</a:t>
            </a:r>
            <a:r>
              <a:rPr lang="pt-PT" sz="3200" b="1" dirty="0">
                <a:sym typeface="Wingdings" panose="05000000000000000000" pitchFamily="2" charset="2"/>
              </a:rPr>
              <a:t> </a:t>
            </a:r>
            <a:r>
              <a:rPr lang="pt-PT" sz="3200" dirty="0">
                <a:sym typeface="Wingdings" panose="05000000000000000000" pitchFamily="2" charset="2"/>
              </a:rPr>
              <a:t>(</a:t>
            </a:r>
            <a:r>
              <a:rPr lang="pt-PT" sz="3200" b="1" dirty="0">
                <a:sym typeface="Wingdings" panose="05000000000000000000" pitchFamily="2" charset="2"/>
              </a:rPr>
              <a:t>no </a:t>
            </a:r>
            <a:r>
              <a:rPr lang="pt-PT" sz="3200" dirty="0" err="1">
                <a:sym typeface="Wingdings" panose="05000000000000000000" pitchFamily="2" charset="2"/>
              </a:rPr>
              <a:t>cytotoxic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effects</a:t>
            </a:r>
            <a:r>
              <a:rPr lang="pt-PT" sz="3200" dirty="0">
                <a:sym typeface="Wingdings" panose="05000000000000000000" pitchFamily="2" charset="2"/>
              </a:rPr>
              <a:t>). </a:t>
            </a: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478BC2D9-CE42-493A-8069-7169B8CBF15F}"/>
              </a:ext>
            </a:extLst>
          </p:cNvPr>
          <p:cNvSpPr/>
          <p:nvPr/>
        </p:nvSpPr>
        <p:spPr>
          <a:xfrm>
            <a:off x="16023466" y="20415250"/>
            <a:ext cx="129901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Figure 3- </a:t>
            </a:r>
            <a:r>
              <a:rPr lang="en-GB" sz="2400" dirty="0"/>
              <a:t>Effect of </a:t>
            </a:r>
            <a:r>
              <a:rPr lang="en-GB" sz="2400" dirty="0" err="1"/>
              <a:t>Fx</a:t>
            </a:r>
            <a:r>
              <a:rPr lang="en-GB" sz="2400" dirty="0"/>
              <a:t> (10 µM) and Dox (1 µM) on the viability of </a:t>
            </a:r>
            <a:r>
              <a:rPr lang="en-US" sz="2400" dirty="0">
                <a:cs typeface="Arial" panose="020B0604020202020204" pitchFamily="34" charset="0"/>
              </a:rPr>
              <a:t>MCF-7 (a), SKBR3 (b), MDA-MB-231 (c) and MCF12A (d) cell lines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/>
              <a:t>assessed by the MTT assay. Cells treated with 0.1% DMSO were included as negative control. </a:t>
            </a:r>
            <a:r>
              <a:rPr lang="en-US" sz="2400" dirty="0">
                <a:cs typeface="Arial" panose="020B0604020202020204" pitchFamily="34" charset="0"/>
              </a:rPr>
              <a:t>Values are presented as mean + SD of at least four independent experiments.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/>
              <a:t>No significant effects were detected by one-way ANOVA analysis.</a:t>
            </a:r>
            <a:endParaRPr lang="pt-PT" sz="2400" dirty="0">
              <a:cs typeface="Arial" panose="020B0604020202020204" pitchFamily="34" charset="0"/>
            </a:endParaRPr>
          </a:p>
        </p:txBody>
      </p:sp>
      <p:sp>
        <p:nvSpPr>
          <p:cNvPr id="88" name="TextBox 7">
            <a:extLst>
              <a:ext uri="{FF2B5EF4-FFF2-40B4-BE49-F238E27FC236}">
                <a16:creationId xmlns:a16="http://schemas.microsoft.com/office/drawing/2014/main" id="{932F98AA-578A-4B1D-94C6-EB982C6739B1}"/>
              </a:ext>
            </a:extLst>
          </p:cNvPr>
          <p:cNvSpPr txBox="1"/>
          <p:nvPr/>
        </p:nvSpPr>
        <p:spPr>
          <a:xfrm>
            <a:off x="15619431" y="33817520"/>
            <a:ext cx="13257864" cy="82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97" name="TextBox 7">
            <a:extLst>
              <a:ext uri="{FF2B5EF4-FFF2-40B4-BE49-F238E27FC236}">
                <a16:creationId xmlns:a16="http://schemas.microsoft.com/office/drawing/2014/main" id="{8E0EB6BB-8F11-4C80-AA74-0789E8B06060}"/>
              </a:ext>
            </a:extLst>
          </p:cNvPr>
          <p:cNvSpPr txBox="1"/>
          <p:nvPr/>
        </p:nvSpPr>
        <p:spPr>
          <a:xfrm>
            <a:off x="15671007" y="37331650"/>
            <a:ext cx="13206288" cy="82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</a:rPr>
              <a:t>References</a:t>
            </a:r>
          </a:p>
        </p:txBody>
      </p:sp>
      <p:sp>
        <p:nvSpPr>
          <p:cNvPr id="98" name="TextBox 7">
            <a:extLst>
              <a:ext uri="{FF2B5EF4-FFF2-40B4-BE49-F238E27FC236}">
                <a16:creationId xmlns:a16="http://schemas.microsoft.com/office/drawing/2014/main" id="{3C411978-611F-400D-A6BE-6A564096D699}"/>
              </a:ext>
            </a:extLst>
          </p:cNvPr>
          <p:cNvSpPr txBox="1"/>
          <p:nvPr/>
        </p:nvSpPr>
        <p:spPr>
          <a:xfrm>
            <a:off x="1501561" y="36874450"/>
            <a:ext cx="13513734" cy="82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chemeClr val="tx1"/>
                </a:solidFill>
              </a:rPr>
              <a:t>Acknowledgements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17FF965-C1B2-4787-B96C-228EB4CEA4BF}"/>
              </a:ext>
            </a:extLst>
          </p:cNvPr>
          <p:cNvSpPr/>
          <p:nvPr/>
        </p:nvSpPr>
        <p:spPr>
          <a:xfrm>
            <a:off x="1488187" y="37712650"/>
            <a:ext cx="135271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We thank the fundamental financial support of the ICBAS of the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UPorto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namely via its Laboratory of Histology and Embryology and Master Program in Environmental Contamination and Toxicology. This research was also partially supported by the Strategic Funding UID/Multi/04423/2019 through national funds provided by FCT and ERDF, in the framework of the program PT2020. We also thank</a:t>
            </a:r>
            <a:r>
              <a:rPr lang="en-US" sz="1800" dirty="0"/>
              <a:t> the team of Researcher </a:t>
            </a:r>
            <a:r>
              <a:rPr lang="en-US" sz="1800" dirty="0" err="1"/>
              <a:t>João</a:t>
            </a:r>
            <a:r>
              <a:rPr lang="en-US" sz="1800" dirty="0"/>
              <a:t> Paulo Teixeira of the Department of Environmental Health of National Institute of Health Dr. Ricardo Jorge (INSA) in the analysis of the comet assay data. </a:t>
            </a:r>
            <a:endParaRPr lang="pt-P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C1C5AC02-D67E-45E3-972A-AF7298D884D4}"/>
              </a:ext>
            </a:extLst>
          </p:cNvPr>
          <p:cNvGrpSpPr/>
          <p:nvPr/>
        </p:nvGrpSpPr>
        <p:grpSpPr>
          <a:xfrm>
            <a:off x="20770821" y="24695843"/>
            <a:ext cx="7892341" cy="6115505"/>
            <a:chOff x="20850048" y="21914024"/>
            <a:chExt cx="7892341" cy="6115505"/>
          </a:xfrm>
        </p:grpSpPr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2EF77A7E-E189-4F3F-B09C-5819E8255BC2}"/>
                </a:ext>
              </a:extLst>
            </p:cNvPr>
            <p:cNvGrpSpPr/>
            <p:nvPr/>
          </p:nvGrpSpPr>
          <p:grpSpPr>
            <a:xfrm>
              <a:off x="21285846" y="21976835"/>
              <a:ext cx="7456543" cy="6052694"/>
              <a:chOff x="21449925" y="21768195"/>
              <a:chExt cx="7456543" cy="6052694"/>
            </a:xfrm>
          </p:grpSpPr>
          <p:grpSp>
            <p:nvGrpSpPr>
              <p:cNvPr id="12" name="Agrupar 11">
                <a:extLst>
                  <a:ext uri="{FF2B5EF4-FFF2-40B4-BE49-F238E27FC236}">
                    <a16:creationId xmlns:a16="http://schemas.microsoft.com/office/drawing/2014/main" id="{512C0B33-823E-4726-9B01-20753F52B45C}"/>
                  </a:ext>
                </a:extLst>
              </p:cNvPr>
              <p:cNvGrpSpPr/>
              <p:nvPr/>
            </p:nvGrpSpPr>
            <p:grpSpPr>
              <a:xfrm>
                <a:off x="21449925" y="21768195"/>
                <a:ext cx="7456543" cy="6052694"/>
                <a:chOff x="17678488" y="26580890"/>
                <a:chExt cx="6917923" cy="5691355"/>
              </a:xfrm>
            </p:grpSpPr>
            <p:grpSp>
              <p:nvGrpSpPr>
                <p:cNvPr id="39" name="Agrupar 38">
                  <a:extLst>
                    <a:ext uri="{FF2B5EF4-FFF2-40B4-BE49-F238E27FC236}">
                      <a16:creationId xmlns:a16="http://schemas.microsoft.com/office/drawing/2014/main" id="{B8B8F2C4-633C-4DB0-B298-B30D7DDC0A70}"/>
                    </a:ext>
                  </a:extLst>
                </p:cNvPr>
                <p:cNvGrpSpPr/>
                <p:nvPr/>
              </p:nvGrpSpPr>
              <p:grpSpPr>
                <a:xfrm>
                  <a:off x="17678488" y="26580890"/>
                  <a:ext cx="6917923" cy="5691355"/>
                  <a:chOff x="42175" y="631355"/>
                  <a:chExt cx="6370998" cy="4899611"/>
                </a:xfrm>
              </p:grpSpPr>
              <p:pic>
                <p:nvPicPr>
                  <p:cNvPr id="40" name="Imagem 39">
                    <a:extLst>
                      <a:ext uri="{FF2B5EF4-FFF2-40B4-BE49-F238E27FC236}">
                        <a16:creationId xmlns:a16="http://schemas.microsoft.com/office/drawing/2014/main" id="{835A9ACA-0230-49DE-981F-84D384FE451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sharpenSoften amount="25000"/>
                            </a14:imgEffect>
                            <a14:imgEffect>
                              <a14:brightnessContrast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9905" y="1064501"/>
                    <a:ext cx="1920000" cy="144000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41" name="Imagem 40">
                    <a:extLst>
                      <a:ext uri="{FF2B5EF4-FFF2-40B4-BE49-F238E27FC236}">
                        <a16:creationId xmlns:a16="http://schemas.microsoft.com/office/drawing/2014/main" id="{09E4AD80-F3EF-450D-85DB-21A2BF78318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sharpenSoften amount="2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24400" y="1064499"/>
                    <a:ext cx="1920000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42" name="Imagem 41">
                    <a:extLst>
                      <a:ext uri="{FF2B5EF4-FFF2-40B4-BE49-F238E27FC236}">
                        <a16:creationId xmlns:a16="http://schemas.microsoft.com/office/drawing/2014/main" id="{B45BD3B8-29BE-4936-AD7F-082EEDFFB3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sharpenSoften amount="25000"/>
                            </a14:imgEffect>
                            <a14:imgEffect>
                              <a14:brightnessContrast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18153" y="1079946"/>
                    <a:ext cx="1893673" cy="1440000"/>
                  </a:xfrm>
                  <a:prstGeom prst="rect">
                    <a:avLst/>
                  </a:prstGeom>
                </p:spPr>
              </p:pic>
              <p:cxnSp>
                <p:nvCxnSpPr>
                  <p:cNvPr id="46" name="Conexão reta 45">
                    <a:extLst>
                      <a:ext uri="{FF2B5EF4-FFF2-40B4-BE49-F238E27FC236}">
                        <a16:creationId xmlns:a16="http://schemas.microsoft.com/office/drawing/2014/main" id="{71C04FAF-DB75-49C4-A231-4AB54DC6B0BC}"/>
                      </a:ext>
                    </a:extLst>
                  </p:cNvPr>
                  <p:cNvCxnSpPr/>
                  <p:nvPr/>
                </p:nvCxnSpPr>
                <p:spPr>
                  <a:xfrm>
                    <a:off x="4083406" y="2451314"/>
                    <a:ext cx="27636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CaixaDeTexto 48">
                    <a:extLst>
                      <a:ext uri="{FF2B5EF4-FFF2-40B4-BE49-F238E27FC236}">
                        <a16:creationId xmlns:a16="http://schemas.microsoft.com/office/drawing/2014/main" id="{456ADC83-A597-4956-8982-60E4B5107A58}"/>
                      </a:ext>
                    </a:extLst>
                  </p:cNvPr>
                  <p:cNvSpPr txBox="1"/>
                  <p:nvPr/>
                </p:nvSpPr>
                <p:spPr>
                  <a:xfrm>
                    <a:off x="455872" y="631355"/>
                    <a:ext cx="1968513" cy="343872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pt-PT" sz="2000" b="1" dirty="0" err="1">
                        <a:cs typeface="Arial" panose="020B0604020202020204" pitchFamily="34" charset="0"/>
                      </a:rPr>
                      <a:t>Control</a:t>
                    </a:r>
                    <a:endParaRPr lang="pt-PT" sz="2000" b="1" dirty="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0" name="CaixaDeTexto 49">
                    <a:extLst>
                      <a:ext uri="{FF2B5EF4-FFF2-40B4-BE49-F238E27FC236}">
                        <a16:creationId xmlns:a16="http://schemas.microsoft.com/office/drawing/2014/main" id="{5DE2032D-8FB8-4008-8173-D583F4D12B8F}"/>
                      </a:ext>
                    </a:extLst>
                  </p:cNvPr>
                  <p:cNvSpPr txBox="1"/>
                  <p:nvPr/>
                </p:nvSpPr>
                <p:spPr>
                  <a:xfrm>
                    <a:off x="2516933" y="631356"/>
                    <a:ext cx="1905252" cy="343872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pt-PT" sz="2000" b="1" dirty="0" err="1">
                        <a:cs typeface="Arial" panose="020B0604020202020204" pitchFamily="34" charset="0"/>
                      </a:rPr>
                      <a:t>Dox</a:t>
                    </a:r>
                    <a:endParaRPr lang="pt-PT" sz="2000" b="1" dirty="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" name="CaixaDeTexto 50">
                    <a:extLst>
                      <a:ext uri="{FF2B5EF4-FFF2-40B4-BE49-F238E27FC236}">
                        <a16:creationId xmlns:a16="http://schemas.microsoft.com/office/drawing/2014/main" id="{A83FEF09-26BC-41FF-8F59-999F289C43DA}"/>
                      </a:ext>
                    </a:extLst>
                  </p:cNvPr>
                  <p:cNvSpPr txBox="1"/>
                  <p:nvPr/>
                </p:nvSpPr>
                <p:spPr>
                  <a:xfrm>
                    <a:off x="4518153" y="635915"/>
                    <a:ext cx="1895020" cy="343872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pt-PT" sz="2000" b="1" dirty="0" err="1">
                        <a:cs typeface="Arial" panose="020B0604020202020204" pitchFamily="34" charset="0"/>
                      </a:rPr>
                      <a:t>Fx</a:t>
                    </a:r>
                    <a:endParaRPr lang="pt-PT" sz="2000" b="1" dirty="0"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52" name="Imagem 51">
                    <a:extLst>
                      <a:ext uri="{FF2B5EF4-FFF2-40B4-BE49-F238E27FC236}">
                        <a16:creationId xmlns:a16="http://schemas.microsoft.com/office/drawing/2014/main" id="{4754AAC4-879B-40C9-85D5-9E78B923C6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8">
                            <a14:imgEffect>
                              <a14:sharpenSoften amount="25000"/>
                            </a14:imgEffect>
                            <a14:imgEffect>
                              <a14:brightnessContrast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02185" y="2566683"/>
                    <a:ext cx="1920000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53" name="Imagem 52">
                    <a:extLst>
                      <a:ext uri="{FF2B5EF4-FFF2-40B4-BE49-F238E27FC236}">
                        <a16:creationId xmlns:a16="http://schemas.microsoft.com/office/drawing/2014/main" id="{20EE2525-E547-4BE3-9D65-B1BB40DD40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20">
                            <a14:imgEffect>
                              <a14:sharpenSoften amount="25000"/>
                            </a14:imgEffect>
                            <a14:imgEffect>
                              <a14:brightnessContrast contrast="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82466" y="2579065"/>
                    <a:ext cx="1920000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54" name="Imagem 53">
                    <a:extLst>
                      <a:ext uri="{FF2B5EF4-FFF2-40B4-BE49-F238E27FC236}">
                        <a16:creationId xmlns:a16="http://schemas.microsoft.com/office/drawing/2014/main" id="{4FEB9505-79A6-45D4-859C-C53831B2C6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22">
                            <a14:imgEffect>
                              <a14:sharpenSoften amount="25000"/>
                            </a14:imgEffect>
                            <a14:imgEffect>
                              <a14:brightnessContrast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9905" y="2560157"/>
                    <a:ext cx="1920000" cy="1440000"/>
                  </a:xfrm>
                  <a:prstGeom prst="rect">
                    <a:avLst/>
                  </a:prstGeom>
                </p:spPr>
              </p:pic>
              <p:cxnSp>
                <p:nvCxnSpPr>
                  <p:cNvPr id="56" name="Conexão reta 55">
                    <a:extLst>
                      <a:ext uri="{FF2B5EF4-FFF2-40B4-BE49-F238E27FC236}">
                        <a16:creationId xmlns:a16="http://schemas.microsoft.com/office/drawing/2014/main" id="{D68E0606-A0ED-4EC6-8283-C5048D530BDD}"/>
                      </a:ext>
                    </a:extLst>
                  </p:cNvPr>
                  <p:cNvCxnSpPr/>
                  <p:nvPr/>
                </p:nvCxnSpPr>
                <p:spPr>
                  <a:xfrm>
                    <a:off x="4087884" y="3943558"/>
                    <a:ext cx="27636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Conexão reta 57">
                    <a:extLst>
                      <a:ext uri="{FF2B5EF4-FFF2-40B4-BE49-F238E27FC236}">
                        <a16:creationId xmlns:a16="http://schemas.microsoft.com/office/drawing/2014/main" id="{ABE4521C-F4DE-4752-8BD2-F517E6BC1DCA}"/>
                      </a:ext>
                    </a:extLst>
                  </p:cNvPr>
                  <p:cNvCxnSpPr/>
                  <p:nvPr/>
                </p:nvCxnSpPr>
                <p:spPr>
                  <a:xfrm>
                    <a:off x="2118231" y="3934569"/>
                    <a:ext cx="27636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Conexão reta 59">
                    <a:extLst>
                      <a:ext uri="{FF2B5EF4-FFF2-40B4-BE49-F238E27FC236}">
                        <a16:creationId xmlns:a16="http://schemas.microsoft.com/office/drawing/2014/main" id="{FEEFCDD2-8633-4DE8-95EC-BCD0DCEFE44C}"/>
                      </a:ext>
                    </a:extLst>
                  </p:cNvPr>
                  <p:cNvCxnSpPr/>
                  <p:nvPr/>
                </p:nvCxnSpPr>
                <p:spPr>
                  <a:xfrm>
                    <a:off x="6090899" y="3947418"/>
                    <a:ext cx="27636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61" name="Imagem 60">
                    <a:extLst>
                      <a:ext uri="{FF2B5EF4-FFF2-40B4-BE49-F238E27FC236}">
                        <a16:creationId xmlns:a16="http://schemas.microsoft.com/office/drawing/2014/main" id="{0E78C50B-B860-4F5B-A4C8-6F1228AEFC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24">
                            <a14:imgEffect>
                              <a14:sharpenSoften amount="50000"/>
                            </a14:imgEffect>
                            <a14:imgEffect>
                              <a14:brightnessContrast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14827" y="4089189"/>
                    <a:ext cx="1920000" cy="144000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63" name="Imagem 62">
                    <a:extLst>
                      <a:ext uri="{FF2B5EF4-FFF2-40B4-BE49-F238E27FC236}">
                        <a16:creationId xmlns:a16="http://schemas.microsoft.com/office/drawing/2014/main" id="{996DF561-2251-4D3E-B842-B682B59A65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26">
                            <a14:imgEffect>
                              <a14:sharpenSoften amount="25000"/>
                            </a14:imgEffect>
                            <a14:imgEffect>
                              <a14:brightnessContrast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2071" y="4088730"/>
                    <a:ext cx="1920000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64" name="Imagem 63">
                    <a:extLst>
                      <a:ext uri="{FF2B5EF4-FFF2-40B4-BE49-F238E27FC236}">
                        <a16:creationId xmlns:a16="http://schemas.microsoft.com/office/drawing/2014/main" id="{AB775481-E6E0-4F27-BE5C-CF0E0A4382C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28">
                            <a14:imgEffect>
                              <a14:sharpenSoften amount="25000"/>
                            </a14:imgEffect>
                            <a14:imgEffect>
                              <a14:brightnessContrast contrast="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89722" y="4090966"/>
                    <a:ext cx="1920000" cy="144000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cxnSp>
                <p:nvCxnSpPr>
                  <p:cNvPr id="66" name="Conexão reta 65">
                    <a:extLst>
                      <a:ext uri="{FF2B5EF4-FFF2-40B4-BE49-F238E27FC236}">
                        <a16:creationId xmlns:a16="http://schemas.microsoft.com/office/drawing/2014/main" id="{FC06B215-A8E6-49D6-AAFB-8A16C35B09A9}"/>
                      </a:ext>
                    </a:extLst>
                  </p:cNvPr>
                  <p:cNvCxnSpPr/>
                  <p:nvPr/>
                </p:nvCxnSpPr>
                <p:spPr>
                  <a:xfrm>
                    <a:off x="2132111" y="5462624"/>
                    <a:ext cx="27636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Conexão reta 67">
                    <a:extLst>
                      <a:ext uri="{FF2B5EF4-FFF2-40B4-BE49-F238E27FC236}">
                        <a16:creationId xmlns:a16="http://schemas.microsoft.com/office/drawing/2014/main" id="{E625C300-481B-46B7-851F-359547D6EA2E}"/>
                      </a:ext>
                    </a:extLst>
                  </p:cNvPr>
                  <p:cNvCxnSpPr/>
                  <p:nvPr/>
                </p:nvCxnSpPr>
                <p:spPr>
                  <a:xfrm>
                    <a:off x="4110038" y="5462628"/>
                    <a:ext cx="27636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Conexão reta 69">
                    <a:extLst>
                      <a:ext uri="{FF2B5EF4-FFF2-40B4-BE49-F238E27FC236}">
                        <a16:creationId xmlns:a16="http://schemas.microsoft.com/office/drawing/2014/main" id="{31C4E663-F03D-4948-AF09-23FCAC04EE3B}"/>
                      </a:ext>
                    </a:extLst>
                  </p:cNvPr>
                  <p:cNvCxnSpPr/>
                  <p:nvPr/>
                </p:nvCxnSpPr>
                <p:spPr>
                  <a:xfrm>
                    <a:off x="6066815" y="5466487"/>
                    <a:ext cx="27636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" name="CaixaDeTexto 70">
                    <a:extLst>
                      <a:ext uri="{FF2B5EF4-FFF2-40B4-BE49-F238E27FC236}">
                        <a16:creationId xmlns:a16="http://schemas.microsoft.com/office/drawing/2014/main" id="{39A356BB-7AAA-4959-9E7C-9412EF4BA9E6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492958" y="3102444"/>
                    <a:ext cx="1440000" cy="368478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pt-PT" sz="2000" b="1" dirty="0">
                        <a:cs typeface="Arial" panose="020B0604020202020204" pitchFamily="34" charset="0"/>
                      </a:rPr>
                      <a:t>Caspase-3</a:t>
                    </a:r>
                  </a:p>
                </p:txBody>
              </p:sp>
              <p:sp>
                <p:nvSpPr>
                  <p:cNvPr id="72" name="CaixaDeTexto 71">
                    <a:extLst>
                      <a:ext uri="{FF2B5EF4-FFF2-40B4-BE49-F238E27FC236}">
                        <a16:creationId xmlns:a16="http://schemas.microsoft.com/office/drawing/2014/main" id="{D8901E79-B0E6-4458-953C-900980FD72E6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511284" y="1575417"/>
                    <a:ext cx="1476025" cy="369108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pt-PT" sz="2000" b="1" dirty="0">
                        <a:cs typeface="Arial" panose="020B0604020202020204" pitchFamily="34" charset="0"/>
                      </a:rPr>
                      <a:t>HE</a:t>
                    </a:r>
                  </a:p>
                </p:txBody>
              </p:sp>
            </p:grpSp>
            <p:cxnSp>
              <p:nvCxnSpPr>
                <p:cNvPr id="81" name="Conexão reta 80">
                  <a:extLst>
                    <a:ext uri="{FF2B5EF4-FFF2-40B4-BE49-F238E27FC236}">
                      <a16:creationId xmlns:a16="http://schemas.microsoft.com/office/drawing/2014/main" id="{7E7158FD-CBF7-4EC2-ADD8-717DEF15CDC4}"/>
                    </a:ext>
                  </a:extLst>
                </p:cNvPr>
                <p:cNvCxnSpPr/>
                <p:nvPr/>
              </p:nvCxnSpPr>
              <p:spPr>
                <a:xfrm>
                  <a:off x="19932765" y="28685279"/>
                  <a:ext cx="300092" cy="0"/>
                </a:xfrm>
                <a:prstGeom prst="lin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exão reta 81">
                  <a:extLst>
                    <a:ext uri="{FF2B5EF4-FFF2-40B4-BE49-F238E27FC236}">
                      <a16:creationId xmlns:a16="http://schemas.microsoft.com/office/drawing/2014/main" id="{37E8E762-89B9-4593-8780-A220A27C05ED}"/>
                    </a:ext>
                  </a:extLst>
                </p:cNvPr>
                <p:cNvCxnSpPr/>
                <p:nvPr/>
              </p:nvCxnSpPr>
              <p:spPr>
                <a:xfrm>
                  <a:off x="24222607" y="28689763"/>
                  <a:ext cx="300092" cy="0"/>
                </a:xfrm>
                <a:prstGeom prst="lin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8B64F412-FB0E-42E3-B9EB-F46AD752ACB9}"/>
                  </a:ext>
                </a:extLst>
              </p:cNvPr>
              <p:cNvSpPr txBox="1"/>
              <p:nvPr/>
            </p:nvSpPr>
            <p:spPr>
              <a:xfrm rot="16200000">
                <a:off x="20776480" y="26710498"/>
                <a:ext cx="1778891" cy="432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000" b="1" dirty="0"/>
                  <a:t>Ki67</a:t>
                </a:r>
              </a:p>
              <a:p>
                <a:pPr algn="ctr"/>
                <a:endParaRPr lang="pt-PT" sz="180" b="1" dirty="0"/>
              </a:p>
            </p:txBody>
          </p:sp>
        </p:grp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504B743C-13AB-485E-AA67-8734106FF193}"/>
                </a:ext>
              </a:extLst>
            </p:cNvPr>
            <p:cNvSpPr txBox="1"/>
            <p:nvPr/>
          </p:nvSpPr>
          <p:spPr>
            <a:xfrm>
              <a:off x="20850048" y="21914024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b="1" dirty="0"/>
                <a:t>c)</a:t>
              </a:r>
            </a:p>
          </p:txBody>
        </p:sp>
      </p:grpSp>
      <p:pic>
        <p:nvPicPr>
          <p:cNvPr id="127" name="Picture 127" descr="Resultado de imagem para 96-well cell culture plates">
            <a:extLst>
              <a:ext uri="{FF2B5EF4-FFF2-40B4-BE49-F238E27FC236}">
                <a16:creationId xmlns:a16="http://schemas.microsoft.com/office/drawing/2014/main" id="{C2C6E529-ED3B-4CF0-AD0D-66B00ED0D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642" y="29178250"/>
            <a:ext cx="2645200" cy="26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27" descr="Resultado de imagem para 96-well cell culture plates">
            <a:extLst>
              <a:ext uri="{FF2B5EF4-FFF2-40B4-BE49-F238E27FC236}">
                <a16:creationId xmlns:a16="http://schemas.microsoft.com/office/drawing/2014/main" id="{8A049157-9F85-4AA1-964A-4B46B06B1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418" y="29178250"/>
            <a:ext cx="2645200" cy="26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TextBox 7">
            <a:extLst>
              <a:ext uri="{FF2B5EF4-FFF2-40B4-BE49-F238E27FC236}">
                <a16:creationId xmlns:a16="http://schemas.microsoft.com/office/drawing/2014/main" id="{292115F1-7077-4D76-99AC-ACFF802BC98F}"/>
              </a:ext>
            </a:extLst>
          </p:cNvPr>
          <p:cNvSpPr txBox="1"/>
          <p:nvPr/>
        </p:nvSpPr>
        <p:spPr>
          <a:xfrm>
            <a:off x="1501561" y="28149019"/>
            <a:ext cx="13513734" cy="86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</a:rPr>
              <a:t>Experimental methodology</a:t>
            </a:r>
          </a:p>
        </p:txBody>
      </p:sp>
      <p:pic>
        <p:nvPicPr>
          <p:cNvPr id="130" name="Picture 108" descr="Resultado de imagem para cell culture flask">
            <a:extLst>
              <a:ext uri="{FF2B5EF4-FFF2-40B4-BE49-F238E27FC236}">
                <a16:creationId xmlns:a16="http://schemas.microsoft.com/office/drawing/2014/main" id="{2FF41C06-ADEA-4851-A947-0FA5C345C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92564" y="29911759"/>
            <a:ext cx="2452051" cy="188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CaixaDeTexto 130">
            <a:extLst>
              <a:ext uri="{FF2B5EF4-FFF2-40B4-BE49-F238E27FC236}">
                <a16:creationId xmlns:a16="http://schemas.microsoft.com/office/drawing/2014/main" id="{B9009A87-0E67-466C-8762-FE52FC490E7E}"/>
              </a:ext>
            </a:extLst>
          </p:cNvPr>
          <p:cNvSpPr txBox="1"/>
          <p:nvPr/>
        </p:nvSpPr>
        <p:spPr>
          <a:xfrm>
            <a:off x="1771115" y="33431265"/>
            <a:ext cx="5926365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8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pt-PT" sz="2800" b="1" dirty="0"/>
              <a:t>MCF-7-</a:t>
            </a:r>
            <a:r>
              <a:rPr lang="pt-PT" sz="2600" b="1" dirty="0">
                <a:sym typeface="Wingdings" panose="05000000000000000000" pitchFamily="2" charset="2"/>
              </a:rPr>
              <a:t> </a:t>
            </a:r>
            <a:r>
              <a:rPr lang="pt-PT" sz="2400" i="1" dirty="0" err="1">
                <a:sym typeface="Wingdings" panose="05000000000000000000" pitchFamily="2" charset="2"/>
              </a:rPr>
              <a:t>Luminal</a:t>
            </a:r>
            <a:r>
              <a:rPr lang="pt-PT" sz="2400" i="1" dirty="0">
                <a:sym typeface="Wingdings" panose="05000000000000000000" pitchFamily="2" charset="2"/>
              </a:rPr>
              <a:t> A </a:t>
            </a:r>
          </a:p>
          <a:p>
            <a:pPr>
              <a:lnSpc>
                <a:spcPct val="150000"/>
              </a:lnSpc>
            </a:pPr>
            <a:r>
              <a:rPr lang="pt-PT" sz="28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pt-PT" sz="2800" b="1" dirty="0">
                <a:sym typeface="Wingdings" panose="05000000000000000000" pitchFamily="2" charset="2"/>
              </a:rPr>
              <a:t> SKBR3-</a:t>
            </a:r>
            <a:r>
              <a:rPr lang="pt-PT" sz="2600" b="1" dirty="0">
                <a:sym typeface="Wingdings" panose="05000000000000000000" pitchFamily="2" charset="2"/>
              </a:rPr>
              <a:t> </a:t>
            </a:r>
            <a:r>
              <a:rPr lang="pt-PT" sz="2400" i="1" dirty="0">
                <a:sym typeface="Wingdings" panose="05000000000000000000" pitchFamily="2" charset="2"/>
              </a:rPr>
              <a:t>HER2-enriched </a:t>
            </a:r>
          </a:p>
          <a:p>
            <a:pPr>
              <a:lnSpc>
                <a:spcPct val="150000"/>
              </a:lnSpc>
            </a:pPr>
            <a:r>
              <a:rPr lang="pt-PT" sz="28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pt-PT" sz="2800" b="1" dirty="0">
                <a:sym typeface="Wingdings" panose="05000000000000000000" pitchFamily="2" charset="2"/>
              </a:rPr>
              <a:t>MDA-MB-231- </a:t>
            </a:r>
            <a:r>
              <a:rPr lang="pt-PT" sz="2400" i="1" dirty="0">
                <a:sym typeface="Wingdings" panose="05000000000000000000" pitchFamily="2" charset="2"/>
              </a:rPr>
              <a:t>Triple-negative </a:t>
            </a:r>
            <a:endParaRPr lang="pt-PT" sz="2600" i="1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pt-PT" sz="2800" b="1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pt-PT" sz="28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pt-PT" sz="2800" b="1" dirty="0">
                <a:sym typeface="Wingdings" panose="05000000000000000000" pitchFamily="2" charset="2"/>
              </a:rPr>
              <a:t>MCF-12A </a:t>
            </a:r>
            <a:endParaRPr lang="pt-PT" sz="2800" dirty="0"/>
          </a:p>
        </p:txBody>
      </p:sp>
      <p:sp>
        <p:nvSpPr>
          <p:cNvPr id="132" name="Chaveta à direita 131">
            <a:extLst>
              <a:ext uri="{FF2B5EF4-FFF2-40B4-BE49-F238E27FC236}">
                <a16:creationId xmlns:a16="http://schemas.microsoft.com/office/drawing/2014/main" id="{75B1BEFC-1147-489A-B44E-5BEED5C67E61}"/>
              </a:ext>
            </a:extLst>
          </p:cNvPr>
          <p:cNvSpPr/>
          <p:nvPr/>
        </p:nvSpPr>
        <p:spPr>
          <a:xfrm rot="16200000">
            <a:off x="4076497" y="29476527"/>
            <a:ext cx="776139" cy="5622373"/>
          </a:xfrm>
          <a:prstGeom prst="rightBrac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9DEDDCBB-D911-4B82-969C-3542167A5A3F}"/>
              </a:ext>
            </a:extLst>
          </p:cNvPr>
          <p:cNvSpPr txBox="1"/>
          <p:nvPr/>
        </p:nvSpPr>
        <p:spPr>
          <a:xfrm>
            <a:off x="2932912" y="29282457"/>
            <a:ext cx="2645200" cy="60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err="1">
                <a:sym typeface="Wingdings" panose="05000000000000000000" pitchFamily="2" charset="2"/>
              </a:rPr>
              <a:t>Cell</a:t>
            </a:r>
            <a:r>
              <a:rPr lang="pt-PT" sz="3200" b="1" dirty="0">
                <a:sym typeface="Wingdings" panose="05000000000000000000" pitchFamily="2" charset="2"/>
              </a:rPr>
              <a:t> </a:t>
            </a:r>
            <a:r>
              <a:rPr lang="pt-PT" sz="3200" b="1" dirty="0" err="1">
                <a:sym typeface="Wingdings" panose="05000000000000000000" pitchFamily="2" charset="2"/>
              </a:rPr>
              <a:t>cultures</a:t>
            </a:r>
            <a:endParaRPr lang="pt-PT" sz="3200" dirty="0"/>
          </a:p>
        </p:txBody>
      </p:sp>
      <p:sp>
        <p:nvSpPr>
          <p:cNvPr id="134" name="Seta: Para a Direita 133">
            <a:extLst>
              <a:ext uri="{FF2B5EF4-FFF2-40B4-BE49-F238E27FC236}">
                <a16:creationId xmlns:a16="http://schemas.microsoft.com/office/drawing/2014/main" id="{09857BC5-E275-4D94-9B8E-747B671D50CF}"/>
              </a:ext>
            </a:extLst>
          </p:cNvPr>
          <p:cNvSpPr/>
          <p:nvPr/>
        </p:nvSpPr>
        <p:spPr>
          <a:xfrm>
            <a:off x="5709880" y="30705871"/>
            <a:ext cx="1475554" cy="41510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35" name="CaixaDeTexto 134">
            <a:extLst>
              <a:ext uri="{FF2B5EF4-FFF2-40B4-BE49-F238E27FC236}">
                <a16:creationId xmlns:a16="http://schemas.microsoft.com/office/drawing/2014/main" id="{A710BA88-F57F-4157-B928-272C1A3D711C}"/>
              </a:ext>
            </a:extLst>
          </p:cNvPr>
          <p:cNvSpPr txBox="1"/>
          <p:nvPr/>
        </p:nvSpPr>
        <p:spPr>
          <a:xfrm>
            <a:off x="8191158" y="29158466"/>
            <a:ext cx="2273774" cy="60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ym typeface="Wingdings" panose="05000000000000000000" pitchFamily="2" charset="2"/>
              </a:rPr>
              <a:t>2D </a:t>
            </a:r>
            <a:r>
              <a:rPr lang="pt-PT" sz="3200" b="1" dirty="0" err="1">
                <a:sym typeface="Wingdings" panose="05000000000000000000" pitchFamily="2" charset="2"/>
              </a:rPr>
              <a:t>cultures</a:t>
            </a:r>
            <a:endParaRPr lang="pt-PT" sz="3200" dirty="0"/>
          </a:p>
        </p:txBody>
      </p:sp>
      <p:sp>
        <p:nvSpPr>
          <p:cNvPr id="136" name="CaixaDeTexto 135">
            <a:extLst>
              <a:ext uri="{FF2B5EF4-FFF2-40B4-BE49-F238E27FC236}">
                <a16:creationId xmlns:a16="http://schemas.microsoft.com/office/drawing/2014/main" id="{73EE2814-FA31-4AD0-9E14-1F9222EC071B}"/>
              </a:ext>
            </a:extLst>
          </p:cNvPr>
          <p:cNvSpPr txBox="1"/>
          <p:nvPr/>
        </p:nvSpPr>
        <p:spPr>
          <a:xfrm>
            <a:off x="11192827" y="29094312"/>
            <a:ext cx="2273774" cy="60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ym typeface="Wingdings" panose="05000000000000000000" pitchFamily="2" charset="2"/>
              </a:rPr>
              <a:t>3D </a:t>
            </a:r>
            <a:r>
              <a:rPr lang="pt-PT" sz="3200" b="1" dirty="0" err="1">
                <a:sym typeface="Wingdings" panose="05000000000000000000" pitchFamily="2" charset="2"/>
              </a:rPr>
              <a:t>cultures</a:t>
            </a:r>
            <a:endParaRPr lang="pt-PT" sz="3200" dirty="0"/>
          </a:p>
        </p:txBody>
      </p:sp>
      <p:sp>
        <p:nvSpPr>
          <p:cNvPr id="137" name="Triângulo retângulo 136">
            <a:extLst>
              <a:ext uri="{FF2B5EF4-FFF2-40B4-BE49-F238E27FC236}">
                <a16:creationId xmlns:a16="http://schemas.microsoft.com/office/drawing/2014/main" id="{463DCB30-2FC6-41CE-B315-29968F1D1596}"/>
              </a:ext>
            </a:extLst>
          </p:cNvPr>
          <p:cNvSpPr/>
          <p:nvPr/>
        </p:nvSpPr>
        <p:spPr>
          <a:xfrm flipH="1">
            <a:off x="12618953" y="29521713"/>
            <a:ext cx="1034953" cy="840509"/>
          </a:xfrm>
          <a:prstGeom prst="rtTriangle">
            <a:avLst/>
          </a:prstGeom>
          <a:solidFill>
            <a:srgbClr val="558ED5">
              <a:alpha val="32157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8" name="CaixaDeTexto 137">
            <a:extLst>
              <a:ext uri="{FF2B5EF4-FFF2-40B4-BE49-F238E27FC236}">
                <a16:creationId xmlns:a16="http://schemas.microsoft.com/office/drawing/2014/main" id="{FF0443F6-2E83-4C42-BBCE-5349675EE695}"/>
              </a:ext>
            </a:extLst>
          </p:cNvPr>
          <p:cNvSpPr txBox="1"/>
          <p:nvPr/>
        </p:nvSpPr>
        <p:spPr>
          <a:xfrm>
            <a:off x="10870406" y="31159450"/>
            <a:ext cx="3101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i="1" dirty="0" err="1"/>
              <a:t>Conical</a:t>
            </a:r>
            <a:r>
              <a:rPr lang="pt-PT" sz="2000" i="1" dirty="0"/>
              <a:t> </a:t>
            </a:r>
            <a:r>
              <a:rPr lang="pt-PT" sz="2000" i="1" dirty="0" err="1"/>
              <a:t>bottom</a:t>
            </a:r>
            <a:r>
              <a:rPr lang="pt-PT" sz="2000" i="1" dirty="0"/>
              <a:t> </a:t>
            </a:r>
            <a:r>
              <a:rPr lang="pt-PT" sz="2000" i="1" dirty="0" err="1"/>
              <a:t>ultra-low</a:t>
            </a:r>
            <a:r>
              <a:rPr lang="pt-PT" sz="2000" i="1" dirty="0"/>
              <a:t> </a:t>
            </a:r>
            <a:r>
              <a:rPr lang="pt-PT" sz="2000" i="1" dirty="0" err="1"/>
              <a:t>attachment</a:t>
            </a:r>
            <a:r>
              <a:rPr lang="pt-PT" sz="2000" i="1" dirty="0"/>
              <a:t> </a:t>
            </a:r>
            <a:r>
              <a:rPr lang="pt-PT" sz="2000" i="1" dirty="0" err="1"/>
              <a:t>microplates</a:t>
            </a:r>
            <a:r>
              <a:rPr lang="pt-PT" sz="2000" i="1" dirty="0"/>
              <a:t> </a:t>
            </a:r>
          </a:p>
        </p:txBody>
      </p:sp>
      <p:sp>
        <p:nvSpPr>
          <p:cNvPr id="139" name="CaixaDeTexto 138">
            <a:extLst>
              <a:ext uri="{FF2B5EF4-FFF2-40B4-BE49-F238E27FC236}">
                <a16:creationId xmlns:a16="http://schemas.microsoft.com/office/drawing/2014/main" id="{18C55C43-A297-447E-85DD-5E7C86D61F3D}"/>
              </a:ext>
            </a:extLst>
          </p:cNvPr>
          <p:cNvSpPr txBox="1"/>
          <p:nvPr/>
        </p:nvSpPr>
        <p:spPr>
          <a:xfrm>
            <a:off x="7844802" y="31235650"/>
            <a:ext cx="310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i="1" dirty="0"/>
              <a:t>Flat </a:t>
            </a:r>
            <a:r>
              <a:rPr lang="pt-PT" sz="2000" i="1" dirty="0" err="1"/>
              <a:t>bottom</a:t>
            </a:r>
            <a:r>
              <a:rPr lang="pt-PT" sz="2000" i="1" dirty="0"/>
              <a:t> </a:t>
            </a:r>
            <a:r>
              <a:rPr lang="pt-PT" sz="2000" i="1" dirty="0" err="1"/>
              <a:t>microplates</a:t>
            </a:r>
            <a:endParaRPr lang="pt-PT" sz="2000" i="1" dirty="0"/>
          </a:p>
        </p:txBody>
      </p:sp>
      <p:sp>
        <p:nvSpPr>
          <p:cNvPr id="140" name="Seta: Para a Direita 139">
            <a:extLst>
              <a:ext uri="{FF2B5EF4-FFF2-40B4-BE49-F238E27FC236}">
                <a16:creationId xmlns:a16="http://schemas.microsoft.com/office/drawing/2014/main" id="{439C5473-DEBD-4CC9-BFA2-D480F51EFE35}"/>
              </a:ext>
            </a:extLst>
          </p:cNvPr>
          <p:cNvSpPr/>
          <p:nvPr/>
        </p:nvSpPr>
        <p:spPr>
          <a:xfrm rot="7586390">
            <a:off x="8334801" y="31810589"/>
            <a:ext cx="578761" cy="67164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41" name="Seta: Para a Direita 140">
            <a:extLst>
              <a:ext uri="{FF2B5EF4-FFF2-40B4-BE49-F238E27FC236}">
                <a16:creationId xmlns:a16="http://schemas.microsoft.com/office/drawing/2014/main" id="{EB93EFA6-F573-4E3C-AFD0-2987EF4096D0}"/>
              </a:ext>
            </a:extLst>
          </p:cNvPr>
          <p:cNvSpPr/>
          <p:nvPr/>
        </p:nvSpPr>
        <p:spPr>
          <a:xfrm rot="5400000">
            <a:off x="12320197" y="31799602"/>
            <a:ext cx="439114" cy="77610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42" name="Triângulo retângulo 141">
            <a:extLst>
              <a:ext uri="{FF2B5EF4-FFF2-40B4-BE49-F238E27FC236}">
                <a16:creationId xmlns:a16="http://schemas.microsoft.com/office/drawing/2014/main" id="{BC8884EE-81D8-4A0D-943C-F06F634A4140}"/>
              </a:ext>
            </a:extLst>
          </p:cNvPr>
          <p:cNvSpPr/>
          <p:nvPr/>
        </p:nvSpPr>
        <p:spPr>
          <a:xfrm>
            <a:off x="7787921" y="29507403"/>
            <a:ext cx="1029942" cy="849293"/>
          </a:xfrm>
          <a:prstGeom prst="rtTriangle">
            <a:avLst/>
          </a:prstGeom>
          <a:solidFill>
            <a:srgbClr val="558ED5">
              <a:alpha val="32157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3" name="Imagem 142">
            <a:extLst>
              <a:ext uri="{FF2B5EF4-FFF2-40B4-BE49-F238E27FC236}">
                <a16:creationId xmlns:a16="http://schemas.microsoft.com/office/drawing/2014/main" id="{03068F57-09C0-44D4-A431-81C7B64E281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53" y="29511716"/>
            <a:ext cx="1172557" cy="865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4" name="Imagem 143">
            <a:extLst>
              <a:ext uri="{FF2B5EF4-FFF2-40B4-BE49-F238E27FC236}">
                <a16:creationId xmlns:a16="http://schemas.microsoft.com/office/drawing/2014/main" id="{E0F06C3F-6B92-4101-84BF-84F5544ABC1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358" y="29521713"/>
            <a:ext cx="1202208" cy="865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5" name="CaixaDeTexto 144">
            <a:extLst>
              <a:ext uri="{FF2B5EF4-FFF2-40B4-BE49-F238E27FC236}">
                <a16:creationId xmlns:a16="http://schemas.microsoft.com/office/drawing/2014/main" id="{83A3D32C-91AC-4C5D-A2F8-74C99582835D}"/>
              </a:ext>
            </a:extLst>
          </p:cNvPr>
          <p:cNvSpPr txBox="1"/>
          <p:nvPr/>
        </p:nvSpPr>
        <p:spPr>
          <a:xfrm>
            <a:off x="7787920" y="32558786"/>
            <a:ext cx="1538411" cy="97626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/>
              <a:t>72 h </a:t>
            </a:r>
            <a:r>
              <a:rPr lang="pt-PT" sz="2800" b="1" dirty="0" err="1"/>
              <a:t>exposure</a:t>
            </a:r>
            <a:endParaRPr lang="pt-PT" sz="2800" b="1" dirty="0"/>
          </a:p>
        </p:txBody>
      </p:sp>
      <p:sp>
        <p:nvSpPr>
          <p:cNvPr id="146" name="Seta: Para a Direita 145">
            <a:extLst>
              <a:ext uri="{FF2B5EF4-FFF2-40B4-BE49-F238E27FC236}">
                <a16:creationId xmlns:a16="http://schemas.microsoft.com/office/drawing/2014/main" id="{5EC691AC-FEA3-4552-BEC6-B57DD21B8AB5}"/>
              </a:ext>
            </a:extLst>
          </p:cNvPr>
          <p:cNvSpPr/>
          <p:nvPr/>
        </p:nvSpPr>
        <p:spPr>
          <a:xfrm rot="3355721">
            <a:off x="10055551" y="31784869"/>
            <a:ext cx="578761" cy="67164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47" name="CaixaDeTexto 146">
            <a:extLst>
              <a:ext uri="{FF2B5EF4-FFF2-40B4-BE49-F238E27FC236}">
                <a16:creationId xmlns:a16="http://schemas.microsoft.com/office/drawing/2014/main" id="{5AD19908-0181-4802-BF50-02FFC5096D67}"/>
              </a:ext>
            </a:extLst>
          </p:cNvPr>
          <p:cNvSpPr txBox="1"/>
          <p:nvPr/>
        </p:nvSpPr>
        <p:spPr>
          <a:xfrm>
            <a:off x="9700990" y="32566721"/>
            <a:ext cx="1565978" cy="95410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/>
              <a:t>2 h </a:t>
            </a:r>
            <a:r>
              <a:rPr lang="pt-PT" sz="2800" b="1" dirty="0" err="1"/>
              <a:t>exposure</a:t>
            </a:r>
            <a:endParaRPr lang="pt-PT" sz="2800" b="1" dirty="0"/>
          </a:p>
        </p:txBody>
      </p: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BDE689BA-E997-44A8-AA60-2CA41E296F69}"/>
              </a:ext>
            </a:extLst>
          </p:cNvPr>
          <p:cNvSpPr txBox="1"/>
          <p:nvPr/>
        </p:nvSpPr>
        <p:spPr>
          <a:xfrm>
            <a:off x="11751520" y="32531050"/>
            <a:ext cx="1585679" cy="95410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/>
              <a:t>96 h </a:t>
            </a:r>
            <a:r>
              <a:rPr lang="pt-PT" sz="2800" b="1" dirty="0" err="1"/>
              <a:t>exposure</a:t>
            </a:r>
            <a:endParaRPr lang="pt-PT" sz="2800" b="1" dirty="0"/>
          </a:p>
        </p:txBody>
      </p:sp>
      <p:sp>
        <p:nvSpPr>
          <p:cNvPr id="149" name="Seta: Para a Direita 148">
            <a:extLst>
              <a:ext uri="{FF2B5EF4-FFF2-40B4-BE49-F238E27FC236}">
                <a16:creationId xmlns:a16="http://schemas.microsoft.com/office/drawing/2014/main" id="{3D227A97-D758-4064-BD10-8AB23F74AA5D}"/>
              </a:ext>
            </a:extLst>
          </p:cNvPr>
          <p:cNvSpPr/>
          <p:nvPr/>
        </p:nvSpPr>
        <p:spPr>
          <a:xfrm rot="5400000">
            <a:off x="8214459" y="33722589"/>
            <a:ext cx="606134" cy="36358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50" name="Seta: Para a Direita 149">
            <a:extLst>
              <a:ext uri="{FF2B5EF4-FFF2-40B4-BE49-F238E27FC236}">
                <a16:creationId xmlns:a16="http://schemas.microsoft.com/office/drawing/2014/main" id="{D1CCDDD7-7612-4BCF-90B5-90C60BB59F31}"/>
              </a:ext>
            </a:extLst>
          </p:cNvPr>
          <p:cNvSpPr/>
          <p:nvPr/>
        </p:nvSpPr>
        <p:spPr>
          <a:xfrm rot="5400000">
            <a:off x="10251998" y="33714979"/>
            <a:ext cx="606134" cy="36358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51" name="Seta: Para a Direita 150">
            <a:extLst>
              <a:ext uri="{FF2B5EF4-FFF2-40B4-BE49-F238E27FC236}">
                <a16:creationId xmlns:a16="http://schemas.microsoft.com/office/drawing/2014/main" id="{1053D3C6-BA11-4B34-8DA9-191A98A71102}"/>
              </a:ext>
            </a:extLst>
          </p:cNvPr>
          <p:cNvSpPr/>
          <p:nvPr/>
        </p:nvSpPr>
        <p:spPr>
          <a:xfrm rot="5400000">
            <a:off x="12398882" y="33610786"/>
            <a:ext cx="389459" cy="36358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52" name="CaixaDeTexto 151">
            <a:extLst>
              <a:ext uri="{FF2B5EF4-FFF2-40B4-BE49-F238E27FC236}">
                <a16:creationId xmlns:a16="http://schemas.microsoft.com/office/drawing/2014/main" id="{941C202B-A35A-4D9B-9870-B0AF26A500DA}"/>
              </a:ext>
            </a:extLst>
          </p:cNvPr>
          <p:cNvSpPr txBox="1"/>
          <p:nvPr/>
        </p:nvSpPr>
        <p:spPr>
          <a:xfrm>
            <a:off x="7211390" y="34198431"/>
            <a:ext cx="2458474" cy="27853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à"/>
            </a:pPr>
            <a:r>
              <a:rPr lang="pt-PT" sz="2500" b="1" dirty="0"/>
              <a:t>MTT </a:t>
            </a:r>
            <a:r>
              <a:rPr lang="pt-PT" sz="2500" b="1" dirty="0" err="1"/>
              <a:t>assay</a:t>
            </a:r>
            <a:r>
              <a:rPr lang="pt-PT" sz="2500" b="1" dirty="0"/>
              <a:t> </a:t>
            </a:r>
            <a:endParaRPr lang="pt-PT" sz="2500" b="1" i="1" dirty="0"/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à"/>
            </a:pPr>
            <a:r>
              <a:rPr lang="pt-PT" sz="2500" b="1" dirty="0">
                <a:sym typeface="Wingdings" panose="05000000000000000000" pitchFamily="2" charset="2"/>
              </a:rPr>
              <a:t>Nuclear </a:t>
            </a:r>
            <a:r>
              <a:rPr lang="pt-PT" sz="2500" b="1" dirty="0" err="1">
                <a:sym typeface="Wingdings" panose="05000000000000000000" pitchFamily="2" charset="2"/>
              </a:rPr>
              <a:t>Condensation</a:t>
            </a:r>
            <a:r>
              <a:rPr lang="pt-PT" sz="2500" b="1" dirty="0">
                <a:sym typeface="Wingdings" panose="05000000000000000000" pitchFamily="2" charset="2"/>
              </a:rPr>
              <a:t> </a:t>
            </a:r>
            <a:r>
              <a:rPr lang="pt-PT" sz="2500" b="1" dirty="0" err="1">
                <a:sym typeface="Wingdings" panose="05000000000000000000" pitchFamily="2" charset="2"/>
              </a:rPr>
              <a:t>assay</a:t>
            </a:r>
            <a:endParaRPr lang="pt-PT" sz="2500" b="1" dirty="0">
              <a:sym typeface="Wingdings" panose="05000000000000000000" pitchFamily="2" charset="2"/>
            </a:endParaRPr>
          </a:p>
          <a:p>
            <a:endParaRPr lang="pt-PT" sz="2500" i="1" dirty="0">
              <a:sym typeface="Wingdings" panose="05000000000000000000" pitchFamily="2" charset="2"/>
            </a:endParaRPr>
          </a:p>
        </p:txBody>
      </p:sp>
      <p:sp>
        <p:nvSpPr>
          <p:cNvPr id="153" name="CaixaDeTexto 152">
            <a:extLst>
              <a:ext uri="{FF2B5EF4-FFF2-40B4-BE49-F238E27FC236}">
                <a16:creationId xmlns:a16="http://schemas.microsoft.com/office/drawing/2014/main" id="{4D2355A4-E9D2-47BB-95BF-B2CFD142DF49}"/>
              </a:ext>
            </a:extLst>
          </p:cNvPr>
          <p:cNvSpPr txBox="1"/>
          <p:nvPr/>
        </p:nvSpPr>
        <p:spPr>
          <a:xfrm>
            <a:off x="9166637" y="34342306"/>
            <a:ext cx="2541969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5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pt-PT" sz="2500" b="1" dirty="0">
                <a:sym typeface="Wingdings" panose="05000000000000000000" pitchFamily="2" charset="2"/>
              </a:rPr>
              <a:t> </a:t>
            </a:r>
            <a:r>
              <a:rPr lang="pt-PT" sz="2500" b="1" dirty="0" err="1">
                <a:sym typeface="Wingdings" panose="05000000000000000000" pitchFamily="2" charset="2"/>
              </a:rPr>
              <a:t>Comet</a:t>
            </a:r>
            <a:r>
              <a:rPr lang="pt-PT" sz="2500" b="1" dirty="0"/>
              <a:t> </a:t>
            </a:r>
            <a:r>
              <a:rPr lang="pt-PT" sz="2500" b="1" dirty="0" err="1"/>
              <a:t>assay</a:t>
            </a:r>
            <a:r>
              <a:rPr lang="pt-PT" sz="2500" b="1" dirty="0"/>
              <a:t> </a:t>
            </a:r>
          </a:p>
          <a:p>
            <a:endParaRPr lang="pt-PT" sz="2500" b="1" i="1" dirty="0">
              <a:sym typeface="Wingdings" panose="05000000000000000000" pitchFamily="2" charset="2"/>
            </a:endParaRPr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FAAF1A65-CC5D-4A9B-8B6A-2AD674A540BE}"/>
              </a:ext>
            </a:extLst>
          </p:cNvPr>
          <p:cNvSpPr txBox="1"/>
          <p:nvPr/>
        </p:nvSpPr>
        <p:spPr>
          <a:xfrm>
            <a:off x="11480006" y="33826450"/>
            <a:ext cx="3572150" cy="2918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5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pt-PT" sz="2500" b="1" dirty="0"/>
              <a:t>MTT  </a:t>
            </a:r>
            <a:r>
              <a:rPr lang="pt-PT" sz="2500" b="1" dirty="0" err="1"/>
              <a:t>assay</a:t>
            </a:r>
            <a:r>
              <a:rPr lang="pt-PT" sz="2500" b="1" strike="sngStrike" dirty="0"/>
              <a:t> </a:t>
            </a:r>
            <a:endParaRPr lang="pt-PT" sz="2500" i="1" strike="sngStrike" dirty="0"/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à"/>
            </a:pPr>
            <a:r>
              <a:rPr lang="pt-PT" sz="2500" b="1" dirty="0" err="1">
                <a:sym typeface="Wingdings" panose="05000000000000000000" pitchFamily="2" charset="2"/>
              </a:rPr>
              <a:t>BrdU</a:t>
            </a:r>
            <a:r>
              <a:rPr lang="pt-PT" sz="2500" b="1" dirty="0">
                <a:sym typeface="Wingdings" panose="05000000000000000000" pitchFamily="2" charset="2"/>
              </a:rPr>
              <a:t> </a:t>
            </a:r>
            <a:r>
              <a:rPr lang="pt-PT" sz="2500" b="1" dirty="0" err="1">
                <a:sym typeface="Wingdings" panose="05000000000000000000" pitchFamily="2" charset="2"/>
              </a:rPr>
              <a:t>assay</a:t>
            </a:r>
            <a:endParaRPr lang="pt-PT" sz="2500" b="1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à"/>
            </a:pPr>
            <a:r>
              <a:rPr lang="pt-PT" sz="2500" b="1" dirty="0" err="1">
                <a:sym typeface="Wingdings" panose="05000000000000000000" pitchFamily="2" charset="2"/>
              </a:rPr>
              <a:t>Histological</a:t>
            </a:r>
            <a:r>
              <a:rPr lang="pt-PT" sz="2500" b="1" dirty="0">
                <a:sym typeface="Wingdings" panose="05000000000000000000" pitchFamily="2" charset="2"/>
              </a:rPr>
              <a:t> </a:t>
            </a:r>
            <a:r>
              <a:rPr lang="pt-PT" sz="2500" b="1" dirty="0" err="1">
                <a:sym typeface="Wingdings" panose="05000000000000000000" pitchFamily="2" charset="2"/>
              </a:rPr>
              <a:t>processing</a:t>
            </a:r>
            <a:endParaRPr lang="pt-PT" sz="2500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à"/>
            </a:pPr>
            <a:r>
              <a:rPr lang="pt-PT" sz="2500" b="1" dirty="0" err="1">
                <a:sym typeface="Wingdings" panose="05000000000000000000" pitchFamily="2" charset="2"/>
              </a:rPr>
              <a:t>Immunocytochemistry</a:t>
            </a:r>
            <a:r>
              <a:rPr lang="pt-PT" sz="2500" b="1" dirty="0">
                <a:sym typeface="Wingdings" panose="05000000000000000000" pitchFamily="2" charset="2"/>
              </a:rPr>
              <a:t> (Ki67 and </a:t>
            </a:r>
            <a:r>
              <a:rPr lang="pt-PT" sz="2500" b="1" dirty="0" err="1">
                <a:sym typeface="Wingdings" panose="05000000000000000000" pitchFamily="2" charset="2"/>
              </a:rPr>
              <a:t>caspase</a:t>
            </a:r>
            <a:r>
              <a:rPr lang="pt-PT" sz="2500" b="1" dirty="0">
                <a:sym typeface="Wingdings" panose="05000000000000000000" pitchFamily="2" charset="2"/>
              </a:rPr>
              <a:t> 3)</a:t>
            </a:r>
            <a:endParaRPr lang="pt-PT" sz="2500" i="1" dirty="0">
              <a:sym typeface="Wingdings" panose="05000000000000000000" pitchFamily="2" charset="2"/>
            </a:endParaRP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6FB75CB6-7638-4B7C-942F-9553FF4715DA}"/>
              </a:ext>
            </a:extLst>
          </p:cNvPr>
          <p:cNvSpPr txBox="1"/>
          <p:nvPr/>
        </p:nvSpPr>
        <p:spPr>
          <a:xfrm>
            <a:off x="15602422" y="22069429"/>
            <a:ext cx="13327382" cy="22320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à"/>
            </a:pPr>
            <a:r>
              <a:rPr lang="pt-PT" sz="3200" b="1" dirty="0" err="1">
                <a:sym typeface="Wingdings" panose="05000000000000000000" pitchFamily="2" charset="2"/>
              </a:rPr>
              <a:t>Dox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affected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the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proliferation</a:t>
            </a:r>
            <a:r>
              <a:rPr lang="pt-PT" sz="3200" dirty="0">
                <a:sym typeface="Wingdings" panose="05000000000000000000" pitchFamily="2" charset="2"/>
              </a:rPr>
              <a:t> of </a:t>
            </a:r>
            <a:r>
              <a:rPr lang="pt-PT" sz="3200" b="1" dirty="0">
                <a:sym typeface="Wingdings" panose="05000000000000000000" pitchFamily="2" charset="2"/>
              </a:rPr>
              <a:t>SKBR3</a:t>
            </a:r>
            <a:r>
              <a:rPr lang="pt-PT" sz="3200" dirty="0">
                <a:sym typeface="Wingdings" panose="05000000000000000000" pitchFamily="2" charset="2"/>
              </a:rPr>
              <a:t> and </a:t>
            </a:r>
            <a:r>
              <a:rPr lang="pt-PT" sz="3200" b="1" dirty="0">
                <a:sym typeface="Wingdings" panose="05000000000000000000" pitchFamily="2" charset="2"/>
              </a:rPr>
              <a:t>MCF-12 A </a:t>
            </a:r>
            <a:r>
              <a:rPr lang="pt-PT" sz="3200" dirty="0" err="1">
                <a:sym typeface="Wingdings" panose="05000000000000000000" pitchFamily="2" charset="2"/>
              </a:rPr>
              <a:t>cell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lines</a:t>
            </a:r>
            <a:r>
              <a:rPr lang="pt-PT" sz="3200" dirty="0">
                <a:sym typeface="Wingdings" panose="05000000000000000000" pitchFamily="2" charset="2"/>
              </a:rPr>
              <a:t>.</a:t>
            </a:r>
            <a:r>
              <a:rPr lang="pt-PT" sz="3200" dirty="0">
                <a:solidFill>
                  <a:schemeClr val="tx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pt-PT" sz="3200" dirty="0">
                <a:sym typeface="Wingdings" panose="05000000000000000000" pitchFamily="2" charset="2"/>
              </a:rPr>
              <a:t>Also, </a:t>
            </a:r>
            <a:r>
              <a:rPr lang="pt-PT" sz="3200" dirty="0" err="1">
                <a:sym typeface="Wingdings" panose="05000000000000000000" pitchFamily="2" charset="2"/>
              </a:rPr>
              <a:t>there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were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less</a:t>
            </a:r>
            <a:r>
              <a:rPr lang="pt-PT" sz="3200" dirty="0">
                <a:sym typeface="Wingdings" panose="05000000000000000000" pitchFamily="2" charset="2"/>
              </a:rPr>
              <a:t> Ki67 positive </a:t>
            </a:r>
            <a:r>
              <a:rPr lang="pt-PT" sz="3200" dirty="0" err="1">
                <a:sym typeface="Wingdings" panose="05000000000000000000" pitchFamily="2" charset="2"/>
              </a:rPr>
              <a:t>cells</a:t>
            </a:r>
            <a:r>
              <a:rPr lang="pt-PT" sz="3200" dirty="0">
                <a:sym typeface="Wingdings" panose="05000000000000000000" pitchFamily="2" charset="2"/>
              </a:rPr>
              <a:t> in </a:t>
            </a:r>
            <a:r>
              <a:rPr lang="pt-PT" sz="3200" b="1" dirty="0">
                <a:sym typeface="Wingdings" panose="05000000000000000000" pitchFamily="2" charset="2"/>
              </a:rPr>
              <a:t>SKBR3</a:t>
            </a:r>
            <a:r>
              <a:rPr lang="pt-PT" sz="3200" dirty="0">
                <a:sym typeface="Wingdings" panose="05000000000000000000" pitchFamily="2" charset="2"/>
              </a:rPr>
              <a:t> 3D </a:t>
            </a:r>
            <a:r>
              <a:rPr lang="pt-PT" sz="3200" dirty="0" err="1">
                <a:sym typeface="Wingdings" panose="05000000000000000000" pitchFamily="2" charset="2"/>
              </a:rPr>
              <a:t>cultures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treated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with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Dox</a:t>
            </a:r>
            <a:r>
              <a:rPr lang="pt-PT" sz="3200" dirty="0">
                <a:sym typeface="Wingdings" panose="05000000000000000000" pitchFamily="2" charset="2"/>
              </a:rPr>
              <a:t>.</a:t>
            </a: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à"/>
            </a:pPr>
            <a:r>
              <a:rPr lang="pt-PT" sz="3200" b="1" dirty="0" err="1">
                <a:sym typeface="Wingdings" panose="05000000000000000000" pitchFamily="2" charset="2"/>
              </a:rPr>
              <a:t>Fx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only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caused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antiproliferative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effects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on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the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b="1" dirty="0">
                <a:sym typeface="Wingdings" panose="05000000000000000000" pitchFamily="2" charset="2"/>
              </a:rPr>
              <a:t>SKBR3 </a:t>
            </a:r>
            <a:r>
              <a:rPr lang="pt-PT" sz="3200" dirty="0">
                <a:sym typeface="Wingdings" panose="05000000000000000000" pitchFamily="2" charset="2"/>
              </a:rPr>
              <a:t>3D </a:t>
            </a:r>
            <a:r>
              <a:rPr lang="pt-PT" sz="3200" dirty="0" err="1">
                <a:sym typeface="Wingdings" panose="05000000000000000000" pitchFamily="2" charset="2"/>
              </a:rPr>
              <a:t>models</a:t>
            </a:r>
            <a:r>
              <a:rPr lang="pt-PT" sz="32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E5AD02D-BB36-420F-A7AA-A85E5EB33B08}"/>
              </a:ext>
            </a:extLst>
          </p:cNvPr>
          <p:cNvSpPr/>
          <p:nvPr/>
        </p:nvSpPr>
        <p:spPr>
          <a:xfrm>
            <a:off x="15594806" y="34740850"/>
            <a:ext cx="133586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dirty="0">
                <a:ea typeface="Calibri" panose="020F0502020204030204" pitchFamily="34" charset="0"/>
              </a:rPr>
              <a:t>The in vitro data revealed that </a:t>
            </a:r>
            <a:r>
              <a:rPr lang="en-GB" sz="3200" dirty="0" err="1">
                <a:ea typeface="Calibri" panose="020F0502020204030204" pitchFamily="34" charset="0"/>
              </a:rPr>
              <a:t>Fx</a:t>
            </a:r>
            <a:r>
              <a:rPr lang="en-GB" sz="3200" dirty="0">
                <a:ea typeface="Calibri" panose="020F0502020204030204" pitchFamily="34" charset="0"/>
              </a:rPr>
              <a:t> may be a potential anticancer agent against BC cells, with differential effects according to the cell subtype. Also, the comparison between the two cell culture models indicated that cells’ resistance towards </a:t>
            </a:r>
            <a:r>
              <a:rPr lang="en-GB" sz="3200" dirty="0" err="1">
                <a:ea typeface="Calibri" panose="020F0502020204030204" pitchFamily="34" charset="0"/>
              </a:rPr>
              <a:t>Fx</a:t>
            </a:r>
            <a:r>
              <a:rPr lang="en-GB" sz="3200" dirty="0">
                <a:ea typeface="Calibri" panose="020F0502020204030204" pitchFamily="34" charset="0"/>
              </a:rPr>
              <a:t> and Dox anticancer activity increased under 3D conditions. The data warrants further studies on the underlying anticancer mechanisms.</a:t>
            </a:r>
            <a:endParaRPr lang="pt-PT" sz="320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7D476BD-07C4-4ACA-BAD4-12C888FF5E7D}"/>
              </a:ext>
            </a:extLst>
          </p:cNvPr>
          <p:cNvSpPr/>
          <p:nvPr/>
        </p:nvSpPr>
        <p:spPr>
          <a:xfrm>
            <a:off x="15619431" y="38169850"/>
            <a:ext cx="13358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/>
              <a:t>[1]- </a:t>
            </a:r>
            <a:r>
              <a:rPr lang="pt-PT" sz="1800" dirty="0" err="1"/>
              <a:t>DeSantis</a:t>
            </a:r>
            <a:r>
              <a:rPr lang="pt-PT" sz="1800" dirty="0"/>
              <a:t>, C.E. </a:t>
            </a:r>
            <a:r>
              <a:rPr lang="pt-PT" sz="1800" dirty="0" err="1"/>
              <a:t>Bray</a:t>
            </a:r>
            <a:r>
              <a:rPr lang="pt-PT" sz="1800" dirty="0"/>
              <a:t>, F. </a:t>
            </a:r>
            <a:r>
              <a:rPr lang="pt-PT" sz="1800" dirty="0" err="1"/>
              <a:t>Ferlay</a:t>
            </a:r>
            <a:r>
              <a:rPr lang="pt-PT" sz="1800" dirty="0"/>
              <a:t>, J. </a:t>
            </a:r>
            <a:r>
              <a:rPr lang="pt-PT" sz="1800" dirty="0" err="1"/>
              <a:t>et</a:t>
            </a:r>
            <a:r>
              <a:rPr lang="pt-PT" sz="1800" dirty="0"/>
              <a:t> al. (2015). </a:t>
            </a:r>
            <a:r>
              <a:rPr lang="pt-PT" sz="1800" dirty="0" err="1"/>
              <a:t>Cancer</a:t>
            </a:r>
            <a:r>
              <a:rPr lang="pt-PT" sz="1800" dirty="0"/>
              <a:t> </a:t>
            </a:r>
            <a:r>
              <a:rPr lang="pt-PT" sz="1800" dirty="0" err="1"/>
              <a:t>Epidemiol</a:t>
            </a:r>
            <a:r>
              <a:rPr lang="pt-PT" sz="1800" dirty="0"/>
              <a:t> </a:t>
            </a:r>
            <a:r>
              <a:rPr lang="pt-PT" sz="1800" dirty="0" err="1"/>
              <a:t>Biomarkers</a:t>
            </a:r>
            <a:r>
              <a:rPr lang="pt-PT" sz="1800" dirty="0"/>
              <a:t> </a:t>
            </a:r>
            <a:r>
              <a:rPr lang="pt-PT" sz="1800" dirty="0" err="1"/>
              <a:t>Prev</a:t>
            </a:r>
            <a:r>
              <a:rPr lang="pt-PT" sz="1800" dirty="0"/>
              <a:t> 24, 1495-506. DOI: 10.1158/1055-9965.EPI-15-0535 </a:t>
            </a:r>
            <a:endParaRPr lang="en-US" sz="1800" dirty="0"/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/>
              <a:t>[2]-</a:t>
            </a:r>
            <a:r>
              <a:rPr lang="pt-PT" sz="1800" dirty="0" err="1"/>
              <a:t>Kumar</a:t>
            </a:r>
            <a:r>
              <a:rPr lang="pt-PT" sz="1800" dirty="0"/>
              <a:t>, S.R. </a:t>
            </a:r>
            <a:r>
              <a:rPr lang="pt-PT" sz="1800" dirty="0" err="1"/>
              <a:t>Hosokawa</a:t>
            </a:r>
            <a:r>
              <a:rPr lang="pt-PT" sz="1800" dirty="0"/>
              <a:t>, M. and </a:t>
            </a:r>
            <a:r>
              <a:rPr lang="pt-PT" sz="1800" dirty="0" err="1"/>
              <a:t>Miyashita,K</a:t>
            </a:r>
            <a:r>
              <a:rPr lang="pt-PT" sz="1800" dirty="0"/>
              <a:t>. (2013). Mar </a:t>
            </a:r>
            <a:r>
              <a:rPr lang="pt-PT" sz="1800" dirty="0" err="1"/>
              <a:t>Drugs</a:t>
            </a:r>
            <a:r>
              <a:rPr lang="pt-PT" sz="1800" dirty="0"/>
              <a:t> 11, 5130-47. DOI: 10.3390/md11125130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/>
              <a:t>[3]-</a:t>
            </a:r>
            <a:r>
              <a:rPr lang="pt-PT" sz="1800" dirty="0"/>
              <a:t>Santo, V.E. Rebelo, S.P. Estrada, M.F. </a:t>
            </a:r>
            <a:r>
              <a:rPr lang="pt-PT" sz="1800" dirty="0" err="1"/>
              <a:t>et</a:t>
            </a:r>
            <a:r>
              <a:rPr lang="pt-PT" sz="1800" dirty="0"/>
              <a:t> al. (2017). </a:t>
            </a:r>
            <a:r>
              <a:rPr lang="pt-PT" sz="1800" dirty="0" err="1"/>
              <a:t>Biotechnol</a:t>
            </a:r>
            <a:r>
              <a:rPr lang="pt-PT" sz="1800" dirty="0"/>
              <a:t> J 12, 1600505. DOI: 10.1002/biot.201600505</a:t>
            </a:r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68933C6A-E556-4740-9BC7-00BBCCE10618}"/>
              </a:ext>
            </a:extLst>
          </p:cNvPr>
          <p:cNvSpPr/>
          <p:nvPr/>
        </p:nvSpPr>
        <p:spPr>
          <a:xfrm>
            <a:off x="15655073" y="31063664"/>
            <a:ext cx="1328734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Arial" panose="020B0604020202020204" pitchFamily="34" charset="0"/>
              </a:rPr>
              <a:t>Figure 4- </a:t>
            </a:r>
            <a:r>
              <a:rPr lang="en-GB" sz="2400" dirty="0"/>
              <a:t>Effect of </a:t>
            </a:r>
            <a:r>
              <a:rPr lang="en-GB" sz="2400" dirty="0" err="1"/>
              <a:t>Fx</a:t>
            </a:r>
            <a:r>
              <a:rPr lang="en-GB" sz="2400" dirty="0"/>
              <a:t> (10 µM) and Dox (1 µM) on cell proliferation of SKBR3 (a) and MCF-12A (b) cell lines, assessed by the </a:t>
            </a:r>
            <a:r>
              <a:rPr lang="en-GB" sz="2400" dirty="0" err="1"/>
              <a:t>BrdU</a:t>
            </a:r>
            <a:r>
              <a:rPr lang="en-GB" sz="2400" dirty="0"/>
              <a:t> assay. Cells treated with 0.1% DMSO were included as negative control. </a:t>
            </a:r>
            <a:r>
              <a:rPr lang="en-US" sz="2400" dirty="0"/>
              <a:t>Values are presented as mean + SD of four independent experiments. Significant differences (* p &lt; 0.05 and ** p &lt; 0.01) when compared to the control were determined by one-way ANOVA, followed by a Holm-</a:t>
            </a:r>
            <a:r>
              <a:rPr lang="en-US" sz="2400" dirty="0" err="1"/>
              <a:t>Sidak’s</a:t>
            </a:r>
            <a:r>
              <a:rPr lang="en-US" sz="2400" dirty="0"/>
              <a:t> multiple comparisons test.</a:t>
            </a:r>
            <a:r>
              <a:rPr lang="en-GB" sz="2400" dirty="0"/>
              <a:t> Representative sections (c) of the SKBR3 3D models stained with </a:t>
            </a:r>
            <a:r>
              <a:rPr lang="en-GB" sz="2400" dirty="0" err="1"/>
              <a:t>haemotoxylin</a:t>
            </a:r>
            <a:r>
              <a:rPr lang="en-GB" sz="2400" dirty="0"/>
              <a:t> and eosin (HE) and </a:t>
            </a:r>
            <a:r>
              <a:rPr lang="en-GB" sz="2400" dirty="0" err="1"/>
              <a:t>immunostained</a:t>
            </a:r>
            <a:r>
              <a:rPr lang="en-GB" sz="2400" dirty="0"/>
              <a:t> against caspase-3 and Ki67 (brown staining) to assess cell death and proliferation, respectively. Scale bar: 200 </a:t>
            </a:r>
            <a:r>
              <a:rPr lang="el-GR" sz="2400" dirty="0"/>
              <a:t>μ</a:t>
            </a:r>
            <a:r>
              <a:rPr lang="pt-PT" sz="2400" dirty="0"/>
              <a:t>m.</a:t>
            </a:r>
            <a:endParaRPr lang="pt-PT" sz="2400" dirty="0">
              <a:cs typeface="Arial" panose="020B0604020202020204" pitchFamily="34" charset="0"/>
            </a:endParaRPr>
          </a:p>
        </p:txBody>
      </p:sp>
      <p:graphicFrame>
        <p:nvGraphicFramePr>
          <p:cNvPr id="99" name="Objeto 98">
            <a:extLst>
              <a:ext uri="{FF2B5EF4-FFF2-40B4-BE49-F238E27FC236}">
                <a16:creationId xmlns:a16="http://schemas.microsoft.com/office/drawing/2014/main" id="{4FAEC1A6-4317-43FB-8839-AB38176CFA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767629"/>
              </p:ext>
            </p:extLst>
          </p:nvPr>
        </p:nvGraphicFramePr>
        <p:xfrm>
          <a:off x="9841548" y="22477735"/>
          <a:ext cx="4602015" cy="32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" name="Prism 6" r:id="rId35" imgW="3850931" imgH="2710879" progId="Prism6.Document">
                  <p:embed/>
                </p:oleObj>
              </mc:Choice>
              <mc:Fallback>
                <p:oleObj name="Prism 6" r:id="rId35" imgW="3850931" imgH="2710879" progId="Prism6.Document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52A58287-F6AC-4F04-BBC4-7218CD2C99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9841548" y="22477735"/>
                        <a:ext cx="4602015" cy="32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to 103">
            <a:extLst>
              <a:ext uri="{FF2B5EF4-FFF2-40B4-BE49-F238E27FC236}">
                <a16:creationId xmlns:a16="http://schemas.microsoft.com/office/drawing/2014/main" id="{81F544FB-0999-4E8A-B2EB-32A6B7C77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948789"/>
              </p:ext>
            </p:extLst>
          </p:nvPr>
        </p:nvGraphicFramePr>
        <p:xfrm>
          <a:off x="17928298" y="13481050"/>
          <a:ext cx="9858508" cy="7181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" name="Prism 6" r:id="rId37" imgW="7595262" imgH="5533047" progId="Prism6.Document">
                  <p:embed/>
                </p:oleObj>
              </mc:Choice>
              <mc:Fallback>
                <p:oleObj name="Prism 6" r:id="rId37" imgW="7595262" imgH="5533047" progId="Prism6.Document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C5BEB74B-5B3B-49B5-885F-BC34FE6426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7928298" y="13481050"/>
                        <a:ext cx="9858508" cy="7181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14173BE0-84C7-4E58-B4E3-8167AC4D31BF}"/>
              </a:ext>
            </a:extLst>
          </p:cNvPr>
          <p:cNvSpPr/>
          <p:nvPr/>
        </p:nvSpPr>
        <p:spPr>
          <a:xfrm>
            <a:off x="1748577" y="32863198"/>
            <a:ext cx="5622373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Cancer</a:t>
            </a:r>
            <a:r>
              <a:rPr lang="pt-PT" sz="28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pt-PT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c</a:t>
            </a:r>
            <a:r>
              <a:rPr lang="pt-PT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ell</a:t>
            </a:r>
            <a:r>
              <a:rPr lang="pt-PT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PT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lines</a:t>
            </a:r>
            <a:r>
              <a:rPr lang="pt-PT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PT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</a:t>
            </a:r>
            <a:r>
              <a:rPr lang="pt-PT" sz="2600" b="1" i="1" dirty="0"/>
              <a:t>Molecular </a:t>
            </a:r>
            <a:r>
              <a:rPr lang="pt-PT" sz="2600" b="1" i="1" dirty="0" err="1"/>
              <a:t>Subtypes</a:t>
            </a:r>
            <a:endParaRPr lang="pt-PT" sz="2600" b="1" i="1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D8CCC86-FA12-4B7A-9C2F-43E28B6C136A}"/>
              </a:ext>
            </a:extLst>
          </p:cNvPr>
          <p:cNvSpPr/>
          <p:nvPr/>
        </p:nvSpPr>
        <p:spPr>
          <a:xfrm>
            <a:off x="1601354" y="35484824"/>
            <a:ext cx="3935052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8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Non-</a:t>
            </a:r>
            <a:r>
              <a:rPr lang="pt-PT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tumorigenic</a:t>
            </a:r>
            <a:r>
              <a:rPr lang="pt-PT" sz="28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pt-PT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cell</a:t>
            </a:r>
            <a:r>
              <a:rPr lang="pt-PT" sz="28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pt-PT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line</a:t>
            </a:r>
            <a:endParaRPr lang="pt-PT" sz="2800" b="1" dirty="0">
              <a:solidFill>
                <a:schemeClr val="tx2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405458" y="1790654"/>
            <a:ext cx="27464296" cy="2089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Anticancer activity of the seaweed compound </a:t>
            </a:r>
            <a:r>
              <a:rPr lang="en-US" sz="5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fucoxanthin</a:t>
            </a:r>
            <a:r>
              <a:rPr lang="en-US" sz="5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in breast cancer cell lines cultured as 2D and 3D models</a:t>
            </a:r>
          </a:p>
        </p:txBody>
      </p:sp>
      <p:sp>
        <p:nvSpPr>
          <p:cNvPr id="93" name="Content Placeholder 5"/>
          <p:cNvSpPr txBox="1">
            <a:spLocks/>
          </p:cNvSpPr>
          <p:nvPr/>
        </p:nvSpPr>
        <p:spPr>
          <a:xfrm>
            <a:off x="1506616" y="7308850"/>
            <a:ext cx="27423190" cy="2549675"/>
          </a:xfrm>
          <a:prstGeom prst="rect">
            <a:avLst/>
          </a:prstGeom>
        </p:spPr>
        <p:txBody>
          <a:bodyPr vert="horz" lIns="91440" tIns="45720" rIns="91440" bIns="45720" numCol="2" spcCol="54000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GB" dirty="0"/>
              <a:t>Breast cancer (BC) accounts for the most cancer-related deaths amongst women worldwide, implying an urgent need of finding new drugs more effective and less harmful than those currently in use [1]. </a:t>
            </a:r>
            <a:r>
              <a:rPr lang="en-GB" dirty="0" err="1"/>
              <a:t>Fucoxanthin</a:t>
            </a:r>
            <a:r>
              <a:rPr lang="en-GB" dirty="0"/>
              <a:t> (</a:t>
            </a:r>
            <a:r>
              <a:rPr lang="en-GB" dirty="0" err="1"/>
              <a:t>Fx</a:t>
            </a:r>
            <a:r>
              <a:rPr lang="en-GB" dirty="0"/>
              <a:t>) is a marine carotenoid derived from brown seaweed that has been showing antitumor effects on different cancer cell lines, mainly in 2D models [2]. However, 3D culture models have a better predictive capacity of in vivo cellular responses against cytotoxic compounds [3]. This study aimed to evaluate the potential anticancer effects of </a:t>
            </a:r>
            <a:r>
              <a:rPr lang="en-GB" dirty="0" err="1"/>
              <a:t>Fx</a:t>
            </a:r>
            <a:r>
              <a:rPr lang="en-GB" dirty="0"/>
              <a:t> versus Doxorubicin (Dox) (a conventional anticancer drug) in a panel of three BC cell lines representative of different molecular subtypes (MCF-7, SKBR3 and MDA-MB-231), and in a non-</a:t>
            </a:r>
            <a:r>
              <a:rPr lang="en-GB" dirty="0" err="1"/>
              <a:t>tumoral</a:t>
            </a:r>
            <a:r>
              <a:rPr lang="en-GB" dirty="0"/>
              <a:t> BC cell line (MCF-12A), cultured under 2D and 3D conditions. </a:t>
            </a:r>
            <a:endParaRPr lang="en-US" dirty="0"/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DA61537F-398A-467C-808F-E371EB915AC8}"/>
              </a:ext>
            </a:extLst>
          </p:cNvPr>
          <p:cNvSpPr txBox="1"/>
          <p:nvPr/>
        </p:nvSpPr>
        <p:spPr>
          <a:xfrm>
            <a:off x="1565278" y="22907526"/>
            <a:ext cx="791990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à"/>
            </a:pPr>
            <a:r>
              <a:rPr lang="pt-PT" sz="3200" b="1" dirty="0" err="1">
                <a:sym typeface="Wingdings" panose="05000000000000000000" pitchFamily="2" charset="2"/>
              </a:rPr>
              <a:t>Dox</a:t>
            </a:r>
            <a:r>
              <a:rPr lang="pt-PT" sz="3200" b="1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increased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cell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death</a:t>
            </a:r>
            <a:r>
              <a:rPr lang="pt-PT" sz="3200" dirty="0">
                <a:sym typeface="Wingdings" panose="05000000000000000000" pitchFamily="2" charset="2"/>
              </a:rPr>
              <a:t> in </a:t>
            </a:r>
            <a:r>
              <a:rPr lang="pt-PT" sz="3200" b="1" dirty="0">
                <a:sym typeface="Wingdings" panose="05000000000000000000" pitchFamily="2" charset="2"/>
              </a:rPr>
              <a:t>MCF-12A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cells</a:t>
            </a:r>
            <a:r>
              <a:rPr lang="pt-PT" sz="3200" dirty="0">
                <a:sym typeface="Wingdings" panose="05000000000000000000" pitchFamily="2" charset="2"/>
              </a:rPr>
              <a:t>.</a:t>
            </a:r>
            <a:endParaRPr lang="pt-PT" sz="3200" b="1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à"/>
            </a:pPr>
            <a:r>
              <a:rPr lang="pt-PT" sz="3200" dirty="0">
                <a:sym typeface="Wingdings" panose="05000000000000000000" pitchFamily="2" charset="2"/>
              </a:rPr>
              <a:t>No </a:t>
            </a:r>
            <a:r>
              <a:rPr lang="pt-PT" sz="3200" dirty="0" err="1">
                <a:sym typeface="Wingdings" panose="05000000000000000000" pitchFamily="2" charset="2"/>
              </a:rPr>
              <a:t>cell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death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or</a:t>
            </a:r>
            <a:r>
              <a:rPr lang="pt-PT" sz="3200" dirty="0">
                <a:sym typeface="Wingdings" panose="05000000000000000000" pitchFamily="2" charset="2"/>
              </a:rPr>
              <a:t> genotoxic </a:t>
            </a:r>
            <a:r>
              <a:rPr lang="pt-PT" sz="3200" dirty="0" err="1">
                <a:sym typeface="Wingdings" panose="05000000000000000000" pitchFamily="2" charset="2"/>
              </a:rPr>
              <a:t>effects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registered</a:t>
            </a:r>
            <a:r>
              <a:rPr lang="pt-PT" sz="3200" dirty="0">
                <a:sym typeface="Wingdings" panose="05000000000000000000" pitchFamily="2" charset="2"/>
              </a:rPr>
              <a:t> in </a:t>
            </a:r>
            <a:r>
              <a:rPr lang="pt-PT" sz="3200" dirty="0" err="1">
                <a:sym typeface="Wingdings" panose="05000000000000000000" pitchFamily="2" charset="2"/>
              </a:rPr>
              <a:t>Fx-treated</a:t>
            </a:r>
            <a:r>
              <a:rPr lang="pt-PT" sz="3200" dirty="0">
                <a:sym typeface="Wingdings" panose="05000000000000000000" pitchFamily="2" charset="2"/>
              </a:rPr>
              <a:t> </a:t>
            </a:r>
            <a:r>
              <a:rPr lang="pt-PT" sz="3200" dirty="0" err="1">
                <a:sym typeface="Wingdings" panose="05000000000000000000" pitchFamily="2" charset="2"/>
              </a:rPr>
              <a:t>cells</a:t>
            </a:r>
            <a:r>
              <a:rPr lang="pt-PT" sz="3200" dirty="0"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2468</TotalTime>
  <Words>1090</Words>
  <Application>Microsoft Office PowerPoint</Application>
  <PresentationFormat>Personalizados</PresentationFormat>
  <Paragraphs>60</Paragraphs>
  <Slides>1</Slides>
  <Notes>1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Segoe UI</vt:lpstr>
      <vt:lpstr>Wingdings</vt:lpstr>
      <vt:lpstr>Office Theme</vt:lpstr>
      <vt:lpstr>Custom Design</vt:lpstr>
      <vt:lpstr>Prism 6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Ana Catarina Macedo</cp:lastModifiedBy>
  <cp:revision>190</cp:revision>
  <dcterms:created xsi:type="dcterms:W3CDTF">2015-04-04T09:45:50Z</dcterms:created>
  <dcterms:modified xsi:type="dcterms:W3CDTF">2019-10-30T21:46:38Z</dcterms:modified>
</cp:coreProperties>
</file>