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bin" ContentType="application/vnd.ms-office.legacyDiagramText"/>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65" r:id="rId3"/>
  </p:sldIdLst>
  <p:sldSz cx="30275213" cy="42811700"/>
  <p:notesSz cx="6858000" cy="9144000"/>
  <p:defaultTextStyle>
    <a:defPPr>
      <a:defRPr lang="fr-FR"/>
    </a:defPPr>
    <a:lvl1pPr marL="0" algn="l" defTabSz="2925623" rtl="0" eaLnBrk="1" latinLnBrk="0" hangingPunct="1">
      <a:defRPr sz="5759" kern="1200">
        <a:solidFill>
          <a:schemeClr val="tx1"/>
        </a:solidFill>
        <a:latin typeface="+mn-lt"/>
        <a:ea typeface="+mn-ea"/>
        <a:cs typeface="+mn-cs"/>
      </a:defRPr>
    </a:lvl1pPr>
    <a:lvl2pPr marL="1462811" algn="l" defTabSz="2925623" rtl="0" eaLnBrk="1" latinLnBrk="0" hangingPunct="1">
      <a:defRPr sz="5759" kern="1200">
        <a:solidFill>
          <a:schemeClr val="tx1"/>
        </a:solidFill>
        <a:latin typeface="+mn-lt"/>
        <a:ea typeface="+mn-ea"/>
        <a:cs typeface="+mn-cs"/>
      </a:defRPr>
    </a:lvl2pPr>
    <a:lvl3pPr marL="2925623" algn="l" defTabSz="2925623" rtl="0" eaLnBrk="1" latinLnBrk="0" hangingPunct="1">
      <a:defRPr sz="5759" kern="1200">
        <a:solidFill>
          <a:schemeClr val="tx1"/>
        </a:solidFill>
        <a:latin typeface="+mn-lt"/>
        <a:ea typeface="+mn-ea"/>
        <a:cs typeface="+mn-cs"/>
      </a:defRPr>
    </a:lvl3pPr>
    <a:lvl4pPr marL="4388434" algn="l" defTabSz="2925623" rtl="0" eaLnBrk="1" latinLnBrk="0" hangingPunct="1">
      <a:defRPr sz="5759" kern="1200">
        <a:solidFill>
          <a:schemeClr val="tx1"/>
        </a:solidFill>
        <a:latin typeface="+mn-lt"/>
        <a:ea typeface="+mn-ea"/>
        <a:cs typeface="+mn-cs"/>
      </a:defRPr>
    </a:lvl4pPr>
    <a:lvl5pPr marL="5851246" algn="l" defTabSz="2925623" rtl="0" eaLnBrk="1" latinLnBrk="0" hangingPunct="1">
      <a:defRPr sz="5759" kern="1200">
        <a:solidFill>
          <a:schemeClr val="tx1"/>
        </a:solidFill>
        <a:latin typeface="+mn-lt"/>
        <a:ea typeface="+mn-ea"/>
        <a:cs typeface="+mn-cs"/>
      </a:defRPr>
    </a:lvl5pPr>
    <a:lvl6pPr marL="7314057" algn="l" defTabSz="2925623" rtl="0" eaLnBrk="1" latinLnBrk="0" hangingPunct="1">
      <a:defRPr sz="5759" kern="1200">
        <a:solidFill>
          <a:schemeClr val="tx1"/>
        </a:solidFill>
        <a:latin typeface="+mn-lt"/>
        <a:ea typeface="+mn-ea"/>
        <a:cs typeface="+mn-cs"/>
      </a:defRPr>
    </a:lvl6pPr>
    <a:lvl7pPr marL="8776868" algn="l" defTabSz="2925623" rtl="0" eaLnBrk="1" latinLnBrk="0" hangingPunct="1">
      <a:defRPr sz="5759" kern="1200">
        <a:solidFill>
          <a:schemeClr val="tx1"/>
        </a:solidFill>
        <a:latin typeface="+mn-lt"/>
        <a:ea typeface="+mn-ea"/>
        <a:cs typeface="+mn-cs"/>
      </a:defRPr>
    </a:lvl7pPr>
    <a:lvl8pPr marL="10239680" algn="l" defTabSz="2925623" rtl="0" eaLnBrk="1" latinLnBrk="0" hangingPunct="1">
      <a:defRPr sz="5759" kern="1200">
        <a:solidFill>
          <a:schemeClr val="tx1"/>
        </a:solidFill>
        <a:latin typeface="+mn-lt"/>
        <a:ea typeface="+mn-ea"/>
        <a:cs typeface="+mn-cs"/>
      </a:defRPr>
    </a:lvl8pPr>
    <a:lvl9pPr marL="11702491" algn="l" defTabSz="2925623" rtl="0" eaLnBrk="1" latinLnBrk="0" hangingPunct="1">
      <a:defRPr sz="5759"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3486" userDrawn="1">
          <p15:clr>
            <a:srgbClr val="A4A3A4"/>
          </p15:clr>
        </p15:guide>
        <p15:guide id="2" pos="9536"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 Schalnich" initials="MS" lastIdx="3" clrIdx="0"/>
  <p:cmAuthor id="1" name="Samanta" initial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FFFF"/>
    <a:srgbClr val="663399"/>
    <a:srgbClr val="6A4E9D"/>
    <a:srgbClr val="5E4197"/>
    <a:srgbClr val="60326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299" autoAdjust="0"/>
    <p:restoredTop sz="94660"/>
  </p:normalViewPr>
  <p:slideViewPr>
    <p:cSldViewPr>
      <p:cViewPr>
        <p:scale>
          <a:sx n="10" d="100"/>
          <a:sy n="10" d="100"/>
        </p:scale>
        <p:origin x="-1332" y="-78"/>
      </p:cViewPr>
      <p:guideLst>
        <p:guide orient="horz" pos="13486"/>
        <p:guide pos="9536"/>
      </p:guideLst>
    </p:cSldViewPr>
  </p:slideViewPr>
  <p:notesTextViewPr>
    <p:cViewPr>
      <p:scale>
        <a:sx n="100" d="100"/>
        <a:sy n="100" d="100"/>
      </p:scale>
      <p:origin x="0" y="0"/>
    </p:cViewPr>
  </p:notesTextViewPr>
  <p:notesViewPr>
    <p:cSldViewPr>
      <p:cViewPr varScale="1">
        <p:scale>
          <a:sx n="88" d="100"/>
          <a:sy n="88" d="100"/>
        </p:scale>
        <p:origin x="3204"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06/relationships/legacyDocTextInfo" Target="legacyDocTextInfo.bin"/><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microsoft.com/office/2006/relationships/legacyDiagramText" Target="legacyDiagramText2.bin"/><Relationship Id="rId1" Type="http://schemas.microsoft.com/office/2006/relationships/legacyDiagramText" Target="legacyDiagramText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CFBF3B-F983-4F41-9E6C-02008BB91DD1}" type="datetimeFigureOut">
              <a:rPr lang="fr-FR" smtClean="0"/>
              <a:pPr/>
              <a:t>30/10/2019</a:t>
            </a:fld>
            <a:endParaRPr lang="fr-FR"/>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69082-9D5D-43A3-B675-27AB9B8E552E}" type="slidenum">
              <a:rPr lang="en-US" smtClean="0"/>
              <a:pPr/>
              <a:t>‹Nº›</a:t>
            </a:fld>
            <a:endParaRPr lang="en-US" dirty="0"/>
          </a:p>
        </p:txBody>
      </p:sp>
    </p:spTree>
    <p:extLst>
      <p:ext uri="{BB962C8B-B14F-4D97-AF65-F5344CB8AC3E}">
        <p14:creationId xmlns="" xmlns:p14="http://schemas.microsoft.com/office/powerpoint/2010/main" val="1626096734"/>
      </p:ext>
    </p:extLst>
  </p:cSld>
  <p:clrMap bg1="lt1" tx1="dk1" bg2="lt2" tx2="dk2" accent1="accent1" accent2="accent2" accent3="accent3" accent4="accent4" accent5="accent5" accent6="accent6" hlink="hlink" folHlink="folHlink"/>
  <p:notesStyle>
    <a:lvl1pPr marL="0" algn="l" defTabSz="2925623" rtl="0" eaLnBrk="1" latinLnBrk="0" hangingPunct="1">
      <a:defRPr sz="3839" kern="1200">
        <a:solidFill>
          <a:schemeClr val="tx1"/>
        </a:solidFill>
        <a:latin typeface="+mn-lt"/>
        <a:ea typeface="+mn-ea"/>
        <a:cs typeface="+mn-cs"/>
      </a:defRPr>
    </a:lvl1pPr>
    <a:lvl2pPr marL="1462811" algn="l" defTabSz="2925623" rtl="0" eaLnBrk="1" latinLnBrk="0" hangingPunct="1">
      <a:defRPr sz="3839" kern="1200">
        <a:solidFill>
          <a:schemeClr val="tx1"/>
        </a:solidFill>
        <a:latin typeface="+mn-lt"/>
        <a:ea typeface="+mn-ea"/>
        <a:cs typeface="+mn-cs"/>
      </a:defRPr>
    </a:lvl2pPr>
    <a:lvl3pPr marL="2925623" algn="l" defTabSz="2925623" rtl="0" eaLnBrk="1" latinLnBrk="0" hangingPunct="1">
      <a:defRPr sz="3839" kern="1200">
        <a:solidFill>
          <a:schemeClr val="tx1"/>
        </a:solidFill>
        <a:latin typeface="+mn-lt"/>
        <a:ea typeface="+mn-ea"/>
        <a:cs typeface="+mn-cs"/>
      </a:defRPr>
    </a:lvl3pPr>
    <a:lvl4pPr marL="4388434" algn="l" defTabSz="2925623" rtl="0" eaLnBrk="1" latinLnBrk="0" hangingPunct="1">
      <a:defRPr sz="3839" kern="1200">
        <a:solidFill>
          <a:schemeClr val="tx1"/>
        </a:solidFill>
        <a:latin typeface="+mn-lt"/>
        <a:ea typeface="+mn-ea"/>
        <a:cs typeface="+mn-cs"/>
      </a:defRPr>
    </a:lvl4pPr>
    <a:lvl5pPr marL="5851246" algn="l" defTabSz="2925623" rtl="0" eaLnBrk="1" latinLnBrk="0" hangingPunct="1">
      <a:defRPr sz="3839" kern="1200">
        <a:solidFill>
          <a:schemeClr val="tx1"/>
        </a:solidFill>
        <a:latin typeface="+mn-lt"/>
        <a:ea typeface="+mn-ea"/>
        <a:cs typeface="+mn-cs"/>
      </a:defRPr>
    </a:lvl5pPr>
    <a:lvl6pPr marL="7314057" algn="l" defTabSz="2925623" rtl="0" eaLnBrk="1" latinLnBrk="0" hangingPunct="1">
      <a:defRPr sz="3839" kern="1200">
        <a:solidFill>
          <a:schemeClr val="tx1"/>
        </a:solidFill>
        <a:latin typeface="+mn-lt"/>
        <a:ea typeface="+mn-ea"/>
        <a:cs typeface="+mn-cs"/>
      </a:defRPr>
    </a:lvl6pPr>
    <a:lvl7pPr marL="8776868" algn="l" defTabSz="2925623" rtl="0" eaLnBrk="1" latinLnBrk="0" hangingPunct="1">
      <a:defRPr sz="3839" kern="1200">
        <a:solidFill>
          <a:schemeClr val="tx1"/>
        </a:solidFill>
        <a:latin typeface="+mn-lt"/>
        <a:ea typeface="+mn-ea"/>
        <a:cs typeface="+mn-cs"/>
      </a:defRPr>
    </a:lvl7pPr>
    <a:lvl8pPr marL="10239680" algn="l" defTabSz="2925623" rtl="0" eaLnBrk="1" latinLnBrk="0" hangingPunct="1">
      <a:defRPr sz="3839" kern="1200">
        <a:solidFill>
          <a:schemeClr val="tx1"/>
        </a:solidFill>
        <a:latin typeface="+mn-lt"/>
        <a:ea typeface="+mn-ea"/>
        <a:cs typeface="+mn-cs"/>
      </a:defRPr>
    </a:lvl8pPr>
    <a:lvl9pPr marL="11702491" algn="l" defTabSz="2925623" rtl="0" eaLnBrk="1" latinLnBrk="0" hangingPunct="1">
      <a:defRPr sz="383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6269082-9D5D-43A3-B675-27AB9B8E552E}"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91"/>
            <a:ext cx="25733931" cy="9176767"/>
          </a:xfrm>
        </p:spPr>
        <p:txBody>
          <a:bodyPr/>
          <a:lstStyle/>
          <a:p>
            <a:r>
              <a:rPr lang="en-US"/>
              <a:t>Click to edit Master title style</a:t>
            </a:r>
            <a:endParaRPr lang="fr-FR"/>
          </a:p>
        </p:txBody>
      </p:sp>
      <p:sp>
        <p:nvSpPr>
          <p:cNvPr id="3" name="Subtitle 2"/>
          <p:cNvSpPr>
            <a:spLocks noGrp="1"/>
          </p:cNvSpPr>
          <p:nvPr>
            <p:ph type="subTitle" idx="1"/>
          </p:nvPr>
        </p:nvSpPr>
        <p:spPr>
          <a:xfrm>
            <a:off x="4541282" y="24259965"/>
            <a:ext cx="21192649" cy="1094076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2F621E2D-A50B-495F-9AA4-3F10866B781B}" type="datetime1">
              <a:rPr lang="fr-FR" smtClean="0"/>
              <a:pPr/>
              <a:t>30/10/2019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D6B278-45EA-45CC-9642-20CC60EAB0D1}" type="datetime1">
              <a:rPr lang="fr-FR" smtClean="0"/>
              <a:pPr/>
              <a:t>30/10/2019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9529" y="1714471"/>
            <a:ext cx="6811923" cy="3652868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1513761" y="1714471"/>
            <a:ext cx="19931182" cy="365286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1AE16925-72EC-42D4-94D3-A1003B939FCE}" type="datetime1">
              <a:rPr lang="fr-FR" smtClean="0"/>
              <a:pPr/>
              <a:t>30/10/2019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it-IT" dirty="0"/>
              <a:t>Click to </a:t>
            </a:r>
            <a:r>
              <a:rPr lang="it-IT" dirty="0" err="1"/>
              <a:t>edit</a:t>
            </a:r>
            <a:r>
              <a:rPr lang="it-IT" dirty="0"/>
              <a:t> </a:t>
            </a:r>
            <a:r>
              <a:rPr lang="it-IT" dirty="0" err="1"/>
              <a:t>Paper</a:t>
            </a:r>
            <a:r>
              <a:rPr lang="it-IT" dirty="0"/>
              <a:t> Title</a:t>
            </a:r>
          </a:p>
        </p:txBody>
      </p:sp>
      <p:sp>
        <p:nvSpPr>
          <p:cNvPr id="3" name="Content Placeholder 2"/>
          <p:cNvSpPr>
            <a:spLocks noGrp="1"/>
          </p:cNvSpPr>
          <p:nvPr>
            <p:ph idx="1"/>
          </p:nvPr>
        </p:nvSpPr>
        <p:spPr/>
        <p:txBody>
          <a:bodyPr/>
          <a:lstStyle/>
          <a:p>
            <a:pPr lvl="0"/>
            <a:r>
              <a:rPr lang="it-IT" dirty="0"/>
              <a:t>Click to </a:t>
            </a:r>
            <a:r>
              <a:rPr lang="it-IT" dirty="0" err="1"/>
              <a:t>edit</a:t>
            </a:r>
            <a:r>
              <a:rPr lang="it-IT" dirty="0"/>
              <a:t> Master text </a:t>
            </a:r>
            <a:r>
              <a:rPr lang="it-IT" dirty="0" err="1"/>
              <a:t>styles</a:t>
            </a:r>
            <a:endParaRPr lang="it-IT" dirty="0"/>
          </a:p>
          <a:p>
            <a:pPr lvl="1"/>
            <a:r>
              <a:rPr lang="it-IT" dirty="0"/>
              <a:t>Second </a:t>
            </a:r>
            <a:r>
              <a:rPr lang="it-IT" dirty="0" err="1"/>
              <a:t>level</a:t>
            </a:r>
            <a:endParaRPr lang="it-IT" dirty="0"/>
          </a:p>
          <a:p>
            <a:pPr lvl="2"/>
            <a:r>
              <a:rPr lang="it-IT" dirty="0"/>
              <a:t>Third </a:t>
            </a:r>
            <a:r>
              <a:rPr lang="it-IT" dirty="0" err="1"/>
              <a:t>level</a:t>
            </a:r>
            <a:endParaRPr lang="it-IT" dirty="0"/>
          </a:p>
          <a:p>
            <a:pPr lvl="3"/>
            <a:r>
              <a:rPr lang="it-IT" dirty="0" err="1"/>
              <a:t>Fourth</a:t>
            </a:r>
            <a:r>
              <a:rPr lang="it-IT" dirty="0"/>
              <a:t> </a:t>
            </a:r>
            <a:r>
              <a:rPr lang="it-IT" dirty="0" err="1"/>
              <a:t>level</a:t>
            </a:r>
            <a:endParaRPr lang="it-IT" dirty="0"/>
          </a:p>
          <a:p>
            <a:pPr lvl="4"/>
            <a:r>
              <a:rPr lang="it-IT" dirty="0" err="1"/>
              <a:t>Fifth</a:t>
            </a:r>
            <a:r>
              <a:rPr lang="it-IT" dirty="0"/>
              <a:t> </a:t>
            </a:r>
            <a:r>
              <a:rPr lang="it-IT" dirty="0" err="1"/>
              <a:t>level</a:t>
            </a:r>
            <a:endParaRPr lang="it-IT" dirty="0"/>
          </a:p>
        </p:txBody>
      </p:sp>
      <p:sp>
        <p:nvSpPr>
          <p:cNvPr id="8" name="Text Placeholder 7"/>
          <p:cNvSpPr>
            <a:spLocks noGrp="1"/>
          </p:cNvSpPr>
          <p:nvPr>
            <p:ph type="body" sz="quarter" idx="10" hasCustomPrompt="1"/>
          </p:nvPr>
        </p:nvSpPr>
        <p:spPr>
          <a:xfrm>
            <a:off x="12774612" y="5479523"/>
            <a:ext cx="16453907" cy="1318062"/>
          </a:xfrm>
        </p:spPr>
        <p:txBody>
          <a:bodyPr>
            <a:normAutofit/>
          </a:bodyPr>
          <a:lstStyle>
            <a:lvl1pPr marL="0" indent="0" algn="r">
              <a:buNone/>
              <a:defRPr sz="5400">
                <a:solidFill>
                  <a:srgbClr val="FFFFFF"/>
                </a:solidFill>
              </a:defRPr>
            </a:lvl1pPr>
          </a:lstStyle>
          <a:p>
            <a:pPr lvl="0"/>
            <a:r>
              <a:rPr lang="it-IT" dirty="0"/>
              <a:t>Click to </a:t>
            </a:r>
            <a:r>
              <a:rPr lang="it-IT" dirty="0" err="1"/>
              <a:t>edit</a:t>
            </a:r>
            <a:r>
              <a:rPr lang="it-IT" dirty="0"/>
              <a:t> </a:t>
            </a:r>
            <a:r>
              <a:rPr lang="it-IT" dirty="0" err="1"/>
              <a:t>author’s</a:t>
            </a:r>
            <a:r>
              <a:rPr lang="it-IT" dirty="0"/>
              <a:t> </a:t>
            </a:r>
            <a:r>
              <a:rPr lang="it-IT" dirty="0" err="1"/>
              <a:t>name</a:t>
            </a:r>
            <a:r>
              <a:rPr lang="it-IT" dirty="0"/>
              <a:t> and </a:t>
            </a:r>
            <a:r>
              <a:rPr lang="it-IT" dirty="0" err="1"/>
              <a:t>affiliation</a:t>
            </a:r>
            <a:endParaRPr lang="it-IT" dirty="0"/>
          </a:p>
        </p:txBody>
      </p:sp>
    </p:spTree>
    <p:extLst>
      <p:ext uri="{BB962C8B-B14F-4D97-AF65-F5344CB8AC3E}">
        <p14:creationId xmlns="" xmlns:p14="http://schemas.microsoft.com/office/powerpoint/2010/main" val="3345945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402" y="7006456"/>
            <a:ext cx="22706410" cy="1490481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3784402" y="22486055"/>
            <a:ext cx="22706410" cy="103362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20738924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136958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3215"/>
            <a:ext cx="26112371" cy="17808474"/>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065654" y="28650163"/>
            <a:ext cx="26112371" cy="936505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212093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81421"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389900" y="11396633"/>
            <a:ext cx="12803892" cy="2716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663014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679" y="2279343"/>
            <a:ext cx="26112371" cy="8274950"/>
          </a:xfrm>
        </p:spPr>
        <p:txBody>
          <a:bodyPr/>
          <a:lstStyle/>
          <a:p>
            <a:r>
              <a:rPr lang="en-US"/>
              <a:t>Click to edit Master title style</a:t>
            </a:r>
          </a:p>
        </p:txBody>
      </p:sp>
      <p:sp>
        <p:nvSpPr>
          <p:cNvPr id="3" name="Text Placeholder 2"/>
          <p:cNvSpPr>
            <a:spLocks noGrp="1"/>
          </p:cNvSpPr>
          <p:nvPr>
            <p:ph type="body" idx="1"/>
          </p:nvPr>
        </p:nvSpPr>
        <p:spPr>
          <a:xfrm>
            <a:off x="2086687" y="10494814"/>
            <a:ext cx="12809147"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86687" y="15638164"/>
            <a:ext cx="12809147"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26827" y="10494814"/>
            <a:ext cx="12872223" cy="51433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26827" y="15638164"/>
            <a:ext cx="12872223" cy="230013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37827512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1583873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2343812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83760309-1331-4F8F-AC1F-972AC9046391}" type="datetime1">
              <a:rPr lang="fr-FR" smtClean="0"/>
              <a:pPr/>
              <a:t>30/10/2019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2872223" y="6164110"/>
            <a:ext cx="15326827" cy="30424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686869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687" y="2854114"/>
            <a:ext cx="9765859" cy="9989398"/>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2872223" y="6164110"/>
            <a:ext cx="15326827" cy="304240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86687" y="12843511"/>
            <a:ext cx="9765859" cy="237941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811340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2280487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4" y="2279325"/>
            <a:ext cx="6528093" cy="36280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081429" y="2279325"/>
            <a:ext cx="19079692" cy="36280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24ED9-1BAC-43CE-92AB-135E2507265C}"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227733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97"/>
            <a:ext cx="25733931" cy="8502880"/>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96765-7664-41F5-8267-06B87A0274DD}" type="datetime1">
              <a:rPr lang="fr-FR" smtClean="0"/>
              <a:pPr/>
              <a:t>30/10/2019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1513761"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15389900" y="9989411"/>
            <a:ext cx="13371552" cy="282537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21FF9947-2A44-4499-8893-791A730D1CEB}" type="datetime1">
              <a:rPr lang="fr-FR" smtClean="0"/>
              <a:pPr/>
              <a:t>30/10/2019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1513761" y="9583086"/>
            <a:ext cx="13376810"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15379396" y="9583086"/>
            <a:ext cx="13382065" cy="39937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5379396" y="13576859"/>
            <a:ext cx="13382065" cy="246662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A2CD4740-CB78-4DA2-9449-5BA6BAB8E8B9}" type="datetime1">
              <a:rPr lang="fr-FR" smtClean="0"/>
              <a:pPr/>
              <a:t>30/10/2019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74D13E3-8353-4C2E-BE7C-26AE1B623ED5}" type="datetime1">
              <a:rPr lang="fr-FR" smtClean="0"/>
              <a:pPr/>
              <a:t>30/10/2019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13025-920A-462C-B19C-06B25E7A86DA}" type="datetime1">
              <a:rPr lang="fr-FR" smtClean="0"/>
              <a:pPr/>
              <a:t>30/10/2019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a:xfrm>
            <a:off x="22958703" y="39680118"/>
            <a:ext cx="7064216" cy="2279326"/>
          </a:xfrm>
        </p:spPr>
        <p:txBody>
          <a:bodyPr/>
          <a:lstStyle/>
          <a:p>
            <a:fld id="{FCAEAE96-855E-42B1-8DE9-9C9E68DE18C5}" type="slidenum">
              <a:rPr lang="fr-FR" smtClean="0"/>
              <a:pPr/>
              <a:t>‹Nº›</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9" y="1704542"/>
            <a:ext cx="9960336" cy="7254204"/>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11836767" y="1704558"/>
            <a:ext cx="16924685" cy="365386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1513769" y="8958760"/>
            <a:ext cx="9960336" cy="292843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4D6D2-AC3E-41CF-B9A3-5BCCE2F511AB}" type="datetime1">
              <a:rPr lang="fr-FR" smtClean="0"/>
              <a:pPr/>
              <a:t>30/10/2019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3"/>
            <a:ext cx="18165128" cy="3537915"/>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5934154" y="3825307"/>
            <a:ext cx="18165128" cy="256870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5934154" y="33506104"/>
            <a:ext cx="18165128" cy="5024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128312-C233-4B5A-993A-6F581BBA2EDC}" type="datetime1">
              <a:rPr lang="fr-FR" smtClean="0"/>
              <a:pPr/>
              <a:t>30/10/2019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CAEAE96-855E-42B1-8DE9-9C9E68DE18C5}" type="slidenum">
              <a:rPr lang="fr-FR" smtClean="0"/>
              <a:pPr/>
              <a:t>‹Nº›</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4"/>
            <a:ext cx="27247692" cy="7135284"/>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1513761" y="9989411"/>
            <a:ext cx="27247692" cy="282537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1513761" y="39680118"/>
            <a:ext cx="7064216"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1CCFA5E1-D094-4A0B-B20B-B561C85E6A82}" type="datetime1">
              <a:rPr lang="fr-FR" smtClean="0"/>
              <a:pPr/>
              <a:t>30/10/2019</a:t>
            </a:fld>
            <a:endParaRPr lang="fr-FR"/>
          </a:p>
        </p:txBody>
      </p:sp>
      <p:sp>
        <p:nvSpPr>
          <p:cNvPr id="5" name="Footer Placeholder 4"/>
          <p:cNvSpPr>
            <a:spLocks noGrp="1"/>
          </p:cNvSpPr>
          <p:nvPr>
            <p:ph type="ftr" sz="quarter" idx="3"/>
          </p:nvPr>
        </p:nvSpPr>
        <p:spPr>
          <a:xfrm>
            <a:off x="10344031" y="39680118"/>
            <a:ext cx="9587151"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21697236" y="39680118"/>
            <a:ext cx="7064216"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FCAEAE96-855E-42B1-8DE9-9C9E68DE18C5}" type="slidenum">
              <a:rPr lang="fr-FR" smtClean="0"/>
              <a:pPr/>
              <a:t>‹Nº›</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9343"/>
            <a:ext cx="26112371" cy="82749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081421" y="11396633"/>
            <a:ext cx="26112371" cy="2716363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081421" y="39680118"/>
            <a:ext cx="6811923" cy="2279326"/>
          </a:xfrm>
          <a:prstGeom prst="rect">
            <a:avLst/>
          </a:prstGeom>
        </p:spPr>
        <p:txBody>
          <a:bodyPr vert="horz" lIns="91440" tIns="45720" rIns="91440" bIns="45720" rtlCol="0" anchor="ctr"/>
          <a:lstStyle>
            <a:lvl1pPr algn="l">
              <a:defRPr sz="1200">
                <a:solidFill>
                  <a:schemeClr val="tx1">
                    <a:tint val="75000"/>
                  </a:schemeClr>
                </a:solidFill>
              </a:defRPr>
            </a:lvl1pPr>
          </a:lstStyle>
          <a:p>
            <a:fld id="{4FA24ED9-1BAC-43CE-92AB-135E2507265C}" type="datetimeFigureOut">
              <a:rPr lang="en-US" smtClean="0"/>
              <a:pPr/>
              <a:t>10/30/2019</a:t>
            </a:fld>
            <a:endParaRPr lang="en-US"/>
          </a:p>
        </p:txBody>
      </p:sp>
      <p:sp>
        <p:nvSpPr>
          <p:cNvPr id="5" name="Footer Placeholder 4"/>
          <p:cNvSpPr>
            <a:spLocks noGrp="1"/>
          </p:cNvSpPr>
          <p:nvPr>
            <p:ph type="ftr" sz="quarter" idx="3"/>
          </p:nvPr>
        </p:nvSpPr>
        <p:spPr>
          <a:xfrm>
            <a:off x="10028665" y="39680118"/>
            <a:ext cx="10217884" cy="22793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80118"/>
            <a:ext cx="6811923" cy="2279326"/>
          </a:xfrm>
          <a:prstGeom prst="rect">
            <a:avLst/>
          </a:prstGeom>
        </p:spPr>
        <p:txBody>
          <a:bodyPr vert="horz" lIns="91440" tIns="45720" rIns="91440" bIns="45720" rtlCol="0" anchor="ctr"/>
          <a:lstStyle>
            <a:lvl1pPr algn="r">
              <a:defRPr sz="1200">
                <a:solidFill>
                  <a:schemeClr val="tx1">
                    <a:tint val="75000"/>
                  </a:schemeClr>
                </a:solidFill>
              </a:defRPr>
            </a:lvl1pPr>
          </a:lstStyle>
          <a:p>
            <a:fld id="{24F29872-1DA2-4001-977B-942AFF1DF91F}" type="slidenum">
              <a:rPr lang="en-US" smtClean="0"/>
              <a:pPr/>
              <a:t>‹Nº›</a:t>
            </a:fld>
            <a:endParaRPr lang="en-US"/>
          </a:p>
        </p:txBody>
      </p:sp>
    </p:spTree>
    <p:extLst>
      <p:ext uri="{BB962C8B-B14F-4D97-AF65-F5344CB8AC3E}">
        <p14:creationId xmlns="" xmlns:p14="http://schemas.microsoft.com/office/powerpoint/2010/main" val="1664086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2089196"/>
          </a:xfrm>
          <a:noFill/>
        </p:spPr>
        <p:txBody>
          <a:bodyPr/>
          <a:lstStyle/>
          <a:p>
            <a:r>
              <a:rPr lang="en-GB" dirty="0" smtClean="0">
                <a:latin typeface="TiTULO "/>
                <a:cs typeface="Arial" pitchFamily="34" charset="0"/>
              </a:rPr>
              <a:t>Food For </a:t>
            </a:r>
            <a:r>
              <a:rPr lang="en-GB" dirty="0" err="1" smtClean="0">
                <a:latin typeface="TiTULO "/>
                <a:cs typeface="Arial" pitchFamily="34" charset="0"/>
              </a:rPr>
              <a:t>Celiacs</a:t>
            </a:r>
            <a:r>
              <a:rPr lang="en-GB" dirty="0" smtClean="0">
                <a:latin typeface="TiTULO "/>
                <a:cs typeface="Arial" pitchFamily="34" charset="0"/>
              </a:rPr>
              <a:t> With Black </a:t>
            </a:r>
            <a:r>
              <a:rPr lang="en-GB" dirty="0" err="1" smtClean="0">
                <a:latin typeface="TiTULO "/>
                <a:cs typeface="Arial" pitchFamily="34" charset="0"/>
              </a:rPr>
              <a:t>Quinoa</a:t>
            </a:r>
            <a:r>
              <a:rPr lang="en-GB" dirty="0" smtClean="0">
                <a:latin typeface="TiTULO "/>
                <a:cs typeface="Arial" pitchFamily="34" charset="0"/>
              </a:rPr>
              <a:t> (</a:t>
            </a:r>
            <a:r>
              <a:rPr lang="en-GB" i="1" dirty="0" err="1" smtClean="0">
                <a:latin typeface="TiTULO "/>
                <a:cs typeface="Arial" pitchFamily="34" charset="0"/>
              </a:rPr>
              <a:t>Chenopodium</a:t>
            </a:r>
            <a:r>
              <a:rPr lang="en-GB" i="1" dirty="0" smtClean="0">
                <a:latin typeface="TiTULO "/>
                <a:cs typeface="Arial" pitchFamily="34" charset="0"/>
              </a:rPr>
              <a:t> </a:t>
            </a:r>
            <a:r>
              <a:rPr lang="en-GB" i="1" dirty="0" err="1" smtClean="0">
                <a:latin typeface="TiTULO "/>
                <a:cs typeface="Arial" pitchFamily="34" charset="0"/>
              </a:rPr>
              <a:t>petiolare</a:t>
            </a:r>
            <a:r>
              <a:rPr lang="en-GB" i="1" dirty="0" smtClean="0">
                <a:latin typeface="TiTULO "/>
                <a:cs typeface="Arial" pitchFamily="34" charset="0"/>
              </a:rPr>
              <a:t> </a:t>
            </a:r>
            <a:r>
              <a:rPr lang="en-GB" i="1" dirty="0" err="1" smtClean="0">
                <a:latin typeface="TiTULO "/>
                <a:cs typeface="Arial" pitchFamily="34" charset="0"/>
              </a:rPr>
              <a:t>kunth</a:t>
            </a:r>
            <a:r>
              <a:rPr lang="en-GB" dirty="0" smtClean="0">
                <a:latin typeface="TiTULO "/>
                <a:cs typeface="Arial" pitchFamily="34" charset="0"/>
              </a:rPr>
              <a:t>)</a:t>
            </a:r>
            <a:r>
              <a:rPr lang="es-ES" dirty="0" smtClean="0">
                <a:latin typeface="Arial" pitchFamily="34" charset="0"/>
                <a:cs typeface="Arial" pitchFamily="34" charset="0"/>
              </a:rPr>
              <a:t/>
            </a:r>
            <a:br>
              <a:rPr lang="es-ES" dirty="0" smtClean="0">
                <a:latin typeface="Arial" pitchFamily="34" charset="0"/>
                <a:cs typeface="Arial" pitchFamily="34" charset="0"/>
              </a:rPr>
            </a:br>
            <a:endParaRPr lang="en-US" dirty="0">
              <a:latin typeface="Arial" pitchFamily="34" charset="0"/>
              <a:cs typeface="Arial" pitchFamily="34" charset="0"/>
            </a:endParaRPr>
          </a:p>
        </p:txBody>
      </p:sp>
      <p:sp>
        <p:nvSpPr>
          <p:cNvPr id="4" name="Text Placeholder 3"/>
          <p:cNvSpPr>
            <a:spLocks noGrp="1"/>
          </p:cNvSpPr>
          <p:nvPr>
            <p:ph type="body" sz="quarter" idx="10"/>
          </p:nvPr>
        </p:nvSpPr>
        <p:spPr>
          <a:xfrm>
            <a:off x="1207196" y="8475572"/>
            <a:ext cx="27416044" cy="32689904"/>
          </a:xfrm>
        </p:spPr>
        <p:txBody>
          <a:bodyPr/>
          <a:lstStyle/>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smtClean="0">
              <a:solidFill>
                <a:schemeClr val="tx1"/>
              </a:solidFill>
              <a:latin typeface="Arial" pitchFamily="34" charset="0"/>
              <a:cs typeface="Arial" pitchFamily="34" charset="0"/>
            </a:endParaRPr>
          </a:p>
          <a:p>
            <a:endParaRPr lang="en-US" dirty="0">
              <a:solidFill>
                <a:schemeClr val="tx1"/>
              </a:solidFill>
              <a:latin typeface="Arial" pitchFamily="34" charset="0"/>
              <a:cs typeface="Arial" pitchFamily="34" charset="0"/>
            </a:endParaRPr>
          </a:p>
        </p:txBody>
      </p:sp>
      <p:sp>
        <p:nvSpPr>
          <p:cNvPr id="8" name="TextBox 7"/>
          <p:cNvSpPr txBox="1"/>
          <p:nvPr/>
        </p:nvSpPr>
        <p:spPr>
          <a:xfrm>
            <a:off x="1635824" y="4189292"/>
            <a:ext cx="27423189" cy="1754326"/>
          </a:xfrm>
          <a:prstGeom prst="rect">
            <a:avLst/>
          </a:prstGeom>
          <a:solidFill>
            <a:srgbClr val="663399"/>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5400" dirty="0" smtClean="0">
                <a:solidFill>
                  <a:schemeClr val="tx1"/>
                </a:solidFill>
                <a:latin typeface="Cuerpo"/>
                <a:cs typeface="Arial" pitchFamily="34" charset="0"/>
              </a:rPr>
              <a:t>Authors: </a:t>
            </a:r>
            <a:r>
              <a:rPr lang="es-AR" sz="5400" dirty="0" smtClean="0">
                <a:solidFill>
                  <a:schemeClr val="tx1"/>
                </a:solidFill>
                <a:latin typeface="Cuerpo"/>
                <a:cs typeface="Arial" pitchFamily="34" charset="0"/>
              </a:rPr>
              <a:t>Melanie Mesa - Soledad Soto - Dr. Juan B. Beltramino</a:t>
            </a:r>
            <a:endParaRPr lang="es-ES" sz="5400" dirty="0" smtClean="0">
              <a:solidFill>
                <a:schemeClr val="tx1"/>
              </a:solidFill>
              <a:latin typeface="Cuerpo"/>
              <a:cs typeface="Arial" pitchFamily="34" charset="0"/>
            </a:endParaRPr>
          </a:p>
          <a:p>
            <a:r>
              <a:rPr lang="en-GB" sz="5400" dirty="0" smtClean="0">
                <a:solidFill>
                  <a:schemeClr val="tx1"/>
                </a:solidFill>
                <a:latin typeface="Cuerpo"/>
                <a:cs typeface="Arial" pitchFamily="34" charset="0"/>
              </a:rPr>
              <a:t>Provincial Agricultural School. </a:t>
            </a:r>
            <a:r>
              <a:rPr lang="es-AR" sz="5400" dirty="0" smtClean="0">
                <a:solidFill>
                  <a:schemeClr val="tx1"/>
                </a:solidFill>
                <a:latin typeface="Cuerpo"/>
                <a:cs typeface="Arial" pitchFamily="34" charset="0"/>
              </a:rPr>
              <a:t>N ° 1 - Gobernador Gregores Santa Cruz, Argentina</a:t>
            </a:r>
            <a:r>
              <a:rPr lang="es-AR" sz="5400" b="1" dirty="0" smtClean="0">
                <a:solidFill>
                  <a:schemeClr val="tx1"/>
                </a:solidFill>
                <a:latin typeface="Cuerpo"/>
                <a:cs typeface="Arial" pitchFamily="34" charset="0"/>
              </a:rPr>
              <a:t>.</a:t>
            </a:r>
            <a:endParaRPr lang="es-ES" sz="5400" b="1" dirty="0" smtClean="0">
              <a:solidFill>
                <a:schemeClr val="tx1"/>
              </a:solidFill>
              <a:latin typeface="Cuerpo"/>
              <a:cs typeface="Arial" pitchFamily="34" charset="0"/>
            </a:endParaRPr>
          </a:p>
        </p:txBody>
      </p:sp>
      <p:pic>
        <p:nvPicPr>
          <p:cNvPr id="10" name="Picture 9"/>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506615" y="39238935"/>
            <a:ext cx="27423189" cy="2504651"/>
          </a:xfrm>
          <a:prstGeom prst="rect">
            <a:avLst/>
          </a:prstGeom>
        </p:spPr>
      </p:pic>
      <p:sp>
        <p:nvSpPr>
          <p:cNvPr id="18" name="17 Rectángulo"/>
          <p:cNvSpPr/>
          <p:nvPr/>
        </p:nvSpPr>
        <p:spPr>
          <a:xfrm>
            <a:off x="10351260" y="34407566"/>
            <a:ext cx="184730" cy="400110"/>
          </a:xfrm>
          <a:prstGeom prst="rect">
            <a:avLst/>
          </a:prstGeom>
          <a:noFill/>
        </p:spPr>
        <p:txBody>
          <a:bodyPr wrap="none" lIns="91440" tIns="45720" rIns="91440" bIns="45720">
            <a:spAutoFit/>
          </a:bodyPr>
          <a:lstStyle/>
          <a:p>
            <a:pPr algn="ctr"/>
            <a:endParaRPr lang="es-ES" sz="2000" b="1" cap="none" spc="0" dirty="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cs typeface="Arial" pitchFamily="34" charset="0"/>
            </a:endParaRPr>
          </a:p>
        </p:txBody>
      </p:sp>
      <p:sp>
        <p:nvSpPr>
          <p:cNvPr id="20" name="19 Rectángulo"/>
          <p:cNvSpPr/>
          <p:nvPr/>
        </p:nvSpPr>
        <p:spPr>
          <a:xfrm>
            <a:off x="18852382" y="35139337"/>
            <a:ext cx="9215502" cy="3625947"/>
          </a:xfrm>
          <a:prstGeom prst="rect">
            <a:avLst/>
          </a:prstGeom>
          <a:noFill/>
          <a:ln>
            <a:solidFill>
              <a:schemeClr val="tx1"/>
            </a:solidFill>
          </a:ln>
        </p:spPr>
        <p:txBody>
          <a:bodyPr wrap="square" lIns="180000" tIns="180000" rIns="180000" bIns="180000">
            <a:spAutoFit/>
          </a:bodyPr>
          <a:lstStyle/>
          <a:p>
            <a:r>
              <a:rPr lang="en-GB" sz="3200" u="sng" dirty="0" smtClean="0">
                <a:latin typeface="Cuerpo"/>
              </a:rPr>
              <a:t>CONCLUSION</a:t>
            </a:r>
            <a:endParaRPr lang="es-AR" sz="3200" u="sng" dirty="0" smtClean="0">
              <a:latin typeface="Cuerpo"/>
            </a:endParaRPr>
          </a:p>
          <a:p>
            <a:r>
              <a:rPr lang="en-GB" sz="3200" dirty="0" smtClean="0">
                <a:latin typeface="Cuerpo"/>
              </a:rPr>
              <a:t>  </a:t>
            </a:r>
            <a:endParaRPr lang="es-AR" sz="3200" dirty="0" smtClean="0">
              <a:latin typeface="Cuerpo"/>
            </a:endParaRPr>
          </a:p>
          <a:p>
            <a:pPr algn="just"/>
            <a:r>
              <a:rPr lang="en-GB" sz="3200" dirty="0" smtClean="0">
                <a:latin typeface="Cuerpo"/>
              </a:rPr>
              <a:t>It was possible to develop a product potentially suitable for </a:t>
            </a:r>
            <a:r>
              <a:rPr lang="en-GB" sz="3200" dirty="0" err="1" smtClean="0">
                <a:latin typeface="Cuerpo"/>
              </a:rPr>
              <a:t>coeliacs</a:t>
            </a:r>
            <a:r>
              <a:rPr lang="en-GB" sz="3200" dirty="0" smtClean="0">
                <a:latin typeface="Cuerpo"/>
              </a:rPr>
              <a:t>, rich nutritionally, using natural raw material from the Governor </a:t>
            </a:r>
            <a:r>
              <a:rPr lang="en-GB" sz="3200" dirty="0" err="1" smtClean="0">
                <a:latin typeface="Cuerpo"/>
              </a:rPr>
              <a:t>Gregores</a:t>
            </a:r>
            <a:r>
              <a:rPr lang="en-GB" sz="3200" dirty="0" smtClean="0">
                <a:latin typeface="Cuerpo"/>
              </a:rPr>
              <a:t> area and at a lower cost than commercial bars.</a:t>
            </a:r>
            <a:endParaRPr lang="es-AR" sz="3200" dirty="0" smtClean="0">
              <a:latin typeface="Cuerpo"/>
            </a:endParaRPr>
          </a:p>
          <a:p>
            <a:pPr algn="ctr"/>
            <a:endParaRPr lang="es-ES" sz="2000" b="1" cap="none" spc="0" dirty="0">
              <a:ln w="12700">
                <a:solidFill>
                  <a:schemeClr val="tx2">
                    <a:satMod val="155000"/>
                  </a:schemeClr>
                </a:solidFill>
                <a:prstDash val="solid"/>
              </a:ln>
              <a:effectLst>
                <a:outerShdw blurRad="41275" dist="20320" dir="1800000" algn="tl" rotWithShape="0">
                  <a:srgbClr val="000000">
                    <a:alpha val="40000"/>
                  </a:srgbClr>
                </a:outerShdw>
              </a:effectLst>
              <a:latin typeface="Arial" pitchFamily="34" charset="0"/>
              <a:cs typeface="Arial" pitchFamily="34" charset="0"/>
            </a:endParaRPr>
          </a:p>
        </p:txBody>
      </p:sp>
      <p:pic>
        <p:nvPicPr>
          <p:cNvPr id="21" name="20 Imagen" descr="E:\BARRITAS\FOTOS\IMG-20190806-WA0074 a.jpg"/>
          <p:cNvPicPr/>
          <p:nvPr/>
        </p:nvPicPr>
        <p:blipFill>
          <a:blip r:embed="rId5"/>
          <a:srcRect/>
          <a:stretch>
            <a:fillRect/>
          </a:stretch>
        </p:blipFill>
        <p:spPr bwMode="auto">
          <a:xfrm>
            <a:off x="1707262" y="14762116"/>
            <a:ext cx="2399457" cy="1800000"/>
          </a:xfrm>
          <a:prstGeom prst="rect">
            <a:avLst/>
          </a:prstGeom>
          <a:noFill/>
          <a:ln w="9525">
            <a:solidFill>
              <a:schemeClr val="tx1"/>
            </a:solidFill>
            <a:miter lim="800000"/>
            <a:headEnd/>
            <a:tailEnd/>
          </a:ln>
        </p:spPr>
      </p:pic>
      <p:pic>
        <p:nvPicPr>
          <p:cNvPr id="22" name="21 Imagen" descr="E:\BARRITAS\FOTOS\IMG-20190806-WA0018a.jpg"/>
          <p:cNvPicPr/>
          <p:nvPr/>
        </p:nvPicPr>
        <p:blipFill>
          <a:blip r:embed="rId6"/>
          <a:srcRect/>
          <a:stretch>
            <a:fillRect/>
          </a:stretch>
        </p:blipFill>
        <p:spPr bwMode="auto">
          <a:xfrm>
            <a:off x="5136286" y="14833554"/>
            <a:ext cx="2400000" cy="1800000"/>
          </a:xfrm>
          <a:prstGeom prst="rect">
            <a:avLst/>
          </a:prstGeom>
          <a:noFill/>
          <a:ln w="9525">
            <a:solidFill>
              <a:schemeClr val="tx1"/>
            </a:solidFill>
            <a:miter lim="800000"/>
            <a:headEnd/>
            <a:tailEnd/>
          </a:ln>
        </p:spPr>
      </p:pic>
      <p:pic>
        <p:nvPicPr>
          <p:cNvPr id="24" name="23 Imagen" descr="E:\BARRITAS\FOTOS\20190614_104908.jpg"/>
          <p:cNvPicPr/>
          <p:nvPr/>
        </p:nvPicPr>
        <p:blipFill>
          <a:blip r:embed="rId7" cstate="print"/>
          <a:srcRect l="24936" r="8111" b="16280"/>
          <a:stretch>
            <a:fillRect/>
          </a:stretch>
        </p:blipFill>
        <p:spPr bwMode="auto">
          <a:xfrm>
            <a:off x="3136022" y="17333884"/>
            <a:ext cx="1917978" cy="1800000"/>
          </a:xfrm>
          <a:prstGeom prst="rect">
            <a:avLst/>
          </a:prstGeom>
          <a:noFill/>
          <a:ln w="9525">
            <a:solidFill>
              <a:schemeClr val="tx1"/>
            </a:solidFill>
            <a:miter lim="800000"/>
            <a:headEnd/>
            <a:tailEnd/>
          </a:ln>
        </p:spPr>
      </p:pic>
      <p:pic>
        <p:nvPicPr>
          <p:cNvPr id="2051" name="Picture 3"/>
          <p:cNvPicPr>
            <a:picLocks noChangeAspect="1" noChangeArrowheads="1"/>
          </p:cNvPicPr>
          <p:nvPr/>
        </p:nvPicPr>
        <p:blipFill>
          <a:blip r:embed="rId8"/>
          <a:srcRect/>
          <a:stretch>
            <a:fillRect/>
          </a:stretch>
        </p:blipFill>
        <p:spPr bwMode="auto">
          <a:xfrm>
            <a:off x="1492948" y="20191404"/>
            <a:ext cx="2390775" cy="17907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9"/>
          <a:srcRect/>
          <a:stretch>
            <a:fillRect/>
          </a:stretch>
        </p:blipFill>
        <p:spPr bwMode="auto">
          <a:xfrm>
            <a:off x="5493476" y="20048528"/>
            <a:ext cx="1343025" cy="1790700"/>
          </a:xfrm>
          <a:prstGeom prst="rect">
            <a:avLst/>
          </a:prstGeom>
          <a:noFill/>
          <a:ln w="9525">
            <a:noFill/>
            <a:miter lim="800000"/>
            <a:headEnd/>
            <a:tailEnd/>
          </a:ln>
          <a:effectLst/>
        </p:spPr>
      </p:pic>
      <p:sp>
        <p:nvSpPr>
          <p:cNvPr id="29" name="Rectangle 2"/>
          <p:cNvSpPr>
            <a:spLocks noChangeArrowheads="1"/>
          </p:cNvSpPr>
          <p:nvPr/>
        </p:nvSpPr>
        <p:spPr bwMode="auto">
          <a:xfrm>
            <a:off x="1350073" y="6546746"/>
            <a:ext cx="27717944" cy="6519047"/>
          </a:xfrm>
          <a:prstGeom prst="rect">
            <a:avLst/>
          </a:prstGeom>
          <a:noFill/>
          <a:ln w="9525">
            <a:solidFill>
              <a:schemeClr val="tx1"/>
            </a:solidFill>
            <a:miter lim="800000"/>
            <a:headEnd/>
            <a:tailEnd/>
          </a:ln>
          <a:effectLst/>
        </p:spPr>
        <p:txBody>
          <a:bodyPr vert="horz" wrap="square" lIns="180000" tIns="180000" rIns="180000" bIns="180000" numCol="1" anchor="ctr" anchorCtr="0" compatLnSpc="1">
            <a:prstTxWarp prst="textNoShape">
              <a:avLst/>
            </a:prstTxWarp>
            <a:spAutoFit/>
          </a:bodyPr>
          <a:lstStyle/>
          <a:p>
            <a:r>
              <a:rPr lang="es-ES" sz="3200" u="sng" dirty="0" smtClean="0">
                <a:latin typeface="Cuerpo"/>
              </a:rPr>
              <a:t>INTRODUCTION</a:t>
            </a:r>
            <a:endParaRPr lang="es-AR" sz="3200" u="sng" dirty="0" smtClean="0">
              <a:latin typeface="Cuerpo"/>
            </a:endParaRPr>
          </a:p>
          <a:p>
            <a:r>
              <a:rPr lang="es-ES" sz="3200" dirty="0" smtClean="0">
                <a:latin typeface="Cuerpo"/>
              </a:rPr>
              <a:t> </a:t>
            </a:r>
            <a:endParaRPr lang="es-AR" sz="3200" dirty="0" smtClean="0">
              <a:latin typeface="Cuerpo"/>
            </a:endParaRPr>
          </a:p>
          <a:p>
            <a:r>
              <a:rPr lang="es-ES" sz="3200" dirty="0" smtClean="0">
                <a:latin typeface="Cuerpo"/>
              </a:rPr>
              <a:t> </a:t>
            </a:r>
            <a:r>
              <a:rPr lang="es-ES" sz="3200" dirty="0" err="1" smtClean="0">
                <a:latin typeface="Cuerpo"/>
              </a:rPr>
              <a:t>The</a:t>
            </a:r>
            <a:r>
              <a:rPr lang="es-ES" sz="3200" dirty="0" smtClean="0">
                <a:latin typeface="Cuerpo"/>
              </a:rPr>
              <a:t> </a:t>
            </a:r>
            <a:r>
              <a:rPr lang="es-ES" sz="3200" dirty="0" smtClean="0">
                <a:latin typeface="Cuerpo"/>
              </a:rPr>
              <a:t>manufacture of </a:t>
            </a:r>
            <a:r>
              <a:rPr lang="es-ES" sz="3200" dirty="0" err="1" smtClean="0">
                <a:latin typeface="Cuerpo"/>
              </a:rPr>
              <a:t>food</a:t>
            </a:r>
            <a:r>
              <a:rPr lang="es-ES" sz="3200" dirty="0" smtClean="0">
                <a:latin typeface="Cuerpo"/>
              </a:rPr>
              <a:t> </a:t>
            </a:r>
            <a:r>
              <a:rPr lang="es-ES" sz="3200" dirty="0" err="1" smtClean="0">
                <a:latin typeface="Cuerpo"/>
              </a:rPr>
              <a:t>products</a:t>
            </a:r>
            <a:r>
              <a:rPr lang="es-ES" sz="3200" dirty="0" smtClean="0">
                <a:latin typeface="Cuerpo"/>
              </a:rPr>
              <a:t> in </a:t>
            </a:r>
            <a:r>
              <a:rPr lang="es-ES" sz="3200" dirty="0" err="1" smtClean="0">
                <a:latin typeface="Cuerpo"/>
              </a:rPr>
              <a:t>southern</a:t>
            </a:r>
            <a:r>
              <a:rPr lang="es-ES" sz="3200" dirty="0" smtClean="0">
                <a:latin typeface="Cuerpo"/>
              </a:rPr>
              <a:t> Patagonia </a:t>
            </a:r>
            <a:r>
              <a:rPr lang="es-ES" sz="3200" dirty="0" err="1" smtClean="0">
                <a:latin typeface="Cuerpo"/>
              </a:rPr>
              <a:t>is</a:t>
            </a:r>
            <a:r>
              <a:rPr lang="es-ES" sz="3200" dirty="0" smtClean="0">
                <a:latin typeface="Cuerpo"/>
              </a:rPr>
              <a:t> </a:t>
            </a:r>
            <a:r>
              <a:rPr lang="es-ES" sz="3200" dirty="0" err="1" smtClean="0">
                <a:latin typeface="Cuerpo"/>
              </a:rPr>
              <a:t>characterized</a:t>
            </a:r>
            <a:r>
              <a:rPr lang="es-ES" sz="3200" dirty="0" smtClean="0">
                <a:latin typeface="Cuerpo"/>
              </a:rPr>
              <a:t> </a:t>
            </a:r>
            <a:r>
              <a:rPr lang="es-ES" sz="3200" dirty="0" err="1" smtClean="0">
                <a:latin typeface="Cuerpo"/>
              </a:rPr>
              <a:t>by</a:t>
            </a:r>
            <a:r>
              <a:rPr lang="es-ES" sz="3200" dirty="0" smtClean="0">
                <a:latin typeface="Cuerpo"/>
              </a:rPr>
              <a:t> </a:t>
            </a:r>
            <a:r>
              <a:rPr lang="es-ES" sz="3200" dirty="0" err="1" smtClean="0">
                <a:latin typeface="Cuerpo"/>
              </a:rPr>
              <a:t>having</a:t>
            </a:r>
            <a:r>
              <a:rPr lang="es-ES" sz="3200" dirty="0" smtClean="0">
                <a:latin typeface="Cuerpo"/>
              </a:rPr>
              <a:t> a </a:t>
            </a:r>
            <a:r>
              <a:rPr lang="es-ES" sz="3200" dirty="0" err="1" smtClean="0">
                <a:latin typeface="Cuerpo"/>
              </a:rPr>
              <a:t>high</a:t>
            </a:r>
            <a:r>
              <a:rPr lang="es-ES" sz="3200" dirty="0" smtClean="0">
                <a:latin typeface="Cuerpo"/>
              </a:rPr>
              <a:t> </a:t>
            </a:r>
            <a:r>
              <a:rPr lang="es-ES" sz="3200" dirty="0" err="1" smtClean="0">
                <a:latin typeface="Cuerpo"/>
              </a:rPr>
              <a:t>dependence</a:t>
            </a:r>
            <a:r>
              <a:rPr lang="es-ES" sz="3200" dirty="0" smtClean="0">
                <a:latin typeface="Cuerpo"/>
              </a:rPr>
              <a:t> </a:t>
            </a:r>
            <a:r>
              <a:rPr lang="es-ES" sz="3200" dirty="0" err="1" smtClean="0">
                <a:latin typeface="Cuerpo"/>
              </a:rPr>
              <a:t>on</a:t>
            </a:r>
            <a:r>
              <a:rPr lang="es-ES" sz="3200" dirty="0" smtClean="0">
                <a:latin typeface="Cuerpo"/>
              </a:rPr>
              <a:t> </a:t>
            </a:r>
            <a:r>
              <a:rPr lang="es-ES" sz="3200" dirty="0" err="1" smtClean="0">
                <a:latin typeface="Cuerpo"/>
              </a:rPr>
              <a:t>traditional</a:t>
            </a:r>
            <a:r>
              <a:rPr lang="es-ES" sz="3200" dirty="0" smtClean="0">
                <a:latin typeface="Cuerpo"/>
              </a:rPr>
              <a:t> </a:t>
            </a:r>
            <a:r>
              <a:rPr lang="es-ES" sz="3200" dirty="0" err="1" smtClean="0">
                <a:latin typeface="Cuerpo"/>
              </a:rPr>
              <a:t>raw</a:t>
            </a:r>
            <a:r>
              <a:rPr lang="es-ES" sz="3200" dirty="0" smtClean="0">
                <a:latin typeface="Cuerpo"/>
              </a:rPr>
              <a:t> </a:t>
            </a:r>
            <a:r>
              <a:rPr lang="es-ES" sz="3200" dirty="0" err="1" smtClean="0">
                <a:latin typeface="Cuerpo"/>
              </a:rPr>
              <a:t>materials</a:t>
            </a:r>
            <a:r>
              <a:rPr lang="es-ES" sz="3200" dirty="0" smtClean="0">
                <a:latin typeface="Cuerpo"/>
              </a:rPr>
              <a:t> </a:t>
            </a:r>
            <a:r>
              <a:rPr lang="es-ES" sz="3200" dirty="0" err="1" smtClean="0">
                <a:latin typeface="Cuerpo"/>
              </a:rPr>
              <a:t>for</a:t>
            </a:r>
            <a:r>
              <a:rPr lang="es-ES" sz="3200" dirty="0" smtClean="0">
                <a:latin typeface="Cuerpo"/>
              </a:rPr>
              <a:t> </a:t>
            </a:r>
            <a:r>
              <a:rPr lang="es-ES" sz="3200" dirty="0" err="1" smtClean="0">
                <a:latin typeface="Cuerpo"/>
              </a:rPr>
              <a:t>processing</a:t>
            </a:r>
            <a:r>
              <a:rPr lang="es-ES" sz="3200" dirty="0" smtClean="0">
                <a:latin typeface="Cuerpo"/>
              </a:rPr>
              <a:t>, </a:t>
            </a:r>
            <a:r>
              <a:rPr lang="es-ES" sz="3200" dirty="0" err="1" smtClean="0">
                <a:latin typeface="Cuerpo"/>
              </a:rPr>
              <a:t>which</a:t>
            </a:r>
            <a:r>
              <a:rPr lang="es-ES" sz="3200" dirty="0" smtClean="0">
                <a:latin typeface="Cuerpo"/>
              </a:rPr>
              <a:t> </a:t>
            </a:r>
            <a:r>
              <a:rPr lang="es-ES" sz="3200" dirty="0" err="1" smtClean="0">
                <a:latin typeface="Cuerpo"/>
              </a:rPr>
              <a:t>makes</a:t>
            </a:r>
            <a:r>
              <a:rPr lang="es-ES" sz="3200" dirty="0" smtClean="0">
                <a:latin typeface="Cuerpo"/>
              </a:rPr>
              <a:t> </a:t>
            </a:r>
            <a:r>
              <a:rPr lang="es-ES" sz="3200" dirty="0" err="1" smtClean="0">
                <a:latin typeface="Cuerpo"/>
              </a:rPr>
              <a:t>the</a:t>
            </a:r>
            <a:r>
              <a:rPr lang="es-ES" sz="3200" dirty="0" smtClean="0">
                <a:latin typeface="Cuerpo"/>
              </a:rPr>
              <a:t> sector, in </a:t>
            </a:r>
            <a:r>
              <a:rPr lang="es-ES" sz="3200" dirty="0" err="1" smtClean="0">
                <a:latin typeface="Cuerpo"/>
              </a:rPr>
              <a:t>any</a:t>
            </a:r>
            <a:r>
              <a:rPr lang="es-ES" sz="3200" dirty="0" smtClean="0">
                <a:latin typeface="Cuerpo"/>
              </a:rPr>
              <a:t> of </a:t>
            </a:r>
            <a:r>
              <a:rPr lang="es-ES" sz="3200" dirty="0" err="1" smtClean="0">
                <a:latin typeface="Cuerpo"/>
              </a:rPr>
              <a:t>its</a:t>
            </a:r>
            <a:r>
              <a:rPr lang="es-ES" sz="3200" dirty="0" smtClean="0">
                <a:latin typeface="Cuerpo"/>
              </a:rPr>
              <a:t> </a:t>
            </a:r>
            <a:r>
              <a:rPr lang="es-ES" sz="3200" dirty="0" err="1" smtClean="0">
                <a:latin typeface="Cuerpo"/>
              </a:rPr>
              <a:t>systems</a:t>
            </a:r>
            <a:r>
              <a:rPr lang="es-ES" sz="3200" dirty="0" smtClean="0">
                <a:latin typeface="Cuerpo"/>
              </a:rPr>
              <a:t>, </a:t>
            </a:r>
            <a:r>
              <a:rPr lang="es-ES" sz="3200" dirty="0" err="1" smtClean="0">
                <a:latin typeface="Cuerpo"/>
              </a:rPr>
              <a:t>family</a:t>
            </a:r>
            <a:r>
              <a:rPr lang="es-ES" sz="3200" dirty="0" smtClean="0">
                <a:latin typeface="Cuerpo"/>
              </a:rPr>
              <a:t> </a:t>
            </a:r>
            <a:r>
              <a:rPr lang="es-ES" sz="3200" dirty="0" err="1" smtClean="0">
                <a:latin typeface="Cuerpo"/>
              </a:rPr>
              <a:t>or</a:t>
            </a:r>
            <a:r>
              <a:rPr lang="es-ES" sz="3200" dirty="0" smtClean="0">
                <a:latin typeface="Cuerpo"/>
              </a:rPr>
              <a:t> </a:t>
            </a:r>
            <a:r>
              <a:rPr lang="es-ES" sz="3200" dirty="0" err="1" smtClean="0">
                <a:latin typeface="Cuerpo"/>
              </a:rPr>
              <a:t>intensive</a:t>
            </a:r>
            <a:r>
              <a:rPr lang="es-ES" sz="3200" dirty="0" smtClean="0">
                <a:latin typeface="Cuerpo"/>
              </a:rPr>
              <a:t>, </a:t>
            </a:r>
            <a:r>
              <a:rPr lang="es-ES" sz="3200" dirty="0" err="1" smtClean="0">
                <a:latin typeface="Cuerpo"/>
              </a:rPr>
              <a:t>highly</a:t>
            </a:r>
            <a:r>
              <a:rPr lang="es-ES" sz="3200" dirty="0" smtClean="0">
                <a:latin typeface="Cuerpo"/>
              </a:rPr>
              <a:t> </a:t>
            </a:r>
            <a:r>
              <a:rPr lang="es-ES" sz="3200" dirty="0" err="1" smtClean="0">
                <a:latin typeface="Cuerpo"/>
              </a:rPr>
              <a:t>unstable</a:t>
            </a:r>
            <a:r>
              <a:rPr lang="es-ES" sz="3200" dirty="0" smtClean="0">
                <a:latin typeface="Cuerpo"/>
              </a:rPr>
              <a:t>.</a:t>
            </a:r>
            <a:r>
              <a:rPr lang="es-AR" sz="3200" dirty="0" smtClean="0">
                <a:latin typeface="Cuerpo"/>
              </a:rPr>
              <a:t>  </a:t>
            </a:r>
            <a:r>
              <a:rPr lang="en-GB" sz="3200" dirty="0" smtClean="0">
                <a:latin typeface="Cuerpo"/>
              </a:rPr>
              <a:t>Food </a:t>
            </a:r>
            <a:r>
              <a:rPr lang="en-GB" sz="3200" dirty="0" smtClean="0">
                <a:latin typeface="Cuerpo"/>
              </a:rPr>
              <a:t>manufacturing is currently limited mainly by the availability and high cost of conventional raw materials, necessary for processing. For this reason, the need to investigate new food sources that are economical, of high quality and available in our environment, </a:t>
            </a:r>
            <a:r>
              <a:rPr lang="en-GB" sz="3200" dirty="0" err="1" smtClean="0">
                <a:latin typeface="Cuerpo"/>
              </a:rPr>
              <a:t>quinoa</a:t>
            </a:r>
            <a:r>
              <a:rPr lang="en-GB" sz="3200" dirty="0" smtClean="0">
                <a:latin typeface="Cuerpo"/>
              </a:rPr>
              <a:t> ( </a:t>
            </a:r>
            <a:r>
              <a:rPr lang="en-GB" sz="3200" i="1" dirty="0" err="1" smtClean="0">
                <a:latin typeface="Cuerpo"/>
              </a:rPr>
              <a:t>Chenopodium</a:t>
            </a:r>
            <a:r>
              <a:rPr lang="en-GB" sz="3200" i="1" dirty="0" smtClean="0">
                <a:latin typeface="Cuerpo"/>
              </a:rPr>
              <a:t> </a:t>
            </a:r>
            <a:r>
              <a:rPr lang="en-GB" sz="3200" i="1" dirty="0" err="1" smtClean="0">
                <a:latin typeface="Cuerpo"/>
              </a:rPr>
              <a:t>quinoa</a:t>
            </a:r>
            <a:r>
              <a:rPr lang="en-GB" sz="3200" i="1" dirty="0" smtClean="0">
                <a:latin typeface="Cuerpo"/>
              </a:rPr>
              <a:t> </a:t>
            </a:r>
            <a:r>
              <a:rPr lang="en-GB" sz="3200" dirty="0" smtClean="0">
                <a:latin typeface="Cuerpo"/>
              </a:rPr>
              <a:t>), can be a viable alternative in the partial replacement in the diet. </a:t>
            </a:r>
            <a:r>
              <a:rPr lang="es-ES" sz="3200" dirty="0" err="1" smtClean="0">
                <a:latin typeface="Cuerpo"/>
              </a:rPr>
              <a:t>This</a:t>
            </a:r>
            <a:r>
              <a:rPr lang="es-ES" sz="3200" dirty="0" smtClean="0">
                <a:latin typeface="Cuerpo"/>
              </a:rPr>
              <a:t> </a:t>
            </a:r>
            <a:r>
              <a:rPr lang="es-ES" sz="3200" dirty="0" err="1" smtClean="0">
                <a:latin typeface="Cuerpo"/>
              </a:rPr>
              <a:t>seed</a:t>
            </a:r>
            <a:r>
              <a:rPr lang="es-ES" sz="3200" dirty="0" smtClean="0">
                <a:latin typeface="Cuerpo"/>
              </a:rPr>
              <a:t>, </a:t>
            </a:r>
            <a:r>
              <a:rPr lang="es-ES" sz="3200" dirty="0" err="1" smtClean="0">
                <a:latin typeface="Cuerpo"/>
              </a:rPr>
              <a:t>being</a:t>
            </a:r>
            <a:r>
              <a:rPr lang="es-ES" sz="3200" dirty="0" smtClean="0">
                <a:latin typeface="Cuerpo"/>
              </a:rPr>
              <a:t> </a:t>
            </a:r>
            <a:r>
              <a:rPr lang="es-ES" sz="3200" dirty="0" err="1" smtClean="0">
                <a:latin typeface="Cuerpo"/>
              </a:rPr>
              <a:t>included</a:t>
            </a:r>
            <a:r>
              <a:rPr lang="es-ES" sz="3200" dirty="0" smtClean="0">
                <a:latin typeface="Cuerpo"/>
              </a:rPr>
              <a:t> as </a:t>
            </a:r>
            <a:r>
              <a:rPr lang="es-ES" sz="3200" dirty="0" err="1" smtClean="0">
                <a:latin typeface="Cuerpo"/>
              </a:rPr>
              <a:t>an</a:t>
            </a:r>
            <a:r>
              <a:rPr lang="es-ES" sz="3200" dirty="0" smtClean="0">
                <a:latin typeface="Cuerpo"/>
              </a:rPr>
              <a:t> </a:t>
            </a:r>
            <a:r>
              <a:rPr lang="es-ES" sz="3200" dirty="0" err="1" smtClean="0">
                <a:latin typeface="Cuerpo"/>
              </a:rPr>
              <a:t>unconventional</a:t>
            </a:r>
            <a:r>
              <a:rPr lang="es-ES" sz="3200" dirty="0" smtClean="0">
                <a:latin typeface="Cuerpo"/>
              </a:rPr>
              <a:t> </a:t>
            </a:r>
            <a:r>
              <a:rPr lang="es-ES" sz="3200" dirty="0" err="1" smtClean="0">
                <a:latin typeface="Cuerpo"/>
              </a:rPr>
              <a:t>raw</a:t>
            </a:r>
            <a:r>
              <a:rPr lang="es-ES" sz="3200" dirty="0" smtClean="0">
                <a:latin typeface="Cuerpo"/>
              </a:rPr>
              <a:t> material, </a:t>
            </a:r>
            <a:r>
              <a:rPr lang="es-ES" sz="3200" dirty="0" err="1" smtClean="0">
                <a:latin typeface="Cuerpo"/>
              </a:rPr>
              <a:t>for</a:t>
            </a:r>
            <a:r>
              <a:rPr lang="es-ES" sz="3200" dirty="0" smtClean="0">
                <a:latin typeface="Cuerpo"/>
              </a:rPr>
              <a:t> </a:t>
            </a:r>
            <a:r>
              <a:rPr lang="es-ES" sz="3200" dirty="0" err="1" smtClean="0">
                <a:latin typeface="Cuerpo"/>
              </a:rPr>
              <a:t>its</a:t>
            </a:r>
            <a:r>
              <a:rPr lang="es-ES" sz="3200" dirty="0" smtClean="0">
                <a:latin typeface="Cuerpo"/>
              </a:rPr>
              <a:t> </a:t>
            </a:r>
            <a:r>
              <a:rPr lang="es-ES" sz="3200" dirty="0" err="1" smtClean="0">
                <a:latin typeface="Cuerpo"/>
              </a:rPr>
              <a:t>excellent</a:t>
            </a:r>
            <a:r>
              <a:rPr lang="es-ES" sz="3200" dirty="0" smtClean="0">
                <a:latin typeface="Cuerpo"/>
              </a:rPr>
              <a:t> </a:t>
            </a:r>
            <a:r>
              <a:rPr lang="es-ES" sz="3200" dirty="0" err="1" smtClean="0">
                <a:latin typeface="Cuerpo"/>
              </a:rPr>
              <a:t>possibilities</a:t>
            </a:r>
            <a:r>
              <a:rPr lang="es-ES" sz="3200" dirty="0" smtClean="0">
                <a:latin typeface="Cuerpo"/>
              </a:rPr>
              <a:t> of </a:t>
            </a:r>
            <a:r>
              <a:rPr lang="es-ES" sz="3200" dirty="0" err="1" smtClean="0">
                <a:latin typeface="Cuerpo"/>
              </a:rPr>
              <a:t>adaptation</a:t>
            </a:r>
            <a:r>
              <a:rPr lang="es-ES" sz="3200" dirty="0" smtClean="0">
                <a:latin typeface="Cuerpo"/>
              </a:rPr>
              <a:t> </a:t>
            </a:r>
            <a:r>
              <a:rPr lang="es-ES" sz="3200" dirty="0" err="1" smtClean="0">
                <a:latin typeface="Cuerpo"/>
              </a:rPr>
              <a:t>to</a:t>
            </a:r>
            <a:r>
              <a:rPr lang="es-ES" sz="3200" dirty="0" smtClean="0">
                <a:latin typeface="Cuerpo"/>
              </a:rPr>
              <a:t> </a:t>
            </a:r>
            <a:r>
              <a:rPr lang="es-ES" sz="3200" dirty="0" err="1" smtClean="0">
                <a:latin typeface="Cuerpo"/>
              </a:rPr>
              <a:t>our</a:t>
            </a:r>
            <a:r>
              <a:rPr lang="es-ES" sz="3200" dirty="0" smtClean="0">
                <a:latin typeface="Cuerpo"/>
              </a:rPr>
              <a:t> </a:t>
            </a:r>
            <a:r>
              <a:rPr lang="es-ES" sz="3200" dirty="0" err="1" smtClean="0">
                <a:latin typeface="Cuerpo"/>
              </a:rPr>
              <a:t>environment</a:t>
            </a:r>
            <a:r>
              <a:rPr lang="es-ES" sz="3200" dirty="0" smtClean="0">
                <a:latin typeface="Cuerpo"/>
              </a:rPr>
              <a:t> and </a:t>
            </a:r>
            <a:r>
              <a:rPr lang="es-ES" sz="3200" dirty="0" err="1" smtClean="0">
                <a:latin typeface="Cuerpo"/>
              </a:rPr>
              <a:t>for</a:t>
            </a:r>
            <a:r>
              <a:rPr lang="es-ES" sz="3200" dirty="0" smtClean="0">
                <a:latin typeface="Cuerpo"/>
              </a:rPr>
              <a:t> </a:t>
            </a:r>
            <a:r>
              <a:rPr lang="es-ES" sz="3200" dirty="0" err="1" smtClean="0">
                <a:latin typeface="Cuerpo"/>
              </a:rPr>
              <a:t>having</a:t>
            </a:r>
            <a:r>
              <a:rPr lang="es-ES" sz="3200" dirty="0" smtClean="0">
                <a:latin typeface="Cuerpo"/>
              </a:rPr>
              <a:t> a </a:t>
            </a:r>
            <a:r>
              <a:rPr lang="es-ES" sz="3200" dirty="0" err="1" smtClean="0">
                <a:latin typeface="Cuerpo"/>
              </a:rPr>
              <a:t>protein</a:t>
            </a:r>
            <a:r>
              <a:rPr lang="es-ES" sz="3200" dirty="0" smtClean="0">
                <a:latin typeface="Cuerpo"/>
              </a:rPr>
              <a:t> of </a:t>
            </a:r>
            <a:r>
              <a:rPr lang="es-ES" sz="3200" dirty="0" err="1" smtClean="0">
                <a:latin typeface="Cuerpo"/>
              </a:rPr>
              <a:t>high</a:t>
            </a:r>
            <a:r>
              <a:rPr lang="es-ES" sz="3200" dirty="0" smtClean="0">
                <a:latin typeface="Cuerpo"/>
              </a:rPr>
              <a:t> </a:t>
            </a:r>
            <a:r>
              <a:rPr lang="es-ES" sz="3200" dirty="0" err="1" smtClean="0">
                <a:latin typeface="Cuerpo"/>
              </a:rPr>
              <a:t>biological</a:t>
            </a:r>
            <a:r>
              <a:rPr lang="es-ES" sz="3200" dirty="0" smtClean="0">
                <a:latin typeface="Cuerpo"/>
              </a:rPr>
              <a:t> </a:t>
            </a:r>
            <a:r>
              <a:rPr lang="es-ES" sz="3200" dirty="0" err="1" smtClean="0">
                <a:latin typeface="Cuerpo"/>
              </a:rPr>
              <a:t>value</a:t>
            </a:r>
            <a:r>
              <a:rPr lang="es-ES" sz="3200" dirty="0" smtClean="0">
                <a:latin typeface="Cuerpo"/>
              </a:rPr>
              <a:t> </a:t>
            </a:r>
            <a:r>
              <a:rPr lang="es-ES" sz="3200" dirty="0" err="1" smtClean="0">
                <a:latin typeface="Cuerpo"/>
              </a:rPr>
              <a:t>due</a:t>
            </a:r>
            <a:r>
              <a:rPr lang="es-ES" sz="3200" dirty="0" smtClean="0">
                <a:latin typeface="Cuerpo"/>
              </a:rPr>
              <a:t> </a:t>
            </a:r>
            <a:r>
              <a:rPr lang="es-ES" sz="3200" dirty="0" err="1" smtClean="0">
                <a:latin typeface="Cuerpo"/>
              </a:rPr>
              <a:t>to</a:t>
            </a:r>
            <a:r>
              <a:rPr lang="es-ES" sz="3200" dirty="0" smtClean="0">
                <a:latin typeface="Cuerpo"/>
              </a:rPr>
              <a:t> </a:t>
            </a:r>
            <a:r>
              <a:rPr lang="es-ES" sz="3200" dirty="0" err="1" smtClean="0">
                <a:latin typeface="Cuerpo"/>
              </a:rPr>
              <a:t>its</a:t>
            </a:r>
            <a:r>
              <a:rPr lang="es-ES" sz="3200" dirty="0" smtClean="0">
                <a:latin typeface="Cuerpo"/>
              </a:rPr>
              <a:t> </a:t>
            </a:r>
            <a:r>
              <a:rPr lang="es-ES" sz="3200" dirty="0" err="1" smtClean="0">
                <a:latin typeface="Cuerpo"/>
              </a:rPr>
              <a:t>high</a:t>
            </a:r>
            <a:r>
              <a:rPr lang="es-ES" sz="3200" dirty="0" smtClean="0">
                <a:latin typeface="Cuerpo"/>
              </a:rPr>
              <a:t> </a:t>
            </a:r>
            <a:r>
              <a:rPr lang="es-ES" sz="3200" dirty="0" err="1" smtClean="0">
                <a:latin typeface="Cuerpo"/>
              </a:rPr>
              <a:t>content</a:t>
            </a:r>
            <a:r>
              <a:rPr lang="es-ES" sz="3200" dirty="0" smtClean="0">
                <a:latin typeface="Cuerpo"/>
              </a:rPr>
              <a:t> of </a:t>
            </a:r>
            <a:r>
              <a:rPr lang="es-ES" sz="3200" dirty="0" err="1" smtClean="0">
                <a:latin typeface="Cuerpo"/>
              </a:rPr>
              <a:t>Lysine</a:t>
            </a:r>
            <a:r>
              <a:rPr lang="es-ES" sz="3200" dirty="0" smtClean="0">
                <a:latin typeface="Cuerpo"/>
              </a:rPr>
              <a:t> and </a:t>
            </a:r>
            <a:r>
              <a:rPr lang="es-ES" sz="3200" dirty="0" err="1" smtClean="0">
                <a:latin typeface="Cuerpo"/>
              </a:rPr>
              <a:t>its</a:t>
            </a:r>
            <a:r>
              <a:rPr lang="es-ES" sz="3200" dirty="0" smtClean="0">
                <a:latin typeface="Cuerpo"/>
              </a:rPr>
              <a:t> balance of </a:t>
            </a:r>
            <a:r>
              <a:rPr lang="es-ES" sz="3200" dirty="0" err="1" smtClean="0">
                <a:latin typeface="Cuerpo"/>
              </a:rPr>
              <a:t>essential</a:t>
            </a:r>
            <a:r>
              <a:rPr lang="es-ES" sz="3200" dirty="0" smtClean="0">
                <a:latin typeface="Cuerpo"/>
              </a:rPr>
              <a:t> amino </a:t>
            </a:r>
            <a:r>
              <a:rPr lang="es-ES" sz="3200" dirty="0" err="1" smtClean="0">
                <a:latin typeface="Cuerpo"/>
              </a:rPr>
              <a:t>acids</a:t>
            </a:r>
            <a:r>
              <a:rPr lang="es-ES" sz="3200" dirty="0" smtClean="0">
                <a:latin typeface="Cuerpo"/>
              </a:rPr>
              <a:t>, </a:t>
            </a:r>
            <a:r>
              <a:rPr lang="es-ES" sz="3200" dirty="0" err="1" smtClean="0">
                <a:latin typeface="Cuerpo"/>
              </a:rPr>
              <a:t>makes</a:t>
            </a:r>
            <a:r>
              <a:rPr lang="es-ES" sz="3200" dirty="0" smtClean="0">
                <a:latin typeface="Cuerpo"/>
              </a:rPr>
              <a:t> </a:t>
            </a:r>
            <a:r>
              <a:rPr lang="es-ES" sz="3200" dirty="0" err="1" smtClean="0">
                <a:latin typeface="Cuerpo"/>
              </a:rPr>
              <a:t>it</a:t>
            </a:r>
            <a:r>
              <a:rPr lang="es-ES" sz="3200" dirty="0" smtClean="0">
                <a:latin typeface="Cuerpo"/>
              </a:rPr>
              <a:t> comparable </a:t>
            </a:r>
            <a:r>
              <a:rPr lang="es-ES" sz="3200" dirty="0" err="1" smtClean="0">
                <a:latin typeface="Cuerpo"/>
              </a:rPr>
              <a:t>with</a:t>
            </a:r>
            <a:r>
              <a:rPr lang="es-ES" sz="3200" dirty="0" smtClean="0">
                <a:latin typeface="Cuerpo"/>
              </a:rPr>
              <a:t> </a:t>
            </a:r>
            <a:r>
              <a:rPr lang="es-ES" sz="3200" dirty="0" err="1" smtClean="0">
                <a:latin typeface="Cuerpo"/>
              </a:rPr>
              <a:t>other</a:t>
            </a:r>
            <a:r>
              <a:rPr lang="es-ES" sz="3200" dirty="0" smtClean="0">
                <a:latin typeface="Cuerpo"/>
              </a:rPr>
              <a:t> </a:t>
            </a:r>
            <a:r>
              <a:rPr lang="es-ES" sz="3200" dirty="0" err="1" smtClean="0">
                <a:latin typeface="Cuerpo"/>
              </a:rPr>
              <a:t>materials</a:t>
            </a:r>
            <a:r>
              <a:rPr lang="es-ES" sz="3200" dirty="0" smtClean="0">
                <a:latin typeface="Cuerpo"/>
              </a:rPr>
              <a:t> </a:t>
            </a:r>
            <a:r>
              <a:rPr lang="es-ES" sz="3200" dirty="0" err="1" smtClean="0">
                <a:latin typeface="Cuerpo"/>
              </a:rPr>
              <a:t>Premiums</a:t>
            </a:r>
            <a:r>
              <a:rPr lang="es-ES" sz="3200" dirty="0" smtClean="0">
                <a:latin typeface="Cuerpo"/>
              </a:rPr>
              <a:t> </a:t>
            </a:r>
            <a:r>
              <a:rPr lang="es-ES" sz="3200" dirty="0" err="1" smtClean="0">
                <a:latin typeface="Cuerpo"/>
              </a:rPr>
              <a:t>used</a:t>
            </a:r>
            <a:r>
              <a:rPr lang="es-ES" sz="3200" dirty="0" smtClean="0">
                <a:latin typeface="Cuerpo"/>
              </a:rPr>
              <a:t> in </a:t>
            </a:r>
            <a:r>
              <a:rPr lang="es-ES" sz="3200" dirty="0" err="1" smtClean="0">
                <a:latin typeface="Cuerpo"/>
              </a:rPr>
              <a:t>high</a:t>
            </a:r>
            <a:r>
              <a:rPr lang="es-ES" sz="3200" dirty="0" smtClean="0">
                <a:latin typeface="Cuerpo"/>
              </a:rPr>
              <a:t> </a:t>
            </a:r>
            <a:r>
              <a:rPr lang="es-ES" sz="3200" dirty="0" err="1" smtClean="0">
                <a:latin typeface="Cuerpo"/>
              </a:rPr>
              <a:t>quality</a:t>
            </a:r>
            <a:r>
              <a:rPr lang="es-ES" sz="3200" dirty="0" smtClean="0">
                <a:latin typeface="Cuerpo"/>
              </a:rPr>
              <a:t> </a:t>
            </a:r>
            <a:r>
              <a:rPr lang="es-ES" sz="3200" dirty="0" err="1" smtClean="0">
                <a:latin typeface="Cuerpo"/>
              </a:rPr>
              <a:t>diets</a:t>
            </a:r>
            <a:r>
              <a:rPr lang="es-ES" sz="3200" dirty="0" smtClean="0">
                <a:latin typeface="Cuerpo"/>
              </a:rPr>
              <a:t>.</a:t>
            </a:r>
            <a:endParaRPr lang="es-AR" sz="3200" dirty="0" smtClean="0">
              <a:latin typeface="Cuerpo"/>
            </a:endParaRPr>
          </a:p>
          <a:p>
            <a:r>
              <a:rPr lang="es-ES" sz="3200" dirty="0" err="1" smtClean="0">
                <a:latin typeface="Cuerpo"/>
              </a:rPr>
              <a:t>Quinoa</a:t>
            </a:r>
            <a:r>
              <a:rPr lang="es-ES" sz="3200" dirty="0" smtClean="0">
                <a:latin typeface="Cuerpo"/>
              </a:rPr>
              <a:t> </a:t>
            </a:r>
            <a:r>
              <a:rPr lang="es-ES" sz="3200" dirty="0" err="1" smtClean="0">
                <a:latin typeface="Cuerpo"/>
              </a:rPr>
              <a:t>is</a:t>
            </a:r>
            <a:r>
              <a:rPr lang="es-ES" sz="3200" dirty="0" smtClean="0">
                <a:latin typeface="Cuerpo"/>
              </a:rPr>
              <a:t> a </a:t>
            </a:r>
            <a:r>
              <a:rPr lang="es-ES" sz="3200" dirty="0" err="1" smtClean="0">
                <a:latin typeface="Cuerpo"/>
              </a:rPr>
              <a:t>very</a:t>
            </a:r>
            <a:r>
              <a:rPr lang="es-ES" sz="3200" dirty="0" smtClean="0">
                <a:latin typeface="Cuerpo"/>
              </a:rPr>
              <a:t> </a:t>
            </a:r>
            <a:r>
              <a:rPr lang="es-ES" sz="3200" dirty="0" err="1" smtClean="0">
                <a:latin typeface="Cuerpo"/>
              </a:rPr>
              <a:t>valuable</a:t>
            </a:r>
            <a:r>
              <a:rPr lang="es-ES" sz="3200" dirty="0" smtClean="0">
                <a:latin typeface="Cuerpo"/>
              </a:rPr>
              <a:t> </a:t>
            </a:r>
            <a:r>
              <a:rPr lang="es-ES" sz="3200" dirty="0" err="1" smtClean="0">
                <a:latin typeface="Cuerpo"/>
              </a:rPr>
              <a:t>protein</a:t>
            </a:r>
            <a:r>
              <a:rPr lang="es-ES" sz="3200" dirty="0" smtClean="0">
                <a:latin typeface="Cuerpo"/>
              </a:rPr>
              <a:t> </a:t>
            </a:r>
            <a:r>
              <a:rPr lang="es-ES" sz="3200" dirty="0" err="1" smtClean="0">
                <a:latin typeface="Cuerpo"/>
              </a:rPr>
              <a:t>source</a:t>
            </a:r>
            <a:r>
              <a:rPr lang="es-ES" sz="3200" dirty="0" smtClean="0">
                <a:latin typeface="Cuerpo"/>
              </a:rPr>
              <a:t> in </a:t>
            </a:r>
            <a:r>
              <a:rPr lang="es-ES" sz="3200" dirty="0" err="1" smtClean="0">
                <a:latin typeface="Cuerpo"/>
              </a:rPr>
              <a:t>celiac</a:t>
            </a:r>
            <a:r>
              <a:rPr lang="es-ES" sz="3200" dirty="0" smtClean="0">
                <a:latin typeface="Cuerpo"/>
              </a:rPr>
              <a:t> </a:t>
            </a:r>
            <a:r>
              <a:rPr lang="es-ES" sz="3200" dirty="0" err="1" smtClean="0">
                <a:latin typeface="Cuerpo"/>
              </a:rPr>
              <a:t>disease</a:t>
            </a:r>
            <a:r>
              <a:rPr lang="es-ES" sz="3200" dirty="0" smtClean="0">
                <a:latin typeface="Cuerpo"/>
              </a:rPr>
              <a:t> </a:t>
            </a:r>
            <a:r>
              <a:rPr lang="es-ES" sz="3200" dirty="0" err="1" smtClean="0">
                <a:latin typeface="Cuerpo"/>
              </a:rPr>
              <a:t>because</a:t>
            </a:r>
            <a:r>
              <a:rPr lang="es-ES" sz="3200" dirty="0" smtClean="0">
                <a:latin typeface="Cuerpo"/>
              </a:rPr>
              <a:t> gluten </a:t>
            </a:r>
            <a:r>
              <a:rPr lang="es-ES" sz="3200" dirty="0" err="1" smtClean="0">
                <a:latin typeface="Cuerpo"/>
              </a:rPr>
              <a:t>is</a:t>
            </a:r>
            <a:r>
              <a:rPr lang="es-ES" sz="3200" dirty="0" smtClean="0">
                <a:latin typeface="Cuerpo"/>
              </a:rPr>
              <a:t> </a:t>
            </a:r>
            <a:r>
              <a:rPr lang="es-ES" sz="3200" dirty="0" err="1" smtClean="0">
                <a:latin typeface="Cuerpo"/>
              </a:rPr>
              <a:t>not</a:t>
            </a:r>
            <a:r>
              <a:rPr lang="es-ES" sz="3200" dirty="0" smtClean="0">
                <a:latin typeface="Cuerpo"/>
              </a:rPr>
              <a:t> </a:t>
            </a:r>
            <a:r>
              <a:rPr lang="es-ES" sz="3200" dirty="0" err="1" smtClean="0">
                <a:latin typeface="Cuerpo"/>
              </a:rPr>
              <a:t>among</a:t>
            </a:r>
            <a:r>
              <a:rPr lang="es-ES" sz="3200" dirty="0" smtClean="0">
                <a:latin typeface="Cuerpo"/>
              </a:rPr>
              <a:t> </a:t>
            </a:r>
            <a:r>
              <a:rPr lang="es-ES" sz="3200" dirty="0" err="1" smtClean="0">
                <a:latin typeface="Cuerpo"/>
              </a:rPr>
              <a:t>its</a:t>
            </a:r>
            <a:r>
              <a:rPr lang="es-ES" sz="3200" dirty="0" smtClean="0">
                <a:latin typeface="Cuerpo"/>
              </a:rPr>
              <a:t> </a:t>
            </a:r>
            <a:r>
              <a:rPr lang="es-ES" sz="3200" dirty="0" err="1" smtClean="0">
                <a:latin typeface="Cuerpo"/>
              </a:rPr>
              <a:t>protein</a:t>
            </a:r>
            <a:r>
              <a:rPr lang="es-ES" sz="3200" dirty="0" smtClean="0">
                <a:latin typeface="Cuerpo"/>
              </a:rPr>
              <a:t> </a:t>
            </a:r>
            <a:r>
              <a:rPr lang="es-ES" sz="3200" dirty="0" err="1" smtClean="0">
                <a:latin typeface="Cuerpo"/>
              </a:rPr>
              <a:t>fraction</a:t>
            </a:r>
            <a:r>
              <a:rPr lang="es-ES" sz="3200" dirty="0" smtClean="0">
                <a:latin typeface="Cuerpo"/>
              </a:rPr>
              <a:t>.</a:t>
            </a:r>
          </a:p>
          <a:p>
            <a:r>
              <a:rPr lang="es-ES" sz="3200" dirty="0" err="1" smtClean="0">
                <a:latin typeface="Cuerpo"/>
              </a:rPr>
              <a:t>Obtaining</a:t>
            </a:r>
            <a:r>
              <a:rPr lang="es-ES" sz="3200" dirty="0" smtClean="0">
                <a:latin typeface="Cuerpo"/>
              </a:rPr>
              <a:t> </a:t>
            </a:r>
            <a:r>
              <a:rPr lang="es-ES" sz="3200" dirty="0" err="1" smtClean="0">
                <a:latin typeface="Cuerpo"/>
              </a:rPr>
              <a:t>an</a:t>
            </a:r>
            <a:r>
              <a:rPr lang="es-ES" sz="3200" dirty="0" smtClean="0">
                <a:latin typeface="Cuerpo"/>
              </a:rPr>
              <a:t> </a:t>
            </a:r>
            <a:r>
              <a:rPr lang="es-ES" sz="3200" dirty="0" err="1" smtClean="0">
                <a:latin typeface="Cuerpo"/>
              </a:rPr>
              <a:t>innovative</a:t>
            </a:r>
            <a:r>
              <a:rPr lang="es-ES" sz="3200" dirty="0" smtClean="0">
                <a:latin typeface="Cuerpo"/>
              </a:rPr>
              <a:t> </a:t>
            </a:r>
            <a:r>
              <a:rPr lang="es-ES" sz="3200" dirty="0" err="1" smtClean="0">
                <a:latin typeface="Cuerpo"/>
              </a:rPr>
              <a:t>product</a:t>
            </a:r>
            <a:r>
              <a:rPr lang="es-ES" sz="3200" dirty="0" smtClean="0">
                <a:latin typeface="Cuerpo"/>
              </a:rPr>
              <a:t> </a:t>
            </a:r>
            <a:r>
              <a:rPr lang="es-ES" sz="3200" dirty="0" err="1" smtClean="0">
                <a:latin typeface="Cuerpo"/>
              </a:rPr>
              <a:t>with</a:t>
            </a:r>
            <a:r>
              <a:rPr lang="es-ES" sz="3200" dirty="0" smtClean="0">
                <a:latin typeface="Cuerpo"/>
              </a:rPr>
              <a:t> </a:t>
            </a:r>
            <a:r>
              <a:rPr lang="es-ES" sz="3200" dirty="0" err="1" smtClean="0">
                <a:latin typeface="Cuerpo"/>
              </a:rPr>
              <a:t>great</a:t>
            </a:r>
            <a:r>
              <a:rPr lang="es-ES" sz="3200" dirty="0" smtClean="0">
                <a:latin typeface="Cuerpo"/>
              </a:rPr>
              <a:t> </a:t>
            </a:r>
            <a:r>
              <a:rPr lang="es-ES" sz="3200" dirty="0" err="1" smtClean="0">
                <a:latin typeface="Cuerpo"/>
              </a:rPr>
              <a:t>potential</a:t>
            </a:r>
            <a:r>
              <a:rPr lang="es-ES" sz="3200" dirty="0" smtClean="0">
                <a:latin typeface="Cuerpo"/>
              </a:rPr>
              <a:t> in </a:t>
            </a:r>
            <a:r>
              <a:rPr lang="es-ES" sz="3200" dirty="0" err="1" smtClean="0">
                <a:latin typeface="Cuerpo"/>
              </a:rPr>
              <a:t>the</a:t>
            </a:r>
            <a:r>
              <a:rPr lang="es-ES" sz="3200" dirty="0" smtClean="0">
                <a:latin typeface="Cuerpo"/>
              </a:rPr>
              <a:t> </a:t>
            </a:r>
            <a:r>
              <a:rPr lang="es-ES" sz="3200" dirty="0" err="1" smtClean="0">
                <a:latin typeface="Cuerpo"/>
              </a:rPr>
              <a:t>market</a:t>
            </a:r>
            <a:r>
              <a:rPr lang="es-ES" sz="3200" dirty="0" smtClean="0">
                <a:latin typeface="Cuerpo"/>
              </a:rPr>
              <a:t> </a:t>
            </a:r>
            <a:r>
              <a:rPr lang="es-ES" sz="3200" dirty="0" err="1" smtClean="0">
                <a:latin typeface="Cuerpo"/>
              </a:rPr>
              <a:t>that</a:t>
            </a:r>
            <a:r>
              <a:rPr lang="es-ES" sz="3200" dirty="0" smtClean="0">
                <a:latin typeface="Cuerpo"/>
              </a:rPr>
              <a:t> </a:t>
            </a:r>
            <a:r>
              <a:rPr lang="es-ES" sz="3200" dirty="0" err="1" smtClean="0">
                <a:latin typeface="Cuerpo"/>
              </a:rPr>
              <a:t>allows</a:t>
            </a:r>
            <a:r>
              <a:rPr lang="es-ES" sz="3200" dirty="0" smtClean="0">
                <a:latin typeface="Cuerpo"/>
              </a:rPr>
              <a:t> </a:t>
            </a:r>
            <a:r>
              <a:rPr lang="es-ES" sz="3200" dirty="0" err="1" smtClean="0">
                <a:latin typeface="Cuerpo"/>
              </a:rPr>
              <a:t>generating</a:t>
            </a:r>
            <a:r>
              <a:rPr lang="es-ES" sz="3200" dirty="0" smtClean="0">
                <a:latin typeface="Cuerpo"/>
              </a:rPr>
              <a:t> </a:t>
            </a:r>
            <a:r>
              <a:rPr lang="es-ES" sz="3200" dirty="0" err="1" smtClean="0">
                <a:latin typeface="Cuerpo"/>
              </a:rPr>
              <a:t>added</a:t>
            </a:r>
            <a:r>
              <a:rPr lang="es-ES" sz="3200" dirty="0" smtClean="0">
                <a:latin typeface="Cuerpo"/>
              </a:rPr>
              <a:t> </a:t>
            </a:r>
            <a:r>
              <a:rPr lang="es-ES" sz="3200" dirty="0" err="1" smtClean="0">
                <a:latin typeface="Cuerpo"/>
              </a:rPr>
              <a:t>value</a:t>
            </a:r>
            <a:r>
              <a:rPr lang="es-ES" sz="3200" dirty="0" smtClean="0">
                <a:latin typeface="Cuerpo"/>
              </a:rPr>
              <a:t> </a:t>
            </a:r>
            <a:r>
              <a:rPr lang="es-ES" sz="3200" dirty="0" err="1" smtClean="0">
                <a:latin typeface="Cuerpo"/>
              </a:rPr>
              <a:t>to</a:t>
            </a:r>
            <a:r>
              <a:rPr lang="es-ES" sz="3200" dirty="0" smtClean="0">
                <a:latin typeface="Cuerpo"/>
              </a:rPr>
              <a:t> </a:t>
            </a:r>
            <a:r>
              <a:rPr lang="es-ES" sz="3200" dirty="0" err="1" smtClean="0">
                <a:latin typeface="Cuerpo"/>
              </a:rPr>
              <a:t>the</a:t>
            </a:r>
            <a:r>
              <a:rPr lang="es-ES" sz="3200" dirty="0" smtClean="0">
                <a:latin typeface="Cuerpo"/>
              </a:rPr>
              <a:t> </a:t>
            </a:r>
            <a:r>
              <a:rPr lang="es-ES" sz="3200" dirty="0" err="1" smtClean="0">
                <a:latin typeface="Cuerpo"/>
              </a:rPr>
              <a:t>cultivation</a:t>
            </a:r>
            <a:r>
              <a:rPr lang="es-ES" sz="3200" dirty="0" smtClean="0">
                <a:latin typeface="Cuerpo"/>
              </a:rPr>
              <a:t> of </a:t>
            </a:r>
            <a:r>
              <a:rPr lang="es-ES" sz="3200" dirty="0" err="1" smtClean="0">
                <a:latin typeface="Cuerpo"/>
              </a:rPr>
              <a:t>grains</a:t>
            </a:r>
            <a:r>
              <a:rPr lang="es-ES" sz="3200" dirty="0" smtClean="0">
                <a:latin typeface="Cuerpo"/>
              </a:rPr>
              <a:t> </a:t>
            </a:r>
            <a:r>
              <a:rPr lang="es-ES" sz="3200" dirty="0" err="1" smtClean="0">
                <a:latin typeface="Cuerpo"/>
              </a:rPr>
              <a:t>such</a:t>
            </a:r>
            <a:r>
              <a:rPr lang="es-ES" sz="3200" dirty="0" smtClean="0">
                <a:latin typeface="Cuerpo"/>
              </a:rPr>
              <a:t> as </a:t>
            </a:r>
            <a:r>
              <a:rPr lang="es-ES" sz="3200" dirty="0" err="1" smtClean="0">
                <a:latin typeface="Cuerpo"/>
              </a:rPr>
              <a:t>quinoa</a:t>
            </a:r>
            <a:r>
              <a:rPr lang="es-ES" sz="3200" dirty="0" smtClean="0">
                <a:latin typeface="Cuerpo"/>
              </a:rPr>
              <a:t>, </a:t>
            </a:r>
            <a:r>
              <a:rPr lang="es-ES" sz="3200" dirty="0" err="1" smtClean="0">
                <a:latin typeface="Cuerpo"/>
              </a:rPr>
              <a:t>additionally</a:t>
            </a:r>
            <a:r>
              <a:rPr lang="es-ES" sz="3200" dirty="0" smtClean="0">
                <a:latin typeface="Cuerpo"/>
              </a:rPr>
              <a:t> </a:t>
            </a:r>
            <a:r>
              <a:rPr lang="es-ES" sz="3200" dirty="0" err="1" smtClean="0">
                <a:latin typeface="Cuerpo"/>
              </a:rPr>
              <a:t>that</a:t>
            </a:r>
            <a:r>
              <a:rPr lang="es-ES" sz="3200" dirty="0" smtClean="0">
                <a:latin typeface="Cuerpo"/>
              </a:rPr>
              <a:t> </a:t>
            </a:r>
            <a:r>
              <a:rPr lang="es-ES" sz="3200" dirty="0" err="1" smtClean="0">
                <a:latin typeface="Cuerpo"/>
              </a:rPr>
              <a:t>meet</a:t>
            </a:r>
            <a:r>
              <a:rPr lang="es-ES" sz="3200" dirty="0" smtClean="0">
                <a:latin typeface="Cuerpo"/>
              </a:rPr>
              <a:t> </a:t>
            </a:r>
            <a:r>
              <a:rPr lang="es-ES" sz="3200" dirty="0" err="1" smtClean="0">
                <a:latin typeface="Cuerpo"/>
              </a:rPr>
              <a:t>the</a:t>
            </a:r>
            <a:r>
              <a:rPr lang="es-ES" sz="3200" dirty="0" smtClean="0">
                <a:latin typeface="Cuerpo"/>
              </a:rPr>
              <a:t> </a:t>
            </a:r>
            <a:r>
              <a:rPr lang="es-ES" sz="3200" dirty="0" err="1" smtClean="0">
                <a:latin typeface="Cuerpo"/>
              </a:rPr>
              <a:t>expectations</a:t>
            </a:r>
            <a:r>
              <a:rPr lang="es-ES" sz="3200" dirty="0" smtClean="0">
                <a:latin typeface="Cuerpo"/>
              </a:rPr>
              <a:t> of </a:t>
            </a:r>
            <a:r>
              <a:rPr lang="es-ES" sz="3200" dirty="0" err="1" smtClean="0">
                <a:latin typeface="Cuerpo"/>
              </a:rPr>
              <a:t>consumers</a:t>
            </a:r>
            <a:r>
              <a:rPr lang="es-ES" sz="3200" dirty="0" smtClean="0">
                <a:latin typeface="Cuerpo"/>
              </a:rPr>
              <a:t> and </a:t>
            </a:r>
            <a:r>
              <a:rPr lang="es-ES" sz="3200" dirty="0" err="1" smtClean="0">
                <a:latin typeface="Cuerpo"/>
              </a:rPr>
              <a:t>contribute</a:t>
            </a:r>
            <a:r>
              <a:rPr lang="es-ES" sz="3200" dirty="0" smtClean="0">
                <a:latin typeface="Cuerpo"/>
              </a:rPr>
              <a:t> </a:t>
            </a:r>
            <a:r>
              <a:rPr lang="es-ES" sz="3200" dirty="0" err="1" smtClean="0">
                <a:latin typeface="Cuerpo"/>
              </a:rPr>
              <a:t>to</a:t>
            </a:r>
            <a:r>
              <a:rPr lang="es-ES" sz="3200" dirty="0" smtClean="0">
                <a:latin typeface="Cuerpo"/>
              </a:rPr>
              <a:t> a </a:t>
            </a:r>
            <a:r>
              <a:rPr lang="es-ES" sz="3200" dirty="0" err="1" smtClean="0">
                <a:latin typeface="Cuerpo"/>
              </a:rPr>
              <a:t>healthy</a:t>
            </a:r>
            <a:r>
              <a:rPr lang="es-ES" sz="3200" dirty="0" smtClean="0">
                <a:latin typeface="Cuerpo"/>
              </a:rPr>
              <a:t> and </a:t>
            </a:r>
            <a:r>
              <a:rPr lang="es-ES" sz="3200" dirty="0" err="1" smtClean="0">
                <a:latin typeface="Cuerpo"/>
              </a:rPr>
              <a:t>suitable</a:t>
            </a:r>
            <a:r>
              <a:rPr lang="es-ES" sz="3200" dirty="0" smtClean="0">
                <a:latin typeface="Cuerpo"/>
              </a:rPr>
              <a:t> </a:t>
            </a:r>
            <a:r>
              <a:rPr lang="es-ES" sz="3200" dirty="0" err="1" smtClean="0">
                <a:latin typeface="Cuerpo"/>
              </a:rPr>
              <a:t>diet</a:t>
            </a:r>
            <a:r>
              <a:rPr lang="es-ES" sz="3200" dirty="0" smtClean="0">
                <a:latin typeface="Cuerpo"/>
              </a:rPr>
              <a:t> </a:t>
            </a:r>
            <a:r>
              <a:rPr lang="es-ES" sz="3200" dirty="0" err="1" smtClean="0">
                <a:latin typeface="Cuerpo"/>
              </a:rPr>
              <a:t>for</a:t>
            </a:r>
            <a:r>
              <a:rPr lang="es-ES" sz="3200" dirty="0" smtClean="0">
                <a:latin typeface="Cuerpo"/>
              </a:rPr>
              <a:t> </a:t>
            </a:r>
            <a:r>
              <a:rPr lang="es-ES" sz="3200" dirty="0" err="1" smtClean="0">
                <a:latin typeface="Cuerpo"/>
              </a:rPr>
              <a:t>coeliacs</a:t>
            </a:r>
            <a:r>
              <a:rPr lang="es-ES" sz="3200" dirty="0" smtClean="0">
                <a:latin typeface="Cuerpo"/>
              </a:rPr>
              <a:t>.</a:t>
            </a:r>
            <a:endParaRPr lang="es-AR" sz="3200" dirty="0" smtClean="0">
              <a:latin typeface="Cuerpo"/>
            </a:endParaRPr>
          </a:p>
          <a:p>
            <a:endParaRPr lang="es-AR" sz="1600" dirty="0" smtClean="0"/>
          </a:p>
        </p:txBody>
      </p:sp>
      <p:sp>
        <p:nvSpPr>
          <p:cNvPr id="30" name="Rectangle 1"/>
          <p:cNvSpPr>
            <a:spLocks noChangeArrowheads="1"/>
          </p:cNvSpPr>
          <p:nvPr/>
        </p:nvSpPr>
        <p:spPr bwMode="auto">
          <a:xfrm>
            <a:off x="1778700" y="22906048"/>
            <a:ext cx="6565046" cy="3323987"/>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3200" u="sng" dirty="0" smtClean="0">
                <a:latin typeface="Cuerpo"/>
              </a:rPr>
              <a:t>OBJECTIVE</a:t>
            </a:r>
          </a:p>
          <a:p>
            <a:pPr algn="just"/>
            <a:endParaRPr lang="es-AR" sz="3200" u="sng" dirty="0" smtClean="0">
              <a:effectLst>
                <a:outerShdw blurRad="38100" dist="38100" dir="2700000" algn="tl">
                  <a:srgbClr val="000000">
                    <a:alpha val="43137"/>
                  </a:srgbClr>
                </a:outerShdw>
              </a:effectLst>
              <a:latin typeface="Cuerpo"/>
            </a:endParaRPr>
          </a:p>
          <a:p>
            <a:pPr algn="just"/>
            <a:r>
              <a:rPr lang="es-ES" sz="3200" dirty="0" smtClean="0">
                <a:latin typeface="Cuerpo"/>
              </a:rPr>
              <a:t>Prepare a </a:t>
            </a:r>
            <a:r>
              <a:rPr lang="es-ES" sz="3200" dirty="0" err="1" smtClean="0">
                <a:latin typeface="Cuerpo"/>
              </a:rPr>
              <a:t>food</a:t>
            </a:r>
            <a:r>
              <a:rPr lang="es-ES" sz="3200" dirty="0" smtClean="0">
                <a:latin typeface="Cuerpo"/>
              </a:rPr>
              <a:t> </a:t>
            </a:r>
            <a:r>
              <a:rPr lang="es-ES" sz="3200" dirty="0" err="1" smtClean="0">
                <a:latin typeface="Cuerpo"/>
              </a:rPr>
              <a:t>for</a:t>
            </a:r>
            <a:r>
              <a:rPr lang="es-ES" sz="3200" dirty="0" smtClean="0">
                <a:latin typeface="Cuerpo"/>
              </a:rPr>
              <a:t> </a:t>
            </a:r>
            <a:r>
              <a:rPr lang="es-ES" sz="3200" dirty="0" err="1" smtClean="0">
                <a:latin typeface="Cuerpo"/>
              </a:rPr>
              <a:t>mass</a:t>
            </a:r>
            <a:r>
              <a:rPr lang="es-ES" sz="3200" dirty="0" smtClean="0">
                <a:latin typeface="Cuerpo"/>
              </a:rPr>
              <a:t> </a:t>
            </a:r>
            <a:r>
              <a:rPr lang="es-ES" sz="3200" dirty="0" err="1" smtClean="0">
                <a:latin typeface="Cuerpo"/>
              </a:rPr>
              <a:t>consumption</a:t>
            </a:r>
            <a:r>
              <a:rPr lang="es-ES" sz="3200" dirty="0" smtClean="0">
                <a:latin typeface="Cuerpo"/>
              </a:rPr>
              <a:t>, </a:t>
            </a:r>
            <a:r>
              <a:rPr lang="es-ES" sz="3200" dirty="0" err="1" smtClean="0">
                <a:latin typeface="Cuerpo"/>
              </a:rPr>
              <a:t>potentially</a:t>
            </a:r>
            <a:r>
              <a:rPr lang="es-ES" sz="3200" dirty="0" smtClean="0">
                <a:latin typeface="Cuerpo"/>
              </a:rPr>
              <a:t> </a:t>
            </a:r>
            <a:r>
              <a:rPr lang="es-ES" sz="3200" dirty="0" err="1" smtClean="0">
                <a:latin typeface="Cuerpo"/>
              </a:rPr>
              <a:t>suitable</a:t>
            </a:r>
            <a:r>
              <a:rPr lang="es-ES" sz="3200" dirty="0" smtClean="0">
                <a:latin typeface="Cuerpo"/>
              </a:rPr>
              <a:t> </a:t>
            </a:r>
            <a:r>
              <a:rPr lang="es-ES" sz="3200" dirty="0" err="1" smtClean="0">
                <a:latin typeface="Cuerpo"/>
              </a:rPr>
              <a:t>for</a:t>
            </a:r>
            <a:r>
              <a:rPr lang="es-ES" sz="3200" dirty="0" smtClean="0">
                <a:latin typeface="Cuerpo"/>
              </a:rPr>
              <a:t> </a:t>
            </a:r>
            <a:r>
              <a:rPr lang="es-ES" sz="3200" dirty="0" err="1" smtClean="0">
                <a:latin typeface="Cuerpo"/>
              </a:rPr>
              <a:t>celiacs</a:t>
            </a:r>
            <a:r>
              <a:rPr lang="es-ES" sz="3200" dirty="0" smtClean="0">
                <a:latin typeface="Cuerpo"/>
              </a:rPr>
              <a:t> </a:t>
            </a:r>
            <a:r>
              <a:rPr lang="es-ES" sz="3200" dirty="0" err="1" smtClean="0">
                <a:latin typeface="Cuerpo"/>
              </a:rPr>
              <a:t>from</a:t>
            </a:r>
            <a:r>
              <a:rPr lang="es-ES" sz="3200" dirty="0" smtClean="0">
                <a:latin typeface="Cuerpo"/>
              </a:rPr>
              <a:t> </a:t>
            </a:r>
            <a:r>
              <a:rPr lang="es-ES" sz="3200" dirty="0" err="1" smtClean="0">
                <a:latin typeface="Cuerpo"/>
              </a:rPr>
              <a:t>quinoa</a:t>
            </a:r>
            <a:r>
              <a:rPr lang="es-ES" sz="3200" dirty="0" smtClean="0">
                <a:latin typeface="Cuerpo"/>
              </a:rPr>
              <a:t> and </a:t>
            </a:r>
            <a:r>
              <a:rPr lang="es-ES" sz="3200" dirty="0" err="1" smtClean="0">
                <a:latin typeface="Cuerpo"/>
              </a:rPr>
              <a:t>honey</a:t>
            </a:r>
            <a:r>
              <a:rPr lang="es-ES" sz="3200" dirty="0" smtClean="0">
                <a:latin typeface="Cuerpo"/>
              </a:rPr>
              <a:t> </a:t>
            </a:r>
            <a:r>
              <a:rPr lang="es-ES" sz="3200" dirty="0" err="1" smtClean="0">
                <a:latin typeface="Cuerpo"/>
              </a:rPr>
              <a:t>from</a:t>
            </a:r>
            <a:r>
              <a:rPr lang="es-ES" sz="3200" dirty="0" smtClean="0">
                <a:latin typeface="Cuerpo"/>
              </a:rPr>
              <a:t> South Patagonia at </a:t>
            </a:r>
            <a:r>
              <a:rPr lang="es-ES" sz="3200" dirty="0" err="1" smtClean="0">
                <a:latin typeface="Cuerpo"/>
              </a:rPr>
              <a:t>low</a:t>
            </a:r>
            <a:r>
              <a:rPr lang="es-ES" sz="3200" dirty="0" smtClean="0">
                <a:latin typeface="Cuerpo"/>
              </a:rPr>
              <a:t> </a:t>
            </a:r>
            <a:r>
              <a:rPr lang="es-ES" sz="3200" dirty="0" err="1" smtClean="0">
                <a:latin typeface="Cuerpo"/>
              </a:rPr>
              <a:t>cost</a:t>
            </a:r>
            <a:r>
              <a:rPr lang="es-ES" sz="3200" dirty="0" smtClean="0">
                <a:latin typeface="Cuerpo"/>
              </a:rPr>
              <a:t>.</a:t>
            </a:r>
            <a:r>
              <a:rPr lang="es-ES" sz="3200" dirty="0" smtClean="0">
                <a:latin typeface="Cuerpo"/>
              </a:rPr>
              <a:t> </a:t>
            </a:r>
            <a:endParaRPr lang="es-AR" sz="3200" dirty="0" smtClean="0">
              <a:latin typeface="Cuerpo"/>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31 Rectángulo"/>
          <p:cNvSpPr/>
          <p:nvPr/>
        </p:nvSpPr>
        <p:spPr>
          <a:xfrm>
            <a:off x="9351128" y="13904860"/>
            <a:ext cx="18359566" cy="9473702"/>
          </a:xfrm>
          <a:prstGeom prst="rect">
            <a:avLst/>
          </a:prstGeom>
          <a:ln>
            <a:solidFill>
              <a:schemeClr val="tx1"/>
            </a:solidFill>
          </a:ln>
        </p:spPr>
        <p:txBody>
          <a:bodyPr wrap="square" lIns="180000" tIns="180000" rIns="180000" bIns="180000">
            <a:spAutoFit/>
          </a:bodyPr>
          <a:lstStyle/>
          <a:p>
            <a:r>
              <a:rPr lang="es-ES" sz="3200" u="sng" dirty="0" smtClean="0">
                <a:latin typeface="Cuerpo"/>
              </a:rPr>
              <a:t>FUNDAMENTAL COMPONENT</a:t>
            </a:r>
            <a:r>
              <a:rPr lang="es-ES" sz="3200" u="sng" dirty="0" smtClean="0">
                <a:latin typeface="Cuerpo"/>
              </a:rPr>
              <a:t>: QUINOA</a:t>
            </a:r>
          </a:p>
          <a:p>
            <a:endParaRPr lang="es-AR" sz="3200" u="sng" dirty="0" smtClean="0">
              <a:latin typeface="Cuerpo"/>
            </a:endParaRPr>
          </a:p>
          <a:p>
            <a:pPr algn="just"/>
            <a:r>
              <a:rPr lang="es-ES" sz="3200" dirty="0" smtClean="0">
                <a:latin typeface="Cuerpo"/>
              </a:rPr>
              <a:t>In </a:t>
            </a:r>
            <a:r>
              <a:rPr lang="es-ES" sz="3200" dirty="0" err="1" smtClean="0">
                <a:latin typeface="Cuerpo"/>
              </a:rPr>
              <a:t>the</a:t>
            </a:r>
            <a:r>
              <a:rPr lang="es-ES" sz="3200" dirty="0" smtClean="0">
                <a:latin typeface="Cuerpo"/>
              </a:rPr>
              <a:t> </a:t>
            </a:r>
            <a:r>
              <a:rPr lang="es-ES" sz="3200" dirty="0" err="1" smtClean="0">
                <a:latin typeface="Cuerpo"/>
              </a:rPr>
              <a:t>present</a:t>
            </a:r>
            <a:r>
              <a:rPr lang="es-ES" sz="3200" dirty="0" smtClean="0">
                <a:latin typeface="Cuerpo"/>
              </a:rPr>
              <a:t> trial </a:t>
            </a:r>
            <a:r>
              <a:rPr lang="es-ES" sz="3200" dirty="0" err="1" smtClean="0">
                <a:latin typeface="Cuerpo"/>
              </a:rPr>
              <a:t>we</a:t>
            </a:r>
            <a:r>
              <a:rPr lang="es-ES" sz="3200" dirty="0" smtClean="0">
                <a:latin typeface="Cuerpo"/>
              </a:rPr>
              <a:t> </a:t>
            </a:r>
            <a:r>
              <a:rPr lang="es-ES" sz="3200" dirty="0" err="1" smtClean="0">
                <a:latin typeface="Cuerpo"/>
              </a:rPr>
              <a:t>worked</a:t>
            </a:r>
            <a:r>
              <a:rPr lang="es-ES" sz="3200" dirty="0" smtClean="0">
                <a:latin typeface="Cuerpo"/>
              </a:rPr>
              <a:t> </a:t>
            </a:r>
            <a:r>
              <a:rPr lang="es-ES" sz="3200" dirty="0" err="1" smtClean="0">
                <a:latin typeface="Cuerpo"/>
              </a:rPr>
              <a:t>with</a:t>
            </a:r>
            <a:r>
              <a:rPr lang="es-ES" sz="3200" dirty="0" smtClean="0">
                <a:latin typeface="Cuerpo"/>
              </a:rPr>
              <a:t> wild </a:t>
            </a:r>
            <a:r>
              <a:rPr lang="es-ES" sz="3200" dirty="0" err="1" smtClean="0">
                <a:latin typeface="Cuerpo"/>
              </a:rPr>
              <a:t>quinoa</a:t>
            </a:r>
            <a:r>
              <a:rPr lang="es-ES" sz="3200" dirty="0" smtClean="0">
                <a:latin typeface="Cuerpo"/>
              </a:rPr>
              <a:t> </a:t>
            </a:r>
            <a:r>
              <a:rPr lang="es-ES" sz="3200" dirty="0" err="1" smtClean="0">
                <a:latin typeface="Cuerpo"/>
              </a:rPr>
              <a:t>seeds</a:t>
            </a:r>
            <a:r>
              <a:rPr lang="es-ES" sz="3200" dirty="0" smtClean="0">
                <a:latin typeface="Cuerpo"/>
              </a:rPr>
              <a:t>, of </a:t>
            </a:r>
            <a:r>
              <a:rPr lang="es-ES" sz="3200" dirty="0" err="1" smtClean="0">
                <a:latin typeface="Cuerpo"/>
              </a:rPr>
              <a:t>black</a:t>
            </a:r>
            <a:r>
              <a:rPr lang="es-ES" sz="3200" dirty="0" smtClean="0">
                <a:latin typeface="Cuerpo"/>
              </a:rPr>
              <a:t> color, </a:t>
            </a:r>
            <a:r>
              <a:rPr lang="es-ES" sz="3200" dirty="0" err="1" smtClean="0">
                <a:latin typeface="Cuerpo"/>
              </a:rPr>
              <a:t>that</a:t>
            </a:r>
            <a:r>
              <a:rPr lang="es-ES" sz="3200" dirty="0" smtClean="0">
                <a:latin typeface="Cuerpo"/>
              </a:rPr>
              <a:t> are </a:t>
            </a:r>
            <a:r>
              <a:rPr lang="es-ES" sz="3200" dirty="0" err="1" smtClean="0">
                <a:latin typeface="Cuerpo"/>
              </a:rPr>
              <a:t>born</a:t>
            </a:r>
            <a:r>
              <a:rPr lang="es-ES" sz="3200" dirty="0" smtClean="0">
                <a:latin typeface="Cuerpo"/>
              </a:rPr>
              <a:t> </a:t>
            </a:r>
            <a:r>
              <a:rPr lang="es-ES" sz="3200" dirty="0" err="1" smtClean="0">
                <a:latin typeface="Cuerpo"/>
              </a:rPr>
              <a:t>naturally</a:t>
            </a:r>
            <a:r>
              <a:rPr lang="es-ES" sz="3200" dirty="0" smtClean="0">
                <a:latin typeface="Cuerpo"/>
              </a:rPr>
              <a:t> in </a:t>
            </a:r>
            <a:r>
              <a:rPr lang="es-ES" sz="3200" dirty="0" err="1" smtClean="0">
                <a:latin typeface="Cuerpo"/>
              </a:rPr>
              <a:t>low</a:t>
            </a:r>
            <a:r>
              <a:rPr lang="es-ES" sz="3200" dirty="0" smtClean="0">
                <a:latin typeface="Cuerpo"/>
              </a:rPr>
              <a:t> </a:t>
            </a:r>
            <a:r>
              <a:rPr lang="es-ES" sz="3200" dirty="0" err="1" smtClean="0">
                <a:latin typeface="Cuerpo"/>
              </a:rPr>
              <a:t>areas</a:t>
            </a:r>
            <a:r>
              <a:rPr lang="es-ES" sz="3200" dirty="0" smtClean="0">
                <a:latin typeface="Cuerpo"/>
              </a:rPr>
              <a:t>, in Gobernador </a:t>
            </a:r>
            <a:r>
              <a:rPr lang="es-ES" sz="3200" dirty="0" err="1" smtClean="0">
                <a:latin typeface="Cuerpo"/>
              </a:rPr>
              <a:t>Gregores</a:t>
            </a:r>
            <a:r>
              <a:rPr lang="es-ES" sz="3200" dirty="0" smtClean="0">
                <a:latin typeface="Cuerpo"/>
              </a:rPr>
              <a:t>, </a:t>
            </a:r>
            <a:r>
              <a:rPr lang="es-ES" sz="3200" dirty="0" err="1" smtClean="0">
                <a:latin typeface="Cuerpo"/>
              </a:rPr>
              <a:t>it</a:t>
            </a:r>
            <a:r>
              <a:rPr lang="es-ES" sz="3200" dirty="0" smtClean="0">
                <a:latin typeface="Cuerpo"/>
              </a:rPr>
              <a:t> </a:t>
            </a:r>
            <a:r>
              <a:rPr lang="es-ES" sz="3200" dirty="0" err="1" smtClean="0">
                <a:latin typeface="Cuerpo"/>
              </a:rPr>
              <a:t>is</a:t>
            </a:r>
            <a:r>
              <a:rPr lang="es-ES" sz="3200" dirty="0" smtClean="0">
                <a:latin typeface="Cuerpo"/>
              </a:rPr>
              <a:t> a </a:t>
            </a:r>
            <a:r>
              <a:rPr lang="es-ES" sz="3200" dirty="0" err="1" smtClean="0">
                <a:latin typeface="Cuerpo"/>
              </a:rPr>
              <a:t>variety</a:t>
            </a:r>
            <a:r>
              <a:rPr lang="es-ES" sz="3200" dirty="0" smtClean="0">
                <a:latin typeface="Cuerpo"/>
              </a:rPr>
              <a:t> of </a:t>
            </a:r>
            <a:r>
              <a:rPr lang="es-ES" sz="3200" dirty="0" err="1" smtClean="0">
                <a:latin typeface="Cuerpo"/>
              </a:rPr>
              <a:t>small</a:t>
            </a:r>
            <a:r>
              <a:rPr lang="es-ES" sz="3200" dirty="0" smtClean="0">
                <a:latin typeface="Cuerpo"/>
              </a:rPr>
              <a:t> </a:t>
            </a:r>
            <a:r>
              <a:rPr lang="es-ES" sz="3200" dirty="0" err="1" smtClean="0">
                <a:latin typeface="Cuerpo"/>
              </a:rPr>
              <a:t>grain</a:t>
            </a:r>
            <a:r>
              <a:rPr lang="es-ES" sz="3200" dirty="0" smtClean="0">
                <a:latin typeface="Cuerpo"/>
              </a:rPr>
              <a:t>, </a:t>
            </a:r>
            <a:r>
              <a:rPr lang="es-ES" sz="3200" dirty="0" err="1" smtClean="0">
                <a:latin typeface="Cuerpo"/>
              </a:rPr>
              <a:t>bitter</a:t>
            </a:r>
            <a:r>
              <a:rPr lang="es-ES" sz="3200" dirty="0" smtClean="0">
                <a:latin typeface="Cuerpo"/>
              </a:rPr>
              <a:t> taste and </a:t>
            </a:r>
            <a:r>
              <a:rPr lang="es-ES" sz="3200" dirty="0" err="1" smtClean="0">
                <a:latin typeface="Cuerpo"/>
              </a:rPr>
              <a:t>with</a:t>
            </a:r>
            <a:r>
              <a:rPr lang="es-ES" sz="3200" dirty="0" smtClean="0">
                <a:latin typeface="Cuerpo"/>
              </a:rPr>
              <a:t> a </a:t>
            </a:r>
            <a:r>
              <a:rPr lang="es-ES" sz="3200" dirty="0" err="1" smtClean="0">
                <a:latin typeface="Cuerpo"/>
              </a:rPr>
              <a:t>high</a:t>
            </a:r>
            <a:r>
              <a:rPr lang="es-ES" sz="3200" dirty="0" smtClean="0">
                <a:latin typeface="Cuerpo"/>
              </a:rPr>
              <a:t> </a:t>
            </a:r>
            <a:r>
              <a:rPr lang="es-ES" sz="3200" dirty="0" err="1" smtClean="0">
                <a:latin typeface="Cuerpo"/>
              </a:rPr>
              <a:t>content</a:t>
            </a:r>
            <a:r>
              <a:rPr lang="es-ES" sz="3200" dirty="0" smtClean="0">
                <a:latin typeface="Cuerpo"/>
              </a:rPr>
              <a:t> of </a:t>
            </a:r>
            <a:r>
              <a:rPr lang="es-ES" sz="3200" dirty="0" err="1" smtClean="0">
                <a:latin typeface="Cuerpo"/>
              </a:rPr>
              <a:t>phenolic</a:t>
            </a:r>
            <a:r>
              <a:rPr lang="es-ES" sz="3200" dirty="0" smtClean="0">
                <a:latin typeface="Cuerpo"/>
              </a:rPr>
              <a:t> </a:t>
            </a:r>
            <a:r>
              <a:rPr lang="es-ES" sz="3200" dirty="0" err="1" smtClean="0">
                <a:latin typeface="Cuerpo"/>
              </a:rPr>
              <a:t>compounds</a:t>
            </a:r>
            <a:r>
              <a:rPr lang="es-ES" sz="3200" dirty="0" smtClean="0">
                <a:latin typeface="Cuerpo"/>
              </a:rPr>
              <a:t>. </a:t>
            </a:r>
            <a:r>
              <a:rPr lang="es-ES" sz="3200" dirty="0" err="1" smtClean="0">
                <a:latin typeface="Cuerpo"/>
              </a:rPr>
              <a:t>It</a:t>
            </a:r>
            <a:r>
              <a:rPr lang="es-ES" sz="3200" dirty="0" smtClean="0">
                <a:latin typeface="Cuerpo"/>
              </a:rPr>
              <a:t> </a:t>
            </a:r>
            <a:r>
              <a:rPr lang="es-ES" sz="3200" dirty="0" err="1" smtClean="0">
                <a:latin typeface="Cuerpo"/>
              </a:rPr>
              <a:t>was</a:t>
            </a:r>
            <a:r>
              <a:rPr lang="es-ES" sz="3200" dirty="0" smtClean="0">
                <a:latin typeface="Cuerpo"/>
              </a:rPr>
              <a:t> </a:t>
            </a:r>
            <a:r>
              <a:rPr lang="es-ES" sz="3200" dirty="0" err="1" smtClean="0">
                <a:latin typeface="Cuerpo"/>
              </a:rPr>
              <a:t>also</a:t>
            </a:r>
            <a:r>
              <a:rPr lang="es-ES" sz="3200" dirty="0" smtClean="0">
                <a:latin typeface="Cuerpo"/>
              </a:rPr>
              <a:t> </a:t>
            </a:r>
            <a:r>
              <a:rPr lang="es-ES" sz="3200" dirty="0" err="1" smtClean="0">
                <a:latin typeface="Cuerpo"/>
              </a:rPr>
              <a:t>used</a:t>
            </a:r>
            <a:r>
              <a:rPr lang="es-ES" sz="3200" dirty="0" smtClean="0">
                <a:latin typeface="Cuerpo"/>
              </a:rPr>
              <a:t> in </a:t>
            </a:r>
            <a:r>
              <a:rPr lang="es-ES" sz="3200" dirty="0" err="1" smtClean="0">
                <a:latin typeface="Cuerpo"/>
              </a:rPr>
              <a:t>the</a:t>
            </a:r>
            <a:r>
              <a:rPr lang="es-ES" sz="3200" dirty="0" smtClean="0">
                <a:latin typeface="Cuerpo"/>
              </a:rPr>
              <a:t> </a:t>
            </a:r>
            <a:r>
              <a:rPr lang="es-ES" sz="3200" dirty="0" err="1" smtClean="0">
                <a:latin typeface="Cuerpo"/>
              </a:rPr>
              <a:t>formulation</a:t>
            </a:r>
            <a:r>
              <a:rPr lang="es-ES" sz="3200" dirty="0" smtClean="0">
                <a:latin typeface="Cuerpo"/>
              </a:rPr>
              <a:t> of </a:t>
            </a:r>
            <a:r>
              <a:rPr lang="es-ES" sz="3200" dirty="0" err="1" smtClean="0">
                <a:latin typeface="Cuerpo"/>
              </a:rPr>
              <a:t>quinoa</a:t>
            </a:r>
            <a:r>
              <a:rPr lang="es-ES" sz="3200" dirty="0" smtClean="0">
                <a:latin typeface="Cuerpo"/>
              </a:rPr>
              <a:t> </a:t>
            </a:r>
            <a:r>
              <a:rPr lang="es-ES" sz="3200" dirty="0" err="1" smtClean="0">
                <a:latin typeface="Cuerpo"/>
              </a:rPr>
              <a:t>white</a:t>
            </a:r>
            <a:r>
              <a:rPr lang="es-ES" sz="3200" dirty="0" smtClean="0">
                <a:latin typeface="Cuerpo"/>
              </a:rPr>
              <a:t> </a:t>
            </a:r>
            <a:r>
              <a:rPr lang="es-ES" sz="3200" dirty="0" err="1" smtClean="0">
                <a:latin typeface="Cuerpo"/>
              </a:rPr>
              <a:t>bars</a:t>
            </a:r>
            <a:r>
              <a:rPr lang="es-ES" sz="3200" dirty="0" smtClean="0">
                <a:latin typeface="Cuerpo"/>
              </a:rPr>
              <a:t>. White </a:t>
            </a:r>
            <a:r>
              <a:rPr lang="es-ES" sz="3200" dirty="0" err="1" smtClean="0">
                <a:latin typeface="Cuerpo"/>
              </a:rPr>
              <a:t>quinoa</a:t>
            </a:r>
            <a:r>
              <a:rPr lang="es-ES" sz="3200" dirty="0" smtClean="0">
                <a:latin typeface="Cuerpo"/>
              </a:rPr>
              <a:t> has </a:t>
            </a:r>
            <a:r>
              <a:rPr lang="es-ES" sz="3200" dirty="0" err="1" smtClean="0">
                <a:latin typeface="Cuerpo"/>
              </a:rPr>
              <a:t>fewer</a:t>
            </a:r>
            <a:r>
              <a:rPr lang="es-ES" sz="3200" dirty="0" smtClean="0">
                <a:latin typeface="Cuerpo"/>
              </a:rPr>
              <a:t> </a:t>
            </a:r>
            <a:r>
              <a:rPr lang="es-ES" sz="3200" dirty="0" err="1" smtClean="0">
                <a:latin typeface="Cuerpo"/>
              </a:rPr>
              <a:t>saponins</a:t>
            </a:r>
            <a:r>
              <a:rPr lang="es-ES" sz="3200" dirty="0" smtClean="0">
                <a:latin typeface="Cuerpo"/>
              </a:rPr>
              <a:t> and </a:t>
            </a:r>
            <a:r>
              <a:rPr lang="es-ES" sz="3200" dirty="0" err="1" smtClean="0">
                <a:latin typeface="Cuerpo"/>
              </a:rPr>
              <a:t>is</a:t>
            </a:r>
            <a:r>
              <a:rPr lang="es-ES" sz="3200" dirty="0" smtClean="0">
                <a:latin typeface="Cuerpo"/>
              </a:rPr>
              <a:t> </a:t>
            </a:r>
            <a:r>
              <a:rPr lang="es-ES" sz="3200" dirty="0" err="1" smtClean="0">
                <a:latin typeface="Cuerpo"/>
              </a:rPr>
              <a:t>sweeter</a:t>
            </a:r>
            <a:r>
              <a:rPr lang="es-ES" sz="3200" dirty="0" smtClean="0">
                <a:latin typeface="Cuerpo"/>
              </a:rPr>
              <a:t>.</a:t>
            </a:r>
            <a:endParaRPr lang="es-AR" sz="3200" dirty="0" smtClean="0">
              <a:latin typeface="Cuerpo"/>
            </a:endParaRPr>
          </a:p>
          <a:p>
            <a:pPr algn="just"/>
            <a:r>
              <a:rPr lang="es-ES" sz="3200" dirty="0" err="1" smtClean="0">
                <a:latin typeface="Cuerpo"/>
              </a:rPr>
              <a:t>Quinoa</a:t>
            </a:r>
            <a:r>
              <a:rPr lang="es-ES" sz="3200" dirty="0" smtClean="0">
                <a:latin typeface="Cuerpo"/>
              </a:rPr>
              <a:t> </a:t>
            </a:r>
            <a:r>
              <a:rPr lang="es-ES" sz="3200" dirty="0" err="1" smtClean="0">
                <a:latin typeface="Cuerpo"/>
              </a:rPr>
              <a:t>is</a:t>
            </a:r>
            <a:r>
              <a:rPr lang="es-ES" sz="3200" dirty="0" smtClean="0">
                <a:latin typeface="Cuerpo"/>
              </a:rPr>
              <a:t> </a:t>
            </a:r>
            <a:r>
              <a:rPr lang="es-ES" sz="3200" dirty="0" err="1" smtClean="0">
                <a:latin typeface="Cuerpo"/>
              </a:rPr>
              <a:t>also</a:t>
            </a:r>
            <a:r>
              <a:rPr lang="es-ES" sz="3200" dirty="0" smtClean="0">
                <a:latin typeface="Cuerpo"/>
              </a:rPr>
              <a:t> </a:t>
            </a:r>
            <a:r>
              <a:rPr lang="es-ES" sz="3200" dirty="0" err="1" smtClean="0">
                <a:latin typeface="Cuerpo"/>
              </a:rPr>
              <a:t>called</a:t>
            </a:r>
            <a:r>
              <a:rPr lang="es-ES" sz="3200" dirty="0" smtClean="0">
                <a:latin typeface="Cuerpo"/>
              </a:rPr>
              <a:t> </a:t>
            </a:r>
            <a:r>
              <a:rPr lang="es-ES" sz="3200" dirty="0" err="1" smtClean="0">
                <a:latin typeface="Cuerpo"/>
              </a:rPr>
              <a:t>pseudocereal</a:t>
            </a:r>
            <a:r>
              <a:rPr lang="es-ES" sz="3200" dirty="0" smtClean="0">
                <a:latin typeface="Cuerpo"/>
              </a:rPr>
              <a:t> </a:t>
            </a:r>
            <a:r>
              <a:rPr lang="es-ES" sz="3200" dirty="0" err="1" smtClean="0">
                <a:latin typeface="Cuerpo"/>
              </a:rPr>
              <a:t>because</a:t>
            </a:r>
            <a:r>
              <a:rPr lang="es-ES" sz="3200" dirty="0" smtClean="0">
                <a:latin typeface="Cuerpo"/>
              </a:rPr>
              <a:t> </a:t>
            </a:r>
            <a:r>
              <a:rPr lang="es-ES" sz="3200" dirty="0" err="1" smtClean="0">
                <a:latin typeface="Cuerpo"/>
              </a:rPr>
              <a:t>it</a:t>
            </a:r>
            <a:r>
              <a:rPr lang="es-ES" sz="3200" dirty="0" smtClean="0">
                <a:latin typeface="Cuerpo"/>
              </a:rPr>
              <a:t> </a:t>
            </a:r>
            <a:r>
              <a:rPr lang="es-ES" sz="3200" dirty="0" err="1" smtClean="0">
                <a:latin typeface="Cuerpo"/>
              </a:rPr>
              <a:t>does</a:t>
            </a:r>
            <a:r>
              <a:rPr lang="es-ES" sz="3200" dirty="0" smtClean="0">
                <a:latin typeface="Cuerpo"/>
              </a:rPr>
              <a:t> </a:t>
            </a:r>
            <a:r>
              <a:rPr lang="es-ES" sz="3200" dirty="0" err="1" smtClean="0">
                <a:latin typeface="Cuerpo"/>
              </a:rPr>
              <a:t>not</a:t>
            </a:r>
            <a:r>
              <a:rPr lang="es-ES" sz="3200" dirty="0" smtClean="0">
                <a:latin typeface="Cuerpo"/>
              </a:rPr>
              <a:t> </a:t>
            </a:r>
            <a:r>
              <a:rPr lang="es-ES" sz="3200" dirty="0" err="1" smtClean="0">
                <a:latin typeface="Cuerpo"/>
              </a:rPr>
              <a:t>belong</a:t>
            </a:r>
            <a:r>
              <a:rPr lang="es-ES" sz="3200" dirty="0" smtClean="0">
                <a:latin typeface="Cuerpo"/>
              </a:rPr>
              <a:t> </a:t>
            </a:r>
            <a:r>
              <a:rPr lang="es-ES" sz="3200" dirty="0" err="1" smtClean="0">
                <a:latin typeface="Cuerpo"/>
              </a:rPr>
              <a:t>to</a:t>
            </a:r>
            <a:r>
              <a:rPr lang="es-ES" sz="3200" dirty="0" smtClean="0">
                <a:latin typeface="Cuerpo"/>
              </a:rPr>
              <a:t> </a:t>
            </a:r>
            <a:r>
              <a:rPr lang="es-ES" sz="3200" dirty="0" err="1" smtClean="0">
                <a:latin typeface="Cuerpo"/>
              </a:rPr>
              <a:t>the</a:t>
            </a:r>
            <a:r>
              <a:rPr lang="es-ES" sz="3200" dirty="0" smtClean="0">
                <a:latin typeface="Cuerpo"/>
              </a:rPr>
              <a:t> </a:t>
            </a:r>
            <a:r>
              <a:rPr lang="es-ES" sz="3200" dirty="0" err="1" smtClean="0">
                <a:latin typeface="Cuerpo"/>
              </a:rPr>
              <a:t>family</a:t>
            </a:r>
            <a:r>
              <a:rPr lang="es-ES" sz="3200" dirty="0" smtClean="0">
                <a:latin typeface="Cuerpo"/>
              </a:rPr>
              <a:t> of </a:t>
            </a:r>
            <a:r>
              <a:rPr lang="es-ES" sz="3200" dirty="0" err="1" smtClean="0">
                <a:latin typeface="Cuerpo"/>
              </a:rPr>
              <a:t>cereals</a:t>
            </a:r>
            <a:r>
              <a:rPr lang="es-ES" sz="3200" dirty="0" smtClean="0">
                <a:latin typeface="Cuerpo"/>
              </a:rPr>
              <a:t>, </a:t>
            </a:r>
            <a:r>
              <a:rPr lang="es-ES" sz="3200" dirty="0" err="1" smtClean="0">
                <a:latin typeface="Cuerpo"/>
              </a:rPr>
              <a:t>however</a:t>
            </a:r>
            <a:r>
              <a:rPr lang="es-ES" sz="3200" dirty="0" smtClean="0">
                <a:latin typeface="Cuerpo"/>
              </a:rPr>
              <a:t> </a:t>
            </a:r>
            <a:r>
              <a:rPr lang="es-ES" sz="3200" dirty="0" err="1" smtClean="0">
                <a:latin typeface="Cuerpo"/>
              </a:rPr>
              <a:t>thanks</a:t>
            </a:r>
            <a:r>
              <a:rPr lang="es-ES" sz="3200" dirty="0" smtClean="0">
                <a:latin typeface="Cuerpo"/>
              </a:rPr>
              <a:t> </a:t>
            </a:r>
            <a:r>
              <a:rPr lang="es-ES" sz="3200" dirty="0" err="1" smtClean="0">
                <a:latin typeface="Cuerpo"/>
              </a:rPr>
              <a:t>to</a:t>
            </a:r>
            <a:r>
              <a:rPr lang="es-ES" sz="3200" dirty="0" smtClean="0">
                <a:latin typeface="Cuerpo"/>
              </a:rPr>
              <a:t> </a:t>
            </a:r>
            <a:r>
              <a:rPr lang="es-ES" sz="3200" dirty="0" err="1" smtClean="0">
                <a:latin typeface="Cuerpo"/>
              </a:rPr>
              <a:t>its</a:t>
            </a:r>
            <a:r>
              <a:rPr lang="es-ES" sz="3200" dirty="0" smtClean="0">
                <a:latin typeface="Cuerpo"/>
              </a:rPr>
              <a:t> </a:t>
            </a:r>
            <a:r>
              <a:rPr lang="es-ES" sz="3200" dirty="0" err="1" smtClean="0">
                <a:latin typeface="Cuerpo"/>
              </a:rPr>
              <a:t>proportion</a:t>
            </a:r>
            <a:r>
              <a:rPr lang="es-ES" sz="3200" dirty="0" smtClean="0">
                <a:latin typeface="Cuerpo"/>
              </a:rPr>
              <a:t> of </a:t>
            </a:r>
            <a:r>
              <a:rPr lang="es-ES" sz="3200" dirty="0" err="1" smtClean="0">
                <a:latin typeface="Cuerpo"/>
              </a:rPr>
              <a:t>starch</a:t>
            </a:r>
            <a:r>
              <a:rPr lang="es-ES" sz="3200" dirty="0" smtClean="0">
                <a:latin typeface="Cuerpo"/>
              </a:rPr>
              <a:t> and </a:t>
            </a:r>
            <a:r>
              <a:rPr lang="es-ES" sz="3200" dirty="0" err="1" smtClean="0">
                <a:latin typeface="Cuerpo"/>
              </a:rPr>
              <a:t>its</a:t>
            </a:r>
            <a:r>
              <a:rPr lang="es-ES" sz="3200" dirty="0" smtClean="0">
                <a:latin typeface="Cuerpo"/>
              </a:rPr>
              <a:t> </a:t>
            </a:r>
            <a:r>
              <a:rPr lang="es-ES" sz="3200" dirty="0" err="1" smtClean="0">
                <a:latin typeface="Cuerpo"/>
              </a:rPr>
              <a:t>form</a:t>
            </a:r>
            <a:r>
              <a:rPr lang="es-ES" sz="3200" dirty="0" smtClean="0">
                <a:latin typeface="Cuerpo"/>
              </a:rPr>
              <a:t> of </a:t>
            </a:r>
            <a:r>
              <a:rPr lang="es-ES" sz="3200" dirty="0" err="1" smtClean="0">
                <a:latin typeface="Cuerpo"/>
              </a:rPr>
              <a:t>consumption</a:t>
            </a:r>
            <a:r>
              <a:rPr lang="es-ES" sz="3200" dirty="0" smtClean="0">
                <a:latin typeface="Cuerpo"/>
              </a:rPr>
              <a:t> </a:t>
            </a:r>
            <a:r>
              <a:rPr lang="es-ES" sz="3200" dirty="0" err="1" smtClean="0">
                <a:latin typeface="Cuerpo"/>
              </a:rPr>
              <a:t>it</a:t>
            </a:r>
            <a:r>
              <a:rPr lang="es-ES" sz="3200" dirty="0" smtClean="0">
                <a:latin typeface="Cuerpo"/>
              </a:rPr>
              <a:t> has </a:t>
            </a:r>
            <a:r>
              <a:rPr lang="es-ES" sz="3200" dirty="0" err="1" smtClean="0">
                <a:latin typeface="Cuerpo"/>
              </a:rPr>
              <a:t>been</a:t>
            </a:r>
            <a:r>
              <a:rPr lang="es-ES" sz="3200" dirty="0" smtClean="0">
                <a:latin typeface="Cuerpo"/>
              </a:rPr>
              <a:t> </a:t>
            </a:r>
            <a:r>
              <a:rPr lang="es-ES" sz="3200" dirty="0" err="1" smtClean="0">
                <a:latin typeface="Cuerpo"/>
              </a:rPr>
              <a:t>considered</a:t>
            </a:r>
            <a:r>
              <a:rPr lang="es-ES" sz="3200" dirty="0" smtClean="0">
                <a:latin typeface="Cuerpo"/>
              </a:rPr>
              <a:t> as a cereal. As </a:t>
            </a:r>
            <a:r>
              <a:rPr lang="es-ES" sz="3200" dirty="0" err="1" smtClean="0">
                <a:latin typeface="Cuerpo"/>
              </a:rPr>
              <a:t>such</a:t>
            </a:r>
            <a:r>
              <a:rPr lang="es-ES" sz="3200" dirty="0" smtClean="0">
                <a:latin typeface="Cuerpo"/>
              </a:rPr>
              <a:t>, </a:t>
            </a:r>
            <a:r>
              <a:rPr lang="es-ES" sz="3200" dirty="0" err="1" smtClean="0">
                <a:latin typeface="Cuerpo"/>
              </a:rPr>
              <a:t>quinoa</a:t>
            </a:r>
            <a:r>
              <a:rPr lang="es-ES" sz="3200" dirty="0" smtClean="0">
                <a:latin typeface="Cuerpo"/>
              </a:rPr>
              <a:t> </a:t>
            </a:r>
            <a:r>
              <a:rPr lang="es-ES" sz="3200" dirty="0" err="1" smtClean="0">
                <a:latin typeface="Cuerpo"/>
              </a:rPr>
              <a:t>provides</a:t>
            </a:r>
            <a:r>
              <a:rPr lang="es-ES" sz="3200" dirty="0" smtClean="0">
                <a:latin typeface="Cuerpo"/>
              </a:rPr>
              <a:t> </a:t>
            </a:r>
            <a:r>
              <a:rPr lang="es-ES" sz="3200" dirty="0" err="1" smtClean="0">
                <a:latin typeface="Cuerpo"/>
              </a:rPr>
              <a:t>most</a:t>
            </a:r>
            <a:r>
              <a:rPr lang="es-ES" sz="3200" dirty="0" smtClean="0">
                <a:latin typeface="Cuerpo"/>
              </a:rPr>
              <a:t> of </a:t>
            </a:r>
            <a:r>
              <a:rPr lang="es-ES" sz="3200" dirty="0" err="1" smtClean="0">
                <a:latin typeface="Cuerpo"/>
              </a:rPr>
              <a:t>its</a:t>
            </a:r>
            <a:r>
              <a:rPr lang="es-ES" sz="3200" dirty="0" smtClean="0">
                <a:latin typeface="Cuerpo"/>
              </a:rPr>
              <a:t> </a:t>
            </a:r>
            <a:r>
              <a:rPr lang="es-ES" sz="3200" dirty="0" err="1" smtClean="0">
                <a:latin typeface="Cuerpo"/>
              </a:rPr>
              <a:t>calories</a:t>
            </a:r>
            <a:r>
              <a:rPr lang="es-ES" sz="3200" dirty="0" smtClean="0">
                <a:latin typeface="Cuerpo"/>
              </a:rPr>
              <a:t> in </a:t>
            </a:r>
            <a:r>
              <a:rPr lang="es-ES" sz="3200" dirty="0" err="1" smtClean="0">
                <a:latin typeface="Cuerpo"/>
              </a:rPr>
              <a:t>the</a:t>
            </a:r>
            <a:r>
              <a:rPr lang="es-ES" sz="3200" dirty="0" smtClean="0">
                <a:latin typeface="Cuerpo"/>
              </a:rPr>
              <a:t> </a:t>
            </a:r>
            <a:r>
              <a:rPr lang="es-ES" sz="3200" dirty="0" err="1" smtClean="0">
                <a:latin typeface="Cuerpo"/>
              </a:rPr>
              <a:t>form</a:t>
            </a:r>
            <a:r>
              <a:rPr lang="es-ES" sz="3200" dirty="0" smtClean="0">
                <a:latin typeface="Cuerpo"/>
              </a:rPr>
              <a:t> of </a:t>
            </a:r>
            <a:r>
              <a:rPr lang="es-ES" sz="3200" dirty="0" err="1" smtClean="0">
                <a:latin typeface="Cuerpo"/>
              </a:rPr>
              <a:t>complex</a:t>
            </a:r>
            <a:r>
              <a:rPr lang="es-ES" sz="3200" dirty="0" smtClean="0">
                <a:latin typeface="Cuerpo"/>
              </a:rPr>
              <a:t> </a:t>
            </a:r>
            <a:r>
              <a:rPr lang="es-ES" sz="3200" dirty="0" err="1" smtClean="0">
                <a:latin typeface="Cuerpo"/>
              </a:rPr>
              <a:t>hydrates</a:t>
            </a:r>
            <a:r>
              <a:rPr lang="es-ES" sz="3200" dirty="0" smtClean="0">
                <a:latin typeface="Cuerpo"/>
              </a:rPr>
              <a:t>, </a:t>
            </a:r>
            <a:r>
              <a:rPr lang="es-ES" sz="3200" dirty="0" err="1" smtClean="0">
                <a:latin typeface="Cuerpo"/>
              </a:rPr>
              <a:t>but</a:t>
            </a:r>
            <a:r>
              <a:rPr lang="es-ES" sz="3200" dirty="0" smtClean="0">
                <a:latin typeface="Cuerpo"/>
              </a:rPr>
              <a:t> </a:t>
            </a:r>
            <a:r>
              <a:rPr lang="es-ES" sz="3200" dirty="0" err="1" smtClean="0">
                <a:latin typeface="Cuerpo"/>
              </a:rPr>
              <a:t>also</a:t>
            </a:r>
            <a:r>
              <a:rPr lang="es-ES" sz="3200" dirty="0" smtClean="0">
                <a:latin typeface="Cuerpo"/>
              </a:rPr>
              <a:t> </a:t>
            </a:r>
            <a:r>
              <a:rPr lang="es-ES" sz="3200" dirty="0" err="1" smtClean="0">
                <a:latin typeface="Cuerpo"/>
              </a:rPr>
              <a:t>provides</a:t>
            </a:r>
            <a:r>
              <a:rPr lang="es-ES" sz="3200" dirty="0" smtClean="0">
                <a:latin typeface="Cuerpo"/>
              </a:rPr>
              <a:t> </a:t>
            </a:r>
            <a:r>
              <a:rPr lang="es-ES" sz="3200" dirty="0" err="1" smtClean="0">
                <a:latin typeface="Cuerpo"/>
              </a:rPr>
              <a:t>about</a:t>
            </a:r>
            <a:r>
              <a:rPr lang="es-ES" sz="3200" dirty="0" smtClean="0">
                <a:latin typeface="Cuerpo"/>
              </a:rPr>
              <a:t> 16 </a:t>
            </a:r>
            <a:r>
              <a:rPr lang="es-ES" sz="3200" dirty="0" err="1" smtClean="0">
                <a:latin typeface="Cuerpo"/>
              </a:rPr>
              <a:t>to</a:t>
            </a:r>
            <a:r>
              <a:rPr lang="es-ES" sz="3200" dirty="0" smtClean="0">
                <a:latin typeface="Cuerpo"/>
              </a:rPr>
              <a:t> 25 g of </a:t>
            </a:r>
            <a:r>
              <a:rPr lang="es-ES" sz="3200" dirty="0" err="1" smtClean="0">
                <a:latin typeface="Cuerpo"/>
              </a:rPr>
              <a:t>protein</a:t>
            </a:r>
            <a:r>
              <a:rPr lang="es-ES" sz="3200" dirty="0" smtClean="0">
                <a:latin typeface="Cuerpo"/>
              </a:rPr>
              <a:t> per 100 g and </a:t>
            </a:r>
            <a:r>
              <a:rPr lang="es-ES" sz="3200" dirty="0" err="1" smtClean="0">
                <a:latin typeface="Cuerpo"/>
              </a:rPr>
              <a:t>offers</a:t>
            </a:r>
            <a:r>
              <a:rPr lang="es-ES" sz="3200" dirty="0" smtClean="0">
                <a:latin typeface="Cuerpo"/>
              </a:rPr>
              <a:t> </a:t>
            </a:r>
            <a:r>
              <a:rPr lang="es-ES" sz="3200" dirty="0" err="1" smtClean="0">
                <a:latin typeface="Cuerpo"/>
              </a:rPr>
              <a:t>about</a:t>
            </a:r>
            <a:r>
              <a:rPr lang="es-ES" sz="3200" dirty="0" smtClean="0">
                <a:latin typeface="Cuerpo"/>
              </a:rPr>
              <a:t> 6 g of </a:t>
            </a:r>
            <a:r>
              <a:rPr lang="es-ES" sz="3200" dirty="0" err="1" smtClean="0">
                <a:latin typeface="Cuerpo"/>
              </a:rPr>
              <a:t>fat</a:t>
            </a:r>
            <a:r>
              <a:rPr lang="es-ES" sz="3200" dirty="0" smtClean="0">
                <a:latin typeface="Cuerpo"/>
              </a:rPr>
              <a:t> in </a:t>
            </a:r>
            <a:r>
              <a:rPr lang="es-ES" sz="3200" dirty="0" err="1" smtClean="0">
                <a:latin typeface="Cuerpo"/>
              </a:rPr>
              <a:t>the</a:t>
            </a:r>
            <a:r>
              <a:rPr lang="es-ES" sz="3200" dirty="0" smtClean="0">
                <a:latin typeface="Cuerpo"/>
              </a:rPr>
              <a:t> </a:t>
            </a:r>
            <a:r>
              <a:rPr lang="es-ES" sz="3200" dirty="0" err="1" smtClean="0">
                <a:latin typeface="Cuerpo"/>
              </a:rPr>
              <a:t>same</a:t>
            </a:r>
            <a:r>
              <a:rPr lang="es-ES" sz="3200" dirty="0" smtClean="0">
                <a:latin typeface="Cuerpo"/>
              </a:rPr>
              <a:t> </a:t>
            </a:r>
            <a:r>
              <a:rPr lang="es-ES" sz="3200" dirty="0" err="1" smtClean="0">
                <a:latin typeface="Cuerpo"/>
              </a:rPr>
              <a:t>amount</a:t>
            </a:r>
            <a:r>
              <a:rPr lang="es-ES" sz="3200" dirty="0" smtClean="0">
                <a:latin typeface="Cuerpo"/>
              </a:rPr>
              <a:t> of </a:t>
            </a:r>
            <a:r>
              <a:rPr lang="es-ES" sz="3200" dirty="0" err="1" smtClean="0">
                <a:latin typeface="Cuerpo"/>
              </a:rPr>
              <a:t>food</a:t>
            </a:r>
            <a:r>
              <a:rPr lang="es-ES" sz="3200" dirty="0" smtClean="0">
                <a:latin typeface="Cuerpo"/>
              </a:rPr>
              <a:t>..</a:t>
            </a:r>
            <a:endParaRPr lang="es-AR" sz="3200" dirty="0" smtClean="0">
              <a:latin typeface="Cuerpo"/>
            </a:endParaRPr>
          </a:p>
          <a:p>
            <a:pPr algn="just"/>
            <a:r>
              <a:rPr lang="es-ES" sz="3200" dirty="0" err="1" smtClean="0">
                <a:latin typeface="Cuerpo"/>
              </a:rPr>
              <a:t>If</a:t>
            </a:r>
            <a:r>
              <a:rPr lang="es-ES" sz="3200" dirty="0" smtClean="0">
                <a:latin typeface="Cuerpo"/>
              </a:rPr>
              <a:t> </a:t>
            </a:r>
            <a:r>
              <a:rPr lang="es-ES" sz="3200" dirty="0" err="1" smtClean="0">
                <a:latin typeface="Cuerpo"/>
              </a:rPr>
              <a:t>compared</a:t>
            </a:r>
            <a:r>
              <a:rPr lang="es-ES" sz="3200" dirty="0" smtClean="0">
                <a:latin typeface="Cuerpo"/>
              </a:rPr>
              <a:t> </a:t>
            </a:r>
            <a:r>
              <a:rPr lang="es-ES" sz="3200" dirty="0" err="1" smtClean="0">
                <a:latin typeface="Cuerpo"/>
              </a:rPr>
              <a:t>with</a:t>
            </a:r>
            <a:r>
              <a:rPr lang="es-ES" sz="3200" dirty="0" smtClean="0">
                <a:latin typeface="Cuerpo"/>
              </a:rPr>
              <a:t> </a:t>
            </a:r>
            <a:r>
              <a:rPr lang="es-ES" sz="3200" dirty="0" err="1" smtClean="0">
                <a:latin typeface="Cuerpo"/>
              </a:rPr>
              <a:t>most</a:t>
            </a:r>
            <a:r>
              <a:rPr lang="es-ES" sz="3200" dirty="0" smtClean="0">
                <a:latin typeface="Cuerpo"/>
              </a:rPr>
              <a:t> </a:t>
            </a:r>
            <a:r>
              <a:rPr lang="es-ES" sz="3200" dirty="0" err="1" smtClean="0">
                <a:latin typeface="Cuerpo"/>
              </a:rPr>
              <a:t>cereals</a:t>
            </a:r>
            <a:r>
              <a:rPr lang="es-ES" sz="3200" dirty="0" smtClean="0">
                <a:latin typeface="Cuerpo"/>
              </a:rPr>
              <a:t>, </a:t>
            </a:r>
            <a:r>
              <a:rPr lang="es-ES" sz="3200" dirty="0" err="1" smtClean="0">
                <a:latin typeface="Cuerpo"/>
              </a:rPr>
              <a:t>it</a:t>
            </a:r>
            <a:r>
              <a:rPr lang="es-ES" sz="3200" dirty="0" smtClean="0">
                <a:latin typeface="Cuerpo"/>
              </a:rPr>
              <a:t> </a:t>
            </a:r>
            <a:r>
              <a:rPr lang="es-ES" sz="3200" dirty="0" err="1" smtClean="0">
                <a:latin typeface="Cuerpo"/>
              </a:rPr>
              <a:t>contains</a:t>
            </a:r>
            <a:r>
              <a:rPr lang="es-ES" sz="3200" dirty="0" smtClean="0">
                <a:latin typeface="Cuerpo"/>
              </a:rPr>
              <a:t> </a:t>
            </a:r>
            <a:r>
              <a:rPr lang="es-ES" sz="3200" dirty="0" err="1" smtClean="0">
                <a:latin typeface="Cuerpo"/>
              </a:rPr>
              <a:t>many</a:t>
            </a:r>
            <a:r>
              <a:rPr lang="es-ES" sz="3200" dirty="0" smtClean="0">
                <a:latin typeface="Cuerpo"/>
              </a:rPr>
              <a:t> more </a:t>
            </a:r>
            <a:r>
              <a:rPr lang="es-ES" sz="3200" dirty="0" err="1" smtClean="0">
                <a:latin typeface="Cuerpo"/>
              </a:rPr>
              <a:t>proteins</a:t>
            </a:r>
            <a:r>
              <a:rPr lang="es-ES" sz="3200" dirty="0" smtClean="0">
                <a:latin typeface="Cuerpo"/>
              </a:rPr>
              <a:t> and </a:t>
            </a:r>
            <a:r>
              <a:rPr lang="es-ES" sz="3200" dirty="0" err="1" smtClean="0">
                <a:latin typeface="Cuerpo"/>
              </a:rPr>
              <a:t>fats</a:t>
            </a:r>
            <a:r>
              <a:rPr lang="es-ES" sz="3200" dirty="0" smtClean="0">
                <a:latin typeface="Cuerpo"/>
              </a:rPr>
              <a:t>, </a:t>
            </a:r>
            <a:r>
              <a:rPr lang="es-ES" sz="3200" dirty="0" err="1" smtClean="0">
                <a:latin typeface="Cuerpo"/>
              </a:rPr>
              <a:t>although</a:t>
            </a:r>
            <a:r>
              <a:rPr lang="es-ES" sz="3200" dirty="0" smtClean="0">
                <a:latin typeface="Cuerpo"/>
              </a:rPr>
              <a:t> </a:t>
            </a:r>
            <a:r>
              <a:rPr lang="es-ES" sz="3200" dirty="0" err="1" smtClean="0">
                <a:latin typeface="Cuerpo"/>
              </a:rPr>
              <a:t>the</a:t>
            </a:r>
            <a:r>
              <a:rPr lang="es-ES" sz="3200" dirty="0" smtClean="0">
                <a:latin typeface="Cuerpo"/>
              </a:rPr>
              <a:t> </a:t>
            </a:r>
            <a:r>
              <a:rPr lang="es-ES" sz="3200" dirty="0" err="1" smtClean="0">
                <a:latin typeface="Cuerpo"/>
              </a:rPr>
              <a:t>latter</a:t>
            </a:r>
            <a:r>
              <a:rPr lang="es-ES" sz="3200" dirty="0" smtClean="0">
                <a:latin typeface="Cuerpo"/>
              </a:rPr>
              <a:t> are </a:t>
            </a:r>
            <a:r>
              <a:rPr lang="es-ES" sz="3200" dirty="0" err="1" smtClean="0">
                <a:latin typeface="Cuerpo"/>
              </a:rPr>
              <a:t>mostly</a:t>
            </a:r>
            <a:r>
              <a:rPr lang="es-ES" sz="3200" dirty="0" smtClean="0">
                <a:latin typeface="Cuerpo"/>
              </a:rPr>
              <a:t> </a:t>
            </a:r>
            <a:r>
              <a:rPr lang="es-ES" sz="3200" dirty="0" err="1" smtClean="0">
                <a:latin typeface="Cuerpo"/>
              </a:rPr>
              <a:t>unsaturated</a:t>
            </a:r>
            <a:r>
              <a:rPr lang="es-ES" sz="3200" dirty="0" smtClean="0">
                <a:latin typeface="Cuerpo"/>
              </a:rPr>
              <a:t>, </a:t>
            </a:r>
            <a:r>
              <a:rPr lang="es-ES" sz="3200" dirty="0" err="1" smtClean="0">
                <a:latin typeface="Cuerpo"/>
              </a:rPr>
              <a:t>highlighting</a:t>
            </a:r>
            <a:r>
              <a:rPr lang="es-ES" sz="3200" dirty="0" smtClean="0">
                <a:latin typeface="Cuerpo"/>
              </a:rPr>
              <a:t> </a:t>
            </a:r>
            <a:r>
              <a:rPr lang="es-ES" sz="3200" dirty="0" err="1" smtClean="0">
                <a:latin typeface="Cuerpo"/>
              </a:rPr>
              <a:t>the</a:t>
            </a:r>
            <a:r>
              <a:rPr lang="es-ES" sz="3200" dirty="0" smtClean="0">
                <a:latin typeface="Cuerpo"/>
              </a:rPr>
              <a:t> </a:t>
            </a:r>
            <a:r>
              <a:rPr lang="es-ES" sz="3200" dirty="0" err="1" smtClean="0">
                <a:latin typeface="Cuerpo"/>
              </a:rPr>
              <a:t>presence</a:t>
            </a:r>
            <a:r>
              <a:rPr lang="es-ES" sz="3200" dirty="0" smtClean="0">
                <a:latin typeface="Cuerpo"/>
              </a:rPr>
              <a:t> of omega 6 and omega 3 </a:t>
            </a:r>
            <a:r>
              <a:rPr lang="es-ES" sz="3200" dirty="0" err="1" smtClean="0">
                <a:latin typeface="Cuerpo"/>
              </a:rPr>
              <a:t>acids</a:t>
            </a:r>
            <a:r>
              <a:rPr lang="es-ES" sz="3200" dirty="0" smtClean="0">
                <a:latin typeface="Cuerpo"/>
              </a:rPr>
              <a:t>.</a:t>
            </a:r>
            <a:endParaRPr lang="es-AR" sz="3200" dirty="0" smtClean="0">
              <a:latin typeface="Cuerpo"/>
            </a:endParaRPr>
          </a:p>
          <a:p>
            <a:pPr algn="just"/>
            <a:r>
              <a:rPr lang="es-ES" sz="3200" dirty="0" err="1" smtClean="0">
                <a:latin typeface="Cuerpo"/>
              </a:rPr>
              <a:t>The</a:t>
            </a:r>
            <a:r>
              <a:rPr lang="es-ES" sz="3200" dirty="0" smtClean="0">
                <a:latin typeface="Cuerpo"/>
              </a:rPr>
              <a:t> </a:t>
            </a:r>
            <a:r>
              <a:rPr lang="es-ES" sz="3200" dirty="0" err="1" smtClean="0">
                <a:latin typeface="Cuerpo"/>
              </a:rPr>
              <a:t>biological</a:t>
            </a:r>
            <a:r>
              <a:rPr lang="es-ES" sz="3200" dirty="0" smtClean="0">
                <a:latin typeface="Cuerpo"/>
              </a:rPr>
              <a:t> </a:t>
            </a:r>
            <a:r>
              <a:rPr lang="es-ES" sz="3200" dirty="0" err="1" smtClean="0">
                <a:latin typeface="Cuerpo"/>
              </a:rPr>
              <a:t>value</a:t>
            </a:r>
            <a:r>
              <a:rPr lang="es-ES" sz="3200" dirty="0" smtClean="0">
                <a:latin typeface="Cuerpo"/>
              </a:rPr>
              <a:t> of </a:t>
            </a:r>
            <a:r>
              <a:rPr lang="es-ES" sz="3200" dirty="0" err="1" smtClean="0">
                <a:latin typeface="Cuerpo"/>
              </a:rPr>
              <a:t>the</a:t>
            </a:r>
            <a:r>
              <a:rPr lang="es-ES" sz="3200" dirty="0" smtClean="0">
                <a:latin typeface="Cuerpo"/>
              </a:rPr>
              <a:t> </a:t>
            </a:r>
            <a:r>
              <a:rPr lang="es-ES" sz="3200" dirty="0" err="1" smtClean="0">
                <a:latin typeface="Cuerpo"/>
              </a:rPr>
              <a:t>grains</a:t>
            </a:r>
            <a:r>
              <a:rPr lang="es-ES" sz="3200" dirty="0" smtClean="0">
                <a:latin typeface="Cuerpo"/>
              </a:rPr>
              <a:t> </a:t>
            </a:r>
            <a:r>
              <a:rPr lang="es-ES" sz="3200" dirty="0" err="1" smtClean="0">
                <a:latin typeface="Cuerpo"/>
              </a:rPr>
              <a:t>is</a:t>
            </a:r>
            <a:r>
              <a:rPr lang="es-ES" sz="3200" dirty="0" smtClean="0">
                <a:latin typeface="Cuerpo"/>
              </a:rPr>
              <a:t> </a:t>
            </a:r>
            <a:r>
              <a:rPr lang="es-ES" sz="3200" dirty="0" err="1" smtClean="0">
                <a:latin typeface="Cuerpo"/>
              </a:rPr>
              <a:t>due</a:t>
            </a:r>
            <a:r>
              <a:rPr lang="es-ES" sz="3200" dirty="0" smtClean="0">
                <a:latin typeface="Cuerpo"/>
              </a:rPr>
              <a:t> </a:t>
            </a:r>
            <a:r>
              <a:rPr lang="es-ES" sz="3200" dirty="0" err="1" smtClean="0">
                <a:latin typeface="Cuerpo"/>
              </a:rPr>
              <a:t>to</a:t>
            </a:r>
            <a:r>
              <a:rPr lang="es-ES" sz="3200" dirty="0" smtClean="0">
                <a:latin typeface="Cuerpo"/>
              </a:rPr>
              <a:t> </a:t>
            </a:r>
            <a:r>
              <a:rPr lang="es-ES" sz="3200" dirty="0" err="1" smtClean="0">
                <a:latin typeface="Cuerpo"/>
              </a:rPr>
              <a:t>the</a:t>
            </a:r>
            <a:r>
              <a:rPr lang="es-ES" sz="3200" dirty="0" smtClean="0">
                <a:latin typeface="Cuerpo"/>
              </a:rPr>
              <a:t> </a:t>
            </a:r>
            <a:r>
              <a:rPr lang="es-ES" sz="3200" dirty="0" err="1" smtClean="0">
                <a:latin typeface="Cuerpo"/>
              </a:rPr>
              <a:t>quality</a:t>
            </a:r>
            <a:r>
              <a:rPr lang="es-ES" sz="3200" dirty="0" smtClean="0">
                <a:latin typeface="Cuerpo"/>
              </a:rPr>
              <a:t> of </a:t>
            </a:r>
            <a:r>
              <a:rPr lang="es-ES" sz="3200" dirty="0" err="1" smtClean="0">
                <a:latin typeface="Cuerpo"/>
              </a:rPr>
              <a:t>the</a:t>
            </a:r>
            <a:r>
              <a:rPr lang="es-ES" sz="3200" dirty="0" smtClean="0">
                <a:latin typeface="Cuerpo"/>
              </a:rPr>
              <a:t> </a:t>
            </a:r>
            <a:r>
              <a:rPr lang="es-ES" sz="3200" dirty="0" err="1" smtClean="0">
                <a:latin typeface="Cuerpo"/>
              </a:rPr>
              <a:t>protein</a:t>
            </a:r>
            <a:r>
              <a:rPr lang="es-ES" sz="3200" dirty="0" smtClean="0">
                <a:latin typeface="Cuerpo"/>
              </a:rPr>
              <a:t>, </a:t>
            </a:r>
            <a:r>
              <a:rPr lang="es-ES" sz="3200" dirty="0" err="1" smtClean="0">
                <a:latin typeface="Cuerpo"/>
              </a:rPr>
              <a:t>that</a:t>
            </a:r>
            <a:r>
              <a:rPr lang="es-ES" sz="3200" dirty="0" smtClean="0">
                <a:latin typeface="Cuerpo"/>
              </a:rPr>
              <a:t> </a:t>
            </a:r>
            <a:r>
              <a:rPr lang="es-ES" sz="3200" dirty="0" err="1" smtClean="0">
                <a:latin typeface="Cuerpo"/>
              </a:rPr>
              <a:t>is</a:t>
            </a:r>
            <a:r>
              <a:rPr lang="es-ES" sz="3200" dirty="0" smtClean="0">
                <a:latin typeface="Cuerpo"/>
              </a:rPr>
              <a:t> </a:t>
            </a:r>
            <a:r>
              <a:rPr lang="es-ES" sz="3200" dirty="0" err="1" smtClean="0">
                <a:latin typeface="Cuerpo"/>
              </a:rPr>
              <a:t>to</a:t>
            </a:r>
            <a:r>
              <a:rPr lang="es-ES" sz="3200" dirty="0" smtClean="0">
                <a:latin typeface="Cuerpo"/>
              </a:rPr>
              <a:t> </a:t>
            </a:r>
            <a:r>
              <a:rPr lang="es-ES" sz="3200" dirty="0" err="1" smtClean="0">
                <a:latin typeface="Cuerpo"/>
              </a:rPr>
              <a:t>say</a:t>
            </a:r>
            <a:r>
              <a:rPr lang="es-ES" sz="3200" dirty="0" smtClean="0">
                <a:latin typeface="Cuerpo"/>
              </a:rPr>
              <a:t> </a:t>
            </a:r>
            <a:r>
              <a:rPr lang="es-ES" sz="3200" dirty="0" err="1" smtClean="0">
                <a:latin typeface="Cuerpo"/>
              </a:rPr>
              <a:t>its</a:t>
            </a:r>
            <a:r>
              <a:rPr lang="es-ES" sz="3200" dirty="0" smtClean="0">
                <a:latin typeface="Cuerpo"/>
              </a:rPr>
              <a:t> amino </a:t>
            </a:r>
            <a:r>
              <a:rPr lang="es-ES" sz="3200" dirty="0" err="1" smtClean="0">
                <a:latin typeface="Cuerpo"/>
              </a:rPr>
              <a:t>acid</a:t>
            </a:r>
            <a:r>
              <a:rPr lang="es-ES" sz="3200" dirty="0" smtClean="0">
                <a:latin typeface="Cuerpo"/>
              </a:rPr>
              <a:t> </a:t>
            </a:r>
            <a:r>
              <a:rPr lang="es-ES" sz="3200" dirty="0" err="1" smtClean="0">
                <a:latin typeface="Cuerpo"/>
              </a:rPr>
              <a:t>content</a:t>
            </a:r>
            <a:r>
              <a:rPr lang="es-ES" sz="3200" dirty="0" smtClean="0">
                <a:latin typeface="Cuerpo"/>
              </a:rPr>
              <a:t>. </a:t>
            </a:r>
            <a:r>
              <a:rPr lang="es-ES" sz="3200" dirty="0" err="1" smtClean="0">
                <a:latin typeface="Cuerpo"/>
              </a:rPr>
              <a:t>Significant</a:t>
            </a:r>
            <a:r>
              <a:rPr lang="es-ES" sz="3200" dirty="0" smtClean="0">
                <a:latin typeface="Cuerpo"/>
              </a:rPr>
              <a:t> </a:t>
            </a:r>
            <a:r>
              <a:rPr lang="es-ES" sz="3200" dirty="0" err="1" smtClean="0">
                <a:latin typeface="Cuerpo"/>
              </a:rPr>
              <a:t>amounts</a:t>
            </a:r>
            <a:r>
              <a:rPr lang="es-ES" sz="3200" dirty="0" smtClean="0">
                <a:latin typeface="Cuerpo"/>
              </a:rPr>
              <a:t> of </a:t>
            </a:r>
            <a:r>
              <a:rPr lang="es-ES" sz="3200" dirty="0" err="1" smtClean="0">
                <a:latin typeface="Cuerpo"/>
              </a:rPr>
              <a:t>all</a:t>
            </a:r>
            <a:r>
              <a:rPr lang="es-ES" sz="3200" dirty="0" smtClean="0">
                <a:latin typeface="Cuerpo"/>
              </a:rPr>
              <a:t> </a:t>
            </a:r>
            <a:r>
              <a:rPr lang="es-ES" sz="3200" dirty="0" err="1" smtClean="0">
                <a:latin typeface="Cuerpo"/>
              </a:rPr>
              <a:t>essential</a:t>
            </a:r>
            <a:r>
              <a:rPr lang="es-ES" sz="3200" dirty="0" smtClean="0">
                <a:latin typeface="Cuerpo"/>
              </a:rPr>
              <a:t> amino </a:t>
            </a:r>
            <a:r>
              <a:rPr lang="es-ES" sz="3200" dirty="0" err="1" smtClean="0">
                <a:latin typeface="Cuerpo"/>
              </a:rPr>
              <a:t>acids</a:t>
            </a:r>
            <a:r>
              <a:rPr lang="es-ES" sz="3200" dirty="0" smtClean="0">
                <a:latin typeface="Cuerpo"/>
              </a:rPr>
              <a:t> are </a:t>
            </a:r>
            <a:r>
              <a:rPr lang="es-ES" sz="3200" dirty="0" err="1" smtClean="0">
                <a:latin typeface="Cuerpo"/>
              </a:rPr>
              <a:t>found</a:t>
            </a:r>
            <a:r>
              <a:rPr lang="es-ES" sz="3200" dirty="0" smtClean="0">
                <a:latin typeface="Cuerpo"/>
              </a:rPr>
              <a:t>, </a:t>
            </a:r>
            <a:r>
              <a:rPr lang="es-ES" sz="3200" dirty="0" err="1" smtClean="0">
                <a:latin typeface="Cuerpo"/>
              </a:rPr>
              <a:t>particularly</a:t>
            </a:r>
            <a:r>
              <a:rPr lang="es-ES" sz="3200" dirty="0" smtClean="0">
                <a:latin typeface="Cuerpo"/>
              </a:rPr>
              <a:t> </a:t>
            </a:r>
            <a:r>
              <a:rPr lang="es-ES" sz="3200" dirty="0" err="1" smtClean="0">
                <a:latin typeface="Cuerpo"/>
              </a:rPr>
              <a:t>lysine</a:t>
            </a:r>
            <a:r>
              <a:rPr lang="es-ES" sz="3200" dirty="0" smtClean="0">
                <a:latin typeface="Cuerpo"/>
              </a:rPr>
              <a:t>, </a:t>
            </a:r>
            <a:r>
              <a:rPr lang="es-ES" sz="3200" dirty="0" err="1" smtClean="0">
                <a:latin typeface="Cuerpo"/>
              </a:rPr>
              <a:t>tryptophan</a:t>
            </a:r>
            <a:r>
              <a:rPr lang="es-ES" sz="3200" dirty="0" smtClean="0">
                <a:latin typeface="Cuerpo"/>
              </a:rPr>
              <a:t> and </a:t>
            </a:r>
            <a:r>
              <a:rPr lang="es-ES" sz="3200" dirty="0" err="1" smtClean="0">
                <a:latin typeface="Cuerpo"/>
              </a:rPr>
              <a:t>cystine</a:t>
            </a:r>
            <a:r>
              <a:rPr lang="es-ES" sz="3200" dirty="0" smtClean="0">
                <a:latin typeface="Cuerpo"/>
              </a:rPr>
              <a:t>.</a:t>
            </a:r>
            <a:endParaRPr lang="es-AR" sz="3200" dirty="0" smtClean="0">
              <a:latin typeface="Cuerpo"/>
            </a:endParaRPr>
          </a:p>
          <a:p>
            <a:pPr algn="just"/>
            <a:r>
              <a:rPr lang="en-GB" sz="3200" dirty="0" smtClean="0">
                <a:latin typeface="Cuerpo"/>
              </a:rPr>
              <a:t>To </a:t>
            </a:r>
            <a:r>
              <a:rPr lang="en-GB" sz="3200" dirty="0" smtClean="0">
                <a:latin typeface="Cuerpo"/>
              </a:rPr>
              <a:t>start using </a:t>
            </a:r>
            <a:r>
              <a:rPr lang="en-GB" sz="3200" dirty="0" err="1" smtClean="0">
                <a:latin typeface="Cuerpo"/>
              </a:rPr>
              <a:t>quinoa</a:t>
            </a:r>
            <a:r>
              <a:rPr lang="en-GB" sz="3200" dirty="0" smtClean="0">
                <a:latin typeface="Cuerpo"/>
              </a:rPr>
              <a:t>, it is important to pre-wash the seeds, rubbing them gently with your hands, under water, so that the layer of </a:t>
            </a:r>
            <a:r>
              <a:rPr lang="en-GB" sz="3200" dirty="0" err="1" smtClean="0">
                <a:latin typeface="Cuerpo"/>
              </a:rPr>
              <a:t>saponins</a:t>
            </a:r>
            <a:r>
              <a:rPr lang="en-GB" sz="3200" dirty="0" smtClean="0">
                <a:latin typeface="Cuerpo"/>
              </a:rPr>
              <a:t> that cover the seeds are removed and if they remain, it would give a bitter taste . </a:t>
            </a:r>
            <a:endParaRPr lang="es-AR" sz="3200" dirty="0" smtClean="0">
              <a:latin typeface="Cuerpo"/>
            </a:endParaRPr>
          </a:p>
          <a:p>
            <a:pPr algn="just"/>
            <a:r>
              <a:rPr lang="es-ES" sz="1600" dirty="0" smtClean="0">
                <a:latin typeface="Arial" pitchFamily="34" charset="0"/>
                <a:cs typeface="Arial" pitchFamily="34" charset="0"/>
              </a:rPr>
              <a:t>.</a:t>
            </a:r>
            <a:endParaRPr lang="es-AR" sz="1600" dirty="0">
              <a:latin typeface="Arial" pitchFamily="34" charset="0"/>
              <a:cs typeface="Arial" pitchFamily="34" charset="0"/>
            </a:endParaRPr>
          </a:p>
        </p:txBody>
      </p:sp>
      <p:sp>
        <p:nvSpPr>
          <p:cNvPr id="35" name="Rectangle 3"/>
          <p:cNvSpPr>
            <a:spLocks noChangeArrowheads="1"/>
          </p:cNvSpPr>
          <p:nvPr/>
        </p:nvSpPr>
        <p:spPr bwMode="auto">
          <a:xfrm>
            <a:off x="9429815" y="23763304"/>
            <a:ext cx="18138003" cy="9504480"/>
          </a:xfrm>
          <a:prstGeom prst="rect">
            <a:avLst/>
          </a:prstGeom>
          <a:noFill/>
          <a:ln w="9525">
            <a:solidFill>
              <a:schemeClr val="tx1"/>
            </a:solidFill>
            <a:miter lim="800000"/>
            <a:headEnd/>
            <a:tailEnd/>
          </a:ln>
          <a:effectLst/>
        </p:spPr>
        <p:txBody>
          <a:bodyPr vert="horz" wrap="square" lIns="180000" tIns="180000" rIns="180000" bIns="180000" numCol="1" anchor="ctr" anchorCtr="0" compatLnSpc="1">
            <a:prstTxWarp prst="textNoShape">
              <a:avLst/>
            </a:prstTxWarp>
            <a:spAutoFit/>
          </a:bodyPr>
          <a:lstStyle/>
          <a:p>
            <a:pPr algn="just"/>
            <a:r>
              <a:rPr lang="en-GB" sz="3200" u="sng" dirty="0" smtClean="0">
                <a:latin typeface="Cuerpo"/>
              </a:rPr>
              <a:t>METHODOLOGY</a:t>
            </a:r>
            <a:endParaRPr lang="es-AR" sz="3200" u="sng" dirty="0" smtClean="0">
              <a:latin typeface="Cuerpo"/>
            </a:endParaRPr>
          </a:p>
          <a:p>
            <a:pPr algn="just"/>
            <a:r>
              <a:rPr lang="en-GB" sz="3200" dirty="0" smtClean="0">
                <a:latin typeface="Cuerpo"/>
              </a:rPr>
              <a:t> </a:t>
            </a:r>
            <a:endParaRPr lang="es-AR" sz="3200" dirty="0" smtClean="0">
              <a:latin typeface="Cuerpo"/>
            </a:endParaRPr>
          </a:p>
          <a:p>
            <a:pPr algn="just"/>
            <a:r>
              <a:rPr lang="en-GB" sz="3200" dirty="0" smtClean="0">
                <a:latin typeface="Cuerpo"/>
              </a:rPr>
              <a:t>It </a:t>
            </a:r>
            <a:r>
              <a:rPr lang="en-GB" sz="3200" dirty="0" smtClean="0">
                <a:latin typeface="Cuerpo"/>
              </a:rPr>
              <a:t>was searched in the area of ​​farms in the eastern part of the town that had the plant (wild </a:t>
            </a:r>
            <a:r>
              <a:rPr lang="en-GB" sz="3200" dirty="0" err="1" smtClean="0">
                <a:latin typeface="Cuerpo"/>
              </a:rPr>
              <a:t>quinoa</a:t>
            </a:r>
            <a:r>
              <a:rPr lang="en-GB" sz="3200" dirty="0" smtClean="0">
                <a:latin typeface="Cuerpo"/>
              </a:rPr>
              <a:t>), where whole plants were collected and in the period of seed. Visits were made to local </a:t>
            </a:r>
            <a:r>
              <a:rPr lang="en-GB" sz="3200" dirty="0" err="1" smtClean="0">
                <a:latin typeface="Cuerpo"/>
              </a:rPr>
              <a:t>quinoa</a:t>
            </a:r>
            <a:r>
              <a:rPr lang="en-GB" sz="3200" dirty="0" smtClean="0">
                <a:latin typeface="Cuerpo"/>
              </a:rPr>
              <a:t> and amaranth producers.</a:t>
            </a:r>
            <a:endParaRPr lang="es-AR" sz="3200" dirty="0" smtClean="0">
              <a:latin typeface="Cuerpo"/>
            </a:endParaRPr>
          </a:p>
          <a:p>
            <a:pPr algn="just"/>
            <a:r>
              <a:rPr lang="en-GB" sz="3200" dirty="0" smtClean="0">
                <a:latin typeface="Cuerpo"/>
              </a:rPr>
              <a:t> </a:t>
            </a:r>
            <a:r>
              <a:rPr lang="en-GB" sz="3200" dirty="0" smtClean="0">
                <a:latin typeface="Cuerpo"/>
              </a:rPr>
              <a:t>Laboratory </a:t>
            </a:r>
            <a:r>
              <a:rPr lang="en-GB" sz="3200" dirty="0" smtClean="0">
                <a:latin typeface="Cuerpo"/>
              </a:rPr>
              <a:t>work</a:t>
            </a:r>
            <a:endParaRPr lang="es-AR" sz="3200" dirty="0" smtClean="0">
              <a:latin typeface="Cuerpo"/>
            </a:endParaRPr>
          </a:p>
          <a:p>
            <a:pPr algn="just"/>
            <a:r>
              <a:rPr lang="en-GB" sz="3200" dirty="0" smtClean="0">
                <a:latin typeface="Cuerpo"/>
              </a:rPr>
              <a:t>Whole </a:t>
            </a:r>
            <a:r>
              <a:rPr lang="en-GB" sz="3200" dirty="0" err="1" smtClean="0">
                <a:latin typeface="Cuerpo"/>
              </a:rPr>
              <a:t>quinoa</a:t>
            </a:r>
            <a:r>
              <a:rPr lang="en-GB" sz="3200" dirty="0" smtClean="0">
                <a:latin typeface="Cuerpo"/>
              </a:rPr>
              <a:t> plants were taken to the school laboratory, allowed to dry at room temperature on the countertops and then extract the seeds, and separate leaves and stems.</a:t>
            </a:r>
            <a:endParaRPr lang="es-AR" sz="3200" dirty="0" smtClean="0">
              <a:latin typeface="Cuerpo"/>
            </a:endParaRPr>
          </a:p>
          <a:p>
            <a:pPr algn="just"/>
            <a:r>
              <a:rPr lang="en-GB" sz="3200" dirty="0" smtClean="0">
                <a:latin typeface="Cuerpo"/>
              </a:rPr>
              <a:t>The seeds were washed in beakers manually until they no longer produced foam. This was achieved after 3 or 4 washes.</a:t>
            </a:r>
            <a:endParaRPr lang="es-AR" sz="3200" dirty="0" smtClean="0">
              <a:latin typeface="Cuerpo"/>
            </a:endParaRPr>
          </a:p>
          <a:p>
            <a:pPr algn="just"/>
            <a:r>
              <a:rPr lang="en-GB" sz="3200" dirty="0" smtClean="0">
                <a:latin typeface="Cuerpo"/>
              </a:rPr>
              <a:t>Already </a:t>
            </a:r>
            <a:r>
              <a:rPr lang="en-GB" sz="3200" dirty="0" smtClean="0">
                <a:latin typeface="Cuerpo"/>
              </a:rPr>
              <a:t>dried they were crushed with mortar and pestle. A grind was obtained which was screened to obtain a crushing of 1000 microns of </a:t>
            </a:r>
            <a:r>
              <a:rPr lang="en-GB" sz="3200" dirty="0" err="1" smtClean="0">
                <a:latin typeface="Cuerpo"/>
              </a:rPr>
              <a:t>granulometry</a:t>
            </a:r>
            <a:r>
              <a:rPr lang="en-GB" sz="3200" dirty="0" smtClean="0">
                <a:latin typeface="Cuerpo"/>
              </a:rPr>
              <a:t>.</a:t>
            </a:r>
            <a:endParaRPr lang="es-AR" sz="3200" dirty="0" smtClean="0">
              <a:latin typeface="Cuerpo"/>
            </a:endParaRPr>
          </a:p>
          <a:p>
            <a:pPr algn="just"/>
            <a:r>
              <a:rPr lang="en-GB" sz="3200" dirty="0" smtClean="0">
                <a:latin typeface="Cuerpo"/>
              </a:rPr>
              <a:t>With the white </a:t>
            </a:r>
            <a:r>
              <a:rPr lang="en-GB" sz="3200" dirty="0" err="1" smtClean="0">
                <a:latin typeface="Cuerpo"/>
              </a:rPr>
              <a:t>quinoa</a:t>
            </a:r>
            <a:r>
              <a:rPr lang="en-GB" sz="3200" dirty="0" smtClean="0">
                <a:latin typeface="Cuerpo"/>
              </a:rPr>
              <a:t>, the same methodology was carried out as with the black </a:t>
            </a:r>
            <a:r>
              <a:rPr lang="en-GB" sz="3200" dirty="0" err="1" smtClean="0">
                <a:latin typeface="Cuerpo"/>
              </a:rPr>
              <a:t>quinoa</a:t>
            </a:r>
            <a:r>
              <a:rPr lang="en-GB" sz="3200" dirty="0" smtClean="0">
                <a:latin typeface="Cuerpo"/>
              </a:rPr>
              <a:t>, but in this case it was crushed until practically obtaining an integral flour of 300 microns.</a:t>
            </a:r>
            <a:endParaRPr lang="es-AR" sz="3200" dirty="0" smtClean="0">
              <a:latin typeface="Cuerpo"/>
            </a:endParaRPr>
          </a:p>
          <a:p>
            <a:pPr algn="just"/>
            <a:r>
              <a:rPr lang="en-GB" sz="3200" dirty="0" smtClean="0">
                <a:latin typeface="Cuerpo"/>
              </a:rPr>
              <a:t> School laboratory </a:t>
            </a:r>
            <a:r>
              <a:rPr lang="en-GB" sz="3200" dirty="0" smtClean="0">
                <a:latin typeface="Cuerpo"/>
              </a:rPr>
              <a:t>determinations:</a:t>
            </a:r>
            <a:endParaRPr lang="es-AR" sz="3200" dirty="0" smtClean="0">
              <a:latin typeface="Cuerpo"/>
            </a:endParaRPr>
          </a:p>
          <a:p>
            <a:pPr algn="just"/>
            <a:r>
              <a:rPr lang="en-GB" sz="3200" dirty="0" smtClean="0">
                <a:latin typeface="Cuerpo"/>
              </a:rPr>
              <a:t>Protein and lipid levels were determined from the white and black </a:t>
            </a:r>
            <a:r>
              <a:rPr lang="en-GB" sz="3200" dirty="0" err="1" smtClean="0">
                <a:latin typeface="Cuerpo"/>
              </a:rPr>
              <a:t>quinoa</a:t>
            </a:r>
            <a:r>
              <a:rPr lang="en-GB" sz="3200" dirty="0" smtClean="0">
                <a:latin typeface="Cuerpo"/>
              </a:rPr>
              <a:t> seeds in the form of a pool (50% of each). The determinations were made in triplicate by </a:t>
            </a:r>
            <a:r>
              <a:rPr lang="en-GB" sz="3200" dirty="0" err="1" smtClean="0">
                <a:latin typeface="Cuerpo"/>
              </a:rPr>
              <a:t>spectrophotometry</a:t>
            </a:r>
            <a:r>
              <a:rPr lang="en-GB" sz="3200" dirty="0" smtClean="0">
                <a:latin typeface="Cuerpo"/>
              </a:rPr>
              <a:t> for proteins and </a:t>
            </a:r>
            <a:r>
              <a:rPr lang="en-GB" sz="3200" dirty="0" err="1" smtClean="0">
                <a:latin typeface="Cuerpo"/>
              </a:rPr>
              <a:t>soxhlet</a:t>
            </a:r>
            <a:r>
              <a:rPr lang="en-GB" sz="3200" dirty="0" smtClean="0">
                <a:latin typeface="Cuerpo"/>
              </a:rPr>
              <a:t> for lipids.</a:t>
            </a:r>
            <a:endParaRPr lang="es-AR" sz="3200" dirty="0" smtClean="0">
              <a:latin typeface="Cuerpo"/>
            </a:endParaRPr>
          </a:p>
          <a:p>
            <a:pPr marL="0" marR="0" lvl="0" indent="39688"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Rectangle 1"/>
          <p:cNvSpPr>
            <a:spLocks noChangeArrowheads="1"/>
          </p:cNvSpPr>
          <p:nvPr/>
        </p:nvSpPr>
        <p:spPr bwMode="auto">
          <a:xfrm>
            <a:off x="1707262" y="27263766"/>
            <a:ext cx="7286676" cy="3708708"/>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r>
              <a:rPr lang="en-GB" sz="3200" u="sng" dirty="0" smtClean="0">
                <a:latin typeface="Cuerpo"/>
              </a:rPr>
              <a:t>FORMULATION OF THE </a:t>
            </a:r>
            <a:r>
              <a:rPr lang="en-GB" sz="3200" u="sng" dirty="0" smtClean="0">
                <a:latin typeface="Cuerpo"/>
              </a:rPr>
              <a:t>BARS</a:t>
            </a:r>
          </a:p>
          <a:p>
            <a:endParaRPr lang="es-AR" sz="3200" u="sng" dirty="0" smtClean="0">
              <a:latin typeface="Cuerpo"/>
            </a:endParaRPr>
          </a:p>
          <a:p>
            <a:r>
              <a:rPr lang="en-GB" sz="3200" dirty="0" smtClean="0">
                <a:latin typeface="Cuerpo"/>
              </a:rPr>
              <a:t> Ingredients:</a:t>
            </a:r>
            <a:endParaRPr lang="es-AR" sz="3200" dirty="0" smtClean="0">
              <a:latin typeface="Cuerpo"/>
            </a:endParaRPr>
          </a:p>
          <a:p>
            <a:r>
              <a:rPr lang="en-GB" sz="3200" dirty="0" smtClean="0">
                <a:latin typeface="Cuerpo"/>
              </a:rPr>
              <a:t> 7 g of sucrose 20 g of Honey .</a:t>
            </a:r>
            <a:endParaRPr lang="es-AR" sz="3200" dirty="0" smtClean="0">
              <a:latin typeface="Cuerpo"/>
            </a:endParaRPr>
          </a:p>
          <a:p>
            <a:r>
              <a:rPr lang="en-GB" sz="3200" dirty="0" smtClean="0">
                <a:latin typeface="Cuerpo"/>
              </a:rPr>
              <a:t>5 ml of soybean oil .</a:t>
            </a:r>
            <a:endParaRPr lang="es-AR" sz="3200" dirty="0" smtClean="0">
              <a:latin typeface="Cuerpo"/>
            </a:endParaRPr>
          </a:p>
          <a:p>
            <a:r>
              <a:rPr lang="en-GB" sz="3200" dirty="0" smtClean="0">
                <a:latin typeface="Cuerpo"/>
              </a:rPr>
              <a:t>10 g white </a:t>
            </a:r>
            <a:r>
              <a:rPr lang="en-GB" sz="3200" dirty="0" err="1" smtClean="0">
                <a:latin typeface="Cuerpo"/>
              </a:rPr>
              <a:t>quinoa</a:t>
            </a:r>
            <a:r>
              <a:rPr lang="en-GB" sz="3200" dirty="0" smtClean="0">
                <a:latin typeface="Cuerpo"/>
              </a:rPr>
              <a:t> flour. </a:t>
            </a:r>
          </a:p>
          <a:p>
            <a:r>
              <a:rPr lang="en-GB" sz="3200" dirty="0" smtClean="0">
                <a:latin typeface="Cuerpo"/>
              </a:rPr>
              <a:t>10 g crushed black </a:t>
            </a:r>
            <a:r>
              <a:rPr lang="en-GB" sz="3200" dirty="0" err="1" smtClean="0">
                <a:latin typeface="Cuerpo"/>
              </a:rPr>
              <a:t>quinoa</a:t>
            </a:r>
            <a:r>
              <a:rPr lang="en-GB" sz="3200" dirty="0" smtClean="0">
                <a:latin typeface="Cuerpo"/>
              </a:rPr>
              <a:t>.</a:t>
            </a:r>
            <a:endParaRPr lang="es-AR" sz="3200" dirty="0" smtClean="0">
              <a:latin typeface="Cuerpo"/>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Rectangle 1"/>
          <p:cNvSpPr>
            <a:spLocks noChangeArrowheads="1"/>
          </p:cNvSpPr>
          <p:nvPr/>
        </p:nvSpPr>
        <p:spPr bwMode="auto">
          <a:xfrm>
            <a:off x="2207328" y="33621748"/>
            <a:ext cx="15359170" cy="5287941"/>
          </a:xfrm>
          <a:prstGeom prst="rect">
            <a:avLst/>
          </a:prstGeom>
          <a:noFill/>
          <a:ln w="9525">
            <a:solidFill>
              <a:schemeClr val="tx1"/>
            </a:solidFill>
            <a:miter lim="800000"/>
            <a:headEnd/>
            <a:tailEnd/>
          </a:ln>
          <a:effectLst/>
        </p:spPr>
        <p:txBody>
          <a:bodyPr vert="horz" wrap="square" lIns="180000" tIns="180000" rIns="180000" bIns="180000" numCol="1" anchor="ctr" anchorCtr="0" compatLnSpc="1">
            <a:prstTxWarp prst="textNoShape">
              <a:avLst/>
            </a:prstTxWarp>
            <a:spAutoFit/>
          </a:bodyPr>
          <a:lstStyle/>
          <a:p>
            <a:pPr algn="just"/>
            <a:r>
              <a:rPr lang="en-GB" sz="3200" u="sng" dirty="0" smtClean="0">
                <a:latin typeface="Cuerpo"/>
              </a:rPr>
              <a:t>RESULTS</a:t>
            </a:r>
          </a:p>
          <a:p>
            <a:pPr algn="just"/>
            <a:endParaRPr lang="es-AR" sz="3200" u="sng" dirty="0" smtClean="0">
              <a:latin typeface="Cuerpo"/>
            </a:endParaRPr>
          </a:p>
          <a:p>
            <a:pPr algn="just"/>
            <a:r>
              <a:rPr lang="en-GB" sz="3200" dirty="0" smtClean="0">
                <a:latin typeface="Cuerpo"/>
              </a:rPr>
              <a:t>The determinations of proteins and lipids in the school laboratory were: Protein level of </a:t>
            </a:r>
            <a:r>
              <a:rPr lang="en-GB" sz="3200" dirty="0" err="1" smtClean="0">
                <a:latin typeface="Cuerpo"/>
              </a:rPr>
              <a:t>Quinoa</a:t>
            </a:r>
            <a:r>
              <a:rPr lang="en-GB" sz="3200" dirty="0" smtClean="0">
                <a:latin typeface="Cuerpo"/>
              </a:rPr>
              <a:t> used, flour and crushed: 22%</a:t>
            </a:r>
            <a:endParaRPr lang="es-AR" sz="3200" dirty="0" smtClean="0">
              <a:latin typeface="Cuerpo"/>
            </a:endParaRPr>
          </a:p>
          <a:p>
            <a:pPr algn="just"/>
            <a:r>
              <a:rPr lang="en-GB" sz="3200" dirty="0" smtClean="0">
                <a:latin typeface="Cuerpo"/>
              </a:rPr>
              <a:t>Lipids: from the pool of both seeds: 2% (Since the percentages are so low, the results are not completely accurate</a:t>
            </a:r>
            <a:r>
              <a:rPr lang="en-GB" sz="3200" dirty="0" smtClean="0">
                <a:latin typeface="Cuerpo"/>
              </a:rPr>
              <a:t>).</a:t>
            </a:r>
          </a:p>
          <a:p>
            <a:r>
              <a:rPr lang="en-GB" sz="3200" dirty="0" smtClean="0">
                <a:latin typeface="Cuerpo"/>
              </a:rPr>
              <a:t>The determinations of   Proteins</a:t>
            </a:r>
            <a:r>
              <a:rPr lang="en-GB" sz="3200" dirty="0" smtClean="0">
                <a:latin typeface="Cuerpo"/>
              </a:rPr>
              <a:t>, carbohydrates and lipids of the bar were: Proximal calculations were </a:t>
            </a:r>
            <a:r>
              <a:rPr lang="en-GB" sz="3200" dirty="0" smtClean="0">
                <a:latin typeface="Cuerpo"/>
              </a:rPr>
              <a:t>performed:</a:t>
            </a:r>
          </a:p>
          <a:p>
            <a:pPr algn="just"/>
            <a:r>
              <a:rPr lang="en-GB" sz="3200" dirty="0" smtClean="0">
                <a:latin typeface="Cuerpo"/>
              </a:rPr>
              <a:t> </a:t>
            </a:r>
            <a:r>
              <a:rPr lang="es-ES" sz="3200" dirty="0" err="1" smtClean="0">
                <a:latin typeface="Cuerpo"/>
                <a:cs typeface="Arial" pitchFamily="34" charset="0"/>
              </a:rPr>
              <a:t>Protteins</a:t>
            </a:r>
            <a:r>
              <a:rPr lang="es-AR" sz="3200" dirty="0" smtClean="0">
                <a:latin typeface="Cuerpo"/>
                <a:cs typeface="Arial" pitchFamily="34" charset="0"/>
              </a:rPr>
              <a:t> </a:t>
            </a:r>
            <a:r>
              <a:rPr lang="es-ES" sz="3200" dirty="0" smtClean="0">
                <a:latin typeface="Cuerpo"/>
                <a:cs typeface="Arial" pitchFamily="34" charset="0"/>
              </a:rPr>
              <a:t>7,4%;</a:t>
            </a:r>
            <a:r>
              <a:rPr lang="es-AR" sz="3200" dirty="0" smtClean="0">
                <a:latin typeface="Cuerpo"/>
                <a:cs typeface="Arial" pitchFamily="34" charset="0"/>
              </a:rPr>
              <a:t> </a:t>
            </a:r>
            <a:r>
              <a:rPr lang="es-AR" sz="3200" dirty="0" err="1" smtClean="0">
                <a:latin typeface="Cuerpo"/>
                <a:cs typeface="Arial" pitchFamily="34" charset="0"/>
              </a:rPr>
              <a:t>Carbohiydrates</a:t>
            </a:r>
            <a:r>
              <a:rPr lang="es-AR" sz="3200" dirty="0" smtClean="0">
                <a:latin typeface="Cuerpo"/>
                <a:cs typeface="Arial" pitchFamily="34" charset="0"/>
              </a:rPr>
              <a:t> </a:t>
            </a:r>
            <a:r>
              <a:rPr lang="es-ES" sz="3200" dirty="0" smtClean="0">
                <a:latin typeface="Cuerpo"/>
                <a:cs typeface="Arial" pitchFamily="34" charset="0"/>
              </a:rPr>
              <a:t>60,8:%</a:t>
            </a:r>
            <a:r>
              <a:rPr lang="es-AR" sz="3200" dirty="0" smtClean="0">
                <a:latin typeface="Cuerpo"/>
                <a:cs typeface="Arial" pitchFamily="34" charset="0"/>
              </a:rPr>
              <a:t> </a:t>
            </a:r>
            <a:r>
              <a:rPr lang="es-ES" sz="3200" dirty="0" err="1" smtClean="0">
                <a:latin typeface="Cuerpo"/>
                <a:cs typeface="Arial" pitchFamily="34" charset="0"/>
              </a:rPr>
              <a:t>Lípids</a:t>
            </a:r>
            <a:r>
              <a:rPr lang="es-AR" sz="3200" dirty="0" smtClean="0">
                <a:latin typeface="Cuerpo"/>
                <a:cs typeface="Arial" pitchFamily="34" charset="0"/>
              </a:rPr>
              <a:t> </a:t>
            </a:r>
            <a:r>
              <a:rPr lang="es-ES" sz="3200" dirty="0" smtClean="0">
                <a:latin typeface="Cuerpo"/>
                <a:cs typeface="Arial" pitchFamily="34" charset="0"/>
              </a:rPr>
              <a:t>6,8%:</a:t>
            </a:r>
            <a:r>
              <a:rPr lang="es-AR" sz="3200" dirty="0" smtClean="0">
                <a:latin typeface="Cuerpo"/>
                <a:cs typeface="Arial" pitchFamily="34" charset="0"/>
              </a:rPr>
              <a:t> </a:t>
            </a:r>
            <a:r>
              <a:rPr lang="es-ES" sz="3200" dirty="0" err="1" smtClean="0">
                <a:latin typeface="Cuerpo"/>
                <a:cs typeface="Arial" pitchFamily="34" charset="0"/>
              </a:rPr>
              <a:t>Humidity</a:t>
            </a:r>
            <a:r>
              <a:rPr lang="es-AR" sz="3200" dirty="0" smtClean="0">
                <a:latin typeface="Cuerpo"/>
                <a:cs typeface="Arial" pitchFamily="34" charset="0"/>
              </a:rPr>
              <a:t>  </a:t>
            </a:r>
            <a:r>
              <a:rPr lang="es-ES" sz="3200" dirty="0" smtClean="0">
                <a:latin typeface="Cuerpo"/>
                <a:cs typeface="Arial" pitchFamily="34" charset="0"/>
              </a:rPr>
              <a:t>25%.</a:t>
            </a:r>
            <a:endParaRPr lang="es-AR" sz="3200" dirty="0" smtClean="0">
              <a:latin typeface="Cuerpo"/>
              <a:cs typeface="Arial" pitchFamily="34" charset="0"/>
            </a:endParaRPr>
          </a:p>
          <a:p>
            <a:pPr algn="just"/>
            <a:r>
              <a:rPr lang="en-GB" sz="3200" dirty="0" smtClean="0">
                <a:latin typeface="Cuerpo"/>
              </a:rPr>
              <a:t>In every 100 g of </a:t>
            </a:r>
            <a:r>
              <a:rPr lang="en-GB" sz="3200" dirty="0" err="1" smtClean="0">
                <a:latin typeface="Cuerpo"/>
              </a:rPr>
              <a:t>quinoa</a:t>
            </a:r>
            <a:r>
              <a:rPr lang="en-GB" sz="3200" dirty="0" smtClean="0">
                <a:latin typeface="Cuerpo"/>
              </a:rPr>
              <a:t> bar there is an energy contribution of 368.1 calories.</a:t>
            </a:r>
            <a:endParaRPr kumimoji="0" lang="es-AR" sz="3200" b="0" i="0" u="none" strike="noStrike" cap="none" normalizeH="0" baseline="0" dirty="0" smtClean="0">
              <a:ln>
                <a:noFill/>
              </a:ln>
              <a:solidFill>
                <a:schemeClr val="tx1"/>
              </a:solidFill>
              <a:effectLst/>
              <a:latin typeface="Cuerpo"/>
              <a:cs typeface="Arial" pitchFamily="34" charset="0"/>
            </a:endParaRPr>
          </a:p>
        </p:txBody>
      </p:sp>
    </p:spTree>
    <p:extLst>
      <p:ext uri="{BB962C8B-B14F-4D97-AF65-F5344CB8AC3E}">
        <p14:creationId xmlns="" xmlns:p14="http://schemas.microsoft.com/office/powerpoint/2010/main" val="1088454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440</Words>
  <Application>Microsoft Office PowerPoint</Application>
  <PresentationFormat>Personalizado</PresentationFormat>
  <Paragraphs>76</Paragraphs>
  <Slides>1</Slides>
  <Notes>1</Notes>
  <HiddenSlides>0</HiddenSlides>
  <MMClips>0</MMClips>
  <ScaleCrop>false</ScaleCrop>
  <HeadingPairs>
    <vt:vector size="4" baseType="variant">
      <vt:variant>
        <vt:lpstr>Tema</vt:lpstr>
      </vt:variant>
      <vt:variant>
        <vt:i4>2</vt:i4>
      </vt:variant>
      <vt:variant>
        <vt:lpstr>Títulos de diapositiva</vt:lpstr>
      </vt:variant>
      <vt:variant>
        <vt:i4>1</vt:i4>
      </vt:variant>
    </vt:vector>
  </HeadingPairs>
  <TitlesOfParts>
    <vt:vector size="3" baseType="lpstr">
      <vt:lpstr>Office Theme</vt:lpstr>
      <vt:lpstr>Custom Design</vt:lpstr>
      <vt:lpstr>Food For Celiacs With Black Quinoa (Chenopodium petiolare kunth)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Alumno</cp:lastModifiedBy>
  <cp:revision>92</cp:revision>
  <dcterms:created xsi:type="dcterms:W3CDTF">2015-04-04T09:45:50Z</dcterms:created>
  <dcterms:modified xsi:type="dcterms:W3CDTF">2019-10-30T20:31:27Z</dcterms:modified>
</cp:coreProperties>
</file>