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267" r:id="rId4"/>
    <p:sldId id="258" r:id="rId5"/>
    <p:sldId id="259" r:id="rId6"/>
    <p:sldId id="269" r:id="rId7"/>
    <p:sldId id="271" r:id="rId8"/>
    <p:sldId id="280" r:id="rId9"/>
    <p:sldId id="281" r:id="rId10"/>
    <p:sldId id="282" r:id="rId11"/>
    <p:sldId id="283" r:id="rId12"/>
    <p:sldId id="277" r:id="rId13"/>
    <p:sldId id="273" r:id="rId14"/>
    <p:sldId id="274" r:id="rId15"/>
    <p:sldId id="275" r:id="rId16"/>
    <p:sldId id="276" r:id="rId17"/>
    <p:sldId id="279" r:id="rId18"/>
    <p:sldId id="265" r:id="rId19"/>
    <p:sldId id="26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Maria Santos" initials="MS" lastIdx="12" clrIdx="2">
    <p:extLst>
      <p:ext uri="{19B8F6BF-5375-455C-9EA6-DF929625EA0E}">
        <p15:presenceInfo xmlns:p15="http://schemas.microsoft.com/office/powerpoint/2012/main" userId="44809bdb68d31ab0" providerId="Windows Live"/>
      </p:ext>
    </p:extLst>
  </p:cmAuthor>
  <p:cmAuthor id="3" name="Elizabeth A. Lopes" initials="EAL" lastIdx="1" clrIdx="3">
    <p:extLst>
      <p:ext uri="{19B8F6BF-5375-455C-9EA6-DF929625EA0E}">
        <p15:presenceInfo xmlns:p15="http://schemas.microsoft.com/office/powerpoint/2012/main" userId="S-1-5-21-1927896810-2894517719-29558846-11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B86"/>
    <a:srgbClr val="E6E6E6"/>
    <a:srgbClr val="7D9263"/>
    <a:srgbClr val="4E75A3"/>
    <a:srgbClr val="000000"/>
    <a:srgbClr val="BBE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1" d="100"/>
          <a:sy n="61" d="100"/>
        </p:scale>
        <p:origin x="13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15265456481292"/>
          <c:y val="0"/>
          <c:w val="0.73217271053448041"/>
          <c:h val="0.93834905204496244"/>
        </c:manualLayout>
      </c:layout>
      <c:pieChart>
        <c:varyColors val="1"/>
        <c:ser>
          <c:idx val="0"/>
          <c:order val="0"/>
          <c:tx>
            <c:strRef>
              <c:f>Folha1!$B$1</c:f>
              <c:strCache>
                <c:ptCount val="1"/>
                <c:pt idx="0">
                  <c:v>Vendas</c:v>
                </c:pt>
              </c:strCache>
            </c:strRef>
          </c:tx>
          <c:spPr>
            <a:solidFill>
              <a:srgbClr val="D4EED2"/>
            </a:solidFill>
          </c:spPr>
          <c:dPt>
            <c:idx val="0"/>
            <c:bubble3D val="0"/>
            <c:spPr>
              <a:solidFill>
                <a:schemeClr val="accent3"/>
              </a:solidFill>
              <a:ln>
                <a:solidFill>
                  <a:schemeClr val="accent3">
                    <a:lumMod val="7500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1-AF1C-46B1-B576-73451C60422F}"/>
              </c:ext>
            </c:extLst>
          </c:dPt>
          <c:dPt>
            <c:idx val="1"/>
            <c:bubble3D val="0"/>
            <c:spPr>
              <a:solidFill>
                <a:srgbClr val="FF00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F1C-46B1-B576-73451C60422F}"/>
              </c:ext>
            </c:extLst>
          </c:dPt>
          <c:dLbls>
            <c:dLbl>
              <c:idx val="0"/>
              <c:layout>
                <c:manualLayout>
                  <c:x val="-0.16855849136064988"/>
                  <c:y val="9.0075164935920892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j-lt"/>
                      <a:ea typeface="+mn-ea"/>
                      <a:cs typeface="Times New Roman" panose="02020603050405020304" pitchFamily="18" charset="0"/>
                    </a:defRPr>
                  </a:pPr>
                  <a:endParaRPr lang="pt-PT"/>
                </a:p>
              </c:txPr>
              <c:dLblPos val="bestFit"/>
              <c:showLegendKey val="0"/>
              <c:showVal val="0"/>
              <c:showCatName val="1"/>
              <c:showSerName val="0"/>
              <c:showPercent val="1"/>
              <c:showBubbleSize val="0"/>
              <c:extLst>
                <c:ext xmlns:c15="http://schemas.microsoft.com/office/drawing/2012/chart" uri="{CE6537A1-D6FC-4f65-9D91-7224C49458BB}">
                  <c15:layout>
                    <c:manualLayout>
                      <c:w val="0.30233578912779113"/>
                      <c:h val="0.35126073364482763"/>
                    </c:manualLayout>
                  </c15:layout>
                </c:ext>
                <c:ext xmlns:c16="http://schemas.microsoft.com/office/drawing/2014/chart" uri="{C3380CC4-5D6E-409C-BE32-E72D297353CC}">
                  <c16:uniqueId val="{00000001-AF1C-46B1-B576-73451C60422F}"/>
                </c:ext>
              </c:extLst>
            </c:dLbl>
            <c:dLbl>
              <c:idx val="1"/>
              <c:layout>
                <c:manualLayout>
                  <c:x val="0.23321377671124177"/>
                  <c:y val="9.1978064318015244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j-lt"/>
                        <a:ea typeface="+mn-ea"/>
                        <a:cs typeface="Times New Roman" panose="02020603050405020304" pitchFamily="18" charset="0"/>
                      </a:defRPr>
                    </a:pPr>
                    <a:fld id="{2AAB4EAF-9899-4532-AD71-91DE1622C79D}" type="CATEGORYNAME">
                      <a:rPr lang="en-US" sz="1800">
                        <a:solidFill>
                          <a:schemeClr val="bg1"/>
                        </a:solidFill>
                      </a:rPr>
                      <a:pPr>
                        <a:defRPr sz="1800">
                          <a:solidFill>
                            <a:schemeClr val="tx1"/>
                          </a:solidFill>
                          <a:latin typeface="+mj-lt"/>
                          <a:cs typeface="Times New Roman" panose="02020603050405020304" pitchFamily="18" charset="0"/>
                        </a:defRPr>
                      </a:pPr>
                      <a:t>[CATEGORY NAME]</a:t>
                    </a:fld>
                    <a:r>
                      <a:rPr lang="en-US" sz="1800" baseline="0" dirty="0">
                        <a:solidFill>
                          <a:schemeClr val="bg1"/>
                        </a:solidFill>
                      </a:rPr>
                      <a:t>
</a:t>
                    </a:r>
                    <a:fld id="{FE7F0F7C-6848-4796-8232-5BE9FAAAFEFC}" type="PERCENTAGE">
                      <a:rPr lang="en-US" sz="1800" baseline="0">
                        <a:solidFill>
                          <a:schemeClr val="bg1"/>
                        </a:solidFill>
                      </a:rPr>
                      <a:pPr>
                        <a:defRPr sz="1800">
                          <a:solidFill>
                            <a:schemeClr val="tx1"/>
                          </a:solidFill>
                          <a:latin typeface="+mj-lt"/>
                          <a:cs typeface="Times New Roman" panose="02020603050405020304" pitchFamily="18" charset="0"/>
                        </a:defRPr>
                      </a:pPr>
                      <a:t>[PERCENTAGE]</a:t>
                    </a:fld>
                    <a:endParaRPr lang="en-US" sz="18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j-lt"/>
                      <a:ea typeface="+mn-ea"/>
                      <a:cs typeface="Times New Roman" panose="02020603050405020304" pitchFamily="18" charset="0"/>
                    </a:defRPr>
                  </a:pPr>
                  <a:endParaRPr lang="pt-PT"/>
                </a:p>
              </c:txPr>
              <c:dLblPos val="bestFit"/>
              <c:showLegendKey val="0"/>
              <c:showVal val="0"/>
              <c:showCatName val="1"/>
              <c:showSerName val="0"/>
              <c:showPercent val="1"/>
              <c:showBubbleSize val="0"/>
              <c:extLst>
                <c:ext xmlns:c15="http://schemas.microsoft.com/office/drawing/2012/chart" uri="{CE6537A1-D6FC-4f65-9D91-7224C49458BB}">
                  <c15:layout>
                    <c:manualLayout>
                      <c:w val="0.29333454804976716"/>
                      <c:h val="0.42663735439220607"/>
                    </c:manualLayout>
                  </c15:layout>
                  <c15:dlblFieldTable/>
                  <c15:showDataLabelsRange val="0"/>
                </c:ext>
                <c:ext xmlns:c16="http://schemas.microsoft.com/office/drawing/2014/chart" uri="{C3380CC4-5D6E-409C-BE32-E72D297353CC}">
                  <c16:uniqueId val="{00000003-AF1C-46B1-B576-73451C6042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mn-ea"/>
                    <a:cs typeface="Times New Roman" panose="02020603050405020304" pitchFamily="18" charset="0"/>
                  </a:defRPr>
                </a:pPr>
                <a:endParaRPr lang="pt-PT"/>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Folha1!$A$2:$A$3</c:f>
              <c:strCache>
                <c:ptCount val="2"/>
                <c:pt idx="0">
                  <c:v> negative regulators</c:v>
                </c:pt>
                <c:pt idx="1">
                  <c:v>mutation or deletion of TP53</c:v>
                </c:pt>
              </c:strCache>
            </c:strRef>
          </c:cat>
          <c:val>
            <c:numRef>
              <c:f>Folha1!$B$2:$B$3</c:f>
              <c:numCache>
                <c:formatCode>General</c:formatCode>
                <c:ptCount val="2"/>
                <c:pt idx="0">
                  <c:v>5</c:v>
                </c:pt>
                <c:pt idx="1">
                  <c:v>5</c:v>
                </c:pt>
              </c:numCache>
            </c:numRef>
          </c:val>
          <c:extLst>
            <c:ext xmlns:c16="http://schemas.microsoft.com/office/drawing/2014/chart" uri="{C3380CC4-5D6E-409C-BE32-E72D297353CC}">
              <c16:uniqueId val="{00000004-AF1C-46B1-B576-73451C60422F}"/>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10/30/2019</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9T14:02:50.313"/>
    </inkml:context>
    <inkml:brush xml:id="br0">
      <inkml:brushProperty name="width" value="0.1" units="cm"/>
      <inkml:brushProperty name="height" value="0.1" units="cm"/>
      <inkml:brushProperty name="color" value="#EBD1FB"/>
      <inkml:brushProperty name="ignorePressure" value="1"/>
    </inkml:brush>
  </inkml:definitions>
  <inkml:trace contextRef="#ctx0" brushRef="#br0">0 0,'10'0,"4"0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9T14:02:50.313"/>
    </inkml:context>
    <inkml:brush xml:id="br0">
      <inkml:brushProperty name="width" value="0.1" units="cm"/>
      <inkml:brushProperty name="height" value="0.1" units="cm"/>
      <inkml:brushProperty name="color" value="#EBD1FB"/>
      <inkml:brushProperty name="ignorePressure" value="1"/>
    </inkml:brush>
  </inkml:definitions>
  <inkml:trace contextRef="#ctx0" brushRef="#br0">0 0,'10'0,"4"0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46269082-9D5D-43A3-B675-27AB9B8E552E}" type="slidenum">
              <a:rPr lang="en-US" smtClean="0"/>
              <a:t>7</a:t>
            </a:fld>
            <a:endParaRPr lang="en-US" dirty="0"/>
          </a:p>
        </p:txBody>
      </p:sp>
    </p:spTree>
    <p:extLst>
      <p:ext uri="{BB962C8B-B14F-4D97-AF65-F5344CB8AC3E}">
        <p14:creationId xmlns:p14="http://schemas.microsoft.com/office/powerpoint/2010/main" val="108068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46269082-9D5D-43A3-B675-27AB9B8E552E}" type="slidenum">
              <a:rPr lang="en-US" smtClean="0"/>
              <a:t>8</a:t>
            </a:fld>
            <a:endParaRPr lang="en-US" dirty="0"/>
          </a:p>
        </p:txBody>
      </p:sp>
    </p:spTree>
    <p:extLst>
      <p:ext uri="{BB962C8B-B14F-4D97-AF65-F5344CB8AC3E}">
        <p14:creationId xmlns:p14="http://schemas.microsoft.com/office/powerpoint/2010/main" val="21049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5.jpg"/><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png"/><Relationship Id="rId5" Type="http://schemas.openxmlformats.org/officeDocument/2006/relationships/image" Target="../media/image43.emf"/><Relationship Id="rId4" Type="http://schemas.openxmlformats.org/officeDocument/2006/relationships/oleObject" Target="../embeddings/oleObject10.bin"/><Relationship Id="rId9"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45.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5.jpg"/><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8.emf"/></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53.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8.emf"/><Relationship Id="rId5" Type="http://schemas.openxmlformats.org/officeDocument/2006/relationships/oleObject" Target="../embeddings/oleObject15.bin"/><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53.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56.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png"/><Relationship Id="rId4" Type="http://schemas.openxmlformats.org/officeDocument/2006/relationships/image" Target="../media/image460.emf"/></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 Id="rId9" Type="http://schemas.openxmlformats.org/officeDocument/2006/relationships/image" Target="../media/image6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10.png"/><Relationship Id="rId5" Type="http://schemas.openxmlformats.org/officeDocument/2006/relationships/oleObject" Target="../embeddings/oleObject1.bin"/><Relationship Id="rId10" Type="http://schemas.openxmlformats.org/officeDocument/2006/relationships/image" Target="../media/image9.png"/><Relationship Id="rId4" Type="http://schemas.openxmlformats.org/officeDocument/2006/relationships/image" Target="../media/image5.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emf"/><Relationship Id="rId18" Type="http://schemas.openxmlformats.org/officeDocument/2006/relationships/oleObject" Target="../embeddings/oleObject3.bin"/><Relationship Id="rId3" Type="http://schemas.openxmlformats.org/officeDocument/2006/relationships/image" Target="../media/image13.emf"/><Relationship Id="rId21" Type="http://schemas.openxmlformats.org/officeDocument/2006/relationships/image" Target="../media/image26.png"/><Relationship Id="rId7" Type="http://schemas.openxmlformats.org/officeDocument/2006/relationships/image" Target="../media/image16.png"/><Relationship Id="rId12" Type="http://schemas.openxmlformats.org/officeDocument/2006/relationships/image" Target="../media/image19.emf"/><Relationship Id="rId17"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23.png"/><Relationship Id="rId20" Type="http://schemas.openxmlformats.org/officeDocument/2006/relationships/image" Target="../media/image25.emf"/><Relationship Id="rId1" Type="http://schemas.openxmlformats.org/officeDocument/2006/relationships/vmlDrawing" Target="../drawings/vmlDrawing2.vml"/><Relationship Id="rId6" Type="http://schemas.openxmlformats.org/officeDocument/2006/relationships/image" Target="../media/image15.emf"/><Relationship Id="rId11" Type="http://schemas.openxmlformats.org/officeDocument/2006/relationships/image" Target="../media/image11.emf"/><Relationship Id="rId24" Type="http://schemas.openxmlformats.org/officeDocument/2006/relationships/image" Target="../media/image29.emf"/><Relationship Id="rId5" Type="http://schemas.openxmlformats.org/officeDocument/2006/relationships/image" Target="../media/image5.jpg"/><Relationship Id="rId15" Type="http://schemas.openxmlformats.org/officeDocument/2006/relationships/image" Target="../media/image22.png"/><Relationship Id="rId23" Type="http://schemas.openxmlformats.org/officeDocument/2006/relationships/image" Target="../media/image28.png"/><Relationship Id="rId10" Type="http://schemas.openxmlformats.org/officeDocument/2006/relationships/oleObject" Target="../embeddings/oleObject2.bin"/><Relationship Id="rId19" Type="http://schemas.openxmlformats.org/officeDocument/2006/relationships/image" Target="../media/image12.emf"/><Relationship Id="rId4" Type="http://schemas.openxmlformats.org/officeDocument/2006/relationships/image" Target="../media/image14.emf"/><Relationship Id="rId9" Type="http://schemas.openxmlformats.org/officeDocument/2006/relationships/image" Target="../media/image18.png"/><Relationship Id="rId14" Type="http://schemas.openxmlformats.org/officeDocument/2006/relationships/image" Target="../media/image21.png"/><Relationship Id="rId22" Type="http://schemas.openxmlformats.org/officeDocument/2006/relationships/image" Target="../media/image27.emf"/></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jpg"/><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8.emf"/><Relationship Id="rId5" Type="http://schemas.openxmlformats.org/officeDocument/2006/relationships/image" Target="../media/image35.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7.e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41.emf"/><Relationship Id="rId4" Type="http://schemas.openxmlformats.org/officeDocument/2006/relationships/oleObject" Target="../embeddings/oleObject8.bin"/><Relationship Id="rId9"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001095"/>
          </a:xfrm>
          <a:prstGeom prst="rect">
            <a:avLst/>
          </a:prstGeom>
          <a:noFill/>
        </p:spPr>
        <p:txBody>
          <a:bodyPr wrap="square" rtlCol="0">
            <a:spAutoFit/>
          </a:bodyPr>
          <a:lstStyle/>
          <a:p>
            <a:pPr algn="ctr"/>
            <a:r>
              <a:rPr lang="en-US" sz="2400" b="1" dirty="0"/>
              <a:t>Enhancing anticancer activity of </a:t>
            </a:r>
            <a:r>
              <a:rPr lang="en-US" sz="2400" b="1" dirty="0" err="1"/>
              <a:t>spiropyrazoline</a:t>
            </a:r>
            <a:r>
              <a:rPr lang="en-US" sz="2400" b="1" dirty="0"/>
              <a:t> </a:t>
            </a:r>
            <a:r>
              <a:rPr lang="en-US" sz="2400" b="1" dirty="0" err="1"/>
              <a:t>oxindoles</a:t>
            </a:r>
            <a:r>
              <a:rPr lang="en-US" sz="2400" b="1" dirty="0"/>
              <a:t> by disrupting p53-MDMs PPIs</a:t>
            </a:r>
            <a:endParaRPr lang="en-US" b="1" dirty="0"/>
          </a:p>
          <a:p>
            <a:pPr algn="ctr"/>
            <a:endParaRPr lang="en-US" b="1" dirty="0"/>
          </a:p>
          <a:p>
            <a:pPr algn="ctr"/>
            <a:endParaRPr lang="fr-FR" dirty="0"/>
          </a:p>
          <a:p>
            <a:pPr algn="ctr"/>
            <a:r>
              <a:rPr lang="it-IT" b="1" dirty="0"/>
              <a:t>Elizabeth A. Lopes</a:t>
            </a:r>
            <a:r>
              <a:rPr lang="it-IT" b="1" baseline="30000" dirty="0"/>
              <a:t>1,</a:t>
            </a:r>
            <a:r>
              <a:rPr lang="it-IT" b="1" dirty="0"/>
              <a:t>*, Margarida Espadinha</a:t>
            </a:r>
            <a:r>
              <a:rPr lang="it-IT" b="1" baseline="30000" dirty="0"/>
              <a:t>1</a:t>
            </a:r>
            <a:r>
              <a:rPr lang="it-IT" b="1" dirty="0"/>
              <a:t>, Matia Mori</a:t>
            </a:r>
            <a:r>
              <a:rPr lang="it-IT" b="1" baseline="30000" dirty="0"/>
              <a:t>2</a:t>
            </a:r>
            <a:r>
              <a:rPr lang="it-IT" b="1" dirty="0"/>
              <a:t>, Maurizio Botta</a:t>
            </a:r>
            <a:r>
              <a:rPr lang="it-IT" b="1" baseline="30000" dirty="0"/>
              <a:t>2</a:t>
            </a:r>
            <a:r>
              <a:rPr lang="it-IT" b="1" dirty="0"/>
              <a:t>, and Maria M. M. Santos</a:t>
            </a:r>
            <a:r>
              <a:rPr lang="it-IT" b="1" baseline="30000" dirty="0"/>
              <a:t>1,</a:t>
            </a:r>
            <a:r>
              <a:rPr lang="it-IT" b="1" dirty="0"/>
              <a:t>*</a:t>
            </a:r>
            <a:endParaRPr lang="it-IT" b="1" baseline="30000" dirty="0"/>
          </a:p>
          <a:p>
            <a:endParaRPr lang="it-IT" b="1" baseline="30000" dirty="0"/>
          </a:p>
          <a:p>
            <a:endParaRPr lang="fr-FR" dirty="0"/>
          </a:p>
          <a:p>
            <a:r>
              <a:rPr lang="en-US" baseline="30000" dirty="0"/>
              <a:t>1</a:t>
            </a:r>
            <a:r>
              <a:rPr lang="en-US" dirty="0"/>
              <a:t> </a:t>
            </a:r>
            <a:r>
              <a:rPr lang="pt-PT" dirty="0"/>
              <a:t>Research Institute for Medicines – iMed.ULisboa, Faculty of Pharmacy, Universidade de Lisboa, Av. </a:t>
            </a:r>
            <a:r>
              <a:rPr lang="en-US" dirty="0"/>
              <a:t>Prof. Gama Pinto, 1649-003 Lisbon, Portugal; </a:t>
            </a:r>
            <a:endParaRPr lang="fr-FR" dirty="0"/>
          </a:p>
          <a:p>
            <a:r>
              <a:rPr lang="en-US" baseline="30000" dirty="0"/>
              <a:t>2</a:t>
            </a:r>
            <a:r>
              <a:rPr lang="en-US" dirty="0"/>
              <a:t> </a:t>
            </a:r>
            <a:r>
              <a:rPr lang="en-GB" dirty="0"/>
              <a:t>Department of Biotechnology, Chemistry and Pharmacy, University of Siena, via Aldo Moro 2, 53100 Siena, Italy</a:t>
            </a:r>
            <a:r>
              <a:rPr lang="en-US" dirty="0"/>
              <a:t>. </a:t>
            </a:r>
          </a:p>
          <a:p>
            <a:endParaRPr lang="fr-FR" dirty="0"/>
          </a:p>
          <a:p>
            <a:r>
              <a:rPr lang="en-US" sz="1400" b="1" dirty="0"/>
              <a:t>*</a:t>
            </a:r>
            <a:r>
              <a:rPr lang="en-US" sz="1400" dirty="0"/>
              <a:t> Corresponding author: ed.lopes@ff.ulisboa.pt/mariasantos@ff.ulisboa.pt</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7955" y="5545206"/>
            <a:ext cx="1371600" cy="11495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1749" y="5627329"/>
            <a:ext cx="985345" cy="9853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7" name="TextBox 6"/>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Introduction – </a:t>
            </a:r>
            <a:r>
              <a:rPr lang="fr-FR" sz="2400" b="1" i="1" dirty="0" err="1"/>
              <a:t>Spiropyrazoline</a:t>
            </a:r>
            <a:r>
              <a:rPr lang="fr-FR" sz="2400" b="1" i="1" dirty="0"/>
              <a:t> </a:t>
            </a:r>
            <a:r>
              <a:rPr lang="fr-FR" sz="2400" b="1" i="1" dirty="0" err="1"/>
              <a:t>oxindoles</a:t>
            </a:r>
            <a:endParaRPr lang="fr-FR" sz="2400" b="1" i="1" dirty="0"/>
          </a:p>
        </p:txBody>
      </p:sp>
      <p:grpSp>
        <p:nvGrpSpPr>
          <p:cNvPr id="15" name="Group 14"/>
          <p:cNvGrpSpPr/>
          <p:nvPr/>
        </p:nvGrpSpPr>
        <p:grpSpPr>
          <a:xfrm>
            <a:off x="609600" y="609600"/>
            <a:ext cx="3869081" cy="2359184"/>
            <a:chOff x="731320" y="807850"/>
            <a:chExt cx="3869081" cy="2359184"/>
          </a:xfrm>
        </p:grpSpPr>
        <p:graphicFrame>
          <p:nvGraphicFramePr>
            <p:cNvPr id="30" name="Objeto 29">
              <a:extLst>
                <a:ext uri="{FF2B5EF4-FFF2-40B4-BE49-F238E27FC236}">
                  <a16:creationId xmlns:a16="http://schemas.microsoft.com/office/drawing/2014/main" id="{AFD7167E-B30A-43E6-9F59-1EA89CF33856}"/>
                </a:ext>
              </a:extLst>
            </p:cNvPr>
            <p:cNvGraphicFramePr>
              <a:graphicFrameLocks noChangeAspect="1"/>
            </p:cNvGraphicFramePr>
            <p:nvPr>
              <p:extLst>
                <p:ext uri="{D42A27DB-BD31-4B8C-83A1-F6EECF244321}">
                  <p14:modId xmlns:p14="http://schemas.microsoft.com/office/powerpoint/2010/main" val="1812139193"/>
                </p:ext>
              </p:extLst>
            </p:nvPr>
          </p:nvGraphicFramePr>
          <p:xfrm>
            <a:off x="1895031" y="1231604"/>
            <a:ext cx="1266825" cy="1320800"/>
          </p:xfrm>
          <a:graphic>
            <a:graphicData uri="http://schemas.openxmlformats.org/presentationml/2006/ole">
              <mc:AlternateContent xmlns:mc="http://schemas.openxmlformats.org/markup-compatibility/2006">
                <mc:Choice xmlns:v="urn:schemas-microsoft-com:vml" Requires="v">
                  <p:oleObj spid="_x0000_s10271" name="CS ChemDraw Drawing" r:id="rId4" imgW="845549" imgH="880837" progId="ChemDraw.Document.6.0">
                    <p:embed/>
                  </p:oleObj>
                </mc:Choice>
                <mc:Fallback>
                  <p:oleObj name="CS ChemDraw Drawing" r:id="rId4" imgW="845549" imgH="880837" progId="ChemDraw.Document.6.0">
                    <p:embed/>
                    <p:pic>
                      <p:nvPicPr>
                        <p:cNvPr id="40" name="Objeto 29">
                          <a:extLst>
                            <a:ext uri="{FF2B5EF4-FFF2-40B4-BE49-F238E27FC236}">
                              <a16:creationId xmlns:a16="http://schemas.microsoft.com/office/drawing/2014/main" id="{AFD7167E-B30A-43E6-9F59-1EA89CF33856}"/>
                            </a:ext>
                          </a:extLst>
                        </p:cNvPr>
                        <p:cNvPicPr/>
                        <p:nvPr/>
                      </p:nvPicPr>
                      <p:blipFill>
                        <a:blip r:embed="rId5"/>
                        <a:stretch>
                          <a:fillRect/>
                        </a:stretch>
                      </p:blipFill>
                      <p:spPr>
                        <a:xfrm>
                          <a:off x="1895031" y="1231604"/>
                          <a:ext cx="1266825" cy="1320800"/>
                        </a:xfrm>
                        <a:prstGeom prst="rect">
                          <a:avLst/>
                        </a:prstGeom>
                        <a:noFill/>
                      </p:spPr>
                    </p:pic>
                  </p:oleObj>
                </mc:Fallback>
              </mc:AlternateContent>
            </a:graphicData>
          </a:graphic>
        </p:graphicFrame>
        <p:sp>
          <p:nvSpPr>
            <p:cNvPr id="3" name="TextBox 2"/>
            <p:cNvSpPr txBox="1"/>
            <p:nvPr/>
          </p:nvSpPr>
          <p:spPr>
            <a:xfrm>
              <a:off x="1530381" y="2643814"/>
              <a:ext cx="1447800" cy="523220"/>
            </a:xfrm>
            <a:prstGeom prst="rect">
              <a:avLst/>
            </a:prstGeom>
            <a:noFill/>
          </p:spPr>
          <p:txBody>
            <a:bodyPr wrap="square" rtlCol="0">
              <a:spAutoFit/>
            </a:bodyPr>
            <a:lstStyle/>
            <a:p>
              <a:r>
                <a:rPr lang="pt-PT" sz="1400" dirty="0" smtClean="0"/>
                <a:t>H, 5-F, 5-Br, 5-Cl, 6-Cl, 6-Br, 7-Cl</a:t>
              </a:r>
              <a:endParaRPr lang="pt-PT" sz="1400" dirty="0"/>
            </a:p>
          </p:txBody>
        </p:sp>
        <p:pic>
          <p:nvPicPr>
            <p:cNvPr id="12" name="Picture 11"/>
            <p:cNvPicPr>
              <a:picLocks noChangeAspect="1"/>
            </p:cNvPicPr>
            <p:nvPr/>
          </p:nvPicPr>
          <p:blipFill rotWithShape="1">
            <a:blip r:embed="rId6"/>
            <a:srcRect t="41884"/>
            <a:stretch/>
          </p:blipFill>
          <p:spPr>
            <a:xfrm rot="449391">
              <a:off x="1666496" y="2380803"/>
              <a:ext cx="1175571" cy="292533"/>
            </a:xfrm>
            <a:prstGeom prst="rect">
              <a:avLst/>
            </a:prstGeom>
          </p:spPr>
        </p:pic>
        <p:pic>
          <p:nvPicPr>
            <p:cNvPr id="14" name="Picture 13"/>
            <p:cNvPicPr>
              <a:picLocks noChangeAspect="1"/>
            </p:cNvPicPr>
            <p:nvPr/>
          </p:nvPicPr>
          <p:blipFill rotWithShape="1">
            <a:blip r:embed="rId7"/>
            <a:srcRect r="43017"/>
            <a:stretch/>
          </p:blipFill>
          <p:spPr>
            <a:xfrm>
              <a:off x="1895031" y="1442250"/>
              <a:ext cx="203711" cy="414688"/>
            </a:xfrm>
            <a:prstGeom prst="rect">
              <a:avLst/>
            </a:prstGeom>
          </p:spPr>
        </p:pic>
        <p:sp>
          <p:nvSpPr>
            <p:cNvPr id="43" name="TextBox 42"/>
            <p:cNvSpPr txBox="1"/>
            <p:nvPr/>
          </p:nvSpPr>
          <p:spPr>
            <a:xfrm>
              <a:off x="731320" y="1346204"/>
              <a:ext cx="1438545" cy="523220"/>
            </a:xfrm>
            <a:prstGeom prst="rect">
              <a:avLst/>
            </a:prstGeom>
            <a:noFill/>
          </p:spPr>
          <p:txBody>
            <a:bodyPr wrap="square" rtlCol="0">
              <a:spAutoFit/>
            </a:bodyPr>
            <a:lstStyle/>
            <a:p>
              <a:r>
                <a:rPr lang="pt-PT" sz="1400" dirty="0" smtClean="0"/>
                <a:t>Ph, </a:t>
              </a:r>
              <a:r>
                <a:rPr lang="pt-PT" sz="1400" i="1" dirty="0" smtClean="0"/>
                <a:t>p</a:t>
              </a:r>
              <a:r>
                <a:rPr lang="pt-PT" sz="1400" dirty="0" smtClean="0"/>
                <a:t>-OMePh, CO</a:t>
              </a:r>
              <a:r>
                <a:rPr lang="pt-PT" sz="1400" baseline="-25000" dirty="0" smtClean="0"/>
                <a:t>2</a:t>
              </a:r>
              <a:r>
                <a:rPr lang="pt-PT" sz="1400" dirty="0" smtClean="0"/>
                <a:t>Et, COPh, </a:t>
              </a:r>
              <a:endParaRPr lang="pt-PT" sz="1400" dirty="0"/>
            </a:p>
          </p:txBody>
        </p:sp>
        <p:pic>
          <p:nvPicPr>
            <p:cNvPr id="47" name="Picture 46"/>
            <p:cNvPicPr>
              <a:picLocks noChangeAspect="1"/>
            </p:cNvPicPr>
            <p:nvPr/>
          </p:nvPicPr>
          <p:blipFill rotWithShape="1">
            <a:blip r:embed="rId7">
              <a:duotone>
                <a:schemeClr val="accent3">
                  <a:shade val="45000"/>
                  <a:satMod val="135000"/>
                </a:schemeClr>
                <a:prstClr val="white"/>
              </a:duotone>
            </a:blip>
            <a:srcRect r="43017"/>
            <a:stretch/>
          </p:blipFill>
          <p:spPr>
            <a:xfrm rot="4648162">
              <a:off x="2390349" y="970948"/>
              <a:ext cx="238048" cy="484587"/>
            </a:xfrm>
            <a:prstGeom prst="rect">
              <a:avLst/>
            </a:prstGeom>
          </p:spPr>
        </p:pic>
        <p:pic>
          <p:nvPicPr>
            <p:cNvPr id="48" name="Picture 47"/>
            <p:cNvPicPr>
              <a:picLocks noChangeAspect="1"/>
            </p:cNvPicPr>
            <p:nvPr/>
          </p:nvPicPr>
          <p:blipFill rotWithShape="1">
            <a:blip r:embed="rId7">
              <a:duotone>
                <a:schemeClr val="accent2">
                  <a:shade val="45000"/>
                  <a:satMod val="135000"/>
                </a:schemeClr>
                <a:prstClr val="white"/>
              </a:duotone>
            </a:blip>
            <a:srcRect r="43017"/>
            <a:stretch/>
          </p:blipFill>
          <p:spPr>
            <a:xfrm rot="12580595">
              <a:off x="2990051" y="1767472"/>
              <a:ext cx="173092" cy="352357"/>
            </a:xfrm>
            <a:prstGeom prst="rect">
              <a:avLst/>
            </a:prstGeom>
          </p:spPr>
        </p:pic>
        <p:sp>
          <p:nvSpPr>
            <p:cNvPr id="49" name="TextBox 48"/>
            <p:cNvSpPr txBox="1"/>
            <p:nvPr/>
          </p:nvSpPr>
          <p:spPr>
            <a:xfrm>
              <a:off x="1724588" y="807850"/>
              <a:ext cx="1607709" cy="307777"/>
            </a:xfrm>
            <a:prstGeom prst="rect">
              <a:avLst/>
            </a:prstGeom>
            <a:noFill/>
          </p:spPr>
          <p:txBody>
            <a:bodyPr wrap="square" rtlCol="0">
              <a:spAutoFit/>
            </a:bodyPr>
            <a:lstStyle/>
            <a:p>
              <a:r>
                <a:rPr lang="pt-PT" sz="1400" dirty="0" smtClean="0"/>
                <a:t>Ph, </a:t>
              </a:r>
              <a:r>
                <a:rPr lang="pt-PT" sz="1400" i="1" dirty="0" smtClean="0"/>
                <a:t>p</a:t>
              </a:r>
              <a:r>
                <a:rPr lang="pt-PT" sz="1400" dirty="0" smtClean="0"/>
                <a:t>-OMePh, </a:t>
              </a:r>
              <a:r>
                <a:rPr lang="pt-PT" sz="1400" i="1" dirty="0" smtClean="0"/>
                <a:t>t</a:t>
              </a:r>
              <a:r>
                <a:rPr lang="pt-PT" sz="1400" dirty="0" smtClean="0"/>
                <a:t>-Bu</a:t>
              </a:r>
              <a:endParaRPr lang="pt-PT" sz="1400" dirty="0"/>
            </a:p>
          </p:txBody>
        </p:sp>
        <p:sp>
          <p:nvSpPr>
            <p:cNvPr id="50" name="TextBox 49"/>
            <p:cNvSpPr txBox="1"/>
            <p:nvPr/>
          </p:nvSpPr>
          <p:spPr>
            <a:xfrm>
              <a:off x="3161856" y="1747731"/>
              <a:ext cx="1438545" cy="307777"/>
            </a:xfrm>
            <a:prstGeom prst="rect">
              <a:avLst/>
            </a:prstGeom>
            <a:noFill/>
          </p:spPr>
          <p:txBody>
            <a:bodyPr wrap="square" rtlCol="0">
              <a:spAutoFit/>
            </a:bodyPr>
            <a:lstStyle/>
            <a:p>
              <a:r>
                <a:rPr lang="pt-PT" sz="1400" dirty="0" smtClean="0"/>
                <a:t>H, Ph, </a:t>
              </a:r>
              <a:r>
                <a:rPr lang="pt-PT" sz="1400" i="1" dirty="0" smtClean="0"/>
                <a:t>o</a:t>
              </a:r>
              <a:r>
                <a:rPr lang="pt-PT" sz="1400" dirty="0" smtClean="0"/>
                <a:t>-ClPh </a:t>
              </a:r>
              <a:endParaRPr lang="pt-PT" sz="1400" dirty="0"/>
            </a:p>
          </p:txBody>
        </p:sp>
      </p:grpSp>
      <p:sp>
        <p:nvSpPr>
          <p:cNvPr id="51" name="CaixaDeTexto 28">
            <a:extLst>
              <a:ext uri="{FF2B5EF4-FFF2-40B4-BE49-F238E27FC236}">
                <a16:creationId xmlns:a16="http://schemas.microsoft.com/office/drawing/2014/main" id="{E851C37B-7969-4562-9E5E-A00F5266B572}"/>
              </a:ext>
            </a:extLst>
          </p:cNvPr>
          <p:cNvSpPr txBox="1"/>
          <p:nvPr/>
        </p:nvSpPr>
        <p:spPr>
          <a:xfrm>
            <a:off x="210213" y="3247072"/>
            <a:ext cx="4393018" cy="147732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pt-PT" sz="1600" dirty="0"/>
              <a:t>Library of </a:t>
            </a:r>
            <a:r>
              <a:rPr lang="pt-PT" sz="1600" dirty="0" smtClean="0"/>
              <a:t>32 </a:t>
            </a:r>
            <a:r>
              <a:rPr lang="pt-PT" sz="1600" dirty="0"/>
              <a:t>new compounds</a:t>
            </a:r>
          </a:p>
          <a:p>
            <a:pPr marL="285750" indent="-285750" algn="just">
              <a:spcAft>
                <a:spcPts val="600"/>
              </a:spcAft>
              <a:buFont typeface="Wingdings" panose="05000000000000000000" pitchFamily="2" charset="2"/>
              <a:buChar char="ü"/>
            </a:pPr>
            <a:r>
              <a:rPr lang="pt-PT" sz="1600" dirty="0" smtClean="0"/>
              <a:t>Evaluated in human </a:t>
            </a:r>
            <a:r>
              <a:rPr lang="pt-PT" sz="1600" dirty="0"/>
              <a:t>colorectal carcinoma cell line HCT-116 </a:t>
            </a:r>
            <a:r>
              <a:rPr lang="pt-PT" sz="1600" i="1" dirty="0"/>
              <a:t>p53</a:t>
            </a:r>
            <a:r>
              <a:rPr lang="pt-PT" sz="1600" i="1" baseline="30000" dirty="0"/>
              <a:t>(+/+) </a:t>
            </a:r>
            <a:r>
              <a:rPr lang="pt-PT" sz="1600" dirty="0"/>
              <a:t>(</a:t>
            </a:r>
            <a:r>
              <a:rPr lang="pt-PT" sz="1600" i="1" dirty="0" smtClean="0"/>
              <a:t>wild-type</a:t>
            </a:r>
            <a:r>
              <a:rPr lang="pt-PT" sz="1600" dirty="0" smtClean="0"/>
              <a:t> </a:t>
            </a:r>
            <a:r>
              <a:rPr lang="pt-PT" sz="1600" dirty="0"/>
              <a:t>p53) </a:t>
            </a:r>
            <a:endParaRPr lang="pt-PT" sz="1600" dirty="0" smtClean="0"/>
          </a:p>
          <a:p>
            <a:pPr marL="285750" indent="-285750" algn="just">
              <a:spcAft>
                <a:spcPts val="600"/>
              </a:spcAft>
              <a:buFont typeface="Wingdings" panose="05000000000000000000" pitchFamily="2" charset="2"/>
              <a:buChar char="ü"/>
            </a:pPr>
            <a:r>
              <a:rPr lang="pt-PT" sz="1600" dirty="0" smtClean="0"/>
              <a:t>Non-cytotoxic </a:t>
            </a:r>
            <a:r>
              <a:rPr lang="pt-PT" sz="1600" dirty="0"/>
              <a:t>against HEK293T cell line up to 100 </a:t>
            </a:r>
            <a:r>
              <a:rPr lang="el-GR" sz="1600" dirty="0"/>
              <a:t>μ</a:t>
            </a:r>
            <a:r>
              <a:rPr lang="pt-PT" sz="1600" dirty="0"/>
              <a:t>M</a:t>
            </a:r>
            <a:endParaRPr lang="en-GB" sz="1600" dirty="0"/>
          </a:p>
        </p:txBody>
      </p:sp>
      <p:graphicFrame>
        <p:nvGraphicFramePr>
          <p:cNvPr id="52" name="Object 51"/>
          <p:cNvGraphicFramePr>
            <a:graphicFrameLocks noChangeAspect="1"/>
          </p:cNvGraphicFramePr>
          <p:nvPr>
            <p:extLst>
              <p:ext uri="{D42A27DB-BD31-4B8C-83A1-F6EECF244321}">
                <p14:modId xmlns:p14="http://schemas.microsoft.com/office/powerpoint/2010/main" val="4225692019"/>
              </p:ext>
            </p:extLst>
          </p:nvPr>
        </p:nvGraphicFramePr>
        <p:xfrm>
          <a:off x="4746077" y="1302690"/>
          <a:ext cx="4187825" cy="2274888"/>
        </p:xfrm>
        <a:graphic>
          <a:graphicData uri="http://schemas.openxmlformats.org/presentationml/2006/ole">
            <mc:AlternateContent xmlns:mc="http://schemas.openxmlformats.org/markup-compatibility/2006">
              <mc:Choice xmlns:v="urn:schemas-microsoft-com:vml" Requires="v">
                <p:oleObj spid="_x0000_s10272" name="CS ChemDraw Drawing" r:id="rId8" imgW="2794690" imgH="1517878" progId="ChemDraw.Document.6.0">
                  <p:embed/>
                </p:oleObj>
              </mc:Choice>
              <mc:Fallback>
                <p:oleObj name="CS ChemDraw Drawing" r:id="rId8" imgW="2794690" imgH="1517878" progId="ChemDraw.Document.6.0">
                  <p:embed/>
                  <p:pic>
                    <p:nvPicPr>
                      <p:cNvPr id="17" name="Object 16"/>
                      <p:cNvPicPr/>
                      <p:nvPr/>
                    </p:nvPicPr>
                    <p:blipFill>
                      <a:blip r:embed="rId9"/>
                      <a:stretch>
                        <a:fillRect/>
                      </a:stretch>
                    </p:blipFill>
                    <p:spPr>
                      <a:xfrm>
                        <a:off x="4746077" y="1302690"/>
                        <a:ext cx="4187825" cy="2274888"/>
                      </a:xfrm>
                      <a:prstGeom prst="rect">
                        <a:avLst/>
                      </a:prstGeom>
                    </p:spPr>
                  </p:pic>
                </p:oleObj>
              </mc:Fallback>
            </mc:AlternateContent>
          </a:graphicData>
        </a:graphic>
      </p:graphicFrame>
      <p:sp>
        <p:nvSpPr>
          <p:cNvPr id="53" name="Rounded Rectangle 52"/>
          <p:cNvSpPr/>
          <p:nvPr/>
        </p:nvSpPr>
        <p:spPr>
          <a:xfrm>
            <a:off x="4726361" y="1260332"/>
            <a:ext cx="4207541" cy="2317246"/>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TextBox 53"/>
          <p:cNvSpPr txBox="1"/>
          <p:nvPr/>
        </p:nvSpPr>
        <p:spPr>
          <a:xfrm>
            <a:off x="4726361" y="4127718"/>
            <a:ext cx="4187825" cy="1815882"/>
          </a:xfrm>
          <a:prstGeom prst="rect">
            <a:avLst/>
          </a:prstGeom>
          <a:noFill/>
        </p:spPr>
        <p:txBody>
          <a:bodyPr wrap="square" rtlCol="0">
            <a:spAutoFit/>
          </a:bodyPr>
          <a:lstStyle/>
          <a:p>
            <a:pPr marL="285750" indent="-285750" algn="just">
              <a:buFont typeface="Wingdings" panose="05000000000000000000" pitchFamily="2" charset="2"/>
              <a:buChar char="ü"/>
            </a:pPr>
            <a:r>
              <a:rPr lang="pt-PT" sz="1600" dirty="0"/>
              <a:t>Disrupt p53-MDM2 PPI (BiFC assay)</a:t>
            </a:r>
          </a:p>
          <a:p>
            <a:pPr marL="285750" indent="-285750" algn="just">
              <a:buFont typeface="Wingdings" panose="05000000000000000000" pitchFamily="2" charset="2"/>
              <a:buChar char="ü"/>
            </a:pPr>
            <a:r>
              <a:rPr lang="pt-PT" sz="1600" dirty="0"/>
              <a:t>Decrease MDM2 level</a:t>
            </a:r>
          </a:p>
          <a:p>
            <a:pPr marL="742950" lvl="1" indent="-285750" algn="just">
              <a:buFont typeface="Wingdings" panose="05000000000000000000" pitchFamily="2" charset="2"/>
              <a:buChar char="ü"/>
            </a:pPr>
            <a:r>
              <a:rPr lang="pt-PT" sz="1600" dirty="0"/>
              <a:t>Other mecanisms besides p53-dependent effects</a:t>
            </a:r>
          </a:p>
          <a:p>
            <a:pPr marL="285750" indent="-285750" algn="just">
              <a:buFont typeface="Wingdings" panose="05000000000000000000" pitchFamily="2" charset="2"/>
              <a:buChar char="ü"/>
            </a:pPr>
            <a:r>
              <a:rPr lang="pt-PT" sz="1600" dirty="0"/>
              <a:t>Induce apoptosis</a:t>
            </a:r>
          </a:p>
          <a:p>
            <a:pPr marL="285750" indent="-285750" algn="just">
              <a:buFont typeface="Wingdings" panose="05000000000000000000" pitchFamily="2" charset="2"/>
              <a:buChar char="ü"/>
            </a:pPr>
            <a:r>
              <a:rPr lang="pt-PT" sz="1600" dirty="0"/>
              <a:t>Induce cell cycle arrest in G0/G1 phase in a time-dependent manner</a:t>
            </a:r>
          </a:p>
        </p:txBody>
      </p:sp>
      <p:sp>
        <p:nvSpPr>
          <p:cNvPr id="17" name="TextBox 16"/>
          <p:cNvSpPr txBox="1"/>
          <p:nvPr/>
        </p:nvSpPr>
        <p:spPr>
          <a:xfrm>
            <a:off x="5601380" y="990600"/>
            <a:ext cx="2558970" cy="338554"/>
          </a:xfrm>
          <a:prstGeom prst="rect">
            <a:avLst/>
          </a:prstGeom>
          <a:noFill/>
        </p:spPr>
        <p:txBody>
          <a:bodyPr wrap="none" rtlCol="0">
            <a:spAutoFit/>
          </a:bodyPr>
          <a:lstStyle/>
          <a:p>
            <a:r>
              <a:rPr lang="pt-PT" sz="1600" b="1" dirty="0" smtClean="0"/>
              <a:t>Identified as </a:t>
            </a:r>
            <a:r>
              <a:rPr lang="pt-PT" sz="1600" b="1" i="1" dirty="0" smtClean="0"/>
              <a:t>hit </a:t>
            </a:r>
            <a:r>
              <a:rPr lang="pt-PT" sz="1600" b="1" dirty="0" smtClean="0"/>
              <a:t>compounds</a:t>
            </a:r>
            <a:endParaRPr lang="pt-PT" sz="1600" b="1" dirty="0"/>
          </a:p>
        </p:txBody>
      </p:sp>
      <p:sp>
        <p:nvSpPr>
          <p:cNvPr id="18" name="TextBox 17"/>
          <p:cNvSpPr txBox="1"/>
          <p:nvPr/>
        </p:nvSpPr>
        <p:spPr>
          <a:xfrm>
            <a:off x="4680183" y="3611129"/>
            <a:ext cx="4299895" cy="307777"/>
          </a:xfrm>
          <a:prstGeom prst="rect">
            <a:avLst/>
          </a:prstGeom>
          <a:noFill/>
        </p:spPr>
        <p:txBody>
          <a:bodyPr wrap="none" rtlCol="0">
            <a:spAutoFit/>
          </a:bodyPr>
          <a:lstStyle/>
          <a:p>
            <a:r>
              <a:rPr lang="pt-PT" sz="1400" dirty="0" smtClean="0"/>
              <a:t>Selected for further studies, including molecular docking</a:t>
            </a:r>
            <a:endParaRPr lang="pt-PT" sz="1400" dirty="0"/>
          </a:p>
        </p:txBody>
      </p:sp>
      <p:sp>
        <p:nvSpPr>
          <p:cNvPr id="55" name="CaixaDeTexto 30">
            <a:extLst>
              <a:ext uri="{FF2B5EF4-FFF2-40B4-BE49-F238E27FC236}">
                <a16:creationId xmlns:a16="http://schemas.microsoft.com/office/drawing/2014/main" id="{45FEED9E-ACF7-4E23-9F6E-77F9A72CB27C}"/>
              </a:ext>
            </a:extLst>
          </p:cNvPr>
          <p:cNvSpPr txBox="1"/>
          <p:nvPr/>
        </p:nvSpPr>
        <p:spPr>
          <a:xfrm>
            <a:off x="-14178" y="5781850"/>
            <a:ext cx="4967177" cy="430887"/>
          </a:xfrm>
          <a:prstGeom prst="rect">
            <a:avLst/>
          </a:prstGeom>
          <a:noFill/>
        </p:spPr>
        <p:txBody>
          <a:bodyPr wrap="square" rtlCol="0">
            <a:spAutoFit/>
          </a:bodyPr>
          <a:lstStyle/>
          <a:p>
            <a:r>
              <a:rPr lang="en-GB" sz="1100" i="1" dirty="0">
                <a:latin typeface="Times New Roman" panose="02020603050405020304" pitchFamily="18" charset="0"/>
                <a:cs typeface="Times New Roman" panose="02020603050405020304" pitchFamily="18" charset="0"/>
              </a:rPr>
              <a:t>Eur. J. Med. Chem. </a:t>
            </a:r>
            <a:r>
              <a:rPr lang="en-GB" sz="1100" b="1" dirty="0">
                <a:latin typeface="Times New Roman" panose="02020603050405020304" pitchFamily="18" charset="0"/>
                <a:cs typeface="Times New Roman" panose="02020603050405020304" pitchFamily="18" charset="0"/>
              </a:rPr>
              <a:t>2014</a:t>
            </a:r>
            <a:r>
              <a:rPr lang="en-GB" sz="1100" dirty="0">
                <a:latin typeface="Times New Roman" panose="02020603050405020304" pitchFamily="18" charset="0"/>
                <a:cs typeface="Times New Roman" panose="02020603050405020304" pitchFamily="18" charset="0"/>
              </a:rPr>
              <a:t>, 79, </a:t>
            </a:r>
            <a:r>
              <a:rPr lang="en-GB" sz="1100" dirty="0" smtClean="0">
                <a:latin typeface="Times New Roman" panose="02020603050405020304" pitchFamily="18" charset="0"/>
                <a:cs typeface="Times New Roman" panose="02020603050405020304" pitchFamily="18" charset="0"/>
              </a:rPr>
              <a:t>266-272. </a:t>
            </a:r>
            <a:r>
              <a:rPr lang="en-GB" sz="1100" i="1" dirty="0">
                <a:latin typeface="Times New Roman" panose="02020603050405020304" pitchFamily="18" charset="0"/>
                <a:cs typeface="Times New Roman" panose="02020603050405020304" pitchFamily="18" charset="0"/>
              </a:rPr>
              <a:t>Eur. J. Med. Chem. </a:t>
            </a:r>
            <a:r>
              <a:rPr lang="en-GB" sz="1100" b="1" dirty="0">
                <a:latin typeface="Times New Roman" panose="02020603050405020304" pitchFamily="18" charset="0"/>
                <a:cs typeface="Times New Roman" panose="02020603050405020304" pitchFamily="18" charset="0"/>
              </a:rPr>
              <a:t>2017</a:t>
            </a:r>
            <a:r>
              <a:rPr lang="en-GB" sz="1100" dirty="0">
                <a:latin typeface="Times New Roman" panose="02020603050405020304" pitchFamily="18" charset="0"/>
                <a:cs typeface="Times New Roman" panose="02020603050405020304" pitchFamily="18" charset="0"/>
              </a:rPr>
              <a:t>, 139, 168-179.</a:t>
            </a:r>
          </a:p>
          <a:p>
            <a:endParaRPr lang="en-GB"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198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7" name="TextBox 6"/>
          <p:cNvSpPr txBox="1"/>
          <p:nvPr/>
        </p:nvSpPr>
        <p:spPr>
          <a:xfrm>
            <a:off x="-152400" y="30121"/>
            <a:ext cx="9524999" cy="461665"/>
          </a:xfrm>
          <a:prstGeom prst="rect">
            <a:avLst/>
          </a:prstGeom>
          <a:solidFill>
            <a:schemeClr val="accent4">
              <a:lumMod val="60000"/>
              <a:lumOff val="40000"/>
            </a:schemeClr>
          </a:solidFill>
        </p:spPr>
        <p:txBody>
          <a:bodyPr wrap="square" rtlCol="0">
            <a:spAutoFit/>
          </a:bodyPr>
          <a:lstStyle/>
          <a:p>
            <a:r>
              <a:rPr lang="fr-FR" sz="2400" b="1" dirty="0"/>
              <a:t>      </a:t>
            </a:r>
            <a:r>
              <a:rPr lang="fr-FR" sz="2400" b="1" dirty="0" err="1"/>
              <a:t>Results</a:t>
            </a:r>
            <a:r>
              <a:rPr lang="fr-FR" sz="2400" b="1" dirty="0"/>
              <a:t> and discussion – </a:t>
            </a:r>
            <a:r>
              <a:rPr lang="fr-FR" sz="2400" b="1" i="1" dirty="0" err="1"/>
              <a:t>Synthesis</a:t>
            </a:r>
            <a:endParaRPr lang="fr-FR" sz="2400" b="1" dirty="0"/>
          </a:p>
        </p:txBody>
      </p:sp>
      <mc:AlternateContent xmlns:mc="http://schemas.openxmlformats.org/markup-compatibility/2006" xmlns:p14="http://schemas.microsoft.com/office/powerpoint/2010/main">
        <mc:Choice Requires="p14">
          <p:contentPart p14:bwMode="auto" r:id="rId4">
            <p14:nvContentPartPr>
              <p14:cNvPr id="46" name="Tinta 35">
                <a:extLst>
                  <a:ext uri="{FF2B5EF4-FFF2-40B4-BE49-F238E27FC236}">
                    <a16:creationId xmlns:a16="http://schemas.microsoft.com/office/drawing/2014/main" id="{519328C4-6B36-4B70-BF73-4F02B08262E8}"/>
                  </a:ext>
                </a:extLst>
              </p14:cNvPr>
              <p14:cNvContentPartPr/>
              <p14:nvPr/>
            </p14:nvContentPartPr>
            <p14:xfrm>
              <a:off x="4691061" y="1371600"/>
              <a:ext cx="9000" cy="360"/>
            </p14:xfrm>
          </p:contentPart>
        </mc:Choice>
        <mc:Fallback xmlns="">
          <p:pic>
            <p:nvPicPr>
              <p:cNvPr id="46" name="Tinta 35">
                <a:extLst>
                  <a:ext uri="{FF2B5EF4-FFF2-40B4-BE49-F238E27FC236}">
                    <a16:creationId xmlns:a16="http://schemas.microsoft.com/office/drawing/2014/main" id="{519328C4-6B36-4B70-BF73-4F02B08262E8}"/>
                  </a:ext>
                </a:extLst>
              </p:cNvPr>
              <p:cNvPicPr/>
              <p:nvPr/>
            </p:nvPicPr>
            <p:blipFill>
              <a:blip r:embed="rId5"/>
              <a:stretch>
                <a:fillRect/>
              </a:stretch>
            </p:blipFill>
            <p:spPr>
              <a:xfrm>
                <a:off x="4673061" y="1353600"/>
                <a:ext cx="45000" cy="36360"/>
              </a:xfrm>
              <a:prstGeom prst="rect">
                <a:avLst/>
              </a:prstGeom>
            </p:spPr>
          </p:pic>
        </mc:Fallback>
      </mc:AlternateContent>
      <p:graphicFrame>
        <p:nvGraphicFramePr>
          <p:cNvPr id="53" name="Objeto 30">
            <a:extLst>
              <a:ext uri="{FF2B5EF4-FFF2-40B4-BE49-F238E27FC236}">
                <a16:creationId xmlns:a16="http://schemas.microsoft.com/office/drawing/2014/main" id="{ACDBBFA5-C94C-45F9-B06E-706A14D5806E}"/>
              </a:ext>
            </a:extLst>
          </p:cNvPr>
          <p:cNvGraphicFramePr>
            <a:graphicFrameLocks noChangeAspect="1"/>
          </p:cNvGraphicFramePr>
          <p:nvPr>
            <p:extLst>
              <p:ext uri="{D42A27DB-BD31-4B8C-83A1-F6EECF244321}">
                <p14:modId xmlns:p14="http://schemas.microsoft.com/office/powerpoint/2010/main" val="223108251"/>
              </p:ext>
            </p:extLst>
          </p:nvPr>
        </p:nvGraphicFramePr>
        <p:xfrm>
          <a:off x="76200" y="1778280"/>
          <a:ext cx="9043987" cy="2181225"/>
        </p:xfrm>
        <a:graphic>
          <a:graphicData uri="http://schemas.openxmlformats.org/presentationml/2006/ole">
            <mc:AlternateContent xmlns:mc="http://schemas.openxmlformats.org/markup-compatibility/2006">
              <mc:Choice xmlns:v="urn:schemas-microsoft-com:vml" Requires="v">
                <p:oleObj spid="_x0000_s7196" name="CS ChemDraw Drawing" r:id="rId6" imgW="5169171" imgH="1246332" progId="ChemDraw.Document.6.0">
                  <p:embed/>
                </p:oleObj>
              </mc:Choice>
              <mc:Fallback>
                <p:oleObj name="CS ChemDraw Drawing" r:id="rId6" imgW="5169171" imgH="1246332" progId="ChemDraw.Document.6.0">
                  <p:embed/>
                  <p:pic>
                    <p:nvPicPr>
                      <p:cNvPr id="45" name="Objeto 30">
                        <a:extLst>
                          <a:ext uri="{FF2B5EF4-FFF2-40B4-BE49-F238E27FC236}">
                            <a16:creationId xmlns:a16="http://schemas.microsoft.com/office/drawing/2014/main" id="{ACDBBFA5-C94C-45F9-B06E-706A14D5806E}"/>
                          </a:ext>
                        </a:extLst>
                      </p:cNvPr>
                      <p:cNvPicPr/>
                      <p:nvPr/>
                    </p:nvPicPr>
                    <p:blipFill>
                      <a:blip r:embed="rId7"/>
                      <a:stretch>
                        <a:fillRect/>
                      </a:stretch>
                    </p:blipFill>
                    <p:spPr>
                      <a:xfrm>
                        <a:off x="76200" y="1778280"/>
                        <a:ext cx="9043987" cy="2181225"/>
                      </a:xfrm>
                      <a:prstGeom prst="rect">
                        <a:avLst/>
                      </a:prstGeom>
                    </p:spPr>
                  </p:pic>
                </p:oleObj>
              </mc:Fallback>
            </mc:AlternateContent>
          </a:graphicData>
        </a:graphic>
      </p:graphicFrame>
      <p:sp>
        <p:nvSpPr>
          <p:cNvPr id="54" name="TextBox 304">
            <a:extLst>
              <a:ext uri="{FF2B5EF4-FFF2-40B4-BE49-F238E27FC236}">
                <a16:creationId xmlns:a16="http://schemas.microsoft.com/office/drawing/2014/main" id="{9C51C951-8F3B-4593-91F0-20EDB1136B0B}"/>
              </a:ext>
            </a:extLst>
          </p:cNvPr>
          <p:cNvSpPr txBox="1"/>
          <p:nvPr/>
        </p:nvSpPr>
        <p:spPr>
          <a:xfrm>
            <a:off x="2728675" y="1876693"/>
            <a:ext cx="1843325" cy="523220"/>
          </a:xfrm>
          <a:prstGeom prst="rect">
            <a:avLst/>
          </a:prstGeom>
          <a:noFill/>
        </p:spPr>
        <p:txBody>
          <a:bodyPr wrap="square" rtlCol="0">
            <a:spAutoFit/>
          </a:bodyPr>
          <a:lstStyle/>
          <a:p>
            <a:pPr algn="ctr"/>
            <a:r>
              <a:rPr lang="en-GB" sz="1400" b="1" dirty="0">
                <a:solidFill>
                  <a:schemeClr val="accent5">
                    <a:lumMod val="75000"/>
                  </a:schemeClr>
                </a:solidFill>
                <a:latin typeface="Arial" panose="020B0604020202020204" pitchFamily="34" charset="0"/>
                <a:cs typeface="Arial" panose="020B0604020202020204" pitchFamily="34" charset="0"/>
              </a:rPr>
              <a:t>Nitrile imine formed</a:t>
            </a:r>
            <a:r>
              <a:rPr lang="en-GB" sz="1400" b="1" i="1" dirty="0">
                <a:solidFill>
                  <a:schemeClr val="accent5">
                    <a:lumMod val="75000"/>
                  </a:schemeClr>
                </a:solidFill>
                <a:latin typeface="Arial" panose="020B0604020202020204" pitchFamily="34" charset="0"/>
                <a:cs typeface="Arial" panose="020B0604020202020204" pitchFamily="34" charset="0"/>
              </a:rPr>
              <a:t> in situ</a:t>
            </a:r>
            <a:endParaRPr lang="pt-PT" sz="1400" b="1" i="1" dirty="0">
              <a:solidFill>
                <a:schemeClr val="accent5">
                  <a:lumMod val="75000"/>
                </a:schemeClr>
              </a:solidFill>
              <a:latin typeface="Arial" panose="020B0604020202020204" pitchFamily="34" charset="0"/>
              <a:cs typeface="Arial" panose="020B0604020202020204" pitchFamily="34" charset="0"/>
            </a:endParaRPr>
          </a:p>
        </p:txBody>
      </p:sp>
      <p:sp>
        <p:nvSpPr>
          <p:cNvPr id="55" name="Retângulo 32">
            <a:extLst>
              <a:ext uri="{FF2B5EF4-FFF2-40B4-BE49-F238E27FC236}">
                <a16:creationId xmlns:a16="http://schemas.microsoft.com/office/drawing/2014/main" id="{32A8362A-C533-49D6-88D8-980B868805E9}"/>
              </a:ext>
            </a:extLst>
          </p:cNvPr>
          <p:cNvSpPr/>
          <p:nvPr/>
        </p:nvSpPr>
        <p:spPr>
          <a:xfrm>
            <a:off x="6256418" y="2483074"/>
            <a:ext cx="848950" cy="307777"/>
          </a:xfrm>
          <a:prstGeom prst="rect">
            <a:avLst/>
          </a:prstGeom>
        </p:spPr>
        <p:txBody>
          <a:bodyPr wrap="none">
            <a:spAutoFit/>
          </a:bodyPr>
          <a:lstStyle/>
          <a:p>
            <a:pPr algn="ctr"/>
            <a:r>
              <a:rPr lang="en-GB" sz="1400" b="1" dirty="0"/>
              <a:t>One step</a:t>
            </a:r>
          </a:p>
        </p:txBody>
      </p:sp>
      <p:sp>
        <p:nvSpPr>
          <p:cNvPr id="56" name="Retângulo 33">
            <a:extLst>
              <a:ext uri="{FF2B5EF4-FFF2-40B4-BE49-F238E27FC236}">
                <a16:creationId xmlns:a16="http://schemas.microsoft.com/office/drawing/2014/main" id="{A8FBEE64-1FD3-4FBF-956B-D33077BC082B}"/>
              </a:ext>
            </a:extLst>
          </p:cNvPr>
          <p:cNvSpPr/>
          <p:nvPr/>
        </p:nvSpPr>
        <p:spPr>
          <a:xfrm>
            <a:off x="4869336" y="3422696"/>
            <a:ext cx="1149728" cy="523220"/>
          </a:xfrm>
          <a:prstGeom prst="rect">
            <a:avLst/>
          </a:prstGeom>
        </p:spPr>
        <p:txBody>
          <a:bodyPr wrap="square">
            <a:spAutoFit/>
          </a:bodyPr>
          <a:lstStyle/>
          <a:p>
            <a:pPr algn="ctr"/>
            <a:r>
              <a:rPr lang="en-US" sz="1400" b="1" dirty="0">
                <a:solidFill>
                  <a:schemeClr val="accent3">
                    <a:lumMod val="75000"/>
                  </a:schemeClr>
                </a:solidFill>
                <a:latin typeface="Arial" panose="020B0604020202020204" pitchFamily="34" charset="0"/>
                <a:cs typeface="Arial" panose="020B0604020202020204" pitchFamily="34" charset="0"/>
              </a:rPr>
              <a:t>3-Alkenyl </a:t>
            </a:r>
            <a:r>
              <a:rPr lang="en-US" sz="1400" b="1" dirty="0" err="1">
                <a:solidFill>
                  <a:schemeClr val="accent3">
                    <a:lumMod val="75000"/>
                  </a:schemeClr>
                </a:solidFill>
                <a:latin typeface="Arial" panose="020B0604020202020204" pitchFamily="34" charset="0"/>
                <a:cs typeface="Arial" panose="020B0604020202020204" pitchFamily="34" charset="0"/>
              </a:rPr>
              <a:t>Oxindoles</a:t>
            </a:r>
            <a:endParaRPr lang="en-US" sz="1400" b="1" dirty="0">
              <a:solidFill>
                <a:schemeClr val="accent3">
                  <a:lumMod val="75000"/>
                </a:schemeClr>
              </a:solidFill>
              <a:latin typeface="Arial" panose="020B0604020202020204" pitchFamily="34" charset="0"/>
              <a:cs typeface="Arial" panose="020B0604020202020204" pitchFamily="34" charset="0"/>
            </a:endParaRPr>
          </a:p>
        </p:txBody>
      </p:sp>
      <p:sp>
        <p:nvSpPr>
          <p:cNvPr id="57" name="Retângulo 34">
            <a:extLst>
              <a:ext uri="{FF2B5EF4-FFF2-40B4-BE49-F238E27FC236}">
                <a16:creationId xmlns:a16="http://schemas.microsoft.com/office/drawing/2014/main" id="{14E949CF-1465-493F-ACCC-D70592543748}"/>
              </a:ext>
            </a:extLst>
          </p:cNvPr>
          <p:cNvSpPr/>
          <p:nvPr/>
        </p:nvSpPr>
        <p:spPr>
          <a:xfrm>
            <a:off x="0" y="3495985"/>
            <a:ext cx="1230668" cy="523220"/>
          </a:xfrm>
          <a:prstGeom prst="rect">
            <a:avLst/>
          </a:prstGeom>
        </p:spPr>
        <p:txBody>
          <a:bodyPr wrap="square">
            <a:spAutoFit/>
          </a:bodyPr>
          <a:lstStyle/>
          <a:p>
            <a:pPr algn="ctr"/>
            <a:r>
              <a:rPr lang="en-US" sz="1400" b="1" dirty="0" err="1">
                <a:solidFill>
                  <a:srgbClr val="D36E88"/>
                </a:solidFill>
                <a:latin typeface="Arial" panose="020B0604020202020204" pitchFamily="34" charset="0"/>
                <a:cs typeface="Arial" panose="020B0604020202020204" pitchFamily="34" charset="0"/>
              </a:rPr>
              <a:t>Hydrazonyl</a:t>
            </a:r>
            <a:r>
              <a:rPr lang="en-US" sz="1400" b="1" dirty="0">
                <a:solidFill>
                  <a:srgbClr val="D36E88"/>
                </a:solidFill>
                <a:latin typeface="Arial" panose="020B0604020202020204" pitchFamily="34" charset="0"/>
                <a:cs typeface="Arial" panose="020B0604020202020204" pitchFamily="34" charset="0"/>
              </a:rPr>
              <a:t>  Chlorides</a:t>
            </a:r>
          </a:p>
        </p:txBody>
      </p:sp>
      <p:sp>
        <p:nvSpPr>
          <p:cNvPr id="58" name="Retângulo 36">
            <a:extLst>
              <a:ext uri="{FF2B5EF4-FFF2-40B4-BE49-F238E27FC236}">
                <a16:creationId xmlns:a16="http://schemas.microsoft.com/office/drawing/2014/main" id="{BC056372-A6B9-4201-94D3-50BB3A0178B5}"/>
              </a:ext>
            </a:extLst>
          </p:cNvPr>
          <p:cNvSpPr/>
          <p:nvPr/>
        </p:nvSpPr>
        <p:spPr>
          <a:xfrm>
            <a:off x="-3544" y="4078905"/>
            <a:ext cx="1995546" cy="738664"/>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R</a:t>
            </a:r>
            <a:r>
              <a:rPr lang="en-US" sz="1400" b="1" baseline="30000" dirty="0">
                <a:latin typeface="Arial" panose="020B0604020202020204" pitchFamily="34" charset="0"/>
                <a:cs typeface="Arial" panose="020B0604020202020204" pitchFamily="34" charset="0"/>
              </a:rPr>
              <a:t>4 </a:t>
            </a:r>
            <a:r>
              <a:rPr lang="en-US" sz="1400" b="1" dirty="0">
                <a:latin typeface="Arial" panose="020B0604020202020204" pitchFamily="34" charset="0"/>
                <a:cs typeface="Arial" panose="020B0604020202020204" pitchFamily="34" charset="0"/>
              </a:rPr>
              <a:t>: Alkyl or Aromatic</a:t>
            </a:r>
          </a:p>
          <a:p>
            <a:r>
              <a:rPr lang="en-US" sz="1400" b="1" dirty="0">
                <a:latin typeface="Arial" panose="020B0604020202020204" pitchFamily="34" charset="0"/>
                <a:cs typeface="Arial" panose="020B0604020202020204" pitchFamily="34" charset="0"/>
              </a:rPr>
              <a:t>R</a:t>
            </a:r>
            <a:r>
              <a:rPr lang="en-US" sz="1400" b="1" baseline="30000" dirty="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 Aromatic</a:t>
            </a:r>
          </a:p>
          <a:p>
            <a:endParaRPr lang="en-US" sz="1400" b="1" dirty="0">
              <a:latin typeface="Arial" panose="020B0604020202020204" pitchFamily="34" charset="0"/>
              <a:cs typeface="Arial" panose="020B0604020202020204" pitchFamily="34" charset="0"/>
            </a:endParaRPr>
          </a:p>
        </p:txBody>
      </p:sp>
      <p:sp>
        <p:nvSpPr>
          <p:cNvPr id="12" name="CaixaDeTexto 30">
            <a:extLst>
              <a:ext uri="{FF2B5EF4-FFF2-40B4-BE49-F238E27FC236}">
                <a16:creationId xmlns:a16="http://schemas.microsoft.com/office/drawing/2014/main" id="{45FEED9E-ACF7-4E23-9F6E-77F9A72CB27C}"/>
              </a:ext>
            </a:extLst>
          </p:cNvPr>
          <p:cNvSpPr txBox="1"/>
          <p:nvPr/>
        </p:nvSpPr>
        <p:spPr>
          <a:xfrm>
            <a:off x="-14178" y="5781850"/>
            <a:ext cx="8319978" cy="430887"/>
          </a:xfrm>
          <a:prstGeom prst="rect">
            <a:avLst/>
          </a:prstGeom>
          <a:noFill/>
        </p:spPr>
        <p:txBody>
          <a:bodyPr wrap="square" rtlCol="0">
            <a:spAutoFit/>
          </a:bodyPr>
          <a:lstStyle/>
          <a:p>
            <a:r>
              <a:rPr lang="en-GB" sz="1100" i="1" dirty="0">
                <a:latin typeface="Times New Roman" panose="02020603050405020304" pitchFamily="18" charset="0"/>
                <a:cs typeface="Times New Roman" panose="02020603050405020304" pitchFamily="18" charset="0"/>
              </a:rPr>
              <a:t>Eur. J. Med. Chem. </a:t>
            </a:r>
            <a:r>
              <a:rPr lang="en-GB" sz="1100" b="1" dirty="0">
                <a:latin typeface="Times New Roman" panose="02020603050405020304" pitchFamily="18" charset="0"/>
                <a:cs typeface="Times New Roman" panose="02020603050405020304" pitchFamily="18" charset="0"/>
              </a:rPr>
              <a:t>2014</a:t>
            </a:r>
            <a:r>
              <a:rPr lang="en-GB" sz="1100" dirty="0">
                <a:latin typeface="Times New Roman" panose="02020603050405020304" pitchFamily="18" charset="0"/>
                <a:cs typeface="Times New Roman" panose="02020603050405020304" pitchFamily="18" charset="0"/>
              </a:rPr>
              <a:t>, 79, </a:t>
            </a:r>
            <a:r>
              <a:rPr lang="en-GB" sz="1100" dirty="0" smtClean="0">
                <a:latin typeface="Times New Roman" panose="02020603050405020304" pitchFamily="18" charset="0"/>
                <a:cs typeface="Times New Roman" panose="02020603050405020304" pitchFamily="18" charset="0"/>
              </a:rPr>
              <a:t>266-272. </a:t>
            </a:r>
            <a:r>
              <a:rPr lang="en-GB" sz="1100" i="1" dirty="0">
                <a:latin typeface="Times New Roman" panose="02020603050405020304" pitchFamily="18" charset="0"/>
                <a:cs typeface="Times New Roman" panose="02020603050405020304" pitchFamily="18" charset="0"/>
              </a:rPr>
              <a:t>Eur. J. Med. Chem. </a:t>
            </a:r>
            <a:r>
              <a:rPr lang="en-GB" sz="1100" b="1" dirty="0">
                <a:latin typeface="Times New Roman" panose="02020603050405020304" pitchFamily="18" charset="0"/>
                <a:cs typeface="Times New Roman" panose="02020603050405020304" pitchFamily="18" charset="0"/>
              </a:rPr>
              <a:t>2017</a:t>
            </a:r>
            <a:r>
              <a:rPr lang="en-GB" sz="1100" dirty="0">
                <a:latin typeface="Times New Roman" panose="02020603050405020304" pitchFamily="18" charset="0"/>
                <a:cs typeface="Times New Roman" panose="02020603050405020304" pitchFamily="18" charset="0"/>
              </a:rPr>
              <a:t>, 139, 168-179. </a:t>
            </a:r>
            <a:r>
              <a:rPr lang="en-GB" sz="1100" i="1" dirty="0">
                <a:latin typeface="Times New Roman" panose="02020603050405020304" pitchFamily="18" charset="0"/>
                <a:cs typeface="Times New Roman" panose="02020603050405020304" pitchFamily="18" charset="0"/>
              </a:rPr>
              <a:t>Frontiers in Chemistry </a:t>
            </a:r>
            <a:r>
              <a:rPr lang="en-GB" sz="1100" b="1" dirty="0">
                <a:latin typeface="Times New Roman" panose="02020603050405020304" pitchFamily="18" charset="0"/>
                <a:cs typeface="Times New Roman" panose="02020603050405020304" pitchFamily="18" charset="0"/>
              </a:rPr>
              <a:t>2019</a:t>
            </a:r>
            <a:r>
              <a:rPr lang="en-GB" sz="1100" dirty="0">
                <a:latin typeface="Times New Roman" panose="02020603050405020304" pitchFamily="18" charset="0"/>
                <a:cs typeface="Times New Roman" panose="02020603050405020304" pitchFamily="18" charset="0"/>
              </a:rPr>
              <a:t>, 7, article 15.</a:t>
            </a:r>
          </a:p>
          <a:p>
            <a:endParaRPr lang="en-GB" sz="11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214413" y="836397"/>
            <a:ext cx="2681187" cy="657408"/>
          </a:xfrm>
          <a:prstGeom prst="roundRect">
            <a:avLst/>
          </a:prstGeom>
          <a:solidFill>
            <a:srgbClr val="E5A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tângulo 42">
            <a:extLst>
              <a:ext uri="{FF2B5EF4-FFF2-40B4-BE49-F238E27FC236}">
                <a16:creationId xmlns:a16="http://schemas.microsoft.com/office/drawing/2014/main" id="{62B50360-BD96-400C-9BA3-9E510CFB28E6}"/>
              </a:ext>
            </a:extLst>
          </p:cNvPr>
          <p:cNvSpPr/>
          <p:nvPr/>
        </p:nvSpPr>
        <p:spPr>
          <a:xfrm>
            <a:off x="262561" y="986187"/>
            <a:ext cx="2557367" cy="369332"/>
          </a:xfrm>
          <a:prstGeom prst="rect">
            <a:avLst/>
          </a:prstGeom>
          <a:solidFill>
            <a:srgbClr val="E5A8B8">
              <a:alpha val="30196"/>
            </a:srgbClr>
          </a:solidFill>
        </p:spPr>
        <p:txBody>
          <a:bodyPr wrap="none">
            <a:spAutoFit/>
          </a:bodyPr>
          <a:lstStyle/>
          <a:p>
            <a:pPr algn="ctr"/>
            <a:r>
              <a:rPr lang="en-US" b="1" dirty="0" smtClean="0"/>
              <a:t>1,3-dipolar cycloaddition</a:t>
            </a:r>
            <a:endParaRPr lang="en-US" b="1" dirty="0"/>
          </a:p>
        </p:txBody>
      </p:sp>
      <p:sp>
        <p:nvSpPr>
          <p:cNvPr id="3" name="TextBox 2"/>
          <p:cNvSpPr txBox="1"/>
          <p:nvPr/>
        </p:nvSpPr>
        <p:spPr>
          <a:xfrm>
            <a:off x="5187314" y="4520625"/>
            <a:ext cx="3880486" cy="584775"/>
          </a:xfrm>
          <a:prstGeom prst="rect">
            <a:avLst/>
          </a:prstGeom>
          <a:noFill/>
        </p:spPr>
        <p:txBody>
          <a:bodyPr wrap="none" rtlCol="0">
            <a:spAutoFit/>
          </a:bodyPr>
          <a:lstStyle/>
          <a:p>
            <a:pPr marL="285750" indent="-285750">
              <a:buFont typeface="Wingdings" panose="05000000000000000000" pitchFamily="2" charset="2"/>
              <a:buChar char="ü"/>
            </a:pPr>
            <a:r>
              <a:rPr lang="pt-PT" sz="1600" dirty="0" smtClean="0"/>
              <a:t>High yields</a:t>
            </a:r>
          </a:p>
          <a:p>
            <a:pPr marL="285750" indent="-285750">
              <a:buFont typeface="Wingdings" panose="05000000000000000000" pitchFamily="2" charset="2"/>
              <a:buChar char="ü"/>
            </a:pPr>
            <a:r>
              <a:rPr lang="pt-PT" sz="1600" dirty="0" smtClean="0"/>
              <a:t>Commercially available starting materials</a:t>
            </a:r>
            <a:endParaRPr lang="pt-PT" sz="1600" dirty="0"/>
          </a:p>
        </p:txBody>
      </p:sp>
    </p:spTree>
    <p:extLst>
      <p:ext uri="{BB962C8B-B14F-4D97-AF65-F5344CB8AC3E}">
        <p14:creationId xmlns:p14="http://schemas.microsoft.com/office/powerpoint/2010/main" val="2326671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7" name="TextBox 6"/>
          <p:cNvSpPr txBox="1"/>
          <p:nvPr/>
        </p:nvSpPr>
        <p:spPr>
          <a:xfrm>
            <a:off x="-152400" y="30121"/>
            <a:ext cx="9524999" cy="461665"/>
          </a:xfrm>
          <a:prstGeom prst="rect">
            <a:avLst/>
          </a:prstGeom>
          <a:solidFill>
            <a:schemeClr val="accent3">
              <a:lumMod val="60000"/>
              <a:lumOff val="40000"/>
            </a:schemeClr>
          </a:solidFill>
        </p:spPr>
        <p:txBody>
          <a:bodyPr wrap="square" rtlCol="0">
            <a:spAutoFit/>
          </a:bodyPr>
          <a:lstStyle/>
          <a:p>
            <a:r>
              <a:rPr lang="fr-FR" sz="2400" b="1" dirty="0"/>
              <a:t>      </a:t>
            </a:r>
            <a:r>
              <a:rPr lang="fr-FR" sz="2400" b="1" dirty="0" err="1"/>
              <a:t>Results</a:t>
            </a:r>
            <a:r>
              <a:rPr lang="fr-FR" sz="2400" b="1" dirty="0"/>
              <a:t> and discussion – </a:t>
            </a:r>
            <a:r>
              <a:rPr lang="fr-FR" sz="2400" b="1" i="1" dirty="0"/>
              <a:t>In silico design</a:t>
            </a:r>
            <a:endParaRPr lang="fr-FR" sz="2400" b="1" dirty="0"/>
          </a:p>
        </p:txBody>
      </p:sp>
      <p:grpSp>
        <p:nvGrpSpPr>
          <p:cNvPr id="8" name="Group 7"/>
          <p:cNvGrpSpPr>
            <a:grpSpLocks noChangeAspect="1"/>
          </p:cNvGrpSpPr>
          <p:nvPr/>
        </p:nvGrpSpPr>
        <p:grpSpPr>
          <a:xfrm>
            <a:off x="-152400" y="493548"/>
            <a:ext cx="9296790" cy="5528538"/>
            <a:chOff x="6865501" y="24239774"/>
            <a:chExt cx="11748125" cy="7252861"/>
          </a:xfrm>
        </p:grpSpPr>
        <p:pic>
          <p:nvPicPr>
            <p:cNvPr id="9" name="Imagem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5501" y="24239774"/>
              <a:ext cx="11748125" cy="7252861"/>
            </a:xfrm>
            <a:prstGeom prst="rect">
              <a:avLst/>
            </a:prstGeom>
          </p:spPr>
        </p:pic>
        <p:sp>
          <p:nvSpPr>
            <p:cNvPr id="10" name="Retângulo: Cantos Arredondados 90">
              <a:extLst>
                <a:ext uri="{FF2B5EF4-FFF2-40B4-BE49-F238E27FC236}">
                  <a16:creationId xmlns:a16="http://schemas.microsoft.com/office/drawing/2014/main" id="{D7B6EE6C-170A-4387-9342-92991FA2F613}"/>
                </a:ext>
              </a:extLst>
            </p:cNvPr>
            <p:cNvSpPr/>
            <p:nvPr/>
          </p:nvSpPr>
          <p:spPr>
            <a:xfrm>
              <a:off x="11098004" y="29888843"/>
              <a:ext cx="3571499" cy="10871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Hydrogen</a:t>
              </a:r>
              <a:r>
                <a:rPr lang="pt-PT"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bond</a:t>
              </a:r>
            </a:p>
            <a:p>
              <a:pPr algn="ctr"/>
              <a:r>
                <a:rPr lang="en-GB" sz="1600" dirty="0">
                  <a:latin typeface="Arial" panose="020B0604020202020204" pitchFamily="34" charset="0"/>
                  <a:cs typeface="Arial" panose="020B0604020202020204" pitchFamily="34" charset="0"/>
                </a:rPr>
                <a:t>NH of indole moiety and C=O of </a:t>
              </a:r>
              <a:r>
                <a:rPr lang="en-GB" sz="1600" baseline="30000" dirty="0">
                  <a:latin typeface="Arial" panose="020B0604020202020204" pitchFamily="34" charset="0"/>
                  <a:cs typeface="Arial" panose="020B0604020202020204" pitchFamily="34" charset="0"/>
                </a:rPr>
                <a:t>MDM2</a:t>
              </a:r>
              <a:r>
                <a:rPr lang="en-GB" sz="1600" dirty="0">
                  <a:latin typeface="Arial" panose="020B0604020202020204" pitchFamily="34" charset="0"/>
                  <a:cs typeface="Arial" panose="020B0604020202020204" pitchFamily="34" charset="0"/>
                </a:rPr>
                <a:t>Leu54</a:t>
              </a:r>
            </a:p>
          </p:txBody>
        </p:sp>
        <p:pic>
          <p:nvPicPr>
            <p:cNvPr id="11" name="Imagem 91">
              <a:extLst>
                <a:ext uri="{FF2B5EF4-FFF2-40B4-BE49-F238E27FC236}">
                  <a16:creationId xmlns:a16="http://schemas.microsoft.com/office/drawing/2014/main" id="{55E38F12-C53F-4362-BF34-740920366E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0198" r="48606"/>
            <a:stretch/>
          </p:blipFill>
          <p:spPr>
            <a:xfrm rot="17340260">
              <a:off x="12512681" y="29238637"/>
              <a:ext cx="827778" cy="719997"/>
            </a:xfrm>
            <a:prstGeom prst="rect">
              <a:avLst/>
            </a:prstGeom>
          </p:spPr>
        </p:pic>
        <p:pic>
          <p:nvPicPr>
            <p:cNvPr id="12" name="Imagem 92">
              <a:extLst>
                <a:ext uri="{FF2B5EF4-FFF2-40B4-BE49-F238E27FC236}">
                  <a16:creationId xmlns:a16="http://schemas.microsoft.com/office/drawing/2014/main" id="{0C73E64B-EE0A-4B67-97D4-EF3857297E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198" r="48606"/>
            <a:stretch/>
          </p:blipFill>
          <p:spPr>
            <a:xfrm rot="1140260">
              <a:off x="10143583" y="26858639"/>
              <a:ext cx="852535" cy="699088"/>
            </a:xfrm>
            <a:prstGeom prst="rect">
              <a:avLst/>
            </a:prstGeom>
          </p:spPr>
        </p:pic>
        <p:pic>
          <p:nvPicPr>
            <p:cNvPr id="13" name="Imagem 93">
              <a:extLst>
                <a:ext uri="{FF2B5EF4-FFF2-40B4-BE49-F238E27FC236}">
                  <a16:creationId xmlns:a16="http://schemas.microsoft.com/office/drawing/2014/main" id="{0E79D6EB-644A-43E9-9864-AF6418D8C55E}"/>
                </a:ext>
              </a:extLst>
            </p:cNvPr>
            <p:cNvPicPr>
              <a:picLocks noChangeAspect="1"/>
            </p:cNvPicPr>
            <p:nvPr/>
          </p:nvPicPr>
          <p:blipFill rotWithShape="1">
            <a:blip r:embed="rId7">
              <a:duotone>
                <a:prstClr val="black"/>
                <a:srgbClr val="7030A0">
                  <a:tint val="45000"/>
                  <a:satMod val="400000"/>
                </a:srgbClr>
              </a:duotone>
              <a:extLst>
                <a:ext uri="{28A0092B-C50C-407E-A947-70E740481C1C}">
                  <a14:useLocalDpi xmlns:a14="http://schemas.microsoft.com/office/drawing/2010/main" val="0"/>
                </a:ext>
              </a:extLst>
            </a:blip>
            <a:srcRect l="7593" t="65354" r="90687" b="25010"/>
            <a:stretch/>
          </p:blipFill>
          <p:spPr>
            <a:xfrm rot="10038408">
              <a:off x="11148066" y="26669386"/>
              <a:ext cx="59302" cy="822697"/>
            </a:xfrm>
            <a:prstGeom prst="rect">
              <a:avLst/>
            </a:prstGeom>
          </p:spPr>
        </p:pic>
        <p:sp>
          <p:nvSpPr>
            <p:cNvPr id="14" name="Retângulo: Cantos Arredondados 94">
              <a:extLst>
                <a:ext uri="{FF2B5EF4-FFF2-40B4-BE49-F238E27FC236}">
                  <a16:creationId xmlns:a16="http://schemas.microsoft.com/office/drawing/2014/main" id="{551B7844-D22F-4D0B-BCDD-4C0E41DBE7CB}"/>
                </a:ext>
              </a:extLst>
            </p:cNvPr>
            <p:cNvSpPr/>
            <p:nvPr/>
          </p:nvSpPr>
          <p:spPr>
            <a:xfrm>
              <a:off x="7249466" y="26601485"/>
              <a:ext cx="3064668" cy="12133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cation-</a:t>
              </a:r>
              <a:r>
                <a:rPr lang="el-GR" sz="1600" dirty="0">
                  <a:latin typeface="Arial" panose="020B0604020202020204" pitchFamily="34" charset="0"/>
                  <a:cs typeface="Arial" panose="020B0604020202020204" pitchFamily="34" charset="0"/>
                </a:rPr>
                <a:t>π</a:t>
              </a:r>
              <a:r>
                <a:rPr lang="pt-PT"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interaction</a:t>
              </a:r>
            </a:p>
            <a:p>
              <a:pPr algn="ctr"/>
              <a:r>
                <a:rPr lang="en-GB" sz="1600" dirty="0">
                  <a:latin typeface="Arial" panose="020B0604020202020204" pitchFamily="34" charset="0"/>
                  <a:cs typeface="Arial" panose="020B0604020202020204" pitchFamily="34" charset="0"/>
                </a:rPr>
                <a:t>Ph ring and aromatic ring of </a:t>
              </a:r>
              <a:r>
                <a:rPr lang="en-GB" sz="1600" baseline="30000" dirty="0">
                  <a:latin typeface="Arial" panose="020B0604020202020204" pitchFamily="34" charset="0"/>
                  <a:cs typeface="Arial" panose="020B0604020202020204" pitchFamily="34" charset="0"/>
                </a:rPr>
                <a:t>MDM2</a:t>
              </a:r>
              <a:r>
                <a:rPr lang="en-GB" sz="1600" dirty="0">
                  <a:latin typeface="Arial" panose="020B0604020202020204" pitchFamily="34" charset="0"/>
                  <a:cs typeface="Arial" panose="020B0604020202020204" pitchFamily="34" charset="0"/>
                </a:rPr>
                <a:t>His96</a:t>
              </a:r>
            </a:p>
          </p:txBody>
        </p:sp>
        <p:sp>
          <p:nvSpPr>
            <p:cNvPr id="15" name="Retângulo: Cantos Arredondados 95">
              <a:extLst>
                <a:ext uri="{FF2B5EF4-FFF2-40B4-BE49-F238E27FC236}">
                  <a16:creationId xmlns:a16="http://schemas.microsoft.com/office/drawing/2014/main" id="{1DB62053-DD39-4379-8518-2564760409EF}"/>
                </a:ext>
              </a:extLst>
            </p:cNvPr>
            <p:cNvSpPr/>
            <p:nvPr/>
          </p:nvSpPr>
          <p:spPr>
            <a:xfrm>
              <a:off x="15313607" y="27191399"/>
              <a:ext cx="2625482" cy="98276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Arial" panose="020B0604020202020204" pitchFamily="34" charset="0"/>
                  <a:cs typeface="Arial" panose="020B0604020202020204" pitchFamily="34" charset="0"/>
                </a:rPr>
                <a:t>π</a:t>
              </a:r>
              <a:r>
                <a:rPr lang="pt-PT"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π</a:t>
              </a:r>
              <a:r>
                <a:rPr lang="pt-PT"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interaction</a:t>
              </a:r>
            </a:p>
            <a:p>
              <a:pPr algn="ctr"/>
              <a:r>
                <a:rPr lang="en-GB" sz="1600" dirty="0">
                  <a:latin typeface="Arial" panose="020B0604020202020204" pitchFamily="34" charset="0"/>
                  <a:cs typeface="Arial" panose="020B0604020202020204" pitchFamily="34" charset="0"/>
                </a:rPr>
                <a:t>Ph ring and </a:t>
              </a:r>
              <a:r>
                <a:rPr lang="en-GB" sz="1600" baseline="30000" dirty="0">
                  <a:latin typeface="Arial" panose="020B0604020202020204" pitchFamily="34" charset="0"/>
                  <a:cs typeface="Arial" panose="020B0604020202020204" pitchFamily="34" charset="0"/>
                </a:rPr>
                <a:t>MDM2</a:t>
              </a:r>
              <a:r>
                <a:rPr lang="en-GB" sz="1600" dirty="0">
                  <a:latin typeface="Arial" panose="020B0604020202020204" pitchFamily="34" charset="0"/>
                  <a:cs typeface="Arial" panose="020B0604020202020204" pitchFamily="34" charset="0"/>
                </a:rPr>
                <a:t>Tyr67</a:t>
              </a:r>
            </a:p>
          </p:txBody>
        </p:sp>
        <p:pic>
          <p:nvPicPr>
            <p:cNvPr id="16" name="Imagem 96">
              <a:extLst>
                <a:ext uri="{FF2B5EF4-FFF2-40B4-BE49-F238E27FC236}">
                  <a16:creationId xmlns:a16="http://schemas.microsoft.com/office/drawing/2014/main" id="{9E1BC06C-5BA6-4825-B934-BD174F6982EE}"/>
                </a:ext>
              </a:extLst>
            </p:cNvPr>
            <p:cNvPicPr>
              <a:picLocks noChangeAspect="1"/>
            </p:cNvPicPr>
            <p:nvPr/>
          </p:nvPicPr>
          <p:blipFill rotWithShape="1">
            <a:blip r:embed="rId7">
              <a:duotone>
                <a:prstClr val="black"/>
                <a:srgbClr val="7030A0">
                  <a:tint val="45000"/>
                  <a:satMod val="400000"/>
                </a:srgbClr>
              </a:duotone>
              <a:extLst>
                <a:ext uri="{28A0092B-C50C-407E-A947-70E740481C1C}">
                  <a14:useLocalDpi xmlns:a14="http://schemas.microsoft.com/office/drawing/2010/main" val="0"/>
                </a:ext>
              </a:extLst>
            </a:blip>
            <a:srcRect l="7593" t="65354" r="90687" b="25010"/>
            <a:stretch/>
          </p:blipFill>
          <p:spPr>
            <a:xfrm rot="12241377">
              <a:off x="14298354" y="26958764"/>
              <a:ext cx="160234" cy="822697"/>
            </a:xfrm>
            <a:prstGeom prst="rect">
              <a:avLst/>
            </a:prstGeom>
          </p:spPr>
        </p:pic>
      </p:grpSp>
      <p:grpSp>
        <p:nvGrpSpPr>
          <p:cNvPr id="4" name="Group 3"/>
          <p:cNvGrpSpPr/>
          <p:nvPr/>
        </p:nvGrpSpPr>
        <p:grpSpPr>
          <a:xfrm>
            <a:off x="-137589" y="651158"/>
            <a:ext cx="2006693" cy="1939642"/>
            <a:chOff x="-2179458" y="2394470"/>
            <a:chExt cx="2006693" cy="1939642"/>
          </a:xfrm>
        </p:grpSpPr>
        <p:sp>
          <p:nvSpPr>
            <p:cNvPr id="3" name="Rounded Rectangle 2"/>
            <p:cNvSpPr/>
            <p:nvPr/>
          </p:nvSpPr>
          <p:spPr>
            <a:xfrm>
              <a:off x="-2179458" y="2394470"/>
              <a:ext cx="2006693" cy="1939642"/>
            </a:xfrm>
            <a:prstGeom prst="round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 name="Object 1"/>
            <p:cNvGraphicFramePr>
              <a:graphicFrameLocks noChangeAspect="1"/>
            </p:cNvGraphicFramePr>
            <p:nvPr>
              <p:extLst>
                <p:ext uri="{D42A27DB-BD31-4B8C-83A1-F6EECF244321}">
                  <p14:modId xmlns:p14="http://schemas.microsoft.com/office/powerpoint/2010/main" val="3911427564"/>
                </p:ext>
              </p:extLst>
            </p:nvPr>
          </p:nvGraphicFramePr>
          <p:xfrm>
            <a:off x="-1817330" y="2849524"/>
            <a:ext cx="1268413" cy="1100137"/>
          </p:xfrm>
          <a:graphic>
            <a:graphicData uri="http://schemas.openxmlformats.org/presentationml/2006/ole">
              <mc:AlternateContent xmlns:mc="http://schemas.openxmlformats.org/markup-compatibility/2006">
                <mc:Choice xmlns:v="urn:schemas-microsoft-com:vml" Requires="v">
                  <p:oleObj spid="_x0000_s11276" name="CS ChemDraw Drawing" r:id="rId8" imgW="1268915" imgH="1100055" progId="ChemDraw.Document.6.0">
                    <p:embed/>
                  </p:oleObj>
                </mc:Choice>
                <mc:Fallback>
                  <p:oleObj name="CS ChemDraw Drawing" r:id="rId8" imgW="1268915" imgH="1100055" progId="ChemDraw.Document.6.0">
                    <p:embed/>
                    <p:pic>
                      <p:nvPicPr>
                        <p:cNvPr id="0" name=""/>
                        <p:cNvPicPr/>
                        <p:nvPr/>
                      </p:nvPicPr>
                      <p:blipFill>
                        <a:blip r:embed="rId9"/>
                        <a:stretch>
                          <a:fillRect/>
                        </a:stretch>
                      </p:blipFill>
                      <p:spPr>
                        <a:xfrm>
                          <a:off x="-1817330" y="2849524"/>
                          <a:ext cx="1268413" cy="1100137"/>
                        </a:xfrm>
                        <a:prstGeom prst="rect">
                          <a:avLst/>
                        </a:prstGeom>
                      </p:spPr>
                    </p:pic>
                  </p:oleObj>
                </mc:Fallback>
              </mc:AlternateContent>
            </a:graphicData>
          </a:graphic>
        </p:graphicFrame>
      </p:grpSp>
      <p:sp>
        <p:nvSpPr>
          <p:cNvPr id="17" name="CaixaDeTexto 145">
            <a:extLst>
              <a:ext uri="{FF2B5EF4-FFF2-40B4-BE49-F238E27FC236}">
                <a16:creationId xmlns:a16="http://schemas.microsoft.com/office/drawing/2014/main" id="{1099796C-DA20-49DD-8E12-FF76C3C47E8A}"/>
              </a:ext>
            </a:extLst>
          </p:cNvPr>
          <p:cNvSpPr txBox="1">
            <a:spLocks noChangeAspect="1"/>
          </p:cNvSpPr>
          <p:nvPr/>
        </p:nvSpPr>
        <p:spPr>
          <a:xfrm>
            <a:off x="15342" y="526907"/>
            <a:ext cx="2763666" cy="646331"/>
          </a:xfrm>
          <a:prstGeom prst="rect">
            <a:avLst/>
          </a:prstGeom>
          <a:noFill/>
        </p:spPr>
        <p:txBody>
          <a:bodyPr wrap="square" rtlCol="0">
            <a:spAutoFit/>
          </a:bodyPr>
          <a:lstStyle/>
          <a:p>
            <a:pPr algn="just"/>
            <a:r>
              <a:rPr lang="en-GB" sz="1200" b="1" dirty="0">
                <a:latin typeface="Arial" panose="020B0604020202020204" pitchFamily="34" charset="0"/>
                <a:cs typeface="Arial" panose="020B0604020202020204" pitchFamily="34" charset="0"/>
              </a:rPr>
              <a:t>Docking pose of the binding of </a:t>
            </a:r>
            <a:r>
              <a:rPr lang="en-GB" sz="1200" b="1" i="1" dirty="0">
                <a:latin typeface="Arial" panose="020B0604020202020204" pitchFamily="34" charset="0"/>
                <a:cs typeface="Arial" panose="020B0604020202020204" pitchFamily="34" charset="0"/>
              </a:rPr>
              <a:t>hit compound </a:t>
            </a:r>
            <a:r>
              <a:rPr lang="en-GB" sz="1200" b="1" dirty="0">
                <a:latin typeface="Arial" panose="020B0604020202020204" pitchFamily="34" charset="0"/>
                <a:cs typeface="Arial" panose="020B0604020202020204" pitchFamily="34" charset="0"/>
              </a:rPr>
              <a:t>already identified </a:t>
            </a:r>
            <a:r>
              <a:rPr lang="en-GB" sz="1200" b="1" dirty="0" smtClean="0">
                <a:latin typeface="Arial" panose="020B0604020202020204" pitchFamily="34" charset="0"/>
                <a:cs typeface="Arial" panose="020B0604020202020204" pitchFamily="34" charset="0"/>
              </a:rPr>
              <a:t>and </a:t>
            </a:r>
            <a:r>
              <a:rPr lang="en-GB" sz="1200" b="1" dirty="0">
                <a:latin typeface="Arial" panose="020B0604020202020204" pitchFamily="34" charset="0"/>
                <a:cs typeface="Arial" panose="020B0604020202020204" pitchFamily="34" charset="0"/>
              </a:rPr>
              <a:t>MDM2 (PDB ID 4WT2) </a:t>
            </a:r>
          </a:p>
        </p:txBody>
      </p:sp>
      <p:sp>
        <p:nvSpPr>
          <p:cNvPr id="18" name="CaixaDeTexto 48">
            <a:extLst>
              <a:ext uri="{FF2B5EF4-FFF2-40B4-BE49-F238E27FC236}">
                <a16:creationId xmlns:a16="http://schemas.microsoft.com/office/drawing/2014/main" id="{E274E4E8-8EF7-4297-8F2C-4907E3D6303F}"/>
              </a:ext>
            </a:extLst>
          </p:cNvPr>
          <p:cNvSpPr txBox="1"/>
          <p:nvPr/>
        </p:nvSpPr>
        <p:spPr>
          <a:xfrm>
            <a:off x="7467600" y="601271"/>
            <a:ext cx="2166080" cy="400110"/>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MDM2</a:t>
            </a:r>
          </a:p>
        </p:txBody>
      </p:sp>
      <p:sp>
        <p:nvSpPr>
          <p:cNvPr id="19" name="TextBox 18"/>
          <p:cNvSpPr txBox="1"/>
          <p:nvPr/>
        </p:nvSpPr>
        <p:spPr>
          <a:xfrm>
            <a:off x="6379395" y="5212766"/>
            <a:ext cx="2764800" cy="830997"/>
          </a:xfrm>
          <a:prstGeom prst="rect">
            <a:avLst/>
          </a:prstGeom>
          <a:noFill/>
          <a:effectLst>
            <a:softEdge rad="127000"/>
          </a:effectLst>
        </p:spPr>
        <p:txBody>
          <a:bodyPr wrap="square" rtlCol="0">
            <a:spAutoFit/>
          </a:bodyPr>
          <a:lstStyle/>
          <a:p>
            <a:pPr algn="ctr"/>
            <a:r>
              <a:rPr lang="en-US" sz="1200" dirty="0"/>
              <a:t>Ligand energy minimization: SZYBKI (force field MMFF94S)</a:t>
            </a:r>
          </a:p>
          <a:p>
            <a:pPr algn="ctr"/>
            <a:r>
              <a:rPr lang="pt-PT" sz="1200" dirty="0"/>
              <a:t>Software: Fred 3.2.0.2 (rigid receptor)</a:t>
            </a:r>
          </a:p>
          <a:p>
            <a:pPr algn="ctr"/>
            <a:r>
              <a:rPr lang="pt-PT" sz="1200" dirty="0"/>
              <a:t>Validation with redocking of SAR405838 </a:t>
            </a:r>
          </a:p>
        </p:txBody>
      </p:sp>
    </p:spTree>
    <p:extLst>
      <p:ext uri="{BB962C8B-B14F-4D97-AF65-F5344CB8AC3E}">
        <p14:creationId xmlns:p14="http://schemas.microsoft.com/office/powerpoint/2010/main" val="1133646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7" name="TextBox 6"/>
          <p:cNvSpPr txBox="1"/>
          <p:nvPr/>
        </p:nvSpPr>
        <p:spPr>
          <a:xfrm>
            <a:off x="-152400" y="30121"/>
            <a:ext cx="9524999" cy="461665"/>
          </a:xfrm>
          <a:prstGeom prst="rect">
            <a:avLst/>
          </a:prstGeom>
          <a:solidFill>
            <a:schemeClr val="accent3">
              <a:lumMod val="60000"/>
              <a:lumOff val="40000"/>
            </a:schemeClr>
          </a:solidFill>
        </p:spPr>
        <p:txBody>
          <a:bodyPr wrap="square" rtlCol="0">
            <a:spAutoFit/>
          </a:bodyPr>
          <a:lstStyle/>
          <a:p>
            <a:r>
              <a:rPr lang="fr-FR" sz="2400" b="1" dirty="0"/>
              <a:t>      </a:t>
            </a:r>
            <a:r>
              <a:rPr lang="fr-FR" sz="2400" b="1" dirty="0" err="1"/>
              <a:t>Results</a:t>
            </a:r>
            <a:r>
              <a:rPr lang="fr-FR" sz="2400" b="1" dirty="0"/>
              <a:t> and discussion – </a:t>
            </a:r>
            <a:r>
              <a:rPr lang="fr-FR" sz="2400" b="1" i="1" dirty="0"/>
              <a:t>In silico design</a:t>
            </a:r>
            <a:endParaRPr lang="fr-FR" sz="2400" b="1" dirty="0"/>
          </a:p>
        </p:txBody>
      </p:sp>
      <p:grpSp>
        <p:nvGrpSpPr>
          <p:cNvPr id="20" name="Group 19"/>
          <p:cNvGrpSpPr/>
          <p:nvPr/>
        </p:nvGrpSpPr>
        <p:grpSpPr>
          <a:xfrm>
            <a:off x="375273" y="1081537"/>
            <a:ext cx="8616034" cy="3931020"/>
            <a:chOff x="3574628" y="24074661"/>
            <a:chExt cx="8616034" cy="3931020"/>
          </a:xfrm>
        </p:grpSpPr>
        <p:grpSp>
          <p:nvGrpSpPr>
            <p:cNvPr id="21" name="Group 20"/>
            <p:cNvGrpSpPr/>
            <p:nvPr/>
          </p:nvGrpSpPr>
          <p:grpSpPr>
            <a:xfrm>
              <a:off x="4467569" y="24074661"/>
              <a:ext cx="6654081" cy="3931020"/>
              <a:chOff x="7060496" y="23312664"/>
              <a:chExt cx="6654081" cy="3931020"/>
            </a:xfrm>
          </p:grpSpPr>
          <p:graphicFrame>
            <p:nvGraphicFramePr>
              <p:cNvPr id="30" name="Object 29"/>
              <p:cNvGraphicFramePr>
                <a:graphicFrameLocks noChangeAspect="1"/>
              </p:cNvGraphicFramePr>
              <p:nvPr>
                <p:extLst>
                  <p:ext uri="{D42A27DB-BD31-4B8C-83A1-F6EECF244321}">
                    <p14:modId xmlns:p14="http://schemas.microsoft.com/office/powerpoint/2010/main" val="3557079587"/>
                  </p:ext>
                </p:extLst>
              </p:nvPr>
            </p:nvGraphicFramePr>
            <p:xfrm>
              <a:off x="8869052" y="24294249"/>
              <a:ext cx="2663892" cy="2360064"/>
            </p:xfrm>
            <a:graphic>
              <a:graphicData uri="http://schemas.openxmlformats.org/presentationml/2006/ole">
                <mc:AlternateContent xmlns:mc="http://schemas.openxmlformats.org/markup-compatibility/2006">
                  <mc:Choice xmlns:v="urn:schemas-microsoft-com:vml" Requires="v">
                    <p:oleObj spid="_x0000_s5147" name="CS ChemDraw Drawing" r:id="rId4" imgW="1522224" imgH="1348608" progId="ChemDraw.Document.6.0">
                      <p:embed/>
                    </p:oleObj>
                  </mc:Choice>
                  <mc:Fallback>
                    <p:oleObj name="CS ChemDraw Drawing" r:id="rId4" imgW="1522224" imgH="1348608" progId="ChemDraw.Document.6.0">
                      <p:embed/>
                      <p:pic>
                        <p:nvPicPr>
                          <p:cNvPr id="32" name="Object 31"/>
                          <p:cNvPicPr/>
                          <p:nvPr/>
                        </p:nvPicPr>
                        <p:blipFill>
                          <a:blip r:embed="rId5"/>
                          <a:stretch>
                            <a:fillRect/>
                          </a:stretch>
                        </p:blipFill>
                        <p:spPr>
                          <a:xfrm>
                            <a:off x="8869052" y="24294249"/>
                            <a:ext cx="2663892" cy="2360064"/>
                          </a:xfrm>
                          <a:prstGeom prst="rect">
                            <a:avLst/>
                          </a:prstGeom>
                        </p:spPr>
                      </p:pic>
                    </p:oleObj>
                  </mc:Fallback>
                </mc:AlternateContent>
              </a:graphicData>
            </a:graphic>
          </p:graphicFrame>
          <p:sp>
            <p:nvSpPr>
              <p:cNvPr id="31" name="Arco 7">
                <a:extLst>
                  <a:ext uri="{FF2B5EF4-FFF2-40B4-BE49-F238E27FC236}">
                    <a16:creationId xmlns:a16="http://schemas.microsoft.com/office/drawing/2014/main" id="{F7B2707B-B478-4D44-9EFE-A407EDBFE4D5}"/>
                  </a:ext>
                </a:extLst>
              </p:cNvPr>
              <p:cNvSpPr/>
              <p:nvPr/>
            </p:nvSpPr>
            <p:spPr>
              <a:xfrm rot="9561270" flipH="1" flipV="1">
                <a:off x="8751064" y="23738424"/>
                <a:ext cx="2604847" cy="2380798"/>
              </a:xfrm>
              <a:prstGeom prst="arc">
                <a:avLst>
                  <a:gd name="adj1" fmla="val 17862655"/>
                  <a:gd name="adj2" fmla="val 987923"/>
                </a:avLst>
              </a:prstGeom>
              <a:noFill/>
              <a:ln w="76200" cap="flat" cmpd="sng" algn="ctr">
                <a:solidFill>
                  <a:srgbClr val="7D926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2" name="CaixaDeTexto 9">
                <a:extLst>
                  <a:ext uri="{FF2B5EF4-FFF2-40B4-BE49-F238E27FC236}">
                    <a16:creationId xmlns:a16="http://schemas.microsoft.com/office/drawing/2014/main" id="{32963371-0654-4210-B501-57B04E82FBC6}"/>
                  </a:ext>
                </a:extLst>
              </p:cNvPr>
              <p:cNvSpPr txBox="1"/>
              <p:nvPr/>
            </p:nvSpPr>
            <p:spPr>
              <a:xfrm>
                <a:off x="7060496" y="26094931"/>
                <a:ext cx="212684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Trp23 pocket</a:t>
                </a:r>
                <a:endParaRPr kumimoji="0" lang="en-GB" sz="1600" b="1"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endParaRPr>
              </a:p>
            </p:txBody>
          </p:sp>
          <p:sp>
            <p:nvSpPr>
              <p:cNvPr id="33" name="CaixaDeTexto 10">
                <a:extLst>
                  <a:ext uri="{FF2B5EF4-FFF2-40B4-BE49-F238E27FC236}">
                    <a16:creationId xmlns:a16="http://schemas.microsoft.com/office/drawing/2014/main" id="{221C3AB2-0BC6-4F2C-8F38-DD1E847078F4}"/>
                  </a:ext>
                </a:extLst>
              </p:cNvPr>
              <p:cNvSpPr txBox="1"/>
              <p:nvPr/>
            </p:nvSpPr>
            <p:spPr>
              <a:xfrm>
                <a:off x="12220257" y="25668545"/>
                <a:ext cx="1494320" cy="338554"/>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Leu26 pocket</a:t>
                </a:r>
                <a:endParaRPr kumimoji="0" lang="en-GB" sz="1600" b="1"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endParaRPr>
              </a:p>
            </p:txBody>
          </p:sp>
          <p:sp>
            <p:nvSpPr>
              <p:cNvPr id="34" name="CaixaDeTexto 11">
                <a:extLst>
                  <a:ext uri="{FF2B5EF4-FFF2-40B4-BE49-F238E27FC236}">
                    <a16:creationId xmlns:a16="http://schemas.microsoft.com/office/drawing/2014/main" id="{4322F8DA-A678-4BBA-9A4A-86F1D71F68C3}"/>
                  </a:ext>
                </a:extLst>
              </p:cNvPr>
              <p:cNvSpPr txBox="1"/>
              <p:nvPr/>
            </p:nvSpPr>
            <p:spPr>
              <a:xfrm>
                <a:off x="10413954" y="23312664"/>
                <a:ext cx="149432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A5B592">
                        <a:lumMod val="75000"/>
                      </a:srgbClr>
                    </a:solidFill>
                    <a:effectLst/>
                    <a:uLnTx/>
                    <a:uFillTx/>
                    <a:latin typeface="Arial" panose="020B0604020202020204" pitchFamily="34" charset="0"/>
                    <a:cs typeface="Arial" panose="020B0604020202020204" pitchFamily="34" charset="0"/>
                  </a:rPr>
                  <a:t>Leu22 pocket</a:t>
                </a:r>
                <a:endParaRPr kumimoji="0" lang="en-GB" sz="1600" b="1" i="0" u="none" strike="noStrike" kern="0" cap="none" spc="0" normalizeH="0" baseline="0" noProof="0" dirty="0">
                  <a:ln>
                    <a:noFill/>
                  </a:ln>
                  <a:solidFill>
                    <a:srgbClr val="A5B592">
                      <a:lumMod val="75000"/>
                    </a:srgbClr>
                  </a:solidFill>
                  <a:effectLst/>
                  <a:uLnTx/>
                  <a:uFillTx/>
                  <a:latin typeface="Arial" panose="020B0604020202020204" pitchFamily="34" charset="0"/>
                  <a:cs typeface="Arial" panose="020B0604020202020204" pitchFamily="34" charset="0"/>
                </a:endParaRPr>
              </a:p>
            </p:txBody>
          </p:sp>
          <p:sp>
            <p:nvSpPr>
              <p:cNvPr id="35" name="CaixaDeTexto 12">
                <a:extLst>
                  <a:ext uri="{FF2B5EF4-FFF2-40B4-BE49-F238E27FC236}">
                    <a16:creationId xmlns:a16="http://schemas.microsoft.com/office/drawing/2014/main" id="{31ADE8AE-4DEC-4D14-B7A3-2BA56A947635}"/>
                  </a:ext>
                </a:extLst>
              </p:cNvPr>
              <p:cNvSpPr txBox="1"/>
              <p:nvPr/>
            </p:nvSpPr>
            <p:spPr>
              <a:xfrm>
                <a:off x="7728188" y="23793621"/>
                <a:ext cx="150554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Phe19 pocket</a:t>
                </a:r>
                <a:endParaRPr kumimoji="0" lang="en-GB" sz="1600" b="1"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endParaRPr>
              </a:p>
            </p:txBody>
          </p:sp>
          <p:sp>
            <p:nvSpPr>
              <p:cNvPr id="40" name="CaixaDeTexto 20">
                <a:extLst>
                  <a:ext uri="{FF2B5EF4-FFF2-40B4-BE49-F238E27FC236}">
                    <a16:creationId xmlns:a16="http://schemas.microsoft.com/office/drawing/2014/main" id="{DA786450-F20D-4981-A457-3CE6D93C48D5}"/>
                  </a:ext>
                </a:extLst>
              </p:cNvPr>
              <p:cNvSpPr txBox="1"/>
              <p:nvPr/>
            </p:nvSpPr>
            <p:spPr>
              <a:xfrm rot="1919294">
                <a:off x="11071385" y="25602839"/>
                <a:ext cx="1173719" cy="15696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Val14 -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  Thr15 </a:t>
                </a:r>
                <a:r>
                  <a:rPr lang="pt-PT" sz="1200" kern="0" dirty="0">
                    <a:solidFill>
                      <a:srgbClr val="4E75A3"/>
                    </a:solidFill>
                    <a:latin typeface="Arial" panose="020B0604020202020204" pitchFamily="34" charset="0"/>
                    <a:cs typeface="Arial" panose="020B0604020202020204" pitchFamily="34" charset="0"/>
                  </a:rPr>
                  <a:t>-</a:t>
                </a:r>
                <a:endPar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       Thr16 -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         Ile19 -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       Gln24 -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       His96 -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     Arg97 -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4E75A3"/>
                    </a:solidFill>
                    <a:effectLst/>
                    <a:uLnTx/>
                    <a:uFillTx/>
                    <a:latin typeface="Arial" panose="020B0604020202020204" pitchFamily="34" charset="0"/>
                    <a:cs typeface="Arial" panose="020B0604020202020204" pitchFamily="34" charset="0"/>
                  </a:rPr>
                  <a:t>Tyr100 -</a:t>
                </a:r>
              </a:p>
            </p:txBody>
          </p:sp>
          <p:sp>
            <p:nvSpPr>
              <p:cNvPr id="41" name="CaixaDeTexto 21">
                <a:extLst>
                  <a:ext uri="{FF2B5EF4-FFF2-40B4-BE49-F238E27FC236}">
                    <a16:creationId xmlns:a16="http://schemas.microsoft.com/office/drawing/2014/main" id="{99579913-04A5-4783-AF09-206344897776}"/>
                  </a:ext>
                </a:extLst>
              </p:cNvPr>
              <p:cNvSpPr txBox="1"/>
              <p:nvPr/>
            </p:nvSpPr>
            <p:spPr>
              <a:xfrm rot="17955511">
                <a:off x="8883229" y="25937718"/>
                <a:ext cx="1042273" cy="15696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Leu54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Leu57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Leu82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Phe86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Phe91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Val93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Ile99</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a:t>
                </a:r>
                <a:r>
                  <a:rPr kumimoji="0" lang="pt-PT" sz="1200" b="0" i="0" u="none" strike="noStrike" kern="0" cap="none" spc="0" normalizeH="0" noProof="0" dirty="0">
                    <a:ln>
                      <a:noFill/>
                    </a:ln>
                    <a:solidFill>
                      <a:srgbClr val="D092A7">
                        <a:lumMod val="75000"/>
                      </a:srgbClr>
                    </a:solidFill>
                    <a:effectLst/>
                    <a:uLnTx/>
                    <a:uFillTx/>
                    <a:latin typeface="Arial" panose="020B0604020202020204" pitchFamily="34" charset="0"/>
                    <a:cs typeface="Arial" panose="020B0604020202020204" pitchFamily="34" charset="0"/>
                  </a:rPr>
                  <a:t> </a:t>
                </a:r>
                <a:r>
                  <a:rPr kumimoji="0" lang="pt-PT" sz="1200" b="0" i="0" u="none" strike="noStrike" kern="0" cap="none" spc="0" normalizeH="0" baseline="0" noProof="0" dirty="0">
                    <a:ln>
                      <a:noFill/>
                    </a:ln>
                    <a:solidFill>
                      <a:srgbClr val="D092A7">
                        <a:lumMod val="75000"/>
                      </a:srgbClr>
                    </a:solidFill>
                    <a:effectLst/>
                    <a:uLnTx/>
                    <a:uFillTx/>
                    <a:latin typeface="Arial" panose="020B0604020202020204" pitchFamily="34" charset="0"/>
                    <a:cs typeface="Arial" panose="020B0604020202020204" pitchFamily="34" charset="0"/>
                  </a:rPr>
                  <a:t> - Ile103</a:t>
                </a:r>
              </a:p>
            </p:txBody>
          </p:sp>
          <p:sp>
            <p:nvSpPr>
              <p:cNvPr id="42" name="CaixaDeTexto 22">
                <a:extLst>
                  <a:ext uri="{FF2B5EF4-FFF2-40B4-BE49-F238E27FC236}">
                    <a16:creationId xmlns:a16="http://schemas.microsoft.com/office/drawing/2014/main" id="{61CE385C-1E6A-4F37-989F-D8D94DE5011E}"/>
                  </a:ext>
                </a:extLst>
              </p:cNvPr>
              <p:cNvSpPr txBox="1"/>
              <p:nvPr/>
            </p:nvSpPr>
            <p:spPr>
              <a:xfrm rot="2374798">
                <a:off x="8414171" y="24514234"/>
                <a:ext cx="982961"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PT" sz="1200" kern="0" dirty="0">
                    <a:solidFill>
                      <a:schemeClr val="accent5">
                        <a:lumMod val="75000"/>
                      </a:schemeClr>
                    </a:solidFill>
                    <a:latin typeface="Arial" panose="020B0604020202020204" pitchFamily="34" charset="0"/>
                    <a:cs typeface="Arial" panose="020B0604020202020204" pitchFamily="34" charset="0"/>
                  </a:rPr>
                  <a:t>  - </a:t>
                </a:r>
                <a:r>
                  <a:rPr kumimoji="0" lang="pt-PT" sz="1200" b="0"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Gly58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 Gln59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 Ile61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 Met62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 - Tyr67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   - Val75  </a:t>
                </a:r>
              </a:p>
            </p:txBody>
          </p:sp>
          <p:sp>
            <p:nvSpPr>
              <p:cNvPr id="43" name="CaixaDeTexto 23">
                <a:extLst>
                  <a:ext uri="{FF2B5EF4-FFF2-40B4-BE49-F238E27FC236}">
                    <a16:creationId xmlns:a16="http://schemas.microsoft.com/office/drawing/2014/main" id="{644D13C1-E9EC-4BA9-A2B2-F50415CD282E}"/>
                  </a:ext>
                </a:extLst>
              </p:cNvPr>
              <p:cNvSpPr txBox="1"/>
              <p:nvPr/>
            </p:nvSpPr>
            <p:spPr>
              <a:xfrm rot="19064550">
                <a:off x="10085549" y="23709168"/>
                <a:ext cx="1404027"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A5B592">
                        <a:lumMod val="75000"/>
                      </a:srgbClr>
                    </a:solidFill>
                    <a:effectLst/>
                    <a:uLnTx/>
                    <a:uFillTx/>
                    <a:latin typeface="Arial" panose="020B0604020202020204" pitchFamily="34" charset="0"/>
                    <a:cs typeface="Arial" panose="020B0604020202020204" pitchFamily="34" charset="0"/>
                  </a:rPr>
                  <a:t>   Phe55 -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A5B592">
                        <a:lumMod val="75000"/>
                      </a:srgbClr>
                    </a:solidFill>
                    <a:effectLst/>
                    <a:uLnTx/>
                    <a:uFillTx/>
                    <a:latin typeface="Arial" panose="020B0604020202020204" pitchFamily="34" charset="0"/>
                    <a:cs typeface="Arial" panose="020B0604020202020204" pitchFamily="34" charset="0"/>
                  </a:rPr>
                  <a:t>      Ser92 -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A5B592">
                        <a:lumMod val="75000"/>
                      </a:srgbClr>
                    </a:solidFill>
                    <a:effectLst/>
                    <a:uLnTx/>
                    <a:uFillTx/>
                    <a:latin typeface="Arial" panose="020B0604020202020204" pitchFamily="34" charset="0"/>
                    <a:cs typeface="Arial" panose="020B0604020202020204" pitchFamily="34" charset="0"/>
                  </a:rPr>
                  <a:t>       Val93 -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A5B592">
                        <a:lumMod val="75000"/>
                      </a:srgbClr>
                    </a:solidFill>
                    <a:effectLst/>
                    <a:uLnTx/>
                    <a:uFillTx/>
                    <a:latin typeface="Arial" panose="020B0604020202020204" pitchFamily="34" charset="0"/>
                    <a:cs typeface="Arial" panose="020B0604020202020204" pitchFamily="34" charset="0"/>
                  </a:rPr>
                  <a:t>      Lys94 -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A5B592">
                        <a:lumMod val="75000"/>
                      </a:srgbClr>
                    </a:solidFill>
                    <a:effectLst/>
                    <a:uLnTx/>
                    <a:uFillTx/>
                    <a:latin typeface="Arial" panose="020B0604020202020204" pitchFamily="34" charset="0"/>
                    <a:cs typeface="Arial" panose="020B0604020202020204" pitchFamily="34" charset="0"/>
                  </a:rPr>
                  <a:t>    Glu95 -     </a:t>
                </a:r>
              </a:p>
            </p:txBody>
          </p:sp>
          <p:sp>
            <p:nvSpPr>
              <p:cNvPr id="44" name="Arco 7">
                <a:extLst>
                  <a:ext uri="{FF2B5EF4-FFF2-40B4-BE49-F238E27FC236}">
                    <a16:creationId xmlns:a16="http://schemas.microsoft.com/office/drawing/2014/main" id="{F7B2707B-B478-4D44-9EFE-A407EDBFE4D5}"/>
                  </a:ext>
                </a:extLst>
              </p:cNvPr>
              <p:cNvSpPr/>
              <p:nvPr/>
            </p:nvSpPr>
            <p:spPr>
              <a:xfrm rot="4462970" flipH="1" flipV="1">
                <a:off x="8150018" y="24500937"/>
                <a:ext cx="2604847" cy="2380798"/>
              </a:xfrm>
              <a:prstGeom prst="arc">
                <a:avLst>
                  <a:gd name="adj1" fmla="val 17026993"/>
                  <a:gd name="adj2" fmla="val 784652"/>
                </a:avLst>
              </a:prstGeom>
              <a:noFill/>
              <a:ln w="76200" cap="flat" cmpd="sng" algn="ctr">
                <a:solidFill>
                  <a:schemeClr val="accent5">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5" name="Arco 7">
                <a:extLst>
                  <a:ext uri="{FF2B5EF4-FFF2-40B4-BE49-F238E27FC236}">
                    <a16:creationId xmlns:a16="http://schemas.microsoft.com/office/drawing/2014/main" id="{F7B2707B-B478-4D44-9EFE-A407EDBFE4D5}"/>
                  </a:ext>
                </a:extLst>
              </p:cNvPr>
              <p:cNvSpPr/>
              <p:nvPr/>
            </p:nvSpPr>
            <p:spPr>
              <a:xfrm rot="14350793" flipH="1" flipV="1">
                <a:off x="9638158" y="24729478"/>
                <a:ext cx="2604847" cy="2380798"/>
              </a:xfrm>
              <a:prstGeom prst="arc">
                <a:avLst>
                  <a:gd name="adj1" fmla="val 17140430"/>
                  <a:gd name="adj2" fmla="val 1128493"/>
                </a:avLst>
              </a:prstGeom>
              <a:noFill/>
              <a:ln w="76200" cap="flat" cmpd="sng" algn="ctr">
                <a:solidFill>
                  <a:srgbClr val="4E75A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6" name="Arco 7">
                <a:extLst>
                  <a:ext uri="{FF2B5EF4-FFF2-40B4-BE49-F238E27FC236}">
                    <a16:creationId xmlns:a16="http://schemas.microsoft.com/office/drawing/2014/main" id="{F7B2707B-B478-4D44-9EFE-A407EDBFE4D5}"/>
                  </a:ext>
                </a:extLst>
              </p:cNvPr>
              <p:cNvSpPr/>
              <p:nvPr/>
            </p:nvSpPr>
            <p:spPr>
              <a:xfrm rot="19392379" flipH="1" flipV="1">
                <a:off x="8590270" y="24860917"/>
                <a:ext cx="2604847" cy="2380798"/>
              </a:xfrm>
              <a:prstGeom prst="arc">
                <a:avLst>
                  <a:gd name="adj1" fmla="val 18176224"/>
                  <a:gd name="adj2" fmla="val 1885775"/>
                </a:avLst>
              </a:prstGeom>
              <a:noFill/>
              <a:ln w="76200" cap="flat" cmpd="sng" algn="ctr">
                <a:solidFill>
                  <a:srgbClr val="B5547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3" name="TextBox 22"/>
            <p:cNvSpPr txBox="1"/>
            <p:nvPr/>
          </p:nvSpPr>
          <p:spPr>
            <a:xfrm>
              <a:off x="3574628" y="27167442"/>
              <a:ext cx="2448145" cy="830997"/>
            </a:xfrm>
            <a:prstGeom prst="rect">
              <a:avLst/>
            </a:prstGeom>
            <a:solidFill>
              <a:schemeClr val="accent4">
                <a:lumMod val="20000"/>
                <a:lumOff val="80000"/>
              </a:schemeClr>
            </a:solidFill>
            <a:effectLst>
              <a:softEdge rad="63500"/>
            </a:effectLst>
          </p:spPr>
          <p:txBody>
            <a:bodyPr wrap="square" rtlCol="0">
              <a:spAutoFit/>
            </a:bodyPr>
            <a:lstStyle/>
            <a:p>
              <a:pPr algn="ctr"/>
              <a:r>
                <a:rPr lang="pt-PT" sz="1600" dirty="0"/>
                <a:t>Small groups occupy a very small pocket inside the Trp23 pocket</a:t>
              </a:r>
            </a:p>
          </p:txBody>
        </p:sp>
        <p:sp>
          <p:nvSpPr>
            <p:cNvPr id="25" name="TextBox 24"/>
            <p:cNvSpPr txBox="1"/>
            <p:nvPr/>
          </p:nvSpPr>
          <p:spPr>
            <a:xfrm>
              <a:off x="8748455" y="24339918"/>
              <a:ext cx="2448145" cy="1077218"/>
            </a:xfrm>
            <a:prstGeom prst="rect">
              <a:avLst/>
            </a:prstGeom>
            <a:solidFill>
              <a:srgbClr val="7D9263">
                <a:alpha val="23922"/>
              </a:srgbClr>
            </a:solidFill>
            <a:effectLst>
              <a:softEdge rad="63500"/>
            </a:effectLst>
          </p:spPr>
          <p:txBody>
            <a:bodyPr wrap="square" rtlCol="0">
              <a:spAutoFit/>
            </a:bodyPr>
            <a:lstStyle/>
            <a:p>
              <a:pPr algn="ctr"/>
              <a:r>
                <a:rPr lang="pt-PT" sz="1600" dirty="0"/>
                <a:t>Groups with hydrogen donors and chemical groups to increase solubility</a:t>
              </a:r>
            </a:p>
          </p:txBody>
        </p:sp>
        <p:sp>
          <p:nvSpPr>
            <p:cNvPr id="27" name="TextBox 26"/>
            <p:cNvSpPr txBox="1"/>
            <p:nvPr/>
          </p:nvSpPr>
          <p:spPr>
            <a:xfrm>
              <a:off x="9742517" y="26725378"/>
              <a:ext cx="2448145" cy="1077218"/>
            </a:xfrm>
            <a:prstGeom prst="rect">
              <a:avLst/>
            </a:prstGeom>
            <a:solidFill>
              <a:srgbClr val="4E75A3">
                <a:alpha val="23922"/>
              </a:srgbClr>
            </a:solidFill>
            <a:effectLst>
              <a:softEdge rad="63500"/>
            </a:effectLst>
          </p:spPr>
          <p:txBody>
            <a:bodyPr wrap="square" rtlCol="0">
              <a:spAutoFit/>
            </a:bodyPr>
            <a:lstStyle/>
            <a:p>
              <a:pPr algn="ctr"/>
              <a:r>
                <a:rPr lang="pt-PT" sz="1600" dirty="0"/>
                <a:t>Very small pocket that only fits aromatic rings with small halogen atoms</a:t>
              </a:r>
            </a:p>
          </p:txBody>
        </p:sp>
        <p:sp>
          <p:nvSpPr>
            <p:cNvPr id="29" name="TextBox 28"/>
            <p:cNvSpPr txBox="1"/>
            <p:nvPr/>
          </p:nvSpPr>
          <p:spPr>
            <a:xfrm>
              <a:off x="3711421" y="24845641"/>
              <a:ext cx="2337165" cy="584775"/>
            </a:xfrm>
            <a:prstGeom prst="rect">
              <a:avLst/>
            </a:prstGeom>
            <a:solidFill>
              <a:schemeClr val="accent5">
                <a:lumMod val="20000"/>
                <a:lumOff val="80000"/>
              </a:schemeClr>
            </a:solidFill>
            <a:effectLst>
              <a:softEdge rad="63500"/>
            </a:effectLst>
          </p:spPr>
          <p:txBody>
            <a:bodyPr wrap="square" rtlCol="0">
              <a:spAutoFit/>
            </a:bodyPr>
            <a:lstStyle/>
            <a:p>
              <a:pPr algn="ctr"/>
              <a:r>
                <a:rPr lang="pt-PT" sz="1600" dirty="0"/>
                <a:t>Highly hydrophobic pocket</a:t>
              </a:r>
            </a:p>
          </p:txBody>
        </p:sp>
      </p:grpSp>
      <p:sp>
        <p:nvSpPr>
          <p:cNvPr id="47" name="CaixaDeTexto 48">
            <a:extLst>
              <a:ext uri="{FF2B5EF4-FFF2-40B4-BE49-F238E27FC236}">
                <a16:creationId xmlns:a16="http://schemas.microsoft.com/office/drawing/2014/main" id="{E274E4E8-8EF7-4297-8F2C-4907E3D6303F}"/>
              </a:ext>
            </a:extLst>
          </p:cNvPr>
          <p:cNvSpPr txBox="1"/>
          <p:nvPr/>
        </p:nvSpPr>
        <p:spPr>
          <a:xfrm>
            <a:off x="104399" y="610672"/>
            <a:ext cx="2997180" cy="400110"/>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MDM2 optimizations</a:t>
            </a:r>
          </a:p>
        </p:txBody>
      </p:sp>
    </p:spTree>
    <p:extLst>
      <p:ext uri="{BB962C8B-B14F-4D97-AF65-F5344CB8AC3E}">
        <p14:creationId xmlns:p14="http://schemas.microsoft.com/office/powerpoint/2010/main" val="218427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7" name="TextBox 6"/>
          <p:cNvSpPr txBox="1"/>
          <p:nvPr/>
        </p:nvSpPr>
        <p:spPr>
          <a:xfrm>
            <a:off x="-152400" y="30121"/>
            <a:ext cx="9524999" cy="461665"/>
          </a:xfrm>
          <a:prstGeom prst="rect">
            <a:avLst/>
          </a:prstGeom>
          <a:solidFill>
            <a:schemeClr val="accent3">
              <a:lumMod val="60000"/>
              <a:lumOff val="40000"/>
            </a:schemeClr>
          </a:solidFill>
        </p:spPr>
        <p:txBody>
          <a:bodyPr wrap="square" rtlCol="0">
            <a:spAutoFit/>
          </a:bodyPr>
          <a:lstStyle/>
          <a:p>
            <a:r>
              <a:rPr lang="fr-FR" sz="2400" b="1" dirty="0"/>
              <a:t>      </a:t>
            </a:r>
            <a:r>
              <a:rPr lang="fr-FR" sz="2400" b="1" dirty="0" err="1"/>
              <a:t>Results</a:t>
            </a:r>
            <a:r>
              <a:rPr lang="fr-FR" sz="2400" b="1" dirty="0"/>
              <a:t> and discussion – </a:t>
            </a:r>
            <a:r>
              <a:rPr lang="fr-FR" sz="2400" b="1" i="1" dirty="0"/>
              <a:t>In silico design</a:t>
            </a:r>
            <a:endParaRPr lang="fr-FR" sz="2400" b="1" dirty="0"/>
          </a:p>
        </p:txBody>
      </p:sp>
      <p:pic>
        <p:nvPicPr>
          <p:cNvPr id="20" name="Picture 19"/>
          <p:cNvPicPr>
            <a:picLocks noChangeAspect="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0320"/>
          <a:stretch/>
        </p:blipFill>
        <p:spPr>
          <a:xfrm>
            <a:off x="-914400" y="513079"/>
            <a:ext cx="11151518" cy="5509007"/>
          </a:xfrm>
          <a:prstGeom prst="rect">
            <a:avLst/>
          </a:prstGeom>
        </p:spPr>
      </p:pic>
      <p:sp>
        <p:nvSpPr>
          <p:cNvPr id="21" name="TextBox 20"/>
          <p:cNvSpPr txBox="1">
            <a:spLocks noChangeAspect="1"/>
          </p:cNvSpPr>
          <p:nvPr/>
        </p:nvSpPr>
        <p:spPr>
          <a:xfrm>
            <a:off x="1869104" y="1858359"/>
            <a:ext cx="3276600" cy="646986"/>
          </a:xfrm>
          <a:prstGeom prst="roundRect">
            <a:avLst/>
          </a:prstGeom>
          <a:solidFill>
            <a:schemeClr val="accent3"/>
          </a:solidFill>
        </p:spPr>
        <p:txBody>
          <a:bodyPr wrap="square" rtlCol="0">
            <a:spAutoFit/>
          </a:bodyPr>
          <a:lstStyle/>
          <a:p>
            <a:pPr algn="ctr"/>
            <a:r>
              <a:rPr lang="pt-PT" sz="1600" dirty="0">
                <a:solidFill>
                  <a:schemeClr val="bg1"/>
                </a:solidFill>
                <a:latin typeface="Arial" panose="020B0604020202020204" pitchFamily="34" charset="0"/>
                <a:cs typeface="Arial" panose="020B0604020202020204" pitchFamily="34" charset="0"/>
              </a:rPr>
              <a:t>Mainly hydrophobic </a:t>
            </a:r>
            <a:r>
              <a:rPr lang="pt-PT" sz="1600" dirty="0" smtClean="0">
                <a:solidFill>
                  <a:schemeClr val="bg1"/>
                </a:solidFill>
                <a:latin typeface="Arial" panose="020B0604020202020204" pitchFamily="34" charset="0"/>
                <a:cs typeface="Arial" panose="020B0604020202020204" pitchFamily="34" charset="0"/>
              </a:rPr>
              <a:t>interactions</a:t>
            </a:r>
          </a:p>
          <a:p>
            <a:pPr algn="ctr"/>
            <a:r>
              <a:rPr lang="pt-PT" sz="1600" dirty="0" smtClean="0">
                <a:solidFill>
                  <a:schemeClr val="bg1"/>
                </a:solidFill>
                <a:latin typeface="Arial" panose="020B0604020202020204" pitchFamily="34" charset="0"/>
                <a:cs typeface="Arial" panose="020B0604020202020204" pitchFamily="34" charset="0"/>
              </a:rPr>
              <a:t>No hydrogen bonds</a:t>
            </a:r>
          </a:p>
        </p:txBody>
      </p:sp>
      <p:sp>
        <p:nvSpPr>
          <p:cNvPr id="24" name="TextBox 23"/>
          <p:cNvSpPr txBox="1"/>
          <p:nvPr/>
        </p:nvSpPr>
        <p:spPr>
          <a:xfrm>
            <a:off x="5998589" y="5191089"/>
            <a:ext cx="3190059" cy="830997"/>
          </a:xfrm>
          <a:prstGeom prst="rect">
            <a:avLst/>
          </a:prstGeom>
          <a:noFill/>
          <a:effectLst>
            <a:softEdge rad="127000"/>
          </a:effectLst>
        </p:spPr>
        <p:txBody>
          <a:bodyPr wrap="square" rtlCol="0">
            <a:spAutoFit/>
          </a:bodyPr>
          <a:lstStyle/>
          <a:p>
            <a:pPr algn="ctr"/>
            <a:r>
              <a:rPr lang="en-US" sz="1200" dirty="0"/>
              <a:t>Ligand energy minimization: SZYBKI (force field MMFF94S)</a:t>
            </a:r>
          </a:p>
          <a:p>
            <a:pPr algn="ctr"/>
            <a:r>
              <a:rPr lang="pt-PT" sz="1200" dirty="0"/>
              <a:t>Software: Fred 3.2.0.2 (rigid receptor)</a:t>
            </a:r>
          </a:p>
          <a:p>
            <a:pPr algn="ctr"/>
            <a:r>
              <a:rPr lang="pt-PT" sz="1200" dirty="0"/>
              <a:t>Validation with redocking of WK298 (MDMX)</a:t>
            </a:r>
          </a:p>
        </p:txBody>
      </p:sp>
      <p:sp>
        <p:nvSpPr>
          <p:cNvPr id="25" name="CaixaDeTexto 48">
            <a:extLst>
              <a:ext uri="{FF2B5EF4-FFF2-40B4-BE49-F238E27FC236}">
                <a16:creationId xmlns:a16="http://schemas.microsoft.com/office/drawing/2014/main" id="{E274E4E8-8EF7-4297-8F2C-4907E3D6303F}"/>
              </a:ext>
            </a:extLst>
          </p:cNvPr>
          <p:cNvSpPr txBox="1"/>
          <p:nvPr/>
        </p:nvSpPr>
        <p:spPr>
          <a:xfrm>
            <a:off x="7467600" y="601271"/>
            <a:ext cx="2166080" cy="400110"/>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MDMX</a:t>
            </a:r>
          </a:p>
        </p:txBody>
      </p:sp>
      <p:grpSp>
        <p:nvGrpSpPr>
          <p:cNvPr id="10" name="Group 9"/>
          <p:cNvGrpSpPr/>
          <p:nvPr/>
        </p:nvGrpSpPr>
        <p:grpSpPr>
          <a:xfrm>
            <a:off x="-137589" y="651158"/>
            <a:ext cx="2006693" cy="1939642"/>
            <a:chOff x="-2179458" y="2394470"/>
            <a:chExt cx="2006693" cy="1939642"/>
          </a:xfrm>
        </p:grpSpPr>
        <p:sp>
          <p:nvSpPr>
            <p:cNvPr id="11" name="Rounded Rectangle 10"/>
            <p:cNvSpPr/>
            <p:nvPr/>
          </p:nvSpPr>
          <p:spPr>
            <a:xfrm>
              <a:off x="-2179458" y="2394470"/>
              <a:ext cx="2006693" cy="1939642"/>
            </a:xfrm>
            <a:prstGeom prst="round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2" name="Object 11"/>
            <p:cNvGraphicFramePr>
              <a:graphicFrameLocks noChangeAspect="1"/>
            </p:cNvGraphicFramePr>
            <p:nvPr>
              <p:extLst>
                <p:ext uri="{D42A27DB-BD31-4B8C-83A1-F6EECF244321}">
                  <p14:modId xmlns:p14="http://schemas.microsoft.com/office/powerpoint/2010/main" val="1372485169"/>
                </p:ext>
              </p:extLst>
            </p:nvPr>
          </p:nvGraphicFramePr>
          <p:xfrm>
            <a:off x="-1817330" y="2849524"/>
            <a:ext cx="1268413" cy="1100137"/>
          </p:xfrm>
          <a:graphic>
            <a:graphicData uri="http://schemas.openxmlformats.org/presentationml/2006/ole">
              <mc:AlternateContent xmlns:mc="http://schemas.openxmlformats.org/markup-compatibility/2006">
                <mc:Choice xmlns:v="urn:schemas-microsoft-com:vml" Requires="v">
                  <p:oleObj spid="_x0000_s12300" name="CS ChemDraw Drawing" r:id="rId5" imgW="1268915" imgH="1100055" progId="ChemDraw.Document.6.0">
                    <p:embed/>
                  </p:oleObj>
                </mc:Choice>
                <mc:Fallback>
                  <p:oleObj name="CS ChemDraw Drawing" r:id="rId5" imgW="1268915" imgH="1100055" progId="ChemDraw.Document.6.0">
                    <p:embed/>
                    <p:pic>
                      <p:nvPicPr>
                        <p:cNvPr id="2" name="Object 1"/>
                        <p:cNvPicPr/>
                        <p:nvPr/>
                      </p:nvPicPr>
                      <p:blipFill>
                        <a:blip r:embed="rId6"/>
                        <a:stretch>
                          <a:fillRect/>
                        </a:stretch>
                      </p:blipFill>
                      <p:spPr>
                        <a:xfrm>
                          <a:off x="-1817330" y="2849524"/>
                          <a:ext cx="1268413" cy="1100137"/>
                        </a:xfrm>
                        <a:prstGeom prst="rect">
                          <a:avLst/>
                        </a:prstGeom>
                      </p:spPr>
                    </p:pic>
                  </p:oleObj>
                </mc:Fallback>
              </mc:AlternateContent>
            </a:graphicData>
          </a:graphic>
        </p:graphicFrame>
      </p:grpSp>
      <p:sp>
        <p:nvSpPr>
          <p:cNvPr id="22" name="CaixaDeTexto 145">
            <a:extLst>
              <a:ext uri="{FF2B5EF4-FFF2-40B4-BE49-F238E27FC236}">
                <a16:creationId xmlns:a16="http://schemas.microsoft.com/office/drawing/2014/main" id="{1099796C-DA20-49DD-8E12-FF76C3C47E8A}"/>
              </a:ext>
            </a:extLst>
          </p:cNvPr>
          <p:cNvSpPr txBox="1">
            <a:spLocks noChangeAspect="1"/>
          </p:cNvSpPr>
          <p:nvPr/>
        </p:nvSpPr>
        <p:spPr>
          <a:xfrm>
            <a:off x="-158203" y="505055"/>
            <a:ext cx="2962361"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Docking pose of the binding of </a:t>
            </a:r>
            <a:r>
              <a:rPr lang="en-GB" sz="1200" b="1" i="1" dirty="0">
                <a:latin typeface="Arial" panose="020B0604020202020204" pitchFamily="34" charset="0"/>
                <a:cs typeface="Arial" panose="020B0604020202020204" pitchFamily="34" charset="0"/>
              </a:rPr>
              <a:t>hit compound</a:t>
            </a:r>
            <a:r>
              <a:rPr lang="en-GB" sz="1200" b="1" dirty="0">
                <a:latin typeface="Arial" panose="020B0604020202020204" pitchFamily="34" charset="0"/>
                <a:cs typeface="Arial" panose="020B0604020202020204" pitchFamily="34" charset="0"/>
              </a:rPr>
              <a:t> already </a:t>
            </a:r>
            <a:r>
              <a:rPr lang="en-GB" sz="1200" b="1" dirty="0" smtClean="0">
                <a:latin typeface="Arial" panose="020B0604020202020204" pitchFamily="34" charset="0"/>
                <a:cs typeface="Arial" panose="020B0604020202020204" pitchFamily="34" charset="0"/>
              </a:rPr>
              <a:t>identified and MDMX </a:t>
            </a:r>
            <a:r>
              <a:rPr lang="en-GB" sz="1200" b="1" dirty="0">
                <a:latin typeface="Arial" panose="020B0604020202020204" pitchFamily="34" charset="0"/>
                <a:cs typeface="Arial" panose="020B0604020202020204" pitchFamily="34" charset="0"/>
              </a:rPr>
              <a:t>(PDB ID 3LBJ) </a:t>
            </a:r>
          </a:p>
        </p:txBody>
      </p:sp>
    </p:spTree>
    <p:extLst>
      <p:ext uri="{BB962C8B-B14F-4D97-AF65-F5344CB8AC3E}">
        <p14:creationId xmlns:p14="http://schemas.microsoft.com/office/powerpoint/2010/main" val="2210273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7" name="TextBox 6"/>
          <p:cNvSpPr txBox="1"/>
          <p:nvPr/>
        </p:nvSpPr>
        <p:spPr>
          <a:xfrm>
            <a:off x="-152400" y="30121"/>
            <a:ext cx="9524999" cy="461665"/>
          </a:xfrm>
          <a:prstGeom prst="rect">
            <a:avLst/>
          </a:prstGeom>
          <a:solidFill>
            <a:schemeClr val="accent3">
              <a:lumMod val="60000"/>
              <a:lumOff val="40000"/>
            </a:schemeClr>
          </a:solidFill>
        </p:spPr>
        <p:txBody>
          <a:bodyPr wrap="square" rtlCol="0">
            <a:spAutoFit/>
          </a:bodyPr>
          <a:lstStyle/>
          <a:p>
            <a:r>
              <a:rPr lang="fr-FR" sz="2400" b="1" dirty="0"/>
              <a:t>      </a:t>
            </a:r>
            <a:r>
              <a:rPr lang="fr-FR" sz="2400" b="1" dirty="0" err="1"/>
              <a:t>Results</a:t>
            </a:r>
            <a:r>
              <a:rPr lang="fr-FR" sz="2400" b="1" dirty="0"/>
              <a:t> and discussion – </a:t>
            </a:r>
            <a:r>
              <a:rPr lang="fr-FR" sz="2400" b="1" i="1" dirty="0"/>
              <a:t>In silico design</a:t>
            </a:r>
            <a:endParaRPr lang="fr-FR" sz="2400" b="1" dirty="0"/>
          </a:p>
        </p:txBody>
      </p:sp>
      <p:grpSp>
        <p:nvGrpSpPr>
          <p:cNvPr id="10" name="Group 9"/>
          <p:cNvGrpSpPr/>
          <p:nvPr/>
        </p:nvGrpSpPr>
        <p:grpSpPr>
          <a:xfrm>
            <a:off x="407536" y="624931"/>
            <a:ext cx="8694336" cy="4658494"/>
            <a:chOff x="11762917" y="22193641"/>
            <a:chExt cx="8694336" cy="4658494"/>
          </a:xfrm>
        </p:grpSpPr>
        <p:grpSp>
          <p:nvGrpSpPr>
            <p:cNvPr id="11" name="Group 10"/>
            <p:cNvGrpSpPr/>
            <p:nvPr/>
          </p:nvGrpSpPr>
          <p:grpSpPr>
            <a:xfrm>
              <a:off x="13098935" y="22193641"/>
              <a:ext cx="6797653" cy="4127529"/>
              <a:chOff x="4692303" y="10000627"/>
              <a:chExt cx="6797653" cy="4127529"/>
            </a:xfrm>
          </p:grpSpPr>
          <p:sp>
            <p:nvSpPr>
              <p:cNvPr id="23" name="CaixaDeTexto 66">
                <a:extLst>
                  <a:ext uri="{FF2B5EF4-FFF2-40B4-BE49-F238E27FC236}">
                    <a16:creationId xmlns:a16="http://schemas.microsoft.com/office/drawing/2014/main" id="{96D644A0-6D0A-4E0B-AE0A-6A61AA889B39}"/>
                  </a:ext>
                </a:extLst>
              </p:cNvPr>
              <p:cNvSpPr txBox="1"/>
              <p:nvPr/>
            </p:nvSpPr>
            <p:spPr>
              <a:xfrm>
                <a:off x="4692303" y="13229362"/>
                <a:ext cx="1449308" cy="338554"/>
              </a:xfrm>
              <a:prstGeom prst="rect">
                <a:avLst/>
              </a:prstGeom>
              <a:noFill/>
            </p:spPr>
            <p:txBody>
              <a:bodyPr wrap="none" rtlCol="0">
                <a:spAutoFit/>
              </a:bodyPr>
              <a:lstStyle/>
              <a:p>
                <a:r>
                  <a:rPr lang="pt-PT" sz="1600" b="1" dirty="0">
                    <a:solidFill>
                      <a:srgbClr val="B55475"/>
                    </a:solidFill>
                    <a:latin typeface="Arial" panose="020B0604020202020204" pitchFamily="34" charset="0"/>
                    <a:cs typeface="Arial" panose="020B0604020202020204" pitchFamily="34" charset="0"/>
                  </a:rPr>
                  <a:t>Trp23 pocket</a:t>
                </a:r>
                <a:endParaRPr lang="en-GB" sz="1600" b="1" dirty="0">
                  <a:solidFill>
                    <a:srgbClr val="B55475"/>
                  </a:solidFill>
                  <a:latin typeface="Arial" panose="020B0604020202020204" pitchFamily="34" charset="0"/>
                  <a:cs typeface="Arial" panose="020B0604020202020204" pitchFamily="34" charset="0"/>
                </a:endParaRPr>
              </a:p>
            </p:txBody>
          </p:sp>
          <p:sp>
            <p:nvSpPr>
              <p:cNvPr id="27" name="CaixaDeTexto 71">
                <a:extLst>
                  <a:ext uri="{FF2B5EF4-FFF2-40B4-BE49-F238E27FC236}">
                    <a16:creationId xmlns:a16="http://schemas.microsoft.com/office/drawing/2014/main" id="{0969B931-E03C-4826-93C7-D3510DD29AA7}"/>
                  </a:ext>
                </a:extLst>
              </p:cNvPr>
              <p:cNvSpPr txBox="1"/>
              <p:nvPr/>
            </p:nvSpPr>
            <p:spPr>
              <a:xfrm>
                <a:off x="9995636" y="12789006"/>
                <a:ext cx="1494320" cy="338554"/>
              </a:xfrm>
              <a:prstGeom prst="rect">
                <a:avLst/>
              </a:prstGeom>
              <a:noFill/>
              <a:ln>
                <a:noFill/>
              </a:ln>
            </p:spPr>
            <p:txBody>
              <a:bodyPr wrap="none" rtlCol="0">
                <a:spAutoFit/>
              </a:bodyPr>
              <a:lstStyle/>
              <a:p>
                <a:r>
                  <a:rPr lang="pt-PT" sz="1600" b="1" dirty="0">
                    <a:solidFill>
                      <a:srgbClr val="4E75A3"/>
                    </a:solidFill>
                    <a:latin typeface="Arial" panose="020B0604020202020204" pitchFamily="34" charset="0"/>
                    <a:cs typeface="Arial" panose="020B0604020202020204" pitchFamily="34" charset="0"/>
                  </a:rPr>
                  <a:t>Leu26 pocket</a:t>
                </a:r>
                <a:endParaRPr lang="en-GB" sz="1600" b="1" dirty="0">
                  <a:solidFill>
                    <a:srgbClr val="4E75A3"/>
                  </a:solidFill>
                  <a:latin typeface="Arial" panose="020B0604020202020204" pitchFamily="34" charset="0"/>
                  <a:cs typeface="Arial" panose="020B0604020202020204" pitchFamily="34" charset="0"/>
                </a:endParaRPr>
              </a:p>
            </p:txBody>
          </p:sp>
          <p:sp>
            <p:nvSpPr>
              <p:cNvPr id="28" name="CaixaDeTexto 72">
                <a:extLst>
                  <a:ext uri="{FF2B5EF4-FFF2-40B4-BE49-F238E27FC236}">
                    <a16:creationId xmlns:a16="http://schemas.microsoft.com/office/drawing/2014/main" id="{4EDA3D62-D76F-43A0-A320-93A5DF7B67AE}"/>
                  </a:ext>
                </a:extLst>
              </p:cNvPr>
              <p:cNvSpPr txBox="1"/>
              <p:nvPr/>
            </p:nvSpPr>
            <p:spPr>
              <a:xfrm rot="1698803">
                <a:off x="9174761" y="12626326"/>
                <a:ext cx="704039" cy="830997"/>
              </a:xfrm>
              <a:prstGeom prst="rect">
                <a:avLst/>
              </a:prstGeom>
              <a:noFill/>
            </p:spPr>
            <p:txBody>
              <a:bodyPr wrap="none" rtlCol="0">
                <a:spAutoFit/>
              </a:bodyPr>
              <a:lstStyle/>
              <a:p>
                <a:r>
                  <a:rPr lang="pt-PT" sz="1200" dirty="0">
                    <a:solidFill>
                      <a:srgbClr val="4E75A3"/>
                    </a:solidFill>
                    <a:latin typeface="Arial" panose="020B0604020202020204" pitchFamily="34" charset="0"/>
                    <a:cs typeface="Arial" panose="020B0604020202020204" pitchFamily="34" charset="0"/>
                  </a:rPr>
                  <a:t>Val92 -</a:t>
                </a:r>
              </a:p>
              <a:p>
                <a:r>
                  <a:rPr lang="pt-PT" sz="1200" dirty="0">
                    <a:solidFill>
                      <a:srgbClr val="4E75A3"/>
                    </a:solidFill>
                    <a:latin typeface="Arial" panose="020B0604020202020204" pitchFamily="34" charset="0"/>
                    <a:cs typeface="Arial" panose="020B0604020202020204" pitchFamily="34" charset="0"/>
                  </a:rPr>
                  <a:t>Pro95 -</a:t>
                </a:r>
              </a:p>
              <a:p>
                <a:r>
                  <a:rPr lang="pt-PT" sz="1200" dirty="0">
                    <a:solidFill>
                      <a:srgbClr val="4E75A3"/>
                    </a:solidFill>
                    <a:latin typeface="Arial" panose="020B0604020202020204" pitchFamily="34" charset="0"/>
                    <a:cs typeface="Arial" panose="020B0604020202020204" pitchFamily="34" charset="0"/>
                  </a:rPr>
                  <a:t>Leu98 -</a:t>
                </a:r>
              </a:p>
              <a:p>
                <a:r>
                  <a:rPr lang="pt-PT" sz="1200" dirty="0">
                    <a:solidFill>
                      <a:srgbClr val="4E75A3"/>
                    </a:solidFill>
                    <a:latin typeface="Arial" panose="020B0604020202020204" pitchFamily="34" charset="0"/>
                    <a:cs typeface="Arial" panose="020B0604020202020204" pitchFamily="34" charset="0"/>
                  </a:rPr>
                  <a:t>Tyr99 -</a:t>
                </a:r>
              </a:p>
            </p:txBody>
          </p:sp>
          <p:sp>
            <p:nvSpPr>
              <p:cNvPr id="30" name="CaixaDeTexto 75">
                <a:extLst>
                  <a:ext uri="{FF2B5EF4-FFF2-40B4-BE49-F238E27FC236}">
                    <a16:creationId xmlns:a16="http://schemas.microsoft.com/office/drawing/2014/main" id="{4F72D934-1BC5-406D-8BF8-3C7A3A8554AC}"/>
                  </a:ext>
                </a:extLst>
              </p:cNvPr>
              <p:cNvSpPr txBox="1"/>
              <p:nvPr/>
            </p:nvSpPr>
            <p:spPr>
              <a:xfrm>
                <a:off x="8478691" y="10000627"/>
                <a:ext cx="1494320" cy="338554"/>
              </a:xfrm>
              <a:prstGeom prst="rect">
                <a:avLst/>
              </a:prstGeom>
              <a:noFill/>
            </p:spPr>
            <p:txBody>
              <a:bodyPr wrap="none" rtlCol="0">
                <a:spAutoFit/>
              </a:bodyPr>
              <a:lstStyle/>
              <a:p>
                <a:r>
                  <a:rPr lang="pt-PT" sz="1600" b="1" dirty="0">
                    <a:solidFill>
                      <a:srgbClr val="7D9263"/>
                    </a:solidFill>
                    <a:latin typeface="Arial" panose="020B0604020202020204" pitchFamily="34" charset="0"/>
                    <a:cs typeface="Arial" panose="020B0604020202020204" pitchFamily="34" charset="0"/>
                  </a:rPr>
                  <a:t>Leu22 pocket</a:t>
                </a:r>
                <a:endParaRPr lang="en-GB" sz="1600" b="1" dirty="0">
                  <a:solidFill>
                    <a:srgbClr val="7D9263"/>
                  </a:solidFill>
                  <a:latin typeface="Arial" panose="020B0604020202020204" pitchFamily="34" charset="0"/>
                  <a:cs typeface="Arial" panose="020B0604020202020204" pitchFamily="34" charset="0"/>
                </a:endParaRPr>
              </a:p>
            </p:txBody>
          </p:sp>
          <p:grpSp>
            <p:nvGrpSpPr>
              <p:cNvPr id="32" name="Group 31"/>
              <p:cNvGrpSpPr/>
              <p:nvPr/>
            </p:nvGrpSpPr>
            <p:grpSpPr>
              <a:xfrm rot="20973993">
                <a:off x="6101816" y="11653803"/>
                <a:ext cx="2604847" cy="2474353"/>
                <a:chOff x="5156949" y="12571557"/>
                <a:chExt cx="2604847" cy="2474353"/>
              </a:xfrm>
            </p:grpSpPr>
            <p:sp>
              <p:nvSpPr>
                <p:cNvPr id="42" name="CaixaDeTexto 65">
                  <a:extLst>
                    <a:ext uri="{FF2B5EF4-FFF2-40B4-BE49-F238E27FC236}">
                      <a16:creationId xmlns:a16="http://schemas.microsoft.com/office/drawing/2014/main" id="{76355932-AAEE-425D-BDC2-561ABABD22E7}"/>
                    </a:ext>
                  </a:extLst>
                </p:cNvPr>
                <p:cNvSpPr txBox="1"/>
                <p:nvPr/>
              </p:nvSpPr>
              <p:spPr>
                <a:xfrm rot="17522719">
                  <a:off x="5409781" y="13249410"/>
                  <a:ext cx="1838675" cy="1754326"/>
                </a:xfrm>
                <a:prstGeom prst="rect">
                  <a:avLst/>
                </a:prstGeom>
                <a:noFill/>
                <a:ln>
                  <a:noFill/>
                </a:ln>
              </p:spPr>
              <p:txBody>
                <a:bodyPr wrap="square" rtlCol="0">
                  <a:spAutoFit/>
                </a:bodyPr>
                <a:lstStyle/>
                <a:p>
                  <a:r>
                    <a:rPr lang="pt-PT" sz="1200" dirty="0">
                      <a:solidFill>
                        <a:srgbClr val="B55475"/>
                      </a:solidFill>
                      <a:latin typeface="Arial" panose="020B0604020202020204" pitchFamily="34" charset="0"/>
                      <a:cs typeface="Arial" panose="020B0604020202020204" pitchFamily="34" charset="0"/>
                    </a:rPr>
                    <a:t>         - Met54 </a:t>
                  </a:r>
                </a:p>
                <a:p>
                  <a:r>
                    <a:rPr lang="pt-PT" sz="1200" dirty="0">
                      <a:solidFill>
                        <a:srgbClr val="B55475"/>
                      </a:solidFill>
                      <a:latin typeface="Arial" panose="020B0604020202020204" pitchFamily="34" charset="0"/>
                      <a:cs typeface="Arial" panose="020B0604020202020204" pitchFamily="34" charset="0"/>
                    </a:rPr>
                    <a:t>    - Leu56  </a:t>
                  </a:r>
                </a:p>
                <a:p>
                  <a:r>
                    <a:rPr lang="pt-PT" sz="1200" dirty="0">
                      <a:solidFill>
                        <a:srgbClr val="B55475"/>
                      </a:solidFill>
                      <a:latin typeface="Arial" panose="020B0604020202020204" pitchFamily="34" charset="0"/>
                      <a:cs typeface="Arial" panose="020B0604020202020204" pitchFamily="34" charset="0"/>
                    </a:rPr>
                    <a:t> - Gln57 </a:t>
                  </a:r>
                </a:p>
                <a:p>
                  <a:r>
                    <a:rPr lang="pt-PT" sz="1200" dirty="0">
                      <a:solidFill>
                        <a:srgbClr val="B55475"/>
                      </a:solidFill>
                      <a:latin typeface="Arial" panose="020B0604020202020204" pitchFamily="34" charset="0"/>
                      <a:cs typeface="Arial" panose="020B0604020202020204" pitchFamily="34" charset="0"/>
                    </a:rPr>
                    <a:t>- Leu81        </a:t>
                  </a:r>
                </a:p>
                <a:p>
                  <a:r>
                    <a:rPr lang="pt-PT" sz="1200" dirty="0">
                      <a:solidFill>
                        <a:srgbClr val="B55475"/>
                      </a:solidFill>
                      <a:latin typeface="Arial" panose="020B0604020202020204" pitchFamily="34" charset="0"/>
                      <a:cs typeface="Arial" panose="020B0604020202020204" pitchFamily="34" charset="0"/>
                    </a:rPr>
                    <a:t>- Leu85 </a:t>
                  </a:r>
                </a:p>
                <a:p>
                  <a:r>
                    <a:rPr lang="pt-PT" sz="1200" dirty="0">
                      <a:solidFill>
                        <a:srgbClr val="B55475"/>
                      </a:solidFill>
                      <a:latin typeface="Arial" panose="020B0604020202020204" pitchFamily="34" charset="0"/>
                      <a:cs typeface="Arial" panose="020B0604020202020204" pitchFamily="34" charset="0"/>
                    </a:rPr>
                    <a:t> - Phe90 </a:t>
                  </a:r>
                </a:p>
                <a:p>
                  <a:r>
                    <a:rPr lang="pt-PT" sz="1200" dirty="0">
                      <a:solidFill>
                        <a:srgbClr val="B55475"/>
                      </a:solidFill>
                      <a:latin typeface="Arial" panose="020B0604020202020204" pitchFamily="34" charset="0"/>
                      <a:cs typeface="Arial" panose="020B0604020202020204" pitchFamily="34" charset="0"/>
                    </a:rPr>
                    <a:t>   - Lys94     </a:t>
                  </a:r>
                </a:p>
                <a:p>
                  <a:r>
                    <a:rPr lang="pt-PT" sz="1200" dirty="0">
                      <a:solidFill>
                        <a:srgbClr val="B55475"/>
                      </a:solidFill>
                      <a:latin typeface="Arial" panose="020B0604020202020204" pitchFamily="34" charset="0"/>
                      <a:cs typeface="Arial" panose="020B0604020202020204" pitchFamily="34" charset="0"/>
                    </a:rPr>
                    <a:t>       - Val92 </a:t>
                  </a:r>
                </a:p>
                <a:p>
                  <a:r>
                    <a:rPr lang="pt-PT" sz="1200" dirty="0">
                      <a:solidFill>
                        <a:srgbClr val="B55475"/>
                      </a:solidFill>
                      <a:latin typeface="Arial" panose="020B0604020202020204" pitchFamily="34" charset="0"/>
                      <a:cs typeface="Arial" panose="020B0604020202020204" pitchFamily="34" charset="0"/>
                    </a:rPr>
                    <a:t>           - Leu98     </a:t>
                  </a:r>
                </a:p>
              </p:txBody>
            </p:sp>
            <p:sp>
              <p:nvSpPr>
                <p:cNvPr id="43" name="Arco 7">
                  <a:extLst>
                    <a:ext uri="{FF2B5EF4-FFF2-40B4-BE49-F238E27FC236}">
                      <a16:creationId xmlns:a16="http://schemas.microsoft.com/office/drawing/2014/main" id="{F7B2707B-B478-4D44-9EFE-A407EDBFE4D5}"/>
                    </a:ext>
                  </a:extLst>
                </p:cNvPr>
                <p:cNvSpPr/>
                <p:nvPr/>
              </p:nvSpPr>
              <p:spPr>
                <a:xfrm rot="19378087" flipH="1" flipV="1">
                  <a:off x="5156949" y="12571557"/>
                  <a:ext cx="2604847" cy="2380798"/>
                </a:xfrm>
                <a:prstGeom prst="arc">
                  <a:avLst>
                    <a:gd name="adj1" fmla="val 16200000"/>
                    <a:gd name="adj2" fmla="val 1885775"/>
                  </a:avLst>
                </a:prstGeom>
                <a:noFill/>
                <a:ln w="76200" cap="flat" cmpd="sng" algn="ctr">
                  <a:solidFill>
                    <a:srgbClr val="B5547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5475"/>
                    </a:solidFill>
                    <a:effectLst/>
                    <a:uLnTx/>
                    <a:uFillTx/>
                    <a:latin typeface="Arial" panose="020B0604020202020204" pitchFamily="34" charset="0"/>
                    <a:cs typeface="Arial" panose="020B0604020202020204" pitchFamily="34" charset="0"/>
                  </a:endParaRPr>
                </a:p>
              </p:txBody>
            </p:sp>
          </p:grpSp>
          <p:graphicFrame>
            <p:nvGraphicFramePr>
              <p:cNvPr id="33" name="Object 32"/>
              <p:cNvGraphicFramePr>
                <a:graphicFrameLocks noChangeAspect="1"/>
              </p:cNvGraphicFramePr>
              <p:nvPr>
                <p:extLst>
                  <p:ext uri="{D42A27DB-BD31-4B8C-83A1-F6EECF244321}">
                    <p14:modId xmlns:p14="http://schemas.microsoft.com/office/powerpoint/2010/main" val="1427022333"/>
                  </p:ext>
                </p:extLst>
              </p:nvPr>
            </p:nvGraphicFramePr>
            <p:xfrm>
              <a:off x="6554260" y="10912842"/>
              <a:ext cx="2663892" cy="2360064"/>
            </p:xfrm>
            <a:graphic>
              <a:graphicData uri="http://schemas.openxmlformats.org/presentationml/2006/ole">
                <mc:AlternateContent xmlns:mc="http://schemas.openxmlformats.org/markup-compatibility/2006">
                  <mc:Choice xmlns:v="urn:schemas-microsoft-com:vml" Requires="v">
                    <p:oleObj spid="_x0000_s6170" name="CS ChemDraw Drawing" r:id="rId4" imgW="1522224" imgH="1348608" progId="ChemDraw.Document.6.0">
                      <p:embed/>
                    </p:oleObj>
                  </mc:Choice>
                  <mc:Fallback>
                    <p:oleObj name="CS ChemDraw Drawing" r:id="rId4" imgW="1522224" imgH="1348608" progId="ChemDraw.Document.6.0">
                      <p:embed/>
                      <p:pic>
                        <p:nvPicPr>
                          <p:cNvPr id="23" name="Object 22"/>
                          <p:cNvPicPr/>
                          <p:nvPr/>
                        </p:nvPicPr>
                        <p:blipFill>
                          <a:blip r:embed="rId5"/>
                          <a:stretch>
                            <a:fillRect/>
                          </a:stretch>
                        </p:blipFill>
                        <p:spPr>
                          <a:xfrm>
                            <a:off x="6554260" y="10912842"/>
                            <a:ext cx="2663892" cy="2360064"/>
                          </a:xfrm>
                          <a:prstGeom prst="rect">
                            <a:avLst/>
                          </a:prstGeom>
                        </p:spPr>
                      </p:pic>
                    </p:oleObj>
                  </mc:Fallback>
                </mc:AlternateContent>
              </a:graphicData>
            </a:graphic>
          </p:graphicFrame>
          <p:grpSp>
            <p:nvGrpSpPr>
              <p:cNvPr id="34" name="Group 33"/>
              <p:cNvGrpSpPr/>
              <p:nvPr/>
            </p:nvGrpSpPr>
            <p:grpSpPr>
              <a:xfrm>
                <a:off x="5226206" y="10456528"/>
                <a:ext cx="3001181" cy="2958817"/>
                <a:chOff x="4959189" y="10159442"/>
                <a:chExt cx="3001181" cy="2958817"/>
              </a:xfrm>
            </p:grpSpPr>
            <p:sp>
              <p:nvSpPr>
                <p:cNvPr id="38" name="CaixaDeTexto 62">
                  <a:extLst>
                    <a:ext uri="{FF2B5EF4-FFF2-40B4-BE49-F238E27FC236}">
                      <a16:creationId xmlns:a16="http://schemas.microsoft.com/office/drawing/2014/main" id="{D6EC5D54-5A30-4F4F-B548-AF384EC58ACF}"/>
                    </a:ext>
                  </a:extLst>
                </p:cNvPr>
                <p:cNvSpPr txBox="1"/>
                <p:nvPr/>
              </p:nvSpPr>
              <p:spPr>
                <a:xfrm rot="2097861">
                  <a:off x="5813377" y="10701320"/>
                  <a:ext cx="1126888" cy="1200329"/>
                </a:xfrm>
                <a:prstGeom prst="rect">
                  <a:avLst/>
                </a:prstGeom>
                <a:noFill/>
              </p:spPr>
              <p:txBody>
                <a:bodyPr wrap="square" rtlCol="0">
                  <a:spAutoFit/>
                </a:bodyPr>
                <a:lstStyle/>
                <a:p>
                  <a:r>
                    <a:rPr lang="pt-PT" sz="1200" dirty="0">
                      <a:solidFill>
                        <a:srgbClr val="B79315"/>
                      </a:solidFill>
                      <a:latin typeface="Arial" panose="020B0604020202020204" pitchFamily="34" charset="0"/>
                      <a:cs typeface="Arial" panose="020B0604020202020204" pitchFamily="34" charset="0"/>
                    </a:rPr>
                    <a:t>    - Ile60 </a:t>
                  </a:r>
                </a:p>
                <a:p>
                  <a:r>
                    <a:rPr lang="pt-PT" sz="1200" dirty="0">
                      <a:solidFill>
                        <a:srgbClr val="B79315"/>
                      </a:solidFill>
                      <a:latin typeface="Arial" panose="020B0604020202020204" pitchFamily="34" charset="0"/>
                      <a:cs typeface="Arial" panose="020B0604020202020204" pitchFamily="34" charset="0"/>
                    </a:rPr>
                    <a:t>- Met61 </a:t>
                  </a:r>
                </a:p>
                <a:p>
                  <a:r>
                    <a:rPr lang="pt-PT" sz="1200" dirty="0">
                      <a:solidFill>
                        <a:srgbClr val="B79315"/>
                      </a:solidFill>
                      <a:latin typeface="Arial" panose="020B0604020202020204" pitchFamily="34" charset="0"/>
                      <a:cs typeface="Arial" panose="020B0604020202020204" pitchFamily="34" charset="0"/>
                    </a:rPr>
                    <a:t>- Leu65  </a:t>
                  </a:r>
                </a:p>
                <a:p>
                  <a:r>
                    <a:rPr lang="pt-PT" sz="1200" dirty="0">
                      <a:solidFill>
                        <a:srgbClr val="B79315"/>
                      </a:solidFill>
                      <a:latin typeface="Arial" panose="020B0604020202020204" pitchFamily="34" charset="0"/>
                      <a:cs typeface="Arial" panose="020B0604020202020204" pitchFamily="34" charset="0"/>
                    </a:rPr>
                    <a:t>- Tyr66 </a:t>
                  </a:r>
                </a:p>
                <a:p>
                  <a:r>
                    <a:rPr lang="pt-PT" sz="1200" dirty="0">
                      <a:solidFill>
                        <a:srgbClr val="B79315"/>
                      </a:solidFill>
                      <a:latin typeface="Arial" panose="020B0604020202020204" pitchFamily="34" charset="0"/>
                      <a:cs typeface="Arial" panose="020B0604020202020204" pitchFamily="34" charset="0"/>
                    </a:rPr>
                    <a:t>- Gln71</a:t>
                  </a:r>
                </a:p>
                <a:p>
                  <a:r>
                    <a:rPr lang="pt-PT" sz="1200" dirty="0">
                      <a:solidFill>
                        <a:srgbClr val="B79315"/>
                      </a:solidFill>
                      <a:latin typeface="Arial" panose="020B0604020202020204" pitchFamily="34" charset="0"/>
                      <a:cs typeface="Arial" panose="020B0604020202020204" pitchFamily="34" charset="0"/>
                    </a:rPr>
                    <a:t>   - Val74  </a:t>
                  </a:r>
                </a:p>
              </p:txBody>
            </p:sp>
            <p:sp>
              <p:nvSpPr>
                <p:cNvPr id="39" name="CaixaDeTexto 63">
                  <a:extLst>
                    <a:ext uri="{FF2B5EF4-FFF2-40B4-BE49-F238E27FC236}">
                      <a16:creationId xmlns:a16="http://schemas.microsoft.com/office/drawing/2014/main" id="{91656869-351A-4ED2-9CEF-15A643C627B3}"/>
                    </a:ext>
                  </a:extLst>
                </p:cNvPr>
                <p:cNvSpPr txBox="1"/>
                <p:nvPr/>
              </p:nvSpPr>
              <p:spPr>
                <a:xfrm>
                  <a:off x="4959189" y="10159442"/>
                  <a:ext cx="1505540" cy="338554"/>
                </a:xfrm>
                <a:prstGeom prst="rect">
                  <a:avLst/>
                </a:prstGeom>
                <a:noFill/>
              </p:spPr>
              <p:txBody>
                <a:bodyPr wrap="none" rtlCol="0">
                  <a:spAutoFit/>
                </a:bodyPr>
                <a:lstStyle/>
                <a:p>
                  <a:r>
                    <a:rPr lang="pt-PT" sz="1600" b="1" dirty="0">
                      <a:solidFill>
                        <a:srgbClr val="B79315"/>
                      </a:solidFill>
                      <a:latin typeface="Arial" panose="020B0604020202020204" pitchFamily="34" charset="0"/>
                      <a:cs typeface="Arial" panose="020B0604020202020204" pitchFamily="34" charset="0"/>
                    </a:rPr>
                    <a:t>Phe19 pocket</a:t>
                  </a:r>
                  <a:endParaRPr lang="en-GB" sz="1600" b="1" dirty="0">
                    <a:solidFill>
                      <a:srgbClr val="B79315"/>
                    </a:solidFill>
                    <a:latin typeface="Arial" panose="020B0604020202020204" pitchFamily="34" charset="0"/>
                    <a:cs typeface="Arial" panose="020B0604020202020204" pitchFamily="34" charset="0"/>
                  </a:endParaRPr>
                </a:p>
              </p:txBody>
            </p:sp>
            <p:sp>
              <p:nvSpPr>
                <p:cNvPr id="41" name="Arco 7">
                  <a:extLst>
                    <a:ext uri="{FF2B5EF4-FFF2-40B4-BE49-F238E27FC236}">
                      <a16:creationId xmlns:a16="http://schemas.microsoft.com/office/drawing/2014/main" id="{F7B2707B-B478-4D44-9EFE-A407EDBFE4D5}"/>
                    </a:ext>
                  </a:extLst>
                </p:cNvPr>
                <p:cNvSpPr/>
                <p:nvPr/>
              </p:nvSpPr>
              <p:spPr>
                <a:xfrm rot="4658040" flipH="1" flipV="1">
                  <a:off x="5467547" y="10625437"/>
                  <a:ext cx="2604847" cy="2380798"/>
                </a:xfrm>
                <a:prstGeom prst="arc">
                  <a:avLst>
                    <a:gd name="adj1" fmla="val 16200000"/>
                    <a:gd name="adj2" fmla="val 1885775"/>
                  </a:avLst>
                </a:prstGeom>
                <a:noFill/>
                <a:ln w="76200" cap="flat" cmpd="sng" algn="ctr">
                  <a:solidFill>
                    <a:srgbClr val="B7931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5" name="Arco 7">
                <a:extLst>
                  <a:ext uri="{FF2B5EF4-FFF2-40B4-BE49-F238E27FC236}">
                    <a16:creationId xmlns:a16="http://schemas.microsoft.com/office/drawing/2014/main" id="{F7B2707B-B478-4D44-9EFE-A407EDBFE4D5}"/>
                  </a:ext>
                </a:extLst>
              </p:cNvPr>
              <p:cNvSpPr/>
              <p:nvPr/>
            </p:nvSpPr>
            <p:spPr>
              <a:xfrm rot="9634895" flipH="1" flipV="1">
                <a:off x="6439458" y="10365922"/>
                <a:ext cx="2604847" cy="2380798"/>
              </a:xfrm>
              <a:prstGeom prst="arc">
                <a:avLst>
                  <a:gd name="adj1" fmla="val 17099250"/>
                  <a:gd name="adj2" fmla="val 1614638"/>
                </a:avLst>
              </a:prstGeom>
              <a:noFill/>
              <a:ln w="76200" cap="flat" cmpd="sng" algn="ctr">
                <a:solidFill>
                  <a:srgbClr val="7D926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rco 7">
                <a:extLst>
                  <a:ext uri="{FF2B5EF4-FFF2-40B4-BE49-F238E27FC236}">
                    <a16:creationId xmlns:a16="http://schemas.microsoft.com/office/drawing/2014/main" id="{F7B2707B-B478-4D44-9EFE-A407EDBFE4D5}"/>
                  </a:ext>
                </a:extLst>
              </p:cNvPr>
              <p:cNvSpPr/>
              <p:nvPr/>
            </p:nvSpPr>
            <p:spPr>
              <a:xfrm rot="14415275" flipH="1" flipV="1">
                <a:off x="7462470" y="11413030"/>
                <a:ext cx="2604847" cy="2380798"/>
              </a:xfrm>
              <a:prstGeom prst="arc">
                <a:avLst>
                  <a:gd name="adj1" fmla="val 16818592"/>
                  <a:gd name="adj2" fmla="val 924403"/>
                </a:avLst>
              </a:prstGeom>
              <a:noFill/>
              <a:ln w="76200" cap="flat" cmpd="sng" algn="ctr">
                <a:solidFill>
                  <a:srgbClr val="4E75A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CaixaDeTexto 74">
                <a:extLst>
                  <a:ext uri="{FF2B5EF4-FFF2-40B4-BE49-F238E27FC236}">
                    <a16:creationId xmlns:a16="http://schemas.microsoft.com/office/drawing/2014/main" id="{F6C14C52-AFFF-484F-BFFB-1255E08251D5}"/>
                  </a:ext>
                </a:extLst>
              </p:cNvPr>
              <p:cNvSpPr txBox="1"/>
              <p:nvPr/>
            </p:nvSpPr>
            <p:spPr>
              <a:xfrm rot="19208051">
                <a:off x="7944561" y="10203192"/>
                <a:ext cx="1696565" cy="1015663"/>
              </a:xfrm>
              <a:prstGeom prst="rect">
                <a:avLst/>
              </a:prstGeom>
              <a:noFill/>
            </p:spPr>
            <p:txBody>
              <a:bodyPr wrap="square" rtlCol="0">
                <a:spAutoFit/>
              </a:bodyPr>
              <a:lstStyle/>
              <a:p>
                <a:r>
                  <a:rPr lang="pt-PT" sz="1200" dirty="0">
                    <a:solidFill>
                      <a:srgbClr val="7D9263"/>
                    </a:solidFill>
                    <a:latin typeface="Arial" panose="020B0604020202020204" pitchFamily="34" charset="0"/>
                    <a:cs typeface="Arial" panose="020B0604020202020204" pitchFamily="34" charset="0"/>
                  </a:rPr>
                  <a:t>Glu70 - </a:t>
                </a:r>
              </a:p>
              <a:p>
                <a:r>
                  <a:rPr lang="pt-PT" sz="1200" dirty="0">
                    <a:solidFill>
                      <a:srgbClr val="7D9263"/>
                    </a:solidFill>
                    <a:latin typeface="Arial" panose="020B0604020202020204" pitchFamily="34" charset="0"/>
                    <a:cs typeface="Arial" panose="020B0604020202020204" pitchFamily="34" charset="0"/>
                  </a:rPr>
                  <a:t>  Gln71 -   </a:t>
                </a:r>
              </a:p>
              <a:p>
                <a:r>
                  <a:rPr lang="pt-PT" sz="1200" dirty="0">
                    <a:solidFill>
                      <a:srgbClr val="7D9263"/>
                    </a:solidFill>
                    <a:latin typeface="Arial" panose="020B0604020202020204" pitchFamily="34" charset="0"/>
                    <a:cs typeface="Arial" panose="020B0604020202020204" pitchFamily="34" charset="0"/>
                  </a:rPr>
                  <a:t>   His72 -</a:t>
                </a:r>
              </a:p>
              <a:p>
                <a:r>
                  <a:rPr lang="pt-PT" sz="1200" dirty="0">
                    <a:solidFill>
                      <a:srgbClr val="7D9263"/>
                    </a:solidFill>
                    <a:latin typeface="Arial" panose="020B0604020202020204" pitchFamily="34" charset="0"/>
                    <a:cs typeface="Arial" panose="020B0604020202020204" pitchFamily="34" charset="0"/>
                  </a:rPr>
                  <a:t>  Lys93 -</a:t>
                </a:r>
              </a:p>
              <a:p>
                <a:r>
                  <a:rPr lang="pt-PT" sz="1200" dirty="0">
                    <a:solidFill>
                      <a:srgbClr val="7D9263"/>
                    </a:solidFill>
                    <a:latin typeface="Arial" panose="020B0604020202020204" pitchFamily="34" charset="0"/>
                    <a:cs typeface="Arial" panose="020B0604020202020204" pitchFamily="34" charset="0"/>
                  </a:rPr>
                  <a:t>   </a:t>
                </a:r>
              </a:p>
            </p:txBody>
          </p:sp>
        </p:grpSp>
        <p:sp>
          <p:nvSpPr>
            <p:cNvPr id="13" name="TextBox 12"/>
            <p:cNvSpPr txBox="1"/>
            <p:nvPr/>
          </p:nvSpPr>
          <p:spPr>
            <a:xfrm>
              <a:off x="12277298" y="25759974"/>
              <a:ext cx="2448145" cy="830997"/>
            </a:xfrm>
            <a:prstGeom prst="rect">
              <a:avLst/>
            </a:prstGeom>
            <a:solidFill>
              <a:schemeClr val="accent4">
                <a:lumMod val="20000"/>
                <a:lumOff val="80000"/>
              </a:schemeClr>
            </a:solidFill>
            <a:effectLst>
              <a:softEdge rad="63500"/>
            </a:effectLst>
          </p:spPr>
          <p:txBody>
            <a:bodyPr wrap="square" rtlCol="0">
              <a:spAutoFit/>
            </a:bodyPr>
            <a:lstStyle/>
            <a:p>
              <a:pPr algn="ctr"/>
              <a:r>
                <a:rPr lang="pt-PT" sz="1600" dirty="0"/>
                <a:t>Small groups occupy a very small pocket inside the Trp23 pocket</a:t>
              </a:r>
            </a:p>
          </p:txBody>
        </p:sp>
        <p:sp>
          <p:nvSpPr>
            <p:cNvPr id="15" name="TextBox 14"/>
            <p:cNvSpPr txBox="1"/>
            <p:nvPr/>
          </p:nvSpPr>
          <p:spPr>
            <a:xfrm>
              <a:off x="18009108" y="25774917"/>
              <a:ext cx="2448145" cy="1077218"/>
            </a:xfrm>
            <a:prstGeom prst="rect">
              <a:avLst/>
            </a:prstGeom>
            <a:solidFill>
              <a:srgbClr val="4E75A3">
                <a:alpha val="23922"/>
              </a:srgbClr>
            </a:solidFill>
            <a:effectLst>
              <a:softEdge rad="63500"/>
            </a:effectLst>
          </p:spPr>
          <p:txBody>
            <a:bodyPr wrap="square" rtlCol="0">
              <a:spAutoFit/>
            </a:bodyPr>
            <a:lstStyle/>
            <a:p>
              <a:pPr algn="ctr"/>
              <a:r>
                <a:rPr lang="pt-PT" sz="1600" dirty="0"/>
                <a:t>Elongated hydrophobic pocket with  hydrogen donor groups</a:t>
              </a:r>
            </a:p>
            <a:p>
              <a:pPr algn="ctr"/>
              <a:r>
                <a:rPr lang="pt-PT" sz="1600" dirty="0"/>
                <a:t>Flexible groups</a:t>
              </a:r>
            </a:p>
          </p:txBody>
        </p:sp>
        <p:sp>
          <p:nvSpPr>
            <p:cNvPr id="16" name="TextBox 15"/>
            <p:cNvSpPr txBox="1"/>
            <p:nvPr/>
          </p:nvSpPr>
          <p:spPr>
            <a:xfrm>
              <a:off x="17448040" y="22483415"/>
              <a:ext cx="2679176" cy="1077218"/>
            </a:xfrm>
            <a:prstGeom prst="rect">
              <a:avLst/>
            </a:prstGeom>
            <a:solidFill>
              <a:srgbClr val="7D9263">
                <a:alpha val="25098"/>
              </a:srgbClr>
            </a:solidFill>
            <a:effectLst>
              <a:softEdge rad="63500"/>
            </a:effectLst>
          </p:spPr>
          <p:txBody>
            <a:bodyPr wrap="square" rtlCol="0">
              <a:spAutoFit/>
            </a:bodyPr>
            <a:lstStyle/>
            <a:p>
              <a:pPr algn="ctr"/>
              <a:r>
                <a:rPr lang="pt-PT" sz="1600" dirty="0"/>
                <a:t>Groups with hydrogen bearing groups and charges</a:t>
              </a:r>
            </a:p>
            <a:p>
              <a:pPr algn="ctr"/>
              <a:r>
                <a:rPr lang="pt-PT" sz="1600" dirty="0"/>
                <a:t>Increases solubility</a:t>
              </a:r>
            </a:p>
          </p:txBody>
        </p:sp>
        <p:sp>
          <p:nvSpPr>
            <p:cNvPr id="19" name="TextBox 18"/>
            <p:cNvSpPr txBox="1"/>
            <p:nvPr/>
          </p:nvSpPr>
          <p:spPr>
            <a:xfrm>
              <a:off x="11762917" y="22925116"/>
              <a:ext cx="2448145" cy="1569660"/>
            </a:xfrm>
            <a:prstGeom prst="rect">
              <a:avLst/>
            </a:prstGeom>
            <a:solidFill>
              <a:schemeClr val="accent5">
                <a:lumMod val="40000"/>
                <a:lumOff val="60000"/>
              </a:schemeClr>
            </a:solidFill>
            <a:effectLst>
              <a:softEdge rad="63500"/>
            </a:effectLst>
          </p:spPr>
          <p:txBody>
            <a:bodyPr wrap="square" rtlCol="0">
              <a:spAutoFit/>
            </a:bodyPr>
            <a:lstStyle/>
            <a:p>
              <a:pPr algn="ctr"/>
              <a:r>
                <a:rPr lang="pt-PT" sz="1600" dirty="0"/>
                <a:t>Highly hydrophobic pocket with possible hydrogen bonds in residues such as Tyr and Gln</a:t>
              </a:r>
            </a:p>
            <a:p>
              <a:pPr algn="ctr"/>
              <a:r>
                <a:rPr lang="pt-PT" sz="1600" dirty="0"/>
                <a:t>Flexible groups </a:t>
              </a:r>
            </a:p>
          </p:txBody>
        </p:sp>
      </p:grpSp>
      <p:sp>
        <p:nvSpPr>
          <p:cNvPr id="44" name="CaixaDeTexto 48">
            <a:extLst>
              <a:ext uri="{FF2B5EF4-FFF2-40B4-BE49-F238E27FC236}">
                <a16:creationId xmlns:a16="http://schemas.microsoft.com/office/drawing/2014/main" id="{E274E4E8-8EF7-4297-8F2C-4907E3D6303F}"/>
              </a:ext>
            </a:extLst>
          </p:cNvPr>
          <p:cNvSpPr txBox="1"/>
          <p:nvPr/>
        </p:nvSpPr>
        <p:spPr>
          <a:xfrm>
            <a:off x="104399" y="610672"/>
            <a:ext cx="2997180" cy="400110"/>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MDMX optimizations</a:t>
            </a:r>
          </a:p>
        </p:txBody>
      </p:sp>
    </p:spTree>
    <p:extLst>
      <p:ext uri="{BB962C8B-B14F-4D97-AF65-F5344CB8AC3E}">
        <p14:creationId xmlns:p14="http://schemas.microsoft.com/office/powerpoint/2010/main" val="36401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TextBox 6"/>
          <p:cNvSpPr txBox="1"/>
          <p:nvPr/>
        </p:nvSpPr>
        <p:spPr>
          <a:xfrm>
            <a:off x="-152400" y="30121"/>
            <a:ext cx="9524999" cy="461665"/>
          </a:xfrm>
          <a:prstGeom prst="rect">
            <a:avLst/>
          </a:prstGeom>
          <a:solidFill>
            <a:schemeClr val="accent6">
              <a:lumMod val="60000"/>
              <a:lumOff val="40000"/>
            </a:schemeClr>
          </a:solidFill>
        </p:spPr>
        <p:txBody>
          <a:bodyPr wrap="square" rtlCol="0">
            <a:spAutoFit/>
          </a:bodyPr>
          <a:lstStyle/>
          <a:p>
            <a:r>
              <a:rPr lang="fr-FR" sz="2400" b="1" dirty="0"/>
              <a:t>      </a:t>
            </a:r>
            <a:r>
              <a:rPr lang="fr-FR" sz="2400" b="1" dirty="0" err="1"/>
              <a:t>Results</a:t>
            </a:r>
            <a:r>
              <a:rPr lang="fr-FR" sz="2400" b="1" dirty="0"/>
              <a:t> and discussion – </a:t>
            </a:r>
            <a:r>
              <a:rPr lang="fr-FR" sz="2400" b="1" i="1" dirty="0" err="1"/>
              <a:t>Biological</a:t>
            </a:r>
            <a:r>
              <a:rPr lang="fr-FR" sz="2400" b="1" i="1" dirty="0"/>
              <a:t> </a:t>
            </a:r>
            <a:r>
              <a:rPr lang="fr-FR" sz="2400" b="1" i="1" dirty="0" err="1"/>
              <a:t>evaluation</a:t>
            </a:r>
            <a:endParaRPr lang="fr-FR" sz="2400" b="1" dirty="0"/>
          </a:p>
        </p:txBody>
      </p:sp>
      <mc:AlternateContent xmlns:mc="http://schemas.openxmlformats.org/markup-compatibility/2006" xmlns:p14="http://schemas.microsoft.com/office/powerpoint/2010/main">
        <mc:Choice Requires="p14">
          <p:contentPart p14:bwMode="auto" r:id="rId3">
            <p14:nvContentPartPr>
              <p14:cNvPr id="46" name="Tinta 35">
                <a:extLst>
                  <a:ext uri="{FF2B5EF4-FFF2-40B4-BE49-F238E27FC236}">
                    <a16:creationId xmlns:a16="http://schemas.microsoft.com/office/drawing/2014/main" id="{519328C4-6B36-4B70-BF73-4F02B08262E8}"/>
                  </a:ext>
                </a:extLst>
              </p14:cNvPr>
              <p14:cNvContentPartPr/>
              <p14:nvPr/>
            </p14:nvContentPartPr>
            <p14:xfrm>
              <a:off x="4691061" y="852148"/>
              <a:ext cx="9000" cy="360"/>
            </p14:xfrm>
          </p:contentPart>
        </mc:Choice>
        <mc:Fallback xmlns="">
          <p:pic>
            <p:nvPicPr>
              <p:cNvPr id="46" name="Tinta 35">
                <a:extLst>
                  <a:ext uri="{FF2B5EF4-FFF2-40B4-BE49-F238E27FC236}">
                    <a16:creationId xmlns:a16="http://schemas.microsoft.com/office/drawing/2014/main" id="{519328C4-6B36-4B70-BF73-4F02B08262E8}"/>
                  </a:ext>
                </a:extLst>
              </p:cNvPr>
              <p:cNvPicPr/>
              <p:nvPr/>
            </p:nvPicPr>
            <p:blipFill>
              <a:blip r:embed="rId4"/>
              <a:stretch>
                <a:fillRect/>
              </a:stretch>
            </p:blipFill>
            <p:spPr>
              <a:xfrm>
                <a:off x="4673061" y="834148"/>
                <a:ext cx="45000" cy="36360"/>
              </a:xfrm>
              <a:prstGeom prst="rect">
                <a:avLst/>
              </a:prstGeom>
            </p:spPr>
          </p:pic>
        </mc:Fallback>
      </mc:AlternateContent>
      <p:grpSp>
        <p:nvGrpSpPr>
          <p:cNvPr id="25" name="Group 24"/>
          <p:cNvGrpSpPr/>
          <p:nvPr/>
        </p:nvGrpSpPr>
        <p:grpSpPr>
          <a:xfrm>
            <a:off x="3012885" y="914400"/>
            <a:ext cx="3118229" cy="1089936"/>
            <a:chOff x="-1" y="3102467"/>
            <a:chExt cx="3569465" cy="2049138"/>
          </a:xfrm>
        </p:grpSpPr>
        <p:sp>
          <p:nvSpPr>
            <p:cNvPr id="26" name="Rounded Rectangle 25"/>
            <p:cNvSpPr/>
            <p:nvPr/>
          </p:nvSpPr>
          <p:spPr>
            <a:xfrm>
              <a:off x="-1" y="3102467"/>
              <a:ext cx="3569465" cy="2049138"/>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etângulo 7">
              <a:extLst>
                <a:ext uri="{FF2B5EF4-FFF2-40B4-BE49-F238E27FC236}">
                  <a16:creationId xmlns:a16="http://schemas.microsoft.com/office/drawing/2014/main" id="{C108EB05-0028-4612-B5EB-93BAAB66F728}"/>
                </a:ext>
              </a:extLst>
            </p:cNvPr>
            <p:cNvSpPr/>
            <p:nvPr/>
          </p:nvSpPr>
          <p:spPr>
            <a:xfrm>
              <a:off x="130953" y="3322488"/>
              <a:ext cx="3307556" cy="1639471"/>
            </a:xfrm>
            <a:prstGeom prst="rect">
              <a:avLst/>
            </a:prstGeom>
          </p:spPr>
          <p:txBody>
            <a:bodyPr wrap="square">
              <a:spAutoFit/>
            </a:bodyPr>
            <a:lstStyle/>
            <a:p>
              <a:pPr algn="ctr">
                <a:lnSpc>
                  <a:spcPct val="150000"/>
                </a:lnSpc>
              </a:pPr>
              <a:r>
                <a:rPr lang="en-US" b="1" dirty="0"/>
                <a:t>A NEW CHEMICAL LIBRARY OF 30 COMPOUNDS</a:t>
              </a:r>
            </a:p>
          </p:txBody>
        </p:sp>
      </p:grpSp>
      <p:sp>
        <p:nvSpPr>
          <p:cNvPr id="28" name="Retângulo 1">
            <a:extLst>
              <a:ext uri="{FF2B5EF4-FFF2-40B4-BE49-F238E27FC236}">
                <a16:creationId xmlns:a16="http://schemas.microsoft.com/office/drawing/2014/main" id="{7FCDC3B3-1FC5-48AC-B845-661A2BC71CF0}"/>
              </a:ext>
            </a:extLst>
          </p:cNvPr>
          <p:cNvSpPr/>
          <p:nvPr/>
        </p:nvSpPr>
        <p:spPr>
          <a:xfrm>
            <a:off x="380999" y="2661615"/>
            <a:ext cx="3686735" cy="830997"/>
          </a:xfrm>
          <a:prstGeom prst="rect">
            <a:avLst/>
          </a:prstGeom>
          <a:ln w="38100">
            <a:noFill/>
          </a:ln>
        </p:spPr>
        <p:txBody>
          <a:bodyPr wrap="square">
            <a:spAutoFit/>
          </a:bodyPr>
          <a:lstStyle/>
          <a:p>
            <a:pPr marL="285750" indent="-285750" algn="just">
              <a:lnSpc>
                <a:spcPct val="150000"/>
              </a:lnSpc>
              <a:buFont typeface="Wingdings" panose="05000000000000000000" pitchFamily="2" charset="2"/>
              <a:buChar char="ü"/>
            </a:pPr>
            <a:r>
              <a:rPr lang="pt-PT" sz="1600" dirty="0"/>
              <a:t>MDM2 </a:t>
            </a:r>
            <a:r>
              <a:rPr lang="en-US" sz="1600" dirty="0"/>
              <a:t>fluorescence polarization (FP) competitive binding </a:t>
            </a:r>
            <a:r>
              <a:rPr lang="en-US" sz="1600" dirty="0" smtClean="0"/>
              <a:t>assay</a:t>
            </a:r>
            <a:endParaRPr lang="en-US" sz="1600" dirty="0"/>
          </a:p>
        </p:txBody>
      </p:sp>
      <p:grpSp>
        <p:nvGrpSpPr>
          <p:cNvPr id="29" name="Grupo 229">
            <a:extLst>
              <a:ext uri="{FF2B5EF4-FFF2-40B4-BE49-F238E27FC236}">
                <a16:creationId xmlns:a16="http://schemas.microsoft.com/office/drawing/2014/main" id="{93C825C6-1BD9-4F98-91B2-F6C6A679A674}"/>
              </a:ext>
            </a:extLst>
          </p:cNvPr>
          <p:cNvGrpSpPr>
            <a:grpSpLocks noChangeAspect="1"/>
          </p:cNvGrpSpPr>
          <p:nvPr/>
        </p:nvGrpSpPr>
        <p:grpSpPr>
          <a:xfrm rot="7802616">
            <a:off x="3376443" y="2099218"/>
            <a:ext cx="641719" cy="559780"/>
            <a:chOff x="18870085" y="13551451"/>
            <a:chExt cx="965690" cy="753118"/>
          </a:xfrm>
        </p:grpSpPr>
        <p:pic>
          <p:nvPicPr>
            <p:cNvPr id="30" name="Imagem 237">
              <a:extLst>
                <a:ext uri="{FF2B5EF4-FFF2-40B4-BE49-F238E27FC236}">
                  <a16:creationId xmlns:a16="http://schemas.microsoft.com/office/drawing/2014/main" id="{D0DB9C9D-D5BF-4817-941F-23FA2C32B173}"/>
                </a:ext>
              </a:extLst>
            </p:cNvPr>
            <p:cNvPicPr>
              <a:picLocks noChangeAspect="1"/>
            </p:cNvPicPr>
            <p:nvPr/>
          </p:nvPicPr>
          <p:blipFill>
            <a:blip r:embed="rId5">
              <a:duotone>
                <a:schemeClr val="accent6">
                  <a:shade val="45000"/>
                  <a:satMod val="135000"/>
                </a:schemeClr>
                <a:prstClr val="white"/>
              </a:duotone>
            </a:blip>
            <a:stretch>
              <a:fillRect/>
            </a:stretch>
          </p:blipFill>
          <p:spPr>
            <a:xfrm>
              <a:off x="18870085" y="13675896"/>
              <a:ext cx="965690" cy="497477"/>
            </a:xfrm>
            <a:prstGeom prst="rect">
              <a:avLst/>
            </a:prstGeom>
          </p:spPr>
        </p:pic>
        <p:pic>
          <p:nvPicPr>
            <p:cNvPr id="31" name="Tinta 234">
              <a:extLst>
                <a:ext uri="{FF2B5EF4-FFF2-40B4-BE49-F238E27FC236}">
                  <a16:creationId xmlns:a16="http://schemas.microsoft.com/office/drawing/2014/main" id="{9A685EE1-4335-4EA7-96AA-F4D4A8296E56}"/>
                </a:ext>
              </a:extLst>
            </p:cNvPr>
            <p:cNvPicPr/>
            <p:nvPr/>
          </p:nvPicPr>
          <p:blipFill>
            <a:blip r:embed="rId6">
              <a:duotone>
                <a:schemeClr val="accent6">
                  <a:shade val="45000"/>
                  <a:satMod val="135000"/>
                </a:schemeClr>
                <a:prstClr val="white"/>
              </a:duotone>
            </a:blip>
            <a:stretch>
              <a:fillRect/>
            </a:stretch>
          </p:blipFill>
          <p:spPr>
            <a:xfrm>
              <a:off x="18987670" y="13551451"/>
              <a:ext cx="647280" cy="753118"/>
            </a:xfrm>
            <a:prstGeom prst="rect">
              <a:avLst/>
            </a:prstGeom>
          </p:spPr>
        </p:pic>
      </p:grpSp>
      <p:pic>
        <p:nvPicPr>
          <p:cNvPr id="32" name="Imagem 11">
            <a:extLst>
              <a:ext uri="{FF2B5EF4-FFF2-40B4-BE49-F238E27FC236}">
                <a16:creationId xmlns:a16="http://schemas.microsoft.com/office/drawing/2014/main" id="{11A45904-690C-4A2C-8859-4758921B20B0}"/>
              </a:ext>
            </a:extLst>
          </p:cNvPr>
          <p:cNvPicPr>
            <a:picLocks noChangeAspect="1"/>
          </p:cNvPicPr>
          <p:nvPr/>
        </p:nvPicPr>
        <p:blipFill rotWithShape="1">
          <a:blip r:embed="rId7">
            <a:clrChange>
              <a:clrFrom>
                <a:srgbClr val="FFFFFF"/>
              </a:clrFrom>
              <a:clrTo>
                <a:srgbClr val="FFFFFF">
                  <a:alpha val="0"/>
                </a:srgbClr>
              </a:clrTo>
            </a:clrChange>
          </a:blip>
          <a:srcRect l="70299" t="19497" r="18151" b="68141"/>
          <a:stretch/>
        </p:blipFill>
        <p:spPr>
          <a:xfrm rot="262112">
            <a:off x="6809484" y="3787811"/>
            <a:ext cx="1930617" cy="1377679"/>
          </a:xfrm>
          <a:prstGeom prst="rect">
            <a:avLst/>
          </a:prstGeom>
        </p:spPr>
      </p:pic>
      <p:sp>
        <p:nvSpPr>
          <p:cNvPr id="33" name="Retângulo 15">
            <a:extLst>
              <a:ext uri="{FF2B5EF4-FFF2-40B4-BE49-F238E27FC236}">
                <a16:creationId xmlns:a16="http://schemas.microsoft.com/office/drawing/2014/main" id="{A355B8E5-DC7F-47F6-9F6C-23FF1D05BBE5}"/>
              </a:ext>
            </a:extLst>
          </p:cNvPr>
          <p:cNvSpPr/>
          <p:nvPr/>
        </p:nvSpPr>
        <p:spPr>
          <a:xfrm>
            <a:off x="6959052" y="3579092"/>
            <a:ext cx="2082472" cy="400110"/>
          </a:xfrm>
          <a:prstGeom prst="rect">
            <a:avLst/>
          </a:prstGeom>
        </p:spPr>
        <p:txBody>
          <a:bodyPr wrap="square">
            <a:spAutoFit/>
          </a:bodyPr>
          <a:lstStyle/>
          <a:p>
            <a:pPr algn="ctr"/>
            <a:r>
              <a:rPr lang="en-US" sz="2000" b="1" dirty="0">
                <a:solidFill>
                  <a:schemeClr val="accent6">
                    <a:lumMod val="75000"/>
                  </a:schemeClr>
                </a:solidFill>
              </a:rPr>
              <a:t>Current work</a:t>
            </a:r>
          </a:p>
        </p:txBody>
      </p:sp>
      <p:sp>
        <p:nvSpPr>
          <p:cNvPr id="36" name="TextBox 35"/>
          <p:cNvSpPr txBox="1"/>
          <p:nvPr/>
        </p:nvSpPr>
        <p:spPr>
          <a:xfrm>
            <a:off x="687736" y="3944525"/>
            <a:ext cx="2781211" cy="369332"/>
          </a:xfrm>
          <a:prstGeom prst="rect">
            <a:avLst/>
          </a:prstGeom>
          <a:noFill/>
        </p:spPr>
        <p:txBody>
          <a:bodyPr wrap="none" rtlCol="0">
            <a:spAutoFit/>
          </a:bodyPr>
          <a:lstStyle/>
          <a:p>
            <a:r>
              <a:rPr lang="pt-PT" i="1" dirty="0"/>
              <a:t>Hit </a:t>
            </a:r>
            <a:r>
              <a:rPr lang="pt-PT" dirty="0"/>
              <a:t>compound (IC</a:t>
            </a:r>
            <a:r>
              <a:rPr lang="pt-PT" baseline="-25000" dirty="0"/>
              <a:t>50</a:t>
            </a:r>
            <a:r>
              <a:rPr lang="pt-PT" dirty="0"/>
              <a:t>=10µM) </a:t>
            </a:r>
          </a:p>
        </p:txBody>
      </p:sp>
      <p:sp>
        <p:nvSpPr>
          <p:cNvPr id="37" name="Rounded Rectangle 36"/>
          <p:cNvSpPr/>
          <p:nvPr/>
        </p:nvSpPr>
        <p:spPr>
          <a:xfrm>
            <a:off x="609600" y="3774371"/>
            <a:ext cx="2859348" cy="67757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7" name="TextBox 16"/>
          <p:cNvSpPr txBox="1"/>
          <p:nvPr/>
        </p:nvSpPr>
        <p:spPr>
          <a:xfrm>
            <a:off x="5454677" y="5210542"/>
            <a:ext cx="3384523" cy="646331"/>
          </a:xfrm>
          <a:prstGeom prst="rect">
            <a:avLst/>
          </a:prstGeom>
          <a:noFill/>
        </p:spPr>
        <p:txBody>
          <a:bodyPr wrap="square" rtlCol="0">
            <a:spAutoFit/>
          </a:bodyPr>
          <a:lstStyle/>
          <a:p>
            <a:r>
              <a:rPr lang="pt-PT" dirty="0" smtClean="0"/>
              <a:t>2 new compounds more active than the positive control</a:t>
            </a:r>
            <a:endParaRPr lang="pt-PT" dirty="0"/>
          </a:p>
        </p:txBody>
      </p:sp>
      <p:sp>
        <p:nvSpPr>
          <p:cNvPr id="18" name="Rounded Rectangle 17"/>
          <p:cNvSpPr/>
          <p:nvPr/>
        </p:nvSpPr>
        <p:spPr>
          <a:xfrm>
            <a:off x="5410199" y="5189821"/>
            <a:ext cx="3048001" cy="67757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Rectangle 1"/>
          <p:cNvSpPr/>
          <p:nvPr/>
        </p:nvSpPr>
        <p:spPr>
          <a:xfrm>
            <a:off x="4924289" y="2661615"/>
            <a:ext cx="3914911" cy="1569660"/>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sz="1600" dirty="0"/>
              <a:t>Screening of the new library in </a:t>
            </a:r>
            <a:r>
              <a:rPr lang="en-US" sz="1600" dirty="0" smtClean="0"/>
              <a:t>human colorectal carcinoma cell lines </a:t>
            </a:r>
          </a:p>
          <a:p>
            <a:pPr marL="742950" lvl="1" indent="-285750" algn="just">
              <a:lnSpc>
                <a:spcPct val="150000"/>
              </a:lnSpc>
              <a:buFont typeface="Wingdings" panose="05000000000000000000" pitchFamily="2" charset="2"/>
              <a:buChar char="ü"/>
            </a:pPr>
            <a:r>
              <a:rPr lang="en-US" sz="1600" dirty="0" smtClean="0"/>
              <a:t>HCT116 </a:t>
            </a:r>
            <a:r>
              <a:rPr lang="en-US" sz="1600" dirty="0" smtClean="0"/>
              <a:t>p53</a:t>
            </a:r>
            <a:r>
              <a:rPr lang="en-US" sz="1600" i="1" baseline="30000" dirty="0" smtClean="0"/>
              <a:t>(+/+)</a:t>
            </a:r>
            <a:r>
              <a:rPr lang="en-US" sz="1600" dirty="0" smtClean="0"/>
              <a:t> </a:t>
            </a:r>
          </a:p>
          <a:p>
            <a:pPr marL="742950" lvl="1" indent="-285750" algn="just">
              <a:lnSpc>
                <a:spcPct val="150000"/>
              </a:lnSpc>
              <a:buFont typeface="Wingdings" panose="05000000000000000000" pitchFamily="2" charset="2"/>
              <a:buChar char="ü"/>
            </a:pPr>
            <a:r>
              <a:rPr lang="en-US" sz="1600" dirty="0" smtClean="0"/>
              <a:t>HCT116 </a:t>
            </a:r>
            <a:r>
              <a:rPr lang="en-US" sz="1600" dirty="0"/>
              <a:t>p53</a:t>
            </a:r>
            <a:r>
              <a:rPr lang="en-US" sz="1600" i="1" baseline="30000" dirty="0" smtClean="0"/>
              <a:t>(-/-)</a:t>
            </a:r>
            <a:r>
              <a:rPr lang="en-US" sz="1600" dirty="0" smtClean="0"/>
              <a:t> </a:t>
            </a:r>
            <a:endParaRPr lang="en-US" sz="1600" dirty="0"/>
          </a:p>
        </p:txBody>
      </p:sp>
      <p:grpSp>
        <p:nvGrpSpPr>
          <p:cNvPr id="20" name="Grupo 229">
            <a:extLst>
              <a:ext uri="{FF2B5EF4-FFF2-40B4-BE49-F238E27FC236}">
                <a16:creationId xmlns:a16="http://schemas.microsoft.com/office/drawing/2014/main" id="{93C825C6-1BD9-4F98-91B2-F6C6A679A674}"/>
              </a:ext>
            </a:extLst>
          </p:cNvPr>
          <p:cNvGrpSpPr>
            <a:grpSpLocks noChangeAspect="1"/>
          </p:cNvGrpSpPr>
          <p:nvPr/>
        </p:nvGrpSpPr>
        <p:grpSpPr>
          <a:xfrm rot="3713483">
            <a:off x="4968094" y="2116697"/>
            <a:ext cx="641719" cy="559780"/>
            <a:chOff x="18870085" y="13551451"/>
            <a:chExt cx="965690" cy="753118"/>
          </a:xfrm>
        </p:grpSpPr>
        <p:pic>
          <p:nvPicPr>
            <p:cNvPr id="21" name="Imagem 237">
              <a:extLst>
                <a:ext uri="{FF2B5EF4-FFF2-40B4-BE49-F238E27FC236}">
                  <a16:creationId xmlns:a16="http://schemas.microsoft.com/office/drawing/2014/main" id="{D0DB9C9D-D5BF-4817-941F-23FA2C32B173}"/>
                </a:ext>
              </a:extLst>
            </p:cNvPr>
            <p:cNvPicPr>
              <a:picLocks noChangeAspect="1"/>
            </p:cNvPicPr>
            <p:nvPr/>
          </p:nvPicPr>
          <p:blipFill>
            <a:blip r:embed="rId5">
              <a:duotone>
                <a:schemeClr val="accent6">
                  <a:shade val="45000"/>
                  <a:satMod val="135000"/>
                </a:schemeClr>
                <a:prstClr val="white"/>
              </a:duotone>
            </a:blip>
            <a:stretch>
              <a:fillRect/>
            </a:stretch>
          </p:blipFill>
          <p:spPr>
            <a:xfrm>
              <a:off x="18870085" y="13675896"/>
              <a:ext cx="965690" cy="497477"/>
            </a:xfrm>
            <a:prstGeom prst="rect">
              <a:avLst/>
            </a:prstGeom>
          </p:spPr>
        </p:pic>
        <p:pic>
          <p:nvPicPr>
            <p:cNvPr id="22" name="Tinta 234">
              <a:extLst>
                <a:ext uri="{FF2B5EF4-FFF2-40B4-BE49-F238E27FC236}">
                  <a16:creationId xmlns:a16="http://schemas.microsoft.com/office/drawing/2014/main" id="{9A685EE1-4335-4EA7-96AA-F4D4A8296E56}"/>
                </a:ext>
              </a:extLst>
            </p:cNvPr>
            <p:cNvPicPr/>
            <p:nvPr/>
          </p:nvPicPr>
          <p:blipFill>
            <a:blip r:embed="rId6">
              <a:duotone>
                <a:schemeClr val="accent6">
                  <a:shade val="45000"/>
                  <a:satMod val="135000"/>
                </a:schemeClr>
                <a:prstClr val="white"/>
              </a:duotone>
            </a:blip>
            <a:stretch>
              <a:fillRect/>
            </a:stretch>
          </p:blipFill>
          <p:spPr>
            <a:xfrm>
              <a:off x="18987670" y="13551451"/>
              <a:ext cx="647280" cy="753118"/>
            </a:xfrm>
            <a:prstGeom prst="rect">
              <a:avLst/>
            </a:prstGeom>
          </p:spPr>
        </p:pic>
      </p:grpSp>
    </p:spTree>
    <p:extLst>
      <p:ext uri="{BB962C8B-B14F-4D97-AF65-F5344CB8AC3E}">
        <p14:creationId xmlns:p14="http://schemas.microsoft.com/office/powerpoint/2010/main" val="174660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09084" y="2468940"/>
            <a:ext cx="7777716" cy="1569660"/>
          </a:xfrm>
          <a:prstGeom prst="rect">
            <a:avLst/>
          </a:prstGeom>
          <a:noFill/>
        </p:spPr>
        <p:txBody>
          <a:bodyPr wrap="square" rtlCol="0">
            <a:spAutoFit/>
          </a:bodyPr>
          <a:lstStyle/>
          <a:p>
            <a:pPr marL="285750" indent="-285750" algn="just">
              <a:buFont typeface="Wingdings" panose="05000000000000000000" pitchFamily="2" charset="2"/>
              <a:buChar char="ü"/>
            </a:pPr>
            <a:r>
              <a:rPr lang="pt-PT" sz="1600" dirty="0"/>
              <a:t>Spiropyrazoline oxindoles establish the two important pharmacophore interactions: the hydrogen bond between </a:t>
            </a:r>
            <a:r>
              <a:rPr lang="pt-PT" sz="1600" baseline="30000" dirty="0"/>
              <a:t>MDM2</a:t>
            </a:r>
            <a:r>
              <a:rPr lang="pt-PT" sz="1600" dirty="0"/>
              <a:t>Leu54 and NH of the indole </a:t>
            </a:r>
            <a:r>
              <a:rPr lang="pt-PT" sz="1600" dirty="0" smtClean="0"/>
              <a:t>moiety and </a:t>
            </a:r>
            <a:r>
              <a:rPr lang="el-GR" sz="1600" dirty="0" smtClean="0"/>
              <a:t>π</a:t>
            </a:r>
            <a:r>
              <a:rPr lang="pt-PT" sz="1600" dirty="0" smtClean="0"/>
              <a:t>-</a:t>
            </a:r>
            <a:r>
              <a:rPr lang="el-GR" sz="1600" dirty="0"/>
              <a:t> </a:t>
            </a:r>
            <a:r>
              <a:rPr lang="el-GR" sz="1600" dirty="0" smtClean="0"/>
              <a:t>π</a:t>
            </a:r>
            <a:r>
              <a:rPr lang="pt-PT" sz="1600" dirty="0" smtClean="0"/>
              <a:t> stacking interaction with </a:t>
            </a:r>
            <a:r>
              <a:rPr lang="pt-PT" sz="1600" baseline="30000" dirty="0" smtClean="0"/>
              <a:t>MDM2</a:t>
            </a:r>
            <a:r>
              <a:rPr lang="pt-PT" sz="1600" dirty="0" smtClean="0"/>
              <a:t>His96</a:t>
            </a:r>
            <a:endParaRPr lang="pt-PT" sz="1600" dirty="0"/>
          </a:p>
          <a:p>
            <a:pPr marL="285750" indent="-285750" algn="just">
              <a:buFont typeface="Wingdings" panose="05000000000000000000" pitchFamily="2" charset="2"/>
              <a:buChar char="ü"/>
            </a:pPr>
            <a:r>
              <a:rPr lang="pt-PT" sz="1600" dirty="0"/>
              <a:t>Possible interactions around MDMX binding pocket can lead to extra interaction between MDMX and spiropyrazoline oxindoles and help to keep the ligand in the binding pocket.</a:t>
            </a:r>
          </a:p>
        </p:txBody>
      </p:sp>
      <p:sp>
        <p:nvSpPr>
          <p:cNvPr id="18" name="TextBox 17"/>
          <p:cNvSpPr txBox="1"/>
          <p:nvPr/>
        </p:nvSpPr>
        <p:spPr>
          <a:xfrm>
            <a:off x="909084" y="4162961"/>
            <a:ext cx="7777716" cy="1323439"/>
          </a:xfrm>
          <a:prstGeom prst="rect">
            <a:avLst/>
          </a:prstGeom>
          <a:noFill/>
        </p:spPr>
        <p:txBody>
          <a:bodyPr wrap="square" rtlCol="0">
            <a:spAutoFit/>
          </a:bodyPr>
          <a:lstStyle/>
          <a:p>
            <a:pPr marL="285750" indent="-285750" algn="just">
              <a:buFont typeface="Wingdings" panose="05000000000000000000" pitchFamily="2" charset="2"/>
              <a:buChar char="ü"/>
            </a:pPr>
            <a:r>
              <a:rPr lang="pt-PT" sz="1600" dirty="0"/>
              <a:t>It was identified a </a:t>
            </a:r>
            <a:r>
              <a:rPr lang="pt-PT" sz="1600" i="1" dirty="0"/>
              <a:t>hit </a:t>
            </a:r>
            <a:r>
              <a:rPr lang="pt-PT" sz="1600" dirty="0"/>
              <a:t>compound by MDM2 </a:t>
            </a:r>
            <a:r>
              <a:rPr lang="en-US" sz="1600" dirty="0"/>
              <a:t>fluorescence polarization (FP) competitive binding assay.</a:t>
            </a:r>
          </a:p>
          <a:p>
            <a:pPr marL="285750" indent="-285750" algn="just">
              <a:buFont typeface="Wingdings" panose="05000000000000000000" pitchFamily="2" charset="2"/>
              <a:buChar char="ü"/>
            </a:pPr>
            <a:r>
              <a:rPr lang="pt-PT" sz="1600" dirty="0"/>
              <a:t>Currently, it is being performed a screening in several cancer cell lines with </a:t>
            </a:r>
            <a:r>
              <a:rPr lang="pt-PT" sz="1600" i="1" dirty="0"/>
              <a:t>wild-type</a:t>
            </a:r>
            <a:r>
              <a:rPr lang="pt-PT" sz="1600" dirty="0"/>
              <a:t> p53.</a:t>
            </a:r>
          </a:p>
          <a:p>
            <a:pPr marL="285750" indent="-285750" algn="just">
              <a:buFont typeface="Wingdings" panose="05000000000000000000" pitchFamily="2" charset="2"/>
              <a:buChar char="ü"/>
            </a:pPr>
            <a:r>
              <a:rPr lang="pt-PT" sz="1600" dirty="0"/>
              <a:t>MDMX competitive binding assay – FUTURE WORK</a:t>
            </a:r>
          </a:p>
        </p:txBody>
      </p:sp>
      <p:sp>
        <p:nvSpPr>
          <p:cNvPr id="15" name="TextBox 14"/>
          <p:cNvSpPr txBox="1"/>
          <p:nvPr/>
        </p:nvSpPr>
        <p:spPr>
          <a:xfrm>
            <a:off x="909084" y="1197301"/>
            <a:ext cx="7777716" cy="584775"/>
          </a:xfrm>
          <a:prstGeom prst="rect">
            <a:avLst/>
          </a:prstGeom>
          <a:noFill/>
        </p:spPr>
        <p:txBody>
          <a:bodyPr wrap="square" rtlCol="0">
            <a:spAutoFit/>
          </a:bodyPr>
          <a:lstStyle/>
          <a:p>
            <a:pPr marL="285750" indent="-285750" algn="just">
              <a:buFont typeface="Wingdings" panose="05000000000000000000" pitchFamily="2" charset="2"/>
              <a:buChar char="ü"/>
            </a:pPr>
            <a:r>
              <a:rPr lang="pt-PT" sz="1600" dirty="0" smtClean="0"/>
              <a:t>Spiropyrazoline oxindoles are synthetized by 1,3-dipolar cycloaddition between 2-indolinones and nitrile imines form </a:t>
            </a:r>
            <a:r>
              <a:rPr lang="pt-PT" sz="1600" i="1" dirty="0" smtClean="0"/>
              <a:t>in situ</a:t>
            </a:r>
            <a:r>
              <a:rPr lang="pt-PT" sz="1600" dirty="0" smtClean="0"/>
              <a:t> from hydrazonoyl chlorides.</a:t>
            </a:r>
            <a:endParaRPr lang="pt-PT" sz="16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7" name="Picture 6">
            <a:extLst>
              <a:ext uri="{FF2B5EF4-FFF2-40B4-BE49-F238E27FC236}">
                <a16:creationId xmlns:a16="http://schemas.microsoft.com/office/drawing/2014/main"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5" name="TextBox 4"/>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Conclusions</a:t>
            </a:r>
          </a:p>
        </p:txBody>
      </p:sp>
      <p:sp>
        <p:nvSpPr>
          <p:cNvPr id="8" name="Rounded Rectangle 7"/>
          <p:cNvSpPr/>
          <p:nvPr/>
        </p:nvSpPr>
        <p:spPr>
          <a:xfrm>
            <a:off x="914400" y="2455975"/>
            <a:ext cx="7772400" cy="152305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 name="TextBox 8"/>
          <p:cNvSpPr txBox="1"/>
          <p:nvPr/>
        </p:nvSpPr>
        <p:spPr>
          <a:xfrm>
            <a:off x="452735" y="2331873"/>
            <a:ext cx="461665" cy="1444947"/>
          </a:xfrm>
          <a:prstGeom prst="rect">
            <a:avLst/>
          </a:prstGeom>
          <a:noFill/>
        </p:spPr>
        <p:txBody>
          <a:bodyPr vert="vert270" wrap="none" rtlCol="0">
            <a:spAutoFit/>
          </a:bodyPr>
          <a:lstStyle/>
          <a:p>
            <a:r>
              <a:rPr lang="pt-PT" i="1" dirty="0">
                <a:solidFill>
                  <a:schemeClr val="accent3">
                    <a:lumMod val="75000"/>
                  </a:schemeClr>
                </a:solidFill>
              </a:rPr>
              <a:t>In silico design</a:t>
            </a:r>
          </a:p>
        </p:txBody>
      </p:sp>
      <p:sp>
        <p:nvSpPr>
          <p:cNvPr id="13" name="Rounded Rectangle 12"/>
          <p:cNvSpPr/>
          <p:nvPr/>
        </p:nvSpPr>
        <p:spPr>
          <a:xfrm>
            <a:off x="925919" y="914400"/>
            <a:ext cx="7772400" cy="1295400"/>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4" name="TextBox 13"/>
          <p:cNvSpPr txBox="1"/>
          <p:nvPr/>
        </p:nvSpPr>
        <p:spPr>
          <a:xfrm>
            <a:off x="461596" y="914400"/>
            <a:ext cx="461665" cy="1295400"/>
          </a:xfrm>
          <a:prstGeom prst="rect">
            <a:avLst/>
          </a:prstGeom>
          <a:noFill/>
        </p:spPr>
        <p:txBody>
          <a:bodyPr vert="vert270" wrap="square" rtlCol="0">
            <a:spAutoFit/>
          </a:bodyPr>
          <a:lstStyle/>
          <a:p>
            <a:pPr algn="ctr"/>
            <a:r>
              <a:rPr lang="pt-PT" i="1" dirty="0">
                <a:solidFill>
                  <a:schemeClr val="accent4">
                    <a:lumMod val="75000"/>
                  </a:schemeClr>
                </a:solidFill>
              </a:rPr>
              <a:t>Synthesis</a:t>
            </a:r>
          </a:p>
        </p:txBody>
      </p:sp>
      <p:sp>
        <p:nvSpPr>
          <p:cNvPr id="16" name="Rounded Rectangle 15"/>
          <p:cNvSpPr/>
          <p:nvPr/>
        </p:nvSpPr>
        <p:spPr>
          <a:xfrm>
            <a:off x="914400" y="4173990"/>
            <a:ext cx="7772400" cy="12954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7" name="TextBox 16"/>
          <p:cNvSpPr txBox="1"/>
          <p:nvPr/>
        </p:nvSpPr>
        <p:spPr>
          <a:xfrm>
            <a:off x="187255" y="4173990"/>
            <a:ext cx="738664" cy="1382147"/>
          </a:xfrm>
          <a:prstGeom prst="rect">
            <a:avLst/>
          </a:prstGeom>
          <a:noFill/>
        </p:spPr>
        <p:txBody>
          <a:bodyPr vert="vert270" wrap="square" rtlCol="0">
            <a:spAutoFit/>
          </a:bodyPr>
          <a:lstStyle/>
          <a:p>
            <a:pPr algn="ctr"/>
            <a:r>
              <a:rPr lang="pt-PT" i="1" dirty="0">
                <a:solidFill>
                  <a:schemeClr val="accent6">
                    <a:lumMod val="75000"/>
                  </a:schemeClr>
                </a:solidFill>
              </a:rPr>
              <a:t>Biological evaluation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grpSp>
        <p:nvGrpSpPr>
          <p:cNvPr id="7" name="Group 6"/>
          <p:cNvGrpSpPr/>
          <p:nvPr/>
        </p:nvGrpSpPr>
        <p:grpSpPr>
          <a:xfrm>
            <a:off x="102430" y="4443127"/>
            <a:ext cx="2126544" cy="1497364"/>
            <a:chOff x="1089789" y="1311340"/>
            <a:chExt cx="2126544" cy="149736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226" y="1311340"/>
              <a:ext cx="862475" cy="830997"/>
            </a:xfrm>
            <a:prstGeom prst="rect">
              <a:avLst/>
            </a:prstGeom>
          </p:spPr>
        </p:pic>
        <p:sp>
          <p:nvSpPr>
            <p:cNvPr id="9" name="TextBox 8"/>
            <p:cNvSpPr txBox="1"/>
            <p:nvPr/>
          </p:nvSpPr>
          <p:spPr>
            <a:xfrm>
              <a:off x="1089789" y="2070040"/>
              <a:ext cx="2126544" cy="738664"/>
            </a:xfrm>
            <a:prstGeom prst="rect">
              <a:avLst/>
            </a:prstGeom>
            <a:noFill/>
          </p:spPr>
          <p:txBody>
            <a:bodyPr wrap="none" rtlCol="0">
              <a:spAutoFit/>
            </a:bodyPr>
            <a:lstStyle/>
            <a:p>
              <a:r>
                <a:rPr lang="pt-PT" sz="1400" dirty="0">
                  <a:cs typeface="Arial" panose="020B0604020202020204" pitchFamily="34" charset="0"/>
                </a:rPr>
                <a:t>Dr Maria M. M. Santos</a:t>
              </a:r>
            </a:p>
            <a:p>
              <a:r>
                <a:rPr lang="pt-PT" sz="1400" dirty="0">
                  <a:cs typeface="Arial" panose="020B0604020202020204" pitchFamily="34" charset="0"/>
                </a:rPr>
                <a:t>Margarida Espadinha, MSc</a:t>
              </a:r>
            </a:p>
            <a:p>
              <a:r>
                <a:rPr lang="pt-PT" sz="1400" dirty="0">
                  <a:cs typeface="Arial" panose="020B0604020202020204" pitchFamily="34" charset="0"/>
                </a:rPr>
                <a:t>Prof Cecília Rodrigues</a:t>
              </a: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462" y="4136906"/>
            <a:ext cx="2460723" cy="710142"/>
          </a:xfrm>
          <a:prstGeom prst="rect">
            <a:avLst/>
          </a:prstGeom>
        </p:spPr>
      </p:pic>
      <p:sp>
        <p:nvSpPr>
          <p:cNvPr id="11" name="TextBox 10"/>
          <p:cNvSpPr txBox="1"/>
          <p:nvPr/>
        </p:nvSpPr>
        <p:spPr>
          <a:xfrm>
            <a:off x="5349063" y="4828771"/>
            <a:ext cx="2272610" cy="1169551"/>
          </a:xfrm>
          <a:prstGeom prst="rect">
            <a:avLst/>
          </a:prstGeom>
          <a:noFill/>
        </p:spPr>
        <p:txBody>
          <a:bodyPr wrap="none" rtlCol="0">
            <a:spAutoFit/>
          </a:bodyPr>
          <a:lstStyle/>
          <a:p>
            <a:r>
              <a:rPr lang="pt-PT" sz="1400" dirty="0">
                <a:cs typeface="Arial" panose="020B0604020202020204" pitchFamily="34" charset="0"/>
              </a:rPr>
              <a:t>UID/DTP/04138/2019 </a:t>
            </a:r>
          </a:p>
          <a:p>
            <a:r>
              <a:rPr lang="pt-PT" sz="1400" dirty="0">
                <a:cs typeface="Arial" panose="020B0604020202020204" pitchFamily="34" charset="0"/>
              </a:rPr>
              <a:t>CEECIND/01772/2017</a:t>
            </a:r>
          </a:p>
          <a:p>
            <a:r>
              <a:rPr lang="pt-PT" sz="1400" dirty="0">
                <a:cs typeface="Arial" panose="020B0604020202020204" pitchFamily="34" charset="0"/>
              </a:rPr>
              <a:t>PTDC/QUI-QOR/29664/2017</a:t>
            </a:r>
          </a:p>
          <a:p>
            <a:r>
              <a:rPr lang="pt-PT" sz="1400" dirty="0">
                <a:cs typeface="Arial" panose="020B0604020202020204" pitchFamily="34" charset="0"/>
              </a:rPr>
              <a:t>SFRH/BD/117931/2016 </a:t>
            </a:r>
          </a:p>
          <a:p>
            <a:r>
              <a:rPr lang="en-US" sz="1400" dirty="0">
                <a:cs typeface="Arial" panose="020B0604020202020204" pitchFamily="34" charset="0"/>
              </a:rPr>
              <a:t>SFRH/BD/137544/2018</a:t>
            </a:r>
            <a:endParaRPr lang="pt-PT" sz="1400" dirty="0">
              <a:cs typeface="Arial" panose="020B0604020202020204" pitchFamily="34" charset="0"/>
            </a:endParaRPr>
          </a:p>
        </p:txBody>
      </p:sp>
      <p:grpSp>
        <p:nvGrpSpPr>
          <p:cNvPr id="12" name="Group 11"/>
          <p:cNvGrpSpPr/>
          <p:nvPr/>
        </p:nvGrpSpPr>
        <p:grpSpPr>
          <a:xfrm>
            <a:off x="2128400" y="4267200"/>
            <a:ext cx="1608517" cy="1455408"/>
            <a:chOff x="1197414" y="2525215"/>
            <a:chExt cx="1608517" cy="1455408"/>
          </a:xfrm>
        </p:grpSpPr>
        <p:pic>
          <p:nvPicPr>
            <p:cNvPr id="13" name="Imagem 4">
              <a:extLst>
                <a:ext uri="{FF2B5EF4-FFF2-40B4-BE49-F238E27FC236}">
                  <a16:creationId xmlns:a16="http://schemas.microsoft.com/office/drawing/2014/main" id="{09075C28-4DF6-4AA8-9345-C23D82BF3AC7}"/>
                </a:ext>
              </a:extLst>
            </p:cNvPr>
            <p:cNvPicPr>
              <a:picLocks noChangeAspect="1"/>
            </p:cNvPicPr>
            <p:nvPr/>
          </p:nvPicPr>
          <p:blipFill>
            <a:blip r:embed="rId5">
              <a:clrChange>
                <a:clrFrom>
                  <a:srgbClr val="FFFEFD"/>
                </a:clrFrom>
                <a:clrTo>
                  <a:srgbClr val="FFFEFD">
                    <a:alpha val="0"/>
                  </a:srgbClr>
                </a:clrTo>
              </a:clrChange>
            </a:blip>
            <a:stretch>
              <a:fillRect/>
            </a:stretch>
          </p:blipFill>
          <p:spPr>
            <a:xfrm>
              <a:off x="1523658" y="2525215"/>
              <a:ext cx="956028" cy="978868"/>
            </a:xfrm>
            <a:prstGeom prst="rect">
              <a:avLst/>
            </a:prstGeom>
          </p:spPr>
        </p:pic>
        <p:sp>
          <p:nvSpPr>
            <p:cNvPr id="14" name="TextBox 13"/>
            <p:cNvSpPr txBox="1"/>
            <p:nvPr/>
          </p:nvSpPr>
          <p:spPr>
            <a:xfrm>
              <a:off x="1197414" y="3457403"/>
              <a:ext cx="1608517" cy="523220"/>
            </a:xfrm>
            <a:prstGeom prst="rect">
              <a:avLst/>
            </a:prstGeom>
            <a:noFill/>
          </p:spPr>
          <p:txBody>
            <a:bodyPr wrap="none" rtlCol="0">
              <a:spAutoFit/>
            </a:bodyPr>
            <a:lstStyle/>
            <a:p>
              <a:r>
                <a:rPr lang="pt-PT" sz="1400" dirty="0">
                  <a:cs typeface="Arial" panose="020B0604020202020204" pitchFamily="34" charset="0"/>
                </a:rPr>
                <a:t>Prof Maurizio Botta</a:t>
              </a:r>
            </a:p>
            <a:p>
              <a:r>
                <a:rPr lang="pt-PT" sz="1400" dirty="0">
                  <a:cs typeface="Arial" panose="020B0604020202020204" pitchFamily="34" charset="0"/>
                </a:rPr>
                <a:t>Dr Mattia Mori</a:t>
              </a:r>
            </a:p>
          </p:txBody>
        </p:sp>
      </p:grpSp>
      <p:grpSp>
        <p:nvGrpSpPr>
          <p:cNvPr id="15" name="Group 14"/>
          <p:cNvGrpSpPr/>
          <p:nvPr/>
        </p:nvGrpSpPr>
        <p:grpSpPr>
          <a:xfrm>
            <a:off x="3592941" y="4343400"/>
            <a:ext cx="1756122" cy="1170255"/>
            <a:chOff x="1091137" y="3986118"/>
            <a:chExt cx="1756122" cy="1170255"/>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971" y="3986118"/>
              <a:ext cx="826453" cy="826453"/>
            </a:xfrm>
            <a:prstGeom prst="rect">
              <a:avLst/>
            </a:prstGeom>
          </p:spPr>
        </p:pic>
        <p:sp>
          <p:nvSpPr>
            <p:cNvPr id="17" name="TextBox 16"/>
            <p:cNvSpPr txBox="1"/>
            <p:nvPr/>
          </p:nvSpPr>
          <p:spPr>
            <a:xfrm>
              <a:off x="1091137" y="4848596"/>
              <a:ext cx="1756122" cy="307777"/>
            </a:xfrm>
            <a:prstGeom prst="rect">
              <a:avLst/>
            </a:prstGeom>
            <a:noFill/>
          </p:spPr>
          <p:txBody>
            <a:bodyPr wrap="none" rtlCol="0">
              <a:spAutoFit/>
            </a:bodyPr>
            <a:lstStyle/>
            <a:p>
              <a:r>
                <a:rPr lang="pt-PT" sz="1400" dirty="0">
                  <a:cs typeface="Arial" panose="020B0604020202020204" pitchFamily="34" charset="0"/>
                </a:rPr>
                <a:t>Prof Shaomeng Wang</a:t>
              </a:r>
            </a:p>
          </p:txBody>
        </p:sp>
      </p:grpSp>
      <p:pic>
        <p:nvPicPr>
          <p:cNvPr id="18" name="Imagem 110">
            <a:extLst>
              <a:ext uri="{FF2B5EF4-FFF2-40B4-BE49-F238E27FC236}">
                <a16:creationId xmlns:a16="http://schemas.microsoft.com/office/drawing/2014/main" id="{0FCE250A-1614-4EAD-9FE3-ABF2D8030C1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45185" y="4281106"/>
            <a:ext cx="1600200" cy="709928"/>
          </a:xfrm>
          <a:prstGeom prst="rect">
            <a:avLst/>
          </a:prstGeom>
        </p:spPr>
      </p:pic>
      <p:sp>
        <p:nvSpPr>
          <p:cNvPr id="19" name="TextBox 18"/>
          <p:cNvSpPr txBox="1"/>
          <p:nvPr/>
        </p:nvSpPr>
        <p:spPr>
          <a:xfrm>
            <a:off x="7538258" y="4943456"/>
            <a:ext cx="1509324" cy="307777"/>
          </a:xfrm>
          <a:prstGeom prst="rect">
            <a:avLst/>
          </a:prstGeom>
          <a:noFill/>
        </p:spPr>
        <p:txBody>
          <a:bodyPr wrap="none" rtlCol="0">
            <a:spAutoFit/>
          </a:bodyPr>
          <a:lstStyle/>
          <a:p>
            <a:r>
              <a:rPr lang="pt-PT" sz="1400" dirty="0">
                <a:cs typeface="Arial" panose="020B0604020202020204" pitchFamily="34" charset="0"/>
              </a:rPr>
              <a:t>STSM grant 39244</a:t>
            </a:r>
          </a:p>
        </p:txBody>
      </p:sp>
      <p:sp>
        <p:nvSpPr>
          <p:cNvPr id="20" name="TextBox 19"/>
          <p:cNvSpPr txBox="1"/>
          <p:nvPr/>
        </p:nvSpPr>
        <p:spPr>
          <a:xfrm>
            <a:off x="5349063" y="3945956"/>
            <a:ext cx="1083951" cy="338554"/>
          </a:xfrm>
          <a:prstGeom prst="rect">
            <a:avLst/>
          </a:prstGeom>
          <a:noFill/>
        </p:spPr>
        <p:txBody>
          <a:bodyPr wrap="none" rtlCol="0">
            <a:spAutoFit/>
          </a:bodyPr>
          <a:lstStyle/>
          <a:p>
            <a:r>
              <a:rPr lang="pt-PT" sz="1600" i="1" dirty="0"/>
              <a:t>Fundings:</a:t>
            </a:r>
          </a:p>
        </p:txBody>
      </p:sp>
      <p:sp>
        <p:nvSpPr>
          <p:cNvPr id="21" name="TextBox 20"/>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a:t>
            </a:r>
            <a:r>
              <a:rPr lang="fr-FR" sz="2400" b="1" dirty="0" err="1"/>
              <a:t>Acknowledgments</a:t>
            </a:r>
            <a:endParaRPr lang="fr-FR" sz="2400" b="1" dirty="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931909"/>
            <a:ext cx="4113529" cy="274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8448" y="932901"/>
            <a:ext cx="3934552" cy="27669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6200" y="2694458"/>
            <a:ext cx="2259013" cy="219265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990600" y="1777305"/>
            <a:ext cx="7010400" cy="646331"/>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p:txBody>
      </p:sp>
      <p:sp>
        <p:nvSpPr>
          <p:cNvPr id="5" name="Rectangle 4"/>
          <p:cNvSpPr/>
          <p:nvPr/>
        </p:nvSpPr>
        <p:spPr>
          <a:xfrm>
            <a:off x="1295400" y="685800"/>
            <a:ext cx="6553200" cy="830997"/>
          </a:xfrm>
          <a:prstGeom prst="rect">
            <a:avLst/>
          </a:prstGeom>
        </p:spPr>
        <p:txBody>
          <a:bodyPr wrap="square">
            <a:spAutoFit/>
          </a:bodyPr>
          <a:lstStyle/>
          <a:p>
            <a:pPr algn="ctr"/>
            <a:r>
              <a:rPr lang="en-US" sz="2400" b="1" dirty="0"/>
              <a:t>Enhancing anticancer activity of </a:t>
            </a:r>
            <a:r>
              <a:rPr lang="en-US" sz="2400" b="1" dirty="0" err="1"/>
              <a:t>spiropyrazoline</a:t>
            </a:r>
            <a:r>
              <a:rPr lang="en-US" sz="2400" b="1" dirty="0"/>
              <a:t> </a:t>
            </a:r>
            <a:r>
              <a:rPr lang="en-US" sz="2400" b="1" dirty="0" err="1"/>
              <a:t>oxindoles</a:t>
            </a:r>
            <a:r>
              <a:rPr lang="en-US" sz="2400" b="1" dirty="0"/>
              <a:t> by disrupting p53-MDMs PPIs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graphicFrame>
        <p:nvGraphicFramePr>
          <p:cNvPr id="7" name="Objeto 29">
            <a:extLst>
              <a:ext uri="{FF2B5EF4-FFF2-40B4-BE49-F238E27FC236}">
                <a16:creationId xmlns:a16="http://schemas.microsoft.com/office/drawing/2014/main" id="{AFD7167E-B30A-43E6-9F59-1EA89CF33856}"/>
              </a:ext>
            </a:extLst>
          </p:cNvPr>
          <p:cNvGraphicFramePr>
            <a:graphicFrameLocks noChangeAspect="1"/>
          </p:cNvGraphicFramePr>
          <p:nvPr>
            <p:extLst>
              <p:ext uri="{D42A27DB-BD31-4B8C-83A1-F6EECF244321}">
                <p14:modId xmlns:p14="http://schemas.microsoft.com/office/powerpoint/2010/main" val="2779558191"/>
              </p:ext>
            </p:extLst>
          </p:nvPr>
        </p:nvGraphicFramePr>
        <p:xfrm>
          <a:off x="152400" y="2829714"/>
          <a:ext cx="2182813" cy="1927225"/>
        </p:xfrm>
        <a:graphic>
          <a:graphicData uri="http://schemas.openxmlformats.org/presentationml/2006/ole">
            <mc:AlternateContent xmlns:mc="http://schemas.openxmlformats.org/markup-compatibility/2006">
              <mc:Choice xmlns:v="urn:schemas-microsoft-com:vml" Requires="v">
                <p:oleObj spid="_x0000_s13321" name="CS ChemDraw Drawing" r:id="rId5" imgW="1455149" imgH="1284785" progId="ChemDraw.Document.6.0">
                  <p:embed/>
                </p:oleObj>
              </mc:Choice>
              <mc:Fallback>
                <p:oleObj name="CS ChemDraw Drawing" r:id="rId5" imgW="1455149" imgH="1284785" progId="ChemDraw.Document.6.0">
                  <p:embed/>
                  <p:pic>
                    <p:nvPicPr>
                      <p:cNvPr id="40" name="Objeto 29">
                        <a:extLst>
                          <a:ext uri="{FF2B5EF4-FFF2-40B4-BE49-F238E27FC236}">
                            <a16:creationId xmlns:a16="http://schemas.microsoft.com/office/drawing/2014/main" id="{AFD7167E-B30A-43E6-9F59-1EA89CF33856}"/>
                          </a:ext>
                        </a:extLst>
                      </p:cNvPr>
                      <p:cNvPicPr/>
                      <p:nvPr/>
                    </p:nvPicPr>
                    <p:blipFill>
                      <a:blip r:embed="rId6"/>
                      <a:stretch>
                        <a:fillRect/>
                      </a:stretch>
                    </p:blipFill>
                    <p:spPr>
                      <a:xfrm>
                        <a:off x="152400" y="2829714"/>
                        <a:ext cx="2182813" cy="1927225"/>
                      </a:xfrm>
                      <a:prstGeom prst="rect">
                        <a:avLst/>
                      </a:prstGeom>
                    </p:spPr>
                  </p:pic>
                </p:oleObj>
              </mc:Fallback>
            </mc:AlternateContent>
          </a:graphicData>
        </a:graphic>
      </p:graphicFrame>
      <p:grpSp>
        <p:nvGrpSpPr>
          <p:cNvPr id="9" name="Grupo 230">
            <a:extLst>
              <a:ext uri="{FF2B5EF4-FFF2-40B4-BE49-F238E27FC236}">
                <a16:creationId xmlns:a16="http://schemas.microsoft.com/office/drawing/2014/main" id="{569063D9-D4FA-425C-966B-1927968B47AA}"/>
              </a:ext>
            </a:extLst>
          </p:cNvPr>
          <p:cNvGrpSpPr>
            <a:grpSpLocks noChangeAspect="1"/>
          </p:cNvGrpSpPr>
          <p:nvPr/>
        </p:nvGrpSpPr>
        <p:grpSpPr>
          <a:xfrm>
            <a:off x="2432434" y="3525001"/>
            <a:ext cx="482845" cy="368820"/>
            <a:chOff x="24256806" y="13585560"/>
            <a:chExt cx="965690" cy="737640"/>
          </a:xfrm>
        </p:grpSpPr>
        <p:pic>
          <p:nvPicPr>
            <p:cNvPr id="10" name="Imagem 235">
              <a:extLst>
                <a:ext uri="{FF2B5EF4-FFF2-40B4-BE49-F238E27FC236}">
                  <a16:creationId xmlns:a16="http://schemas.microsoft.com/office/drawing/2014/main" id="{17F20887-5482-4D28-80DD-0A7B3E3D0504}"/>
                </a:ext>
              </a:extLst>
            </p:cNvPr>
            <p:cNvPicPr>
              <a:picLocks noChangeAspect="1"/>
            </p:cNvPicPr>
            <p:nvPr/>
          </p:nvPicPr>
          <p:blipFill>
            <a:blip r:embed="rId7"/>
            <a:stretch>
              <a:fillRect/>
            </a:stretch>
          </p:blipFill>
          <p:spPr>
            <a:xfrm>
              <a:off x="24256806" y="13696902"/>
              <a:ext cx="965690" cy="497477"/>
            </a:xfrm>
            <a:prstGeom prst="rect">
              <a:avLst/>
            </a:prstGeom>
          </p:spPr>
        </p:pic>
        <p:pic>
          <p:nvPicPr>
            <p:cNvPr id="11" name="Tinta 235">
              <a:extLst>
                <a:ext uri="{FF2B5EF4-FFF2-40B4-BE49-F238E27FC236}">
                  <a16:creationId xmlns:a16="http://schemas.microsoft.com/office/drawing/2014/main" id="{44AFD0AA-E9CE-4C3C-9A70-6711FD5CBD6C}"/>
                </a:ext>
              </a:extLst>
            </p:cNvPr>
            <p:cNvPicPr/>
            <p:nvPr/>
          </p:nvPicPr>
          <p:blipFill>
            <a:blip r:embed="rId8"/>
            <a:stretch>
              <a:fillRect/>
            </a:stretch>
          </p:blipFill>
          <p:spPr>
            <a:xfrm>
              <a:off x="24377852" y="13585560"/>
              <a:ext cx="622080" cy="737640"/>
            </a:xfrm>
            <a:prstGeom prst="rect">
              <a:avLst/>
            </a:prstGeom>
          </p:spPr>
        </p:pic>
      </p:grpSp>
      <p:pic>
        <p:nvPicPr>
          <p:cNvPr id="24" name="Imagem 67">
            <a:extLst>
              <a:ext uri="{FF2B5EF4-FFF2-40B4-BE49-F238E27FC236}">
                <a16:creationId xmlns:a16="http://schemas.microsoft.com/office/drawing/2014/main" id="{F5BC6E3E-D544-4F20-BFBB-0E505F6F1E1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428" r="40105"/>
          <a:stretch/>
        </p:blipFill>
        <p:spPr>
          <a:xfrm rot="12185930">
            <a:off x="4126548" y="3915309"/>
            <a:ext cx="1511096" cy="1962961"/>
          </a:xfrm>
          <a:prstGeom prst="rect">
            <a:avLst/>
          </a:prstGeom>
        </p:spPr>
      </p:pic>
      <p:pic>
        <p:nvPicPr>
          <p:cNvPr id="25" name="Imagem 33">
            <a:extLst>
              <a:ext uri="{FF2B5EF4-FFF2-40B4-BE49-F238E27FC236}">
                <a16:creationId xmlns:a16="http://schemas.microsoft.com/office/drawing/2014/main" id="{8FA5EE05-3B3C-4F9B-A93B-CD2756CEC92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843" r="42812"/>
          <a:stretch/>
        </p:blipFill>
        <p:spPr>
          <a:xfrm rot="18787106">
            <a:off x="2822971" y="3869001"/>
            <a:ext cx="1365773" cy="1962961"/>
          </a:xfrm>
          <a:prstGeom prst="rect">
            <a:avLst/>
          </a:prstGeom>
        </p:spPr>
      </p:pic>
      <p:sp>
        <p:nvSpPr>
          <p:cNvPr id="27" name="Retângulo 21">
            <a:extLst>
              <a:ext uri="{FF2B5EF4-FFF2-40B4-BE49-F238E27FC236}">
                <a16:creationId xmlns:a16="http://schemas.microsoft.com/office/drawing/2014/main" id="{4F402B46-8162-47C0-B318-34966DA0553C}"/>
              </a:ext>
            </a:extLst>
          </p:cNvPr>
          <p:cNvSpPr/>
          <p:nvPr/>
        </p:nvSpPr>
        <p:spPr>
          <a:xfrm>
            <a:off x="2798506" y="5131713"/>
            <a:ext cx="2523349" cy="430887"/>
          </a:xfrm>
          <a:prstGeom prst="rect">
            <a:avLst/>
          </a:prstGeom>
        </p:spPr>
        <p:txBody>
          <a:bodyPr wrap="square">
            <a:spAutoFit/>
          </a:bodyPr>
          <a:lstStyle/>
          <a:p>
            <a:pPr algn="ctr"/>
            <a:r>
              <a:rPr lang="en-US" sz="2200" b="1" dirty="0">
                <a:effectLst>
                  <a:outerShdw blurRad="38100" dist="38100" dir="2700000" algn="tl">
                    <a:srgbClr val="000000">
                      <a:alpha val="43137"/>
                    </a:srgbClr>
                  </a:outerShdw>
                </a:effectLst>
              </a:rPr>
              <a:t>p53 Reactivation</a:t>
            </a:r>
          </a:p>
        </p:txBody>
      </p:sp>
      <p:sp>
        <p:nvSpPr>
          <p:cNvPr id="34" name="Oval 33">
            <a:extLst>
              <a:ext uri="{FF2B5EF4-FFF2-40B4-BE49-F238E27FC236}">
                <a16:creationId xmlns:a16="http://schemas.microsoft.com/office/drawing/2014/main" id="{0E270F55-1987-485C-AEC1-40320FF090F2}"/>
              </a:ext>
            </a:extLst>
          </p:cNvPr>
          <p:cNvSpPr/>
          <p:nvPr/>
        </p:nvSpPr>
        <p:spPr>
          <a:xfrm>
            <a:off x="748398" y="4712996"/>
            <a:ext cx="843996" cy="392404"/>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tângulo 64">
            <a:extLst>
              <a:ext uri="{FF2B5EF4-FFF2-40B4-BE49-F238E27FC236}">
                <a16:creationId xmlns:a16="http://schemas.microsoft.com/office/drawing/2014/main" id="{F420CF2E-D84A-4C84-8C61-F6D015455C3B}"/>
              </a:ext>
            </a:extLst>
          </p:cNvPr>
          <p:cNvSpPr/>
          <p:nvPr/>
        </p:nvSpPr>
        <p:spPr>
          <a:xfrm>
            <a:off x="364831" y="4740922"/>
            <a:ext cx="1677676" cy="338554"/>
          </a:xfrm>
          <a:prstGeom prst="rect">
            <a:avLst/>
          </a:prstGeom>
        </p:spPr>
        <p:txBody>
          <a:bodyPr wrap="square">
            <a:spAutoFit/>
          </a:bodyPr>
          <a:lstStyle/>
          <a:p>
            <a:pPr algn="ctr"/>
            <a:r>
              <a:rPr lang="en-US" sz="1600" b="1" dirty="0">
                <a:solidFill>
                  <a:schemeClr val="bg1"/>
                </a:solidFill>
              </a:rPr>
              <a:t>inhibitor</a:t>
            </a:r>
          </a:p>
        </p:txBody>
      </p:sp>
      <p:grpSp>
        <p:nvGrpSpPr>
          <p:cNvPr id="41" name="Group 40"/>
          <p:cNvGrpSpPr/>
          <p:nvPr/>
        </p:nvGrpSpPr>
        <p:grpSpPr>
          <a:xfrm>
            <a:off x="2797957" y="1529487"/>
            <a:ext cx="2949713" cy="2384864"/>
            <a:chOff x="2924063" y="1949812"/>
            <a:chExt cx="2949713" cy="2384864"/>
          </a:xfrm>
        </p:grpSpPr>
        <p:pic>
          <p:nvPicPr>
            <p:cNvPr id="26" name="Imagem 28">
              <a:extLst>
                <a:ext uri="{FF2B5EF4-FFF2-40B4-BE49-F238E27FC236}">
                  <a16:creationId xmlns:a16="http://schemas.microsoft.com/office/drawing/2014/main" id="{7E34CD76-19C4-45C5-AD61-DC00E3D3A6E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928" r="27644"/>
            <a:stretch/>
          </p:blipFill>
          <p:spPr>
            <a:xfrm>
              <a:off x="2924063" y="1949812"/>
              <a:ext cx="2286000" cy="2384864"/>
            </a:xfrm>
            <a:prstGeom prst="rect">
              <a:avLst/>
            </a:prstGeom>
          </p:spPr>
        </p:pic>
        <p:sp>
          <p:nvSpPr>
            <p:cNvPr id="28" name="CaixaDeTexto 30">
              <a:extLst>
                <a:ext uri="{FF2B5EF4-FFF2-40B4-BE49-F238E27FC236}">
                  <a16:creationId xmlns:a16="http://schemas.microsoft.com/office/drawing/2014/main" id="{BB36E47B-8104-4F6D-B232-1CF6452C2203}"/>
                </a:ext>
              </a:extLst>
            </p:cNvPr>
            <p:cNvSpPr txBox="1"/>
            <p:nvPr/>
          </p:nvSpPr>
          <p:spPr>
            <a:xfrm>
              <a:off x="3707696" y="2597904"/>
              <a:ext cx="2166080" cy="400110"/>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MDMX</a:t>
              </a:r>
            </a:p>
          </p:txBody>
        </p:sp>
        <p:sp>
          <p:nvSpPr>
            <p:cNvPr id="30" name="Oval 29">
              <a:extLst>
                <a:ext uri="{FF2B5EF4-FFF2-40B4-BE49-F238E27FC236}">
                  <a16:creationId xmlns:a16="http://schemas.microsoft.com/office/drawing/2014/main" id="{0E270F55-1987-485C-AEC1-40320FF090F2}"/>
                </a:ext>
              </a:extLst>
            </p:cNvPr>
            <p:cNvSpPr/>
            <p:nvPr/>
          </p:nvSpPr>
          <p:spPr>
            <a:xfrm>
              <a:off x="3731016" y="3642230"/>
              <a:ext cx="843996" cy="392404"/>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tângulo 64">
              <a:extLst>
                <a:ext uri="{FF2B5EF4-FFF2-40B4-BE49-F238E27FC236}">
                  <a16:creationId xmlns:a16="http://schemas.microsoft.com/office/drawing/2014/main" id="{F420CF2E-D84A-4C84-8C61-F6D015455C3B}"/>
                </a:ext>
              </a:extLst>
            </p:cNvPr>
            <p:cNvSpPr/>
            <p:nvPr/>
          </p:nvSpPr>
          <p:spPr>
            <a:xfrm>
              <a:off x="3347449" y="3670156"/>
              <a:ext cx="1677676" cy="338554"/>
            </a:xfrm>
            <a:prstGeom prst="rect">
              <a:avLst/>
            </a:prstGeom>
          </p:spPr>
          <p:txBody>
            <a:bodyPr wrap="square">
              <a:spAutoFit/>
            </a:bodyPr>
            <a:lstStyle/>
            <a:p>
              <a:pPr algn="ctr"/>
              <a:r>
                <a:rPr lang="en-US" sz="1600" b="1" dirty="0">
                  <a:solidFill>
                    <a:schemeClr val="bg1"/>
                  </a:solidFill>
                </a:rPr>
                <a:t>inhibitor</a:t>
              </a:r>
            </a:p>
          </p:txBody>
        </p:sp>
      </p:grpSp>
      <p:grpSp>
        <p:nvGrpSpPr>
          <p:cNvPr id="8" name="Group 7"/>
          <p:cNvGrpSpPr/>
          <p:nvPr/>
        </p:nvGrpSpPr>
        <p:grpSpPr>
          <a:xfrm>
            <a:off x="3108997" y="2514500"/>
            <a:ext cx="5126072" cy="2161996"/>
            <a:chOff x="3974385" y="2589158"/>
            <a:chExt cx="5126072" cy="2161996"/>
          </a:xfrm>
        </p:grpSpPr>
        <p:pic>
          <p:nvPicPr>
            <p:cNvPr id="23" name="Imagem 29" descr="Uma imagem com interior, bolo&#10;&#10;Descrição gerada automaticamente">
              <a:extLst>
                <a:ext uri="{FF2B5EF4-FFF2-40B4-BE49-F238E27FC236}">
                  <a16:creationId xmlns:a16="http://schemas.microsoft.com/office/drawing/2014/main" id="{2EF21199-4DB5-44C3-B285-98E47C2AE3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3974385" y="2589158"/>
              <a:ext cx="5126072" cy="2161996"/>
            </a:xfrm>
            <a:prstGeom prst="rect">
              <a:avLst/>
            </a:prstGeom>
          </p:spPr>
        </p:pic>
        <p:sp>
          <p:nvSpPr>
            <p:cNvPr id="29" name="CaixaDeTexto 48">
              <a:extLst>
                <a:ext uri="{FF2B5EF4-FFF2-40B4-BE49-F238E27FC236}">
                  <a16:creationId xmlns:a16="http://schemas.microsoft.com/office/drawing/2014/main" id="{E274E4E8-8EF7-4297-8F2C-4907E3D6303F}"/>
                </a:ext>
              </a:extLst>
            </p:cNvPr>
            <p:cNvSpPr txBox="1"/>
            <p:nvPr/>
          </p:nvSpPr>
          <p:spPr>
            <a:xfrm>
              <a:off x="6367755" y="3005026"/>
              <a:ext cx="2166080" cy="400110"/>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MDM2</a:t>
              </a:r>
            </a:p>
          </p:txBody>
        </p:sp>
        <p:sp>
          <p:nvSpPr>
            <p:cNvPr id="38" name="Oval 37">
              <a:extLst>
                <a:ext uri="{FF2B5EF4-FFF2-40B4-BE49-F238E27FC236}">
                  <a16:creationId xmlns:a16="http://schemas.microsoft.com/office/drawing/2014/main" id="{0E270F55-1987-485C-AEC1-40320FF090F2}"/>
                </a:ext>
              </a:extLst>
            </p:cNvPr>
            <p:cNvSpPr/>
            <p:nvPr/>
          </p:nvSpPr>
          <p:spPr>
            <a:xfrm>
              <a:off x="6498156" y="4206936"/>
              <a:ext cx="843996" cy="392404"/>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Retângulo 64">
              <a:extLst>
                <a:ext uri="{FF2B5EF4-FFF2-40B4-BE49-F238E27FC236}">
                  <a16:creationId xmlns:a16="http://schemas.microsoft.com/office/drawing/2014/main" id="{F420CF2E-D84A-4C84-8C61-F6D015455C3B}"/>
                </a:ext>
              </a:extLst>
            </p:cNvPr>
            <p:cNvSpPr/>
            <p:nvPr/>
          </p:nvSpPr>
          <p:spPr>
            <a:xfrm>
              <a:off x="6114589" y="4234862"/>
              <a:ext cx="1677676" cy="338554"/>
            </a:xfrm>
            <a:prstGeom prst="rect">
              <a:avLst/>
            </a:prstGeom>
          </p:spPr>
          <p:txBody>
            <a:bodyPr wrap="square">
              <a:spAutoFit/>
            </a:bodyPr>
            <a:lstStyle/>
            <a:p>
              <a:pPr algn="ctr"/>
              <a:r>
                <a:rPr lang="en-US" sz="1600" b="1" dirty="0">
                  <a:solidFill>
                    <a:schemeClr val="bg1"/>
                  </a:solidFill>
                </a:rPr>
                <a:t>inhibitor</a:t>
              </a:r>
            </a:p>
          </p:txBody>
        </p:sp>
      </p:grpSp>
      <p:grpSp>
        <p:nvGrpSpPr>
          <p:cNvPr id="42" name="Grupo 230">
            <a:extLst>
              <a:ext uri="{FF2B5EF4-FFF2-40B4-BE49-F238E27FC236}">
                <a16:creationId xmlns:a16="http://schemas.microsoft.com/office/drawing/2014/main" id="{569063D9-D4FA-425C-966B-1927968B47AA}"/>
              </a:ext>
            </a:extLst>
          </p:cNvPr>
          <p:cNvGrpSpPr>
            <a:grpSpLocks noChangeAspect="1"/>
          </p:cNvGrpSpPr>
          <p:nvPr/>
        </p:nvGrpSpPr>
        <p:grpSpPr>
          <a:xfrm>
            <a:off x="6858000" y="3522352"/>
            <a:ext cx="482845" cy="368820"/>
            <a:chOff x="24256806" y="13585560"/>
            <a:chExt cx="965690" cy="737640"/>
          </a:xfrm>
        </p:grpSpPr>
        <p:pic>
          <p:nvPicPr>
            <p:cNvPr id="43" name="Imagem 235">
              <a:extLst>
                <a:ext uri="{FF2B5EF4-FFF2-40B4-BE49-F238E27FC236}">
                  <a16:creationId xmlns:a16="http://schemas.microsoft.com/office/drawing/2014/main" id="{17F20887-5482-4D28-80DD-0A7B3E3D0504}"/>
                </a:ext>
              </a:extLst>
            </p:cNvPr>
            <p:cNvPicPr>
              <a:picLocks noChangeAspect="1"/>
            </p:cNvPicPr>
            <p:nvPr/>
          </p:nvPicPr>
          <p:blipFill>
            <a:blip r:embed="rId7"/>
            <a:stretch>
              <a:fillRect/>
            </a:stretch>
          </p:blipFill>
          <p:spPr>
            <a:xfrm>
              <a:off x="24256806" y="13696902"/>
              <a:ext cx="965690" cy="497477"/>
            </a:xfrm>
            <a:prstGeom prst="rect">
              <a:avLst/>
            </a:prstGeom>
          </p:spPr>
        </p:pic>
        <p:pic>
          <p:nvPicPr>
            <p:cNvPr id="44" name="Tinta 235">
              <a:extLst>
                <a:ext uri="{FF2B5EF4-FFF2-40B4-BE49-F238E27FC236}">
                  <a16:creationId xmlns:a16="http://schemas.microsoft.com/office/drawing/2014/main" id="{44AFD0AA-E9CE-4C3C-9A70-6711FD5CBD6C}"/>
                </a:ext>
              </a:extLst>
            </p:cNvPr>
            <p:cNvPicPr/>
            <p:nvPr/>
          </p:nvPicPr>
          <p:blipFill>
            <a:blip r:embed="rId8"/>
            <a:stretch>
              <a:fillRect/>
            </a:stretch>
          </p:blipFill>
          <p:spPr>
            <a:xfrm>
              <a:off x="24377852" y="13585560"/>
              <a:ext cx="622080" cy="737640"/>
            </a:xfrm>
            <a:prstGeom prst="rect">
              <a:avLst/>
            </a:prstGeom>
          </p:spPr>
        </p:pic>
      </p:grpSp>
      <p:sp>
        <p:nvSpPr>
          <p:cNvPr id="45" name="Retângulo 21">
            <a:extLst>
              <a:ext uri="{FF2B5EF4-FFF2-40B4-BE49-F238E27FC236}">
                <a16:creationId xmlns:a16="http://schemas.microsoft.com/office/drawing/2014/main" id="{4F402B46-8162-47C0-B318-34966DA0553C}"/>
              </a:ext>
            </a:extLst>
          </p:cNvPr>
          <p:cNvSpPr/>
          <p:nvPr/>
        </p:nvSpPr>
        <p:spPr>
          <a:xfrm>
            <a:off x="7013640" y="3324690"/>
            <a:ext cx="2523349" cy="769441"/>
          </a:xfrm>
          <a:prstGeom prst="rect">
            <a:avLst/>
          </a:prstGeom>
        </p:spPr>
        <p:txBody>
          <a:bodyPr wrap="square">
            <a:spAutoFit/>
          </a:bodyPr>
          <a:lstStyle/>
          <a:p>
            <a:pPr algn="ctr"/>
            <a:r>
              <a:rPr lang="en-US" sz="2200" b="1" dirty="0" smtClean="0">
                <a:effectLst>
                  <a:outerShdw blurRad="38100" dist="38100" dir="2700000" algn="tl">
                    <a:srgbClr val="000000">
                      <a:alpha val="43137"/>
                    </a:srgbClr>
                  </a:outerShdw>
                </a:effectLst>
              </a:rPr>
              <a:t>TUMOUR SUPPRESSION</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616648"/>
          </a:xfrm>
          <a:prstGeom prst="rect">
            <a:avLst/>
          </a:prstGeom>
          <a:noFill/>
        </p:spPr>
        <p:txBody>
          <a:bodyPr wrap="square" rtlCol="0">
            <a:spAutoFit/>
          </a:bodyPr>
          <a:lstStyle/>
          <a:p>
            <a:pPr algn="just"/>
            <a:r>
              <a:rPr lang="fr-FR" b="1" dirty="0"/>
              <a:t>Abstract: </a:t>
            </a:r>
          </a:p>
          <a:p>
            <a:pPr algn="just"/>
            <a:endParaRPr lang="fr-FR" sz="1600" b="1" dirty="0"/>
          </a:p>
          <a:p>
            <a:pPr algn="just"/>
            <a:r>
              <a:rPr lang="en-GB" sz="1600" dirty="0"/>
              <a:t>The protein p53 is an attractive target in oncology because it can modulate several additional cellular processes that are relevant for the suppression of tumour development. In all types of human cancers, the p53 tumour suppressor function is inactivated by mutation or gene deletion or by negative regulators. For the full reactivation of wild-type p53, both interactions of p53 with the negative regulators have to be inhibited. Due to the lack of dual p53-MDM2/X PPIs inhibitors in clinical trials, it is urgent to develop small molecules that inhibit these interactions. Our research team has been working on the development of </a:t>
            </a:r>
            <a:r>
              <a:rPr lang="en-GB" sz="1600" dirty="0" err="1"/>
              <a:t>spiropyrazoline</a:t>
            </a:r>
            <a:r>
              <a:rPr lang="en-GB" sz="1600" dirty="0"/>
              <a:t> </a:t>
            </a:r>
            <a:r>
              <a:rPr lang="en-GB" sz="1600" dirty="0" err="1"/>
              <a:t>oxindoles</a:t>
            </a:r>
            <a:r>
              <a:rPr lang="en-GB" sz="1600" dirty="0"/>
              <a:t> to obtain dual p53-MDM2/X PPIs inhibitors. Hence, we have already developed derivatives with good </a:t>
            </a:r>
            <a:r>
              <a:rPr lang="en-GB" sz="1600" dirty="0" err="1"/>
              <a:t>antiproliferative</a:t>
            </a:r>
            <a:r>
              <a:rPr lang="en-GB" sz="1600" dirty="0"/>
              <a:t> activities in HCT-116 p53</a:t>
            </a:r>
            <a:r>
              <a:rPr lang="en-GB" sz="1600" i="1" baseline="30000" dirty="0"/>
              <a:t>(+/+)</a:t>
            </a:r>
            <a:r>
              <a:rPr lang="en-GB" sz="1600" dirty="0"/>
              <a:t> human colorectal carcinoma cell line, which induce apoptosis and cell cycle arrest at G0/G1 phase, and lead to a decrease of MDM2 levels. In this communication, we report the </a:t>
            </a:r>
            <a:r>
              <a:rPr lang="en-GB" sz="1600" i="1" dirty="0"/>
              <a:t>hit-to-lead</a:t>
            </a:r>
            <a:r>
              <a:rPr lang="en-GB" sz="1600" dirty="0"/>
              <a:t> optimization of this chemical family for the development of novel p53-MDM2/X interactions inhibitors. Furthermore, we report our most recent optimization of the synthesis of these new </a:t>
            </a:r>
            <a:r>
              <a:rPr lang="en-GB" sz="1600" dirty="0" err="1"/>
              <a:t>spiropyrazoline</a:t>
            </a:r>
            <a:r>
              <a:rPr lang="en-GB" sz="1600" dirty="0"/>
              <a:t> </a:t>
            </a:r>
            <a:r>
              <a:rPr lang="en-GB" sz="1600" dirty="0" err="1"/>
              <a:t>oxindoles</a:t>
            </a:r>
            <a:r>
              <a:rPr lang="en-GB" sz="1600" dirty="0"/>
              <a:t> derivatives and the first preliminary biological results.</a:t>
            </a:r>
            <a:endParaRPr lang="pt-PT" sz="1600" dirty="0"/>
          </a:p>
          <a:p>
            <a:endParaRPr lang="en-US" dirty="0"/>
          </a:p>
          <a:p>
            <a:r>
              <a:rPr lang="fr-FR" b="1" dirty="0"/>
              <a:t>Keywords: </a:t>
            </a:r>
            <a:r>
              <a:rPr lang="pt-PT" sz="1600" dirty="0"/>
              <a:t>p53 activation, spiropyrazoline oxindoles, MDM2, MDMX</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stretch>
            <a:fillRect/>
          </a:stretch>
        </p:blipFill>
        <p:spPr>
          <a:xfrm>
            <a:off x="4590648" y="4080162"/>
            <a:ext cx="1022652" cy="1017871"/>
          </a:xfrm>
          <a:prstGeom prst="rect">
            <a:avLst/>
          </a:prstGeom>
        </p:spPr>
      </p:pic>
      <p:pic>
        <p:nvPicPr>
          <p:cNvPr id="54" name="Picture 53"/>
          <p:cNvPicPr>
            <a:picLocks noChangeAspect="1"/>
          </p:cNvPicPr>
          <p:nvPr/>
        </p:nvPicPr>
        <p:blipFill>
          <a:blip r:embed="rId4"/>
          <a:stretch>
            <a:fillRect/>
          </a:stretch>
        </p:blipFill>
        <p:spPr>
          <a:xfrm>
            <a:off x="3889938" y="3084245"/>
            <a:ext cx="750470" cy="560221"/>
          </a:xfrm>
          <a:prstGeom prst="rect">
            <a:avLst/>
          </a:prstGeom>
        </p:spPr>
      </p:pic>
      <p:sp>
        <p:nvSpPr>
          <p:cNvPr id="3" name="TextBox 2"/>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Introduction – </a:t>
            </a:r>
            <a:r>
              <a:rPr lang="fr-FR" sz="2400" b="1" i="1" dirty="0"/>
              <a:t>p53 </a:t>
            </a:r>
            <a:r>
              <a:rPr lang="fr-FR" sz="2400" b="1" i="1" dirty="0" err="1"/>
              <a:t>tumour</a:t>
            </a:r>
            <a:r>
              <a:rPr lang="fr-FR" sz="2400" b="1" i="1" dirty="0"/>
              <a:t> </a:t>
            </a:r>
            <a:r>
              <a:rPr lang="fr-FR" sz="2400" b="1" i="1" dirty="0" err="1"/>
              <a:t>suppressor</a:t>
            </a:r>
            <a:endParaRPr lang="fr-FR" sz="2400" b="1" i="1" dirty="0"/>
          </a:p>
        </p:txBody>
      </p:sp>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5"/>
            <a:stretch>
              <a:fillRect/>
            </a:stretch>
          </a:blipFill>
        </p:spPr>
      </p:pic>
      <p:pic>
        <p:nvPicPr>
          <p:cNvPr id="4" name="Picture 3"/>
          <p:cNvPicPr>
            <a:picLocks noChangeAspect="1"/>
          </p:cNvPicPr>
          <p:nvPr/>
        </p:nvPicPr>
        <p:blipFill>
          <a:blip r:embed="rId6"/>
          <a:stretch>
            <a:fillRect/>
          </a:stretch>
        </p:blipFill>
        <p:spPr>
          <a:xfrm>
            <a:off x="6846392" y="4627394"/>
            <a:ext cx="1361139" cy="638307"/>
          </a:xfrm>
          <a:prstGeom prst="rect">
            <a:avLst/>
          </a:prstGeom>
        </p:spPr>
      </p:pic>
      <p:pic>
        <p:nvPicPr>
          <p:cNvPr id="6" name="Picture 5"/>
          <p:cNvPicPr>
            <a:picLocks noChangeAspect="1"/>
          </p:cNvPicPr>
          <p:nvPr/>
        </p:nvPicPr>
        <p:blipFill>
          <a:blip r:embed="rId7"/>
          <a:stretch>
            <a:fillRect/>
          </a:stretch>
        </p:blipFill>
        <p:spPr>
          <a:xfrm>
            <a:off x="5398334" y="3155978"/>
            <a:ext cx="1441709" cy="728442"/>
          </a:xfrm>
          <a:prstGeom prst="rect">
            <a:avLst/>
          </a:prstGeom>
        </p:spPr>
      </p:pic>
      <p:sp>
        <p:nvSpPr>
          <p:cNvPr id="10" name="Retângulo 9">
            <a:extLst>
              <a:ext uri="{FF2B5EF4-FFF2-40B4-BE49-F238E27FC236}">
                <a16:creationId xmlns:a16="http://schemas.microsoft.com/office/drawing/2014/main" id="{019E8BA6-50B5-4204-B540-872A6023D9BC}"/>
              </a:ext>
            </a:extLst>
          </p:cNvPr>
          <p:cNvSpPr/>
          <p:nvPr/>
        </p:nvSpPr>
        <p:spPr>
          <a:xfrm>
            <a:off x="-59766" y="5808189"/>
            <a:ext cx="2662908" cy="261610"/>
          </a:xfrm>
          <a:prstGeom prst="rect">
            <a:avLst/>
          </a:prstGeom>
        </p:spPr>
        <p:txBody>
          <a:bodyPr wrap="none">
            <a:spAutoFit/>
          </a:bodyPr>
          <a:lstStyle/>
          <a:p>
            <a:r>
              <a:rPr lang="en-GB" sz="1100" i="1" dirty="0">
                <a:latin typeface="Times New Roman" panose="02020603050405020304" pitchFamily="18" charset="0"/>
                <a:ea typeface="Times New Roman" panose="02020603050405020304" pitchFamily="18" charset="0"/>
                <a:cs typeface="Times New Roman" panose="02020603050405020304" pitchFamily="18" charset="0"/>
              </a:rPr>
              <a:t>Nature Reviews. Cancer </a:t>
            </a:r>
            <a:r>
              <a:rPr lang="en-GB" sz="1100" b="1" dirty="0">
                <a:latin typeface="Times New Roman" panose="02020603050405020304" pitchFamily="18" charset="0"/>
                <a:ea typeface="Times New Roman" panose="02020603050405020304" pitchFamily="18" charset="0"/>
                <a:cs typeface="Times New Roman" panose="02020603050405020304" pitchFamily="18" charset="0"/>
              </a:rPr>
              <a:t>2014</a:t>
            </a:r>
            <a:r>
              <a:rPr lang="en-GB" sz="1100" dirty="0">
                <a:latin typeface="Times New Roman" panose="02020603050405020304" pitchFamily="18" charset="0"/>
                <a:ea typeface="Times New Roman" panose="02020603050405020304" pitchFamily="18" charset="0"/>
                <a:cs typeface="Times New Roman" panose="02020603050405020304" pitchFamily="18" charset="0"/>
              </a:rPr>
              <a:t>, 14, 359-370.</a:t>
            </a:r>
            <a:endParaRPr lang="en-GB" sz="11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8"/>
          <a:stretch>
            <a:fillRect/>
          </a:stretch>
        </p:blipFill>
        <p:spPr>
          <a:xfrm>
            <a:off x="7402830" y="3048000"/>
            <a:ext cx="1365394" cy="1111714"/>
          </a:xfrm>
          <a:prstGeom prst="rect">
            <a:avLst/>
          </a:prstGeom>
        </p:spPr>
      </p:pic>
      <p:sp>
        <p:nvSpPr>
          <p:cNvPr id="20" name="CaixaDeTexto 54">
            <a:extLst>
              <a:ext uri="{FF2B5EF4-FFF2-40B4-BE49-F238E27FC236}">
                <a16:creationId xmlns:a16="http://schemas.microsoft.com/office/drawing/2014/main" id="{D599A1CE-093D-4AEB-B4F0-A0E2BF365759}"/>
              </a:ext>
            </a:extLst>
          </p:cNvPr>
          <p:cNvSpPr txBox="1"/>
          <p:nvPr/>
        </p:nvSpPr>
        <p:spPr>
          <a:xfrm>
            <a:off x="6964279" y="4055572"/>
            <a:ext cx="2242496" cy="523220"/>
          </a:xfrm>
          <a:prstGeom prst="rect">
            <a:avLst/>
          </a:prstGeom>
          <a:noFill/>
        </p:spPr>
        <p:txBody>
          <a:bodyPr wrap="square" rtlCol="0">
            <a:spAutoFit/>
          </a:bodyPr>
          <a:lstStyle/>
          <a:p>
            <a:pPr algn="ctr"/>
            <a:r>
              <a:rPr lang="en-GB" sz="1400" dirty="0">
                <a:cs typeface="Times New Roman" panose="02020603050405020304" pitchFamily="18" charset="0"/>
              </a:rPr>
              <a:t>Opposing metabolic reprogramming</a:t>
            </a:r>
          </a:p>
        </p:txBody>
      </p:sp>
      <p:sp>
        <p:nvSpPr>
          <p:cNvPr id="21" name="CaixaDeTexto 56">
            <a:extLst>
              <a:ext uri="{FF2B5EF4-FFF2-40B4-BE49-F238E27FC236}">
                <a16:creationId xmlns:a16="http://schemas.microsoft.com/office/drawing/2014/main" id="{FD01DB10-DBFF-46F6-ADA2-0117B59FB2DD}"/>
              </a:ext>
            </a:extLst>
          </p:cNvPr>
          <p:cNvSpPr txBox="1"/>
          <p:nvPr/>
        </p:nvSpPr>
        <p:spPr>
          <a:xfrm>
            <a:off x="3756752" y="3615094"/>
            <a:ext cx="1141690" cy="523220"/>
          </a:xfrm>
          <a:prstGeom prst="rect">
            <a:avLst/>
          </a:prstGeom>
          <a:noFill/>
        </p:spPr>
        <p:txBody>
          <a:bodyPr wrap="square" rtlCol="0">
            <a:spAutoFit/>
          </a:bodyPr>
          <a:lstStyle/>
          <a:p>
            <a:pPr algn="ctr"/>
            <a:r>
              <a:rPr lang="en-GB" sz="1400" dirty="0">
                <a:cs typeface="Times New Roman" panose="02020603050405020304" pitchFamily="18" charset="0"/>
              </a:rPr>
              <a:t>Activation autophagy</a:t>
            </a:r>
          </a:p>
        </p:txBody>
      </p:sp>
      <p:sp>
        <p:nvSpPr>
          <p:cNvPr id="22" name="TextBox 21"/>
          <p:cNvSpPr txBox="1"/>
          <p:nvPr/>
        </p:nvSpPr>
        <p:spPr>
          <a:xfrm>
            <a:off x="5722742" y="3629970"/>
            <a:ext cx="1393300" cy="523220"/>
          </a:xfrm>
          <a:prstGeom prst="rect">
            <a:avLst/>
          </a:prstGeom>
          <a:noFill/>
        </p:spPr>
        <p:txBody>
          <a:bodyPr wrap="square" rtlCol="0">
            <a:spAutoFit/>
          </a:bodyPr>
          <a:lstStyle/>
          <a:p>
            <a:pPr algn="ctr"/>
            <a:r>
              <a:rPr lang="pt-PT" sz="1400" dirty="0"/>
              <a:t>Inhibition stem cell self-renewal</a:t>
            </a:r>
          </a:p>
        </p:txBody>
      </p:sp>
      <p:sp>
        <p:nvSpPr>
          <p:cNvPr id="23" name="TextBox 22"/>
          <p:cNvSpPr txBox="1"/>
          <p:nvPr/>
        </p:nvSpPr>
        <p:spPr>
          <a:xfrm>
            <a:off x="6633395" y="5154271"/>
            <a:ext cx="1806203" cy="523220"/>
          </a:xfrm>
          <a:prstGeom prst="rect">
            <a:avLst/>
          </a:prstGeom>
          <a:noFill/>
        </p:spPr>
        <p:txBody>
          <a:bodyPr wrap="square" rtlCol="0">
            <a:spAutoFit/>
          </a:bodyPr>
          <a:lstStyle/>
          <a:p>
            <a:pPr algn="ctr"/>
            <a:r>
              <a:rPr lang="pt-PT" sz="1400" dirty="0"/>
              <a:t>Restrain </a:t>
            </a:r>
            <a:r>
              <a:rPr lang="pt-PT" sz="1400" dirty="0" smtClean="0"/>
              <a:t>invasion </a:t>
            </a:r>
            <a:r>
              <a:rPr lang="pt-PT" sz="1400" dirty="0"/>
              <a:t>and metastasis</a:t>
            </a:r>
          </a:p>
        </p:txBody>
      </p:sp>
      <p:sp>
        <p:nvSpPr>
          <p:cNvPr id="24" name="TextBox 23"/>
          <p:cNvSpPr txBox="1"/>
          <p:nvPr/>
        </p:nvSpPr>
        <p:spPr>
          <a:xfrm>
            <a:off x="3961549" y="4949068"/>
            <a:ext cx="2446070" cy="738664"/>
          </a:xfrm>
          <a:prstGeom prst="rect">
            <a:avLst/>
          </a:prstGeom>
          <a:noFill/>
        </p:spPr>
        <p:txBody>
          <a:bodyPr wrap="square" rtlCol="0">
            <a:spAutoFit/>
          </a:bodyPr>
          <a:lstStyle/>
          <a:p>
            <a:pPr algn="ctr"/>
            <a:r>
              <a:rPr lang="pt-PT" sz="1400" dirty="0"/>
              <a:t>Promote communication</a:t>
            </a:r>
          </a:p>
          <a:p>
            <a:pPr algn="ctr"/>
            <a:r>
              <a:rPr lang="pt-PT" sz="1400" dirty="0"/>
              <a:t>within tumour microenvironment signalling</a:t>
            </a:r>
          </a:p>
        </p:txBody>
      </p:sp>
      <p:sp>
        <p:nvSpPr>
          <p:cNvPr id="25" name="Rounded Rectangle 24"/>
          <p:cNvSpPr/>
          <p:nvPr/>
        </p:nvSpPr>
        <p:spPr>
          <a:xfrm>
            <a:off x="3793579" y="3061015"/>
            <a:ext cx="5291723" cy="2583277"/>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TextBox 26"/>
          <p:cNvSpPr txBox="1"/>
          <p:nvPr/>
        </p:nvSpPr>
        <p:spPr>
          <a:xfrm>
            <a:off x="5146892" y="5682165"/>
            <a:ext cx="2929007" cy="369332"/>
          </a:xfrm>
          <a:prstGeom prst="rect">
            <a:avLst/>
          </a:prstGeom>
          <a:noFill/>
        </p:spPr>
        <p:txBody>
          <a:bodyPr wrap="none" rtlCol="0">
            <a:spAutoFit/>
          </a:bodyPr>
          <a:lstStyle/>
          <a:p>
            <a:r>
              <a:rPr lang="pt-PT" b="1" dirty="0"/>
              <a:t>TUMOUR SUPPRESSION</a:t>
            </a:r>
          </a:p>
        </p:txBody>
      </p:sp>
      <p:pic>
        <p:nvPicPr>
          <p:cNvPr id="28" name="Imagem 220">
            <a:extLst>
              <a:ext uri="{FF2B5EF4-FFF2-40B4-BE49-F238E27FC236}">
                <a16:creationId xmlns:a16="http://schemas.microsoft.com/office/drawing/2014/main" id="{844A52F9-8E0E-473D-A5CC-7FA36B7E8CAA}"/>
              </a:ext>
            </a:extLst>
          </p:cNvPr>
          <p:cNvPicPr>
            <a:picLocks noChangeAspect="1"/>
          </p:cNvPicPr>
          <p:nvPr/>
        </p:nvPicPr>
        <p:blipFill rotWithShape="1">
          <a:blip r:embed="rId9">
            <a:extLst>
              <a:ext uri="{28A0092B-C50C-407E-A947-70E740481C1C}">
                <a14:useLocalDpi xmlns:a14="http://schemas.microsoft.com/office/drawing/2010/main" val="0"/>
              </a:ext>
            </a:extLst>
          </a:blip>
          <a:srcRect l="1883" t="-12604" r="46723" b="52802"/>
          <a:stretch/>
        </p:blipFill>
        <p:spPr>
          <a:xfrm flipH="1">
            <a:off x="4393974" y="1460621"/>
            <a:ext cx="1430271" cy="623333"/>
          </a:xfrm>
          <a:prstGeom prst="rect">
            <a:avLst/>
          </a:prstGeom>
        </p:spPr>
      </p:pic>
      <p:sp>
        <p:nvSpPr>
          <p:cNvPr id="29" name="TextBox 28"/>
          <p:cNvSpPr txBox="1"/>
          <p:nvPr/>
        </p:nvSpPr>
        <p:spPr>
          <a:xfrm>
            <a:off x="4564257" y="1311712"/>
            <a:ext cx="954107" cy="369332"/>
          </a:xfrm>
          <a:prstGeom prst="rect">
            <a:avLst/>
          </a:prstGeom>
          <a:noFill/>
        </p:spPr>
        <p:txBody>
          <a:bodyPr wrap="none" rtlCol="0">
            <a:spAutoFit/>
          </a:bodyPr>
          <a:lstStyle/>
          <a:p>
            <a:r>
              <a:rPr lang="pt-PT" dirty="0"/>
              <a:t>triggers</a:t>
            </a:r>
          </a:p>
        </p:txBody>
      </p:sp>
      <p:graphicFrame>
        <p:nvGraphicFramePr>
          <p:cNvPr id="31" name="Objeto 14">
            <a:extLst>
              <a:ext uri="{FF2B5EF4-FFF2-40B4-BE49-F238E27FC236}">
                <a16:creationId xmlns:a16="http://schemas.microsoft.com/office/drawing/2014/main" id="{6A456949-E293-430B-A9E4-8DE1AED34A65}"/>
              </a:ext>
            </a:extLst>
          </p:cNvPr>
          <p:cNvGraphicFramePr>
            <a:graphicFrameLocks noChangeAspect="1"/>
          </p:cNvGraphicFramePr>
          <p:nvPr>
            <p:extLst>
              <p:ext uri="{D42A27DB-BD31-4B8C-83A1-F6EECF244321}">
                <p14:modId xmlns:p14="http://schemas.microsoft.com/office/powerpoint/2010/main" val="2167958847"/>
              </p:ext>
            </p:extLst>
          </p:nvPr>
        </p:nvGraphicFramePr>
        <p:xfrm>
          <a:off x="2792038" y="929191"/>
          <a:ext cx="1689501" cy="1785954"/>
        </p:xfrm>
        <a:graphic>
          <a:graphicData uri="http://schemas.openxmlformats.org/presentationml/2006/ole">
            <mc:AlternateContent xmlns:mc="http://schemas.openxmlformats.org/markup-compatibility/2006">
              <mc:Choice xmlns:v="urn:schemas-microsoft-com:vml" Requires="v">
                <p:oleObj spid="_x0000_s1092" name="CS ChemDraw Drawing" r:id="rId10" imgW="4254544" imgH="4496816" progId="ChemDraw.Document.6.0">
                  <p:embed/>
                </p:oleObj>
              </mc:Choice>
              <mc:Fallback>
                <p:oleObj name="CS ChemDraw Drawing" r:id="rId10" imgW="4254544" imgH="4496816" progId="ChemDraw.Document.6.0">
                  <p:embed/>
                  <p:pic>
                    <p:nvPicPr>
                      <p:cNvPr id="114" name="Objeto 14">
                        <a:extLst>
                          <a:ext uri="{FF2B5EF4-FFF2-40B4-BE49-F238E27FC236}">
                            <a16:creationId xmlns:a16="http://schemas.microsoft.com/office/drawing/2014/main" id="{6A456949-E293-430B-A9E4-8DE1AED34A65}"/>
                          </a:ext>
                        </a:extLst>
                      </p:cNvPr>
                      <p:cNvPicPr/>
                      <p:nvPr/>
                    </p:nvPicPr>
                    <p:blipFill>
                      <a:blip r:embed="rId11"/>
                      <a:stretch>
                        <a:fillRect/>
                      </a:stretch>
                    </p:blipFill>
                    <p:spPr>
                      <a:xfrm>
                        <a:off x="2792038" y="929191"/>
                        <a:ext cx="1689501" cy="1785954"/>
                      </a:xfrm>
                      <a:prstGeom prst="rect">
                        <a:avLst/>
                      </a:prstGeom>
                    </p:spPr>
                  </p:pic>
                </p:oleObj>
              </mc:Fallback>
            </mc:AlternateContent>
          </a:graphicData>
        </a:graphic>
      </p:graphicFrame>
      <p:sp>
        <p:nvSpPr>
          <p:cNvPr id="32" name="TextBox 31"/>
          <p:cNvSpPr txBox="1"/>
          <p:nvPr/>
        </p:nvSpPr>
        <p:spPr>
          <a:xfrm>
            <a:off x="2387173" y="2655582"/>
            <a:ext cx="2534652" cy="369332"/>
          </a:xfrm>
          <a:prstGeom prst="rect">
            <a:avLst/>
          </a:prstGeom>
          <a:noFill/>
        </p:spPr>
        <p:txBody>
          <a:bodyPr wrap="square" rtlCol="0">
            <a:spAutoFit/>
          </a:bodyPr>
          <a:lstStyle/>
          <a:p>
            <a:pPr algn="ctr"/>
            <a:r>
              <a:rPr lang="pt-PT" b="1" dirty="0"/>
              <a:t>p</a:t>
            </a:r>
            <a:r>
              <a:rPr lang="pt-PT" b="1" dirty="0" smtClean="0"/>
              <a:t>53 </a:t>
            </a:r>
            <a:r>
              <a:rPr lang="pt-PT" b="1" dirty="0" smtClean="0"/>
              <a:t>is activated</a:t>
            </a:r>
            <a:endParaRPr lang="pt-PT" b="1" dirty="0"/>
          </a:p>
        </p:txBody>
      </p:sp>
      <p:pic>
        <p:nvPicPr>
          <p:cNvPr id="35" name="Picture 34"/>
          <p:cNvPicPr>
            <a:picLocks noChangeAspect="1"/>
          </p:cNvPicPr>
          <p:nvPr/>
        </p:nvPicPr>
        <p:blipFill>
          <a:blip r:embed="rId12"/>
          <a:stretch>
            <a:fillRect/>
          </a:stretch>
        </p:blipFill>
        <p:spPr>
          <a:xfrm>
            <a:off x="1459177" y="3175630"/>
            <a:ext cx="492950" cy="781966"/>
          </a:xfrm>
          <a:prstGeom prst="rect">
            <a:avLst/>
          </a:prstGeom>
        </p:spPr>
      </p:pic>
      <p:pic>
        <p:nvPicPr>
          <p:cNvPr id="36" name="Picture 35"/>
          <p:cNvPicPr>
            <a:picLocks noChangeAspect="1"/>
          </p:cNvPicPr>
          <p:nvPr/>
        </p:nvPicPr>
        <p:blipFill>
          <a:blip r:embed="rId13"/>
          <a:stretch>
            <a:fillRect/>
          </a:stretch>
        </p:blipFill>
        <p:spPr>
          <a:xfrm>
            <a:off x="1857949" y="4014055"/>
            <a:ext cx="789046" cy="580481"/>
          </a:xfrm>
          <a:prstGeom prst="rect">
            <a:avLst/>
          </a:prstGeom>
        </p:spPr>
      </p:pic>
      <p:pic>
        <p:nvPicPr>
          <p:cNvPr id="37" name="Picture 36"/>
          <p:cNvPicPr>
            <a:picLocks noChangeAspect="1"/>
          </p:cNvPicPr>
          <p:nvPr/>
        </p:nvPicPr>
        <p:blipFill>
          <a:blip r:embed="rId14"/>
          <a:stretch>
            <a:fillRect/>
          </a:stretch>
        </p:blipFill>
        <p:spPr>
          <a:xfrm>
            <a:off x="1769205" y="4668780"/>
            <a:ext cx="857218" cy="576405"/>
          </a:xfrm>
          <a:prstGeom prst="rect">
            <a:avLst/>
          </a:prstGeom>
        </p:spPr>
      </p:pic>
      <p:pic>
        <p:nvPicPr>
          <p:cNvPr id="38" name="Picture 37"/>
          <p:cNvPicPr>
            <a:picLocks noChangeAspect="1"/>
          </p:cNvPicPr>
          <p:nvPr/>
        </p:nvPicPr>
        <p:blipFill>
          <a:blip r:embed="rId15"/>
          <a:stretch>
            <a:fillRect/>
          </a:stretch>
        </p:blipFill>
        <p:spPr>
          <a:xfrm>
            <a:off x="286811" y="3879142"/>
            <a:ext cx="735825" cy="758820"/>
          </a:xfrm>
          <a:prstGeom prst="rect">
            <a:avLst/>
          </a:prstGeom>
        </p:spPr>
      </p:pic>
      <p:pic>
        <p:nvPicPr>
          <p:cNvPr id="39" name="Picture 38"/>
          <p:cNvPicPr>
            <a:picLocks noChangeAspect="1"/>
          </p:cNvPicPr>
          <p:nvPr/>
        </p:nvPicPr>
        <p:blipFill>
          <a:blip r:embed="rId16"/>
          <a:stretch>
            <a:fillRect/>
          </a:stretch>
        </p:blipFill>
        <p:spPr>
          <a:xfrm>
            <a:off x="256375" y="4671940"/>
            <a:ext cx="1203117" cy="654861"/>
          </a:xfrm>
          <a:prstGeom prst="rect">
            <a:avLst/>
          </a:prstGeom>
        </p:spPr>
      </p:pic>
      <p:pic>
        <p:nvPicPr>
          <p:cNvPr id="40" name="Picture 39"/>
          <p:cNvPicPr>
            <a:picLocks noChangeAspect="1"/>
          </p:cNvPicPr>
          <p:nvPr/>
        </p:nvPicPr>
        <p:blipFill>
          <a:blip r:embed="rId17"/>
          <a:stretch>
            <a:fillRect/>
          </a:stretch>
        </p:blipFill>
        <p:spPr>
          <a:xfrm>
            <a:off x="154501" y="2813282"/>
            <a:ext cx="894737" cy="680950"/>
          </a:xfrm>
          <a:prstGeom prst="rect">
            <a:avLst/>
          </a:prstGeom>
        </p:spPr>
      </p:pic>
      <p:graphicFrame>
        <p:nvGraphicFramePr>
          <p:cNvPr id="43" name="Objeto 3">
            <a:extLst>
              <a:ext uri="{FF2B5EF4-FFF2-40B4-BE49-F238E27FC236}">
                <a16:creationId xmlns:a16="http://schemas.microsoft.com/office/drawing/2014/main" id="{79A7E030-3299-4EFE-8335-21875F561924}"/>
              </a:ext>
            </a:extLst>
          </p:cNvPr>
          <p:cNvGraphicFramePr>
            <a:graphicFrameLocks noChangeAspect="1"/>
          </p:cNvGraphicFramePr>
          <p:nvPr>
            <p:extLst>
              <p:ext uri="{D42A27DB-BD31-4B8C-83A1-F6EECF244321}">
                <p14:modId xmlns:p14="http://schemas.microsoft.com/office/powerpoint/2010/main" val="1959442844"/>
              </p:ext>
            </p:extLst>
          </p:nvPr>
        </p:nvGraphicFramePr>
        <p:xfrm>
          <a:off x="895376" y="685800"/>
          <a:ext cx="1366068" cy="1479907"/>
        </p:xfrm>
        <a:graphic>
          <a:graphicData uri="http://schemas.openxmlformats.org/presentationml/2006/ole">
            <mc:AlternateContent xmlns:mc="http://schemas.openxmlformats.org/markup-compatibility/2006">
              <mc:Choice xmlns:v="urn:schemas-microsoft-com:vml" Requires="v">
                <p:oleObj spid="_x0000_s1093" name="CS ChemDraw Drawing" r:id="rId18" imgW="1048007" imgH="1134872" progId="ChemDraw.Document.6.0">
                  <p:embed/>
                </p:oleObj>
              </mc:Choice>
              <mc:Fallback>
                <p:oleObj name="CS ChemDraw Drawing" r:id="rId18" imgW="1048007" imgH="1134872" progId="ChemDraw.Document.6.0">
                  <p:embed/>
                  <p:pic>
                    <p:nvPicPr>
                      <p:cNvPr id="126" name="Objeto 3">
                        <a:extLst>
                          <a:ext uri="{FF2B5EF4-FFF2-40B4-BE49-F238E27FC236}">
                            <a16:creationId xmlns:a16="http://schemas.microsoft.com/office/drawing/2014/main" id="{79A7E030-3299-4EFE-8335-21875F561924}"/>
                          </a:ext>
                        </a:extLst>
                      </p:cNvPr>
                      <p:cNvPicPr/>
                      <p:nvPr/>
                    </p:nvPicPr>
                    <p:blipFill>
                      <a:blip r:embed="rId19"/>
                      <a:stretch>
                        <a:fillRect/>
                      </a:stretch>
                    </p:blipFill>
                    <p:spPr>
                      <a:xfrm>
                        <a:off x="895376" y="685800"/>
                        <a:ext cx="1366068" cy="1479907"/>
                      </a:xfrm>
                      <a:prstGeom prst="rect">
                        <a:avLst/>
                      </a:prstGeom>
                    </p:spPr>
                  </p:pic>
                </p:oleObj>
              </mc:Fallback>
            </mc:AlternateContent>
          </a:graphicData>
        </a:graphic>
      </p:graphicFrame>
      <p:sp>
        <p:nvSpPr>
          <p:cNvPr id="46" name="TextBox 45"/>
          <p:cNvSpPr txBox="1"/>
          <p:nvPr/>
        </p:nvSpPr>
        <p:spPr>
          <a:xfrm>
            <a:off x="332787" y="5091226"/>
            <a:ext cx="1138581" cy="307777"/>
          </a:xfrm>
          <a:prstGeom prst="rect">
            <a:avLst/>
          </a:prstGeom>
          <a:noFill/>
        </p:spPr>
        <p:txBody>
          <a:bodyPr wrap="none" rtlCol="0">
            <a:spAutoFit/>
          </a:bodyPr>
          <a:lstStyle/>
          <a:p>
            <a:r>
              <a:rPr lang="pt-PT" sz="1400" dirty="0"/>
              <a:t>DNA damage</a:t>
            </a:r>
          </a:p>
        </p:txBody>
      </p:sp>
      <p:sp>
        <p:nvSpPr>
          <p:cNvPr id="47" name="TextBox 46"/>
          <p:cNvSpPr txBox="1"/>
          <p:nvPr/>
        </p:nvSpPr>
        <p:spPr>
          <a:xfrm>
            <a:off x="15604" y="3305638"/>
            <a:ext cx="1470018" cy="307777"/>
          </a:xfrm>
          <a:prstGeom prst="rect">
            <a:avLst/>
          </a:prstGeom>
          <a:noFill/>
        </p:spPr>
        <p:txBody>
          <a:bodyPr wrap="none" rtlCol="0">
            <a:spAutoFit/>
          </a:bodyPr>
          <a:lstStyle/>
          <a:p>
            <a:r>
              <a:rPr lang="pt-PT" sz="1400" dirty="0"/>
              <a:t>Hypoxia/ Anoxia</a:t>
            </a:r>
          </a:p>
        </p:txBody>
      </p:sp>
      <p:sp>
        <p:nvSpPr>
          <p:cNvPr id="48" name="TextBox 47"/>
          <p:cNvSpPr txBox="1"/>
          <p:nvPr/>
        </p:nvSpPr>
        <p:spPr>
          <a:xfrm>
            <a:off x="716547" y="3768791"/>
            <a:ext cx="2145139" cy="307777"/>
          </a:xfrm>
          <a:prstGeom prst="rect">
            <a:avLst/>
          </a:prstGeom>
          <a:noFill/>
        </p:spPr>
        <p:txBody>
          <a:bodyPr wrap="none" rtlCol="0">
            <a:spAutoFit/>
          </a:bodyPr>
          <a:lstStyle/>
          <a:p>
            <a:r>
              <a:rPr lang="pt-PT" sz="1400" dirty="0"/>
              <a:t>Ribonucleotide depletion</a:t>
            </a:r>
          </a:p>
        </p:txBody>
      </p:sp>
      <p:sp>
        <p:nvSpPr>
          <p:cNvPr id="49" name="TextBox 48"/>
          <p:cNvSpPr txBox="1"/>
          <p:nvPr/>
        </p:nvSpPr>
        <p:spPr>
          <a:xfrm>
            <a:off x="-33797" y="4468141"/>
            <a:ext cx="1556195" cy="307777"/>
          </a:xfrm>
          <a:prstGeom prst="rect">
            <a:avLst/>
          </a:prstGeom>
          <a:noFill/>
        </p:spPr>
        <p:txBody>
          <a:bodyPr wrap="none" rtlCol="0">
            <a:spAutoFit/>
          </a:bodyPr>
          <a:lstStyle/>
          <a:p>
            <a:r>
              <a:rPr lang="pt-PT" sz="1400" dirty="0"/>
              <a:t>Telomere erosion</a:t>
            </a:r>
          </a:p>
        </p:txBody>
      </p:sp>
      <p:sp>
        <p:nvSpPr>
          <p:cNvPr id="50" name="TextBox 49"/>
          <p:cNvSpPr txBox="1"/>
          <p:nvPr/>
        </p:nvSpPr>
        <p:spPr>
          <a:xfrm>
            <a:off x="1385738" y="4387948"/>
            <a:ext cx="1736373" cy="307777"/>
          </a:xfrm>
          <a:prstGeom prst="rect">
            <a:avLst/>
          </a:prstGeom>
          <a:noFill/>
        </p:spPr>
        <p:txBody>
          <a:bodyPr wrap="none" rtlCol="0">
            <a:spAutoFit/>
          </a:bodyPr>
          <a:lstStyle/>
          <a:p>
            <a:r>
              <a:rPr lang="pt-PT" sz="1400" dirty="0"/>
              <a:t>Nutrient deprivation</a:t>
            </a:r>
          </a:p>
        </p:txBody>
      </p:sp>
      <p:sp>
        <p:nvSpPr>
          <p:cNvPr id="51" name="TextBox 50"/>
          <p:cNvSpPr txBox="1"/>
          <p:nvPr/>
        </p:nvSpPr>
        <p:spPr>
          <a:xfrm>
            <a:off x="1447045" y="2973315"/>
            <a:ext cx="1459054" cy="307777"/>
          </a:xfrm>
          <a:prstGeom prst="rect">
            <a:avLst/>
          </a:prstGeom>
          <a:noFill/>
        </p:spPr>
        <p:txBody>
          <a:bodyPr wrap="none" rtlCol="0">
            <a:spAutoFit/>
          </a:bodyPr>
          <a:lstStyle/>
          <a:p>
            <a:r>
              <a:rPr lang="pt-PT" sz="1400" dirty="0"/>
              <a:t>Oxidative stress</a:t>
            </a:r>
          </a:p>
        </p:txBody>
      </p:sp>
      <p:sp>
        <p:nvSpPr>
          <p:cNvPr id="52" name="TextBox 51"/>
          <p:cNvSpPr txBox="1"/>
          <p:nvPr/>
        </p:nvSpPr>
        <p:spPr>
          <a:xfrm>
            <a:off x="1522398" y="5061588"/>
            <a:ext cx="1598515" cy="307777"/>
          </a:xfrm>
          <a:prstGeom prst="rect">
            <a:avLst/>
          </a:prstGeom>
          <a:noFill/>
        </p:spPr>
        <p:txBody>
          <a:bodyPr wrap="none" rtlCol="0">
            <a:spAutoFit/>
          </a:bodyPr>
          <a:lstStyle/>
          <a:p>
            <a:r>
              <a:rPr lang="pt-PT" sz="1400" dirty="0"/>
              <a:t>Replication stress</a:t>
            </a:r>
          </a:p>
        </p:txBody>
      </p:sp>
      <p:sp>
        <p:nvSpPr>
          <p:cNvPr id="45" name="TextBox 44"/>
          <p:cNvSpPr txBox="1"/>
          <p:nvPr/>
        </p:nvSpPr>
        <p:spPr>
          <a:xfrm>
            <a:off x="714511" y="2179242"/>
            <a:ext cx="2056973" cy="369332"/>
          </a:xfrm>
          <a:prstGeom prst="rect">
            <a:avLst/>
          </a:prstGeom>
          <a:noFill/>
        </p:spPr>
        <p:txBody>
          <a:bodyPr wrap="none" rtlCol="0">
            <a:spAutoFit/>
          </a:bodyPr>
          <a:lstStyle/>
          <a:p>
            <a:r>
              <a:rPr lang="pt-PT" b="1" dirty="0"/>
              <a:t>Cell under stress</a:t>
            </a:r>
          </a:p>
        </p:txBody>
      </p:sp>
      <p:pic>
        <p:nvPicPr>
          <p:cNvPr id="42" name="Picture 41"/>
          <p:cNvPicPr>
            <a:picLocks noChangeAspect="1"/>
          </p:cNvPicPr>
          <p:nvPr/>
        </p:nvPicPr>
        <p:blipFill>
          <a:blip r:embed="rId20"/>
          <a:stretch>
            <a:fillRect/>
          </a:stretch>
        </p:blipFill>
        <p:spPr>
          <a:xfrm>
            <a:off x="1714481" y="2667000"/>
            <a:ext cx="688356" cy="378629"/>
          </a:xfrm>
          <a:prstGeom prst="rect">
            <a:avLst/>
          </a:prstGeom>
        </p:spPr>
      </p:pic>
      <p:pic>
        <p:nvPicPr>
          <p:cNvPr id="34" name="Imagem 220">
            <a:extLst>
              <a:ext uri="{FF2B5EF4-FFF2-40B4-BE49-F238E27FC236}">
                <a16:creationId xmlns:a16="http://schemas.microsoft.com/office/drawing/2014/main" id="{844A52F9-8E0E-473D-A5CC-7FA36B7E8CAA}"/>
              </a:ext>
            </a:extLst>
          </p:cNvPr>
          <p:cNvPicPr>
            <a:picLocks noChangeAspect="1"/>
          </p:cNvPicPr>
          <p:nvPr/>
        </p:nvPicPr>
        <p:blipFill rotWithShape="1">
          <a:blip r:embed="rId9">
            <a:extLst>
              <a:ext uri="{28A0092B-C50C-407E-A947-70E740481C1C}">
                <a14:useLocalDpi xmlns:a14="http://schemas.microsoft.com/office/drawing/2010/main" val="0"/>
              </a:ext>
            </a:extLst>
          </a:blip>
          <a:srcRect t="40198" r="48606"/>
          <a:stretch/>
        </p:blipFill>
        <p:spPr>
          <a:xfrm flipH="1">
            <a:off x="1362469" y="1318062"/>
            <a:ext cx="1709256" cy="744919"/>
          </a:xfrm>
          <a:prstGeom prst="rect">
            <a:avLst/>
          </a:prstGeom>
        </p:spPr>
      </p:pic>
      <p:grpSp>
        <p:nvGrpSpPr>
          <p:cNvPr id="2" name="Group 1"/>
          <p:cNvGrpSpPr/>
          <p:nvPr/>
        </p:nvGrpSpPr>
        <p:grpSpPr>
          <a:xfrm>
            <a:off x="5586972" y="714287"/>
            <a:ext cx="3498329" cy="1952661"/>
            <a:chOff x="7454754" y="1031917"/>
            <a:chExt cx="3498329" cy="1952661"/>
          </a:xfrm>
        </p:grpSpPr>
        <p:pic>
          <p:nvPicPr>
            <p:cNvPr id="7" name="Picture 6"/>
            <p:cNvPicPr>
              <a:picLocks noChangeAspect="1"/>
            </p:cNvPicPr>
            <p:nvPr/>
          </p:nvPicPr>
          <p:blipFill>
            <a:blip r:embed="rId21"/>
            <a:stretch>
              <a:fillRect/>
            </a:stretch>
          </p:blipFill>
          <p:spPr>
            <a:xfrm>
              <a:off x="7517247" y="1980747"/>
              <a:ext cx="1121522" cy="1003831"/>
            </a:xfrm>
            <a:prstGeom prst="rect">
              <a:avLst/>
            </a:prstGeom>
          </p:spPr>
        </p:pic>
        <p:pic>
          <p:nvPicPr>
            <p:cNvPr id="8" name="Picture 7"/>
            <p:cNvPicPr>
              <a:picLocks noChangeAspect="1"/>
            </p:cNvPicPr>
            <p:nvPr/>
          </p:nvPicPr>
          <p:blipFill>
            <a:blip r:embed="rId22"/>
            <a:stretch>
              <a:fillRect/>
            </a:stretch>
          </p:blipFill>
          <p:spPr>
            <a:xfrm>
              <a:off x="7668441" y="1099493"/>
              <a:ext cx="805243" cy="786637"/>
            </a:xfrm>
            <a:prstGeom prst="rect">
              <a:avLst/>
            </a:prstGeom>
          </p:spPr>
        </p:pic>
        <p:pic>
          <p:nvPicPr>
            <p:cNvPr id="9" name="Picture 8"/>
            <p:cNvPicPr>
              <a:picLocks noChangeAspect="1"/>
            </p:cNvPicPr>
            <p:nvPr/>
          </p:nvPicPr>
          <p:blipFill>
            <a:blip r:embed="rId23"/>
            <a:stretch>
              <a:fillRect/>
            </a:stretch>
          </p:blipFill>
          <p:spPr>
            <a:xfrm>
              <a:off x="9757895" y="1794032"/>
              <a:ext cx="1149790" cy="902367"/>
            </a:xfrm>
            <a:prstGeom prst="rect">
              <a:avLst/>
            </a:prstGeom>
          </p:spPr>
        </p:pic>
        <p:grpSp>
          <p:nvGrpSpPr>
            <p:cNvPr id="12" name="Group 11"/>
            <p:cNvGrpSpPr/>
            <p:nvPr/>
          </p:nvGrpSpPr>
          <p:grpSpPr>
            <a:xfrm>
              <a:off x="7454754" y="1031917"/>
              <a:ext cx="3498329" cy="1869260"/>
              <a:chOff x="7454754" y="1004155"/>
              <a:chExt cx="3498329" cy="1869260"/>
            </a:xfrm>
          </p:grpSpPr>
          <p:grpSp>
            <p:nvGrpSpPr>
              <p:cNvPr id="13" name="Group 12"/>
              <p:cNvGrpSpPr/>
              <p:nvPr/>
            </p:nvGrpSpPr>
            <p:grpSpPr>
              <a:xfrm>
                <a:off x="7454754" y="1748297"/>
                <a:ext cx="3482657" cy="1113101"/>
                <a:chOff x="6726168" y="4486271"/>
                <a:chExt cx="3482657" cy="1113101"/>
              </a:xfrm>
            </p:grpSpPr>
            <p:sp>
              <p:nvSpPr>
                <p:cNvPr id="15" name="TextBox 14"/>
                <p:cNvSpPr txBox="1"/>
                <p:nvPr/>
              </p:nvSpPr>
              <p:spPr>
                <a:xfrm>
                  <a:off x="6726168" y="4486271"/>
                  <a:ext cx="1459054" cy="307777"/>
                </a:xfrm>
                <a:prstGeom prst="rect">
                  <a:avLst/>
                </a:prstGeom>
                <a:noFill/>
              </p:spPr>
              <p:txBody>
                <a:bodyPr wrap="none" rtlCol="0">
                  <a:spAutoFit/>
                </a:bodyPr>
                <a:lstStyle/>
                <a:p>
                  <a:r>
                    <a:rPr lang="pt-PT" sz="1400" dirty="0"/>
                    <a:t>Cell cycle arrest</a:t>
                  </a:r>
                </a:p>
              </p:txBody>
            </p:sp>
            <p:sp>
              <p:nvSpPr>
                <p:cNvPr id="16" name="TextBox 15"/>
                <p:cNvSpPr txBox="1"/>
                <p:nvPr/>
              </p:nvSpPr>
              <p:spPr>
                <a:xfrm>
                  <a:off x="8057177" y="4833388"/>
                  <a:ext cx="971741" cy="307777"/>
                </a:xfrm>
                <a:prstGeom prst="rect">
                  <a:avLst/>
                </a:prstGeom>
                <a:noFill/>
              </p:spPr>
              <p:txBody>
                <a:bodyPr wrap="none" rtlCol="0">
                  <a:spAutoFit/>
                </a:bodyPr>
                <a:lstStyle/>
                <a:p>
                  <a:r>
                    <a:rPr lang="pt-PT" sz="1400" dirty="0"/>
                    <a:t>Apoptosis</a:t>
                  </a:r>
                </a:p>
              </p:txBody>
            </p:sp>
            <p:sp>
              <p:nvSpPr>
                <p:cNvPr id="17" name="TextBox 16"/>
                <p:cNvSpPr txBox="1"/>
                <p:nvPr/>
              </p:nvSpPr>
              <p:spPr>
                <a:xfrm>
                  <a:off x="7312023" y="5226081"/>
                  <a:ext cx="1061253" cy="307777"/>
                </a:xfrm>
                <a:prstGeom prst="rect">
                  <a:avLst/>
                </a:prstGeom>
                <a:noFill/>
              </p:spPr>
              <p:txBody>
                <a:bodyPr wrap="none" rtlCol="0">
                  <a:spAutoFit/>
                </a:bodyPr>
                <a:lstStyle/>
                <a:p>
                  <a:r>
                    <a:rPr lang="pt-PT" sz="1400" dirty="0"/>
                    <a:t>DNA repair</a:t>
                  </a:r>
                </a:p>
              </p:txBody>
            </p:sp>
            <p:sp>
              <p:nvSpPr>
                <p:cNvPr id="18" name="TextBox 17"/>
                <p:cNvSpPr txBox="1"/>
                <p:nvPr/>
              </p:nvSpPr>
              <p:spPr>
                <a:xfrm>
                  <a:off x="9038312" y="5291595"/>
                  <a:ext cx="1170513" cy="307777"/>
                </a:xfrm>
                <a:prstGeom prst="rect">
                  <a:avLst/>
                </a:prstGeom>
                <a:noFill/>
              </p:spPr>
              <p:txBody>
                <a:bodyPr wrap="none" rtlCol="0">
                  <a:spAutoFit/>
                </a:bodyPr>
                <a:lstStyle/>
                <a:p>
                  <a:r>
                    <a:rPr lang="pt-PT" sz="1400" dirty="0"/>
                    <a:t>Senescence</a:t>
                  </a:r>
                </a:p>
              </p:txBody>
            </p:sp>
          </p:grpSp>
          <p:sp>
            <p:nvSpPr>
              <p:cNvPr id="14" name="Rounded Rectangle 13"/>
              <p:cNvSpPr/>
              <p:nvPr/>
            </p:nvSpPr>
            <p:spPr>
              <a:xfrm>
                <a:off x="7537800" y="1004155"/>
                <a:ext cx="3415283" cy="1869260"/>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53" name="Picture 52"/>
            <p:cNvPicPr>
              <a:picLocks noChangeAspect="1"/>
            </p:cNvPicPr>
            <p:nvPr/>
          </p:nvPicPr>
          <p:blipFill>
            <a:blip r:embed="rId24"/>
            <a:stretch>
              <a:fillRect/>
            </a:stretch>
          </p:blipFill>
          <p:spPr>
            <a:xfrm>
              <a:off x="8868520" y="1348364"/>
              <a:ext cx="804184" cy="844893"/>
            </a:xfrm>
            <a:prstGeom prst="rect">
              <a:avLst/>
            </a:prstGeom>
          </p:spPr>
        </p:pic>
      </p:grpSp>
      <p:cxnSp>
        <p:nvCxnSpPr>
          <p:cNvPr id="26" name="Straight Arrow Connector 25"/>
          <p:cNvCxnSpPr/>
          <p:nvPr/>
        </p:nvCxnSpPr>
        <p:spPr>
          <a:xfrm flipH="1">
            <a:off x="7295530" y="2555337"/>
            <a:ext cx="6231" cy="484480"/>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grpSp>
        <p:nvGrpSpPr>
          <p:cNvPr id="56" name="Grupo 240">
            <a:extLst>
              <a:ext uri="{FF2B5EF4-FFF2-40B4-BE49-F238E27FC236}">
                <a16:creationId xmlns:a16="http://schemas.microsoft.com/office/drawing/2014/main" id="{3C3883DA-9733-4FE0-A26F-F97D2ED041EB}"/>
              </a:ext>
            </a:extLst>
          </p:cNvPr>
          <p:cNvGrpSpPr/>
          <p:nvPr/>
        </p:nvGrpSpPr>
        <p:grpSpPr>
          <a:xfrm>
            <a:off x="152400" y="1672193"/>
            <a:ext cx="8915400" cy="2899807"/>
            <a:chOff x="2818326" y="12250436"/>
            <a:chExt cx="11389776" cy="3653865"/>
          </a:xfrm>
        </p:grpSpPr>
        <p:grpSp>
          <p:nvGrpSpPr>
            <p:cNvPr id="57" name="Grupo 241">
              <a:extLst>
                <a:ext uri="{FF2B5EF4-FFF2-40B4-BE49-F238E27FC236}">
                  <a16:creationId xmlns:a16="http://schemas.microsoft.com/office/drawing/2014/main" id="{E1E7D775-311E-4AE5-956C-B1EC7B900137}"/>
                </a:ext>
              </a:extLst>
            </p:cNvPr>
            <p:cNvGrpSpPr/>
            <p:nvPr/>
          </p:nvGrpSpPr>
          <p:grpSpPr>
            <a:xfrm>
              <a:off x="2818326" y="12250436"/>
              <a:ext cx="11389776" cy="3479627"/>
              <a:chOff x="17735126" y="7469480"/>
              <a:chExt cx="11389776" cy="3479627"/>
            </a:xfrm>
          </p:grpSpPr>
          <p:sp>
            <p:nvSpPr>
              <p:cNvPr id="60" name="CaixaDeTexto 245">
                <a:extLst>
                  <a:ext uri="{FF2B5EF4-FFF2-40B4-BE49-F238E27FC236}">
                    <a16:creationId xmlns:a16="http://schemas.microsoft.com/office/drawing/2014/main" id="{089276CA-0825-4471-9A9F-0459E4725BE5}"/>
                  </a:ext>
                </a:extLst>
              </p:cNvPr>
              <p:cNvSpPr txBox="1"/>
              <p:nvPr/>
            </p:nvSpPr>
            <p:spPr>
              <a:xfrm>
                <a:off x="23980737" y="7810256"/>
                <a:ext cx="5144165" cy="1222838"/>
              </a:xfrm>
              <a:prstGeom prst="roundRect">
                <a:avLst/>
              </a:prstGeom>
              <a:solidFill>
                <a:schemeClr val="accent3">
                  <a:alpha val="50196"/>
                </a:schemeClr>
              </a:solidFill>
            </p:spPr>
            <p:txBody>
              <a:bodyPr wrap="square" rtlCol="0">
                <a:spAutoFit/>
              </a:bodyPr>
              <a:lstStyle/>
              <a:p>
                <a:pPr>
                  <a:lnSpc>
                    <a:spcPct val="150000"/>
                  </a:lnSpc>
                </a:pPr>
                <a:r>
                  <a:rPr lang="en-GB" dirty="0">
                    <a:latin typeface="+mn-lt"/>
                    <a:cs typeface="Times New Roman" panose="02020603050405020304" pitchFamily="18" charset="0"/>
                  </a:rPr>
                  <a:t>         </a:t>
                </a:r>
                <a:r>
                  <a:rPr lang="en-GB" sz="1600" dirty="0">
                    <a:latin typeface="+mn-lt"/>
                    <a:cs typeface="Times New Roman" panose="02020603050405020304" pitchFamily="18" charset="0"/>
                  </a:rPr>
                  <a:t> Strategies to reactivate:</a:t>
                </a:r>
              </a:p>
              <a:p>
                <a:pPr indent="355600">
                  <a:lnSpc>
                    <a:spcPct val="150000"/>
                  </a:lnSpc>
                </a:pPr>
                <a:r>
                  <a:rPr lang="en-GB" sz="1600" dirty="0">
                    <a:latin typeface="+mn-lt"/>
                    <a:cs typeface="Times New Roman" panose="02020603050405020304" pitchFamily="18" charset="0"/>
                  </a:rPr>
                  <a:t>     Inhibit p53-MDM2/X interactions</a:t>
                </a:r>
              </a:p>
            </p:txBody>
          </p:sp>
          <p:sp>
            <p:nvSpPr>
              <p:cNvPr id="61" name="CaixaDeTexto 246">
                <a:extLst>
                  <a:ext uri="{FF2B5EF4-FFF2-40B4-BE49-F238E27FC236}">
                    <a16:creationId xmlns:a16="http://schemas.microsoft.com/office/drawing/2014/main" id="{3C3B54EE-E597-4F89-88DB-C6C232968DD6}"/>
                  </a:ext>
                </a:extLst>
              </p:cNvPr>
              <p:cNvSpPr txBox="1"/>
              <p:nvPr/>
            </p:nvSpPr>
            <p:spPr>
              <a:xfrm>
                <a:off x="17735126" y="9209294"/>
                <a:ext cx="4654038" cy="1158480"/>
              </a:xfrm>
              <a:prstGeom prst="roundRect">
                <a:avLst/>
              </a:prstGeom>
              <a:solidFill>
                <a:srgbClr val="FF0066">
                  <a:alpha val="50196"/>
                </a:srgbClr>
              </a:solidFill>
            </p:spPr>
            <p:txBody>
              <a:bodyPr wrap="square" rtlCol="0">
                <a:spAutoFit/>
              </a:bodyPr>
              <a:lstStyle/>
              <a:p>
                <a:pPr>
                  <a:lnSpc>
                    <a:spcPct val="150000"/>
                  </a:lnSpc>
                </a:pPr>
                <a:r>
                  <a:rPr lang="en-GB" sz="1600" dirty="0">
                    <a:latin typeface="+mn-lt"/>
                    <a:cs typeface="Times New Roman" panose="02020603050405020304" pitchFamily="18" charset="0"/>
                  </a:rPr>
                  <a:t>Strategies to reactivate:</a:t>
                </a:r>
              </a:p>
              <a:p>
                <a:pPr indent="84138">
                  <a:lnSpc>
                    <a:spcPct val="150000"/>
                  </a:lnSpc>
                </a:pPr>
                <a:r>
                  <a:rPr lang="en-GB" sz="1600" dirty="0">
                    <a:latin typeface="+mn-lt"/>
                    <a:cs typeface="Times New Roman" panose="02020603050405020304" pitchFamily="18" charset="0"/>
                  </a:rPr>
                  <a:t>Give p53 original conformation</a:t>
                </a:r>
              </a:p>
            </p:txBody>
          </p:sp>
          <p:graphicFrame>
            <p:nvGraphicFramePr>
              <p:cNvPr id="62" name="Gráfico 248">
                <a:extLst>
                  <a:ext uri="{FF2B5EF4-FFF2-40B4-BE49-F238E27FC236}">
                    <a16:creationId xmlns:a16="http://schemas.microsoft.com/office/drawing/2014/main" id="{330BD9D2-14DC-4546-A899-E2FB6613694E}"/>
                  </a:ext>
                </a:extLst>
              </p:cNvPr>
              <p:cNvGraphicFramePr/>
              <p:nvPr>
                <p:extLst>
                  <p:ext uri="{D42A27DB-BD31-4B8C-83A1-F6EECF244321}">
                    <p14:modId xmlns:p14="http://schemas.microsoft.com/office/powerpoint/2010/main" val="196924307"/>
                  </p:ext>
                </p:extLst>
              </p:nvPr>
            </p:nvGraphicFramePr>
            <p:xfrm>
              <a:off x="20278378" y="7469480"/>
              <a:ext cx="5314683" cy="3479627"/>
            </p:xfrm>
            <a:graphic>
              <a:graphicData uri="http://schemas.openxmlformats.org/drawingml/2006/chart">
                <c:chart xmlns:c="http://schemas.openxmlformats.org/drawingml/2006/chart" xmlns:r="http://schemas.openxmlformats.org/officeDocument/2006/relationships" r:id="rId3"/>
              </a:graphicData>
            </a:graphic>
          </p:graphicFrame>
        </p:grpSp>
        <p:pic>
          <p:nvPicPr>
            <p:cNvPr id="58" name="Tinta 103">
              <a:extLst>
                <a:ext uri="{FF2B5EF4-FFF2-40B4-BE49-F238E27FC236}">
                  <a16:creationId xmlns:a16="http://schemas.microsoft.com/office/drawing/2014/main" id="{F9D7A197-518F-484E-915F-04F31000E6C4}"/>
                </a:ext>
              </a:extLst>
            </p:cNvPr>
            <p:cNvPicPr/>
            <p:nvPr/>
          </p:nvPicPr>
          <p:blipFill>
            <a:blip r:embed="rId4"/>
            <a:stretch>
              <a:fillRect/>
            </a:stretch>
          </p:blipFill>
          <p:spPr>
            <a:xfrm>
              <a:off x="11951553" y="13549994"/>
              <a:ext cx="9000" cy="54000"/>
            </a:xfrm>
            <a:prstGeom prst="rect">
              <a:avLst/>
            </a:prstGeom>
          </p:spPr>
        </p:pic>
        <p:pic>
          <p:nvPicPr>
            <p:cNvPr id="59" name="Tinta 1030">
              <a:extLst>
                <a:ext uri="{FF2B5EF4-FFF2-40B4-BE49-F238E27FC236}">
                  <a16:creationId xmlns:a16="http://schemas.microsoft.com/office/drawing/2014/main" id="{7C4AE9DF-C89C-4C07-A8E7-C06456A3234B}"/>
                </a:ext>
              </a:extLst>
            </p:cNvPr>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7200"/>
                      </a14:imgEffect>
                    </a14:imgLayer>
                  </a14:imgProps>
                </a:ext>
              </a:extLst>
            </a:blip>
            <a:srcRect l="50730"/>
            <a:stretch/>
          </p:blipFill>
          <p:spPr>
            <a:xfrm flipV="1">
              <a:off x="8251713" y="13164845"/>
              <a:ext cx="1878503" cy="2739456"/>
            </a:xfrm>
            <a:prstGeom prst="rect">
              <a:avLst/>
            </a:prstGeom>
          </p:spPr>
        </p:pic>
      </p:grpSp>
      <p:pic>
        <p:nvPicPr>
          <p:cNvPr id="63" name="Tinta 1030">
            <a:extLst>
              <a:ext uri="{FF2B5EF4-FFF2-40B4-BE49-F238E27FC236}">
                <a16:creationId xmlns:a16="http://schemas.microsoft.com/office/drawing/2014/main" id="{C9BE3583-13F5-49A8-961E-FD6E3BA021A5}"/>
              </a:ext>
            </a:extLst>
          </p:cNvPr>
          <p:cNvPicPr/>
          <p:nvPr/>
        </p:nvPicPr>
        <p:blipFill rotWithShape="1">
          <a:blip r:embed="rId7"/>
          <a:srcRect r="51506"/>
          <a:stretch/>
        </p:blipFill>
        <p:spPr>
          <a:xfrm>
            <a:off x="2819400" y="1367395"/>
            <a:ext cx="1509809" cy="2165435"/>
          </a:xfrm>
          <a:prstGeom prst="rect">
            <a:avLst/>
          </a:prstGeom>
        </p:spPr>
      </p:pic>
      <p:sp>
        <p:nvSpPr>
          <p:cNvPr id="19" name="TextBox 18"/>
          <p:cNvSpPr txBox="1"/>
          <p:nvPr/>
        </p:nvSpPr>
        <p:spPr>
          <a:xfrm>
            <a:off x="1414148" y="746692"/>
            <a:ext cx="6315703" cy="369332"/>
          </a:xfrm>
          <a:prstGeom prst="rect">
            <a:avLst/>
          </a:prstGeom>
          <a:noFill/>
        </p:spPr>
        <p:txBody>
          <a:bodyPr wrap="none" rtlCol="0">
            <a:spAutoFit/>
          </a:bodyPr>
          <a:lstStyle/>
          <a:p>
            <a:r>
              <a:rPr lang="pt-PT" dirty="0"/>
              <a:t>The p53 </a:t>
            </a:r>
            <a:r>
              <a:rPr lang="pt-PT" b="1" dirty="0"/>
              <a:t>tumour suppressor </a:t>
            </a:r>
            <a:r>
              <a:rPr lang="pt-PT" dirty="0"/>
              <a:t>function is </a:t>
            </a:r>
            <a:r>
              <a:rPr lang="pt-PT" b="1" dirty="0"/>
              <a:t>inactivated in all </a:t>
            </a:r>
            <a:r>
              <a:rPr lang="pt-PT" dirty="0"/>
              <a:t>tumours</a:t>
            </a:r>
          </a:p>
        </p:txBody>
      </p:sp>
      <p:sp>
        <p:nvSpPr>
          <p:cNvPr id="15" name="Retângulo 9">
            <a:extLst>
              <a:ext uri="{FF2B5EF4-FFF2-40B4-BE49-F238E27FC236}">
                <a16:creationId xmlns:a16="http://schemas.microsoft.com/office/drawing/2014/main" id="{019E8BA6-50B5-4204-B540-872A6023D9BC}"/>
              </a:ext>
            </a:extLst>
          </p:cNvPr>
          <p:cNvSpPr/>
          <p:nvPr/>
        </p:nvSpPr>
        <p:spPr>
          <a:xfrm>
            <a:off x="-59766" y="5808189"/>
            <a:ext cx="2765501" cy="261610"/>
          </a:xfrm>
          <a:prstGeom prst="rect">
            <a:avLst/>
          </a:prstGeom>
        </p:spPr>
        <p:txBody>
          <a:bodyPr wrap="none">
            <a:spAutoFit/>
          </a:bodyPr>
          <a:lstStyle/>
          <a:p>
            <a:r>
              <a:rPr lang="en-US" sz="1100" i="1" dirty="0" err="1">
                <a:latin typeface="Times New Roman" panose="02020603050405020304" pitchFamily="18" charset="0"/>
                <a:ea typeface="Times New Roman" panose="02020603050405020304" pitchFamily="18" charset="0"/>
                <a:cs typeface="Calibri" panose="020F0502020204030204" pitchFamily="34" charset="0"/>
              </a:rPr>
              <a:t>Curr</a:t>
            </a:r>
            <a:r>
              <a:rPr lang="en-US" sz="1100" i="1" dirty="0">
                <a:latin typeface="Times New Roman" panose="02020603050405020304" pitchFamily="18" charset="0"/>
                <a:ea typeface="Times New Roman" panose="02020603050405020304" pitchFamily="18" charset="0"/>
                <a:cs typeface="Calibri" panose="020F0502020204030204" pitchFamily="34" charset="0"/>
              </a:rPr>
              <a:t>. Topics Med. Chem. </a:t>
            </a:r>
            <a:r>
              <a:rPr lang="en-US" sz="1100" b="1" dirty="0">
                <a:latin typeface="Times New Roman" panose="02020603050405020304" pitchFamily="18" charset="0"/>
                <a:ea typeface="Times New Roman" panose="02020603050405020304" pitchFamily="18" charset="0"/>
                <a:cs typeface="Calibri" panose="020F0502020204030204" pitchFamily="34" charset="0"/>
              </a:rPr>
              <a:t>2018</a:t>
            </a:r>
            <a:r>
              <a:rPr lang="en-US" sz="1100" dirty="0">
                <a:latin typeface="Times New Roman" panose="02020603050405020304" pitchFamily="18" charset="0"/>
                <a:ea typeface="Times New Roman" panose="02020603050405020304" pitchFamily="18" charset="0"/>
                <a:cs typeface="Calibri" panose="020F0502020204030204" pitchFamily="34" charset="0"/>
              </a:rPr>
              <a:t>, 18, 647-660.</a:t>
            </a:r>
            <a:r>
              <a:rPr lang="en-US" sz="1100" i="1" dirty="0">
                <a:latin typeface="Times New Roman" panose="02020603050405020304" pitchFamily="18" charset="0"/>
                <a:ea typeface="Times New Roman" panose="02020603050405020304" pitchFamily="18" charset="0"/>
                <a:cs typeface="Calibri" panose="020F0502020204030204" pitchFamily="34" charset="0"/>
              </a:rPr>
              <a:t> </a:t>
            </a:r>
          </a:p>
        </p:txBody>
      </p:sp>
      <p:sp>
        <p:nvSpPr>
          <p:cNvPr id="20" name="TextBox 19"/>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Introduction – </a:t>
            </a:r>
            <a:r>
              <a:rPr lang="fr-FR" sz="2400" b="1" i="1" dirty="0"/>
              <a:t>p53 inactivation in </a:t>
            </a:r>
            <a:r>
              <a:rPr lang="fr-FR" sz="2400" b="1" i="1" dirty="0" err="1"/>
              <a:t>tumours</a:t>
            </a:r>
            <a:endParaRPr lang="fr-FR" sz="2400" b="1" i="1" dirty="0"/>
          </a:p>
        </p:txBody>
      </p:sp>
      <p:sp>
        <p:nvSpPr>
          <p:cNvPr id="7" name="TextBox 6"/>
          <p:cNvSpPr txBox="1"/>
          <p:nvPr/>
        </p:nvSpPr>
        <p:spPr>
          <a:xfrm>
            <a:off x="1569222" y="4580394"/>
            <a:ext cx="6160629" cy="1200329"/>
          </a:xfrm>
          <a:prstGeom prst="rect">
            <a:avLst/>
          </a:prstGeom>
          <a:solidFill>
            <a:schemeClr val="accent2"/>
          </a:solidFill>
          <a:effectLst>
            <a:outerShdw blurRad="40000" dist="23000" dir="5400000" rotWithShape="0">
              <a:srgbClr val="000000">
                <a:alpha val="35000"/>
              </a:srgbClr>
            </a:outerShdw>
            <a:softEdge rad="31750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pt-PT" b="1" dirty="0">
              <a:effectLst>
                <a:outerShdw blurRad="38100" dist="38100" dir="2700000" algn="tl">
                  <a:srgbClr val="000000">
                    <a:alpha val="43137"/>
                  </a:srgbClr>
                </a:outerShdw>
              </a:effectLst>
            </a:endParaRPr>
          </a:p>
          <a:p>
            <a:pPr algn="ctr"/>
            <a:r>
              <a:rPr lang="pt-PT" b="1" dirty="0">
                <a:effectLst>
                  <a:outerShdw blurRad="38100" dist="38100" dir="2700000" algn="tl">
                    <a:srgbClr val="000000">
                      <a:alpha val="43137"/>
                    </a:srgbClr>
                  </a:outerShdw>
                </a:effectLst>
              </a:rPr>
              <a:t>Full reactivation of p53 can only be achieved by inhibition </a:t>
            </a:r>
          </a:p>
          <a:p>
            <a:pPr algn="ctr"/>
            <a:r>
              <a:rPr lang="pt-PT" b="1" dirty="0">
                <a:effectLst>
                  <a:outerShdw blurRad="38100" dist="38100" dir="2700000" algn="tl">
                    <a:srgbClr val="000000">
                      <a:alpha val="43137"/>
                    </a:srgbClr>
                  </a:outerShdw>
                </a:effectLst>
              </a:rPr>
              <a:t>of dual p53-MDM2 and p53-MDMX PPIs</a:t>
            </a:r>
          </a:p>
          <a:p>
            <a:pPr algn="ctr"/>
            <a:endParaRPr lang="pt-PT" b="1" dirty="0">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27130" r="16577" b="2920"/>
          <a:stretch/>
        </p:blipFill>
        <p:spPr>
          <a:xfrm>
            <a:off x="285722" y="342125"/>
            <a:ext cx="2705700" cy="2702438"/>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t="1926" r="72853"/>
          <a:stretch/>
        </p:blipFill>
        <p:spPr>
          <a:xfrm rot="5400000">
            <a:off x="6290885" y="2598382"/>
            <a:ext cx="1305212" cy="1982949"/>
          </a:xfrm>
          <a:prstGeom prst="rect">
            <a:avLst/>
          </a:prstGeom>
        </p:spPr>
      </p:pic>
    </p:spTree>
    <p:extLst>
      <p:ext uri="{BB962C8B-B14F-4D97-AF65-F5344CB8AC3E}">
        <p14:creationId xmlns:p14="http://schemas.microsoft.com/office/powerpoint/2010/main" val="296217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20" name="TextBox 19"/>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Introduction – </a:t>
            </a:r>
            <a:r>
              <a:rPr lang="fr-FR" sz="2400" b="1" i="1" dirty="0"/>
              <a:t>p53-MDM2 and p53-MDMX </a:t>
            </a:r>
            <a:r>
              <a:rPr lang="fr-FR" sz="2400" b="1" i="1" dirty="0" err="1"/>
              <a:t>PPIs</a:t>
            </a:r>
            <a:r>
              <a:rPr lang="fr-FR" sz="2400" b="1" i="1" dirty="0"/>
              <a:t> </a:t>
            </a:r>
            <a:r>
              <a:rPr lang="fr-FR" sz="2400" b="1" i="1" dirty="0" err="1"/>
              <a:t>inhibitors</a:t>
            </a:r>
            <a:r>
              <a:rPr lang="fr-FR" sz="2400" b="1" i="1" dirty="0"/>
              <a:t> in </a:t>
            </a:r>
            <a:r>
              <a:rPr lang="fr-FR" sz="2400" b="1" i="1" dirty="0" err="1"/>
              <a:t>clinic</a:t>
            </a:r>
            <a:endParaRPr lang="fr-FR" sz="2400" b="1" i="1" dirty="0"/>
          </a:p>
        </p:txBody>
      </p:sp>
      <p:grpSp>
        <p:nvGrpSpPr>
          <p:cNvPr id="22" name="Group 21"/>
          <p:cNvGrpSpPr/>
          <p:nvPr/>
        </p:nvGrpSpPr>
        <p:grpSpPr>
          <a:xfrm>
            <a:off x="187548" y="568662"/>
            <a:ext cx="5040000" cy="5298738"/>
            <a:chOff x="186049" y="677094"/>
            <a:chExt cx="4988560" cy="4950764"/>
          </a:xfrm>
        </p:grpSpPr>
        <p:sp>
          <p:nvSpPr>
            <p:cNvPr id="23" name="Oval 22"/>
            <p:cNvSpPr/>
            <p:nvPr/>
          </p:nvSpPr>
          <p:spPr>
            <a:xfrm>
              <a:off x="186049" y="918840"/>
              <a:ext cx="4988560" cy="4709018"/>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PT" dirty="0"/>
            </a:p>
          </p:txBody>
        </p:sp>
        <p:sp>
          <p:nvSpPr>
            <p:cNvPr id="24" name="TextBox 23"/>
            <p:cNvSpPr txBox="1"/>
            <p:nvPr/>
          </p:nvSpPr>
          <p:spPr>
            <a:xfrm>
              <a:off x="2187954" y="677094"/>
              <a:ext cx="86433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pt-PT" dirty="0"/>
                <a:t>MDM2</a:t>
              </a:r>
            </a:p>
          </p:txBody>
        </p:sp>
        <p:graphicFrame>
          <p:nvGraphicFramePr>
            <p:cNvPr id="25" name="Object 24"/>
            <p:cNvGraphicFramePr>
              <a:graphicFrameLocks noChangeAspect="1"/>
            </p:cNvGraphicFramePr>
            <p:nvPr>
              <p:extLst>
                <p:ext uri="{D42A27DB-BD31-4B8C-83A1-F6EECF244321}">
                  <p14:modId xmlns:p14="http://schemas.microsoft.com/office/powerpoint/2010/main" val="3952938055"/>
                </p:ext>
              </p:extLst>
            </p:nvPr>
          </p:nvGraphicFramePr>
          <p:xfrm>
            <a:off x="2380006" y="3942710"/>
            <a:ext cx="1725613" cy="1484313"/>
          </p:xfrm>
          <a:graphic>
            <a:graphicData uri="http://schemas.openxmlformats.org/presentationml/2006/ole">
              <mc:AlternateContent xmlns:mc="http://schemas.openxmlformats.org/markup-compatibility/2006">
                <mc:Choice xmlns:v="urn:schemas-microsoft-com:vml" Requires="v">
                  <p:oleObj spid="_x0000_s3186" name="CS ChemDraw Drawing" r:id="rId4" imgW="1725030" imgH="1483786" progId="ChemDraw.Document.6.0">
                    <p:embed/>
                  </p:oleObj>
                </mc:Choice>
                <mc:Fallback>
                  <p:oleObj name="CS ChemDraw Drawing" r:id="rId4" imgW="1725030" imgH="1483786" progId="ChemDraw.Document.6.0">
                    <p:embed/>
                    <p:pic>
                      <p:nvPicPr>
                        <p:cNvPr id="12" name="Object 11"/>
                        <p:cNvPicPr/>
                        <p:nvPr/>
                      </p:nvPicPr>
                      <p:blipFill>
                        <a:blip r:embed="rId5"/>
                        <a:stretch>
                          <a:fillRect/>
                        </a:stretch>
                      </p:blipFill>
                      <p:spPr>
                        <a:xfrm>
                          <a:off x="2380006" y="3942710"/>
                          <a:ext cx="1725613" cy="1484313"/>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769076156"/>
                </p:ext>
              </p:extLst>
            </p:nvPr>
          </p:nvGraphicFramePr>
          <p:xfrm>
            <a:off x="340438" y="2898231"/>
            <a:ext cx="2152650" cy="1755775"/>
          </p:xfrm>
          <a:graphic>
            <a:graphicData uri="http://schemas.openxmlformats.org/presentationml/2006/ole">
              <mc:AlternateContent xmlns:mc="http://schemas.openxmlformats.org/markup-compatibility/2006">
                <mc:Choice xmlns:v="urn:schemas-microsoft-com:vml" Requires="v">
                  <p:oleObj spid="_x0000_s3187" name="CS ChemDraw Drawing" r:id="rId6" imgW="2153131" imgH="1755331" progId="ChemDraw.Document.6.0">
                    <p:embed/>
                  </p:oleObj>
                </mc:Choice>
                <mc:Fallback>
                  <p:oleObj name="CS ChemDraw Drawing" r:id="rId6" imgW="2153131" imgH="1755331" progId="ChemDraw.Document.6.0">
                    <p:embed/>
                    <p:pic>
                      <p:nvPicPr>
                        <p:cNvPr id="15" name="Object 14"/>
                        <p:cNvPicPr/>
                        <p:nvPr/>
                      </p:nvPicPr>
                      <p:blipFill>
                        <a:blip r:embed="rId7"/>
                        <a:stretch>
                          <a:fillRect/>
                        </a:stretch>
                      </p:blipFill>
                      <p:spPr>
                        <a:xfrm>
                          <a:off x="340438" y="2898231"/>
                          <a:ext cx="2152650" cy="175577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619038243"/>
                </p:ext>
              </p:extLst>
            </p:nvPr>
          </p:nvGraphicFramePr>
          <p:xfrm>
            <a:off x="882906" y="1338040"/>
            <a:ext cx="1773237" cy="1662113"/>
          </p:xfrm>
          <a:graphic>
            <a:graphicData uri="http://schemas.openxmlformats.org/presentationml/2006/ole">
              <mc:AlternateContent xmlns:mc="http://schemas.openxmlformats.org/markup-compatibility/2006">
                <mc:Choice xmlns:v="urn:schemas-microsoft-com:vml" Requires="v">
                  <p:oleObj spid="_x0000_s3188" name="CS ChemDraw Drawing" r:id="rId8" imgW="1773956" imgH="1662173" progId="ChemDraw.Document.6.0">
                    <p:embed/>
                  </p:oleObj>
                </mc:Choice>
                <mc:Fallback>
                  <p:oleObj name="CS ChemDraw Drawing" r:id="rId8" imgW="1773956" imgH="1662173" progId="ChemDraw.Document.6.0">
                    <p:embed/>
                    <p:pic>
                      <p:nvPicPr>
                        <p:cNvPr id="18" name="Object 17"/>
                        <p:cNvPicPr/>
                        <p:nvPr/>
                      </p:nvPicPr>
                      <p:blipFill>
                        <a:blip r:embed="rId9"/>
                        <a:stretch>
                          <a:fillRect/>
                        </a:stretch>
                      </p:blipFill>
                      <p:spPr>
                        <a:xfrm>
                          <a:off x="882906" y="1338040"/>
                          <a:ext cx="1773237" cy="1662113"/>
                        </a:xfrm>
                        <a:prstGeom prst="rect">
                          <a:avLst/>
                        </a:prstGeom>
                      </p:spPr>
                    </p:pic>
                  </p:oleObj>
                </mc:Fallback>
              </mc:AlternateContent>
            </a:graphicData>
          </a:graphic>
        </p:graphicFrame>
      </p:grpSp>
      <p:sp>
        <p:nvSpPr>
          <p:cNvPr id="38" name="Retângulo 9">
            <a:extLst>
              <a:ext uri="{FF2B5EF4-FFF2-40B4-BE49-F238E27FC236}">
                <a16:creationId xmlns:a16="http://schemas.microsoft.com/office/drawing/2014/main" id="{019E8BA6-50B5-4204-B540-872A6023D9BC}"/>
              </a:ext>
            </a:extLst>
          </p:cNvPr>
          <p:cNvSpPr/>
          <p:nvPr/>
        </p:nvSpPr>
        <p:spPr>
          <a:xfrm>
            <a:off x="-59766" y="5808189"/>
            <a:ext cx="2765501" cy="261610"/>
          </a:xfrm>
          <a:prstGeom prst="rect">
            <a:avLst/>
          </a:prstGeom>
        </p:spPr>
        <p:txBody>
          <a:bodyPr wrap="none">
            <a:spAutoFit/>
          </a:bodyPr>
          <a:lstStyle/>
          <a:p>
            <a:r>
              <a:rPr lang="en-US" sz="1100" i="1" dirty="0" err="1">
                <a:latin typeface="Times New Roman" panose="02020603050405020304" pitchFamily="18" charset="0"/>
                <a:ea typeface="Times New Roman" panose="02020603050405020304" pitchFamily="18" charset="0"/>
                <a:cs typeface="Calibri" panose="020F0502020204030204" pitchFamily="34" charset="0"/>
              </a:rPr>
              <a:t>Curr</a:t>
            </a:r>
            <a:r>
              <a:rPr lang="en-US" sz="1100" i="1" dirty="0">
                <a:latin typeface="Times New Roman" panose="02020603050405020304" pitchFamily="18" charset="0"/>
                <a:ea typeface="Times New Roman" panose="02020603050405020304" pitchFamily="18" charset="0"/>
                <a:cs typeface="Calibri" panose="020F0502020204030204" pitchFamily="34" charset="0"/>
              </a:rPr>
              <a:t>. Topics Med. Chem. </a:t>
            </a:r>
            <a:r>
              <a:rPr lang="en-US" sz="1100" b="1" dirty="0">
                <a:latin typeface="Times New Roman" panose="02020603050405020304" pitchFamily="18" charset="0"/>
                <a:ea typeface="Times New Roman" panose="02020603050405020304" pitchFamily="18" charset="0"/>
                <a:cs typeface="Calibri" panose="020F0502020204030204" pitchFamily="34" charset="0"/>
              </a:rPr>
              <a:t>2018</a:t>
            </a:r>
            <a:r>
              <a:rPr lang="en-US" sz="1100" dirty="0">
                <a:latin typeface="Times New Roman" panose="02020603050405020304" pitchFamily="18" charset="0"/>
                <a:ea typeface="Times New Roman" panose="02020603050405020304" pitchFamily="18" charset="0"/>
                <a:cs typeface="Calibri" panose="020F0502020204030204" pitchFamily="34" charset="0"/>
              </a:rPr>
              <a:t>, 18, 647-660.</a:t>
            </a:r>
            <a:r>
              <a:rPr lang="en-US" sz="1100" i="1" dirty="0">
                <a:latin typeface="Times New Roman" panose="02020603050405020304" pitchFamily="18" charset="0"/>
                <a:ea typeface="Times New Roman" panose="02020603050405020304" pitchFamily="18" charset="0"/>
                <a:cs typeface="Calibri" panose="020F0502020204030204" pitchFamily="34" charset="0"/>
              </a:rPr>
              <a:t> </a:t>
            </a:r>
          </a:p>
        </p:txBody>
      </p:sp>
      <p:sp>
        <p:nvSpPr>
          <p:cNvPr id="40" name="Oval 39"/>
          <p:cNvSpPr/>
          <p:nvPr/>
        </p:nvSpPr>
        <p:spPr>
          <a:xfrm>
            <a:off x="3998435" y="827400"/>
            <a:ext cx="5040000" cy="504000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PT" dirty="0"/>
          </a:p>
        </p:txBody>
      </p:sp>
      <p:sp>
        <p:nvSpPr>
          <p:cNvPr id="36" name="TextBox 35"/>
          <p:cNvSpPr txBox="1"/>
          <p:nvPr/>
        </p:nvSpPr>
        <p:spPr>
          <a:xfrm>
            <a:off x="6286527" y="564939"/>
            <a:ext cx="88998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pt-PT" dirty="0"/>
              <a:t>MDMX</a:t>
            </a:r>
          </a:p>
        </p:txBody>
      </p:sp>
      <p:graphicFrame>
        <p:nvGraphicFramePr>
          <p:cNvPr id="56" name="Object 55"/>
          <p:cNvGraphicFramePr>
            <a:graphicFrameLocks noChangeAspect="1"/>
          </p:cNvGraphicFramePr>
          <p:nvPr>
            <p:extLst>
              <p:ext uri="{D42A27DB-BD31-4B8C-83A1-F6EECF244321}">
                <p14:modId xmlns:p14="http://schemas.microsoft.com/office/powerpoint/2010/main" val="2733922756"/>
              </p:ext>
            </p:extLst>
          </p:nvPr>
        </p:nvGraphicFramePr>
        <p:xfrm>
          <a:off x="6339770" y="963953"/>
          <a:ext cx="2443163" cy="3627438"/>
        </p:xfrm>
        <a:graphic>
          <a:graphicData uri="http://schemas.openxmlformats.org/presentationml/2006/ole">
            <mc:AlternateContent xmlns:mc="http://schemas.openxmlformats.org/markup-compatibility/2006">
              <mc:Choice xmlns:v="urn:schemas-microsoft-com:vml" Requires="v">
                <p:oleObj spid="_x0000_s3189" name="CS ChemDraw Drawing" r:id="rId10" imgW="2443924" imgH="3631172" progId="ChemDraw.Document.6.0">
                  <p:embed/>
                </p:oleObj>
              </mc:Choice>
              <mc:Fallback>
                <p:oleObj name="CS ChemDraw Drawing" r:id="rId10" imgW="2443924" imgH="3631172" progId="ChemDraw.Document.6.0">
                  <p:embed/>
                  <p:pic>
                    <p:nvPicPr>
                      <p:cNvPr id="34" name="Object 33"/>
                      <p:cNvPicPr/>
                      <p:nvPr/>
                    </p:nvPicPr>
                    <p:blipFill>
                      <a:blip r:embed="rId11"/>
                      <a:stretch>
                        <a:fillRect/>
                      </a:stretch>
                    </p:blipFill>
                    <p:spPr>
                      <a:xfrm>
                        <a:off x="6339770" y="963953"/>
                        <a:ext cx="2443163" cy="3627438"/>
                      </a:xfrm>
                      <a:prstGeom prst="rect">
                        <a:avLst/>
                      </a:prstGeom>
                    </p:spPr>
                  </p:pic>
                </p:oleObj>
              </mc:Fallback>
            </mc:AlternateContent>
          </a:graphicData>
        </a:graphic>
      </p:graphicFrame>
      <p:sp>
        <p:nvSpPr>
          <p:cNvPr id="7" name="TextBox 6"/>
          <p:cNvSpPr txBox="1"/>
          <p:nvPr/>
        </p:nvSpPr>
        <p:spPr>
          <a:xfrm>
            <a:off x="2322309" y="2202450"/>
            <a:ext cx="1647077" cy="830997"/>
          </a:xfrm>
          <a:prstGeom prst="rect">
            <a:avLst/>
          </a:prstGeom>
          <a:noFill/>
        </p:spPr>
        <p:txBody>
          <a:bodyPr wrap="square" rtlCol="0">
            <a:spAutoFit/>
          </a:bodyPr>
          <a:lstStyle/>
          <a:p>
            <a:pPr algn="ctr"/>
            <a:r>
              <a:rPr lang="pt-PT" sz="1600" b="1" dirty="0"/>
              <a:t>7 small molecules in clinical trials</a:t>
            </a:r>
          </a:p>
        </p:txBody>
      </p:sp>
      <p:sp>
        <p:nvSpPr>
          <p:cNvPr id="57" name="TextBox 56"/>
          <p:cNvSpPr txBox="1"/>
          <p:nvPr/>
        </p:nvSpPr>
        <p:spPr>
          <a:xfrm>
            <a:off x="5235219" y="2329968"/>
            <a:ext cx="1647077" cy="584775"/>
          </a:xfrm>
          <a:prstGeom prst="rect">
            <a:avLst/>
          </a:prstGeom>
          <a:noFill/>
        </p:spPr>
        <p:txBody>
          <a:bodyPr wrap="square" rtlCol="0">
            <a:spAutoFit/>
          </a:bodyPr>
          <a:lstStyle/>
          <a:p>
            <a:pPr algn="ctr"/>
            <a:r>
              <a:rPr lang="pt-PT" sz="1600" b="1" dirty="0"/>
              <a:t>1 stapled peptide in clinical trials</a:t>
            </a:r>
          </a:p>
        </p:txBody>
      </p:sp>
      <p:sp>
        <p:nvSpPr>
          <p:cNvPr id="58" name="TextBox 57"/>
          <p:cNvSpPr txBox="1"/>
          <p:nvPr/>
        </p:nvSpPr>
        <p:spPr>
          <a:xfrm>
            <a:off x="3811076" y="2805163"/>
            <a:ext cx="1584242" cy="1200329"/>
          </a:xfrm>
          <a:prstGeom prst="rect">
            <a:avLst/>
          </a:prstGeom>
          <a:noFill/>
        </p:spPr>
        <p:txBody>
          <a:bodyPr wrap="square" rtlCol="0">
            <a:spAutoFit/>
          </a:bodyPr>
          <a:lstStyle/>
          <a:p>
            <a:pPr algn="ctr"/>
            <a:r>
              <a:rPr lang="pt-PT"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NO DUAL INHIBITORS</a:t>
            </a:r>
          </a:p>
          <a:p>
            <a:pPr algn="ctr"/>
            <a:r>
              <a:rPr lang="pt-PT"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 CLINICAL TRIALS</a:t>
            </a:r>
          </a:p>
        </p:txBody>
      </p:sp>
    </p:spTree>
    <p:extLst>
      <p:ext uri="{BB962C8B-B14F-4D97-AF65-F5344CB8AC3E}">
        <p14:creationId xmlns:p14="http://schemas.microsoft.com/office/powerpoint/2010/main" val="3329330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0551" y="735901"/>
            <a:ext cx="6959481" cy="1877437"/>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pt-PT" sz="1600" dirty="0"/>
              <a:t>Interacts with p53 by 4 amino acid residues: </a:t>
            </a:r>
            <a:r>
              <a:rPr lang="pt-PT" sz="1600" baseline="30000" dirty="0"/>
              <a:t>p53</a:t>
            </a:r>
            <a:r>
              <a:rPr lang="pt-PT" sz="1600" dirty="0"/>
              <a:t>Phe19, </a:t>
            </a:r>
            <a:r>
              <a:rPr lang="pt-PT" sz="1600" baseline="30000" dirty="0"/>
              <a:t>p53</a:t>
            </a:r>
            <a:r>
              <a:rPr lang="pt-PT" sz="1600" dirty="0"/>
              <a:t>Leu22, </a:t>
            </a:r>
            <a:r>
              <a:rPr lang="pt-PT" sz="1600" baseline="30000" dirty="0"/>
              <a:t>p53</a:t>
            </a:r>
            <a:r>
              <a:rPr lang="pt-PT" sz="1600" dirty="0"/>
              <a:t>Trp23, </a:t>
            </a:r>
            <a:r>
              <a:rPr lang="pt-PT" sz="1600" baseline="30000" dirty="0"/>
              <a:t>p53</a:t>
            </a:r>
            <a:r>
              <a:rPr lang="pt-PT" sz="1600" dirty="0"/>
              <a:t>Leu26</a:t>
            </a:r>
          </a:p>
          <a:p>
            <a:pPr marL="285750" indent="-285750" algn="just">
              <a:spcAft>
                <a:spcPts val="600"/>
              </a:spcAft>
              <a:buFont typeface="Wingdings" panose="05000000000000000000" pitchFamily="2" charset="2"/>
              <a:buChar char="ü"/>
            </a:pPr>
            <a:r>
              <a:rPr lang="pt-PT" sz="1600" dirty="0"/>
              <a:t>Intermolecular van der Waals contacts</a:t>
            </a:r>
          </a:p>
          <a:p>
            <a:pPr marL="285750" indent="-285750" algn="just">
              <a:spcAft>
                <a:spcPts val="600"/>
              </a:spcAft>
              <a:buFont typeface="Wingdings" panose="05000000000000000000" pitchFamily="2" charset="2"/>
              <a:buChar char="ü"/>
            </a:pPr>
            <a:r>
              <a:rPr lang="pt-PT" sz="1600" dirty="0"/>
              <a:t>Two hydrogen bonds </a:t>
            </a:r>
          </a:p>
          <a:p>
            <a:pPr marL="742950" lvl="1" indent="-285750" algn="just">
              <a:spcAft>
                <a:spcPts val="600"/>
              </a:spcAft>
              <a:buFont typeface="Wingdings" panose="05000000000000000000" pitchFamily="2" charset="2"/>
              <a:buChar char="ü"/>
            </a:pPr>
            <a:r>
              <a:rPr lang="pt-PT" sz="1600" dirty="0"/>
              <a:t>NH of </a:t>
            </a:r>
            <a:r>
              <a:rPr lang="pt-PT" sz="1600" baseline="30000" dirty="0" smtClean="0"/>
              <a:t>p53</a:t>
            </a:r>
            <a:r>
              <a:rPr lang="pt-PT" sz="1600" dirty="0" smtClean="0"/>
              <a:t>Trp23 </a:t>
            </a:r>
            <a:r>
              <a:rPr lang="pt-PT" sz="1600" dirty="0"/>
              <a:t>with </a:t>
            </a:r>
            <a:r>
              <a:rPr lang="pt-PT" sz="1600" baseline="30000" dirty="0" smtClean="0"/>
              <a:t>MDM2</a:t>
            </a:r>
            <a:r>
              <a:rPr lang="pt-PT" sz="1600" dirty="0" smtClean="0"/>
              <a:t>Leu54 </a:t>
            </a:r>
            <a:r>
              <a:rPr lang="pt-PT" sz="1600" dirty="0"/>
              <a:t>(2.8Å)</a:t>
            </a:r>
          </a:p>
          <a:p>
            <a:pPr marL="742950" lvl="1" indent="-285750" algn="just">
              <a:spcAft>
                <a:spcPts val="600"/>
              </a:spcAft>
              <a:buFont typeface="Wingdings" panose="05000000000000000000" pitchFamily="2" charset="2"/>
              <a:buChar char="ü"/>
            </a:pPr>
            <a:r>
              <a:rPr lang="pt-PT" sz="1600" dirty="0"/>
              <a:t>NH of </a:t>
            </a:r>
            <a:r>
              <a:rPr lang="pt-PT" sz="1600" baseline="30000" dirty="0" smtClean="0"/>
              <a:t>p53</a:t>
            </a:r>
            <a:r>
              <a:rPr lang="pt-PT" sz="1600" dirty="0" smtClean="0"/>
              <a:t>Phe19 </a:t>
            </a:r>
            <a:r>
              <a:rPr lang="pt-PT" sz="1600" dirty="0"/>
              <a:t>with </a:t>
            </a:r>
            <a:r>
              <a:rPr lang="pt-PT" sz="1600" baseline="30000" dirty="0" smtClean="0"/>
              <a:t>MDM2</a:t>
            </a:r>
            <a:r>
              <a:rPr lang="pt-PT" sz="1600" dirty="0" smtClean="0"/>
              <a:t>Gln72 </a:t>
            </a:r>
            <a:r>
              <a:rPr lang="pt-PT" sz="1600" dirty="0"/>
              <a:t>(3.0Å)</a:t>
            </a:r>
          </a:p>
        </p:txBody>
      </p:sp>
      <p:sp>
        <p:nvSpPr>
          <p:cNvPr id="26" name="Oval 25"/>
          <p:cNvSpPr/>
          <p:nvPr/>
        </p:nvSpPr>
        <p:spPr>
          <a:xfrm>
            <a:off x="2362200" y="1920990"/>
            <a:ext cx="3810000" cy="368473"/>
          </a:xfrm>
          <a:prstGeom prst="ellipse">
            <a:avLst/>
          </a:prstGeom>
          <a:solidFill>
            <a:schemeClr val="accent4">
              <a:lumMod val="60000"/>
              <a:lumOff val="40000"/>
              <a:alpha val="21176"/>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20" name="TextBox 19"/>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Introduction – </a:t>
            </a:r>
            <a:r>
              <a:rPr lang="fr-FR" sz="2400" b="1" i="1" dirty="0" err="1"/>
              <a:t>Understanding</a:t>
            </a:r>
            <a:r>
              <a:rPr lang="fr-FR" sz="2400" b="1" i="1" dirty="0"/>
              <a:t> MDM2 and MDMX </a:t>
            </a:r>
            <a:r>
              <a:rPr lang="fr-FR" sz="2400" b="1" i="1" dirty="0" err="1"/>
              <a:t>pockets</a:t>
            </a:r>
            <a:endParaRPr lang="fr-FR" sz="2400" b="1" i="1" dirty="0"/>
          </a:p>
        </p:txBody>
      </p:sp>
      <p:sp>
        <p:nvSpPr>
          <p:cNvPr id="46" name="TextBox 45"/>
          <p:cNvSpPr txBox="1"/>
          <p:nvPr/>
        </p:nvSpPr>
        <p:spPr>
          <a:xfrm>
            <a:off x="392884" y="609600"/>
            <a:ext cx="873252" cy="3952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pt-PT" dirty="0"/>
              <a:t>MDM2</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092" y="2389537"/>
            <a:ext cx="7529654" cy="3632549"/>
          </a:xfrm>
          <a:prstGeom prst="rect">
            <a:avLst/>
          </a:prstGeom>
        </p:spPr>
      </p:pic>
      <p:sp>
        <p:nvSpPr>
          <p:cNvPr id="21" name="TextBox 20"/>
          <p:cNvSpPr txBox="1"/>
          <p:nvPr/>
        </p:nvSpPr>
        <p:spPr>
          <a:xfrm>
            <a:off x="1460379" y="4621610"/>
            <a:ext cx="856648" cy="369332"/>
          </a:xfrm>
          <a:prstGeom prst="rect">
            <a:avLst/>
          </a:prstGeom>
          <a:noFill/>
        </p:spPr>
        <p:txBody>
          <a:bodyPr wrap="square" rtlCol="0">
            <a:spAutoFit/>
          </a:bodyPr>
          <a:lstStyle/>
          <a:p>
            <a:r>
              <a:rPr lang="pt-PT" b="1" dirty="0" smtClean="0">
                <a:solidFill>
                  <a:srgbClr val="791479"/>
                </a:solidFill>
              </a:rPr>
              <a:t>Trp23</a:t>
            </a:r>
            <a:endParaRPr lang="pt-PT" b="1" dirty="0">
              <a:solidFill>
                <a:srgbClr val="791479"/>
              </a:solidFill>
            </a:endParaRPr>
          </a:p>
        </p:txBody>
      </p:sp>
      <p:sp>
        <p:nvSpPr>
          <p:cNvPr id="22" name="TextBox 21"/>
          <p:cNvSpPr txBox="1"/>
          <p:nvPr/>
        </p:nvSpPr>
        <p:spPr>
          <a:xfrm>
            <a:off x="2317027" y="4990942"/>
            <a:ext cx="856648" cy="369332"/>
          </a:xfrm>
          <a:prstGeom prst="rect">
            <a:avLst/>
          </a:prstGeom>
          <a:noFill/>
        </p:spPr>
        <p:txBody>
          <a:bodyPr wrap="square" rtlCol="0">
            <a:spAutoFit/>
          </a:bodyPr>
          <a:lstStyle/>
          <a:p>
            <a:r>
              <a:rPr lang="pt-PT" b="1" dirty="0" smtClean="0">
                <a:solidFill>
                  <a:srgbClr val="0074EA"/>
                </a:solidFill>
              </a:rPr>
              <a:t>Phe19</a:t>
            </a:r>
            <a:endParaRPr lang="pt-PT" b="1" dirty="0">
              <a:solidFill>
                <a:srgbClr val="0074EA"/>
              </a:solidFill>
            </a:endParaRPr>
          </a:p>
        </p:txBody>
      </p:sp>
      <p:sp>
        <p:nvSpPr>
          <p:cNvPr id="23" name="TextBox 22"/>
          <p:cNvSpPr txBox="1"/>
          <p:nvPr/>
        </p:nvSpPr>
        <p:spPr>
          <a:xfrm>
            <a:off x="3077290" y="3642379"/>
            <a:ext cx="856648" cy="369332"/>
          </a:xfrm>
          <a:prstGeom prst="rect">
            <a:avLst/>
          </a:prstGeom>
          <a:noFill/>
        </p:spPr>
        <p:txBody>
          <a:bodyPr wrap="square" rtlCol="0">
            <a:spAutoFit/>
          </a:bodyPr>
          <a:lstStyle/>
          <a:p>
            <a:r>
              <a:rPr lang="pt-PT" b="1" dirty="0" smtClean="0">
                <a:solidFill>
                  <a:srgbClr val="7FB701"/>
                </a:solidFill>
              </a:rPr>
              <a:t>Leu22</a:t>
            </a:r>
            <a:endParaRPr lang="pt-PT" b="1" dirty="0">
              <a:solidFill>
                <a:srgbClr val="7FB701"/>
              </a:solidFill>
            </a:endParaRPr>
          </a:p>
        </p:txBody>
      </p:sp>
      <p:sp>
        <p:nvSpPr>
          <p:cNvPr id="24" name="TextBox 23"/>
          <p:cNvSpPr txBox="1"/>
          <p:nvPr/>
        </p:nvSpPr>
        <p:spPr>
          <a:xfrm>
            <a:off x="1266136" y="3736722"/>
            <a:ext cx="856648" cy="369332"/>
          </a:xfrm>
          <a:prstGeom prst="rect">
            <a:avLst/>
          </a:prstGeom>
          <a:noFill/>
        </p:spPr>
        <p:txBody>
          <a:bodyPr wrap="square" rtlCol="0">
            <a:spAutoFit/>
          </a:bodyPr>
          <a:lstStyle/>
          <a:p>
            <a:r>
              <a:rPr lang="pt-PT" b="1" dirty="0" smtClean="0">
                <a:solidFill>
                  <a:srgbClr val="A31E1E"/>
                </a:solidFill>
              </a:rPr>
              <a:t>Leu26</a:t>
            </a:r>
            <a:endParaRPr lang="pt-PT" b="1" dirty="0">
              <a:solidFill>
                <a:srgbClr val="A31E1E"/>
              </a:solidFill>
            </a:endParaRPr>
          </a:p>
        </p:txBody>
      </p:sp>
      <p:sp>
        <p:nvSpPr>
          <p:cNvPr id="25" name="TextBox 24"/>
          <p:cNvSpPr txBox="1"/>
          <p:nvPr/>
        </p:nvSpPr>
        <p:spPr>
          <a:xfrm>
            <a:off x="4017138" y="2821248"/>
            <a:ext cx="4972894" cy="907941"/>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pt-PT" sz="1600" dirty="0" smtClean="0"/>
              <a:t>Trp23 </a:t>
            </a:r>
            <a:r>
              <a:rPr lang="pt-PT" sz="1600" dirty="0" smtClean="0"/>
              <a:t>sub-pocket can adapt its side chain depending on the groups in </a:t>
            </a:r>
            <a:r>
              <a:rPr lang="pt-PT" sz="1600" dirty="0" smtClean="0"/>
              <a:t>the Trp23 </a:t>
            </a:r>
            <a:r>
              <a:rPr lang="pt-PT" sz="1600" dirty="0" smtClean="0"/>
              <a:t>and Leu26 sub-pockets</a:t>
            </a:r>
          </a:p>
          <a:p>
            <a:pPr marL="285750" indent="-285750" algn="just">
              <a:spcAft>
                <a:spcPts val="600"/>
              </a:spcAft>
              <a:buFont typeface="Wingdings" panose="05000000000000000000" pitchFamily="2" charset="2"/>
              <a:buChar char="ü"/>
            </a:pPr>
            <a:r>
              <a:rPr lang="pt-PT" sz="1600" baseline="30000" dirty="0" smtClean="0"/>
              <a:t>MDM2</a:t>
            </a:r>
            <a:r>
              <a:rPr lang="pt-PT" sz="1600" dirty="0" smtClean="0"/>
              <a:t>His96 </a:t>
            </a:r>
            <a:r>
              <a:rPr lang="pt-PT" sz="1600" dirty="0" smtClean="0"/>
              <a:t>(Leu26 sub-pocket) can adapt its side chain</a:t>
            </a:r>
          </a:p>
        </p:txBody>
      </p:sp>
      <p:sp>
        <p:nvSpPr>
          <p:cNvPr id="27" name="TextBox 26"/>
          <p:cNvSpPr txBox="1"/>
          <p:nvPr/>
        </p:nvSpPr>
        <p:spPr>
          <a:xfrm>
            <a:off x="6248400" y="1654633"/>
            <a:ext cx="1809550" cy="919401"/>
          </a:xfrm>
          <a:prstGeom prst="roundRect">
            <a:avLst>
              <a:gd name="adj" fmla="val 32371"/>
            </a:avLst>
          </a:prstGeom>
          <a:solidFill>
            <a:schemeClr val="accent4">
              <a:lumMod val="60000"/>
              <a:lumOff val="40000"/>
            </a:schemeClr>
          </a:solidFill>
        </p:spPr>
        <p:txBody>
          <a:bodyPr wrap="square" rtlCol="0">
            <a:spAutoFit/>
          </a:bodyPr>
          <a:lstStyle/>
          <a:p>
            <a:pPr algn="ctr"/>
            <a:r>
              <a:rPr lang="pt-PT" sz="1600" dirty="0" smtClean="0"/>
              <a:t>Important pharmacophore feature</a:t>
            </a:r>
            <a:endParaRPr lang="pt-PT" sz="1600" dirty="0"/>
          </a:p>
        </p:txBody>
      </p:sp>
      <p:sp>
        <p:nvSpPr>
          <p:cNvPr id="28" name="Rectangle 27"/>
          <p:cNvSpPr/>
          <p:nvPr/>
        </p:nvSpPr>
        <p:spPr>
          <a:xfrm>
            <a:off x="4545674" y="4198464"/>
            <a:ext cx="4444359" cy="1723549"/>
          </a:xfrm>
          <a:prstGeom prst="rect">
            <a:avLst/>
          </a:prstGeom>
          <a:ln>
            <a:solidFill>
              <a:schemeClr val="accent1"/>
            </a:solidFill>
          </a:ln>
        </p:spPr>
        <p:txBody>
          <a:bodyPr wrap="square">
            <a:spAutoFit/>
          </a:bodyPr>
          <a:lstStyle/>
          <a:p>
            <a:pPr marL="285750" indent="-285750" algn="just">
              <a:spcAft>
                <a:spcPts val="600"/>
              </a:spcAft>
              <a:buFont typeface="Wingdings" panose="05000000000000000000" pitchFamily="2" charset="2"/>
              <a:buChar char="ü"/>
            </a:pPr>
            <a:endParaRPr lang="pt-PT" sz="1600" dirty="0" smtClean="0"/>
          </a:p>
          <a:p>
            <a:pPr marL="285750" indent="-285750" algn="just">
              <a:spcAft>
                <a:spcPts val="600"/>
              </a:spcAft>
              <a:buFont typeface="Wingdings" panose="05000000000000000000" pitchFamily="2" charset="2"/>
              <a:buChar char="ü"/>
            </a:pPr>
            <a:r>
              <a:rPr lang="pt-PT" sz="1600" dirty="0" smtClean="0"/>
              <a:t>π-</a:t>
            </a:r>
            <a:r>
              <a:rPr lang="el-GR" sz="1600" dirty="0"/>
              <a:t>π</a:t>
            </a:r>
            <a:r>
              <a:rPr lang="pt-PT" sz="1600" dirty="0"/>
              <a:t> stacking interaction with </a:t>
            </a:r>
            <a:r>
              <a:rPr lang="pt-PT" sz="1600" baseline="30000" dirty="0" smtClean="0"/>
              <a:t>MDM2</a:t>
            </a:r>
            <a:r>
              <a:rPr lang="pt-PT" sz="1600" dirty="0" smtClean="0"/>
              <a:t>His96 </a:t>
            </a:r>
            <a:r>
              <a:rPr lang="pt-PT" sz="1600" dirty="0"/>
              <a:t>(enthalpic based binding)</a:t>
            </a:r>
          </a:p>
          <a:p>
            <a:pPr marL="285750" indent="-285750" algn="just">
              <a:spcAft>
                <a:spcPts val="600"/>
              </a:spcAft>
              <a:buFont typeface="Wingdings" panose="05000000000000000000" pitchFamily="2" charset="2"/>
              <a:buChar char="ü"/>
            </a:pPr>
            <a:r>
              <a:rPr lang="pt-PT" sz="1600" baseline="30000" dirty="0" smtClean="0"/>
              <a:t>MDM2</a:t>
            </a:r>
            <a:r>
              <a:rPr lang="pt-PT" sz="1600" dirty="0" smtClean="0"/>
              <a:t>Tyr67 </a:t>
            </a:r>
            <a:r>
              <a:rPr lang="pt-PT" sz="1600" dirty="0" smtClean="0"/>
              <a:t>“out conformation” of Phe19 sub-pocket enlarges the space and leads to higher affinity </a:t>
            </a:r>
            <a:endParaRPr lang="pt-PT" sz="1600" dirty="0"/>
          </a:p>
        </p:txBody>
      </p:sp>
      <p:sp>
        <p:nvSpPr>
          <p:cNvPr id="31" name="TextBox 30"/>
          <p:cNvSpPr txBox="1"/>
          <p:nvPr/>
        </p:nvSpPr>
        <p:spPr>
          <a:xfrm>
            <a:off x="4633136" y="4038922"/>
            <a:ext cx="2967479" cy="332891"/>
          </a:xfrm>
          <a:prstGeom prst="rect">
            <a:avLst/>
          </a:prstGeom>
          <a:solidFill>
            <a:schemeClr val="accent4">
              <a:lumMod val="60000"/>
              <a:lumOff val="40000"/>
            </a:schemeClr>
          </a:solidFill>
        </p:spPr>
        <p:txBody>
          <a:bodyPr wrap="none" rtlCol="0">
            <a:spAutoFit/>
          </a:bodyPr>
          <a:lstStyle/>
          <a:p>
            <a:r>
              <a:rPr lang="pt-PT" b="1" dirty="0" smtClean="0"/>
              <a:t>Other important features:</a:t>
            </a:r>
            <a:endParaRPr lang="pt-PT" b="1" dirty="0"/>
          </a:p>
        </p:txBody>
      </p:sp>
      <p:sp>
        <p:nvSpPr>
          <p:cNvPr id="40" name="Retângulo 9">
            <a:extLst>
              <a:ext uri="{FF2B5EF4-FFF2-40B4-BE49-F238E27FC236}">
                <a16:creationId xmlns:a16="http://schemas.microsoft.com/office/drawing/2014/main" id="{019E8BA6-50B5-4204-B540-872A6023D9BC}"/>
              </a:ext>
            </a:extLst>
          </p:cNvPr>
          <p:cNvSpPr/>
          <p:nvPr/>
        </p:nvSpPr>
        <p:spPr>
          <a:xfrm>
            <a:off x="-59766" y="5808189"/>
            <a:ext cx="1988045" cy="261610"/>
          </a:xfrm>
          <a:prstGeom prst="rect">
            <a:avLst/>
          </a:prstGeom>
        </p:spPr>
        <p:txBody>
          <a:bodyPr wrap="none">
            <a:spAutoFit/>
          </a:bodyPr>
          <a:lstStyle/>
          <a:p>
            <a:r>
              <a:rPr lang="en-US" sz="1100" i="1" dirty="0" err="1">
                <a:latin typeface="Times New Roman" panose="02020603050405020304" pitchFamily="18" charset="0"/>
                <a:ea typeface="Times New Roman" panose="02020603050405020304" pitchFamily="18" charset="0"/>
                <a:cs typeface="Calibri" panose="020F0502020204030204" pitchFamily="34" charset="0"/>
              </a:rPr>
              <a:t>ChemMedChem</a:t>
            </a:r>
            <a:r>
              <a:rPr lang="en-US" sz="1100" i="1" dirty="0">
                <a:latin typeface="Times New Roman" panose="02020603050405020304" pitchFamily="18" charset="0"/>
                <a:ea typeface="Times New Roman" panose="02020603050405020304" pitchFamily="18" charset="0"/>
                <a:cs typeface="Calibri" panose="020F0502020204030204" pitchFamily="34" charset="0"/>
              </a:rPr>
              <a:t> </a:t>
            </a:r>
            <a:r>
              <a:rPr lang="en-US" sz="1100" b="1" dirty="0">
                <a:latin typeface="Times New Roman" panose="02020603050405020304" pitchFamily="18" charset="0"/>
                <a:ea typeface="Times New Roman" panose="02020603050405020304" pitchFamily="18" charset="0"/>
                <a:cs typeface="Calibri" panose="020F0502020204030204" pitchFamily="34" charset="0"/>
              </a:rPr>
              <a:t>2019</a:t>
            </a:r>
            <a:r>
              <a:rPr lang="en-US" sz="1100" dirty="0">
                <a:latin typeface="Times New Roman" panose="02020603050405020304" pitchFamily="18" charset="0"/>
                <a:ea typeface="Times New Roman" panose="02020603050405020304" pitchFamily="18" charset="0"/>
                <a:cs typeface="Calibri" panose="020F0502020204030204" pitchFamily="34" charset="0"/>
              </a:rPr>
              <a:t>, 14, 1-11.</a:t>
            </a:r>
          </a:p>
        </p:txBody>
      </p:sp>
    </p:spTree>
    <p:extLst>
      <p:ext uri="{BB962C8B-B14F-4D97-AF65-F5344CB8AC3E}">
        <p14:creationId xmlns:p14="http://schemas.microsoft.com/office/powerpoint/2010/main" val="427870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20" name="TextBox 19"/>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Introduction – </a:t>
            </a:r>
            <a:r>
              <a:rPr lang="fr-FR" sz="2400" b="1" i="1" dirty="0" err="1"/>
              <a:t>Understanding</a:t>
            </a:r>
            <a:r>
              <a:rPr lang="fr-FR" sz="2400" b="1" i="1" dirty="0"/>
              <a:t> MDM2 and MDMX </a:t>
            </a:r>
            <a:r>
              <a:rPr lang="fr-FR" sz="2400" b="1" i="1" dirty="0" err="1"/>
              <a:t>pockets</a:t>
            </a:r>
            <a:endParaRPr lang="fr-FR" sz="2400" b="1" i="1" dirty="0"/>
          </a:p>
        </p:txBody>
      </p:sp>
      <p:sp>
        <p:nvSpPr>
          <p:cNvPr id="46" name="TextBox 45"/>
          <p:cNvSpPr txBox="1"/>
          <p:nvPr/>
        </p:nvSpPr>
        <p:spPr>
          <a:xfrm>
            <a:off x="392884" y="609600"/>
            <a:ext cx="841897" cy="369332"/>
          </a:xfrm>
          <a:prstGeom prst="rect">
            <a:avLst/>
          </a:prstGeom>
          <a:solidFill>
            <a:schemeClr val="accent3"/>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pt-PT" dirty="0" smtClean="0"/>
              <a:t>MDMX</a:t>
            </a:r>
            <a:endParaRPr lang="pt-PT" dirty="0"/>
          </a:p>
        </p:txBody>
      </p:sp>
      <p:sp>
        <p:nvSpPr>
          <p:cNvPr id="40" name="Retângulo 9">
            <a:extLst>
              <a:ext uri="{FF2B5EF4-FFF2-40B4-BE49-F238E27FC236}">
                <a16:creationId xmlns:a16="http://schemas.microsoft.com/office/drawing/2014/main" id="{019E8BA6-50B5-4204-B540-872A6023D9BC}"/>
              </a:ext>
            </a:extLst>
          </p:cNvPr>
          <p:cNvSpPr/>
          <p:nvPr/>
        </p:nvSpPr>
        <p:spPr>
          <a:xfrm>
            <a:off x="-59766" y="5808189"/>
            <a:ext cx="1988045" cy="261610"/>
          </a:xfrm>
          <a:prstGeom prst="rect">
            <a:avLst/>
          </a:prstGeom>
        </p:spPr>
        <p:txBody>
          <a:bodyPr wrap="none">
            <a:spAutoFit/>
          </a:bodyPr>
          <a:lstStyle/>
          <a:p>
            <a:r>
              <a:rPr lang="en-US" sz="1100" i="1" dirty="0" err="1">
                <a:latin typeface="Times New Roman" panose="02020603050405020304" pitchFamily="18" charset="0"/>
                <a:ea typeface="Times New Roman" panose="02020603050405020304" pitchFamily="18" charset="0"/>
                <a:cs typeface="Calibri" panose="020F0502020204030204" pitchFamily="34" charset="0"/>
              </a:rPr>
              <a:t>ChemMedChem</a:t>
            </a:r>
            <a:r>
              <a:rPr lang="en-US" sz="1100" i="1" dirty="0">
                <a:latin typeface="Times New Roman" panose="02020603050405020304" pitchFamily="18" charset="0"/>
                <a:ea typeface="Times New Roman" panose="02020603050405020304" pitchFamily="18" charset="0"/>
                <a:cs typeface="Calibri" panose="020F0502020204030204" pitchFamily="34" charset="0"/>
              </a:rPr>
              <a:t> </a:t>
            </a:r>
            <a:r>
              <a:rPr lang="en-US" sz="1100" b="1" dirty="0">
                <a:latin typeface="Times New Roman" panose="02020603050405020304" pitchFamily="18" charset="0"/>
                <a:ea typeface="Times New Roman" panose="02020603050405020304" pitchFamily="18" charset="0"/>
                <a:cs typeface="Calibri" panose="020F0502020204030204" pitchFamily="34" charset="0"/>
              </a:rPr>
              <a:t>2019</a:t>
            </a:r>
            <a:r>
              <a:rPr lang="en-US" sz="1100" dirty="0">
                <a:latin typeface="Times New Roman" panose="02020603050405020304" pitchFamily="18" charset="0"/>
                <a:ea typeface="Times New Roman" panose="02020603050405020304" pitchFamily="18" charset="0"/>
                <a:cs typeface="Calibri" panose="020F0502020204030204" pitchFamily="34" charset="0"/>
              </a:rPr>
              <a:t>, 14, 1-11.</a:t>
            </a:r>
          </a:p>
        </p:txBody>
      </p:sp>
      <p:sp>
        <p:nvSpPr>
          <p:cNvPr id="17" name="Rectangle 16"/>
          <p:cNvSpPr/>
          <p:nvPr/>
        </p:nvSpPr>
        <p:spPr>
          <a:xfrm>
            <a:off x="392884" y="4074729"/>
            <a:ext cx="8522516" cy="1661993"/>
          </a:xfrm>
          <a:prstGeom prst="rect">
            <a:avLst/>
          </a:prstGeom>
          <a:ln>
            <a:solidFill>
              <a:schemeClr val="accent3">
                <a:lumMod val="75000"/>
              </a:schemeClr>
            </a:solidFill>
          </a:ln>
        </p:spPr>
        <p:txBody>
          <a:bodyPr wrap="square">
            <a:spAutoFit/>
          </a:bodyPr>
          <a:lstStyle/>
          <a:p>
            <a:pPr marL="285750" indent="-285750" algn="just">
              <a:spcAft>
                <a:spcPts val="600"/>
              </a:spcAft>
              <a:buFont typeface="Wingdings" panose="05000000000000000000" pitchFamily="2" charset="2"/>
              <a:buChar char="ü"/>
            </a:pPr>
            <a:endParaRPr lang="pt-PT" sz="1600" dirty="0" smtClean="0"/>
          </a:p>
          <a:p>
            <a:pPr marL="285750" indent="-285750" algn="just">
              <a:spcAft>
                <a:spcPts val="600"/>
              </a:spcAft>
              <a:buFont typeface="Wingdings" panose="05000000000000000000" pitchFamily="2" charset="2"/>
              <a:buChar char="ü"/>
            </a:pPr>
            <a:r>
              <a:rPr lang="pt-PT" sz="1600" dirty="0" smtClean="0"/>
              <a:t>Carboxylate </a:t>
            </a:r>
            <a:r>
              <a:rPr lang="pt-PT" sz="1600" dirty="0"/>
              <a:t>group can induce a flip of His55 enabling a strong hydrogen bond </a:t>
            </a:r>
          </a:p>
          <a:p>
            <a:pPr marL="742950" lvl="1" indent="-285750" algn="just">
              <a:spcAft>
                <a:spcPts val="600"/>
              </a:spcAft>
              <a:buFont typeface="Wingdings" panose="05000000000000000000" pitchFamily="2" charset="2"/>
              <a:buChar char="ü"/>
            </a:pPr>
            <a:r>
              <a:rPr lang="pt-PT" sz="1600" dirty="0"/>
              <a:t>Water-mediated hydrogen bond with </a:t>
            </a:r>
            <a:r>
              <a:rPr lang="pt-PT" sz="1600" dirty="0" smtClean="0"/>
              <a:t>Lys51</a:t>
            </a:r>
            <a:endParaRPr lang="pt-PT" sz="1600" dirty="0"/>
          </a:p>
          <a:p>
            <a:pPr marL="285750" indent="-285750" algn="just">
              <a:spcAft>
                <a:spcPts val="600"/>
              </a:spcAft>
              <a:buFont typeface="Wingdings" panose="05000000000000000000" pitchFamily="2" charset="2"/>
              <a:buChar char="ü"/>
            </a:pPr>
            <a:r>
              <a:rPr lang="pt-PT" sz="1600" dirty="0"/>
              <a:t>Interactions with His55 can compensate weaker interactions in the Leu26 and Trp23 sub-pockets</a:t>
            </a:r>
          </a:p>
          <a:p>
            <a:pPr marL="285750" indent="-285750" algn="just">
              <a:spcAft>
                <a:spcPts val="600"/>
              </a:spcAft>
              <a:buFont typeface="Wingdings" panose="05000000000000000000" pitchFamily="2" charset="2"/>
              <a:buChar char="ü"/>
            </a:pPr>
            <a:r>
              <a:rPr lang="pt-PT" sz="1600" dirty="0"/>
              <a:t>Induction of dimerization of MDMX </a:t>
            </a:r>
            <a:r>
              <a:rPr lang="pt-PT" sz="1600" dirty="0" smtClean="0"/>
              <a:t>complexes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491786"/>
            <a:ext cx="7772664" cy="3582943"/>
          </a:xfrm>
          <a:prstGeom prst="rect">
            <a:avLst/>
          </a:prstGeom>
        </p:spPr>
      </p:pic>
      <p:sp>
        <p:nvSpPr>
          <p:cNvPr id="29" name="TextBox 28"/>
          <p:cNvSpPr txBox="1"/>
          <p:nvPr/>
        </p:nvSpPr>
        <p:spPr>
          <a:xfrm>
            <a:off x="8239632" y="2649054"/>
            <a:ext cx="856648" cy="369332"/>
          </a:xfrm>
          <a:prstGeom prst="rect">
            <a:avLst/>
          </a:prstGeom>
          <a:noFill/>
        </p:spPr>
        <p:txBody>
          <a:bodyPr wrap="square" rtlCol="0">
            <a:spAutoFit/>
          </a:bodyPr>
          <a:lstStyle/>
          <a:p>
            <a:r>
              <a:rPr lang="pt-PT" b="1" dirty="0" smtClean="0">
                <a:solidFill>
                  <a:srgbClr val="A31E1E"/>
                </a:solidFill>
              </a:rPr>
              <a:t>Leu26</a:t>
            </a:r>
            <a:endParaRPr lang="pt-PT" b="1" dirty="0">
              <a:solidFill>
                <a:srgbClr val="A31E1E"/>
              </a:solidFill>
            </a:endParaRPr>
          </a:p>
        </p:txBody>
      </p:sp>
      <p:sp>
        <p:nvSpPr>
          <p:cNvPr id="30" name="TextBox 29"/>
          <p:cNvSpPr txBox="1"/>
          <p:nvPr/>
        </p:nvSpPr>
        <p:spPr>
          <a:xfrm>
            <a:off x="5975689" y="2187389"/>
            <a:ext cx="856648" cy="369332"/>
          </a:xfrm>
          <a:prstGeom prst="rect">
            <a:avLst/>
          </a:prstGeom>
          <a:noFill/>
        </p:spPr>
        <p:txBody>
          <a:bodyPr wrap="square" rtlCol="0">
            <a:spAutoFit/>
          </a:bodyPr>
          <a:lstStyle/>
          <a:p>
            <a:r>
              <a:rPr lang="pt-PT" b="1" dirty="0" smtClean="0">
                <a:solidFill>
                  <a:srgbClr val="0074EA"/>
                </a:solidFill>
              </a:rPr>
              <a:t>Phe19</a:t>
            </a:r>
            <a:endParaRPr lang="pt-PT" b="1" dirty="0">
              <a:solidFill>
                <a:srgbClr val="0074EA"/>
              </a:solidFill>
            </a:endParaRPr>
          </a:p>
        </p:txBody>
      </p:sp>
      <p:sp>
        <p:nvSpPr>
          <p:cNvPr id="32" name="TextBox 31"/>
          <p:cNvSpPr txBox="1"/>
          <p:nvPr/>
        </p:nvSpPr>
        <p:spPr>
          <a:xfrm>
            <a:off x="7327406" y="2080917"/>
            <a:ext cx="856648" cy="369332"/>
          </a:xfrm>
          <a:prstGeom prst="rect">
            <a:avLst/>
          </a:prstGeom>
          <a:noFill/>
        </p:spPr>
        <p:txBody>
          <a:bodyPr wrap="square" rtlCol="0">
            <a:spAutoFit/>
          </a:bodyPr>
          <a:lstStyle/>
          <a:p>
            <a:r>
              <a:rPr lang="pt-PT" b="1" dirty="0" smtClean="0">
                <a:solidFill>
                  <a:srgbClr val="791479"/>
                </a:solidFill>
              </a:rPr>
              <a:t>Trp23</a:t>
            </a:r>
            <a:endParaRPr lang="pt-PT" b="1" dirty="0">
              <a:solidFill>
                <a:srgbClr val="791479"/>
              </a:solidFill>
            </a:endParaRPr>
          </a:p>
        </p:txBody>
      </p:sp>
      <p:sp>
        <p:nvSpPr>
          <p:cNvPr id="33" name="TextBox 32"/>
          <p:cNvSpPr txBox="1"/>
          <p:nvPr/>
        </p:nvSpPr>
        <p:spPr>
          <a:xfrm>
            <a:off x="355609" y="1066800"/>
            <a:ext cx="4597391" cy="2769989"/>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pt-PT" sz="1600" dirty="0"/>
              <a:t>Interacts with p53 by 4 amino acid residues: </a:t>
            </a:r>
            <a:r>
              <a:rPr lang="pt-PT" sz="1600" baseline="30000" dirty="0"/>
              <a:t>p53</a:t>
            </a:r>
            <a:r>
              <a:rPr lang="pt-PT" sz="1600" dirty="0"/>
              <a:t>Phe19, </a:t>
            </a:r>
            <a:r>
              <a:rPr lang="pt-PT" sz="1600" baseline="30000" dirty="0"/>
              <a:t>p53</a:t>
            </a:r>
            <a:r>
              <a:rPr lang="pt-PT" sz="1600" dirty="0"/>
              <a:t>Leu22, </a:t>
            </a:r>
            <a:r>
              <a:rPr lang="pt-PT" sz="1600" baseline="30000" dirty="0"/>
              <a:t>p53</a:t>
            </a:r>
            <a:r>
              <a:rPr lang="pt-PT" sz="1600" dirty="0"/>
              <a:t>Trp23, </a:t>
            </a:r>
            <a:r>
              <a:rPr lang="pt-PT" sz="1600" baseline="30000" dirty="0" smtClean="0"/>
              <a:t>p53</a:t>
            </a:r>
            <a:r>
              <a:rPr lang="pt-PT" sz="1600" dirty="0" smtClean="0"/>
              <a:t>Leu26</a:t>
            </a:r>
          </a:p>
          <a:p>
            <a:pPr marL="285750" indent="-285750" algn="just">
              <a:spcAft>
                <a:spcPts val="600"/>
              </a:spcAft>
              <a:buFont typeface="Wingdings" panose="05000000000000000000" pitchFamily="2" charset="2"/>
              <a:buChar char="ü"/>
            </a:pPr>
            <a:r>
              <a:rPr lang="pt-PT" sz="1600" dirty="0" smtClean="0"/>
              <a:t>Phe19 sub-pocket similar to MDM2</a:t>
            </a:r>
          </a:p>
          <a:p>
            <a:pPr marL="285750" indent="-285750" algn="just">
              <a:spcAft>
                <a:spcPts val="600"/>
              </a:spcAft>
              <a:buFont typeface="Wingdings" panose="05000000000000000000" pitchFamily="2" charset="2"/>
              <a:buChar char="ü"/>
            </a:pPr>
            <a:r>
              <a:rPr lang="pt-PT" sz="1600" dirty="0" smtClean="0"/>
              <a:t>Trp23 sub-pocket is 2.0 Å shorter</a:t>
            </a:r>
          </a:p>
          <a:p>
            <a:pPr marL="285750" indent="-285750" algn="just">
              <a:spcAft>
                <a:spcPts val="600"/>
              </a:spcAft>
              <a:buFont typeface="Wingdings" panose="05000000000000000000" pitchFamily="2" charset="2"/>
              <a:buChar char="ü"/>
            </a:pPr>
            <a:r>
              <a:rPr lang="pt-PT" sz="1600" baseline="30000" dirty="0" smtClean="0"/>
              <a:t>MDM2</a:t>
            </a:r>
            <a:r>
              <a:rPr lang="pt-PT" sz="1600" dirty="0" smtClean="0"/>
              <a:t>His96 </a:t>
            </a:r>
            <a:r>
              <a:rPr lang="pt-PT" sz="1600" dirty="0" smtClean="0"/>
              <a:t>is replaced by </a:t>
            </a:r>
            <a:r>
              <a:rPr lang="pt-PT" sz="1600" baseline="30000" dirty="0" smtClean="0"/>
              <a:t>MDMX</a:t>
            </a:r>
            <a:r>
              <a:rPr lang="pt-PT" sz="1600" dirty="0" smtClean="0"/>
              <a:t>Pro96 </a:t>
            </a:r>
            <a:r>
              <a:rPr lang="pt-PT" sz="1600" dirty="0" smtClean="0"/>
              <a:t>residue </a:t>
            </a:r>
          </a:p>
          <a:p>
            <a:pPr marL="742950" lvl="1" indent="-285750" algn="just">
              <a:spcAft>
                <a:spcPts val="600"/>
              </a:spcAft>
              <a:buFont typeface="Wingdings" panose="05000000000000000000" pitchFamily="2" charset="2"/>
              <a:buChar char="ü"/>
            </a:pPr>
            <a:r>
              <a:rPr lang="pt-PT" sz="1600" dirty="0" smtClean="0"/>
              <a:t>No longer </a:t>
            </a:r>
            <a:r>
              <a:rPr lang="el-GR" sz="1600" dirty="0" smtClean="0"/>
              <a:t>π</a:t>
            </a:r>
            <a:r>
              <a:rPr lang="pt-PT" sz="1600" dirty="0" smtClean="0"/>
              <a:t>-</a:t>
            </a:r>
            <a:r>
              <a:rPr lang="el-GR" sz="1600" dirty="0" smtClean="0"/>
              <a:t>π</a:t>
            </a:r>
            <a:r>
              <a:rPr lang="pt-PT" sz="1600" dirty="0" smtClean="0"/>
              <a:t> stacking interaction is needed</a:t>
            </a:r>
          </a:p>
          <a:p>
            <a:pPr marL="285750" indent="-285750" algn="just">
              <a:spcAft>
                <a:spcPts val="600"/>
              </a:spcAft>
              <a:buFont typeface="Wingdings" panose="05000000000000000000" pitchFamily="2" charset="2"/>
              <a:buChar char="ü"/>
            </a:pPr>
            <a:r>
              <a:rPr lang="pt-PT" sz="1600" baseline="30000" dirty="0" smtClean="0"/>
              <a:t>MDM2</a:t>
            </a:r>
            <a:r>
              <a:rPr lang="pt-PT" sz="1600" dirty="0" smtClean="0"/>
              <a:t>Leu54 </a:t>
            </a:r>
            <a:r>
              <a:rPr lang="pt-PT" sz="1600" dirty="0" smtClean="0"/>
              <a:t>and </a:t>
            </a:r>
            <a:r>
              <a:rPr lang="pt-PT" sz="1600" baseline="30000" dirty="0" smtClean="0"/>
              <a:t>MDM2</a:t>
            </a:r>
            <a:r>
              <a:rPr lang="pt-PT" sz="1600" dirty="0" smtClean="0"/>
              <a:t>Ile99 </a:t>
            </a:r>
            <a:r>
              <a:rPr lang="pt-PT" sz="1600" dirty="0" smtClean="0"/>
              <a:t>are replaced by </a:t>
            </a:r>
            <a:r>
              <a:rPr lang="pt-PT" sz="1600" baseline="30000" dirty="0" smtClean="0"/>
              <a:t>MDMX</a:t>
            </a:r>
            <a:r>
              <a:rPr lang="pt-PT" sz="1600" dirty="0" smtClean="0"/>
              <a:t>Met54 </a:t>
            </a:r>
            <a:r>
              <a:rPr lang="pt-PT" sz="1600" dirty="0" smtClean="0"/>
              <a:t>and </a:t>
            </a:r>
            <a:r>
              <a:rPr lang="pt-PT" sz="1600" baseline="30000" dirty="0" smtClean="0"/>
              <a:t>MDMX</a:t>
            </a:r>
            <a:r>
              <a:rPr lang="pt-PT" sz="1600" dirty="0" smtClean="0"/>
              <a:t>Leu99</a:t>
            </a:r>
            <a:endParaRPr lang="pt-PT" sz="1600" dirty="0" smtClean="0"/>
          </a:p>
          <a:p>
            <a:pPr marL="742950" lvl="1" indent="-285750" algn="just">
              <a:spcAft>
                <a:spcPts val="600"/>
              </a:spcAft>
              <a:buFont typeface="Wingdings" panose="05000000000000000000" pitchFamily="2" charset="2"/>
              <a:buChar char="ü"/>
            </a:pPr>
            <a:r>
              <a:rPr lang="pt-PT" sz="1600" dirty="0" smtClean="0"/>
              <a:t>Leu26 pocket is more shallow and deeper</a:t>
            </a:r>
          </a:p>
        </p:txBody>
      </p:sp>
      <p:sp>
        <p:nvSpPr>
          <p:cNvPr id="34" name="TextBox 33"/>
          <p:cNvSpPr txBox="1"/>
          <p:nvPr/>
        </p:nvSpPr>
        <p:spPr>
          <a:xfrm>
            <a:off x="392884" y="3879577"/>
            <a:ext cx="2967479" cy="369332"/>
          </a:xfrm>
          <a:prstGeom prst="rect">
            <a:avLst/>
          </a:prstGeom>
          <a:solidFill>
            <a:schemeClr val="accent3">
              <a:lumMod val="40000"/>
              <a:lumOff val="60000"/>
            </a:schemeClr>
          </a:solidFill>
        </p:spPr>
        <p:txBody>
          <a:bodyPr wrap="none" rtlCol="0">
            <a:spAutoFit/>
          </a:bodyPr>
          <a:lstStyle/>
          <a:p>
            <a:r>
              <a:rPr lang="pt-PT" b="1" dirty="0" smtClean="0"/>
              <a:t>Other important features:</a:t>
            </a:r>
            <a:endParaRPr lang="pt-PT" b="1" dirty="0"/>
          </a:p>
        </p:txBody>
      </p:sp>
    </p:spTree>
    <p:extLst>
      <p:ext uri="{BB962C8B-B14F-4D97-AF65-F5344CB8AC3E}">
        <p14:creationId xmlns:p14="http://schemas.microsoft.com/office/powerpoint/2010/main" val="577229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7" name="TextBox 6"/>
          <p:cNvSpPr txBox="1"/>
          <p:nvPr/>
        </p:nvSpPr>
        <p:spPr>
          <a:xfrm>
            <a:off x="-152400" y="30121"/>
            <a:ext cx="9524999" cy="461665"/>
          </a:xfrm>
          <a:prstGeom prst="rect">
            <a:avLst/>
          </a:prstGeom>
          <a:solidFill>
            <a:schemeClr val="bg1">
              <a:lumMod val="95000"/>
            </a:schemeClr>
          </a:solidFill>
        </p:spPr>
        <p:txBody>
          <a:bodyPr wrap="square" rtlCol="0">
            <a:spAutoFit/>
          </a:bodyPr>
          <a:lstStyle/>
          <a:p>
            <a:r>
              <a:rPr lang="fr-FR" sz="2400" b="1" dirty="0"/>
              <a:t>      Introduction – </a:t>
            </a:r>
            <a:r>
              <a:rPr lang="fr-FR" sz="2400" b="1" i="1" dirty="0" err="1" smtClean="0"/>
              <a:t>Spirooxindoles</a:t>
            </a:r>
            <a:endParaRPr lang="fr-FR" sz="2400" b="1" i="1" dirty="0"/>
          </a:p>
        </p:txBody>
      </p:sp>
      <p:grpSp>
        <p:nvGrpSpPr>
          <p:cNvPr id="36" name="Group 35"/>
          <p:cNvGrpSpPr/>
          <p:nvPr/>
        </p:nvGrpSpPr>
        <p:grpSpPr>
          <a:xfrm>
            <a:off x="3202762" y="598791"/>
            <a:ext cx="5226350" cy="2022102"/>
            <a:chOff x="1958825" y="874947"/>
            <a:chExt cx="5226350" cy="2022102"/>
          </a:xfrm>
        </p:grpSpPr>
        <p:sp>
          <p:nvSpPr>
            <p:cNvPr id="2" name="TextBox 1"/>
            <p:cNvSpPr txBox="1"/>
            <p:nvPr/>
          </p:nvSpPr>
          <p:spPr>
            <a:xfrm>
              <a:off x="3847502" y="1746053"/>
              <a:ext cx="1556645"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pt-PT" dirty="0" smtClean="0"/>
                <a:t>Spirooxindoles</a:t>
              </a:r>
              <a:endParaRPr lang="pt-PT" dirty="0"/>
            </a:p>
          </p:txBody>
        </p:sp>
        <p:cxnSp>
          <p:nvCxnSpPr>
            <p:cNvPr id="4" name="Straight Arrow Connector 3"/>
            <p:cNvCxnSpPr/>
            <p:nvPr/>
          </p:nvCxnSpPr>
          <p:spPr>
            <a:xfrm flipH="1" flipV="1">
              <a:off x="4625824" y="1394049"/>
              <a:ext cx="1" cy="36000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482825" y="1930719"/>
              <a:ext cx="36000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2"/>
            </p:cNvCxnSpPr>
            <p:nvPr/>
          </p:nvCxnSpPr>
          <p:spPr>
            <a:xfrm flipH="1">
              <a:off x="4625824" y="2115385"/>
              <a:ext cx="1" cy="36000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 idx="3"/>
            </p:cNvCxnSpPr>
            <p:nvPr/>
          </p:nvCxnSpPr>
          <p:spPr>
            <a:xfrm>
              <a:off x="5404147" y="1930719"/>
              <a:ext cx="36000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11713" y="1075156"/>
              <a:ext cx="1251946" cy="338554"/>
            </a:xfrm>
            <a:prstGeom prst="rect">
              <a:avLst/>
            </a:prstGeom>
            <a:noFill/>
          </p:spPr>
          <p:txBody>
            <a:bodyPr wrap="none" rtlCol="0">
              <a:spAutoFit/>
            </a:bodyPr>
            <a:lstStyle/>
            <a:p>
              <a:r>
                <a:rPr lang="pt-PT" sz="1600" dirty="0" smtClean="0"/>
                <a:t>antimalarials</a:t>
              </a:r>
              <a:endParaRPr lang="pt-PT" sz="1600" dirty="0"/>
            </a:p>
          </p:txBody>
        </p:sp>
        <p:sp>
          <p:nvSpPr>
            <p:cNvPr id="25" name="TextBox 24"/>
            <p:cNvSpPr txBox="1"/>
            <p:nvPr/>
          </p:nvSpPr>
          <p:spPr>
            <a:xfrm>
              <a:off x="2440853" y="1742185"/>
              <a:ext cx="1054648" cy="338554"/>
            </a:xfrm>
            <a:prstGeom prst="rect">
              <a:avLst/>
            </a:prstGeom>
            <a:noFill/>
          </p:spPr>
          <p:txBody>
            <a:bodyPr wrap="none" rtlCol="0">
              <a:spAutoFit/>
            </a:bodyPr>
            <a:lstStyle/>
            <a:p>
              <a:r>
                <a:rPr lang="pt-PT" sz="1600" dirty="0" smtClean="0"/>
                <a:t>anticancer</a:t>
              </a:r>
              <a:endParaRPr lang="pt-PT" sz="1600" dirty="0"/>
            </a:p>
          </p:txBody>
        </p:sp>
        <p:sp>
          <p:nvSpPr>
            <p:cNvPr id="26" name="TextBox 25"/>
            <p:cNvSpPr txBox="1"/>
            <p:nvPr/>
          </p:nvSpPr>
          <p:spPr>
            <a:xfrm>
              <a:off x="4112188" y="2446756"/>
              <a:ext cx="1075615" cy="338554"/>
            </a:xfrm>
            <a:prstGeom prst="rect">
              <a:avLst/>
            </a:prstGeom>
            <a:noFill/>
          </p:spPr>
          <p:txBody>
            <a:bodyPr wrap="none" rtlCol="0">
              <a:spAutoFit/>
            </a:bodyPr>
            <a:lstStyle/>
            <a:p>
              <a:r>
                <a:rPr lang="pt-PT" sz="1600" dirty="0" smtClean="0"/>
                <a:t>antipyretic</a:t>
              </a:r>
              <a:endParaRPr lang="pt-PT" sz="1600" dirty="0"/>
            </a:p>
          </p:txBody>
        </p:sp>
        <p:sp>
          <p:nvSpPr>
            <p:cNvPr id="27" name="TextBox 26"/>
            <p:cNvSpPr txBox="1"/>
            <p:nvPr/>
          </p:nvSpPr>
          <p:spPr>
            <a:xfrm>
              <a:off x="5731502" y="1742185"/>
              <a:ext cx="1275862" cy="338554"/>
            </a:xfrm>
            <a:prstGeom prst="rect">
              <a:avLst/>
            </a:prstGeom>
            <a:noFill/>
          </p:spPr>
          <p:txBody>
            <a:bodyPr wrap="none" rtlCol="0">
              <a:spAutoFit/>
            </a:bodyPr>
            <a:lstStyle/>
            <a:p>
              <a:r>
                <a:rPr lang="pt-PT" sz="1600" dirty="0" smtClean="0"/>
                <a:t>antimicrobial</a:t>
              </a:r>
              <a:endParaRPr lang="pt-PT" sz="1600" dirty="0"/>
            </a:p>
          </p:txBody>
        </p:sp>
        <p:sp>
          <p:nvSpPr>
            <p:cNvPr id="28" name="Rounded Rectangle 27"/>
            <p:cNvSpPr/>
            <p:nvPr/>
          </p:nvSpPr>
          <p:spPr>
            <a:xfrm>
              <a:off x="1958825" y="874947"/>
              <a:ext cx="5226350" cy="202210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9" name="TextBox 28"/>
          <p:cNvSpPr txBox="1"/>
          <p:nvPr/>
        </p:nvSpPr>
        <p:spPr>
          <a:xfrm>
            <a:off x="908601" y="1258908"/>
            <a:ext cx="2286000" cy="715089"/>
          </a:xfrm>
          <a:prstGeom prst="round2DiagRect">
            <a:avLst/>
          </a:prstGeom>
          <a:solidFill>
            <a:schemeClr val="accent2">
              <a:lumMod val="75000"/>
            </a:schemeClr>
          </a:solidFill>
        </p:spPr>
        <p:txBody>
          <a:bodyPr wrap="square" rtlCol="0">
            <a:spAutoFit/>
          </a:bodyPr>
          <a:lstStyle/>
          <a:p>
            <a:pPr algn="r"/>
            <a:r>
              <a:rPr lang="pt-PT" b="1" dirty="0" smtClean="0">
                <a:solidFill>
                  <a:schemeClr val="bg1"/>
                </a:solidFill>
              </a:rPr>
              <a:t>Biological activities of spirooxindoles</a:t>
            </a:r>
            <a:endParaRPr lang="pt-PT" b="1" dirty="0">
              <a:solidFill>
                <a:schemeClr val="bg1"/>
              </a:solidFill>
            </a:endParaRPr>
          </a:p>
        </p:txBody>
      </p:sp>
      <p:graphicFrame>
        <p:nvGraphicFramePr>
          <p:cNvPr id="31" name="Objeto 4">
            <a:extLst>
              <a:ext uri="{FF2B5EF4-FFF2-40B4-BE49-F238E27FC236}">
                <a16:creationId xmlns:a16="http://schemas.microsoft.com/office/drawing/2014/main" id="{0CEB5812-DC92-49C6-8848-B2B87DFA1A49}"/>
              </a:ext>
            </a:extLst>
          </p:cNvPr>
          <p:cNvGraphicFramePr>
            <a:graphicFrameLocks noChangeAspect="1"/>
          </p:cNvGraphicFramePr>
          <p:nvPr>
            <p:extLst>
              <p:ext uri="{D42A27DB-BD31-4B8C-83A1-F6EECF244321}">
                <p14:modId xmlns:p14="http://schemas.microsoft.com/office/powerpoint/2010/main" val="4133669230"/>
              </p:ext>
            </p:extLst>
          </p:nvPr>
        </p:nvGraphicFramePr>
        <p:xfrm>
          <a:off x="165538" y="3705721"/>
          <a:ext cx="1551816" cy="1928961"/>
        </p:xfrm>
        <a:graphic>
          <a:graphicData uri="http://schemas.openxmlformats.org/presentationml/2006/ole">
            <mc:AlternateContent xmlns:mc="http://schemas.openxmlformats.org/markup-compatibility/2006">
              <mc:Choice xmlns:v="urn:schemas-microsoft-com:vml" Requires="v">
                <p:oleObj spid="_x0000_s9246" name="CS ChemDraw Drawing" r:id="rId4" imgW="1034544" imgH="1285974" progId="ChemDraw.Document.6.0">
                  <p:embed/>
                </p:oleObj>
              </mc:Choice>
              <mc:Fallback>
                <p:oleObj name="CS ChemDraw Drawing" r:id="rId4" imgW="1034544" imgH="1285974" progId="ChemDraw.Document.6.0">
                  <p:embed/>
                  <p:pic>
                    <p:nvPicPr>
                      <p:cNvPr id="8" name="Objeto 4">
                        <a:extLst>
                          <a:ext uri="{FF2B5EF4-FFF2-40B4-BE49-F238E27FC236}">
                            <a16:creationId xmlns:a16="http://schemas.microsoft.com/office/drawing/2014/main" id="{0CEB5812-DC92-49C6-8848-B2B87DFA1A49}"/>
                          </a:ext>
                        </a:extLst>
                      </p:cNvPr>
                      <p:cNvPicPr/>
                      <p:nvPr/>
                    </p:nvPicPr>
                    <p:blipFill>
                      <a:blip r:embed="rId5"/>
                      <a:stretch>
                        <a:fillRect/>
                      </a:stretch>
                    </p:blipFill>
                    <p:spPr>
                      <a:xfrm>
                        <a:off x="165538" y="3705721"/>
                        <a:ext cx="1551816" cy="1928961"/>
                      </a:xfrm>
                      <a:prstGeom prst="rect">
                        <a:avLst/>
                      </a:prstGeom>
                    </p:spPr>
                  </p:pic>
                </p:oleObj>
              </mc:Fallback>
            </mc:AlternateContent>
          </a:graphicData>
        </a:graphic>
      </p:graphicFrame>
      <p:sp>
        <p:nvSpPr>
          <p:cNvPr id="32" name="TextBox 31"/>
          <p:cNvSpPr txBox="1"/>
          <p:nvPr/>
        </p:nvSpPr>
        <p:spPr>
          <a:xfrm>
            <a:off x="158969" y="2692600"/>
            <a:ext cx="2819400" cy="923330"/>
          </a:xfrm>
          <a:prstGeom prst="rect">
            <a:avLst/>
          </a:prstGeom>
          <a:noFill/>
        </p:spPr>
        <p:txBody>
          <a:bodyPr wrap="square" rtlCol="0">
            <a:spAutoFit/>
          </a:bodyPr>
          <a:lstStyle/>
          <a:p>
            <a:pPr algn="ctr"/>
            <a:r>
              <a:rPr lang="pt-PT" b="1" dirty="0" smtClean="0"/>
              <a:t>First spirooxindole derivative synthetized by our group</a:t>
            </a:r>
            <a:endParaRPr lang="pt-PT" b="1" dirty="0"/>
          </a:p>
        </p:txBody>
      </p:sp>
      <p:sp>
        <p:nvSpPr>
          <p:cNvPr id="33" name="CaixaDeTexto 27">
            <a:extLst>
              <a:ext uri="{FF2B5EF4-FFF2-40B4-BE49-F238E27FC236}">
                <a16:creationId xmlns:a16="http://schemas.microsoft.com/office/drawing/2014/main" id="{B9D82F96-AB85-47A0-9EFD-ADB5A5546991}"/>
              </a:ext>
            </a:extLst>
          </p:cNvPr>
          <p:cNvSpPr txBox="1"/>
          <p:nvPr/>
        </p:nvSpPr>
        <p:spPr>
          <a:xfrm>
            <a:off x="1717354" y="4080410"/>
            <a:ext cx="3144404" cy="1554272"/>
          </a:xfrm>
          <a:prstGeom prst="rect">
            <a:avLst/>
          </a:prstGeom>
          <a:noFill/>
        </p:spPr>
        <p:txBody>
          <a:bodyPr wrap="square" rtlCol="0">
            <a:spAutoFit/>
          </a:bodyPr>
          <a:lstStyle/>
          <a:p>
            <a:pPr>
              <a:spcBef>
                <a:spcPts val="600"/>
              </a:spcBef>
            </a:pPr>
            <a:r>
              <a:rPr lang="pt-PT" sz="1600" b="1" dirty="0"/>
              <a:t>Spiroisoxazoline oxindoles</a:t>
            </a:r>
            <a:endParaRPr lang="en-GB" sz="1600" b="1" dirty="0"/>
          </a:p>
          <a:p>
            <a:pPr marL="285750" indent="-285750">
              <a:spcBef>
                <a:spcPts val="600"/>
              </a:spcBef>
              <a:buFont typeface="Wingdings" panose="05000000000000000000" pitchFamily="2" charset="2"/>
              <a:buChar char="ü"/>
            </a:pPr>
            <a:r>
              <a:rPr lang="pt-PT" sz="1600" dirty="0" smtClean="0"/>
              <a:t>Library </a:t>
            </a:r>
            <a:r>
              <a:rPr lang="pt-PT" sz="1600" dirty="0"/>
              <a:t>of 18 new </a:t>
            </a:r>
            <a:r>
              <a:rPr lang="pt-PT" sz="1600" dirty="0" smtClean="0"/>
              <a:t>compounds;</a:t>
            </a:r>
          </a:p>
          <a:p>
            <a:pPr marL="285750" indent="-285750" algn="just">
              <a:spcBef>
                <a:spcPts val="600"/>
              </a:spcBef>
              <a:buFont typeface="Wingdings" panose="05000000000000000000" pitchFamily="2" charset="2"/>
              <a:buChar char="ü"/>
            </a:pPr>
            <a:r>
              <a:rPr lang="pt-PT" sz="1600" dirty="0" smtClean="0"/>
              <a:t>Tested </a:t>
            </a:r>
            <a:r>
              <a:rPr lang="pt-PT" sz="1600" dirty="0"/>
              <a:t>in human colorectal </a:t>
            </a:r>
            <a:r>
              <a:rPr lang="pt-PT" sz="1600" dirty="0" smtClean="0"/>
              <a:t>carcinoma cell lines</a:t>
            </a:r>
          </a:p>
          <a:p>
            <a:pPr marL="285750" indent="-285750" algn="just">
              <a:spcBef>
                <a:spcPts val="600"/>
              </a:spcBef>
              <a:buFont typeface="Wingdings" panose="05000000000000000000" pitchFamily="2" charset="2"/>
              <a:buChar char="ü"/>
            </a:pPr>
            <a:r>
              <a:rPr lang="pt-PT" sz="1600" dirty="0" smtClean="0"/>
              <a:t>p53-MDM2 interaction inhibitor</a:t>
            </a:r>
            <a:r>
              <a:rPr lang="pt-PT" sz="1600" dirty="0"/>
              <a:t>.</a:t>
            </a:r>
            <a:endParaRPr lang="en-GB" sz="1600" dirty="0"/>
          </a:p>
        </p:txBody>
      </p:sp>
      <p:grpSp>
        <p:nvGrpSpPr>
          <p:cNvPr id="37" name="Grupo 230">
            <a:extLst>
              <a:ext uri="{FF2B5EF4-FFF2-40B4-BE49-F238E27FC236}">
                <a16:creationId xmlns:a16="http://schemas.microsoft.com/office/drawing/2014/main" id="{569063D9-D4FA-425C-966B-1927968B47AA}"/>
              </a:ext>
            </a:extLst>
          </p:cNvPr>
          <p:cNvGrpSpPr>
            <a:grpSpLocks noChangeAspect="1"/>
          </p:cNvGrpSpPr>
          <p:nvPr/>
        </p:nvGrpSpPr>
        <p:grpSpPr>
          <a:xfrm>
            <a:off x="4906762" y="4169927"/>
            <a:ext cx="482845" cy="368820"/>
            <a:chOff x="24256806" y="13585560"/>
            <a:chExt cx="965690" cy="737640"/>
          </a:xfrm>
        </p:grpSpPr>
        <p:pic>
          <p:nvPicPr>
            <p:cNvPr id="38" name="Imagem 235">
              <a:extLst>
                <a:ext uri="{FF2B5EF4-FFF2-40B4-BE49-F238E27FC236}">
                  <a16:creationId xmlns:a16="http://schemas.microsoft.com/office/drawing/2014/main" id="{17F20887-5482-4D28-80DD-0A7B3E3D0504}"/>
                </a:ext>
              </a:extLst>
            </p:cNvPr>
            <p:cNvPicPr>
              <a:picLocks noChangeAspect="1"/>
            </p:cNvPicPr>
            <p:nvPr/>
          </p:nvPicPr>
          <p:blipFill>
            <a:blip r:embed="rId6"/>
            <a:stretch>
              <a:fillRect/>
            </a:stretch>
          </p:blipFill>
          <p:spPr>
            <a:xfrm>
              <a:off x="24256806" y="13696902"/>
              <a:ext cx="965690" cy="497477"/>
            </a:xfrm>
            <a:prstGeom prst="rect">
              <a:avLst/>
            </a:prstGeom>
          </p:spPr>
        </p:pic>
        <p:pic>
          <p:nvPicPr>
            <p:cNvPr id="39" name="Tinta 235">
              <a:extLst>
                <a:ext uri="{FF2B5EF4-FFF2-40B4-BE49-F238E27FC236}">
                  <a16:creationId xmlns:a16="http://schemas.microsoft.com/office/drawing/2014/main" id="{44AFD0AA-E9CE-4C3C-9A70-6711FD5CBD6C}"/>
                </a:ext>
              </a:extLst>
            </p:cNvPr>
            <p:cNvPicPr/>
            <p:nvPr/>
          </p:nvPicPr>
          <p:blipFill>
            <a:blip r:embed="rId7"/>
            <a:stretch>
              <a:fillRect/>
            </a:stretch>
          </p:blipFill>
          <p:spPr>
            <a:xfrm>
              <a:off x="24377852" y="13585560"/>
              <a:ext cx="622080" cy="737640"/>
            </a:xfrm>
            <a:prstGeom prst="rect">
              <a:avLst/>
            </a:prstGeom>
          </p:spPr>
        </p:pic>
      </p:grpSp>
      <p:graphicFrame>
        <p:nvGraphicFramePr>
          <p:cNvPr id="40" name="Objeto 29">
            <a:extLst>
              <a:ext uri="{FF2B5EF4-FFF2-40B4-BE49-F238E27FC236}">
                <a16:creationId xmlns:a16="http://schemas.microsoft.com/office/drawing/2014/main" id="{AFD7167E-B30A-43E6-9F59-1EA89CF33856}"/>
              </a:ext>
            </a:extLst>
          </p:cNvPr>
          <p:cNvGraphicFramePr>
            <a:graphicFrameLocks noChangeAspect="1"/>
          </p:cNvGraphicFramePr>
          <p:nvPr>
            <p:extLst>
              <p:ext uri="{D42A27DB-BD31-4B8C-83A1-F6EECF244321}">
                <p14:modId xmlns:p14="http://schemas.microsoft.com/office/powerpoint/2010/main" val="3328948168"/>
              </p:ext>
            </p:extLst>
          </p:nvPr>
        </p:nvGraphicFramePr>
        <p:xfrm>
          <a:off x="5594401" y="3705721"/>
          <a:ext cx="2182813" cy="1927225"/>
        </p:xfrm>
        <a:graphic>
          <a:graphicData uri="http://schemas.openxmlformats.org/presentationml/2006/ole">
            <mc:AlternateContent xmlns:mc="http://schemas.openxmlformats.org/markup-compatibility/2006">
              <mc:Choice xmlns:v="urn:schemas-microsoft-com:vml" Requires="v">
                <p:oleObj spid="_x0000_s9247" name="CS ChemDraw Drawing" r:id="rId8" imgW="1455149" imgH="1284785" progId="ChemDraw.Document.6.0">
                  <p:embed/>
                </p:oleObj>
              </mc:Choice>
              <mc:Fallback>
                <p:oleObj name="CS ChemDraw Drawing" r:id="rId8" imgW="1455149" imgH="1284785" progId="ChemDraw.Document.6.0">
                  <p:embed/>
                  <p:pic>
                    <p:nvPicPr>
                      <p:cNvPr id="14" name="Objeto 29">
                        <a:extLst>
                          <a:ext uri="{FF2B5EF4-FFF2-40B4-BE49-F238E27FC236}">
                            <a16:creationId xmlns:a16="http://schemas.microsoft.com/office/drawing/2014/main" id="{AFD7167E-B30A-43E6-9F59-1EA89CF33856}"/>
                          </a:ext>
                        </a:extLst>
                      </p:cNvPr>
                      <p:cNvPicPr/>
                      <p:nvPr/>
                    </p:nvPicPr>
                    <p:blipFill>
                      <a:blip r:embed="rId9"/>
                      <a:stretch>
                        <a:fillRect/>
                      </a:stretch>
                    </p:blipFill>
                    <p:spPr>
                      <a:xfrm>
                        <a:off x="5594401" y="3705721"/>
                        <a:ext cx="2182813" cy="1927225"/>
                      </a:xfrm>
                      <a:prstGeom prst="rect">
                        <a:avLst/>
                      </a:prstGeom>
                    </p:spPr>
                  </p:pic>
                </p:oleObj>
              </mc:Fallback>
            </mc:AlternateContent>
          </a:graphicData>
        </a:graphic>
      </p:graphicFrame>
      <p:sp>
        <p:nvSpPr>
          <p:cNvPr id="41" name="Rectangle 40"/>
          <p:cNvSpPr/>
          <p:nvPr/>
        </p:nvSpPr>
        <p:spPr>
          <a:xfrm>
            <a:off x="5651917" y="2788260"/>
            <a:ext cx="2366674" cy="338554"/>
          </a:xfrm>
          <a:prstGeom prst="rect">
            <a:avLst/>
          </a:prstGeom>
        </p:spPr>
        <p:txBody>
          <a:bodyPr wrap="none">
            <a:spAutoFit/>
          </a:bodyPr>
          <a:lstStyle/>
          <a:p>
            <a:pPr lvl="0">
              <a:spcBef>
                <a:spcPts val="600"/>
              </a:spcBef>
            </a:pPr>
            <a:r>
              <a:rPr lang="pt-PT" sz="1600" b="1" dirty="0" smtClean="0">
                <a:solidFill>
                  <a:prstClr val="black"/>
                </a:solidFill>
              </a:rPr>
              <a:t>Spiropyrazoline </a:t>
            </a:r>
            <a:r>
              <a:rPr lang="pt-PT" sz="1600" b="1" dirty="0">
                <a:solidFill>
                  <a:prstClr val="black"/>
                </a:solidFill>
              </a:rPr>
              <a:t>oxindoles</a:t>
            </a:r>
            <a:endParaRPr lang="en-GB" sz="1600" b="1" dirty="0">
              <a:solidFill>
                <a:prstClr val="black"/>
              </a:solidFill>
            </a:endParaRPr>
          </a:p>
        </p:txBody>
      </p:sp>
      <p:sp>
        <p:nvSpPr>
          <p:cNvPr id="42" name="TextBox 41"/>
          <p:cNvSpPr txBox="1"/>
          <p:nvPr/>
        </p:nvSpPr>
        <p:spPr>
          <a:xfrm>
            <a:off x="6718737" y="5343505"/>
            <a:ext cx="1791119" cy="578882"/>
          </a:xfrm>
          <a:prstGeom prst="roundRect">
            <a:avLst/>
          </a:prstGeom>
          <a:noFill/>
        </p:spPr>
        <p:txBody>
          <a:bodyPr wrap="square" rtlCol="0">
            <a:spAutoFit/>
          </a:bodyPr>
          <a:lstStyle/>
          <a:p>
            <a:pPr algn="ctr"/>
            <a:r>
              <a:rPr lang="pt-PT" sz="1400" dirty="0" smtClean="0">
                <a:solidFill>
                  <a:srgbClr val="51BB86"/>
                </a:solidFill>
              </a:rPr>
              <a:t>Introduction of a fourth substituent</a:t>
            </a:r>
            <a:endParaRPr lang="pt-PT" sz="1400" dirty="0">
              <a:solidFill>
                <a:srgbClr val="51BB86"/>
              </a:solidFill>
            </a:endParaRPr>
          </a:p>
        </p:txBody>
      </p:sp>
      <p:grpSp>
        <p:nvGrpSpPr>
          <p:cNvPr id="46" name="Group 45"/>
          <p:cNvGrpSpPr/>
          <p:nvPr/>
        </p:nvGrpSpPr>
        <p:grpSpPr>
          <a:xfrm>
            <a:off x="7135304" y="3514966"/>
            <a:ext cx="1829661" cy="1851406"/>
            <a:chOff x="7178890" y="3186610"/>
            <a:chExt cx="1829661" cy="1851406"/>
          </a:xfrm>
        </p:grpSpPr>
        <p:sp>
          <p:nvSpPr>
            <p:cNvPr id="44" name="TextBox 43"/>
            <p:cNvSpPr txBox="1"/>
            <p:nvPr/>
          </p:nvSpPr>
          <p:spPr>
            <a:xfrm>
              <a:off x="7178890" y="3186610"/>
              <a:ext cx="1828800" cy="830997"/>
            </a:xfrm>
            <a:prstGeom prst="rect">
              <a:avLst/>
            </a:prstGeom>
            <a:noFill/>
          </p:spPr>
          <p:txBody>
            <a:bodyPr wrap="square" rtlCol="0">
              <a:spAutoFit/>
            </a:bodyPr>
            <a:lstStyle/>
            <a:p>
              <a:pPr algn="just"/>
              <a:r>
                <a:rPr lang="pt-PT" sz="1600" b="1" dirty="0" smtClean="0"/>
                <a:t>Substituents</a:t>
              </a:r>
              <a:r>
                <a:rPr lang="pt-PT" sz="1600" dirty="0" smtClean="0"/>
                <a:t> mimic the </a:t>
              </a:r>
              <a:r>
                <a:rPr lang="pt-PT" sz="1600" b="1" dirty="0" smtClean="0"/>
                <a:t>4 amino acid </a:t>
              </a:r>
              <a:r>
                <a:rPr lang="pt-PT" sz="1600" dirty="0" smtClean="0"/>
                <a:t>residues of p53:</a:t>
              </a:r>
            </a:p>
          </p:txBody>
        </p:sp>
        <p:sp>
          <p:nvSpPr>
            <p:cNvPr id="45" name="TextBox 44"/>
            <p:cNvSpPr txBox="1"/>
            <p:nvPr/>
          </p:nvSpPr>
          <p:spPr>
            <a:xfrm>
              <a:off x="8011162" y="3960798"/>
              <a:ext cx="997389" cy="1077218"/>
            </a:xfrm>
            <a:prstGeom prst="rect">
              <a:avLst/>
            </a:prstGeom>
            <a:noFill/>
          </p:spPr>
          <p:txBody>
            <a:bodyPr wrap="none" rtlCol="0">
              <a:spAutoFit/>
            </a:bodyPr>
            <a:lstStyle/>
            <a:p>
              <a:pPr marL="285750" indent="-285750">
                <a:buFont typeface="Wingdings" panose="05000000000000000000" pitchFamily="2" charset="2"/>
                <a:buChar char="ü"/>
              </a:pPr>
              <a:r>
                <a:rPr lang="pt-PT" sz="1600" dirty="0"/>
                <a:t>Phe19</a:t>
              </a:r>
            </a:p>
            <a:p>
              <a:pPr marL="285750" indent="-285750">
                <a:buFont typeface="Wingdings" panose="05000000000000000000" pitchFamily="2" charset="2"/>
                <a:buChar char="ü"/>
              </a:pPr>
              <a:r>
                <a:rPr lang="pt-PT" sz="1600" dirty="0"/>
                <a:t>Leu22</a:t>
              </a:r>
            </a:p>
            <a:p>
              <a:pPr marL="285750" indent="-285750">
                <a:buFont typeface="Wingdings" panose="05000000000000000000" pitchFamily="2" charset="2"/>
                <a:buChar char="ü"/>
              </a:pPr>
              <a:r>
                <a:rPr lang="pt-PT" sz="1600" dirty="0"/>
                <a:t>Trp23</a:t>
              </a:r>
            </a:p>
            <a:p>
              <a:pPr marL="285750" indent="-285750">
                <a:buFont typeface="Wingdings" panose="05000000000000000000" pitchFamily="2" charset="2"/>
                <a:buChar char="ü"/>
              </a:pPr>
              <a:r>
                <a:rPr lang="pt-PT" sz="1600" dirty="0" smtClean="0"/>
                <a:t>Leu26</a:t>
              </a:r>
              <a:endParaRPr lang="pt-PT" sz="1600" dirty="0"/>
            </a:p>
          </p:txBody>
        </p:sp>
      </p:grpSp>
      <p:sp>
        <p:nvSpPr>
          <p:cNvPr id="48" name="Retângulo 9">
            <a:extLst>
              <a:ext uri="{FF2B5EF4-FFF2-40B4-BE49-F238E27FC236}">
                <a16:creationId xmlns:a16="http://schemas.microsoft.com/office/drawing/2014/main" id="{019E8BA6-50B5-4204-B540-872A6023D9BC}"/>
              </a:ext>
            </a:extLst>
          </p:cNvPr>
          <p:cNvSpPr/>
          <p:nvPr/>
        </p:nvSpPr>
        <p:spPr>
          <a:xfrm>
            <a:off x="-59766" y="5808189"/>
            <a:ext cx="2401619" cy="261610"/>
          </a:xfrm>
          <a:prstGeom prst="rect">
            <a:avLst/>
          </a:prstGeom>
        </p:spPr>
        <p:txBody>
          <a:bodyPr wrap="none">
            <a:spAutoFit/>
          </a:bodyPr>
          <a:lstStyle/>
          <a:p>
            <a:r>
              <a:rPr lang="sv-SE" sz="1100" i="1" dirty="0">
                <a:solidFill>
                  <a:prstClr val="black"/>
                </a:solidFill>
                <a:latin typeface="Times New Roman" panose="02020603050405020304" pitchFamily="18" charset="0"/>
                <a:cs typeface="Times New Roman" panose="02020603050405020304" pitchFamily="18" charset="0"/>
              </a:rPr>
              <a:t>Bioorg. Med. Chem. </a:t>
            </a:r>
            <a:r>
              <a:rPr lang="sv-SE" sz="1100" b="1" dirty="0">
                <a:solidFill>
                  <a:prstClr val="black"/>
                </a:solidFill>
                <a:latin typeface="Times New Roman" panose="02020603050405020304" pitchFamily="18" charset="0"/>
                <a:cs typeface="Times New Roman" panose="02020603050405020304" pitchFamily="18" charset="0"/>
              </a:rPr>
              <a:t>2014</a:t>
            </a:r>
            <a:r>
              <a:rPr lang="sv-SE" sz="1100" dirty="0">
                <a:solidFill>
                  <a:prstClr val="black"/>
                </a:solidFill>
                <a:latin typeface="Times New Roman" panose="02020603050405020304" pitchFamily="18" charset="0"/>
                <a:cs typeface="Times New Roman" panose="02020603050405020304" pitchFamily="18" charset="0"/>
              </a:rPr>
              <a:t>, 22, 577-584</a:t>
            </a:r>
            <a:endParaRPr lang="en-US" sz="1100" dirty="0">
              <a:latin typeface="Times New Roman" panose="02020603050405020304"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4085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resentation">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1631</Words>
  <Application>Microsoft Office PowerPoint</Application>
  <PresentationFormat>On-screen Show (4:3)</PresentationFormat>
  <Paragraphs>296</Paragraphs>
  <Slides>18</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Times New Roman</vt:lpstr>
      <vt:lpstr>Wingdings</vt:lpstr>
      <vt:lpstr>Office Theme</vt:lpstr>
      <vt:lpstr>Custom Design</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Elizabeth A. Lopes</cp:lastModifiedBy>
  <cp:revision>125</cp:revision>
  <dcterms:created xsi:type="dcterms:W3CDTF">2015-04-04T09:45:50Z</dcterms:created>
  <dcterms:modified xsi:type="dcterms:W3CDTF">2019-10-30T18:22:40Z</dcterms:modified>
</cp:coreProperties>
</file>