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87" r:id="rId4"/>
    <p:sldId id="258" r:id="rId5"/>
    <p:sldId id="285" r:id="rId6"/>
    <p:sldId id="286" r:id="rId7"/>
    <p:sldId id="259" r:id="rId8"/>
    <p:sldId id="283" r:id="rId9"/>
    <p:sldId id="261" r:id="rId10"/>
    <p:sldId id="284" r:id="rId11"/>
    <p:sldId id="273" r:id="rId12"/>
    <p:sldId id="272" r:id="rId13"/>
    <p:sldId id="274" r:id="rId14"/>
    <p:sldId id="275" r:id="rId15"/>
    <p:sldId id="279" r:id="rId16"/>
    <p:sldId id="280" r:id="rId17"/>
    <p:sldId id="276" r:id="rId18"/>
    <p:sldId id="281" r:id="rId19"/>
    <p:sldId id="282" r:id="rId20"/>
    <p:sldId id="265" r:id="rId21"/>
    <p:sldId id="264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Destaqu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9" autoAdjust="0"/>
    <p:restoredTop sz="94638" autoAdjust="0"/>
  </p:normalViewPr>
  <p:slideViewPr>
    <p:cSldViewPr>
      <p:cViewPr varScale="1">
        <p:scale>
          <a:sx n="68" d="100"/>
          <a:sy n="68" d="100"/>
        </p:scale>
        <p:origin x="15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31/10/2019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62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31/10/2019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31/10/2019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31/10/2019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31/10/2019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31/10/2019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31/10/2019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31/10/2019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31/10/2019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31/10/2019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31/10/2019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31/10/2019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31/10/2019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.jp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100" y="2514600"/>
            <a:ext cx="8305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i="1" dirty="0"/>
              <a:t>In vitro </a:t>
            </a:r>
            <a:r>
              <a:rPr lang="pt-PT" sz="2400" b="1" dirty="0" err="1"/>
              <a:t>toxicity</a:t>
            </a:r>
            <a:r>
              <a:rPr lang="pt-PT" sz="2400" b="1" dirty="0"/>
              <a:t> </a:t>
            </a:r>
            <a:r>
              <a:rPr lang="pt-PT" sz="2400" b="1" dirty="0" err="1"/>
              <a:t>of</a:t>
            </a:r>
            <a:r>
              <a:rPr lang="pt-PT" sz="2400" b="1" dirty="0"/>
              <a:t> α-</a:t>
            </a:r>
            <a:r>
              <a:rPr lang="pt-PT" sz="2400" b="1" dirty="0" err="1"/>
              <a:t>amanitin</a:t>
            </a:r>
            <a:r>
              <a:rPr lang="pt-PT" sz="2400" b="1" dirty="0"/>
              <a:t> in </a:t>
            </a:r>
            <a:r>
              <a:rPr lang="pt-PT" sz="2400" b="1" dirty="0" err="1"/>
              <a:t>human</a:t>
            </a:r>
            <a:r>
              <a:rPr lang="pt-PT" sz="2400" b="1" dirty="0"/>
              <a:t> </a:t>
            </a:r>
            <a:r>
              <a:rPr lang="pt-PT" sz="2400" b="1" dirty="0" err="1"/>
              <a:t>kidney</a:t>
            </a:r>
            <a:r>
              <a:rPr lang="pt-PT" sz="2400" b="1" dirty="0"/>
              <a:t> </a:t>
            </a:r>
            <a:r>
              <a:rPr lang="pt-PT" sz="2400" b="1" dirty="0" err="1"/>
              <a:t>cells</a:t>
            </a:r>
            <a:r>
              <a:rPr lang="pt-PT" sz="2400" b="1" dirty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evaluation</a:t>
            </a:r>
            <a:r>
              <a:rPr lang="pt-PT" sz="2400" b="1" dirty="0"/>
              <a:t> </a:t>
            </a:r>
            <a:r>
              <a:rPr lang="pt-PT" sz="2400" b="1" dirty="0" err="1"/>
              <a:t>of</a:t>
            </a:r>
            <a:r>
              <a:rPr lang="pt-PT" sz="2400" b="1" dirty="0"/>
              <a:t> </a:t>
            </a:r>
            <a:r>
              <a:rPr lang="pt-PT" sz="2400" b="1" dirty="0" err="1"/>
              <a:t>protective</a:t>
            </a:r>
            <a:r>
              <a:rPr lang="pt-PT" sz="2400" b="1" dirty="0"/>
              <a:t> </a:t>
            </a:r>
            <a:r>
              <a:rPr lang="pt-PT" sz="2400" b="1" dirty="0" err="1"/>
              <a:t>effect</a:t>
            </a:r>
            <a:r>
              <a:rPr lang="pt-PT" sz="2400" b="1" dirty="0"/>
              <a:t> </a:t>
            </a:r>
            <a:r>
              <a:rPr lang="pt-PT" sz="2400" b="1" dirty="0" err="1"/>
              <a:t>of</a:t>
            </a:r>
            <a:r>
              <a:rPr lang="pt-PT" sz="2400" b="1" dirty="0"/>
              <a:t> </a:t>
            </a:r>
            <a:r>
              <a:rPr lang="pt-PT" sz="2400" b="1" dirty="0" err="1"/>
              <a:t>polymyxin</a:t>
            </a:r>
            <a:r>
              <a:rPr lang="pt-PT" sz="2400" b="1" dirty="0"/>
              <a:t> B</a:t>
            </a:r>
            <a:br>
              <a:rPr lang="pt-PT" dirty="0"/>
            </a:br>
            <a:endParaRPr lang="fr-FR" dirty="0"/>
          </a:p>
          <a:p>
            <a:pPr algn="ctr"/>
            <a:r>
              <a:rPr lang="it-IT" b="1" dirty="0"/>
              <a:t>Rui Malheiro </a:t>
            </a:r>
            <a:r>
              <a:rPr lang="it-IT" b="1" baseline="30000" dirty="0"/>
              <a:t>1,</a:t>
            </a:r>
            <a:r>
              <a:rPr lang="it-IT" b="1" dirty="0"/>
              <a:t>*, Vera Marisa Costa </a:t>
            </a:r>
            <a:r>
              <a:rPr lang="it-IT" b="1" baseline="30000" dirty="0"/>
              <a:t>1</a:t>
            </a:r>
            <a:r>
              <a:rPr lang="it-IT" b="1" dirty="0"/>
              <a:t>, Maria de Lourdes Bastos</a:t>
            </a:r>
            <a:r>
              <a:rPr lang="it-IT" b="1" baseline="30000" dirty="0"/>
              <a:t>1 </a:t>
            </a:r>
            <a:r>
              <a:rPr lang="it-IT" b="1" dirty="0"/>
              <a:t>and Félix Carvalho </a:t>
            </a:r>
            <a:r>
              <a:rPr lang="it-IT" b="1" baseline="30000" dirty="0"/>
              <a:t>1</a:t>
            </a:r>
          </a:p>
          <a:p>
            <a:pPr algn="ctr"/>
            <a:endParaRPr lang="it-IT" b="1" baseline="30000" dirty="0"/>
          </a:p>
          <a:p>
            <a:endParaRPr lang="fr-FR" dirty="0"/>
          </a:p>
          <a:p>
            <a:r>
              <a:rPr lang="en-US" sz="1400" baseline="30000" dirty="0"/>
              <a:t>1</a:t>
            </a:r>
            <a:r>
              <a:rPr lang="en-US" sz="1400" dirty="0"/>
              <a:t> UCIBIO, REQUIMTE, Laboratory of Toxicology, Faculty of Pharmacy, University of Porto, </a:t>
            </a:r>
            <a:r>
              <a:rPr lang="en-US" sz="1400" dirty="0" err="1"/>
              <a:t>Rua</a:t>
            </a:r>
            <a:r>
              <a:rPr lang="en-US" sz="1400" dirty="0"/>
              <a:t> Jorge </a:t>
            </a:r>
            <a:r>
              <a:rPr lang="en-US" sz="1400" dirty="0" err="1"/>
              <a:t>Viterbo</a:t>
            </a:r>
            <a:r>
              <a:rPr lang="en-US" sz="1400" dirty="0"/>
              <a:t> Ferreira, 228, 4050-313, Porto, Portugal</a:t>
            </a:r>
          </a:p>
          <a:p>
            <a:endParaRPr lang="fr-FR" dirty="0"/>
          </a:p>
          <a:p>
            <a:r>
              <a:rPr lang="en-US" sz="1200" b="1" dirty="0"/>
              <a:t>*</a:t>
            </a:r>
            <a:r>
              <a:rPr lang="en-US" sz="1200" dirty="0"/>
              <a:t> rui_malheiro@outlook.com</a:t>
            </a:r>
            <a:endParaRPr lang="fr-FR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"/>
            <a:ext cx="9144000" cy="2198245"/>
          </a:xfrm>
          <a:prstGeom prst="rect">
            <a:avLst/>
          </a:prstGeom>
        </p:spPr>
      </p:pic>
      <p:pic>
        <p:nvPicPr>
          <p:cNvPr id="6" name="Picture 2" descr="Resultado de imagem para UCIBIO, REQUIMTE">
            <a:extLst>
              <a:ext uri="{FF2B5EF4-FFF2-40B4-BE49-F238E27FC236}">
                <a16:creationId xmlns:a16="http://schemas.microsoft.com/office/drawing/2014/main" id="{63A38446-C8C7-4616-ACAA-64136DE94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5400" y="5469255"/>
            <a:ext cx="961121" cy="13858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Resultado de imagem para ffup">
            <a:extLst>
              <a:ext uri="{FF2B5EF4-FFF2-40B4-BE49-F238E27FC236}">
                <a16:creationId xmlns:a16="http://schemas.microsoft.com/office/drawing/2014/main" id="{5A4A5952-F70C-44D7-BB62-EF90D02766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33493" y="5638800"/>
            <a:ext cx="2138507" cy="8554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3">
            <a:extLst>
              <a:ext uri="{FF2B5EF4-FFF2-40B4-BE49-F238E27FC236}">
                <a16:creationId xmlns:a16="http://schemas.microsoft.com/office/drawing/2014/main" id="{6CD439BD-CBD6-4B71-8A38-674D0752F867}"/>
              </a:ext>
            </a:extLst>
          </p:cNvPr>
          <p:cNvSpPr txBox="1"/>
          <p:nvPr/>
        </p:nvSpPr>
        <p:spPr>
          <a:xfrm>
            <a:off x="533400" y="721383"/>
            <a:ext cx="6781800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dirty="0"/>
              <a:t>Cytotoxicity evaluation of </a:t>
            </a:r>
            <a:r>
              <a:rPr lang="el-GR" sz="2400" b="1" dirty="0"/>
              <a:t>α</a:t>
            </a:r>
            <a:r>
              <a:rPr lang="en-US" sz="2400" b="1" dirty="0"/>
              <a:t>-amanitin</a:t>
            </a:r>
            <a:endParaRPr lang="en-GB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93C9C74-5680-4530-BB11-FEEB183D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5" y="1360086"/>
            <a:ext cx="9144000" cy="44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7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9305" y="698328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and discussion</a:t>
            </a:r>
          </a:p>
          <a:p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41A61CB8-81ED-445E-A9F5-05155581A90B}"/>
              </a:ext>
            </a:extLst>
          </p:cNvPr>
          <p:cNvGrpSpPr/>
          <p:nvPr/>
        </p:nvGrpSpPr>
        <p:grpSpPr>
          <a:xfrm>
            <a:off x="702861" y="1429878"/>
            <a:ext cx="7738277" cy="3904122"/>
            <a:chOff x="702861" y="1582581"/>
            <a:chExt cx="7738277" cy="3904122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73B254C8-2113-4BE1-99FE-4FDFA5E579B1}"/>
                </a:ext>
              </a:extLst>
            </p:cNvPr>
            <p:cNvGrpSpPr/>
            <p:nvPr/>
          </p:nvGrpSpPr>
          <p:grpSpPr>
            <a:xfrm>
              <a:off x="702861" y="1582581"/>
              <a:ext cx="7738277" cy="3904122"/>
              <a:chOff x="1544869" y="1634700"/>
              <a:chExt cx="9004288" cy="4998859"/>
            </a:xfrm>
          </p:grpSpPr>
          <p:grpSp>
            <p:nvGrpSpPr>
              <p:cNvPr id="8" name="Agrupar 42">
                <a:extLst>
                  <a:ext uri="{FF2B5EF4-FFF2-40B4-BE49-F238E27FC236}">
                    <a16:creationId xmlns:a16="http://schemas.microsoft.com/office/drawing/2014/main" id="{0E24C6CB-9163-4738-844B-330D86E6FBBD}"/>
                  </a:ext>
                </a:extLst>
              </p:cNvPr>
              <p:cNvGrpSpPr/>
              <p:nvPr/>
            </p:nvGrpSpPr>
            <p:grpSpPr>
              <a:xfrm>
                <a:off x="1551051" y="1634700"/>
                <a:ext cx="2200759" cy="1631801"/>
                <a:chOff x="1551051" y="1634700"/>
                <a:chExt cx="2200759" cy="1631801"/>
              </a:xfrm>
            </p:grpSpPr>
            <p:pic>
              <p:nvPicPr>
                <p:cNvPr id="34" name="Imagem 8" descr="Uma imagem com natureza, chuva, coberto, sentado&#10;&#10;Descrição gerada automaticamente">
                  <a:extLst>
                    <a:ext uri="{FF2B5EF4-FFF2-40B4-BE49-F238E27FC236}">
                      <a16:creationId xmlns:a16="http://schemas.microsoft.com/office/drawing/2014/main" id="{5C83FC3F-4A98-46CF-BF35-591DFE256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51051" y="1641110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35" name="Retângulo 48">
                  <a:extLst>
                    <a:ext uri="{FF2B5EF4-FFF2-40B4-BE49-F238E27FC236}">
                      <a16:creationId xmlns:a16="http://schemas.microsoft.com/office/drawing/2014/main" id="{AB5B9C49-317C-4CAD-9DDD-B129C43E8CAC}"/>
                    </a:ext>
                  </a:extLst>
                </p:cNvPr>
                <p:cNvSpPr/>
                <p:nvPr/>
              </p:nvSpPr>
              <p:spPr>
                <a:xfrm>
                  <a:off x="1552230" y="1634700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A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sp>
            <p:nvSpPr>
              <p:cNvPr id="9" name="CaixaDeTexto 24">
                <a:extLst>
                  <a:ext uri="{FF2B5EF4-FFF2-40B4-BE49-F238E27FC236}">
                    <a16:creationId xmlns:a16="http://schemas.microsoft.com/office/drawing/2014/main" id="{8028D604-A4EC-4375-B07D-CEA47F6FD64B}"/>
                  </a:ext>
                </a:extLst>
              </p:cNvPr>
              <p:cNvSpPr txBox="1"/>
              <p:nvPr/>
            </p:nvSpPr>
            <p:spPr>
              <a:xfrm>
                <a:off x="3948160" y="2197525"/>
                <a:ext cx="6459428" cy="1004901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just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2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Bright-field microscopy of HK-2 cells after a 24h incubation with α-amanitin. </a:t>
                </a:r>
                <a:r>
                  <a:rPr lang="en-GB" sz="105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(A) Control; (B) α-amanitin 0.01 µM; (C) α-amanitin 0.05 µM; (D) α-amanitin 0.1 µM; (E) α-amanitin 0.5 µM; (F) α amanitin 1 µM; (G) α-amanitin 2 µM; (H) α-amanitin 5 µM; (I) α-amanitin 10 µM.</a:t>
                </a:r>
                <a:endParaRPr lang="en-GB" sz="11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1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grpSp>
            <p:nvGrpSpPr>
              <p:cNvPr id="10" name="Agrupar 27">
                <a:extLst>
                  <a:ext uri="{FF2B5EF4-FFF2-40B4-BE49-F238E27FC236}">
                    <a16:creationId xmlns:a16="http://schemas.microsoft.com/office/drawing/2014/main" id="{B75F9CEE-B982-41BC-9DDE-DA288A7D19A0}"/>
                  </a:ext>
                </a:extLst>
              </p:cNvPr>
              <p:cNvGrpSpPr/>
              <p:nvPr/>
            </p:nvGrpSpPr>
            <p:grpSpPr>
              <a:xfrm>
                <a:off x="8348398" y="3343631"/>
                <a:ext cx="2200759" cy="1625391"/>
                <a:chOff x="8348398" y="3343631"/>
                <a:chExt cx="2200759" cy="1625391"/>
              </a:xfrm>
            </p:grpSpPr>
            <p:pic>
              <p:nvPicPr>
                <p:cNvPr id="32" name="Imagem 16" descr="Uma imagem com natureza, chuva, coberto, neve&#10;&#10;Descrição gerada automaticamente">
                  <a:extLst>
                    <a:ext uri="{FF2B5EF4-FFF2-40B4-BE49-F238E27FC236}">
                      <a16:creationId xmlns:a16="http://schemas.microsoft.com/office/drawing/2014/main" id="{51E8D242-A52A-4CE1-9704-F423DD0FAB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348398" y="3343631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33" name="Retângulo 48">
                  <a:extLst>
                    <a:ext uri="{FF2B5EF4-FFF2-40B4-BE49-F238E27FC236}">
                      <a16:creationId xmlns:a16="http://schemas.microsoft.com/office/drawing/2014/main" id="{50E156B5-307E-4707-B4B5-6B2DB77D983F}"/>
                    </a:ext>
                  </a:extLst>
                </p:cNvPr>
                <p:cNvSpPr/>
                <p:nvPr/>
              </p:nvSpPr>
              <p:spPr>
                <a:xfrm>
                  <a:off x="8348398" y="3343704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E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1" name="Agrupar 29">
                <a:extLst>
                  <a:ext uri="{FF2B5EF4-FFF2-40B4-BE49-F238E27FC236}">
                    <a16:creationId xmlns:a16="http://schemas.microsoft.com/office/drawing/2014/main" id="{CDC6803E-550F-44A4-9BB0-EF9849AAAE2B}"/>
                  </a:ext>
                </a:extLst>
              </p:cNvPr>
              <p:cNvGrpSpPr/>
              <p:nvPr/>
            </p:nvGrpSpPr>
            <p:grpSpPr>
              <a:xfrm>
                <a:off x="3814209" y="3330418"/>
                <a:ext cx="2200759" cy="1625391"/>
                <a:chOff x="3814209" y="3330418"/>
                <a:chExt cx="2200759" cy="1625391"/>
              </a:xfrm>
            </p:grpSpPr>
            <p:pic>
              <p:nvPicPr>
                <p:cNvPr id="30" name="Imagem 12" descr="Uma imagem com natureza, chuva, interior, neve&#10;&#10;Descrição gerada automaticamente">
                  <a:extLst>
                    <a:ext uri="{FF2B5EF4-FFF2-40B4-BE49-F238E27FC236}">
                      <a16:creationId xmlns:a16="http://schemas.microsoft.com/office/drawing/2014/main" id="{1EC6594A-FCFC-4073-A477-7A97101E8F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14209" y="3330418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31" name="Retângulo 48">
                  <a:extLst>
                    <a:ext uri="{FF2B5EF4-FFF2-40B4-BE49-F238E27FC236}">
                      <a16:creationId xmlns:a16="http://schemas.microsoft.com/office/drawing/2014/main" id="{81315BC1-DE8C-4A9C-8246-9783ADDE1E42}"/>
                    </a:ext>
                  </a:extLst>
                </p:cNvPr>
                <p:cNvSpPr/>
                <p:nvPr/>
              </p:nvSpPr>
              <p:spPr>
                <a:xfrm>
                  <a:off x="3814209" y="3330418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C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2" name="Agrupar 31">
                <a:extLst>
                  <a:ext uri="{FF2B5EF4-FFF2-40B4-BE49-F238E27FC236}">
                    <a16:creationId xmlns:a16="http://schemas.microsoft.com/office/drawing/2014/main" id="{8A9143E4-B07E-492D-99F8-F4F410CBC1ED}"/>
                  </a:ext>
                </a:extLst>
              </p:cNvPr>
              <p:cNvGrpSpPr/>
              <p:nvPr/>
            </p:nvGrpSpPr>
            <p:grpSpPr>
              <a:xfrm>
                <a:off x="1544869" y="3330418"/>
                <a:ext cx="2200759" cy="1625391"/>
                <a:chOff x="1544869" y="3330418"/>
                <a:chExt cx="2200759" cy="1625391"/>
              </a:xfrm>
            </p:grpSpPr>
            <p:pic>
              <p:nvPicPr>
                <p:cNvPr id="28" name="Imagem 10" descr="Uma imagem com natureza, chuva, neve, coberto&#10;&#10;Descrição gerada automaticamente">
                  <a:extLst>
                    <a:ext uri="{FF2B5EF4-FFF2-40B4-BE49-F238E27FC236}">
                      <a16:creationId xmlns:a16="http://schemas.microsoft.com/office/drawing/2014/main" id="{0D2B7406-C376-4D11-B4F7-431DC15A62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44869" y="3330418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9" name="Retângulo 48">
                  <a:extLst>
                    <a:ext uri="{FF2B5EF4-FFF2-40B4-BE49-F238E27FC236}">
                      <a16:creationId xmlns:a16="http://schemas.microsoft.com/office/drawing/2014/main" id="{8039F4CB-F93B-4AC7-9F35-F4CB50C99AB1}"/>
                    </a:ext>
                  </a:extLst>
                </p:cNvPr>
                <p:cNvSpPr/>
                <p:nvPr/>
              </p:nvSpPr>
              <p:spPr>
                <a:xfrm>
                  <a:off x="1544869" y="3330418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B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3" name="Agrupar 33">
                <a:extLst>
                  <a:ext uri="{FF2B5EF4-FFF2-40B4-BE49-F238E27FC236}">
                    <a16:creationId xmlns:a16="http://schemas.microsoft.com/office/drawing/2014/main" id="{02A1401D-5B25-4B2B-A026-F261E028380F}"/>
                  </a:ext>
                </a:extLst>
              </p:cNvPr>
              <p:cNvGrpSpPr/>
              <p:nvPr/>
            </p:nvGrpSpPr>
            <p:grpSpPr>
              <a:xfrm>
                <a:off x="6077495" y="3330418"/>
                <a:ext cx="2200759" cy="1625391"/>
                <a:chOff x="6077495" y="3330418"/>
                <a:chExt cx="2200759" cy="1625391"/>
              </a:xfrm>
            </p:grpSpPr>
            <p:pic>
              <p:nvPicPr>
                <p:cNvPr id="26" name="Imagem 14" descr="Uma imagem com natureza, chuva, neve, sentado&#10;&#10;Descrição gerada automaticamente">
                  <a:extLst>
                    <a:ext uri="{FF2B5EF4-FFF2-40B4-BE49-F238E27FC236}">
                      <a16:creationId xmlns:a16="http://schemas.microsoft.com/office/drawing/2014/main" id="{49926E9B-B9B9-4D33-A4DD-B75487EF2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77495" y="3330418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7" name="Retângulo 48">
                  <a:extLst>
                    <a:ext uri="{FF2B5EF4-FFF2-40B4-BE49-F238E27FC236}">
                      <a16:creationId xmlns:a16="http://schemas.microsoft.com/office/drawing/2014/main" id="{30719B7C-F2A8-4399-B96F-408703D54398}"/>
                    </a:ext>
                  </a:extLst>
                </p:cNvPr>
                <p:cNvSpPr/>
                <p:nvPr/>
              </p:nvSpPr>
              <p:spPr>
                <a:xfrm>
                  <a:off x="6077495" y="3330418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D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4" name="Agrupar 35">
                <a:extLst>
                  <a:ext uri="{FF2B5EF4-FFF2-40B4-BE49-F238E27FC236}">
                    <a16:creationId xmlns:a16="http://schemas.microsoft.com/office/drawing/2014/main" id="{687AE4E8-3422-4EE0-8735-0F72E00BAD07}"/>
                  </a:ext>
                </a:extLst>
              </p:cNvPr>
              <p:cNvGrpSpPr/>
              <p:nvPr/>
            </p:nvGrpSpPr>
            <p:grpSpPr>
              <a:xfrm>
                <a:off x="1544869" y="5007016"/>
                <a:ext cx="2200759" cy="1625391"/>
                <a:chOff x="1544869" y="5007016"/>
                <a:chExt cx="2200759" cy="1625391"/>
              </a:xfrm>
            </p:grpSpPr>
            <p:pic>
              <p:nvPicPr>
                <p:cNvPr id="24" name="Imagem 23" descr="Uma imagem com natureza, chuva, neve, coberto&#10;&#10;Descrição gerada automaticamente">
                  <a:extLst>
                    <a:ext uri="{FF2B5EF4-FFF2-40B4-BE49-F238E27FC236}">
                      <a16:creationId xmlns:a16="http://schemas.microsoft.com/office/drawing/2014/main" id="{2E7C7B56-C130-473E-9D3C-D565F955E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44869" y="5007016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5" name="Retângulo 48">
                  <a:extLst>
                    <a:ext uri="{FF2B5EF4-FFF2-40B4-BE49-F238E27FC236}">
                      <a16:creationId xmlns:a16="http://schemas.microsoft.com/office/drawing/2014/main" id="{E6C31368-6420-4BD4-8D98-E3812751AEB5}"/>
                    </a:ext>
                  </a:extLst>
                </p:cNvPr>
                <p:cNvSpPr/>
                <p:nvPr/>
              </p:nvSpPr>
              <p:spPr>
                <a:xfrm>
                  <a:off x="1544869" y="5007016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F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5" name="Agrupar 37">
                <a:extLst>
                  <a:ext uri="{FF2B5EF4-FFF2-40B4-BE49-F238E27FC236}">
                    <a16:creationId xmlns:a16="http://schemas.microsoft.com/office/drawing/2014/main" id="{A57F3DFF-1BDB-497C-ABBF-8D7D075943A4}"/>
                  </a:ext>
                </a:extLst>
              </p:cNvPr>
              <p:cNvGrpSpPr/>
              <p:nvPr/>
            </p:nvGrpSpPr>
            <p:grpSpPr>
              <a:xfrm>
                <a:off x="3802422" y="5007016"/>
                <a:ext cx="2200759" cy="1625391"/>
                <a:chOff x="3802422" y="5007016"/>
                <a:chExt cx="2200759" cy="1625391"/>
              </a:xfrm>
            </p:grpSpPr>
            <p:pic>
              <p:nvPicPr>
                <p:cNvPr id="22" name="Imagem 20" descr="Uma imagem com natureza, chuva, homem&#10;&#10;Descrição gerada automaticamente">
                  <a:extLst>
                    <a:ext uri="{FF2B5EF4-FFF2-40B4-BE49-F238E27FC236}">
                      <a16:creationId xmlns:a16="http://schemas.microsoft.com/office/drawing/2014/main" id="{36EAD94F-703E-4354-A915-7643AC33D4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02422" y="5007016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3" name="Retângulo 48">
                  <a:extLst>
                    <a:ext uri="{FF2B5EF4-FFF2-40B4-BE49-F238E27FC236}">
                      <a16:creationId xmlns:a16="http://schemas.microsoft.com/office/drawing/2014/main" id="{3580A8CB-490A-4EB2-961A-406B87C0C2D8}"/>
                    </a:ext>
                  </a:extLst>
                </p:cNvPr>
                <p:cNvSpPr/>
                <p:nvPr/>
              </p:nvSpPr>
              <p:spPr>
                <a:xfrm>
                  <a:off x="3802422" y="5012027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G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6" name="Agrupar 39">
                <a:extLst>
                  <a:ext uri="{FF2B5EF4-FFF2-40B4-BE49-F238E27FC236}">
                    <a16:creationId xmlns:a16="http://schemas.microsoft.com/office/drawing/2014/main" id="{AA12498D-88DB-4660-B2E9-D3680D22FD85}"/>
                  </a:ext>
                </a:extLst>
              </p:cNvPr>
              <p:cNvGrpSpPr/>
              <p:nvPr/>
            </p:nvGrpSpPr>
            <p:grpSpPr>
              <a:xfrm>
                <a:off x="6068589" y="5005864"/>
                <a:ext cx="2200759" cy="1627695"/>
                <a:chOff x="6068589" y="5005864"/>
                <a:chExt cx="2200759" cy="1627695"/>
              </a:xfrm>
            </p:grpSpPr>
            <p:pic>
              <p:nvPicPr>
                <p:cNvPr id="20" name="Imagem 22" descr="Uma imagem com natureza, chuva, pássaro, rebanho&#10;&#10;Descrição gerada automaticamente">
                  <a:extLst>
                    <a:ext uri="{FF2B5EF4-FFF2-40B4-BE49-F238E27FC236}">
                      <a16:creationId xmlns:a16="http://schemas.microsoft.com/office/drawing/2014/main" id="{C8A49ACD-06A9-44CA-B0D5-93ABEC8636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68589" y="5008168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1" name="Retângulo 48">
                  <a:extLst>
                    <a:ext uri="{FF2B5EF4-FFF2-40B4-BE49-F238E27FC236}">
                      <a16:creationId xmlns:a16="http://schemas.microsoft.com/office/drawing/2014/main" id="{C37B7217-D5AC-44F2-83A8-149CE4999F69}"/>
                    </a:ext>
                  </a:extLst>
                </p:cNvPr>
                <p:cNvSpPr/>
                <p:nvPr/>
              </p:nvSpPr>
              <p:spPr>
                <a:xfrm>
                  <a:off x="6068589" y="5005864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H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7" name="Agrupar 41">
                <a:extLst>
                  <a:ext uri="{FF2B5EF4-FFF2-40B4-BE49-F238E27FC236}">
                    <a16:creationId xmlns:a16="http://schemas.microsoft.com/office/drawing/2014/main" id="{229B154C-C4BF-42C1-8A49-48423B12A67C}"/>
                  </a:ext>
                </a:extLst>
              </p:cNvPr>
              <p:cNvGrpSpPr/>
              <p:nvPr/>
            </p:nvGrpSpPr>
            <p:grpSpPr>
              <a:xfrm>
                <a:off x="8348398" y="5005489"/>
                <a:ext cx="2200759" cy="1626836"/>
                <a:chOff x="8348398" y="5005489"/>
                <a:chExt cx="2200759" cy="1626836"/>
              </a:xfrm>
            </p:grpSpPr>
            <p:pic>
              <p:nvPicPr>
                <p:cNvPr id="18" name="Imagem 24" descr="Uma imagem com natureza, chuva, pássaro, rebanho&#10;&#10;Descrição gerada automaticamente">
                  <a:extLst>
                    <a:ext uri="{FF2B5EF4-FFF2-40B4-BE49-F238E27FC236}">
                      <a16:creationId xmlns:a16="http://schemas.microsoft.com/office/drawing/2014/main" id="{100E423F-5FCE-4C85-B392-7692C7A08A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48398" y="5006934"/>
                  <a:ext cx="2200759" cy="1625391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19" name="Retângulo 48">
                  <a:extLst>
                    <a:ext uri="{FF2B5EF4-FFF2-40B4-BE49-F238E27FC236}">
                      <a16:creationId xmlns:a16="http://schemas.microsoft.com/office/drawing/2014/main" id="{BBEF5A5B-C8E1-4613-A1B8-9B59B48A458B}"/>
                    </a:ext>
                  </a:extLst>
                </p:cNvPr>
                <p:cNvSpPr/>
                <p:nvPr/>
              </p:nvSpPr>
              <p:spPr>
                <a:xfrm>
                  <a:off x="8352221" y="5005489"/>
                  <a:ext cx="255501" cy="287542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no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I</a:t>
                  </a:r>
                  <a:endParaRPr lang="en-GB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</p:grpSp>
        <p:sp>
          <p:nvSpPr>
            <p:cNvPr id="36" name="CaixaDeTexto 3">
              <a:extLst>
                <a:ext uri="{FF2B5EF4-FFF2-40B4-BE49-F238E27FC236}">
                  <a16:creationId xmlns:a16="http://schemas.microsoft.com/office/drawing/2014/main" id="{5F93BA71-1277-4E44-97FD-3709F1E91C8F}"/>
                </a:ext>
              </a:extLst>
            </p:cNvPr>
            <p:cNvSpPr txBox="1"/>
            <p:nvPr/>
          </p:nvSpPr>
          <p:spPr>
            <a:xfrm>
              <a:off x="2653130" y="1600200"/>
              <a:ext cx="5781683" cy="6463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α-amanitin cytotoxicity following a 24h incubation period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062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F92FEB92-8790-425B-8365-887D4984C528}"/>
              </a:ext>
            </a:extLst>
          </p:cNvPr>
          <p:cNvGrpSpPr/>
          <p:nvPr/>
        </p:nvGrpSpPr>
        <p:grpSpPr>
          <a:xfrm>
            <a:off x="673355" y="1436630"/>
            <a:ext cx="7920885" cy="3896444"/>
            <a:chOff x="752040" y="1357132"/>
            <a:chExt cx="7920885" cy="3896444"/>
          </a:xfrm>
        </p:grpSpPr>
        <p:sp>
          <p:nvSpPr>
            <p:cNvPr id="17" name="CaixaDeTexto 49">
              <a:extLst>
                <a:ext uri="{FF2B5EF4-FFF2-40B4-BE49-F238E27FC236}">
                  <a16:creationId xmlns:a16="http://schemas.microsoft.com/office/drawing/2014/main" id="{1891A292-6A4D-4138-A7BD-B83819D30B4A}"/>
                </a:ext>
              </a:extLst>
            </p:cNvPr>
            <p:cNvSpPr txBox="1"/>
            <p:nvPr/>
          </p:nvSpPr>
          <p:spPr>
            <a:xfrm>
              <a:off x="2898085" y="1825502"/>
              <a:ext cx="5562601" cy="76944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Bright-field microscopy of HK-2 cells after a 48h incubation with α-amanitin. </a:t>
              </a:r>
              <a:r>
                <a:rPr lang="en-GB" sz="105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(A) Control; (B) α-amanitin 0.01 µM; (C) α-amanitin 0.05 µM; (D) α-amanitin 0.1 µM; (E) α-amanitin 0.5 µM; (F) α amanitin 1 µM; (G) α-amanitin 2 µM; (H) α-amanitin 5 µM; (I) α-amanitin10 µM.</a:t>
              </a:r>
            </a:p>
            <a:p>
              <a:pPr marL="0" marR="0" lvl="0" indent="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8" name="Agrupar 51">
              <a:extLst>
                <a:ext uri="{FF2B5EF4-FFF2-40B4-BE49-F238E27FC236}">
                  <a16:creationId xmlns:a16="http://schemas.microsoft.com/office/drawing/2014/main" id="{A3E78196-6064-4C77-869F-574E6FFE7793}"/>
                </a:ext>
              </a:extLst>
            </p:cNvPr>
            <p:cNvGrpSpPr/>
            <p:nvPr/>
          </p:nvGrpSpPr>
          <p:grpSpPr>
            <a:xfrm>
              <a:off x="763119" y="1357132"/>
              <a:ext cx="1909878" cy="1261461"/>
              <a:chOff x="1153756" y="1342764"/>
              <a:chExt cx="2411373" cy="1641293"/>
            </a:xfrm>
          </p:grpSpPr>
          <p:pic>
            <p:nvPicPr>
              <p:cNvPr id="34" name="Imagem 21" descr="Uma imagem com natureza, chuva, edifício, branco&#10;&#10;Descrição gerada automaticamente">
                <a:extLst>
                  <a:ext uri="{FF2B5EF4-FFF2-40B4-BE49-F238E27FC236}">
                    <a16:creationId xmlns:a16="http://schemas.microsoft.com/office/drawing/2014/main" id="{175A3DB7-2E81-4CB6-8802-16C79CDCB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7842"/>
              <a:stretch>
                <a:fillRect/>
              </a:stretch>
            </p:blipFill>
            <p:spPr>
              <a:xfrm>
                <a:off x="1153756" y="1342764"/>
                <a:ext cx="2411373" cy="164129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35" name="Retângulo 48">
                <a:extLst>
                  <a:ext uri="{FF2B5EF4-FFF2-40B4-BE49-F238E27FC236}">
                    <a16:creationId xmlns:a16="http://schemas.microsoft.com/office/drawing/2014/main" id="{51CE1C1A-F453-4D38-82C3-B10F180D1EE5}"/>
                  </a:ext>
                </a:extLst>
              </p:cNvPr>
              <p:cNvSpPr/>
              <p:nvPr/>
            </p:nvSpPr>
            <p:spPr>
              <a:xfrm>
                <a:off x="1156362" y="1346687"/>
                <a:ext cx="310447" cy="30500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A</a:t>
                </a:r>
                <a:endParaRPr lang="en-GB" sz="18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9" name="Agrupar 52">
              <a:extLst>
                <a:ext uri="{FF2B5EF4-FFF2-40B4-BE49-F238E27FC236}">
                  <a16:creationId xmlns:a16="http://schemas.microsoft.com/office/drawing/2014/main" id="{02FEA2C6-BCCE-4FDA-BC18-9F6C8EEEB70A}"/>
                </a:ext>
              </a:extLst>
            </p:cNvPr>
            <p:cNvGrpSpPr/>
            <p:nvPr/>
          </p:nvGrpSpPr>
          <p:grpSpPr>
            <a:xfrm>
              <a:off x="752892" y="2675960"/>
              <a:ext cx="1930331" cy="1243048"/>
              <a:chOff x="1130400" y="3152491"/>
              <a:chExt cx="2437196" cy="1617335"/>
            </a:xfrm>
          </p:grpSpPr>
          <p:pic>
            <p:nvPicPr>
              <p:cNvPr id="32" name="Imagem 23" descr="Uma imagem com natureza, chuva, branco, fotografia&#10;&#10;Descrição gerada automaticamente">
                <a:extLst>
                  <a:ext uri="{FF2B5EF4-FFF2-40B4-BE49-F238E27FC236}">
                    <a16:creationId xmlns:a16="http://schemas.microsoft.com/office/drawing/2014/main" id="{361EF0CE-5ADA-42C9-B892-DDF8C0E60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0149"/>
              <a:stretch>
                <a:fillRect/>
              </a:stretch>
            </p:blipFill>
            <p:spPr>
              <a:xfrm>
                <a:off x="1130400" y="3152491"/>
                <a:ext cx="2437196" cy="161733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33" name="Retângulo 48">
                <a:extLst>
                  <a:ext uri="{FF2B5EF4-FFF2-40B4-BE49-F238E27FC236}">
                    <a16:creationId xmlns:a16="http://schemas.microsoft.com/office/drawing/2014/main" id="{20505229-70C2-4FB2-9E17-16530D9B5B8F}"/>
                  </a:ext>
                </a:extLst>
              </p:cNvPr>
              <p:cNvSpPr/>
              <p:nvPr/>
            </p:nvSpPr>
            <p:spPr>
              <a:xfrm>
                <a:off x="1167685" y="3152491"/>
                <a:ext cx="310447" cy="305007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B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0" name="Agrupar 53">
              <a:extLst>
                <a:ext uri="{FF2B5EF4-FFF2-40B4-BE49-F238E27FC236}">
                  <a16:creationId xmlns:a16="http://schemas.microsoft.com/office/drawing/2014/main" id="{2665222B-D118-41E8-8433-648E2627ABB1}"/>
                </a:ext>
              </a:extLst>
            </p:cNvPr>
            <p:cNvGrpSpPr/>
            <p:nvPr/>
          </p:nvGrpSpPr>
          <p:grpSpPr>
            <a:xfrm>
              <a:off x="2733419" y="2681247"/>
              <a:ext cx="1930329" cy="1252086"/>
              <a:chOff x="3730204" y="3152327"/>
              <a:chExt cx="2437195" cy="1629094"/>
            </a:xfrm>
          </p:grpSpPr>
          <p:pic>
            <p:nvPicPr>
              <p:cNvPr id="30" name="Imagem 27" descr="Uma imagem com natureza, edifício, chuva, preto&#10;&#10;Descrição gerada automaticamente">
                <a:extLst>
                  <a:ext uri="{FF2B5EF4-FFF2-40B4-BE49-F238E27FC236}">
                    <a16:creationId xmlns:a16="http://schemas.microsoft.com/office/drawing/2014/main" id="{451559D1-30D4-4522-BA72-EFA47C0B2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9496"/>
              <a:stretch>
                <a:fillRect/>
              </a:stretch>
            </p:blipFill>
            <p:spPr>
              <a:xfrm>
                <a:off x="3730204" y="3152327"/>
                <a:ext cx="2437195" cy="162909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31" name="Retângulo 48">
                <a:extLst>
                  <a:ext uri="{FF2B5EF4-FFF2-40B4-BE49-F238E27FC236}">
                    <a16:creationId xmlns:a16="http://schemas.microsoft.com/office/drawing/2014/main" id="{417D04F6-9F4D-4BFE-96EE-7B3D12B09B3E}"/>
                  </a:ext>
                </a:extLst>
              </p:cNvPr>
              <p:cNvSpPr/>
              <p:nvPr/>
            </p:nvSpPr>
            <p:spPr>
              <a:xfrm>
                <a:off x="3744433" y="3166687"/>
                <a:ext cx="310447" cy="305007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C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1" name="Agrupar 54">
              <a:extLst>
                <a:ext uri="{FF2B5EF4-FFF2-40B4-BE49-F238E27FC236}">
                  <a16:creationId xmlns:a16="http://schemas.microsoft.com/office/drawing/2014/main" id="{28B30D22-16CC-4A33-B28F-329267813DD1}"/>
                </a:ext>
              </a:extLst>
            </p:cNvPr>
            <p:cNvGrpSpPr/>
            <p:nvPr/>
          </p:nvGrpSpPr>
          <p:grpSpPr>
            <a:xfrm>
              <a:off x="4692154" y="2691119"/>
              <a:ext cx="1930331" cy="1255868"/>
              <a:chOff x="6273748" y="3168016"/>
              <a:chExt cx="2437196" cy="1634015"/>
            </a:xfrm>
          </p:grpSpPr>
          <p:pic>
            <p:nvPicPr>
              <p:cNvPr id="28" name="Imagem 29">
                <a:extLst>
                  <a:ext uri="{FF2B5EF4-FFF2-40B4-BE49-F238E27FC236}">
                    <a16:creationId xmlns:a16="http://schemas.microsoft.com/office/drawing/2014/main" id="{E57893A2-3B76-4A6B-BAD6-6457B0C36C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9251"/>
              <a:stretch>
                <a:fillRect/>
              </a:stretch>
            </p:blipFill>
            <p:spPr>
              <a:xfrm>
                <a:off x="6273748" y="3168530"/>
                <a:ext cx="2437196" cy="1633501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9" name="Retângulo 48">
                <a:extLst>
                  <a:ext uri="{FF2B5EF4-FFF2-40B4-BE49-F238E27FC236}">
                    <a16:creationId xmlns:a16="http://schemas.microsoft.com/office/drawing/2014/main" id="{21D3736B-BEE8-4B15-AA97-3708A9BED765}"/>
                  </a:ext>
                </a:extLst>
              </p:cNvPr>
              <p:cNvSpPr/>
              <p:nvPr/>
            </p:nvSpPr>
            <p:spPr>
              <a:xfrm>
                <a:off x="6274627" y="3168016"/>
                <a:ext cx="310447" cy="305007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D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2" name="Agrupar 56">
              <a:extLst>
                <a:ext uri="{FF2B5EF4-FFF2-40B4-BE49-F238E27FC236}">
                  <a16:creationId xmlns:a16="http://schemas.microsoft.com/office/drawing/2014/main" id="{3AA50D68-FE7E-44C6-89C1-C603D07C6209}"/>
                </a:ext>
              </a:extLst>
            </p:cNvPr>
            <p:cNvGrpSpPr/>
            <p:nvPr/>
          </p:nvGrpSpPr>
          <p:grpSpPr>
            <a:xfrm>
              <a:off x="752040" y="3991642"/>
              <a:ext cx="1946423" cy="1258095"/>
              <a:chOff x="1129324" y="4964931"/>
              <a:chExt cx="2457514" cy="1636913"/>
            </a:xfrm>
          </p:grpSpPr>
          <p:pic>
            <p:nvPicPr>
              <p:cNvPr id="26" name="Imagem 33" descr="Uma imagem com natureza, chuva, branco, preto&#10;&#10;Descrição gerada automaticamente">
                <a:extLst>
                  <a:ext uri="{FF2B5EF4-FFF2-40B4-BE49-F238E27FC236}">
                    <a16:creationId xmlns:a16="http://schemas.microsoft.com/office/drawing/2014/main" id="{1A9E5A15-B8FA-460C-BEEC-E853F279F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827"/>
              <a:stretch>
                <a:fillRect/>
              </a:stretch>
            </p:blipFill>
            <p:spPr>
              <a:xfrm>
                <a:off x="1129324" y="4964931"/>
                <a:ext cx="2457514" cy="163691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7" name="Retângulo 48">
                <a:extLst>
                  <a:ext uri="{FF2B5EF4-FFF2-40B4-BE49-F238E27FC236}">
                    <a16:creationId xmlns:a16="http://schemas.microsoft.com/office/drawing/2014/main" id="{6E893C6C-06FA-44D2-BBF0-7AE098897D9D}"/>
                  </a:ext>
                </a:extLst>
              </p:cNvPr>
              <p:cNvSpPr/>
              <p:nvPr/>
            </p:nvSpPr>
            <p:spPr>
              <a:xfrm>
                <a:off x="1129324" y="4965256"/>
                <a:ext cx="310447" cy="305007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F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3" name="Agrupar 57">
              <a:extLst>
                <a:ext uri="{FF2B5EF4-FFF2-40B4-BE49-F238E27FC236}">
                  <a16:creationId xmlns:a16="http://schemas.microsoft.com/office/drawing/2014/main" id="{174C6A9F-F49A-4FFF-9628-33C3347A1F4C}"/>
                </a:ext>
              </a:extLst>
            </p:cNvPr>
            <p:cNvGrpSpPr/>
            <p:nvPr/>
          </p:nvGrpSpPr>
          <p:grpSpPr>
            <a:xfrm>
              <a:off x="2738823" y="3992350"/>
              <a:ext cx="1932286" cy="1259043"/>
              <a:chOff x="3714321" y="4923082"/>
              <a:chExt cx="2439664" cy="1638147"/>
            </a:xfrm>
          </p:grpSpPr>
          <p:pic>
            <p:nvPicPr>
              <p:cNvPr id="24" name="Imagem 35" descr="Uma imagem com natureza, chuva, coberto, pássaro&#10;&#10;Descrição gerada automaticamente">
                <a:extLst>
                  <a:ext uri="{FF2B5EF4-FFF2-40B4-BE49-F238E27FC236}">
                    <a16:creationId xmlns:a16="http://schemas.microsoft.com/office/drawing/2014/main" id="{A667B0DC-7A34-4A5C-AF9F-96609DEC6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6791" y="4924315"/>
                <a:ext cx="2437194" cy="1636914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5" name="Retângulo 48">
                <a:extLst>
                  <a:ext uri="{FF2B5EF4-FFF2-40B4-BE49-F238E27FC236}">
                    <a16:creationId xmlns:a16="http://schemas.microsoft.com/office/drawing/2014/main" id="{3DB16493-647E-48EE-B960-13EE8F5E076E}"/>
                  </a:ext>
                </a:extLst>
              </p:cNvPr>
              <p:cNvSpPr/>
              <p:nvPr/>
            </p:nvSpPr>
            <p:spPr>
              <a:xfrm>
                <a:off x="3714321" y="4923082"/>
                <a:ext cx="310447" cy="305006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G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4" name="Agrupar 58">
              <a:extLst>
                <a:ext uri="{FF2B5EF4-FFF2-40B4-BE49-F238E27FC236}">
                  <a16:creationId xmlns:a16="http://schemas.microsoft.com/office/drawing/2014/main" id="{0353189D-9356-4B0A-AAAA-4FF129D39E9C}"/>
                </a:ext>
              </a:extLst>
            </p:cNvPr>
            <p:cNvGrpSpPr/>
            <p:nvPr/>
          </p:nvGrpSpPr>
          <p:grpSpPr>
            <a:xfrm>
              <a:off x="4704304" y="3995481"/>
              <a:ext cx="1930331" cy="1258095"/>
              <a:chOff x="6289090" y="4896114"/>
              <a:chExt cx="2437196" cy="1636913"/>
            </a:xfrm>
          </p:grpSpPr>
          <p:pic>
            <p:nvPicPr>
              <p:cNvPr id="22" name="Imagem 37" descr="Uma imagem com natureza, chuva, pássaro, coberto&#10;&#10;Descrição gerada automaticamente">
                <a:extLst>
                  <a:ext uri="{FF2B5EF4-FFF2-40B4-BE49-F238E27FC236}">
                    <a16:creationId xmlns:a16="http://schemas.microsoft.com/office/drawing/2014/main" id="{AD0BC34B-033C-4143-B60C-616B8432A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89090" y="4896114"/>
                <a:ext cx="2437196" cy="163691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3" name="Retângulo 48">
                <a:extLst>
                  <a:ext uri="{FF2B5EF4-FFF2-40B4-BE49-F238E27FC236}">
                    <a16:creationId xmlns:a16="http://schemas.microsoft.com/office/drawing/2014/main" id="{D976311A-F06D-42A3-A5AE-FFB73F0759BB}"/>
                  </a:ext>
                </a:extLst>
              </p:cNvPr>
              <p:cNvSpPr/>
              <p:nvPr/>
            </p:nvSpPr>
            <p:spPr>
              <a:xfrm>
                <a:off x="6289966" y="4897569"/>
                <a:ext cx="310447" cy="30500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H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5" name="Agrupar 59">
              <a:extLst>
                <a:ext uri="{FF2B5EF4-FFF2-40B4-BE49-F238E27FC236}">
                  <a16:creationId xmlns:a16="http://schemas.microsoft.com/office/drawing/2014/main" id="{1D45DB71-6BF5-4742-A4EC-169425ADEA05}"/>
                </a:ext>
              </a:extLst>
            </p:cNvPr>
            <p:cNvGrpSpPr/>
            <p:nvPr/>
          </p:nvGrpSpPr>
          <p:grpSpPr>
            <a:xfrm>
              <a:off x="6655720" y="3995481"/>
              <a:ext cx="1932287" cy="1258095"/>
              <a:chOff x="8811478" y="4896123"/>
              <a:chExt cx="2439666" cy="1636913"/>
            </a:xfrm>
          </p:grpSpPr>
          <p:pic>
            <p:nvPicPr>
              <p:cNvPr id="20" name="Imagem 39">
                <a:extLst>
                  <a:ext uri="{FF2B5EF4-FFF2-40B4-BE49-F238E27FC236}">
                    <a16:creationId xmlns:a16="http://schemas.microsoft.com/office/drawing/2014/main" id="{2DEB7055-357C-4150-A623-A34CBD302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13949" y="4896123"/>
                <a:ext cx="2437195" cy="163691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1" name="Retângulo 48">
                <a:extLst>
                  <a:ext uri="{FF2B5EF4-FFF2-40B4-BE49-F238E27FC236}">
                    <a16:creationId xmlns:a16="http://schemas.microsoft.com/office/drawing/2014/main" id="{942F45ED-FBAE-4EE1-BC02-C1043D0DD977}"/>
                  </a:ext>
                </a:extLst>
              </p:cNvPr>
              <p:cNvSpPr/>
              <p:nvPr/>
            </p:nvSpPr>
            <p:spPr>
              <a:xfrm>
                <a:off x="8811478" y="4898802"/>
                <a:ext cx="310447" cy="30500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I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6" name="Agrupar 55">
              <a:extLst>
                <a:ext uri="{FF2B5EF4-FFF2-40B4-BE49-F238E27FC236}">
                  <a16:creationId xmlns:a16="http://schemas.microsoft.com/office/drawing/2014/main" id="{C30F8B7F-A55E-4093-AB97-7D019E97525B}"/>
                </a:ext>
              </a:extLst>
            </p:cNvPr>
            <p:cNvGrpSpPr/>
            <p:nvPr/>
          </p:nvGrpSpPr>
          <p:grpSpPr>
            <a:xfrm>
              <a:off x="6650890" y="2691514"/>
              <a:ext cx="1930331" cy="1258742"/>
              <a:chOff x="8777959" y="3172115"/>
              <a:chExt cx="2437196" cy="1637755"/>
            </a:xfrm>
          </p:grpSpPr>
          <p:pic>
            <p:nvPicPr>
              <p:cNvPr id="18" name="Imagem 31" descr="Uma imagem com natureza, chuva, branco, pássaro&#10;&#10;Descrição gerada automaticamente">
                <a:extLst>
                  <a:ext uri="{FF2B5EF4-FFF2-40B4-BE49-F238E27FC236}">
                    <a16:creationId xmlns:a16="http://schemas.microsoft.com/office/drawing/2014/main" id="{01A1FCFA-46FD-4415-80D1-E3DC251DB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77959" y="3172957"/>
                <a:ext cx="2437196" cy="163691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19" name="Retângulo 48">
                <a:extLst>
                  <a:ext uri="{FF2B5EF4-FFF2-40B4-BE49-F238E27FC236}">
                    <a16:creationId xmlns:a16="http://schemas.microsoft.com/office/drawing/2014/main" id="{5CAECC12-37F5-4A46-A45C-348E7495E68E}"/>
                  </a:ext>
                </a:extLst>
              </p:cNvPr>
              <p:cNvSpPr/>
              <p:nvPr/>
            </p:nvSpPr>
            <p:spPr>
              <a:xfrm>
                <a:off x="8777960" y="3172115"/>
                <a:ext cx="366300" cy="303460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1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E</a:t>
                </a:r>
                <a:endParaRPr lang="en-GB" sz="18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sp>
          <p:nvSpPr>
            <p:cNvPr id="36" name="CaixaDeTexto 3">
              <a:extLst>
                <a:ext uri="{FF2B5EF4-FFF2-40B4-BE49-F238E27FC236}">
                  <a16:creationId xmlns:a16="http://schemas.microsoft.com/office/drawing/2014/main" id="{87679153-B7EB-48F0-BADC-318584306ABF}"/>
                </a:ext>
              </a:extLst>
            </p:cNvPr>
            <p:cNvSpPr txBox="1"/>
            <p:nvPr/>
          </p:nvSpPr>
          <p:spPr>
            <a:xfrm>
              <a:off x="2576276" y="1371145"/>
              <a:ext cx="6096649" cy="6617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α-amanitin cytotoxicity following a 48h incubation period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9305" y="698328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and discussion</a:t>
            </a:r>
          </a:p>
          <a:p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733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47C56C7-80B1-48DC-B21E-D3676EB47FD3}"/>
              </a:ext>
            </a:extLst>
          </p:cNvPr>
          <p:cNvGrpSpPr/>
          <p:nvPr/>
        </p:nvGrpSpPr>
        <p:grpSpPr>
          <a:xfrm>
            <a:off x="4839764" y="1424426"/>
            <a:ext cx="3982105" cy="1037768"/>
            <a:chOff x="566514" y="1524000"/>
            <a:chExt cx="3982105" cy="938194"/>
          </a:xfrm>
        </p:grpSpPr>
        <p:sp>
          <p:nvSpPr>
            <p:cNvPr id="28" name="Seta: Divisa 27">
              <a:extLst>
                <a:ext uri="{FF2B5EF4-FFF2-40B4-BE49-F238E27FC236}">
                  <a16:creationId xmlns:a16="http://schemas.microsoft.com/office/drawing/2014/main" id="{1427EA7C-15C1-4EE3-803B-6994C9C28280}"/>
                </a:ext>
              </a:extLst>
            </p:cNvPr>
            <p:cNvSpPr/>
            <p:nvPr/>
          </p:nvSpPr>
          <p:spPr>
            <a:xfrm rot="5400000">
              <a:off x="2089125" y="2700"/>
              <a:ext cx="938192" cy="3980796"/>
            </a:xfrm>
            <a:prstGeom prst="chevron">
              <a:avLst>
                <a:gd name="adj" fmla="val 351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F8C4EC58-69FF-4051-864A-4D84F44E1122}"/>
                </a:ext>
              </a:extLst>
            </p:cNvPr>
            <p:cNvSpPr/>
            <p:nvPr/>
          </p:nvSpPr>
          <p:spPr>
            <a:xfrm>
              <a:off x="566514" y="1524000"/>
              <a:ext cx="3980795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4A4BB0E-9737-4676-BF96-EE90E3ADAFFA}"/>
              </a:ext>
            </a:extLst>
          </p:cNvPr>
          <p:cNvGrpSpPr/>
          <p:nvPr/>
        </p:nvGrpSpPr>
        <p:grpSpPr>
          <a:xfrm>
            <a:off x="550074" y="1424426"/>
            <a:ext cx="3982105" cy="1037768"/>
            <a:chOff x="566514" y="1524000"/>
            <a:chExt cx="3982105" cy="938194"/>
          </a:xfrm>
        </p:grpSpPr>
        <p:sp>
          <p:nvSpPr>
            <p:cNvPr id="17" name="Seta: Divisa 16">
              <a:extLst>
                <a:ext uri="{FF2B5EF4-FFF2-40B4-BE49-F238E27FC236}">
                  <a16:creationId xmlns:a16="http://schemas.microsoft.com/office/drawing/2014/main" id="{9E8DA60B-3ACE-4BB2-AB7B-3B6E344C6416}"/>
                </a:ext>
              </a:extLst>
            </p:cNvPr>
            <p:cNvSpPr/>
            <p:nvPr/>
          </p:nvSpPr>
          <p:spPr>
            <a:xfrm rot="5400000">
              <a:off x="2089125" y="2700"/>
              <a:ext cx="938192" cy="3980796"/>
            </a:xfrm>
            <a:prstGeom prst="chevron">
              <a:avLst>
                <a:gd name="adj" fmla="val 351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4F760F1-2BFD-4D86-814D-6CBCD763937E}"/>
                </a:ext>
              </a:extLst>
            </p:cNvPr>
            <p:cNvSpPr/>
            <p:nvPr/>
          </p:nvSpPr>
          <p:spPr>
            <a:xfrm>
              <a:off x="566514" y="1524000"/>
              <a:ext cx="3980795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id="{24001C80-C73B-4BDA-932B-CBE0464DF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334757"/>
              </p:ext>
            </p:extLst>
          </p:nvPr>
        </p:nvGraphicFramePr>
        <p:xfrm>
          <a:off x="594882" y="2980703"/>
          <a:ext cx="3634218" cy="1854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33100">
                  <a:extLst>
                    <a:ext uri="{9D8B030D-6E8A-4147-A177-3AD203B41FA5}">
                      <a16:colId xmlns:a16="http://schemas.microsoft.com/office/drawing/2014/main" val="3820876521"/>
                    </a:ext>
                  </a:extLst>
                </a:gridCol>
                <a:gridCol w="1289712">
                  <a:extLst>
                    <a:ext uri="{9D8B030D-6E8A-4147-A177-3AD203B41FA5}">
                      <a16:colId xmlns:a16="http://schemas.microsoft.com/office/drawing/2014/main" val="2263718188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090130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b="0" dirty="0"/>
                        <a:t>MTT </a:t>
                      </a:r>
                      <a:r>
                        <a:rPr lang="pt-PT" sz="1400" b="0" dirty="0" err="1"/>
                        <a:t>reduction</a:t>
                      </a:r>
                      <a:endParaRPr lang="en-GB" sz="1400" b="0" dirty="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b="0" dirty="0"/>
                        <a:t>NR </a:t>
                      </a:r>
                      <a:r>
                        <a:rPr lang="pt-PT" sz="1400" b="0" dirty="0" err="1"/>
                        <a:t>uptake</a:t>
                      </a:r>
                      <a:endParaRPr lang="en-GB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569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1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pt-PT" sz="14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12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2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=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34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5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14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10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53767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9305" y="698328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and discussion</a:t>
            </a:r>
          </a:p>
          <a:p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DBBEC16-9E42-47EC-88DE-5F3DA301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0" y="7072207"/>
            <a:ext cx="8421410" cy="386115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ECB1A2D-1916-4B71-BFD4-1EC4FDCD16C1}"/>
              </a:ext>
            </a:extLst>
          </p:cNvPr>
          <p:cNvSpPr/>
          <p:nvPr/>
        </p:nvSpPr>
        <p:spPr>
          <a:xfrm>
            <a:off x="533400" y="1458905"/>
            <a:ext cx="3980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kern="0" dirty="0">
                <a:solidFill>
                  <a:srgbClr val="000000"/>
                </a:solidFill>
              </a:rPr>
              <a:t>α-amanitin cytotoxicity after 1h incubation followed by a 48h α-amanitin-free period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B9915B5-23FD-488D-B2D1-8F825E858E90}"/>
              </a:ext>
            </a:extLst>
          </p:cNvPr>
          <p:cNvSpPr txBox="1"/>
          <p:nvPr/>
        </p:nvSpPr>
        <p:spPr>
          <a:xfrm>
            <a:off x="533400" y="2989022"/>
            <a:ext cx="1273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kern="0" dirty="0">
                <a:solidFill>
                  <a:srgbClr val="000000"/>
                </a:solidFill>
              </a:rPr>
              <a:t>[α-amanitin]</a:t>
            </a:r>
            <a:endParaRPr lang="en-GB" dirty="0"/>
          </a:p>
        </p:txBody>
      </p:sp>
      <p:graphicFrame>
        <p:nvGraphicFramePr>
          <p:cNvPr id="22" name="Tabela 16">
            <a:extLst>
              <a:ext uri="{FF2B5EF4-FFF2-40B4-BE49-F238E27FC236}">
                <a16:creationId xmlns:a16="http://schemas.microsoft.com/office/drawing/2014/main" id="{0107419C-4B2F-4650-8426-11C1A9D4E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386031"/>
              </p:ext>
            </p:extLst>
          </p:nvPr>
        </p:nvGraphicFramePr>
        <p:xfrm>
          <a:off x="5078440" y="2981197"/>
          <a:ext cx="3532160" cy="1854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093759">
                  <a:extLst>
                    <a:ext uri="{9D8B030D-6E8A-4147-A177-3AD203B41FA5}">
                      <a16:colId xmlns:a16="http://schemas.microsoft.com/office/drawing/2014/main" val="3820876521"/>
                    </a:ext>
                  </a:extLst>
                </a:gridCol>
                <a:gridCol w="1261015">
                  <a:extLst>
                    <a:ext uri="{9D8B030D-6E8A-4147-A177-3AD203B41FA5}">
                      <a16:colId xmlns:a16="http://schemas.microsoft.com/office/drawing/2014/main" val="2263718188"/>
                    </a:ext>
                  </a:extLst>
                </a:gridCol>
                <a:gridCol w="1177386">
                  <a:extLst>
                    <a:ext uri="{9D8B030D-6E8A-4147-A177-3AD203B41FA5}">
                      <a16:colId xmlns:a16="http://schemas.microsoft.com/office/drawing/2014/main" val="3090130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dirty="0"/>
                        <a:t>MTT </a:t>
                      </a:r>
                      <a:r>
                        <a:rPr lang="pt-PT" sz="1400" b="0" dirty="0" err="1"/>
                        <a:t>reduction</a:t>
                      </a:r>
                      <a:endParaRPr lang="en-GB" sz="1400" b="0" dirty="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dirty="0"/>
                        <a:t>NR </a:t>
                      </a:r>
                      <a:r>
                        <a:rPr lang="pt-PT" sz="1400" b="0" dirty="0" err="1"/>
                        <a:t>uptake</a:t>
                      </a:r>
                      <a:endParaRPr lang="en-GB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569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1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pt-PT" sz="14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12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2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34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5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14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/>
                        <a:t>10 </a:t>
                      </a:r>
                      <a:r>
                        <a:rPr lang="en-GB" sz="1400" b="0" i="0" u="none" strike="noStrike" kern="0" cap="none" spc="0" baseline="0" dirty="0">
                          <a:solidFill>
                            <a:srgbClr val="000000"/>
                          </a:solidFill>
                          <a:uFillTx/>
                          <a:latin typeface="+mn-lt"/>
                        </a:rPr>
                        <a:t>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↓↓↓↓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537674"/>
                  </a:ext>
                </a:extLst>
              </a:tr>
            </a:tbl>
          </a:graphicData>
        </a:graphic>
      </p:graphicFrame>
      <p:sp>
        <p:nvSpPr>
          <p:cNvPr id="23" name="Retângulo 22">
            <a:extLst>
              <a:ext uri="{FF2B5EF4-FFF2-40B4-BE49-F238E27FC236}">
                <a16:creationId xmlns:a16="http://schemas.microsoft.com/office/drawing/2014/main" id="{91CFAF80-C6FA-4736-9917-2653AA12BFD1}"/>
              </a:ext>
            </a:extLst>
          </p:cNvPr>
          <p:cNvSpPr/>
          <p:nvPr/>
        </p:nvSpPr>
        <p:spPr>
          <a:xfrm>
            <a:off x="4857095" y="1459400"/>
            <a:ext cx="3982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kern="0" dirty="0">
                <a:solidFill>
                  <a:srgbClr val="000000"/>
                </a:solidFill>
              </a:rPr>
              <a:t>α-amanitin cytotoxicity after 2h incubation followed by a 48h α-amanitin-free period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D97D129-98A9-4BBD-841D-FDE9DC6CCD8B}"/>
              </a:ext>
            </a:extLst>
          </p:cNvPr>
          <p:cNvSpPr txBox="1"/>
          <p:nvPr/>
        </p:nvSpPr>
        <p:spPr>
          <a:xfrm>
            <a:off x="2059829" y="2611609"/>
            <a:ext cx="191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kern="0" dirty="0" err="1"/>
              <a:t>Cell</a:t>
            </a:r>
            <a:r>
              <a:rPr lang="pt-PT" sz="1400" b="1" kern="0" dirty="0"/>
              <a:t> </a:t>
            </a:r>
            <a:r>
              <a:rPr lang="pt-PT" sz="1400" b="1" kern="0" dirty="0" err="1"/>
              <a:t>viability</a:t>
            </a:r>
            <a:r>
              <a:rPr lang="pt-PT" sz="1400" b="1" kern="0" dirty="0"/>
              <a:t> </a:t>
            </a:r>
            <a:r>
              <a:rPr lang="pt-PT" sz="1400" b="1" kern="0" dirty="0" err="1"/>
              <a:t>assays</a:t>
            </a:r>
            <a:endParaRPr lang="pt-PT" sz="1400" b="1" kern="0" dirty="0"/>
          </a:p>
          <a:p>
            <a:pPr algn="ctr"/>
            <a:endParaRPr lang="en-GB" sz="1400" b="1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C0A2AF6-7B27-4877-B345-24B518569CC4}"/>
              </a:ext>
            </a:extLst>
          </p:cNvPr>
          <p:cNvSpPr txBox="1"/>
          <p:nvPr/>
        </p:nvSpPr>
        <p:spPr>
          <a:xfrm>
            <a:off x="6523099" y="2617054"/>
            <a:ext cx="191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kern="0" dirty="0" err="1"/>
              <a:t>Cell</a:t>
            </a:r>
            <a:r>
              <a:rPr lang="pt-PT" sz="1400" b="1" kern="0" dirty="0"/>
              <a:t> </a:t>
            </a:r>
            <a:r>
              <a:rPr lang="pt-PT" sz="1400" b="1" kern="0" dirty="0" err="1"/>
              <a:t>viability</a:t>
            </a:r>
            <a:r>
              <a:rPr lang="pt-PT" sz="1400" b="1" kern="0" dirty="0"/>
              <a:t> </a:t>
            </a:r>
            <a:r>
              <a:rPr lang="pt-PT" sz="1400" b="1" kern="0" dirty="0" err="1"/>
              <a:t>assays</a:t>
            </a:r>
            <a:endParaRPr lang="pt-PT" sz="1400" b="1" kern="0" dirty="0"/>
          </a:p>
          <a:p>
            <a:pPr algn="ctr"/>
            <a:endParaRPr lang="en-GB" sz="1400" b="1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021DED2-8AE2-41E8-8652-1F3EBBF071EF}"/>
              </a:ext>
            </a:extLst>
          </p:cNvPr>
          <p:cNvSpPr txBox="1"/>
          <p:nvPr/>
        </p:nvSpPr>
        <p:spPr>
          <a:xfrm>
            <a:off x="5078439" y="2990070"/>
            <a:ext cx="1273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kern="0" dirty="0">
                <a:solidFill>
                  <a:srgbClr val="000000"/>
                </a:solidFill>
              </a:rPr>
              <a:t>[α-amanitin]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970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8194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dirty="0">
                <a:solidFill>
                  <a:srgbClr val="000000"/>
                </a:solidFill>
              </a:rPr>
              <a:t>Cytotoxicity evaluation of Polymyxin B at 48h</a:t>
            </a:r>
          </a:p>
          <a:p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7AD8756-565A-42ED-B8E6-F9103654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86498"/>
            <a:ext cx="8610600" cy="24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4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194B327F-6233-4453-9103-9161CACFE8EB}"/>
              </a:ext>
            </a:extLst>
          </p:cNvPr>
          <p:cNvGrpSpPr/>
          <p:nvPr/>
        </p:nvGrpSpPr>
        <p:grpSpPr>
          <a:xfrm>
            <a:off x="704342" y="1447496"/>
            <a:ext cx="7729749" cy="3907846"/>
            <a:chOff x="838200" y="1048251"/>
            <a:chExt cx="9002561" cy="4992192"/>
          </a:xfrm>
        </p:grpSpPr>
        <p:grpSp>
          <p:nvGrpSpPr>
            <p:cNvPr id="37" name="Agrupar 27">
              <a:extLst>
                <a:ext uri="{FF2B5EF4-FFF2-40B4-BE49-F238E27FC236}">
                  <a16:creationId xmlns:a16="http://schemas.microsoft.com/office/drawing/2014/main" id="{D600F652-362B-4EAB-8072-E9721B743E29}"/>
                </a:ext>
              </a:extLst>
            </p:cNvPr>
            <p:cNvGrpSpPr/>
            <p:nvPr/>
          </p:nvGrpSpPr>
          <p:grpSpPr>
            <a:xfrm>
              <a:off x="838200" y="1048251"/>
              <a:ext cx="2203201" cy="1630676"/>
              <a:chOff x="1548618" y="1662818"/>
              <a:chExt cx="2203201" cy="1630676"/>
            </a:xfrm>
          </p:grpSpPr>
          <p:pic>
            <p:nvPicPr>
              <p:cNvPr id="38" name="Imagem 7" descr="Uma imagem com natureza, edifício, branco, chuva&#10;&#10;Descrição gerada automaticamente">
                <a:extLst>
                  <a:ext uri="{FF2B5EF4-FFF2-40B4-BE49-F238E27FC236}">
                    <a16:creationId xmlns:a16="http://schemas.microsoft.com/office/drawing/2014/main" id="{44985A76-1AF8-49B6-8F2F-5DB9C69BA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48618" y="1666292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39" name="Retângulo 47">
                <a:extLst>
                  <a:ext uri="{FF2B5EF4-FFF2-40B4-BE49-F238E27FC236}">
                    <a16:creationId xmlns:a16="http://schemas.microsoft.com/office/drawing/2014/main" id="{F6F15825-1851-4E2E-BE91-691EE02F6E12}"/>
                  </a:ext>
                </a:extLst>
              </p:cNvPr>
              <p:cNvSpPr/>
              <p:nvPr/>
            </p:nvSpPr>
            <p:spPr>
              <a:xfrm>
                <a:off x="1548618" y="1662818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A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sp>
          <p:nvSpPr>
            <p:cNvPr id="40" name="CaixaDeTexto 24">
              <a:extLst>
                <a:ext uri="{FF2B5EF4-FFF2-40B4-BE49-F238E27FC236}">
                  <a16:creationId xmlns:a16="http://schemas.microsoft.com/office/drawing/2014/main" id="{57D777BF-FF6B-48D3-A50B-C77B6C101A51}"/>
                </a:ext>
              </a:extLst>
            </p:cNvPr>
            <p:cNvSpPr txBox="1"/>
            <p:nvPr/>
          </p:nvSpPr>
          <p:spPr>
            <a:xfrm>
              <a:off x="3289869" y="1632703"/>
              <a:ext cx="6389814" cy="11795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2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Bright-field microscopy of HK-2 cells after a 48h incubation with Polymyxin B. </a:t>
              </a:r>
              <a:r>
                <a:rPr lang="en-GB" sz="105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(A) Control; (B) polymyxin B 0.1 µM; (C) polymyxin B 0.5 µM; (D) polymyxin B 1 µM; (E) polymyxin B 5 µM; (F) polymyxin B 10 µM; (G) polymyxin B 20 µM; (H) polymyxin B 50 µM; (I) polymyxin B 100 µM. </a:t>
              </a:r>
            </a:p>
            <a:p>
              <a:pPr marL="0" marR="0" lvl="0" indent="0" algn="just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05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41" name="Agrupar 36">
              <a:extLst>
                <a:ext uri="{FF2B5EF4-FFF2-40B4-BE49-F238E27FC236}">
                  <a16:creationId xmlns:a16="http://schemas.microsoft.com/office/drawing/2014/main" id="{7B4CDDAC-960E-4791-92E5-C2D81BF733D8}"/>
                </a:ext>
              </a:extLst>
            </p:cNvPr>
            <p:cNvGrpSpPr/>
            <p:nvPr/>
          </p:nvGrpSpPr>
          <p:grpSpPr>
            <a:xfrm>
              <a:off x="838200" y="2720057"/>
              <a:ext cx="2205569" cy="1627202"/>
              <a:chOff x="1548618" y="3334624"/>
              <a:chExt cx="2205569" cy="1627202"/>
            </a:xfrm>
          </p:grpSpPr>
          <p:pic>
            <p:nvPicPr>
              <p:cNvPr id="42" name="Imagem 25" descr="Uma imagem com natureza, chuva, sentado, neve&#10;&#10;Descrição gerada automaticamente">
                <a:extLst>
                  <a:ext uri="{FF2B5EF4-FFF2-40B4-BE49-F238E27FC236}">
                    <a16:creationId xmlns:a16="http://schemas.microsoft.com/office/drawing/2014/main" id="{8E8F019D-23E8-4492-B610-903AC7BCC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0986" y="3334624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43" name="Retângulo 47">
                <a:extLst>
                  <a:ext uri="{FF2B5EF4-FFF2-40B4-BE49-F238E27FC236}">
                    <a16:creationId xmlns:a16="http://schemas.microsoft.com/office/drawing/2014/main" id="{231025FB-1A22-4345-8344-BDBFC380A98F}"/>
                  </a:ext>
                </a:extLst>
              </p:cNvPr>
              <p:cNvSpPr/>
              <p:nvPr/>
            </p:nvSpPr>
            <p:spPr>
              <a:xfrm>
                <a:off x="1548618" y="3334624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B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44" name="Agrupar 37">
              <a:extLst>
                <a:ext uri="{FF2B5EF4-FFF2-40B4-BE49-F238E27FC236}">
                  <a16:creationId xmlns:a16="http://schemas.microsoft.com/office/drawing/2014/main" id="{51971006-892F-446B-A89D-8BC4972EDAC9}"/>
                </a:ext>
              </a:extLst>
            </p:cNvPr>
            <p:cNvGrpSpPr/>
            <p:nvPr/>
          </p:nvGrpSpPr>
          <p:grpSpPr>
            <a:xfrm>
              <a:off x="3102136" y="2722397"/>
              <a:ext cx="2203201" cy="1627202"/>
              <a:chOff x="3812554" y="3336964"/>
              <a:chExt cx="2203201" cy="1627202"/>
            </a:xfrm>
          </p:grpSpPr>
          <p:pic>
            <p:nvPicPr>
              <p:cNvPr id="45" name="Imagem 44" descr="Uma imagem com natureza, chuva, edifício, preto&#10;&#10;Descrição gerada automaticamente">
                <a:extLst>
                  <a:ext uri="{FF2B5EF4-FFF2-40B4-BE49-F238E27FC236}">
                    <a16:creationId xmlns:a16="http://schemas.microsoft.com/office/drawing/2014/main" id="{D48F8CF7-0AB2-4CB1-A5F6-5B524C742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2554" y="3336964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46" name="Retângulo 47">
                <a:extLst>
                  <a:ext uri="{FF2B5EF4-FFF2-40B4-BE49-F238E27FC236}">
                    <a16:creationId xmlns:a16="http://schemas.microsoft.com/office/drawing/2014/main" id="{15D911DD-CEC7-46FB-A83C-FB23480C4F67}"/>
                  </a:ext>
                </a:extLst>
              </p:cNvPr>
              <p:cNvSpPr/>
              <p:nvPr/>
            </p:nvSpPr>
            <p:spPr>
              <a:xfrm>
                <a:off x="3823481" y="3341875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C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47" name="Agrupar 38">
              <a:extLst>
                <a:ext uri="{FF2B5EF4-FFF2-40B4-BE49-F238E27FC236}">
                  <a16:creationId xmlns:a16="http://schemas.microsoft.com/office/drawing/2014/main" id="{E33F964F-D6B9-4F86-9E39-F27782594C7C}"/>
                </a:ext>
              </a:extLst>
            </p:cNvPr>
            <p:cNvGrpSpPr/>
            <p:nvPr/>
          </p:nvGrpSpPr>
          <p:grpSpPr>
            <a:xfrm>
              <a:off x="5384451" y="2720057"/>
              <a:ext cx="2203201" cy="1629951"/>
              <a:chOff x="6094869" y="3334624"/>
              <a:chExt cx="2203201" cy="1629951"/>
            </a:xfrm>
          </p:grpSpPr>
          <p:pic>
            <p:nvPicPr>
              <p:cNvPr id="48" name="Imagem 11" descr="Uma imagem com natureza, chuva, neve, coberto&#10;&#10;Descrição gerada automaticamente">
                <a:extLst>
                  <a:ext uri="{FF2B5EF4-FFF2-40B4-BE49-F238E27FC236}">
                    <a16:creationId xmlns:a16="http://schemas.microsoft.com/office/drawing/2014/main" id="{02A75091-909E-424E-934E-FD72F3A8C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4869" y="3337373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49" name="Retângulo 47">
                <a:extLst>
                  <a:ext uri="{FF2B5EF4-FFF2-40B4-BE49-F238E27FC236}">
                    <a16:creationId xmlns:a16="http://schemas.microsoft.com/office/drawing/2014/main" id="{DC95F0D1-1561-4402-97B5-ED2B1F3A51D6}"/>
                  </a:ext>
                </a:extLst>
              </p:cNvPr>
              <p:cNvSpPr/>
              <p:nvPr/>
            </p:nvSpPr>
            <p:spPr>
              <a:xfrm>
                <a:off x="6100812" y="3334624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D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50" name="Agrupar 39">
              <a:extLst>
                <a:ext uri="{FF2B5EF4-FFF2-40B4-BE49-F238E27FC236}">
                  <a16:creationId xmlns:a16="http://schemas.microsoft.com/office/drawing/2014/main" id="{4964F84D-C80F-4328-87DF-50BA43DB55C3}"/>
                </a:ext>
              </a:extLst>
            </p:cNvPr>
            <p:cNvGrpSpPr/>
            <p:nvPr/>
          </p:nvGrpSpPr>
          <p:grpSpPr>
            <a:xfrm>
              <a:off x="7637560" y="2720057"/>
              <a:ext cx="2203201" cy="1627202"/>
              <a:chOff x="8347978" y="3334624"/>
              <a:chExt cx="2203201" cy="1627202"/>
            </a:xfrm>
          </p:grpSpPr>
          <p:pic>
            <p:nvPicPr>
              <p:cNvPr id="51" name="Imagem 13" descr="Uma imagem com natureza, chuva, edifício, preto&#10;&#10;Descrição gerada automaticamente">
                <a:extLst>
                  <a:ext uri="{FF2B5EF4-FFF2-40B4-BE49-F238E27FC236}">
                    <a16:creationId xmlns:a16="http://schemas.microsoft.com/office/drawing/2014/main" id="{72B9A205-38B4-43E8-BDA6-45ACCEBC3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7978" y="3334624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52" name="Retângulo 47">
                <a:extLst>
                  <a:ext uri="{FF2B5EF4-FFF2-40B4-BE49-F238E27FC236}">
                    <a16:creationId xmlns:a16="http://schemas.microsoft.com/office/drawing/2014/main" id="{9871CC32-60DF-4144-94CC-898159A328B1}"/>
                  </a:ext>
                </a:extLst>
              </p:cNvPr>
              <p:cNvSpPr/>
              <p:nvPr/>
            </p:nvSpPr>
            <p:spPr>
              <a:xfrm>
                <a:off x="8347978" y="3336069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E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53" name="Agrupar 40">
              <a:extLst>
                <a:ext uri="{FF2B5EF4-FFF2-40B4-BE49-F238E27FC236}">
                  <a16:creationId xmlns:a16="http://schemas.microsoft.com/office/drawing/2014/main" id="{700261ED-4481-4A45-B3A5-9622C288C5DE}"/>
                </a:ext>
              </a:extLst>
            </p:cNvPr>
            <p:cNvGrpSpPr/>
            <p:nvPr/>
          </p:nvGrpSpPr>
          <p:grpSpPr>
            <a:xfrm>
              <a:off x="838200" y="4380224"/>
              <a:ext cx="2203201" cy="1630173"/>
              <a:chOff x="1548618" y="4994791"/>
              <a:chExt cx="2203201" cy="1630173"/>
            </a:xfrm>
          </p:grpSpPr>
          <p:pic>
            <p:nvPicPr>
              <p:cNvPr id="54" name="Imagem 15" descr="Uma imagem com natureza, chuva, branco, sentado&#10;&#10;Descrição gerada automaticamente">
                <a:extLst>
                  <a:ext uri="{FF2B5EF4-FFF2-40B4-BE49-F238E27FC236}">
                    <a16:creationId xmlns:a16="http://schemas.microsoft.com/office/drawing/2014/main" id="{AA7493EF-C02A-4B6B-8B16-A0C4CA7DC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8618" y="4997762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55" name="Retângulo 47">
                <a:extLst>
                  <a:ext uri="{FF2B5EF4-FFF2-40B4-BE49-F238E27FC236}">
                    <a16:creationId xmlns:a16="http://schemas.microsoft.com/office/drawing/2014/main" id="{0D2C4913-C842-4AC4-A9D0-B7A59D6FBA48}"/>
                  </a:ext>
                </a:extLst>
              </p:cNvPr>
              <p:cNvSpPr/>
              <p:nvPr/>
            </p:nvSpPr>
            <p:spPr>
              <a:xfrm>
                <a:off x="1548618" y="4994791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F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56" name="Agrupar 41">
              <a:extLst>
                <a:ext uri="{FF2B5EF4-FFF2-40B4-BE49-F238E27FC236}">
                  <a16:creationId xmlns:a16="http://schemas.microsoft.com/office/drawing/2014/main" id="{B5D1802F-50DD-46BC-AA00-9B2826ED9763}"/>
                </a:ext>
              </a:extLst>
            </p:cNvPr>
            <p:cNvGrpSpPr/>
            <p:nvPr/>
          </p:nvGrpSpPr>
          <p:grpSpPr>
            <a:xfrm>
              <a:off x="3102136" y="4383195"/>
              <a:ext cx="2203201" cy="1642858"/>
              <a:chOff x="3812554" y="4997762"/>
              <a:chExt cx="2203201" cy="1642858"/>
            </a:xfrm>
          </p:grpSpPr>
          <p:pic>
            <p:nvPicPr>
              <p:cNvPr id="57" name="Imagem 17" descr="Uma imagem com natureza, chuva, preto, sentado&#10;&#10;Descrição gerada automaticamente">
                <a:extLst>
                  <a:ext uri="{FF2B5EF4-FFF2-40B4-BE49-F238E27FC236}">
                    <a16:creationId xmlns:a16="http://schemas.microsoft.com/office/drawing/2014/main" id="{1432AB02-4D1F-48DF-92AE-6D4671E08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12554" y="5013418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58" name="Retângulo 47">
                <a:extLst>
                  <a:ext uri="{FF2B5EF4-FFF2-40B4-BE49-F238E27FC236}">
                    <a16:creationId xmlns:a16="http://schemas.microsoft.com/office/drawing/2014/main" id="{984091AE-5439-485B-82F9-6FAE58762FC4}"/>
                  </a:ext>
                </a:extLst>
              </p:cNvPr>
              <p:cNvSpPr/>
              <p:nvPr/>
            </p:nvSpPr>
            <p:spPr>
              <a:xfrm>
                <a:off x="3823060" y="4997762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E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59" name="Agrupar 42">
              <a:extLst>
                <a:ext uri="{FF2B5EF4-FFF2-40B4-BE49-F238E27FC236}">
                  <a16:creationId xmlns:a16="http://schemas.microsoft.com/office/drawing/2014/main" id="{5EC08AC0-C79F-465E-917F-CC773B161187}"/>
                </a:ext>
              </a:extLst>
            </p:cNvPr>
            <p:cNvGrpSpPr/>
            <p:nvPr/>
          </p:nvGrpSpPr>
          <p:grpSpPr>
            <a:xfrm>
              <a:off x="5378452" y="4383195"/>
              <a:ext cx="2209200" cy="1642858"/>
              <a:chOff x="6088870" y="4997762"/>
              <a:chExt cx="2209200" cy="1642858"/>
            </a:xfrm>
          </p:grpSpPr>
          <p:pic>
            <p:nvPicPr>
              <p:cNvPr id="60" name="Imagem 19" descr="Uma imagem com natureza, chuva, exterior, coberto&#10;&#10;Descrição gerada automaticamente">
                <a:extLst>
                  <a:ext uri="{FF2B5EF4-FFF2-40B4-BE49-F238E27FC236}">
                    <a16:creationId xmlns:a16="http://schemas.microsoft.com/office/drawing/2014/main" id="{1E50230A-2936-47C8-B806-98B77826C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94869" y="5013418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61" name="Retângulo 47">
                <a:extLst>
                  <a:ext uri="{FF2B5EF4-FFF2-40B4-BE49-F238E27FC236}">
                    <a16:creationId xmlns:a16="http://schemas.microsoft.com/office/drawing/2014/main" id="{20EEACBA-46F1-41CE-9FD1-DD49B198DEA2}"/>
                  </a:ext>
                </a:extLst>
              </p:cNvPr>
              <p:cNvSpPr/>
              <p:nvPr/>
            </p:nvSpPr>
            <p:spPr>
              <a:xfrm>
                <a:off x="6088870" y="4997762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G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62" name="Agrupar 43">
              <a:extLst>
                <a:ext uri="{FF2B5EF4-FFF2-40B4-BE49-F238E27FC236}">
                  <a16:creationId xmlns:a16="http://schemas.microsoft.com/office/drawing/2014/main" id="{645451E8-CF73-4288-B698-CCB95F3AE902}"/>
                </a:ext>
              </a:extLst>
            </p:cNvPr>
            <p:cNvGrpSpPr/>
            <p:nvPr/>
          </p:nvGrpSpPr>
          <p:grpSpPr>
            <a:xfrm>
              <a:off x="7637560" y="4386167"/>
              <a:ext cx="2203201" cy="1654276"/>
              <a:chOff x="8347978" y="5000734"/>
              <a:chExt cx="2203201" cy="1654276"/>
            </a:xfrm>
          </p:grpSpPr>
          <p:pic>
            <p:nvPicPr>
              <p:cNvPr id="63" name="Imagem 21" descr="Uma imagem com rebanho, pássaro, chuva, exterior&#10;&#10;Descrição gerada automaticamente">
                <a:extLst>
                  <a:ext uri="{FF2B5EF4-FFF2-40B4-BE49-F238E27FC236}">
                    <a16:creationId xmlns:a16="http://schemas.microsoft.com/office/drawing/2014/main" id="{3406AB40-0DDD-4CC7-87A8-24AD0767F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47978" y="5027808"/>
                <a:ext cx="2203201" cy="1627202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64" name="Retângulo 47">
                <a:extLst>
                  <a:ext uri="{FF2B5EF4-FFF2-40B4-BE49-F238E27FC236}">
                    <a16:creationId xmlns:a16="http://schemas.microsoft.com/office/drawing/2014/main" id="{0711DB6E-A50F-4520-971C-3FE45A5304C9}"/>
                  </a:ext>
                </a:extLst>
              </p:cNvPr>
              <p:cNvSpPr/>
              <p:nvPr/>
            </p:nvSpPr>
            <p:spPr>
              <a:xfrm>
                <a:off x="8347978" y="5000734"/>
                <a:ext cx="299383" cy="41532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pt-PT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H</a:t>
                </a:r>
                <a:endParaRPr lang="en-GB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629305" y="698328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and discussion</a:t>
            </a:r>
          </a:p>
          <a:p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</p:pic>
      <p:sp>
        <p:nvSpPr>
          <p:cNvPr id="96" name="CaixaDeTexto 3">
            <a:extLst>
              <a:ext uri="{FF2B5EF4-FFF2-40B4-BE49-F238E27FC236}">
                <a16:creationId xmlns:a16="http://schemas.microsoft.com/office/drawing/2014/main" id="{00344A64-F7BC-4AF1-8153-AC24A0B25F82}"/>
              </a:ext>
            </a:extLst>
          </p:cNvPr>
          <p:cNvSpPr txBox="1"/>
          <p:nvPr/>
        </p:nvSpPr>
        <p:spPr>
          <a:xfrm>
            <a:off x="2671084" y="1502658"/>
            <a:ext cx="5763007" cy="63094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7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Polymyxin B cytotoxicity following a 48h incubation period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PT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435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37" name="CaixaDeTexto 3">
            <a:extLst>
              <a:ext uri="{FF2B5EF4-FFF2-40B4-BE49-F238E27FC236}">
                <a16:creationId xmlns:a16="http://schemas.microsoft.com/office/drawing/2014/main" id="{D3F6F37D-C22B-4900-83A3-6F840765E0EB}"/>
              </a:ext>
            </a:extLst>
          </p:cNvPr>
          <p:cNvSpPr txBox="1"/>
          <p:nvPr/>
        </p:nvSpPr>
        <p:spPr>
          <a:xfrm>
            <a:off x="256847" y="942329"/>
            <a:ext cx="8630304" cy="4308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2200" b="1" kern="0" dirty="0" err="1">
                <a:solidFill>
                  <a:srgbClr val="000000"/>
                </a:solidFill>
              </a:rPr>
              <a:t>Putative</a:t>
            </a:r>
            <a:r>
              <a:rPr lang="pt-PT" sz="2200" b="1" kern="0" dirty="0">
                <a:solidFill>
                  <a:srgbClr val="000000"/>
                </a:solidFill>
              </a:rPr>
              <a:t> </a:t>
            </a:r>
            <a:r>
              <a:rPr lang="pt-PT" sz="2200" b="1" kern="0" dirty="0" err="1">
                <a:solidFill>
                  <a:srgbClr val="000000"/>
                </a:solidFill>
              </a:rPr>
              <a:t>effects</a:t>
            </a:r>
            <a:r>
              <a:rPr lang="pt-PT" sz="2200" b="1" kern="0" dirty="0">
                <a:solidFill>
                  <a:srgbClr val="000000"/>
                </a:solidFill>
              </a:rPr>
              <a:t> </a:t>
            </a:r>
            <a:r>
              <a:rPr lang="pt-PT" sz="2200" b="1" kern="0" dirty="0" err="1">
                <a:solidFill>
                  <a:srgbClr val="000000"/>
                </a:solidFill>
              </a:rPr>
              <a:t>of</a:t>
            </a:r>
            <a:r>
              <a:rPr lang="pt-PT" sz="2200" b="1" kern="0" dirty="0">
                <a:solidFill>
                  <a:srgbClr val="000000"/>
                </a:solidFill>
              </a:rPr>
              <a:t> </a:t>
            </a:r>
            <a:r>
              <a:rPr lang="pt-PT" sz="2200" b="1" kern="0" dirty="0" err="1">
                <a:solidFill>
                  <a:srgbClr val="000000"/>
                </a:solidFill>
              </a:rPr>
              <a:t>Polymyxin</a:t>
            </a:r>
            <a:r>
              <a:rPr lang="pt-PT" sz="2200" b="1" kern="0" dirty="0">
                <a:solidFill>
                  <a:srgbClr val="000000"/>
                </a:solidFill>
              </a:rPr>
              <a:t> B </a:t>
            </a:r>
            <a:r>
              <a:rPr lang="pt-PT" sz="2200" b="1" kern="0" dirty="0" err="1">
                <a:solidFill>
                  <a:srgbClr val="000000"/>
                </a:solidFill>
              </a:rPr>
              <a:t>against</a:t>
            </a:r>
            <a:r>
              <a:rPr lang="pt-PT" sz="2200" b="1" kern="0" dirty="0">
                <a:solidFill>
                  <a:srgbClr val="000000"/>
                </a:solidFill>
              </a:rPr>
              <a:t> α-</a:t>
            </a:r>
            <a:r>
              <a:rPr lang="pt-PT" sz="2200" b="1" kern="0" dirty="0" err="1">
                <a:solidFill>
                  <a:srgbClr val="000000"/>
                </a:solidFill>
              </a:rPr>
              <a:t>amanitin</a:t>
            </a:r>
            <a:endParaRPr lang="pt-PT" sz="2200" b="1" kern="0" dirty="0">
              <a:solidFill>
                <a:srgbClr val="00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95EF30-6B9D-4156-A1A9-383E19D79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7" y="1809697"/>
            <a:ext cx="8630304" cy="32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8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9305" y="698328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and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6" name="Retângulo 1">
            <a:extLst>
              <a:ext uri="{FF2B5EF4-FFF2-40B4-BE49-F238E27FC236}">
                <a16:creationId xmlns:a16="http://schemas.microsoft.com/office/drawing/2014/main" id="{A3E0F576-1A16-4106-B3F8-2DB871DE903A}"/>
              </a:ext>
            </a:extLst>
          </p:cNvPr>
          <p:cNvSpPr/>
          <p:nvPr/>
        </p:nvSpPr>
        <p:spPr>
          <a:xfrm>
            <a:off x="5893481" y="2332921"/>
            <a:ext cx="2928714" cy="152349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Bright-field microscopy of HK-2 cells after </a:t>
            </a:r>
            <a:r>
              <a:rPr lang="pt-PT" sz="1100" b="1" kern="0" dirty="0">
                <a:solidFill>
                  <a:srgbClr val="000000"/>
                </a:solidFill>
              </a:rPr>
              <a:t>30min </a:t>
            </a:r>
            <a:r>
              <a:rPr lang="pt-PT" sz="1100" b="1" kern="0" dirty="0" err="1">
                <a:solidFill>
                  <a:srgbClr val="000000"/>
                </a:solidFill>
              </a:rPr>
              <a:t>pre-incubation</a:t>
            </a:r>
            <a:r>
              <a:rPr lang="pt-PT" sz="1100" b="1" kern="0" dirty="0">
                <a:solidFill>
                  <a:srgbClr val="000000"/>
                </a:solidFill>
              </a:rPr>
              <a:t> </a:t>
            </a:r>
            <a:r>
              <a:rPr lang="pt-PT" sz="1100" b="1" kern="0" dirty="0" err="1">
                <a:solidFill>
                  <a:srgbClr val="000000"/>
                </a:solidFill>
              </a:rPr>
              <a:t>with</a:t>
            </a:r>
            <a:r>
              <a:rPr lang="pt-PT" sz="1100" b="1" kern="0" dirty="0">
                <a:solidFill>
                  <a:srgbClr val="000000"/>
                </a:solidFill>
              </a:rPr>
              <a:t> </a:t>
            </a:r>
            <a:r>
              <a:rPr lang="pt-PT" sz="1100" b="1" kern="0" dirty="0" err="1">
                <a:solidFill>
                  <a:srgbClr val="000000"/>
                </a:solidFill>
              </a:rPr>
              <a:t>Polymyxin</a:t>
            </a:r>
            <a:r>
              <a:rPr lang="pt-PT" sz="1100" b="1" kern="0" dirty="0">
                <a:solidFill>
                  <a:srgbClr val="000000"/>
                </a:solidFill>
              </a:rPr>
              <a:t> B </a:t>
            </a:r>
            <a:r>
              <a:rPr lang="pt-PT" sz="1100" b="1" kern="0" dirty="0" err="1">
                <a:solidFill>
                  <a:srgbClr val="000000"/>
                </a:solidFill>
              </a:rPr>
              <a:t>followed</a:t>
            </a:r>
            <a:r>
              <a:rPr lang="pt-PT" sz="1100" b="1" kern="0" dirty="0">
                <a:solidFill>
                  <a:srgbClr val="000000"/>
                </a:solidFill>
              </a:rPr>
              <a:t> </a:t>
            </a:r>
            <a:r>
              <a:rPr lang="pt-PT" sz="1100" b="1" kern="0" dirty="0" err="1">
                <a:solidFill>
                  <a:srgbClr val="000000"/>
                </a:solidFill>
              </a:rPr>
              <a:t>by</a:t>
            </a:r>
            <a:r>
              <a:rPr lang="pt-PT" sz="1100" b="1" kern="0" dirty="0">
                <a:solidFill>
                  <a:srgbClr val="000000"/>
                </a:solidFill>
              </a:rPr>
              <a:t> 48h </a:t>
            </a:r>
            <a:r>
              <a:rPr lang="pt-PT" sz="1100" b="1" kern="0" dirty="0" err="1">
                <a:solidFill>
                  <a:srgbClr val="000000"/>
                </a:solidFill>
              </a:rPr>
              <a:t>incubation</a:t>
            </a:r>
            <a:r>
              <a:rPr lang="pt-PT" sz="1100" b="1" kern="0" dirty="0">
                <a:solidFill>
                  <a:srgbClr val="000000"/>
                </a:solidFill>
              </a:rPr>
              <a:t> </a:t>
            </a:r>
            <a:r>
              <a:rPr lang="pt-PT" sz="1100" b="1" kern="0" dirty="0" err="1">
                <a:solidFill>
                  <a:srgbClr val="000000"/>
                </a:solidFill>
              </a:rPr>
              <a:t>with</a:t>
            </a:r>
            <a:r>
              <a:rPr lang="pt-PT" sz="1100" b="1" kern="0" dirty="0">
                <a:solidFill>
                  <a:srgbClr val="000000"/>
                </a:solidFill>
              </a:rPr>
              <a:t> α-</a:t>
            </a:r>
            <a:r>
              <a:rPr lang="pt-PT" sz="1100" b="1" kern="0" dirty="0" err="1">
                <a:solidFill>
                  <a:srgbClr val="000000"/>
                </a:solidFill>
              </a:rPr>
              <a:t>amanitin</a:t>
            </a:r>
            <a:r>
              <a:rPr lang="pt-PT" sz="1100" b="1" kern="0" dirty="0">
                <a:solidFill>
                  <a:srgbClr val="000000"/>
                </a:solidFill>
              </a:rPr>
              <a:t>. 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(A) Control; (B)</a:t>
            </a:r>
            <a:r>
              <a:rPr lang="en-GB" sz="1000" kern="0" dirty="0">
                <a:solidFill>
                  <a:srgbClr val="000000"/>
                </a:solidFill>
              </a:rPr>
              <a:t> α-amanitin 0.5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(C) α-amanitin 1 </a:t>
            </a:r>
            <a:r>
              <a:rPr lang="pt-PT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µM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; (D)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10 µM</a:t>
            </a:r>
            <a:r>
              <a:rPr lang="en-GB" sz="1000" kern="0" dirty="0">
                <a:solidFill>
                  <a:srgbClr val="000000"/>
                </a:solidFill>
              </a:rPr>
              <a:t>; (E) 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α-amanitin 0.5 </a:t>
            </a:r>
            <a:r>
              <a:rPr lang="pt-PT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µM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+ </a:t>
            </a:r>
            <a:r>
              <a:rPr lang="pt-PT" sz="1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Polymyxin</a:t>
            </a:r>
            <a:r>
              <a:rPr lang="pt-PT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B 10 µm; (F) </a:t>
            </a:r>
            <a:r>
              <a:rPr lang="en-GB" sz="1000" kern="0" dirty="0">
                <a:solidFill>
                  <a:srgbClr val="000000"/>
                </a:solidFill>
              </a:rPr>
              <a:t>α-amanitin 1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kern="0" dirty="0">
                <a:solidFill>
                  <a:srgbClr val="000000"/>
                </a:solidFill>
              </a:rPr>
              <a:t> +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10 µM; (G)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20 µM</a:t>
            </a:r>
            <a:r>
              <a:rPr lang="en-GB" sz="1000" kern="0" dirty="0">
                <a:solidFill>
                  <a:srgbClr val="000000"/>
                </a:solidFill>
              </a:rPr>
              <a:t>; (H) α-amanitin 0.5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kern="0" dirty="0">
                <a:solidFill>
                  <a:srgbClr val="000000"/>
                </a:solidFill>
              </a:rPr>
              <a:t> +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20 µM;</a:t>
            </a:r>
            <a:r>
              <a:rPr lang="en-GB" sz="1000" kern="0" dirty="0">
                <a:solidFill>
                  <a:srgbClr val="000000"/>
                </a:solidFill>
              </a:rPr>
              <a:t> (I) α-amanitin 1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kern="0" dirty="0">
                <a:solidFill>
                  <a:srgbClr val="000000"/>
                </a:solidFill>
              </a:rPr>
              <a:t> +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20 µM.</a:t>
            </a:r>
            <a:endParaRPr lang="pt-PT" sz="1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8" name="CaixaDeTexto 3">
            <a:extLst>
              <a:ext uri="{FF2B5EF4-FFF2-40B4-BE49-F238E27FC236}">
                <a16:creationId xmlns:a16="http://schemas.microsoft.com/office/drawing/2014/main" id="{216D1070-59D6-4D03-97B5-F5AA81B9BCB1}"/>
              </a:ext>
            </a:extLst>
          </p:cNvPr>
          <p:cNvSpPr txBox="1"/>
          <p:nvPr/>
        </p:nvSpPr>
        <p:spPr>
          <a:xfrm>
            <a:off x="5647876" y="1999031"/>
            <a:ext cx="3419924" cy="26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Protective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effects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of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Polymyxin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B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against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α-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amanitin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:</a:t>
            </a:r>
          </a:p>
        </p:txBody>
      </p:sp>
      <p:sp>
        <p:nvSpPr>
          <p:cNvPr id="108" name="Retângulo 1">
            <a:extLst>
              <a:ext uri="{FF2B5EF4-FFF2-40B4-BE49-F238E27FC236}">
                <a16:creationId xmlns:a16="http://schemas.microsoft.com/office/drawing/2014/main" id="{EFEFD968-37A2-422F-B571-180805484171}"/>
              </a:ext>
            </a:extLst>
          </p:cNvPr>
          <p:cNvSpPr/>
          <p:nvPr/>
        </p:nvSpPr>
        <p:spPr>
          <a:xfrm>
            <a:off x="5893481" y="4284940"/>
            <a:ext cx="2928714" cy="55399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00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No </a:t>
            </a:r>
            <a:r>
              <a:rPr lang="pt-PT" sz="1000" u="sng" kern="0" dirty="0" err="1">
                <a:solidFill>
                  <a:srgbClr val="000000"/>
                </a:solidFill>
                <a:latin typeface="Calibri"/>
              </a:rPr>
              <a:t>difference</a:t>
            </a:r>
            <a:r>
              <a:rPr lang="pt-PT" sz="100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was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observed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between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cells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exposed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to </a:t>
            </a:r>
            <a:r>
              <a:rPr lang="en-GB" sz="1000" u="sng" kern="0" dirty="0">
                <a:solidFill>
                  <a:srgbClr val="000000"/>
                </a:solidFill>
              </a:rPr>
              <a:t>α-amanitin and </a:t>
            </a:r>
            <a:r>
              <a:rPr lang="pt-PT" sz="1000" u="sng" kern="0" dirty="0" err="1">
                <a:solidFill>
                  <a:srgbClr val="000000"/>
                </a:solidFill>
              </a:rPr>
              <a:t>Polymyxin</a:t>
            </a:r>
            <a:r>
              <a:rPr lang="pt-PT" sz="1000" u="sng" kern="0" dirty="0">
                <a:solidFill>
                  <a:srgbClr val="000000"/>
                </a:solidFill>
              </a:rPr>
              <a:t> B </a:t>
            </a:r>
            <a:r>
              <a:rPr lang="pt-PT" sz="1000" u="sng" kern="0" dirty="0" err="1">
                <a:solidFill>
                  <a:srgbClr val="000000"/>
                </a:solidFill>
              </a:rPr>
              <a:t>and</a:t>
            </a:r>
            <a:r>
              <a:rPr lang="pt-PT" sz="1000" u="sng" kern="0" dirty="0">
                <a:solidFill>
                  <a:srgbClr val="000000"/>
                </a:solidFill>
              </a:rPr>
              <a:t> </a:t>
            </a:r>
            <a:r>
              <a:rPr lang="pt-PT" sz="1000" u="sng" kern="0" dirty="0" err="1">
                <a:solidFill>
                  <a:srgbClr val="000000"/>
                </a:solidFill>
              </a:rPr>
              <a:t>cells</a:t>
            </a:r>
            <a:r>
              <a:rPr lang="pt-PT" sz="1000" u="sng" kern="0" dirty="0">
                <a:solidFill>
                  <a:srgbClr val="000000"/>
                </a:solidFill>
              </a:rPr>
              <a:t> </a:t>
            </a:r>
            <a:r>
              <a:rPr lang="pt-PT" sz="1000" u="sng" kern="0" dirty="0" err="1">
                <a:solidFill>
                  <a:srgbClr val="000000"/>
                </a:solidFill>
              </a:rPr>
              <a:t>exposed</a:t>
            </a:r>
            <a:r>
              <a:rPr lang="pt-PT" sz="1000" u="sng" kern="0" dirty="0">
                <a:solidFill>
                  <a:srgbClr val="000000"/>
                </a:solidFill>
              </a:rPr>
              <a:t> to </a:t>
            </a:r>
            <a:r>
              <a:rPr lang="en-GB" sz="1000" u="sng" kern="0" dirty="0">
                <a:solidFill>
                  <a:srgbClr val="000000"/>
                </a:solidFill>
              </a:rPr>
              <a:t>α-amanitin alone.</a:t>
            </a:r>
            <a:r>
              <a:rPr lang="pt-PT" sz="1000" u="sng" kern="0" dirty="0">
                <a:solidFill>
                  <a:srgbClr val="000000"/>
                </a:solidFill>
              </a:rPr>
              <a:t> </a:t>
            </a:r>
            <a:endParaRPr lang="pt-PT" sz="1000" b="0" i="0" u="sng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E7D1903-9C20-41DF-96B7-C48037F90359}"/>
              </a:ext>
            </a:extLst>
          </p:cNvPr>
          <p:cNvGrpSpPr/>
          <p:nvPr/>
        </p:nvGrpSpPr>
        <p:grpSpPr>
          <a:xfrm>
            <a:off x="381000" y="1562045"/>
            <a:ext cx="5167375" cy="4128908"/>
            <a:chOff x="381000" y="1562045"/>
            <a:chExt cx="5167375" cy="4128908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0784C76-8E15-421C-AC54-DE20EA38DBD2}"/>
                </a:ext>
              </a:extLst>
            </p:cNvPr>
            <p:cNvSpPr txBox="1"/>
            <p:nvPr/>
          </p:nvSpPr>
          <p:spPr>
            <a:xfrm flipH="1">
              <a:off x="2537314" y="1562045"/>
              <a:ext cx="1377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kern="0" dirty="0">
                  <a:solidFill>
                    <a:srgbClr val="000000"/>
                  </a:solidFill>
                </a:rPr>
                <a:t>α-amanitin 0.5 </a:t>
              </a:r>
              <a:r>
                <a:rPr lang="pt-PT" sz="1200" kern="0" dirty="0">
                  <a:solidFill>
                    <a:srgbClr val="000000"/>
                  </a:solidFill>
                </a:rPr>
                <a:t>µM</a:t>
              </a:r>
              <a:endParaRPr lang="en-GB" sz="1200" dirty="0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CD7D0E11-5F88-49AB-9FD5-679F60FAEC18}"/>
                </a:ext>
              </a:extLst>
            </p:cNvPr>
            <p:cNvSpPr txBox="1"/>
            <p:nvPr/>
          </p:nvSpPr>
          <p:spPr>
            <a:xfrm flipH="1">
              <a:off x="4092267" y="1562045"/>
              <a:ext cx="1377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kern="0" dirty="0">
                  <a:solidFill>
                    <a:srgbClr val="000000"/>
                  </a:solidFill>
                </a:rPr>
                <a:t>α-amanitin 1 </a:t>
              </a:r>
              <a:r>
                <a:rPr lang="pt-PT" sz="1200" kern="0" dirty="0">
                  <a:solidFill>
                    <a:srgbClr val="000000"/>
                  </a:solidFill>
                </a:rPr>
                <a:t>µM</a:t>
              </a:r>
              <a:endParaRPr lang="en-GB" sz="1200" dirty="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F599EB2-055C-480B-B356-200195B47242}"/>
                </a:ext>
              </a:extLst>
            </p:cNvPr>
            <p:cNvSpPr/>
            <p:nvPr/>
          </p:nvSpPr>
          <p:spPr>
            <a:xfrm rot="16200000">
              <a:off x="-124587" y="3709111"/>
              <a:ext cx="126509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050" kern="0" dirty="0" err="1">
                  <a:solidFill>
                    <a:srgbClr val="000000"/>
                  </a:solidFill>
                </a:rPr>
                <a:t>Polymyxin</a:t>
              </a:r>
              <a:r>
                <a:rPr lang="pt-PT" sz="1050" kern="0" dirty="0">
                  <a:solidFill>
                    <a:srgbClr val="000000"/>
                  </a:solidFill>
                </a:rPr>
                <a:t> B 10 µM</a:t>
              </a:r>
              <a:r>
                <a:rPr lang="en-GB" sz="1050" kern="0" dirty="0">
                  <a:solidFill>
                    <a:srgbClr val="000000"/>
                  </a:solidFill>
                </a:rPr>
                <a:t> </a:t>
              </a:r>
              <a:endParaRPr lang="en-GB" sz="1050" dirty="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4CCA5619-C314-4FD4-ACFF-CA62B70756A3}"/>
                </a:ext>
              </a:extLst>
            </p:cNvPr>
            <p:cNvSpPr/>
            <p:nvPr/>
          </p:nvSpPr>
          <p:spPr>
            <a:xfrm rot="16200000">
              <a:off x="-105764" y="4931450"/>
              <a:ext cx="126509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050" kern="0" dirty="0" err="1">
                  <a:solidFill>
                    <a:srgbClr val="000000"/>
                  </a:solidFill>
                </a:rPr>
                <a:t>Polymyxin</a:t>
              </a:r>
              <a:r>
                <a:rPr lang="pt-PT" sz="1050" kern="0" dirty="0">
                  <a:solidFill>
                    <a:srgbClr val="000000"/>
                  </a:solidFill>
                </a:rPr>
                <a:t> B 20 µM</a:t>
              </a:r>
              <a:r>
                <a:rPr lang="en-GB" sz="1050" kern="0" dirty="0">
                  <a:solidFill>
                    <a:srgbClr val="000000"/>
                  </a:solidFill>
                </a:rPr>
                <a:t> </a:t>
              </a:r>
              <a:endParaRPr lang="en-GB" sz="1050" dirty="0"/>
            </a:p>
          </p:txBody>
        </p:sp>
        <p:sp>
          <p:nvSpPr>
            <p:cNvPr id="53" name="Seta: Divisa 52">
              <a:extLst>
                <a:ext uri="{FF2B5EF4-FFF2-40B4-BE49-F238E27FC236}">
                  <a16:creationId xmlns:a16="http://schemas.microsoft.com/office/drawing/2014/main" id="{221D8B9C-B172-4750-B39B-94958F31E537}"/>
                </a:ext>
              </a:extLst>
            </p:cNvPr>
            <p:cNvSpPr/>
            <p:nvPr/>
          </p:nvSpPr>
          <p:spPr>
            <a:xfrm rot="5400000">
              <a:off x="3149021" y="1224026"/>
              <a:ext cx="153671" cy="1295400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" name="Seta: Divisa 54">
              <a:extLst>
                <a:ext uri="{FF2B5EF4-FFF2-40B4-BE49-F238E27FC236}">
                  <a16:creationId xmlns:a16="http://schemas.microsoft.com/office/drawing/2014/main" id="{870E6A54-4050-4779-AA5B-CF55DB7F4AF6}"/>
                </a:ext>
              </a:extLst>
            </p:cNvPr>
            <p:cNvSpPr/>
            <p:nvPr/>
          </p:nvSpPr>
          <p:spPr>
            <a:xfrm rot="5400000">
              <a:off x="4703975" y="1224024"/>
              <a:ext cx="153669" cy="1295400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Seta: Divisa 55">
              <a:extLst>
                <a:ext uri="{FF2B5EF4-FFF2-40B4-BE49-F238E27FC236}">
                  <a16:creationId xmlns:a16="http://schemas.microsoft.com/office/drawing/2014/main" id="{ED87B7FD-48D4-42D4-8C4B-19947A5785E1}"/>
                </a:ext>
              </a:extLst>
            </p:cNvPr>
            <p:cNvSpPr/>
            <p:nvPr/>
          </p:nvSpPr>
          <p:spPr>
            <a:xfrm>
              <a:off x="625731" y="3352800"/>
              <a:ext cx="153671" cy="1019013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" name="Seta: Divisa 56">
              <a:extLst>
                <a:ext uri="{FF2B5EF4-FFF2-40B4-BE49-F238E27FC236}">
                  <a16:creationId xmlns:a16="http://schemas.microsoft.com/office/drawing/2014/main" id="{38BCB415-B45A-4243-BA9D-FEA43589A738}"/>
                </a:ext>
              </a:extLst>
            </p:cNvPr>
            <p:cNvSpPr/>
            <p:nvPr/>
          </p:nvSpPr>
          <p:spPr>
            <a:xfrm>
              <a:off x="637698" y="4574548"/>
              <a:ext cx="153671" cy="1019013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94B24F40-98D9-42B0-A0FB-99BAE4FD5DD0}"/>
                </a:ext>
              </a:extLst>
            </p:cNvPr>
            <p:cNvGrpSpPr/>
            <p:nvPr/>
          </p:nvGrpSpPr>
          <p:grpSpPr>
            <a:xfrm>
              <a:off x="875557" y="2075959"/>
              <a:ext cx="4672818" cy="3581311"/>
              <a:chOff x="875557" y="2075959"/>
              <a:chExt cx="4672818" cy="3581311"/>
            </a:xfrm>
          </p:grpSpPr>
          <p:grpSp>
            <p:nvGrpSpPr>
              <p:cNvPr id="62" name="Agrupar 21">
                <a:extLst>
                  <a:ext uri="{FF2B5EF4-FFF2-40B4-BE49-F238E27FC236}">
                    <a16:creationId xmlns:a16="http://schemas.microsoft.com/office/drawing/2014/main" id="{0C5F3A86-E975-486F-A7F9-423A39AD8816}"/>
                  </a:ext>
                </a:extLst>
              </p:cNvPr>
              <p:cNvGrpSpPr/>
              <p:nvPr/>
            </p:nvGrpSpPr>
            <p:grpSpPr>
              <a:xfrm>
                <a:off x="875557" y="4490435"/>
                <a:ext cx="1525538" cy="1162836"/>
                <a:chOff x="9124889" y="2547463"/>
                <a:chExt cx="2437524" cy="1799996"/>
              </a:xfrm>
            </p:grpSpPr>
            <p:pic>
              <p:nvPicPr>
                <p:cNvPr id="69" name="Imagem 13" descr="Uma imagem com branco, preto, em pé, pequeno&#10;&#10;Descrição gerada automaticamente">
                  <a:extLst>
                    <a:ext uri="{FF2B5EF4-FFF2-40B4-BE49-F238E27FC236}">
                      <a16:creationId xmlns:a16="http://schemas.microsoft.com/office/drawing/2014/main" id="{71F59567-6B2A-4306-8EE7-870C9D0646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125236" y="2547463"/>
                  <a:ext cx="2437177" cy="179999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70" name="CaixaDeTexto 11">
                  <a:extLst>
                    <a:ext uri="{FF2B5EF4-FFF2-40B4-BE49-F238E27FC236}">
                      <a16:creationId xmlns:a16="http://schemas.microsoft.com/office/drawing/2014/main" id="{6A2D39C7-6582-4970-A9CD-90E0D0BE8EDF}"/>
                    </a:ext>
                  </a:extLst>
                </p:cNvPr>
                <p:cNvSpPr txBox="1"/>
                <p:nvPr/>
              </p:nvSpPr>
              <p:spPr>
                <a:xfrm>
                  <a:off x="9124889" y="2554513"/>
                  <a:ext cx="369278" cy="41036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b="1" dirty="0">
                      <a:solidFill>
                        <a:srgbClr val="000000"/>
                      </a:solidFill>
                      <a:latin typeface="Calibri"/>
                    </a:rPr>
                    <a:t>G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94" name="Agrupar 93">
                <a:extLst>
                  <a:ext uri="{FF2B5EF4-FFF2-40B4-BE49-F238E27FC236}">
                    <a16:creationId xmlns:a16="http://schemas.microsoft.com/office/drawing/2014/main" id="{9B29A3EB-AF54-4759-8128-45D2E966117D}"/>
                  </a:ext>
                </a:extLst>
              </p:cNvPr>
              <p:cNvGrpSpPr/>
              <p:nvPr/>
            </p:nvGrpSpPr>
            <p:grpSpPr>
              <a:xfrm>
                <a:off x="883095" y="2083725"/>
                <a:ext cx="1526278" cy="1162836"/>
                <a:chOff x="10755900" y="1532300"/>
                <a:chExt cx="2193464" cy="1620000"/>
              </a:xfrm>
            </p:grpSpPr>
            <p:pic>
              <p:nvPicPr>
                <p:cNvPr id="71" name="Imagem 9" descr="Uma imagem com edifício, em pé, branco, preto&#10;&#10;Descrição gerada automaticamente">
                  <a:extLst>
                    <a:ext uri="{FF2B5EF4-FFF2-40B4-BE49-F238E27FC236}">
                      <a16:creationId xmlns:a16="http://schemas.microsoft.com/office/drawing/2014/main" id="{533AA882-A02A-4A00-B8AF-0FBFD66465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755900" y="1532300"/>
                  <a:ext cx="2193464" cy="1620000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85" name="CaixaDeTexto 11">
                  <a:extLst>
                    <a:ext uri="{FF2B5EF4-FFF2-40B4-BE49-F238E27FC236}">
                      <a16:creationId xmlns:a16="http://schemas.microsoft.com/office/drawing/2014/main" id="{89969CE4-73A0-43A8-AEB4-DD3E6640A60C}"/>
                    </a:ext>
                  </a:extLst>
                </p:cNvPr>
                <p:cNvSpPr txBox="1"/>
                <p:nvPr/>
              </p:nvSpPr>
              <p:spPr>
                <a:xfrm>
                  <a:off x="10766239" y="1537199"/>
                  <a:ext cx="324128" cy="369332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b="1" dirty="0">
                      <a:solidFill>
                        <a:srgbClr val="000000"/>
                      </a:solidFill>
                      <a:latin typeface="Calibri"/>
                    </a:rPr>
                    <a:t>A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95" name="Agrupar 94">
                <a:extLst>
                  <a:ext uri="{FF2B5EF4-FFF2-40B4-BE49-F238E27FC236}">
                    <a16:creationId xmlns:a16="http://schemas.microsoft.com/office/drawing/2014/main" id="{6C6E3991-BBE5-4878-AB0C-D2C580882BBC}"/>
                  </a:ext>
                </a:extLst>
              </p:cNvPr>
              <p:cNvGrpSpPr/>
              <p:nvPr/>
            </p:nvGrpSpPr>
            <p:grpSpPr>
              <a:xfrm>
                <a:off x="2452964" y="2083725"/>
                <a:ext cx="1526278" cy="1162836"/>
                <a:chOff x="13012010" y="1532300"/>
                <a:chExt cx="2193464" cy="1620000"/>
              </a:xfrm>
            </p:grpSpPr>
            <p:pic>
              <p:nvPicPr>
                <p:cNvPr id="67" name="Imagem 11" descr="Uma imagem com natureza, chuva&#10;&#10;Descrição gerada automaticamente">
                  <a:extLst>
                    <a:ext uri="{FF2B5EF4-FFF2-40B4-BE49-F238E27FC236}">
                      <a16:creationId xmlns:a16="http://schemas.microsoft.com/office/drawing/2014/main" id="{5A4C67A6-3181-4379-8078-2B0938B987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012010" y="1532300"/>
                  <a:ext cx="2193464" cy="1620000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86" name="CaixaDeTexto 11">
                  <a:extLst>
                    <a:ext uri="{FF2B5EF4-FFF2-40B4-BE49-F238E27FC236}">
                      <a16:creationId xmlns:a16="http://schemas.microsoft.com/office/drawing/2014/main" id="{54DA5CA1-E101-441B-8EE7-6058DEC34FAD}"/>
                    </a:ext>
                  </a:extLst>
                </p:cNvPr>
                <p:cNvSpPr txBox="1"/>
                <p:nvPr/>
              </p:nvSpPr>
              <p:spPr>
                <a:xfrm>
                  <a:off x="13016908" y="1532300"/>
                  <a:ext cx="314510" cy="369332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B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97" name="Agrupar 96">
                <a:extLst>
                  <a:ext uri="{FF2B5EF4-FFF2-40B4-BE49-F238E27FC236}">
                    <a16:creationId xmlns:a16="http://schemas.microsoft.com/office/drawing/2014/main" id="{D9A3EA83-3242-4E43-8A64-2A406DCE7250}"/>
                  </a:ext>
                </a:extLst>
              </p:cNvPr>
              <p:cNvGrpSpPr/>
              <p:nvPr/>
            </p:nvGrpSpPr>
            <p:grpSpPr>
              <a:xfrm>
                <a:off x="881329" y="3282363"/>
                <a:ext cx="1528035" cy="1162836"/>
                <a:chOff x="10753362" y="3197933"/>
                <a:chExt cx="2195989" cy="1620000"/>
              </a:xfrm>
            </p:grpSpPr>
            <p:pic>
              <p:nvPicPr>
                <p:cNvPr id="74" name="Imagem 73" descr="Uma imagem com edifício, natureza, chuva, em pé&#10;&#10;Descrição gerada automaticamente">
                  <a:extLst>
                    <a:ext uri="{FF2B5EF4-FFF2-40B4-BE49-F238E27FC236}">
                      <a16:creationId xmlns:a16="http://schemas.microsoft.com/office/drawing/2014/main" id="{ADF4D4AB-FA9C-47D0-AF2C-CAC6EA7C53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5900" y="3197933"/>
                  <a:ext cx="2193451" cy="1620000"/>
                </a:xfrm>
                <a:prstGeom prst="rect">
                  <a:avLst/>
                </a:prstGeom>
              </p:spPr>
            </p:pic>
            <p:sp>
              <p:nvSpPr>
                <p:cNvPr id="88" name="CaixaDeTexto 11">
                  <a:extLst>
                    <a:ext uri="{FF2B5EF4-FFF2-40B4-BE49-F238E27FC236}">
                      <a16:creationId xmlns:a16="http://schemas.microsoft.com/office/drawing/2014/main" id="{5F9C14EE-BB86-4A5E-A017-A59D68FACAB0}"/>
                    </a:ext>
                  </a:extLst>
                </p:cNvPr>
                <p:cNvSpPr txBox="1"/>
                <p:nvPr/>
              </p:nvSpPr>
              <p:spPr>
                <a:xfrm>
                  <a:off x="10753362" y="3197933"/>
                  <a:ext cx="327480" cy="369332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b="1" dirty="0">
                      <a:solidFill>
                        <a:srgbClr val="000000"/>
                      </a:solidFill>
                      <a:latin typeface="Calibri"/>
                    </a:rPr>
                    <a:t>D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98" name="Agrupar 97">
                <a:extLst>
                  <a:ext uri="{FF2B5EF4-FFF2-40B4-BE49-F238E27FC236}">
                    <a16:creationId xmlns:a16="http://schemas.microsoft.com/office/drawing/2014/main" id="{48C1637F-E9C4-4459-957B-5FCE60B75036}"/>
                  </a:ext>
                </a:extLst>
              </p:cNvPr>
              <p:cNvGrpSpPr/>
              <p:nvPr/>
            </p:nvGrpSpPr>
            <p:grpSpPr>
              <a:xfrm>
                <a:off x="2445800" y="3287376"/>
                <a:ext cx="1526269" cy="1163380"/>
                <a:chOff x="13001714" y="3204917"/>
                <a:chExt cx="2193451" cy="1620757"/>
              </a:xfrm>
            </p:grpSpPr>
            <p:pic>
              <p:nvPicPr>
                <p:cNvPr id="78" name="Imagem 77" descr="Uma imagem com natureza, chuva, pássaro, rebanho&#10;&#10;Descrição gerada automaticamente">
                  <a:extLst>
                    <a:ext uri="{FF2B5EF4-FFF2-40B4-BE49-F238E27FC236}">
                      <a16:creationId xmlns:a16="http://schemas.microsoft.com/office/drawing/2014/main" id="{4912710D-B886-40AF-9FC9-06FE5940CE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01714" y="3205674"/>
                  <a:ext cx="2193451" cy="1620000"/>
                </a:xfrm>
                <a:prstGeom prst="rect">
                  <a:avLst/>
                </a:prstGeom>
              </p:spPr>
            </p:pic>
            <p:sp>
              <p:nvSpPr>
                <p:cNvPr id="89" name="CaixaDeTexto 11">
                  <a:extLst>
                    <a:ext uri="{FF2B5EF4-FFF2-40B4-BE49-F238E27FC236}">
                      <a16:creationId xmlns:a16="http://schemas.microsoft.com/office/drawing/2014/main" id="{4EF8991E-B176-418E-A933-64780EE296CE}"/>
                    </a:ext>
                  </a:extLst>
                </p:cNvPr>
                <p:cNvSpPr txBox="1"/>
                <p:nvPr/>
              </p:nvSpPr>
              <p:spPr>
                <a:xfrm>
                  <a:off x="13001714" y="3204917"/>
                  <a:ext cx="327480" cy="369332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E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99" name="Agrupar 98">
                <a:extLst>
                  <a:ext uri="{FF2B5EF4-FFF2-40B4-BE49-F238E27FC236}">
                    <a16:creationId xmlns:a16="http://schemas.microsoft.com/office/drawing/2014/main" id="{D8074FAE-C7C7-4B3D-A932-5661858192C3}"/>
                  </a:ext>
                </a:extLst>
              </p:cNvPr>
              <p:cNvGrpSpPr/>
              <p:nvPr/>
            </p:nvGrpSpPr>
            <p:grpSpPr>
              <a:xfrm>
                <a:off x="4020947" y="3284873"/>
                <a:ext cx="1527425" cy="1162281"/>
                <a:chOff x="15265409" y="3205674"/>
                <a:chExt cx="2195112" cy="1619226"/>
              </a:xfrm>
            </p:grpSpPr>
            <p:pic>
              <p:nvPicPr>
                <p:cNvPr id="82" name="Imagem 81" descr="Uma imagem com natureza, chuva, exterior, rua&#10;&#10;Descrição gerada automaticamente">
                  <a:extLst>
                    <a:ext uri="{FF2B5EF4-FFF2-40B4-BE49-F238E27FC236}">
                      <a16:creationId xmlns:a16="http://schemas.microsoft.com/office/drawing/2014/main" id="{078E6418-C66E-403E-A1C2-F37A09984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68121" y="3205675"/>
                  <a:ext cx="2192400" cy="1619225"/>
                </a:xfrm>
                <a:prstGeom prst="rect">
                  <a:avLst/>
                </a:prstGeom>
              </p:spPr>
            </p:pic>
            <p:sp>
              <p:nvSpPr>
                <p:cNvPr id="90" name="CaixaDeTexto 11">
                  <a:extLst>
                    <a:ext uri="{FF2B5EF4-FFF2-40B4-BE49-F238E27FC236}">
                      <a16:creationId xmlns:a16="http://schemas.microsoft.com/office/drawing/2014/main" id="{82E6B3EE-C668-47F5-A0B3-6917CAAFB4FD}"/>
                    </a:ext>
                  </a:extLst>
                </p:cNvPr>
                <p:cNvSpPr txBox="1"/>
                <p:nvPr/>
              </p:nvSpPr>
              <p:spPr>
                <a:xfrm>
                  <a:off x="15265409" y="3205674"/>
                  <a:ext cx="327480" cy="369332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F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00" name="Agrupar 99">
                <a:extLst>
                  <a:ext uri="{FF2B5EF4-FFF2-40B4-BE49-F238E27FC236}">
                    <a16:creationId xmlns:a16="http://schemas.microsoft.com/office/drawing/2014/main" id="{5D7D903C-6BD7-427A-A3EE-CD2FFC871C3A}"/>
                  </a:ext>
                </a:extLst>
              </p:cNvPr>
              <p:cNvGrpSpPr/>
              <p:nvPr/>
            </p:nvGrpSpPr>
            <p:grpSpPr>
              <a:xfrm>
                <a:off x="2445800" y="4494990"/>
                <a:ext cx="1525538" cy="1162272"/>
                <a:chOff x="13001714" y="4887298"/>
                <a:chExt cx="2192400" cy="1619214"/>
              </a:xfrm>
            </p:grpSpPr>
            <p:pic>
              <p:nvPicPr>
                <p:cNvPr id="65" name="Imagem 15" descr="Uma imagem com natureza, chuva, chocolate, branco&#10;&#10;Descrição gerada automaticamente">
                  <a:extLst>
                    <a:ext uri="{FF2B5EF4-FFF2-40B4-BE49-F238E27FC236}">
                      <a16:creationId xmlns:a16="http://schemas.microsoft.com/office/drawing/2014/main" id="{B477A8E2-E559-4FAD-8025-6EEC387A9E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001714" y="4887298"/>
                  <a:ext cx="2192400" cy="1619214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91" name="CaixaDeTexto 11">
                  <a:extLst>
                    <a:ext uri="{FF2B5EF4-FFF2-40B4-BE49-F238E27FC236}">
                      <a16:creationId xmlns:a16="http://schemas.microsoft.com/office/drawing/2014/main" id="{650479C8-8508-489A-8ACF-DDC54E8E28F6}"/>
                    </a:ext>
                  </a:extLst>
                </p:cNvPr>
                <p:cNvSpPr txBox="1"/>
                <p:nvPr/>
              </p:nvSpPr>
              <p:spPr>
                <a:xfrm>
                  <a:off x="13001714" y="4887298"/>
                  <a:ext cx="327480" cy="369332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H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01" name="Agrupar 100">
                <a:extLst>
                  <a:ext uri="{FF2B5EF4-FFF2-40B4-BE49-F238E27FC236}">
                    <a16:creationId xmlns:a16="http://schemas.microsoft.com/office/drawing/2014/main" id="{34AE2DBF-DF6F-4DE2-9AB1-AC4BD8ADD97D}"/>
                  </a:ext>
                </a:extLst>
              </p:cNvPr>
              <p:cNvGrpSpPr/>
              <p:nvPr/>
            </p:nvGrpSpPr>
            <p:grpSpPr>
              <a:xfrm>
                <a:off x="4020949" y="4481735"/>
                <a:ext cx="1527426" cy="1175535"/>
                <a:chOff x="15265408" y="4868832"/>
                <a:chExt cx="2195113" cy="1637690"/>
              </a:xfrm>
            </p:grpSpPr>
            <p:pic>
              <p:nvPicPr>
                <p:cNvPr id="84" name="Imagem 83" descr="Uma imagem com natureza, chuva, rebanho, pássaro&#10;&#10;Descrição gerada automaticamente">
                  <a:extLst>
                    <a:ext uri="{FF2B5EF4-FFF2-40B4-BE49-F238E27FC236}">
                      <a16:creationId xmlns:a16="http://schemas.microsoft.com/office/drawing/2014/main" id="{79F3DD6A-1665-457C-8C0F-51DE55E0FC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68121" y="4887298"/>
                  <a:ext cx="2192400" cy="1619224"/>
                </a:xfrm>
                <a:prstGeom prst="rect">
                  <a:avLst/>
                </a:prstGeom>
              </p:spPr>
            </p:pic>
            <p:sp>
              <p:nvSpPr>
                <p:cNvPr id="92" name="CaixaDeTexto 11">
                  <a:extLst>
                    <a:ext uri="{FF2B5EF4-FFF2-40B4-BE49-F238E27FC236}">
                      <a16:creationId xmlns:a16="http://schemas.microsoft.com/office/drawing/2014/main" id="{FF1A807E-F9F3-4C29-8A04-034038D0A3DD}"/>
                    </a:ext>
                  </a:extLst>
                </p:cNvPr>
                <p:cNvSpPr txBox="1"/>
                <p:nvPr/>
              </p:nvSpPr>
              <p:spPr>
                <a:xfrm>
                  <a:off x="15265409" y="4868833"/>
                  <a:ext cx="327480" cy="369332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I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06" name="Agrupar 105">
                <a:extLst>
                  <a:ext uri="{FF2B5EF4-FFF2-40B4-BE49-F238E27FC236}">
                    <a16:creationId xmlns:a16="http://schemas.microsoft.com/office/drawing/2014/main" id="{8522B68C-AA4B-413F-A930-49832E36A7F1}"/>
                  </a:ext>
                </a:extLst>
              </p:cNvPr>
              <p:cNvGrpSpPr/>
              <p:nvPr/>
            </p:nvGrpSpPr>
            <p:grpSpPr>
              <a:xfrm>
                <a:off x="3995520" y="2075959"/>
                <a:ext cx="1548173" cy="1170046"/>
                <a:chOff x="3995520" y="2079005"/>
                <a:chExt cx="1548173" cy="1170046"/>
              </a:xfrm>
            </p:grpSpPr>
            <p:pic>
              <p:nvPicPr>
                <p:cNvPr id="104" name="Imagem 103" descr="Uma imagem com natureza, chuva, pássaro, rebanho&#10;&#10;Descrição gerada automaticamente">
                  <a:extLst>
                    <a:ext uri="{FF2B5EF4-FFF2-40B4-BE49-F238E27FC236}">
                      <a16:creationId xmlns:a16="http://schemas.microsoft.com/office/drawing/2014/main" id="{68E73FAA-3E9A-40CC-AAB6-8A77E7B6D0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7415" y="2086771"/>
                  <a:ext cx="1526278" cy="1162280"/>
                </a:xfrm>
                <a:prstGeom prst="rect">
                  <a:avLst/>
                </a:prstGeom>
              </p:spPr>
            </p:pic>
            <p:sp>
              <p:nvSpPr>
                <p:cNvPr id="105" name="CaixaDeTexto 11">
                  <a:extLst>
                    <a:ext uri="{FF2B5EF4-FFF2-40B4-BE49-F238E27FC236}">
                      <a16:creationId xmlns:a16="http://schemas.microsoft.com/office/drawing/2014/main" id="{833B54E2-9344-45AB-8115-AB6E82C5AFCF}"/>
                    </a:ext>
                  </a:extLst>
                </p:cNvPr>
                <p:cNvSpPr txBox="1"/>
                <p:nvPr/>
              </p:nvSpPr>
              <p:spPr>
                <a:xfrm>
                  <a:off x="3995520" y="2079005"/>
                  <a:ext cx="227870" cy="265107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b="1" dirty="0">
                      <a:solidFill>
                        <a:srgbClr val="000000"/>
                      </a:solidFill>
                      <a:latin typeface="Calibri"/>
                    </a:rPr>
                    <a:t>C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3250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9305" y="698328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Results and discussion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16" name="Retângulo 1">
            <a:extLst>
              <a:ext uri="{FF2B5EF4-FFF2-40B4-BE49-F238E27FC236}">
                <a16:creationId xmlns:a16="http://schemas.microsoft.com/office/drawing/2014/main" id="{A3E0F576-1A16-4106-B3F8-2DB871DE903A}"/>
              </a:ext>
            </a:extLst>
          </p:cNvPr>
          <p:cNvSpPr/>
          <p:nvPr/>
        </p:nvSpPr>
        <p:spPr>
          <a:xfrm>
            <a:off x="5893481" y="2411100"/>
            <a:ext cx="2928714" cy="152349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Bright-field microscopy of HK-2 cells after 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Polymixin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B 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co-incubation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with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α-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amanitin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for 2h 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followed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by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a 48h 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drug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/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toxin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-free </a:t>
            </a:r>
            <a:r>
              <a:rPr lang="pt-PT" sz="11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period</a:t>
            </a:r>
            <a:r>
              <a:rPr lang="pt-PT" sz="11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(A) Control; (B)</a:t>
            </a:r>
            <a:r>
              <a:rPr lang="en-GB" sz="1000" kern="0" dirty="0">
                <a:solidFill>
                  <a:srgbClr val="000000"/>
                </a:solidFill>
              </a:rPr>
              <a:t> α-amanitin 5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(C) α-amanitin 10 </a:t>
            </a:r>
            <a:r>
              <a:rPr lang="pt-PT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µM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; (D)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20 µM</a:t>
            </a:r>
            <a:r>
              <a:rPr lang="en-GB" sz="1000" kern="0" dirty="0">
                <a:solidFill>
                  <a:srgbClr val="000000"/>
                </a:solidFill>
              </a:rPr>
              <a:t>; (E) 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α-amanitin 5 </a:t>
            </a:r>
            <a:r>
              <a:rPr lang="pt-PT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µM</a:t>
            </a:r>
            <a:r>
              <a:rPr lang="en-GB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+ </a:t>
            </a:r>
            <a:r>
              <a:rPr lang="pt-PT" sz="1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Polymyxin</a:t>
            </a:r>
            <a:r>
              <a:rPr lang="pt-PT" sz="1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B 20 µM; (F) </a:t>
            </a:r>
            <a:r>
              <a:rPr lang="en-GB" sz="1000" kern="0" dirty="0">
                <a:solidFill>
                  <a:srgbClr val="000000"/>
                </a:solidFill>
              </a:rPr>
              <a:t>α-amanitin 10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kern="0" dirty="0">
                <a:solidFill>
                  <a:srgbClr val="000000"/>
                </a:solidFill>
              </a:rPr>
              <a:t> +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20 µM; (G)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50 µM</a:t>
            </a:r>
            <a:r>
              <a:rPr lang="en-GB" sz="1000" kern="0" dirty="0">
                <a:solidFill>
                  <a:srgbClr val="000000"/>
                </a:solidFill>
              </a:rPr>
              <a:t>; (H) α-amanitin 5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kern="0" dirty="0">
                <a:solidFill>
                  <a:srgbClr val="000000"/>
                </a:solidFill>
              </a:rPr>
              <a:t> +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50 µM;</a:t>
            </a:r>
            <a:r>
              <a:rPr lang="en-GB" sz="1000" kern="0" dirty="0">
                <a:solidFill>
                  <a:srgbClr val="000000"/>
                </a:solidFill>
              </a:rPr>
              <a:t> (I) α-amanitin 10 </a:t>
            </a:r>
            <a:r>
              <a:rPr lang="pt-PT" sz="1000" kern="0" dirty="0">
                <a:solidFill>
                  <a:srgbClr val="000000"/>
                </a:solidFill>
              </a:rPr>
              <a:t>µM</a:t>
            </a:r>
            <a:r>
              <a:rPr lang="en-GB" sz="1000" kern="0" dirty="0">
                <a:solidFill>
                  <a:srgbClr val="000000"/>
                </a:solidFill>
              </a:rPr>
              <a:t> + </a:t>
            </a:r>
            <a:r>
              <a:rPr lang="pt-PT" sz="1000" kern="0" dirty="0" err="1">
                <a:solidFill>
                  <a:srgbClr val="000000"/>
                </a:solidFill>
              </a:rPr>
              <a:t>Polymyxin</a:t>
            </a:r>
            <a:r>
              <a:rPr lang="pt-PT" sz="1000" kern="0" dirty="0">
                <a:solidFill>
                  <a:srgbClr val="000000"/>
                </a:solidFill>
              </a:rPr>
              <a:t> B 50 µM.</a:t>
            </a:r>
            <a:endParaRPr lang="pt-PT" sz="1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8" name="CaixaDeTexto 3">
            <a:extLst>
              <a:ext uri="{FF2B5EF4-FFF2-40B4-BE49-F238E27FC236}">
                <a16:creationId xmlns:a16="http://schemas.microsoft.com/office/drawing/2014/main" id="{216D1070-59D6-4D03-97B5-F5AA81B9BCB1}"/>
              </a:ext>
            </a:extLst>
          </p:cNvPr>
          <p:cNvSpPr txBox="1"/>
          <p:nvPr/>
        </p:nvSpPr>
        <p:spPr>
          <a:xfrm>
            <a:off x="5647876" y="1999031"/>
            <a:ext cx="3419924" cy="26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Protective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effects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of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Polymyxin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B 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against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α-</a:t>
            </a:r>
            <a:r>
              <a:rPr lang="pt-PT" sz="11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amanitin</a:t>
            </a:r>
            <a:r>
              <a:rPr lang="pt-PT" sz="11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:</a:t>
            </a:r>
          </a:p>
        </p:txBody>
      </p:sp>
      <p:sp>
        <p:nvSpPr>
          <p:cNvPr id="48" name="Retângulo 1">
            <a:extLst>
              <a:ext uri="{FF2B5EF4-FFF2-40B4-BE49-F238E27FC236}">
                <a16:creationId xmlns:a16="http://schemas.microsoft.com/office/drawing/2014/main" id="{97683F9F-80E9-4DFC-BDB8-621FB713D411}"/>
              </a:ext>
            </a:extLst>
          </p:cNvPr>
          <p:cNvSpPr/>
          <p:nvPr/>
        </p:nvSpPr>
        <p:spPr>
          <a:xfrm>
            <a:off x="5893481" y="4256567"/>
            <a:ext cx="2928714" cy="55399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PT" sz="100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No </a:t>
            </a:r>
            <a:r>
              <a:rPr lang="pt-PT" sz="1000" u="sng" kern="0" dirty="0" err="1">
                <a:solidFill>
                  <a:srgbClr val="000000"/>
                </a:solidFill>
                <a:latin typeface="Calibri"/>
              </a:rPr>
              <a:t>difference</a:t>
            </a:r>
            <a:r>
              <a:rPr lang="pt-PT" sz="100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was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observed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between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cells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pt-PT" sz="1000" b="0" i="0" u="sng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exposed</a:t>
            </a:r>
            <a:r>
              <a:rPr lang="pt-PT" sz="10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to </a:t>
            </a:r>
            <a:r>
              <a:rPr lang="en-GB" sz="1000" u="sng" kern="0" dirty="0">
                <a:solidFill>
                  <a:srgbClr val="000000"/>
                </a:solidFill>
              </a:rPr>
              <a:t>α-amanitin and </a:t>
            </a:r>
            <a:r>
              <a:rPr lang="pt-PT" sz="1000" u="sng" kern="0" dirty="0" err="1">
                <a:solidFill>
                  <a:srgbClr val="000000"/>
                </a:solidFill>
              </a:rPr>
              <a:t>Polymyxin</a:t>
            </a:r>
            <a:r>
              <a:rPr lang="pt-PT" sz="1000" u="sng" kern="0" dirty="0">
                <a:solidFill>
                  <a:srgbClr val="000000"/>
                </a:solidFill>
              </a:rPr>
              <a:t> B </a:t>
            </a:r>
            <a:r>
              <a:rPr lang="pt-PT" sz="1000" u="sng" kern="0" dirty="0" err="1">
                <a:solidFill>
                  <a:srgbClr val="000000"/>
                </a:solidFill>
              </a:rPr>
              <a:t>and</a:t>
            </a:r>
            <a:r>
              <a:rPr lang="pt-PT" sz="1000" u="sng" kern="0" dirty="0">
                <a:solidFill>
                  <a:srgbClr val="000000"/>
                </a:solidFill>
              </a:rPr>
              <a:t> </a:t>
            </a:r>
            <a:r>
              <a:rPr lang="pt-PT" sz="1000" u="sng" kern="0" dirty="0" err="1">
                <a:solidFill>
                  <a:srgbClr val="000000"/>
                </a:solidFill>
              </a:rPr>
              <a:t>cells</a:t>
            </a:r>
            <a:r>
              <a:rPr lang="pt-PT" sz="1000" u="sng" kern="0" dirty="0">
                <a:solidFill>
                  <a:srgbClr val="000000"/>
                </a:solidFill>
              </a:rPr>
              <a:t> </a:t>
            </a:r>
            <a:r>
              <a:rPr lang="pt-PT" sz="1000" u="sng" kern="0" dirty="0" err="1">
                <a:solidFill>
                  <a:srgbClr val="000000"/>
                </a:solidFill>
              </a:rPr>
              <a:t>exposed</a:t>
            </a:r>
            <a:r>
              <a:rPr lang="pt-PT" sz="1000" u="sng" kern="0" dirty="0">
                <a:solidFill>
                  <a:srgbClr val="000000"/>
                </a:solidFill>
              </a:rPr>
              <a:t> to </a:t>
            </a:r>
            <a:r>
              <a:rPr lang="en-GB" sz="1000" u="sng" kern="0" dirty="0">
                <a:solidFill>
                  <a:srgbClr val="000000"/>
                </a:solidFill>
              </a:rPr>
              <a:t>α-amanitin alone.</a:t>
            </a:r>
            <a:r>
              <a:rPr lang="pt-PT" sz="1000" u="sng" kern="0" dirty="0">
                <a:solidFill>
                  <a:srgbClr val="000000"/>
                </a:solidFill>
              </a:rPr>
              <a:t> </a:t>
            </a:r>
            <a:endParaRPr lang="pt-PT" sz="1000" b="0" i="0" u="sng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E0A09F6-E329-4EB8-9E90-31B3FF527D09}"/>
              </a:ext>
            </a:extLst>
          </p:cNvPr>
          <p:cNvGrpSpPr/>
          <p:nvPr/>
        </p:nvGrpSpPr>
        <p:grpSpPr>
          <a:xfrm>
            <a:off x="381000" y="1562045"/>
            <a:ext cx="5164936" cy="4128908"/>
            <a:chOff x="381000" y="1562045"/>
            <a:chExt cx="5164936" cy="4128908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0784C76-8E15-421C-AC54-DE20EA38DBD2}"/>
                </a:ext>
              </a:extLst>
            </p:cNvPr>
            <p:cNvSpPr txBox="1"/>
            <p:nvPr/>
          </p:nvSpPr>
          <p:spPr>
            <a:xfrm flipH="1">
              <a:off x="2537314" y="1562045"/>
              <a:ext cx="1377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kern="0" dirty="0">
                  <a:solidFill>
                    <a:srgbClr val="000000"/>
                  </a:solidFill>
                </a:rPr>
                <a:t>α-amanitin 5 </a:t>
              </a:r>
              <a:r>
                <a:rPr lang="pt-PT" sz="1200" kern="0" dirty="0">
                  <a:solidFill>
                    <a:srgbClr val="000000"/>
                  </a:solidFill>
                </a:rPr>
                <a:t>µM</a:t>
              </a:r>
              <a:endParaRPr lang="en-GB" sz="1200" dirty="0"/>
            </a:p>
          </p:txBody>
        </p: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5D4E6D6D-204E-4BE3-A01E-61EC5030AECD}"/>
                </a:ext>
              </a:extLst>
            </p:cNvPr>
            <p:cNvGrpSpPr/>
            <p:nvPr/>
          </p:nvGrpSpPr>
          <p:grpSpPr>
            <a:xfrm>
              <a:off x="872390" y="2056039"/>
              <a:ext cx="4673546" cy="3564472"/>
              <a:chOff x="-2823248" y="1704575"/>
              <a:chExt cx="7443459" cy="5560092"/>
            </a:xfrm>
          </p:grpSpPr>
          <p:grpSp>
            <p:nvGrpSpPr>
              <p:cNvPr id="12" name="Agrupar 20">
                <a:extLst>
                  <a:ext uri="{FF2B5EF4-FFF2-40B4-BE49-F238E27FC236}">
                    <a16:creationId xmlns:a16="http://schemas.microsoft.com/office/drawing/2014/main" id="{2CC47A13-7E87-4202-8711-D8763F41A7D7}"/>
                  </a:ext>
                </a:extLst>
              </p:cNvPr>
              <p:cNvGrpSpPr/>
              <p:nvPr/>
            </p:nvGrpSpPr>
            <p:grpSpPr>
              <a:xfrm>
                <a:off x="-2813161" y="1730989"/>
                <a:ext cx="2437200" cy="1800000"/>
                <a:chOff x="6480892" y="2543339"/>
                <a:chExt cx="2437168" cy="1799996"/>
              </a:xfrm>
            </p:grpSpPr>
            <p:pic>
              <p:nvPicPr>
                <p:cNvPr id="23" name="Imagem 8" descr="Uma imagem com exterior, em pé, branco, preto&#10;&#10;Descrição gerada automaticamente">
                  <a:extLst>
                    <a:ext uri="{FF2B5EF4-FFF2-40B4-BE49-F238E27FC236}">
                      <a16:creationId xmlns:a16="http://schemas.microsoft.com/office/drawing/2014/main" id="{7F20CA8D-513B-4491-8F49-9BE18A2BB4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80892" y="2543339"/>
                  <a:ext cx="2437168" cy="179999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4" name="CaixaDeTexto 11">
                  <a:extLst>
                    <a:ext uri="{FF2B5EF4-FFF2-40B4-BE49-F238E27FC236}">
                      <a16:creationId xmlns:a16="http://schemas.microsoft.com/office/drawing/2014/main" id="{D82804E7-C250-4F71-A187-240B4225D07D}"/>
                    </a:ext>
                  </a:extLst>
                </p:cNvPr>
                <p:cNvSpPr txBox="1"/>
                <p:nvPr/>
              </p:nvSpPr>
              <p:spPr>
                <a:xfrm>
                  <a:off x="6488436" y="2543339"/>
                  <a:ext cx="32412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A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0E7A9680-FC37-4716-A240-D1A7C2835E8E}"/>
                  </a:ext>
                </a:extLst>
              </p:cNvPr>
              <p:cNvGrpSpPr/>
              <p:nvPr/>
            </p:nvGrpSpPr>
            <p:grpSpPr>
              <a:xfrm>
                <a:off x="-315077" y="1704575"/>
                <a:ext cx="2437200" cy="1838954"/>
                <a:chOff x="-314556" y="1720326"/>
                <a:chExt cx="2417446" cy="1849843"/>
              </a:xfrm>
            </p:grpSpPr>
            <p:pic>
              <p:nvPicPr>
                <p:cNvPr id="8" name="Imagem 7" descr="Uma imagem com natureza, chuva, branco, sentado&#10;&#10;Descrição gerada automaticamente">
                  <a:extLst>
                    <a:ext uri="{FF2B5EF4-FFF2-40B4-BE49-F238E27FC236}">
                      <a16:creationId xmlns:a16="http://schemas.microsoft.com/office/drawing/2014/main" id="{11098607-25A9-46A7-B450-61EE92BA7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4556" y="1759510"/>
                  <a:ext cx="2417446" cy="1810659"/>
                </a:xfrm>
                <a:prstGeom prst="rect">
                  <a:avLst/>
                </a:prstGeom>
              </p:spPr>
            </p:pic>
            <p:sp>
              <p:nvSpPr>
                <p:cNvPr id="22" name="CaixaDeTexto 11">
                  <a:extLst>
                    <a:ext uri="{FF2B5EF4-FFF2-40B4-BE49-F238E27FC236}">
                      <a16:creationId xmlns:a16="http://schemas.microsoft.com/office/drawing/2014/main" id="{D5FD4E49-8B02-42B7-A440-CDDEF27C813A}"/>
                    </a:ext>
                  </a:extLst>
                </p:cNvPr>
                <p:cNvSpPr txBox="1"/>
                <p:nvPr/>
              </p:nvSpPr>
              <p:spPr>
                <a:xfrm>
                  <a:off x="-287969" y="1720326"/>
                  <a:ext cx="31450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B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1" name="Agrupar 40">
                <a:extLst>
                  <a:ext uri="{FF2B5EF4-FFF2-40B4-BE49-F238E27FC236}">
                    <a16:creationId xmlns:a16="http://schemas.microsoft.com/office/drawing/2014/main" id="{55087C44-1DA7-495F-8E04-F80416F7AA1A}"/>
                  </a:ext>
                </a:extLst>
              </p:cNvPr>
              <p:cNvGrpSpPr/>
              <p:nvPr/>
            </p:nvGrpSpPr>
            <p:grpSpPr>
              <a:xfrm>
                <a:off x="2183011" y="1732017"/>
                <a:ext cx="2437200" cy="1800000"/>
                <a:chOff x="2164331" y="1732851"/>
                <a:chExt cx="2437168" cy="1799996"/>
              </a:xfrm>
            </p:grpSpPr>
            <p:pic>
              <p:nvPicPr>
                <p:cNvPr id="19" name="Imagem 10" descr="Uma imagem com natureza, chuva, pássaro, rebanho&#10;&#10;Descrição gerada automaticamente">
                  <a:extLst>
                    <a:ext uri="{FF2B5EF4-FFF2-40B4-BE49-F238E27FC236}">
                      <a16:creationId xmlns:a16="http://schemas.microsoft.com/office/drawing/2014/main" id="{FDAE42B6-D727-477A-9003-5354386632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64331" y="1732851"/>
                  <a:ext cx="2437168" cy="179999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0" name="CaixaDeTexto 11">
                  <a:extLst>
                    <a:ext uri="{FF2B5EF4-FFF2-40B4-BE49-F238E27FC236}">
                      <a16:creationId xmlns:a16="http://schemas.microsoft.com/office/drawing/2014/main" id="{EF8A23CB-7ABC-4BB2-A8B6-776DF587A775}"/>
                    </a:ext>
                  </a:extLst>
                </p:cNvPr>
                <p:cNvSpPr txBox="1"/>
                <p:nvPr/>
              </p:nvSpPr>
              <p:spPr>
                <a:xfrm>
                  <a:off x="2167707" y="1745551"/>
                  <a:ext cx="30649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C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2" name="Agrupar 41">
                <a:extLst>
                  <a:ext uri="{FF2B5EF4-FFF2-40B4-BE49-F238E27FC236}">
                    <a16:creationId xmlns:a16="http://schemas.microsoft.com/office/drawing/2014/main" id="{3D83C5F1-D258-4155-B1E4-73D207B2DBA2}"/>
                  </a:ext>
                </a:extLst>
              </p:cNvPr>
              <p:cNvGrpSpPr/>
              <p:nvPr/>
            </p:nvGrpSpPr>
            <p:grpSpPr>
              <a:xfrm>
                <a:off x="-2813161" y="3576483"/>
                <a:ext cx="2437200" cy="1800000"/>
                <a:chOff x="-2824448" y="3564088"/>
                <a:chExt cx="2437186" cy="1820781"/>
              </a:xfrm>
            </p:grpSpPr>
            <p:pic>
              <p:nvPicPr>
                <p:cNvPr id="21" name="Imagem 14" descr="Uma imagem com preto, em pé, branco, sentado&#10;&#10;Descrição gerada automaticamente">
                  <a:extLst>
                    <a:ext uri="{FF2B5EF4-FFF2-40B4-BE49-F238E27FC236}">
                      <a16:creationId xmlns:a16="http://schemas.microsoft.com/office/drawing/2014/main" id="{7E61D1A4-72F7-4493-B65B-8A503BEB4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824448" y="3584873"/>
                  <a:ext cx="2437186" cy="179999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18" name="CaixaDeTexto 11">
                  <a:extLst>
                    <a:ext uri="{FF2B5EF4-FFF2-40B4-BE49-F238E27FC236}">
                      <a16:creationId xmlns:a16="http://schemas.microsoft.com/office/drawing/2014/main" id="{904C91D0-1ADA-480C-BE3F-85EB0720F689}"/>
                    </a:ext>
                  </a:extLst>
                </p:cNvPr>
                <p:cNvSpPr txBox="1"/>
                <p:nvPr/>
              </p:nvSpPr>
              <p:spPr>
                <a:xfrm>
                  <a:off x="-2824448" y="3564088"/>
                  <a:ext cx="33053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D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3" name="Agrupar 42">
                <a:extLst>
                  <a:ext uri="{FF2B5EF4-FFF2-40B4-BE49-F238E27FC236}">
                    <a16:creationId xmlns:a16="http://schemas.microsoft.com/office/drawing/2014/main" id="{22626C85-B69D-4CE5-A005-35C0374F8C9F}"/>
                  </a:ext>
                </a:extLst>
              </p:cNvPr>
              <p:cNvGrpSpPr/>
              <p:nvPr/>
            </p:nvGrpSpPr>
            <p:grpSpPr>
              <a:xfrm>
                <a:off x="-315075" y="3582956"/>
                <a:ext cx="2437200" cy="1800000"/>
                <a:chOff x="-309137" y="3564088"/>
                <a:chExt cx="2437186" cy="1820781"/>
              </a:xfrm>
            </p:grpSpPr>
            <p:pic>
              <p:nvPicPr>
                <p:cNvPr id="7" name="Imagem 6" descr="Uma imagem com natureza, chuva, edifício, branco&#10;&#10;Descrição gerada automaticamente">
                  <a:extLst>
                    <a:ext uri="{FF2B5EF4-FFF2-40B4-BE49-F238E27FC236}">
                      <a16:creationId xmlns:a16="http://schemas.microsoft.com/office/drawing/2014/main" id="{9F7CD1E3-6544-43DA-A6F0-39110D824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9137" y="3584856"/>
                  <a:ext cx="2437186" cy="1800013"/>
                </a:xfrm>
                <a:prstGeom prst="rect">
                  <a:avLst/>
                </a:prstGeom>
              </p:spPr>
            </p:pic>
            <p:sp>
              <p:nvSpPr>
                <p:cNvPr id="36" name="CaixaDeTexto 11">
                  <a:extLst>
                    <a:ext uri="{FF2B5EF4-FFF2-40B4-BE49-F238E27FC236}">
                      <a16:creationId xmlns:a16="http://schemas.microsoft.com/office/drawing/2014/main" id="{B2A338C7-F49C-47FD-B5FF-46049102AE49}"/>
                    </a:ext>
                  </a:extLst>
                </p:cNvPr>
                <p:cNvSpPr txBox="1"/>
                <p:nvPr/>
              </p:nvSpPr>
              <p:spPr>
                <a:xfrm>
                  <a:off x="-294575" y="3564088"/>
                  <a:ext cx="30649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b="1" dirty="0">
                      <a:solidFill>
                        <a:srgbClr val="000000"/>
                      </a:solidFill>
                      <a:latin typeface="Calibri"/>
                    </a:rPr>
                    <a:t>E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4" name="Agrupar 43">
                <a:extLst>
                  <a:ext uri="{FF2B5EF4-FFF2-40B4-BE49-F238E27FC236}">
                    <a16:creationId xmlns:a16="http://schemas.microsoft.com/office/drawing/2014/main" id="{AA9CFEB0-B357-4BAC-8498-91FC487FB61B}"/>
                  </a:ext>
                </a:extLst>
              </p:cNvPr>
              <p:cNvGrpSpPr/>
              <p:nvPr/>
            </p:nvGrpSpPr>
            <p:grpSpPr>
              <a:xfrm>
                <a:off x="2183011" y="3607025"/>
                <a:ext cx="2437200" cy="1779452"/>
                <a:chOff x="2206174" y="3578170"/>
                <a:chExt cx="2442253" cy="1779448"/>
              </a:xfrm>
            </p:grpSpPr>
            <p:pic>
              <p:nvPicPr>
                <p:cNvPr id="17" name="Imagem 19" descr="Uma imagem com natureza, chuva, pessoas&#10;&#10;Descrição gerada automaticamente">
                  <a:extLst>
                    <a:ext uri="{FF2B5EF4-FFF2-40B4-BE49-F238E27FC236}">
                      <a16:creationId xmlns:a16="http://schemas.microsoft.com/office/drawing/2014/main" id="{C3B2E412-0093-4B57-BCB8-C5B8006F75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1259" y="3578170"/>
                  <a:ext cx="2437168" cy="177944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37" name="CaixaDeTexto 11">
                  <a:extLst>
                    <a:ext uri="{FF2B5EF4-FFF2-40B4-BE49-F238E27FC236}">
                      <a16:creationId xmlns:a16="http://schemas.microsoft.com/office/drawing/2014/main" id="{31C2A1AE-E521-4C0A-A0A3-5B766D5E83C8}"/>
                    </a:ext>
                  </a:extLst>
                </p:cNvPr>
                <p:cNvSpPr txBox="1"/>
                <p:nvPr/>
              </p:nvSpPr>
              <p:spPr>
                <a:xfrm>
                  <a:off x="2206174" y="3581400"/>
                  <a:ext cx="30649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b="1" dirty="0">
                      <a:solidFill>
                        <a:srgbClr val="000000"/>
                      </a:solidFill>
                      <a:latin typeface="Calibri"/>
                    </a:rPr>
                    <a:t>F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7" name="Agrupar 46">
                <a:extLst>
                  <a:ext uri="{FF2B5EF4-FFF2-40B4-BE49-F238E27FC236}">
                    <a16:creationId xmlns:a16="http://schemas.microsoft.com/office/drawing/2014/main" id="{4D64986E-E499-4F59-8363-D35C8AD70544}"/>
                  </a:ext>
                </a:extLst>
              </p:cNvPr>
              <p:cNvGrpSpPr/>
              <p:nvPr/>
            </p:nvGrpSpPr>
            <p:grpSpPr>
              <a:xfrm>
                <a:off x="2183009" y="5464667"/>
                <a:ext cx="2437200" cy="1800000"/>
                <a:chOff x="2195091" y="5431756"/>
                <a:chExt cx="2437099" cy="1799949"/>
              </a:xfrm>
            </p:grpSpPr>
            <p:pic>
              <p:nvPicPr>
                <p:cNvPr id="29" name="Imagem 28" descr="Uma imagem com natureza, chuva, pássaro, rebanho&#10;&#10;Descrição gerada automaticamente">
                  <a:extLst>
                    <a:ext uri="{FF2B5EF4-FFF2-40B4-BE49-F238E27FC236}">
                      <a16:creationId xmlns:a16="http://schemas.microsoft.com/office/drawing/2014/main" id="{4F705117-C4E7-4C28-88EA-77DB299CA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091" y="5431756"/>
                  <a:ext cx="2437099" cy="1799949"/>
                </a:xfrm>
                <a:prstGeom prst="rect">
                  <a:avLst/>
                </a:prstGeom>
              </p:spPr>
            </p:pic>
            <p:sp>
              <p:nvSpPr>
                <p:cNvPr id="38" name="CaixaDeTexto 11">
                  <a:extLst>
                    <a:ext uri="{FF2B5EF4-FFF2-40B4-BE49-F238E27FC236}">
                      <a16:creationId xmlns:a16="http://schemas.microsoft.com/office/drawing/2014/main" id="{6FE54E5A-EB52-4359-AE0D-2C6FA8426F47}"/>
                    </a:ext>
                  </a:extLst>
                </p:cNvPr>
                <p:cNvSpPr txBox="1"/>
                <p:nvPr/>
              </p:nvSpPr>
              <p:spPr>
                <a:xfrm>
                  <a:off x="2206174" y="5449118"/>
                  <a:ext cx="30649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I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6" name="Agrupar 45">
                <a:extLst>
                  <a:ext uri="{FF2B5EF4-FFF2-40B4-BE49-F238E27FC236}">
                    <a16:creationId xmlns:a16="http://schemas.microsoft.com/office/drawing/2014/main" id="{8A191701-E5FB-4384-AF3E-F4A36BDF0102}"/>
                  </a:ext>
                </a:extLst>
              </p:cNvPr>
              <p:cNvGrpSpPr/>
              <p:nvPr/>
            </p:nvGrpSpPr>
            <p:grpSpPr>
              <a:xfrm>
                <a:off x="-347351" y="5467866"/>
                <a:ext cx="2431972" cy="1793602"/>
                <a:chOff x="-353133" y="5418103"/>
                <a:chExt cx="2469947" cy="1800002"/>
              </a:xfrm>
            </p:grpSpPr>
            <p:pic>
              <p:nvPicPr>
                <p:cNvPr id="3" name="Imagem 2" descr="Uma imagem com natureza, chuva, branco, em pé&#10;&#10;Descrição gerada automaticamente">
                  <a:extLst>
                    <a:ext uri="{FF2B5EF4-FFF2-40B4-BE49-F238E27FC236}">
                      <a16:creationId xmlns:a16="http://schemas.microsoft.com/office/drawing/2014/main" id="{14EAFD3D-ABD4-4EE7-82E7-60058ECECB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20355" y="5418103"/>
                  <a:ext cx="2437169" cy="1800002"/>
                </a:xfrm>
                <a:prstGeom prst="rect">
                  <a:avLst/>
                </a:prstGeom>
              </p:spPr>
            </p:pic>
            <p:sp>
              <p:nvSpPr>
                <p:cNvPr id="39" name="CaixaDeTexto 11">
                  <a:extLst>
                    <a:ext uri="{FF2B5EF4-FFF2-40B4-BE49-F238E27FC236}">
                      <a16:creationId xmlns:a16="http://schemas.microsoft.com/office/drawing/2014/main" id="{94A0BF50-4078-45D3-8CBF-6A32962EEB95}"/>
                    </a:ext>
                  </a:extLst>
                </p:cNvPr>
                <p:cNvSpPr txBox="1"/>
                <p:nvPr/>
              </p:nvSpPr>
              <p:spPr>
                <a:xfrm>
                  <a:off x="-353133" y="5432317"/>
                  <a:ext cx="30649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H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5" name="Agrupar 44">
                <a:extLst>
                  <a:ext uri="{FF2B5EF4-FFF2-40B4-BE49-F238E27FC236}">
                    <a16:creationId xmlns:a16="http://schemas.microsoft.com/office/drawing/2014/main" id="{9B0C4F97-6707-4180-A7DF-BD5C14D6E5B8}"/>
                  </a:ext>
                </a:extLst>
              </p:cNvPr>
              <p:cNvGrpSpPr/>
              <p:nvPr/>
            </p:nvGrpSpPr>
            <p:grpSpPr>
              <a:xfrm>
                <a:off x="-2823248" y="5472520"/>
                <a:ext cx="2437200" cy="1787257"/>
                <a:chOff x="-2813161" y="5441403"/>
                <a:chExt cx="2417447" cy="1785435"/>
              </a:xfrm>
            </p:grpSpPr>
            <p:pic>
              <p:nvPicPr>
                <p:cNvPr id="10" name="Imagem 9" descr="Uma imagem com natureza, chuva, edifício, branco&#10;&#10;Descrição gerada automaticamente">
                  <a:extLst>
                    <a:ext uri="{FF2B5EF4-FFF2-40B4-BE49-F238E27FC236}">
                      <a16:creationId xmlns:a16="http://schemas.microsoft.com/office/drawing/2014/main" id="{DEF2B8F2-AA13-43B9-8057-13C9600307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13161" y="5441403"/>
                  <a:ext cx="2417447" cy="1785435"/>
                </a:xfrm>
                <a:prstGeom prst="rect">
                  <a:avLst/>
                </a:prstGeom>
              </p:spPr>
            </p:pic>
            <p:sp>
              <p:nvSpPr>
                <p:cNvPr id="40" name="CaixaDeTexto 11">
                  <a:extLst>
                    <a:ext uri="{FF2B5EF4-FFF2-40B4-BE49-F238E27FC236}">
                      <a16:creationId xmlns:a16="http://schemas.microsoft.com/office/drawing/2014/main" id="{C38C2CCB-6EA2-4559-A45C-8D0C6D94D695}"/>
                    </a:ext>
                  </a:extLst>
                </p:cNvPr>
                <p:cNvSpPr txBox="1"/>
                <p:nvPr/>
              </p:nvSpPr>
              <p:spPr>
                <a:xfrm>
                  <a:off x="-2813161" y="5450902"/>
                  <a:ext cx="306497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pt-PT" sz="1800" b="1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Calibri"/>
                    </a:rPr>
                    <a:t>G</a:t>
                  </a:r>
                  <a:endParaRPr lang="en-GB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p:grpSp>
        </p:grp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CD7D0E11-5F88-49AB-9FD5-679F60FAEC18}"/>
                </a:ext>
              </a:extLst>
            </p:cNvPr>
            <p:cNvSpPr txBox="1"/>
            <p:nvPr/>
          </p:nvSpPr>
          <p:spPr>
            <a:xfrm flipH="1">
              <a:off x="4092267" y="1562045"/>
              <a:ext cx="1377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kern="0" dirty="0">
                  <a:solidFill>
                    <a:srgbClr val="000000"/>
                  </a:solidFill>
                </a:rPr>
                <a:t>α-amanitin 10 </a:t>
              </a:r>
              <a:r>
                <a:rPr lang="pt-PT" sz="1200" kern="0" dirty="0">
                  <a:solidFill>
                    <a:srgbClr val="000000"/>
                  </a:solidFill>
                </a:rPr>
                <a:t>µM</a:t>
              </a:r>
              <a:endParaRPr lang="en-GB" sz="1200" dirty="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F599EB2-055C-480B-B356-200195B47242}"/>
                </a:ext>
              </a:extLst>
            </p:cNvPr>
            <p:cNvSpPr/>
            <p:nvPr/>
          </p:nvSpPr>
          <p:spPr>
            <a:xfrm rot="16200000">
              <a:off x="-124587" y="3709111"/>
              <a:ext cx="126509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050" kern="0" dirty="0" err="1">
                  <a:solidFill>
                    <a:srgbClr val="000000"/>
                  </a:solidFill>
                </a:rPr>
                <a:t>Polymyxin</a:t>
              </a:r>
              <a:r>
                <a:rPr lang="pt-PT" sz="1050" kern="0" dirty="0">
                  <a:solidFill>
                    <a:srgbClr val="000000"/>
                  </a:solidFill>
                </a:rPr>
                <a:t> B 20 µM</a:t>
              </a:r>
              <a:r>
                <a:rPr lang="en-GB" sz="1050" kern="0" dirty="0">
                  <a:solidFill>
                    <a:srgbClr val="000000"/>
                  </a:solidFill>
                </a:rPr>
                <a:t> </a:t>
              </a:r>
              <a:endParaRPr lang="en-GB" sz="1050" dirty="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4CCA5619-C314-4FD4-ACFF-CA62B70756A3}"/>
                </a:ext>
              </a:extLst>
            </p:cNvPr>
            <p:cNvSpPr/>
            <p:nvPr/>
          </p:nvSpPr>
          <p:spPr>
            <a:xfrm rot="16200000">
              <a:off x="-105764" y="4931450"/>
              <a:ext cx="126509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050" kern="0" dirty="0" err="1">
                  <a:solidFill>
                    <a:srgbClr val="000000"/>
                  </a:solidFill>
                </a:rPr>
                <a:t>Polymyxin</a:t>
              </a:r>
              <a:r>
                <a:rPr lang="pt-PT" sz="1050" kern="0" dirty="0">
                  <a:solidFill>
                    <a:srgbClr val="000000"/>
                  </a:solidFill>
                </a:rPr>
                <a:t> B 50 µM</a:t>
              </a:r>
              <a:r>
                <a:rPr lang="en-GB" sz="1050" kern="0" dirty="0">
                  <a:solidFill>
                    <a:srgbClr val="000000"/>
                  </a:solidFill>
                </a:rPr>
                <a:t> </a:t>
              </a:r>
              <a:endParaRPr lang="en-GB" sz="1050" dirty="0"/>
            </a:p>
          </p:txBody>
        </p:sp>
        <p:sp>
          <p:nvSpPr>
            <p:cNvPr id="53" name="Seta: Divisa 52">
              <a:extLst>
                <a:ext uri="{FF2B5EF4-FFF2-40B4-BE49-F238E27FC236}">
                  <a16:creationId xmlns:a16="http://schemas.microsoft.com/office/drawing/2014/main" id="{221D8B9C-B172-4750-B39B-94958F31E537}"/>
                </a:ext>
              </a:extLst>
            </p:cNvPr>
            <p:cNvSpPr/>
            <p:nvPr/>
          </p:nvSpPr>
          <p:spPr>
            <a:xfrm rot="5400000">
              <a:off x="3149021" y="1224026"/>
              <a:ext cx="153671" cy="1295400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" name="Seta: Divisa 54">
              <a:extLst>
                <a:ext uri="{FF2B5EF4-FFF2-40B4-BE49-F238E27FC236}">
                  <a16:creationId xmlns:a16="http://schemas.microsoft.com/office/drawing/2014/main" id="{870E6A54-4050-4779-AA5B-CF55DB7F4AF6}"/>
                </a:ext>
              </a:extLst>
            </p:cNvPr>
            <p:cNvSpPr/>
            <p:nvPr/>
          </p:nvSpPr>
          <p:spPr>
            <a:xfrm rot="5400000">
              <a:off x="4703975" y="1224024"/>
              <a:ext cx="153669" cy="1295400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Seta: Divisa 55">
              <a:extLst>
                <a:ext uri="{FF2B5EF4-FFF2-40B4-BE49-F238E27FC236}">
                  <a16:creationId xmlns:a16="http://schemas.microsoft.com/office/drawing/2014/main" id="{ED87B7FD-48D4-42D4-8C4B-19947A5785E1}"/>
                </a:ext>
              </a:extLst>
            </p:cNvPr>
            <p:cNvSpPr/>
            <p:nvPr/>
          </p:nvSpPr>
          <p:spPr>
            <a:xfrm>
              <a:off x="625731" y="3352800"/>
              <a:ext cx="153671" cy="1019013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" name="Seta: Divisa 56">
              <a:extLst>
                <a:ext uri="{FF2B5EF4-FFF2-40B4-BE49-F238E27FC236}">
                  <a16:creationId xmlns:a16="http://schemas.microsoft.com/office/drawing/2014/main" id="{38BCB415-B45A-4243-BA9D-FEA43589A738}"/>
                </a:ext>
              </a:extLst>
            </p:cNvPr>
            <p:cNvSpPr/>
            <p:nvPr/>
          </p:nvSpPr>
          <p:spPr>
            <a:xfrm>
              <a:off x="637698" y="4574548"/>
              <a:ext cx="153671" cy="1019013"/>
            </a:xfrm>
            <a:prstGeom prst="chevron">
              <a:avLst>
                <a:gd name="adj" fmla="val 7509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668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Conclusions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BA44B-1FF5-4193-8A64-D50635E9F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CB737E0-54E2-4CD7-8DDF-6AD9B7AD8FDB}"/>
              </a:ext>
            </a:extLst>
          </p:cNvPr>
          <p:cNvGrpSpPr/>
          <p:nvPr/>
        </p:nvGrpSpPr>
        <p:grpSpPr>
          <a:xfrm>
            <a:off x="266700" y="1405529"/>
            <a:ext cx="8610600" cy="3754874"/>
            <a:chOff x="152400" y="1254544"/>
            <a:chExt cx="8610600" cy="3754874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3424368-87E4-44AA-954C-A62CCE9B069D}"/>
                </a:ext>
              </a:extLst>
            </p:cNvPr>
            <p:cNvSpPr txBox="1"/>
            <p:nvPr/>
          </p:nvSpPr>
          <p:spPr>
            <a:xfrm>
              <a:off x="152400" y="1254544"/>
              <a:ext cx="8610600" cy="375487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The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observed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α-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amanitin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toxicity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was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time-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and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concentration-dependent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;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	α-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Amanitin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toxicity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was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observed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within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24h </a:t>
              </a:r>
              <a:r>
                <a:rPr lang="pt-PT" sz="1400" kern="0" dirty="0" err="1">
                  <a:solidFill>
                    <a:srgbClr val="000000"/>
                  </a:solidFill>
                  <a:latin typeface="Calibri"/>
                </a:rPr>
                <a:t>at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concentrations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higher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than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1 µM in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the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MTT 	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reduction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assay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;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	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After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a 48h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incubation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, α-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amanitin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caused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significant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cytotoxicity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above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0.5 µM.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Lower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toxicity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was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observed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in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shorter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incubation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periods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(1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or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2h)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	a 5 times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higher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concentration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was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needed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to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obtain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a similar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effect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to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the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48h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continuous</a:t>
              </a:r>
              <a:r>
                <a:rPr lang="pt-PT" sz="1400" kern="0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incubation</a:t>
              </a:r>
              <a:r>
                <a:rPr lang="en-GB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;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		α-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amanitin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uptake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by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HK-2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cells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is</a:t>
              </a:r>
              <a:r>
                <a:rPr lang="pt-PT" sz="1400" b="0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slow.</a:t>
              </a: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Polymyxin B did not cause significant toxicity in concentrations bellow  100 µM after a 48h incubation period </a:t>
              </a:r>
              <a:r>
                <a:rPr lang="en-GB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in the MTT reduction assay.</a:t>
              </a:r>
              <a:endParaRPr lang="en-US" sz="14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PT" sz="14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85750" marR="0" lvl="0" indent="-28575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Char char="-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Polymyxin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B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did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not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confer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protection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against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α-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amanitin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cytotoxicity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in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all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kern="0" dirty="0">
                  <a:solidFill>
                    <a:srgbClr val="000000"/>
                  </a:solidFill>
                  <a:latin typeface="Calibri"/>
                </a:rPr>
                <a:t>experimental </a:t>
              </a:r>
              <a:r>
                <a:rPr lang="pt-PT" sz="1400" b="1" kern="0" dirty="0" err="1">
                  <a:solidFill>
                    <a:srgbClr val="000000"/>
                  </a:solidFill>
                  <a:latin typeface="Calibri"/>
                </a:rPr>
                <a:t>paradigms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pt-PT" sz="1400" b="1" i="0" u="none" strike="noStrike" kern="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tested</a:t>
              </a:r>
              <a:r>
                <a:rPr lang="pt-PT" sz="1400" b="1" i="0" u="none" strike="noStrike" kern="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. </a:t>
              </a:r>
              <a:endParaRPr lang="en-GB" sz="14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grpSp>
          <p:nvGrpSpPr>
            <p:cNvPr id="21" name="Agrupar 7">
              <a:extLst>
                <a:ext uri="{FF2B5EF4-FFF2-40B4-BE49-F238E27FC236}">
                  <a16:creationId xmlns:a16="http://schemas.microsoft.com/office/drawing/2014/main" id="{18B1DD75-1F4E-4FE5-BF34-47157E756F13}"/>
                </a:ext>
              </a:extLst>
            </p:cNvPr>
            <p:cNvGrpSpPr/>
            <p:nvPr/>
          </p:nvGrpSpPr>
          <p:grpSpPr>
            <a:xfrm>
              <a:off x="599104" y="1600200"/>
              <a:ext cx="379681" cy="917771"/>
              <a:chOff x="1702164" y="1585179"/>
              <a:chExt cx="446200" cy="917771"/>
            </a:xfrm>
          </p:grpSpPr>
          <p:grpSp>
            <p:nvGrpSpPr>
              <p:cNvPr id="29" name="Agrupar 8">
                <a:extLst>
                  <a:ext uri="{FF2B5EF4-FFF2-40B4-BE49-F238E27FC236}">
                    <a16:creationId xmlns:a16="http://schemas.microsoft.com/office/drawing/2014/main" id="{AAE9FE7D-1C57-4227-B65C-2FD4658E7E08}"/>
                  </a:ext>
                </a:extLst>
              </p:cNvPr>
              <p:cNvGrpSpPr/>
              <p:nvPr/>
            </p:nvGrpSpPr>
            <p:grpSpPr>
              <a:xfrm>
                <a:off x="1702164" y="1585179"/>
                <a:ext cx="446200" cy="917771"/>
                <a:chOff x="1702164" y="1585179"/>
                <a:chExt cx="446200" cy="917771"/>
              </a:xfrm>
            </p:grpSpPr>
            <p:cxnSp>
              <p:nvCxnSpPr>
                <p:cNvPr id="41" name="Conexão reta unidirecional 10">
                  <a:extLst>
                    <a:ext uri="{FF2B5EF4-FFF2-40B4-BE49-F238E27FC236}">
                      <a16:creationId xmlns:a16="http://schemas.microsoft.com/office/drawing/2014/main" id="{436A02F0-D097-4FCD-9EFA-2DE8AC9235D2}"/>
                    </a:ext>
                  </a:extLst>
                </p:cNvPr>
                <p:cNvCxnSpPr/>
                <p:nvPr/>
              </p:nvCxnSpPr>
              <p:spPr>
                <a:xfrm>
                  <a:off x="1714499" y="2502950"/>
                  <a:ext cx="433865" cy="0"/>
                </a:xfrm>
                <a:prstGeom prst="straightConnector1">
                  <a:avLst/>
                </a:prstGeom>
                <a:noFill/>
                <a:ln w="6345" cap="flat">
                  <a:solidFill>
                    <a:srgbClr val="000000"/>
                  </a:solidFill>
                  <a:prstDash val="solid"/>
                  <a:miter/>
                  <a:tailEnd type="arrow"/>
                </a:ln>
              </p:spPr>
            </p:cxnSp>
            <p:cxnSp>
              <p:nvCxnSpPr>
                <p:cNvPr id="42" name="Conexão reta 11">
                  <a:extLst>
                    <a:ext uri="{FF2B5EF4-FFF2-40B4-BE49-F238E27FC236}">
                      <a16:creationId xmlns:a16="http://schemas.microsoft.com/office/drawing/2014/main" id="{F6655B60-229B-4482-9A0F-AAA21FE19E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2164" y="1585179"/>
                  <a:ext cx="0" cy="914400"/>
                </a:xfrm>
                <a:prstGeom prst="straightConnector1">
                  <a:avLst/>
                </a:prstGeom>
                <a:noFill/>
                <a:ln w="6345" cap="flat">
                  <a:solidFill>
                    <a:srgbClr val="000000"/>
                  </a:solidFill>
                  <a:prstDash val="solid"/>
                  <a:miter/>
                </a:ln>
              </p:spPr>
            </p:cxnSp>
          </p:grpSp>
          <p:cxnSp>
            <p:nvCxnSpPr>
              <p:cNvPr id="32" name="Conexão reta unidirecional 9">
                <a:extLst>
                  <a:ext uri="{FF2B5EF4-FFF2-40B4-BE49-F238E27FC236}">
                    <a16:creationId xmlns:a16="http://schemas.microsoft.com/office/drawing/2014/main" id="{A5169995-3D3A-4CDC-B317-7D6DCDE7A6A4}"/>
                  </a:ext>
                </a:extLst>
              </p:cNvPr>
              <p:cNvCxnSpPr/>
              <p:nvPr/>
            </p:nvCxnSpPr>
            <p:spPr>
              <a:xfrm>
                <a:off x="1714499" y="1813779"/>
                <a:ext cx="433865" cy="0"/>
              </a:xfrm>
              <a:prstGeom prst="straightConnector1">
                <a:avLst/>
              </a:prstGeom>
              <a:noFill/>
              <a:ln w="6345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</p:grpSp>
        <p:grpSp>
          <p:nvGrpSpPr>
            <p:cNvPr id="22" name="Agrupar 12">
              <a:extLst>
                <a:ext uri="{FF2B5EF4-FFF2-40B4-BE49-F238E27FC236}">
                  <a16:creationId xmlns:a16="http://schemas.microsoft.com/office/drawing/2014/main" id="{22BA6F9B-EEB4-43DA-A0B9-2D0FCF9343A5}"/>
                </a:ext>
              </a:extLst>
            </p:cNvPr>
            <p:cNvGrpSpPr/>
            <p:nvPr/>
          </p:nvGrpSpPr>
          <p:grpSpPr>
            <a:xfrm>
              <a:off x="609600" y="3092851"/>
              <a:ext cx="308867" cy="228582"/>
              <a:chOff x="1702164" y="3758531"/>
              <a:chExt cx="362980" cy="228582"/>
            </a:xfrm>
          </p:grpSpPr>
          <p:cxnSp>
            <p:nvCxnSpPr>
              <p:cNvPr id="27" name="Conexão reta unidirecional 13">
                <a:extLst>
                  <a:ext uri="{FF2B5EF4-FFF2-40B4-BE49-F238E27FC236}">
                    <a16:creationId xmlns:a16="http://schemas.microsoft.com/office/drawing/2014/main" id="{91B74340-EB9A-4093-8069-E688BA271889}"/>
                  </a:ext>
                </a:extLst>
              </p:cNvPr>
              <p:cNvCxnSpPr/>
              <p:nvPr/>
            </p:nvCxnSpPr>
            <p:spPr>
              <a:xfrm>
                <a:off x="1702164" y="3987113"/>
                <a:ext cx="362980" cy="0"/>
              </a:xfrm>
              <a:prstGeom prst="straightConnector1">
                <a:avLst/>
              </a:prstGeom>
              <a:noFill/>
              <a:ln w="6345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8" name="Conexão reta 14">
                <a:extLst>
                  <a:ext uri="{FF2B5EF4-FFF2-40B4-BE49-F238E27FC236}">
                    <a16:creationId xmlns:a16="http://schemas.microsoft.com/office/drawing/2014/main" id="{681887CF-E645-45E9-9324-B9F9533371B6}"/>
                  </a:ext>
                </a:extLst>
              </p:cNvPr>
              <p:cNvCxnSpPr/>
              <p:nvPr/>
            </p:nvCxnSpPr>
            <p:spPr>
              <a:xfrm>
                <a:off x="1702164" y="3758531"/>
                <a:ext cx="0" cy="228582"/>
              </a:xfrm>
              <a:prstGeom prst="straightConnector1">
                <a:avLst/>
              </a:prstGeom>
              <a:noFill/>
              <a:ln w="6345" cap="flat">
                <a:solidFill>
                  <a:srgbClr val="000000"/>
                </a:solidFill>
                <a:prstDash val="solid"/>
                <a:miter/>
              </a:ln>
            </p:spPr>
          </p:cxnSp>
        </p:grpSp>
        <p:grpSp>
          <p:nvGrpSpPr>
            <p:cNvPr id="23" name="Agrupar 15">
              <a:extLst>
                <a:ext uri="{FF2B5EF4-FFF2-40B4-BE49-F238E27FC236}">
                  <a16:creationId xmlns:a16="http://schemas.microsoft.com/office/drawing/2014/main" id="{94256773-23E6-4C84-99BC-969CBBE5C22E}"/>
                </a:ext>
              </a:extLst>
            </p:cNvPr>
            <p:cNvGrpSpPr/>
            <p:nvPr/>
          </p:nvGrpSpPr>
          <p:grpSpPr>
            <a:xfrm>
              <a:off x="1600200" y="3505200"/>
              <a:ext cx="339842" cy="285750"/>
              <a:chOff x="2580793" y="4568772"/>
              <a:chExt cx="399382" cy="285750"/>
            </a:xfrm>
          </p:grpSpPr>
          <p:cxnSp>
            <p:nvCxnSpPr>
              <p:cNvPr id="24" name="Conexão reta unidirecional 16">
                <a:extLst>
                  <a:ext uri="{FF2B5EF4-FFF2-40B4-BE49-F238E27FC236}">
                    <a16:creationId xmlns:a16="http://schemas.microsoft.com/office/drawing/2014/main" id="{49BDFE07-FE27-4C0E-AC3A-F75DA307FE2F}"/>
                  </a:ext>
                </a:extLst>
              </p:cNvPr>
              <p:cNvCxnSpPr/>
              <p:nvPr/>
            </p:nvCxnSpPr>
            <p:spPr>
              <a:xfrm>
                <a:off x="2580793" y="4854522"/>
                <a:ext cx="399382" cy="0"/>
              </a:xfrm>
              <a:prstGeom prst="straightConnector1">
                <a:avLst/>
              </a:prstGeom>
              <a:noFill/>
              <a:ln w="6345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  <p:cxnSp>
            <p:nvCxnSpPr>
              <p:cNvPr id="26" name="Conexão reta 17">
                <a:extLst>
                  <a:ext uri="{FF2B5EF4-FFF2-40B4-BE49-F238E27FC236}">
                    <a16:creationId xmlns:a16="http://schemas.microsoft.com/office/drawing/2014/main" id="{7E7994A7-9484-4A67-B3EE-8A73B59E068F}"/>
                  </a:ext>
                </a:extLst>
              </p:cNvPr>
              <p:cNvCxnSpPr/>
              <p:nvPr/>
            </p:nvCxnSpPr>
            <p:spPr>
              <a:xfrm>
                <a:off x="2580793" y="4568772"/>
                <a:ext cx="0" cy="285750"/>
              </a:xfrm>
              <a:prstGeom prst="straightConnector1">
                <a:avLst/>
              </a:prstGeom>
              <a:noFill/>
              <a:ln w="6345" cap="flat">
                <a:solidFill>
                  <a:srgbClr val="000000"/>
                </a:solidFill>
                <a:prstDash val="solid"/>
                <a:miter/>
              </a:ln>
            </p:spPr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E797882-926C-4395-9EB2-9D47EBB5C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76200"/>
            <a:ext cx="8305963" cy="59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99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Acknowledgments</a:t>
            </a:r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A2F3C-C394-42B8-9C68-63A30F1A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8" name="Retângulo 3">
            <a:extLst>
              <a:ext uri="{FF2B5EF4-FFF2-40B4-BE49-F238E27FC236}">
                <a16:creationId xmlns:a16="http://schemas.microsoft.com/office/drawing/2014/main" id="{34082C4B-FA3F-4AFB-A43B-6D7298682934}"/>
              </a:ext>
            </a:extLst>
          </p:cNvPr>
          <p:cNvSpPr/>
          <p:nvPr/>
        </p:nvSpPr>
        <p:spPr>
          <a:xfrm>
            <a:off x="495300" y="1379481"/>
            <a:ext cx="8153400" cy="191616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This work was supported by FEDER funds through the Operational Programme for Competitiveness Factors – COMPETE and by national funds by the FCT within the project PTDC-DTP-FTO-4973-2014 – POCI-01-0145-FEDER 016545. VMC acknowledges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Fundação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da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Ciência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e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Tecnologia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(FCT) for her grant (SFRH/BPD/110001/2015), that was funded by national funds through FCT –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Fundação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para a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Ciência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e a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Tecnologia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, I.P., under the Norma </a:t>
            </a:r>
            <a:r>
              <a:rPr lang="en-GB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Transitória</a:t>
            </a:r>
            <a:r>
              <a:rPr lang="en-GB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 – DL57/2016/CP1334/CT0006.</a:t>
            </a:r>
            <a:endParaRPr lang="en-GB" sz="16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Times New Roman" pitchFamily="18"/>
            </a:endParaRPr>
          </a:p>
        </p:txBody>
      </p:sp>
      <p:pic>
        <p:nvPicPr>
          <p:cNvPr id="9" name="Imagem 4">
            <a:extLst>
              <a:ext uri="{FF2B5EF4-FFF2-40B4-BE49-F238E27FC236}">
                <a16:creationId xmlns:a16="http://schemas.microsoft.com/office/drawing/2014/main" id="{79A8EA47-CCC3-4858-9BF4-0479B115A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8" t="6426" r="3439" b="4349"/>
          <a:stretch>
            <a:fillRect/>
          </a:stretch>
        </p:blipFill>
        <p:spPr>
          <a:xfrm>
            <a:off x="4953000" y="3896686"/>
            <a:ext cx="2794001" cy="15818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m 5">
            <a:extLst>
              <a:ext uri="{FF2B5EF4-FFF2-40B4-BE49-F238E27FC236}">
                <a16:creationId xmlns:a16="http://schemas.microsoft.com/office/drawing/2014/main" id="{CC305E35-2047-44FA-BE8B-8D87EACBB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814228"/>
            <a:ext cx="2133600" cy="16002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81000"/>
            <a:ext cx="7924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/>
              <a:t>Abstract:</a:t>
            </a:r>
            <a:endParaRPr lang="fr-FR" sz="1600" dirty="0"/>
          </a:p>
          <a:p>
            <a:pPr algn="just"/>
            <a:endParaRPr lang="fr-FR" sz="1600" dirty="0"/>
          </a:p>
          <a:p>
            <a:pPr algn="just"/>
            <a:r>
              <a:rPr lang="pt-PT" sz="1600" dirty="0"/>
              <a:t>α</a:t>
            </a:r>
            <a:r>
              <a:rPr lang="en-GB" sz="1600" dirty="0"/>
              <a:t>-Amanitin intoxications have been associated with acute kidney injury and renal failure, besides its well-known hepatotoxic effects. Currently, no effective antidote against </a:t>
            </a:r>
            <a:r>
              <a:rPr lang="pt-PT" sz="1600" dirty="0"/>
              <a:t>α</a:t>
            </a:r>
            <a:r>
              <a:rPr lang="en-GB" sz="1600" dirty="0"/>
              <a:t>-amanitin toxicity exists. Recent </a:t>
            </a:r>
            <a:r>
              <a:rPr lang="en-GB" sz="1600" i="1" dirty="0"/>
              <a:t>in vivo</a:t>
            </a:r>
            <a:r>
              <a:rPr lang="en-GB" sz="1600" dirty="0"/>
              <a:t> studies have shown that polymyxin B (</a:t>
            </a:r>
            <a:r>
              <a:rPr lang="en-GB" sz="1600" dirty="0" err="1"/>
              <a:t>PolB</a:t>
            </a:r>
            <a:r>
              <a:rPr lang="en-GB" sz="1600" dirty="0"/>
              <a:t>) decreases </a:t>
            </a:r>
            <a:r>
              <a:rPr lang="pt-PT" sz="1600" dirty="0"/>
              <a:t>α</a:t>
            </a:r>
            <a:r>
              <a:rPr lang="en-GB" sz="1600" dirty="0"/>
              <a:t>-amanitin toxicity and that the associated renal damage is largely decreased by this antibiotic.</a:t>
            </a:r>
            <a:r>
              <a:rPr lang="en-GB" sz="1600" baseline="30000" dirty="0"/>
              <a:t>  </a:t>
            </a:r>
            <a:r>
              <a:rPr lang="en-GB" sz="1600" dirty="0"/>
              <a:t>This work aimed to characterize </a:t>
            </a:r>
            <a:r>
              <a:rPr lang="pt-PT" sz="1600" dirty="0"/>
              <a:t>α</a:t>
            </a:r>
            <a:r>
              <a:rPr lang="en-GB" sz="1600" dirty="0"/>
              <a:t>-amanitin cytotoxicity in HK-2 cells and evaluate </a:t>
            </a:r>
            <a:r>
              <a:rPr lang="en-GB" sz="1600" dirty="0" err="1"/>
              <a:t>PolB’s</a:t>
            </a:r>
            <a:r>
              <a:rPr lang="en-GB" sz="1600" dirty="0"/>
              <a:t> putative </a:t>
            </a:r>
            <a:r>
              <a:rPr lang="en-GB" sz="1600" dirty="0" err="1"/>
              <a:t>antidotal</a:t>
            </a:r>
            <a:r>
              <a:rPr lang="en-GB" sz="1600" dirty="0"/>
              <a:t> effectiveness in this in vitro system. </a:t>
            </a:r>
          </a:p>
          <a:p>
            <a:pPr algn="just"/>
            <a:r>
              <a:rPr lang="en-GB" sz="1600" dirty="0"/>
              <a:t>HK-2 cells were exposed to </a:t>
            </a:r>
            <a:r>
              <a:rPr lang="pt-PT" sz="1600" dirty="0"/>
              <a:t>α</a:t>
            </a:r>
            <a:r>
              <a:rPr lang="en-GB" sz="1600" dirty="0"/>
              <a:t>-amanitin (0.01-10 µM) at different time-points and cytotoxicity evaluated by the MTT reduction and neutral red uptake assays. To assess </a:t>
            </a:r>
            <a:r>
              <a:rPr lang="en-GB" sz="1600" dirty="0" err="1"/>
              <a:t>PolB</a:t>
            </a:r>
            <a:r>
              <a:rPr lang="en-GB" sz="1600" dirty="0"/>
              <a:t> putative protective effects, two paradigms were used: (</a:t>
            </a:r>
            <a:r>
              <a:rPr lang="en-GB" sz="1600" dirty="0" err="1"/>
              <a:t>i</a:t>
            </a:r>
            <a:r>
              <a:rPr lang="en-GB" sz="1600" dirty="0"/>
              <a:t>) 30 min pre-incubation with </a:t>
            </a:r>
            <a:r>
              <a:rPr lang="en-GB" sz="1600" dirty="0" err="1"/>
              <a:t>PolB</a:t>
            </a:r>
            <a:r>
              <a:rPr lang="en-GB" sz="1600" dirty="0"/>
              <a:t> followed by 48h incubation with </a:t>
            </a:r>
            <a:r>
              <a:rPr lang="pt-PT" sz="1600" dirty="0"/>
              <a:t>α</a:t>
            </a:r>
            <a:r>
              <a:rPr lang="en-GB" sz="1600" dirty="0"/>
              <a:t>-amanitin (0.5 and 1 µM) or (ii) </a:t>
            </a:r>
            <a:r>
              <a:rPr lang="en-GB" sz="1600" dirty="0" err="1"/>
              <a:t>PolB</a:t>
            </a:r>
            <a:r>
              <a:rPr lang="en-GB" sz="1600" dirty="0"/>
              <a:t> co-incubation with </a:t>
            </a:r>
            <a:r>
              <a:rPr lang="pt-PT" sz="1600" dirty="0"/>
              <a:t>α</a:t>
            </a:r>
            <a:r>
              <a:rPr lang="en-GB" sz="1600" dirty="0"/>
              <a:t>-amanitin (5 and10 µM) for 2h followed by a 48h drug/toxin-free period. </a:t>
            </a:r>
          </a:p>
          <a:p>
            <a:pPr algn="just"/>
            <a:r>
              <a:rPr lang="en-GB" sz="1600" dirty="0"/>
              <a:t>α-Amanitin led to cytotoxicity effects on kidney cells at clinical relevant concentrations. The effectiveness of a previously described antidote, </a:t>
            </a:r>
            <a:r>
              <a:rPr lang="en-GB" sz="1600" dirty="0" err="1"/>
              <a:t>PolB</a:t>
            </a:r>
            <a:r>
              <a:rPr lang="en-GB" sz="1600" dirty="0"/>
              <a:t>, was not verified </a:t>
            </a:r>
            <a:r>
              <a:rPr lang="en-GB" sz="1600" i="1" dirty="0"/>
              <a:t>in vitro,</a:t>
            </a:r>
            <a:r>
              <a:rPr lang="en-GB" sz="1600" dirty="0"/>
              <a:t> which highlights the importance of further investigation on this </a:t>
            </a:r>
            <a:r>
              <a:rPr lang="en-GB" sz="1600" dirty="0" err="1"/>
              <a:t>antidotal</a:t>
            </a:r>
            <a:r>
              <a:rPr lang="en-GB" sz="1600" dirty="0"/>
              <a:t> strategy and its mechanisms.</a:t>
            </a:r>
          </a:p>
          <a:p>
            <a:pPr algn="just"/>
            <a:r>
              <a:rPr lang="en-GB" sz="1600" dirty="0"/>
              <a:t> </a:t>
            </a:r>
          </a:p>
          <a:p>
            <a:pPr algn="just"/>
            <a:endParaRPr lang="en-US" sz="1600" dirty="0"/>
          </a:p>
          <a:p>
            <a:pPr algn="just"/>
            <a:r>
              <a:rPr lang="fr-FR" sz="1600" b="1" dirty="0"/>
              <a:t>Keywords: </a:t>
            </a:r>
            <a:r>
              <a:rPr lang="en-GB" sz="1600" dirty="0"/>
              <a:t>Amatoxin; Nephrotoxicity; Antidote; Poisoning</a:t>
            </a:r>
            <a:endParaRPr lang="fr-FR" sz="1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08C9B-7355-415E-864A-990CE3C95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ADF63FE-F6E1-45D3-B75A-7858AAA62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2"/>
          <a:stretch/>
        </p:blipFill>
        <p:spPr>
          <a:xfrm>
            <a:off x="0" y="1600200"/>
            <a:ext cx="9144000" cy="44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7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08C9B-7355-415E-864A-990CE3C95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257E0E5-84CD-4021-A74C-A4353530B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275690"/>
            <a:ext cx="9144000" cy="47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08C9B-7355-415E-864A-990CE3C95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409A164-6658-4F00-A42E-62A3090E5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410243" cy="44980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08C9B-7355-415E-864A-990CE3C95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26B5A35-FFE4-4FEA-AF95-F7E3B2F62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6"/>
          <a:stretch/>
        </p:blipFill>
        <p:spPr>
          <a:xfrm>
            <a:off x="838200" y="1607133"/>
            <a:ext cx="7848600" cy="44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B7E28C3-85A3-4030-89FD-79F8A81C9180}"/>
              </a:ext>
            </a:extLst>
          </p:cNvPr>
          <p:cNvSpPr/>
          <p:nvPr/>
        </p:nvSpPr>
        <p:spPr>
          <a:xfrm>
            <a:off x="1602628" y="2819987"/>
            <a:ext cx="5938743" cy="121802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Times New Roman" pitchFamily="18"/>
              </a:rPr>
              <a:t>This work aims to characterize α-amanitin cytotoxicity in renal HK-2 cells and evaluate the putative protective effects of polymyxin B.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Times New Roman" pitchFamily="18"/>
              </a:rPr>
              <a:t>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C664DFAC-DC7E-458B-9B6F-F6918C39A8A2}"/>
              </a:ext>
            </a:extLst>
          </p:cNvPr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BF86EE-0453-42A9-9F81-C0B2909A3594}"/>
              </a:ext>
            </a:extLst>
          </p:cNvPr>
          <p:cNvSpPr/>
          <p:nvPr/>
        </p:nvSpPr>
        <p:spPr>
          <a:xfrm>
            <a:off x="4158694" y="1779394"/>
            <a:ext cx="925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Aims</a:t>
            </a:r>
            <a:endParaRPr lang="en-GB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9305" y="698328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/>
              <a:t>Methods</a:t>
            </a:r>
            <a:endParaRPr lang="pt-PT" sz="2400" b="1" dirty="0"/>
          </a:p>
          <a:p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B00CA-BADB-442E-8BBF-FA8A867F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2086"/>
            <a:ext cx="9144000" cy="83515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C1184A5-B259-494F-9DF5-E0A5C79C7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8707"/>
            <a:ext cx="8686800" cy="39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66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1064</Words>
  <Application>Microsoft Office PowerPoint</Application>
  <PresentationFormat>Apresentação no Ecrã (4:3)</PresentationFormat>
  <Paragraphs>167</Paragraphs>
  <Slides>20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Rui Malheiro</cp:lastModifiedBy>
  <cp:revision>158</cp:revision>
  <dcterms:created xsi:type="dcterms:W3CDTF">2015-04-04T09:45:50Z</dcterms:created>
  <dcterms:modified xsi:type="dcterms:W3CDTF">2019-10-31T10:11:31Z</dcterms:modified>
</cp:coreProperties>
</file>